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5" r:id="rId3"/>
    <p:sldId id="262" r:id="rId4"/>
    <p:sldId id="257" r:id="rId5"/>
    <p:sldId id="263" r:id="rId6"/>
    <p:sldId id="264" r:id="rId7"/>
    <p:sldId id="26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589" y="2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5E29-1C0F-43BE-AAD6-ADC6CE845778}" type="datetimeFigureOut">
              <a:rPr lang="en-US" smtClean="0"/>
              <a:t>6/20/2016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AAC9-3FB9-4917-8936-53C36E94E8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637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5E29-1C0F-43BE-AAD6-ADC6CE845778}" type="datetimeFigureOut">
              <a:rPr lang="en-US" smtClean="0"/>
              <a:t>6/20/2016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AAC9-3FB9-4917-8936-53C36E94E8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1972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5E29-1C0F-43BE-AAD6-ADC6CE845778}" type="datetimeFigureOut">
              <a:rPr lang="en-US" smtClean="0"/>
              <a:t>6/20/2016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AAC9-3FB9-4917-8936-53C36E94E8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5298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5E29-1C0F-43BE-AAD6-ADC6CE845778}" type="datetimeFigureOut">
              <a:rPr lang="en-US" smtClean="0"/>
              <a:t>6/20/2016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AAC9-3FB9-4917-8936-53C36E94E8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7991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5E29-1C0F-43BE-AAD6-ADC6CE845778}" type="datetimeFigureOut">
              <a:rPr lang="en-US" smtClean="0"/>
              <a:t>6/20/2016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AAC9-3FB9-4917-8936-53C36E94E8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278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5E29-1C0F-43BE-AAD6-ADC6CE845778}" type="datetimeFigureOut">
              <a:rPr lang="en-US" smtClean="0"/>
              <a:t>6/20/2016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AAC9-3FB9-4917-8936-53C36E94E8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0221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5E29-1C0F-43BE-AAD6-ADC6CE845778}" type="datetimeFigureOut">
              <a:rPr lang="en-US" smtClean="0"/>
              <a:t>6/20/2016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AAC9-3FB9-4917-8936-53C36E94E8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6878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5E29-1C0F-43BE-AAD6-ADC6CE845778}" type="datetimeFigureOut">
              <a:rPr lang="en-US" smtClean="0"/>
              <a:t>6/20/2016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AAC9-3FB9-4917-8936-53C36E94E8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848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5E29-1C0F-43BE-AAD6-ADC6CE845778}" type="datetimeFigureOut">
              <a:rPr lang="en-US" smtClean="0"/>
              <a:t>6/20/2016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AAC9-3FB9-4917-8936-53C36E94E8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8172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5E29-1C0F-43BE-AAD6-ADC6CE845778}" type="datetimeFigureOut">
              <a:rPr lang="en-US" smtClean="0"/>
              <a:t>6/20/2016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AAC9-3FB9-4917-8936-53C36E94E8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285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5E29-1C0F-43BE-AAD6-ADC6CE845778}" type="datetimeFigureOut">
              <a:rPr lang="en-US" smtClean="0"/>
              <a:t>6/20/2016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AAC9-3FB9-4917-8936-53C36E94E8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9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E45E29-1C0F-43BE-AAD6-ADC6CE845778}" type="datetimeFigureOut">
              <a:rPr lang="en-US" smtClean="0"/>
              <a:t>6/20/2016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ADAAC9-3FB9-4917-8936-53C36E94E8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035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png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.png"/><Relationship Id="rId4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pacinst.org/reports/climate_vulnerability_ca/maps/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.png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.png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6.jpe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5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371600" y="0"/>
            <a:ext cx="11649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76200" y="609600"/>
            <a:ext cx="93726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4400" b="1" dirty="0">
                <a:solidFill>
                  <a:schemeClr val="bg1"/>
                </a:solidFill>
                <a:latin typeface="+mn-lt"/>
              </a:rPr>
              <a:t>Water, Drought, Climate Change, </a:t>
            </a:r>
          </a:p>
          <a:p>
            <a:pPr algn="ctr">
              <a:defRPr/>
            </a:pPr>
            <a:r>
              <a:rPr lang="en-US" sz="4400" b="1" dirty="0">
                <a:solidFill>
                  <a:schemeClr val="bg1"/>
                </a:solidFill>
                <a:latin typeface="+mn-lt"/>
              </a:rPr>
              <a:t>and </a:t>
            </a:r>
            <a:br>
              <a:rPr lang="en-US" sz="4400" b="1" dirty="0">
                <a:solidFill>
                  <a:schemeClr val="bg1"/>
                </a:solidFill>
                <a:latin typeface="+mn-lt"/>
              </a:rPr>
            </a:br>
            <a:r>
              <a:rPr lang="en-US" sz="4400" b="1" dirty="0">
                <a:solidFill>
                  <a:schemeClr val="bg1"/>
                </a:solidFill>
                <a:latin typeface="+mn-lt"/>
              </a:rPr>
              <a:t>Social Vulnerability</a:t>
            </a:r>
          </a:p>
          <a:p>
            <a:pPr algn="ctr">
              <a:defRPr/>
            </a:pPr>
            <a:endParaRPr lang="en-US" sz="3200" dirty="0">
              <a:latin typeface="+mn-lt"/>
            </a:endParaRPr>
          </a:p>
          <a:p>
            <a:pPr algn="ctr">
              <a:defRPr/>
            </a:pPr>
            <a:r>
              <a:rPr lang="en-US" sz="3200" dirty="0">
                <a:solidFill>
                  <a:schemeClr val="bg1"/>
                </a:solidFill>
                <a:latin typeface="+mn-lt"/>
              </a:rPr>
              <a:t>Dr. Peter Gleick</a:t>
            </a:r>
          </a:p>
          <a:p>
            <a:pPr algn="ctr">
              <a:defRPr/>
            </a:pPr>
            <a:endParaRPr lang="en-US" sz="2800" i="1" dirty="0">
              <a:solidFill>
                <a:schemeClr val="bg1"/>
              </a:solidFill>
              <a:latin typeface="+mn-lt"/>
            </a:endParaRPr>
          </a:p>
          <a:p>
            <a:pPr algn="ctr">
              <a:defRPr/>
            </a:pPr>
            <a:r>
              <a:rPr lang="en-US" sz="2800" i="1" dirty="0">
                <a:solidFill>
                  <a:schemeClr val="bg1"/>
                </a:solidFill>
                <a:latin typeface="+mn-lt"/>
              </a:rPr>
              <a:t>Pacific Institute, Oakland, California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3384467"/>
              </p:ext>
            </p:extLst>
          </p:nvPr>
        </p:nvGraphicFramePr>
        <p:xfrm>
          <a:off x="3578225" y="4648200"/>
          <a:ext cx="236855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Photo Editor Photo" r:id="rId4" imgW="6830378" imgH="2638095" progId="">
                  <p:embed/>
                </p:oleObj>
              </mc:Choice>
              <mc:Fallback>
                <p:oleObj name="Photo Editor Photo" r:id="rId4" imgW="6830378" imgH="2638095" progId="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8225" y="4648200"/>
                        <a:ext cx="2368550" cy="914400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808641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8730"/>
            <a:ext cx="8229600" cy="1143000"/>
          </a:xfrm>
        </p:spPr>
        <p:txBody>
          <a:bodyPr>
            <a:noAutofit/>
          </a:bodyPr>
          <a:lstStyle/>
          <a:p>
            <a:r>
              <a:rPr lang="en-US" sz="3200" dirty="0"/>
              <a:t>California Temperature and Precipitation Anomalies (1895-2014) </a:t>
            </a:r>
            <a:r>
              <a:rPr lang="en-US" sz="2000" dirty="0"/>
              <a:t>(36-month periods)</a:t>
            </a:r>
            <a:endParaRPr lang="en-US" sz="32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231730"/>
            <a:ext cx="7315200" cy="5312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Arrow Connector 3"/>
          <p:cNvCxnSpPr/>
          <p:nvPr/>
        </p:nvCxnSpPr>
        <p:spPr>
          <a:xfrm>
            <a:off x="1194100" y="1273306"/>
            <a:ext cx="541812" cy="277587"/>
          </a:xfrm>
          <a:prstGeom prst="straightConnector1">
            <a:avLst/>
          </a:prstGeom>
          <a:ln w="412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0" y="6433040"/>
            <a:ext cx="6553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Source: Mann and Gleick, 2015, PNAS. NOAA/NCDC </a:t>
            </a:r>
            <a:r>
              <a:rPr lang="en-US" sz="1600" dirty="0" err="1"/>
              <a:t>ClimDiv</a:t>
            </a:r>
            <a:r>
              <a:rPr lang="en-US" sz="1600" dirty="0"/>
              <a:t> data</a:t>
            </a:r>
          </a:p>
        </p:txBody>
      </p:sp>
      <p:sp>
        <p:nvSpPr>
          <p:cNvPr id="6" name="Oval 5"/>
          <p:cNvSpPr/>
          <p:nvPr/>
        </p:nvSpPr>
        <p:spPr>
          <a:xfrm>
            <a:off x="1752600" y="1212664"/>
            <a:ext cx="838200" cy="762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22480769"/>
              </p:ext>
            </p:extLst>
          </p:nvPr>
        </p:nvGraphicFramePr>
        <p:xfrm>
          <a:off x="7924800" y="6308326"/>
          <a:ext cx="1219200" cy="471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" name="Photo Editor Photo" r:id="rId4" imgW="6830378" imgH="2638095" progId="">
                  <p:embed/>
                </p:oleObj>
              </mc:Choice>
              <mc:Fallback>
                <p:oleObj name="Photo Editor Photo" r:id="rId4" imgW="6830378" imgH="2638095" progId="">
                  <p:embed/>
                  <p:pic>
                    <p:nvPicPr>
                      <p:cNvPr id="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24800" y="6308326"/>
                        <a:ext cx="1219200" cy="471487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43325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sz="3600" dirty="0">
                <a:solidFill>
                  <a:srgbClr val="C00000"/>
                </a:solidFill>
              </a:rPr>
              <a:t>Climate and Social Vulnerability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Pacific Institute’s modified </a:t>
            </a:r>
            <a:r>
              <a:rPr lang="en-US" dirty="0">
                <a:solidFill>
                  <a:srgbClr val="C00000"/>
                </a:solidFill>
              </a:rPr>
              <a:t>California Social Vulnerability Index </a:t>
            </a:r>
            <a:r>
              <a:rPr lang="en-US" dirty="0"/>
              <a:t>(to Climate Change Impacts), calculated for all </a:t>
            </a:r>
            <a:r>
              <a:rPr lang="en-US" b="1" dirty="0"/>
              <a:t>Census 2000 Tracts in California</a:t>
            </a:r>
            <a:r>
              <a:rPr lang="en-US" dirty="0"/>
              <a:t>: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sz="2400" u="sng" dirty="0">
                <a:hlinkClick r:id="rId3"/>
              </a:rPr>
              <a:t>http://pacinst.org/reports/climate_vulnerability_ca/maps/</a:t>
            </a:r>
            <a:endParaRPr lang="en-US" sz="2400" dirty="0"/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7924800" y="6234113"/>
          <a:ext cx="1219200" cy="471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4" name="Photo Editor Photo" r:id="rId4" imgW="6830378" imgH="2638095" progId="">
                  <p:embed/>
                </p:oleObj>
              </mc:Choice>
              <mc:Fallback>
                <p:oleObj name="Photo Editor Photo" r:id="rId4" imgW="6830378" imgH="2638095" progId="">
                  <p:embed/>
                  <p:pic>
                    <p:nvPicPr>
                      <p:cNvPr id="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24800" y="6234113"/>
                        <a:ext cx="1219200" cy="471487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703103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3552" y="13816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C00000"/>
                </a:solidFill>
              </a:rPr>
              <a:t>Vulnerability to Climate Change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8600" y="1219201"/>
            <a:ext cx="4343400" cy="45720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Agricultural production</a:t>
            </a:r>
          </a:p>
          <a:p>
            <a:r>
              <a:rPr lang="en-US" dirty="0"/>
              <a:t>Water supply and delivery</a:t>
            </a:r>
          </a:p>
          <a:p>
            <a:r>
              <a:rPr lang="en-US" dirty="0"/>
              <a:t>Water quality</a:t>
            </a:r>
          </a:p>
          <a:p>
            <a:r>
              <a:rPr lang="en-US" dirty="0"/>
              <a:t>Heat stress</a:t>
            </a:r>
          </a:p>
          <a:p>
            <a:r>
              <a:rPr lang="en-US" dirty="0"/>
              <a:t>Forest fires</a:t>
            </a:r>
          </a:p>
          <a:p>
            <a:r>
              <a:rPr lang="en-US" dirty="0"/>
              <a:t>Ecosystem functioning</a:t>
            </a:r>
          </a:p>
          <a:p>
            <a:r>
              <a:rPr lang="en-US" dirty="0"/>
              <a:t>Human health</a:t>
            </a:r>
          </a:p>
          <a:p>
            <a:r>
              <a:rPr lang="en-US" dirty="0"/>
              <a:t>Recreation</a:t>
            </a:r>
          </a:p>
          <a:p>
            <a:r>
              <a:rPr lang="en-US" dirty="0"/>
              <a:t>Others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289" y="1143000"/>
            <a:ext cx="4603511" cy="548639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727792" y="5361490"/>
            <a:ext cx="23281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Social vulnerability to climate change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19400" y="6351210"/>
            <a:ext cx="2057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Pacific Institute 2013</a:t>
            </a: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3318594"/>
              </p:ext>
            </p:extLst>
          </p:nvPr>
        </p:nvGraphicFramePr>
        <p:xfrm>
          <a:off x="238539" y="6351210"/>
          <a:ext cx="1219200" cy="471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" name="Photo Editor Photo" r:id="rId4" imgW="6830378" imgH="2638095" progId="">
                  <p:embed/>
                </p:oleObj>
              </mc:Choice>
              <mc:Fallback>
                <p:oleObj name="Photo Editor Photo" r:id="rId4" imgW="6830378" imgH="2638095" progId="">
                  <p:embed/>
                  <p:pic>
                    <p:nvPicPr>
                      <p:cNvPr id="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539" y="6351210"/>
                        <a:ext cx="1219200" cy="471487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333362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91537"/>
            <a:ext cx="8458200" cy="6735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1881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A High Fire Risk and High SVrevise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094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 descr="CA High PM and SVrevise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19400" y="0"/>
            <a:ext cx="4029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6" descr="CA flooding and social vuln v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8362" y="-12290"/>
            <a:ext cx="403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I:\Pacific Institute\Programs\Water and Sustainability\Old Projects\CEC Climate Adaptation\CA Climate Project\Images\Kleeman Viz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3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1034103"/>
              </p:ext>
            </p:extLst>
          </p:nvPr>
        </p:nvGraphicFramePr>
        <p:xfrm>
          <a:off x="526818" y="6019800"/>
          <a:ext cx="1219200" cy="471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2" name="Photo Editor Photo" r:id="rId7" imgW="6830378" imgH="2638095" progId="">
                  <p:embed/>
                </p:oleObj>
              </mc:Choice>
              <mc:Fallback>
                <p:oleObj name="Photo Editor Photo" r:id="rId7" imgW="6830378" imgH="2638095" progId="">
                  <p:embed/>
                  <p:pic>
                    <p:nvPicPr>
                      <p:cNvPr id="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6818" y="6019800"/>
                        <a:ext cx="1219200" cy="471487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82156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C00000"/>
                </a:solidFill>
              </a:rPr>
              <a:t>Ongoing Work: Pacific Institute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>
            <a:normAutofit/>
          </a:bodyPr>
          <a:lstStyle/>
          <a:p>
            <a:r>
              <a:rPr lang="en-US" dirty="0"/>
              <a:t>SF Bay Area drought and equity</a:t>
            </a:r>
          </a:p>
          <a:p>
            <a:pPr lvl="1"/>
            <a:r>
              <a:rPr lang="en-US" dirty="0"/>
              <a:t>To be released this month</a:t>
            </a:r>
          </a:p>
          <a:p>
            <a:r>
              <a:rPr lang="en-US" dirty="0"/>
              <a:t>California drought and equity</a:t>
            </a:r>
          </a:p>
          <a:p>
            <a:pPr lvl="1"/>
            <a:r>
              <a:rPr lang="en-US" dirty="0"/>
              <a:t>To be released Fall 2016</a:t>
            </a:r>
          </a:p>
          <a:p>
            <a:r>
              <a:rPr lang="en-US" dirty="0"/>
              <a:t>California energy and drought/with GHG update</a:t>
            </a:r>
          </a:p>
          <a:p>
            <a:pPr lvl="1"/>
            <a:r>
              <a:rPr lang="en-US" dirty="0"/>
              <a:t>To be released late 2016</a:t>
            </a:r>
          </a:p>
          <a:p>
            <a:r>
              <a:rPr lang="en-US" dirty="0"/>
              <a:t>California drought and climate change links</a:t>
            </a:r>
          </a:p>
          <a:p>
            <a:pPr lvl="1"/>
            <a:r>
              <a:rPr lang="en-US" dirty="0"/>
              <a:t>Ongoing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5457896"/>
              </p:ext>
            </p:extLst>
          </p:nvPr>
        </p:nvGraphicFramePr>
        <p:xfrm>
          <a:off x="7772400" y="6316141"/>
          <a:ext cx="1219200" cy="471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5" name="Photo Editor Photo" r:id="rId3" imgW="6830378" imgH="2638095" progId="">
                  <p:embed/>
                </p:oleObj>
              </mc:Choice>
              <mc:Fallback>
                <p:oleObj name="Photo Editor Photo" r:id="rId3" imgW="6830378" imgH="2638095" progId="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72400" y="6316141"/>
                        <a:ext cx="1219200" cy="471487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859820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Pacific Institute </Received_x0020_From>
    <Docket_x0020_Number xmlns="8eef3743-c7b3-4cbe-8837-b6e805be353c">16-IEPR-04</Docket_x0020_Number>
    <TaxCatchAll xmlns="8eef3743-c7b3-4cbe-8837-b6e805be353c">
      <Value>6</Value>
      <Value>18</Value>
      <Value>61</Value>
      <Value>101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 Agency</TermName>
          <TermId xmlns="http://schemas.microsoft.com/office/infopath/2007/PartnerControls">5e9efa52-72c2-4b4c-ad77-d864509888ed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2016-06-21 Workshop</TermName>
          <TermId xmlns="http://schemas.microsoft.com/office/infopath/2007/PartnerControls">8f656605-854d-4286-8810-96cf41a07b01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/>
    </k2a3b5fc29f742a38f72e68b777baa26>
    <_dlc_DocId xmlns="8eef3743-c7b3-4cbe-8837-b6e805be353c">Z5JXHV6S7NA6-3-103772</_dlc_DocId>
    <_dlc_DocIdUrl xmlns="8eef3743-c7b3-4cbe-8837-b6e805be353c">
      <Url>http://efilingspinternal/_layouts/DocIdRedir.aspx?ID=Z5JXHV6S7NA6-3-103772</Url>
      <Description>Z5JXHV6S7NA6-3-103772</Description>
    </_dlc_DocIdUrl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BD0F136-016F-4407-919F-93E0015274F7}"/>
</file>

<file path=customXml/itemProps2.xml><?xml version="1.0" encoding="utf-8"?>
<ds:datastoreItem xmlns:ds="http://schemas.openxmlformats.org/officeDocument/2006/customXml" ds:itemID="{636A22E9-5356-4FAC-B0A3-2F8724849C62}"/>
</file>

<file path=customXml/itemProps3.xml><?xml version="1.0" encoding="utf-8"?>
<ds:datastoreItem xmlns:ds="http://schemas.openxmlformats.org/officeDocument/2006/customXml" ds:itemID="{4351ABD0-6713-4F5F-AF7B-070510211A57}"/>
</file>

<file path=customXml/itemProps4.xml><?xml version="1.0" encoding="utf-8"?>
<ds:datastoreItem xmlns:ds="http://schemas.openxmlformats.org/officeDocument/2006/customXml" ds:itemID="{101F27F6-6988-42F7-9B1D-E4370DDD44A0}"/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136</Words>
  <Application>Microsoft Office PowerPoint</Application>
  <PresentationFormat>On-screen Show (4:3)</PresentationFormat>
  <Paragraphs>33</Paragraphs>
  <Slides>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Office Theme</vt:lpstr>
      <vt:lpstr>Photo Editor Photo</vt:lpstr>
      <vt:lpstr>PowerPoint Presentation</vt:lpstr>
      <vt:lpstr>California Temperature and Precipitation Anomalies (1895-2014) (36-month periods)</vt:lpstr>
      <vt:lpstr>Climate and Social Vulnerability</vt:lpstr>
      <vt:lpstr>Vulnerability to Climate Change</vt:lpstr>
      <vt:lpstr>PowerPoint Presentation</vt:lpstr>
      <vt:lpstr>PowerPoint Presentation</vt:lpstr>
      <vt:lpstr>Ongoing Work: Pacific Institute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Water, Drought, Climate Change, and Social Vulnerability</dc:title>
  <dc:creator>Peter Gleick</dc:creator>
  <cp:lastModifiedBy>Peter Gleick</cp:lastModifiedBy>
  <cp:revision>8</cp:revision>
  <dcterms:created xsi:type="dcterms:W3CDTF">2014-11-24T14:57:21Z</dcterms:created>
  <dcterms:modified xsi:type="dcterms:W3CDTF">2016-06-20T17:54:31Z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631862ae-2c96-4528-b8af-34e168ed2aa7</vt:lpwstr>
  </property>
  <property fmtid="{D5CDD505-2E9C-101B-9397-08002B2CF9AE}" pid="4" name="Subject_x0020_Areas">
    <vt:lpwstr>101;#IEPR 2016-06-21 Workshop|8f656605-854d-4286-8810-96cf41a07b01;#61;#IEPR Presentation|51277923-a549-4352-9cc5-bcce892adf24</vt:lpwstr>
  </property>
  <property fmtid="{D5CDD505-2E9C-101B-9397-08002B2CF9AE}" pid="5" name="_CopySource">
    <vt:lpwstr>http://efilingspinternal/PendingDocuments/16-IEPR-04/20160620T151534_Water_Drought_Climate_Change_and_Social_Vulnerability.pptx</vt:lpwstr>
  </property>
  <property fmtid="{D5CDD505-2E9C-101B-9397-08002B2CF9AE}" pid="6" name="Subject Areas">
    <vt:lpwstr>101;#IEPR 2016-06-21 Workshop|8f656605-854d-4286-8810-96cf41a07b01;#61;#IEPR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18;#Public Agency|5e9efa52-72c2-4b4c-ad77-d864509888ed</vt:lpwstr>
  </property>
  <property fmtid="{D5CDD505-2E9C-101B-9397-08002B2CF9AE}" pid="9" name="Order">
    <vt:r8>1369300</vt:r8>
  </property>
  <property fmtid="{D5CDD505-2E9C-101B-9397-08002B2CF9AE}" pid="10" name="xd_ProgID">
    <vt:lpwstr/>
  </property>
  <property fmtid="{D5CDD505-2E9C-101B-9397-08002B2CF9AE}" pid="11" name="_SourceUrl">
    <vt:lpwstr/>
  </property>
  <property fmtid="{D5CDD505-2E9C-101B-9397-08002B2CF9AE}" pid="12" name="_SharedFileIndex">
    <vt:lpwstr/>
  </property>
  <property fmtid="{D5CDD505-2E9C-101B-9397-08002B2CF9AE}" pid="13" name="TemplateUrl">
    <vt:lpwstr/>
  </property>
</Properties>
</file>