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4"/>
    <p:sldMasterId id="2147483678" r:id="rId5"/>
  </p:sldMasterIdLst>
  <p:notesMasterIdLst>
    <p:notesMasterId r:id="rId18"/>
  </p:notesMasterIdLst>
  <p:handoutMasterIdLst>
    <p:handoutMasterId r:id="rId19"/>
  </p:handoutMasterIdLst>
  <p:sldIdLst>
    <p:sldId id="469" r:id="rId6"/>
    <p:sldId id="260" r:id="rId7"/>
    <p:sldId id="372" r:id="rId8"/>
    <p:sldId id="464" r:id="rId9"/>
    <p:sldId id="487" r:id="rId10"/>
    <p:sldId id="808" r:id="rId11"/>
    <p:sldId id="800" r:id="rId12"/>
    <p:sldId id="811" r:id="rId13"/>
    <p:sldId id="530" r:id="rId14"/>
    <p:sldId id="484" r:id="rId15"/>
    <p:sldId id="812" r:id="rId16"/>
    <p:sldId id="485" r:id="rId17"/>
  </p:sldIdLst>
  <p:sldSz cx="9144000" cy="5143500" type="screen16x9"/>
  <p:notesSz cx="6881813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Horangic, Alex@Energy" initials="HA [2]" lastIdx="3" clrIdx="5">
    <p:extLst>
      <p:ext uri="{19B8F6BF-5375-455C-9EA6-DF929625EA0E}">
        <p15:presenceInfo xmlns:p15="http://schemas.microsoft.com/office/powerpoint/2012/main" userId="S::Alex.Horangic@energy.ca.gov::3b075351-bb15-44f7-91fc-d89dccc35bbe" providerId="AD"/>
      </p:ext>
    </p:extLst>
  </p:cmAuthor>
  <p:cmAuthor id="8" name="Schmidt-Poolman, Martine@Energy" initials="MSP" lastIdx="4" clrIdx="6">
    <p:extLst>
      <p:ext uri="{19B8F6BF-5375-455C-9EA6-DF929625EA0E}">
        <p15:presenceInfo xmlns:p15="http://schemas.microsoft.com/office/powerpoint/2012/main" userId="Schmidt-Poolman, Martine@Energy" providerId="None"/>
      </p:ext>
    </p:extLst>
  </p:cmAuthor>
  <p:cmAuthor id="2" name="Stoms, David@Energy" initials="SD" lastIdx="25" clrIdx="0">
    <p:extLst>
      <p:ext uri="{19B8F6BF-5375-455C-9EA6-DF929625EA0E}">
        <p15:presenceInfo xmlns:p15="http://schemas.microsoft.com/office/powerpoint/2012/main" userId="S-1-5-21-606747145-1060284298-682003330-63765" providerId="AD"/>
      </p:ext>
    </p:extLst>
  </p:cmAuthor>
  <p:cmAuthor id="9" name="Schmidt-Poolman, Martine@Energy" initials="SM" lastIdx="1" clrIdx="7">
    <p:extLst>
      <p:ext uri="{19B8F6BF-5375-455C-9EA6-DF929625EA0E}">
        <p15:presenceInfo xmlns:p15="http://schemas.microsoft.com/office/powerpoint/2012/main" userId="S::martine.schmidt-poolman@energy.ca.gov::3be5bbdf-b139-4f3b-b926-44ba16c2a536" providerId="AD"/>
      </p:ext>
    </p:extLst>
  </p:cmAuthor>
  <p:cmAuthor id="3" name="O'Hagan, Joe@Energy" initials="OJ" lastIdx="3" clrIdx="1">
    <p:extLst>
      <p:ext uri="{19B8F6BF-5375-455C-9EA6-DF929625EA0E}">
        <p15:presenceInfo xmlns:p15="http://schemas.microsoft.com/office/powerpoint/2012/main" userId="S-1-5-21-606747145-1060284298-682003330-3522" providerId="AD"/>
      </p:ext>
    </p:extLst>
  </p:cmAuthor>
  <p:cmAuthor id="10" name="Harnad, Julia@Energy" initials="HJ" lastIdx="36" clrIdx="8">
    <p:extLst>
      <p:ext uri="{19B8F6BF-5375-455C-9EA6-DF929625EA0E}">
        <p15:presenceInfo xmlns:p15="http://schemas.microsoft.com/office/powerpoint/2012/main" userId="S::Julia.Harnad@energy.ca.gov::0bd1e780-a313-4645-a170-8fbcb8a55820" providerId="AD"/>
      </p:ext>
    </p:extLst>
  </p:cmAuthor>
  <p:cmAuthor id="4" name="Horangic, Alex@Energy" initials="HA" lastIdx="1" clrIdx="2">
    <p:extLst>
      <p:ext uri="{19B8F6BF-5375-455C-9EA6-DF929625EA0E}">
        <p15:presenceInfo xmlns:p15="http://schemas.microsoft.com/office/powerpoint/2012/main" userId="S-1-5-21-606747145-1060284298-682003330-95171" providerId="AD"/>
      </p:ext>
    </p:extLst>
  </p:cmAuthor>
  <p:cmAuthor id="11" name="Mastrandrea, Michael@Energy" initials="MM" lastIdx="5" clrIdx="9">
    <p:extLst>
      <p:ext uri="{19B8F6BF-5375-455C-9EA6-DF929625EA0E}">
        <p15:presenceInfo xmlns:p15="http://schemas.microsoft.com/office/powerpoint/2012/main" userId="S::michael.mastrandrea@energy.ca.gov::9c17e392-12a1-4f00-9efa-e4916fe71800" providerId="AD"/>
      </p:ext>
    </p:extLst>
  </p:cmAuthor>
  <p:cmAuthor id="5" name="Wilhelm, Susan@Energy" initials="WS" lastIdx="4" clrIdx="3">
    <p:extLst>
      <p:ext uri="{19B8F6BF-5375-455C-9EA6-DF929625EA0E}">
        <p15:presenceInfo xmlns:p15="http://schemas.microsoft.com/office/powerpoint/2012/main" userId="S-1-5-21-606747145-1060284298-682003330-65359" providerId="AD"/>
      </p:ext>
    </p:extLst>
  </p:cmAuthor>
  <p:cmAuthor id="6" name="Wilhelm, Susan@Energy" initials="WS [2]" lastIdx="26" clrIdx="4">
    <p:extLst>
      <p:ext uri="{19B8F6BF-5375-455C-9EA6-DF929625EA0E}">
        <p15:presenceInfo xmlns:p15="http://schemas.microsoft.com/office/powerpoint/2012/main" userId="S::susan.wilhelm@energy.ca.gov::5ed20752-d5d1-4cec-8bc6-2afe5167eb7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B5B95"/>
    <a:srgbClr val="113AAF"/>
    <a:srgbClr val="28558C"/>
    <a:srgbClr val="423ADE"/>
    <a:srgbClr val="1438AC"/>
    <a:srgbClr val="1A375A"/>
    <a:srgbClr val="3065A6"/>
    <a:srgbClr val="2164B5"/>
    <a:srgbClr val="3E36DE"/>
    <a:srgbClr val="005C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6DE844-2283-45E9-835B-715FE87C6082}" v="668" dt="2021-11-04T19:22:44.936"/>
    <p1510:client id="{54A9F47D-79F9-4EBB-873F-0871D6037409}" v="148" dt="2021-11-04T15:54:53.465"/>
    <p1510:client id="{AC0254F3-2F24-C104-6079-5FD8312664EB}" v="82" dt="2021-11-04T19:19:30.0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90" autoAdjust="0"/>
    <p:restoredTop sz="86433" autoAdjust="0"/>
  </p:normalViewPr>
  <p:slideViewPr>
    <p:cSldViewPr snapToGrid="0">
      <p:cViewPr varScale="1">
        <p:scale>
          <a:sx n="100" d="100"/>
          <a:sy n="100" d="100"/>
        </p:scale>
        <p:origin x="492" y="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9E94D9-C2E9-41E3-A5A1-DD380D53373C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66D38C-41BE-43B7-88A8-D3F4B2B17FB8}">
      <dgm:prSet phldrT="[Text]"/>
      <dgm:spPr>
        <a:solidFill>
          <a:schemeClr val="bg2"/>
        </a:solidFill>
        <a:ln>
          <a:solidFill>
            <a:schemeClr val="tx2"/>
          </a:solidFill>
        </a:ln>
      </dgm:spPr>
      <dgm:t>
        <a:bodyPr/>
        <a:lstStyle/>
        <a:p>
          <a:endParaRPr lang="en-US"/>
        </a:p>
      </dgm:t>
    </dgm:pt>
    <dgm:pt modelId="{A8766721-63B3-4857-975E-5A6EC0F7FCE8}" type="parTrans" cxnId="{7186E843-C7BC-49F2-ADAC-1CB9CAA7EE02}">
      <dgm:prSet/>
      <dgm:spPr/>
      <dgm:t>
        <a:bodyPr/>
        <a:lstStyle/>
        <a:p>
          <a:endParaRPr lang="en-US"/>
        </a:p>
      </dgm:t>
    </dgm:pt>
    <dgm:pt modelId="{DD6B9EB4-CEEA-402D-AEF8-7A8ACC062696}" type="sibTrans" cxnId="{7186E843-C7BC-49F2-ADAC-1CB9CAA7EE02}">
      <dgm:prSet/>
      <dgm:spPr/>
      <dgm:t>
        <a:bodyPr/>
        <a:lstStyle/>
        <a:p>
          <a:endParaRPr lang="en-US"/>
        </a:p>
      </dgm:t>
    </dgm:pt>
    <dgm:pt modelId="{554DBD2E-AC86-4E9A-979E-FABA9125785F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pPr>
            <a:buFont typeface="Wingdings" panose="05000000000000000000" pitchFamily="2" charset="2"/>
            <a:buNone/>
          </a:pPr>
          <a:r>
            <a:rPr lang="en-US" sz="1400" dirty="0">
              <a:solidFill>
                <a:schemeClr val="tx2"/>
              </a:solidFill>
              <a:cs typeface="Segoe UI"/>
            </a:rPr>
            <a:t>	</a:t>
          </a:r>
          <a:r>
            <a:rPr lang="en-US" sz="1600" dirty="0">
              <a:solidFill>
                <a:schemeClr val="tx2"/>
              </a:solidFill>
              <a:cs typeface="Segoe UI"/>
            </a:rPr>
            <a:t>Contribute to the development of methods for valuation of societal benefits of customer and grid-resilience investments especially within Disadvantaged Vulnerable Communities.</a:t>
          </a:r>
          <a:endParaRPr lang="en-US" sz="1600" dirty="0">
            <a:solidFill>
              <a:schemeClr val="tx2"/>
            </a:solidFill>
          </a:endParaRPr>
        </a:p>
      </dgm:t>
      <dgm:extLst>
        <a:ext uri="{E40237B7-FDA0-4F09-8148-C483321AD2D9}">
          <dgm14:cNvPr xmlns:dgm14="http://schemas.microsoft.com/office/drawing/2010/diagram" id="0" name="" descr="Contribute to the development of methods for valuation of societal benefits of customer and grid-resilience investments especially within Disadvantaged Vulnerable Communities.&#10;"/>
        </a:ext>
      </dgm:extLst>
    </dgm:pt>
    <dgm:pt modelId="{A9D0D6AE-8419-433B-BA4B-3B46FD8B6954}" type="parTrans" cxnId="{9DA4252D-7D3F-43DC-BE52-83A713340D46}">
      <dgm:prSet/>
      <dgm:spPr/>
      <dgm:t>
        <a:bodyPr/>
        <a:lstStyle/>
        <a:p>
          <a:endParaRPr lang="en-US"/>
        </a:p>
      </dgm:t>
    </dgm:pt>
    <dgm:pt modelId="{690A4607-E905-4D94-8513-400883E8ED97}" type="sibTrans" cxnId="{9DA4252D-7D3F-43DC-BE52-83A713340D46}">
      <dgm:prSet/>
      <dgm:spPr/>
      <dgm:t>
        <a:bodyPr/>
        <a:lstStyle/>
        <a:p>
          <a:endParaRPr lang="en-US"/>
        </a:p>
      </dgm:t>
    </dgm:pt>
    <dgm:pt modelId="{D17D302F-5034-4D97-921C-0B430A1202CA}">
      <dgm:prSet phldrT="[Text]"/>
      <dgm:spPr>
        <a:solidFill>
          <a:schemeClr val="accent1">
            <a:lumMod val="40000"/>
            <a:lumOff val="60000"/>
          </a:schemeClr>
        </a:solidFill>
        <a:ln>
          <a:solidFill>
            <a:schemeClr val="tx2"/>
          </a:solidFill>
        </a:ln>
      </dgm:spPr>
      <dgm:t>
        <a:bodyPr/>
        <a:lstStyle/>
        <a:p>
          <a:endParaRPr lang="en-US"/>
        </a:p>
      </dgm:t>
    </dgm:pt>
    <dgm:pt modelId="{290FD7C5-30FF-4B48-BEAE-7ABB2B11C3CD}" type="parTrans" cxnId="{F86BD207-12BB-4485-AA3B-86B841DBAE26}">
      <dgm:prSet/>
      <dgm:spPr/>
      <dgm:t>
        <a:bodyPr/>
        <a:lstStyle/>
        <a:p>
          <a:endParaRPr lang="en-US"/>
        </a:p>
      </dgm:t>
    </dgm:pt>
    <dgm:pt modelId="{4BD4E1CC-E9E4-4A90-8E03-D7282279331D}" type="sibTrans" cxnId="{F86BD207-12BB-4485-AA3B-86B841DBAE26}">
      <dgm:prSet/>
      <dgm:spPr/>
      <dgm:t>
        <a:bodyPr/>
        <a:lstStyle/>
        <a:p>
          <a:endParaRPr lang="en-US"/>
        </a:p>
      </dgm:t>
    </dgm:pt>
    <dgm:pt modelId="{C738AC7E-5214-48C8-AB7F-1BB5C0B88287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pPr>
            <a:buFont typeface="Wingdings" panose="05000000000000000000" pitchFamily="2" charset="2"/>
            <a:buNone/>
          </a:pPr>
          <a:r>
            <a:rPr lang="en-US" sz="1400" dirty="0">
              <a:solidFill>
                <a:schemeClr val="tx2"/>
              </a:solidFill>
              <a:ea typeface="+mn-lt"/>
              <a:cs typeface="+mn-lt"/>
            </a:rPr>
            <a:t>	</a:t>
          </a:r>
          <a:r>
            <a:rPr lang="en-US" sz="1600" dirty="0">
              <a:solidFill>
                <a:schemeClr val="tx2"/>
              </a:solidFill>
              <a:cs typeface="Segoe UI"/>
            </a:rPr>
            <a:t>Analyze recent historical weather-related events that have contributed to power outages.</a:t>
          </a:r>
          <a:endParaRPr lang="en-US" sz="1600" dirty="0">
            <a:solidFill>
              <a:schemeClr val="tx2"/>
            </a:solidFill>
          </a:endParaRPr>
        </a:p>
      </dgm:t>
      <dgm:extLst>
        <a:ext uri="{E40237B7-FDA0-4F09-8148-C483321AD2D9}">
          <dgm14:cNvPr xmlns:dgm14="http://schemas.microsoft.com/office/drawing/2010/diagram" id="0" name="" descr="Analyze recent historical weather-related events that have contributed to power outages.&#10;"/>
        </a:ext>
      </dgm:extLst>
    </dgm:pt>
    <dgm:pt modelId="{14818041-178F-4994-9600-E7DC8028A23C}" type="parTrans" cxnId="{918EE75C-D52B-4ABF-8E76-9CE838A23926}">
      <dgm:prSet/>
      <dgm:spPr/>
      <dgm:t>
        <a:bodyPr/>
        <a:lstStyle/>
        <a:p>
          <a:endParaRPr lang="en-US"/>
        </a:p>
      </dgm:t>
    </dgm:pt>
    <dgm:pt modelId="{2CA8DAC4-1F35-407A-97C7-FDA4CFC72DCD}" type="sibTrans" cxnId="{918EE75C-D52B-4ABF-8E76-9CE838A23926}">
      <dgm:prSet/>
      <dgm:spPr/>
      <dgm:t>
        <a:bodyPr/>
        <a:lstStyle/>
        <a:p>
          <a:endParaRPr lang="en-US"/>
        </a:p>
      </dgm:t>
    </dgm:pt>
    <dgm:pt modelId="{478DB8A1-E3D3-412C-B897-DADFDAD79FC8}" type="pres">
      <dgm:prSet presAssocID="{7A9E94D9-C2E9-41E3-A5A1-DD380D53373C}" presName="linearFlow" presStyleCnt="0">
        <dgm:presLayoutVars>
          <dgm:dir/>
          <dgm:animLvl val="lvl"/>
          <dgm:resizeHandles val="exact"/>
        </dgm:presLayoutVars>
      </dgm:prSet>
      <dgm:spPr/>
    </dgm:pt>
    <dgm:pt modelId="{D614D1CC-C3B4-4811-85E3-879EFFD6E85E}" type="pres">
      <dgm:prSet presAssocID="{D466D38C-41BE-43B7-88A8-D3F4B2B17FB8}" presName="composite" presStyleCnt="0"/>
      <dgm:spPr/>
    </dgm:pt>
    <dgm:pt modelId="{423F0376-9EFC-4B9C-A679-D2CC06681E9A}" type="pres">
      <dgm:prSet presAssocID="{D466D38C-41BE-43B7-88A8-D3F4B2B17FB8}" presName="parentText" presStyleLbl="alignNode1" presStyleIdx="0" presStyleCnt="2">
        <dgm:presLayoutVars>
          <dgm:chMax val="1"/>
          <dgm:bulletEnabled val="1"/>
        </dgm:presLayoutVars>
      </dgm:prSet>
      <dgm:spPr/>
    </dgm:pt>
    <dgm:pt modelId="{0D7D18D2-7923-44CD-AF00-A8E4746D752F}" type="pres">
      <dgm:prSet presAssocID="{D466D38C-41BE-43B7-88A8-D3F4B2B17FB8}" presName="descendantText" presStyleLbl="alignAcc1" presStyleIdx="0" presStyleCnt="2">
        <dgm:presLayoutVars>
          <dgm:bulletEnabled val="1"/>
        </dgm:presLayoutVars>
      </dgm:prSet>
      <dgm:spPr/>
    </dgm:pt>
    <dgm:pt modelId="{B1F9429C-C154-40EB-8727-CEC32B110739}" type="pres">
      <dgm:prSet presAssocID="{DD6B9EB4-CEEA-402D-AEF8-7A8ACC062696}" presName="sp" presStyleCnt="0"/>
      <dgm:spPr/>
    </dgm:pt>
    <dgm:pt modelId="{5F1D1789-A8B4-4991-905A-4D9FB9B7E381}" type="pres">
      <dgm:prSet presAssocID="{D17D302F-5034-4D97-921C-0B430A1202CA}" presName="composite" presStyleCnt="0"/>
      <dgm:spPr/>
    </dgm:pt>
    <dgm:pt modelId="{35EF66DD-5A24-4E74-BC40-6FEBC7F44492}" type="pres">
      <dgm:prSet presAssocID="{D17D302F-5034-4D97-921C-0B430A1202CA}" presName="parentText" presStyleLbl="alignNode1" presStyleIdx="1" presStyleCnt="2">
        <dgm:presLayoutVars>
          <dgm:chMax val="1"/>
          <dgm:bulletEnabled val="1"/>
        </dgm:presLayoutVars>
      </dgm:prSet>
      <dgm:spPr/>
    </dgm:pt>
    <dgm:pt modelId="{D8C4D55C-8AF2-4F62-9081-3B06952D596F}" type="pres">
      <dgm:prSet presAssocID="{D17D302F-5034-4D97-921C-0B430A1202CA}" presName="descendantText" presStyleLbl="alignAcc1" presStyleIdx="1" presStyleCnt="2">
        <dgm:presLayoutVars>
          <dgm:bulletEnabled val="1"/>
        </dgm:presLayoutVars>
      </dgm:prSet>
      <dgm:spPr/>
    </dgm:pt>
  </dgm:ptLst>
  <dgm:cxnLst>
    <dgm:cxn modelId="{F86BD207-12BB-4485-AA3B-86B841DBAE26}" srcId="{7A9E94D9-C2E9-41E3-A5A1-DD380D53373C}" destId="{D17D302F-5034-4D97-921C-0B430A1202CA}" srcOrd="1" destOrd="0" parTransId="{290FD7C5-30FF-4B48-BEAE-7ABB2B11C3CD}" sibTransId="{4BD4E1CC-E9E4-4A90-8E03-D7282279331D}"/>
    <dgm:cxn modelId="{873BBA13-114A-4314-BAF2-B4445D120731}" type="presOf" srcId="{D17D302F-5034-4D97-921C-0B430A1202CA}" destId="{35EF66DD-5A24-4E74-BC40-6FEBC7F44492}" srcOrd="0" destOrd="0" presId="urn:microsoft.com/office/officeart/2005/8/layout/chevron2"/>
    <dgm:cxn modelId="{ED121419-C7EB-4A30-AE37-894D4E23524E}" type="presOf" srcId="{7A9E94D9-C2E9-41E3-A5A1-DD380D53373C}" destId="{478DB8A1-E3D3-412C-B897-DADFDAD79FC8}" srcOrd="0" destOrd="0" presId="urn:microsoft.com/office/officeart/2005/8/layout/chevron2"/>
    <dgm:cxn modelId="{9DA4252D-7D3F-43DC-BE52-83A713340D46}" srcId="{D466D38C-41BE-43B7-88A8-D3F4B2B17FB8}" destId="{554DBD2E-AC86-4E9A-979E-FABA9125785F}" srcOrd="0" destOrd="0" parTransId="{A9D0D6AE-8419-433B-BA4B-3B46FD8B6954}" sibTransId="{690A4607-E905-4D94-8513-400883E8ED97}"/>
    <dgm:cxn modelId="{918EE75C-D52B-4ABF-8E76-9CE838A23926}" srcId="{D17D302F-5034-4D97-921C-0B430A1202CA}" destId="{C738AC7E-5214-48C8-AB7F-1BB5C0B88287}" srcOrd="0" destOrd="0" parTransId="{14818041-178F-4994-9600-E7DC8028A23C}" sibTransId="{2CA8DAC4-1F35-407A-97C7-FDA4CFC72DCD}"/>
    <dgm:cxn modelId="{7186E843-C7BC-49F2-ADAC-1CB9CAA7EE02}" srcId="{7A9E94D9-C2E9-41E3-A5A1-DD380D53373C}" destId="{D466D38C-41BE-43B7-88A8-D3F4B2B17FB8}" srcOrd="0" destOrd="0" parTransId="{A8766721-63B3-4857-975E-5A6EC0F7FCE8}" sibTransId="{DD6B9EB4-CEEA-402D-AEF8-7A8ACC062696}"/>
    <dgm:cxn modelId="{C31DBAB8-1557-445A-BF8F-B486ACD34467}" type="presOf" srcId="{C738AC7E-5214-48C8-AB7F-1BB5C0B88287}" destId="{D8C4D55C-8AF2-4F62-9081-3B06952D596F}" srcOrd="0" destOrd="0" presId="urn:microsoft.com/office/officeart/2005/8/layout/chevron2"/>
    <dgm:cxn modelId="{D4101AC3-D9C0-45F7-B6CC-8E52FCF26E0C}" type="presOf" srcId="{D466D38C-41BE-43B7-88A8-D3F4B2B17FB8}" destId="{423F0376-9EFC-4B9C-A679-D2CC06681E9A}" srcOrd="0" destOrd="0" presId="urn:microsoft.com/office/officeart/2005/8/layout/chevron2"/>
    <dgm:cxn modelId="{AB5042D2-6F7F-4F68-8FA1-875C27FE6F10}" type="presOf" srcId="{554DBD2E-AC86-4E9A-979E-FABA9125785F}" destId="{0D7D18D2-7923-44CD-AF00-A8E4746D752F}" srcOrd="0" destOrd="0" presId="urn:microsoft.com/office/officeart/2005/8/layout/chevron2"/>
    <dgm:cxn modelId="{AADC905E-CB63-4FBD-B21C-6D662549041D}" type="presParOf" srcId="{478DB8A1-E3D3-412C-B897-DADFDAD79FC8}" destId="{D614D1CC-C3B4-4811-85E3-879EFFD6E85E}" srcOrd="0" destOrd="0" presId="urn:microsoft.com/office/officeart/2005/8/layout/chevron2"/>
    <dgm:cxn modelId="{F9FEABCB-F54D-47E4-9824-C3081FE0A569}" type="presParOf" srcId="{D614D1CC-C3B4-4811-85E3-879EFFD6E85E}" destId="{423F0376-9EFC-4B9C-A679-D2CC06681E9A}" srcOrd="0" destOrd="0" presId="urn:microsoft.com/office/officeart/2005/8/layout/chevron2"/>
    <dgm:cxn modelId="{30D48FE1-FE61-4CDE-9295-D1E56340DF71}" type="presParOf" srcId="{D614D1CC-C3B4-4811-85E3-879EFFD6E85E}" destId="{0D7D18D2-7923-44CD-AF00-A8E4746D752F}" srcOrd="1" destOrd="0" presId="urn:microsoft.com/office/officeart/2005/8/layout/chevron2"/>
    <dgm:cxn modelId="{0C5F9D80-5A47-4776-BDC3-1CFA2526C2D8}" type="presParOf" srcId="{478DB8A1-E3D3-412C-B897-DADFDAD79FC8}" destId="{B1F9429C-C154-40EB-8727-CEC32B110739}" srcOrd="1" destOrd="0" presId="urn:microsoft.com/office/officeart/2005/8/layout/chevron2"/>
    <dgm:cxn modelId="{E66D16D3-9959-485E-A144-3E48EACCB543}" type="presParOf" srcId="{478DB8A1-E3D3-412C-B897-DADFDAD79FC8}" destId="{5F1D1789-A8B4-4991-905A-4D9FB9B7E381}" srcOrd="2" destOrd="0" presId="urn:microsoft.com/office/officeart/2005/8/layout/chevron2"/>
    <dgm:cxn modelId="{6B988581-ACC0-4A8A-8500-096C643FEE78}" type="presParOf" srcId="{5F1D1789-A8B4-4991-905A-4D9FB9B7E381}" destId="{35EF66DD-5A24-4E74-BC40-6FEBC7F44492}" srcOrd="0" destOrd="0" presId="urn:microsoft.com/office/officeart/2005/8/layout/chevron2"/>
    <dgm:cxn modelId="{9D4B8EF3-3781-4FF3-B2FE-121A22BF9412}" type="presParOf" srcId="{5F1D1789-A8B4-4991-905A-4D9FB9B7E381}" destId="{D8C4D55C-8AF2-4F62-9081-3B06952D596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A9E94D9-C2E9-41E3-A5A1-DD380D53373C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66D38C-41BE-43B7-88A8-D3F4B2B17FB8}">
      <dgm:prSet phldrT="[Text]"/>
      <dgm:spPr>
        <a:solidFill>
          <a:schemeClr val="bg2"/>
        </a:solidFill>
        <a:ln>
          <a:solidFill>
            <a:schemeClr val="tx2"/>
          </a:solidFill>
        </a:ln>
      </dgm:spPr>
      <dgm:t>
        <a:bodyPr/>
        <a:lstStyle/>
        <a:p>
          <a:endParaRPr lang="en-US"/>
        </a:p>
      </dgm:t>
    </dgm:pt>
    <dgm:pt modelId="{A8766721-63B3-4857-975E-5A6EC0F7FCE8}" type="parTrans" cxnId="{7186E843-C7BC-49F2-ADAC-1CB9CAA7EE02}">
      <dgm:prSet/>
      <dgm:spPr/>
      <dgm:t>
        <a:bodyPr/>
        <a:lstStyle/>
        <a:p>
          <a:endParaRPr lang="en-US"/>
        </a:p>
      </dgm:t>
    </dgm:pt>
    <dgm:pt modelId="{DD6B9EB4-CEEA-402D-AEF8-7A8ACC062696}" type="sibTrans" cxnId="{7186E843-C7BC-49F2-ADAC-1CB9CAA7EE02}">
      <dgm:prSet/>
      <dgm:spPr/>
      <dgm:t>
        <a:bodyPr/>
        <a:lstStyle/>
        <a:p>
          <a:endParaRPr lang="en-US"/>
        </a:p>
      </dgm:t>
    </dgm:pt>
    <dgm:pt modelId="{554DBD2E-AC86-4E9A-979E-FABA9125785F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pPr>
            <a:buFont typeface="Wingdings" panose="05000000000000000000" pitchFamily="2" charset="2"/>
            <a:buNone/>
          </a:pPr>
          <a:r>
            <a:rPr lang="en-US" sz="1400" dirty="0">
              <a:solidFill>
                <a:schemeClr val="tx2"/>
              </a:solidFill>
              <a:cs typeface="Segoe UI"/>
            </a:rPr>
            <a:t>	</a:t>
          </a:r>
          <a:r>
            <a:rPr lang="en-US" sz="1600" dirty="0">
              <a:solidFill>
                <a:schemeClr val="tx2"/>
              </a:solidFill>
              <a:cs typeface="Segoe UI"/>
            </a:rPr>
            <a:t>Evaluate risks of weather-related events on ratepayers from impacts associated with loss of power, benefits of improved reliability and avoidance of outages.</a:t>
          </a:r>
          <a:endParaRPr lang="en-US" sz="1600" dirty="0">
            <a:solidFill>
              <a:schemeClr val="tx2"/>
            </a:solidFill>
          </a:endParaRPr>
        </a:p>
      </dgm:t>
      <dgm:extLst>
        <a:ext uri="{E40237B7-FDA0-4F09-8148-C483321AD2D9}">
          <dgm14:cNvPr xmlns:dgm14="http://schemas.microsoft.com/office/drawing/2010/diagram" id="0" name="" descr="Evaluate risks of weather-related events on ratepayers from impacts associated with loss of power, benefits of improved reliability and avoidance of outages.&#10;"/>
        </a:ext>
      </dgm:extLst>
    </dgm:pt>
    <dgm:pt modelId="{A9D0D6AE-8419-433B-BA4B-3B46FD8B6954}" type="parTrans" cxnId="{9DA4252D-7D3F-43DC-BE52-83A713340D46}">
      <dgm:prSet/>
      <dgm:spPr/>
      <dgm:t>
        <a:bodyPr/>
        <a:lstStyle/>
        <a:p>
          <a:endParaRPr lang="en-US"/>
        </a:p>
      </dgm:t>
    </dgm:pt>
    <dgm:pt modelId="{690A4607-E905-4D94-8513-400883E8ED97}" type="sibTrans" cxnId="{9DA4252D-7D3F-43DC-BE52-83A713340D46}">
      <dgm:prSet/>
      <dgm:spPr/>
      <dgm:t>
        <a:bodyPr/>
        <a:lstStyle/>
        <a:p>
          <a:endParaRPr lang="en-US"/>
        </a:p>
      </dgm:t>
    </dgm:pt>
    <dgm:pt modelId="{D17D302F-5034-4D97-921C-0B430A1202CA}">
      <dgm:prSet phldrT="[Text]"/>
      <dgm:spPr>
        <a:solidFill>
          <a:schemeClr val="accent1">
            <a:lumMod val="40000"/>
            <a:lumOff val="60000"/>
          </a:schemeClr>
        </a:solidFill>
        <a:ln>
          <a:solidFill>
            <a:schemeClr val="tx2"/>
          </a:solidFill>
        </a:ln>
      </dgm:spPr>
      <dgm:t>
        <a:bodyPr/>
        <a:lstStyle/>
        <a:p>
          <a:endParaRPr lang="en-US"/>
        </a:p>
      </dgm:t>
    </dgm:pt>
    <dgm:pt modelId="{290FD7C5-30FF-4B48-BEAE-7ABB2B11C3CD}" type="parTrans" cxnId="{F86BD207-12BB-4485-AA3B-86B841DBAE26}">
      <dgm:prSet/>
      <dgm:spPr/>
      <dgm:t>
        <a:bodyPr/>
        <a:lstStyle/>
        <a:p>
          <a:endParaRPr lang="en-US"/>
        </a:p>
      </dgm:t>
    </dgm:pt>
    <dgm:pt modelId="{4BD4E1CC-E9E4-4A90-8E03-D7282279331D}" type="sibTrans" cxnId="{F86BD207-12BB-4485-AA3B-86B841DBAE26}">
      <dgm:prSet/>
      <dgm:spPr/>
      <dgm:t>
        <a:bodyPr/>
        <a:lstStyle/>
        <a:p>
          <a:endParaRPr lang="en-US"/>
        </a:p>
      </dgm:t>
    </dgm:pt>
    <dgm:pt modelId="{C738AC7E-5214-48C8-AB7F-1BB5C0B88287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pPr rtl="0">
            <a:buFont typeface="Wingdings" panose="05000000000000000000" pitchFamily="2" charset="2"/>
            <a:buNone/>
          </a:pPr>
          <a:r>
            <a:rPr lang="en-US" sz="1600" dirty="0">
              <a:solidFill>
                <a:schemeClr val="tx2"/>
              </a:solidFill>
              <a:latin typeface="Segoe UI"/>
              <a:ea typeface="+mn-lt"/>
              <a:cs typeface="+mn-lt"/>
            </a:rPr>
            <a:t>	Generate data and metrics which can in turn be used to improve electricity reliability and avoid power outages especially within DVCs.</a:t>
          </a:r>
          <a:endParaRPr lang="en-US" sz="1600" dirty="0">
            <a:solidFill>
              <a:schemeClr val="tx2"/>
            </a:solidFill>
            <a:latin typeface="Segoe UI"/>
          </a:endParaRPr>
        </a:p>
      </dgm:t>
      <dgm:extLst>
        <a:ext uri="{E40237B7-FDA0-4F09-8148-C483321AD2D9}">
          <dgm14:cNvPr xmlns:dgm14="http://schemas.microsoft.com/office/drawing/2010/diagram" id="0" name="" descr="Generate data and metrics which can in turn be used to improve electricity reliability and avoid power outages especially within DVCs.&#10;"/>
        </a:ext>
      </dgm:extLst>
    </dgm:pt>
    <dgm:pt modelId="{14818041-178F-4994-9600-E7DC8028A23C}" type="parTrans" cxnId="{918EE75C-D52B-4ABF-8E76-9CE838A23926}">
      <dgm:prSet/>
      <dgm:spPr/>
      <dgm:t>
        <a:bodyPr/>
        <a:lstStyle/>
        <a:p>
          <a:endParaRPr lang="en-US"/>
        </a:p>
      </dgm:t>
    </dgm:pt>
    <dgm:pt modelId="{2CA8DAC4-1F35-407A-97C7-FDA4CFC72DCD}" type="sibTrans" cxnId="{918EE75C-D52B-4ABF-8E76-9CE838A23926}">
      <dgm:prSet/>
      <dgm:spPr/>
      <dgm:t>
        <a:bodyPr/>
        <a:lstStyle/>
        <a:p>
          <a:endParaRPr lang="en-US"/>
        </a:p>
      </dgm:t>
    </dgm:pt>
    <dgm:pt modelId="{DBB4D252-2730-41FA-A7EE-0B0F2F393EAF}">
      <dgm:prSet phldrT="[Text]"/>
      <dgm:spPr>
        <a:ln>
          <a:solidFill>
            <a:schemeClr val="tx2"/>
          </a:solidFill>
        </a:ln>
      </dgm:spPr>
      <dgm:t>
        <a:bodyPr/>
        <a:lstStyle/>
        <a:p>
          <a:endParaRPr lang="en-US"/>
        </a:p>
      </dgm:t>
    </dgm:pt>
    <dgm:pt modelId="{2D9CBDA4-4804-4F4B-B6BF-4639B5DD86A6}" type="parTrans" cxnId="{25661966-F8CE-4CCF-A52D-DF82315B916E}">
      <dgm:prSet/>
      <dgm:spPr/>
      <dgm:t>
        <a:bodyPr/>
        <a:lstStyle/>
        <a:p>
          <a:endParaRPr lang="en-US"/>
        </a:p>
      </dgm:t>
    </dgm:pt>
    <dgm:pt modelId="{C88F2DFC-62EC-413E-8230-0D115EB3FA05}" type="sibTrans" cxnId="{25661966-F8CE-4CCF-A52D-DF82315B916E}">
      <dgm:prSet/>
      <dgm:spPr/>
      <dgm:t>
        <a:bodyPr/>
        <a:lstStyle/>
        <a:p>
          <a:endParaRPr lang="en-US"/>
        </a:p>
      </dgm:t>
    </dgm:pt>
    <dgm:pt modelId="{F774CA7A-3935-40B9-92CD-1D7C9FD0D82D}">
      <dgm:prSet phldrT="[Text]" custT="1"/>
      <dgm:spPr>
        <a:ln>
          <a:solidFill>
            <a:schemeClr val="tx2"/>
          </a:solidFill>
        </a:ln>
      </dgm:spPr>
      <dgm:t>
        <a:bodyPr/>
        <a:lstStyle/>
        <a:p>
          <a:pPr>
            <a:buFont typeface="Wingdings" panose="05000000000000000000" pitchFamily="2" charset="2"/>
            <a:buNone/>
          </a:pPr>
          <a:r>
            <a:rPr lang="en-US" sz="1600" dirty="0">
              <a:solidFill>
                <a:schemeClr val="tx2"/>
              </a:solidFill>
              <a:ea typeface="+mn-lt"/>
              <a:cs typeface="+mn-lt"/>
            </a:rPr>
            <a:t>	Develop a conceptual framework for the value of resilience investments that captures societal benefits.</a:t>
          </a:r>
          <a:endParaRPr lang="en-US" sz="1600" dirty="0">
            <a:solidFill>
              <a:schemeClr val="tx2"/>
            </a:solidFill>
          </a:endParaRPr>
        </a:p>
      </dgm:t>
      <dgm:extLst>
        <a:ext uri="{E40237B7-FDA0-4F09-8148-C483321AD2D9}">
          <dgm14:cNvPr xmlns:dgm14="http://schemas.microsoft.com/office/drawing/2010/diagram" id="0" name="" descr="Develop a conceptual framework for the value of resilience investments that captures societal benefits.&#10;"/>
        </a:ext>
      </dgm:extLst>
    </dgm:pt>
    <dgm:pt modelId="{4481DBD1-189D-4038-9B32-45EE53457F13}" type="parTrans" cxnId="{CAA897F3-F799-4577-964C-FDE67887998D}">
      <dgm:prSet/>
      <dgm:spPr/>
      <dgm:t>
        <a:bodyPr/>
        <a:lstStyle/>
        <a:p>
          <a:endParaRPr lang="en-US"/>
        </a:p>
      </dgm:t>
    </dgm:pt>
    <dgm:pt modelId="{DC4976D1-1398-41F5-B9DB-EFEF9CC98331}" type="sibTrans" cxnId="{CAA897F3-F799-4577-964C-FDE67887998D}">
      <dgm:prSet/>
      <dgm:spPr/>
      <dgm:t>
        <a:bodyPr/>
        <a:lstStyle/>
        <a:p>
          <a:endParaRPr lang="en-US"/>
        </a:p>
      </dgm:t>
    </dgm:pt>
    <dgm:pt modelId="{478DB8A1-E3D3-412C-B897-DADFDAD79FC8}" type="pres">
      <dgm:prSet presAssocID="{7A9E94D9-C2E9-41E3-A5A1-DD380D53373C}" presName="linearFlow" presStyleCnt="0">
        <dgm:presLayoutVars>
          <dgm:dir/>
          <dgm:animLvl val="lvl"/>
          <dgm:resizeHandles val="exact"/>
        </dgm:presLayoutVars>
      </dgm:prSet>
      <dgm:spPr/>
    </dgm:pt>
    <dgm:pt modelId="{D614D1CC-C3B4-4811-85E3-879EFFD6E85E}" type="pres">
      <dgm:prSet presAssocID="{D466D38C-41BE-43B7-88A8-D3F4B2B17FB8}" presName="composite" presStyleCnt="0"/>
      <dgm:spPr/>
    </dgm:pt>
    <dgm:pt modelId="{423F0376-9EFC-4B9C-A679-D2CC06681E9A}" type="pres">
      <dgm:prSet presAssocID="{D466D38C-41BE-43B7-88A8-D3F4B2B17FB8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0D7D18D2-7923-44CD-AF00-A8E4746D752F}" type="pres">
      <dgm:prSet presAssocID="{D466D38C-41BE-43B7-88A8-D3F4B2B17FB8}" presName="descendantText" presStyleLbl="alignAcc1" presStyleIdx="0" presStyleCnt="3">
        <dgm:presLayoutVars>
          <dgm:bulletEnabled val="1"/>
        </dgm:presLayoutVars>
      </dgm:prSet>
      <dgm:spPr/>
    </dgm:pt>
    <dgm:pt modelId="{B1F9429C-C154-40EB-8727-CEC32B110739}" type="pres">
      <dgm:prSet presAssocID="{DD6B9EB4-CEEA-402D-AEF8-7A8ACC062696}" presName="sp" presStyleCnt="0"/>
      <dgm:spPr/>
    </dgm:pt>
    <dgm:pt modelId="{5F1D1789-A8B4-4991-905A-4D9FB9B7E381}" type="pres">
      <dgm:prSet presAssocID="{D17D302F-5034-4D97-921C-0B430A1202CA}" presName="composite" presStyleCnt="0"/>
      <dgm:spPr/>
    </dgm:pt>
    <dgm:pt modelId="{35EF66DD-5A24-4E74-BC40-6FEBC7F44492}" type="pres">
      <dgm:prSet presAssocID="{D17D302F-5034-4D97-921C-0B430A1202CA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D8C4D55C-8AF2-4F62-9081-3B06952D596F}" type="pres">
      <dgm:prSet presAssocID="{D17D302F-5034-4D97-921C-0B430A1202CA}" presName="descendantText" presStyleLbl="alignAcc1" presStyleIdx="1" presStyleCnt="3">
        <dgm:presLayoutVars>
          <dgm:bulletEnabled val="1"/>
        </dgm:presLayoutVars>
      </dgm:prSet>
      <dgm:spPr/>
    </dgm:pt>
    <dgm:pt modelId="{2C614B3D-D8AC-4F10-862D-97A4B2A983EA}" type="pres">
      <dgm:prSet presAssocID="{4BD4E1CC-E9E4-4A90-8E03-D7282279331D}" presName="sp" presStyleCnt="0"/>
      <dgm:spPr/>
    </dgm:pt>
    <dgm:pt modelId="{289EEA51-A285-4C3E-86A6-CED8AAEA29BD}" type="pres">
      <dgm:prSet presAssocID="{DBB4D252-2730-41FA-A7EE-0B0F2F393EAF}" presName="composite" presStyleCnt="0"/>
      <dgm:spPr/>
    </dgm:pt>
    <dgm:pt modelId="{A0521A56-E497-4322-9C2A-37E74DB4DE0E}" type="pres">
      <dgm:prSet presAssocID="{DBB4D252-2730-41FA-A7EE-0B0F2F393EAF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3BF7C342-32B1-4CFE-9D64-A8F35FF654EC}" type="pres">
      <dgm:prSet presAssocID="{DBB4D252-2730-41FA-A7EE-0B0F2F393EAF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F86BD207-12BB-4485-AA3B-86B841DBAE26}" srcId="{7A9E94D9-C2E9-41E3-A5A1-DD380D53373C}" destId="{D17D302F-5034-4D97-921C-0B430A1202CA}" srcOrd="1" destOrd="0" parTransId="{290FD7C5-30FF-4B48-BEAE-7ABB2B11C3CD}" sibTransId="{4BD4E1CC-E9E4-4A90-8E03-D7282279331D}"/>
    <dgm:cxn modelId="{873BBA13-114A-4314-BAF2-B4445D120731}" type="presOf" srcId="{D17D302F-5034-4D97-921C-0B430A1202CA}" destId="{35EF66DD-5A24-4E74-BC40-6FEBC7F44492}" srcOrd="0" destOrd="0" presId="urn:microsoft.com/office/officeart/2005/8/layout/chevron2"/>
    <dgm:cxn modelId="{ED121419-C7EB-4A30-AE37-894D4E23524E}" type="presOf" srcId="{7A9E94D9-C2E9-41E3-A5A1-DD380D53373C}" destId="{478DB8A1-E3D3-412C-B897-DADFDAD79FC8}" srcOrd="0" destOrd="0" presId="urn:microsoft.com/office/officeart/2005/8/layout/chevron2"/>
    <dgm:cxn modelId="{9DA4252D-7D3F-43DC-BE52-83A713340D46}" srcId="{D466D38C-41BE-43B7-88A8-D3F4B2B17FB8}" destId="{554DBD2E-AC86-4E9A-979E-FABA9125785F}" srcOrd="0" destOrd="0" parTransId="{A9D0D6AE-8419-433B-BA4B-3B46FD8B6954}" sibTransId="{690A4607-E905-4D94-8513-400883E8ED97}"/>
    <dgm:cxn modelId="{918EE75C-D52B-4ABF-8E76-9CE838A23926}" srcId="{D17D302F-5034-4D97-921C-0B430A1202CA}" destId="{C738AC7E-5214-48C8-AB7F-1BB5C0B88287}" srcOrd="0" destOrd="0" parTransId="{14818041-178F-4994-9600-E7DC8028A23C}" sibTransId="{2CA8DAC4-1F35-407A-97C7-FDA4CFC72DCD}"/>
    <dgm:cxn modelId="{7186E843-C7BC-49F2-ADAC-1CB9CAA7EE02}" srcId="{7A9E94D9-C2E9-41E3-A5A1-DD380D53373C}" destId="{D466D38C-41BE-43B7-88A8-D3F4B2B17FB8}" srcOrd="0" destOrd="0" parTransId="{A8766721-63B3-4857-975E-5A6EC0F7FCE8}" sibTransId="{DD6B9EB4-CEEA-402D-AEF8-7A8ACC062696}"/>
    <dgm:cxn modelId="{25661966-F8CE-4CCF-A52D-DF82315B916E}" srcId="{7A9E94D9-C2E9-41E3-A5A1-DD380D53373C}" destId="{DBB4D252-2730-41FA-A7EE-0B0F2F393EAF}" srcOrd="2" destOrd="0" parTransId="{2D9CBDA4-4804-4F4B-B6BF-4639B5DD86A6}" sibTransId="{C88F2DFC-62EC-413E-8230-0D115EB3FA05}"/>
    <dgm:cxn modelId="{F4430B90-3FA2-4732-93A4-C5BD7D45DC4D}" type="presOf" srcId="{DBB4D252-2730-41FA-A7EE-0B0F2F393EAF}" destId="{A0521A56-E497-4322-9C2A-37E74DB4DE0E}" srcOrd="0" destOrd="0" presId="urn:microsoft.com/office/officeart/2005/8/layout/chevron2"/>
    <dgm:cxn modelId="{C31DBAB8-1557-445A-BF8F-B486ACD34467}" type="presOf" srcId="{C738AC7E-5214-48C8-AB7F-1BB5C0B88287}" destId="{D8C4D55C-8AF2-4F62-9081-3B06952D596F}" srcOrd="0" destOrd="0" presId="urn:microsoft.com/office/officeart/2005/8/layout/chevron2"/>
    <dgm:cxn modelId="{D4101AC3-D9C0-45F7-B6CC-8E52FCF26E0C}" type="presOf" srcId="{D466D38C-41BE-43B7-88A8-D3F4B2B17FB8}" destId="{423F0376-9EFC-4B9C-A679-D2CC06681E9A}" srcOrd="0" destOrd="0" presId="urn:microsoft.com/office/officeart/2005/8/layout/chevron2"/>
    <dgm:cxn modelId="{AB5042D2-6F7F-4F68-8FA1-875C27FE6F10}" type="presOf" srcId="{554DBD2E-AC86-4E9A-979E-FABA9125785F}" destId="{0D7D18D2-7923-44CD-AF00-A8E4746D752F}" srcOrd="0" destOrd="0" presId="urn:microsoft.com/office/officeart/2005/8/layout/chevron2"/>
    <dgm:cxn modelId="{2C8778E6-B386-4358-963C-FCF75740C3C7}" type="presOf" srcId="{F774CA7A-3935-40B9-92CD-1D7C9FD0D82D}" destId="{3BF7C342-32B1-4CFE-9D64-A8F35FF654EC}" srcOrd="0" destOrd="0" presId="urn:microsoft.com/office/officeart/2005/8/layout/chevron2"/>
    <dgm:cxn modelId="{CAA897F3-F799-4577-964C-FDE67887998D}" srcId="{DBB4D252-2730-41FA-A7EE-0B0F2F393EAF}" destId="{F774CA7A-3935-40B9-92CD-1D7C9FD0D82D}" srcOrd="0" destOrd="0" parTransId="{4481DBD1-189D-4038-9B32-45EE53457F13}" sibTransId="{DC4976D1-1398-41F5-B9DB-EFEF9CC98331}"/>
    <dgm:cxn modelId="{AADC905E-CB63-4FBD-B21C-6D662549041D}" type="presParOf" srcId="{478DB8A1-E3D3-412C-B897-DADFDAD79FC8}" destId="{D614D1CC-C3B4-4811-85E3-879EFFD6E85E}" srcOrd="0" destOrd="0" presId="urn:microsoft.com/office/officeart/2005/8/layout/chevron2"/>
    <dgm:cxn modelId="{F9FEABCB-F54D-47E4-9824-C3081FE0A569}" type="presParOf" srcId="{D614D1CC-C3B4-4811-85E3-879EFFD6E85E}" destId="{423F0376-9EFC-4B9C-A679-D2CC06681E9A}" srcOrd="0" destOrd="0" presId="urn:microsoft.com/office/officeart/2005/8/layout/chevron2"/>
    <dgm:cxn modelId="{30D48FE1-FE61-4CDE-9295-D1E56340DF71}" type="presParOf" srcId="{D614D1CC-C3B4-4811-85E3-879EFFD6E85E}" destId="{0D7D18D2-7923-44CD-AF00-A8E4746D752F}" srcOrd="1" destOrd="0" presId="urn:microsoft.com/office/officeart/2005/8/layout/chevron2"/>
    <dgm:cxn modelId="{0C5F9D80-5A47-4776-BDC3-1CFA2526C2D8}" type="presParOf" srcId="{478DB8A1-E3D3-412C-B897-DADFDAD79FC8}" destId="{B1F9429C-C154-40EB-8727-CEC32B110739}" srcOrd="1" destOrd="0" presId="urn:microsoft.com/office/officeart/2005/8/layout/chevron2"/>
    <dgm:cxn modelId="{E66D16D3-9959-485E-A144-3E48EACCB543}" type="presParOf" srcId="{478DB8A1-E3D3-412C-B897-DADFDAD79FC8}" destId="{5F1D1789-A8B4-4991-905A-4D9FB9B7E381}" srcOrd="2" destOrd="0" presId="urn:microsoft.com/office/officeart/2005/8/layout/chevron2"/>
    <dgm:cxn modelId="{6B988581-ACC0-4A8A-8500-096C643FEE78}" type="presParOf" srcId="{5F1D1789-A8B4-4991-905A-4D9FB9B7E381}" destId="{35EF66DD-5A24-4E74-BC40-6FEBC7F44492}" srcOrd="0" destOrd="0" presId="urn:microsoft.com/office/officeart/2005/8/layout/chevron2"/>
    <dgm:cxn modelId="{9D4B8EF3-3781-4FF3-B2FE-121A22BF9412}" type="presParOf" srcId="{5F1D1789-A8B4-4991-905A-4D9FB9B7E381}" destId="{D8C4D55C-8AF2-4F62-9081-3B06952D596F}" srcOrd="1" destOrd="0" presId="urn:microsoft.com/office/officeart/2005/8/layout/chevron2"/>
    <dgm:cxn modelId="{B72230EE-95A9-4C32-8639-122D1C79C456}" type="presParOf" srcId="{478DB8A1-E3D3-412C-B897-DADFDAD79FC8}" destId="{2C614B3D-D8AC-4F10-862D-97A4B2A983EA}" srcOrd="3" destOrd="0" presId="urn:microsoft.com/office/officeart/2005/8/layout/chevron2"/>
    <dgm:cxn modelId="{DDAEAF46-7907-4D55-B8C5-9B8DD3E9CC3D}" type="presParOf" srcId="{478DB8A1-E3D3-412C-B897-DADFDAD79FC8}" destId="{289EEA51-A285-4C3E-86A6-CED8AAEA29BD}" srcOrd="4" destOrd="0" presId="urn:microsoft.com/office/officeart/2005/8/layout/chevron2"/>
    <dgm:cxn modelId="{7B38CC31-06C7-42D4-99F8-DEF5DEC1C794}" type="presParOf" srcId="{289EEA51-A285-4C3E-86A6-CED8AAEA29BD}" destId="{A0521A56-E497-4322-9C2A-37E74DB4DE0E}" srcOrd="0" destOrd="0" presId="urn:microsoft.com/office/officeart/2005/8/layout/chevron2"/>
    <dgm:cxn modelId="{7D836A6B-AC4A-4051-82EF-A7570346AFB4}" type="presParOf" srcId="{289EEA51-A285-4C3E-86A6-CED8AAEA29BD}" destId="{3BF7C342-32B1-4CFE-9D64-A8F35FF654E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3F0376-9EFC-4B9C-A679-D2CC06681E9A}">
      <dsp:nvSpPr>
        <dsp:cNvPr id="0" name=""/>
        <dsp:cNvSpPr/>
      </dsp:nvSpPr>
      <dsp:spPr>
        <a:xfrm rot="5400000">
          <a:off x="-208111" y="208388"/>
          <a:ext cx="1387409" cy="971186"/>
        </a:xfrm>
        <a:prstGeom prst="chevron">
          <a:avLst/>
        </a:prstGeom>
        <a:solidFill>
          <a:schemeClr val="bg2"/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 rot="-5400000">
        <a:off x="1" y="485869"/>
        <a:ext cx="971186" cy="416223"/>
      </dsp:txXfrm>
    </dsp:sp>
    <dsp:sp modelId="{0D7D18D2-7923-44CD-AF00-A8E4746D752F}">
      <dsp:nvSpPr>
        <dsp:cNvPr id="0" name=""/>
        <dsp:cNvSpPr/>
      </dsp:nvSpPr>
      <dsp:spPr>
        <a:xfrm rot="5400000">
          <a:off x="3832718" y="-2861254"/>
          <a:ext cx="901815" cy="662487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None/>
          </a:pPr>
          <a:r>
            <a:rPr lang="en-US" sz="1400" kern="1200" dirty="0">
              <a:solidFill>
                <a:schemeClr val="tx2"/>
              </a:solidFill>
              <a:cs typeface="Segoe UI"/>
            </a:rPr>
            <a:t>	</a:t>
          </a:r>
          <a:r>
            <a:rPr lang="en-US" sz="1600" kern="1200" dirty="0">
              <a:solidFill>
                <a:schemeClr val="tx2"/>
              </a:solidFill>
              <a:cs typeface="Segoe UI"/>
            </a:rPr>
            <a:t>Contribute to the development of methods for valuation of societal benefits of customer and grid-resilience investments especially within Disadvantaged Vulnerable Communities.</a:t>
          </a:r>
          <a:endParaRPr lang="en-US" sz="1600" kern="1200" dirty="0">
            <a:solidFill>
              <a:schemeClr val="tx2"/>
            </a:solidFill>
          </a:endParaRPr>
        </a:p>
      </dsp:txBody>
      <dsp:txXfrm rot="-5400000">
        <a:off x="971187" y="44300"/>
        <a:ext cx="6580856" cy="813769"/>
      </dsp:txXfrm>
    </dsp:sp>
    <dsp:sp modelId="{35EF66DD-5A24-4E74-BC40-6FEBC7F44492}">
      <dsp:nvSpPr>
        <dsp:cNvPr id="0" name=""/>
        <dsp:cNvSpPr/>
      </dsp:nvSpPr>
      <dsp:spPr>
        <a:xfrm rot="5400000">
          <a:off x="-208111" y="1295523"/>
          <a:ext cx="1387409" cy="971186"/>
        </a:xfrm>
        <a:prstGeom prst="chevron">
          <a:avLst/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/>
        </a:p>
      </dsp:txBody>
      <dsp:txXfrm rot="-5400000">
        <a:off x="1" y="1573004"/>
        <a:ext cx="971186" cy="416223"/>
      </dsp:txXfrm>
    </dsp:sp>
    <dsp:sp modelId="{D8C4D55C-8AF2-4F62-9081-3B06952D596F}">
      <dsp:nvSpPr>
        <dsp:cNvPr id="0" name=""/>
        <dsp:cNvSpPr/>
      </dsp:nvSpPr>
      <dsp:spPr>
        <a:xfrm rot="5400000">
          <a:off x="3832718" y="-1774119"/>
          <a:ext cx="901815" cy="662487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None/>
          </a:pPr>
          <a:r>
            <a:rPr lang="en-US" sz="1400" kern="1200" dirty="0">
              <a:solidFill>
                <a:schemeClr val="tx2"/>
              </a:solidFill>
              <a:ea typeface="+mn-lt"/>
              <a:cs typeface="+mn-lt"/>
            </a:rPr>
            <a:t>	</a:t>
          </a:r>
          <a:r>
            <a:rPr lang="en-US" sz="1600" kern="1200" dirty="0">
              <a:solidFill>
                <a:schemeClr val="tx2"/>
              </a:solidFill>
              <a:cs typeface="Segoe UI"/>
            </a:rPr>
            <a:t>Analyze recent historical weather-related events that have contributed to power outages.</a:t>
          </a:r>
          <a:endParaRPr lang="en-US" sz="1600" kern="1200" dirty="0">
            <a:solidFill>
              <a:schemeClr val="tx2"/>
            </a:solidFill>
          </a:endParaRPr>
        </a:p>
      </dsp:txBody>
      <dsp:txXfrm rot="-5400000">
        <a:off x="971187" y="1131435"/>
        <a:ext cx="6580856" cy="8137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3F0376-9EFC-4B9C-A679-D2CC06681E9A}">
      <dsp:nvSpPr>
        <dsp:cNvPr id="0" name=""/>
        <dsp:cNvSpPr/>
      </dsp:nvSpPr>
      <dsp:spPr>
        <a:xfrm rot="5400000">
          <a:off x="-204847" y="206071"/>
          <a:ext cx="1365652" cy="955956"/>
        </a:xfrm>
        <a:prstGeom prst="chevron">
          <a:avLst/>
        </a:prstGeom>
        <a:solidFill>
          <a:schemeClr val="bg2"/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 rot="-5400000">
        <a:off x="1" y="479201"/>
        <a:ext cx="955956" cy="409696"/>
      </dsp:txXfrm>
    </dsp:sp>
    <dsp:sp modelId="{0D7D18D2-7923-44CD-AF00-A8E4746D752F}">
      <dsp:nvSpPr>
        <dsp:cNvPr id="0" name=""/>
        <dsp:cNvSpPr/>
      </dsp:nvSpPr>
      <dsp:spPr>
        <a:xfrm rot="5400000">
          <a:off x="3713449" y="-2756269"/>
          <a:ext cx="887674" cy="640266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None/>
          </a:pPr>
          <a:r>
            <a:rPr lang="en-US" sz="1400" kern="1200" dirty="0">
              <a:solidFill>
                <a:schemeClr val="tx2"/>
              </a:solidFill>
              <a:cs typeface="Segoe UI"/>
            </a:rPr>
            <a:t>	</a:t>
          </a:r>
          <a:r>
            <a:rPr lang="en-US" sz="1600" kern="1200" dirty="0">
              <a:solidFill>
                <a:schemeClr val="tx2"/>
              </a:solidFill>
              <a:cs typeface="Segoe UI"/>
            </a:rPr>
            <a:t>Evaluate risks of weather-related events on ratepayers from impacts associated with loss of power, benefits of improved reliability and avoidance of outages.</a:t>
          </a:r>
          <a:endParaRPr lang="en-US" sz="1600" kern="1200" dirty="0">
            <a:solidFill>
              <a:schemeClr val="tx2"/>
            </a:solidFill>
          </a:endParaRPr>
        </a:p>
      </dsp:txBody>
      <dsp:txXfrm rot="-5400000">
        <a:off x="955957" y="44556"/>
        <a:ext cx="6359327" cy="801008"/>
      </dsp:txXfrm>
    </dsp:sp>
    <dsp:sp modelId="{35EF66DD-5A24-4E74-BC40-6FEBC7F44492}">
      <dsp:nvSpPr>
        <dsp:cNvPr id="0" name=""/>
        <dsp:cNvSpPr/>
      </dsp:nvSpPr>
      <dsp:spPr>
        <a:xfrm rot="5400000">
          <a:off x="-204847" y="1374244"/>
          <a:ext cx="1365652" cy="955956"/>
        </a:xfrm>
        <a:prstGeom prst="chevron">
          <a:avLst/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 rot="-5400000">
        <a:off x="1" y="1647374"/>
        <a:ext cx="955956" cy="409696"/>
      </dsp:txXfrm>
    </dsp:sp>
    <dsp:sp modelId="{D8C4D55C-8AF2-4F62-9081-3B06952D596F}">
      <dsp:nvSpPr>
        <dsp:cNvPr id="0" name=""/>
        <dsp:cNvSpPr/>
      </dsp:nvSpPr>
      <dsp:spPr>
        <a:xfrm rot="5400000">
          <a:off x="3713449" y="-1588096"/>
          <a:ext cx="887674" cy="640266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None/>
          </a:pPr>
          <a:r>
            <a:rPr lang="en-US" sz="1600" kern="1200" dirty="0">
              <a:solidFill>
                <a:schemeClr val="tx2"/>
              </a:solidFill>
              <a:latin typeface="Segoe UI"/>
              <a:ea typeface="+mn-lt"/>
              <a:cs typeface="+mn-lt"/>
            </a:rPr>
            <a:t>	Generate data and metrics which can in turn be used to improve electricity reliability and avoid power outages especially within DVCs.</a:t>
          </a:r>
          <a:endParaRPr lang="en-US" sz="1600" kern="1200" dirty="0">
            <a:solidFill>
              <a:schemeClr val="tx2"/>
            </a:solidFill>
            <a:latin typeface="Segoe UI"/>
          </a:endParaRPr>
        </a:p>
      </dsp:txBody>
      <dsp:txXfrm rot="-5400000">
        <a:off x="955957" y="1212729"/>
        <a:ext cx="6359327" cy="801008"/>
      </dsp:txXfrm>
    </dsp:sp>
    <dsp:sp modelId="{A0521A56-E497-4322-9C2A-37E74DB4DE0E}">
      <dsp:nvSpPr>
        <dsp:cNvPr id="0" name=""/>
        <dsp:cNvSpPr/>
      </dsp:nvSpPr>
      <dsp:spPr>
        <a:xfrm rot="5400000">
          <a:off x="-204847" y="2542416"/>
          <a:ext cx="1365652" cy="95595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/>
        </a:p>
      </dsp:txBody>
      <dsp:txXfrm rot="-5400000">
        <a:off x="1" y="2815546"/>
        <a:ext cx="955956" cy="409696"/>
      </dsp:txXfrm>
    </dsp:sp>
    <dsp:sp modelId="{3BF7C342-32B1-4CFE-9D64-A8F35FF654EC}">
      <dsp:nvSpPr>
        <dsp:cNvPr id="0" name=""/>
        <dsp:cNvSpPr/>
      </dsp:nvSpPr>
      <dsp:spPr>
        <a:xfrm rot="5400000">
          <a:off x="3713449" y="-419924"/>
          <a:ext cx="887674" cy="640266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Wingdings" panose="05000000000000000000" pitchFamily="2" charset="2"/>
            <a:buNone/>
          </a:pPr>
          <a:r>
            <a:rPr lang="en-US" sz="1600" kern="1200" dirty="0">
              <a:solidFill>
                <a:schemeClr val="tx2"/>
              </a:solidFill>
              <a:ea typeface="+mn-lt"/>
              <a:cs typeface="+mn-lt"/>
            </a:rPr>
            <a:t>	Develop a conceptual framework for the value of resilience investments that captures societal benefits.</a:t>
          </a:r>
          <a:endParaRPr lang="en-US" sz="1600" kern="1200" dirty="0">
            <a:solidFill>
              <a:schemeClr val="tx2"/>
            </a:solidFill>
          </a:endParaRPr>
        </a:p>
      </dsp:txBody>
      <dsp:txXfrm rot="-5400000">
        <a:off x="955957" y="2380901"/>
        <a:ext cx="6359327" cy="8010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315ADD9-6CDA-429A-9659-720B110C731D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0A1EAC1E-2E04-41FD-AF3C-F735CCD2F4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7298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5A8E7FC1-C667-4356-9B84-F5E0C1D4B6BE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2900" y="696913"/>
            <a:ext cx="6196013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415790"/>
            <a:ext cx="550545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F5D4CD6F-1255-46E6-BF72-5A35B2A81E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0559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b="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384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67625" y="2006600"/>
            <a:ext cx="17697450" cy="9955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8708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b="1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0024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21A9E8-A9BC-4190-9B59-D4532E9828D4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9666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600" b="0" baseline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6520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21A9E8-A9BC-4190-9B59-D4532E9828D4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3376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0311">
              <a:defRPr/>
            </a:pPr>
            <a:endParaRPr lang="en-US"/>
          </a:p>
          <a:p>
            <a:pPr defTabSz="930311"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108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30311"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9536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67625" y="1990725"/>
            <a:ext cx="17697450" cy="99552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67BDF7-E776-6644-B0FD-0131F7606DC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04440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1782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5D4CD6F-1255-46E6-BF72-5A35B2A81E88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2718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b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E21A9E8-A9BC-4190-9B59-D4532E9828D4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036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l="60000" r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"/>
          <p:cNvSpPr/>
          <p:nvPr/>
        </p:nvSpPr>
        <p:spPr>
          <a:xfrm>
            <a:off x="3886200" y="0"/>
            <a:ext cx="360045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"/>
          <p:cNvSpPr/>
          <p:nvPr/>
        </p:nvSpPr>
        <p:spPr>
          <a:xfrm>
            <a:off x="0" y="0"/>
            <a:ext cx="723900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38150"/>
            <a:ext cx="1383791" cy="12192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688591" y="462081"/>
            <a:ext cx="5029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California</a:t>
            </a:r>
          </a:p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Energy Commission</a:t>
            </a:r>
          </a:p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Research &amp; Development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04800" y="2038350"/>
            <a:ext cx="586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solidFill>
                  <a:schemeClr val="bg1"/>
                </a:solidFill>
                <a:latin typeface="Segoe UI Semibold" panose="020B0702040204020203" pitchFamily="34" charset="0"/>
              </a:rPr>
              <a:t>TITLE OF PRESENTATION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30437" y="2643143"/>
            <a:ext cx="434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 of Presenter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9184" y="2952750"/>
            <a:ext cx="5157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Energy Research and Development Division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04800" y="4019550"/>
            <a:ext cx="4343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Title of conference/meeting</a:t>
            </a:r>
          </a:p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Location presentation was given</a:t>
            </a:r>
          </a:p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Date of meeting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381000" y="3695700"/>
            <a:ext cx="56388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"/>
          <p:cNvSpPr/>
          <p:nvPr userDrawn="1"/>
        </p:nvSpPr>
        <p:spPr>
          <a:xfrm>
            <a:off x="3886200" y="0"/>
            <a:ext cx="360045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"/>
          <p:cNvSpPr/>
          <p:nvPr userDrawn="1"/>
        </p:nvSpPr>
        <p:spPr>
          <a:xfrm>
            <a:off x="0" y="0"/>
            <a:ext cx="723900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38150"/>
            <a:ext cx="1383791" cy="1219200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1688591" y="800635"/>
            <a:ext cx="50292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California Energy Commission</a:t>
            </a:r>
          </a:p>
        </p:txBody>
      </p:sp>
      <p:sp>
        <p:nvSpPr>
          <p:cNvPr id="17" name="TextBox 16"/>
          <p:cNvSpPr txBox="1"/>
          <p:nvPr userDrawn="1"/>
        </p:nvSpPr>
        <p:spPr>
          <a:xfrm>
            <a:off x="381000" y="2952750"/>
            <a:ext cx="5157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Chair Robert B. Weisenmiller</a:t>
            </a:r>
          </a:p>
        </p:txBody>
      </p:sp>
      <p:cxnSp>
        <p:nvCxnSpPr>
          <p:cNvPr id="19" name="Straight Connector 18"/>
          <p:cNvCxnSpPr/>
          <p:nvPr userDrawn="1"/>
        </p:nvCxnSpPr>
        <p:spPr>
          <a:xfrm>
            <a:off x="381000" y="3695700"/>
            <a:ext cx="56388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81000" y="1885950"/>
            <a:ext cx="6019800" cy="75723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81000" y="2633662"/>
            <a:ext cx="5638800" cy="319088"/>
          </a:xfrm>
        </p:spPr>
        <p:txBody>
          <a:bodyPr>
            <a:noAutofit/>
          </a:bodyPr>
          <a:lstStyle>
            <a:lvl1pPr>
              <a:defRPr sz="200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371475" y="4005262"/>
            <a:ext cx="4581525" cy="319088"/>
          </a:xfrm>
        </p:spPr>
        <p:txBody>
          <a:bodyPr>
            <a:noAutofit/>
          </a:bodyPr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76577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Font typeface="Arial" panose="020B0604020202020204" pitchFamily="34" charset="0"/>
              <a:buNone/>
              <a:defRPr sz="2600">
                <a:solidFill>
                  <a:schemeClr val="tx2"/>
                </a:solidFill>
              </a:defRPr>
            </a:lvl1pPr>
            <a:lvl2pPr marL="742950" indent="-285750">
              <a:buFontTx/>
              <a:buBlip>
                <a:blip r:embed="rId2"/>
              </a:buBlip>
              <a:defRPr sz="2400">
                <a:solidFill>
                  <a:schemeClr val="tx2"/>
                </a:solidFill>
              </a:defRPr>
            </a:lvl2pPr>
            <a:lvl3pPr marL="1143000" indent="-228600">
              <a:buFontTx/>
              <a:buBlip>
                <a:blip r:embed="rId2"/>
              </a:buBlip>
              <a:defRPr sz="2000">
                <a:solidFill>
                  <a:schemeClr val="tx2"/>
                </a:solidFill>
              </a:defRPr>
            </a:lvl3pPr>
            <a:lvl4pPr marL="1600200" indent="-228600">
              <a:buFontTx/>
              <a:buBlip>
                <a:blip r:embed="rId2"/>
              </a:buBlip>
              <a:defRPr sz="1800">
                <a:solidFill>
                  <a:schemeClr val="tx2"/>
                </a:solidFill>
              </a:defRPr>
            </a:lvl4pPr>
            <a:lvl5pPr marL="2057400" indent="-228600">
              <a:buFontTx/>
              <a:buBlip>
                <a:blip r:embed="rId2"/>
              </a:buBlip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066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9382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400"/>
            </a:lvl2pPr>
            <a:lvl3pPr marL="1143000" indent="-228600">
              <a:buFontTx/>
              <a:buBlip>
                <a:blip r:embed="rId2"/>
              </a:buBlip>
              <a:defRPr sz="2000"/>
            </a:lvl3pPr>
            <a:lvl4pPr marL="1600200" indent="-228600">
              <a:buFontTx/>
              <a:buBlip>
                <a:blip r:embed="rId2"/>
              </a:buBlip>
              <a:defRPr sz="1800"/>
            </a:lvl4pPr>
            <a:lvl5pPr marL="2057400" indent="-228600">
              <a:buFontTx/>
              <a:buBlip>
                <a:blip r:embed="rId2"/>
              </a:buBlip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742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latin typeface="Segoe UI Semibold" panose="020B07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latin typeface="Segoe UI Semibold" panose="020B07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343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451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605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15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l="60000" r="-6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"/>
          <p:cNvSpPr/>
          <p:nvPr/>
        </p:nvSpPr>
        <p:spPr>
          <a:xfrm>
            <a:off x="3886200" y="0"/>
            <a:ext cx="360045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"/>
          <p:cNvSpPr/>
          <p:nvPr/>
        </p:nvSpPr>
        <p:spPr>
          <a:xfrm>
            <a:off x="0" y="0"/>
            <a:ext cx="723900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38150"/>
            <a:ext cx="1383791" cy="1219200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688591" y="462081"/>
            <a:ext cx="5029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California</a:t>
            </a:r>
          </a:p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Energy Commission</a:t>
            </a:r>
          </a:p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Research &amp; Development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04800" y="2038350"/>
            <a:ext cx="5867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>
                <a:solidFill>
                  <a:schemeClr val="bg1"/>
                </a:solidFill>
                <a:latin typeface="Segoe UI Semibold" panose="020B0702040204020203" pitchFamily="34" charset="0"/>
              </a:rPr>
              <a:t>TITLE OF PRESENTATION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30437" y="2643143"/>
            <a:ext cx="4343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Name of Presenter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9184" y="2952750"/>
            <a:ext cx="5157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>
                <a:solidFill>
                  <a:schemeClr val="accent5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Energy Research and Development Division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04800" y="4019550"/>
            <a:ext cx="4343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Title of conference/meeting</a:t>
            </a:r>
          </a:p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Location presentation was given</a:t>
            </a:r>
          </a:p>
          <a:p>
            <a:r>
              <a:rPr lang="en-US" sz="160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Date of meeting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381000" y="3695700"/>
            <a:ext cx="56388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"/>
          <p:cNvSpPr/>
          <p:nvPr userDrawn="1"/>
        </p:nvSpPr>
        <p:spPr>
          <a:xfrm>
            <a:off x="3886200" y="0"/>
            <a:ext cx="360045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363855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3638550 w 723900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9525 w 3600450"/>
              <a:gd name="connsiteY3" fmla="*/ 5133975 h 5143500"/>
              <a:gd name="connsiteX4" fmla="*/ 0 w 3600450"/>
              <a:gd name="connsiteY4" fmla="*/ 0 h 5143500"/>
              <a:gd name="connsiteX0" fmla="*/ 0 w 3600450"/>
              <a:gd name="connsiteY0" fmla="*/ 0 h 5143500"/>
              <a:gd name="connsiteX1" fmla="*/ 3600450 w 3600450"/>
              <a:gd name="connsiteY1" fmla="*/ 0 h 5143500"/>
              <a:gd name="connsiteX2" fmla="*/ 2276475 w 3600450"/>
              <a:gd name="connsiteY2" fmla="*/ 5143500 h 5143500"/>
              <a:gd name="connsiteX3" fmla="*/ 0 w 3600450"/>
              <a:gd name="connsiteY3" fmla="*/ 5133975 h 5143500"/>
              <a:gd name="connsiteX4" fmla="*/ 0 w 360045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00450" h="5143500">
                <a:moveTo>
                  <a:pt x="0" y="0"/>
                </a:moveTo>
                <a:lnTo>
                  <a:pt x="3600450" y="0"/>
                </a:lnTo>
                <a:lnTo>
                  <a:pt x="2276475" y="5143500"/>
                </a:lnTo>
                <a:lnTo>
                  <a:pt x="0" y="513397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"/>
          <p:cNvSpPr/>
          <p:nvPr userDrawn="1"/>
        </p:nvSpPr>
        <p:spPr>
          <a:xfrm>
            <a:off x="0" y="0"/>
            <a:ext cx="7239000" cy="5143500"/>
          </a:xfrm>
          <a:custGeom>
            <a:avLst/>
            <a:gdLst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9144000 w 9144000"/>
              <a:gd name="connsiteY2" fmla="*/ 5143500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9144000"/>
              <a:gd name="connsiteY0" fmla="*/ 0 h 5143500"/>
              <a:gd name="connsiteX1" fmla="*/ 9144000 w 9144000"/>
              <a:gd name="connsiteY1" fmla="*/ 0 h 5143500"/>
              <a:gd name="connsiteX2" fmla="*/ 4724400 w 9144000"/>
              <a:gd name="connsiteY2" fmla="*/ 5133975 h 5143500"/>
              <a:gd name="connsiteX3" fmla="*/ 0 w 9144000"/>
              <a:gd name="connsiteY3" fmla="*/ 5143500 h 5143500"/>
              <a:gd name="connsiteX4" fmla="*/ 0 w 9144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4724400 w 7239000"/>
              <a:gd name="connsiteY2" fmla="*/ 5133975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  <a:gd name="connsiteX0" fmla="*/ 0 w 7239000"/>
              <a:gd name="connsiteY0" fmla="*/ 0 h 5143500"/>
              <a:gd name="connsiteX1" fmla="*/ 7239000 w 7239000"/>
              <a:gd name="connsiteY1" fmla="*/ 0 h 5143500"/>
              <a:gd name="connsiteX2" fmla="*/ 5915025 w 7239000"/>
              <a:gd name="connsiteY2" fmla="*/ 5143500 h 5143500"/>
              <a:gd name="connsiteX3" fmla="*/ 0 w 7239000"/>
              <a:gd name="connsiteY3" fmla="*/ 5143500 h 5143500"/>
              <a:gd name="connsiteX4" fmla="*/ 0 w 7239000"/>
              <a:gd name="connsiteY4" fmla="*/ 0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39000" h="5143500">
                <a:moveTo>
                  <a:pt x="0" y="0"/>
                </a:moveTo>
                <a:lnTo>
                  <a:pt x="7239000" y="0"/>
                </a:lnTo>
                <a:lnTo>
                  <a:pt x="5915025" y="5143500"/>
                </a:lnTo>
                <a:lnTo>
                  <a:pt x="0" y="514350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38150"/>
            <a:ext cx="1383791" cy="1219200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1752600" y="769263"/>
            <a:ext cx="433120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California</a:t>
            </a:r>
            <a:r>
              <a:rPr lang="en-US" sz="2200" baseline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2200">
                <a:solidFill>
                  <a:schemeClr val="bg1"/>
                </a:solidFill>
                <a:latin typeface="Century Gothic" panose="020B0502020202020204" pitchFamily="34" charset="0"/>
              </a:rPr>
              <a:t>Energy Commission</a:t>
            </a:r>
          </a:p>
        </p:txBody>
      </p:sp>
      <p:cxnSp>
        <p:nvCxnSpPr>
          <p:cNvPr id="19" name="Straight Connector 18"/>
          <p:cNvCxnSpPr/>
          <p:nvPr userDrawn="1"/>
        </p:nvCxnSpPr>
        <p:spPr>
          <a:xfrm>
            <a:off x="381000" y="3695700"/>
            <a:ext cx="56388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381000" y="1885950"/>
            <a:ext cx="6019800" cy="757238"/>
          </a:xfrm>
        </p:spPr>
        <p:txBody>
          <a:bodyPr>
            <a:noAutofit/>
          </a:bodyPr>
          <a:lstStyle>
            <a:lvl1pPr>
              <a:defRPr sz="3600" b="1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81000" y="2633662"/>
            <a:ext cx="5638800" cy="319088"/>
          </a:xfrm>
        </p:spPr>
        <p:txBody>
          <a:bodyPr>
            <a:noAutofit/>
          </a:bodyPr>
          <a:lstStyle>
            <a:lvl1pPr>
              <a:defRPr sz="2000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371475" y="4005262"/>
            <a:ext cx="4581525" cy="319088"/>
          </a:xfrm>
        </p:spPr>
        <p:txBody>
          <a:bodyPr>
            <a:noAutofit/>
          </a:bodyPr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464413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Font typeface="Arial" panose="020B0604020202020204" pitchFamily="34" charset="0"/>
              <a:buNone/>
              <a:defRPr sz="2600">
                <a:solidFill>
                  <a:schemeClr val="tx2"/>
                </a:solidFill>
              </a:defRPr>
            </a:lvl1pPr>
            <a:lvl2pPr marL="742950" indent="-285750">
              <a:buFontTx/>
              <a:buBlip>
                <a:blip r:embed="rId2"/>
              </a:buBlip>
              <a:defRPr sz="2400">
                <a:solidFill>
                  <a:schemeClr val="tx2"/>
                </a:solidFill>
              </a:defRPr>
            </a:lvl2pPr>
            <a:lvl3pPr marL="1143000" indent="-228600">
              <a:buFontTx/>
              <a:buBlip>
                <a:blip r:embed="rId2"/>
              </a:buBlip>
              <a:defRPr sz="2000">
                <a:solidFill>
                  <a:schemeClr val="tx2"/>
                </a:solidFill>
              </a:defRPr>
            </a:lvl3pPr>
            <a:lvl4pPr marL="1600200" indent="-228600">
              <a:buFontTx/>
              <a:buBlip>
                <a:blip r:embed="rId2"/>
              </a:buBlip>
              <a:defRPr sz="1800">
                <a:solidFill>
                  <a:schemeClr val="tx2"/>
                </a:solidFill>
              </a:defRPr>
            </a:lvl4pPr>
            <a:lvl5pPr marL="2057400" indent="-228600">
              <a:buFontTx/>
              <a:buBlip>
                <a:blip r:embed="rId2"/>
              </a:buBlip>
              <a:defRPr sz="1600"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467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671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400"/>
            </a:lvl2pPr>
            <a:lvl3pPr marL="1143000" indent="-228600">
              <a:buFontTx/>
              <a:buBlip>
                <a:blip r:embed="rId2"/>
              </a:buBlip>
              <a:defRPr sz="2000"/>
            </a:lvl3pPr>
            <a:lvl4pPr marL="1600200" indent="-228600">
              <a:buFontTx/>
              <a:buBlip>
                <a:blip r:embed="rId2"/>
              </a:buBlip>
              <a:defRPr sz="1800"/>
            </a:lvl4pPr>
            <a:lvl5pPr marL="2057400" indent="-228600">
              <a:buFontTx/>
              <a:buBlip>
                <a:blip r:embed="rId2"/>
              </a:buBlip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5400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latin typeface="Segoe UI Semibold" panose="020B07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latin typeface="Segoe UI Semibold" panose="020B07020402040202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 marL="0" indent="0">
              <a:buFont typeface="Arial" panose="020B0604020202020204" pitchFamily="34" charset="0"/>
              <a:buNone/>
              <a:defRPr sz="2000"/>
            </a:lvl1pPr>
            <a:lvl2pPr marL="742950" indent="-285750">
              <a:buFontTx/>
              <a:buBlip>
                <a:blip r:embed="rId2"/>
              </a:buBlip>
              <a:defRPr sz="2000"/>
            </a:lvl2pPr>
            <a:lvl3pPr marL="1143000" indent="-228600">
              <a:buFontTx/>
              <a:buBlip>
                <a:blip r:embed="rId2"/>
              </a:buBlip>
              <a:defRPr sz="1800"/>
            </a:lvl3pPr>
            <a:lvl4pPr marL="1600200" indent="-228600">
              <a:buFontTx/>
              <a:buBlip>
                <a:blip r:embed="rId2"/>
              </a:buBlip>
              <a:defRPr sz="1600"/>
            </a:lvl4pPr>
            <a:lvl5pPr marL="2057400" indent="-228600">
              <a:buFontTx/>
              <a:buBlip>
                <a:blip r:embed="rId2"/>
              </a:buBlip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0033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27454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4192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309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3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2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3335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34200" y="4857750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347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7" r:id="rId8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6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Tx/>
        <a:buBlip>
          <a:blip r:embed="rId11"/>
        </a:buBlip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33350"/>
            <a:ext cx="82296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34200" y="4857750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9167A-9D82-438A-BF70-1028D6A4A7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16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</p:sldLayoutIdLst>
  <p:txStyles>
    <p:titleStyle>
      <a:lvl1pPr algn="ctr" defTabSz="914400" rtl="0" eaLnBrk="1" latinLnBrk="0" hangingPunct="1">
        <a:spcBef>
          <a:spcPct val="0"/>
        </a:spcBef>
        <a:buNone/>
        <a:defRPr sz="3200" b="1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26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Tx/>
        <a:buBlip>
          <a:blip r:embed="rId11"/>
        </a:buBlip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Tx/>
        <a:buBlip>
          <a:blip r:embed="rId11"/>
        </a:buBlip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filing.energy.ca.gov/GetDocument.aspx?tn=236882&amp;DocumentContentId=70037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ocs.cpuc.ca.gov/PublishedDocs/Efile/G000/M342/K080/342080840.PDF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9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 idx="4294967295"/>
          </p:nvPr>
        </p:nvSpPr>
        <p:spPr>
          <a:xfrm>
            <a:off x="362080" y="1809750"/>
            <a:ext cx="5648195" cy="1150146"/>
          </a:xfrm>
        </p:spPr>
        <p:txBody>
          <a:bodyPr>
            <a:normAutofit fontScale="90000"/>
          </a:bodyPr>
          <a:lstStyle/>
          <a:p>
            <a:pPr algn="l"/>
            <a:r>
              <a:rPr lang="en-US" sz="2000" dirty="0">
                <a:solidFill>
                  <a:schemeClr val="bg1"/>
                </a:solidFill>
              </a:rPr>
              <a:t>Valuation of Investments in Electricity Sector Resilience</a:t>
            </a:r>
            <a:br>
              <a:rPr lang="en-US" sz="2000" dirty="0">
                <a:solidFill>
                  <a:schemeClr val="bg1"/>
                </a:solidFill>
              </a:rPr>
            </a:br>
            <a:endParaRPr lang="en-US" sz="2000" dirty="0">
              <a:solidFill>
                <a:schemeClr val="bg1"/>
              </a:solidFill>
            </a:endParaRPr>
          </a:p>
          <a:p>
            <a:pPr algn="l" rtl="0" eaLnBrk="1" latinLnBrk="0" hangingPunct="1"/>
            <a:r>
              <a:rPr lang="en-US" sz="1600" b="1" kern="1200" dirty="0">
                <a:solidFill>
                  <a:schemeClr val="bg1"/>
                </a:solidFill>
                <a:effectLst/>
                <a:latin typeface="Century Gothic"/>
                <a:ea typeface="+mn-ea"/>
                <a:cs typeface="+mn-cs"/>
              </a:rPr>
              <a:t>Request for Comments on Forthcoming Solicitation</a:t>
            </a:r>
            <a:endParaRPr lang="en-US" dirty="0">
              <a:solidFill>
                <a:schemeClr val="bg1"/>
              </a:solidFill>
              <a:effectLst/>
              <a:latin typeface="Century Gothic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71475" y="3105151"/>
            <a:ext cx="5638800" cy="609600"/>
          </a:xfrm>
        </p:spPr>
        <p:txBody>
          <a:bodyPr/>
          <a:lstStyle/>
          <a:p>
            <a:r>
              <a:rPr lang="en-US" sz="1400" dirty="0"/>
              <a:t>Energy-Related Environmental Research</a:t>
            </a:r>
          </a:p>
          <a:p>
            <a:r>
              <a:rPr lang="en-US" sz="1400" dirty="0"/>
              <a:t>Energy Research &amp; Development Division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362080" y="4118277"/>
            <a:ext cx="4581525" cy="319088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Julia Harnad</a:t>
            </a:r>
          </a:p>
          <a:p>
            <a:r>
              <a:rPr lang="en-US"/>
              <a:t>November 5</a:t>
            </a:r>
            <a:r>
              <a:rPr lang="en-US" baseline="30000"/>
              <a:t>th</a:t>
            </a:r>
            <a:r>
              <a:rPr lang="en-US"/>
              <a:t>, 2021</a:t>
            </a:r>
          </a:p>
        </p:txBody>
      </p:sp>
    </p:spTree>
    <p:extLst>
      <p:ext uri="{BB962C8B-B14F-4D97-AF65-F5344CB8AC3E}">
        <p14:creationId xmlns:p14="http://schemas.microsoft.com/office/powerpoint/2010/main" val="1961795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DE5B14A8-E48A-C540-9214-39685A7235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2480" y="26561"/>
            <a:ext cx="5359040" cy="857250"/>
          </a:xfrm>
        </p:spPr>
        <p:txBody>
          <a:bodyPr>
            <a:normAutofit/>
          </a:bodyPr>
          <a:lstStyle/>
          <a:p>
            <a:r>
              <a:rPr lang="en-US" sz="2400" dirty="0">
                <a:cs typeface="Arial"/>
              </a:rPr>
              <a:t>Presentation communications </a:t>
            </a:r>
            <a:endParaRPr lang="en-US" b="1" dirty="0">
              <a:cs typeface="Arial"/>
            </a:endParaRPr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225032D5-95B1-1548-AFAF-7FB1F52B9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3161" y="867623"/>
            <a:ext cx="7696200" cy="3394472"/>
          </a:xfrm>
        </p:spPr>
        <p:txBody>
          <a:bodyPr>
            <a:normAutofit lnSpcReduction="10000"/>
          </a:bodyPr>
          <a:lstStyle/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28558C"/>
                </a:solidFill>
              </a:rPr>
              <a:t>Zoom </a:t>
            </a:r>
            <a:r>
              <a:rPr lang="en-US" sz="2000" dirty="0"/>
              <a:t>recording</a:t>
            </a:r>
            <a:r>
              <a:rPr lang="en-US" sz="2000" dirty="0">
                <a:solidFill>
                  <a:srgbClr val="28558C"/>
                </a:solidFill>
              </a:rPr>
              <a:t> will be posted </a:t>
            </a:r>
            <a:r>
              <a:rPr lang="en-US" sz="1400" dirty="0">
                <a:solidFill>
                  <a:srgbClr val="28558C"/>
                </a:solidFill>
              </a:rPr>
              <a:t>https://www.energy.ca.gov/event/workshop/2021-11/staff-workshop-regarding-research-valuation-investments-electricity-sector</a:t>
            </a:r>
            <a:endParaRPr lang="en-US" sz="1400" dirty="0">
              <a:solidFill>
                <a:srgbClr val="28558C"/>
              </a:solidFill>
              <a:highlight>
                <a:srgbClr val="FFFF00"/>
              </a:highlight>
            </a:endParaRPr>
          </a:p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28558C"/>
                </a:solidFill>
              </a:rPr>
              <a:t>All participants are muted on Zoom (until Q&amp;A)</a:t>
            </a:r>
            <a:endParaRPr lang="en-US" sz="2000" dirty="0">
              <a:solidFill>
                <a:srgbClr val="28558C"/>
              </a:solidFill>
              <a:highlight>
                <a:srgbClr val="FFFF00"/>
              </a:highlight>
            </a:endParaRPr>
          </a:p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sz="2000" dirty="0">
                <a:solidFill>
                  <a:srgbClr val="28558C"/>
                </a:solidFill>
              </a:rPr>
              <a:t>To make comments and ask questions</a:t>
            </a:r>
          </a:p>
          <a:p>
            <a:pPr marL="822960" lvl="1" indent="-3429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28558C"/>
                </a:solidFill>
              </a:rPr>
              <a:t>Please click on the </a:t>
            </a:r>
            <a:r>
              <a:rPr lang="en-US" sz="1600" b="1" dirty="0">
                <a:solidFill>
                  <a:srgbClr val="28558C"/>
                </a:solidFill>
              </a:rPr>
              <a:t>“Q&amp;A” feature for substantive comments </a:t>
            </a:r>
            <a:r>
              <a:rPr lang="en-US" sz="1600" dirty="0">
                <a:solidFill>
                  <a:srgbClr val="28558C"/>
                </a:solidFill>
              </a:rPr>
              <a:t>and questions.</a:t>
            </a:r>
          </a:p>
          <a:p>
            <a:pPr marL="1223010" lvl="2" indent="-3429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rgbClr val="28558C"/>
                </a:solidFill>
                <a:latin typeface="Segoe UI" panose="020B0502040204020203" pitchFamily="34" charset="0"/>
              </a:rPr>
              <a:t>Please provide name and affiliation.​</a:t>
            </a:r>
            <a:endParaRPr lang="en-US" sz="1600" dirty="0">
              <a:solidFill>
                <a:srgbClr val="28558C"/>
              </a:solidFill>
            </a:endParaRPr>
          </a:p>
          <a:p>
            <a:pPr marL="1223010" lvl="2" indent="-3429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1400" dirty="0">
                <a:solidFill>
                  <a:srgbClr val="28558C"/>
                </a:solidFill>
                <a:latin typeface="Segoe UI" panose="020B0502040204020203" pitchFamily="34" charset="0"/>
              </a:rPr>
              <a:t>Please indicate which discussion questions you are commenting on (E.g., 1a, 1b, 2, etc.)</a:t>
            </a:r>
            <a:endParaRPr lang="en-US" sz="1400" dirty="0">
              <a:solidFill>
                <a:srgbClr val="28558C"/>
              </a:solidFill>
              <a:latin typeface="Arial" panose="020B0604020202020204" pitchFamily="34" charset="0"/>
            </a:endParaRPr>
          </a:p>
          <a:p>
            <a:pPr marL="822960" lvl="1" indent="-342900">
              <a:lnSpc>
                <a:spcPct val="120000"/>
              </a:lnSpc>
              <a:buFont typeface="Wingdings" panose="05000000000000000000" pitchFamily="2" charset="2"/>
              <a:buChar char="§"/>
            </a:pPr>
            <a:r>
              <a:rPr lang="en-US" sz="1600" dirty="0">
                <a:solidFill>
                  <a:srgbClr val="28558C"/>
                </a:solidFill>
              </a:rPr>
              <a:t>Please reserve the “Chat” feature for technical issues, etc.</a:t>
            </a:r>
          </a:p>
          <a:p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892">
              <a:defRPr/>
            </a:pPr>
            <a:fld id="{1BC924B7-EDFF-824B-BCE9-3FAD438598D0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342892">
                <a:defRPr/>
              </a:pPr>
              <a:t>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grpSp>
        <p:nvGrpSpPr>
          <p:cNvPr id="5" name="Group 4" descr="Image of zoom features Chat and Q&amp;A&#10;">
            <a:extLst>
              <a:ext uri="{FF2B5EF4-FFF2-40B4-BE49-F238E27FC236}">
                <a16:creationId xmlns:a16="http://schemas.microsoft.com/office/drawing/2014/main" id="{3DE75110-1616-4E80-8EBC-5A72F18493EF}"/>
              </a:ext>
            </a:extLst>
          </p:cNvPr>
          <p:cNvGrpSpPr/>
          <p:nvPr/>
        </p:nvGrpSpPr>
        <p:grpSpPr>
          <a:xfrm>
            <a:off x="3681364" y="4313167"/>
            <a:ext cx="1995064" cy="560770"/>
            <a:chOff x="3681364" y="4313167"/>
            <a:chExt cx="1995064" cy="560770"/>
          </a:xfrm>
        </p:grpSpPr>
        <p:pic>
          <p:nvPicPr>
            <p:cNvPr id="3" name="Picture 3" descr="raise hand zoom.png">
              <a:extLst>
                <a:ext uri="{FF2B5EF4-FFF2-40B4-BE49-F238E27FC236}">
                  <a16:creationId xmlns:a16="http://schemas.microsoft.com/office/drawing/2014/main" id="{9F27BC7B-E1DD-4A01-BABF-A5CB4AA9387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742241" y="4313167"/>
              <a:ext cx="1880034" cy="509698"/>
            </a:xfrm>
            <a:prstGeom prst="rect">
              <a:avLst/>
            </a:prstGeom>
          </p:spPr>
        </p:pic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7DAA64B7-2EDD-4661-8DF2-40B9AC046BF6}"/>
                </a:ext>
              </a:extLst>
            </p:cNvPr>
            <p:cNvSpPr/>
            <p:nvPr/>
          </p:nvSpPr>
          <p:spPr>
            <a:xfrm>
              <a:off x="5097916" y="4313167"/>
              <a:ext cx="578512" cy="544583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noFill/>
              </a:endParaRP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A25DD8E6-C197-4AB6-AB1D-C6E132064A3B}"/>
                </a:ext>
              </a:extLst>
            </p:cNvPr>
            <p:cNvSpPr/>
            <p:nvPr/>
          </p:nvSpPr>
          <p:spPr>
            <a:xfrm>
              <a:off x="3681364" y="4329354"/>
              <a:ext cx="578512" cy="544583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noFill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98314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378"/>
            <a:ext cx="8229600" cy="762000"/>
          </a:xfrm>
        </p:spPr>
        <p:txBody>
          <a:bodyPr>
            <a:normAutofit/>
          </a:bodyPr>
          <a:lstStyle/>
          <a:p>
            <a:r>
              <a:rPr lang="en-US" sz="2400" dirty="0"/>
              <a:t>Workshop Agenda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4546" y="877144"/>
            <a:ext cx="8229600" cy="4007644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spcBef>
                <a:spcPts val="400"/>
              </a:spcBef>
              <a:buClr>
                <a:schemeClr val="tx2"/>
              </a:buClr>
            </a:pPr>
            <a:endParaRPr lang="en-US" sz="1800" b="0" i="0" dirty="0">
              <a:solidFill>
                <a:srgbClr val="00588A"/>
              </a:solidFill>
              <a:effectLst/>
              <a:latin typeface="Segoe UI" panose="020B0502040204020203" pitchFamily="34" charset="0"/>
            </a:endParaRPr>
          </a:p>
          <a:p>
            <a:pPr marL="514350" indent="-514350">
              <a:spcBef>
                <a:spcPts val="400"/>
              </a:spcBef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en-US" sz="1800" b="0" i="0" dirty="0">
                <a:solidFill>
                  <a:srgbClr val="00588A"/>
                </a:solidFill>
                <a:effectLst/>
                <a:latin typeface="Segoe UI" panose="020B0502040204020203" pitchFamily="34" charset="0"/>
              </a:rPr>
              <a:t>Electric Program Investment Charge (EPIC) Interim Investment Plan funding program</a:t>
            </a:r>
            <a:r>
              <a:rPr lang="en-US" sz="1800" dirty="0"/>
              <a:t>.</a:t>
            </a:r>
          </a:p>
          <a:p>
            <a:pPr marL="514350" indent="-514350">
              <a:spcBef>
                <a:spcPts val="400"/>
              </a:spcBef>
              <a:buClr>
                <a:schemeClr val="tx2"/>
              </a:buClr>
              <a:buFont typeface="Wingdings" panose="05000000000000000000" pitchFamily="2" charset="2"/>
              <a:buChar char="Ø"/>
            </a:pPr>
            <a:endParaRPr lang="en-US" sz="1800" dirty="0"/>
          </a:p>
          <a:p>
            <a:pPr marL="514350" indent="-514350">
              <a:spcBef>
                <a:spcPts val="400"/>
              </a:spcBef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en-US" sz="1800" dirty="0"/>
              <a:t>Purpose of the anticipated solicitation, planned for release in Q3 2022.</a:t>
            </a:r>
          </a:p>
          <a:p>
            <a:pPr marL="514350" indent="-514350">
              <a:spcBef>
                <a:spcPts val="400"/>
              </a:spcBef>
              <a:buClr>
                <a:schemeClr val="tx2"/>
              </a:buClr>
              <a:buFont typeface="Wingdings" panose="05000000000000000000" pitchFamily="2" charset="2"/>
              <a:buChar char="Ø"/>
            </a:pPr>
            <a:endParaRPr lang="en-US" sz="2400" dirty="0"/>
          </a:p>
          <a:p>
            <a:pPr marL="514350" indent="-514350">
              <a:spcBef>
                <a:spcPts val="400"/>
              </a:spcBef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en-US" sz="1800" dirty="0"/>
              <a:t>Seek input from stakeholders on specific discussion questions regarding proposed research.</a:t>
            </a:r>
            <a:endParaRPr lang="en-US" sz="1800" dirty="0">
              <a:cs typeface="Segoe UI"/>
            </a:endParaRPr>
          </a:p>
          <a:p>
            <a:pPr>
              <a:spcBef>
                <a:spcPts val="400"/>
              </a:spcBef>
              <a:buClr>
                <a:schemeClr val="tx2">
                  <a:lumMod val="50000"/>
                </a:schemeClr>
              </a:buClr>
            </a:pPr>
            <a:endParaRPr lang="en-US" sz="1600" i="1" dirty="0"/>
          </a:p>
          <a:p>
            <a:pPr>
              <a:spcBef>
                <a:spcPts val="400"/>
              </a:spcBef>
              <a:buClr>
                <a:schemeClr val="tx2">
                  <a:lumMod val="50000"/>
                </a:schemeClr>
              </a:buClr>
            </a:pPr>
            <a:r>
              <a:rPr lang="en-US" sz="1600" i="1" dirty="0"/>
              <a:t>Input from today’s workshop plus public comments (oral and/or written comments) will help shape the Grant Funding Opportunity. </a:t>
            </a:r>
            <a:endParaRPr lang="en-US" sz="1600" i="1" dirty="0">
              <a:cs typeface="Segoe U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7877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906"/>
            <a:ext cx="8610600" cy="762000"/>
          </a:xfrm>
        </p:spPr>
        <p:txBody>
          <a:bodyPr>
            <a:normAutofit/>
          </a:bodyPr>
          <a:lstStyle/>
          <a:p>
            <a:r>
              <a:rPr lang="en-US" sz="2400" dirty="0"/>
              <a:t>Why We Are Seeking Your Input?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4245" y="823546"/>
            <a:ext cx="8031725" cy="2646721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lnSpc>
                <a:spcPct val="120000"/>
              </a:lnSpc>
              <a:spcBef>
                <a:spcPts val="400"/>
              </a:spcBef>
              <a:buFont typeface="Wingdings" panose="05000000000000000000" pitchFamily="2" charset="2"/>
              <a:buChar char="Ø"/>
            </a:pPr>
            <a:r>
              <a:rPr lang="en-US" sz="1500" dirty="0"/>
              <a:t>In the summer of 2022, we anticipate releasing a Grant Funding Opportunity (GFO) that will fund up to $1.2 M of </a:t>
            </a:r>
            <a:r>
              <a:rPr lang="en-US" sz="1500" dirty="0">
                <a:ea typeface="+mn-lt"/>
                <a:cs typeface="+mn-lt"/>
              </a:rPr>
              <a:t>research effort.</a:t>
            </a:r>
            <a:endParaRPr lang="en-US" dirty="0"/>
          </a:p>
          <a:p>
            <a:pPr marL="457200" indent="-457200">
              <a:lnSpc>
                <a:spcPct val="120000"/>
              </a:lnSpc>
              <a:spcBef>
                <a:spcPts val="400"/>
              </a:spcBef>
              <a:buFont typeface="Wingdings" panose="05000000000000000000" pitchFamily="2" charset="2"/>
              <a:buChar char="Ø"/>
            </a:pPr>
            <a:r>
              <a:rPr lang="en-US" sz="1500" dirty="0">
                <a:ea typeface="+mn-lt"/>
                <a:cs typeface="+mn-lt"/>
              </a:rPr>
              <a:t>CEC staff are seeking input from equity experts, state and local agencies, investor-owned utilities (IOUs), researchers and other interested stakeholders</a:t>
            </a:r>
            <a:r>
              <a:rPr lang="en-US" sz="1500" dirty="0"/>
              <a:t> to provide refinements to help shape the GFO.</a:t>
            </a:r>
            <a:endParaRPr lang="en-US" dirty="0"/>
          </a:p>
          <a:p>
            <a:pPr marL="457200" indent="-457200">
              <a:lnSpc>
                <a:spcPct val="120000"/>
              </a:lnSpc>
              <a:spcBef>
                <a:spcPts val="400"/>
              </a:spcBef>
              <a:buFont typeface="Wingdings" panose="05000000000000000000" pitchFamily="2" charset="2"/>
              <a:buChar char="Ø"/>
            </a:pPr>
            <a:r>
              <a:rPr lang="en-US" sz="1500" dirty="0"/>
              <a:t>Your input helps us craft a high-impact solicitation to support the state’s ambitious climate goals.</a:t>
            </a:r>
            <a:endParaRPr lang="en-US" sz="1500" dirty="0">
              <a:cs typeface="Segoe UI"/>
            </a:endParaRPr>
          </a:p>
          <a:p>
            <a:pPr marL="457200" indent="-457200">
              <a:lnSpc>
                <a:spcPct val="120000"/>
              </a:lnSpc>
              <a:spcBef>
                <a:spcPts val="400"/>
              </a:spcBef>
              <a:buFont typeface="Wingdings" panose="05000000000000000000" pitchFamily="2" charset="2"/>
              <a:buChar char="Ø"/>
            </a:pPr>
            <a:endParaRPr lang="en-US" sz="1500" dirty="0">
              <a:cs typeface="Segoe UI"/>
            </a:endParaRPr>
          </a:p>
          <a:p>
            <a:pPr>
              <a:lnSpc>
                <a:spcPct val="120000"/>
              </a:lnSpc>
              <a:spcBef>
                <a:spcPts val="400"/>
              </a:spcBef>
            </a:pPr>
            <a:endParaRPr lang="en-US" sz="1500" dirty="0">
              <a:cs typeface="Segoe U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556601-949B-4DCA-A2CD-C392C8402A46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6" name="Picture 5" descr="Image of a power grid with wind power, transmission towers and solar">
            <a:extLst>
              <a:ext uri="{FF2B5EF4-FFF2-40B4-BE49-F238E27FC236}">
                <a16:creationId xmlns:a16="http://schemas.microsoft.com/office/drawing/2014/main" id="{26D2C604-1256-4A95-B4C4-5FA14F61CB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4102" r="749" b="23483"/>
          <a:stretch/>
        </p:blipFill>
        <p:spPr>
          <a:xfrm>
            <a:off x="2517058" y="2957052"/>
            <a:ext cx="5213555" cy="184907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903E43E-081C-4580-A292-CD277D163980}"/>
              </a:ext>
            </a:extLst>
          </p:cNvPr>
          <p:cNvSpPr txBox="1"/>
          <p:nvPr/>
        </p:nvSpPr>
        <p:spPr>
          <a:xfrm>
            <a:off x="2426110" y="4876155"/>
            <a:ext cx="533992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/>
              <a:t>Source: https://www.sciencenews.org/article/u-s-power-grid-desperately-needs-upgrades-handle-climate-change</a:t>
            </a:r>
          </a:p>
        </p:txBody>
      </p:sp>
    </p:spTree>
    <p:extLst>
      <p:ext uri="{BB962C8B-B14F-4D97-AF65-F5344CB8AC3E}">
        <p14:creationId xmlns:p14="http://schemas.microsoft.com/office/powerpoint/2010/main" val="28210483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5</a:t>
            </a:fld>
            <a:endParaRPr lang="en-US"/>
          </a:p>
        </p:txBody>
      </p:sp>
      <p:sp>
        <p:nvSpPr>
          <p:cNvPr id="7" name="Slide Number Placeholder 2"/>
          <p:cNvSpPr txBox="1">
            <a:spLocks/>
          </p:cNvSpPr>
          <p:nvPr/>
        </p:nvSpPr>
        <p:spPr>
          <a:xfrm>
            <a:off x="6934200" y="4857750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3B945C4-4213-415B-86F2-DB8FD23835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TextBox 9" descr="Electric Program Investment Charge: Proposed 2018-2020 Triennial Investment Plan" title="CEC Staff Report "/>
          <p:cNvSpPr txBox="1"/>
          <p:nvPr/>
        </p:nvSpPr>
        <p:spPr>
          <a:xfrm>
            <a:off x="870593" y="1119292"/>
            <a:ext cx="7816207" cy="313964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>
              <a:spcBef>
                <a:spcPts val="400"/>
              </a:spcBef>
            </a:pPr>
            <a:r>
              <a:rPr lang="en-US" sz="1600" dirty="0">
                <a:solidFill>
                  <a:schemeClr val="tx2"/>
                </a:solidFill>
                <a:latin typeface="Segoe UI"/>
                <a:cs typeface="Segoe UI"/>
              </a:rPr>
              <a:t>CEC’s Electric Program Investment Charge Interim Investment Plan 2021</a:t>
            </a:r>
          </a:p>
          <a:p>
            <a:pPr>
              <a:lnSpc>
                <a:spcPct val="110000"/>
              </a:lnSpc>
              <a:spcBef>
                <a:spcPts val="533"/>
              </a:spcBef>
            </a:pPr>
            <a:endParaRPr lang="en-US" sz="1600" dirty="0">
              <a:solidFill>
                <a:schemeClr val="tx2"/>
              </a:solidFill>
              <a:latin typeface="Segoe UI"/>
              <a:cs typeface="Segoe UI"/>
            </a:endParaRPr>
          </a:p>
          <a:p>
            <a:pPr>
              <a:lnSpc>
                <a:spcPct val="110000"/>
              </a:lnSpc>
              <a:spcBef>
                <a:spcPts val="533"/>
              </a:spcBef>
            </a:pPr>
            <a:r>
              <a:rPr lang="en-US" sz="1600" dirty="0">
                <a:solidFill>
                  <a:schemeClr val="tx2"/>
                </a:solidFill>
                <a:latin typeface="Segoe UI"/>
                <a:cs typeface="Segoe UI"/>
              </a:rPr>
              <a:t>Research initiative 6 - Valuation of Investments in Electricity Sector Resilience aims to:</a:t>
            </a:r>
          </a:p>
          <a:p>
            <a:pPr>
              <a:lnSpc>
                <a:spcPct val="110000"/>
              </a:lnSpc>
              <a:spcBef>
                <a:spcPts val="533"/>
              </a:spcBef>
            </a:pPr>
            <a:endParaRPr lang="en-US" sz="1600" dirty="0">
              <a:solidFill>
                <a:schemeClr val="tx2"/>
              </a:solidFill>
              <a:latin typeface="Segoe UI"/>
              <a:cs typeface="Segoe UI"/>
            </a:endParaRPr>
          </a:p>
          <a:p>
            <a:pPr marL="742950" lvl="1" indent="-285750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  <a:latin typeface="Segoe UI"/>
                <a:cs typeface="Segoe UI"/>
              </a:rPr>
              <a:t>Developing methods to valuate societal benefits with the aim of strengthening electricity resilience especially within Disadvantaged Vulnerable Communities (DVCs).</a:t>
            </a:r>
          </a:p>
          <a:p>
            <a:pPr lvl="1">
              <a:lnSpc>
                <a:spcPct val="110000"/>
              </a:lnSpc>
              <a:spcBef>
                <a:spcPts val="533"/>
              </a:spcBef>
            </a:pPr>
            <a:endParaRPr lang="en-US" sz="1600" dirty="0">
              <a:solidFill>
                <a:schemeClr val="tx2"/>
              </a:solidFill>
              <a:latin typeface="Segoe UI"/>
              <a:cs typeface="Segoe UI"/>
            </a:endParaRPr>
          </a:p>
          <a:p>
            <a:pPr marL="742950" lvl="1" indent="-285750">
              <a:lnSpc>
                <a:spcPct val="110000"/>
              </a:lnSpc>
              <a:spcBef>
                <a:spcPts val="533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tx2"/>
                </a:solidFill>
                <a:latin typeface="Segoe UI"/>
                <a:cs typeface="Segoe UI"/>
              </a:rPr>
              <a:t>Guide future policy making, financial investments and resource allocation in clean electricity sector resilience solutions.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60AFFA7B-EAC7-4910-A3EB-23DFF7D80E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9476"/>
            <a:ext cx="8229600" cy="762000"/>
          </a:xfrm>
        </p:spPr>
        <p:txBody>
          <a:bodyPr>
            <a:normAutofit/>
          </a:bodyPr>
          <a:lstStyle/>
          <a:p>
            <a:r>
              <a:rPr lang="en-US" sz="2400" dirty="0"/>
              <a:t>EPIC Interim Research &amp; Development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70592" y="4483575"/>
            <a:ext cx="7816207" cy="27699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eaLnBrk="0" hangingPunct="0">
              <a:tabLst>
                <a:tab pos="0" algn="l"/>
              </a:tabLst>
              <a:defRPr/>
            </a:pPr>
            <a:r>
              <a:rPr lang="en-US" sz="1200" dirty="0">
                <a:solidFill>
                  <a:srgbClr val="2B5B95"/>
                </a:solidFill>
              </a:rPr>
              <a:t>To access report: </a:t>
            </a:r>
            <a:r>
              <a:rPr lang="en-US" sz="1200" dirty="0">
                <a:solidFill>
                  <a:srgbClr val="2B5B95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https://efiling.energy.ca.gov/GetDocument.aspx?tn=236882&amp;DocumentContentId=70037</a:t>
            </a:r>
            <a:endParaRPr lang="en-US" sz="1200" dirty="0">
              <a:solidFill>
                <a:srgbClr val="2B5B9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450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117" y="28878"/>
            <a:ext cx="8610600" cy="762000"/>
          </a:xfrm>
        </p:spPr>
        <p:txBody>
          <a:bodyPr>
            <a:normAutofit/>
          </a:bodyPr>
          <a:lstStyle/>
          <a:p>
            <a:r>
              <a:rPr lang="en-US" sz="2400" dirty="0"/>
              <a:t>Broader Context for this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776" y="793684"/>
            <a:ext cx="8224684" cy="169536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285750" indent="-285750">
              <a:lnSpc>
                <a:spcPct val="12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Climate-related events and associated impacts including energy disruptions are exposing an opportunity to respond to resilience challenges in the energy sector.</a:t>
            </a:r>
            <a:endParaRPr lang="en-US" sz="1400" dirty="0">
              <a:cs typeface="Segoe UI"/>
            </a:endParaRPr>
          </a:p>
          <a:p>
            <a:pPr marL="285750" indent="-285750">
              <a:lnSpc>
                <a:spcPct val="12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400" dirty="0"/>
              <a:t>Disadvantaged Vulnerable Communities can be disproportionately impacted by climate-related events.</a:t>
            </a:r>
          </a:p>
          <a:p>
            <a:pPr marL="285750" indent="-285750">
              <a:lnSpc>
                <a:spcPct val="12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ea typeface="+mn-lt"/>
                <a:cs typeface="+mn-lt"/>
              </a:rPr>
              <a:t>Energy resilience as it pertains to social impacts and benefits is not well defined or quantified in current research.</a:t>
            </a:r>
            <a:endParaRPr lang="en-US" sz="1400" dirty="0">
              <a:cs typeface="Segoe UI"/>
            </a:endParaRPr>
          </a:p>
        </p:txBody>
      </p:sp>
      <p:pic>
        <p:nvPicPr>
          <p:cNvPr id="6" name="Picture 5" descr="Image of Thomas forest fire around transmission line&#10;">
            <a:extLst>
              <a:ext uri="{FF2B5EF4-FFF2-40B4-BE49-F238E27FC236}">
                <a16:creationId xmlns:a16="http://schemas.microsoft.com/office/drawing/2014/main" id="{DBE8AB53-1BC4-4493-9205-6DE441EE7AE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62" t="3584" b="18519"/>
          <a:stretch/>
        </p:blipFill>
        <p:spPr>
          <a:xfrm>
            <a:off x="5389694" y="2212490"/>
            <a:ext cx="3315034" cy="229904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48281CB-ECB0-47C1-9E83-FE75906D684F}"/>
              </a:ext>
            </a:extLst>
          </p:cNvPr>
          <p:cNvSpPr txBox="1"/>
          <p:nvPr/>
        </p:nvSpPr>
        <p:spPr>
          <a:xfrm>
            <a:off x="470777" y="2035371"/>
            <a:ext cx="4830434" cy="27371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lnSpc>
                <a:spcPct val="12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endParaRPr lang="en-US" sz="1400" dirty="0">
              <a:solidFill>
                <a:schemeClr val="tx2"/>
              </a:solidFill>
              <a:cs typeface="Segoe UI"/>
            </a:endParaRPr>
          </a:p>
          <a:p>
            <a:pPr marL="285750" indent="-285750">
              <a:lnSpc>
                <a:spcPct val="12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2"/>
                </a:solidFill>
              </a:rPr>
              <a:t>CPUC rulemaking to Consider Strategies and guidance for Climate Change Adaptation Decision requires IOU’s to develop vulnerability assessments and include focus on equity for DVCs. (</a:t>
            </a:r>
            <a:r>
              <a:rPr lang="en-US" sz="900" dirty="0">
                <a:solidFill>
                  <a:schemeClr val="tx2"/>
                </a:solidFill>
                <a:hlinkClick r:id="rId4"/>
              </a:rPr>
              <a:t>https://docs.cpuc.ca.gov/PublishedDocs/Efile/G000/M342/K080/342080840.PDF</a:t>
            </a:r>
            <a:r>
              <a:rPr lang="en-US" sz="1400" dirty="0">
                <a:solidFill>
                  <a:schemeClr val="tx2"/>
                </a:solidFill>
              </a:rPr>
              <a:t>)</a:t>
            </a:r>
            <a:endParaRPr lang="en-US" sz="1400" dirty="0">
              <a:solidFill>
                <a:schemeClr val="tx2"/>
              </a:solidFill>
              <a:cs typeface="Segoe UI"/>
            </a:endParaRPr>
          </a:p>
          <a:p>
            <a:pPr marL="285750" indent="-285750">
              <a:lnSpc>
                <a:spcPct val="12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tx2"/>
                </a:solidFill>
              </a:rPr>
              <a:t>Data and metrics portraying social impacts are important to equitably value and prioritize resilience investments.</a:t>
            </a:r>
            <a:endParaRPr lang="en-US" sz="1400" dirty="0">
              <a:solidFill>
                <a:schemeClr val="tx2"/>
              </a:solidFill>
              <a:cs typeface="Segoe UI"/>
            </a:endParaRPr>
          </a:p>
          <a:p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70D18D1-B967-4C94-AC2A-42FD9F97031D}"/>
              </a:ext>
            </a:extLst>
          </p:cNvPr>
          <p:cNvSpPr txBox="1"/>
          <p:nvPr/>
        </p:nvSpPr>
        <p:spPr>
          <a:xfrm>
            <a:off x="5301211" y="4559431"/>
            <a:ext cx="164500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Source: Noozhawk.com</a:t>
            </a:r>
          </a:p>
        </p:txBody>
      </p:sp>
    </p:spTree>
    <p:extLst>
      <p:ext uri="{BB962C8B-B14F-4D97-AF65-F5344CB8AC3E}">
        <p14:creationId xmlns:p14="http://schemas.microsoft.com/office/powerpoint/2010/main" val="2890597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7</a:t>
            </a:fld>
            <a:endParaRPr lang="en-US"/>
          </a:p>
        </p:txBody>
      </p:sp>
      <p:sp>
        <p:nvSpPr>
          <p:cNvPr id="10" name="Title 5">
            <a:extLst>
              <a:ext uri="{FF2B5EF4-FFF2-40B4-BE49-F238E27FC236}">
                <a16:creationId xmlns:a16="http://schemas.microsoft.com/office/drawing/2014/main" id="{12CC88C9-73F2-4673-99AE-A72D57F1E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5364" y="11906"/>
            <a:ext cx="8229600" cy="838200"/>
          </a:xfrm>
        </p:spPr>
        <p:txBody>
          <a:bodyPr>
            <a:noAutofit/>
          </a:bodyPr>
          <a:lstStyle/>
          <a:p>
            <a:pPr algn="l"/>
            <a:r>
              <a:rPr lang="en-US" sz="2400" dirty="0">
                <a:cs typeface="Arial"/>
              </a:rPr>
              <a:t>Purpose of Forthcoming Solicitation</a:t>
            </a:r>
            <a:endParaRPr lang="en-US" sz="2400" dirty="0"/>
          </a:p>
        </p:txBody>
      </p:sp>
      <p:pic>
        <p:nvPicPr>
          <p:cNvPr id="4" name="Picture 3" descr="Image of a resilient urban electric setting featuring wind power, solar, batteries, plug in cars and buses and a train.">
            <a:extLst>
              <a:ext uri="{FF2B5EF4-FFF2-40B4-BE49-F238E27FC236}">
                <a16:creationId xmlns:a16="http://schemas.microsoft.com/office/drawing/2014/main" id="{35589CC3-0A64-4501-98F8-A614A939B9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3378" y="3028578"/>
            <a:ext cx="4173017" cy="1829172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972E392-78E7-4EB7-AAAD-EB2DCE75C0E6}"/>
              </a:ext>
            </a:extLst>
          </p:cNvPr>
          <p:cNvSpPr txBox="1"/>
          <p:nvPr/>
        </p:nvSpPr>
        <p:spPr>
          <a:xfrm>
            <a:off x="3426601" y="4857750"/>
            <a:ext cx="248978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/>
              <a:t>Source: https://theclimatecenter.org/our-work/cer/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E3754C56-764A-42C1-AF54-DE10FEA97E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99211189"/>
              </p:ext>
            </p:extLst>
          </p:nvPr>
        </p:nvGraphicFramePr>
        <p:xfrm>
          <a:off x="807908" y="850106"/>
          <a:ext cx="7596066" cy="24750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271820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8</a:t>
            </a:fld>
            <a:endParaRPr lang="en-US"/>
          </a:p>
        </p:txBody>
      </p:sp>
      <p:sp>
        <p:nvSpPr>
          <p:cNvPr id="10" name="Title 5">
            <a:extLst>
              <a:ext uri="{FF2B5EF4-FFF2-40B4-BE49-F238E27FC236}">
                <a16:creationId xmlns:a16="http://schemas.microsoft.com/office/drawing/2014/main" id="{12CC88C9-73F2-4673-99AE-A72D57F1E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3126" y="43942"/>
            <a:ext cx="8229600" cy="838200"/>
          </a:xfrm>
        </p:spPr>
        <p:txBody>
          <a:bodyPr>
            <a:noAutofit/>
          </a:bodyPr>
          <a:lstStyle/>
          <a:p>
            <a:pPr algn="l"/>
            <a:r>
              <a:rPr lang="en-US" sz="2400" dirty="0">
                <a:cs typeface="Arial"/>
              </a:rPr>
              <a:t>Future Research</a:t>
            </a:r>
            <a:endParaRPr lang="en-US" sz="2400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EE73BFC-6134-4F8E-94A4-2D508F005E9D}"/>
              </a:ext>
            </a:extLst>
          </p:cNvPr>
          <p:cNvSpPr txBox="1">
            <a:spLocks/>
          </p:cNvSpPr>
          <p:nvPr/>
        </p:nvSpPr>
        <p:spPr>
          <a:xfrm>
            <a:off x="752384" y="749407"/>
            <a:ext cx="7986071" cy="58017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Tx/>
              <a:buBlip>
                <a:blip r:embed="rId3"/>
              </a:buBlip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spcBef>
                <a:spcPts val="450"/>
              </a:spcBef>
              <a:spcAft>
                <a:spcPts val="450"/>
              </a:spcAft>
            </a:pPr>
            <a:r>
              <a:rPr lang="en-US" sz="1800">
                <a:cs typeface="Segoe UI"/>
              </a:rPr>
              <a:t>This solicitation will contribute to a foundation for future research that can: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E72C638C-96DA-4185-A4ED-EB727C40E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30970177"/>
              </p:ext>
            </p:extLst>
          </p:nvPr>
        </p:nvGraphicFramePr>
        <p:xfrm>
          <a:off x="891586" y="1280541"/>
          <a:ext cx="7358617" cy="37044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54724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225032D5-95B1-1548-AFAF-7FB1F52B9E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2285" y="668214"/>
            <a:ext cx="8126361" cy="4424946"/>
          </a:xfrm>
        </p:spPr>
        <p:txBody>
          <a:bodyPr vert="horz" lIns="68580" tIns="34290" rIns="68580" bIns="34290" rtlCol="0" anchor="t">
            <a:normAutofit lnSpcReduction="10000"/>
          </a:bodyPr>
          <a:lstStyle/>
          <a:p>
            <a:pPr>
              <a:spcBef>
                <a:spcPts val="900"/>
              </a:spcBef>
            </a:pPr>
            <a:r>
              <a:rPr lang="en-US" sz="1500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Three ways to provide feedback:</a:t>
            </a:r>
          </a:p>
          <a:p>
            <a:pPr marL="385445" indent="-385445">
              <a:spcBef>
                <a:spcPts val="900"/>
              </a:spcBef>
              <a:buFont typeface="+mj-lt"/>
              <a:buAutoNum type="arabicPeriod"/>
            </a:pPr>
            <a:r>
              <a:rPr lang="en-US" sz="1500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To comment or ask questions live, use the raise hand function in Zoom:</a:t>
            </a:r>
          </a:p>
          <a:p>
            <a:pPr marL="1085215" lvl="2" indent="-385445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en-US" sz="1500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Zoom Phone controls</a:t>
            </a:r>
          </a:p>
          <a:p>
            <a:pPr lvl="3">
              <a:buFont typeface="Wingdings" panose="05000000000000000000" pitchFamily="2" charset="2"/>
              <a:buChar char="Ø"/>
            </a:pPr>
            <a:r>
              <a:rPr lang="en-US" sz="1500" dirty="0">
                <a:solidFill>
                  <a:schemeClr val="accent1">
                    <a:lumMod val="75000"/>
                  </a:schemeClr>
                </a:solidFill>
                <a:ea typeface="+mn-lt"/>
                <a:cs typeface="+mn-lt"/>
              </a:rPr>
              <a:t>*9 - Raise hand.</a:t>
            </a:r>
            <a:endParaRPr lang="en-US" sz="1500" dirty="0">
              <a:solidFill>
                <a:schemeClr val="accent1">
                  <a:lumMod val="75000"/>
                </a:schemeClr>
              </a:solidFill>
            </a:endParaRPr>
          </a:p>
          <a:p>
            <a:pPr lvl="3">
              <a:buFont typeface="Wingdings" panose="05000000000000000000" pitchFamily="2" charset="2"/>
              <a:buChar char="Ø"/>
            </a:pPr>
            <a:r>
              <a:rPr lang="en-US" sz="1500" dirty="0">
                <a:solidFill>
                  <a:schemeClr val="accent1">
                    <a:lumMod val="75000"/>
                  </a:schemeClr>
                </a:solidFill>
              </a:rPr>
              <a:t>*6 - Toggle mute/unmute.</a:t>
            </a:r>
            <a:endParaRPr lang="en-US" sz="1500" dirty="0">
              <a:solidFill>
                <a:schemeClr val="accent1">
                  <a:lumMod val="75000"/>
                </a:schemeClr>
              </a:solidFill>
              <a:cs typeface="Segoe UI"/>
            </a:endParaRPr>
          </a:p>
          <a:p>
            <a:pPr marL="1085215" lvl="2" indent="-385445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en-US" sz="1500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Please introduce yourself by stating your name and affiliation.</a:t>
            </a:r>
          </a:p>
          <a:p>
            <a:pPr marL="385445" indent="-385445">
              <a:spcBef>
                <a:spcPts val="900"/>
              </a:spcBef>
              <a:buFont typeface="+mj-lt"/>
              <a:buAutoNum type="arabicPeriod"/>
            </a:pPr>
            <a:r>
              <a:rPr lang="en-US" sz="1500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Type comments and questions in the Q&amp;A function on Zoom: </a:t>
            </a:r>
          </a:p>
          <a:p>
            <a:pPr marL="985520" lvl="2" indent="-285750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en-US" sz="1500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Please provide name and affiliation.</a:t>
            </a:r>
          </a:p>
          <a:p>
            <a:pPr marL="385445" indent="-385445">
              <a:spcBef>
                <a:spcPts val="900"/>
              </a:spcBef>
              <a:buFont typeface="+mj-lt"/>
              <a:buAutoNum type="arabicPeriod"/>
            </a:pPr>
            <a:r>
              <a:rPr lang="en-US" sz="1500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Submit written comments to the docket: </a:t>
            </a:r>
          </a:p>
          <a:p>
            <a:pPr marL="1128395" lvl="1" indent="-385445">
              <a:spcBef>
                <a:spcPts val="900"/>
              </a:spcBef>
              <a:buFont typeface="Wingdings" panose="05000000000000000000" pitchFamily="2" charset="2"/>
              <a:buChar char="Ø"/>
            </a:pPr>
            <a:r>
              <a:rPr lang="en-US" sz="1400" dirty="0">
                <a:ea typeface="+mn-lt"/>
                <a:cs typeface="+mn-lt"/>
              </a:rPr>
              <a:t>Via e-mail to </a:t>
            </a:r>
            <a:r>
              <a:rPr lang="en-US" sz="1400" u="sng" dirty="0">
                <a:ea typeface="+mn-lt"/>
                <a:cs typeface="+mn-lt"/>
              </a:rPr>
              <a:t>docket@energy.ca.gov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  <a:ea typeface="+mn-lt"/>
                <a:cs typeface="Arial"/>
              </a:rPr>
              <a:t> </a:t>
            </a:r>
            <a:r>
              <a:rPr lang="en-US" sz="1400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by no later than </a:t>
            </a:r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November 19, 2021, 5 p.m. PDT.</a:t>
            </a:r>
          </a:p>
          <a:p>
            <a:pPr marL="1485900" lvl="2" indent="-285750">
              <a:spcBef>
                <a:spcPts val="400"/>
              </a:spcBef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en-US" sz="1400" dirty="0"/>
              <a:t>Include docket number 19-ERDD-01 and “Staff Workshop on Valuation of Electricity Sector Resilience” in the subject line</a:t>
            </a:r>
          </a:p>
          <a:p>
            <a:pPr marL="1128395" lvl="1" indent="-385445">
              <a:spcBef>
                <a:spcPts val="900"/>
              </a:spcBef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en-US" sz="1400" dirty="0">
                <a:ea typeface="+mn-lt"/>
                <a:cs typeface="+mn-lt"/>
              </a:rPr>
              <a:t>Directly to docket: </a:t>
            </a:r>
            <a:r>
              <a:rPr lang="en-US" sz="1400" dirty="0">
                <a:effectLst/>
                <a:ea typeface="Times" panose="02020603050405020304" pitchFamily="18" charset="0"/>
              </a:rPr>
              <a:t>https://efiling.energy.ca.gov/Ecomment/Ecomment.aspx?docketnumber=19-ERDD-01</a:t>
            </a:r>
            <a:r>
              <a:rPr lang="en-US" sz="1400" dirty="0">
                <a:ea typeface="+mn-lt"/>
                <a:cs typeface="+mn-lt"/>
              </a:rPr>
              <a:t> </a:t>
            </a:r>
          </a:p>
          <a:p>
            <a:pPr marL="1128395" lvl="1" indent="-385445">
              <a:spcBef>
                <a:spcPts val="900"/>
              </a:spcBef>
              <a:buClr>
                <a:schemeClr val="tx2"/>
              </a:buClr>
              <a:buFont typeface="Wingdings" panose="05000000000000000000" pitchFamily="2" charset="2"/>
              <a:buChar char="Ø"/>
            </a:pPr>
            <a:r>
              <a:rPr lang="en-US" sz="1400" dirty="0"/>
              <a:t>Include “Staff Workshop on Valuation of Electricity Sector Resilience” in the subject line</a:t>
            </a:r>
          </a:p>
          <a:p>
            <a:pPr marL="1528445" lvl="2" indent="-385445">
              <a:spcBef>
                <a:spcPts val="900"/>
              </a:spcBef>
              <a:buClr>
                <a:schemeClr val="tx2"/>
              </a:buClr>
              <a:buFont typeface="Wingdings" panose="05000000000000000000" pitchFamily="2" charset="2"/>
              <a:buChar char="Ø"/>
            </a:pPr>
            <a:endParaRPr lang="en-US" sz="1000" dirty="0">
              <a:ea typeface="+mn-lt"/>
              <a:cs typeface="+mn-lt"/>
            </a:endParaRPr>
          </a:p>
          <a:p>
            <a:endParaRPr lang="en-US" dirty="0">
              <a:solidFill>
                <a:schemeClr val="accent1">
                  <a:lumMod val="75000"/>
                </a:schemeClr>
              </a:solidFill>
              <a:latin typeface="Arial"/>
              <a:cs typeface="Arial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342892">
              <a:defRPr/>
            </a:pPr>
            <a:fld id="{1BC924B7-EDFF-824B-BCE9-3FAD438598D0}" type="slidenum">
              <a:rPr lang="en-US">
                <a:solidFill>
                  <a:prstClr val="black">
                    <a:tint val="75000"/>
                  </a:prstClr>
                </a:solidFill>
                <a:latin typeface="Calibri"/>
              </a:rPr>
              <a:pPr defTabSz="342892">
                <a:defRPr/>
              </a:pPr>
              <a:t>9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BB0B0B0-5289-4E88-98C0-01CFA008E40F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360802" y="50340"/>
            <a:ext cx="8229600" cy="76200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Arial"/>
              </a:rPr>
              <a:t>Comments and Questions</a:t>
            </a:r>
          </a:p>
        </p:txBody>
      </p:sp>
      <p:grpSp>
        <p:nvGrpSpPr>
          <p:cNvPr id="3" name="Group 2" descr="Image of zoom features rasie hand and Q&amp;A">
            <a:extLst>
              <a:ext uri="{FF2B5EF4-FFF2-40B4-BE49-F238E27FC236}">
                <a16:creationId xmlns:a16="http://schemas.microsoft.com/office/drawing/2014/main" id="{A70EACD3-2DA7-4979-AD86-838B5FA1F638}"/>
              </a:ext>
            </a:extLst>
          </p:cNvPr>
          <p:cNvGrpSpPr/>
          <p:nvPr/>
        </p:nvGrpSpPr>
        <p:grpSpPr>
          <a:xfrm>
            <a:off x="7065623" y="1589209"/>
            <a:ext cx="1406092" cy="699111"/>
            <a:chOff x="7065623" y="1589209"/>
            <a:chExt cx="1406092" cy="699111"/>
          </a:xfrm>
        </p:grpSpPr>
        <p:pic>
          <p:nvPicPr>
            <p:cNvPr id="6" name="Picture 3" descr="raise hand zoom.png">
              <a:extLst>
                <a:ext uri="{FF2B5EF4-FFF2-40B4-BE49-F238E27FC236}">
                  <a16:creationId xmlns:a16="http://schemas.microsoft.com/office/drawing/2014/main" id="{AD17716E-A40C-4EC0-A597-8BCFE75FC36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1124" t="-1" b="-17120"/>
            <a:stretch/>
          </p:blipFill>
          <p:spPr>
            <a:xfrm>
              <a:off x="7065623" y="1676467"/>
              <a:ext cx="1294894" cy="596957"/>
            </a:xfrm>
            <a:prstGeom prst="rect">
              <a:avLst/>
            </a:prstGeom>
          </p:spPr>
        </p:pic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F9567434-ED27-4C53-AF6C-6B209D3CFDF9}"/>
                </a:ext>
              </a:extLst>
            </p:cNvPr>
            <p:cNvSpPr/>
            <p:nvPr/>
          </p:nvSpPr>
          <p:spPr>
            <a:xfrm>
              <a:off x="7065623" y="1604104"/>
              <a:ext cx="696504" cy="68421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noFill/>
              </a:endParaRP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C926F813-1E6B-4192-BF05-D26AE8958EA6}"/>
                </a:ext>
              </a:extLst>
            </p:cNvPr>
            <p:cNvSpPr/>
            <p:nvPr/>
          </p:nvSpPr>
          <p:spPr>
            <a:xfrm>
              <a:off x="7775211" y="1589209"/>
              <a:ext cx="696504" cy="684216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noFill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500735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8994" y="851321"/>
            <a:ext cx="8229600" cy="420908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>
              <a:lnSpc>
                <a:spcPct val="110000"/>
              </a:lnSpc>
              <a:spcBef>
                <a:spcPts val="450"/>
              </a:spcBef>
              <a:spcAft>
                <a:spcPts val="450"/>
              </a:spcAft>
              <a:buFont typeface="+mj-lt"/>
              <a:buAutoNum type="arabicPeriod"/>
            </a:pPr>
            <a:r>
              <a:rPr lang="en-US" sz="1500" i="0" dirty="0">
                <a:effectLst/>
              </a:rPr>
              <a:t>What research approaches are needed to measure societal impacts and benefits of energy resilience, with a particular focus on Disadvantaged Vulnerable Communities (DVCs)?  </a:t>
            </a:r>
            <a:endParaRPr lang="en-US" sz="1500" i="0" dirty="0">
              <a:effectLst/>
              <a:cs typeface="Segoe UI"/>
            </a:endParaRPr>
          </a:p>
          <a:p>
            <a:pPr marL="342900" indent="-342900">
              <a:lnSpc>
                <a:spcPct val="110000"/>
              </a:lnSpc>
              <a:spcBef>
                <a:spcPts val="450"/>
              </a:spcBef>
              <a:spcAft>
                <a:spcPts val="450"/>
              </a:spcAft>
              <a:buFont typeface="+mj-lt"/>
              <a:buAutoNum type="arabicPeriod"/>
            </a:pPr>
            <a:r>
              <a:rPr lang="en-US" sz="1500" i="0" dirty="0">
                <a:effectLst/>
              </a:rPr>
              <a:t>What type of skills, competencies, and expertise should the research team demonstrate, particularly for research that prioritizes DVCs?</a:t>
            </a:r>
          </a:p>
          <a:p>
            <a:pPr marL="342900" indent="-342900">
              <a:lnSpc>
                <a:spcPct val="110000"/>
              </a:lnSpc>
              <a:spcBef>
                <a:spcPts val="450"/>
              </a:spcBef>
              <a:spcAft>
                <a:spcPts val="450"/>
              </a:spcAft>
              <a:buFont typeface="+mj-lt"/>
              <a:buAutoNum type="arabicPeriod"/>
            </a:pPr>
            <a:r>
              <a:rPr lang="en-US" sz="1500" dirty="0">
                <a:cs typeface="Segoe UI"/>
              </a:rPr>
              <a:t>This upcoming GFO prioritizes DVCs among other ratepayers.  </a:t>
            </a:r>
          </a:p>
          <a:p>
            <a:pPr marL="1085850" lvl="1" indent="-342900">
              <a:buAutoNum type="romanLcPeriod"/>
            </a:pPr>
            <a:r>
              <a:rPr lang="en-US" sz="1500" dirty="0">
                <a:cs typeface="Segoe UI"/>
              </a:rPr>
              <a:t>Should this research focus on specific geographic locations and areas? At what scale (neighborhood, zip code, county, region, etc.)?</a:t>
            </a:r>
          </a:p>
          <a:p>
            <a:pPr marL="1085850" lvl="1" indent="-342900">
              <a:buAutoNum type="romanLcPeriod"/>
            </a:pPr>
            <a:r>
              <a:rPr lang="en-US" sz="1500" dirty="0">
                <a:cs typeface="Segoe UI"/>
              </a:rPr>
              <a:t>What types of weather-related events should this research focus on?</a:t>
            </a:r>
          </a:p>
          <a:p>
            <a:pPr marL="1085850" lvl="1" indent="-342900">
              <a:buAutoNum type="romanLcPeriod"/>
            </a:pPr>
            <a:r>
              <a:rPr lang="en-US" sz="1500" i="0" dirty="0">
                <a:effectLst/>
              </a:rPr>
              <a:t>What types of climate-related impacts and social vulnerability factors should be considered?</a:t>
            </a:r>
          </a:p>
          <a:p>
            <a:pPr marL="1085850" lvl="1" indent="-342900">
              <a:buFont typeface="+mj-lt"/>
              <a:buAutoNum type="romanLcPeriod"/>
            </a:pPr>
            <a:r>
              <a:rPr lang="en-US" sz="1500" i="0" dirty="0">
                <a:effectLst/>
              </a:rPr>
              <a:t>Are there other considerations we should be aware of to help maximize benefits to DVCs? 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500" i="0" dirty="0">
                <a:effectLst/>
              </a:rPr>
              <a:t>Which existing frameworks or metrics for Valuation of Resilience should be considered for this research? </a:t>
            </a:r>
            <a:endParaRPr lang="en-US" sz="1500" i="0" dirty="0">
              <a:effectLst/>
              <a:cs typeface="Segoe UI"/>
            </a:endParaRPr>
          </a:p>
          <a:p>
            <a:pPr marL="1085850" lvl="1" indent="-342900">
              <a:buFont typeface="+mj-lt"/>
              <a:buAutoNum type="romanLcPeriod"/>
            </a:pPr>
            <a:endParaRPr lang="en-US" sz="1500" i="0" dirty="0">
              <a:effectLst/>
            </a:endParaRPr>
          </a:p>
          <a:p>
            <a:pPr marL="342900" indent="-342900">
              <a:lnSpc>
                <a:spcPct val="110000"/>
              </a:lnSpc>
              <a:spcBef>
                <a:spcPts val="450"/>
              </a:spcBef>
              <a:spcAft>
                <a:spcPts val="450"/>
              </a:spcAft>
              <a:buFont typeface="+mj-lt"/>
              <a:buAutoNum type="arabicPeriod"/>
            </a:pPr>
            <a:endParaRPr lang="en-US" sz="1500" i="0" dirty="0">
              <a:effectLst/>
              <a:cs typeface="Segoe UI"/>
            </a:endParaRPr>
          </a:p>
          <a:p>
            <a:pPr fontAlgn="base"/>
            <a:endParaRPr lang="en-US" sz="1500" i="0" dirty="0">
              <a:effectLst/>
              <a:cs typeface="Segoe UI"/>
            </a:endParaRPr>
          </a:p>
          <a:p>
            <a:pPr marL="0" lvl="1" indent="0">
              <a:lnSpc>
                <a:spcPct val="110000"/>
              </a:lnSpc>
              <a:spcBef>
                <a:spcPts val="450"/>
              </a:spcBef>
              <a:spcAft>
                <a:spcPts val="450"/>
              </a:spcAft>
              <a:buNone/>
            </a:pPr>
            <a:endParaRPr lang="en-US" sz="1500" dirty="0">
              <a:cs typeface="Arial"/>
            </a:endParaRPr>
          </a:p>
          <a:p>
            <a:pPr marL="1200150" lvl="1" indent="-457200">
              <a:lnSpc>
                <a:spcPct val="120000"/>
              </a:lnSpc>
              <a:buFont typeface="+mj-lt"/>
              <a:buAutoNum type="alphaLcPeriod"/>
            </a:pPr>
            <a:endParaRPr lang="en-US" sz="1500" dirty="0">
              <a:ea typeface="+mn-lt"/>
              <a:cs typeface="+mn-lt"/>
            </a:endParaRPr>
          </a:p>
          <a:p>
            <a:pPr marL="457200" indent="-457200">
              <a:lnSpc>
                <a:spcPct val="120000"/>
              </a:lnSpc>
              <a:buAutoNum type="arabicPeriod"/>
            </a:pPr>
            <a:endParaRPr lang="en-US" sz="1500" dirty="0">
              <a:cs typeface="Segoe U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10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11604AC-3CE8-4E76-B69D-674E212B8D08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457200" y="16555"/>
            <a:ext cx="8229600" cy="76200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Arial"/>
              </a:rPr>
              <a:t>Discussion Questions (1of 2)</a:t>
            </a:r>
          </a:p>
        </p:txBody>
      </p:sp>
    </p:spTree>
    <p:extLst>
      <p:ext uri="{BB962C8B-B14F-4D97-AF65-F5344CB8AC3E}">
        <p14:creationId xmlns:p14="http://schemas.microsoft.com/office/powerpoint/2010/main" val="6160591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353" y="785586"/>
            <a:ext cx="8229600" cy="420908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342900" indent="-342900">
              <a:spcBef>
                <a:spcPts val="450"/>
              </a:spcBef>
              <a:spcAft>
                <a:spcPts val="450"/>
              </a:spcAft>
              <a:buFont typeface="+mj-lt"/>
              <a:buAutoNum type="arabicPeriod" startAt="5"/>
            </a:pPr>
            <a:r>
              <a:rPr lang="en-US" sz="1600" dirty="0">
                <a:cs typeface="Segoe UI"/>
              </a:rPr>
              <a:t>Please provide feedback on the following:</a:t>
            </a:r>
          </a:p>
          <a:p>
            <a:pPr marL="1085850" lvl="1" indent="-342900">
              <a:spcBef>
                <a:spcPts val="450"/>
              </a:spcBef>
              <a:spcAft>
                <a:spcPts val="450"/>
              </a:spcAft>
              <a:buFont typeface="+mj-lt"/>
              <a:buAutoNum type="alphaLcPeriod"/>
            </a:pPr>
            <a:r>
              <a:rPr lang="en-US" sz="1600" i="0" dirty="0">
                <a:effectLst/>
              </a:rPr>
              <a:t>Which of the following should be included in the scope of the research? </a:t>
            </a:r>
          </a:p>
          <a:p>
            <a:pPr marL="1485900" lvl="2" indent="-342900">
              <a:spcBef>
                <a:spcPts val="450"/>
              </a:spcBef>
              <a:spcAft>
                <a:spcPts val="450"/>
              </a:spcAft>
              <a:buFont typeface="+mj-lt"/>
              <a:buAutoNum type="romanLcPeriod"/>
            </a:pPr>
            <a:r>
              <a:rPr lang="en-US" sz="1600" i="0" dirty="0">
                <a:effectLst/>
              </a:rPr>
              <a:t>Past historical weather-related events prior to the project timeframe?</a:t>
            </a:r>
          </a:p>
          <a:p>
            <a:pPr marL="1485900" lvl="2" indent="-342900">
              <a:spcBef>
                <a:spcPts val="450"/>
              </a:spcBef>
              <a:spcAft>
                <a:spcPts val="450"/>
              </a:spcAft>
              <a:buFont typeface="+mj-lt"/>
              <a:buAutoNum type="romanLcPeriod"/>
            </a:pPr>
            <a:r>
              <a:rPr lang="en-US" sz="1600" i="0" dirty="0">
                <a:effectLst/>
              </a:rPr>
              <a:t>Analyzing data from impacts of events during the project timeframe? </a:t>
            </a:r>
          </a:p>
          <a:p>
            <a:pPr marL="1485900" lvl="2" indent="-342900">
              <a:spcBef>
                <a:spcPts val="450"/>
              </a:spcBef>
              <a:spcAft>
                <a:spcPts val="450"/>
              </a:spcAft>
              <a:buFont typeface="+mj-lt"/>
              <a:buAutoNum type="romanLcPeriod"/>
            </a:pPr>
            <a:r>
              <a:rPr lang="en-US" sz="1600" dirty="0"/>
              <a:t>A c</a:t>
            </a:r>
            <a:r>
              <a:rPr lang="en-US" sz="1600" i="0" dirty="0">
                <a:effectLst/>
              </a:rPr>
              <a:t>ombination of the above ?  </a:t>
            </a:r>
          </a:p>
          <a:p>
            <a:pPr marL="1085850" lvl="1" indent="-342900">
              <a:spcBef>
                <a:spcPts val="450"/>
              </a:spcBef>
              <a:spcAft>
                <a:spcPts val="450"/>
              </a:spcAft>
              <a:buFont typeface="+mj-lt"/>
              <a:buAutoNum type="alphaLcPeriod"/>
            </a:pPr>
            <a:r>
              <a:rPr lang="en-US" sz="1600" i="0" dirty="0">
                <a:effectLst/>
              </a:rPr>
              <a:t>What data should be collected?</a:t>
            </a:r>
          </a:p>
          <a:p>
            <a:pPr marL="1085850" lvl="1" indent="-342900">
              <a:spcBef>
                <a:spcPts val="450"/>
              </a:spcBef>
              <a:spcAft>
                <a:spcPts val="450"/>
              </a:spcAft>
              <a:buFont typeface="+mj-lt"/>
              <a:buAutoNum type="alphaLcPeriod"/>
            </a:pPr>
            <a:r>
              <a:rPr lang="en-US" sz="1600" i="0" dirty="0">
                <a:effectLst/>
              </a:rPr>
              <a:t>What types of metrics should be established?   </a:t>
            </a:r>
          </a:p>
          <a:p>
            <a:pPr marL="1085850" lvl="1" indent="-342900">
              <a:spcBef>
                <a:spcPts val="450"/>
              </a:spcBef>
              <a:spcAft>
                <a:spcPts val="450"/>
              </a:spcAft>
              <a:buFont typeface="+mj-lt"/>
              <a:buAutoNum type="alphaLcPeriod"/>
            </a:pPr>
            <a:r>
              <a:rPr lang="en-US" sz="1600" dirty="0">
                <a:effectLst/>
                <a:ea typeface="Times New Roman" panose="02020603050405020304" pitchFamily="18" charset="0"/>
              </a:rPr>
              <a:t>Beyond metrics, what characterizations of resilience should this research focus on? </a:t>
            </a:r>
            <a:endParaRPr lang="en-US" sz="1600" dirty="0">
              <a:ea typeface="Times New Roman" panose="02020603050405020304" pitchFamily="18" charset="0"/>
            </a:endParaRPr>
          </a:p>
          <a:p>
            <a:pPr marL="342900" indent="-342900">
              <a:spcBef>
                <a:spcPts val="450"/>
              </a:spcBef>
              <a:spcAft>
                <a:spcPts val="450"/>
              </a:spcAft>
              <a:buFont typeface="+mj-lt"/>
              <a:buAutoNum type="arabicPeriod" startAt="5"/>
            </a:pPr>
            <a:r>
              <a:rPr lang="en-US" sz="1600" dirty="0">
                <a:cs typeface="Segoe UI"/>
              </a:rPr>
              <a:t>What aspects of resilience should this research focus on? </a:t>
            </a:r>
          </a:p>
          <a:p>
            <a:pPr marL="342900" indent="-342900">
              <a:spcBef>
                <a:spcPts val="450"/>
              </a:spcBef>
              <a:spcAft>
                <a:spcPts val="450"/>
              </a:spcAft>
              <a:buFont typeface="+mj-lt"/>
              <a:buAutoNum type="arabicPeriod" startAt="5"/>
            </a:pPr>
            <a:r>
              <a:rPr lang="en-US" sz="1600" dirty="0">
                <a:ea typeface="Calibri" panose="020F0502020204030204" pitchFamily="34" charset="0"/>
                <a:cs typeface="Calibri" panose="020F0502020204030204" pitchFamily="34" charset="0"/>
              </a:rPr>
              <a:t>W</a:t>
            </a:r>
            <a:r>
              <a:rPr lang="en-US" sz="1600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hat research is needed to guide efforts to identify and provide resilience for critical services in under-resourced communities?</a:t>
            </a:r>
            <a:endParaRPr lang="en-US" sz="1600" dirty="0">
              <a:cs typeface="Calibri" panose="020F0502020204030204" pitchFamily="34" charset="0"/>
            </a:endParaRPr>
          </a:p>
          <a:p>
            <a:pPr marL="342900" indent="-342900">
              <a:lnSpc>
                <a:spcPct val="110000"/>
              </a:lnSpc>
              <a:spcBef>
                <a:spcPts val="450"/>
              </a:spcBef>
              <a:spcAft>
                <a:spcPts val="450"/>
              </a:spcAft>
              <a:buFont typeface="+mj-lt"/>
              <a:buAutoNum type="arabicPeriod" startAt="4"/>
            </a:pPr>
            <a:endParaRPr lang="en-US" sz="1600" i="0" dirty="0">
              <a:effectLst/>
              <a:cs typeface="Segoe UI"/>
            </a:endParaRPr>
          </a:p>
          <a:p>
            <a:pPr fontAlgn="base"/>
            <a:endParaRPr lang="en-US" sz="1600" i="0" dirty="0">
              <a:effectLst/>
              <a:cs typeface="Segoe UI"/>
            </a:endParaRPr>
          </a:p>
          <a:p>
            <a:pPr marL="0" lvl="1" indent="0">
              <a:lnSpc>
                <a:spcPct val="110000"/>
              </a:lnSpc>
              <a:spcBef>
                <a:spcPts val="450"/>
              </a:spcBef>
              <a:spcAft>
                <a:spcPts val="450"/>
              </a:spcAft>
              <a:buNone/>
            </a:pPr>
            <a:endParaRPr lang="en-US" sz="1600" dirty="0">
              <a:cs typeface="Arial"/>
            </a:endParaRPr>
          </a:p>
          <a:p>
            <a:pPr marL="1200150" lvl="1" indent="-457200">
              <a:lnSpc>
                <a:spcPct val="120000"/>
              </a:lnSpc>
              <a:buFont typeface="+mj-lt"/>
              <a:buAutoNum type="alphaLcPeriod"/>
            </a:pPr>
            <a:endParaRPr lang="en-US" sz="1600" dirty="0">
              <a:ea typeface="+mn-lt"/>
              <a:cs typeface="+mn-lt"/>
            </a:endParaRPr>
          </a:p>
          <a:p>
            <a:pPr marL="457200" indent="-457200">
              <a:lnSpc>
                <a:spcPct val="120000"/>
              </a:lnSpc>
              <a:buAutoNum type="arabicPeriod"/>
            </a:pPr>
            <a:endParaRPr lang="en-US" sz="1600" dirty="0">
              <a:cs typeface="Segoe U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69167A-9D82-438A-BF70-1028D6A4A763}" type="slidenum">
              <a:rPr lang="en-US" smtClean="0"/>
              <a:t>11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11604AC-3CE8-4E76-B69D-674E212B8D08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739353" y="11906"/>
            <a:ext cx="8229600" cy="762000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2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Arial"/>
              </a:rPr>
              <a:t>Discussion Questions</a:t>
            </a:r>
            <a:r>
              <a:rPr kumimoji="0" lang="en-US" sz="2400" b="1" i="0" u="none" strike="noStrike" kern="1200" cap="none" spc="0" normalizeH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Arial"/>
              </a:rPr>
              <a:t> (2 of 2)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780671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1950" y="70991"/>
            <a:ext cx="8229600" cy="762000"/>
          </a:xfrm>
        </p:spPr>
        <p:txBody>
          <a:bodyPr>
            <a:normAutofit/>
          </a:bodyPr>
          <a:lstStyle/>
          <a:p>
            <a:r>
              <a:rPr lang="en-US" dirty="0"/>
              <a:t>Thank You! </a:t>
            </a:r>
            <a:endParaRPr lang="en-US" b="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556601-949B-4DCA-A2CD-C392C8402A46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52450" y="787926"/>
            <a:ext cx="8496300" cy="4447371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marL="385445" indent="-385445">
              <a:spcBef>
                <a:spcPts val="900"/>
              </a:spcBef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tx2"/>
                </a:solidFill>
                <a:cs typeface="Arial"/>
              </a:rPr>
              <a:t>Please submit written comments &amp; questions: </a:t>
            </a:r>
          </a:p>
          <a:p>
            <a:pPr lvl="2" indent="-285750">
              <a:spcBef>
                <a:spcPts val="9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2"/>
                </a:solidFill>
              </a:rPr>
              <a:t>Via e-mail to docket@energy.ca.gov by no later than </a:t>
            </a:r>
            <a:r>
              <a:rPr lang="en-US" sz="1600" b="1" dirty="0">
                <a:solidFill>
                  <a:schemeClr val="tx2"/>
                </a:solidFill>
              </a:rPr>
              <a:t>November 19, 2021, 5:00 p.m. PDT</a:t>
            </a:r>
            <a:r>
              <a:rPr lang="en-US" sz="1600" dirty="0">
                <a:solidFill>
                  <a:schemeClr val="tx2"/>
                </a:solidFill>
              </a:rPr>
              <a:t>.</a:t>
            </a:r>
          </a:p>
          <a:p>
            <a:pPr marL="1085850" lvl="3">
              <a:spcBef>
                <a:spcPts val="900"/>
              </a:spcBef>
              <a:buClr>
                <a:schemeClr val="tx2"/>
              </a:buClr>
              <a:defRPr/>
            </a:pPr>
            <a:r>
              <a:rPr lang="en-US" sz="1600" dirty="0">
                <a:solidFill>
                  <a:schemeClr val="tx2"/>
                </a:solidFill>
              </a:rPr>
              <a:t>- Include docket </a:t>
            </a:r>
            <a:r>
              <a:rPr lang="en-US" sz="1600" dirty="0">
                <a:solidFill>
                  <a:srgbClr val="2B5B95"/>
                </a:solidFill>
              </a:rPr>
              <a:t>number 19-ERDD-01  and “Staff </a:t>
            </a:r>
            <a:r>
              <a:rPr lang="en-US" sz="1600" dirty="0">
                <a:solidFill>
                  <a:schemeClr val="tx2"/>
                </a:solidFill>
              </a:rPr>
              <a:t>Workshop on Valuation of Electricity Sector Resilience” in subject line</a:t>
            </a:r>
          </a:p>
          <a:p>
            <a:pPr lvl="2" indent="-285750">
              <a:spcBef>
                <a:spcPts val="9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sz="1600" dirty="0">
                <a:solidFill>
                  <a:schemeClr val="tx2"/>
                </a:solidFill>
              </a:rPr>
              <a:t>Directly to docket: </a:t>
            </a:r>
            <a:r>
              <a:rPr lang="en-US" sz="1600" dirty="0">
                <a:solidFill>
                  <a:schemeClr val="tx2"/>
                </a:solidFill>
                <a:effectLst/>
                <a:ea typeface="Times" panose="02020603050405020304" pitchFamily="18" charset="0"/>
              </a:rPr>
              <a:t>https://efiling.energy.ca.gov/Ecomment/Ecomment.aspx?docketnumber=19-ERDD-01</a:t>
            </a:r>
            <a:endParaRPr lang="en-US" sz="1600" dirty="0">
              <a:solidFill>
                <a:schemeClr val="tx2"/>
              </a:solidFill>
            </a:endParaRPr>
          </a:p>
          <a:p>
            <a:pPr marL="1085850" lvl="3">
              <a:spcBef>
                <a:spcPts val="900"/>
              </a:spcBef>
              <a:buClr>
                <a:schemeClr val="tx2"/>
              </a:buClr>
              <a:defRPr/>
            </a:pPr>
            <a:r>
              <a:rPr lang="en-US" sz="1600" dirty="0">
                <a:solidFill>
                  <a:schemeClr val="tx2"/>
                </a:solidFill>
              </a:rPr>
              <a:t>- Include “Staff Workshop on Valuation of Electricity Sector Resilience” in the subject line</a:t>
            </a:r>
            <a:endParaRPr lang="en-US" altLang="en-US" sz="1600" dirty="0">
              <a:solidFill>
                <a:schemeClr val="tx2"/>
              </a:solidFill>
            </a:endParaRPr>
          </a:p>
          <a:p>
            <a:pPr marL="385445" indent="-385445">
              <a:spcBef>
                <a:spcPts val="900"/>
              </a:spcBef>
              <a:buClr>
                <a:schemeClr val="tx2"/>
              </a:buClr>
              <a:buFont typeface="Arial" panose="020B0604020202020204" pitchFamily="34" charset="0"/>
              <a:buChar char="•"/>
              <a:defRPr/>
            </a:pPr>
            <a:r>
              <a:rPr lang="en-US" sz="1600" b="1" dirty="0">
                <a:solidFill>
                  <a:schemeClr val="tx2"/>
                </a:solidFill>
                <a:cs typeface="Arial"/>
              </a:rPr>
              <a:t>Visit website to view the workshop notice, presentation, and recording</a:t>
            </a:r>
            <a:r>
              <a:rPr lang="en-US" sz="1600" dirty="0">
                <a:solidFill>
                  <a:schemeClr val="tx2"/>
                </a:solidFill>
                <a:cs typeface="Arial"/>
              </a:rPr>
              <a:t> (</a:t>
            </a:r>
            <a:r>
              <a:rPr lang="en-US" sz="1600" i="1" dirty="0">
                <a:solidFill>
                  <a:schemeClr val="tx2"/>
                </a:solidFill>
                <a:cs typeface="Arial"/>
              </a:rPr>
              <a:t>forthcoming</a:t>
            </a:r>
            <a:r>
              <a:rPr lang="en-US" sz="1600" dirty="0">
                <a:solidFill>
                  <a:schemeClr val="tx2"/>
                </a:solidFill>
                <a:cs typeface="Arial"/>
              </a:rPr>
              <a:t>):</a:t>
            </a:r>
          </a:p>
          <a:p>
            <a:pPr marL="628650" lvl="2">
              <a:spcBef>
                <a:spcPts val="900"/>
              </a:spcBef>
              <a:buClr>
                <a:schemeClr val="tx2"/>
              </a:buClr>
              <a:defRPr/>
            </a:pPr>
            <a:r>
              <a:rPr lang="en-US" sz="1600" dirty="0">
                <a:solidFill>
                  <a:schemeClr val="tx2"/>
                </a:solidFill>
              </a:rPr>
              <a:t>https://www.energy.ca.gov/event/workshop/2021-11/staff-workshop-regarding-research-valuation-investments-electricity-sector</a:t>
            </a:r>
            <a:endParaRPr lang="en-US" altLang="en-US" sz="1600" dirty="0">
              <a:solidFill>
                <a:schemeClr val="tx2"/>
              </a:solidFill>
              <a:cs typeface="Segoe UI"/>
            </a:endParaRPr>
          </a:p>
          <a:p>
            <a:pPr marL="285750" indent="-285750">
              <a:buClr>
                <a:schemeClr val="accent5"/>
              </a:buClr>
              <a:buFont typeface="Wingdings" panose="05000000000000000000" pitchFamily="2" charset="2"/>
              <a:buChar char="Ø"/>
              <a:defRPr/>
            </a:pPr>
            <a:endParaRPr lang="en-US" altLang="en-US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808838"/>
      </p:ext>
    </p:extLst>
  </p:cSld>
  <p:clrMapOvr>
    <a:masterClrMapping/>
  </p:clrMapOvr>
</p:sld>
</file>

<file path=ppt/theme/theme1.xml><?xml version="1.0" encoding="utf-8"?>
<a:theme xmlns:a="http://schemas.openxmlformats.org/drawingml/2006/main" name="ERDD-Template">
  <a:themeElements>
    <a:clrScheme name="EPIC IP3">
      <a:dk1>
        <a:sysClr val="windowText" lastClr="000000"/>
      </a:dk1>
      <a:lt1>
        <a:sysClr val="window" lastClr="FFFFFF"/>
      </a:lt1>
      <a:dk2>
        <a:srgbClr val="00588A"/>
      </a:dk2>
      <a:lt2>
        <a:srgbClr val="40C2CC"/>
      </a:lt2>
      <a:accent1>
        <a:srgbClr val="007FB7"/>
      </a:accent1>
      <a:accent2>
        <a:srgbClr val="8EBF3F"/>
      </a:accent2>
      <a:accent3>
        <a:srgbClr val="88A631"/>
      </a:accent3>
      <a:accent4>
        <a:srgbClr val="F7941E"/>
      </a:accent4>
      <a:accent5>
        <a:srgbClr val="E8AF22"/>
      </a:accent5>
      <a:accent6>
        <a:srgbClr val="F3BF66"/>
      </a:accent6>
      <a:hlink>
        <a:srgbClr val="007FB7"/>
      </a:hlink>
      <a:folHlink>
        <a:srgbClr val="800080"/>
      </a:folHlink>
    </a:clrScheme>
    <a:fontScheme name="ERDD">
      <a:majorFont>
        <a:latin typeface="Century Gothic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ERDD-Template">
  <a:themeElements>
    <a:clrScheme name="EPIC IP3">
      <a:dk1>
        <a:sysClr val="windowText" lastClr="000000"/>
      </a:dk1>
      <a:lt1>
        <a:sysClr val="window" lastClr="FFFFFF"/>
      </a:lt1>
      <a:dk2>
        <a:srgbClr val="00588A"/>
      </a:dk2>
      <a:lt2>
        <a:srgbClr val="40C2CC"/>
      </a:lt2>
      <a:accent1>
        <a:srgbClr val="007FB7"/>
      </a:accent1>
      <a:accent2>
        <a:srgbClr val="8EBF3F"/>
      </a:accent2>
      <a:accent3>
        <a:srgbClr val="88A631"/>
      </a:accent3>
      <a:accent4>
        <a:srgbClr val="F7941E"/>
      </a:accent4>
      <a:accent5>
        <a:srgbClr val="E8AF22"/>
      </a:accent5>
      <a:accent6>
        <a:srgbClr val="F3BF66"/>
      </a:accent6>
      <a:hlink>
        <a:srgbClr val="007FB7"/>
      </a:hlink>
      <a:folHlink>
        <a:srgbClr val="800080"/>
      </a:folHlink>
    </a:clrScheme>
    <a:fontScheme name="ERDD">
      <a:majorFont>
        <a:latin typeface="Century Gothic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10B1CDDF-4950-4AFB-9EEE-047628B35F1D}" vid="{FF7FF651-6523-4B79-A2E4-AFEF33FDA87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067c814-4b34-462c-a21d-c185ff6548d2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E0E14B354F4845B9218E49F7E0D878" ma:contentTypeVersion="9" ma:contentTypeDescription="Create a new document." ma:contentTypeScope="" ma:versionID="106cde7d063811188d14965e36666954">
  <xsd:schema xmlns:xsd="http://www.w3.org/2001/XMLSchema" xmlns:xs="http://www.w3.org/2001/XMLSchema" xmlns:p="http://schemas.microsoft.com/office/2006/metadata/properties" xmlns:ns2="92ecc987-d12b-42b1-abee-10b37485ad0a" xmlns:ns3="5067c814-4b34-462c-a21d-c185ff6548d2" targetNamespace="http://schemas.microsoft.com/office/2006/metadata/properties" ma:root="true" ma:fieldsID="759116f53910a0d64bdfbc9aaa88806a" ns2:_="" ns3:_="">
    <xsd:import namespace="92ecc987-d12b-42b1-abee-10b37485ad0a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ecc987-d12b-42b1-abee-10b37485ad0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FB70EC6-7540-46B8-AC0D-3F46DB26842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29021BB-973E-4634-B335-9438B3939E96}">
  <ds:schemaRefs>
    <ds:schemaRef ds:uri="5067c814-4b34-462c-a21d-c185ff6548d2"/>
    <ds:schemaRef ds:uri="92ecc987-d12b-42b1-abee-10b37485ad0a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752FB54-37F9-4F01-AE13-71D7AF892EE7}">
  <ds:schemaRefs>
    <ds:schemaRef ds:uri="5067c814-4b34-462c-a21d-c185ff6548d2"/>
    <ds:schemaRef ds:uri="92ecc987-d12b-42b1-abee-10b37485ad0a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ERDD-Template</Template>
  <TotalTime>44</TotalTime>
  <Words>1198</Words>
  <Application>Microsoft Office PowerPoint</Application>
  <PresentationFormat>On-screen Show (16:9)</PresentationFormat>
  <Paragraphs>126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Calibri</vt:lpstr>
      <vt:lpstr>Century Gothic</vt:lpstr>
      <vt:lpstr>Segoe UI</vt:lpstr>
      <vt:lpstr>Segoe UI Semibold</vt:lpstr>
      <vt:lpstr>Wingdings</vt:lpstr>
      <vt:lpstr>ERDD-Template</vt:lpstr>
      <vt:lpstr>2_ERDD-Template</vt:lpstr>
      <vt:lpstr>Valuation of Investments in Electricity Sector Resilience  Request for Comments on Forthcoming Solicitation</vt:lpstr>
      <vt:lpstr>Presentation communications </vt:lpstr>
      <vt:lpstr>Workshop Agenda </vt:lpstr>
      <vt:lpstr>Why We Are Seeking Your Input?</vt:lpstr>
      <vt:lpstr>EPIC Interim Research &amp; Development</vt:lpstr>
      <vt:lpstr>Broader Context for this Research</vt:lpstr>
      <vt:lpstr>Purpose of Forthcoming Solicitation</vt:lpstr>
      <vt:lpstr>Future Research</vt:lpstr>
      <vt:lpstr>Comments and Questions</vt:lpstr>
      <vt:lpstr>Discussion Questions (1of 2)</vt:lpstr>
      <vt:lpstr>Discussion Questions (2 of 2)</vt:lpstr>
      <vt:lpstr>Thank You! </vt:lpstr>
    </vt:vector>
  </TitlesOfParts>
  <Company>California Energy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Energy- to Support Electricity Sector Vulnerability Assessment and Resilient Planning  Request for Comments on Forthcoming Solicitation</dc:title>
  <dc:creator>Lew, Virginia@Energy</dc:creator>
  <cp:lastModifiedBy>Harnad, Julia@Energy</cp:lastModifiedBy>
  <cp:revision>7</cp:revision>
  <cp:lastPrinted>2019-05-06T19:31:40Z</cp:lastPrinted>
  <dcterms:created xsi:type="dcterms:W3CDTF">2017-08-20T00:41:06Z</dcterms:created>
  <dcterms:modified xsi:type="dcterms:W3CDTF">2021-11-10T23:49:11Z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0x01010061E0E14B354F4845B9218E49F7E0D878</vt:lpwstr>
  </property>
  <property fmtid="{D5CDD505-2E9C-101B-9397-08002B2CF9AE}" pid="3" name="Order">
    <vt:r8>312100</vt:r8>
  </property>
  <property fmtid="{D5CDD505-2E9C-101B-9397-08002B2CF9AE}" pid="4" name="ComplianceAssetId">
    <vt:lpwstr/>
  </property>
  <property fmtid="{D5CDD505-2E9C-101B-9397-08002B2CF9AE}" pid="5" name="SharedWithUsers">
    <vt:lpwstr/>
  </property>
</Properties>
</file>