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423" r:id="rId3"/>
    <p:sldId id="426" r:id="rId4"/>
    <p:sldId id="427" r:id="rId5"/>
    <p:sldId id="428" r:id="rId6"/>
    <p:sldId id="273" r:id="rId7"/>
  </p:sldIdLst>
  <p:sldSz cx="9144000" cy="6858000" type="screen4x3"/>
  <p:notesSz cx="6985000" cy="92837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64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3600">
          <p15:clr>
            <a:srgbClr val="A4A3A4"/>
          </p15:clr>
        </p15:guide>
        <p15:guide id="4" pos="5664">
          <p15:clr>
            <a:srgbClr val="A4A3A4"/>
          </p15:clr>
        </p15:guide>
        <p15:guide id="5" orient="horz" pos="2544">
          <p15:clr>
            <a:srgbClr val="A4A3A4"/>
          </p15:clr>
        </p15:guide>
        <p15:guide id="6" orient="horz" pos="172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00FF00"/>
    <a:srgbClr val="FF9966"/>
    <a:srgbClr val="0000FF"/>
    <a:srgbClr val="FF99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8399" autoAdjust="0"/>
  </p:normalViewPr>
  <p:slideViewPr>
    <p:cSldViewPr>
      <p:cViewPr varScale="1">
        <p:scale>
          <a:sx n="67" d="100"/>
          <a:sy n="67" d="100"/>
        </p:scale>
        <p:origin x="1376" y="56"/>
      </p:cViewPr>
      <p:guideLst>
        <p:guide orient="horz" pos="3648"/>
        <p:guide pos="2880"/>
        <p:guide orient="horz" pos="3600"/>
        <p:guide pos="5664"/>
        <p:guide orient="horz" pos="2544"/>
        <p:guide orient="horz" pos="1728"/>
      </p:guideLst>
    </p:cSldViewPr>
  </p:slideViewPr>
  <p:outlineViewPr>
    <p:cViewPr>
      <p:scale>
        <a:sx n="33" d="100"/>
        <a:sy n="33" d="100"/>
      </p:scale>
      <p:origin x="0" y="-26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320"/>
    </p:cViewPr>
  </p:sorterViewPr>
  <p:notesViewPr>
    <p:cSldViewPr>
      <p:cViewPr varScale="1">
        <p:scale>
          <a:sx n="50" d="100"/>
          <a:sy n="50" d="100"/>
        </p:scale>
        <p:origin x="2688" y="4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71575" y="696913"/>
            <a:ext cx="4641850" cy="34813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98502" y="4409759"/>
            <a:ext cx="5587999" cy="4177665"/>
          </a:xfrm>
          <a:prstGeom prst="rect">
            <a:avLst/>
          </a:prstGeom>
        </p:spPr>
        <p:txBody>
          <a:bodyPr lIns="92942" tIns="92942" rIns="92942" bIns="92942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10724327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702313" y="4421825"/>
            <a:ext cx="5618479" cy="4189095"/>
          </a:xfrm>
          <a:prstGeom prst="rect">
            <a:avLst/>
          </a:prstGeom>
        </p:spPr>
        <p:txBody>
          <a:bodyPr lIns="93304" tIns="93304" rIns="93304" bIns="93304" anchor="ctr" anchorCtr="0">
            <a:noAutofit/>
          </a:bodyPr>
          <a:lstStyle/>
          <a:p>
            <a:endParaRPr dirty="0"/>
          </a:p>
        </p:txBody>
      </p:sp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8362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body" idx="1"/>
          </p:nvPr>
        </p:nvSpPr>
        <p:spPr>
          <a:xfrm>
            <a:off x="702313" y="4421825"/>
            <a:ext cx="5618479" cy="4189095"/>
          </a:xfrm>
          <a:prstGeom prst="rect">
            <a:avLst/>
          </a:prstGeom>
        </p:spPr>
        <p:txBody>
          <a:bodyPr lIns="93304" tIns="93304" rIns="93304" bIns="93304" anchor="ctr" anchorCtr="0">
            <a:noAutofit/>
          </a:bodyPr>
          <a:lstStyle/>
          <a:p>
            <a:endParaRPr/>
          </a:p>
        </p:txBody>
      </p:sp>
      <p:sp>
        <p:nvSpPr>
          <p:cNvPr id="133" name="Shape 13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92889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 txBox="1">
            <a:spLocks noGrp="1"/>
          </p:cNvSpPr>
          <p:nvPr>
            <p:ph type="body" idx="1"/>
          </p:nvPr>
        </p:nvSpPr>
        <p:spPr>
          <a:xfrm>
            <a:off x="702313" y="4421825"/>
            <a:ext cx="5618479" cy="4189095"/>
          </a:xfrm>
          <a:prstGeom prst="rect">
            <a:avLst/>
          </a:prstGeom>
        </p:spPr>
        <p:txBody>
          <a:bodyPr lIns="93304" tIns="93304" rIns="93304" bIns="93304" anchor="ctr" anchorCtr="0">
            <a:noAutofit/>
          </a:bodyPr>
          <a:lstStyle/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9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NSI awarded grants from California Energy Commission and South Coast AQMD of $3.8M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900" dirty="0"/>
              <a:t>Project team assembled ranging from school bus drivers to CAISO</a:t>
            </a:r>
            <a:endParaRPr lang="en-US" sz="19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900" dirty="0"/>
              <a:t>Funding to retrofit six school buses with ZEV V2G system with interconnection agreement funding with one IOU (SCE)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900" dirty="0"/>
              <a:t>All buses met operational requirements for pupil transportation</a:t>
            </a:r>
          </a:p>
          <a:p>
            <a:pPr lvl="0" indent="-342900">
              <a:spcBef>
                <a:spcPts val="380"/>
              </a:spcBef>
              <a:buSzPct val="100877"/>
            </a:pPr>
            <a:r>
              <a:rPr lang="en-US" sz="1900" dirty="0"/>
              <a:t>Battery information:  </a:t>
            </a:r>
          </a:p>
          <a:p>
            <a:pPr lvl="1" indent="-342900">
              <a:spcBef>
                <a:spcPts val="380"/>
              </a:spcBef>
              <a:buSzPct val="100877"/>
            </a:pPr>
            <a:r>
              <a:rPr lang="en-US" sz="1800" dirty="0"/>
              <a:t>300 ampere-hour (Ah) lithium iron phosphate (LiFePO4) cells manufactured by Winston, a Chinese battery manufacturer, and distributed in the U.S. by </a:t>
            </a:r>
            <a:r>
              <a:rPr lang="en-US" sz="1800" dirty="0" err="1"/>
              <a:t>Voltronix</a:t>
            </a:r>
            <a:endParaRPr lang="en-US" sz="1800" dirty="0"/>
          </a:p>
          <a:p>
            <a:pPr lvl="1" indent="-342900">
              <a:spcBef>
                <a:spcPts val="380"/>
              </a:spcBef>
              <a:buSzPct val="100877"/>
            </a:pPr>
            <a:r>
              <a:rPr lang="en-US" sz="1800" dirty="0"/>
              <a:t>120 cells in the entire subsystem, which provides a total of approximately 115 kilowatt-hours (kWh) of total energy storage</a:t>
            </a:r>
          </a:p>
          <a:p>
            <a:endParaRPr dirty="0"/>
          </a:p>
        </p:txBody>
      </p:sp>
      <p:sp>
        <p:nvSpPr>
          <p:cNvPr id="294" name="Shape 294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25843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 txBox="1">
            <a:spLocks noGrp="1"/>
          </p:cNvSpPr>
          <p:nvPr>
            <p:ph type="body" idx="1"/>
          </p:nvPr>
        </p:nvSpPr>
        <p:spPr>
          <a:xfrm>
            <a:off x="702313" y="4421825"/>
            <a:ext cx="5618479" cy="4189095"/>
          </a:xfrm>
          <a:prstGeom prst="rect">
            <a:avLst/>
          </a:prstGeom>
        </p:spPr>
        <p:txBody>
          <a:bodyPr lIns="93304" tIns="93304" rIns="93304" bIns="93304" anchor="ctr" anchorCtr="0">
            <a:noAutofit/>
          </a:bodyPr>
          <a:lstStyle/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1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Two of six buses deployed to Torrance USD for V2G demonstration with 70kwh bi-directional inverter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100" dirty="0"/>
              <a:t>Behind-the-Meter Interconnection agreement negotiated with SCE (First V2G school bus agreement in the world)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1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Two buses were connected to TUSD subpanel to reduce demand charges/power usage related to CNG fil</a:t>
            </a:r>
            <a:r>
              <a:rPr lang="en-US" sz="1100" dirty="0"/>
              <a:t>ling station for school bus fleet</a:t>
            </a:r>
            <a:endParaRPr lang="en-US" sz="11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1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Initial data indicated school buses reduced net energy charge by $5,000 per bus per year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r>
              <a:rPr lang="en-US" sz="1100" dirty="0"/>
              <a:t>TCO to School Bus Parity was in reach</a:t>
            </a:r>
            <a:endParaRPr lang="en-US" sz="11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endParaRPr dirty="0"/>
          </a:p>
        </p:txBody>
      </p:sp>
      <p:sp>
        <p:nvSpPr>
          <p:cNvPr id="294" name="Shape 294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368443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711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Shape 396"/>
          <p:cNvSpPr txBox="1">
            <a:spLocks noGrp="1"/>
          </p:cNvSpPr>
          <p:nvPr>
            <p:ph type="body" idx="1"/>
          </p:nvPr>
        </p:nvSpPr>
        <p:spPr>
          <a:xfrm>
            <a:off x="702313" y="4421825"/>
            <a:ext cx="5618479" cy="4189095"/>
          </a:xfrm>
          <a:prstGeom prst="rect">
            <a:avLst/>
          </a:prstGeom>
        </p:spPr>
        <p:txBody>
          <a:bodyPr lIns="93304" tIns="93304" rIns="93304" bIns="93304" anchor="ctr" anchorCtr="0">
            <a:noAutofit/>
          </a:bodyPr>
          <a:lstStyle/>
          <a:p>
            <a:endParaRPr/>
          </a:p>
        </p:txBody>
      </p:sp>
      <p:sp>
        <p:nvSpPr>
          <p:cNvPr id="397" name="Shape 397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23224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" type="obj">
  <p:cSld name="obj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 hasCustomPrompt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2225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77800" algn="l" rtl="0">
              <a:spcBef>
                <a:spcPts val="56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136525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5656263" indent="-152400" algn="l" rtl="0">
              <a:spcBef>
                <a:spcPts val="400"/>
              </a:spcBef>
              <a:buClr>
                <a:schemeClr val="dk1"/>
              </a:buClr>
              <a:buFont typeface="Calibri" panose="020F0502020204030204" pitchFamily="34" charset="0"/>
              <a:buChar char="‒"/>
              <a:def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 dirty="0"/>
              <a:t>xxx</a:t>
            </a:r>
          </a:p>
          <a:p>
            <a:pPr lvl="1"/>
            <a:r>
              <a:rPr lang="en-US" dirty="0"/>
              <a:t>Xxx</a:t>
            </a:r>
          </a:p>
          <a:p>
            <a:pPr lvl="2"/>
            <a:r>
              <a:rPr lang="en-US" dirty="0"/>
              <a:t>Xxx</a:t>
            </a:r>
          </a:p>
          <a:p>
            <a:pPr lvl="8"/>
            <a:r>
              <a:rPr lang="en-US" dirty="0"/>
              <a:t>xxx</a:t>
            </a:r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135"/>
          <p:cNvSpPr/>
          <p:nvPr userDrawn="1"/>
        </p:nvSpPr>
        <p:spPr>
          <a:xfrm>
            <a:off x="152401" y="5943600"/>
            <a:ext cx="990600" cy="914399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Tx" type="objTx">
  <p:cSld name="objTx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 sz="2000" b="1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3200"/>
            </a:lvl1pPr>
            <a:lvl2pPr rtl="0">
              <a:defRPr sz="2800"/>
            </a:lvl2pPr>
            <a:lvl3pPr rtl="0">
              <a:defRPr sz="2400"/>
            </a:lvl3pPr>
            <a:lvl4pPr rtl="0">
              <a:defRPr sz="2000"/>
            </a:lvl4pPr>
            <a:lvl5pPr rtl="0">
              <a:defRPr sz="2000"/>
            </a:lvl5pPr>
            <a:lvl6pPr rtl="0">
              <a:defRPr sz="2000"/>
            </a:lvl6pPr>
            <a:lvl7pPr rtl="0">
              <a:defRPr sz="2000"/>
            </a:lvl7pPr>
            <a:lvl8pPr rtl="0">
              <a:defRPr sz="2000"/>
            </a:lvl8pPr>
            <a:lvl9pPr rtl="0">
              <a:defRPr sz="20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Calibri"/>
              <a:buNone/>
              <a:defRPr sz="1400"/>
            </a:lvl1pPr>
            <a:lvl2pPr marL="457200" indent="0" rtl="0">
              <a:buFont typeface="Calibri"/>
              <a:buNone/>
              <a:defRPr sz="1200"/>
            </a:lvl2pPr>
            <a:lvl3pPr marL="914400" indent="0" rtl="0">
              <a:buFont typeface="Calibri"/>
              <a:buNone/>
              <a:defRPr sz="1000"/>
            </a:lvl3pPr>
            <a:lvl4pPr marL="1371600" indent="0" rtl="0">
              <a:buFont typeface="Calibri"/>
              <a:buNone/>
              <a:defRPr sz="900"/>
            </a:lvl4pPr>
            <a:lvl5pPr marL="1828800" indent="0" rtl="0">
              <a:buFont typeface="Calibri"/>
              <a:buNone/>
              <a:defRPr sz="900"/>
            </a:lvl5pPr>
            <a:lvl6pPr marL="2286000" indent="0" rtl="0">
              <a:buFont typeface="Calibri"/>
              <a:buNone/>
              <a:defRPr sz="900"/>
            </a:lvl6pPr>
            <a:lvl7pPr marL="2743200" indent="0" rtl="0">
              <a:buFont typeface="Calibri"/>
              <a:buNone/>
              <a:defRPr sz="900"/>
            </a:lvl7pPr>
            <a:lvl8pPr marL="3200400" indent="0" rtl="0">
              <a:buFont typeface="Calibri"/>
              <a:buNone/>
              <a:defRPr sz="900"/>
            </a:lvl8pPr>
            <a:lvl9pPr marL="3657600" indent="0" rtl="0">
              <a:buFont typeface="Calibri"/>
              <a:buNone/>
              <a:defRPr sz="900"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x" type="picTx">
  <p:cSld name="picTx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defRPr sz="2000" b="1"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62" name="Shape 62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buClr>
                <a:srgbClr val="888888"/>
              </a:buClr>
              <a:buFont typeface="Calibri"/>
              <a:buNone/>
              <a:defRPr sz="3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buClr>
                <a:schemeClr val="dk1"/>
              </a:buClr>
              <a:buFont typeface="Calibri"/>
              <a:buNone/>
              <a:defRPr sz="2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buClr>
                <a:schemeClr val="dk1"/>
              </a:buClr>
              <a:buFont typeface="Calibri"/>
              <a:buNone/>
              <a:defRPr sz="2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buClr>
                <a:schemeClr val="dk1"/>
              </a:buClr>
              <a:buFont typeface="Calibri"/>
              <a:buNone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Font typeface="Calibri"/>
              <a:buNone/>
              <a:defRPr sz="1400"/>
            </a:lvl1pPr>
            <a:lvl2pPr marL="457200" indent="0" rtl="0">
              <a:buFont typeface="Calibri"/>
              <a:buNone/>
              <a:defRPr sz="1200"/>
            </a:lvl2pPr>
            <a:lvl3pPr marL="914400" indent="0" rtl="0">
              <a:buFont typeface="Calibri"/>
              <a:buNone/>
              <a:defRPr sz="1000"/>
            </a:lvl3pPr>
            <a:lvl4pPr marL="1371600" indent="0" rtl="0">
              <a:buFont typeface="Calibri"/>
              <a:buNone/>
              <a:defRPr sz="900"/>
            </a:lvl4pPr>
            <a:lvl5pPr marL="1828800" indent="0" rtl="0">
              <a:buFont typeface="Calibri"/>
              <a:buNone/>
              <a:defRPr sz="900"/>
            </a:lvl5pPr>
            <a:lvl6pPr marL="2286000" indent="0" rtl="0">
              <a:buFont typeface="Calibri"/>
              <a:buNone/>
              <a:defRPr sz="900"/>
            </a:lvl6pPr>
            <a:lvl7pPr marL="2743200" indent="0" rtl="0">
              <a:buFont typeface="Calibri"/>
              <a:buNone/>
              <a:defRPr sz="900"/>
            </a:lvl7pPr>
            <a:lvl8pPr marL="3200400" indent="0" rtl="0">
              <a:buFont typeface="Calibri"/>
              <a:buNone/>
              <a:defRPr sz="900"/>
            </a:lvl8pPr>
            <a:lvl9pPr marL="3657600" indent="0" rtl="0">
              <a:buFont typeface="Calibri"/>
              <a:buNone/>
              <a:defRPr sz="900"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x" type="vertTx">
  <p:cSld name="vertTx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2225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77800" algn="l" rtl="0">
              <a:spcBef>
                <a:spcPts val="560"/>
              </a:spcBef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136525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itleAndTx" type="vertTitleAndTx">
  <p:cSld name="vertTitleAndTx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 rot="5400000">
            <a:off x="541337" y="190500"/>
            <a:ext cx="5851525" cy="601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2225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indent="-177800" algn="l" rtl="0">
              <a:spcBef>
                <a:spcPts val="560"/>
              </a:spcBef>
              <a:buClr>
                <a:schemeClr val="dk1"/>
              </a:buClr>
              <a:buFont typeface="Arial"/>
              <a:buChar char="•"/>
              <a:defRPr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indent="-136525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indent="0" algn="l" rtl="0"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640"/>
              </a:spcBef>
              <a:buClr>
                <a:srgbClr val="888888"/>
              </a:buClr>
              <a:buFont typeface="Calibri"/>
              <a:buNone/>
              <a:defRPr sz="3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ctr" rtl="0">
              <a:spcBef>
                <a:spcPts val="560"/>
              </a:spcBef>
              <a:buClr>
                <a:srgbClr val="888888"/>
              </a:buClr>
              <a:buFont typeface="Calibri"/>
              <a:buNone/>
              <a:defRPr sz="28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ctr" rtl="0">
              <a:spcBef>
                <a:spcPts val="480"/>
              </a:spcBef>
              <a:buClr>
                <a:srgbClr val="888888"/>
              </a:buClr>
              <a:buFont typeface="Calibri"/>
              <a:buNone/>
              <a:defRPr sz="24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 sz="20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4213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Obj" type="twoObj">
  <p:cSld name="twoObj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800"/>
            </a:lvl1pPr>
            <a:lvl2pPr rtl="0">
              <a:defRPr sz="2400"/>
            </a:lvl2pPr>
            <a:lvl3pPr rtl="0">
              <a:defRPr sz="2000"/>
            </a:lvl3pPr>
            <a:lvl4pPr rtl="0">
              <a:defRPr sz="1800"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5801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indent="0" algn="l" rtl="0"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22250" algn="l" rtl="0">
              <a:spcBef>
                <a:spcPts val="640"/>
              </a:spcBef>
              <a:buClr>
                <a:schemeClr val="dk1"/>
              </a:buClr>
              <a:buFont typeface="Arial"/>
              <a:buChar char="•"/>
              <a:defRPr sz="3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42950" marR="0" indent="-177800" algn="l" rtl="0">
              <a:spcBef>
                <a:spcPts val="560"/>
              </a:spcBef>
              <a:buClr>
                <a:schemeClr val="dk1"/>
              </a:buClr>
              <a:buFont typeface="Arial"/>
              <a:buChar char="•"/>
              <a:defRPr sz="2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143000" marR="0" indent="-136525" algn="l" rtl="0">
              <a:spcBef>
                <a:spcPts val="480"/>
              </a:spcBef>
              <a:buClr>
                <a:schemeClr val="dk1"/>
              </a:buClr>
              <a:buFont typeface="Arial"/>
              <a:buChar char="•"/>
              <a:defRPr sz="2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2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4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6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indent="-152400" algn="l" rtl="0">
              <a:spcBef>
                <a:spcPts val="400"/>
              </a:spcBef>
              <a:buClr>
                <a:schemeClr val="dk1"/>
              </a:buClr>
              <a:buFont typeface="Arial"/>
              <a:buChar char="•"/>
              <a:defRPr sz="20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7" r:id="rId4"/>
    <p:sldLayoutId id="2147483658" r:id="rId5"/>
    <p:sldLayoutId id="2147483660" r:id="rId6"/>
    <p:sldLayoutId id="2147483661" r:id="rId7"/>
  </p:sldLayoutIdLst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kmatthews@nationalstrategies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>
            <a:spLocks noGrp="1"/>
          </p:cNvSpPr>
          <p:nvPr>
            <p:ph type="ctrTitle"/>
          </p:nvPr>
        </p:nvSpPr>
        <p:spPr>
          <a:xfrm>
            <a:off x="228600" y="152400"/>
            <a:ext cx="8763000" cy="1447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EV V2G School Bus </a:t>
            </a:r>
            <a:br>
              <a:rPr lang="en-US" sz="4400" b="0" i="0" u="none" strike="noStrike" cap="none" baseline="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4400" b="0" i="0" u="none" strike="noStrike" cap="none" baseline="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Demonstration Projects</a:t>
            </a:r>
          </a:p>
        </p:txBody>
      </p:sp>
      <p:sp>
        <p:nvSpPr>
          <p:cNvPr id="81" name="Shape 81"/>
          <p:cNvSpPr/>
          <p:nvPr/>
        </p:nvSpPr>
        <p:spPr>
          <a:xfrm>
            <a:off x="3048000" y="1676400"/>
            <a:ext cx="5943599" cy="31242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82" name="Shape 82"/>
          <p:cNvSpPr/>
          <p:nvPr/>
        </p:nvSpPr>
        <p:spPr>
          <a:xfrm>
            <a:off x="228600" y="1676399"/>
            <a:ext cx="2743199" cy="312420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  <p:sp>
        <p:nvSpPr>
          <p:cNvPr id="83" name="Shape 83"/>
          <p:cNvSpPr/>
          <p:nvPr/>
        </p:nvSpPr>
        <p:spPr>
          <a:xfrm>
            <a:off x="228600" y="4876800"/>
            <a:ext cx="8763000" cy="1828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</a:rPr>
              <a:t>V2B Background on EV V2G School Bus Demonstration Programs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</a:rPr>
              <a:t>CEC Workshop on V2B for Resilient Backup Power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</a:rPr>
              <a:t>1/25/2021</a:t>
            </a:r>
            <a:endParaRPr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/>
          <p:nvPr/>
        </p:nvSpPr>
        <p:spPr>
          <a:xfrm>
            <a:off x="457200" y="1371600"/>
            <a:ext cx="8229600" cy="4267199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12" name="Shape 112"/>
          <p:cNvSpPr/>
          <p:nvPr/>
        </p:nvSpPr>
        <p:spPr>
          <a:xfrm>
            <a:off x="152400" y="5638800"/>
            <a:ext cx="1219199" cy="12191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23" name="Shape 123"/>
          <p:cNvSpPr txBox="1">
            <a:spLocks noGrp="1"/>
          </p:cNvSpPr>
          <p:nvPr>
            <p:ph type="title"/>
          </p:nvPr>
        </p:nvSpPr>
        <p:spPr>
          <a:xfrm>
            <a:off x="381000" y="235558"/>
            <a:ext cx="8229600" cy="8683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457200" y="22098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64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304800"/>
            <a:ext cx="815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PHASE 1 EV V2G School Bus Partners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99" y="2509583"/>
            <a:ext cx="860827" cy="1140595"/>
          </a:xfrm>
          <a:prstGeom prst="rect">
            <a:avLst/>
          </a:prstGeom>
        </p:spPr>
      </p:pic>
      <p:sp>
        <p:nvSpPr>
          <p:cNvPr id="25" name="Shape 126"/>
          <p:cNvSpPr/>
          <p:nvPr/>
        </p:nvSpPr>
        <p:spPr>
          <a:xfrm>
            <a:off x="990600" y="4675443"/>
            <a:ext cx="1981199" cy="810957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3175" y="1524000"/>
            <a:ext cx="2181225" cy="7524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1500" y="1670928"/>
            <a:ext cx="1562100" cy="619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34000" y="3810000"/>
            <a:ext cx="2371725" cy="5524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15D3CF7-2AF5-4414-8933-65C50A3AE3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3600" y="2667000"/>
            <a:ext cx="2276475" cy="7810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4F61F34-5A4B-4051-966E-E95491358E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3900" y="1628775"/>
            <a:ext cx="3295650" cy="6286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0C02A37-40E5-49EB-9763-93C8EAC18FC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85975" y="2573776"/>
            <a:ext cx="3076575" cy="9525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01871A4-A6AB-44CF-9059-BBE10F1B14D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00263" y="3699131"/>
            <a:ext cx="2905125" cy="8096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0A1181F-53DB-409C-B1E8-A73BCEDFF09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81462" y="4634227"/>
            <a:ext cx="3724275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895136"/>
      </p:ext>
    </p:extLst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/>
          <p:nvPr/>
        </p:nvSpPr>
        <p:spPr>
          <a:xfrm>
            <a:off x="152400" y="5638800"/>
            <a:ext cx="1219199" cy="12191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80" name="Shape 280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100877"/>
              <a:buFont typeface="Arial"/>
              <a:buChar char="•"/>
            </a:pPr>
            <a:endParaRPr lang="en-US" sz="19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Shape 28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Phase 1 – Proof of Concept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38D3ED-4A18-4687-8FEF-D3DBD2DB9C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4775" y="2105025"/>
            <a:ext cx="4648200" cy="3486150"/>
          </a:xfrm>
          <a:prstGeom prst="rect">
            <a:avLst/>
          </a:prstGeom>
        </p:spPr>
      </p:pic>
      <p:pic>
        <p:nvPicPr>
          <p:cNvPr id="9" name="Picture 8" descr="C:\Users\Joshua\AppData\Local\Microsoft\Windows\INetCache\Content.Word\IMG_0055.jpg">
            <a:extLst>
              <a:ext uri="{FF2B5EF4-FFF2-40B4-BE49-F238E27FC236}">
                <a16:creationId xmlns:a16="http://schemas.microsoft.com/office/drawing/2014/main" id="{8AA7BB3D-4D76-43B9-8C24-9B74CC5A2F5A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25" y="2133600"/>
            <a:ext cx="4524375" cy="32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6187787"/>
      </p:ext>
    </p:extLst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/>
          <p:nvPr/>
        </p:nvSpPr>
        <p:spPr>
          <a:xfrm>
            <a:off x="152400" y="5638800"/>
            <a:ext cx="1219199" cy="12191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281" name="Shape 28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Phase 1 – Proof of Concept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83E447-2DD6-4FB4-8A31-C95A4A914D5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65" y="1715589"/>
            <a:ext cx="77724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548347"/>
      </p:ext>
    </p:extLst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720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Project conducted behind the meter operations</a:t>
            </a:r>
          </a:p>
          <a:p>
            <a:r>
              <a:rPr lang="en-US" dirty="0"/>
              <a:t>Supplied power to existing CNG Compressor Station at TUSD</a:t>
            </a:r>
          </a:p>
          <a:p>
            <a:r>
              <a:rPr lang="en-US" dirty="0"/>
              <a:t>Created Economic Benefit of ~$10,000 per year (avoided costs)</a:t>
            </a:r>
          </a:p>
          <a:p>
            <a:r>
              <a:rPr lang="en-US" dirty="0"/>
              <a:t>SCE was great partner, interconnection agreement was time consuming and additional protective relays added costs</a:t>
            </a:r>
          </a:p>
          <a:p>
            <a:r>
              <a:rPr lang="en-US" dirty="0"/>
              <a:t>Other Issues:</a:t>
            </a:r>
          </a:p>
          <a:p>
            <a:pPr lvl="1"/>
            <a:r>
              <a:rPr lang="en-US" dirty="0"/>
              <a:t>UL vs. SAE</a:t>
            </a:r>
          </a:p>
          <a:p>
            <a:pPr lvl="1"/>
            <a:r>
              <a:rPr lang="en-US" dirty="0"/>
              <a:t>AC Onboard v. DC Offboard</a:t>
            </a:r>
          </a:p>
          <a:p>
            <a:pPr lvl="1"/>
            <a:r>
              <a:rPr lang="en-US" dirty="0"/>
              <a:t>Emergency/Disaster Response Need – municipal fleet vehicle (from cell phone charging to gas stations to critical infrastructure)</a:t>
            </a:r>
          </a:p>
          <a:p>
            <a:pPr marL="120650" indent="0">
              <a:buNone/>
            </a:pPr>
            <a:endParaRPr lang="en-US" dirty="0"/>
          </a:p>
        </p:txBody>
      </p:sp>
      <p:sp>
        <p:nvSpPr>
          <p:cNvPr id="4" name="Title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accent1"/>
          </a:solidFill>
        </p:spPr>
        <p:txBody>
          <a:bodyPr/>
          <a:lstStyle/>
          <a:p>
            <a:r>
              <a:rPr lang="en-US" sz="3600" dirty="0">
                <a:solidFill>
                  <a:schemeClr val="bg1"/>
                </a:solidFill>
              </a:rPr>
              <a:t>Findings &amp; Lessons Learned on V2B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9131E-6E98-4BD4-9DED-B95A3C5D0AB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650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Shape 377"/>
          <p:cNvSpPr/>
          <p:nvPr/>
        </p:nvSpPr>
        <p:spPr>
          <a:xfrm>
            <a:off x="152400" y="5638800"/>
            <a:ext cx="1219199" cy="12191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378" name="Shape 378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4190999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9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Kevin Matthews 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9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NSI – Managing Director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9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Co-Project Director EV V2G School Bus Demonstration 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9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(202) 349-7010</a:t>
            </a: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9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kmatthews@nationalstrategies.com</a:t>
            </a:r>
            <a:endParaRPr lang="en-US" sz="19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380"/>
              </a:spcBef>
              <a:buClr>
                <a:schemeClr val="dk1"/>
              </a:buClr>
              <a:buSzPct val="25000"/>
              <a:buFont typeface="Calibri"/>
              <a:buNone/>
            </a:pPr>
            <a:endParaRPr lang="en-US" sz="1900" dirty="0"/>
          </a:p>
          <a:p>
            <a:pPr lvl="0" indent="-342900">
              <a:spcBef>
                <a:spcPts val="380"/>
              </a:spcBef>
              <a:buSzPct val="25000"/>
              <a:buNone/>
            </a:pPr>
            <a:endParaRPr lang="en-US" sz="19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Shape 37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en-US" sz="4400" b="0" i="0" u="none" strike="noStrike" cap="none" baseline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Contact Us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1" ma:contentTypeDescription="Create a new document." ma:contentTypeScope="" ma:versionID="468f5ac4fc4e4bcb25e0b50045a3f215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40e67cf9f5b639718c202e487578dfe4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hidden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F9861FD-2B08-483A-ADB9-1AB76B10EB1E}"/>
</file>

<file path=customXml/itemProps2.xml><?xml version="1.0" encoding="utf-8"?>
<ds:datastoreItem xmlns:ds="http://schemas.openxmlformats.org/officeDocument/2006/customXml" ds:itemID="{FA1103BA-C8D5-40A6-A322-F6D50286B814}"/>
</file>

<file path=customXml/itemProps3.xml><?xml version="1.0" encoding="utf-8"?>
<ds:datastoreItem xmlns:ds="http://schemas.openxmlformats.org/officeDocument/2006/customXml" ds:itemID="{1CA4E44B-A93A-4E35-A59B-900EE551DF54}"/>
</file>

<file path=docProps/app.xml><?xml version="1.0" encoding="utf-8"?>
<Properties xmlns="http://schemas.openxmlformats.org/officeDocument/2006/extended-properties" xmlns:vt="http://schemas.openxmlformats.org/officeDocument/2006/docPropsVTypes">
  <TotalTime>31453</TotalTime>
  <Words>340</Words>
  <Application>Microsoft Office PowerPoint</Application>
  <PresentationFormat>On-screen Show (4:3)</PresentationFormat>
  <Paragraphs>37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/>
      <vt:lpstr>EV V2G School Bus  Demonstration Projects</vt:lpstr>
      <vt:lpstr> </vt:lpstr>
      <vt:lpstr>Phase 1 – Proof of Concept</vt:lpstr>
      <vt:lpstr>Phase 1 – Proof of Concept</vt:lpstr>
      <vt:lpstr>Findings &amp; Lessons Learned on V2B</vt:lpstr>
      <vt:lpstr>Contact 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 V2G School Bus  Demonstration Project</dc:title>
  <dc:creator>scrolius</dc:creator>
  <cp:lastModifiedBy>Kevin Matthews</cp:lastModifiedBy>
  <cp:revision>368</cp:revision>
  <dcterms:modified xsi:type="dcterms:W3CDTF">2021-01-25T15:45:38Z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