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rawings/drawing1.xml" ContentType="application/vnd.openxmlformats-officedocument.drawingml.chartshapes+xml"/>
  <Override PartName="/ppt/drawings/drawing6.xml" ContentType="application/vnd.openxmlformats-officedocument.drawingml.chartshapes+xml"/>
  <Override PartName="/ppt/drawings/drawing5.xml" ContentType="application/vnd.openxmlformats-officedocument.drawingml.chartshapes+xml"/>
  <Override PartName="/ppt/drawings/drawing4.xml" ContentType="application/vnd.openxmlformats-officedocument.drawingml.chartshapes+xml"/>
  <Override PartName="/ppt/drawings/drawing3.xml" ContentType="application/vnd.openxmlformats-officedocument.drawingml.chartshapes+xml"/>
  <Override PartName="/ppt/drawings/drawing7.xml" ContentType="application/vnd.openxmlformats-officedocument.drawingml.chartshapes+xml"/>
  <Override PartName="/ppt/drawings/drawing8.xml" ContentType="application/vnd.openxmlformats-officedocument.drawingml.chartshapes+xml"/>
  <Override PartName="/ppt/drawings/drawing9.xml" ContentType="application/vnd.openxmlformats-officedocument.drawingml.chartshapes+xml"/>
  <Override PartName="/ppt/drawings/drawing2.xml" ContentType="application/vnd.openxmlformats-officedocument.drawingml.chartshapes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28.xml" ContentType="application/vnd.openxmlformats-officedocument.presentationml.slide+xml"/>
  <Override PartName="/ppt/slides/slide30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29.xml" ContentType="application/vnd.openxmlformats-officedocument.presentationml.slide+xml"/>
  <Override PartName="/ppt/slides/slide44.xml" ContentType="application/vnd.openxmlformats-officedocument.presentationml.slide+xml"/>
  <Override PartName="/ppt/slides/slide38.xml" ContentType="application/vnd.openxmlformats-officedocument.presentationml.slide+xml"/>
  <Override PartName="/ppt/slides/slide43.xml" ContentType="application/vnd.openxmlformats-officedocument.presentationml.slide+xml"/>
  <Override PartName="/ppt/slides/slide36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7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notesSlides/notesSlide29.xml" ContentType="application/vnd.openxmlformats-officedocument.presentationml.notesSlide+xml"/>
  <Override PartName="/ppt/notesSlides/notesSlide27.xml" ContentType="application/vnd.openxmlformats-officedocument.presentationml.notesSlide+xml"/>
  <Override PartName="/ppt/slideLayouts/slideLayout5.xml" ContentType="application/vnd.openxmlformats-officedocument.presentationml.slideLayout+xml"/>
  <Override PartName="/ppt/notesSlides/notesSlide28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6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24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3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7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2.xml" ContentType="application/vnd.openxmlformats-officedocument.presentationml.notesSlide+xml"/>
  <Override PartName="/ppt/charts/style16.xml" ContentType="application/vnd.ms-office.chartstyle+xml"/>
  <Override PartName="/ppt/charts/chart3.xml" ContentType="application/vnd.openxmlformats-officedocument.drawingml.chart+xml"/>
  <Override PartName="/ppt/charts/colors3.xml" ContentType="application/vnd.ms-office.chartcolorstyle+xml"/>
  <Override PartName="/ppt/charts/style3.xml" ContentType="application/vnd.ms-office.chartstyle+xml"/>
  <Override PartName="/ppt/charts/style4.xml" ContentType="application/vnd.ms-office.chart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olors5.xml" ContentType="application/vnd.ms-office.chartcolor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hart4.xml" ContentType="application/vnd.openxmlformats-officedocument.drawingml.chart+xml"/>
  <Override PartName="/ppt/charts/chart2.xml" ContentType="application/vnd.openxmlformats-officedocument.drawingml.chart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charts/style1.xml" ContentType="application/vnd.ms-office.chartstyle+xml"/>
  <Override PartName="/ppt/charts/colors1.xml" ContentType="application/vnd.ms-office.chartcolorstyle+xml"/>
  <Override PartName="/ppt/charts/chart7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olors8.xml" ContentType="application/vnd.ms-office.chartcolorstyle+xml"/>
  <Override PartName="/ppt/charts/colors7.xml" ContentType="application/vnd.ms-office.chartcolorstyle+xml"/>
  <Override PartName="/ppt/charts/colors21.xml" ContentType="application/vnd.ms-office.chartcolorstyle+xml"/>
  <Override PartName="/ppt/charts/style21.xml" ContentType="application/vnd.ms-office.chartstyle+xml"/>
  <Override PartName="/ppt/charts/chart21.xml" ContentType="application/vnd.openxmlformats-officedocument.drawingml.chart+xml"/>
  <Override PartName="/ppt/charts/chart15.xml" ContentType="application/vnd.openxmlformats-officedocument.drawingml.chart+xml"/>
  <Override PartName="/ppt/charts/colors20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olors14.xml" ContentType="application/vnd.ms-office.chartcolorstyle+xml"/>
  <Override PartName="/ppt/charts/colors23.xml" ContentType="application/vnd.ms-office.chartcolorstyle+xml"/>
  <Override PartName="/ppt/charts/style23.xml" ContentType="application/vnd.ms-office.chartstyle+xml"/>
  <Override PartName="/ppt/charts/chart23.xml" ContentType="application/vnd.openxmlformats-officedocument.drawingml.chart+xml"/>
  <Override PartName="/ppt/charts/style20.xml" ContentType="application/vnd.ms-office.chartstyle+xml"/>
  <Override PartName="/ppt/charts/chart20.xml" ContentType="application/vnd.openxmlformats-officedocument.drawingml.chart+xml"/>
  <Override PartName="/ppt/charts/style15.xml" ContentType="application/vnd.ms-office.chartstyle+xml"/>
  <Override PartName="/ppt/theme/theme1.xml" ContentType="application/vnd.openxmlformats-officedocument.theme+xml"/>
  <Override PartName="/ppt/charts/colors17.xml" ContentType="application/vnd.ms-office.chartcolorstyle+xml"/>
  <Override PartName="/ppt/charts/style17.xml" ContentType="application/vnd.ms-office.chartstyle+xml"/>
  <Override PartName="/ppt/charts/chart17.xml" ContentType="application/vnd.openxmlformats-officedocument.drawingml.chart+xml"/>
  <Override PartName="/ppt/charts/colors16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9.xml" ContentType="application/vnd.ms-office.chartcolorstyle+xml"/>
  <Override PartName="/ppt/charts/style19.xml" ContentType="application/vnd.ms-office.chartstyle+xml"/>
  <Override PartName="/ppt/charts/chart19.xml" ContentType="application/vnd.openxmlformats-officedocument.drawingml.chart+xml"/>
  <Override PartName="/ppt/charts/colors15.xml" ContentType="application/vnd.ms-office.chartcolorstyle+xml"/>
  <Override PartName="/ppt/charts/colors18.xml" ContentType="application/vnd.ms-office.chartcolorstyle+xml"/>
  <Override PartName="/ppt/charts/style7.xml" ContentType="application/vnd.ms-office.chartstyle+xml"/>
  <Override PartName="/ppt/charts/chart24.xml" ContentType="application/vnd.openxmlformats-officedocument.drawingml.chart+xml"/>
  <Override PartName="/ppt/charts/colors24.xml" ContentType="application/vnd.ms-office.chartcolorstyle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0.xml" ContentType="application/vnd.openxmlformats-officedocument.drawingml.chart+xml"/>
  <Override PartName="/ppt/charts/colors9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hart16.xml" ContentType="application/vnd.openxmlformats-officedocument.drawingml.chart+xml"/>
  <Override PartName="/ppt/charts/chart9.xml" ContentType="application/vnd.openxmlformats-officedocument.drawingml.chart+xml"/>
  <Override PartName="/ppt/charts/style9.xml" ContentType="application/vnd.ms-office.chart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style24.xml" ContentType="application/vnd.ms-office.chartstyle+xml"/>
  <Override PartName="/ppt/handoutMasters/handoutMaster1.xml" ContentType="application/vnd.openxmlformats-officedocument.presentationml.handoutMaster+xml"/>
  <Override PartName="/ppt/charts/style14.xml" ContentType="application/vnd.ms-office.chartstyle+xml"/>
  <Override PartName="/ppt/commentAuthors.xml" ContentType="application/vnd.openxmlformats-officedocument.presentationml.commentAuthors+xml"/>
  <Override PartName="/ppt/charts/chart14.xml" ContentType="application/vnd.openxmlformats-officedocument.drawingml.chart+xml"/>
  <Override PartName="/ppt/notesMasters/notesMaster1.xml" ContentType="application/vnd.openxmlformats-officedocument.presentationml.notesMaster+xml"/>
  <Override PartName="/ppt/charts/style13.xml" ContentType="application/vnd.ms-office.chartstyle+xml"/>
  <Override PartName="/ppt/charts/chart13.xml" ContentType="application/vnd.openxmlformats-officedocument.drawingml.chart+xml"/>
  <Override PartName="/ppt/charts/colors13.xml" ContentType="application/vnd.ms-office.chartcolorstyl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322" r:id="rId2"/>
    <p:sldId id="432" r:id="rId3"/>
    <p:sldId id="402" r:id="rId4"/>
    <p:sldId id="401" r:id="rId5"/>
    <p:sldId id="364" r:id="rId6"/>
    <p:sldId id="396" r:id="rId7"/>
    <p:sldId id="397" r:id="rId8"/>
    <p:sldId id="398" r:id="rId9"/>
    <p:sldId id="399" r:id="rId10"/>
    <p:sldId id="403" r:id="rId11"/>
    <p:sldId id="447" r:id="rId12"/>
    <p:sldId id="406" r:id="rId13"/>
    <p:sldId id="407" r:id="rId14"/>
    <p:sldId id="408" r:id="rId15"/>
    <p:sldId id="409" r:id="rId16"/>
    <p:sldId id="410" r:id="rId17"/>
    <p:sldId id="441" r:id="rId18"/>
    <p:sldId id="442" r:id="rId19"/>
    <p:sldId id="411" r:id="rId20"/>
    <p:sldId id="448" r:id="rId21"/>
    <p:sldId id="413" r:id="rId22"/>
    <p:sldId id="414" r:id="rId23"/>
    <p:sldId id="415" r:id="rId24"/>
    <p:sldId id="439" r:id="rId25"/>
    <p:sldId id="417" r:id="rId26"/>
    <p:sldId id="443" r:id="rId27"/>
    <p:sldId id="444" r:id="rId28"/>
    <p:sldId id="418" r:id="rId29"/>
    <p:sldId id="449" r:id="rId30"/>
    <p:sldId id="420" r:id="rId31"/>
    <p:sldId id="421" r:id="rId32"/>
    <p:sldId id="422" r:id="rId33"/>
    <p:sldId id="440" r:id="rId34"/>
    <p:sldId id="424" r:id="rId35"/>
    <p:sldId id="445" r:id="rId36"/>
    <p:sldId id="446" r:id="rId37"/>
    <p:sldId id="425" r:id="rId38"/>
    <p:sldId id="450" r:id="rId39"/>
    <p:sldId id="427" r:id="rId40"/>
    <p:sldId id="428" r:id="rId41"/>
    <p:sldId id="429" r:id="rId42"/>
    <p:sldId id="430" r:id="rId43"/>
    <p:sldId id="431" r:id="rId44"/>
    <p:sldId id="438" r:id="rId45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tran" initials="n" lastIdx="1" clrIdx="0"/>
  <p:cmAuthor id="1" name="NB" initials="N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39" autoAdjust="0"/>
    <p:restoredTop sz="90532" autoAdjust="0"/>
  </p:normalViewPr>
  <p:slideViewPr>
    <p:cSldViewPr>
      <p:cViewPr varScale="1">
        <p:scale>
          <a:sx n="81" d="100"/>
          <a:sy n="81" d="100"/>
        </p:scale>
        <p:origin x="128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55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5/10/relationships/revisionInfo" Target="revisionInfo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ommentAuthors" Target="commentAuthors.xml"/><Relationship Id="rId56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57" Type="http://schemas.openxmlformats.org/officeDocument/2006/relationships/customXml" Target="../customXml/item4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3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5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chartUserShapes" Target="../drawings/drawing7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8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1.xlsx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2.xlsx"/><Relationship Id="rId2" Type="http://schemas.microsoft.com/office/2011/relationships/chartColorStyle" Target="colors23.xml"/><Relationship Id="rId1" Type="http://schemas.microsoft.com/office/2011/relationships/chartStyle" Target="style23.xml"/><Relationship Id="rId4" Type="http://schemas.openxmlformats.org/officeDocument/2006/relationships/chartUserShapes" Target="../drawings/drawing8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3.xlsx"/><Relationship Id="rId2" Type="http://schemas.microsoft.com/office/2011/relationships/chartColorStyle" Target="colors24.xml"/><Relationship Id="rId1" Type="http://schemas.microsoft.com/office/2011/relationships/chartStyle" Target="style24.xml"/><Relationship Id="rId4" Type="http://schemas.openxmlformats.org/officeDocument/2006/relationships/chartUserShapes" Target="../drawings/drawing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99686767341659"/>
          <c:y val="2.2250711202492463E-2"/>
          <c:w val="0.85510527975695805"/>
          <c:h val="0.83802820154206825"/>
        </c:manualLayout>
      </c:layout>
      <c:lineChart>
        <c:grouping val="standard"/>
        <c:varyColors val="0"/>
        <c:ser>
          <c:idx val="0"/>
          <c:order val="0"/>
          <c:tx>
            <c:strRef>
              <c:f>Sheet1!$C$46</c:f>
              <c:strCache>
                <c:ptCount val="1"/>
                <c:pt idx="0">
                  <c:v>CED 2017 Revised High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Sheet1!$C$47:$C$87</c:f>
              <c:numCache>
                <c:formatCode>General</c:formatCode>
                <c:ptCount val="41"/>
                <c:pt idx="27" formatCode="_(* #,##0_);_(* \(#,##0\);_(* &quot;-&quot;??_);_(@_)">
                  <c:v>25267.516455930832</c:v>
                </c:pt>
                <c:pt idx="28" formatCode="_(* #,##0_);_(* \(#,##0\);_(* &quot;-&quot;??_);_(@_)">
                  <c:v>25581.168573242172</c:v>
                </c:pt>
                <c:pt idx="29" formatCode="_(* #,##0_);_(* \(#,##0\);_(* &quot;-&quot;??_);_(@_)">
                  <c:v>26021.196149794225</c:v>
                </c:pt>
                <c:pt idx="30" formatCode="_(* #,##0_);_(* \(#,##0\);_(* &quot;-&quot;??_);_(@_)">
                  <c:v>26509.211443532084</c:v>
                </c:pt>
                <c:pt idx="31" formatCode="_(* #,##0_);_(* \(#,##0\);_(* &quot;-&quot;??_);_(@_)">
                  <c:v>27027.507581523794</c:v>
                </c:pt>
                <c:pt idx="32" formatCode="_(* #,##0_);_(* \(#,##0\);_(* &quot;-&quot;??_);_(@_)">
                  <c:v>27594.233157612332</c:v>
                </c:pt>
                <c:pt idx="33" formatCode="_(* #,##0_);_(* \(#,##0\);_(* &quot;-&quot;??_);_(@_)">
                  <c:v>27979.907794468112</c:v>
                </c:pt>
                <c:pt idx="34" formatCode="_(* #,##0_);_(* \(#,##0\);_(* &quot;-&quot;??_);_(@_)">
                  <c:v>28480.749306150039</c:v>
                </c:pt>
                <c:pt idx="35" formatCode="_(* #,##0_);_(* \(#,##0\);_(* &quot;-&quot;??_);_(@_)">
                  <c:v>28898.394800154369</c:v>
                </c:pt>
                <c:pt idx="36" formatCode="_(* #,##0_);_(* \(#,##0\);_(* &quot;-&quot;??_);_(@_)">
                  <c:v>29485.03020147355</c:v>
                </c:pt>
                <c:pt idx="37" formatCode="_(* #,##0_);_(* \(#,##0\);_(* &quot;-&quot;??_);_(@_)">
                  <c:v>29912.95540559962</c:v>
                </c:pt>
                <c:pt idx="38" formatCode="_(* #,##0_);_(* \(#,##0\);_(* &quot;-&quot;??_);_(@_)">
                  <c:v>30354.496064783947</c:v>
                </c:pt>
                <c:pt idx="39" formatCode="_(* #,##0_);_(* \(#,##0\);_(* &quot;-&quot;??_);_(@_)">
                  <c:v>30774.436989504175</c:v>
                </c:pt>
                <c:pt idx="40" formatCode="_(* #,##0_);_(* \(#,##0\);_(* &quot;-&quot;??_);_(@_)">
                  <c:v>31204.287146765564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C1F-46D9-A4C9-27C3622ED34A}"/>
            </c:ext>
          </c:extLst>
        </c:ser>
        <c:ser>
          <c:idx val="1"/>
          <c:order val="1"/>
          <c:tx>
            <c:strRef>
              <c:f>Sheet1!$D$46</c:f>
              <c:strCache>
                <c:ptCount val="1"/>
                <c:pt idx="0">
                  <c:v>CED 2017 Revised Mid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Sheet1!$D$47:$D$87</c:f>
              <c:numCache>
                <c:formatCode>General</c:formatCode>
                <c:ptCount val="41"/>
                <c:pt idx="27" formatCode="_(* #,##0_);_(* \(#,##0\);_(* &quot;-&quot;??_);_(@_)">
                  <c:v>25184.605869799911</c:v>
                </c:pt>
                <c:pt idx="28" formatCode="_(* #,##0_);_(* \(#,##0\);_(* &quot;-&quot;??_);_(@_)">
                  <c:v>25310.877335865443</c:v>
                </c:pt>
                <c:pt idx="29" formatCode="_(* #,##0_);_(* \(#,##0\);_(* &quot;-&quot;??_);_(@_)">
                  <c:v>25636.880947903956</c:v>
                </c:pt>
                <c:pt idx="30" formatCode="_(* #,##0_);_(* \(#,##0\);_(* &quot;-&quot;??_);_(@_)">
                  <c:v>26041.537357359088</c:v>
                </c:pt>
                <c:pt idx="31" formatCode="_(* #,##0_);_(* \(#,##0\);_(* &quot;-&quot;??_);_(@_)">
                  <c:v>26492.879578101976</c:v>
                </c:pt>
                <c:pt idx="32" formatCode="_(* #,##0_);_(* \(#,##0\);_(* &quot;-&quot;??_);_(@_)">
                  <c:v>26969.152162384056</c:v>
                </c:pt>
                <c:pt idx="33" formatCode="_(* #,##0_);_(* \(#,##0\);_(* &quot;-&quot;??_);_(@_)">
                  <c:v>27268.308785194859</c:v>
                </c:pt>
                <c:pt idx="34" formatCode="_(* #,##0_);_(* \(#,##0\);_(* &quot;-&quot;??_);_(@_)">
                  <c:v>27667.226456672815</c:v>
                </c:pt>
                <c:pt idx="35" formatCode="_(* #,##0_);_(* \(#,##0\);_(* &quot;-&quot;??_);_(@_)">
                  <c:v>27962.460206492815</c:v>
                </c:pt>
                <c:pt idx="36" formatCode="_(* #,##0_);_(* \(#,##0\);_(* &quot;-&quot;??_);_(@_)">
                  <c:v>28414.090978326109</c:v>
                </c:pt>
                <c:pt idx="37" formatCode="_(* #,##0_);_(* \(#,##0\);_(* &quot;-&quot;??_);_(@_)">
                  <c:v>28749.917103970231</c:v>
                </c:pt>
                <c:pt idx="38" formatCode="_(* #,##0_);_(* \(#,##0\);_(* &quot;-&quot;??_);_(@_)">
                  <c:v>29097.405393233777</c:v>
                </c:pt>
                <c:pt idx="39" formatCode="_(* #,##0_);_(* \(#,##0\);_(* &quot;-&quot;??_);_(@_)">
                  <c:v>29420.461615257784</c:v>
                </c:pt>
                <c:pt idx="40" formatCode="_(* #,##0_);_(* \(#,##0\);_(* &quot;-&quot;??_);_(@_)">
                  <c:v>29748.653980175895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C1F-46D9-A4C9-27C3622ED34A}"/>
            </c:ext>
          </c:extLst>
        </c:ser>
        <c:ser>
          <c:idx val="2"/>
          <c:order val="2"/>
          <c:tx>
            <c:strRef>
              <c:f>Sheet1!$E$46</c:f>
              <c:strCache>
                <c:ptCount val="1"/>
                <c:pt idx="0">
                  <c:v>CED 2017 Revised Low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Sheet1!$E$47:$E$87</c:f>
              <c:numCache>
                <c:formatCode>General</c:formatCode>
                <c:ptCount val="41"/>
                <c:pt idx="27" formatCode="_(* #,##0_);_(* \(#,##0\);_(* &quot;-&quot;??_);_(@_)">
                  <c:v>25157.643723118385</c:v>
                </c:pt>
                <c:pt idx="28" formatCode="_(* #,##0_);_(* \(#,##0\);_(* &quot;-&quot;??_);_(@_)">
                  <c:v>25106.858683607137</c:v>
                </c:pt>
                <c:pt idx="29" formatCode="_(* #,##0_);_(* \(#,##0\);_(* &quot;-&quot;??_);_(@_)">
                  <c:v>25404.897645700668</c:v>
                </c:pt>
                <c:pt idx="30" formatCode="_(* #,##0_);_(* \(#,##0\);_(* &quot;-&quot;??_);_(@_)">
                  <c:v>25713.74762845739</c:v>
                </c:pt>
                <c:pt idx="31" formatCode="_(* #,##0_);_(* \(#,##0\);_(* &quot;-&quot;??_);_(@_)">
                  <c:v>26077.338486670251</c:v>
                </c:pt>
                <c:pt idx="32" formatCode="_(* #,##0_);_(* \(#,##0\);_(* &quot;-&quot;??_);_(@_)">
                  <c:v>26421.005850935595</c:v>
                </c:pt>
                <c:pt idx="33" formatCode="_(* #,##0_);_(* \(#,##0\);_(* &quot;-&quot;??_);_(@_)">
                  <c:v>26592.593329173218</c:v>
                </c:pt>
                <c:pt idx="34" formatCode="_(* #,##0_);_(* \(#,##0\);_(* &quot;-&quot;??_);_(@_)">
                  <c:v>26853.108557361364</c:v>
                </c:pt>
                <c:pt idx="35" formatCode="_(* #,##0_);_(* \(#,##0\);_(* &quot;-&quot;??_);_(@_)">
                  <c:v>26989.676179334107</c:v>
                </c:pt>
                <c:pt idx="36" formatCode="_(* #,##0_);_(* \(#,##0\);_(* &quot;-&quot;??_);_(@_)">
                  <c:v>27323.026884623665</c:v>
                </c:pt>
                <c:pt idx="37" formatCode="_(* #,##0_);_(* \(#,##0\);_(* &quot;-&quot;??_);_(@_)">
                  <c:v>27583.872303716009</c:v>
                </c:pt>
                <c:pt idx="38" formatCode="_(* #,##0_);_(* \(#,##0\);_(* &quot;-&quot;??_);_(@_)">
                  <c:v>27845.300189948492</c:v>
                </c:pt>
                <c:pt idx="39" formatCode="_(* #,##0_);_(* \(#,##0\);_(* &quot;-&quot;??_);_(@_)">
                  <c:v>28079.432529280028</c:v>
                </c:pt>
                <c:pt idx="40" formatCode="_(* #,##0_);_(* \(#,##0\);_(* &quot;-&quot;??_);_(@_)">
                  <c:v>28307.314358726249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C1F-46D9-A4C9-27C3622ED34A}"/>
            </c:ext>
          </c:extLst>
        </c:ser>
        <c:ser>
          <c:idx val="3"/>
          <c:order val="3"/>
          <c:tx>
            <c:strRef>
              <c:f>Sheet1!$F$46</c:f>
              <c:strCache>
                <c:ptCount val="1"/>
                <c:pt idx="0">
                  <c:v>CEDU 2016 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Sheet1!$F$47:$F$87</c:f>
              <c:numCache>
                <c:formatCode>General</c:formatCode>
                <c:ptCount val="41"/>
                <c:pt idx="26" formatCode="_(* #,##0_);_(* \(#,##0\);_(* &quot;-&quot;??_);_(@_)">
                  <c:v>25663.526999999998</c:v>
                </c:pt>
                <c:pt idx="27" formatCode="_(* #,##0_);_(* \(#,##0\);_(* &quot;-&quot;??_);_(@_)">
                  <c:v>25718.557000000001</c:v>
                </c:pt>
                <c:pt idx="28" formatCode="_(* #,##0_);_(* \(#,##0\);_(* &quot;-&quot;??_);_(@_)">
                  <c:v>25799.129000000001</c:v>
                </c:pt>
                <c:pt idx="29" formatCode="_(* #,##0_);_(* \(#,##0\);_(* &quot;-&quot;??_);_(@_)">
                  <c:v>26071.616000000002</c:v>
                </c:pt>
                <c:pt idx="30" formatCode="_(* #,##0_);_(* \(#,##0\);_(* &quot;-&quot;??_);_(@_)">
                  <c:v>26365.127</c:v>
                </c:pt>
                <c:pt idx="31" formatCode="_(* #,##0_);_(* \(#,##0\);_(* &quot;-&quot;??_);_(@_)">
                  <c:v>26646.022000000001</c:v>
                </c:pt>
                <c:pt idx="32" formatCode="_(* #,##0_);_(* \(#,##0\);_(* &quot;-&quot;??_);_(@_)">
                  <c:v>26990.227999999999</c:v>
                </c:pt>
                <c:pt idx="33" formatCode="_(* #,##0_);_(* \(#,##0\);_(* &quot;-&quot;??_);_(@_)">
                  <c:v>27318.907999999999</c:v>
                </c:pt>
                <c:pt idx="34" formatCode="_(* #,##0_);_(* \(#,##0\);_(* &quot;-&quot;??_);_(@_)">
                  <c:v>27655.723000000002</c:v>
                </c:pt>
                <c:pt idx="35" formatCode="_(* #,##0_);_(* \(#,##0\);_(* &quot;-&quot;??_);_(@_)">
                  <c:v>27995.678</c:v>
                </c:pt>
                <c:pt idx="36" formatCode="_(* #,##0_);_(* \(#,##0\);_(* &quot;-&quot;??_);_(@_)">
                  <c:v>28345.528999999999</c:v>
                </c:pt>
                <c:pt idx="37" formatCode="_(* #,##0_);_(* \(#,##0\);_(* &quot;-&quot;??_);_(@_)">
                  <c:v>28706.076000000001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AC1F-46D9-A4C9-27C3622ED34A}"/>
            </c:ext>
          </c:extLst>
        </c:ser>
        <c:ser>
          <c:idx val="4"/>
          <c:order val="4"/>
          <c:tx>
            <c:strRef>
              <c:f>Sheet1!$G$46</c:f>
              <c:strCache>
                <c:ptCount val="1"/>
                <c:pt idx="0">
                  <c:v>History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Sheet1!$G$47:$G$87</c:f>
              <c:numCache>
                <c:formatCode>_(* #,##0_);_(* \(#,##0\);_(* "-"??_);_(@_)</c:formatCode>
                <c:ptCount val="41"/>
                <c:pt idx="0">
                  <c:v>23037.75789841788</c:v>
                </c:pt>
                <c:pt idx="1">
                  <c:v>22376.737974307205</c:v>
                </c:pt>
                <c:pt idx="2">
                  <c:v>22771.091000000004</c:v>
                </c:pt>
                <c:pt idx="3">
                  <c:v>22109.942999999999</c:v>
                </c:pt>
                <c:pt idx="4">
                  <c:v>21726.6</c:v>
                </c:pt>
                <c:pt idx="5">
                  <c:v>22201.812000000005</c:v>
                </c:pt>
                <c:pt idx="6">
                  <c:v>22741.141000000003</c:v>
                </c:pt>
                <c:pt idx="7">
                  <c:v>23081.712</c:v>
                </c:pt>
                <c:pt idx="8">
                  <c:v>22975.547000000002</c:v>
                </c:pt>
                <c:pt idx="9">
                  <c:v>23165.577921172688</c:v>
                </c:pt>
                <c:pt idx="10">
                  <c:v>24013.754738863019</c:v>
                </c:pt>
                <c:pt idx="11">
                  <c:v>23480.035283857927</c:v>
                </c:pt>
                <c:pt idx="12">
                  <c:v>23600.101836417147</c:v>
                </c:pt>
                <c:pt idx="13">
                  <c:v>24303.807600844939</c:v>
                </c:pt>
                <c:pt idx="14">
                  <c:v>24618.903101277483</c:v>
                </c:pt>
                <c:pt idx="15">
                  <c:v>24689.199476699716</c:v>
                </c:pt>
                <c:pt idx="16">
                  <c:v>25618.9510491457</c:v>
                </c:pt>
                <c:pt idx="17">
                  <c:v>25561.673999267201</c:v>
                </c:pt>
                <c:pt idx="18">
                  <c:v>26156.000171867916</c:v>
                </c:pt>
                <c:pt idx="19">
                  <c:v>25086.033947779488</c:v>
                </c:pt>
                <c:pt idx="20">
                  <c:v>24308.251664290245</c:v>
                </c:pt>
                <c:pt idx="21">
                  <c:v>24547.955199383203</c:v>
                </c:pt>
                <c:pt idx="22">
                  <c:v>25036.799020052087</c:v>
                </c:pt>
                <c:pt idx="23">
                  <c:v>24167.121779159079</c:v>
                </c:pt>
                <c:pt idx="24">
                  <c:v>24944.209935244286</c:v>
                </c:pt>
                <c:pt idx="25">
                  <c:v>24875.088398128137</c:v>
                </c:pt>
                <c:pt idx="26">
                  <c:v>25180.654711586336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AC1F-46D9-A4C9-27C3622ED3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8080896"/>
        <c:axId val="145221120"/>
      </c:lineChart>
      <c:catAx>
        <c:axId val="128080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22112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45221120"/>
        <c:scaling>
          <c:orientation val="minMax"/>
          <c:min val="15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8080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0433693867543861"/>
          <c:y val="0.52287371518866677"/>
          <c:w val="0.49474730882135232"/>
          <c:h val="0.295075011336394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Sheet1!$T$2</c:f>
              <c:strCache>
                <c:ptCount val="1"/>
                <c:pt idx="0">
                  <c:v>Peak End-Use Load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Sheet1!$S$29:$S$43</c:f>
              <c:numCache>
                <c:formatCode>General</c:formatCode>
                <c:ptCount val="1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  <c:pt idx="11">
                  <c:v>2027</c:v>
                </c:pt>
                <c:pt idx="12">
                  <c:v>2028</c:v>
                </c:pt>
                <c:pt idx="13">
                  <c:v>2029</c:v>
                </c:pt>
                <c:pt idx="14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Sheet1!$T$3:$T$43</c15:sqref>
                  </c15:fullRef>
                </c:ext>
              </c:extLst>
              <c:f>Sheet1!$T$29:$T$43</c:f>
              <c:numCache>
                <c:formatCode>0.00</c:formatCode>
                <c:ptCount val="15"/>
                <c:pt idx="0">
                  <c:v>5813.898172121626</c:v>
                </c:pt>
                <c:pt idx="1">
                  <c:v>5788.1215343797276</c:v>
                </c:pt>
                <c:pt idx="2">
                  <c:v>5861.0242281527626</c:v>
                </c:pt>
                <c:pt idx="3">
                  <c:v>5946.2450774356766</c:v>
                </c:pt>
                <c:pt idx="4">
                  <c:v>6021.0240187178524</c:v>
                </c:pt>
                <c:pt idx="5">
                  <c:v>6078.1160299620669</c:v>
                </c:pt>
                <c:pt idx="6">
                  <c:v>6157.5063489795584</c:v>
                </c:pt>
                <c:pt idx="7">
                  <c:v>6239.952361582541</c:v>
                </c:pt>
                <c:pt idx="8">
                  <c:v>6313.7337933060817</c:v>
                </c:pt>
                <c:pt idx="9">
                  <c:v>6381.7299121325977</c:v>
                </c:pt>
                <c:pt idx="10">
                  <c:v>6453.3990464592598</c:v>
                </c:pt>
                <c:pt idx="11">
                  <c:v>6516.4576140564359</c:v>
                </c:pt>
                <c:pt idx="12">
                  <c:v>6580.9333638016897</c:v>
                </c:pt>
                <c:pt idx="13">
                  <c:v>6651.5453208636773</c:v>
                </c:pt>
                <c:pt idx="14">
                  <c:v>6721.6568520481096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61F-4F4C-AE3E-EC63E1BCE1E2}"/>
            </c:ext>
          </c:extLst>
        </c:ser>
        <c:ser>
          <c:idx val="1"/>
          <c:order val="1"/>
          <c:tx>
            <c:strRef>
              <c:f>Sheet1!$U$2</c:f>
              <c:strCache>
                <c:ptCount val="1"/>
                <c:pt idx="0">
                  <c:v>Gross Generation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Sheet1!$S$29:$S$43</c:f>
              <c:numCache>
                <c:formatCode>General</c:formatCode>
                <c:ptCount val="1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  <c:pt idx="11">
                  <c:v>2027</c:v>
                </c:pt>
                <c:pt idx="12">
                  <c:v>2028</c:v>
                </c:pt>
                <c:pt idx="13">
                  <c:v>2029</c:v>
                </c:pt>
                <c:pt idx="14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Sheet1!$U$3:$U$43</c15:sqref>
                  </c15:fullRef>
                </c:ext>
              </c:extLst>
              <c:f>Sheet1!$U$29:$U$43</c:f>
              <c:numCache>
                <c:formatCode>0.00</c:formatCode>
                <c:ptCount val="15"/>
                <c:pt idx="0">
                  <c:v>6426.2722728410499</c:v>
                </c:pt>
                <c:pt idx="1">
                  <c:v>6391.9391124664871</c:v>
                </c:pt>
                <c:pt idx="2">
                  <c:v>6464.7082932566618</c:v>
                </c:pt>
                <c:pt idx="3">
                  <c:v>6556.8405365006893</c:v>
                </c:pt>
                <c:pt idx="4">
                  <c:v>6637.4617761215459</c:v>
                </c:pt>
                <c:pt idx="5">
                  <c:v>6698.4166211946767</c:v>
                </c:pt>
                <c:pt idx="6">
                  <c:v>6784.3580813402677</c:v>
                </c:pt>
                <c:pt idx="7">
                  <c:v>6873.035946145701</c:v>
                </c:pt>
                <c:pt idx="8">
                  <c:v>6953.6654878949657</c:v>
                </c:pt>
                <c:pt idx="9">
                  <c:v>7027.1689243435039</c:v>
                </c:pt>
                <c:pt idx="10">
                  <c:v>7104.8284768481508</c:v>
                </c:pt>
                <c:pt idx="11">
                  <c:v>7172.9456940161563</c:v>
                </c:pt>
                <c:pt idx="12">
                  <c:v>7241.5539268342245</c:v>
                </c:pt>
                <c:pt idx="13">
                  <c:v>7318.9639434299752</c:v>
                </c:pt>
                <c:pt idx="14">
                  <c:v>7394.6114320157549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61F-4F4C-AE3E-EC63E1BCE1E2}"/>
            </c:ext>
          </c:extLst>
        </c:ser>
        <c:ser>
          <c:idx val="2"/>
          <c:order val="2"/>
          <c:tx>
            <c:strRef>
              <c:f>Sheet1!$V$2</c:f>
              <c:strCache>
                <c:ptCount val="1"/>
                <c:pt idx="0">
                  <c:v>Net Peak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Sheet1!$S$29:$S$43</c:f>
              <c:numCache>
                <c:formatCode>General</c:formatCode>
                <c:ptCount val="1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  <c:pt idx="11">
                  <c:v>2027</c:v>
                </c:pt>
                <c:pt idx="12">
                  <c:v>2028</c:v>
                </c:pt>
                <c:pt idx="13">
                  <c:v>2029</c:v>
                </c:pt>
                <c:pt idx="14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Sheet1!$V$3:$V$43</c15:sqref>
                  </c15:fullRef>
                </c:ext>
              </c:extLst>
              <c:f>Sheet1!$V$29:$V$43</c:f>
              <c:numCache>
                <c:formatCode>0.00</c:formatCode>
                <c:ptCount val="15"/>
                <c:pt idx="0">
                  <c:v>6079.9999999999991</c:v>
                </c:pt>
                <c:pt idx="1">
                  <c:v>5995.0459538614014</c:v>
                </c:pt>
                <c:pt idx="2">
                  <c:v>5993.720360674427</c:v>
                </c:pt>
                <c:pt idx="3">
                  <c:v>6062.3406292883383</c:v>
                </c:pt>
                <c:pt idx="4">
                  <c:v>6120.3463056509581</c:v>
                </c:pt>
                <c:pt idx="5">
                  <c:v>6158.6987272380575</c:v>
                </c:pt>
                <c:pt idx="6">
                  <c:v>6223.7421998670397</c:v>
                </c:pt>
                <c:pt idx="7">
                  <c:v>6285.6155895913707</c:v>
                </c:pt>
                <c:pt idx="8">
                  <c:v>6353.6075391324939</c:v>
                </c:pt>
                <c:pt idx="9">
                  <c:v>6408.2873355225656</c:v>
                </c:pt>
                <c:pt idx="10">
                  <c:v>6467.7636302897054</c:v>
                </c:pt>
                <c:pt idx="11">
                  <c:v>6517.9887938857973</c:v>
                </c:pt>
                <c:pt idx="12">
                  <c:v>6559.018447251593</c:v>
                </c:pt>
                <c:pt idx="13">
                  <c:v>6626.5134669082481</c:v>
                </c:pt>
                <c:pt idx="14">
                  <c:v>6681.4776153930479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61F-4F4C-AE3E-EC63E1BCE1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4643072"/>
        <c:axId val="44644992"/>
      </c:lineChart>
      <c:catAx>
        <c:axId val="44643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644992"/>
        <c:crosses val="autoZero"/>
        <c:auto val="1"/>
        <c:lblAlgn val="ctr"/>
        <c:lblOffset val="100"/>
        <c:noMultiLvlLbl val="0"/>
      </c:catAx>
      <c:valAx>
        <c:axId val="44644992"/>
        <c:scaling>
          <c:orientation val="minMax"/>
          <c:min val="5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643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233598159676269"/>
          <c:y val="7.5451639765716699E-2"/>
          <c:w val="0.4798440542576774"/>
          <c:h val="0.1851113438988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99686767341659"/>
          <c:y val="2.2250711202492463E-2"/>
          <c:w val="0.85510527975695805"/>
          <c:h val="0.83802820154206825"/>
        </c:manualLayout>
      </c:layout>
      <c:lineChart>
        <c:grouping val="standard"/>
        <c:varyColors val="0"/>
        <c:ser>
          <c:idx val="0"/>
          <c:order val="0"/>
          <c:tx>
            <c:strRef>
              <c:f>Sheet1!$C$46</c:f>
              <c:strCache>
                <c:ptCount val="1"/>
                <c:pt idx="0">
                  <c:v>CED 2017 Revised High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Sheet1!$C$47:$C$87</c:f>
              <c:numCache>
                <c:formatCode>General</c:formatCode>
                <c:ptCount val="41"/>
                <c:pt idx="27" formatCode="_(* #,##0_);_(* \(#,##0\);_(* &quot;-&quot;??_);_(@_)">
                  <c:v>106437.22282335992</c:v>
                </c:pt>
                <c:pt idx="28" formatCode="_(* #,##0_);_(* \(#,##0\);_(* &quot;-&quot;??_);_(@_)">
                  <c:v>108199.46318103545</c:v>
                </c:pt>
                <c:pt idx="29" formatCode="_(* #,##0_);_(* \(#,##0\);_(* &quot;-&quot;??_);_(@_)">
                  <c:v>109459.21049939825</c:v>
                </c:pt>
                <c:pt idx="30" formatCode="_(* #,##0_);_(* \(#,##0\);_(* &quot;-&quot;??_);_(@_)">
                  <c:v>111686.73549846964</c:v>
                </c:pt>
                <c:pt idx="31" formatCode="_(* #,##0_);_(* \(#,##0\);_(* &quot;-&quot;??_);_(@_)">
                  <c:v>113699.47485343461</c:v>
                </c:pt>
                <c:pt idx="32" formatCode="_(* #,##0_);_(* \(#,##0\);_(* &quot;-&quot;??_);_(@_)">
                  <c:v>116004.04075743844</c:v>
                </c:pt>
                <c:pt idx="33" formatCode="_(* #,##0_);_(* \(#,##0\);_(* &quot;-&quot;??_);_(@_)">
                  <c:v>118156.91997119274</c:v>
                </c:pt>
                <c:pt idx="34" formatCode="_(* #,##0_);_(* \(#,##0\);_(* &quot;-&quot;??_);_(@_)">
                  <c:v>120108.14983202577</c:v>
                </c:pt>
                <c:pt idx="35" formatCode="_(* #,##0_);_(* \(#,##0\);_(* &quot;-&quot;??_);_(@_)">
                  <c:v>122343.48459865041</c:v>
                </c:pt>
                <c:pt idx="36" formatCode="_(* #,##0_);_(* \(#,##0\);_(* &quot;-&quot;??_);_(@_)">
                  <c:v>124259.47445483082</c:v>
                </c:pt>
                <c:pt idx="37" formatCode="_(* #,##0_);_(* \(#,##0\);_(* &quot;-&quot;??_);_(@_)">
                  <c:v>126119.63661136954</c:v>
                </c:pt>
                <c:pt idx="38" formatCode="_(* #,##0_);_(* \(#,##0\);_(* &quot;-&quot;??_);_(@_)">
                  <c:v>127862.5089307</c:v>
                </c:pt>
                <c:pt idx="39" formatCode="_(* #,##0_);_(* \(#,##0\);_(* &quot;-&quot;??_);_(@_)">
                  <c:v>129567.01886117496</c:v>
                </c:pt>
                <c:pt idx="40" formatCode="_(* #,##0_);_(* \(#,##0\);_(* &quot;-&quot;??_);_(@_)">
                  <c:v>131337.70792316968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2B3-4845-BA84-17355F44BDFF}"/>
            </c:ext>
          </c:extLst>
        </c:ser>
        <c:ser>
          <c:idx val="1"/>
          <c:order val="1"/>
          <c:tx>
            <c:strRef>
              <c:f>Sheet1!$D$46</c:f>
              <c:strCache>
                <c:ptCount val="1"/>
                <c:pt idx="0">
                  <c:v>CED 2017 Revised Mid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Sheet1!$D$47:$D$87</c:f>
              <c:numCache>
                <c:formatCode>General</c:formatCode>
                <c:ptCount val="41"/>
                <c:pt idx="27" formatCode="_(* #,##0_);_(* \(#,##0\);_(* &quot;-&quot;??_);_(@_)">
                  <c:v>106366.18727617893</c:v>
                </c:pt>
                <c:pt idx="28" formatCode="_(* #,##0_);_(* \(#,##0\);_(* &quot;-&quot;??_);_(@_)">
                  <c:v>107600.05639702809</c:v>
                </c:pt>
                <c:pt idx="29" formatCode="_(* #,##0_);_(* \(#,##0\);_(* &quot;-&quot;??_);_(@_)">
                  <c:v>108506.86740752606</c:v>
                </c:pt>
                <c:pt idx="30" formatCode="_(* #,##0_);_(* \(#,##0\);_(* &quot;-&quot;??_);_(@_)">
                  <c:v>110390.01674706498</c:v>
                </c:pt>
                <c:pt idx="31" formatCode="_(* #,##0_);_(* \(#,##0\);_(* &quot;-&quot;??_);_(@_)">
                  <c:v>112109.16697243169</c:v>
                </c:pt>
                <c:pt idx="32" formatCode="_(* #,##0_);_(* \(#,##0\);_(* &quot;-&quot;??_);_(@_)">
                  <c:v>114102.76944505464</c:v>
                </c:pt>
                <c:pt idx="33" formatCode="_(* #,##0_);_(* \(#,##0\);_(* &quot;-&quot;??_);_(@_)">
                  <c:v>115887.42571260624</c:v>
                </c:pt>
                <c:pt idx="34" formatCode="_(* #,##0_);_(* \(#,##0\);_(* &quot;-&quot;??_);_(@_)">
                  <c:v>117438.20338962083</c:v>
                </c:pt>
                <c:pt idx="35" formatCode="_(* #,##0_);_(* \(#,##0\);_(* &quot;-&quot;??_);_(@_)">
                  <c:v>119205.43557773385</c:v>
                </c:pt>
                <c:pt idx="36" formatCode="_(* #,##0_);_(* \(#,##0\);_(* &quot;-&quot;??_);_(@_)">
                  <c:v>120680.92630360532</c:v>
                </c:pt>
                <c:pt idx="37" formatCode="_(* #,##0_);_(* \(#,##0\);_(* &quot;-&quot;??_);_(@_)">
                  <c:v>122148.02556690072</c:v>
                </c:pt>
                <c:pt idx="38" formatCode="_(* #,##0_);_(* \(#,##0\);_(* &quot;-&quot;??_);_(@_)">
                  <c:v>123480.83861454284</c:v>
                </c:pt>
                <c:pt idx="39" formatCode="_(* #,##0_);_(* \(#,##0\);_(* &quot;-&quot;??_);_(@_)">
                  <c:v>124805.05868772556</c:v>
                </c:pt>
                <c:pt idx="40" formatCode="_(* #,##0_);_(* \(#,##0\);_(* &quot;-&quot;??_);_(@_)">
                  <c:v>126158.40527785775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2B3-4845-BA84-17355F44BDFF}"/>
            </c:ext>
          </c:extLst>
        </c:ser>
        <c:ser>
          <c:idx val="2"/>
          <c:order val="2"/>
          <c:tx>
            <c:strRef>
              <c:f>Sheet1!$E$46</c:f>
              <c:strCache>
                <c:ptCount val="1"/>
                <c:pt idx="0">
                  <c:v>CED 2017 Revised Low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Sheet1!$E$47:$E$87</c:f>
              <c:numCache>
                <c:formatCode>General</c:formatCode>
                <c:ptCount val="41"/>
                <c:pt idx="27" formatCode="_(* #,##0_);_(* \(#,##0\);_(* &quot;-&quot;??_);_(@_)">
                  <c:v>106205.75827307967</c:v>
                </c:pt>
                <c:pt idx="28" formatCode="_(* #,##0_);_(* \(#,##0\);_(* &quot;-&quot;??_);_(@_)">
                  <c:v>106980.06574943787</c:v>
                </c:pt>
                <c:pt idx="29" formatCode="_(* #,##0_);_(* \(#,##0\);_(* &quot;-&quot;??_);_(@_)">
                  <c:v>107698.0481011909</c:v>
                </c:pt>
                <c:pt idx="30" formatCode="_(* #,##0_);_(* \(#,##0\);_(* &quot;-&quot;??_);_(@_)">
                  <c:v>109286.35458363651</c:v>
                </c:pt>
                <c:pt idx="31" formatCode="_(* #,##0_);_(* \(#,##0\);_(* &quot;-&quot;??_);_(@_)">
                  <c:v>110668.15016413698</c:v>
                </c:pt>
                <c:pt idx="32" formatCode="_(* #,##0_);_(* \(#,##0\);_(* &quot;-&quot;??_);_(@_)">
                  <c:v>112251.64293284758</c:v>
                </c:pt>
                <c:pt idx="33" formatCode="_(* #,##0_);_(* \(#,##0\);_(* &quot;-&quot;??_);_(@_)">
                  <c:v>113563.38809725316</c:v>
                </c:pt>
                <c:pt idx="34" formatCode="_(* #,##0_);_(* \(#,##0\);_(* &quot;-&quot;??_);_(@_)">
                  <c:v>114675.2681440483</c:v>
                </c:pt>
                <c:pt idx="35" formatCode="_(* #,##0_);_(* \(#,##0\);_(* &quot;-&quot;??_);_(@_)">
                  <c:v>115923.68059193878</c:v>
                </c:pt>
                <c:pt idx="36" formatCode="_(* #,##0_);_(* \(#,##0\);_(* &quot;-&quot;??_);_(@_)">
                  <c:v>117087.92906267007</c:v>
                </c:pt>
                <c:pt idx="37" formatCode="_(* #,##0_);_(* \(#,##0\);_(* &quot;-&quot;??_);_(@_)">
                  <c:v>118284.50148688027</c:v>
                </c:pt>
                <c:pt idx="38" formatCode="_(* #,##0_);_(* \(#,##0\);_(* &quot;-&quot;??_);_(@_)">
                  <c:v>119392.08134892253</c:v>
                </c:pt>
                <c:pt idx="39" formatCode="_(* #,##0_);_(* \(#,##0\);_(* &quot;-&quot;??_);_(@_)">
                  <c:v>120454.42124648733</c:v>
                </c:pt>
                <c:pt idx="40" formatCode="_(* #,##0_);_(* \(#,##0\);_(* &quot;-&quot;??_);_(@_)">
                  <c:v>121510.04809873769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2B3-4845-BA84-17355F44BDFF}"/>
            </c:ext>
          </c:extLst>
        </c:ser>
        <c:ser>
          <c:idx val="3"/>
          <c:order val="3"/>
          <c:tx>
            <c:strRef>
              <c:f>Sheet1!$F$46</c:f>
              <c:strCache>
                <c:ptCount val="1"/>
                <c:pt idx="0">
                  <c:v>CEDU 2016 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Sheet1!$F$47:$F$87</c:f>
              <c:numCache>
                <c:formatCode>General</c:formatCode>
                <c:ptCount val="41"/>
                <c:pt idx="26" formatCode="_(* #,##0_);_(* \(#,##0\);_(* &quot;-&quot;??_);_(@_)">
                  <c:v>105778.46</c:v>
                </c:pt>
                <c:pt idx="27" formatCode="_(* #,##0_);_(* \(#,##0\);_(* &quot;-&quot;??_);_(@_)">
                  <c:v>106628.22</c:v>
                </c:pt>
                <c:pt idx="28" formatCode="_(* #,##0_);_(* \(#,##0\);_(* &quot;-&quot;??_);_(@_)">
                  <c:v>107521.73</c:v>
                </c:pt>
                <c:pt idx="29" formatCode="_(* #,##0_);_(* \(#,##0\);_(* &quot;-&quot;??_);_(@_)">
                  <c:v>108654.46</c:v>
                </c:pt>
                <c:pt idx="30" formatCode="_(* #,##0_);_(* \(#,##0\);_(* &quot;-&quot;??_);_(@_)">
                  <c:v>109725.06</c:v>
                </c:pt>
                <c:pt idx="31" formatCode="_(* #,##0_);_(* \(#,##0\);_(* &quot;-&quot;??_);_(@_)">
                  <c:v>110922.56</c:v>
                </c:pt>
                <c:pt idx="32" formatCode="_(* #,##0_);_(* \(#,##0\);_(* &quot;-&quot;??_);_(@_)">
                  <c:v>112493.91</c:v>
                </c:pt>
                <c:pt idx="33" formatCode="_(* #,##0_);_(* \(#,##0\);_(* &quot;-&quot;??_);_(@_)">
                  <c:v>114091.49</c:v>
                </c:pt>
                <c:pt idx="34" formatCode="_(* #,##0_);_(* \(#,##0\);_(* &quot;-&quot;??_);_(@_)">
                  <c:v>115456.31</c:v>
                </c:pt>
                <c:pt idx="35" formatCode="_(* #,##0_);_(* \(#,##0\);_(* &quot;-&quot;??_);_(@_)">
                  <c:v>116816.17</c:v>
                </c:pt>
                <c:pt idx="36" formatCode="_(* #,##0_);_(* \(#,##0\);_(* &quot;-&quot;??_);_(@_)">
                  <c:v>118200.68</c:v>
                </c:pt>
                <c:pt idx="37" formatCode="_(* #,##0_);_(* \(#,##0\);_(* &quot;-&quot;??_);_(@_)">
                  <c:v>119633.12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2B3-4845-BA84-17355F44BDFF}"/>
            </c:ext>
          </c:extLst>
        </c:ser>
        <c:ser>
          <c:idx val="4"/>
          <c:order val="4"/>
          <c:tx>
            <c:strRef>
              <c:f>Sheet1!$G$46</c:f>
              <c:strCache>
                <c:ptCount val="1"/>
                <c:pt idx="0">
                  <c:v>History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Sheet1!$G$47:$G$87</c:f>
              <c:numCache>
                <c:formatCode>_(* #,##0_);_(* \(#,##0\);_(* "-"??_);_(@_)</c:formatCode>
                <c:ptCount val="41"/>
                <c:pt idx="0">
                  <c:v>83995.542229112267</c:v>
                </c:pt>
                <c:pt idx="1">
                  <c:v>83281.929835441246</c:v>
                </c:pt>
                <c:pt idx="2">
                  <c:v>84076.437528890048</c:v>
                </c:pt>
                <c:pt idx="3">
                  <c:v>85242.939486337098</c:v>
                </c:pt>
                <c:pt idx="4">
                  <c:v>84930.6079217441</c:v>
                </c:pt>
                <c:pt idx="5">
                  <c:v>85923.851838714952</c:v>
                </c:pt>
                <c:pt idx="6">
                  <c:v>88390.994728878708</c:v>
                </c:pt>
                <c:pt idx="7">
                  <c:v>91452.570359166159</c:v>
                </c:pt>
                <c:pt idx="8">
                  <c:v>89178.069217844371</c:v>
                </c:pt>
                <c:pt idx="9">
                  <c:v>95912.724527265265</c:v>
                </c:pt>
                <c:pt idx="10">
                  <c:v>96611.516753297285</c:v>
                </c:pt>
                <c:pt idx="11">
                  <c:v>92328.946058267073</c:v>
                </c:pt>
                <c:pt idx="12">
                  <c:v>92763.340823626626</c:v>
                </c:pt>
                <c:pt idx="13">
                  <c:v>93544.830906222283</c:v>
                </c:pt>
                <c:pt idx="14">
                  <c:v>96892.117685507648</c:v>
                </c:pt>
                <c:pt idx="15">
                  <c:v>97987.317392510056</c:v>
                </c:pt>
                <c:pt idx="16">
                  <c:v>100666.54046541914</c:v>
                </c:pt>
                <c:pt idx="17">
                  <c:v>103731.87450452747</c:v>
                </c:pt>
                <c:pt idx="18">
                  <c:v>103516.48456879475</c:v>
                </c:pt>
                <c:pt idx="19">
                  <c:v>101638.174241385</c:v>
                </c:pt>
                <c:pt idx="20">
                  <c:v>100652.88371913318</c:v>
                </c:pt>
                <c:pt idx="21">
                  <c:v>101579.22028361568</c:v>
                </c:pt>
                <c:pt idx="22">
                  <c:v>103376.88856228015</c:v>
                </c:pt>
                <c:pt idx="23">
                  <c:v>103755.39193319112</c:v>
                </c:pt>
                <c:pt idx="24">
                  <c:v>104979.27935055085</c:v>
                </c:pt>
                <c:pt idx="25">
                  <c:v>104844.72699863992</c:v>
                </c:pt>
                <c:pt idx="26">
                  <c:v>105188.11571042525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42B3-4845-BA84-17355F44BD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5738608"/>
        <c:axId val="145735472"/>
      </c:lineChart>
      <c:catAx>
        <c:axId val="145738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73547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45735472"/>
        <c:scaling>
          <c:orientation val="minMax"/>
          <c:min val="6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738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0433693867543861"/>
          <c:y val="0.52287371518866677"/>
          <c:w val="0.49474730882135232"/>
          <c:h val="0.295075011336394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99686767341659"/>
          <c:y val="2.2250711202492463E-2"/>
          <c:w val="0.85510527975695805"/>
          <c:h val="0.83802820154206825"/>
        </c:manualLayout>
      </c:layout>
      <c:lineChart>
        <c:grouping val="standard"/>
        <c:varyColors val="0"/>
        <c:ser>
          <c:idx val="0"/>
          <c:order val="0"/>
          <c:tx>
            <c:strRef>
              <c:f>Sheet1!$J$46</c:f>
              <c:strCache>
                <c:ptCount val="1"/>
                <c:pt idx="0">
                  <c:v>CED 2017 Revised High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Sheet1!$J$47:$J$87</c:f>
              <c:numCache>
                <c:formatCode>General</c:formatCode>
                <c:ptCount val="41"/>
                <c:pt idx="27" formatCode="_(* #,##0_);_(* \(#,##0\);_(* &quot;-&quot;??_);_(@_)">
                  <c:v>20462.624816320778</c:v>
                </c:pt>
                <c:pt idx="28" formatCode="_(* #,##0_);_(* \(#,##0\);_(* &quot;-&quot;??_);_(@_)">
                  <c:v>20778.195968909047</c:v>
                </c:pt>
                <c:pt idx="29" formatCode="_(* #,##0_);_(* \(#,##0\);_(* &quot;-&quot;??_);_(@_)">
                  <c:v>21054.35294969536</c:v>
                </c:pt>
                <c:pt idx="30" formatCode="_(* #,##0_);_(* \(#,##0\);_(* &quot;-&quot;??_);_(@_)">
                  <c:v>21529.237372368116</c:v>
                </c:pt>
                <c:pt idx="31" formatCode="_(* #,##0_);_(* \(#,##0\);_(* &quot;-&quot;??_);_(@_)">
                  <c:v>21915.546340351848</c:v>
                </c:pt>
                <c:pt idx="32" formatCode="_(* #,##0_);_(* \(#,##0\);_(* &quot;-&quot;??_);_(@_)">
                  <c:v>22342.132503504083</c:v>
                </c:pt>
                <c:pt idx="33" formatCode="_(* #,##0_);_(* \(#,##0\);_(* &quot;-&quot;??_);_(@_)">
                  <c:v>22728.090567900901</c:v>
                </c:pt>
                <c:pt idx="34" formatCode="_(* #,##0_);_(* \(#,##0\);_(* &quot;-&quot;??_);_(@_)">
                  <c:v>23076.021156443989</c:v>
                </c:pt>
                <c:pt idx="35" formatCode="_(* #,##0_);_(* \(#,##0\);_(* &quot;-&quot;??_);_(@_)">
                  <c:v>23475.619861473602</c:v>
                </c:pt>
                <c:pt idx="36" formatCode="_(* #,##0_);_(* \(#,##0\);_(* &quot;-&quot;??_);_(@_)">
                  <c:v>23845.447778032289</c:v>
                </c:pt>
                <c:pt idx="37" formatCode="_(* #,##0_);_(* \(#,##0\);_(* &quot;-&quot;??_);_(@_)">
                  <c:v>24197.892710380493</c:v>
                </c:pt>
                <c:pt idx="38" formatCode="_(* #,##0_);_(* \(#,##0\);_(* &quot;-&quot;??_);_(@_)">
                  <c:v>24518.2073533574</c:v>
                </c:pt>
                <c:pt idx="39" formatCode="_(* #,##0_);_(* \(#,##0\);_(* &quot;-&quot;??_);_(@_)">
                  <c:v>24821.193601576349</c:v>
                </c:pt>
                <c:pt idx="40" formatCode="_(* #,##0_);_(* \(#,##0\);_(* &quot;-&quot;??_);_(@_)">
                  <c:v>25123.804499463415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85A-43E2-8BDC-996BC10AF74E}"/>
            </c:ext>
          </c:extLst>
        </c:ser>
        <c:ser>
          <c:idx val="1"/>
          <c:order val="1"/>
          <c:tx>
            <c:strRef>
              <c:f>Sheet1!$K$46</c:f>
              <c:strCache>
                <c:ptCount val="1"/>
                <c:pt idx="0">
                  <c:v>CED 2017 Revised Mid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Sheet1!$K$47:$K$87</c:f>
              <c:numCache>
                <c:formatCode>General</c:formatCode>
                <c:ptCount val="41"/>
                <c:pt idx="27" formatCode="_(* #,##0_);_(* \(#,##0\);_(* &quot;-&quot;??_);_(@_)">
                  <c:v>20462.624816320778</c:v>
                </c:pt>
                <c:pt idx="28" formatCode="_(* #,##0_);_(* \(#,##0\);_(* &quot;-&quot;??_);_(@_)">
                  <c:v>20665.696914028133</c:v>
                </c:pt>
                <c:pt idx="29" formatCode="_(* #,##0_);_(* \(#,##0\);_(* &quot;-&quot;??_);_(@_)">
                  <c:v>20853.394295113005</c:v>
                </c:pt>
                <c:pt idx="30" formatCode="_(* #,##0_);_(* \(#,##0\);_(* &quot;-&quot;??_);_(@_)">
                  <c:v>21234.232603707344</c:v>
                </c:pt>
                <c:pt idx="31" formatCode="_(* #,##0_);_(* \(#,##0\);_(* &quot;-&quot;??_);_(@_)">
                  <c:v>21537.009203045316</c:v>
                </c:pt>
                <c:pt idx="32" formatCode="_(* #,##0_);_(* \(#,##0\);_(* &quot;-&quot;??_);_(@_)">
                  <c:v>21879.095858260938</c:v>
                </c:pt>
                <c:pt idx="33" formatCode="_(* #,##0_);_(* \(#,##0\);_(* &quot;-&quot;??_);_(@_)">
                  <c:v>22175.740415451932</c:v>
                </c:pt>
                <c:pt idx="34" formatCode="_(* #,##0_);_(* \(#,##0\);_(* &quot;-&quot;??_);_(@_)">
                  <c:v>22430.150711558417</c:v>
                </c:pt>
                <c:pt idx="35" formatCode="_(* #,##0_);_(* \(#,##0\);_(* &quot;-&quot;??_);_(@_)">
                  <c:v>22723.604744515713</c:v>
                </c:pt>
                <c:pt idx="36" formatCode="_(* #,##0_);_(* \(#,##0\);_(* &quot;-&quot;??_);_(@_)">
                  <c:v>22991.478893207372</c:v>
                </c:pt>
                <c:pt idx="37" formatCode="_(* #,##0_);_(* \(#,##0\);_(* &quot;-&quot;??_);_(@_)">
                  <c:v>23251.90546329158</c:v>
                </c:pt>
                <c:pt idx="38" formatCode="_(* #,##0_);_(* \(#,##0\);_(* &quot;-&quot;??_);_(@_)">
                  <c:v>23478.347265535853</c:v>
                </c:pt>
                <c:pt idx="39" formatCode="_(* #,##0_);_(* \(#,##0\);_(* &quot;-&quot;??_);_(@_)">
                  <c:v>23695.066069613036</c:v>
                </c:pt>
                <c:pt idx="40" formatCode="_(* #,##0_);_(* \(#,##0\);_(* &quot;-&quot;??_);_(@_)">
                  <c:v>23905.888476652908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85A-43E2-8BDC-996BC10AF74E}"/>
            </c:ext>
          </c:extLst>
        </c:ser>
        <c:ser>
          <c:idx val="2"/>
          <c:order val="2"/>
          <c:tx>
            <c:strRef>
              <c:f>Sheet1!$L$46</c:f>
              <c:strCache>
                <c:ptCount val="1"/>
                <c:pt idx="0">
                  <c:v>CED 2017 Revised Low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Sheet1!$L$47:$L$87</c:f>
              <c:numCache>
                <c:formatCode>General</c:formatCode>
                <c:ptCount val="41"/>
                <c:pt idx="27" formatCode="_(* #,##0_);_(* \(#,##0\);_(* &quot;-&quot;??_);_(@_)">
                  <c:v>20462.624816320778</c:v>
                </c:pt>
                <c:pt idx="28" formatCode="_(* #,##0_);_(* \(#,##0\);_(* &quot;-&quot;??_);_(@_)">
                  <c:v>20545.897353166401</c:v>
                </c:pt>
                <c:pt idx="29" formatCode="_(* #,##0_);_(* \(#,##0\);_(* &quot;-&quot;??_);_(@_)">
                  <c:v>20680.932238059235</c:v>
                </c:pt>
                <c:pt idx="30" formatCode="_(* #,##0_);_(* \(#,##0\);_(* &quot;-&quot;??_);_(@_)">
                  <c:v>21005.816995570603</c:v>
                </c:pt>
                <c:pt idx="31" formatCode="_(* #,##0_);_(* \(#,##0\);_(* &quot;-&quot;??_);_(@_)">
                  <c:v>21247.262539291893</c:v>
                </c:pt>
                <c:pt idx="32" formatCode="_(* #,##0_);_(* \(#,##0\);_(* &quot;-&quot;??_);_(@_)">
                  <c:v>21530.481328963881</c:v>
                </c:pt>
                <c:pt idx="33" formatCode="_(* #,##0_);_(* \(#,##0\);_(* &quot;-&quot;??_);_(@_)">
                  <c:v>21759.880560187386</c:v>
                </c:pt>
                <c:pt idx="34" formatCode="_(* #,##0_);_(* \(#,##0\);_(* &quot;-&quot;??_);_(@_)">
                  <c:v>21951.144049009668</c:v>
                </c:pt>
                <c:pt idx="35" formatCode="_(* #,##0_);_(* \(#,##0\);_(* &quot;-&quot;??_);_(@_)">
                  <c:v>22165.725276566853</c:v>
                </c:pt>
                <c:pt idx="36" formatCode="_(* #,##0_);_(* \(#,##0\);_(* &quot;-&quot;??_);_(@_)">
                  <c:v>22360.402424554359</c:v>
                </c:pt>
                <c:pt idx="37" formatCode="_(* #,##0_);_(* \(#,##0\);_(* &quot;-&quot;??_);_(@_)">
                  <c:v>22556.65845148217</c:v>
                </c:pt>
                <c:pt idx="38" formatCode="_(* #,##0_);_(* \(#,##0\);_(* &quot;-&quot;??_);_(@_)">
                  <c:v>22729.86992350308</c:v>
                </c:pt>
                <c:pt idx="39" formatCode="_(* #,##0_);_(* \(#,##0\);_(* &quot;-&quot;??_);_(@_)">
                  <c:v>22888.372110680524</c:v>
                </c:pt>
                <c:pt idx="40" formatCode="_(* #,##0_);_(* \(#,##0\);_(* &quot;-&quot;??_);_(@_)">
                  <c:v>23039.148542046951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85A-43E2-8BDC-996BC10AF74E}"/>
            </c:ext>
          </c:extLst>
        </c:ser>
        <c:ser>
          <c:idx val="3"/>
          <c:order val="3"/>
          <c:tx>
            <c:strRef>
              <c:f>Sheet1!$M$46</c:f>
              <c:strCache>
                <c:ptCount val="1"/>
                <c:pt idx="0">
                  <c:v>CEDU 2016 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Sheet1!$M$47:$M$87</c:f>
              <c:numCache>
                <c:formatCode>General</c:formatCode>
                <c:ptCount val="41"/>
                <c:pt idx="27" formatCode="_(* #,##0_);_(* \(#,##0\);_(* &quot;-&quot;??_);_(@_)">
                  <c:v>21393.314999999999</c:v>
                </c:pt>
                <c:pt idx="28" formatCode="_(* #,##0_);_(* \(#,##0\);_(* &quot;-&quot;??_);_(@_)">
                  <c:v>21626.103999999999</c:v>
                </c:pt>
                <c:pt idx="29" formatCode="_(* #,##0_);_(* \(#,##0\);_(* &quot;-&quot;??_);_(@_)">
                  <c:v>21796.242999999999</c:v>
                </c:pt>
                <c:pt idx="30" formatCode="_(* #,##0_);_(* \(#,##0\);_(* &quot;-&quot;??_);_(@_)">
                  <c:v>22012.078000000001</c:v>
                </c:pt>
                <c:pt idx="31" formatCode="_(* #,##0_);_(* \(#,##0\);_(* &quot;-&quot;??_);_(@_)">
                  <c:v>22260.455000000002</c:v>
                </c:pt>
                <c:pt idx="32" formatCode="_(* #,##0_);_(* \(#,##0\);_(* &quot;-&quot;??_);_(@_)">
                  <c:v>22565.174999999999</c:v>
                </c:pt>
                <c:pt idx="33" formatCode="_(* #,##0_);_(* \(#,##0\);_(* &quot;-&quot;??_);_(@_)">
                  <c:v>22886.095000000001</c:v>
                </c:pt>
                <c:pt idx="34" formatCode="_(* #,##0_);_(* \(#,##0\);_(* &quot;-&quot;??_);_(@_)">
                  <c:v>23165.506000000001</c:v>
                </c:pt>
                <c:pt idx="35" formatCode="_(* #,##0_);_(* \(#,##0\);_(* &quot;-&quot;??_);_(@_)">
                  <c:v>23375.442999999999</c:v>
                </c:pt>
                <c:pt idx="36" formatCode="_(* #,##0_);_(* \(#,##0\);_(* &quot;-&quot;??_);_(@_)">
                  <c:v>23651.781999999999</c:v>
                </c:pt>
                <c:pt idx="37" formatCode="_(* #,##0_);_(* \(#,##0\);_(* &quot;-&quot;??_);_(@_)">
                  <c:v>23937.73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85A-43E2-8BDC-996BC10AF74E}"/>
            </c:ext>
          </c:extLst>
        </c:ser>
        <c:ser>
          <c:idx val="4"/>
          <c:order val="4"/>
          <c:tx>
            <c:strRef>
              <c:f>Sheet1!$N$46</c:f>
              <c:strCache>
                <c:ptCount val="1"/>
                <c:pt idx="0">
                  <c:v>History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Sheet1!$N$47:$N$87</c:f>
              <c:numCache>
                <c:formatCode>_(* #,##0_);_(* \(#,##0\);_(* "-"??_);_(@_)</c:formatCode>
                <c:ptCount val="41"/>
                <c:pt idx="0">
                  <c:v>15101.96969264876</c:v>
                </c:pt>
                <c:pt idx="1">
                  <c:v>14447.168225406987</c:v>
                </c:pt>
                <c:pt idx="2">
                  <c:v>14472.778797247678</c:v>
                </c:pt>
                <c:pt idx="3">
                  <c:v>15378.726204969</c:v>
                </c:pt>
                <c:pt idx="4">
                  <c:v>15087.705846520601</c:v>
                </c:pt>
                <c:pt idx="5">
                  <c:v>15796.476890774349</c:v>
                </c:pt>
                <c:pt idx="6">
                  <c:v>16756.803998833351</c:v>
                </c:pt>
                <c:pt idx="7">
                  <c:v>17077.181462630841</c:v>
                </c:pt>
                <c:pt idx="8">
                  <c:v>17898.712710781227</c:v>
                </c:pt>
                <c:pt idx="9">
                  <c:v>17784.879718616012</c:v>
                </c:pt>
                <c:pt idx="10">
                  <c:v>17933.030652454618</c:v>
                </c:pt>
                <c:pt idx="11">
                  <c:v>16933.436176964875</c:v>
                </c:pt>
                <c:pt idx="12">
                  <c:v>17879.733896279558</c:v>
                </c:pt>
                <c:pt idx="13">
                  <c:v>17825.298049655277</c:v>
                </c:pt>
                <c:pt idx="14">
                  <c:v>18082.821692733916</c:v>
                </c:pt>
                <c:pt idx="15">
                  <c:v>18675.927845488539</c:v>
                </c:pt>
                <c:pt idx="16">
                  <c:v>21600.67837119969</c:v>
                </c:pt>
                <c:pt idx="17">
                  <c:v>20193.838592776323</c:v>
                </c:pt>
                <c:pt idx="18">
                  <c:v>20801.074897649924</c:v>
                </c:pt>
                <c:pt idx="19">
                  <c:v>18711.215071649411</c:v>
                </c:pt>
                <c:pt idx="20">
                  <c:v>20226.832954858888</c:v>
                </c:pt>
                <c:pt idx="21">
                  <c:v>18607.840192244075</c:v>
                </c:pt>
                <c:pt idx="22">
                  <c:v>19580.612413491461</c:v>
                </c:pt>
                <c:pt idx="23">
                  <c:v>20453.810319640797</c:v>
                </c:pt>
                <c:pt idx="24">
                  <c:v>19840.192307977552</c:v>
                </c:pt>
                <c:pt idx="25">
                  <c:v>20821.357383255589</c:v>
                </c:pt>
                <c:pt idx="26">
                  <c:v>21171.506861393329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385A-43E2-8BDC-996BC10AF7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5739000"/>
        <c:axId val="145735080"/>
      </c:lineChart>
      <c:catAx>
        <c:axId val="145739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73508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45735080"/>
        <c:scaling>
          <c:orientation val="minMax"/>
          <c:max val="30000"/>
          <c:min val="1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739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091760214882526"/>
          <c:y val="6.7525644070439803E-2"/>
          <c:w val="0.49474730882135232"/>
          <c:h val="0.295075011336394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Sheet1!$P$2</c:f>
              <c:strCache>
                <c:ptCount val="1"/>
                <c:pt idx="0">
                  <c:v>Consumption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Sheet1!$O$3:$O$43</c15:sqref>
                  </c15:fullRef>
                </c:ext>
              </c:extLst>
              <c:f>Sheet1!$O$28:$O$43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Sheet1!$P$3:$P$43</c15:sqref>
                  </c15:fullRef>
                </c:ext>
              </c:extLst>
              <c:f>Sheet1!$P$28:$P$43</c:f>
              <c:numCache>
                <c:formatCode>0.00</c:formatCode>
                <c:ptCount val="16"/>
                <c:pt idx="0">
                  <c:v>104844.72699863992</c:v>
                </c:pt>
                <c:pt idx="1">
                  <c:v>105188.11571042525</c:v>
                </c:pt>
                <c:pt idx="2">
                  <c:v>106366.18727617893</c:v>
                </c:pt>
                <c:pt idx="3">
                  <c:v>107600.05639702809</c:v>
                </c:pt>
                <c:pt idx="4">
                  <c:v>108506.86740752606</c:v>
                </c:pt>
                <c:pt idx="5">
                  <c:v>110390.01674706498</c:v>
                </c:pt>
                <c:pt idx="6">
                  <c:v>112109.16697243169</c:v>
                </c:pt>
                <c:pt idx="7">
                  <c:v>114102.76944505464</c:v>
                </c:pt>
                <c:pt idx="8">
                  <c:v>115887.42571260624</c:v>
                </c:pt>
                <c:pt idx="9">
                  <c:v>117438.20338962083</c:v>
                </c:pt>
                <c:pt idx="10">
                  <c:v>119205.43557773385</c:v>
                </c:pt>
                <c:pt idx="11">
                  <c:v>120680.92630360532</c:v>
                </c:pt>
                <c:pt idx="12">
                  <c:v>122148.02556690072</c:v>
                </c:pt>
                <c:pt idx="13">
                  <c:v>123480.83861454284</c:v>
                </c:pt>
                <c:pt idx="14">
                  <c:v>124805.05868772556</c:v>
                </c:pt>
                <c:pt idx="15">
                  <c:v>126158.40527785775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60E-47B3-9C53-F463A2CCFCD0}"/>
            </c:ext>
          </c:extLst>
        </c:ser>
        <c:ser>
          <c:idx val="1"/>
          <c:order val="1"/>
          <c:tx>
            <c:strRef>
              <c:f>Sheet1!$Q$2</c:f>
              <c:strCache>
                <c:ptCount val="1"/>
                <c:pt idx="0">
                  <c:v>Sales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diamond"/>
            <c:size val="5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Sheet1!$O$3:$O$43</c15:sqref>
                  </c15:fullRef>
                </c:ext>
              </c:extLst>
              <c:f>Sheet1!$O$28:$O$43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Sheet1!$Q$3:$Q$43</c15:sqref>
                  </c15:fullRef>
                </c:ext>
              </c:extLst>
              <c:f>Sheet1!$Q$28:$Q$43</c:f>
              <c:numCache>
                <c:formatCode>0.00</c:formatCode>
                <c:ptCount val="16"/>
                <c:pt idx="0">
                  <c:v>94921.910375742387</c:v>
                </c:pt>
                <c:pt idx="1">
                  <c:v>94051.62483851533</c:v>
                </c:pt>
                <c:pt idx="2">
                  <c:v>93952.162721646499</c:v>
                </c:pt>
                <c:pt idx="3">
                  <c:v>93575.202622934026</c:v>
                </c:pt>
                <c:pt idx="4">
                  <c:v>93459.634645383805</c:v>
                </c:pt>
                <c:pt idx="5">
                  <c:v>94462.801357843608</c:v>
                </c:pt>
                <c:pt idx="6">
                  <c:v>95300.081059411168</c:v>
                </c:pt>
                <c:pt idx="7">
                  <c:v>96434.326509699429</c:v>
                </c:pt>
                <c:pt idx="8">
                  <c:v>97400.173994259239</c:v>
                </c:pt>
                <c:pt idx="9">
                  <c:v>98167.725769347977</c:v>
                </c:pt>
                <c:pt idx="10">
                  <c:v>99196.95268292597</c:v>
                </c:pt>
                <c:pt idx="11">
                  <c:v>99979.820107139793</c:v>
                </c:pt>
                <c:pt idx="12">
                  <c:v>100792.66911062895</c:v>
                </c:pt>
                <c:pt idx="13">
                  <c:v>101502.09239514417</c:v>
                </c:pt>
                <c:pt idx="14">
                  <c:v>102209.06593830185</c:v>
                </c:pt>
                <c:pt idx="15">
                  <c:v>102934.1754831259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60E-47B3-9C53-F463A2CCFC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5739784"/>
        <c:axId val="145736648"/>
      </c:lineChart>
      <c:catAx>
        <c:axId val="145739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736648"/>
        <c:crosses val="autoZero"/>
        <c:auto val="1"/>
        <c:lblAlgn val="ctr"/>
        <c:lblOffset val="100"/>
        <c:noMultiLvlLbl val="0"/>
      </c:catAx>
      <c:valAx>
        <c:axId val="145736648"/>
        <c:scaling>
          <c:orientation val="minMax"/>
          <c:min val="6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739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0731270292481176"/>
          <c:y val="0.61542199501880668"/>
          <c:w val="0.19191222029811761"/>
          <c:h val="0.110563197837834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Sheet1!$T$2</c:f>
              <c:strCache>
                <c:ptCount val="1"/>
                <c:pt idx="0">
                  <c:v>Gross Generation at Peak End Use Load</c:v>
                </c:pt>
              </c:strCache>
              <c:extLst xmlns:c15="http://schemas.microsoft.com/office/drawing/2012/chart"/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Sheet1!$S$30:$S$43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Sheet1!$T$3:$T$43</c15:sqref>
                  </c15:fullRef>
                </c:ext>
              </c:extLst>
              <c:f>Sheet1!$T$30:$T$43</c:f>
              <c:numCache>
                <c:formatCode>0.00</c:formatCode>
                <c:ptCount val="14"/>
                <c:pt idx="0">
                  <c:v>20462.624816320778</c:v>
                </c:pt>
                <c:pt idx="1">
                  <c:v>20665.696914028133</c:v>
                </c:pt>
                <c:pt idx="2">
                  <c:v>20853.394295113005</c:v>
                </c:pt>
                <c:pt idx="3">
                  <c:v>21234.232603707344</c:v>
                </c:pt>
                <c:pt idx="4">
                  <c:v>21537.009203045316</c:v>
                </c:pt>
                <c:pt idx="5">
                  <c:v>21879.095858260938</c:v>
                </c:pt>
                <c:pt idx="6">
                  <c:v>22175.740415451932</c:v>
                </c:pt>
                <c:pt idx="7">
                  <c:v>22430.150711558417</c:v>
                </c:pt>
                <c:pt idx="8">
                  <c:v>22723.604744515713</c:v>
                </c:pt>
                <c:pt idx="9">
                  <c:v>22991.478893207372</c:v>
                </c:pt>
                <c:pt idx="10">
                  <c:v>23251.90546329158</c:v>
                </c:pt>
                <c:pt idx="11">
                  <c:v>23478.347265535853</c:v>
                </c:pt>
                <c:pt idx="12">
                  <c:v>23695.066069613036</c:v>
                </c:pt>
                <c:pt idx="13">
                  <c:v>23905.888476652908</c:v>
                </c:pt>
              </c:numCache>
            </c:numRef>
          </c:val>
          <c:smooth val="0"/>
          <c:extLst xmlns:c15="http://schemas.microsoft.com/office/drawing/2012/chart">
            <c:ext xmlns:c16="http://schemas.microsoft.com/office/drawing/2014/chart" uri="{C3380CC4-5D6E-409C-BE32-E72D297353CC}">
              <c16:uniqueId val="{00000000-B97B-4642-A9A5-22BC89DD47D7}"/>
            </c:ext>
          </c:extLst>
        </c:ser>
        <c:ser>
          <c:idx val="1"/>
          <c:order val="1"/>
          <c:tx>
            <c:strRef>
              <c:f>Sheet1!$U$2</c:f>
              <c:strCache>
                <c:ptCount val="1"/>
                <c:pt idx="0">
                  <c:v>Unadjusted Net Peak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Sheet1!$S$30:$S$43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Sheet1!$U$3:$U$43</c15:sqref>
                  </c15:fullRef>
                </c:ext>
              </c:extLst>
              <c:f>Sheet1!$U$30:$U$43</c:f>
              <c:numCache>
                <c:formatCode>0.00</c:formatCode>
                <c:ptCount val="14"/>
                <c:pt idx="0">
                  <c:v>19976.62244060052</c:v>
                </c:pt>
                <c:pt idx="1">
                  <c:v>19825.717833042261</c:v>
                </c:pt>
                <c:pt idx="2">
                  <c:v>19767.174473994935</c:v>
                </c:pt>
                <c:pt idx="3">
                  <c:v>19880.14486773872</c:v>
                </c:pt>
                <c:pt idx="4">
                  <c:v>20046.749159969051</c:v>
                </c:pt>
                <c:pt idx="5">
                  <c:v>20259.657604257347</c:v>
                </c:pt>
                <c:pt idx="6">
                  <c:v>20366.948042584791</c:v>
                </c:pt>
                <c:pt idx="7">
                  <c:v>20460.319745254426</c:v>
                </c:pt>
                <c:pt idx="8">
                  <c:v>20628.892785290504</c:v>
                </c:pt>
                <c:pt idx="9">
                  <c:v>20773.874253277099</c:v>
                </c:pt>
                <c:pt idx="10">
                  <c:v>20970.451577172505</c:v>
                </c:pt>
                <c:pt idx="11">
                  <c:v>21030.388183305095</c:v>
                </c:pt>
                <c:pt idx="12">
                  <c:v>21132.801434054811</c:v>
                </c:pt>
                <c:pt idx="13">
                  <c:v>21228.121742106814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97B-4642-A9A5-22BC89DD47D7}"/>
            </c:ext>
          </c:extLst>
        </c:ser>
        <c:ser>
          <c:idx val="2"/>
          <c:order val="2"/>
          <c:tx>
            <c:strRef>
              <c:f>Sheet1!$V$2</c:f>
              <c:strCache>
                <c:ptCount val="1"/>
                <c:pt idx="0">
                  <c:v>Adjusted Net Peak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Sheet1!$S$30:$S$43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Sheet1!$V$3:$V$43</c15:sqref>
                  </c15:fullRef>
                </c:ext>
              </c:extLst>
              <c:f>Sheet1!$V$30:$V$43</c:f>
              <c:numCache>
                <c:formatCode>0.00</c:formatCode>
                <c:ptCount val="14"/>
                <c:pt idx="0">
                  <c:v>20371.685704833224</c:v>
                </c:pt>
                <c:pt idx="1">
                  <c:v>20358.338135000853</c:v>
                </c:pt>
                <c:pt idx="2">
                  <c:v>20418.710563151653</c:v>
                </c:pt>
                <c:pt idx="3">
                  <c:v>20625.789521964161</c:v>
                </c:pt>
                <c:pt idx="4">
                  <c:v>20946.628230901257</c:v>
                </c:pt>
                <c:pt idx="5">
                  <c:v>21303.918882704118</c:v>
                </c:pt>
                <c:pt idx="6">
                  <c:v>21591.132365613124</c:v>
                </c:pt>
                <c:pt idx="7">
                  <c:v>21679.698617516511</c:v>
                </c:pt>
                <c:pt idx="8">
                  <c:v>22153.144189354334</c:v>
                </c:pt>
                <c:pt idx="9">
                  <c:v>22447.663894652254</c:v>
                </c:pt>
                <c:pt idx="10">
                  <c:v>22774.178486902274</c:v>
                </c:pt>
                <c:pt idx="11">
                  <c:v>22800.444795259653</c:v>
                </c:pt>
                <c:pt idx="12">
                  <c:v>23093.75426144254</c:v>
                </c:pt>
                <c:pt idx="13">
                  <c:v>23418.11563356757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97B-4642-A9A5-22BC89DD47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5740960"/>
        <c:axId val="145740176"/>
        <c:extLst/>
      </c:lineChart>
      <c:catAx>
        <c:axId val="145740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740176"/>
        <c:crosses val="autoZero"/>
        <c:auto val="1"/>
        <c:lblAlgn val="ctr"/>
        <c:lblOffset val="100"/>
        <c:noMultiLvlLbl val="0"/>
      </c:catAx>
      <c:valAx>
        <c:axId val="145740176"/>
        <c:scaling>
          <c:orientation val="minMax"/>
          <c:min val="15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740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8876608472577595"/>
          <c:y val="0.59114814730068665"/>
          <c:w val="0.28805319558792303"/>
          <c:h val="0.263814047438356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'SB350 Totals'!$BS$4</c:f>
              <c:strCache>
                <c:ptCount val="1"/>
                <c:pt idx="0">
                  <c:v>Mid Baseline Sales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Totals'!$BR$5:$BR$18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Totals'!$BS$5:$BS$18</c:f>
              <c:numCache>
                <c:formatCode>_(* #,##0_);_(* \(#,##0\);_(* "-"??_);_(@_)</c:formatCode>
                <c:ptCount val="14"/>
                <c:pt idx="0">
                  <c:v>93952.162721646499</c:v>
                </c:pt>
                <c:pt idx="1">
                  <c:v>93575.202622934026</c:v>
                </c:pt>
                <c:pt idx="2">
                  <c:v>93459.634645383805</c:v>
                </c:pt>
                <c:pt idx="3">
                  <c:v>94462.801357843608</c:v>
                </c:pt>
                <c:pt idx="4">
                  <c:v>95300.081059411168</c:v>
                </c:pt>
                <c:pt idx="5">
                  <c:v>96434.326509699429</c:v>
                </c:pt>
                <c:pt idx="6">
                  <c:v>97400.173994259239</c:v>
                </c:pt>
                <c:pt idx="7">
                  <c:v>98167.725769347977</c:v>
                </c:pt>
                <c:pt idx="8">
                  <c:v>99196.95268292597</c:v>
                </c:pt>
                <c:pt idx="9">
                  <c:v>99979.820107139793</c:v>
                </c:pt>
                <c:pt idx="10">
                  <c:v>100792.66911062895</c:v>
                </c:pt>
                <c:pt idx="11">
                  <c:v>101502.09239514417</c:v>
                </c:pt>
                <c:pt idx="12">
                  <c:v>102209.06593830185</c:v>
                </c:pt>
                <c:pt idx="13">
                  <c:v>102934.1754831259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0C3-49D6-8D4A-D4C97572A962}"/>
            </c:ext>
          </c:extLst>
        </c:ser>
        <c:ser>
          <c:idx val="1"/>
          <c:order val="1"/>
          <c:tx>
            <c:strRef>
              <c:f>'SB350 Totals'!$BT$4</c:f>
              <c:strCache>
                <c:ptCount val="1"/>
                <c:pt idx="0">
                  <c:v>Managed Sales Mid-Mid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Totals'!$BR$5:$BR$18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Totals'!$BT$5:$BT$18</c:f>
              <c:numCache>
                <c:formatCode>_(* #,##0_);_(* \(#,##0\);_(* "-"??_);_(@_)</c:formatCode>
                <c:ptCount val="14"/>
                <c:pt idx="0">
                  <c:v>93849.632868138608</c:v>
                </c:pt>
                <c:pt idx="1">
                  <c:v>92653.659139289244</c:v>
                </c:pt>
                <c:pt idx="2">
                  <c:v>91692.673433246688</c:v>
                </c:pt>
                <c:pt idx="3">
                  <c:v>91774.231562936504</c:v>
                </c:pt>
                <c:pt idx="4">
                  <c:v>91598.310439900408</c:v>
                </c:pt>
                <c:pt idx="5">
                  <c:v>91737.355234596442</c:v>
                </c:pt>
                <c:pt idx="6">
                  <c:v>91556.76606391769</c:v>
                </c:pt>
                <c:pt idx="7">
                  <c:v>91278.555084355074</c:v>
                </c:pt>
                <c:pt idx="8">
                  <c:v>91280.887980539061</c:v>
                </c:pt>
                <c:pt idx="9">
                  <c:v>91060.945407479827</c:v>
                </c:pt>
                <c:pt idx="10">
                  <c:v>90889.76272000061</c:v>
                </c:pt>
                <c:pt idx="11">
                  <c:v>90661.823974489089</c:v>
                </c:pt>
                <c:pt idx="12">
                  <c:v>90496.556305786158</c:v>
                </c:pt>
                <c:pt idx="13">
                  <c:v>90356.70658495219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0C3-49D6-8D4A-D4C97572A962}"/>
            </c:ext>
          </c:extLst>
        </c:ser>
        <c:ser>
          <c:idx val="2"/>
          <c:order val="2"/>
          <c:tx>
            <c:strRef>
              <c:f>'SB350 Totals'!$BU$4</c:f>
              <c:strCache>
                <c:ptCount val="1"/>
                <c:pt idx="0">
                  <c:v>Managed Sales Mid-Low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Totals'!$BR$5:$BR$18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Totals'!$BU$5:$BU$18</c:f>
              <c:numCache>
                <c:formatCode>_(* #,##0_);_(* \(#,##0\);_(* "-"??_);_(@_)</c:formatCode>
                <c:ptCount val="14"/>
                <c:pt idx="0">
                  <c:v>93860.533690473734</c:v>
                </c:pt>
                <c:pt idx="1">
                  <c:v>92765.258869371828</c:v>
                </c:pt>
                <c:pt idx="2">
                  <c:v>91959.857630402781</c:v>
                </c:pt>
                <c:pt idx="3">
                  <c:v>92232.941177225381</c:v>
                </c:pt>
                <c:pt idx="4">
                  <c:v>92253.069873764965</c:v>
                </c:pt>
                <c:pt idx="5">
                  <c:v>92581.663156101175</c:v>
                </c:pt>
                <c:pt idx="6">
                  <c:v>92628.244404998593</c:v>
                </c:pt>
                <c:pt idx="7">
                  <c:v>92544.752250505742</c:v>
                </c:pt>
                <c:pt idx="8">
                  <c:v>92738.101756727541</c:v>
                </c:pt>
                <c:pt idx="9">
                  <c:v>92729.976550070467</c:v>
                </c:pt>
                <c:pt idx="10">
                  <c:v>92751.445159035327</c:v>
                </c:pt>
                <c:pt idx="11">
                  <c:v>92689.566685242797</c:v>
                </c:pt>
                <c:pt idx="12">
                  <c:v>92674.903519652551</c:v>
                </c:pt>
                <c:pt idx="13">
                  <c:v>92678.414574124035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0C3-49D6-8D4A-D4C97572A9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18365592"/>
        <c:axId val="518365920"/>
      </c:lineChart>
      <c:catAx>
        <c:axId val="518365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920"/>
        <c:crosses val="autoZero"/>
        <c:auto val="1"/>
        <c:lblAlgn val="ctr"/>
        <c:lblOffset val="100"/>
        <c:noMultiLvlLbl val="0"/>
      </c:catAx>
      <c:valAx>
        <c:axId val="518365920"/>
        <c:scaling>
          <c:orientation val="minMax"/>
          <c:max val="130000"/>
          <c:min val="6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'SB350 Totals'!$BX$4</c:f>
              <c:strCache>
                <c:ptCount val="1"/>
                <c:pt idx="0">
                  <c:v>Mid Baseline Net Peak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val>
            <c:numRef>
              <c:f>'SB350 Totals'!$BX$5:$BX$18</c:f>
              <c:numCache>
                <c:formatCode>_(* #,##0_);_(* \(#,##0\);_(* "-"??_);_(@_)</c:formatCode>
                <c:ptCount val="14"/>
                <c:pt idx="0">
                  <c:v>20371.685704833224</c:v>
                </c:pt>
                <c:pt idx="1">
                  <c:v>20358.338135000853</c:v>
                </c:pt>
                <c:pt idx="2">
                  <c:v>20418.710563151653</c:v>
                </c:pt>
                <c:pt idx="3">
                  <c:v>20625.789521964161</c:v>
                </c:pt>
                <c:pt idx="4">
                  <c:v>20946.628230901257</c:v>
                </c:pt>
                <c:pt idx="5">
                  <c:v>21303.918882704118</c:v>
                </c:pt>
                <c:pt idx="6">
                  <c:v>21591.132365613124</c:v>
                </c:pt>
                <c:pt idx="7">
                  <c:v>21679.698617516511</c:v>
                </c:pt>
                <c:pt idx="8">
                  <c:v>22153.144189354334</c:v>
                </c:pt>
                <c:pt idx="9">
                  <c:v>22447.663894652254</c:v>
                </c:pt>
                <c:pt idx="10">
                  <c:v>22774.178486902274</c:v>
                </c:pt>
                <c:pt idx="11">
                  <c:v>22800.444795259653</c:v>
                </c:pt>
                <c:pt idx="12">
                  <c:v>23093.75426144254</c:v>
                </c:pt>
                <c:pt idx="13">
                  <c:v>23418.11563356757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CE6-4615-829E-A4031DA6B57D}"/>
            </c:ext>
          </c:extLst>
        </c:ser>
        <c:ser>
          <c:idx val="1"/>
          <c:order val="1"/>
          <c:tx>
            <c:strRef>
              <c:f>'SB350 Totals'!$BY$4</c:f>
              <c:strCache>
                <c:ptCount val="1"/>
                <c:pt idx="0">
                  <c:v>Managed Net Peak Mid-Mid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'SB350 Totals'!$BY$5:$BY$18</c:f>
              <c:numCache>
                <c:formatCode>_(* #,##0_);_(* \(#,##0\);_(* "-"??_);_(@_)</c:formatCode>
                <c:ptCount val="14"/>
                <c:pt idx="0">
                  <c:v>20371.685704833224</c:v>
                </c:pt>
                <c:pt idx="1">
                  <c:v>20200.555315453312</c:v>
                </c:pt>
                <c:pt idx="2">
                  <c:v>20101.673282742366</c:v>
                </c:pt>
                <c:pt idx="3">
                  <c:v>20105.123113753947</c:v>
                </c:pt>
                <c:pt idx="4">
                  <c:v>20206.384520096683</c:v>
                </c:pt>
                <c:pt idx="5">
                  <c:v>20339.770938127771</c:v>
                </c:pt>
                <c:pt idx="6">
                  <c:v>20315.050607502017</c:v>
                </c:pt>
                <c:pt idx="7">
                  <c:v>20118.484267825152</c:v>
                </c:pt>
                <c:pt idx="8">
                  <c:v>20313.9444614319</c:v>
                </c:pt>
                <c:pt idx="9">
                  <c:v>20335.483534942665</c:v>
                </c:pt>
                <c:pt idx="10">
                  <c:v>20399.933229686489</c:v>
                </c:pt>
                <c:pt idx="11">
                  <c:v>20154.687787239563</c:v>
                </c:pt>
                <c:pt idx="12">
                  <c:v>20198.720143588351</c:v>
                </c:pt>
                <c:pt idx="13">
                  <c:v>20273.123789870144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CE6-4615-829E-A4031DA6B57D}"/>
            </c:ext>
          </c:extLst>
        </c:ser>
        <c:ser>
          <c:idx val="2"/>
          <c:order val="2"/>
          <c:tx>
            <c:strRef>
              <c:f>'SB350 Totals'!$BZ$4</c:f>
              <c:strCache>
                <c:ptCount val="1"/>
                <c:pt idx="0">
                  <c:v>Managed Net Peak Mid-Low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val>
            <c:numRef>
              <c:f>'SB350 Totals'!$BZ$5:$BZ$18</c:f>
              <c:numCache>
                <c:formatCode>_(* #,##0_);_(* \(#,##0\);_(* "-"??_);_(@_)</c:formatCode>
                <c:ptCount val="14"/>
                <c:pt idx="0">
                  <c:v>20371.685704833224</c:v>
                </c:pt>
                <c:pt idx="1">
                  <c:v>20222.804108795561</c:v>
                </c:pt>
                <c:pt idx="2">
                  <c:v>20157.372852031571</c:v>
                </c:pt>
                <c:pt idx="3">
                  <c:v>20220.279979480478</c:v>
                </c:pt>
                <c:pt idx="4">
                  <c:v>20383.66324822235</c:v>
                </c:pt>
                <c:pt idx="5">
                  <c:v>20579.257167488013</c:v>
                </c:pt>
                <c:pt idx="6">
                  <c:v>20635.152999314392</c:v>
                </c:pt>
                <c:pt idx="7">
                  <c:v>20510.345673674939</c:v>
                </c:pt>
                <c:pt idx="8">
                  <c:v>20774.998172932043</c:v>
                </c:pt>
                <c:pt idx="9">
                  <c:v>20869.655871336203</c:v>
                </c:pt>
                <c:pt idx="10">
                  <c:v>21005.755300075689</c:v>
                </c:pt>
                <c:pt idx="11">
                  <c:v>20830.332511129178</c:v>
                </c:pt>
                <c:pt idx="12">
                  <c:v>20940.428494856311</c:v>
                </c:pt>
                <c:pt idx="13">
                  <c:v>21082.202352353943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CE6-4615-829E-A4031DA6B5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18365592"/>
        <c:axId val="518365920"/>
      </c:lineChart>
      <c:catAx>
        <c:axId val="518365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920"/>
        <c:crosses val="autoZero"/>
        <c:auto val="1"/>
        <c:lblAlgn val="ctr"/>
        <c:lblOffset val="100"/>
        <c:noMultiLvlLbl val="0"/>
      </c:catAx>
      <c:valAx>
        <c:axId val="518365920"/>
        <c:scaling>
          <c:orientation val="minMax"/>
          <c:max val="25000"/>
          <c:min val="15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99686767341659"/>
          <c:y val="2.2250711202492463E-2"/>
          <c:w val="0.85510527975695805"/>
          <c:h val="0.83802820154206825"/>
        </c:manualLayout>
      </c:layout>
      <c:lineChart>
        <c:grouping val="standard"/>
        <c:varyColors val="0"/>
        <c:ser>
          <c:idx val="0"/>
          <c:order val="0"/>
          <c:tx>
            <c:strRef>
              <c:f>Sheet1!$C$46</c:f>
              <c:strCache>
                <c:ptCount val="1"/>
                <c:pt idx="0">
                  <c:v>CED 2017 Revised High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Sheet1!$C$47:$C$87</c:f>
              <c:numCache>
                <c:formatCode>General</c:formatCode>
                <c:ptCount val="41"/>
                <c:pt idx="27" formatCode="_(* #,##0_);_(* \(#,##0\);_(* &quot;-&quot;??_);_(@_)">
                  <c:v>108684.07430238219</c:v>
                </c:pt>
                <c:pt idx="28" formatCode="_(* #,##0_);_(* \(#,##0\);_(* &quot;-&quot;??_);_(@_)">
                  <c:v>110348.84502413335</c:v>
                </c:pt>
                <c:pt idx="29" formatCode="_(* #,##0_);_(* \(#,##0\);_(* &quot;-&quot;??_);_(@_)">
                  <c:v>111861.67643814544</c:v>
                </c:pt>
                <c:pt idx="30" formatCode="_(* #,##0_);_(* \(#,##0\);_(* &quot;-&quot;??_);_(@_)">
                  <c:v>113786.91824491107</c:v>
                </c:pt>
                <c:pt idx="31" formatCode="_(* #,##0_);_(* \(#,##0\);_(* &quot;-&quot;??_);_(@_)">
                  <c:v>116037.48677357924</c:v>
                </c:pt>
                <c:pt idx="32" formatCode="_(* #,##0_);_(* \(#,##0\);_(* &quot;-&quot;??_);_(@_)">
                  <c:v>118351.83841406451</c:v>
                </c:pt>
                <c:pt idx="33" formatCode="_(* #,##0_);_(* \(#,##0\);_(* &quot;-&quot;??_);_(@_)">
                  <c:v>121052.67967050176</c:v>
                </c:pt>
                <c:pt idx="34" formatCode="_(* #,##0_);_(* \(#,##0\);_(* &quot;-&quot;??_);_(@_)">
                  <c:v>123127.51301395937</c:v>
                </c:pt>
                <c:pt idx="35" formatCode="_(* #,##0_);_(* \(#,##0\);_(* &quot;-&quot;??_);_(@_)">
                  <c:v>125112.39106903368</c:v>
                </c:pt>
                <c:pt idx="36" formatCode="_(* #,##0_);_(* \(#,##0\);_(* &quot;-&quot;??_);_(@_)">
                  <c:v>126857.86826570694</c:v>
                </c:pt>
                <c:pt idx="37" formatCode="_(* #,##0_);_(* \(#,##0\);_(* &quot;-&quot;??_);_(@_)">
                  <c:v>128627.6886250363</c:v>
                </c:pt>
                <c:pt idx="38" formatCode="_(* #,##0_);_(* \(#,##0\);_(* &quot;-&quot;??_);_(@_)">
                  <c:v>130359.90112264463</c:v>
                </c:pt>
                <c:pt idx="39" formatCode="_(* #,##0_);_(* \(#,##0\);_(* &quot;-&quot;??_);_(@_)">
                  <c:v>132017.78792093476</c:v>
                </c:pt>
                <c:pt idx="40" formatCode="_(* #,##0_);_(* \(#,##0\);_(* &quot;-&quot;??_);_(@_)">
                  <c:v>133754.24841363521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D43-4CC8-8772-2DDB6D07CC7C}"/>
            </c:ext>
          </c:extLst>
        </c:ser>
        <c:ser>
          <c:idx val="1"/>
          <c:order val="1"/>
          <c:tx>
            <c:strRef>
              <c:f>Sheet1!$D$46</c:f>
              <c:strCache>
                <c:ptCount val="1"/>
                <c:pt idx="0">
                  <c:v>CED 2017 Revised Mid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Sheet1!$D$47:$D$87</c:f>
              <c:numCache>
                <c:formatCode>General</c:formatCode>
                <c:ptCount val="41"/>
                <c:pt idx="27" formatCode="_(* #,##0_);_(* \(#,##0\);_(* &quot;-&quot;??_);_(@_)">
                  <c:v>108437.82995188708</c:v>
                </c:pt>
                <c:pt idx="28" formatCode="_(* #,##0_);_(* \(#,##0\);_(* &quot;-&quot;??_);_(@_)">
                  <c:v>109477.96533347866</c:v>
                </c:pt>
                <c:pt idx="29" formatCode="_(* #,##0_);_(* \(#,##0\);_(* &quot;-&quot;??_);_(@_)">
                  <c:v>110601.69367756968</c:v>
                </c:pt>
                <c:pt idx="30" formatCode="_(* #,##0_);_(* \(#,##0\);_(* &quot;-&quot;??_);_(@_)">
                  <c:v>112159.17584747575</c:v>
                </c:pt>
                <c:pt idx="31" formatCode="_(* #,##0_);_(* \(#,##0\);_(* &quot;-&quot;??_);_(@_)">
                  <c:v>114062.72522883172</c:v>
                </c:pt>
                <c:pt idx="32" formatCode="_(* #,##0_);_(* \(#,##0\);_(* &quot;-&quot;??_);_(@_)">
                  <c:v>116020.61575949428</c:v>
                </c:pt>
                <c:pt idx="33" formatCode="_(* #,##0_);_(* \(#,##0\);_(* &quot;-&quot;??_);_(@_)">
                  <c:v>118294.36331348542</c:v>
                </c:pt>
                <c:pt idx="34" formatCode="_(* #,##0_);_(* \(#,##0\);_(* &quot;-&quot;??_);_(@_)">
                  <c:v>119919.61937948552</c:v>
                </c:pt>
                <c:pt idx="35" formatCode="_(* #,##0_);_(* \(#,##0\);_(* &quot;-&quot;??_);_(@_)">
                  <c:v>121465.6293315134</c:v>
                </c:pt>
                <c:pt idx="36" formatCode="_(* #,##0_);_(* \(#,##0\);_(* &quot;-&quot;??_);_(@_)">
                  <c:v>122798.48272064811</c:v>
                </c:pt>
                <c:pt idx="37" formatCode="_(* #,##0_);_(* \(#,##0\);_(* &quot;-&quot;??_);_(@_)">
                  <c:v>124154.96436204438</c:v>
                </c:pt>
                <c:pt idx="38" formatCode="_(* #,##0_);_(* \(#,##0\);_(* &quot;-&quot;??_);_(@_)">
                  <c:v>125464.82935542712</c:v>
                </c:pt>
                <c:pt idx="39" formatCode="_(* #,##0_);_(* \(#,##0\);_(* &quot;-&quot;??_);_(@_)">
                  <c:v>126734.11692283669</c:v>
                </c:pt>
                <c:pt idx="40" formatCode="_(* #,##0_);_(* \(#,##0\);_(* &quot;-&quot;??_);_(@_)">
                  <c:v>128030.32937854942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D43-4CC8-8772-2DDB6D07CC7C}"/>
            </c:ext>
          </c:extLst>
        </c:ser>
        <c:ser>
          <c:idx val="2"/>
          <c:order val="2"/>
          <c:tx>
            <c:strRef>
              <c:f>Sheet1!$E$46</c:f>
              <c:strCache>
                <c:ptCount val="1"/>
                <c:pt idx="0">
                  <c:v>CED 2017 Revised Low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Sheet1!$E$47:$E$87</c:f>
              <c:numCache>
                <c:formatCode>General</c:formatCode>
                <c:ptCount val="41"/>
                <c:pt idx="27" formatCode="_(* #,##0_);_(* \(#,##0\);_(* &quot;-&quot;??_);_(@_)">
                  <c:v>108246.80008250498</c:v>
                </c:pt>
                <c:pt idx="28" formatCode="_(* #,##0_);_(* \(#,##0\);_(* &quot;-&quot;??_);_(@_)">
                  <c:v>108705.88043686679</c:v>
                </c:pt>
                <c:pt idx="29" formatCode="_(* #,##0_);_(* \(#,##0\);_(* &quot;-&quot;??_);_(@_)">
                  <c:v>109599.21017301014</c:v>
                </c:pt>
                <c:pt idx="30" formatCode="_(* #,##0_);_(* \(#,##0\);_(* &quot;-&quot;??_);_(@_)">
                  <c:v>110868.18201535061</c:v>
                </c:pt>
                <c:pt idx="31" formatCode="_(* #,##0_);_(* \(#,##0\);_(* &quot;-&quot;??_);_(@_)">
                  <c:v>112428.29637176888</c:v>
                </c:pt>
                <c:pt idx="32" formatCode="_(* #,##0_);_(* \(#,##0\);_(* &quot;-&quot;??_);_(@_)">
                  <c:v>113994.87371481414</c:v>
                </c:pt>
                <c:pt idx="33" formatCode="_(* #,##0_);_(* \(#,##0\);_(* &quot;-&quot;??_);_(@_)">
                  <c:v>115789.16175097392</c:v>
                </c:pt>
                <c:pt idx="34" formatCode="_(* #,##0_);_(* \(#,##0\);_(* &quot;-&quot;??_);_(@_)">
                  <c:v>116992.23591563363</c:v>
                </c:pt>
                <c:pt idx="35" formatCode="_(* #,##0_);_(* \(#,##0\);_(* &quot;-&quot;??_);_(@_)">
                  <c:v>118079.13764800575</c:v>
                </c:pt>
                <c:pt idx="36" formatCode="_(* #,##0_);_(* \(#,##0\);_(* &quot;-&quot;??_);_(@_)">
                  <c:v>119109.35346537558</c:v>
                </c:pt>
                <c:pt idx="37" formatCode="_(* #,##0_);_(* \(#,##0\);_(* &quot;-&quot;??_);_(@_)">
                  <c:v>120168.53036649077</c:v>
                </c:pt>
                <c:pt idx="38" formatCode="_(* #,##0_);_(* \(#,##0\);_(* &quot;-&quot;??_);_(@_)">
                  <c:v>121181.06132556683</c:v>
                </c:pt>
                <c:pt idx="39" formatCode="_(* #,##0_);_(* \(#,##0\);_(* &quot;-&quot;??_);_(@_)">
                  <c:v>122137.42909330933</c:v>
                </c:pt>
                <c:pt idx="40" formatCode="_(* #,##0_);_(* \(#,##0\);_(* &quot;-&quot;??_);_(@_)">
                  <c:v>123081.82039938125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D43-4CC8-8772-2DDB6D07CC7C}"/>
            </c:ext>
          </c:extLst>
        </c:ser>
        <c:ser>
          <c:idx val="3"/>
          <c:order val="3"/>
          <c:tx>
            <c:strRef>
              <c:f>Sheet1!$F$46</c:f>
              <c:strCache>
                <c:ptCount val="1"/>
                <c:pt idx="0">
                  <c:v>CEDU 2016 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Sheet1!$F$47:$F$87</c:f>
              <c:numCache>
                <c:formatCode>General</c:formatCode>
                <c:ptCount val="41"/>
                <c:pt idx="26" formatCode="_(* #,##0_);_(* \(#,##0\);_(* &quot;-&quot;??_);_(@_)">
                  <c:v>108859.86</c:v>
                </c:pt>
                <c:pt idx="27" formatCode="_(* #,##0_);_(* \(#,##0\);_(* &quot;-&quot;??_);_(@_)">
                  <c:v>109116.64</c:v>
                </c:pt>
                <c:pt idx="28" formatCode="_(* #,##0_);_(* \(#,##0\);_(* &quot;-&quot;??_);_(@_)">
                  <c:v>109664.98</c:v>
                </c:pt>
                <c:pt idx="29" formatCode="_(* #,##0_);_(* \(#,##0\);_(* &quot;-&quot;??_);_(@_)">
                  <c:v>110452.01</c:v>
                </c:pt>
                <c:pt idx="30" formatCode="_(* #,##0_);_(* \(#,##0\);_(* &quot;-&quot;??_);_(@_)">
                  <c:v>111168.05</c:v>
                </c:pt>
                <c:pt idx="31" formatCode="_(* #,##0_);_(* \(#,##0\);_(* &quot;-&quot;??_);_(@_)">
                  <c:v>111889.53</c:v>
                </c:pt>
                <c:pt idx="32" formatCode="_(* #,##0_);_(* \(#,##0\);_(* &quot;-&quot;??_);_(@_)">
                  <c:v>113246.69</c:v>
                </c:pt>
                <c:pt idx="33" formatCode="_(* #,##0_);_(* \(#,##0\);_(* &quot;-&quot;??_);_(@_)">
                  <c:v>114402.81</c:v>
                </c:pt>
                <c:pt idx="34" formatCode="_(* #,##0_);_(* \(#,##0\);_(* &quot;-&quot;??_);_(@_)">
                  <c:v>115450.33</c:v>
                </c:pt>
                <c:pt idx="35" formatCode="_(* #,##0_);_(* \(#,##0\);_(* &quot;-&quot;??_);_(@_)">
                  <c:v>116696.63</c:v>
                </c:pt>
                <c:pt idx="36" formatCode="_(* #,##0_);_(* \(#,##0\);_(* &quot;-&quot;??_);_(@_)">
                  <c:v>117731.52</c:v>
                </c:pt>
                <c:pt idx="37" formatCode="_(* #,##0_);_(* \(#,##0\);_(* &quot;-&quot;??_);_(@_)">
                  <c:v>118803.41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D43-4CC8-8772-2DDB6D07CC7C}"/>
            </c:ext>
          </c:extLst>
        </c:ser>
        <c:ser>
          <c:idx val="4"/>
          <c:order val="4"/>
          <c:tx>
            <c:strRef>
              <c:f>Sheet1!$G$46</c:f>
              <c:strCache>
                <c:ptCount val="1"/>
                <c:pt idx="0">
                  <c:v>History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Sheet1!$G$47:$G$87</c:f>
              <c:numCache>
                <c:formatCode>_(* #,##0_);_(* \(#,##0\);_(* "-"??_);_(@_)</c:formatCode>
                <c:ptCount val="41"/>
                <c:pt idx="0">
                  <c:v>89041.277414202763</c:v>
                </c:pt>
                <c:pt idx="1">
                  <c:v>84216.75209916968</c:v>
                </c:pt>
                <c:pt idx="2">
                  <c:v>85413.369700861978</c:v>
                </c:pt>
                <c:pt idx="3">
                  <c:v>83783.49768790821</c:v>
                </c:pt>
                <c:pt idx="4">
                  <c:v>87615.031283647419</c:v>
                </c:pt>
                <c:pt idx="5">
                  <c:v>85489.558827094414</c:v>
                </c:pt>
                <c:pt idx="6">
                  <c:v>89417.364210929794</c:v>
                </c:pt>
                <c:pt idx="7">
                  <c:v>92722.827579534336</c:v>
                </c:pt>
                <c:pt idx="8">
                  <c:v>91971.868937267602</c:v>
                </c:pt>
                <c:pt idx="9">
                  <c:v>95836.63550908152</c:v>
                </c:pt>
                <c:pt idx="10">
                  <c:v>100815.83079914084</c:v>
                </c:pt>
                <c:pt idx="11">
                  <c:v>97066.53293298163</c:v>
                </c:pt>
                <c:pt idx="12">
                  <c:v>100749.60671211153</c:v>
                </c:pt>
                <c:pt idx="13">
                  <c:v>103378.71165481977</c:v>
                </c:pt>
                <c:pt idx="14">
                  <c:v>106901.20876880546</c:v>
                </c:pt>
                <c:pt idx="15">
                  <c:v>107264.60691861628</c:v>
                </c:pt>
                <c:pt idx="16">
                  <c:v>110611.49086586935</c:v>
                </c:pt>
                <c:pt idx="17">
                  <c:v>111048.27919975443</c:v>
                </c:pt>
                <c:pt idx="18">
                  <c:v>110245.27241204039</c:v>
                </c:pt>
                <c:pt idx="19">
                  <c:v>105962.89442180576</c:v>
                </c:pt>
                <c:pt idx="20">
                  <c:v>104194.70671743352</c:v>
                </c:pt>
                <c:pt idx="21">
                  <c:v>105564.82899317915</c:v>
                </c:pt>
                <c:pt idx="22">
                  <c:v>108102.80193827725</c:v>
                </c:pt>
                <c:pt idx="23">
                  <c:v>106791.92983603176</c:v>
                </c:pt>
                <c:pt idx="24">
                  <c:v>106681.6239267112</c:v>
                </c:pt>
                <c:pt idx="25">
                  <c:v>107482.96956959658</c:v>
                </c:pt>
                <c:pt idx="26">
                  <c:v>108564.80700689893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6D43-4CC8-8772-2DDB6D07CC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926560"/>
        <c:axId val="103926952"/>
      </c:lineChart>
      <c:catAx>
        <c:axId val="103926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92695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03926952"/>
        <c:scaling>
          <c:orientation val="minMax"/>
          <c:min val="6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926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0433693867543861"/>
          <c:y val="0.52287371518866677"/>
          <c:w val="0.49474730882135232"/>
          <c:h val="0.295075011336394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99686767341659"/>
          <c:y val="2.2250711202492463E-2"/>
          <c:w val="0.85510527975695805"/>
          <c:h val="0.83802820154206825"/>
        </c:manualLayout>
      </c:layout>
      <c:lineChart>
        <c:grouping val="standard"/>
        <c:varyColors val="0"/>
        <c:ser>
          <c:idx val="0"/>
          <c:order val="0"/>
          <c:tx>
            <c:strRef>
              <c:f>Sheet1!$J$46</c:f>
              <c:strCache>
                <c:ptCount val="1"/>
                <c:pt idx="0">
                  <c:v>CED 2017 Revised High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Sheet1!$J$47:$J$87</c:f>
              <c:numCache>
                <c:formatCode>General</c:formatCode>
                <c:ptCount val="41"/>
                <c:pt idx="27" formatCode="_(* #,##0_);_(* \(#,##0\);_(* &quot;-&quot;??_);_(@_)">
                  <c:v>23523.246783847524</c:v>
                </c:pt>
                <c:pt idx="28" formatCode="_(* #,##0_);_(* \(#,##0\);_(* &quot;-&quot;??_);_(@_)">
                  <c:v>23807.818681552933</c:v>
                </c:pt>
                <c:pt idx="29" formatCode="_(* #,##0_);_(* \(#,##0\);_(* &quot;-&quot;??_);_(@_)">
                  <c:v>24173.974392413718</c:v>
                </c:pt>
                <c:pt idx="30" formatCode="_(* #,##0_);_(* \(#,##0\);_(* &quot;-&quot;??_);_(@_)">
                  <c:v>24684.19011988541</c:v>
                </c:pt>
                <c:pt idx="31" formatCode="_(* #,##0_);_(* \(#,##0\);_(* &quot;-&quot;??_);_(@_)">
                  <c:v>25173.433048849849</c:v>
                </c:pt>
                <c:pt idx="32" formatCode="_(* #,##0_);_(* \(#,##0\);_(* &quot;-&quot;??_);_(@_)">
                  <c:v>25681.615625666287</c:v>
                </c:pt>
                <c:pt idx="33" formatCode="_(* #,##0_);_(* \(#,##0\);_(* &quot;-&quot;??_);_(@_)">
                  <c:v>26266.640501094909</c:v>
                </c:pt>
                <c:pt idx="34" formatCode="_(* #,##0_);_(* \(#,##0\);_(* &quot;-&quot;??_);_(@_)">
                  <c:v>26715.562105622008</c:v>
                </c:pt>
                <c:pt idx="35" formatCode="_(* #,##0_);_(* \(#,##0\);_(* &quot;-&quot;??_);_(@_)">
                  <c:v>27141.884973396813</c:v>
                </c:pt>
                <c:pt idx="36" formatCode="_(* #,##0_);_(* \(#,##0\);_(* &quot;-&quot;??_);_(@_)">
                  <c:v>27540.782471887636</c:v>
                </c:pt>
                <c:pt idx="37" formatCode="_(* #,##0_);_(* \(#,##0\);_(* &quot;-&quot;??_);_(@_)">
                  <c:v>27940.111165196933</c:v>
                </c:pt>
                <c:pt idx="38" formatCode="_(* #,##0_);_(* \(#,##0\);_(* &quot;-&quot;??_);_(@_)">
                  <c:v>28324.319829837208</c:v>
                </c:pt>
                <c:pt idx="39" formatCode="_(* #,##0_);_(* \(#,##0\);_(* &quot;-&quot;??_);_(@_)">
                  <c:v>28685.050695741411</c:v>
                </c:pt>
                <c:pt idx="40" formatCode="_(* #,##0_);_(* \(#,##0\);_(* &quot;-&quot;??_);_(@_)">
                  <c:v>29052.277928359439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F7A-4EE5-8FA8-1154BF04BB6C}"/>
            </c:ext>
          </c:extLst>
        </c:ser>
        <c:ser>
          <c:idx val="1"/>
          <c:order val="1"/>
          <c:tx>
            <c:strRef>
              <c:f>Sheet1!$K$46</c:f>
              <c:strCache>
                <c:ptCount val="1"/>
                <c:pt idx="0">
                  <c:v>CED 2017 Revised Mid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Sheet1!$K$47:$K$87</c:f>
              <c:numCache>
                <c:formatCode>General</c:formatCode>
                <c:ptCount val="41"/>
                <c:pt idx="27" formatCode="_(* #,##0_);_(* \(#,##0\);_(* &quot;-&quot;??_);_(@_)">
                  <c:v>23523.246783847524</c:v>
                </c:pt>
                <c:pt idx="28" formatCode="_(* #,##0_);_(* \(#,##0\);_(* &quot;-&quot;??_);_(@_)">
                  <c:v>23750.906596299908</c:v>
                </c:pt>
                <c:pt idx="29" formatCode="_(* #,##0_);_(* \(#,##0\);_(* &quot;-&quot;??_);_(@_)">
                  <c:v>24020.311833366079</c:v>
                </c:pt>
                <c:pt idx="30" formatCode="_(* #,##0_);_(* \(#,##0\);_(* &quot;-&quot;??_);_(@_)">
                  <c:v>24434.337867445163</c:v>
                </c:pt>
                <c:pt idx="31" formatCode="_(* #,##0_);_(* \(#,##0\);_(* &quot;-&quot;??_);_(@_)">
                  <c:v>24833.199990473611</c:v>
                </c:pt>
                <c:pt idx="32" formatCode="_(* #,##0_);_(* \(#,##0\);_(* &quot;-&quot;??_);_(@_)">
                  <c:v>25251.334258618113</c:v>
                </c:pt>
                <c:pt idx="33" formatCode="_(* #,##0_);_(* \(#,##0\);_(* &quot;-&quot;??_);_(@_)">
                  <c:v>25736.25531640615</c:v>
                </c:pt>
                <c:pt idx="34" formatCode="_(* #,##0_);_(* \(#,##0\);_(* &quot;-&quot;??_);_(@_)">
                  <c:v>26081.089876263919</c:v>
                </c:pt>
                <c:pt idx="35" formatCode="_(* #,##0_);_(* \(#,##0\);_(* &quot;-&quot;??_);_(@_)">
                  <c:v>26405.877067823265</c:v>
                </c:pt>
                <c:pt idx="36" formatCode="_(* #,##0_);_(* \(#,##0\);_(* &quot;-&quot;??_);_(@_)">
                  <c:v>26707.835546107421</c:v>
                </c:pt>
                <c:pt idx="37" formatCode="_(* #,##0_);_(* \(#,##0\);_(* &quot;-&quot;??_);_(@_)">
                  <c:v>27010.688357979005</c:v>
                </c:pt>
                <c:pt idx="38" formatCode="_(* #,##0_);_(* \(#,##0\);_(* &quot;-&quot;??_);_(@_)">
                  <c:v>27297.47218585066</c:v>
                </c:pt>
                <c:pt idx="39" formatCode="_(* #,##0_);_(* \(#,##0\);_(* &quot;-&quot;??_);_(@_)">
                  <c:v>27569.367924547023</c:v>
                </c:pt>
                <c:pt idx="40" formatCode="_(* #,##0_);_(* \(#,##0\);_(* &quot;-&quot;??_);_(@_)">
                  <c:v>27838.244430427385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F7A-4EE5-8FA8-1154BF04BB6C}"/>
            </c:ext>
          </c:extLst>
        </c:ser>
        <c:ser>
          <c:idx val="2"/>
          <c:order val="2"/>
          <c:tx>
            <c:strRef>
              <c:f>Sheet1!$L$46</c:f>
              <c:strCache>
                <c:ptCount val="1"/>
                <c:pt idx="0">
                  <c:v>CED 2017 Revised Low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Sheet1!$L$47:$L$87</c:f>
              <c:numCache>
                <c:formatCode>General</c:formatCode>
                <c:ptCount val="41"/>
                <c:pt idx="27" formatCode="_(* #,##0_);_(* \(#,##0\);_(* &quot;-&quot;??_);_(@_)">
                  <c:v>23523.246783847524</c:v>
                </c:pt>
                <c:pt idx="28" formatCode="_(* #,##0_);_(* \(#,##0\);_(* &quot;-&quot;??_);_(@_)">
                  <c:v>23454.638500762139</c:v>
                </c:pt>
                <c:pt idx="29" formatCode="_(* #,##0_);_(* \(#,##0\);_(* &quot;-&quot;??_);_(@_)">
                  <c:v>23656.287780965598</c:v>
                </c:pt>
                <c:pt idx="30" formatCode="_(* #,##0_);_(* \(#,##0\);_(* &quot;-&quot;??_);_(@_)">
                  <c:v>24003.041687660738</c:v>
                </c:pt>
                <c:pt idx="31" formatCode="_(* #,##0_);_(* \(#,##0\);_(* &quot;-&quot;??_);_(@_)">
                  <c:v>24324.262268593924</c:v>
                </c:pt>
                <c:pt idx="32" formatCode="_(* #,##0_);_(* \(#,##0\);_(* &quot;-&quot;??_);_(@_)">
                  <c:v>24666.587192799299</c:v>
                </c:pt>
                <c:pt idx="33" formatCode="_(* #,##0_);_(* \(#,##0\);_(* &quot;-&quot;??_);_(@_)">
                  <c:v>25058.435814798788</c:v>
                </c:pt>
                <c:pt idx="34" formatCode="_(* #,##0_);_(* \(#,##0\);_(* &quot;-&quot;??_);_(@_)">
                  <c:v>25321.278036381726</c:v>
                </c:pt>
                <c:pt idx="35" formatCode="_(* #,##0_);_(* \(#,##0\);_(* &quot;-&quot;??_);_(@_)">
                  <c:v>25555.898705797823</c:v>
                </c:pt>
                <c:pt idx="36" formatCode="_(* #,##0_);_(* \(#,##0\);_(* &quot;-&quot;??_);_(@_)">
                  <c:v>25775.734484634602</c:v>
                </c:pt>
                <c:pt idx="37" formatCode="_(* #,##0_);_(* \(#,##0\);_(* &quot;-&quot;??_);_(@_)">
                  <c:v>25998.337763625019</c:v>
                </c:pt>
                <c:pt idx="38" formatCode="_(* #,##0_);_(* \(#,##0\);_(* &quot;-&quot;??_);_(@_)">
                  <c:v>26206.510533218225</c:v>
                </c:pt>
                <c:pt idx="39" formatCode="_(* #,##0_);_(* \(#,##0\);_(* &quot;-&quot;??_);_(@_)">
                  <c:v>26397.904207545162</c:v>
                </c:pt>
                <c:pt idx="40" formatCode="_(* #,##0_);_(* \(#,##0\);_(* &quot;-&quot;??_);_(@_)">
                  <c:v>26581.630296634397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F7A-4EE5-8FA8-1154BF04BB6C}"/>
            </c:ext>
          </c:extLst>
        </c:ser>
        <c:ser>
          <c:idx val="3"/>
          <c:order val="3"/>
          <c:tx>
            <c:strRef>
              <c:f>Sheet1!$M$46</c:f>
              <c:strCache>
                <c:ptCount val="1"/>
                <c:pt idx="0">
                  <c:v>CEDU 2016 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Sheet1!$M$47:$M$87</c:f>
              <c:numCache>
                <c:formatCode>General</c:formatCode>
                <c:ptCount val="41"/>
                <c:pt idx="27" formatCode="_(* #,##0_);_(* \(#,##0\);_(* &quot;-&quot;??_);_(@_)">
                  <c:v>22217.27</c:v>
                </c:pt>
                <c:pt idx="28" formatCode="_(* #,##0_);_(* \(#,##0\);_(* &quot;-&quot;??_);_(@_)">
                  <c:v>22405.944</c:v>
                </c:pt>
                <c:pt idx="29" formatCode="_(* #,##0_);_(* \(#,##0\);_(* &quot;-&quot;??_);_(@_)">
                  <c:v>22517.937000000002</c:v>
                </c:pt>
                <c:pt idx="30" formatCode="_(* #,##0_);_(* \(#,##0\);_(* &quot;-&quot;??_);_(@_)">
                  <c:v>22671.913</c:v>
                </c:pt>
                <c:pt idx="31" formatCode="_(* #,##0_);_(* \(#,##0\);_(* &quot;-&quot;??_);_(@_)">
                  <c:v>22829.254000000001</c:v>
                </c:pt>
                <c:pt idx="32" formatCode="_(* #,##0_);_(* \(#,##0\);_(* &quot;-&quot;??_);_(@_)">
                  <c:v>23098.351999999999</c:v>
                </c:pt>
                <c:pt idx="33" formatCode="_(* #,##0_);_(* \(#,##0\);_(* &quot;-&quot;??_);_(@_)">
                  <c:v>23327.440999999999</c:v>
                </c:pt>
                <c:pt idx="34" formatCode="_(* #,##0_);_(* \(#,##0\);_(* &quot;-&quot;??_);_(@_)">
                  <c:v>23536.882000000001</c:v>
                </c:pt>
                <c:pt idx="35" formatCode="_(* #,##0_);_(* \(#,##0\);_(* &quot;-&quot;??_);_(@_)">
                  <c:v>23781.126</c:v>
                </c:pt>
                <c:pt idx="36" formatCode="_(* #,##0_);_(* \(#,##0\);_(* &quot;-&quot;??_);_(@_)">
                  <c:v>23986.448</c:v>
                </c:pt>
                <c:pt idx="37" formatCode="_(* #,##0_);_(* \(#,##0\);_(* &quot;-&quot;??_);_(@_)">
                  <c:v>24207.842000000001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F7A-4EE5-8FA8-1154BF04BB6C}"/>
            </c:ext>
          </c:extLst>
        </c:ser>
        <c:ser>
          <c:idx val="4"/>
          <c:order val="4"/>
          <c:tx>
            <c:strRef>
              <c:f>Sheet1!$N$46</c:f>
              <c:strCache>
                <c:ptCount val="1"/>
                <c:pt idx="0">
                  <c:v>History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Sheet1!$N$47:$N$87</c:f>
              <c:numCache>
                <c:formatCode>_(* #,##0_);_(* \(#,##0\);_(* "-"??_);_(@_)</c:formatCode>
                <c:ptCount val="41"/>
                <c:pt idx="0">
                  <c:v>17196.405782521535</c:v>
                </c:pt>
                <c:pt idx="1">
                  <c:v>16308.703077171151</c:v>
                </c:pt>
                <c:pt idx="2">
                  <c:v>17913.774630245174</c:v>
                </c:pt>
                <c:pt idx="3">
                  <c:v>16100.202659138846</c:v>
                </c:pt>
                <c:pt idx="4">
                  <c:v>17581.928702115005</c:v>
                </c:pt>
                <c:pt idx="5">
                  <c:v>17099.102183057556</c:v>
                </c:pt>
                <c:pt idx="6">
                  <c:v>17715.350166799733</c:v>
                </c:pt>
                <c:pt idx="7">
                  <c:v>18607.428175764915</c:v>
                </c:pt>
                <c:pt idx="8">
                  <c:v>19376.500196792833</c:v>
                </c:pt>
                <c:pt idx="9">
                  <c:v>18622.958418656228</c:v>
                </c:pt>
                <c:pt idx="10">
                  <c:v>18952.459342469785</c:v>
                </c:pt>
                <c:pt idx="11">
                  <c:v>17501.297147866986</c:v>
                </c:pt>
                <c:pt idx="12">
                  <c:v>18399.019431844587</c:v>
                </c:pt>
                <c:pt idx="13">
                  <c:v>19728.740454206993</c:v>
                </c:pt>
                <c:pt idx="14">
                  <c:v>20272.481157904076</c:v>
                </c:pt>
                <c:pt idx="15">
                  <c:v>21434.870325216412</c:v>
                </c:pt>
                <c:pt idx="16">
                  <c:v>22073.942797475815</c:v>
                </c:pt>
                <c:pt idx="17">
                  <c:v>22546.847549406557</c:v>
                </c:pt>
                <c:pt idx="18">
                  <c:v>21559.754810763858</c:v>
                </c:pt>
                <c:pt idx="19">
                  <c:v>21671.193907009907</c:v>
                </c:pt>
                <c:pt idx="20">
                  <c:v>22497.1765033144</c:v>
                </c:pt>
                <c:pt idx="21">
                  <c:v>21640.204043444759</c:v>
                </c:pt>
                <c:pt idx="22">
                  <c:v>21838.914118925481</c:v>
                </c:pt>
                <c:pt idx="23">
                  <c:v>21761.701444297461</c:v>
                </c:pt>
                <c:pt idx="24">
                  <c:v>23355.822253112245</c:v>
                </c:pt>
                <c:pt idx="25">
                  <c:v>22845.770943577696</c:v>
                </c:pt>
                <c:pt idx="26">
                  <c:v>24013.971964981509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BF7A-4EE5-8FA8-1154BF04BB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927736"/>
        <c:axId val="103928128"/>
      </c:lineChart>
      <c:catAx>
        <c:axId val="103927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92812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03928128"/>
        <c:scaling>
          <c:orientation val="minMax"/>
          <c:min val="1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9277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278186521174463"/>
          <c:y val="5.4780128212462018E-2"/>
          <c:w val="0.49474730882135232"/>
          <c:h val="0.295075011336394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Sheet1!$P$2</c:f>
              <c:strCache>
                <c:ptCount val="1"/>
                <c:pt idx="0">
                  <c:v>Consumption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Sheet1!$O$3:$O$43</c15:sqref>
                  </c15:fullRef>
                </c:ext>
              </c:extLst>
              <c:f>Sheet1!$O$28:$O$43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Sheet1!$P$3:$P$43</c15:sqref>
                  </c15:fullRef>
                </c:ext>
              </c:extLst>
              <c:f>Sheet1!$P$28:$P$43</c:f>
              <c:numCache>
                <c:formatCode>0.00</c:formatCode>
                <c:ptCount val="16"/>
                <c:pt idx="0">
                  <c:v>107482.96956959658</c:v>
                </c:pt>
                <c:pt idx="1">
                  <c:v>108564.80700689893</c:v>
                </c:pt>
                <c:pt idx="2">
                  <c:v>108437.82995188708</c:v>
                </c:pt>
                <c:pt idx="3">
                  <c:v>109477.96533347866</c:v>
                </c:pt>
                <c:pt idx="4">
                  <c:v>110601.69367756968</c:v>
                </c:pt>
                <c:pt idx="5">
                  <c:v>112159.17584747575</c:v>
                </c:pt>
                <c:pt idx="6">
                  <c:v>114062.72522883172</c:v>
                </c:pt>
                <c:pt idx="7">
                  <c:v>116020.61575949428</c:v>
                </c:pt>
                <c:pt idx="8">
                  <c:v>118294.36331348542</c:v>
                </c:pt>
                <c:pt idx="9">
                  <c:v>119919.61937948552</c:v>
                </c:pt>
                <c:pt idx="10">
                  <c:v>121465.6293315134</c:v>
                </c:pt>
                <c:pt idx="11">
                  <c:v>122798.48272064811</c:v>
                </c:pt>
                <c:pt idx="12">
                  <c:v>124154.96436204438</c:v>
                </c:pt>
                <c:pt idx="13">
                  <c:v>125464.82935542712</c:v>
                </c:pt>
                <c:pt idx="14">
                  <c:v>126734.11692283669</c:v>
                </c:pt>
                <c:pt idx="15">
                  <c:v>128030.32937854942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143-4331-9AE7-99145F141E70}"/>
            </c:ext>
          </c:extLst>
        </c:ser>
        <c:ser>
          <c:idx val="1"/>
          <c:order val="1"/>
          <c:tx>
            <c:strRef>
              <c:f>Sheet1!$Q$2</c:f>
              <c:strCache>
                <c:ptCount val="1"/>
                <c:pt idx="0">
                  <c:v>Sales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diamond"/>
            <c:size val="5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Sheet1!$O$3:$O$43</c15:sqref>
                  </c15:fullRef>
                </c:ext>
              </c:extLst>
              <c:f>Sheet1!$O$28:$O$43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Sheet1!$Q$3:$Q$43</c15:sqref>
                  </c15:fullRef>
                </c:ext>
              </c:extLst>
              <c:f>Sheet1!$Q$28:$Q$43</c:f>
              <c:numCache>
                <c:formatCode>0.00</c:formatCode>
                <c:ptCount val="16"/>
                <c:pt idx="0">
                  <c:v>100210.52335303495</c:v>
                </c:pt>
                <c:pt idx="1">
                  <c:v>100672.92422175016</c:v>
                </c:pt>
                <c:pt idx="2">
                  <c:v>99699.780665624334</c:v>
                </c:pt>
                <c:pt idx="3">
                  <c:v>99286.066756197906</c:v>
                </c:pt>
                <c:pt idx="4">
                  <c:v>99677.276938909316</c:v>
                </c:pt>
                <c:pt idx="5">
                  <c:v>100565.98491323963</c:v>
                </c:pt>
                <c:pt idx="6">
                  <c:v>101768.8299139739</c:v>
                </c:pt>
                <c:pt idx="7">
                  <c:v>103011.94054938419</c:v>
                </c:pt>
                <c:pt idx="8">
                  <c:v>104573.01694520736</c:v>
                </c:pt>
                <c:pt idx="9">
                  <c:v>105494.21474696413</c:v>
                </c:pt>
                <c:pt idx="10">
                  <c:v>106357.30597235475</c:v>
                </c:pt>
                <c:pt idx="11">
                  <c:v>107039.50090544236</c:v>
                </c:pt>
                <c:pt idx="12">
                  <c:v>107778.27917950487</c:v>
                </c:pt>
                <c:pt idx="13">
                  <c:v>108497.78836242098</c:v>
                </c:pt>
                <c:pt idx="14">
                  <c:v>109177.35799628877</c:v>
                </c:pt>
                <c:pt idx="15">
                  <c:v>109864.47945980119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143-4331-9AE7-99145F141E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8424720"/>
        <c:axId val="328425112"/>
      </c:lineChart>
      <c:catAx>
        <c:axId val="328424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28425112"/>
        <c:crosses val="autoZero"/>
        <c:auto val="1"/>
        <c:lblAlgn val="ctr"/>
        <c:lblOffset val="100"/>
        <c:noMultiLvlLbl val="0"/>
      </c:catAx>
      <c:valAx>
        <c:axId val="328425112"/>
        <c:scaling>
          <c:orientation val="minMax"/>
          <c:min val="6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284247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976431618462144"/>
          <c:y val="0.54893310799137407"/>
          <c:w val="0.19191222029811761"/>
          <c:h val="0.110563197837834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Sheet1!$T$2</c:f>
              <c:strCache>
                <c:ptCount val="1"/>
                <c:pt idx="0">
                  <c:v>Gross Generation at Peak End Use Load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Sheet1!$S$30:$S$43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Sheet1!$T$3:$T$43</c15:sqref>
                  </c15:fullRef>
                </c:ext>
              </c:extLst>
              <c:f>Sheet1!$T$30:$T$43</c:f>
              <c:numCache>
                <c:formatCode>0.00</c:formatCode>
                <c:ptCount val="14"/>
                <c:pt idx="0">
                  <c:v>25169.919950184249</c:v>
                </c:pt>
                <c:pt idx="1">
                  <c:v>25398.41657624326</c:v>
                </c:pt>
                <c:pt idx="2">
                  <c:v>25691.7618749676</c:v>
                </c:pt>
                <c:pt idx="3">
                  <c:v>26141.928250287161</c:v>
                </c:pt>
                <c:pt idx="4">
                  <c:v>26581.1703832411</c:v>
                </c:pt>
                <c:pt idx="5">
                  <c:v>27037.33299027996</c:v>
                </c:pt>
                <c:pt idx="6">
                  <c:v>27579.677684076851</c:v>
                </c:pt>
                <c:pt idx="7">
                  <c:v>27961.948618662311</c:v>
                </c:pt>
                <c:pt idx="8">
                  <c:v>28330.929367266355</c:v>
                </c:pt>
                <c:pt idx="9">
                  <c:v>28659.357525932912</c:v>
                </c:pt>
                <c:pt idx="10">
                  <c:v>28990.681494789133</c:v>
                </c:pt>
                <c:pt idx="11">
                  <c:v>29306.699944059328</c:v>
                </c:pt>
                <c:pt idx="12">
                  <c:v>29613.926072215017</c:v>
                </c:pt>
                <c:pt idx="13">
                  <c:v>29921.117106670648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2B7-46D3-AF5D-B5450C5CC60F}"/>
            </c:ext>
          </c:extLst>
        </c:ser>
        <c:ser>
          <c:idx val="1"/>
          <c:order val="1"/>
          <c:tx>
            <c:strRef>
              <c:f>Sheet1!$U$2</c:f>
              <c:strCache>
                <c:ptCount val="1"/>
                <c:pt idx="0">
                  <c:v>Unadjusted Net Peak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Sheet1!$S$30:$S$43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Sheet1!$U$3:$U$43</c15:sqref>
                  </c15:fullRef>
                </c:ext>
              </c:extLst>
              <c:f>Sheet1!$U$30:$U$43</c:f>
              <c:numCache>
                <c:formatCode>0.00</c:formatCode>
                <c:ptCount val="14"/>
                <c:pt idx="0">
                  <c:v>23130.015944081053</c:v>
                </c:pt>
                <c:pt idx="1">
                  <c:v>22901.767566947659</c:v>
                </c:pt>
                <c:pt idx="2">
                  <c:v>22908.647276654745</c:v>
                </c:pt>
                <c:pt idx="3">
                  <c:v>22913.231108878772</c:v>
                </c:pt>
                <c:pt idx="4">
                  <c:v>23072.720083183667</c:v>
                </c:pt>
                <c:pt idx="5">
                  <c:v>23251.593379549195</c:v>
                </c:pt>
                <c:pt idx="6">
                  <c:v>23489.1350206467</c:v>
                </c:pt>
                <c:pt idx="7">
                  <c:v>23674.57528280879</c:v>
                </c:pt>
                <c:pt idx="8">
                  <c:v>23756.588407159717</c:v>
                </c:pt>
                <c:pt idx="9">
                  <c:v>23825.595791385455</c:v>
                </c:pt>
                <c:pt idx="10">
                  <c:v>23896.109451682907</c:v>
                </c:pt>
                <c:pt idx="11">
                  <c:v>23940.900599454071</c:v>
                </c:pt>
                <c:pt idx="12">
                  <c:v>24086.332699618702</c:v>
                </c:pt>
                <c:pt idx="13">
                  <c:v>24181.57509439081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2B7-46D3-AF5D-B5450C5CC60F}"/>
            </c:ext>
          </c:extLst>
        </c:ser>
        <c:ser>
          <c:idx val="2"/>
          <c:order val="2"/>
          <c:tx>
            <c:strRef>
              <c:f>Sheet1!$V$2</c:f>
              <c:strCache>
                <c:ptCount val="1"/>
                <c:pt idx="0">
                  <c:v>Adjusted Net Peak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Sheet1!$S$30:$S$43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Sheet1!$V$3:$V$43</c15:sqref>
                  </c15:fullRef>
                </c:ext>
              </c:extLst>
              <c:f>Sheet1!$V$30:$V$43</c:f>
              <c:numCache>
                <c:formatCode>0.00</c:formatCode>
                <c:ptCount val="14"/>
                <c:pt idx="0">
                  <c:v>23274.039902130851</c:v>
                </c:pt>
                <c:pt idx="1">
                  <c:v>23134.275049010288</c:v>
                </c:pt>
                <c:pt idx="2">
                  <c:v>23193.327811572024</c:v>
                </c:pt>
                <c:pt idx="3">
                  <c:v>23243.766642005452</c:v>
                </c:pt>
                <c:pt idx="4">
                  <c:v>23454.512873171392</c:v>
                </c:pt>
                <c:pt idx="5">
                  <c:v>23690.975838944381</c:v>
                </c:pt>
                <c:pt idx="6">
                  <c:v>23929.27159088472</c:v>
                </c:pt>
                <c:pt idx="7">
                  <c:v>24212.05837380197</c:v>
                </c:pt>
                <c:pt idx="8">
                  <c:v>24341.662514774416</c:v>
                </c:pt>
                <c:pt idx="9">
                  <c:v>24451.96011813782</c:v>
                </c:pt>
                <c:pt idx="10">
                  <c:v>24578.130802429809</c:v>
                </c:pt>
                <c:pt idx="11">
                  <c:v>24604.555943997362</c:v>
                </c:pt>
                <c:pt idx="12">
                  <c:v>24855.308675578777</c:v>
                </c:pt>
                <c:pt idx="13">
                  <c:v>24992.752587599058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2B7-46D3-AF5D-B5450C5CC6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8425896"/>
        <c:axId val="351195224"/>
      </c:lineChart>
      <c:catAx>
        <c:axId val="328425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1195224"/>
        <c:crosses val="autoZero"/>
        <c:auto val="1"/>
        <c:lblAlgn val="ctr"/>
        <c:lblOffset val="100"/>
        <c:noMultiLvlLbl val="0"/>
      </c:catAx>
      <c:valAx>
        <c:axId val="351195224"/>
        <c:scaling>
          <c:orientation val="minMax"/>
          <c:min val="15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28425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865856170704807"/>
          <c:y val="0.65571829018694794"/>
          <c:w val="0.43738652154335544"/>
          <c:h val="0.1851113438988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'SB350 Totals'!$CC$4</c:f>
              <c:strCache>
                <c:ptCount val="1"/>
                <c:pt idx="0">
                  <c:v>Mid Baseline Sales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Totals'!$CB$5:$CB$18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Totals'!$CC$5:$CC$18</c:f>
              <c:numCache>
                <c:formatCode>_(* #,##0_);_(* \(#,##0\);_(* "-"??_);_(@_)</c:formatCode>
                <c:ptCount val="14"/>
                <c:pt idx="0">
                  <c:v>99699.780665624334</c:v>
                </c:pt>
                <c:pt idx="1">
                  <c:v>99286.066756197906</c:v>
                </c:pt>
                <c:pt idx="2">
                  <c:v>99677.276938909316</c:v>
                </c:pt>
                <c:pt idx="3">
                  <c:v>100565.98491323963</c:v>
                </c:pt>
                <c:pt idx="4">
                  <c:v>101768.8299139739</c:v>
                </c:pt>
                <c:pt idx="5">
                  <c:v>103011.94054938419</c:v>
                </c:pt>
                <c:pt idx="6">
                  <c:v>104573.01694520736</c:v>
                </c:pt>
                <c:pt idx="7">
                  <c:v>105494.21474696413</c:v>
                </c:pt>
                <c:pt idx="8">
                  <c:v>106357.30597235475</c:v>
                </c:pt>
                <c:pt idx="9">
                  <c:v>107039.50090544236</c:v>
                </c:pt>
                <c:pt idx="10">
                  <c:v>107778.27917950487</c:v>
                </c:pt>
                <c:pt idx="11">
                  <c:v>108497.78836242098</c:v>
                </c:pt>
                <c:pt idx="12">
                  <c:v>109177.35799628877</c:v>
                </c:pt>
                <c:pt idx="13">
                  <c:v>109864.47945980119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97-4145-8172-6513F8391259}"/>
            </c:ext>
          </c:extLst>
        </c:ser>
        <c:ser>
          <c:idx val="1"/>
          <c:order val="1"/>
          <c:tx>
            <c:strRef>
              <c:f>'SB350 Totals'!$CD$4</c:f>
              <c:strCache>
                <c:ptCount val="1"/>
                <c:pt idx="0">
                  <c:v>Managed Sales Mid-Mid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Totals'!$CB$5:$CB$18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Totals'!$CD$5:$CD$18</c:f>
              <c:numCache>
                <c:formatCode>_(* #,##0_);_(* \(#,##0\);_(* "-"??_);_(@_)</c:formatCode>
                <c:ptCount val="14"/>
                <c:pt idx="0">
                  <c:v>99594.9347402774</c:v>
                </c:pt>
                <c:pt idx="1">
                  <c:v>98404.411363513864</c:v>
                </c:pt>
                <c:pt idx="2">
                  <c:v>97994.213676113039</c:v>
                </c:pt>
                <c:pt idx="3">
                  <c:v>97970.60158431952</c:v>
                </c:pt>
                <c:pt idx="4">
                  <c:v>98142.666677478439</c:v>
                </c:pt>
                <c:pt idx="5">
                  <c:v>98355.91235380531</c:v>
                </c:pt>
                <c:pt idx="6">
                  <c:v>98713.147040241412</c:v>
                </c:pt>
                <c:pt idx="7">
                  <c:v>98482.734748904026</c:v>
                </c:pt>
                <c:pt idx="8">
                  <c:v>98203.389365344687</c:v>
                </c:pt>
                <c:pt idx="9">
                  <c:v>97775.638131619111</c:v>
                </c:pt>
                <c:pt idx="10">
                  <c:v>97397.101040690672</c:v>
                </c:pt>
                <c:pt idx="11">
                  <c:v>97023.971487803676</c:v>
                </c:pt>
                <c:pt idx="12">
                  <c:v>96639.369828579904</c:v>
                </c:pt>
                <c:pt idx="13">
                  <c:v>96271.829887273518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A97-4145-8172-6513F8391259}"/>
            </c:ext>
          </c:extLst>
        </c:ser>
        <c:ser>
          <c:idx val="2"/>
          <c:order val="2"/>
          <c:tx>
            <c:strRef>
              <c:f>'SB350 Totals'!$CE$4</c:f>
              <c:strCache>
                <c:ptCount val="1"/>
                <c:pt idx="0">
                  <c:v>Managed Sales Mid-Low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Totals'!$CB$5:$CB$18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Totals'!$CE$5:$CE$18</c:f>
              <c:numCache>
                <c:formatCode>_(* #,##0_);_(* \(#,##0\);_(* "-"??_);_(@_)</c:formatCode>
                <c:ptCount val="14"/>
                <c:pt idx="0">
                  <c:v>99606.178189069164</c:v>
                </c:pt>
                <c:pt idx="1">
                  <c:v>98511.093245611715</c:v>
                </c:pt>
                <c:pt idx="2">
                  <c:v>98218.448739054555</c:v>
                </c:pt>
                <c:pt idx="3">
                  <c:v>98358.213640649439</c:v>
                </c:pt>
                <c:pt idx="4">
                  <c:v>98726.234969520025</c:v>
                </c:pt>
                <c:pt idx="5">
                  <c:v>99128.539120375906</c:v>
                </c:pt>
                <c:pt idx="6">
                  <c:v>99712.205573251384</c:v>
                </c:pt>
                <c:pt idx="7">
                  <c:v>99731.143778139594</c:v>
                </c:pt>
                <c:pt idx="8">
                  <c:v>99681.238656875881</c:v>
                </c:pt>
                <c:pt idx="9">
                  <c:v>99428.686850245722</c:v>
                </c:pt>
                <c:pt idx="10">
                  <c:v>99223.896852564649</c:v>
                </c:pt>
                <c:pt idx="11">
                  <c:v>99026.128853266782</c:v>
                </c:pt>
                <c:pt idx="12">
                  <c:v>98810.380614189315</c:v>
                </c:pt>
                <c:pt idx="13">
                  <c:v>98606.559832527826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A97-4145-8172-6513F83912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18365592"/>
        <c:axId val="518365920"/>
      </c:lineChart>
      <c:catAx>
        <c:axId val="518365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920"/>
        <c:crosses val="autoZero"/>
        <c:auto val="1"/>
        <c:lblAlgn val="ctr"/>
        <c:lblOffset val="100"/>
        <c:noMultiLvlLbl val="0"/>
      </c:catAx>
      <c:valAx>
        <c:axId val="518365920"/>
        <c:scaling>
          <c:orientation val="minMax"/>
          <c:max val="130000"/>
          <c:min val="6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'SB350 Totals'!$CH$4</c:f>
              <c:strCache>
                <c:ptCount val="1"/>
                <c:pt idx="0">
                  <c:v>Mid Baseline Net Peak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Totals'!$CG$5:$CG$18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Totals'!$CH$5:$CH$18</c:f>
              <c:numCache>
                <c:formatCode>_(* #,##0_);_(* \(#,##0\);_(* "-"??_);_(@_)</c:formatCode>
                <c:ptCount val="14"/>
                <c:pt idx="0">
                  <c:v>23274.039902130851</c:v>
                </c:pt>
                <c:pt idx="1">
                  <c:v>23134.275049010288</c:v>
                </c:pt>
                <c:pt idx="2">
                  <c:v>23193.327811572024</c:v>
                </c:pt>
                <c:pt idx="3">
                  <c:v>23243.766642005452</c:v>
                </c:pt>
                <c:pt idx="4">
                  <c:v>23454.512873171392</c:v>
                </c:pt>
                <c:pt idx="5">
                  <c:v>23690.975838944381</c:v>
                </c:pt>
                <c:pt idx="6">
                  <c:v>23929.27159088472</c:v>
                </c:pt>
                <c:pt idx="7">
                  <c:v>24212.05837380197</c:v>
                </c:pt>
                <c:pt idx="8">
                  <c:v>24341.662514774416</c:v>
                </c:pt>
                <c:pt idx="9">
                  <c:v>24451.96011813782</c:v>
                </c:pt>
                <c:pt idx="10">
                  <c:v>24578.130802429809</c:v>
                </c:pt>
                <c:pt idx="11">
                  <c:v>24604.555943997362</c:v>
                </c:pt>
                <c:pt idx="12">
                  <c:v>24855.308675578777</c:v>
                </c:pt>
                <c:pt idx="13">
                  <c:v>24992.752587599058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681-40EA-99D2-12A8ABAA842A}"/>
            </c:ext>
          </c:extLst>
        </c:ser>
        <c:ser>
          <c:idx val="1"/>
          <c:order val="1"/>
          <c:tx>
            <c:strRef>
              <c:f>'SB350 Totals'!$CI$4</c:f>
              <c:strCache>
                <c:ptCount val="1"/>
                <c:pt idx="0">
                  <c:v>Managed Net Peak Mid-Mid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Totals'!$CG$5:$CG$18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Totals'!$CI$5:$CI$18</c:f>
              <c:numCache>
                <c:formatCode>_(* #,##0_);_(* \(#,##0\);_(* "-"??_);_(@_)</c:formatCode>
                <c:ptCount val="14"/>
                <c:pt idx="0">
                  <c:v>23274.039902130851</c:v>
                </c:pt>
                <c:pt idx="1">
                  <c:v>22976.83888557506</c:v>
                </c:pt>
                <c:pt idx="2">
                  <c:v>22875.27815526956</c:v>
                </c:pt>
                <c:pt idx="3">
                  <c:v>22694.675352962771</c:v>
                </c:pt>
                <c:pt idx="4">
                  <c:v>22624.423915902869</c:v>
                </c:pt>
                <c:pt idx="5">
                  <c:v>22580.905362750105</c:v>
                </c:pt>
                <c:pt idx="6">
                  <c:v>22447.163699532568</c:v>
                </c:pt>
                <c:pt idx="7">
                  <c:v>22374.051819396464</c:v>
                </c:pt>
                <c:pt idx="8">
                  <c:v>22150.590107251868</c:v>
                </c:pt>
                <c:pt idx="9">
                  <c:v>21913.490321291873</c:v>
                </c:pt>
                <c:pt idx="10">
                  <c:v>21689.121440552877</c:v>
                </c:pt>
                <c:pt idx="11">
                  <c:v>21360.368208599495</c:v>
                </c:pt>
                <c:pt idx="12">
                  <c:v>21313.13708370227</c:v>
                </c:pt>
                <c:pt idx="13">
                  <c:v>21182.499899735478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681-40EA-99D2-12A8ABAA842A}"/>
            </c:ext>
          </c:extLst>
        </c:ser>
        <c:ser>
          <c:idx val="2"/>
          <c:order val="2"/>
          <c:tx>
            <c:strRef>
              <c:f>'SB350 Totals'!$CJ$4</c:f>
              <c:strCache>
                <c:ptCount val="1"/>
                <c:pt idx="0">
                  <c:v>Managed Net Peak Mid-Low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Totals'!$CG$5:$CG$18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Totals'!$CJ$5:$CJ$18</c:f>
              <c:numCache>
                <c:formatCode>_(* #,##0_);_(* \(#,##0\);_(* "-"??_);_(@_)</c:formatCode>
                <c:ptCount val="14"/>
                <c:pt idx="0">
                  <c:v>23274.039902130851</c:v>
                </c:pt>
                <c:pt idx="1">
                  <c:v>23000.144171493772</c:v>
                </c:pt>
                <c:pt idx="2">
                  <c:v>22927.947122372268</c:v>
                </c:pt>
                <c:pt idx="3">
                  <c:v>22809.420220923159</c:v>
                </c:pt>
                <c:pt idx="4">
                  <c:v>22813.56094011723</c:v>
                </c:pt>
                <c:pt idx="5">
                  <c:v>22842.358010954849</c:v>
                </c:pt>
                <c:pt idx="6">
                  <c:v>22799.754313271234</c:v>
                </c:pt>
                <c:pt idx="7">
                  <c:v>22819.124831062858</c:v>
                </c:pt>
                <c:pt idx="8">
                  <c:v>22680.426036762961</c:v>
                </c:pt>
                <c:pt idx="9">
                  <c:v>22516.859444331742</c:v>
                </c:pt>
                <c:pt idx="10">
                  <c:v>22366.571616872086</c:v>
                </c:pt>
                <c:pt idx="11">
                  <c:v>22114.364007209348</c:v>
                </c:pt>
                <c:pt idx="12">
                  <c:v>22136.253738598178</c:v>
                </c:pt>
                <c:pt idx="13">
                  <c:v>22072.850099010953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681-40EA-99D2-12A8ABAA84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18365592"/>
        <c:axId val="518365920"/>
      </c:lineChart>
      <c:catAx>
        <c:axId val="518365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920"/>
        <c:crosses val="autoZero"/>
        <c:auto val="1"/>
        <c:lblAlgn val="ctr"/>
        <c:lblOffset val="100"/>
        <c:noMultiLvlLbl val="0"/>
      </c:catAx>
      <c:valAx>
        <c:axId val="518365920"/>
        <c:scaling>
          <c:orientation val="minMax"/>
          <c:max val="29000"/>
          <c:min val="17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99686767341659"/>
          <c:y val="2.2250711202492463E-2"/>
          <c:w val="0.85510527975695805"/>
          <c:h val="0.83802820154206825"/>
        </c:manualLayout>
      </c:layout>
      <c:lineChart>
        <c:grouping val="standard"/>
        <c:varyColors val="0"/>
        <c:ser>
          <c:idx val="0"/>
          <c:order val="0"/>
          <c:tx>
            <c:strRef>
              <c:f>Sheet1!$C$46</c:f>
              <c:strCache>
                <c:ptCount val="1"/>
                <c:pt idx="0">
                  <c:v>CED 2017 Revised High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Sheet1!$C$47:$C$87</c:f>
              <c:numCache>
                <c:formatCode>General</c:formatCode>
                <c:ptCount val="41"/>
                <c:pt idx="27" formatCode="_(* #,##0_);_(* \(#,##0\);_(* &quot;-&quot;??_);_(@_)">
                  <c:v>20869.288022696579</c:v>
                </c:pt>
                <c:pt idx="28" formatCode="_(* #,##0_);_(* \(#,##0\);_(* &quot;-&quot;??_);_(@_)">
                  <c:v>21329.499038843882</c:v>
                </c:pt>
                <c:pt idx="29" formatCode="_(* #,##0_);_(* \(#,##0\);_(* &quot;-&quot;??_);_(@_)">
                  <c:v>21733.476377159717</c:v>
                </c:pt>
                <c:pt idx="30" formatCode="_(* #,##0_);_(* \(#,##0\);_(* &quot;-&quot;??_);_(@_)">
                  <c:v>22178.412623435324</c:v>
                </c:pt>
                <c:pt idx="31" formatCode="_(* #,##0_);_(* \(#,##0\);_(* &quot;-&quot;??_);_(@_)">
                  <c:v>22598.98044530299</c:v>
                </c:pt>
                <c:pt idx="32" formatCode="_(* #,##0_);_(* \(#,##0\);_(* &quot;-&quot;??_);_(@_)">
                  <c:v>23243.043365086916</c:v>
                </c:pt>
                <c:pt idx="33" formatCode="_(* #,##0_);_(* \(#,##0\);_(* &quot;-&quot;??_);_(@_)">
                  <c:v>23744.803897505357</c:v>
                </c:pt>
                <c:pt idx="34" formatCode="_(* #,##0_);_(* \(#,##0\);_(* &quot;-&quot;??_);_(@_)">
                  <c:v>24223.03087760292</c:v>
                </c:pt>
                <c:pt idx="35" formatCode="_(* #,##0_);_(* \(#,##0\);_(* &quot;-&quot;??_);_(@_)">
                  <c:v>24661.806777810023</c:v>
                </c:pt>
                <c:pt idx="36" formatCode="_(* #,##0_);_(* \(#,##0\);_(* &quot;-&quot;??_);_(@_)">
                  <c:v>25037.967636858455</c:v>
                </c:pt>
                <c:pt idx="37" formatCode="_(* #,##0_);_(* \(#,##0\);_(* &quot;-&quot;??_);_(@_)">
                  <c:v>25384.333457638204</c:v>
                </c:pt>
                <c:pt idx="38" formatCode="_(* #,##0_);_(* \(#,##0\);_(* &quot;-&quot;??_);_(@_)">
                  <c:v>25731.259853595424</c:v>
                </c:pt>
                <c:pt idx="39" formatCode="_(* #,##0_);_(* \(#,##0\);_(* &quot;-&quot;??_);_(@_)">
                  <c:v>26059.323145712951</c:v>
                </c:pt>
                <c:pt idx="40" formatCode="_(* #,##0_);_(* \(#,##0\);_(* &quot;-&quot;??_);_(@_)">
                  <c:v>26402.237031645913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312-4543-B91D-75CB56F6CAAB}"/>
            </c:ext>
          </c:extLst>
        </c:ser>
        <c:ser>
          <c:idx val="1"/>
          <c:order val="1"/>
          <c:tx>
            <c:strRef>
              <c:f>Sheet1!$D$46</c:f>
              <c:strCache>
                <c:ptCount val="1"/>
                <c:pt idx="0">
                  <c:v>CED 2017 Revised Mid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Sheet1!$D$47:$D$87</c:f>
              <c:numCache>
                <c:formatCode>General</c:formatCode>
                <c:ptCount val="41"/>
                <c:pt idx="27" formatCode="_(* #,##0_);_(* \(#,##0\);_(* &quot;-&quot;??_);_(@_)">
                  <c:v>20903.383520056399</c:v>
                </c:pt>
                <c:pt idx="28" formatCode="_(* #,##0_);_(* \(#,##0\);_(* &quot;-&quot;??_);_(@_)">
                  <c:v>21230.112324969592</c:v>
                </c:pt>
                <c:pt idx="29" formatCode="_(* #,##0_);_(* \(#,##0\);_(* &quot;-&quot;??_);_(@_)">
                  <c:v>21536.879781393312</c:v>
                </c:pt>
                <c:pt idx="30" formatCode="_(* #,##0_);_(* \(#,##0\);_(* &quot;-&quot;??_);_(@_)">
                  <c:v>21873.059693908501</c:v>
                </c:pt>
                <c:pt idx="31" formatCode="_(* #,##0_);_(* \(#,##0\);_(* &quot;-&quot;??_);_(@_)">
                  <c:v>22218.234781632578</c:v>
                </c:pt>
                <c:pt idx="32" formatCode="_(* #,##0_);_(* \(#,##0\);_(* &quot;-&quot;??_);_(@_)">
                  <c:v>22778.900465981027</c:v>
                </c:pt>
                <c:pt idx="33" formatCode="_(* #,##0_);_(* \(#,##0\);_(* &quot;-&quot;??_);_(@_)">
                  <c:v>23193.901670374045</c:v>
                </c:pt>
                <c:pt idx="34" formatCode="_(* #,##0_);_(* \(#,##0\);_(* &quot;-&quot;??_);_(@_)">
                  <c:v>23586.529021699382</c:v>
                </c:pt>
                <c:pt idx="35" formatCode="_(* #,##0_);_(* \(#,##0\);_(* &quot;-&quot;??_);_(@_)">
                  <c:v>23941.48485359464</c:v>
                </c:pt>
                <c:pt idx="36" formatCode="_(* #,##0_);_(* \(#,##0\);_(* &quot;-&quot;??_);_(@_)">
                  <c:v>24235.377425117167</c:v>
                </c:pt>
                <c:pt idx="37" formatCode="_(* #,##0_);_(* \(#,##0\);_(* &quot;-&quot;??_);_(@_)">
                  <c:v>24499.116468399949</c:v>
                </c:pt>
                <c:pt idx="38" formatCode="_(* #,##0_);_(* \(#,##0\);_(* &quot;-&quot;??_);_(@_)">
                  <c:v>24759.821224887961</c:v>
                </c:pt>
                <c:pt idx="39" formatCode="_(* #,##0_);_(* \(#,##0\);_(* &quot;-&quot;??_);_(@_)">
                  <c:v>25009.480878428763</c:v>
                </c:pt>
                <c:pt idx="40" formatCode="_(* #,##0_);_(* \(#,##0\);_(* &quot;-&quot;??_);_(@_)">
                  <c:v>25262.035171025433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312-4543-B91D-75CB56F6CAAB}"/>
            </c:ext>
          </c:extLst>
        </c:ser>
        <c:ser>
          <c:idx val="2"/>
          <c:order val="2"/>
          <c:tx>
            <c:strRef>
              <c:f>Sheet1!$E$46</c:f>
              <c:strCache>
                <c:ptCount val="1"/>
                <c:pt idx="0">
                  <c:v>CED 2017 Revised Low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Sheet1!$E$47:$E$87</c:f>
              <c:numCache>
                <c:formatCode>General</c:formatCode>
                <c:ptCount val="41"/>
                <c:pt idx="27" formatCode="_(* #,##0_);_(* \(#,##0\);_(* &quot;-&quot;??_);_(@_)">
                  <c:v>20886.177534841725</c:v>
                </c:pt>
                <c:pt idx="28" formatCode="_(* #,##0_);_(* \(#,##0\);_(* &quot;-&quot;??_);_(@_)">
                  <c:v>21101.556433989626</c:v>
                </c:pt>
                <c:pt idx="29" formatCode="_(* #,##0_);_(* \(#,##0\);_(* &quot;-&quot;??_);_(@_)">
                  <c:v>21366.655914979543</c:v>
                </c:pt>
                <c:pt idx="30" formatCode="_(* #,##0_);_(* \(#,##0\);_(* &quot;-&quot;??_);_(@_)">
                  <c:v>21629.957650817676</c:v>
                </c:pt>
                <c:pt idx="31" formatCode="_(* #,##0_);_(* \(#,##0\);_(* &quot;-&quot;??_);_(@_)">
                  <c:v>21908.240979296148</c:v>
                </c:pt>
                <c:pt idx="32" formatCode="_(* #,##0_);_(* \(#,##0\);_(* &quot;-&quot;??_);_(@_)">
                  <c:v>22382.155415384146</c:v>
                </c:pt>
                <c:pt idx="33" formatCode="_(* #,##0_);_(* \(#,##0\);_(* &quot;-&quot;??_);_(@_)">
                  <c:v>22702.795619423825</c:v>
                </c:pt>
                <c:pt idx="34" formatCode="_(* #,##0_);_(* \(#,##0\);_(* &quot;-&quot;??_);_(@_)">
                  <c:v>23000.525014484429</c:v>
                </c:pt>
                <c:pt idx="35" formatCode="_(* #,##0_);_(* \(#,##0\);_(* &quot;-&quot;??_);_(@_)">
                  <c:v>23256.744999663624</c:v>
                </c:pt>
                <c:pt idx="36" formatCode="_(* #,##0_);_(* \(#,##0\);_(* &quot;-&quot;??_);_(@_)">
                  <c:v>23495.344787547045</c:v>
                </c:pt>
                <c:pt idx="37" formatCode="_(* #,##0_);_(* \(#,##0\);_(* &quot;-&quot;??_);_(@_)">
                  <c:v>23708.694866179667</c:v>
                </c:pt>
                <c:pt idx="38" formatCode="_(* #,##0_);_(* \(#,##0\);_(* &quot;-&quot;??_);_(@_)">
                  <c:v>23914.590158544324</c:v>
                </c:pt>
                <c:pt idx="39" formatCode="_(* #,##0_);_(* \(#,##0\);_(* &quot;-&quot;??_);_(@_)">
                  <c:v>24107.461333511445</c:v>
                </c:pt>
                <c:pt idx="40" formatCode="_(* #,##0_);_(* \(#,##0\);_(* &quot;-&quot;??_);_(@_)">
                  <c:v>24294.695293241875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312-4543-B91D-75CB56F6CAAB}"/>
            </c:ext>
          </c:extLst>
        </c:ser>
        <c:ser>
          <c:idx val="3"/>
          <c:order val="3"/>
          <c:tx>
            <c:strRef>
              <c:f>Sheet1!$F$46</c:f>
              <c:strCache>
                <c:ptCount val="1"/>
                <c:pt idx="0">
                  <c:v>CEDU 2016 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Sheet1!$F$47:$F$87</c:f>
              <c:numCache>
                <c:formatCode>General</c:formatCode>
                <c:ptCount val="41"/>
                <c:pt idx="26" formatCode="_(* #,##0_);_(* \(#,##0\);_(* &quot;-&quot;??_);_(@_)">
                  <c:v>21329.38</c:v>
                </c:pt>
                <c:pt idx="27" formatCode="_(* #,##0_);_(* \(#,##0\);_(* &quot;-&quot;??_);_(@_)">
                  <c:v>21569.103999999999</c:v>
                </c:pt>
                <c:pt idx="28" formatCode="_(* #,##0_);_(* \(#,##0\);_(* &quot;-&quot;??_);_(@_)">
                  <c:v>21721.191999999999</c:v>
                </c:pt>
                <c:pt idx="29" formatCode="_(* #,##0_);_(* \(#,##0\);_(* &quot;-&quot;??_);_(@_)">
                  <c:v>21977.751</c:v>
                </c:pt>
                <c:pt idx="30" formatCode="_(* #,##0_);_(* \(#,##0\);_(* &quot;-&quot;??_);_(@_)">
                  <c:v>22185.405999999999</c:v>
                </c:pt>
                <c:pt idx="31" formatCode="_(* #,##0_);_(* \(#,##0\);_(* &quot;-&quot;??_);_(@_)">
                  <c:v>22440.482</c:v>
                </c:pt>
                <c:pt idx="32" formatCode="_(* #,##0_);_(* \(#,##0\);_(* &quot;-&quot;??_);_(@_)">
                  <c:v>22821.501</c:v>
                </c:pt>
                <c:pt idx="33" formatCode="_(* #,##0_);_(* \(#,##0\);_(* &quot;-&quot;??_);_(@_)">
                  <c:v>23127.734</c:v>
                </c:pt>
                <c:pt idx="34" formatCode="_(* #,##0_);_(* \(#,##0\);_(* &quot;-&quot;??_);_(@_)">
                  <c:v>23434.826000000001</c:v>
                </c:pt>
                <c:pt idx="35" formatCode="_(* #,##0_);_(* \(#,##0\);_(* &quot;-&quot;??_);_(@_)">
                  <c:v>23743.925999999999</c:v>
                </c:pt>
                <c:pt idx="36" formatCode="_(* #,##0_);_(* \(#,##0\);_(* &quot;-&quot;??_);_(@_)">
                  <c:v>24045.347000000002</c:v>
                </c:pt>
                <c:pt idx="37" formatCode="_(* #,##0_);_(* \(#,##0\);_(* &quot;-&quot;??_);_(@_)">
                  <c:v>24353.802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9312-4543-B91D-75CB56F6CAAB}"/>
            </c:ext>
          </c:extLst>
        </c:ser>
        <c:ser>
          <c:idx val="4"/>
          <c:order val="4"/>
          <c:tx>
            <c:strRef>
              <c:f>Sheet1!$G$46</c:f>
              <c:strCache>
                <c:ptCount val="1"/>
                <c:pt idx="0">
                  <c:v>History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Sheet1!$B$47:$B$87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Sheet1!$G$47:$G$87</c:f>
              <c:numCache>
                <c:formatCode>_(* #,##0_);_(* \(#,##0\);_(* "-"??_);_(@_)</c:formatCode>
                <c:ptCount val="41"/>
                <c:pt idx="0">
                  <c:v>14857.210402849145</c:v>
                </c:pt>
                <c:pt idx="1">
                  <c:v>14710.487892659958</c:v>
                </c:pt>
                <c:pt idx="2">
                  <c:v>15530.948608000002</c:v>
                </c:pt>
                <c:pt idx="3">
                  <c:v>15438.494637999998</c:v>
                </c:pt>
                <c:pt idx="4">
                  <c:v>15772.730319999999</c:v>
                </c:pt>
                <c:pt idx="5">
                  <c:v>15915.299009999997</c:v>
                </c:pt>
                <c:pt idx="6">
                  <c:v>16434.430841999998</c:v>
                </c:pt>
                <c:pt idx="7">
                  <c:v>17131.864593000006</c:v>
                </c:pt>
                <c:pt idx="8">
                  <c:v>17613.758490320943</c:v>
                </c:pt>
                <c:pt idx="9">
                  <c:v>18241.475477726679</c:v>
                </c:pt>
                <c:pt idx="10">
                  <c:v>18783.613697586225</c:v>
                </c:pt>
                <c:pt idx="11">
                  <c:v>17836.545616804669</c:v>
                </c:pt>
                <c:pt idx="12">
                  <c:v>18274.318528911255</c:v>
                </c:pt>
                <c:pt idx="13">
                  <c:v>18979.429517698747</c:v>
                </c:pt>
                <c:pt idx="14">
                  <c:v>19988.840406414682</c:v>
                </c:pt>
                <c:pt idx="15">
                  <c:v>20017.261182147813</c:v>
                </c:pt>
                <c:pt idx="16">
                  <c:v>21090.807701926016</c:v>
                </c:pt>
                <c:pt idx="17">
                  <c:v>21189.215580164862</c:v>
                </c:pt>
                <c:pt idx="18">
                  <c:v>21567.862033636426</c:v>
                </c:pt>
                <c:pt idx="19">
                  <c:v>21028.384101643936</c:v>
                </c:pt>
                <c:pt idx="20">
                  <c:v>20417.788799219139</c:v>
                </c:pt>
                <c:pt idx="21">
                  <c:v>20470.004597064886</c:v>
                </c:pt>
                <c:pt idx="22">
                  <c:v>21052.402730256323</c:v>
                </c:pt>
                <c:pt idx="23">
                  <c:v>20895.976303289695</c:v>
                </c:pt>
                <c:pt idx="24">
                  <c:v>21432.601329410034</c:v>
                </c:pt>
                <c:pt idx="25">
                  <c:v>21520.390158921484</c:v>
                </c:pt>
                <c:pt idx="26">
                  <c:v>21137.791769407853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9312-4543-B91D-75CB56F6CA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5056656"/>
        <c:axId val="328421168"/>
      </c:lineChart>
      <c:catAx>
        <c:axId val="325056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2842116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328421168"/>
        <c:scaling>
          <c:orientation val="minMax"/>
          <c:min val="1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250566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0433693867543861"/>
          <c:y val="0.52287371518866677"/>
          <c:w val="0.49474730882135232"/>
          <c:h val="0.295075011336394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99686767341659"/>
          <c:y val="2.2250711202492463E-2"/>
          <c:w val="0.85510527975695805"/>
          <c:h val="0.83802820154206825"/>
        </c:manualLayout>
      </c:layout>
      <c:lineChart>
        <c:grouping val="standard"/>
        <c:varyColors val="0"/>
        <c:ser>
          <c:idx val="0"/>
          <c:order val="0"/>
          <c:tx>
            <c:strRef>
              <c:f>Sheet1!$J$46</c:f>
              <c:strCache>
                <c:ptCount val="1"/>
                <c:pt idx="0">
                  <c:v>CED 2017 Revised High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Sheet1!$J$47:$J$87</c:f>
              <c:numCache>
                <c:formatCode>General</c:formatCode>
                <c:ptCount val="41"/>
                <c:pt idx="27" formatCode="_(* #,##0_);_(* \(#,##0\);_(* &quot;-&quot;??_);_(@_)">
                  <c:v>4407.306867522133</c:v>
                </c:pt>
                <c:pt idx="28" formatCode="_(* #,##0_);_(* \(#,##0\);_(* &quot;-&quot;??_);_(@_)">
                  <c:v>4505.5748675133491</c:v>
                </c:pt>
                <c:pt idx="29" formatCode="_(* #,##0_);_(* \(#,##0\);_(* &quot;-&quot;??_);_(@_)">
                  <c:v>4624.5368538863486</c:v>
                </c:pt>
                <c:pt idx="30" formatCode="_(* #,##0_);_(* \(#,##0\);_(* &quot;-&quot;??_);_(@_)">
                  <c:v>4729.457684452691</c:v>
                </c:pt>
                <c:pt idx="31" formatCode="_(* #,##0_);_(* \(#,##0\);_(* &quot;-&quot;??_);_(@_)">
                  <c:v>4828.3775456634949</c:v>
                </c:pt>
                <c:pt idx="32" formatCode="_(* #,##0_);_(* \(#,##0\);_(* &quot;-&quot;??_);_(@_)">
                  <c:v>4972.5144255266241</c:v>
                </c:pt>
                <c:pt idx="33" formatCode="_(* #,##0_);_(* \(#,##0\);_(* &quot;-&quot;??_);_(@_)">
                  <c:v>5081.7603294691462</c:v>
                </c:pt>
                <c:pt idx="34" formatCode="_(* #,##0_);_(* \(#,##0\);_(* &quot;-&quot;??_);_(@_)">
                  <c:v>5191.5625417992251</c:v>
                </c:pt>
                <c:pt idx="35" formatCode="_(* #,##0_);_(* \(#,##0\);_(* &quot;-&quot;??_);_(@_)">
                  <c:v>5290.1175863423414</c:v>
                </c:pt>
                <c:pt idx="36" formatCode="_(* #,##0_);_(* \(#,##0\);_(* &quot;-&quot;??_);_(@_)">
                  <c:v>5382.8555807328157</c:v>
                </c:pt>
                <c:pt idx="37" formatCode="_(* #,##0_);_(* \(#,##0\);_(* &quot;-&quot;??_);_(@_)">
                  <c:v>5465.4955959501503</c:v>
                </c:pt>
                <c:pt idx="38" formatCode="_(* #,##0_);_(* \(#,##0\);_(* &quot;-&quot;??_);_(@_)">
                  <c:v>5547.396502032042</c:v>
                </c:pt>
                <c:pt idx="39" formatCode="_(* #,##0_);_(* \(#,##0\);_(* &quot;-&quot;??_);_(@_)">
                  <c:v>5625.4308141451338</c:v>
                </c:pt>
                <c:pt idx="40" formatCode="_(* #,##0_);_(* \(#,##0\);_(* &quot;-&quot;??_);_(@_)">
                  <c:v>5702.0615092181943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C41-4A01-9D17-E57DB7C9150B}"/>
            </c:ext>
          </c:extLst>
        </c:ser>
        <c:ser>
          <c:idx val="1"/>
          <c:order val="1"/>
          <c:tx>
            <c:strRef>
              <c:f>Sheet1!$K$46</c:f>
              <c:strCache>
                <c:ptCount val="1"/>
                <c:pt idx="0">
                  <c:v>CED 2017 Revised Mid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Sheet1!$K$47:$K$87</c:f>
              <c:numCache>
                <c:formatCode>General</c:formatCode>
                <c:ptCount val="41"/>
                <c:pt idx="27" formatCode="_(* #,##0_);_(* \(#,##0\);_(* &quot;-&quot;??_);_(@_)">
                  <c:v>4407.306867522133</c:v>
                </c:pt>
                <c:pt idx="28" formatCode="_(* #,##0_);_(* \(#,##0\);_(* &quot;-&quot;??_);_(@_)">
                  <c:v>4491.6320474730337</c:v>
                </c:pt>
                <c:pt idx="29" formatCode="_(* #,##0_);_(* \(#,##0\);_(* &quot;-&quot;??_);_(@_)">
                  <c:v>4589.1783767173683</c:v>
                </c:pt>
                <c:pt idx="30" formatCode="_(* #,##0_);_(* \(#,##0\);_(* &quot;-&quot;??_);_(@_)">
                  <c:v>4669.6967821865246</c:v>
                </c:pt>
                <c:pt idx="31" formatCode="_(* #,##0_);_(* \(#,##0\);_(* &quot;-&quot;??_);_(@_)">
                  <c:v>4753.0670810552228</c:v>
                </c:pt>
                <c:pt idx="32" formatCode="_(* #,##0_);_(* \(#,##0\);_(* &quot;-&quot;??_);_(@_)">
                  <c:v>4875.060141955777</c:v>
                </c:pt>
                <c:pt idx="33" formatCode="_(* #,##0_);_(* \(#,##0\);_(* &quot;-&quot;??_);_(@_)">
                  <c:v>4967.6102804552083</c:v>
                </c:pt>
                <c:pt idx="34" formatCode="_(* #,##0_);_(* \(#,##0\);_(* &quot;-&quot;??_);_(@_)">
                  <c:v>5057.3743172990244</c:v>
                </c:pt>
                <c:pt idx="35" formatCode="_(* #,##0_);_(* \(#,##0\);_(* &quot;-&quot;??_);_(@_)">
                  <c:v>5138.8036850279223</c:v>
                </c:pt>
                <c:pt idx="36" formatCode="_(* #,##0_);_(* \(#,##0\);_(* &quot;-&quot;??_);_(@_)">
                  <c:v>5210.4479662627537</c:v>
                </c:pt>
                <c:pt idx="37" formatCode="_(* #,##0_);_(* \(#,##0\);_(* &quot;-&quot;??_);_(@_)">
                  <c:v>5280.4895801990324</c:v>
                </c:pt>
                <c:pt idx="38" formatCode="_(* #,##0_);_(* \(#,##0\);_(* &quot;-&quot;??_);_(@_)">
                  <c:v>5338.0600844104301</c:v>
                </c:pt>
                <c:pt idx="39" formatCode="_(* #,##0_);_(* \(#,##0\);_(* &quot;-&quot;??_);_(@_)">
                  <c:v>5399.9255448517852</c:v>
                </c:pt>
                <c:pt idx="40" formatCode="_(* #,##0_);_(* \(#,##0\);_(* &quot;-&quot;??_);_(@_)">
                  <c:v>5459.5574310680295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C41-4A01-9D17-E57DB7C9150B}"/>
            </c:ext>
          </c:extLst>
        </c:ser>
        <c:ser>
          <c:idx val="2"/>
          <c:order val="2"/>
          <c:tx>
            <c:strRef>
              <c:f>Sheet1!$L$46</c:f>
              <c:strCache>
                <c:ptCount val="1"/>
                <c:pt idx="0">
                  <c:v>CED 2017 Revised Low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Sheet1!$L$47:$L$87</c:f>
              <c:numCache>
                <c:formatCode>General</c:formatCode>
                <c:ptCount val="41"/>
                <c:pt idx="27" formatCode="_(* #,##0_);_(* \(#,##0\);_(* &quot;-&quot;??_);_(@_)">
                  <c:v>4407.3063780850989</c:v>
                </c:pt>
                <c:pt idx="28" formatCode="_(* #,##0_);_(* \(#,##0\);_(* &quot;-&quot;??_);_(@_)">
                  <c:v>4460.9031582961152</c:v>
                </c:pt>
                <c:pt idx="29" formatCode="_(* #,##0_);_(* \(#,##0\);_(* &quot;-&quot;??_);_(@_)">
                  <c:v>4545.0429548747707</c:v>
                </c:pt>
                <c:pt idx="30" formatCode="_(* #,##0_);_(* \(#,##0\);_(* &quot;-&quot;??_);_(@_)">
                  <c:v>4607.1704667931745</c:v>
                </c:pt>
                <c:pt idx="31" formatCode="_(* #,##0_);_(* \(#,##0\);_(* &quot;-&quot;??_);_(@_)">
                  <c:v>4670.0366630939407</c:v>
                </c:pt>
                <c:pt idx="32" formatCode="_(* #,##0_);_(* \(#,##0\);_(* &quot;-&quot;??_);_(@_)">
                  <c:v>4774.7868922470034</c:v>
                </c:pt>
                <c:pt idx="33" formatCode="_(* #,##0_);_(* \(#,##0\);_(* &quot;-&quot;??_);_(@_)">
                  <c:v>4847.4112900918726</c:v>
                </c:pt>
                <c:pt idx="34" formatCode="_(* #,##0_);_(* \(#,##0\);_(* &quot;-&quot;??_);_(@_)">
                  <c:v>4916.1471096398272</c:v>
                </c:pt>
                <c:pt idx="35" formatCode="_(* #,##0_);_(* \(#,##0\);_(* &quot;-&quot;??_);_(@_)">
                  <c:v>4976.734923130417</c:v>
                </c:pt>
                <c:pt idx="36" formatCode="_(* #,##0_);_(* \(#,##0\);_(* &quot;-&quot;??_);_(@_)">
                  <c:v>5032.3266828664109</c:v>
                </c:pt>
                <c:pt idx="37" formatCode="_(* #,##0_);_(* \(#,##0\);_(* &quot;-&quot;??_);_(@_)">
                  <c:v>5079.36440026126</c:v>
                </c:pt>
                <c:pt idx="38" formatCode="_(* #,##0_);_(* \(#,##0\);_(* &quot;-&quot;??_);_(@_)">
                  <c:v>5127.6712972363712</c:v>
                </c:pt>
                <c:pt idx="39" formatCode="_(* #,##0_);_(* \(#,##0\);_(* &quot;-&quot;??_);_(@_)">
                  <c:v>5169.5401662675959</c:v>
                </c:pt>
                <c:pt idx="40" formatCode="_(* #,##0_);_(* \(#,##0\);_(* &quot;-&quot;??_);_(@_)">
                  <c:v>5211.153509706267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C41-4A01-9D17-E57DB7C9150B}"/>
            </c:ext>
          </c:extLst>
        </c:ser>
        <c:ser>
          <c:idx val="3"/>
          <c:order val="3"/>
          <c:tx>
            <c:strRef>
              <c:f>Sheet1!$M$46</c:f>
              <c:strCache>
                <c:ptCount val="1"/>
                <c:pt idx="0">
                  <c:v>CEDU 2016 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Sheet1!$M$47:$M$87</c:f>
              <c:numCache>
                <c:formatCode>General</c:formatCode>
                <c:ptCount val="41"/>
                <c:pt idx="27" formatCode="_(* #,##0_);_(* \(#,##0\);_(* &quot;-&quot;??_);_(@_)">
                  <c:v>4519.5271000000002</c:v>
                </c:pt>
                <c:pt idx="28" formatCode="_(* #,##0_);_(* \(#,##0\);_(* &quot;-&quot;??_);_(@_)">
                  <c:v>4560.0896000000002</c:v>
                </c:pt>
                <c:pt idx="29" formatCode="_(* #,##0_);_(* \(#,##0\);_(* &quot;-&quot;??_);_(@_)">
                  <c:v>4592.0064000000002</c:v>
                </c:pt>
                <c:pt idx="30" formatCode="_(* #,##0_);_(* \(#,##0\);_(* &quot;-&quot;??_);_(@_)">
                  <c:v>4621.2353000000003</c:v>
                </c:pt>
                <c:pt idx="31" formatCode="_(* #,##0_);_(* \(#,##0\);_(* &quot;-&quot;??_);_(@_)">
                  <c:v>4664.3818000000001</c:v>
                </c:pt>
                <c:pt idx="32" formatCode="_(* #,##0_);_(* \(#,##0\);_(* &quot;-&quot;??_);_(@_)">
                  <c:v>4732.3870999999999</c:v>
                </c:pt>
                <c:pt idx="33" formatCode="_(* #,##0_);_(* \(#,##0\);_(* &quot;-&quot;??_);_(@_)">
                  <c:v>4779.5360000000001</c:v>
                </c:pt>
                <c:pt idx="34" formatCode="_(* #,##0_);_(* \(#,##0\);_(* &quot;-&quot;??_);_(@_)">
                  <c:v>4827.4966999999997</c:v>
                </c:pt>
                <c:pt idx="35" formatCode="_(* #,##0_);_(* \(#,##0\);_(* &quot;-&quot;??_);_(@_)">
                  <c:v>4874.5258000000003</c:v>
                </c:pt>
                <c:pt idx="36" formatCode="_(* #,##0_);_(* \(#,##0\);_(* &quot;-&quot;??_);_(@_)">
                  <c:v>4921.1845000000003</c:v>
                </c:pt>
                <c:pt idx="37" formatCode="_(* #,##0_);_(* \(#,##0\);_(* &quot;-&quot;??_);_(@_)">
                  <c:v>4970.8968000000004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C41-4A01-9D17-E57DB7C9150B}"/>
            </c:ext>
          </c:extLst>
        </c:ser>
        <c:ser>
          <c:idx val="4"/>
          <c:order val="4"/>
          <c:tx>
            <c:strRef>
              <c:f>Sheet1!$N$46</c:f>
              <c:strCache>
                <c:ptCount val="1"/>
                <c:pt idx="0">
                  <c:v>History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Sheet1!$N$47:$N$87</c:f>
              <c:numCache>
                <c:formatCode>_(* #,##0_);_(* \(#,##0\);_(* "-"??_);_(@_)</c:formatCode>
                <c:ptCount val="41"/>
                <c:pt idx="0">
                  <c:v>2794.8224967299625</c:v>
                </c:pt>
                <c:pt idx="1">
                  <c:v>2821.2113904656244</c:v>
                </c:pt>
                <c:pt idx="2">
                  <c:v>3071.3670482582711</c:v>
                </c:pt>
                <c:pt idx="3">
                  <c:v>2671.0616172839395</c:v>
                </c:pt>
                <c:pt idx="4">
                  <c:v>3077.7276065887181</c:v>
                </c:pt>
                <c:pt idx="5">
                  <c:v>3040.4923585905749</c:v>
                </c:pt>
                <c:pt idx="6">
                  <c:v>3080.7981371515148</c:v>
                </c:pt>
                <c:pt idx="7">
                  <c:v>3422.9906650622102</c:v>
                </c:pt>
                <c:pt idx="8">
                  <c:v>3674.4645324959606</c:v>
                </c:pt>
                <c:pt idx="9">
                  <c:v>3345.0677119413053</c:v>
                </c:pt>
                <c:pt idx="10">
                  <c:v>3239.6518647851681</c:v>
                </c:pt>
                <c:pt idx="11">
                  <c:v>2999.505714484585</c:v>
                </c:pt>
                <c:pt idx="12">
                  <c:v>3314.0964180920455</c:v>
                </c:pt>
                <c:pt idx="13">
                  <c:v>3654.503506029559</c:v>
                </c:pt>
                <c:pt idx="14">
                  <c:v>3829.6684301477007</c:v>
                </c:pt>
                <c:pt idx="15">
                  <c:v>3831.9473682401876</c:v>
                </c:pt>
                <c:pt idx="16">
                  <c:v>4219.3170892076441</c:v>
                </c:pt>
                <c:pt idx="17">
                  <c:v>4378.1467435313798</c:v>
                </c:pt>
                <c:pt idx="18">
                  <c:v>4119.4262199118421</c:v>
                </c:pt>
                <c:pt idx="19">
                  <c:v>4242.5136334528888</c:v>
                </c:pt>
                <c:pt idx="20">
                  <c:v>4442.2954527848406</c:v>
                </c:pt>
                <c:pt idx="21">
                  <c:v>4151.4053220558671</c:v>
                </c:pt>
                <c:pt idx="22">
                  <c:v>4418.1374178251444</c:v>
                </c:pt>
                <c:pt idx="23">
                  <c:v>4513.2873010696021</c:v>
                </c:pt>
                <c:pt idx="24">
                  <c:v>4829.6247734079279</c:v>
                </c:pt>
                <c:pt idx="25">
                  <c:v>4791.1041841829683</c:v>
                </c:pt>
                <c:pt idx="26">
                  <c:v>4443.0792959888777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3C41-4A01-9D17-E57DB7C915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8420776"/>
        <c:axId val="405187776"/>
      </c:lineChart>
      <c:catAx>
        <c:axId val="328420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5187776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405187776"/>
        <c:scaling>
          <c:orientation val="minMax"/>
          <c:min val="2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28420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775631209368257"/>
          <c:y val="5.1407126003183451E-2"/>
          <c:w val="0.49474730882135232"/>
          <c:h val="0.295075011336394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Sheet1!$P$2</c:f>
              <c:strCache>
                <c:ptCount val="1"/>
                <c:pt idx="0">
                  <c:v>Consumption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Sheet1!$O$3:$O$43</c15:sqref>
                  </c15:fullRef>
                </c:ext>
              </c:extLst>
              <c:f>Sheet1!$O$28:$O$43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Sheet1!$P$3:$P$43</c15:sqref>
                  </c15:fullRef>
                </c:ext>
              </c:extLst>
              <c:f>Sheet1!$P$28:$P$43</c:f>
              <c:numCache>
                <c:formatCode>0.00</c:formatCode>
                <c:ptCount val="16"/>
                <c:pt idx="0">
                  <c:v>21520.390158921484</c:v>
                </c:pt>
                <c:pt idx="1">
                  <c:v>21137.791769407853</c:v>
                </c:pt>
                <c:pt idx="2">
                  <c:v>20903.383520056399</c:v>
                </c:pt>
                <c:pt idx="3">
                  <c:v>21230.112324969592</c:v>
                </c:pt>
                <c:pt idx="4">
                  <c:v>21536.879781393312</c:v>
                </c:pt>
                <c:pt idx="5">
                  <c:v>21873.059693908501</c:v>
                </c:pt>
                <c:pt idx="6">
                  <c:v>22218.234781632578</c:v>
                </c:pt>
                <c:pt idx="7">
                  <c:v>22778.900465981027</c:v>
                </c:pt>
                <c:pt idx="8">
                  <c:v>23193.901670374045</c:v>
                </c:pt>
                <c:pt idx="9">
                  <c:v>23586.529021699382</c:v>
                </c:pt>
                <c:pt idx="10">
                  <c:v>23941.48485359464</c:v>
                </c:pt>
                <c:pt idx="11">
                  <c:v>24235.377425117167</c:v>
                </c:pt>
                <c:pt idx="12">
                  <c:v>24499.116468399949</c:v>
                </c:pt>
                <c:pt idx="13">
                  <c:v>24759.821224887961</c:v>
                </c:pt>
                <c:pt idx="14">
                  <c:v>25009.480878428763</c:v>
                </c:pt>
                <c:pt idx="15">
                  <c:v>25262.035171025433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7B3-43DB-B4EA-DF65E8F41347}"/>
            </c:ext>
          </c:extLst>
        </c:ser>
        <c:ser>
          <c:idx val="1"/>
          <c:order val="1"/>
          <c:tx>
            <c:strRef>
              <c:f>Sheet1!$Q$2</c:f>
              <c:strCache>
                <c:ptCount val="1"/>
                <c:pt idx="0">
                  <c:v>Sales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diamond"/>
            <c:size val="5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Sheet1!$O$3:$O$43</c15:sqref>
                  </c15:fullRef>
                </c:ext>
              </c:extLst>
              <c:f>Sheet1!$O$28:$O$43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Sheet1!$Q$3:$Q$43</c15:sqref>
                  </c15:fullRef>
                </c:ext>
              </c:extLst>
              <c:f>Sheet1!$Q$28:$Q$43</c:f>
              <c:numCache>
                <c:formatCode>0.00</c:formatCode>
                <c:ptCount val="16"/>
                <c:pt idx="0">
                  <c:v>19918.794717999936</c:v>
                </c:pt>
                <c:pt idx="1">
                  <c:v>19168.70371999998</c:v>
                </c:pt>
                <c:pt idx="2">
                  <c:v>18628.009211789722</c:v>
                </c:pt>
                <c:pt idx="3">
                  <c:v>18616.376233424027</c:v>
                </c:pt>
                <c:pt idx="4">
                  <c:v>18713.309685079053</c:v>
                </c:pt>
                <c:pt idx="5">
                  <c:v>18859.227456742148</c:v>
                </c:pt>
                <c:pt idx="6">
                  <c:v>19029.32004804918</c:v>
                </c:pt>
                <c:pt idx="7">
                  <c:v>19434.641561532088</c:v>
                </c:pt>
                <c:pt idx="8">
                  <c:v>19711.707909509129</c:v>
                </c:pt>
                <c:pt idx="9">
                  <c:v>19977.612895012982</c:v>
                </c:pt>
                <c:pt idx="10">
                  <c:v>20214.787618483628</c:v>
                </c:pt>
                <c:pt idx="11">
                  <c:v>20396.941894138232</c:v>
                </c:pt>
                <c:pt idx="12">
                  <c:v>20550.983756040539</c:v>
                </c:pt>
                <c:pt idx="13">
                  <c:v>20700.888675319417</c:v>
                </c:pt>
                <c:pt idx="14">
                  <c:v>20834.894079080696</c:v>
                </c:pt>
                <c:pt idx="15">
                  <c:v>20965.571761882071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7B3-43DB-B4EA-DF65E8F413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5188560"/>
        <c:axId val="405188952"/>
      </c:lineChart>
      <c:catAx>
        <c:axId val="405188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5188952"/>
        <c:crosses val="autoZero"/>
        <c:auto val="1"/>
        <c:lblAlgn val="ctr"/>
        <c:lblOffset val="100"/>
        <c:noMultiLvlLbl val="0"/>
      </c:catAx>
      <c:valAx>
        <c:axId val="405188952"/>
        <c:scaling>
          <c:orientation val="minMax"/>
          <c:min val="15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5188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683958506125644"/>
          <c:y val="0.68997014107986776"/>
          <c:w val="0.19191222029811761"/>
          <c:h val="0.110563197837834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Sheet1!$T$2</c:f>
              <c:strCache>
                <c:ptCount val="1"/>
                <c:pt idx="0">
                  <c:v>Gross Generation at Peak End Use Load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Sheet1!$S$30:$S$43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Sheet1!$T$3:$T$43</c15:sqref>
                  </c15:fullRef>
                </c:ext>
              </c:extLst>
              <c:f>Sheet1!$T$30:$T$43</c:f>
              <c:numCache>
                <c:formatCode>0.00</c:formatCode>
                <c:ptCount val="14"/>
                <c:pt idx="0">
                  <c:v>4777.8484240805501</c:v>
                </c:pt>
                <c:pt idx="1">
                  <c:v>4858.0170538763232</c:v>
                </c:pt>
                <c:pt idx="2">
                  <c:v>4954.9418965708792</c:v>
                </c:pt>
                <c:pt idx="3">
                  <c:v>5035.9074816085031</c:v>
                </c:pt>
                <c:pt idx="4">
                  <c:v>5120.4600804775364</c:v>
                </c:pt>
                <c:pt idx="5">
                  <c:v>5248.1452536570687</c:v>
                </c:pt>
                <c:pt idx="6">
                  <c:v>5345.4422622284446</c:v>
                </c:pt>
                <c:pt idx="7">
                  <c:v>5437.0657221932661</c:v>
                </c:pt>
                <c:pt idx="8">
                  <c:v>5521.2722051871106</c:v>
                </c:pt>
                <c:pt idx="9">
                  <c:v>5595.0237094925124</c:v>
                </c:pt>
                <c:pt idx="10">
                  <c:v>5666.918093298048</c:v>
                </c:pt>
                <c:pt idx="11">
                  <c:v>5727.0170248554696</c:v>
                </c:pt>
                <c:pt idx="12">
                  <c:v>5788.0837855649479</c:v>
                </c:pt>
                <c:pt idx="13">
                  <c:v>5848.2053224115625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783-4824-8298-DC4E1379D3A0}"/>
            </c:ext>
          </c:extLst>
        </c:ser>
        <c:ser>
          <c:idx val="1"/>
          <c:order val="1"/>
          <c:tx>
            <c:strRef>
              <c:f>Sheet1!$U$2</c:f>
              <c:strCache>
                <c:ptCount val="1"/>
                <c:pt idx="0">
                  <c:v>Unadjusted Net Peak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Sheet1!$S$30:$S$43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Sheet1!$U$3:$U$43</c15:sqref>
                  </c15:fullRef>
                </c:ext>
              </c:extLst>
              <c:f>Sheet1!$U$30:$U$43</c:f>
              <c:numCache>
                <c:formatCode>0.00</c:formatCode>
                <c:ptCount val="14"/>
                <c:pt idx="0">
                  <c:v>4155.1503630550114</c:v>
                </c:pt>
                <c:pt idx="1">
                  <c:v>4109.3578579246105</c:v>
                </c:pt>
                <c:pt idx="2">
                  <c:v>4102.8130059218001</c:v>
                </c:pt>
                <c:pt idx="3">
                  <c:v>4094.3684875392628</c:v>
                </c:pt>
                <c:pt idx="4">
                  <c:v>4108.0903251895988</c:v>
                </c:pt>
                <c:pt idx="5">
                  <c:v>4171.1448861363642</c:v>
                </c:pt>
                <c:pt idx="6">
                  <c:v>4226.7176365230698</c:v>
                </c:pt>
                <c:pt idx="7">
                  <c:v>4251.8236324373438</c:v>
                </c:pt>
                <c:pt idx="8">
                  <c:v>4288.8018619310951</c:v>
                </c:pt>
                <c:pt idx="9">
                  <c:v>4312.5605866823853</c:v>
                </c:pt>
                <c:pt idx="10">
                  <c:v>4335.4492172759246</c:v>
                </c:pt>
                <c:pt idx="11">
                  <c:v>4362.2748560558757</c:v>
                </c:pt>
                <c:pt idx="12">
                  <c:v>4354.2565153818759</c:v>
                </c:pt>
                <c:pt idx="13">
                  <c:v>4365.1896416869431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783-4824-8298-DC4E1379D3A0}"/>
            </c:ext>
          </c:extLst>
        </c:ser>
        <c:ser>
          <c:idx val="2"/>
          <c:order val="2"/>
          <c:tx>
            <c:strRef>
              <c:f>Sheet1!$V$2</c:f>
              <c:strCache>
                <c:ptCount val="1"/>
                <c:pt idx="0">
                  <c:v>Adjusted Net Peak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Sheet1!$S$3:$S$43</c15:sqref>
                  </c15:fullRef>
                </c:ext>
              </c:extLst>
              <c:f>Sheet1!$S$30:$S$43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Sheet1!$V$3:$V$43</c15:sqref>
                  </c15:fullRef>
                </c:ext>
              </c:extLst>
              <c:f>Sheet1!$V$30:$V$43</c:f>
              <c:numCache>
                <c:formatCode>0.00</c:formatCode>
                <c:ptCount val="14"/>
                <c:pt idx="0">
                  <c:v>4155.1503630550114</c:v>
                </c:pt>
                <c:pt idx="1">
                  <c:v>4109.3578579246105</c:v>
                </c:pt>
                <c:pt idx="2">
                  <c:v>4102.8130059218001</c:v>
                </c:pt>
                <c:pt idx="3">
                  <c:v>4094.3684875392628</c:v>
                </c:pt>
                <c:pt idx="4">
                  <c:v>4156.7168110166494</c:v>
                </c:pt>
                <c:pt idx="5">
                  <c:v>4258.2792206950717</c:v>
                </c:pt>
                <c:pt idx="6">
                  <c:v>4337.0331921871284</c:v>
                </c:pt>
                <c:pt idx="7">
                  <c:v>4413.9455621375419</c:v>
                </c:pt>
                <c:pt idx="8">
                  <c:v>4475.0265594024577</c:v>
                </c:pt>
                <c:pt idx="9">
                  <c:v>4534.8479918194062</c:v>
                </c:pt>
                <c:pt idx="10">
                  <c:v>4581.392878828904</c:v>
                </c:pt>
                <c:pt idx="11">
                  <c:v>4628.2413174318517</c:v>
                </c:pt>
                <c:pt idx="12">
                  <c:v>4677.4221405538365</c:v>
                </c:pt>
                <c:pt idx="13">
                  <c:v>4728.8581397918624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783-4824-8298-DC4E1379D3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37229048"/>
        <c:axId val="337229440"/>
      </c:lineChart>
      <c:catAx>
        <c:axId val="337229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37229440"/>
        <c:crosses val="autoZero"/>
        <c:auto val="1"/>
        <c:lblAlgn val="ctr"/>
        <c:lblOffset val="100"/>
        <c:noMultiLvlLbl val="0"/>
      </c:catAx>
      <c:valAx>
        <c:axId val="337229440"/>
        <c:scaling>
          <c:orientation val="minMax"/>
          <c:min val="3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37229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0485210590428367"/>
          <c:y val="0.62543840246713012"/>
          <c:w val="0.46191919492345079"/>
          <c:h val="0.212059198157279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'SB350 Totals'!$CM$4</c:f>
              <c:strCache>
                <c:ptCount val="1"/>
                <c:pt idx="0">
                  <c:v>Mid Baseline Sales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Totals'!$CL$5:$CL$18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Totals'!$CM$5:$CM$18</c:f>
              <c:numCache>
                <c:formatCode>_(* #,##0_);_(* \(#,##0\);_(* "-"??_);_(@_)</c:formatCode>
                <c:ptCount val="14"/>
                <c:pt idx="0">
                  <c:v>18628.009211789722</c:v>
                </c:pt>
                <c:pt idx="1">
                  <c:v>18616.376233424027</c:v>
                </c:pt>
                <c:pt idx="2">
                  <c:v>18713.309685079053</c:v>
                </c:pt>
                <c:pt idx="3">
                  <c:v>18859.227456742148</c:v>
                </c:pt>
                <c:pt idx="4">
                  <c:v>19029.32004804918</c:v>
                </c:pt>
                <c:pt idx="5">
                  <c:v>19434.641561532088</c:v>
                </c:pt>
                <c:pt idx="6">
                  <c:v>19711.707909509129</c:v>
                </c:pt>
                <c:pt idx="7">
                  <c:v>19977.612895012982</c:v>
                </c:pt>
                <c:pt idx="8">
                  <c:v>20214.787618483628</c:v>
                </c:pt>
                <c:pt idx="9">
                  <c:v>20396.941894138232</c:v>
                </c:pt>
                <c:pt idx="10">
                  <c:v>20550.983756040539</c:v>
                </c:pt>
                <c:pt idx="11">
                  <c:v>20700.888675319417</c:v>
                </c:pt>
                <c:pt idx="12">
                  <c:v>20834.894079080696</c:v>
                </c:pt>
                <c:pt idx="13">
                  <c:v>20965.571761882071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485-4133-BC7D-2F39B56B4F1E}"/>
            </c:ext>
          </c:extLst>
        </c:ser>
        <c:ser>
          <c:idx val="1"/>
          <c:order val="1"/>
          <c:tx>
            <c:strRef>
              <c:f>'SB350 Totals'!$CN$4</c:f>
              <c:strCache>
                <c:ptCount val="1"/>
                <c:pt idx="0">
                  <c:v>Managed Sales Mid-Mid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Totals'!$CL$5:$CL$18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Totals'!$CN$5:$CN$18</c:f>
              <c:numCache>
                <c:formatCode>_(* #,##0_);_(* \(#,##0\);_(* "-"??_);_(@_)</c:formatCode>
                <c:ptCount val="14"/>
                <c:pt idx="0">
                  <c:v>18604.342931522591</c:v>
                </c:pt>
                <c:pt idx="1">
                  <c:v>18430.735902053657</c:v>
                </c:pt>
                <c:pt idx="2">
                  <c:v>18348.589682474623</c:v>
                </c:pt>
                <c:pt idx="3">
                  <c:v>18293.582718468311</c:v>
                </c:pt>
                <c:pt idx="4">
                  <c:v>18241.714224647036</c:v>
                </c:pt>
                <c:pt idx="5">
                  <c:v>18422.259572940176</c:v>
                </c:pt>
                <c:pt idx="6">
                  <c:v>18431.956624780574</c:v>
                </c:pt>
                <c:pt idx="7">
                  <c:v>18444.955557447141</c:v>
                </c:pt>
                <c:pt idx="8">
                  <c:v>18425.385769237004</c:v>
                </c:pt>
                <c:pt idx="9">
                  <c:v>18349.316872546002</c:v>
                </c:pt>
                <c:pt idx="10">
                  <c:v>18241.564323352519</c:v>
                </c:pt>
                <c:pt idx="11">
                  <c:v>18132.663022691166</c:v>
                </c:pt>
                <c:pt idx="12">
                  <c:v>18009.735758447103</c:v>
                </c:pt>
                <c:pt idx="13">
                  <c:v>17878.986642124204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485-4133-BC7D-2F39B56B4F1E}"/>
            </c:ext>
          </c:extLst>
        </c:ser>
        <c:ser>
          <c:idx val="2"/>
          <c:order val="2"/>
          <c:tx>
            <c:strRef>
              <c:f>'SB350 Totals'!$CO$4</c:f>
              <c:strCache>
                <c:ptCount val="1"/>
                <c:pt idx="0">
                  <c:v>Managed Sales Mid-Low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Totals'!$CL$5:$CL$18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Totals'!$CO$5:$CO$18</c:f>
              <c:numCache>
                <c:formatCode>_(* #,##0_);_(* \(#,##0\);_(* "-"??_);_(@_)</c:formatCode>
                <c:ptCount val="14"/>
                <c:pt idx="0">
                  <c:v>18606.894399634231</c:v>
                </c:pt>
                <c:pt idx="1">
                  <c:v>18455.411566651248</c:v>
                </c:pt>
                <c:pt idx="2">
                  <c:v>18407.22775781879</c:v>
                </c:pt>
                <c:pt idx="3">
                  <c:v>18398.661520404552</c:v>
                </c:pt>
                <c:pt idx="4">
                  <c:v>18391.175129499785</c:v>
                </c:pt>
                <c:pt idx="5">
                  <c:v>18613.333075466166</c:v>
                </c:pt>
                <c:pt idx="6">
                  <c:v>18673.926309649421</c:v>
                </c:pt>
                <c:pt idx="7">
                  <c:v>18728.263463232604</c:v>
                </c:pt>
                <c:pt idx="8">
                  <c:v>18749.386834022986</c:v>
                </c:pt>
                <c:pt idx="9">
                  <c:v>18718.635605250773</c:v>
                </c:pt>
                <c:pt idx="10">
                  <c:v>18656.903516525221</c:v>
                </c:pt>
                <c:pt idx="11">
                  <c:v>18586.624002383469</c:v>
                </c:pt>
                <c:pt idx="12">
                  <c:v>18496.558286264266</c:v>
                </c:pt>
                <c:pt idx="13">
                  <c:v>18401.278747327426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485-4133-BC7D-2F39B56B4F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18365592"/>
        <c:axId val="518365920"/>
      </c:lineChart>
      <c:catAx>
        <c:axId val="518365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920"/>
        <c:crosses val="autoZero"/>
        <c:auto val="1"/>
        <c:lblAlgn val="ctr"/>
        <c:lblOffset val="100"/>
        <c:noMultiLvlLbl val="0"/>
      </c:catAx>
      <c:valAx>
        <c:axId val="518365920"/>
        <c:scaling>
          <c:orientation val="minMax"/>
          <c:max val="30000"/>
          <c:min val="1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'SB350 Totals'!$CR$4</c:f>
              <c:strCache>
                <c:ptCount val="1"/>
                <c:pt idx="0">
                  <c:v>Mid Baseline Net Peak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Totals'!$CQ$5:$CQ$18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Totals'!$CR$5:$CR$18</c:f>
              <c:numCache>
                <c:formatCode>_(* #,##0_);_(* \(#,##0\);_(* "-"??_);_(@_)</c:formatCode>
                <c:ptCount val="14"/>
                <c:pt idx="0">
                  <c:v>4155.1503630550114</c:v>
                </c:pt>
                <c:pt idx="1">
                  <c:v>4109.3578579246105</c:v>
                </c:pt>
                <c:pt idx="2">
                  <c:v>4102.8130059218001</c:v>
                </c:pt>
                <c:pt idx="3">
                  <c:v>4094.3684875392628</c:v>
                </c:pt>
                <c:pt idx="4">
                  <c:v>4156.7168110166494</c:v>
                </c:pt>
                <c:pt idx="5">
                  <c:v>4258.2792206950717</c:v>
                </c:pt>
                <c:pt idx="6">
                  <c:v>4337.0331921871284</c:v>
                </c:pt>
                <c:pt idx="7">
                  <c:v>4413.9455621375419</c:v>
                </c:pt>
                <c:pt idx="8">
                  <c:v>4475.0265594024577</c:v>
                </c:pt>
                <c:pt idx="9">
                  <c:v>4534.8479918194062</c:v>
                </c:pt>
                <c:pt idx="10">
                  <c:v>4581.392878828904</c:v>
                </c:pt>
                <c:pt idx="11">
                  <c:v>4628.2413174318517</c:v>
                </c:pt>
                <c:pt idx="12">
                  <c:v>4677.4221405538365</c:v>
                </c:pt>
                <c:pt idx="13">
                  <c:v>4728.8581397918624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B7B-4988-8598-8C1620C7C3B8}"/>
            </c:ext>
          </c:extLst>
        </c:ser>
        <c:ser>
          <c:idx val="1"/>
          <c:order val="1"/>
          <c:tx>
            <c:strRef>
              <c:f>'SB350 Totals'!$CS$4</c:f>
              <c:strCache>
                <c:ptCount val="1"/>
                <c:pt idx="0">
                  <c:v>Managed Net Peak Mid-Mid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Totals'!$CQ$5:$CQ$18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Totals'!$CS$5:$CS$18</c:f>
              <c:numCache>
                <c:formatCode>_(* #,##0_);_(* \(#,##0\);_(* "-"??_);_(@_)</c:formatCode>
                <c:ptCount val="14"/>
                <c:pt idx="0">
                  <c:v>4155.1503630550114</c:v>
                </c:pt>
                <c:pt idx="1">
                  <c:v>4075.8789260288072</c:v>
                </c:pt>
                <c:pt idx="2">
                  <c:v>4033.3527585395236</c:v>
                </c:pt>
                <c:pt idx="3">
                  <c:v>3978.2265357147999</c:v>
                </c:pt>
                <c:pt idx="4">
                  <c:v>3987.2761080719747</c:v>
                </c:pt>
                <c:pt idx="5">
                  <c:v>4034.5619150315615</c:v>
                </c:pt>
                <c:pt idx="6">
                  <c:v>4038.0024604097798</c:v>
                </c:pt>
                <c:pt idx="7">
                  <c:v>4042.8758262129122</c:v>
                </c:pt>
                <c:pt idx="8">
                  <c:v>4031.2181197168056</c:v>
                </c:pt>
                <c:pt idx="9">
                  <c:v>4018.0830937726005</c:v>
                </c:pt>
                <c:pt idx="10">
                  <c:v>3990.4574640414039</c:v>
                </c:pt>
                <c:pt idx="11">
                  <c:v>3963.0627784335611</c:v>
                </c:pt>
                <c:pt idx="12">
                  <c:v>3938.4444189075084</c:v>
                </c:pt>
                <c:pt idx="13">
                  <c:v>3914.6763538425403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B7B-4988-8598-8C1620C7C3B8}"/>
            </c:ext>
          </c:extLst>
        </c:ser>
        <c:ser>
          <c:idx val="2"/>
          <c:order val="2"/>
          <c:tx>
            <c:strRef>
              <c:f>'SB350 Totals'!$CT$4</c:f>
              <c:strCache>
                <c:ptCount val="1"/>
                <c:pt idx="0">
                  <c:v>Managed Net Peak Mid-Low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'SB350 Totals'!$CQ$5:$CQ$18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'SB350 Totals'!$CT$5:$CT$18</c:f>
              <c:numCache>
                <c:formatCode>_(* #,##0_);_(* \(#,##0\);_(* "-"??_);_(@_)</c:formatCode>
                <c:ptCount val="14"/>
                <c:pt idx="0">
                  <c:v>4155.1503630550114</c:v>
                </c:pt>
                <c:pt idx="1">
                  <c:v>4080.1756097199855</c:v>
                </c:pt>
                <c:pt idx="2">
                  <c:v>4043.805118639646</c:v>
                </c:pt>
                <c:pt idx="3">
                  <c:v>4001.7279645744861</c:v>
                </c:pt>
                <c:pt idx="4">
                  <c:v>4024.2686945625046</c:v>
                </c:pt>
                <c:pt idx="5">
                  <c:v>4084.8468272327245</c:v>
                </c:pt>
                <c:pt idx="6">
                  <c:v>4105.8252817176617</c:v>
                </c:pt>
                <c:pt idx="7">
                  <c:v>4126.3589958425964</c:v>
                </c:pt>
                <c:pt idx="8">
                  <c:v>4130.1423251118149</c:v>
                </c:pt>
                <c:pt idx="9">
                  <c:v>4133.0695790967193</c:v>
                </c:pt>
                <c:pt idx="10">
                  <c:v>4121.7329100432617</c:v>
                </c:pt>
                <c:pt idx="11">
                  <c:v>4109.3183579798997</c:v>
                </c:pt>
                <c:pt idx="12">
                  <c:v>4098.3030554386396</c:v>
                </c:pt>
                <c:pt idx="13">
                  <c:v>4089.4104220507343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B7B-4988-8598-8C1620C7C3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18365592"/>
        <c:axId val="518365920"/>
      </c:lineChart>
      <c:catAx>
        <c:axId val="518365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920"/>
        <c:crosses val="autoZero"/>
        <c:auto val="1"/>
        <c:lblAlgn val="ctr"/>
        <c:lblOffset val="100"/>
        <c:noMultiLvlLbl val="0"/>
      </c:catAx>
      <c:valAx>
        <c:axId val="518365920"/>
        <c:scaling>
          <c:orientation val="minMax"/>
          <c:max val="6000"/>
          <c:min val="2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365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99686767341659"/>
          <c:y val="2.2250711202492463E-2"/>
          <c:w val="0.85510527975695805"/>
          <c:h val="0.83802820154206825"/>
        </c:manualLayout>
      </c:layout>
      <c:lineChart>
        <c:grouping val="standard"/>
        <c:varyColors val="0"/>
        <c:ser>
          <c:idx val="0"/>
          <c:order val="0"/>
          <c:tx>
            <c:strRef>
              <c:f>Sheet1!$C$46</c:f>
              <c:strCache>
                <c:ptCount val="1"/>
                <c:pt idx="0">
                  <c:v>CED 2017 Revised High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Sheet1!$B$47:$B$85</c:f>
              <c:numCache>
                <c:formatCode>General</c:formatCode>
                <c:ptCount val="3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</c:numCache>
            </c:numRef>
          </c:cat>
          <c:val>
            <c:numRef>
              <c:f>Sheet1!$C$47:$C$85</c:f>
              <c:numCache>
                <c:formatCode>General</c:formatCode>
                <c:ptCount val="39"/>
                <c:pt idx="27" formatCode="_(* #,##0_);_(* \(#,##0\);_(* &quot;-&quot;??_);_(@_)">
                  <c:v>10766.383868211422</c:v>
                </c:pt>
                <c:pt idx="28" formatCode="_(* #,##0_);_(* \(#,##0\);_(* &quot;-&quot;??_);_(@_)">
                  <c:v>10992.189405179262</c:v>
                </c:pt>
                <c:pt idx="29" formatCode="_(* #,##0_);_(* \(#,##0\);_(* &quot;-&quot;??_);_(@_)">
                  <c:v>11229.557508621736</c:v>
                </c:pt>
                <c:pt idx="30" formatCode="_(* #,##0_);_(* \(#,##0\);_(* &quot;-&quot;??_);_(@_)">
                  <c:v>11488.72536423438</c:v>
                </c:pt>
                <c:pt idx="31" formatCode="_(* #,##0_);_(* \(#,##0\);_(* &quot;-&quot;??_);_(@_)">
                  <c:v>11764.955017338703</c:v>
                </c:pt>
                <c:pt idx="32" formatCode="_(* #,##0_);_(* \(#,##0\);_(* &quot;-&quot;??_);_(@_)">
                  <c:v>12060.699321427248</c:v>
                </c:pt>
                <c:pt idx="33" formatCode="_(* #,##0_);_(* \(#,##0\);_(* &quot;-&quot;??_);_(@_)">
                  <c:v>12356.644286210138</c:v>
                </c:pt>
                <c:pt idx="34" formatCode="_(* #,##0_);_(* \(#,##0\);_(* &quot;-&quot;??_);_(@_)">
                  <c:v>12649.407210666637</c:v>
                </c:pt>
                <c:pt idx="35" formatCode="_(* #,##0_);_(* \(#,##0\);_(* &quot;-&quot;??_);_(@_)">
                  <c:v>12935.263784021437</c:v>
                </c:pt>
                <c:pt idx="36" formatCode="_(* #,##0_);_(* \(#,##0\);_(* &quot;-&quot;??_);_(@_)">
                  <c:v>13198.161891163934</c:v>
                </c:pt>
                <c:pt idx="37" formatCode="_(* #,##0_);_(* \(#,##0\);_(* &quot;-&quot;??_);_(@_)">
                  <c:v>13462.664456134435</c:v>
                </c:pt>
                <c:pt idx="38" formatCode="_(* #,##0_);_(* \(#,##0\);_(* &quot;-&quot;??_);_(@_)">
                  <c:v>13734.258846091616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56E-4BAA-88AD-401DEFF7AA1B}"/>
            </c:ext>
          </c:extLst>
        </c:ser>
        <c:ser>
          <c:idx val="1"/>
          <c:order val="1"/>
          <c:tx>
            <c:strRef>
              <c:f>Sheet1!$D$46</c:f>
              <c:strCache>
                <c:ptCount val="1"/>
                <c:pt idx="0">
                  <c:v>CED 2017 Revised Mid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f>Sheet1!$B$47:$B$85</c:f>
              <c:numCache>
                <c:formatCode>General</c:formatCode>
                <c:ptCount val="3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</c:numCache>
            </c:numRef>
          </c:cat>
          <c:val>
            <c:numRef>
              <c:f>Sheet1!$D$47:$D$85</c:f>
              <c:numCache>
                <c:formatCode>General</c:formatCode>
                <c:ptCount val="39"/>
                <c:pt idx="27" formatCode="_(* #,##0_);_(* \(#,##0\);_(* &quot;-&quot;??_);_(@_)">
                  <c:v>10783.239709423451</c:v>
                </c:pt>
                <c:pt idx="28" formatCode="_(* #,##0_);_(* \(#,##0\);_(* &quot;-&quot;??_);_(@_)">
                  <c:v>10947.977047743911</c:v>
                </c:pt>
                <c:pt idx="29" formatCode="_(* #,##0_);_(* \(#,##0\);_(* &quot;-&quot;??_);_(@_)">
                  <c:v>11135.316552086582</c:v>
                </c:pt>
                <c:pt idx="30" formatCode="_(* #,##0_);_(* \(#,##0\);_(* &quot;-&quot;??_);_(@_)">
                  <c:v>11340.833403334851</c:v>
                </c:pt>
                <c:pt idx="31" formatCode="_(* #,##0_);_(* \(#,##0\);_(* &quot;-&quot;??_);_(@_)">
                  <c:v>11569.718816583498</c:v>
                </c:pt>
                <c:pt idx="32" formatCode="_(* #,##0_);_(* \(#,##0\);_(* &quot;-&quot;??_);_(@_)">
                  <c:v>11819.056965135189</c:v>
                </c:pt>
                <c:pt idx="33" formatCode="_(* #,##0_);_(* \(#,##0\);_(* &quot;-&quot;??_);_(@_)">
                  <c:v>12058.963321575529</c:v>
                </c:pt>
                <c:pt idx="34" formatCode="_(* #,##0_);_(* \(#,##0\);_(* &quot;-&quot;??_);_(@_)">
                  <c:v>12291.187092265049</c:v>
                </c:pt>
                <c:pt idx="35" formatCode="_(* #,##0_);_(* \(#,##0\);_(* &quot;-&quot;??_);_(@_)">
                  <c:v>12517.267320545579</c:v>
                </c:pt>
                <c:pt idx="36" formatCode="_(* #,##0_);_(* \(#,##0\);_(* &quot;-&quot;??_);_(@_)">
                  <c:v>12720.084855717698</c:v>
                </c:pt>
                <c:pt idx="37" formatCode="_(* #,##0_);_(* \(#,##0\);_(* &quot;-&quot;??_);_(@_)">
                  <c:v>12921.753790698227</c:v>
                </c:pt>
                <c:pt idx="38" formatCode="_(* #,##0_);_(* \(#,##0\);_(* &quot;-&quot;??_);_(@_)">
                  <c:v>13127.719439006487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56E-4BAA-88AD-401DEFF7AA1B}"/>
            </c:ext>
          </c:extLst>
        </c:ser>
        <c:ser>
          <c:idx val="2"/>
          <c:order val="2"/>
          <c:tx>
            <c:strRef>
              <c:f>Sheet1!$E$46</c:f>
              <c:strCache>
                <c:ptCount val="1"/>
                <c:pt idx="0">
                  <c:v>CED 2017 Revised Low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f>Sheet1!$B$47:$B$85</c:f>
              <c:numCache>
                <c:formatCode>General</c:formatCode>
                <c:ptCount val="3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</c:numCache>
            </c:numRef>
          </c:cat>
          <c:val>
            <c:numRef>
              <c:f>Sheet1!$E$47:$E$85</c:f>
              <c:numCache>
                <c:formatCode>General</c:formatCode>
                <c:ptCount val="39"/>
                <c:pt idx="27" formatCode="_(* #,##0_);_(* \(#,##0\);_(* &quot;-&quot;??_);_(@_)">
                  <c:v>10774.335089159769</c:v>
                </c:pt>
                <c:pt idx="28" formatCode="_(* #,##0_);_(* \(#,##0\);_(* &quot;-&quot;??_);_(@_)">
                  <c:v>10904.163039499526</c:v>
                </c:pt>
                <c:pt idx="29" formatCode="_(* #,##0_);_(* \(#,##0\);_(* &quot;-&quot;??_);_(@_)">
                  <c:v>11063.810250502946</c:v>
                </c:pt>
                <c:pt idx="30" formatCode="_(* #,##0_);_(* \(#,##0\);_(* &quot;-&quot;??_);_(@_)">
                  <c:v>11231.294056843048</c:v>
                </c:pt>
                <c:pt idx="31" formatCode="_(* #,##0_);_(* \(#,##0\);_(* &quot;-&quot;??_);_(@_)">
                  <c:v>11425.105400183455</c:v>
                </c:pt>
                <c:pt idx="32" formatCode="_(* #,##0_);_(* \(#,##0\);_(* &quot;-&quot;??_);_(@_)">
                  <c:v>11629.088426440632</c:v>
                </c:pt>
                <c:pt idx="33" formatCode="_(* #,##0_);_(* \(#,##0\);_(* &quot;-&quot;??_);_(@_)">
                  <c:v>11819.831122222895</c:v>
                </c:pt>
                <c:pt idx="34" formatCode="_(* #,##0_);_(* \(#,##0\);_(* &quot;-&quot;??_);_(@_)">
                  <c:v>12002.080215279429</c:v>
                </c:pt>
                <c:pt idx="35" formatCode="_(* #,##0_);_(* \(#,##0\);_(* &quot;-&quot;??_);_(@_)">
                  <c:v>12179.095577421353</c:v>
                </c:pt>
                <c:pt idx="36" formatCode="_(* #,##0_);_(* \(#,##0\);_(* &quot;-&quot;??_);_(@_)">
                  <c:v>12349.528262422904</c:v>
                </c:pt>
                <c:pt idx="37" formatCode="_(* #,##0_);_(* \(#,##0\);_(* &quot;-&quot;??_);_(@_)">
                  <c:v>12519.276862960613</c:v>
                </c:pt>
                <c:pt idx="38" formatCode="_(* #,##0_);_(* \(#,##0\);_(* &quot;-&quot;??_);_(@_)">
                  <c:v>12694.1187284921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56E-4BAA-88AD-401DEFF7AA1B}"/>
            </c:ext>
          </c:extLst>
        </c:ser>
        <c:ser>
          <c:idx val="3"/>
          <c:order val="3"/>
          <c:tx>
            <c:strRef>
              <c:f>Sheet1!$F$46</c:f>
              <c:strCache>
                <c:ptCount val="1"/>
                <c:pt idx="0">
                  <c:v>CEDU 2016 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numRef>
              <c:f>Sheet1!$B$47:$B$85</c:f>
              <c:numCache>
                <c:formatCode>General</c:formatCode>
                <c:ptCount val="3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</c:numCache>
            </c:numRef>
          </c:cat>
          <c:val>
            <c:numRef>
              <c:f>Sheet1!$F$47:$F$85</c:f>
              <c:numCache>
                <c:formatCode>General</c:formatCode>
                <c:ptCount val="39"/>
                <c:pt idx="26" formatCode="_(* #,##0_);_(* \(#,##0\);_(* &quot;-&quot;??_);_(@_)">
                  <c:v>10685.528</c:v>
                </c:pt>
                <c:pt idx="27" formatCode="_(* #,##0_);_(* \(#,##0\);_(* &quot;-&quot;??_);_(@_)">
                  <c:v>10828.242</c:v>
                </c:pt>
                <c:pt idx="28" formatCode="_(* #,##0_);_(* \(#,##0\);_(* &quot;-&quot;??_);_(@_)">
                  <c:v>10948.708000000001</c:v>
                </c:pt>
                <c:pt idx="29" formatCode="_(* #,##0_);_(* \(#,##0\);_(* &quot;-&quot;??_);_(@_)">
                  <c:v>11118.89</c:v>
                </c:pt>
                <c:pt idx="30" formatCode="_(* #,##0_);_(* \(#,##0\);_(* &quot;-&quot;??_);_(@_)">
                  <c:v>11268.365</c:v>
                </c:pt>
                <c:pt idx="31" formatCode="_(* #,##0_);_(* \(#,##0\);_(* &quot;-&quot;??_);_(@_)">
                  <c:v>11410.237999999999</c:v>
                </c:pt>
                <c:pt idx="32" formatCode="_(* #,##0_);_(* \(#,##0\);_(* &quot;-&quot;??_);_(@_)">
                  <c:v>11574.375</c:v>
                </c:pt>
                <c:pt idx="33" formatCode="_(* #,##0_);_(* \(#,##0\);_(* &quot;-&quot;??_);_(@_)">
                  <c:v>11738.735000000001</c:v>
                </c:pt>
                <c:pt idx="34" formatCode="_(* #,##0_);_(* \(#,##0\);_(* &quot;-&quot;??_);_(@_)">
                  <c:v>11902.982</c:v>
                </c:pt>
                <c:pt idx="35" formatCode="_(* #,##0_);_(* \(#,##0\);_(* &quot;-&quot;??_);_(@_)">
                  <c:v>12064.725</c:v>
                </c:pt>
                <c:pt idx="36" formatCode="_(* #,##0_);_(* \(#,##0\);_(* &quot;-&quot;??_);_(@_)">
                  <c:v>12226.045</c:v>
                </c:pt>
                <c:pt idx="37" formatCode="_(* #,##0_);_(* \(#,##0\);_(* &quot;-&quot;??_);_(@_)">
                  <c:v>12391.279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956E-4BAA-88AD-401DEFF7AA1B}"/>
            </c:ext>
          </c:extLst>
        </c:ser>
        <c:ser>
          <c:idx val="4"/>
          <c:order val="4"/>
          <c:tx>
            <c:strRef>
              <c:f>Sheet1!$G$46</c:f>
              <c:strCache>
                <c:ptCount val="1"/>
                <c:pt idx="0">
                  <c:v>History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Sheet1!$B$47:$B$85</c:f>
              <c:numCache>
                <c:formatCode>General</c:formatCode>
                <c:ptCount val="3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</c:numCache>
            </c:numRef>
          </c:cat>
          <c:val>
            <c:numRef>
              <c:f>Sheet1!$G$47:$G$85</c:f>
              <c:numCache>
                <c:formatCode>_(* #,##0_);_(* \(#,##0\);_(* "-"??_);_(@_)</c:formatCode>
                <c:ptCount val="39"/>
                <c:pt idx="0">
                  <c:v>8357.6939029999994</c:v>
                </c:pt>
                <c:pt idx="1">
                  <c:v>8349.3070059999991</c:v>
                </c:pt>
                <c:pt idx="2">
                  <c:v>8471.2155716327088</c:v>
                </c:pt>
                <c:pt idx="3">
                  <c:v>8448.2410321965763</c:v>
                </c:pt>
                <c:pt idx="4">
                  <c:v>8460.0731046022502</c:v>
                </c:pt>
                <c:pt idx="5">
                  <c:v>8460.7667062681758</c:v>
                </c:pt>
                <c:pt idx="6">
                  <c:v>8891.9201019665215</c:v>
                </c:pt>
                <c:pt idx="7">
                  <c:v>8979.2818271157066</c:v>
                </c:pt>
                <c:pt idx="8">
                  <c:v>9142.1059380207353</c:v>
                </c:pt>
                <c:pt idx="9">
                  <c:v>9288.7790860126388</c:v>
                </c:pt>
                <c:pt idx="10">
                  <c:v>9582.8588422313023</c:v>
                </c:pt>
                <c:pt idx="11">
                  <c:v>9412.0024939813993</c:v>
                </c:pt>
                <c:pt idx="12">
                  <c:v>9494.199565392013</c:v>
                </c:pt>
                <c:pt idx="13">
                  <c:v>9965.6913327285201</c:v>
                </c:pt>
                <c:pt idx="14">
                  <c:v>10219.07523483727</c:v>
                </c:pt>
                <c:pt idx="15">
                  <c:v>10619.624508357791</c:v>
                </c:pt>
                <c:pt idx="16">
                  <c:v>10909.564444196996</c:v>
                </c:pt>
                <c:pt idx="17">
                  <c:v>10931.36394285236</c:v>
                </c:pt>
                <c:pt idx="18">
                  <c:v>10980.791314308324</c:v>
                </c:pt>
                <c:pt idx="19">
                  <c:v>10787.519930494029</c:v>
                </c:pt>
                <c:pt idx="20">
                  <c:v>10445.975777099509</c:v>
                </c:pt>
                <c:pt idx="21">
                  <c:v>10538.08539898549</c:v>
                </c:pt>
                <c:pt idx="22">
                  <c:v>10625.506837161663</c:v>
                </c:pt>
                <c:pt idx="23">
                  <c:v>10620.601742992079</c:v>
                </c:pt>
                <c:pt idx="24">
                  <c:v>10743.29872892723</c:v>
                </c:pt>
                <c:pt idx="25">
                  <c:v>10705.18054202951</c:v>
                </c:pt>
                <c:pt idx="26">
                  <c:v>10719.647447934289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956E-4BAA-88AD-401DEFF7AA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9969816"/>
        <c:axId val="459970992"/>
      </c:lineChart>
      <c:catAx>
        <c:axId val="459969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997099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459970992"/>
        <c:scaling>
          <c:orientation val="minMax"/>
          <c:max val="15000"/>
          <c:min val="5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99698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0433693867543861"/>
          <c:y val="0.52287371518866677"/>
          <c:w val="0.49474730882135232"/>
          <c:h val="0.295075011336394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99686767341659"/>
          <c:y val="2.2250711202492463E-2"/>
          <c:w val="0.85510527975695805"/>
          <c:h val="0.83802820154206825"/>
        </c:manualLayout>
      </c:layout>
      <c:lineChart>
        <c:grouping val="standard"/>
        <c:varyColors val="0"/>
        <c:ser>
          <c:idx val="0"/>
          <c:order val="0"/>
          <c:tx>
            <c:strRef>
              <c:f>Sheet1!$J$46</c:f>
              <c:strCache>
                <c:ptCount val="1"/>
                <c:pt idx="0">
                  <c:v>CED 2017 Revised High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Sheet1!$J$47:$J$87</c:f>
              <c:numCache>
                <c:formatCode>General</c:formatCode>
                <c:ptCount val="41"/>
                <c:pt idx="27" formatCode="_(* #,##0_);_(* \(#,##0\);_(* &quot;-&quot;??_);_(@_)">
                  <c:v>2880.4891086669936</c:v>
                </c:pt>
                <c:pt idx="28" formatCode="_(* #,##0_);_(* \(#,##0\);_(* &quot;-&quot;??_);_(@_)">
                  <c:v>2947.5086073268726</c:v>
                </c:pt>
                <c:pt idx="29" formatCode="_(* #,##0_);_(* \(#,##0\);_(* &quot;-&quot;??_);_(@_)">
                  <c:v>3014.8933955241046</c:v>
                </c:pt>
                <c:pt idx="30" formatCode="_(* #,##0_);_(* \(#,##0\);_(* &quot;-&quot;??_);_(@_)">
                  <c:v>3075.2170014554358</c:v>
                </c:pt>
                <c:pt idx="31" formatCode="_(* #,##0_);_(* \(#,##0\);_(* &quot;-&quot;??_);_(@_)">
                  <c:v>3131.4851287425881</c:v>
                </c:pt>
                <c:pt idx="32" formatCode="_(* #,##0_);_(* \(#,##0\);_(* &quot;-&quot;??_);_(@_)">
                  <c:v>3201.7473223001907</c:v>
                </c:pt>
                <c:pt idx="33" formatCode="_(* #,##0_);_(* \(#,##0\);_(* &quot;-&quot;??_);_(@_)">
                  <c:v>3276.2345831555585</c:v>
                </c:pt>
                <c:pt idx="34" formatCode="_(* #,##0_);_(* \(#,##0\);_(* &quot;-&quot;??_);_(@_)">
                  <c:v>3343.63768594251</c:v>
                </c:pt>
                <c:pt idx="35" formatCode="_(* #,##0_);_(* \(#,##0\);_(* &quot;-&quot;??_);_(@_)">
                  <c:v>3413.8149279959107</c:v>
                </c:pt>
                <c:pt idx="36" formatCode="_(* #,##0_);_(* \(#,##0\);_(* &quot;-&quot;??_);_(@_)">
                  <c:v>3479.4404796922345</c:v>
                </c:pt>
                <c:pt idx="37" formatCode="_(* #,##0_);_(* \(#,##0\);_(* &quot;-&quot;??_);_(@_)">
                  <c:v>3548.3035212373579</c:v>
                </c:pt>
                <c:pt idx="38" formatCode="_(* #,##0_);_(* \(#,##0\);_(* &quot;-&quot;??_);_(@_)">
                  <c:v>3616.4082195874553</c:v>
                </c:pt>
                <c:pt idx="39" formatCode="_(* #,##0_);_(* \(#,##0\);_(* &quot;-&quot;??_);_(@_)">
                  <c:v>3687.3364758749826</c:v>
                </c:pt>
                <c:pt idx="40" formatCode="_(* #,##0_);_(* \(#,##0\);_(* &quot;-&quot;??_);_(@_)">
                  <c:v>3756.5729957358785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821-4A7D-B575-55A3673ED4A1}"/>
            </c:ext>
          </c:extLst>
        </c:ser>
        <c:ser>
          <c:idx val="1"/>
          <c:order val="1"/>
          <c:tx>
            <c:strRef>
              <c:f>Sheet1!$K$46</c:f>
              <c:strCache>
                <c:ptCount val="1"/>
                <c:pt idx="0">
                  <c:v>CED 2017 Revised Mid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Sheet1!$K$47:$K$87</c:f>
              <c:numCache>
                <c:formatCode>General</c:formatCode>
                <c:ptCount val="41"/>
                <c:pt idx="27" formatCode="_(* #,##0_);_(* \(#,##0\);_(* &quot;-&quot;??_);_(@_)">
                  <c:v>2880.4891086669936</c:v>
                </c:pt>
                <c:pt idx="28" formatCode="_(* #,##0_);_(* \(#,##0\);_(* &quot;-&quot;??_);_(@_)">
                  <c:v>2920.0133891257078</c:v>
                </c:pt>
                <c:pt idx="29" formatCode="_(* #,##0_);_(* \(#,##0\);_(* &quot;-&quot;??_);_(@_)">
                  <c:v>2964.207523139889</c:v>
                </c:pt>
                <c:pt idx="30" formatCode="_(* #,##0_);_(* \(#,##0\);_(* &quot;-&quot;??_);_(@_)">
                  <c:v>3002.1934319165152</c:v>
                </c:pt>
                <c:pt idx="31" formatCode="_(* #,##0_);_(* \(#,##0\);_(* &quot;-&quot;??_);_(@_)">
                  <c:v>3038.6161737336924</c:v>
                </c:pt>
                <c:pt idx="32" formatCode="_(* #,##0_);_(* \(#,##0\);_(* &quot;-&quot;??_);_(@_)">
                  <c:v>3085.741346826956</c:v>
                </c:pt>
                <c:pt idx="33" formatCode="_(* #,##0_);_(* \(#,##0\);_(* &quot;-&quot;??_);_(@_)">
                  <c:v>3137.3967563532724</c:v>
                </c:pt>
                <c:pt idx="34" formatCode="_(* #,##0_);_(* \(#,##0\);_(* &quot;-&quot;??_);_(@_)">
                  <c:v>3181.9635296567603</c:v>
                </c:pt>
                <c:pt idx="35" formatCode="_(* #,##0_);_(* \(#,##0\);_(* &quot;-&quot;??_);_(@_)">
                  <c:v>3223.5171713537957</c:v>
                </c:pt>
                <c:pt idx="36" formatCode="_(* #,##0_);_(* \(#,##0\);_(* &quot;-&quot;??_);_(@_)">
                  <c:v>3269.0788941499309</c:v>
                </c:pt>
                <c:pt idx="37" formatCode="_(* #,##0_);_(* \(#,##0\);_(* &quot;-&quot;??_);_(@_)">
                  <c:v>3314.8661421601528</c:v>
                </c:pt>
                <c:pt idx="38" formatCode="_(* #,##0_);_(* \(#,##0\);_(* &quot;-&quot;??_);_(@_)">
                  <c:v>3359.1777554469791</c:v>
                </c:pt>
                <c:pt idx="39" formatCode="_(* #,##0_);_(* \(#,##0\);_(* &quot;-&quot;??_);_(@_)">
                  <c:v>3404.0800963677575</c:v>
                </c:pt>
                <c:pt idx="40" formatCode="_(* #,##0_);_(* \(#,##0\);_(* &quot;-&quot;??_);_(@_)">
                  <c:v>3449.0122534427537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821-4A7D-B575-55A3673ED4A1}"/>
            </c:ext>
          </c:extLst>
        </c:ser>
        <c:ser>
          <c:idx val="2"/>
          <c:order val="2"/>
          <c:tx>
            <c:strRef>
              <c:f>Sheet1!$L$46</c:f>
              <c:strCache>
                <c:ptCount val="1"/>
                <c:pt idx="0">
                  <c:v>CED 2017 Revised Low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Sheet1!$L$47:$L$87</c:f>
              <c:numCache>
                <c:formatCode>General</c:formatCode>
                <c:ptCount val="41"/>
                <c:pt idx="27" formatCode="_(* #,##0_);_(* \(#,##0\);_(* &quot;-&quot;??_);_(@_)">
                  <c:v>2880.4891086669936</c:v>
                </c:pt>
                <c:pt idx="28" formatCode="_(* #,##0_);_(* \(#,##0\);_(* &quot;-&quot;??_);_(@_)">
                  <c:v>2900.9781847419513</c:v>
                </c:pt>
                <c:pt idx="29" formatCode="_(* #,##0_);_(* \(#,##0\);_(* &quot;-&quot;??_);_(@_)">
                  <c:v>2929.1046431273321</c:v>
                </c:pt>
                <c:pt idx="30" formatCode="_(* #,##0_);_(* \(#,##0\);_(* &quot;-&quot;??_);_(@_)">
                  <c:v>2959.3295405233152</c:v>
                </c:pt>
                <c:pt idx="31" formatCode="_(* #,##0_);_(* \(#,##0\);_(* &quot;-&quot;??_);_(@_)">
                  <c:v>2990.3704952430098</c:v>
                </c:pt>
                <c:pt idx="32" formatCode="_(* #,##0_);_(* \(#,##0\);_(* &quot;-&quot;??_);_(@_)">
                  <c:v>3028.8167314900661</c:v>
                </c:pt>
                <c:pt idx="33" formatCode="_(* #,##0_);_(* \(#,##0\);_(* &quot;-&quot;??_);_(@_)">
                  <c:v>3068.2124774434546</c:v>
                </c:pt>
                <c:pt idx="34" formatCode="_(* #,##0_);_(* \(#,##0\);_(* &quot;-&quot;??_);_(@_)">
                  <c:v>3101.1754898626427</c:v>
                </c:pt>
                <c:pt idx="35" formatCode="_(* #,##0_);_(* \(#,##0\);_(* &quot;-&quot;??_);_(@_)">
                  <c:v>3133.5330149183651</c:v>
                </c:pt>
                <c:pt idx="36" formatCode="_(* #,##0_);_(* \(#,##0\);_(* &quot;-&quot;??_);_(@_)">
                  <c:v>3167.75328272461</c:v>
                </c:pt>
                <c:pt idx="37" formatCode="_(* #,##0_);_(* \(#,##0\);_(* &quot;-&quot;??_);_(@_)">
                  <c:v>3201.2064549467905</c:v>
                </c:pt>
                <c:pt idx="38" formatCode="_(* #,##0_);_(* \(#,##0\);_(* &quot;-&quot;??_);_(@_)">
                  <c:v>3236.4688136553173</c:v>
                </c:pt>
                <c:pt idx="39" formatCode="_(* #,##0_);_(* \(#,##0\);_(* &quot;-&quot;??_);_(@_)">
                  <c:v>3270.0441777129395</c:v>
                </c:pt>
                <c:pt idx="40" formatCode="_(* #,##0_);_(* \(#,##0\);_(* &quot;-&quot;??_);_(@_)">
                  <c:v>3303.3017473829946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821-4A7D-B575-55A3673ED4A1}"/>
            </c:ext>
          </c:extLst>
        </c:ser>
        <c:ser>
          <c:idx val="3"/>
          <c:order val="3"/>
          <c:tx>
            <c:strRef>
              <c:f>Sheet1!$M$46</c:f>
              <c:strCache>
                <c:ptCount val="1"/>
                <c:pt idx="0">
                  <c:v>CEDU 2016 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Sheet1!$M$47:$M$87</c:f>
              <c:numCache>
                <c:formatCode>General</c:formatCode>
                <c:ptCount val="41"/>
                <c:pt idx="27" formatCode="_(* #,##0_);_(* \(#,##0\);_(* &quot;-&quot;??_);_(@_)">
                  <c:v>2859.5920999999998</c:v>
                </c:pt>
                <c:pt idx="28" formatCode="_(* #,##0_);_(* \(#,##0\);_(* &quot;-&quot;??_);_(@_)">
                  <c:v>2900.8063000000002</c:v>
                </c:pt>
                <c:pt idx="29" formatCode="_(* #,##0_);_(* \(#,##0\);_(* &quot;-&quot;??_);_(@_)">
                  <c:v>2937.0425</c:v>
                </c:pt>
                <c:pt idx="30" formatCode="_(* #,##0_);_(* \(#,##0\);_(* &quot;-&quot;??_);_(@_)">
                  <c:v>2975.3411999999998</c:v>
                </c:pt>
                <c:pt idx="31" formatCode="_(* #,##0_);_(* \(#,##0\);_(* &quot;-&quot;??_);_(@_)">
                  <c:v>3011.8843999999999</c:v>
                </c:pt>
                <c:pt idx="32" formatCode="_(* #,##0_);_(* \(#,##0\);_(* &quot;-&quot;??_);_(@_)">
                  <c:v>3052.0036</c:v>
                </c:pt>
                <c:pt idx="33" formatCode="_(* #,##0_);_(* \(#,##0\);_(* &quot;-&quot;??_);_(@_)">
                  <c:v>3093.4389999999999</c:v>
                </c:pt>
                <c:pt idx="34" formatCode="_(* #,##0_);_(* \(#,##0\);_(* &quot;-&quot;??_);_(@_)">
                  <c:v>3135.1475999999998</c:v>
                </c:pt>
                <c:pt idx="35" formatCode="_(* #,##0_);_(* \(#,##0\);_(* &quot;-&quot;??_);_(@_)">
                  <c:v>3173.9829</c:v>
                </c:pt>
                <c:pt idx="36" formatCode="_(* #,##0_);_(* \(#,##0\);_(* &quot;-&quot;??_);_(@_)">
                  <c:v>3214.3571000000002</c:v>
                </c:pt>
                <c:pt idx="37" formatCode="_(* #,##0_);_(* \(#,##0\);_(* &quot;-&quot;??_);_(@_)">
                  <c:v>3256.0052999999998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0821-4A7D-B575-55A3673ED4A1}"/>
            </c:ext>
          </c:extLst>
        </c:ser>
        <c:ser>
          <c:idx val="4"/>
          <c:order val="4"/>
          <c:tx>
            <c:strRef>
              <c:f>Sheet1!$N$46</c:f>
              <c:strCache>
                <c:ptCount val="1"/>
                <c:pt idx="0">
                  <c:v>History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Sheet1!$I$47:$I$87</c:f>
              <c:numCache>
                <c:formatCode>General</c:formatCode>
                <c:ptCount val="41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  <c:pt idx="35">
                  <c:v>2025</c:v>
                </c:pt>
                <c:pt idx="36">
                  <c:v>2026</c:v>
                </c:pt>
                <c:pt idx="37">
                  <c:v>2027</c:v>
                </c:pt>
                <c:pt idx="38">
                  <c:v>2028</c:v>
                </c:pt>
                <c:pt idx="39">
                  <c:v>2029</c:v>
                </c:pt>
                <c:pt idx="40">
                  <c:v>2030</c:v>
                </c:pt>
              </c:numCache>
            </c:numRef>
          </c:cat>
          <c:val>
            <c:numRef>
              <c:f>Sheet1!$N$47:$N$87</c:f>
              <c:numCache>
                <c:formatCode>_(* #,##0_);_(* \(#,##0\);_(* "-"??_);_(@_)</c:formatCode>
                <c:ptCount val="41"/>
                <c:pt idx="0">
                  <c:v>2037.8970999999999</c:v>
                </c:pt>
                <c:pt idx="1">
                  <c:v>2011.8893</c:v>
                </c:pt>
                <c:pt idx="2">
                  <c:v>1953.3716184640002</c:v>
                </c:pt>
                <c:pt idx="3">
                  <c:v>1992.3832967948799</c:v>
                </c:pt>
                <c:pt idx="4">
                  <c:v>1898.5602132021061</c:v>
                </c:pt>
                <c:pt idx="5">
                  <c:v>2064.8185403856946</c:v>
                </c:pt>
                <c:pt idx="6">
                  <c:v>2204.1381298362671</c:v>
                </c:pt>
                <c:pt idx="7">
                  <c:v>2268.2218448048102</c:v>
                </c:pt>
                <c:pt idx="8">
                  <c:v>2419.6186798953104</c:v>
                </c:pt>
                <c:pt idx="9">
                  <c:v>2562.6551616876804</c:v>
                </c:pt>
                <c:pt idx="10">
                  <c:v>2496.6972168281768</c:v>
                </c:pt>
                <c:pt idx="11">
                  <c:v>2308.1202062017305</c:v>
                </c:pt>
                <c:pt idx="12">
                  <c:v>2581.1854918499935</c:v>
                </c:pt>
                <c:pt idx="13">
                  <c:v>2609.1255720603635</c:v>
                </c:pt>
                <c:pt idx="14">
                  <c:v>2481.83134633898</c:v>
                </c:pt>
                <c:pt idx="15">
                  <c:v>2748.4794680282353</c:v>
                </c:pt>
                <c:pt idx="16">
                  <c:v>3046.6456587350121</c:v>
                </c:pt>
                <c:pt idx="17">
                  <c:v>2878.4345428563083</c:v>
                </c:pt>
                <c:pt idx="18">
                  <c:v>2866.2961190424485</c:v>
                </c:pt>
                <c:pt idx="19">
                  <c:v>2645.1667831392033</c:v>
                </c:pt>
                <c:pt idx="20">
                  <c:v>2779.7628311051176</c:v>
                </c:pt>
                <c:pt idx="21">
                  <c:v>2658.6681110242835</c:v>
                </c:pt>
                <c:pt idx="22">
                  <c:v>2769.4183811876565</c:v>
                </c:pt>
                <c:pt idx="23">
                  <c:v>2832.2962867651304</c:v>
                </c:pt>
                <c:pt idx="24">
                  <c:v>2824.1709590784499</c:v>
                </c:pt>
                <c:pt idx="25">
                  <c:v>2781.484392802563</c:v>
                </c:pt>
                <c:pt idx="26">
                  <c:v>2807.7328869257935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0821-4A7D-B575-55A3673ED4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3075240"/>
        <c:axId val="123075632"/>
      </c:lineChart>
      <c:catAx>
        <c:axId val="123075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307563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23075632"/>
        <c:scaling>
          <c:orientation val="minMax"/>
          <c:min val="1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3075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775631209368257"/>
          <c:y val="5.1407126003183451E-2"/>
          <c:w val="0.49474730882135232"/>
          <c:h val="0.295075011336394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Sheet1!$P$2</c:f>
              <c:strCache>
                <c:ptCount val="1"/>
                <c:pt idx="0">
                  <c:v>Consumption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Sheet1!$O$3:$O$43</c15:sqref>
                  </c15:fullRef>
                </c:ext>
              </c:extLst>
              <c:f>Sheet1!$O$28:$O$43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Sheet1!$P$3:$P$43</c15:sqref>
                  </c15:fullRef>
                </c:ext>
              </c:extLst>
              <c:f>Sheet1!$P$28:$P$43</c:f>
              <c:numCache>
                <c:formatCode>0.00</c:formatCode>
                <c:ptCount val="16"/>
                <c:pt idx="0">
                  <c:v>10705.18054202951</c:v>
                </c:pt>
                <c:pt idx="1">
                  <c:v>10719.647447934289</c:v>
                </c:pt>
                <c:pt idx="2">
                  <c:v>10783.239709423451</c:v>
                </c:pt>
                <c:pt idx="3">
                  <c:v>10947.977047743911</c:v>
                </c:pt>
                <c:pt idx="4">
                  <c:v>11135.316552086582</c:v>
                </c:pt>
                <c:pt idx="5">
                  <c:v>11340.833403334851</c:v>
                </c:pt>
                <c:pt idx="6">
                  <c:v>11569.718816583498</c:v>
                </c:pt>
                <c:pt idx="7">
                  <c:v>11819.056965135189</c:v>
                </c:pt>
                <c:pt idx="8">
                  <c:v>12058.963321575529</c:v>
                </c:pt>
                <c:pt idx="9">
                  <c:v>12291.187092265049</c:v>
                </c:pt>
                <c:pt idx="10">
                  <c:v>12517.267320545579</c:v>
                </c:pt>
                <c:pt idx="11">
                  <c:v>12720.084855717698</c:v>
                </c:pt>
                <c:pt idx="12">
                  <c:v>12921.753790698227</c:v>
                </c:pt>
                <c:pt idx="13">
                  <c:v>13127.719439006487</c:v>
                </c:pt>
                <c:pt idx="14">
                  <c:v>13330.891867290042</c:v>
                </c:pt>
                <c:pt idx="15">
                  <c:v>13530.033630591563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6F1-47F1-B829-B956E91FF361}"/>
            </c:ext>
          </c:extLst>
        </c:ser>
        <c:ser>
          <c:idx val="1"/>
          <c:order val="1"/>
          <c:tx>
            <c:strRef>
              <c:f>Sheet1!$Q$2</c:f>
              <c:strCache>
                <c:ptCount val="1"/>
                <c:pt idx="0">
                  <c:v>Sales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diamond"/>
            <c:size val="5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Sheet1!$O$3:$O$43</c15:sqref>
                  </c15:fullRef>
                </c:ext>
              </c:extLst>
              <c:f>Sheet1!$O$28:$O$43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Sheet1!$Q$3:$Q$43</c15:sqref>
                  </c15:fullRef>
                </c:ext>
              </c:extLst>
              <c:f>Sheet1!$Q$28:$Q$43</c:f>
              <c:numCache>
                <c:formatCode>0.00</c:formatCode>
                <c:ptCount val="16"/>
                <c:pt idx="0">
                  <c:v>10523.764809999995</c:v>
                </c:pt>
                <c:pt idx="1">
                  <c:v>10485.479678080519</c:v>
                </c:pt>
                <c:pt idx="2">
                  <c:v>10518.899409733871</c:v>
                </c:pt>
                <c:pt idx="3">
                  <c:v>10651.224140501534</c:v>
                </c:pt>
                <c:pt idx="4">
                  <c:v>10811.817564914412</c:v>
                </c:pt>
                <c:pt idx="5">
                  <c:v>10990.077394849981</c:v>
                </c:pt>
                <c:pt idx="6">
                  <c:v>11189.632197432407</c:v>
                </c:pt>
                <c:pt idx="7">
                  <c:v>11407.243872163088</c:v>
                </c:pt>
                <c:pt idx="8">
                  <c:v>11614.075879546108</c:v>
                </c:pt>
                <c:pt idx="9">
                  <c:v>11813.124354511068</c:v>
                </c:pt>
                <c:pt idx="10">
                  <c:v>12007.5662029712</c:v>
                </c:pt>
                <c:pt idx="11">
                  <c:v>12181.277523661098</c:v>
                </c:pt>
                <c:pt idx="12">
                  <c:v>12357.247611199062</c:v>
                </c:pt>
                <c:pt idx="13">
                  <c:v>12541.745787470963</c:v>
                </c:pt>
                <c:pt idx="14">
                  <c:v>12725.705646840279</c:v>
                </c:pt>
                <c:pt idx="15">
                  <c:v>12905.901721916309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6F1-47F1-B829-B956E91FF3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3076416"/>
        <c:axId val="354790488"/>
      </c:lineChart>
      <c:catAx>
        <c:axId val="123076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4790488"/>
        <c:crosses val="autoZero"/>
        <c:auto val="1"/>
        <c:lblAlgn val="ctr"/>
        <c:lblOffset val="100"/>
        <c:noMultiLvlLbl val="0"/>
      </c:catAx>
      <c:valAx>
        <c:axId val="354790488"/>
        <c:scaling>
          <c:orientation val="minMax"/>
          <c:max val="15000"/>
          <c:min val="8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3076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683958506125644"/>
          <c:y val="0.72623680673119473"/>
          <c:w val="0.19191222029811761"/>
          <c:h val="0.110563197837834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3">
    <c:autoUpdate val="0"/>
  </c:externalData>
  <c:userShapes r:id="rId4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Sheet1!$T$2</c:f>
              <c:strCache>
                <c:ptCount val="1"/>
                <c:pt idx="0">
                  <c:v>Peak End-Use Load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Sheet1!$S$3:$S$41</c15:sqref>
                  </c15:fullRef>
                </c:ext>
              </c:extLst>
              <c:f>Sheet1!$S$29:$S$41</c:f>
              <c:numCache>
                <c:formatCode>General</c:formatCode>
                <c:ptCount val="1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  <c:pt idx="11">
                  <c:v>2027</c:v>
                </c:pt>
                <c:pt idx="12">
                  <c:v>2028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Sheet1!$T$3:$T$41</c15:sqref>
                  </c15:fullRef>
                </c:ext>
              </c:extLst>
              <c:f>Sheet1!$T$29:$T$41</c:f>
              <c:numCache>
                <c:formatCode>0.00</c:formatCode>
                <c:ptCount val="13"/>
                <c:pt idx="0">
                  <c:v>2807.7328869257935</c:v>
                </c:pt>
                <c:pt idx="1">
                  <c:v>2880.4891086669936</c:v>
                </c:pt>
                <c:pt idx="2">
                  <c:v>2920.0133891257078</c:v>
                </c:pt>
                <c:pt idx="3">
                  <c:v>2964.207523139889</c:v>
                </c:pt>
                <c:pt idx="4">
                  <c:v>3002.1934319165152</c:v>
                </c:pt>
                <c:pt idx="5">
                  <c:v>3038.6161737336924</c:v>
                </c:pt>
                <c:pt idx="6">
                  <c:v>3085.741346826956</c:v>
                </c:pt>
                <c:pt idx="7">
                  <c:v>3137.3967563532724</c:v>
                </c:pt>
                <c:pt idx="8">
                  <c:v>3181.9635296567603</c:v>
                </c:pt>
                <c:pt idx="9">
                  <c:v>3223.5171713537957</c:v>
                </c:pt>
                <c:pt idx="10">
                  <c:v>3269.0788941499309</c:v>
                </c:pt>
                <c:pt idx="11">
                  <c:v>3314.8661421601528</c:v>
                </c:pt>
                <c:pt idx="12">
                  <c:v>3359.1777554469791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456-499B-A662-CAF3A26A5C0E}"/>
            </c:ext>
          </c:extLst>
        </c:ser>
        <c:ser>
          <c:idx val="1"/>
          <c:order val="1"/>
          <c:tx>
            <c:strRef>
              <c:f>Sheet1!$U$2</c:f>
              <c:strCache>
                <c:ptCount val="1"/>
                <c:pt idx="0">
                  <c:v>Gross Generation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Sheet1!$S$3:$S$41</c15:sqref>
                  </c15:fullRef>
                </c:ext>
              </c:extLst>
              <c:f>Sheet1!$S$29:$S$41</c:f>
              <c:numCache>
                <c:formatCode>General</c:formatCode>
                <c:ptCount val="1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  <c:pt idx="11">
                  <c:v>2027</c:v>
                </c:pt>
                <c:pt idx="12">
                  <c:v>2028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Sheet1!$U$3:$U$41</c15:sqref>
                  </c15:fullRef>
                </c:ext>
              </c:extLst>
              <c:f>Sheet1!$U$29:$U$41</c:f>
              <c:numCache>
                <c:formatCode>0.00</c:formatCode>
                <c:ptCount val="13"/>
                <c:pt idx="0">
                  <c:v>3018.8325764558517</c:v>
                </c:pt>
                <c:pt idx="1">
                  <c:v>3096.8158809916195</c:v>
                </c:pt>
                <c:pt idx="2">
                  <c:v>3138.8825475704134</c:v>
                </c:pt>
                <c:pt idx="3">
                  <c:v>3186.0226828513669</c:v>
                </c:pt>
                <c:pt idx="4">
                  <c:v>3226.4700731113544</c:v>
                </c:pt>
                <c:pt idx="5">
                  <c:v>3265.3960905644258</c:v>
                </c:pt>
                <c:pt idx="6">
                  <c:v>3315.6273898950835</c:v>
                </c:pt>
                <c:pt idx="7">
                  <c:v>3370.48629597953</c:v>
                </c:pt>
                <c:pt idx="8">
                  <c:v>3417.9285018208966</c:v>
                </c:pt>
                <c:pt idx="9">
                  <c:v>3462.1556812882404</c:v>
                </c:pt>
                <c:pt idx="10">
                  <c:v>3510.7392089893679</c:v>
                </c:pt>
                <c:pt idx="11">
                  <c:v>3559.9168602532354</c:v>
                </c:pt>
                <c:pt idx="12">
                  <c:v>3606.9880876199359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456-499B-A662-CAF3A26A5C0E}"/>
            </c:ext>
          </c:extLst>
        </c:ser>
        <c:ser>
          <c:idx val="2"/>
          <c:order val="2"/>
          <c:tx>
            <c:strRef>
              <c:f>Sheet1!$V$2</c:f>
              <c:strCache>
                <c:ptCount val="1"/>
                <c:pt idx="0">
                  <c:v>Net Peak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cat>
            <c:numRef>
              <c:extLst>
                <c:ext xmlns:c15="http://schemas.microsoft.com/office/drawing/2012/chart" uri="{02D57815-91ED-43cb-92C2-25804820EDAC}">
                  <c15:fullRef>
                    <c15:sqref>Sheet1!$S$3:$S$41</c15:sqref>
                  </c15:fullRef>
                </c:ext>
              </c:extLst>
              <c:f>Sheet1!$S$29:$S$41</c:f>
              <c:numCache>
                <c:formatCode>General</c:formatCode>
                <c:ptCount val="1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  <c:pt idx="11">
                  <c:v>2027</c:v>
                </c:pt>
                <c:pt idx="12">
                  <c:v>2028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Sheet1!$V$3:$V$41</c15:sqref>
                  </c15:fullRef>
                </c:ext>
              </c:extLst>
              <c:f>Sheet1!$V$29:$V$41</c:f>
              <c:numCache>
                <c:formatCode>0.00</c:formatCode>
                <c:ptCount val="13"/>
                <c:pt idx="0">
                  <c:v>2966.9703100268998</c:v>
                </c:pt>
                <c:pt idx="1">
                  <c:v>3040.436071601725</c:v>
                </c:pt>
                <c:pt idx="2">
                  <c:v>3076.168877043996</c:v>
                </c:pt>
                <c:pt idx="3">
                  <c:v>3117.5744248743754</c:v>
                </c:pt>
                <c:pt idx="4">
                  <c:v>3105.9139102543209</c:v>
                </c:pt>
                <c:pt idx="5">
                  <c:v>3114.2619670351</c:v>
                </c:pt>
                <c:pt idx="6">
                  <c:v>3172.4560280621718</c:v>
                </c:pt>
                <c:pt idx="7">
                  <c:v>3229.5343890897748</c:v>
                </c:pt>
                <c:pt idx="8">
                  <c:v>3269.8169111620532</c:v>
                </c:pt>
                <c:pt idx="9">
                  <c:v>3305.5702557806244</c:v>
                </c:pt>
                <c:pt idx="10">
                  <c:v>3346.7073629957854</c:v>
                </c:pt>
                <c:pt idx="11">
                  <c:v>3365.549106362781</c:v>
                </c:pt>
                <c:pt idx="12">
                  <c:v>3433.6292806747556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456-499B-A662-CAF3A26A5C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4791272"/>
        <c:axId val="354791664"/>
      </c:lineChart>
      <c:catAx>
        <c:axId val="354791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4791664"/>
        <c:crosses val="autoZero"/>
        <c:auto val="1"/>
        <c:lblAlgn val="ctr"/>
        <c:lblOffset val="100"/>
        <c:noMultiLvlLbl val="0"/>
      </c:catAx>
      <c:valAx>
        <c:axId val="354791664"/>
        <c:scaling>
          <c:orientation val="minMax"/>
          <c:min val="25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4791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233598159676269"/>
          <c:y val="7.5451639765716699E-2"/>
          <c:w val="0.4798440542576774"/>
          <c:h val="0.1851113438988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0.29516</cdr:x>
      <cdr:y>0.45693</cdr:y>
    </cdr:from>
    <cdr:to>
      <cdr:x>0.40045</cdr:x>
      <cdr:y>0.63618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554017" y="2868839"/>
          <a:ext cx="911074" cy="11253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Losses</a:t>
          </a:r>
        </a:p>
      </cdr:txBody>
    </cdr:sp>
  </cdr:relSizeAnchor>
  <cdr:relSizeAnchor xmlns:cdr="http://schemas.openxmlformats.org/drawingml/2006/chartDrawing">
    <cdr:from>
      <cdr:x>0.3761</cdr:x>
      <cdr:y>0.39553</cdr:y>
    </cdr:from>
    <cdr:to>
      <cdr:x>0.37872</cdr:x>
      <cdr:y>0.54543</cdr:y>
    </cdr:to>
    <cdr:cxnSp macro="">
      <cdr:nvCxnSpPr>
        <cdr:cNvPr id="4" name="Straight Arrow Connector 3">
          <a:extLst xmlns:a="http://schemas.openxmlformats.org/drawingml/2006/main">
            <a:ext uri="{FF2B5EF4-FFF2-40B4-BE49-F238E27FC236}">
              <a16:creationId xmlns:a16="http://schemas.microsoft.com/office/drawing/2014/main" id="{3AFD40B6-524F-472E-AC27-6F839271813B}"/>
            </a:ext>
          </a:extLst>
        </cdr:cNvPr>
        <cdr:cNvCxnSpPr/>
      </cdr:nvCxnSpPr>
      <cdr:spPr>
        <a:xfrm xmlns:a="http://schemas.openxmlformats.org/drawingml/2006/main" flipV="1">
          <a:off x="3254375" y="2483304"/>
          <a:ext cx="22679" cy="941161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0.56611</cdr:x>
      <cdr:y>0.31426</cdr:y>
    </cdr:from>
    <cdr:to>
      <cdr:x>0.57296</cdr:x>
      <cdr:y>0.46994</cdr:y>
    </cdr:to>
    <cdr:cxnSp macro="">
      <cdr:nvCxnSpPr>
        <cdr:cNvPr id="6" name="Straight Arrow Connector 5">
          <a:extLst xmlns:a="http://schemas.openxmlformats.org/drawingml/2006/main">
            <a:ext uri="{FF2B5EF4-FFF2-40B4-BE49-F238E27FC236}">
              <a16:creationId xmlns:a16="http://schemas.microsoft.com/office/drawing/2014/main" id="{648B88A2-768C-4FEF-9017-FC4A27156D3E}"/>
            </a:ext>
          </a:extLst>
        </cdr:cNvPr>
        <cdr:cNvCxnSpPr/>
      </cdr:nvCxnSpPr>
      <cdr:spPr>
        <a:xfrm xmlns:a="http://schemas.openxmlformats.org/drawingml/2006/main" flipH="1" flipV="1">
          <a:off x="4898571" y="1973037"/>
          <a:ext cx="59271" cy="977471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0.58839</cdr:x>
      <cdr:y>0.38289</cdr:y>
    </cdr:from>
    <cdr:to>
      <cdr:x>0.86452</cdr:x>
      <cdr:y>0.43707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5091339" y="2403929"/>
          <a:ext cx="2389347" cy="34017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Self-Generation</a:t>
          </a:r>
        </a:p>
      </cdr:txBody>
    </cdr:sp>
  </cdr:relSizeAnchor>
  <cdr:relSizeAnchor xmlns:cdr="http://schemas.openxmlformats.org/drawingml/2006/chartDrawing">
    <cdr:from>
      <cdr:x>0.39839</cdr:x>
      <cdr:y>0.65556</cdr:y>
    </cdr:from>
    <cdr:to>
      <cdr:x>0.88387</cdr:x>
      <cdr:y>0.80062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459817" y="4132169"/>
          <a:ext cx="4216212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Average Annual Growth Net</a:t>
          </a:r>
          <a:r>
            <a:rPr lang="en-US" sz="1100" baseline="0"/>
            <a:t> Peak 2017-2030 = 0.84%</a:t>
          </a:r>
          <a:endParaRPr lang="en-US" sz="11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0.75889</cdr:x>
      <cdr:y>0.14985</cdr:y>
    </cdr:from>
    <cdr:to>
      <cdr:x>0.76212</cdr:x>
      <cdr:y>0.35207</cdr:y>
    </cdr:to>
    <cdr:cxnSp macro="">
      <cdr:nvCxnSpPr>
        <cdr:cNvPr id="3" name="Straight Arrow Connector 2">
          <a:extLst xmlns:a="http://schemas.openxmlformats.org/drawingml/2006/main">
            <a:ext uri="{FF2B5EF4-FFF2-40B4-BE49-F238E27FC236}">
              <a16:creationId xmlns:a16="http://schemas.microsoft.com/office/drawing/2014/main" id="{ECC243FB-EE63-4995-BEAB-8507A658E533}"/>
            </a:ext>
          </a:extLst>
        </cdr:cNvPr>
        <cdr:cNvCxnSpPr/>
      </cdr:nvCxnSpPr>
      <cdr:spPr>
        <a:xfrm xmlns:a="http://schemas.openxmlformats.org/drawingml/2006/main" flipV="1">
          <a:off x="6583054" y="943043"/>
          <a:ext cx="28019" cy="1272632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0.62258</cdr:x>
      <cdr:y>0.27778</cdr:y>
    </cdr:from>
    <cdr:to>
      <cdr:x>0.82419</cdr:x>
      <cdr:y>0.36729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5406838" y="1750919"/>
          <a:ext cx="1750889" cy="5642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Self-Generation</a:t>
          </a:r>
        </a:p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0.24839</cdr:x>
      <cdr:y>0.52889</cdr:y>
    </cdr:from>
    <cdr:to>
      <cdr:x>0.35368</cdr:x>
      <cdr:y>0.67396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157132" y="333375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Average annual growth</a:t>
          </a:r>
          <a:r>
            <a:rPr lang="en-US" sz="1100" baseline="0"/>
            <a:t> in sales 2016-2030 = 0.65%</a:t>
          </a:r>
          <a:endParaRPr lang="en-US" sz="110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0.29516</cdr:x>
      <cdr:y>0.27556</cdr:y>
    </cdr:from>
    <cdr:to>
      <cdr:x>0.40045</cdr:x>
      <cdr:y>0.35556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563334" y="1736913"/>
          <a:ext cx="914398" cy="5042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0.71111</cdr:x>
      <cdr:y>0.23964</cdr:y>
    </cdr:from>
    <cdr:to>
      <cdr:x>0.71111</cdr:x>
      <cdr:y>0.37297</cdr:y>
    </cdr:to>
    <cdr:cxnSp macro="">
      <cdr:nvCxnSpPr>
        <cdr:cNvPr id="6" name="Straight Arrow Connector 5">
          <a:extLst xmlns:a="http://schemas.openxmlformats.org/drawingml/2006/main">
            <a:ext uri="{FF2B5EF4-FFF2-40B4-BE49-F238E27FC236}">
              <a16:creationId xmlns:a16="http://schemas.microsoft.com/office/drawing/2014/main" id="{30A94451-3C30-4409-816E-7D678614E645}"/>
            </a:ext>
          </a:extLst>
        </cdr:cNvPr>
        <cdr:cNvCxnSpPr/>
      </cdr:nvCxnSpPr>
      <cdr:spPr>
        <a:xfrm xmlns:a="http://schemas.openxmlformats.org/drawingml/2006/main" flipH="1" flipV="1">
          <a:off x="6168571" y="1508130"/>
          <a:ext cx="0" cy="839086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0.73595</cdr:x>
      <cdr:y>0.26847</cdr:y>
    </cdr:from>
    <cdr:to>
      <cdr:x>0.86452</cdr:x>
      <cdr:y>0.37556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6384018" y="1689553"/>
          <a:ext cx="1115307" cy="6739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Peak Shift</a:t>
          </a:r>
        </a:p>
      </cdr:txBody>
    </cdr:sp>
  </cdr:relSizeAnchor>
  <cdr:relSizeAnchor xmlns:cdr="http://schemas.openxmlformats.org/drawingml/2006/chartDrawing">
    <cdr:from>
      <cdr:x>0.39839</cdr:x>
      <cdr:y>0.49189</cdr:y>
    </cdr:from>
    <cdr:to>
      <cdr:x>0.88387</cdr:x>
      <cdr:y>0.56396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455856" y="3095624"/>
          <a:ext cx="4211322" cy="4535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Average Annual Growth Adjusted</a:t>
          </a:r>
          <a:r>
            <a:rPr lang="en-US" sz="1100" baseline="0"/>
            <a:t> </a:t>
          </a:r>
          <a:r>
            <a:rPr lang="en-US" sz="1100"/>
            <a:t>Net</a:t>
          </a:r>
          <a:r>
            <a:rPr lang="en-US" sz="1100" baseline="0"/>
            <a:t> Peak 2017-2030 = 1.08%</a:t>
          </a:r>
          <a:endParaRPr lang="en-US" sz="110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0.77341</cdr:x>
      <cdr:y>0.19676</cdr:y>
    </cdr:from>
    <cdr:to>
      <cdr:x>0.77502</cdr:x>
      <cdr:y>0.35898</cdr:y>
    </cdr:to>
    <cdr:cxnSp macro="">
      <cdr:nvCxnSpPr>
        <cdr:cNvPr id="3" name="Straight Arrow Connector 2">
          <a:extLst xmlns:a="http://schemas.openxmlformats.org/drawingml/2006/main">
            <a:ext uri="{FF2B5EF4-FFF2-40B4-BE49-F238E27FC236}">
              <a16:creationId xmlns:a16="http://schemas.microsoft.com/office/drawing/2014/main" id="{70ECEBA1-B4DA-4B5D-8CDB-EA6D5E97719F}"/>
            </a:ext>
          </a:extLst>
        </cdr:cNvPr>
        <cdr:cNvCxnSpPr/>
      </cdr:nvCxnSpPr>
      <cdr:spPr>
        <a:xfrm xmlns:a="http://schemas.openxmlformats.org/drawingml/2006/main" flipV="1">
          <a:off x="6709009" y="1238292"/>
          <a:ext cx="13966" cy="102090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0.64194</cdr:x>
      <cdr:y>0.23243</cdr:y>
    </cdr:from>
    <cdr:to>
      <cdr:x>0.82419</cdr:x>
      <cdr:y>0.36729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5568543" y="1462768"/>
          <a:ext cx="1580938" cy="848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Self-Generation</a:t>
          </a:r>
        </a:p>
      </cdr:txBody>
    </cdr:sp>
  </cdr:relSizeAnchor>
  <cdr:relSizeAnchor xmlns:cdr="http://schemas.openxmlformats.org/drawingml/2006/chartDrawing">
    <cdr:from>
      <cdr:x>0.40968</cdr:x>
      <cdr:y>0.45946</cdr:y>
    </cdr:from>
    <cdr:to>
      <cdr:x>0.71774</cdr:x>
      <cdr:y>0.56757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53791" y="2891517"/>
          <a:ext cx="2672283" cy="6803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Average annual</a:t>
          </a:r>
          <a:r>
            <a:rPr lang="en-US" sz="1100" baseline="0"/>
            <a:t> growth in sales = 0.63%</a:t>
          </a:r>
          <a:endParaRPr lang="en-US" sz="110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0.49677</cdr:x>
      <cdr:y>0.26444</cdr:y>
    </cdr:from>
    <cdr:to>
      <cdr:x>0.55484</cdr:x>
      <cdr:y>0.36444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314265" y="1666875"/>
          <a:ext cx="504264" cy="6303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0.87059</cdr:x>
      <cdr:y>0.34054</cdr:y>
    </cdr:from>
    <cdr:to>
      <cdr:x>0.87059</cdr:x>
      <cdr:y>0.38378</cdr:y>
    </cdr:to>
    <cdr:cxnSp macro="">
      <cdr:nvCxnSpPr>
        <cdr:cNvPr id="6" name="Straight Arrow Connector 5">
          <a:extLst xmlns:a="http://schemas.openxmlformats.org/drawingml/2006/main">
            <a:ext uri="{FF2B5EF4-FFF2-40B4-BE49-F238E27FC236}">
              <a16:creationId xmlns:a16="http://schemas.microsoft.com/office/drawing/2014/main" id="{AE23243E-9F7B-4C2A-A513-FCA7F572DDE1}"/>
            </a:ext>
          </a:extLst>
        </cdr:cNvPr>
        <cdr:cNvCxnSpPr/>
      </cdr:nvCxnSpPr>
      <cdr:spPr>
        <a:xfrm xmlns:a="http://schemas.openxmlformats.org/drawingml/2006/main" flipV="1">
          <a:off x="7551964" y="2143125"/>
          <a:ext cx="0" cy="272143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0.81046</cdr:x>
      <cdr:y>0.40541</cdr:y>
    </cdr:from>
    <cdr:to>
      <cdr:x>0.9281</cdr:x>
      <cdr:y>0.4984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7030357" y="2551339"/>
          <a:ext cx="1020536" cy="5852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Peak Shift</a:t>
          </a:r>
        </a:p>
      </cdr:txBody>
    </cdr:sp>
  </cdr:relSizeAnchor>
  <cdr:relSizeAnchor xmlns:cdr="http://schemas.openxmlformats.org/drawingml/2006/chartDrawing">
    <cdr:from>
      <cdr:x>0.39839</cdr:x>
      <cdr:y>0.50991</cdr:y>
    </cdr:from>
    <cdr:to>
      <cdr:x>0.88387</cdr:x>
      <cdr:y>0.57477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455856" y="3209018"/>
          <a:ext cx="4211322" cy="4082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Average Annual Growth Adjusted Net</a:t>
          </a:r>
          <a:r>
            <a:rPr lang="en-US" sz="1100" baseline="0"/>
            <a:t> Peak 2016-2028 = 0.55%</a:t>
          </a:r>
          <a:endParaRPr lang="en-US" sz="1100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0.74032</cdr:x>
      <cdr:y>0.22667</cdr:y>
    </cdr:from>
    <cdr:to>
      <cdr:x>0.74355</cdr:x>
      <cdr:y>0.48</cdr:y>
    </cdr:to>
    <cdr:cxnSp macro="">
      <cdr:nvCxnSpPr>
        <cdr:cNvPr id="3" name="Straight Arrow Connector 2">
          <a:extLst xmlns:a="http://schemas.openxmlformats.org/drawingml/2006/main">
            <a:ext uri="{FF2B5EF4-FFF2-40B4-BE49-F238E27FC236}">
              <a16:creationId xmlns:a16="http://schemas.microsoft.com/office/drawing/2014/main" id="{C1F96D37-D402-41E9-A68F-98D66C9F0F4D}"/>
            </a:ext>
          </a:extLst>
        </cdr:cNvPr>
        <cdr:cNvCxnSpPr/>
      </cdr:nvCxnSpPr>
      <cdr:spPr>
        <a:xfrm xmlns:a="http://schemas.openxmlformats.org/drawingml/2006/main" flipV="1">
          <a:off x="6429375" y="1428750"/>
          <a:ext cx="28015" cy="1596838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0.59516</cdr:x>
      <cdr:y>0.32667</cdr:y>
    </cdr:from>
    <cdr:to>
      <cdr:x>0.74677</cdr:x>
      <cdr:y>0.40222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5168714" y="2059081"/>
          <a:ext cx="1316690" cy="4762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Self-Generation</a:t>
          </a:r>
        </a:p>
      </cdr:txBody>
    </cdr:sp>
  </cdr:relSizeAnchor>
  <cdr:relSizeAnchor xmlns:cdr="http://schemas.openxmlformats.org/drawingml/2006/chartDrawing">
    <cdr:from>
      <cdr:x>0.46452</cdr:x>
      <cdr:y>0.59556</cdr:y>
    </cdr:from>
    <cdr:to>
      <cdr:x>0.78548</cdr:x>
      <cdr:y>0.75396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034117" y="3753971"/>
          <a:ext cx="2787463" cy="9984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Average annual</a:t>
          </a:r>
          <a:r>
            <a:rPr lang="en-US" sz="1100" baseline="0"/>
            <a:t> growth in sales = 0.64%</a:t>
          </a:r>
          <a:endParaRPr lang="en-US" sz="110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0.30806</cdr:x>
      <cdr:y>0.28</cdr:y>
    </cdr:from>
    <cdr:to>
      <cdr:x>0.40045</cdr:x>
      <cdr:y>0.33111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75404" y="1764927"/>
          <a:ext cx="802328" cy="3221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0.8366</cdr:x>
      <cdr:y>0.4036</cdr:y>
    </cdr:from>
    <cdr:to>
      <cdr:x>0.83922</cdr:x>
      <cdr:y>0.46486</cdr:y>
    </cdr:to>
    <cdr:cxnSp macro="">
      <cdr:nvCxnSpPr>
        <cdr:cNvPr id="4" name="Straight Arrow Connector 3">
          <a:extLst xmlns:a="http://schemas.openxmlformats.org/drawingml/2006/main">
            <a:ext uri="{FF2B5EF4-FFF2-40B4-BE49-F238E27FC236}">
              <a16:creationId xmlns:a16="http://schemas.microsoft.com/office/drawing/2014/main" id="{3D3C04D9-F84B-413C-9459-05FB8FA70952}"/>
            </a:ext>
          </a:extLst>
        </cdr:cNvPr>
        <cdr:cNvCxnSpPr/>
      </cdr:nvCxnSpPr>
      <cdr:spPr>
        <a:xfrm xmlns:a="http://schemas.openxmlformats.org/drawingml/2006/main" flipV="1">
          <a:off x="7257143" y="2540000"/>
          <a:ext cx="22678" cy="385536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0.81046</cdr:x>
      <cdr:y>0.51351</cdr:y>
    </cdr:from>
    <cdr:to>
      <cdr:x>0.94248</cdr:x>
      <cdr:y>0.57477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7030357" y="3231696"/>
          <a:ext cx="1145268" cy="3855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Peak Shift</a:t>
          </a:r>
        </a:p>
      </cdr:txBody>
    </cdr:sp>
  </cdr:relSizeAnchor>
  <cdr:relSizeAnchor xmlns:cdr="http://schemas.openxmlformats.org/drawingml/2006/chartDrawing">
    <cdr:from>
      <cdr:x>0.39839</cdr:x>
      <cdr:y>0.27928</cdr:y>
    </cdr:from>
    <cdr:to>
      <cdr:x>0.88387</cdr:x>
      <cdr:y>0.35856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455856" y="1757589"/>
          <a:ext cx="4211322" cy="4989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Average Annual Growth Net</a:t>
          </a:r>
          <a:r>
            <a:rPr lang="en-US" sz="1100" baseline="0"/>
            <a:t> Peak 2017-2030 =1.00%</a:t>
          </a:r>
          <a:endParaRPr lang="en-US" sz="110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0.79216</cdr:x>
      <cdr:y>0.27387</cdr:y>
    </cdr:from>
    <cdr:to>
      <cdr:x>0.79477</cdr:x>
      <cdr:y>0.34054</cdr:y>
    </cdr:to>
    <cdr:cxnSp macro="">
      <cdr:nvCxnSpPr>
        <cdr:cNvPr id="3" name="Straight Arrow Connector 2">
          <a:extLst xmlns:a="http://schemas.openxmlformats.org/drawingml/2006/main">
            <a:ext uri="{FF2B5EF4-FFF2-40B4-BE49-F238E27FC236}">
              <a16:creationId xmlns:a16="http://schemas.microsoft.com/office/drawing/2014/main" id="{C4DD30F4-523F-4A45-A819-A4C0C8204051}"/>
            </a:ext>
          </a:extLst>
        </cdr:cNvPr>
        <cdr:cNvCxnSpPr/>
      </cdr:nvCxnSpPr>
      <cdr:spPr>
        <a:xfrm xmlns:a="http://schemas.openxmlformats.org/drawingml/2006/main" flipH="1" flipV="1">
          <a:off x="6871607" y="1723571"/>
          <a:ext cx="22679" cy="419555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0.76601</cdr:x>
      <cdr:y>0.35495</cdr:y>
    </cdr:from>
    <cdr:to>
      <cdr:x>0.93072</cdr:x>
      <cdr:y>0.47333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6644821" y="2233839"/>
          <a:ext cx="1428750" cy="7449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Self-Generation</a:t>
          </a:r>
        </a:p>
      </cdr:txBody>
    </cdr:sp>
  </cdr:relSizeAnchor>
  <cdr:relSizeAnchor xmlns:cdr="http://schemas.openxmlformats.org/drawingml/2006/chartDrawing">
    <cdr:from>
      <cdr:x>0.44516</cdr:x>
      <cdr:y>0.56444</cdr:y>
    </cdr:from>
    <cdr:to>
      <cdr:x>0.76452</cdr:x>
      <cdr:y>0.76507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866029" y="3557868"/>
          <a:ext cx="2773456" cy="12645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Average annual growth</a:t>
          </a:r>
          <a:r>
            <a:rPr lang="en-US" sz="1100" baseline="0"/>
            <a:t> in sales = 1.49%</a:t>
          </a:r>
          <a:endParaRPr lang="en-US" sz="110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0.36129</cdr:x>
      <cdr:y>0.35676</cdr:y>
    </cdr:from>
    <cdr:to>
      <cdr:x>0.44194</cdr:x>
      <cdr:y>0.63618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134030" y="2245179"/>
          <a:ext cx="699602" cy="17584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Losses</a:t>
          </a:r>
        </a:p>
      </cdr:txBody>
    </cdr:sp>
  </cdr:relSizeAnchor>
  <cdr:relSizeAnchor xmlns:cdr="http://schemas.openxmlformats.org/drawingml/2006/chartDrawing">
    <cdr:from>
      <cdr:x>0.43356</cdr:x>
      <cdr:y>0.33519</cdr:y>
    </cdr:from>
    <cdr:to>
      <cdr:x>0.43529</cdr:x>
      <cdr:y>0.47387</cdr:y>
    </cdr:to>
    <cdr:cxnSp macro="">
      <cdr:nvCxnSpPr>
        <cdr:cNvPr id="4" name="Straight Arrow Connector 3">
          <a:extLst xmlns:a="http://schemas.openxmlformats.org/drawingml/2006/main">
            <a:ext uri="{FF2B5EF4-FFF2-40B4-BE49-F238E27FC236}">
              <a16:creationId xmlns:a16="http://schemas.microsoft.com/office/drawing/2014/main" id="{9EA34AC6-0C01-4510-9C33-8F7B201F3FF5}"/>
            </a:ext>
          </a:extLst>
        </cdr:cNvPr>
        <cdr:cNvCxnSpPr/>
      </cdr:nvCxnSpPr>
      <cdr:spPr>
        <a:xfrm xmlns:a="http://schemas.openxmlformats.org/drawingml/2006/main" flipH="1" flipV="1">
          <a:off x="3760916" y="2109472"/>
          <a:ext cx="15066" cy="87276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0.72418</cdr:x>
      <cdr:y>0.21081</cdr:y>
    </cdr:from>
    <cdr:to>
      <cdr:x>0.7281</cdr:x>
      <cdr:y>0.2955</cdr:y>
    </cdr:to>
    <cdr:cxnSp macro="">
      <cdr:nvCxnSpPr>
        <cdr:cNvPr id="6" name="Straight Arrow Connector 5">
          <a:extLst xmlns:a="http://schemas.openxmlformats.org/drawingml/2006/main">
            <a:ext uri="{FF2B5EF4-FFF2-40B4-BE49-F238E27FC236}">
              <a16:creationId xmlns:a16="http://schemas.microsoft.com/office/drawing/2014/main" id="{10041289-73A0-4430-A059-69E6BFCA7DEE}"/>
            </a:ext>
          </a:extLst>
        </cdr:cNvPr>
        <cdr:cNvCxnSpPr/>
      </cdr:nvCxnSpPr>
      <cdr:spPr>
        <a:xfrm xmlns:a="http://schemas.openxmlformats.org/drawingml/2006/main" flipH="1" flipV="1">
          <a:off x="6281964" y="1326696"/>
          <a:ext cx="34018" cy="532948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0.72581</cdr:x>
      <cdr:y>0.22703</cdr:y>
    </cdr:from>
    <cdr:to>
      <cdr:x>0.89516</cdr:x>
      <cdr:y>0.31556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6296078" y="1428750"/>
          <a:ext cx="1469036" cy="5571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Self-Generation</a:t>
          </a:r>
        </a:p>
      </cdr:txBody>
    </cdr:sp>
  </cdr:relSizeAnchor>
  <cdr:relSizeAnchor xmlns:cdr="http://schemas.openxmlformats.org/drawingml/2006/chartDrawing">
    <cdr:from>
      <cdr:x>0.39839</cdr:x>
      <cdr:y>0.65556</cdr:y>
    </cdr:from>
    <cdr:to>
      <cdr:x>0.88387</cdr:x>
      <cdr:y>0.80062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459817" y="4132169"/>
          <a:ext cx="4216212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Average Annual Growth Net</a:t>
          </a:r>
          <a:r>
            <a:rPr lang="en-US" sz="1100" baseline="0"/>
            <a:t> Peak 2016-2028 = 1.14%</a:t>
          </a:r>
          <a:endParaRPr lang="en-US" sz="110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2A4D091-8287-4FE0-BFD4-172C4F4E50FE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78FB053-1B23-4C5B-8DC0-98C85B3749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07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36A5E5D-2E30-4735-BEFF-28C9824D7118}" type="datetimeFigureOut">
              <a:rPr lang="en-US" smtClean="0"/>
              <a:pPr/>
              <a:t>12/14/2017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A6B7521-84D1-485F-8D47-01E039A28BD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618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76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5572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936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4427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101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828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52030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161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4308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41511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6757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4471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8852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6439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Important note</a:t>
            </a:r>
            <a:r>
              <a:rPr lang="en-US" dirty="0"/>
              <a:t>: This is a PLACEHOLDER. The AAEE peak impact here does not incorporate the peak shift. Final adjustment requires the hourly AAEE profiles not yet done.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6560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3708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0329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2539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5770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7651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3567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Important note</a:t>
            </a:r>
            <a:r>
              <a:rPr lang="en-US" dirty="0"/>
              <a:t>: This is a PLACEHOLDER. The AAEE peak impact here does not incorporate the peak shift. Final adjustment requires the hourly AAEE profiles not yet done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2773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06648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7420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8489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6084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25734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28943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Important note</a:t>
            </a:r>
            <a:r>
              <a:rPr lang="en-US" dirty="0"/>
              <a:t>: This is a PLACEHOLDER. The AAEE peak impact here does not incorporate the peak shift. Final adjustment requires the hourly AAEE profiles not yet done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3703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50046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3288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58200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626399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747044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622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76612-6C2A-453C-9CA7-DD9F07694D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D19BA-28EC-4FB6-A292-5C47B1902E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25754-A986-4EF7-978C-8E1C1ED020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C0BA2-85C5-4CBD-BC0C-5E625889F3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76765-46C1-4DF9-83D7-6EEB524917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716B0-513C-4E75-88BD-08D73CD32E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613B0-01AD-4D24-AD8D-55118E034AA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D879D-007C-448A-9644-09D10AF37B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6591F-30F5-48A4-BB0D-35729A49C1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A39A-D914-4B13-B8FC-531110AF576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10B2F-CF4D-4557-8A90-C14EEB2FBB9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D7C713-FEA3-4B87-A75A-0170804F5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pic>
        <p:nvPicPr>
          <p:cNvPr id="1036" name="Picture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14400"/>
            <a:ext cx="7772400" cy="25146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Summary of Planning Area Forecasts: </a:t>
            </a:r>
            <a:r>
              <a:rPr lang="en-US" i="1" dirty="0">
                <a:latin typeface="Rockwell" panose="02060603020205020403" pitchFamily="18" charset="0"/>
              </a:rPr>
              <a:t>CED 2017 Revised</a:t>
            </a:r>
            <a:endParaRPr lang="en-US" altLang="en-US" i="1" dirty="0">
              <a:latin typeface="Rockwell" panose="02060603020205020403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657600"/>
            <a:ext cx="7772400" cy="25908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 dirty="0">
                <a:latin typeface="Rockwell" panose="02060603020205020403" pitchFamily="18" charset="0"/>
              </a:rPr>
              <a:t>December 15, 2017</a:t>
            </a:r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r>
              <a:rPr lang="en-US" altLang="en-US" sz="2000" dirty="0">
                <a:latin typeface="Rockwell" panose="02060603020205020403" pitchFamily="18" charset="0"/>
              </a:rPr>
              <a:t>Chris </a:t>
            </a:r>
            <a:r>
              <a:rPr lang="en-US" altLang="en-US" sz="2000" dirty="0" err="1">
                <a:latin typeface="Rockwell" panose="02060603020205020403" pitchFamily="18" charset="0"/>
              </a:rPr>
              <a:t>Kavalec</a:t>
            </a:r>
            <a:endParaRPr lang="en-US" altLang="en-US" sz="2000" dirty="0">
              <a:latin typeface="Rockwell" panose="02060603020205020403" pitchFamily="18" charset="0"/>
            </a:endParaRPr>
          </a:p>
          <a:p>
            <a:pPr algn="ctr">
              <a:buNone/>
            </a:pPr>
            <a:r>
              <a:rPr lang="en-US" sz="2000" dirty="0">
                <a:latin typeface="Rockwell" panose="02060603020205020403" pitchFamily="18" charset="0"/>
              </a:rPr>
              <a:t>Energy Assessments Division</a:t>
            </a:r>
          </a:p>
          <a:p>
            <a:pPr algn="ctr">
              <a:buNone/>
            </a:pPr>
            <a:r>
              <a:rPr lang="en-US" sz="2000" dirty="0">
                <a:latin typeface="Rockwell" panose="02060603020205020403" pitchFamily="18" charset="0"/>
              </a:rPr>
              <a:t>Chris.Kavalec@energy.ca.gov</a:t>
            </a:r>
          </a:p>
          <a:p>
            <a:pPr algn="ctr">
              <a:buNone/>
            </a:pPr>
            <a:r>
              <a:rPr lang="en-US" sz="2000" dirty="0">
                <a:latin typeface="Rockwell" panose="02060603020205020403" pitchFamily="18" charset="0"/>
              </a:rPr>
              <a:t>916-654-5184</a:t>
            </a:r>
            <a:endParaRPr lang="en-US" altLang="en-US" sz="2000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5240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Summary of Results</a:t>
            </a:r>
            <a:br>
              <a:rPr lang="en-US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Average annual % growth in sales (2016-2030) and net peak (2017-2030)</a:t>
            </a:r>
            <a:endParaRPr lang="en-US" dirty="0">
              <a:solidFill>
                <a:srgbClr val="00B05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896260"/>
              </p:ext>
            </p:extLst>
          </p:nvPr>
        </p:nvGraphicFramePr>
        <p:xfrm>
          <a:off x="1219203" y="2590797"/>
          <a:ext cx="6781796" cy="28194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88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88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88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88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88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88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6882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02772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Electricity Sales (GWh)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Net Peak (MW)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772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High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Low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High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Low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77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LADWP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1.35%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0.91%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0.45%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1.43%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0.84%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0.30%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77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PG&amp;E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1.35%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0.65%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-0.09%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1.73%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1.08%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0.59%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77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1.34%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0.63%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-0.11%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1.46%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0.55%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-0.16%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77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SDG&amp;E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1.39%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0.64%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-0.21%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1.61%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1.00%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0.50%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277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SMUD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2.06%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1.49%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0.97%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2.01%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1.14%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0.53%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7157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3657600"/>
          </a:xfrm>
        </p:spPr>
        <p:txBody>
          <a:bodyPr/>
          <a:lstStyle/>
          <a:p>
            <a:r>
              <a:rPr lang="en-US" sz="4400" dirty="0">
                <a:latin typeface="Rockwell" panose="02060603020205020403" pitchFamily="18" charset="0"/>
              </a:rPr>
              <a:t>LADWP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4716B0-513C-4E75-88BD-08D73CD32E2E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52523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LADWP Highlights (Inputs)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Population growth of 0.53% per year 2016-2030, from 3.98 million to 4.26 million; growth in number of  households of 0.73 percent per year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Personal income growth of 2.8% per year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1,800 GWh consumption from light-duty EVs on the road in 2030 in the mid case, of which 1,000 GWh is residential EV consumption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BTM PV installed capacity of 650 MW in 2030 in mid case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48279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LADWP: Baseline Consumption</a:t>
            </a:r>
            <a:br>
              <a:rPr lang="en-US" dirty="0"/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Average growth 2016-2027 of 1.51%, 1.28%, and 0.83% vs. 1.02% in </a:t>
            </a:r>
            <a:r>
              <a:rPr lang="en-US" sz="2400" i="1" dirty="0">
                <a:solidFill>
                  <a:srgbClr val="00B050"/>
                </a:solidFill>
                <a:latin typeface="Rockwell" panose="02060603020205020403" pitchFamily="18" charset="0"/>
              </a:rPr>
              <a:t>CEDU 2016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mid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8121274"/>
              </p:ext>
            </p:extLst>
          </p:nvPr>
        </p:nvGraphicFramePr>
        <p:xfrm>
          <a:off x="685800" y="2286000"/>
          <a:ext cx="7772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LADWP: Baseline Peak End-Use Load</a:t>
            </a:r>
            <a:br>
              <a:rPr lang="en-US" sz="3200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Average growth 2017-2027 of 1.66%, 1.19%, and 0.82% vs. 0.82% in </a:t>
            </a:r>
            <a:r>
              <a:rPr lang="en-US" sz="2400" i="1" dirty="0">
                <a:solidFill>
                  <a:srgbClr val="00B050"/>
                </a:solidFill>
                <a:latin typeface="Rockwell" panose="02060603020205020403" pitchFamily="18" charset="0"/>
              </a:rPr>
              <a:t>CEDU 2016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mid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09800"/>
            <a:ext cx="7772400" cy="388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5489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LADWP: Consumption to Sales (Mid)</a:t>
            </a:r>
            <a:br>
              <a:rPr lang="en-US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~3,100 </a:t>
            </a:r>
            <a:r>
              <a:rPr lang="en-US" sz="2400" dirty="0" err="1">
                <a:solidFill>
                  <a:srgbClr val="00B050"/>
                </a:solidFill>
                <a:latin typeface="Rockwell" panose="02060603020205020403" pitchFamily="18" charset="0"/>
              </a:rPr>
              <a:t>gWh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 of total self-generation in 2030, of which 1,100 is PV</a:t>
            </a:r>
            <a:endParaRPr lang="en-US" dirty="0">
              <a:solidFill>
                <a:srgbClr val="00B05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0"/>
            <a:ext cx="7772400" cy="3808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9365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914400"/>
            <a:ext cx="84201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LADWP: End Use Load to Net Peak (Mid)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~620 MW of total self-generation in 2030, of which 290 is PV</a:t>
            </a:r>
            <a:endParaRPr lang="en-US" dirty="0">
              <a:solidFill>
                <a:srgbClr val="00B05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00000000-0008-0000-05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5260324"/>
              </p:ext>
            </p:extLst>
          </p:nvPr>
        </p:nvGraphicFramePr>
        <p:xfrm>
          <a:off x="685800" y="2286000"/>
          <a:ext cx="7772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11857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LADWP Highlights (Output)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924800" cy="41148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In mid case, residential baseline consumption grows at 1.89% per year, 2016-2030, commercial by 1.11%, industrial by -0.42%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Because of relatively weak commercial and industrial consumption growth, LADWP consumption grows slower than state average 2016-2030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Electrification contributes 155 GWh to consumption by 2030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13322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3962400"/>
          </a:xfrm>
        </p:spPr>
        <p:txBody>
          <a:bodyPr/>
          <a:lstStyle/>
          <a:p>
            <a:r>
              <a:rPr lang="en-US" sz="4400" dirty="0">
                <a:latin typeface="Rockwell" panose="02060603020205020403" pitchFamily="18" charset="0"/>
              </a:rPr>
              <a:t>PG&amp;E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4716B0-513C-4E75-88BD-08D73CD32E2E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467333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PG&amp;E Highlights (Inputs)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Population growth of 0.95% per year 2016-2030, from 13.8 million to 15.7 million; growth in number of  households of 1.03 percent per year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Personal income growth of 2.9% per year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6,000 GWh consumption from light-duty EVs on the road in 2030 in the mid case, of which 3,400 GWh is residential EV consumption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BTM PV installed capacity of 8,700 MW in 2030 in mid case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113816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PG&amp;E: Baseline Consumption</a:t>
            </a:r>
            <a:br>
              <a:rPr lang="en-US" dirty="0"/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Average growth 2016-2027 of 1.66%, 1.37%, and 1.07% vs. 1.13% in </a:t>
            </a:r>
            <a:r>
              <a:rPr lang="en-US" sz="2400" i="1" dirty="0">
                <a:solidFill>
                  <a:srgbClr val="00B050"/>
                </a:solidFill>
                <a:latin typeface="Rockwell" panose="02060603020205020403" pitchFamily="18" charset="0"/>
              </a:rPr>
              <a:t>CEDU 2016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mid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6711626"/>
              </p:ext>
            </p:extLst>
          </p:nvPr>
        </p:nvGraphicFramePr>
        <p:xfrm>
          <a:off x="685800" y="2362200"/>
          <a:ext cx="77724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510211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PG&amp;E: Baseline Peak End-Use Load</a:t>
            </a:r>
            <a:br>
              <a:rPr lang="en-US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Average growth 2017-2027 of 1.69%, 1.29%, and 0.98% vs. 1.13% in </a:t>
            </a:r>
            <a:r>
              <a:rPr lang="en-US" sz="2400" i="1" dirty="0">
                <a:solidFill>
                  <a:srgbClr val="00B050"/>
                </a:solidFill>
                <a:latin typeface="Rockwell" panose="02060603020205020403" pitchFamily="18" charset="0"/>
              </a:rPr>
              <a:t>CEDU 2016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mid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00000000-0008-0000-03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3497342"/>
              </p:ext>
            </p:extLst>
          </p:nvPr>
        </p:nvGraphicFramePr>
        <p:xfrm>
          <a:off x="685800" y="2438400"/>
          <a:ext cx="77724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85763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PG&amp;E: Consumption to Sales (Mid)</a:t>
            </a:r>
            <a:br>
              <a:rPr lang="en-US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~23,000 GWh of total self-generation in 2030, of which 15,000 is PV</a:t>
            </a:r>
            <a:endParaRPr lang="en-US" dirty="0">
              <a:solidFill>
                <a:srgbClr val="00B05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14</a:t>
            </a:fld>
            <a:endParaRPr lang="en-US" alt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00000000-0008-0000-04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2954615"/>
              </p:ext>
            </p:extLst>
          </p:nvPr>
        </p:nvGraphicFramePr>
        <p:xfrm>
          <a:off x="685800" y="2362200"/>
          <a:ext cx="77724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204430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153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PG&amp;E: Impact of Peak Shift (Mid) </a:t>
            </a:r>
            <a:br>
              <a:rPr lang="en-US" sz="3200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~2,200 MW increase in net peak by 2030</a:t>
            </a:r>
            <a:endParaRPr lang="en-US" dirty="0">
              <a:solidFill>
                <a:srgbClr val="00B05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15</a:t>
            </a:fld>
            <a:endParaRPr lang="en-US" altLang="en-US" dirty="0"/>
          </a:p>
        </p:txBody>
      </p:sp>
      <p:graphicFrame>
        <p:nvGraphicFramePr>
          <p:cNvPr id="13" name="Content Placeholder 12">
            <a:extLst>
              <a:ext uri="{FF2B5EF4-FFF2-40B4-BE49-F238E27FC236}">
                <a16:creationId xmlns:a16="http://schemas.microsoft.com/office/drawing/2014/main" id="{00000000-0008-0000-05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506019"/>
              </p:ext>
            </p:extLst>
          </p:nvPr>
        </p:nvGraphicFramePr>
        <p:xfrm>
          <a:off x="685800" y="2286000"/>
          <a:ext cx="7772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98926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PG&amp;E Highlights (Output)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924800" cy="41148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In mid case, residential baseline consumption grows at 2.12% per year, 2016-2030, commercial by 1.47%, industrial by 0.22%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Fueled by relatively strong residential and commercial growth, PG&amp;E consumption grows faster than state average 2016-2030 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Due to peak shift, net peak grows faster than sales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19981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BC3A5-C1E9-4B60-B68E-FBDE7EA93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914400"/>
            <a:ext cx="8077200" cy="1447800"/>
          </a:xfrm>
        </p:spPr>
        <p:txBody>
          <a:bodyPr/>
          <a:lstStyle/>
          <a:p>
            <a:r>
              <a:rPr lang="en-US" sz="3200" dirty="0"/>
              <a:t>PG&amp;E: Baseline and Managed Sales</a:t>
            </a:r>
            <a:br>
              <a:rPr lang="en-US" sz="3200" dirty="0"/>
            </a:br>
            <a:r>
              <a:rPr lang="en-US" sz="2400" i="1" dirty="0">
                <a:solidFill>
                  <a:srgbClr val="00B050"/>
                </a:solidFill>
              </a:rPr>
              <a:t>Traditional AAEE, additional SB 350 savings, and AAPV: 12,600 GWh reduction down to mid-mid in 2030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30535-DA7F-4EFA-81C8-8123A2D5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17</a:t>
            </a:fld>
            <a:endParaRPr lang="en-US" alt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25925B30-0793-4CA8-8D02-2CD004BBAF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4429999"/>
              </p:ext>
            </p:extLst>
          </p:nvPr>
        </p:nvGraphicFramePr>
        <p:xfrm>
          <a:off x="685800" y="2438400"/>
          <a:ext cx="77724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378678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BC3A5-C1E9-4B60-B68E-FBDE7EA93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447800"/>
          </a:xfrm>
        </p:spPr>
        <p:txBody>
          <a:bodyPr/>
          <a:lstStyle/>
          <a:p>
            <a:r>
              <a:rPr lang="en-US" sz="3200" dirty="0"/>
              <a:t>PG&amp;E: Baseline and Managed Peak</a:t>
            </a:r>
            <a:br>
              <a:rPr lang="en-US" sz="3200" dirty="0"/>
            </a:br>
            <a:r>
              <a:rPr lang="en-US" sz="2400" i="1" dirty="0">
                <a:solidFill>
                  <a:srgbClr val="00B050"/>
                </a:solidFill>
              </a:rPr>
              <a:t>Traditional AAEE, additional SB 350 savings, and AAPV: 3,100 MW reduction down to mid-mid in 2030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30535-DA7F-4EFA-81C8-8123A2D5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18</a:t>
            </a:fld>
            <a:endParaRPr lang="en-US" alt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97E14B2C-A281-4F54-8F0A-9882D998AC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5061187"/>
              </p:ext>
            </p:extLst>
          </p:nvPr>
        </p:nvGraphicFramePr>
        <p:xfrm>
          <a:off x="685800" y="2590800"/>
          <a:ext cx="7772400" cy="350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292374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3962400"/>
          </a:xfrm>
        </p:spPr>
        <p:txBody>
          <a:bodyPr/>
          <a:lstStyle/>
          <a:p>
            <a:r>
              <a:rPr lang="en-US" sz="4400" dirty="0">
                <a:latin typeface="Rockwell" panose="02060603020205020403" pitchFamily="18" charset="0"/>
              </a:rPr>
              <a:t>SCE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4716B0-513C-4E75-88BD-08D73CD32E2E}" type="slidenum">
              <a:rPr lang="en-US" altLang="en-US" smtClean="0"/>
              <a:pPr>
                <a:defRPr/>
              </a:pPr>
              <a:t>19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983110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SCE Highlights (Inputs)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Population growth of 0.70% per year 2016-2030, from 14.9 million to 16.4 million; growth in number of  households of 0.89 percent per year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Personal income growth of 2.5% per year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4,000 GWh consumption from light-duty EVs on the road in 2030 in the mid case, of which 1,800 GWh is residential EV consumption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BTM PV installed capacity of 6,900 MW in 2030 in mid case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289124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SCE: Baseline Consumption</a:t>
            </a:r>
            <a:br>
              <a:rPr lang="en-US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Average growth 2016-2027 of 1.55%, 1.23%, and 0.93% vs. 0.80% in </a:t>
            </a:r>
            <a:r>
              <a:rPr lang="en-US" sz="2400" i="1" dirty="0">
                <a:solidFill>
                  <a:srgbClr val="00B050"/>
                </a:solidFill>
                <a:latin typeface="Rockwell" panose="02060603020205020403" pitchFamily="18" charset="0"/>
              </a:rPr>
              <a:t>CEDU 2016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mid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21</a:t>
            </a:fld>
            <a:endParaRPr lang="en-US" altLang="en-US" dirty="0"/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8309475"/>
              </p:ext>
            </p:extLst>
          </p:nvPr>
        </p:nvGraphicFramePr>
        <p:xfrm>
          <a:off x="685800" y="2286000"/>
          <a:ext cx="7772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799597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SCE: Baseline Peak End-Use Load</a:t>
            </a:r>
            <a:br>
              <a:rPr lang="en-US" dirty="0"/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Average growth 2017-2027 of 1.74%, 1.39%, and 1.01% vs. 0.86% in </a:t>
            </a:r>
            <a:r>
              <a:rPr lang="en-US" sz="2400" i="1" dirty="0">
                <a:solidFill>
                  <a:srgbClr val="00B050"/>
                </a:solidFill>
                <a:latin typeface="Rockwell" panose="02060603020205020403" pitchFamily="18" charset="0"/>
              </a:rPr>
              <a:t>CEDU 2016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mid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22</a:t>
            </a:fld>
            <a:endParaRPr lang="en-US" altLang="en-US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00000000-0008-0000-03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7658520"/>
              </p:ext>
            </p:extLst>
          </p:nvPr>
        </p:nvGraphicFramePr>
        <p:xfrm>
          <a:off x="685800" y="2286000"/>
          <a:ext cx="7772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84608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SCE: Consumption to Sales (Mid)</a:t>
            </a:r>
            <a:br>
              <a:rPr lang="en-US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~18,200 </a:t>
            </a:r>
            <a:r>
              <a:rPr lang="en-US" sz="2400" dirty="0" err="1">
                <a:solidFill>
                  <a:srgbClr val="00B050"/>
                </a:solidFill>
                <a:latin typeface="Rockwell" panose="02060603020205020403" pitchFamily="18" charset="0"/>
              </a:rPr>
              <a:t>gWh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 of total self-generation in 2030, of which 12,300 is PV</a:t>
            </a:r>
            <a:endParaRPr lang="en-US" dirty="0">
              <a:solidFill>
                <a:srgbClr val="00B05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23</a:t>
            </a:fld>
            <a:endParaRPr lang="en-US" alt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00000000-0008-0000-04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7082919"/>
              </p:ext>
            </p:extLst>
          </p:nvPr>
        </p:nvGraphicFramePr>
        <p:xfrm>
          <a:off x="685800" y="2362200"/>
          <a:ext cx="77724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970317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153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SCE: Impact of Peak Shift (Mid) </a:t>
            </a:r>
            <a:br>
              <a:rPr lang="en-US" sz="3200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~800 MW increase in net peak by 2030</a:t>
            </a:r>
            <a:endParaRPr lang="en-US" dirty="0">
              <a:solidFill>
                <a:srgbClr val="00B05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24</a:t>
            </a:fld>
            <a:endParaRPr lang="en-US" altLang="en-US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00000000-0008-0000-05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9728329"/>
              </p:ext>
            </p:extLst>
          </p:nvPr>
        </p:nvGraphicFramePr>
        <p:xfrm>
          <a:off x="685800" y="2362200"/>
          <a:ext cx="77724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556074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SCE Highlights (Output)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924800" cy="41148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In mid case, residential consumption grows at 2.04% per year, 2016-2030, commercial by 1.16%, industrial by 0.41%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With less growth in commercial, SCE consumption grows slower than state average 2016-2030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Due to peak shift, net peak grows faster than sales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239915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BC3A5-C1E9-4B60-B68E-FBDE7EA93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914400"/>
            <a:ext cx="8153400" cy="1447800"/>
          </a:xfrm>
        </p:spPr>
        <p:txBody>
          <a:bodyPr/>
          <a:lstStyle/>
          <a:p>
            <a:r>
              <a:rPr lang="en-US" sz="3200" dirty="0"/>
              <a:t>SCE: Baseline and Managed Sales</a:t>
            </a:r>
            <a:br>
              <a:rPr lang="en-US" sz="3200" dirty="0"/>
            </a:br>
            <a:r>
              <a:rPr lang="en-US" sz="2400" i="1" dirty="0">
                <a:solidFill>
                  <a:srgbClr val="00B050"/>
                </a:solidFill>
              </a:rPr>
              <a:t>Traditional AAEE, additional SB 350 savings, and AAPV: 13,600 GWh reduction down to mid-mid in 2030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30535-DA7F-4EFA-81C8-8123A2D5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26</a:t>
            </a:fld>
            <a:endParaRPr lang="en-US" alt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E4E3FBC4-07A5-4F61-9DFF-BD419951A3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2078666"/>
              </p:ext>
            </p:extLst>
          </p:nvPr>
        </p:nvGraphicFramePr>
        <p:xfrm>
          <a:off x="685800" y="2362200"/>
          <a:ext cx="77724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23047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BC3A5-C1E9-4B60-B68E-FBDE7EA93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447800"/>
          </a:xfrm>
        </p:spPr>
        <p:txBody>
          <a:bodyPr/>
          <a:lstStyle/>
          <a:p>
            <a:r>
              <a:rPr lang="en-US" sz="3200" dirty="0"/>
              <a:t>SCE: Baseline and Managed Peak</a:t>
            </a:r>
            <a:br>
              <a:rPr lang="en-US" sz="3200" dirty="0"/>
            </a:br>
            <a:r>
              <a:rPr lang="en-US" sz="2400" i="1" dirty="0">
                <a:solidFill>
                  <a:srgbClr val="00B050"/>
                </a:solidFill>
              </a:rPr>
              <a:t>Traditional AAEE, additional SB 350 savings, and AAPV: 3,800 MW reduction down to mid-mid in 2030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30535-DA7F-4EFA-81C8-8123A2D5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27</a:t>
            </a:fld>
            <a:endParaRPr lang="en-US" alt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0899CAED-0367-4A42-B9BF-C15FC1F45B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0128885"/>
              </p:ext>
            </p:extLst>
          </p:nvPr>
        </p:nvGraphicFramePr>
        <p:xfrm>
          <a:off x="685800" y="2514600"/>
          <a:ext cx="7772400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254714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3962400"/>
          </a:xfrm>
        </p:spPr>
        <p:txBody>
          <a:bodyPr/>
          <a:lstStyle/>
          <a:p>
            <a:r>
              <a:rPr lang="en-US" sz="4400" dirty="0">
                <a:latin typeface="Rockwell" panose="02060603020205020403" pitchFamily="18" charset="0"/>
              </a:rPr>
              <a:t>SDG&amp;E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4716B0-513C-4E75-88BD-08D73CD32E2E}" type="slidenum">
              <a:rPr lang="en-US" altLang="en-US" smtClean="0"/>
              <a:pPr>
                <a:defRPr/>
              </a:pPr>
              <a:t>28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35362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SDG&amp;E Highlights (Inputs)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Population growth of 0.73% per year 2016-2030, from 3.6million to 4.0 million; growth in number of  households of 0.81 percent per year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Personal income growth of 2.5% per year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1,250 GWh consumption from light-duty EVs on the road in 2030 in the mid case, of which 700 GWh is residential EV consumption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BTM PV installed capacity of 1,800 MW in 2030 in mid case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86553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SDG&amp;E: Baseline Consumption</a:t>
            </a:r>
            <a:br>
              <a:rPr lang="en-US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Average growth 2016-2027 of 1.65%, 1.35%, and 1.05% vs. 1.21% in </a:t>
            </a:r>
            <a:r>
              <a:rPr lang="en-US" sz="2400" i="1" dirty="0">
                <a:solidFill>
                  <a:srgbClr val="00B050"/>
                </a:solidFill>
                <a:latin typeface="Rockwell" panose="02060603020205020403" pitchFamily="18" charset="0"/>
              </a:rPr>
              <a:t>CEDU 2016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mid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30</a:t>
            </a:fld>
            <a:endParaRPr lang="en-US" altLang="en-US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2115180"/>
              </p:ext>
            </p:extLst>
          </p:nvPr>
        </p:nvGraphicFramePr>
        <p:xfrm>
          <a:off x="685800" y="2286000"/>
          <a:ext cx="7772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735671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SDG&amp;E: Baseline Peak End-Use Load</a:t>
            </a:r>
            <a:br>
              <a:rPr lang="en-US" dirty="0"/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Average growth 2017-2027 of 2.18%, 1.82%, and 1.43% vs. 0.96% in </a:t>
            </a:r>
            <a:r>
              <a:rPr lang="en-US" sz="2400" i="1" dirty="0">
                <a:solidFill>
                  <a:srgbClr val="00B050"/>
                </a:solidFill>
                <a:latin typeface="Rockwell" panose="02060603020205020403" pitchFamily="18" charset="0"/>
              </a:rPr>
              <a:t>CEDU 2016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mid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31</a:t>
            </a:fld>
            <a:endParaRPr lang="en-US" alt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00000000-0008-0000-03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2025424"/>
              </p:ext>
            </p:extLst>
          </p:nvPr>
        </p:nvGraphicFramePr>
        <p:xfrm>
          <a:off x="685800" y="2438400"/>
          <a:ext cx="77724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298591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SDG&amp;E: Consumption to Sales (Mid)</a:t>
            </a:r>
            <a:br>
              <a:rPr lang="en-US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~4,300 </a:t>
            </a:r>
            <a:r>
              <a:rPr lang="en-US" sz="2400" dirty="0" err="1">
                <a:solidFill>
                  <a:srgbClr val="00B050"/>
                </a:solidFill>
                <a:latin typeface="Rockwell" panose="02060603020205020403" pitchFamily="18" charset="0"/>
              </a:rPr>
              <a:t>gWh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 of total self-generation in 2030, of which 3,200 is PV</a:t>
            </a:r>
            <a:endParaRPr lang="en-US" dirty="0">
              <a:solidFill>
                <a:srgbClr val="00B05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32</a:t>
            </a:fld>
            <a:endParaRPr lang="en-US" alt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00000000-0008-0000-04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294442"/>
              </p:ext>
            </p:extLst>
          </p:nvPr>
        </p:nvGraphicFramePr>
        <p:xfrm>
          <a:off x="685800" y="2286000"/>
          <a:ext cx="7772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337290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153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SDGE: Impact of Peak Shift (Mid) </a:t>
            </a:r>
            <a:br>
              <a:rPr lang="en-US" sz="3200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~360 MW increase in net peak by 2030</a:t>
            </a:r>
            <a:endParaRPr lang="en-US" dirty="0">
              <a:solidFill>
                <a:srgbClr val="00B05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33</a:t>
            </a:fld>
            <a:endParaRPr lang="en-US" altLang="en-US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00000000-0008-0000-0500-00000200000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037672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SDG&amp;E Highlights (Output)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924800" cy="41148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In mid case, residential consumption grows at 1.76% per year, 2016-2030, commercial by 1.29%, industrial by -0.03%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SDG&amp;E consumption grows at around the same rate as the state average 2016-2030 in the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Due to peak shift, baseline net peak grows faster than sales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024059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BC3A5-C1E9-4B60-B68E-FBDE7EA93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400"/>
            <a:ext cx="7924800" cy="1447800"/>
          </a:xfrm>
        </p:spPr>
        <p:txBody>
          <a:bodyPr/>
          <a:lstStyle/>
          <a:p>
            <a:r>
              <a:rPr lang="en-US" sz="3200" dirty="0"/>
              <a:t>SDG&amp;E: Baseline and Managed Sales</a:t>
            </a:r>
            <a:br>
              <a:rPr lang="en-US" sz="3200" dirty="0"/>
            </a:br>
            <a:r>
              <a:rPr lang="en-US" sz="2400" i="1" dirty="0">
                <a:solidFill>
                  <a:srgbClr val="00B050"/>
                </a:solidFill>
              </a:rPr>
              <a:t>Traditional AAEE, additional SB 350 savings, and AAPV: 3,100 GWh reduction down to mid-mid in 2030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30535-DA7F-4EFA-81C8-8123A2D5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35</a:t>
            </a:fld>
            <a:endParaRPr lang="en-US" alt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243B373B-7E68-4DC0-A83D-FD6EBD32EC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9208309"/>
              </p:ext>
            </p:extLst>
          </p:nvPr>
        </p:nvGraphicFramePr>
        <p:xfrm>
          <a:off x="685800" y="2362200"/>
          <a:ext cx="77724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529549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BC3A5-C1E9-4B60-B68E-FBDE7EA93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447800"/>
          </a:xfrm>
        </p:spPr>
        <p:txBody>
          <a:bodyPr/>
          <a:lstStyle/>
          <a:p>
            <a:r>
              <a:rPr lang="en-US" sz="3200" dirty="0"/>
              <a:t>SDG&amp;E: Baseline and Managed Peak</a:t>
            </a:r>
            <a:br>
              <a:rPr lang="en-US" sz="3200" dirty="0"/>
            </a:br>
            <a:r>
              <a:rPr lang="en-US" sz="2400" i="1" dirty="0">
                <a:solidFill>
                  <a:srgbClr val="00B050"/>
                </a:solidFill>
              </a:rPr>
              <a:t>Traditional AAEE, additional SB 350 savings, and AAPV: 800 MW reduction down to mid-mid in 2030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30535-DA7F-4EFA-81C8-8123A2D5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36</a:t>
            </a:fld>
            <a:endParaRPr lang="en-US" alt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98B964FC-CA10-4543-92FF-E1FD6BC9D3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2455421"/>
              </p:ext>
            </p:extLst>
          </p:nvPr>
        </p:nvGraphicFramePr>
        <p:xfrm>
          <a:off x="685800" y="2362200"/>
          <a:ext cx="77724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179813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3962400"/>
          </a:xfrm>
        </p:spPr>
        <p:txBody>
          <a:bodyPr/>
          <a:lstStyle/>
          <a:p>
            <a:r>
              <a:rPr lang="en-US" sz="4400" dirty="0">
                <a:latin typeface="Rockwell" panose="02060603020205020403" pitchFamily="18" charset="0"/>
              </a:rPr>
              <a:t>SMUD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4716B0-513C-4E75-88BD-08D73CD32E2E}" type="slidenum">
              <a:rPr lang="en-US" altLang="en-US" smtClean="0"/>
              <a:pPr>
                <a:defRPr/>
              </a:pPr>
              <a:t>37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844054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SMUD Highlights (Inputs)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Population growth of 1.14% per year 2016-2030, from 1.5 million to 1.75 million; growth in number of  households of 1.08 percent per year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Personal income growth of 3.1% per year in mid case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660 GWh consumption from light-duty EVs on the road in 2030 in the mid case, of which 370 GWh is residential EV consumption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BTM PV installed capacity of 152 MW in 2030 in mid case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90275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SMUD: Consumption</a:t>
            </a:r>
            <a:br>
              <a:rPr lang="en-US" dirty="0"/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Average growth 2016-2027 of 2.09%, 1.71%, and 1.42% vs. 1.36% in </a:t>
            </a:r>
            <a:r>
              <a:rPr lang="en-US" sz="2400" i="1" dirty="0">
                <a:solidFill>
                  <a:srgbClr val="00B050"/>
                </a:solidFill>
                <a:latin typeface="Rockwell" panose="02060603020205020403" pitchFamily="18" charset="0"/>
              </a:rPr>
              <a:t>CEDU 2016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mid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39</a:t>
            </a:fld>
            <a:endParaRPr lang="en-US" alt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4016239"/>
              </p:ext>
            </p:extLst>
          </p:nvPr>
        </p:nvGraphicFramePr>
        <p:xfrm>
          <a:off x="685800" y="2438400"/>
          <a:ext cx="77724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297609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SMUD: Peak End-Use Load</a:t>
            </a:r>
            <a:br>
              <a:rPr lang="en-US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Average growth 2017-2027 of 2.11%, 1.41%, and 1.06% vs. 1.31% in </a:t>
            </a:r>
            <a:r>
              <a:rPr lang="en-US" sz="2400" i="1" dirty="0">
                <a:solidFill>
                  <a:srgbClr val="00B050"/>
                </a:solidFill>
                <a:latin typeface="Rockwell" panose="02060603020205020403" pitchFamily="18" charset="0"/>
              </a:rPr>
              <a:t>CEDU 2016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mid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40</a:t>
            </a:fld>
            <a:endParaRPr lang="en-US" alt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00000000-0008-0000-03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0051149"/>
              </p:ext>
            </p:extLst>
          </p:nvPr>
        </p:nvGraphicFramePr>
        <p:xfrm>
          <a:off x="685800" y="2438400"/>
          <a:ext cx="77724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770446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SMUD: Consumption to Sales (mid)</a:t>
            </a:r>
            <a:br>
              <a:rPr lang="en-US" dirty="0">
                <a:latin typeface="Rockwell" panose="02060603020205020403" pitchFamily="18" charset="0"/>
              </a:rPr>
            </a:b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~625 </a:t>
            </a:r>
            <a:r>
              <a:rPr lang="en-US" sz="2400" dirty="0" err="1">
                <a:solidFill>
                  <a:srgbClr val="00B050"/>
                </a:solidFill>
                <a:latin typeface="Rockwell" panose="02060603020205020403" pitchFamily="18" charset="0"/>
              </a:rPr>
              <a:t>gWh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 of total self-generation in 2030, of which 615 is PV</a:t>
            </a:r>
            <a:endParaRPr lang="en-US" dirty="0">
              <a:solidFill>
                <a:srgbClr val="00B05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41</a:t>
            </a:fld>
            <a:endParaRPr lang="en-US" alt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00000000-0008-0000-04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2688122"/>
              </p:ext>
            </p:extLst>
          </p:nvPr>
        </p:nvGraphicFramePr>
        <p:xfrm>
          <a:off x="685800" y="2286000"/>
          <a:ext cx="7772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560944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153400" cy="13716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SMUD: End Use Load to Net Peak (Mid)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~123 MW of total self-generation in 2030, of which 120 is PV</a:t>
            </a:r>
            <a:endParaRPr lang="en-US" dirty="0">
              <a:solidFill>
                <a:srgbClr val="00B05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42</a:t>
            </a:fld>
            <a:endParaRPr lang="en-US" altLang="en-US"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00000000-0008-0000-05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2746716"/>
              </p:ext>
            </p:extLst>
          </p:nvPr>
        </p:nvGraphicFramePr>
        <p:xfrm>
          <a:off x="685800" y="2286000"/>
          <a:ext cx="7772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3968989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SMUD Highlights (Output)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924800" cy="41148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In mid case, residential consumption grows at 1.97% per year, 2016-2030, commercial by 1.73%, industrial by 0.50%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Fueled by relatively strong commercial and industrial consumption growth, SMUD consumption grows much faster than state average 2016-2030 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Relatively small impact from PV means sales grows almost as quickly as consumption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837044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3962400"/>
          </a:xfrm>
        </p:spPr>
        <p:txBody>
          <a:bodyPr/>
          <a:lstStyle/>
          <a:p>
            <a:r>
              <a:rPr lang="en-US" sz="4400" dirty="0">
                <a:latin typeface="Rockwell" panose="02060603020205020403" pitchFamily="18" charset="0"/>
              </a:rPr>
              <a:t>Questions/Comments?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4716B0-513C-4E75-88BD-08D73CD32E2E}" type="slidenum">
              <a:rPr lang="en-US" altLang="en-US" smtClean="0"/>
              <a:pPr>
                <a:defRPr/>
              </a:pPr>
              <a:t>44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847038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8</Value>
      <Value>6</Value>
      <Value>61</Value>
      <Value>3</Value>
      <Value>154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2017-12-15 Workshop</TermName>
          <TermId xmlns="http://schemas.microsoft.com/office/infopath/2007/PartnerControls">5c44ed5c-9250-4902-8e97-658c9e0e4fa4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Z5JXHV6S7NA6-3-113765</_dlc_DocId>
    <_dlc_DocIdUrl xmlns="8eef3743-c7b3-4cbe-8837-b6e805be353c">
      <Url>http://efilingspinternal/_layouts/DocIdRedir.aspx?ID=Z5JXHV6S7NA6-3-113765</Url>
      <Description>Z5JXHV6S7NA6-3-113765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8B73A59-28BA-403C-8552-1FFA114546A9}"/>
</file>

<file path=customXml/itemProps2.xml><?xml version="1.0" encoding="utf-8"?>
<ds:datastoreItem xmlns:ds="http://schemas.openxmlformats.org/officeDocument/2006/customXml" ds:itemID="{F1CF4F5C-A3B5-4A67-93E7-181A6B066092}"/>
</file>

<file path=customXml/itemProps3.xml><?xml version="1.0" encoding="utf-8"?>
<ds:datastoreItem xmlns:ds="http://schemas.openxmlformats.org/officeDocument/2006/customXml" ds:itemID="{30B4B5CF-9F7F-4DCF-82E0-AE7BD0D4AD4D}"/>
</file>

<file path=customXml/itemProps4.xml><?xml version="1.0" encoding="utf-8"?>
<ds:datastoreItem xmlns:ds="http://schemas.openxmlformats.org/officeDocument/2006/customXml" ds:itemID="{ECF5688E-6B41-4C8B-9AC9-739945BA7247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5863</TotalTime>
  <Words>1350</Words>
  <Application>Microsoft Office PowerPoint</Application>
  <PresentationFormat>On-screen Show (4:3)</PresentationFormat>
  <Paragraphs>254</Paragraphs>
  <Slides>44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Arial</vt:lpstr>
      <vt:lpstr>Calibri</vt:lpstr>
      <vt:lpstr>Rockwell</vt:lpstr>
      <vt:lpstr>Times</vt:lpstr>
      <vt:lpstr>Office Theme</vt:lpstr>
      <vt:lpstr>Summary of Planning Area Forecasts: CED 2017 Revised</vt:lpstr>
      <vt:lpstr>Summary of Results Average annual % growth in sales (2016-2030) and net peak (2017-2030)</vt:lpstr>
      <vt:lpstr>LADWP</vt:lpstr>
      <vt:lpstr>LADWP Highlights (Inputs)</vt:lpstr>
      <vt:lpstr>LADWP: Baseline Consumption Average growth 2016-2027 of 1.51%, 1.28%, and 0.83% vs. 1.02% in CEDU 2016 mid</vt:lpstr>
      <vt:lpstr>LADWP: Baseline Peak End-Use Load Average growth 2017-2027 of 1.66%, 1.19%, and 0.82% vs. 0.82% in CEDU 2016 mid</vt:lpstr>
      <vt:lpstr>LADWP: Consumption to Sales (Mid) ~3,100 gWh of total self-generation in 2030, of which 1,100 is PV</vt:lpstr>
      <vt:lpstr>LADWP: End Use Load to Net Peak (Mid) ~620 MW of total self-generation in 2030, of which 290 is PV</vt:lpstr>
      <vt:lpstr>LADWP Highlights (Output)</vt:lpstr>
      <vt:lpstr>PG&amp;E</vt:lpstr>
      <vt:lpstr>PG&amp;E Highlights (Inputs)</vt:lpstr>
      <vt:lpstr>PG&amp;E: Baseline Consumption Average growth 2016-2027 of 1.66%, 1.37%, and 1.07% vs. 1.13% in CEDU 2016 mid</vt:lpstr>
      <vt:lpstr>PG&amp;E: Baseline Peak End-Use Load Average growth 2017-2027 of 1.69%, 1.29%, and 0.98% vs. 1.13% in CEDU 2016 mid</vt:lpstr>
      <vt:lpstr>PG&amp;E: Consumption to Sales (Mid) ~23,000 GWh of total self-generation in 2030, of which 15,000 is PV</vt:lpstr>
      <vt:lpstr>PG&amp;E: Impact of Peak Shift (Mid)  ~2,200 MW increase in net peak by 2030</vt:lpstr>
      <vt:lpstr>PG&amp;E Highlights (Output)</vt:lpstr>
      <vt:lpstr>PG&amp;E: Baseline and Managed Sales Traditional AAEE, additional SB 350 savings, and AAPV: 12,600 GWh reduction down to mid-mid in 2030</vt:lpstr>
      <vt:lpstr>PG&amp;E: Baseline and Managed Peak Traditional AAEE, additional SB 350 savings, and AAPV: 3,100 MW reduction down to mid-mid in 2030</vt:lpstr>
      <vt:lpstr>SCE</vt:lpstr>
      <vt:lpstr>SCE Highlights (Inputs)</vt:lpstr>
      <vt:lpstr>SCE: Baseline Consumption Average growth 2016-2027 of 1.55%, 1.23%, and 0.93% vs. 0.80% in CEDU 2016 mid</vt:lpstr>
      <vt:lpstr>SCE: Baseline Peak End-Use Load Average growth 2017-2027 of 1.74%, 1.39%, and 1.01% vs. 0.86% in CEDU 2016 mid</vt:lpstr>
      <vt:lpstr>SCE: Consumption to Sales (Mid) ~18,200 gWh of total self-generation in 2030, of which 12,300 is PV</vt:lpstr>
      <vt:lpstr>SCE: Impact of Peak Shift (Mid)  ~800 MW increase in net peak by 2030</vt:lpstr>
      <vt:lpstr>SCE Highlights (Output)</vt:lpstr>
      <vt:lpstr>SCE: Baseline and Managed Sales Traditional AAEE, additional SB 350 savings, and AAPV: 13,600 GWh reduction down to mid-mid in 2030</vt:lpstr>
      <vt:lpstr>SCE: Baseline and Managed Peak Traditional AAEE, additional SB 350 savings, and AAPV: 3,800 MW reduction down to mid-mid in 2030</vt:lpstr>
      <vt:lpstr>SDG&amp;E</vt:lpstr>
      <vt:lpstr>SDG&amp;E Highlights (Inputs)</vt:lpstr>
      <vt:lpstr>SDG&amp;E: Baseline Consumption Average growth 2016-2027 of 1.65%, 1.35%, and 1.05% vs. 1.21% in CEDU 2016 mid</vt:lpstr>
      <vt:lpstr>SDG&amp;E: Baseline Peak End-Use Load Average growth 2017-2027 of 2.18%, 1.82%, and 1.43% vs. 0.96% in CEDU 2016 mid</vt:lpstr>
      <vt:lpstr>SDG&amp;E: Consumption to Sales (Mid) ~4,300 gWh of total self-generation in 2030, of which 3,200 is PV</vt:lpstr>
      <vt:lpstr>SDGE: Impact of Peak Shift (Mid)  ~360 MW increase in net peak by 2030</vt:lpstr>
      <vt:lpstr>SDG&amp;E Highlights (Output)</vt:lpstr>
      <vt:lpstr>SDG&amp;E: Baseline and Managed Sales Traditional AAEE, additional SB 350 savings, and AAPV: 3,100 GWh reduction down to mid-mid in 2030</vt:lpstr>
      <vt:lpstr>SDG&amp;E: Baseline and Managed Peak Traditional AAEE, additional SB 350 savings, and AAPV: 800 MW reduction down to mid-mid in 2030</vt:lpstr>
      <vt:lpstr>SMUD</vt:lpstr>
      <vt:lpstr>SMUD Highlights (Inputs)</vt:lpstr>
      <vt:lpstr>SMUD: Consumption Average growth 2016-2027 of 2.09%, 1.71%, and 1.42% vs. 1.36% in CEDU 2016 mid</vt:lpstr>
      <vt:lpstr>SMUD: Peak End-Use Load Average growth 2017-2027 of 2.11%, 1.41%, and 1.06% vs. 1.31% in CEDU 2016 mid</vt:lpstr>
      <vt:lpstr>SMUD: Consumption to Sales (mid) ~625 gWh of total self-generation in 2030, of which 615 is PV</vt:lpstr>
      <vt:lpstr>SMUD: End Use Load to Net Peak (Mid) ~123 MW of total self-generation in 2030, of which 120 is PV</vt:lpstr>
      <vt:lpstr>SMUD Highlights (Output)</vt:lpstr>
      <vt:lpstr>Questions/Comments?</vt:lpstr>
    </vt:vector>
  </TitlesOfParts>
  <Company>CA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Summary of Planning Area Forecasts CED 2017 Revised</dc:title>
  <dc:creator>State of California</dc:creator>
  <cp:lastModifiedBy>chris</cp:lastModifiedBy>
  <cp:revision>520</cp:revision>
  <cp:lastPrinted>2015-11-20T18:26:51Z</cp:lastPrinted>
  <dcterms:created xsi:type="dcterms:W3CDTF">2003-05-22T16:57:46Z</dcterms:created>
  <dcterms:modified xsi:type="dcterms:W3CDTF">2017-12-14T18:32:11Z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43e80a98-7961-4f19-b0e4-28b56ce43c8b</vt:lpwstr>
  </property>
  <property fmtid="{D5CDD505-2E9C-101B-9397-08002B2CF9AE}" pid="4" name="Subject_x0020_Areas">
    <vt:lpwstr>154;#IEPR 2017-12-15 Workshop|5c44ed5c-9250-4902-8e97-658c9e0e4fa4;#61;#IEPR Presentations|51277923-a549-4352-9cc5-bcce892adf24</vt:lpwstr>
  </property>
  <property fmtid="{D5CDD505-2E9C-101B-9397-08002B2CF9AE}" pid="5" name="_CopySource">
    <vt:lpwstr>http://efilingspinternal/PendingDocuments/17-IEPR-03/20171214T140012_Summary_of_Planning_Area_Forecasts_CED_2017_Revised.pptx</vt:lpwstr>
  </property>
  <property fmtid="{D5CDD505-2E9C-101B-9397-08002B2CF9AE}" pid="6" name="Subject Areas">
    <vt:lpwstr>154;#IEPR 2017-12-15 Workshop|5c44ed5c-9250-4902-8e97-658c9e0e4fa4;#61;#IEPR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2534700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