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Roboto" panose="020B060402020202020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99"/>
    <p:restoredTop sz="94599"/>
  </p:normalViewPr>
  <p:slideViewPr>
    <p:cSldViewPr snapToGrid="0">
      <p:cViewPr varScale="1">
        <p:scale>
          <a:sx n="90" d="100"/>
          <a:sy n="90" d="100"/>
        </p:scale>
        <p:origin x="750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994414-196B-504B-9534-61646C53FDE9}" type="doc">
      <dgm:prSet loTypeId="urn:microsoft.com/office/officeart/2005/8/layout/vList2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4023B6D-B19D-744B-82AA-E2958F47B71C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  <a:cs typeface="Calibri" panose="020F0502020204030204" pitchFamily="34" charset="0"/>
            </a:rPr>
            <a:t>For Tenants</a:t>
          </a:r>
        </a:p>
      </dgm:t>
    </dgm:pt>
    <dgm:pt modelId="{02B78D2E-8297-2C4A-8C62-78E37A56F8C1}" type="parTrans" cxnId="{41A9D0A9-60B2-6143-8458-1C78F2C14A6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BF630CF-4600-784E-9689-58D2F68281F7}" type="sibTrans" cxnId="{41A9D0A9-60B2-6143-8458-1C78F2C14A6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652C1F6-EF85-EB40-8E27-A4E91361DB9B}">
      <dgm:prSet phldrT="[Text]" custT="1"/>
      <dgm:spPr/>
      <dgm:t>
        <a:bodyPr/>
        <a:lstStyle/>
        <a:p>
          <a:pPr algn="l">
            <a:lnSpc>
              <a:spcPct val="150000"/>
            </a:lnSpc>
            <a:buSzPts val="1800"/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Lack of control over appliances (space heater, water heater, cooktop)</a:t>
          </a:r>
        </a:p>
      </dgm:t>
    </dgm:pt>
    <dgm:pt modelId="{703E28AF-4B0F-A64A-A94D-D791E296A82A}" type="parTrans" cxnId="{1022C6DB-0DBB-1A44-BFF2-2DDB9C84E8C1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58D32F92-7BD7-354C-AC6F-C1A58EC87634}" type="sibTrans" cxnId="{1022C6DB-0DBB-1A44-BFF2-2DDB9C84E8C1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E7660B4-42B5-554F-BD5D-A409A03BD176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  <a:cs typeface="Calibri" panose="020F0502020204030204" pitchFamily="34" charset="0"/>
            </a:rPr>
            <a:t>For Property Managers</a:t>
          </a:r>
        </a:p>
      </dgm:t>
    </dgm:pt>
    <dgm:pt modelId="{381E382E-09CE-C54B-8686-318E73FCA358}" type="parTrans" cxnId="{1E93E544-7986-AF40-9798-61E9DD21D69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E1039970-A412-C341-A889-CD161F869A7F}" type="sibTrans" cxnId="{1E93E544-7986-AF40-9798-61E9DD21D69B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CD3815D-2798-E547-9383-BCAD3D4E9C9C}">
      <dgm:prSet phldrT="[Text]" custT="1"/>
      <dgm:spPr/>
      <dgm:t>
        <a:bodyPr/>
        <a:lstStyle/>
        <a:p>
          <a:pPr>
            <a:lnSpc>
              <a:spcPct val="150000"/>
            </a:lnSpc>
            <a:buSzPts val="1800"/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Lack of monetary benefit to decarbonize</a:t>
          </a:r>
        </a:p>
      </dgm:t>
    </dgm:pt>
    <dgm:pt modelId="{B50B6BE1-5386-FC49-AD73-40C85A48E132}" type="parTrans" cxnId="{8BD358C2-F7F8-EC46-99A5-B4B815AF53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F4154E9-D26C-0344-9432-251E705F55DB}" type="sibTrans" cxnId="{8BD358C2-F7F8-EC46-99A5-B4B815AF53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9D48135-7FC6-8341-BD5F-FB2F6446203B}">
      <dgm:prSet custT="1"/>
      <dgm:spPr/>
      <dgm:t>
        <a:bodyPr/>
        <a:lstStyle/>
        <a:p>
          <a:pPr algn="l">
            <a:lnSpc>
              <a:spcPct val="150000"/>
            </a:lnSpc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Uncertain bill impacts and/or lack of economic electricity rate option(s)</a:t>
          </a:r>
        </a:p>
      </dgm:t>
    </dgm:pt>
    <dgm:pt modelId="{12E92FC9-7B2F-314A-9E01-2868D11F5E27}" type="parTrans" cxnId="{DC74910C-8669-4740-99E5-E9FC5C016145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AF5C706-A2ED-CE44-A186-CB4FC69E792A}" type="sibTrans" cxnId="{DC74910C-8669-4740-99E5-E9FC5C016145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3943CA7-BBDE-3F47-97A0-851773C1C604}">
      <dgm:prSet custT="1"/>
      <dgm:spPr/>
      <dgm:t>
        <a:bodyPr/>
        <a:lstStyle/>
        <a:p>
          <a:pPr algn="l">
            <a:lnSpc>
              <a:spcPct val="150000"/>
            </a:lnSpc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Potential for displacement from a retrofitted unit</a:t>
          </a:r>
        </a:p>
      </dgm:t>
    </dgm:pt>
    <dgm:pt modelId="{375DAE10-2A5A-D049-9B3D-623D5FD6DB7B}" type="parTrans" cxnId="{955B0386-926D-FD47-90F7-50D7B63C08F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9838D5A-5125-A04A-BEAF-EBEEBD5998F4}" type="sibTrans" cxnId="{955B0386-926D-FD47-90F7-50D7B63C08F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3D80CD6-6915-B844-B7A9-B4D251996590}">
      <dgm:prSet custT="1"/>
      <dgm:spPr/>
      <dgm:t>
        <a:bodyPr/>
        <a:lstStyle/>
        <a:p>
          <a:pPr>
            <a:lnSpc>
              <a:spcPct val="150000"/>
            </a:lnSpc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Lack of high demand, high capacity dryers for shared laundry rooms</a:t>
          </a:r>
        </a:p>
      </dgm:t>
    </dgm:pt>
    <dgm:pt modelId="{EEE883C3-DC8C-D64C-9F07-F04DF4FF70F0}" type="parTrans" cxnId="{E0FB9144-02D0-2143-8D4C-E38427CC3553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92393CE-F934-044B-9050-6917C7E8673A}" type="sibTrans" cxnId="{E0FB9144-02D0-2143-8D4C-E38427CC3553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22017A9-D3D8-DD4E-A0CD-C129343F0A11}">
      <dgm:prSet custT="1"/>
      <dgm:spPr/>
      <dgm:t>
        <a:bodyPr/>
        <a:lstStyle/>
        <a:p>
          <a:pPr rtl="0">
            <a:lnSpc>
              <a:spcPct val="150000"/>
            </a:lnSpc>
            <a:buFont typeface="Wingdings" pitchFamily="2" charset="2"/>
            <a:buChar char="Ø"/>
          </a:pPr>
          <a:endParaRPr lang="en-US" sz="18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2091D19-F475-9347-A1D5-B541545E06CC}" type="parTrans" cxnId="{F7BC68E7-E43C-2E4D-991D-7D9728AFFD47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F28C0B0-DF73-094C-B9F3-0EC97B30D8FB}" type="sibTrans" cxnId="{F7BC68E7-E43C-2E4D-991D-7D9728AFFD47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1F4357D3-0108-A043-BF8E-529FE742EA87}">
      <dgm:prSet custT="1"/>
      <dgm:spPr/>
      <dgm:t>
        <a:bodyPr/>
        <a:lstStyle/>
        <a:p>
          <a:pPr>
            <a:lnSpc>
              <a:spcPct val="150000"/>
            </a:lnSpc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Decarbonization retrofits are complex projects</a:t>
          </a:r>
        </a:p>
      </dgm:t>
    </dgm:pt>
    <dgm:pt modelId="{D9B5A396-E7BB-2A48-BBA4-C871A888689A}" type="parTrans" cxnId="{29847458-8FC3-5547-A3BB-31528D8EDE9F}">
      <dgm:prSet/>
      <dgm:spPr/>
      <dgm:t>
        <a:bodyPr/>
        <a:lstStyle/>
        <a:p>
          <a:endParaRPr lang="en-US"/>
        </a:p>
      </dgm:t>
    </dgm:pt>
    <dgm:pt modelId="{12B97287-3645-8549-A71D-8429493F34CE}" type="sibTrans" cxnId="{29847458-8FC3-5547-A3BB-31528D8EDE9F}">
      <dgm:prSet/>
      <dgm:spPr/>
      <dgm:t>
        <a:bodyPr/>
        <a:lstStyle/>
        <a:p>
          <a:endParaRPr lang="en-US"/>
        </a:p>
      </dgm:t>
    </dgm:pt>
    <dgm:pt modelId="{803DB3D7-CDD8-BD41-A83D-03022B62C6E3}" type="pres">
      <dgm:prSet presAssocID="{0B994414-196B-504B-9534-61646C53FDE9}" presName="linear" presStyleCnt="0">
        <dgm:presLayoutVars>
          <dgm:animLvl val="lvl"/>
          <dgm:resizeHandles val="exact"/>
        </dgm:presLayoutVars>
      </dgm:prSet>
      <dgm:spPr/>
    </dgm:pt>
    <dgm:pt modelId="{A58B1268-89DC-0342-832B-61120661EA15}" type="pres">
      <dgm:prSet presAssocID="{84023B6D-B19D-744B-82AA-E2958F47B71C}" presName="parentText" presStyleLbl="node1" presStyleIdx="0" presStyleCnt="2" custScaleY="102926">
        <dgm:presLayoutVars>
          <dgm:chMax val="0"/>
          <dgm:bulletEnabled val="1"/>
        </dgm:presLayoutVars>
      </dgm:prSet>
      <dgm:spPr/>
    </dgm:pt>
    <dgm:pt modelId="{5DC64B4E-75C1-8E4E-90B5-8BBD97012AC7}" type="pres">
      <dgm:prSet presAssocID="{84023B6D-B19D-744B-82AA-E2958F47B71C}" presName="childText" presStyleLbl="revTx" presStyleIdx="0" presStyleCnt="2">
        <dgm:presLayoutVars>
          <dgm:bulletEnabled val="1"/>
        </dgm:presLayoutVars>
      </dgm:prSet>
      <dgm:spPr/>
    </dgm:pt>
    <dgm:pt modelId="{6172A2FE-B87D-DE41-AC63-7907B50066DB}" type="pres">
      <dgm:prSet presAssocID="{3E7660B4-42B5-554F-BD5D-A409A03BD176}" presName="parentText" presStyleLbl="node1" presStyleIdx="1" presStyleCnt="2" custScaleY="101790" custLinFactNeighborY="4581">
        <dgm:presLayoutVars>
          <dgm:chMax val="0"/>
          <dgm:bulletEnabled val="1"/>
        </dgm:presLayoutVars>
      </dgm:prSet>
      <dgm:spPr/>
    </dgm:pt>
    <dgm:pt modelId="{23E433E9-269B-FE43-860D-590201BE443A}" type="pres">
      <dgm:prSet presAssocID="{3E7660B4-42B5-554F-BD5D-A409A03BD176}" presName="childText" presStyleLbl="revTx" presStyleIdx="1" presStyleCnt="2" custScaleY="87077" custLinFactNeighborY="4535">
        <dgm:presLayoutVars>
          <dgm:bulletEnabled val="1"/>
        </dgm:presLayoutVars>
      </dgm:prSet>
      <dgm:spPr/>
    </dgm:pt>
  </dgm:ptLst>
  <dgm:cxnLst>
    <dgm:cxn modelId="{DC74910C-8669-4740-99E5-E9FC5C016145}" srcId="{84023B6D-B19D-744B-82AA-E2958F47B71C}" destId="{89D48135-7FC6-8341-BD5F-FB2F6446203B}" srcOrd="1" destOrd="0" parTransId="{12E92FC9-7B2F-314A-9E01-2868D11F5E27}" sibTransId="{9AF5C706-A2ED-CE44-A186-CB4FC69E792A}"/>
    <dgm:cxn modelId="{E0FB9144-02D0-2143-8D4C-E38427CC3553}" srcId="{3E7660B4-42B5-554F-BD5D-A409A03BD176}" destId="{F3D80CD6-6915-B844-B7A9-B4D251996590}" srcOrd="1" destOrd="0" parTransId="{EEE883C3-DC8C-D64C-9F07-F04DF4FF70F0}" sibTransId="{692393CE-F934-044B-9050-6917C7E8673A}"/>
    <dgm:cxn modelId="{1E93E544-7986-AF40-9798-61E9DD21D69B}" srcId="{0B994414-196B-504B-9534-61646C53FDE9}" destId="{3E7660B4-42B5-554F-BD5D-A409A03BD176}" srcOrd="1" destOrd="0" parTransId="{381E382E-09CE-C54B-8686-318E73FCA358}" sibTransId="{E1039970-A412-C341-A889-CD161F869A7F}"/>
    <dgm:cxn modelId="{51D74146-85B3-FF4A-B217-EE5266D1E60E}" type="presOf" srcId="{F3943CA7-BBDE-3F47-97A0-851773C1C604}" destId="{5DC64B4E-75C1-8E4E-90B5-8BBD97012AC7}" srcOrd="0" destOrd="2" presId="urn:microsoft.com/office/officeart/2005/8/layout/vList2"/>
    <dgm:cxn modelId="{29847458-8FC3-5547-A3BB-31528D8EDE9F}" srcId="{3E7660B4-42B5-554F-BD5D-A409A03BD176}" destId="{1F4357D3-0108-A043-BF8E-529FE742EA87}" srcOrd="2" destOrd="0" parTransId="{D9B5A396-E7BB-2A48-BBA4-C871A888689A}" sibTransId="{12B97287-3645-8549-A71D-8429493F34CE}"/>
    <dgm:cxn modelId="{955B0386-926D-FD47-90F7-50D7B63C08FE}" srcId="{84023B6D-B19D-744B-82AA-E2958F47B71C}" destId="{F3943CA7-BBDE-3F47-97A0-851773C1C604}" srcOrd="2" destOrd="0" parTransId="{375DAE10-2A5A-D049-9B3D-623D5FD6DB7B}" sibTransId="{99838D5A-5125-A04A-BEAF-EBEEBD5998F4}"/>
    <dgm:cxn modelId="{A61E9D88-0542-3D4E-B8F8-67BA4A6CB893}" type="presOf" srcId="{84023B6D-B19D-744B-82AA-E2958F47B71C}" destId="{A58B1268-89DC-0342-832B-61120661EA15}" srcOrd="0" destOrd="0" presId="urn:microsoft.com/office/officeart/2005/8/layout/vList2"/>
    <dgm:cxn modelId="{9755179B-E7EC-AA45-9EEB-A29A1B280B05}" type="presOf" srcId="{E652C1F6-EF85-EB40-8E27-A4E91361DB9B}" destId="{5DC64B4E-75C1-8E4E-90B5-8BBD97012AC7}" srcOrd="0" destOrd="0" presId="urn:microsoft.com/office/officeart/2005/8/layout/vList2"/>
    <dgm:cxn modelId="{41A9D0A9-60B2-6143-8458-1C78F2C14A66}" srcId="{0B994414-196B-504B-9534-61646C53FDE9}" destId="{84023B6D-B19D-744B-82AA-E2958F47B71C}" srcOrd="0" destOrd="0" parTransId="{02B78D2E-8297-2C4A-8C62-78E37A56F8C1}" sibTransId="{BBF630CF-4600-784E-9689-58D2F68281F7}"/>
    <dgm:cxn modelId="{DDEC89AD-CB3D-0A4C-B7B2-BE3D82F3256F}" type="presOf" srcId="{1F4357D3-0108-A043-BF8E-529FE742EA87}" destId="{23E433E9-269B-FE43-860D-590201BE443A}" srcOrd="0" destOrd="2" presId="urn:microsoft.com/office/officeart/2005/8/layout/vList2"/>
    <dgm:cxn modelId="{E88E0BBB-586C-C145-9B1A-36F0D60F3E86}" type="presOf" srcId="{89D48135-7FC6-8341-BD5F-FB2F6446203B}" destId="{5DC64B4E-75C1-8E4E-90B5-8BBD97012AC7}" srcOrd="0" destOrd="1" presId="urn:microsoft.com/office/officeart/2005/8/layout/vList2"/>
    <dgm:cxn modelId="{8BD358C2-F7F8-EC46-99A5-B4B815AF53C6}" srcId="{3E7660B4-42B5-554F-BD5D-A409A03BD176}" destId="{8CD3815D-2798-E547-9383-BCAD3D4E9C9C}" srcOrd="0" destOrd="0" parTransId="{B50B6BE1-5386-FC49-AD73-40C85A48E132}" sibTransId="{4F4154E9-D26C-0344-9432-251E705F55DB}"/>
    <dgm:cxn modelId="{58E1B1D1-8D55-7946-9B50-A2D9754E578D}" type="presOf" srcId="{F3D80CD6-6915-B844-B7A9-B4D251996590}" destId="{23E433E9-269B-FE43-860D-590201BE443A}" srcOrd="0" destOrd="1" presId="urn:microsoft.com/office/officeart/2005/8/layout/vList2"/>
    <dgm:cxn modelId="{1022C6DB-0DBB-1A44-BFF2-2DDB9C84E8C1}" srcId="{84023B6D-B19D-744B-82AA-E2958F47B71C}" destId="{E652C1F6-EF85-EB40-8E27-A4E91361DB9B}" srcOrd="0" destOrd="0" parTransId="{703E28AF-4B0F-A64A-A94D-D791E296A82A}" sibTransId="{58D32F92-7BD7-354C-AC6F-C1A58EC87634}"/>
    <dgm:cxn modelId="{F7BC68E7-E43C-2E4D-991D-7D9728AFFD47}" srcId="{3E7660B4-42B5-554F-BD5D-A409A03BD176}" destId="{422017A9-D3D8-DD4E-A0CD-C129343F0A11}" srcOrd="3" destOrd="0" parTransId="{B2091D19-F475-9347-A1D5-B541545E06CC}" sibTransId="{CF28C0B0-DF73-094C-B9F3-0EC97B30D8FB}"/>
    <dgm:cxn modelId="{7881AEE7-B353-1547-A00F-54DB743A2799}" type="presOf" srcId="{8CD3815D-2798-E547-9383-BCAD3D4E9C9C}" destId="{23E433E9-269B-FE43-860D-590201BE443A}" srcOrd="0" destOrd="0" presId="urn:microsoft.com/office/officeart/2005/8/layout/vList2"/>
    <dgm:cxn modelId="{D26FAEE8-B931-7E4A-BDB9-B7C959914E46}" type="presOf" srcId="{3E7660B4-42B5-554F-BD5D-A409A03BD176}" destId="{6172A2FE-B87D-DE41-AC63-7907B50066DB}" srcOrd="0" destOrd="0" presId="urn:microsoft.com/office/officeart/2005/8/layout/vList2"/>
    <dgm:cxn modelId="{073A70F2-24F4-2B44-A9AB-96D1804A7B59}" type="presOf" srcId="{422017A9-D3D8-DD4E-A0CD-C129343F0A11}" destId="{23E433E9-269B-FE43-860D-590201BE443A}" srcOrd="0" destOrd="3" presId="urn:microsoft.com/office/officeart/2005/8/layout/vList2"/>
    <dgm:cxn modelId="{2A56CCF7-EE0C-0F4E-8DEB-8A1341D8F01A}" type="presOf" srcId="{0B994414-196B-504B-9534-61646C53FDE9}" destId="{803DB3D7-CDD8-BD41-A83D-03022B62C6E3}" srcOrd="0" destOrd="0" presId="urn:microsoft.com/office/officeart/2005/8/layout/vList2"/>
    <dgm:cxn modelId="{24D35AAE-B581-504F-868F-4DAF6EFD3F6E}" type="presParOf" srcId="{803DB3D7-CDD8-BD41-A83D-03022B62C6E3}" destId="{A58B1268-89DC-0342-832B-61120661EA15}" srcOrd="0" destOrd="0" presId="urn:microsoft.com/office/officeart/2005/8/layout/vList2"/>
    <dgm:cxn modelId="{CE705B35-2D6F-6646-BFCA-1DF678BBBB28}" type="presParOf" srcId="{803DB3D7-CDD8-BD41-A83D-03022B62C6E3}" destId="{5DC64B4E-75C1-8E4E-90B5-8BBD97012AC7}" srcOrd="1" destOrd="0" presId="urn:microsoft.com/office/officeart/2005/8/layout/vList2"/>
    <dgm:cxn modelId="{114504D3-E7BB-454D-9776-C0C2E42B3BEA}" type="presParOf" srcId="{803DB3D7-CDD8-BD41-A83D-03022B62C6E3}" destId="{6172A2FE-B87D-DE41-AC63-7907B50066DB}" srcOrd="2" destOrd="0" presId="urn:microsoft.com/office/officeart/2005/8/layout/vList2"/>
    <dgm:cxn modelId="{0CB0A632-F034-D143-8EB3-9B62C08020A2}" type="presParOf" srcId="{803DB3D7-CDD8-BD41-A83D-03022B62C6E3}" destId="{23E433E9-269B-FE43-860D-590201BE443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DF08B0-736C-A447-BB8F-106F1F92B1D3}" type="doc">
      <dgm:prSet loTypeId="urn:microsoft.com/office/officeart/2005/8/layout/vList2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AE5064B-4D51-6245-AA95-38F09D10CA2C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  <a:cs typeface="Calibri" panose="020F0502020204030204" pitchFamily="34" charset="0"/>
            </a:rPr>
            <a:t>For Contractors</a:t>
          </a:r>
        </a:p>
      </dgm:t>
    </dgm:pt>
    <dgm:pt modelId="{1A68E215-5E55-2749-9FA4-8F6165452D81}" type="parTrans" cxnId="{0A357EE9-462A-EE4C-9A8F-6F90702C0325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0B0C3E0-36B9-1A43-AB19-5DBF0AAB9F67}" type="sibTrans" cxnId="{0A357EE9-462A-EE4C-9A8F-6F90702C0325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87AABBB-3D53-7343-8ABE-52938809138C}">
      <dgm:prSet phldrT="[Text]" custT="1"/>
      <dgm:spPr/>
      <dgm:t>
        <a:bodyPr/>
        <a:lstStyle/>
        <a:p>
          <a:pPr>
            <a:lnSpc>
              <a:spcPct val="150000"/>
            </a:lnSpc>
            <a:buSzPts val="1800"/>
            <a:buFont typeface="Wingdings" pitchFamily="2" charset="2"/>
            <a:buChar char="Ø"/>
          </a:pPr>
          <a:r>
            <a:rPr lang="en-US" sz="1400" dirty="0"/>
            <a:t>  </a:t>
          </a: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Lack of simple, repeatable retrofit package - each project is unique</a:t>
          </a:r>
        </a:p>
      </dgm:t>
    </dgm:pt>
    <dgm:pt modelId="{CAC6F192-DB19-124F-AFD8-345F4F135DFC}" type="parTrans" cxnId="{4AB8C2E4-07E2-A24D-B4AB-B231DF2963D7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95F62B9-26C8-4140-A428-4F791272B0A5}" type="sibTrans" cxnId="{4AB8C2E4-07E2-A24D-B4AB-B231DF2963D7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D930789-8D15-484B-8E53-34BE24FC3DF8}">
      <dgm:prSet phldrT="[Text]" custT="1"/>
      <dgm:spPr/>
      <dgm:t>
        <a:bodyPr/>
        <a:lstStyle/>
        <a:p>
          <a:r>
            <a:rPr lang="en-US" sz="2000" dirty="0">
              <a:latin typeface="Calibri" panose="020F0502020204030204" pitchFamily="34" charset="0"/>
              <a:cs typeface="Calibri" panose="020F0502020204030204" pitchFamily="34" charset="0"/>
            </a:rPr>
            <a:t>For Electric Infrastructure and the Grid</a:t>
          </a:r>
        </a:p>
      </dgm:t>
    </dgm:pt>
    <dgm:pt modelId="{D8C1A4D7-96BD-8E4F-8DC7-B51EBEEBCE6A}" type="parTrans" cxnId="{791BBD6C-C505-5F4C-8A3E-516467B179D0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8E5C1F2-EBE3-734D-AF89-7CACD717B54D}" type="sibTrans" cxnId="{791BBD6C-C505-5F4C-8A3E-516467B179D0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6571686-0903-FA47-89AD-F288B715F711}">
      <dgm:prSet phldrT="[Text]" custT="1"/>
      <dgm:spPr/>
      <dgm:t>
        <a:bodyPr/>
        <a:lstStyle/>
        <a:p>
          <a:pPr>
            <a:lnSpc>
              <a:spcPct val="150000"/>
            </a:lnSpc>
            <a:buSzPts val="1800"/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Capacity and energy demand increases on building-level electrical infrastructure (e.g., unit and building electrical panels, transformers, distribution system)</a:t>
          </a:r>
        </a:p>
      </dgm:t>
    </dgm:pt>
    <dgm:pt modelId="{B6C4CBC6-CF98-204A-BF76-BF3A6A74C662}" type="parTrans" cxnId="{0838C12B-DB16-384A-8C43-0196E7E4DE2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72866FC-DB28-2C46-BD8C-5342EA818626}" type="sibTrans" cxnId="{0838C12B-DB16-384A-8C43-0196E7E4DE2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A8EE426-C775-D54B-9C09-D5E254C0CC2C}">
      <dgm:prSet custT="1"/>
      <dgm:spPr/>
      <dgm:t>
        <a:bodyPr/>
        <a:lstStyle/>
        <a:p>
          <a:pPr>
            <a:lnSpc>
              <a:spcPct val="150000"/>
            </a:lnSpc>
            <a:buFont typeface="Wingdings" pitchFamily="2" charset="2"/>
            <a:buChar char="Ø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  Lack of appliance availability in the market - procurement delay impacts emergency replacements</a:t>
          </a:r>
        </a:p>
      </dgm:t>
    </dgm:pt>
    <dgm:pt modelId="{38427645-2F40-134F-B1D2-73058D7B83F9}" type="parTrans" cxnId="{6F24CF30-6CB9-B244-8EBD-BCFE0A04F23D}">
      <dgm:prSet/>
      <dgm:spPr/>
      <dgm:t>
        <a:bodyPr/>
        <a:lstStyle/>
        <a:p>
          <a:endParaRPr lang="en-US"/>
        </a:p>
      </dgm:t>
    </dgm:pt>
    <dgm:pt modelId="{39574FB8-67AF-C846-AF22-83B7DEBAE1D2}" type="sibTrans" cxnId="{6F24CF30-6CB9-B244-8EBD-BCFE0A04F23D}">
      <dgm:prSet/>
      <dgm:spPr/>
      <dgm:t>
        <a:bodyPr/>
        <a:lstStyle/>
        <a:p>
          <a:endParaRPr lang="en-US"/>
        </a:p>
      </dgm:t>
    </dgm:pt>
    <dgm:pt modelId="{7763D01F-B469-9346-925C-52C60F9F51BE}" type="pres">
      <dgm:prSet presAssocID="{A6DF08B0-736C-A447-BB8F-106F1F92B1D3}" presName="linear" presStyleCnt="0">
        <dgm:presLayoutVars>
          <dgm:animLvl val="lvl"/>
          <dgm:resizeHandles val="exact"/>
        </dgm:presLayoutVars>
      </dgm:prSet>
      <dgm:spPr/>
    </dgm:pt>
    <dgm:pt modelId="{6681FB28-DE87-5549-AB31-E71F40558663}" type="pres">
      <dgm:prSet presAssocID="{5AE5064B-4D51-6245-AA95-38F09D10CA2C}" presName="parentText" presStyleLbl="node1" presStyleIdx="0" presStyleCnt="2" custScaleY="49103" custLinFactNeighborX="0" custLinFactNeighborY="682">
        <dgm:presLayoutVars>
          <dgm:chMax val="0"/>
          <dgm:bulletEnabled val="1"/>
        </dgm:presLayoutVars>
      </dgm:prSet>
      <dgm:spPr/>
    </dgm:pt>
    <dgm:pt modelId="{47D4490C-979D-AF45-A797-92DD34A8E04D}" type="pres">
      <dgm:prSet presAssocID="{5AE5064B-4D51-6245-AA95-38F09D10CA2C}" presName="childText" presStyleLbl="revTx" presStyleIdx="0" presStyleCnt="2">
        <dgm:presLayoutVars>
          <dgm:bulletEnabled val="1"/>
        </dgm:presLayoutVars>
      </dgm:prSet>
      <dgm:spPr/>
    </dgm:pt>
    <dgm:pt modelId="{FDB4F85D-AECE-0B44-9C8B-6626C61A030E}" type="pres">
      <dgm:prSet presAssocID="{CD930789-8D15-484B-8E53-34BE24FC3DF8}" presName="parentText" presStyleLbl="node1" presStyleIdx="1" presStyleCnt="2" custScaleY="48152" custLinFactNeighborY="2860">
        <dgm:presLayoutVars>
          <dgm:chMax val="0"/>
          <dgm:bulletEnabled val="1"/>
        </dgm:presLayoutVars>
      </dgm:prSet>
      <dgm:spPr/>
    </dgm:pt>
    <dgm:pt modelId="{21E062A0-2BB2-8F4A-8DCD-379F86FAA123}" type="pres">
      <dgm:prSet presAssocID="{CD930789-8D15-484B-8E53-34BE24FC3DF8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75F5BF12-B09F-5040-9E2A-70CD8049D3B7}" type="presOf" srcId="{CD930789-8D15-484B-8E53-34BE24FC3DF8}" destId="{FDB4F85D-AECE-0B44-9C8B-6626C61A030E}" srcOrd="0" destOrd="0" presId="urn:microsoft.com/office/officeart/2005/8/layout/vList2"/>
    <dgm:cxn modelId="{90CC9F20-C4A5-EC4A-A180-839440D261BD}" type="presOf" srcId="{5AE5064B-4D51-6245-AA95-38F09D10CA2C}" destId="{6681FB28-DE87-5549-AB31-E71F40558663}" srcOrd="0" destOrd="0" presId="urn:microsoft.com/office/officeart/2005/8/layout/vList2"/>
    <dgm:cxn modelId="{0838C12B-DB16-384A-8C43-0196E7E4DE2E}" srcId="{CD930789-8D15-484B-8E53-34BE24FC3DF8}" destId="{D6571686-0903-FA47-89AD-F288B715F711}" srcOrd="0" destOrd="0" parTransId="{B6C4CBC6-CF98-204A-BF76-BF3A6A74C662}" sibTransId="{A72866FC-DB28-2C46-BD8C-5342EA818626}"/>
    <dgm:cxn modelId="{6F24CF30-6CB9-B244-8EBD-BCFE0A04F23D}" srcId="{5AE5064B-4D51-6245-AA95-38F09D10CA2C}" destId="{AA8EE426-C775-D54B-9C09-D5E254C0CC2C}" srcOrd="1" destOrd="0" parTransId="{38427645-2F40-134F-B1D2-73058D7B83F9}" sibTransId="{39574FB8-67AF-C846-AF22-83B7DEBAE1D2}"/>
    <dgm:cxn modelId="{BA32BD34-002A-D64E-A047-E983B611EC37}" type="presOf" srcId="{D6571686-0903-FA47-89AD-F288B715F711}" destId="{21E062A0-2BB2-8F4A-8DCD-379F86FAA123}" srcOrd="0" destOrd="0" presId="urn:microsoft.com/office/officeart/2005/8/layout/vList2"/>
    <dgm:cxn modelId="{791BBD6C-C505-5F4C-8A3E-516467B179D0}" srcId="{A6DF08B0-736C-A447-BB8F-106F1F92B1D3}" destId="{CD930789-8D15-484B-8E53-34BE24FC3DF8}" srcOrd="1" destOrd="0" parTransId="{D8C1A4D7-96BD-8E4F-8DC7-B51EBEEBCE6A}" sibTransId="{38E5C1F2-EBE3-734D-AF89-7CACD717B54D}"/>
    <dgm:cxn modelId="{B3A3479A-BDAB-C643-A7D1-339FB629EDBE}" type="presOf" srcId="{A87AABBB-3D53-7343-8ABE-52938809138C}" destId="{47D4490C-979D-AF45-A797-92DD34A8E04D}" srcOrd="0" destOrd="0" presId="urn:microsoft.com/office/officeart/2005/8/layout/vList2"/>
    <dgm:cxn modelId="{736EE39E-9FFE-F245-A9BA-AE0E8294367D}" type="presOf" srcId="{AA8EE426-C775-D54B-9C09-D5E254C0CC2C}" destId="{47D4490C-979D-AF45-A797-92DD34A8E04D}" srcOrd="0" destOrd="1" presId="urn:microsoft.com/office/officeart/2005/8/layout/vList2"/>
    <dgm:cxn modelId="{55E016CB-3FBC-4D4E-948D-F92FC46CF1C9}" type="presOf" srcId="{A6DF08B0-736C-A447-BB8F-106F1F92B1D3}" destId="{7763D01F-B469-9346-925C-52C60F9F51BE}" srcOrd="0" destOrd="0" presId="urn:microsoft.com/office/officeart/2005/8/layout/vList2"/>
    <dgm:cxn modelId="{4AB8C2E4-07E2-A24D-B4AB-B231DF2963D7}" srcId="{5AE5064B-4D51-6245-AA95-38F09D10CA2C}" destId="{A87AABBB-3D53-7343-8ABE-52938809138C}" srcOrd="0" destOrd="0" parTransId="{CAC6F192-DB19-124F-AFD8-345F4F135DFC}" sibTransId="{A95F62B9-26C8-4140-A428-4F791272B0A5}"/>
    <dgm:cxn modelId="{0A357EE9-462A-EE4C-9A8F-6F90702C0325}" srcId="{A6DF08B0-736C-A447-BB8F-106F1F92B1D3}" destId="{5AE5064B-4D51-6245-AA95-38F09D10CA2C}" srcOrd="0" destOrd="0" parTransId="{1A68E215-5E55-2749-9FA4-8F6165452D81}" sibTransId="{30B0C3E0-36B9-1A43-AB19-5DBF0AAB9F67}"/>
    <dgm:cxn modelId="{A5F61D82-3498-6E4A-9C9F-3A6351B4DDEF}" type="presParOf" srcId="{7763D01F-B469-9346-925C-52C60F9F51BE}" destId="{6681FB28-DE87-5549-AB31-E71F40558663}" srcOrd="0" destOrd="0" presId="urn:microsoft.com/office/officeart/2005/8/layout/vList2"/>
    <dgm:cxn modelId="{190126A6-3092-974D-B3E1-8C6CD69907DC}" type="presParOf" srcId="{7763D01F-B469-9346-925C-52C60F9F51BE}" destId="{47D4490C-979D-AF45-A797-92DD34A8E04D}" srcOrd="1" destOrd="0" presId="urn:microsoft.com/office/officeart/2005/8/layout/vList2"/>
    <dgm:cxn modelId="{7320354B-6B75-AF4A-8062-318656BDAE87}" type="presParOf" srcId="{7763D01F-B469-9346-925C-52C60F9F51BE}" destId="{FDB4F85D-AECE-0B44-9C8B-6626C61A030E}" srcOrd="2" destOrd="0" presId="urn:microsoft.com/office/officeart/2005/8/layout/vList2"/>
    <dgm:cxn modelId="{CDDFEDCB-E508-2F4C-BF45-2A15BAB3EAA5}" type="presParOf" srcId="{7763D01F-B469-9346-925C-52C60F9F51BE}" destId="{21E062A0-2BB2-8F4A-8DCD-379F86FAA123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B6D3E9-D1BF-5C46-BA88-65BA7C47CCE6}" type="doc">
      <dgm:prSet loTypeId="urn:microsoft.com/office/officeart/2005/8/layout/orgChart1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D6C801E-DF2A-8640-8D68-380231D72B3C}">
      <dgm:prSet phldrT="[Text]" custT="1"/>
      <dgm:spPr/>
      <dgm:t>
        <a:bodyPr/>
        <a:lstStyle/>
        <a:p>
          <a:pPr>
            <a:buSzPts val="1800"/>
            <a:buAutoNum type="arabicPeriod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Leverage existing programs and new funding for pilots and incentives to make multifamily buildings “electric-ready” and provide low-emissions, low-amperage appliances</a:t>
          </a:r>
        </a:p>
      </dgm:t>
    </dgm:pt>
    <dgm:pt modelId="{5F37E904-A89A-DD4B-AA0A-C2E206385F24}" type="parTrans" cxnId="{E2CA4EA8-C03B-2D42-9BFE-1A3A2132AFB9}">
      <dgm:prSet/>
      <dgm:spPr/>
      <dgm:t>
        <a:bodyPr/>
        <a:lstStyle/>
        <a:p>
          <a:endParaRPr lang="en-US"/>
        </a:p>
      </dgm:t>
    </dgm:pt>
    <dgm:pt modelId="{44D1506C-D8A6-FF48-8250-B2FFB4BA472E}" type="sibTrans" cxnId="{E2CA4EA8-C03B-2D42-9BFE-1A3A2132AFB9}">
      <dgm:prSet/>
      <dgm:spPr/>
      <dgm:t>
        <a:bodyPr/>
        <a:lstStyle/>
        <a:p>
          <a:endParaRPr lang="en-US"/>
        </a:p>
      </dgm:t>
    </dgm:pt>
    <dgm:pt modelId="{BFC701A2-255E-804D-9264-75DD04FA7D9A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600" dirty="0">
              <a:latin typeface="Calibri" panose="020F0502020204030204" pitchFamily="34" charset="0"/>
              <a:cs typeface="Calibri" panose="020F0502020204030204" pitchFamily="34" charset="0"/>
            </a:rPr>
            <a:t>(CEC) Building Decarbonization (SB1477) BUILD pilot - $60M available for new low income residential housing</a:t>
          </a:r>
        </a:p>
      </dgm:t>
    </dgm:pt>
    <dgm:pt modelId="{358646CA-308D-CC4C-BF8F-8AA4B05A2C93}" type="parTrans" cxnId="{0C864A7E-CBB8-0740-BEE3-FF08982D95F4}">
      <dgm:prSet/>
      <dgm:spPr/>
      <dgm:t>
        <a:bodyPr/>
        <a:lstStyle/>
        <a:p>
          <a:endParaRPr lang="en-US"/>
        </a:p>
      </dgm:t>
    </dgm:pt>
    <dgm:pt modelId="{A1599638-EABE-894C-8198-8982BEF61BC3}" type="sibTrans" cxnId="{0C864A7E-CBB8-0740-BEE3-FF08982D95F4}">
      <dgm:prSet/>
      <dgm:spPr/>
      <dgm:t>
        <a:bodyPr/>
        <a:lstStyle/>
        <a:p>
          <a:endParaRPr lang="en-US"/>
        </a:p>
      </dgm:t>
    </dgm:pt>
    <dgm:pt modelId="{736DE363-07D1-3E44-AB8D-1A8A96543291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600" dirty="0">
              <a:latin typeface="Calibri" panose="020F0502020204030204" pitchFamily="34" charset="0"/>
              <a:cs typeface="Calibri" panose="020F0502020204030204" pitchFamily="34" charset="0"/>
            </a:rPr>
            <a:t>(CPUC) Energy Savings Assistance (ESA) Program - recognize the health, comfort, and safety benefits of decarbonization</a:t>
          </a:r>
        </a:p>
      </dgm:t>
    </dgm:pt>
    <dgm:pt modelId="{8B17A46B-C076-F046-A6F7-8971A37B11BD}" type="parTrans" cxnId="{6A117C8F-A699-8A40-84CC-7E59BAE6B3E3}">
      <dgm:prSet/>
      <dgm:spPr/>
      <dgm:t>
        <a:bodyPr/>
        <a:lstStyle/>
        <a:p>
          <a:endParaRPr lang="en-US"/>
        </a:p>
      </dgm:t>
    </dgm:pt>
    <dgm:pt modelId="{03AE8301-8075-9048-B1B3-9C0363B6D4AB}" type="sibTrans" cxnId="{6A117C8F-A699-8A40-84CC-7E59BAE6B3E3}">
      <dgm:prSet/>
      <dgm:spPr/>
      <dgm:t>
        <a:bodyPr/>
        <a:lstStyle/>
        <a:p>
          <a:endParaRPr lang="en-US"/>
        </a:p>
      </dgm:t>
    </dgm:pt>
    <dgm:pt modelId="{5CB61129-28DD-3149-86D7-1B37C6DF1727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600" dirty="0">
              <a:latin typeface="Calibri" panose="020F0502020204030204" pitchFamily="34" charset="0"/>
              <a:cs typeface="Calibri" panose="020F0502020204030204" pitchFamily="34" charset="0"/>
            </a:rPr>
            <a:t>(CPUC) Solar on Multifamily Affordable Housing (SOMAH) Program - for installed projects, ensure panel capacity and breaker space can accommodate potential future load increases</a:t>
          </a:r>
        </a:p>
      </dgm:t>
    </dgm:pt>
    <dgm:pt modelId="{833E4E12-458D-004D-92ED-D7FED1CE8ECE}" type="parTrans" cxnId="{111FEE8A-B039-2B42-8619-19CD37B92D2F}">
      <dgm:prSet/>
      <dgm:spPr/>
      <dgm:t>
        <a:bodyPr/>
        <a:lstStyle/>
        <a:p>
          <a:endParaRPr lang="en-US"/>
        </a:p>
      </dgm:t>
    </dgm:pt>
    <dgm:pt modelId="{83543ADE-08D0-364B-BB53-C368C4176DF2}" type="sibTrans" cxnId="{111FEE8A-B039-2B42-8619-19CD37B92D2F}">
      <dgm:prSet/>
      <dgm:spPr/>
      <dgm:t>
        <a:bodyPr/>
        <a:lstStyle/>
        <a:p>
          <a:endParaRPr lang="en-US"/>
        </a:p>
      </dgm:t>
    </dgm:pt>
    <dgm:pt modelId="{99D17F07-5FA4-F04E-B8C6-6A3B1C1BE97A}" type="pres">
      <dgm:prSet presAssocID="{6BB6D3E9-D1BF-5C46-BA88-65BA7C47CCE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B3D6C9E-B7E8-8944-B640-688CCD422EBD}" type="pres">
      <dgm:prSet presAssocID="{FD6C801E-DF2A-8640-8D68-380231D72B3C}" presName="hierRoot1" presStyleCnt="0">
        <dgm:presLayoutVars>
          <dgm:hierBranch val="init"/>
        </dgm:presLayoutVars>
      </dgm:prSet>
      <dgm:spPr/>
    </dgm:pt>
    <dgm:pt modelId="{5C5010EC-B289-9248-999C-8989D67C32AE}" type="pres">
      <dgm:prSet presAssocID="{FD6C801E-DF2A-8640-8D68-380231D72B3C}" presName="rootComposite1" presStyleCnt="0"/>
      <dgm:spPr/>
    </dgm:pt>
    <dgm:pt modelId="{E17EBF51-1C11-AA4C-ACC0-82C6543C517E}" type="pres">
      <dgm:prSet presAssocID="{FD6C801E-DF2A-8640-8D68-380231D72B3C}" presName="rootText1" presStyleLbl="node0" presStyleIdx="0" presStyleCnt="1" custScaleX="339139" custScaleY="85780">
        <dgm:presLayoutVars>
          <dgm:chPref val="3"/>
        </dgm:presLayoutVars>
      </dgm:prSet>
      <dgm:spPr/>
    </dgm:pt>
    <dgm:pt modelId="{01D1DF22-2769-C44D-BDB4-24951885D6D8}" type="pres">
      <dgm:prSet presAssocID="{FD6C801E-DF2A-8640-8D68-380231D72B3C}" presName="rootConnector1" presStyleLbl="node1" presStyleIdx="0" presStyleCnt="0"/>
      <dgm:spPr/>
    </dgm:pt>
    <dgm:pt modelId="{8DCC7B50-C35D-BC49-A873-E5506AF7223A}" type="pres">
      <dgm:prSet presAssocID="{FD6C801E-DF2A-8640-8D68-380231D72B3C}" presName="hierChild2" presStyleCnt="0"/>
      <dgm:spPr/>
    </dgm:pt>
    <dgm:pt modelId="{941163E1-8B7B-BE42-93F1-4D7C30356E4A}" type="pres">
      <dgm:prSet presAssocID="{358646CA-308D-CC4C-BF8F-8AA4B05A2C93}" presName="Name37" presStyleLbl="parChTrans1D2" presStyleIdx="0" presStyleCnt="3"/>
      <dgm:spPr/>
    </dgm:pt>
    <dgm:pt modelId="{83F40D1E-DDF3-9A45-BF53-85AB9170AE6E}" type="pres">
      <dgm:prSet presAssocID="{BFC701A2-255E-804D-9264-75DD04FA7D9A}" presName="hierRoot2" presStyleCnt="0">
        <dgm:presLayoutVars>
          <dgm:hierBranch val="init"/>
        </dgm:presLayoutVars>
      </dgm:prSet>
      <dgm:spPr/>
    </dgm:pt>
    <dgm:pt modelId="{5E4644E3-387A-2D44-80B4-38B88805B520}" type="pres">
      <dgm:prSet presAssocID="{BFC701A2-255E-804D-9264-75DD04FA7D9A}" presName="rootComposite" presStyleCnt="0"/>
      <dgm:spPr/>
    </dgm:pt>
    <dgm:pt modelId="{AE05BA81-2B21-A546-BDE5-D2BF91DE1993}" type="pres">
      <dgm:prSet presAssocID="{BFC701A2-255E-804D-9264-75DD04FA7D9A}" presName="rootText" presStyleLbl="node2" presStyleIdx="0" presStyleCnt="3" custScaleY="150930">
        <dgm:presLayoutVars>
          <dgm:chPref val="3"/>
        </dgm:presLayoutVars>
      </dgm:prSet>
      <dgm:spPr/>
    </dgm:pt>
    <dgm:pt modelId="{D18039DD-3AFD-F44B-A612-590066A46B3E}" type="pres">
      <dgm:prSet presAssocID="{BFC701A2-255E-804D-9264-75DD04FA7D9A}" presName="rootConnector" presStyleLbl="node2" presStyleIdx="0" presStyleCnt="3"/>
      <dgm:spPr/>
    </dgm:pt>
    <dgm:pt modelId="{A74F4CDF-4500-0C4E-B2AA-3CA2A11E482D}" type="pres">
      <dgm:prSet presAssocID="{BFC701A2-255E-804D-9264-75DD04FA7D9A}" presName="hierChild4" presStyleCnt="0"/>
      <dgm:spPr/>
    </dgm:pt>
    <dgm:pt modelId="{EB795F7A-86A1-7E4F-B535-2EFD9C679A2F}" type="pres">
      <dgm:prSet presAssocID="{BFC701A2-255E-804D-9264-75DD04FA7D9A}" presName="hierChild5" presStyleCnt="0"/>
      <dgm:spPr/>
    </dgm:pt>
    <dgm:pt modelId="{BA832E7D-95B2-8345-AB77-442A8AE863FE}" type="pres">
      <dgm:prSet presAssocID="{8B17A46B-C076-F046-A6F7-8971A37B11BD}" presName="Name37" presStyleLbl="parChTrans1D2" presStyleIdx="1" presStyleCnt="3"/>
      <dgm:spPr/>
    </dgm:pt>
    <dgm:pt modelId="{64A5C1F5-FB60-0747-A51D-F22C665740A2}" type="pres">
      <dgm:prSet presAssocID="{736DE363-07D1-3E44-AB8D-1A8A96543291}" presName="hierRoot2" presStyleCnt="0">
        <dgm:presLayoutVars>
          <dgm:hierBranch val="init"/>
        </dgm:presLayoutVars>
      </dgm:prSet>
      <dgm:spPr/>
    </dgm:pt>
    <dgm:pt modelId="{EB066D92-AC11-344B-8BC5-C2712ABA0340}" type="pres">
      <dgm:prSet presAssocID="{736DE363-07D1-3E44-AB8D-1A8A96543291}" presName="rootComposite" presStyleCnt="0"/>
      <dgm:spPr/>
    </dgm:pt>
    <dgm:pt modelId="{B7C5F339-337B-8841-9F8C-33B8E68E6C7E}" type="pres">
      <dgm:prSet presAssocID="{736DE363-07D1-3E44-AB8D-1A8A96543291}" presName="rootText" presStyleLbl="node2" presStyleIdx="1" presStyleCnt="3" custScaleY="150930">
        <dgm:presLayoutVars>
          <dgm:chPref val="3"/>
        </dgm:presLayoutVars>
      </dgm:prSet>
      <dgm:spPr/>
    </dgm:pt>
    <dgm:pt modelId="{E836C496-D543-A143-B08F-04894CFAD7FA}" type="pres">
      <dgm:prSet presAssocID="{736DE363-07D1-3E44-AB8D-1A8A96543291}" presName="rootConnector" presStyleLbl="node2" presStyleIdx="1" presStyleCnt="3"/>
      <dgm:spPr/>
    </dgm:pt>
    <dgm:pt modelId="{0EC396F9-199B-3E47-9D46-DEF339C6EA18}" type="pres">
      <dgm:prSet presAssocID="{736DE363-07D1-3E44-AB8D-1A8A96543291}" presName="hierChild4" presStyleCnt="0"/>
      <dgm:spPr/>
    </dgm:pt>
    <dgm:pt modelId="{AC721F52-CD14-3E45-9923-E3D850F7F455}" type="pres">
      <dgm:prSet presAssocID="{736DE363-07D1-3E44-AB8D-1A8A96543291}" presName="hierChild5" presStyleCnt="0"/>
      <dgm:spPr/>
    </dgm:pt>
    <dgm:pt modelId="{D4D92EBE-FBDC-3D44-9F48-A16A8966ED53}" type="pres">
      <dgm:prSet presAssocID="{833E4E12-458D-004D-92ED-D7FED1CE8ECE}" presName="Name37" presStyleLbl="parChTrans1D2" presStyleIdx="2" presStyleCnt="3"/>
      <dgm:spPr/>
    </dgm:pt>
    <dgm:pt modelId="{85FBE523-B184-9F4E-9F0E-7381928EFAEF}" type="pres">
      <dgm:prSet presAssocID="{5CB61129-28DD-3149-86D7-1B37C6DF1727}" presName="hierRoot2" presStyleCnt="0">
        <dgm:presLayoutVars>
          <dgm:hierBranch val="init"/>
        </dgm:presLayoutVars>
      </dgm:prSet>
      <dgm:spPr/>
    </dgm:pt>
    <dgm:pt modelId="{48E7E97E-A57B-264D-83F1-63A43EBFA5C2}" type="pres">
      <dgm:prSet presAssocID="{5CB61129-28DD-3149-86D7-1B37C6DF1727}" presName="rootComposite" presStyleCnt="0"/>
      <dgm:spPr/>
    </dgm:pt>
    <dgm:pt modelId="{C20A666C-D4F1-7E42-AFCC-485B78337433}" type="pres">
      <dgm:prSet presAssocID="{5CB61129-28DD-3149-86D7-1B37C6DF1727}" presName="rootText" presStyleLbl="node2" presStyleIdx="2" presStyleCnt="3" custScaleY="150930">
        <dgm:presLayoutVars>
          <dgm:chPref val="3"/>
        </dgm:presLayoutVars>
      </dgm:prSet>
      <dgm:spPr/>
    </dgm:pt>
    <dgm:pt modelId="{328C399B-27AE-E543-8E4D-A8A640528AB3}" type="pres">
      <dgm:prSet presAssocID="{5CB61129-28DD-3149-86D7-1B37C6DF1727}" presName="rootConnector" presStyleLbl="node2" presStyleIdx="2" presStyleCnt="3"/>
      <dgm:spPr/>
    </dgm:pt>
    <dgm:pt modelId="{B854AEC1-2B83-1144-B279-B8D9039082BC}" type="pres">
      <dgm:prSet presAssocID="{5CB61129-28DD-3149-86D7-1B37C6DF1727}" presName="hierChild4" presStyleCnt="0"/>
      <dgm:spPr/>
    </dgm:pt>
    <dgm:pt modelId="{5DB3BA74-2612-FF45-934E-3D1857C709E6}" type="pres">
      <dgm:prSet presAssocID="{5CB61129-28DD-3149-86D7-1B37C6DF1727}" presName="hierChild5" presStyleCnt="0"/>
      <dgm:spPr/>
    </dgm:pt>
    <dgm:pt modelId="{425EDF72-2E6F-204C-88B3-6EA35026A665}" type="pres">
      <dgm:prSet presAssocID="{FD6C801E-DF2A-8640-8D68-380231D72B3C}" presName="hierChild3" presStyleCnt="0"/>
      <dgm:spPr/>
    </dgm:pt>
  </dgm:ptLst>
  <dgm:cxnLst>
    <dgm:cxn modelId="{3A2DB300-5124-114A-AE6A-CB71B1C1BC4C}" type="presOf" srcId="{FD6C801E-DF2A-8640-8D68-380231D72B3C}" destId="{E17EBF51-1C11-AA4C-ACC0-82C6543C517E}" srcOrd="0" destOrd="0" presId="urn:microsoft.com/office/officeart/2005/8/layout/orgChart1"/>
    <dgm:cxn modelId="{189BFC12-2EBB-4A4A-A054-E702DF70FCF7}" type="presOf" srcId="{736DE363-07D1-3E44-AB8D-1A8A96543291}" destId="{E836C496-D543-A143-B08F-04894CFAD7FA}" srcOrd="1" destOrd="0" presId="urn:microsoft.com/office/officeart/2005/8/layout/orgChart1"/>
    <dgm:cxn modelId="{DA8E3F16-315C-A74B-A56A-6481BE9001A6}" type="presOf" srcId="{FD6C801E-DF2A-8640-8D68-380231D72B3C}" destId="{01D1DF22-2769-C44D-BDB4-24951885D6D8}" srcOrd="1" destOrd="0" presId="urn:microsoft.com/office/officeart/2005/8/layout/orgChart1"/>
    <dgm:cxn modelId="{39753C3F-F3CF-9540-B1E9-C641A7C5DCBF}" type="presOf" srcId="{8B17A46B-C076-F046-A6F7-8971A37B11BD}" destId="{BA832E7D-95B2-8345-AB77-442A8AE863FE}" srcOrd="0" destOrd="0" presId="urn:microsoft.com/office/officeart/2005/8/layout/orgChart1"/>
    <dgm:cxn modelId="{A20A5566-E2AE-0D4B-889B-EE4E39F8E68D}" type="presOf" srcId="{BFC701A2-255E-804D-9264-75DD04FA7D9A}" destId="{D18039DD-3AFD-F44B-A612-590066A46B3E}" srcOrd="1" destOrd="0" presId="urn:microsoft.com/office/officeart/2005/8/layout/orgChart1"/>
    <dgm:cxn modelId="{9665C549-C83D-6449-AF16-7F444ABB737F}" type="presOf" srcId="{6BB6D3E9-D1BF-5C46-BA88-65BA7C47CCE6}" destId="{99D17F07-5FA4-F04E-B8C6-6A3B1C1BE97A}" srcOrd="0" destOrd="0" presId="urn:microsoft.com/office/officeart/2005/8/layout/orgChart1"/>
    <dgm:cxn modelId="{FC55714B-0535-FB40-A97F-36923E6DE709}" type="presOf" srcId="{736DE363-07D1-3E44-AB8D-1A8A96543291}" destId="{B7C5F339-337B-8841-9F8C-33B8E68E6C7E}" srcOrd="0" destOrd="0" presId="urn:microsoft.com/office/officeart/2005/8/layout/orgChart1"/>
    <dgm:cxn modelId="{080F2153-A6C2-8F48-BAC1-52529E1F7F79}" type="presOf" srcId="{358646CA-308D-CC4C-BF8F-8AA4B05A2C93}" destId="{941163E1-8B7B-BE42-93F1-4D7C30356E4A}" srcOrd="0" destOrd="0" presId="urn:microsoft.com/office/officeart/2005/8/layout/orgChart1"/>
    <dgm:cxn modelId="{C5E15674-53A8-9E46-B8E5-737E8106A1DD}" type="presOf" srcId="{5CB61129-28DD-3149-86D7-1B37C6DF1727}" destId="{C20A666C-D4F1-7E42-AFCC-485B78337433}" srcOrd="0" destOrd="0" presId="urn:microsoft.com/office/officeart/2005/8/layout/orgChart1"/>
    <dgm:cxn modelId="{0C864A7E-CBB8-0740-BEE3-FF08982D95F4}" srcId="{FD6C801E-DF2A-8640-8D68-380231D72B3C}" destId="{BFC701A2-255E-804D-9264-75DD04FA7D9A}" srcOrd="0" destOrd="0" parTransId="{358646CA-308D-CC4C-BF8F-8AA4B05A2C93}" sibTransId="{A1599638-EABE-894C-8198-8982BEF61BC3}"/>
    <dgm:cxn modelId="{00E72F84-C5D6-6144-BE23-8CD9CE87E0CA}" type="presOf" srcId="{5CB61129-28DD-3149-86D7-1B37C6DF1727}" destId="{328C399B-27AE-E543-8E4D-A8A640528AB3}" srcOrd="1" destOrd="0" presId="urn:microsoft.com/office/officeart/2005/8/layout/orgChart1"/>
    <dgm:cxn modelId="{111FEE8A-B039-2B42-8619-19CD37B92D2F}" srcId="{FD6C801E-DF2A-8640-8D68-380231D72B3C}" destId="{5CB61129-28DD-3149-86D7-1B37C6DF1727}" srcOrd="2" destOrd="0" parTransId="{833E4E12-458D-004D-92ED-D7FED1CE8ECE}" sibTransId="{83543ADE-08D0-364B-BB53-C368C4176DF2}"/>
    <dgm:cxn modelId="{6A117C8F-A699-8A40-84CC-7E59BAE6B3E3}" srcId="{FD6C801E-DF2A-8640-8D68-380231D72B3C}" destId="{736DE363-07D1-3E44-AB8D-1A8A96543291}" srcOrd="1" destOrd="0" parTransId="{8B17A46B-C076-F046-A6F7-8971A37B11BD}" sibTransId="{03AE8301-8075-9048-B1B3-9C0363B6D4AB}"/>
    <dgm:cxn modelId="{E2CA4EA8-C03B-2D42-9BFE-1A3A2132AFB9}" srcId="{6BB6D3E9-D1BF-5C46-BA88-65BA7C47CCE6}" destId="{FD6C801E-DF2A-8640-8D68-380231D72B3C}" srcOrd="0" destOrd="0" parTransId="{5F37E904-A89A-DD4B-AA0A-C2E206385F24}" sibTransId="{44D1506C-D8A6-FF48-8250-B2FFB4BA472E}"/>
    <dgm:cxn modelId="{7B9256C1-ECEB-4040-A7AF-E7423D57D447}" type="presOf" srcId="{833E4E12-458D-004D-92ED-D7FED1CE8ECE}" destId="{D4D92EBE-FBDC-3D44-9F48-A16A8966ED53}" srcOrd="0" destOrd="0" presId="urn:microsoft.com/office/officeart/2005/8/layout/orgChart1"/>
    <dgm:cxn modelId="{D8C5C6C6-0892-B843-84F8-48F2972C9D59}" type="presOf" srcId="{BFC701A2-255E-804D-9264-75DD04FA7D9A}" destId="{AE05BA81-2B21-A546-BDE5-D2BF91DE1993}" srcOrd="0" destOrd="0" presId="urn:microsoft.com/office/officeart/2005/8/layout/orgChart1"/>
    <dgm:cxn modelId="{4618D745-6DC8-1643-ABC6-EC9D9E4BE09B}" type="presParOf" srcId="{99D17F07-5FA4-F04E-B8C6-6A3B1C1BE97A}" destId="{EB3D6C9E-B7E8-8944-B640-688CCD422EBD}" srcOrd="0" destOrd="0" presId="urn:microsoft.com/office/officeart/2005/8/layout/orgChart1"/>
    <dgm:cxn modelId="{241CD0B4-E30C-F349-A358-0BCCC05405D0}" type="presParOf" srcId="{EB3D6C9E-B7E8-8944-B640-688CCD422EBD}" destId="{5C5010EC-B289-9248-999C-8989D67C32AE}" srcOrd="0" destOrd="0" presId="urn:microsoft.com/office/officeart/2005/8/layout/orgChart1"/>
    <dgm:cxn modelId="{E129839D-FC5A-F24B-9AD7-0BE4578F584C}" type="presParOf" srcId="{5C5010EC-B289-9248-999C-8989D67C32AE}" destId="{E17EBF51-1C11-AA4C-ACC0-82C6543C517E}" srcOrd="0" destOrd="0" presId="urn:microsoft.com/office/officeart/2005/8/layout/orgChart1"/>
    <dgm:cxn modelId="{4D7A2358-2864-D64B-9DB2-E63C22075BDC}" type="presParOf" srcId="{5C5010EC-B289-9248-999C-8989D67C32AE}" destId="{01D1DF22-2769-C44D-BDB4-24951885D6D8}" srcOrd="1" destOrd="0" presId="urn:microsoft.com/office/officeart/2005/8/layout/orgChart1"/>
    <dgm:cxn modelId="{5A7E4459-C10C-864D-92C0-775885803DD6}" type="presParOf" srcId="{EB3D6C9E-B7E8-8944-B640-688CCD422EBD}" destId="{8DCC7B50-C35D-BC49-A873-E5506AF7223A}" srcOrd="1" destOrd="0" presId="urn:microsoft.com/office/officeart/2005/8/layout/orgChart1"/>
    <dgm:cxn modelId="{85E02B50-FC31-A14C-BA14-95EA723DB802}" type="presParOf" srcId="{8DCC7B50-C35D-BC49-A873-E5506AF7223A}" destId="{941163E1-8B7B-BE42-93F1-4D7C30356E4A}" srcOrd="0" destOrd="0" presId="urn:microsoft.com/office/officeart/2005/8/layout/orgChart1"/>
    <dgm:cxn modelId="{7A8035CD-A376-944A-A275-8B6AF385C4A6}" type="presParOf" srcId="{8DCC7B50-C35D-BC49-A873-E5506AF7223A}" destId="{83F40D1E-DDF3-9A45-BF53-85AB9170AE6E}" srcOrd="1" destOrd="0" presId="urn:microsoft.com/office/officeart/2005/8/layout/orgChart1"/>
    <dgm:cxn modelId="{91D05BFF-FC36-5048-8EA6-D611C37987D0}" type="presParOf" srcId="{83F40D1E-DDF3-9A45-BF53-85AB9170AE6E}" destId="{5E4644E3-387A-2D44-80B4-38B88805B520}" srcOrd="0" destOrd="0" presId="urn:microsoft.com/office/officeart/2005/8/layout/orgChart1"/>
    <dgm:cxn modelId="{9FE501CA-FE3E-7249-BEF9-D591C72616BA}" type="presParOf" srcId="{5E4644E3-387A-2D44-80B4-38B88805B520}" destId="{AE05BA81-2B21-A546-BDE5-D2BF91DE1993}" srcOrd="0" destOrd="0" presId="urn:microsoft.com/office/officeart/2005/8/layout/orgChart1"/>
    <dgm:cxn modelId="{C63ECEFA-F294-F440-A4C7-9295D0248478}" type="presParOf" srcId="{5E4644E3-387A-2D44-80B4-38B88805B520}" destId="{D18039DD-3AFD-F44B-A612-590066A46B3E}" srcOrd="1" destOrd="0" presId="urn:microsoft.com/office/officeart/2005/8/layout/orgChart1"/>
    <dgm:cxn modelId="{46F3E638-159A-624E-B105-EC003B655C21}" type="presParOf" srcId="{83F40D1E-DDF3-9A45-BF53-85AB9170AE6E}" destId="{A74F4CDF-4500-0C4E-B2AA-3CA2A11E482D}" srcOrd="1" destOrd="0" presId="urn:microsoft.com/office/officeart/2005/8/layout/orgChart1"/>
    <dgm:cxn modelId="{A19A60A0-ABF7-FD46-9074-F04EB7CFBE48}" type="presParOf" srcId="{83F40D1E-DDF3-9A45-BF53-85AB9170AE6E}" destId="{EB795F7A-86A1-7E4F-B535-2EFD9C679A2F}" srcOrd="2" destOrd="0" presId="urn:microsoft.com/office/officeart/2005/8/layout/orgChart1"/>
    <dgm:cxn modelId="{4FB0742A-DBF4-C348-8DC7-1639185539BD}" type="presParOf" srcId="{8DCC7B50-C35D-BC49-A873-E5506AF7223A}" destId="{BA832E7D-95B2-8345-AB77-442A8AE863FE}" srcOrd="2" destOrd="0" presId="urn:microsoft.com/office/officeart/2005/8/layout/orgChart1"/>
    <dgm:cxn modelId="{26A5FBCE-C44B-0D4C-A6EE-0BA072606CA1}" type="presParOf" srcId="{8DCC7B50-C35D-BC49-A873-E5506AF7223A}" destId="{64A5C1F5-FB60-0747-A51D-F22C665740A2}" srcOrd="3" destOrd="0" presId="urn:microsoft.com/office/officeart/2005/8/layout/orgChart1"/>
    <dgm:cxn modelId="{28A59F04-BF6E-6249-AE96-506203D1E6D0}" type="presParOf" srcId="{64A5C1F5-FB60-0747-A51D-F22C665740A2}" destId="{EB066D92-AC11-344B-8BC5-C2712ABA0340}" srcOrd="0" destOrd="0" presId="urn:microsoft.com/office/officeart/2005/8/layout/orgChart1"/>
    <dgm:cxn modelId="{236E52A6-F3E3-364D-8E69-C7AF6164C6D3}" type="presParOf" srcId="{EB066D92-AC11-344B-8BC5-C2712ABA0340}" destId="{B7C5F339-337B-8841-9F8C-33B8E68E6C7E}" srcOrd="0" destOrd="0" presId="urn:microsoft.com/office/officeart/2005/8/layout/orgChart1"/>
    <dgm:cxn modelId="{355B2416-FA97-6E42-B742-FC0498DE8C34}" type="presParOf" srcId="{EB066D92-AC11-344B-8BC5-C2712ABA0340}" destId="{E836C496-D543-A143-B08F-04894CFAD7FA}" srcOrd="1" destOrd="0" presId="urn:microsoft.com/office/officeart/2005/8/layout/orgChart1"/>
    <dgm:cxn modelId="{B676437A-3978-A346-B19A-73F5711878F6}" type="presParOf" srcId="{64A5C1F5-FB60-0747-A51D-F22C665740A2}" destId="{0EC396F9-199B-3E47-9D46-DEF339C6EA18}" srcOrd="1" destOrd="0" presId="urn:microsoft.com/office/officeart/2005/8/layout/orgChart1"/>
    <dgm:cxn modelId="{B4C11CB9-ACBA-FB47-A087-02E42A82F835}" type="presParOf" srcId="{64A5C1F5-FB60-0747-A51D-F22C665740A2}" destId="{AC721F52-CD14-3E45-9923-E3D850F7F455}" srcOrd="2" destOrd="0" presId="urn:microsoft.com/office/officeart/2005/8/layout/orgChart1"/>
    <dgm:cxn modelId="{5A5E17ED-7C70-8545-B290-45DD213F639F}" type="presParOf" srcId="{8DCC7B50-C35D-BC49-A873-E5506AF7223A}" destId="{D4D92EBE-FBDC-3D44-9F48-A16A8966ED53}" srcOrd="4" destOrd="0" presId="urn:microsoft.com/office/officeart/2005/8/layout/orgChart1"/>
    <dgm:cxn modelId="{94A2A6A1-836A-6A4A-958E-525A4ADB6FDC}" type="presParOf" srcId="{8DCC7B50-C35D-BC49-A873-E5506AF7223A}" destId="{85FBE523-B184-9F4E-9F0E-7381928EFAEF}" srcOrd="5" destOrd="0" presId="urn:microsoft.com/office/officeart/2005/8/layout/orgChart1"/>
    <dgm:cxn modelId="{021EE207-DA3C-5246-994F-5A107742BF3E}" type="presParOf" srcId="{85FBE523-B184-9F4E-9F0E-7381928EFAEF}" destId="{48E7E97E-A57B-264D-83F1-63A43EBFA5C2}" srcOrd="0" destOrd="0" presId="urn:microsoft.com/office/officeart/2005/8/layout/orgChart1"/>
    <dgm:cxn modelId="{5653F8ED-58DA-C443-BAD8-002DE7C2EEFD}" type="presParOf" srcId="{48E7E97E-A57B-264D-83F1-63A43EBFA5C2}" destId="{C20A666C-D4F1-7E42-AFCC-485B78337433}" srcOrd="0" destOrd="0" presId="urn:microsoft.com/office/officeart/2005/8/layout/orgChart1"/>
    <dgm:cxn modelId="{41B129F3-CD2C-2D4D-8094-B2A91D0269AB}" type="presParOf" srcId="{48E7E97E-A57B-264D-83F1-63A43EBFA5C2}" destId="{328C399B-27AE-E543-8E4D-A8A640528AB3}" srcOrd="1" destOrd="0" presId="urn:microsoft.com/office/officeart/2005/8/layout/orgChart1"/>
    <dgm:cxn modelId="{C04B8CA7-DEC4-6A42-9BC8-C42B8122C65B}" type="presParOf" srcId="{85FBE523-B184-9F4E-9F0E-7381928EFAEF}" destId="{B854AEC1-2B83-1144-B279-B8D9039082BC}" srcOrd="1" destOrd="0" presId="urn:microsoft.com/office/officeart/2005/8/layout/orgChart1"/>
    <dgm:cxn modelId="{8E50D235-9413-674E-80EE-F85B9590114F}" type="presParOf" srcId="{85FBE523-B184-9F4E-9F0E-7381928EFAEF}" destId="{5DB3BA74-2612-FF45-934E-3D1857C709E6}" srcOrd="2" destOrd="0" presId="urn:microsoft.com/office/officeart/2005/8/layout/orgChart1"/>
    <dgm:cxn modelId="{4533CDA4-635A-6844-BE37-6D515BBE2096}" type="presParOf" srcId="{EB3D6C9E-B7E8-8944-B640-688CCD422EBD}" destId="{425EDF72-2E6F-204C-88B3-6EA35026A66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1A2D0F-500B-044A-A7A7-1F52908E7081}" type="doc">
      <dgm:prSet loTypeId="urn:microsoft.com/office/officeart/2005/8/layout/orgChart1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3928D77-F397-D542-9FAF-5A1B0E86A13A}">
      <dgm:prSet phldrT="[Text]" custT="1"/>
      <dgm:spPr/>
      <dgm:t>
        <a:bodyPr/>
        <a:lstStyle/>
        <a:p>
          <a:pPr>
            <a:buSzPts val="1800"/>
            <a:buAutoNum type="arabicPeriod" startAt="4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Create a customer-centric platform to support building decarbonization</a:t>
          </a:r>
        </a:p>
      </dgm:t>
    </dgm:pt>
    <dgm:pt modelId="{B8A58A1D-569A-D643-96A6-7B36E43563A5}" type="parTrans" cxnId="{7ECA4CC0-E638-3F48-873E-4AD42075647C}">
      <dgm:prSet/>
      <dgm:spPr/>
      <dgm:t>
        <a:bodyPr/>
        <a:lstStyle/>
        <a:p>
          <a:endParaRPr lang="en-US"/>
        </a:p>
      </dgm:t>
    </dgm:pt>
    <dgm:pt modelId="{AF4AE09B-3873-C242-B388-4C7608B0FCBC}" type="sibTrans" cxnId="{7ECA4CC0-E638-3F48-873E-4AD42075647C}">
      <dgm:prSet/>
      <dgm:spPr/>
      <dgm:t>
        <a:bodyPr/>
        <a:lstStyle/>
        <a:p>
          <a:endParaRPr lang="en-US"/>
        </a:p>
      </dgm:t>
    </dgm:pt>
    <dgm:pt modelId="{78D21DC4-3F92-A840-896E-2B24BC6B0A9E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400" dirty="0">
              <a:latin typeface="Calibri" panose="020F0502020204030204" pitchFamily="34" charset="0"/>
              <a:cs typeface="Calibri" panose="020F0502020204030204" pitchFamily="34" charset="0"/>
            </a:rPr>
            <a:t>(CPUC) Support a statewide consumer education campaign to promote the benefits of building decarbonization</a:t>
          </a:r>
        </a:p>
      </dgm:t>
    </dgm:pt>
    <dgm:pt modelId="{77EC79E4-B934-2943-8F30-04311A71313B}" type="parTrans" cxnId="{83FA1EF5-DBE4-CB46-AE1D-3FBE8B68CEAB}">
      <dgm:prSet/>
      <dgm:spPr/>
      <dgm:t>
        <a:bodyPr/>
        <a:lstStyle/>
        <a:p>
          <a:endParaRPr lang="en-US"/>
        </a:p>
      </dgm:t>
    </dgm:pt>
    <dgm:pt modelId="{D55DEF7D-06E7-D541-8BC1-AB7C07F3585E}" type="sibTrans" cxnId="{83FA1EF5-DBE4-CB46-AE1D-3FBE8B68CEAB}">
      <dgm:prSet/>
      <dgm:spPr/>
      <dgm:t>
        <a:bodyPr/>
        <a:lstStyle/>
        <a:p>
          <a:endParaRPr lang="en-US"/>
        </a:p>
      </dgm:t>
    </dgm:pt>
    <dgm:pt modelId="{33831668-01D2-3441-BF9E-B93A53F2A772}">
      <dgm:prSet phldrT="[Text]" custT="1"/>
      <dgm:spPr/>
      <dgm:t>
        <a:bodyPr/>
        <a:lstStyle/>
        <a:p>
          <a:r>
            <a:rPr lang="en" sz="1400" dirty="0">
              <a:latin typeface="Calibri" panose="020F0502020204030204" pitchFamily="34" charset="0"/>
              <a:cs typeface="Calibri" panose="020F0502020204030204" pitchFamily="34" charset="0"/>
            </a:rPr>
            <a:t>(CEC) As part of AB3232 implementation, develop a customer-facing project guidance platform in coordination and consultation with contractors and labor representatives to ensure project options are feasible and affordable</a:t>
          </a:r>
          <a:endParaRPr lang="en-US" sz="1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CE32CD82-7D82-F24A-A19E-8F1DF8C31753}" type="parTrans" cxnId="{7C4B9E99-F0AD-8B44-9CE0-F7FDB0FE700C}">
      <dgm:prSet/>
      <dgm:spPr/>
      <dgm:t>
        <a:bodyPr/>
        <a:lstStyle/>
        <a:p>
          <a:endParaRPr lang="en-US"/>
        </a:p>
      </dgm:t>
    </dgm:pt>
    <dgm:pt modelId="{C505DF65-712B-944D-8638-86EAE5F6EE76}" type="sibTrans" cxnId="{7C4B9E99-F0AD-8B44-9CE0-F7FDB0FE700C}">
      <dgm:prSet/>
      <dgm:spPr/>
      <dgm:t>
        <a:bodyPr/>
        <a:lstStyle/>
        <a:p>
          <a:endParaRPr lang="en-US"/>
        </a:p>
      </dgm:t>
    </dgm:pt>
    <dgm:pt modelId="{6909FD36-6423-DD4D-8A25-108F790E9200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400" dirty="0">
              <a:latin typeface="Calibri" panose="020F0502020204030204" pitchFamily="34" charset="0"/>
              <a:cs typeface="Calibri" panose="020F0502020204030204" pitchFamily="34" charset="0"/>
            </a:rPr>
            <a:t>(CEC and CPUC) Consult with housing organizations to identify tenants’ needs and property managers’ capacities to install building decarbonization end uses</a:t>
          </a:r>
        </a:p>
      </dgm:t>
    </dgm:pt>
    <dgm:pt modelId="{C55B96A9-6877-2447-A786-F57846687446}" type="parTrans" cxnId="{0AA8BDCD-FD45-BE4C-8252-E0D71E7DFE18}">
      <dgm:prSet/>
      <dgm:spPr/>
      <dgm:t>
        <a:bodyPr/>
        <a:lstStyle/>
        <a:p>
          <a:endParaRPr lang="en-US"/>
        </a:p>
      </dgm:t>
    </dgm:pt>
    <dgm:pt modelId="{CB6A819D-7EFA-3941-9116-435FE62DED87}" type="sibTrans" cxnId="{0AA8BDCD-FD45-BE4C-8252-E0D71E7DFE18}">
      <dgm:prSet/>
      <dgm:spPr/>
      <dgm:t>
        <a:bodyPr/>
        <a:lstStyle/>
        <a:p>
          <a:endParaRPr lang="en-US"/>
        </a:p>
      </dgm:t>
    </dgm:pt>
    <dgm:pt modelId="{556457B7-83DF-3D46-AA8F-4AF8A10C4CCD}" type="pres">
      <dgm:prSet presAssocID="{C31A2D0F-500B-044A-A7A7-1F52908E7081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14055DC-1E85-4D4D-B13E-E4C421CEBC65}" type="pres">
      <dgm:prSet presAssocID="{F3928D77-F397-D542-9FAF-5A1B0E86A13A}" presName="hierRoot1" presStyleCnt="0">
        <dgm:presLayoutVars>
          <dgm:hierBranch val="init"/>
        </dgm:presLayoutVars>
      </dgm:prSet>
      <dgm:spPr/>
    </dgm:pt>
    <dgm:pt modelId="{A614C9EF-C488-3341-9DC3-A3C06C57E418}" type="pres">
      <dgm:prSet presAssocID="{F3928D77-F397-D542-9FAF-5A1B0E86A13A}" presName="rootComposite1" presStyleCnt="0"/>
      <dgm:spPr/>
    </dgm:pt>
    <dgm:pt modelId="{4DB46231-426D-1D4F-9604-3C524FCF73DF}" type="pres">
      <dgm:prSet presAssocID="{F3928D77-F397-D542-9FAF-5A1B0E86A13A}" presName="rootText1" presStyleLbl="node0" presStyleIdx="0" presStyleCnt="1" custScaleX="410627" custScaleY="84675" custLinFactNeighborX="-257" custLinFactNeighborY="-6">
        <dgm:presLayoutVars>
          <dgm:chPref val="3"/>
        </dgm:presLayoutVars>
      </dgm:prSet>
      <dgm:spPr/>
    </dgm:pt>
    <dgm:pt modelId="{EB17A15E-3A34-1B4E-A900-10C93330A7A1}" type="pres">
      <dgm:prSet presAssocID="{F3928D77-F397-D542-9FAF-5A1B0E86A13A}" presName="rootConnector1" presStyleLbl="node1" presStyleIdx="0" presStyleCnt="0"/>
      <dgm:spPr/>
    </dgm:pt>
    <dgm:pt modelId="{3E98B20A-7D71-7E44-8006-5D924A7141D1}" type="pres">
      <dgm:prSet presAssocID="{F3928D77-F397-D542-9FAF-5A1B0E86A13A}" presName="hierChild2" presStyleCnt="0"/>
      <dgm:spPr/>
    </dgm:pt>
    <dgm:pt modelId="{9C5F4401-7BB8-8940-A76F-B5DE44953358}" type="pres">
      <dgm:prSet presAssocID="{77EC79E4-B934-2943-8F30-04311A71313B}" presName="Name37" presStyleLbl="parChTrans1D2" presStyleIdx="0" presStyleCnt="3"/>
      <dgm:spPr/>
    </dgm:pt>
    <dgm:pt modelId="{0F7E9D8A-42CF-7E4C-8273-228F4F836457}" type="pres">
      <dgm:prSet presAssocID="{78D21DC4-3F92-A840-896E-2B24BC6B0A9E}" presName="hierRoot2" presStyleCnt="0">
        <dgm:presLayoutVars>
          <dgm:hierBranch val="init"/>
        </dgm:presLayoutVars>
      </dgm:prSet>
      <dgm:spPr/>
    </dgm:pt>
    <dgm:pt modelId="{DEEB5F1B-C3DF-1A4D-9CF9-1C1874F68E24}" type="pres">
      <dgm:prSet presAssocID="{78D21DC4-3F92-A840-896E-2B24BC6B0A9E}" presName="rootComposite" presStyleCnt="0"/>
      <dgm:spPr/>
    </dgm:pt>
    <dgm:pt modelId="{434294E6-3CFE-B447-AD3F-EB3897EA1D4C}" type="pres">
      <dgm:prSet presAssocID="{78D21DC4-3F92-A840-896E-2B24BC6B0A9E}" presName="rootText" presStyleLbl="node2" presStyleIdx="0" presStyleCnt="3" custScaleX="114979" custScaleY="176995">
        <dgm:presLayoutVars>
          <dgm:chPref val="3"/>
        </dgm:presLayoutVars>
      </dgm:prSet>
      <dgm:spPr/>
    </dgm:pt>
    <dgm:pt modelId="{2498DC5B-CD0B-1043-B193-D58E11B0E24B}" type="pres">
      <dgm:prSet presAssocID="{78D21DC4-3F92-A840-896E-2B24BC6B0A9E}" presName="rootConnector" presStyleLbl="node2" presStyleIdx="0" presStyleCnt="3"/>
      <dgm:spPr/>
    </dgm:pt>
    <dgm:pt modelId="{EBB8866B-03D2-FD44-B829-50B02707935E}" type="pres">
      <dgm:prSet presAssocID="{78D21DC4-3F92-A840-896E-2B24BC6B0A9E}" presName="hierChild4" presStyleCnt="0"/>
      <dgm:spPr/>
    </dgm:pt>
    <dgm:pt modelId="{92D69389-B8C5-FD4F-AF70-5F6DF6827F12}" type="pres">
      <dgm:prSet presAssocID="{78D21DC4-3F92-A840-896E-2B24BC6B0A9E}" presName="hierChild5" presStyleCnt="0"/>
      <dgm:spPr/>
    </dgm:pt>
    <dgm:pt modelId="{2479BA53-68A4-3141-B10D-353AB04A9FF6}" type="pres">
      <dgm:prSet presAssocID="{CE32CD82-7D82-F24A-A19E-8F1DF8C31753}" presName="Name37" presStyleLbl="parChTrans1D2" presStyleIdx="1" presStyleCnt="3"/>
      <dgm:spPr/>
    </dgm:pt>
    <dgm:pt modelId="{27679091-08F9-034E-A1E6-01A7AB2CD5DF}" type="pres">
      <dgm:prSet presAssocID="{33831668-01D2-3441-BF9E-B93A53F2A772}" presName="hierRoot2" presStyleCnt="0">
        <dgm:presLayoutVars>
          <dgm:hierBranch val="init"/>
        </dgm:presLayoutVars>
      </dgm:prSet>
      <dgm:spPr/>
    </dgm:pt>
    <dgm:pt modelId="{25457BC8-FD91-984D-AA7D-58906427CF90}" type="pres">
      <dgm:prSet presAssocID="{33831668-01D2-3441-BF9E-B93A53F2A772}" presName="rootComposite" presStyleCnt="0"/>
      <dgm:spPr/>
    </dgm:pt>
    <dgm:pt modelId="{5CDE07FF-6CC5-4B40-8D43-223F2D39A38D}" type="pres">
      <dgm:prSet presAssocID="{33831668-01D2-3441-BF9E-B93A53F2A772}" presName="rootText" presStyleLbl="node2" presStyleIdx="1" presStyleCnt="3" custScaleX="124949" custScaleY="176995">
        <dgm:presLayoutVars>
          <dgm:chPref val="3"/>
        </dgm:presLayoutVars>
      </dgm:prSet>
      <dgm:spPr/>
    </dgm:pt>
    <dgm:pt modelId="{9F5C3C68-8F66-F04D-8D7F-D221B126AFA7}" type="pres">
      <dgm:prSet presAssocID="{33831668-01D2-3441-BF9E-B93A53F2A772}" presName="rootConnector" presStyleLbl="node2" presStyleIdx="1" presStyleCnt="3"/>
      <dgm:spPr/>
    </dgm:pt>
    <dgm:pt modelId="{DDFABE48-95B8-4E46-9DE9-53AFE7E98E0C}" type="pres">
      <dgm:prSet presAssocID="{33831668-01D2-3441-BF9E-B93A53F2A772}" presName="hierChild4" presStyleCnt="0"/>
      <dgm:spPr/>
    </dgm:pt>
    <dgm:pt modelId="{E935A706-8F72-DE4F-B3DF-0EA7B8F2FCD3}" type="pres">
      <dgm:prSet presAssocID="{33831668-01D2-3441-BF9E-B93A53F2A772}" presName="hierChild5" presStyleCnt="0"/>
      <dgm:spPr/>
    </dgm:pt>
    <dgm:pt modelId="{6514187B-BE3E-8B40-BB0D-553404AB652E}" type="pres">
      <dgm:prSet presAssocID="{C55B96A9-6877-2447-A786-F57846687446}" presName="Name37" presStyleLbl="parChTrans1D2" presStyleIdx="2" presStyleCnt="3"/>
      <dgm:spPr/>
    </dgm:pt>
    <dgm:pt modelId="{E3FB72B9-B0CC-F447-A655-47B75EB849A0}" type="pres">
      <dgm:prSet presAssocID="{6909FD36-6423-DD4D-8A25-108F790E9200}" presName="hierRoot2" presStyleCnt="0">
        <dgm:presLayoutVars>
          <dgm:hierBranch val="init"/>
        </dgm:presLayoutVars>
      </dgm:prSet>
      <dgm:spPr/>
    </dgm:pt>
    <dgm:pt modelId="{3415DAB8-EC8A-5A46-B912-53B982AD6941}" type="pres">
      <dgm:prSet presAssocID="{6909FD36-6423-DD4D-8A25-108F790E9200}" presName="rootComposite" presStyleCnt="0"/>
      <dgm:spPr/>
    </dgm:pt>
    <dgm:pt modelId="{EC73BA76-2CDD-0D43-BDB1-2CAA699FB3D9}" type="pres">
      <dgm:prSet presAssocID="{6909FD36-6423-DD4D-8A25-108F790E9200}" presName="rootText" presStyleLbl="node2" presStyleIdx="2" presStyleCnt="3" custScaleX="128568" custScaleY="176995">
        <dgm:presLayoutVars>
          <dgm:chPref val="3"/>
        </dgm:presLayoutVars>
      </dgm:prSet>
      <dgm:spPr/>
    </dgm:pt>
    <dgm:pt modelId="{22C06900-1680-594B-9ECB-3AC230543AAC}" type="pres">
      <dgm:prSet presAssocID="{6909FD36-6423-DD4D-8A25-108F790E9200}" presName="rootConnector" presStyleLbl="node2" presStyleIdx="2" presStyleCnt="3"/>
      <dgm:spPr/>
    </dgm:pt>
    <dgm:pt modelId="{F996C6C7-A43C-6C42-BD5F-7011EA0FDDAC}" type="pres">
      <dgm:prSet presAssocID="{6909FD36-6423-DD4D-8A25-108F790E9200}" presName="hierChild4" presStyleCnt="0"/>
      <dgm:spPr/>
    </dgm:pt>
    <dgm:pt modelId="{538AECB4-AB15-7649-8682-AD538A0204EA}" type="pres">
      <dgm:prSet presAssocID="{6909FD36-6423-DD4D-8A25-108F790E9200}" presName="hierChild5" presStyleCnt="0"/>
      <dgm:spPr/>
    </dgm:pt>
    <dgm:pt modelId="{C29E25E1-F2EE-E749-8F01-250B9947B27D}" type="pres">
      <dgm:prSet presAssocID="{F3928D77-F397-D542-9FAF-5A1B0E86A13A}" presName="hierChild3" presStyleCnt="0"/>
      <dgm:spPr/>
    </dgm:pt>
  </dgm:ptLst>
  <dgm:cxnLst>
    <dgm:cxn modelId="{5019F703-28FE-C240-AF29-013B5625FE9D}" type="presOf" srcId="{33831668-01D2-3441-BF9E-B93A53F2A772}" destId="{5CDE07FF-6CC5-4B40-8D43-223F2D39A38D}" srcOrd="0" destOrd="0" presId="urn:microsoft.com/office/officeart/2005/8/layout/orgChart1"/>
    <dgm:cxn modelId="{BA3E6F16-4F1E-8A48-8E62-375391CA02DE}" type="presOf" srcId="{F3928D77-F397-D542-9FAF-5A1B0E86A13A}" destId="{EB17A15E-3A34-1B4E-A900-10C93330A7A1}" srcOrd="1" destOrd="0" presId="urn:microsoft.com/office/officeart/2005/8/layout/orgChart1"/>
    <dgm:cxn modelId="{9C20D835-FFD1-944D-B89C-2586551650A4}" type="presOf" srcId="{C31A2D0F-500B-044A-A7A7-1F52908E7081}" destId="{556457B7-83DF-3D46-AA8F-4AF8A10C4CCD}" srcOrd="0" destOrd="0" presId="urn:microsoft.com/office/officeart/2005/8/layout/orgChart1"/>
    <dgm:cxn modelId="{3FA1DE4A-64D7-1044-B7FF-664D921278DA}" type="presOf" srcId="{F3928D77-F397-D542-9FAF-5A1B0E86A13A}" destId="{4DB46231-426D-1D4F-9604-3C524FCF73DF}" srcOrd="0" destOrd="0" presId="urn:microsoft.com/office/officeart/2005/8/layout/orgChart1"/>
    <dgm:cxn modelId="{7C4B9E99-F0AD-8B44-9CE0-F7FDB0FE700C}" srcId="{F3928D77-F397-D542-9FAF-5A1B0E86A13A}" destId="{33831668-01D2-3441-BF9E-B93A53F2A772}" srcOrd="1" destOrd="0" parTransId="{CE32CD82-7D82-F24A-A19E-8F1DF8C31753}" sibTransId="{C505DF65-712B-944D-8638-86EAE5F6EE76}"/>
    <dgm:cxn modelId="{B5A2D4A5-21C0-794B-8BE0-6C60BE2D2EE3}" type="presOf" srcId="{C55B96A9-6877-2447-A786-F57846687446}" destId="{6514187B-BE3E-8B40-BB0D-553404AB652E}" srcOrd="0" destOrd="0" presId="urn:microsoft.com/office/officeart/2005/8/layout/orgChart1"/>
    <dgm:cxn modelId="{9974C0AF-D4CA-234D-BE7B-56CE464C925E}" type="presOf" srcId="{77EC79E4-B934-2943-8F30-04311A71313B}" destId="{9C5F4401-7BB8-8940-A76F-B5DE44953358}" srcOrd="0" destOrd="0" presId="urn:microsoft.com/office/officeart/2005/8/layout/orgChart1"/>
    <dgm:cxn modelId="{861085B1-CC7E-AC43-9AE0-05824977A5C2}" type="presOf" srcId="{78D21DC4-3F92-A840-896E-2B24BC6B0A9E}" destId="{434294E6-3CFE-B447-AD3F-EB3897EA1D4C}" srcOrd="0" destOrd="0" presId="urn:microsoft.com/office/officeart/2005/8/layout/orgChart1"/>
    <dgm:cxn modelId="{178397B6-274A-F54D-A4A2-13EDDE1F7E7D}" type="presOf" srcId="{33831668-01D2-3441-BF9E-B93A53F2A772}" destId="{9F5C3C68-8F66-F04D-8D7F-D221B126AFA7}" srcOrd="1" destOrd="0" presId="urn:microsoft.com/office/officeart/2005/8/layout/orgChart1"/>
    <dgm:cxn modelId="{21BB50B7-6877-A242-BD1C-2CFDF5A561BE}" type="presOf" srcId="{78D21DC4-3F92-A840-896E-2B24BC6B0A9E}" destId="{2498DC5B-CD0B-1043-B193-D58E11B0E24B}" srcOrd="1" destOrd="0" presId="urn:microsoft.com/office/officeart/2005/8/layout/orgChart1"/>
    <dgm:cxn modelId="{7ECA4CC0-E638-3F48-873E-4AD42075647C}" srcId="{C31A2D0F-500B-044A-A7A7-1F52908E7081}" destId="{F3928D77-F397-D542-9FAF-5A1B0E86A13A}" srcOrd="0" destOrd="0" parTransId="{B8A58A1D-569A-D643-96A6-7B36E43563A5}" sibTransId="{AF4AE09B-3873-C242-B388-4C7608B0FCBC}"/>
    <dgm:cxn modelId="{CC08C1C3-AF85-BE43-87E5-95232BB3BF92}" type="presOf" srcId="{CE32CD82-7D82-F24A-A19E-8F1DF8C31753}" destId="{2479BA53-68A4-3141-B10D-353AB04A9FF6}" srcOrd="0" destOrd="0" presId="urn:microsoft.com/office/officeart/2005/8/layout/orgChart1"/>
    <dgm:cxn modelId="{0AA8BDCD-FD45-BE4C-8252-E0D71E7DFE18}" srcId="{F3928D77-F397-D542-9FAF-5A1B0E86A13A}" destId="{6909FD36-6423-DD4D-8A25-108F790E9200}" srcOrd="2" destOrd="0" parTransId="{C55B96A9-6877-2447-A786-F57846687446}" sibTransId="{CB6A819D-7EFA-3941-9116-435FE62DED87}"/>
    <dgm:cxn modelId="{83FA1EF5-DBE4-CB46-AE1D-3FBE8B68CEAB}" srcId="{F3928D77-F397-D542-9FAF-5A1B0E86A13A}" destId="{78D21DC4-3F92-A840-896E-2B24BC6B0A9E}" srcOrd="0" destOrd="0" parTransId="{77EC79E4-B934-2943-8F30-04311A71313B}" sibTransId="{D55DEF7D-06E7-D541-8BC1-AB7C07F3585E}"/>
    <dgm:cxn modelId="{8B0D72F6-CF9F-534E-9823-E05213F874F9}" type="presOf" srcId="{6909FD36-6423-DD4D-8A25-108F790E9200}" destId="{22C06900-1680-594B-9ECB-3AC230543AAC}" srcOrd="1" destOrd="0" presId="urn:microsoft.com/office/officeart/2005/8/layout/orgChart1"/>
    <dgm:cxn modelId="{063D70F8-7F22-3444-837B-9908BA6B0BEF}" type="presOf" srcId="{6909FD36-6423-DD4D-8A25-108F790E9200}" destId="{EC73BA76-2CDD-0D43-BDB1-2CAA699FB3D9}" srcOrd="0" destOrd="0" presId="urn:microsoft.com/office/officeart/2005/8/layout/orgChart1"/>
    <dgm:cxn modelId="{94651B79-256B-1249-AF28-E5486908E6B2}" type="presParOf" srcId="{556457B7-83DF-3D46-AA8F-4AF8A10C4CCD}" destId="{F14055DC-1E85-4D4D-B13E-E4C421CEBC65}" srcOrd="0" destOrd="0" presId="urn:microsoft.com/office/officeart/2005/8/layout/orgChart1"/>
    <dgm:cxn modelId="{0869071E-1CC7-784E-8D6E-F9BF9137923E}" type="presParOf" srcId="{F14055DC-1E85-4D4D-B13E-E4C421CEBC65}" destId="{A614C9EF-C488-3341-9DC3-A3C06C57E418}" srcOrd="0" destOrd="0" presId="urn:microsoft.com/office/officeart/2005/8/layout/orgChart1"/>
    <dgm:cxn modelId="{E3774469-031D-7443-B1E0-863CF1BB7B42}" type="presParOf" srcId="{A614C9EF-C488-3341-9DC3-A3C06C57E418}" destId="{4DB46231-426D-1D4F-9604-3C524FCF73DF}" srcOrd="0" destOrd="0" presId="urn:microsoft.com/office/officeart/2005/8/layout/orgChart1"/>
    <dgm:cxn modelId="{4BDDDF7C-5600-984B-839A-1CE9CB3273EF}" type="presParOf" srcId="{A614C9EF-C488-3341-9DC3-A3C06C57E418}" destId="{EB17A15E-3A34-1B4E-A900-10C93330A7A1}" srcOrd="1" destOrd="0" presId="urn:microsoft.com/office/officeart/2005/8/layout/orgChart1"/>
    <dgm:cxn modelId="{05291EF1-00FC-2F4F-9320-00C79BD3BD45}" type="presParOf" srcId="{F14055DC-1E85-4D4D-B13E-E4C421CEBC65}" destId="{3E98B20A-7D71-7E44-8006-5D924A7141D1}" srcOrd="1" destOrd="0" presId="urn:microsoft.com/office/officeart/2005/8/layout/orgChart1"/>
    <dgm:cxn modelId="{B97FF2D4-50A4-4149-BB4A-D14101A195DE}" type="presParOf" srcId="{3E98B20A-7D71-7E44-8006-5D924A7141D1}" destId="{9C5F4401-7BB8-8940-A76F-B5DE44953358}" srcOrd="0" destOrd="0" presId="urn:microsoft.com/office/officeart/2005/8/layout/orgChart1"/>
    <dgm:cxn modelId="{23559503-61AC-E143-BAD7-97B24AF531DF}" type="presParOf" srcId="{3E98B20A-7D71-7E44-8006-5D924A7141D1}" destId="{0F7E9D8A-42CF-7E4C-8273-228F4F836457}" srcOrd="1" destOrd="0" presId="urn:microsoft.com/office/officeart/2005/8/layout/orgChart1"/>
    <dgm:cxn modelId="{288DC6F7-81E6-2F4D-8EE5-B2D95F2CCBB4}" type="presParOf" srcId="{0F7E9D8A-42CF-7E4C-8273-228F4F836457}" destId="{DEEB5F1B-C3DF-1A4D-9CF9-1C1874F68E24}" srcOrd="0" destOrd="0" presId="urn:microsoft.com/office/officeart/2005/8/layout/orgChart1"/>
    <dgm:cxn modelId="{710CE134-288F-8248-8433-7470CE42FA1C}" type="presParOf" srcId="{DEEB5F1B-C3DF-1A4D-9CF9-1C1874F68E24}" destId="{434294E6-3CFE-B447-AD3F-EB3897EA1D4C}" srcOrd="0" destOrd="0" presId="urn:microsoft.com/office/officeart/2005/8/layout/orgChart1"/>
    <dgm:cxn modelId="{A9268C14-C188-4B41-8691-05329F31B33C}" type="presParOf" srcId="{DEEB5F1B-C3DF-1A4D-9CF9-1C1874F68E24}" destId="{2498DC5B-CD0B-1043-B193-D58E11B0E24B}" srcOrd="1" destOrd="0" presId="urn:microsoft.com/office/officeart/2005/8/layout/orgChart1"/>
    <dgm:cxn modelId="{03CEEF8D-4502-CC4B-8E09-C8F12563C899}" type="presParOf" srcId="{0F7E9D8A-42CF-7E4C-8273-228F4F836457}" destId="{EBB8866B-03D2-FD44-B829-50B02707935E}" srcOrd="1" destOrd="0" presId="urn:microsoft.com/office/officeart/2005/8/layout/orgChart1"/>
    <dgm:cxn modelId="{E98F0EB2-8BF8-FD46-805B-FB69929E4B98}" type="presParOf" srcId="{0F7E9D8A-42CF-7E4C-8273-228F4F836457}" destId="{92D69389-B8C5-FD4F-AF70-5F6DF6827F12}" srcOrd="2" destOrd="0" presId="urn:microsoft.com/office/officeart/2005/8/layout/orgChart1"/>
    <dgm:cxn modelId="{72D84793-72B7-9743-8E53-C2DD72C5D966}" type="presParOf" srcId="{3E98B20A-7D71-7E44-8006-5D924A7141D1}" destId="{2479BA53-68A4-3141-B10D-353AB04A9FF6}" srcOrd="2" destOrd="0" presId="urn:microsoft.com/office/officeart/2005/8/layout/orgChart1"/>
    <dgm:cxn modelId="{513B943F-8932-A743-8E93-ED83F731D88B}" type="presParOf" srcId="{3E98B20A-7D71-7E44-8006-5D924A7141D1}" destId="{27679091-08F9-034E-A1E6-01A7AB2CD5DF}" srcOrd="3" destOrd="0" presId="urn:microsoft.com/office/officeart/2005/8/layout/orgChart1"/>
    <dgm:cxn modelId="{623DF5E2-516C-464F-9FED-DCBB93AB3A59}" type="presParOf" srcId="{27679091-08F9-034E-A1E6-01A7AB2CD5DF}" destId="{25457BC8-FD91-984D-AA7D-58906427CF90}" srcOrd="0" destOrd="0" presId="urn:microsoft.com/office/officeart/2005/8/layout/orgChart1"/>
    <dgm:cxn modelId="{E8521AD3-3537-5D4D-A0CA-098EFEA3A8F1}" type="presParOf" srcId="{25457BC8-FD91-984D-AA7D-58906427CF90}" destId="{5CDE07FF-6CC5-4B40-8D43-223F2D39A38D}" srcOrd="0" destOrd="0" presId="urn:microsoft.com/office/officeart/2005/8/layout/orgChart1"/>
    <dgm:cxn modelId="{900EF7F9-69BE-E84B-8A0F-540FA0D1D818}" type="presParOf" srcId="{25457BC8-FD91-984D-AA7D-58906427CF90}" destId="{9F5C3C68-8F66-F04D-8D7F-D221B126AFA7}" srcOrd="1" destOrd="0" presId="urn:microsoft.com/office/officeart/2005/8/layout/orgChart1"/>
    <dgm:cxn modelId="{D1FF3393-BC18-644A-9DE3-399B297EE992}" type="presParOf" srcId="{27679091-08F9-034E-A1E6-01A7AB2CD5DF}" destId="{DDFABE48-95B8-4E46-9DE9-53AFE7E98E0C}" srcOrd="1" destOrd="0" presId="urn:microsoft.com/office/officeart/2005/8/layout/orgChart1"/>
    <dgm:cxn modelId="{7753805E-C711-6747-88F7-F4428F22F2C3}" type="presParOf" srcId="{27679091-08F9-034E-A1E6-01A7AB2CD5DF}" destId="{E935A706-8F72-DE4F-B3DF-0EA7B8F2FCD3}" srcOrd="2" destOrd="0" presId="urn:microsoft.com/office/officeart/2005/8/layout/orgChart1"/>
    <dgm:cxn modelId="{2DF1F6EB-E549-1E42-A121-2A8095D37D7E}" type="presParOf" srcId="{3E98B20A-7D71-7E44-8006-5D924A7141D1}" destId="{6514187B-BE3E-8B40-BB0D-553404AB652E}" srcOrd="4" destOrd="0" presId="urn:microsoft.com/office/officeart/2005/8/layout/orgChart1"/>
    <dgm:cxn modelId="{CD1CA400-D9BB-2647-A32D-78815331F64F}" type="presParOf" srcId="{3E98B20A-7D71-7E44-8006-5D924A7141D1}" destId="{E3FB72B9-B0CC-F447-A655-47B75EB849A0}" srcOrd="5" destOrd="0" presId="urn:microsoft.com/office/officeart/2005/8/layout/orgChart1"/>
    <dgm:cxn modelId="{1A65A668-FD75-AE48-87DA-874C781B429A}" type="presParOf" srcId="{E3FB72B9-B0CC-F447-A655-47B75EB849A0}" destId="{3415DAB8-EC8A-5A46-B912-53B982AD6941}" srcOrd="0" destOrd="0" presId="urn:microsoft.com/office/officeart/2005/8/layout/orgChart1"/>
    <dgm:cxn modelId="{8A6DA5D9-3A95-4F47-A396-199C525F413A}" type="presParOf" srcId="{3415DAB8-EC8A-5A46-B912-53B982AD6941}" destId="{EC73BA76-2CDD-0D43-BDB1-2CAA699FB3D9}" srcOrd="0" destOrd="0" presId="urn:microsoft.com/office/officeart/2005/8/layout/orgChart1"/>
    <dgm:cxn modelId="{839D75DC-4A0C-0A45-9D84-E7D3C00A6FF9}" type="presParOf" srcId="{3415DAB8-EC8A-5A46-B912-53B982AD6941}" destId="{22C06900-1680-594B-9ECB-3AC230543AAC}" srcOrd="1" destOrd="0" presId="urn:microsoft.com/office/officeart/2005/8/layout/orgChart1"/>
    <dgm:cxn modelId="{058939C2-07A7-2140-80B8-3DF2140128DB}" type="presParOf" srcId="{E3FB72B9-B0CC-F447-A655-47B75EB849A0}" destId="{F996C6C7-A43C-6C42-BD5F-7011EA0FDDAC}" srcOrd="1" destOrd="0" presId="urn:microsoft.com/office/officeart/2005/8/layout/orgChart1"/>
    <dgm:cxn modelId="{093311FF-AE01-5140-B1BB-86EF8D82A0D4}" type="presParOf" srcId="{E3FB72B9-B0CC-F447-A655-47B75EB849A0}" destId="{538AECB4-AB15-7649-8682-AD538A0204EA}" srcOrd="2" destOrd="0" presId="urn:microsoft.com/office/officeart/2005/8/layout/orgChart1"/>
    <dgm:cxn modelId="{AD1AA6FF-0B11-B94C-94BA-EA99D0E90191}" type="presParOf" srcId="{F14055DC-1E85-4D4D-B13E-E4C421CEBC65}" destId="{C29E25E1-F2EE-E749-8F01-250B9947B2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358C60-2277-F345-9241-389FDB054873}" type="doc">
      <dgm:prSet loTypeId="urn:microsoft.com/office/officeart/2005/8/layout/orgChart1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3E6149E3-5978-0843-8E0C-35D41608271E}">
      <dgm:prSet phldrT="[Text]" custT="1"/>
      <dgm:spPr/>
      <dgm:t>
        <a:bodyPr/>
        <a:lstStyle/>
        <a:p>
          <a:pPr>
            <a:buSzPts val="1800"/>
            <a:buAutoNum type="arabicPeriod" startAt="2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Leverage multifamily buildings as grid-integrated resources and implement load management strategies to smooth demand on the grid</a:t>
          </a:r>
        </a:p>
      </dgm:t>
    </dgm:pt>
    <dgm:pt modelId="{FC99AF5B-9011-1F46-8142-F5BC0350C7F2}" type="parTrans" cxnId="{B32C59B7-E535-6745-B2A2-DC98B8631E62}">
      <dgm:prSet/>
      <dgm:spPr/>
      <dgm:t>
        <a:bodyPr/>
        <a:lstStyle/>
        <a:p>
          <a:endParaRPr lang="en-US"/>
        </a:p>
      </dgm:t>
    </dgm:pt>
    <dgm:pt modelId="{6F9D0672-480C-E44F-9844-D2E968D40931}" type="sibTrans" cxnId="{B32C59B7-E535-6745-B2A2-DC98B8631E62}">
      <dgm:prSet/>
      <dgm:spPr/>
      <dgm:t>
        <a:bodyPr/>
        <a:lstStyle/>
        <a:p>
          <a:endParaRPr lang="en-US"/>
        </a:p>
      </dgm:t>
    </dgm:pt>
    <dgm:pt modelId="{834321BD-4BD4-BD4B-980B-2703EB59A9D1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600" dirty="0">
              <a:latin typeface="Calibri" panose="020F0502020204030204" pitchFamily="34" charset="0"/>
              <a:cs typeface="Calibri" panose="020F0502020204030204" pitchFamily="34" charset="0"/>
            </a:rPr>
            <a:t>(CEC) Consider specific use cases for multifamily buildings in the Load Management Rulemaking and establish standards to enable technical engagement by January 1, 2022</a:t>
          </a:r>
        </a:p>
      </dgm:t>
    </dgm:pt>
    <dgm:pt modelId="{CB61BDD0-FD7D-6D48-933B-4790D6EFC0C8}" type="parTrans" cxnId="{3A44DF94-4B2F-4C40-89AC-371256825723}">
      <dgm:prSet/>
      <dgm:spPr/>
      <dgm:t>
        <a:bodyPr/>
        <a:lstStyle/>
        <a:p>
          <a:endParaRPr lang="en-US"/>
        </a:p>
      </dgm:t>
    </dgm:pt>
    <dgm:pt modelId="{2DC093A4-5A94-F14A-B44D-0B6A66717153}" type="sibTrans" cxnId="{3A44DF94-4B2F-4C40-89AC-371256825723}">
      <dgm:prSet/>
      <dgm:spPr/>
      <dgm:t>
        <a:bodyPr/>
        <a:lstStyle/>
        <a:p>
          <a:endParaRPr lang="en-US"/>
        </a:p>
      </dgm:t>
    </dgm:pt>
    <dgm:pt modelId="{893F5921-BB8C-E44E-A1F3-85E7B219DE9C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600">
              <a:latin typeface="Calibri" panose="020F0502020204030204" pitchFamily="34" charset="0"/>
              <a:cs typeface="Calibri" panose="020F0502020204030204" pitchFamily="34" charset="0"/>
            </a:rPr>
            <a:t>(CEC and CPUC) In collaboration with stakeholders, study and assign quantitative value to the reliability of virtual power plants to manage load</a:t>
          </a:r>
          <a:endParaRPr lang="en-US" sz="16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A47EC39E-171F-214D-A297-DB7C8EE7C674}" type="parTrans" cxnId="{BC42DF15-ED49-9647-B439-26D151826576}">
      <dgm:prSet/>
      <dgm:spPr/>
      <dgm:t>
        <a:bodyPr/>
        <a:lstStyle/>
        <a:p>
          <a:endParaRPr lang="en-US"/>
        </a:p>
      </dgm:t>
    </dgm:pt>
    <dgm:pt modelId="{2F5B1262-0E7F-4C43-B168-AC2509E1E552}" type="sibTrans" cxnId="{BC42DF15-ED49-9647-B439-26D151826576}">
      <dgm:prSet/>
      <dgm:spPr/>
      <dgm:t>
        <a:bodyPr/>
        <a:lstStyle/>
        <a:p>
          <a:endParaRPr lang="en-US"/>
        </a:p>
      </dgm:t>
    </dgm:pt>
    <dgm:pt modelId="{57CE86B4-02B1-8945-80A9-301DB8AC2B93}" type="pres">
      <dgm:prSet presAssocID="{FF358C60-2277-F345-9241-389FDB05487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547F2E0-D343-C048-A2CC-219CE1884466}" type="pres">
      <dgm:prSet presAssocID="{3E6149E3-5978-0843-8E0C-35D41608271E}" presName="hierRoot1" presStyleCnt="0">
        <dgm:presLayoutVars>
          <dgm:hierBranch val="init"/>
        </dgm:presLayoutVars>
      </dgm:prSet>
      <dgm:spPr/>
    </dgm:pt>
    <dgm:pt modelId="{4AA1D79F-427D-F645-BC86-AE183DC5FC54}" type="pres">
      <dgm:prSet presAssocID="{3E6149E3-5978-0843-8E0C-35D41608271E}" presName="rootComposite1" presStyleCnt="0"/>
      <dgm:spPr/>
    </dgm:pt>
    <dgm:pt modelId="{685D30BA-1A31-254A-84BB-12CB20C565CC}" type="pres">
      <dgm:prSet presAssocID="{3E6149E3-5978-0843-8E0C-35D41608271E}" presName="rootText1" presStyleLbl="node0" presStyleIdx="0" presStyleCnt="1" custScaleX="231336" custScaleY="57133" custLinFactNeighborX="776" custLinFactNeighborY="496">
        <dgm:presLayoutVars>
          <dgm:chPref val="3"/>
        </dgm:presLayoutVars>
      </dgm:prSet>
      <dgm:spPr/>
    </dgm:pt>
    <dgm:pt modelId="{D828FF93-7764-F245-9295-7AE7B9E3DFC7}" type="pres">
      <dgm:prSet presAssocID="{3E6149E3-5978-0843-8E0C-35D41608271E}" presName="rootConnector1" presStyleLbl="node1" presStyleIdx="0" presStyleCnt="0"/>
      <dgm:spPr/>
    </dgm:pt>
    <dgm:pt modelId="{AA89CACD-1153-C640-A64B-30EC42391152}" type="pres">
      <dgm:prSet presAssocID="{3E6149E3-5978-0843-8E0C-35D41608271E}" presName="hierChild2" presStyleCnt="0"/>
      <dgm:spPr/>
    </dgm:pt>
    <dgm:pt modelId="{9B41D6D6-C342-2C44-9340-0FBC472FB918}" type="pres">
      <dgm:prSet presAssocID="{CB61BDD0-FD7D-6D48-933B-4790D6EFC0C8}" presName="Name37" presStyleLbl="parChTrans1D2" presStyleIdx="0" presStyleCnt="2"/>
      <dgm:spPr/>
    </dgm:pt>
    <dgm:pt modelId="{8AB0A40F-8984-0B4F-9EEB-D90251F6EA91}" type="pres">
      <dgm:prSet presAssocID="{834321BD-4BD4-BD4B-980B-2703EB59A9D1}" presName="hierRoot2" presStyleCnt="0">
        <dgm:presLayoutVars>
          <dgm:hierBranch val="init"/>
        </dgm:presLayoutVars>
      </dgm:prSet>
      <dgm:spPr/>
    </dgm:pt>
    <dgm:pt modelId="{CC09969D-437F-3648-9087-A05FE5CA64F1}" type="pres">
      <dgm:prSet presAssocID="{834321BD-4BD4-BD4B-980B-2703EB59A9D1}" presName="rootComposite" presStyleCnt="0"/>
      <dgm:spPr/>
    </dgm:pt>
    <dgm:pt modelId="{9613536F-E822-D249-84C0-9FDADB480720}" type="pres">
      <dgm:prSet presAssocID="{834321BD-4BD4-BD4B-980B-2703EB59A9D1}" presName="rootText" presStyleLbl="node2" presStyleIdx="0" presStyleCnt="2" custScaleY="86940">
        <dgm:presLayoutVars>
          <dgm:chPref val="3"/>
        </dgm:presLayoutVars>
      </dgm:prSet>
      <dgm:spPr/>
    </dgm:pt>
    <dgm:pt modelId="{2D192186-1A4A-6847-B5BF-19BEC6B22682}" type="pres">
      <dgm:prSet presAssocID="{834321BD-4BD4-BD4B-980B-2703EB59A9D1}" presName="rootConnector" presStyleLbl="node2" presStyleIdx="0" presStyleCnt="2"/>
      <dgm:spPr/>
    </dgm:pt>
    <dgm:pt modelId="{EBB54A48-21BE-A34A-8CA6-47FA91729DFE}" type="pres">
      <dgm:prSet presAssocID="{834321BD-4BD4-BD4B-980B-2703EB59A9D1}" presName="hierChild4" presStyleCnt="0"/>
      <dgm:spPr/>
    </dgm:pt>
    <dgm:pt modelId="{7A898EF0-C92F-0E47-B58B-52B82AAC50DC}" type="pres">
      <dgm:prSet presAssocID="{834321BD-4BD4-BD4B-980B-2703EB59A9D1}" presName="hierChild5" presStyleCnt="0"/>
      <dgm:spPr/>
    </dgm:pt>
    <dgm:pt modelId="{BC83FA07-3642-3E4B-B172-A513D28539F8}" type="pres">
      <dgm:prSet presAssocID="{A47EC39E-171F-214D-A297-DB7C8EE7C674}" presName="Name37" presStyleLbl="parChTrans1D2" presStyleIdx="1" presStyleCnt="2"/>
      <dgm:spPr/>
    </dgm:pt>
    <dgm:pt modelId="{5BB737AB-8880-D44D-9825-A9DF5F8E3496}" type="pres">
      <dgm:prSet presAssocID="{893F5921-BB8C-E44E-A1F3-85E7B219DE9C}" presName="hierRoot2" presStyleCnt="0">
        <dgm:presLayoutVars>
          <dgm:hierBranch val="init"/>
        </dgm:presLayoutVars>
      </dgm:prSet>
      <dgm:spPr/>
    </dgm:pt>
    <dgm:pt modelId="{1B80E217-A3A4-9140-B647-DD6989DA73AA}" type="pres">
      <dgm:prSet presAssocID="{893F5921-BB8C-E44E-A1F3-85E7B219DE9C}" presName="rootComposite" presStyleCnt="0"/>
      <dgm:spPr/>
    </dgm:pt>
    <dgm:pt modelId="{9395AF92-95BC-EB4A-9A8F-4B14C10D724D}" type="pres">
      <dgm:prSet presAssocID="{893F5921-BB8C-E44E-A1F3-85E7B219DE9C}" presName="rootText" presStyleLbl="node2" presStyleIdx="1" presStyleCnt="2" custScaleY="86940">
        <dgm:presLayoutVars>
          <dgm:chPref val="3"/>
        </dgm:presLayoutVars>
      </dgm:prSet>
      <dgm:spPr/>
    </dgm:pt>
    <dgm:pt modelId="{61876D70-8E38-B143-8C00-A7DD58642508}" type="pres">
      <dgm:prSet presAssocID="{893F5921-BB8C-E44E-A1F3-85E7B219DE9C}" presName="rootConnector" presStyleLbl="node2" presStyleIdx="1" presStyleCnt="2"/>
      <dgm:spPr/>
    </dgm:pt>
    <dgm:pt modelId="{EF1E420E-E8C3-944B-97BE-ACD98ECFF3F2}" type="pres">
      <dgm:prSet presAssocID="{893F5921-BB8C-E44E-A1F3-85E7B219DE9C}" presName="hierChild4" presStyleCnt="0"/>
      <dgm:spPr/>
    </dgm:pt>
    <dgm:pt modelId="{1688BF69-2651-7C47-9BAF-DED4CFD01494}" type="pres">
      <dgm:prSet presAssocID="{893F5921-BB8C-E44E-A1F3-85E7B219DE9C}" presName="hierChild5" presStyleCnt="0"/>
      <dgm:spPr/>
    </dgm:pt>
    <dgm:pt modelId="{BC5158C0-0ACC-FE43-AA1C-52CC6CB8A981}" type="pres">
      <dgm:prSet presAssocID="{3E6149E3-5978-0843-8E0C-35D41608271E}" presName="hierChild3" presStyleCnt="0"/>
      <dgm:spPr/>
    </dgm:pt>
  </dgm:ptLst>
  <dgm:cxnLst>
    <dgm:cxn modelId="{0B08DF07-431C-0542-822B-A74953234D0A}" type="presOf" srcId="{893F5921-BB8C-E44E-A1F3-85E7B219DE9C}" destId="{9395AF92-95BC-EB4A-9A8F-4B14C10D724D}" srcOrd="0" destOrd="0" presId="urn:microsoft.com/office/officeart/2005/8/layout/orgChart1"/>
    <dgm:cxn modelId="{BC42DF15-ED49-9647-B439-26D151826576}" srcId="{3E6149E3-5978-0843-8E0C-35D41608271E}" destId="{893F5921-BB8C-E44E-A1F3-85E7B219DE9C}" srcOrd="1" destOrd="0" parTransId="{A47EC39E-171F-214D-A297-DB7C8EE7C674}" sibTransId="{2F5B1262-0E7F-4C43-B168-AC2509E1E552}"/>
    <dgm:cxn modelId="{344CCA3C-ABA3-7F45-BB65-852A4C8F99AF}" type="presOf" srcId="{834321BD-4BD4-BD4B-980B-2703EB59A9D1}" destId="{9613536F-E822-D249-84C0-9FDADB480720}" srcOrd="0" destOrd="0" presId="urn:microsoft.com/office/officeart/2005/8/layout/orgChart1"/>
    <dgm:cxn modelId="{0D5F6B49-9BF6-384F-A56C-FBC509FD949B}" type="presOf" srcId="{893F5921-BB8C-E44E-A1F3-85E7B219DE9C}" destId="{61876D70-8E38-B143-8C00-A7DD58642508}" srcOrd="1" destOrd="0" presId="urn:microsoft.com/office/officeart/2005/8/layout/orgChart1"/>
    <dgm:cxn modelId="{FF89F455-BFD5-6743-A4F7-9A989A18DC73}" type="presOf" srcId="{A47EC39E-171F-214D-A297-DB7C8EE7C674}" destId="{BC83FA07-3642-3E4B-B172-A513D28539F8}" srcOrd="0" destOrd="0" presId="urn:microsoft.com/office/officeart/2005/8/layout/orgChart1"/>
    <dgm:cxn modelId="{BB0E708D-A81B-E249-A30A-57D39661991D}" type="presOf" srcId="{3E6149E3-5978-0843-8E0C-35D41608271E}" destId="{685D30BA-1A31-254A-84BB-12CB20C565CC}" srcOrd="0" destOrd="0" presId="urn:microsoft.com/office/officeart/2005/8/layout/orgChart1"/>
    <dgm:cxn modelId="{3A44DF94-4B2F-4C40-89AC-371256825723}" srcId="{3E6149E3-5978-0843-8E0C-35D41608271E}" destId="{834321BD-4BD4-BD4B-980B-2703EB59A9D1}" srcOrd="0" destOrd="0" parTransId="{CB61BDD0-FD7D-6D48-933B-4790D6EFC0C8}" sibTransId="{2DC093A4-5A94-F14A-B44D-0B6A66717153}"/>
    <dgm:cxn modelId="{B32C59B7-E535-6745-B2A2-DC98B8631E62}" srcId="{FF358C60-2277-F345-9241-389FDB054873}" destId="{3E6149E3-5978-0843-8E0C-35D41608271E}" srcOrd="0" destOrd="0" parTransId="{FC99AF5B-9011-1F46-8142-F5BC0350C7F2}" sibTransId="{6F9D0672-480C-E44F-9844-D2E968D40931}"/>
    <dgm:cxn modelId="{CA99E1C4-1C9E-2D43-80CE-171463006E03}" type="presOf" srcId="{3E6149E3-5978-0843-8E0C-35D41608271E}" destId="{D828FF93-7764-F245-9295-7AE7B9E3DFC7}" srcOrd="1" destOrd="0" presId="urn:microsoft.com/office/officeart/2005/8/layout/orgChart1"/>
    <dgm:cxn modelId="{29F6EAD2-4055-204A-9BC8-4602758C1C71}" type="presOf" srcId="{FF358C60-2277-F345-9241-389FDB054873}" destId="{57CE86B4-02B1-8945-80A9-301DB8AC2B93}" srcOrd="0" destOrd="0" presId="urn:microsoft.com/office/officeart/2005/8/layout/orgChart1"/>
    <dgm:cxn modelId="{339A90DD-02EF-834B-8529-7BE6DEB40928}" type="presOf" srcId="{834321BD-4BD4-BD4B-980B-2703EB59A9D1}" destId="{2D192186-1A4A-6847-B5BF-19BEC6B22682}" srcOrd="1" destOrd="0" presId="urn:microsoft.com/office/officeart/2005/8/layout/orgChart1"/>
    <dgm:cxn modelId="{8DE53AE8-CCE4-E649-86A2-C0FDB9A4EB6B}" type="presOf" srcId="{CB61BDD0-FD7D-6D48-933B-4790D6EFC0C8}" destId="{9B41D6D6-C342-2C44-9340-0FBC472FB918}" srcOrd="0" destOrd="0" presId="urn:microsoft.com/office/officeart/2005/8/layout/orgChart1"/>
    <dgm:cxn modelId="{2063139F-F241-B240-931C-9840A752C0E3}" type="presParOf" srcId="{57CE86B4-02B1-8945-80A9-301DB8AC2B93}" destId="{D547F2E0-D343-C048-A2CC-219CE1884466}" srcOrd="0" destOrd="0" presId="urn:microsoft.com/office/officeart/2005/8/layout/orgChart1"/>
    <dgm:cxn modelId="{64E97EE7-4476-BB4A-9E7D-F6015C46D603}" type="presParOf" srcId="{D547F2E0-D343-C048-A2CC-219CE1884466}" destId="{4AA1D79F-427D-F645-BC86-AE183DC5FC54}" srcOrd="0" destOrd="0" presId="urn:microsoft.com/office/officeart/2005/8/layout/orgChart1"/>
    <dgm:cxn modelId="{D0042A4B-76C5-134A-AAA4-21F74975D35B}" type="presParOf" srcId="{4AA1D79F-427D-F645-BC86-AE183DC5FC54}" destId="{685D30BA-1A31-254A-84BB-12CB20C565CC}" srcOrd="0" destOrd="0" presId="urn:microsoft.com/office/officeart/2005/8/layout/orgChart1"/>
    <dgm:cxn modelId="{C5914322-06C7-0F4B-BFEF-0AF57BFFE260}" type="presParOf" srcId="{4AA1D79F-427D-F645-BC86-AE183DC5FC54}" destId="{D828FF93-7764-F245-9295-7AE7B9E3DFC7}" srcOrd="1" destOrd="0" presId="urn:microsoft.com/office/officeart/2005/8/layout/orgChart1"/>
    <dgm:cxn modelId="{C80BEB07-4741-0347-9A45-C2BDB83AB503}" type="presParOf" srcId="{D547F2E0-D343-C048-A2CC-219CE1884466}" destId="{AA89CACD-1153-C640-A64B-30EC42391152}" srcOrd="1" destOrd="0" presId="urn:microsoft.com/office/officeart/2005/8/layout/orgChart1"/>
    <dgm:cxn modelId="{D39DF517-0670-5E43-BD27-8C282BD4003F}" type="presParOf" srcId="{AA89CACD-1153-C640-A64B-30EC42391152}" destId="{9B41D6D6-C342-2C44-9340-0FBC472FB918}" srcOrd="0" destOrd="0" presId="urn:microsoft.com/office/officeart/2005/8/layout/orgChart1"/>
    <dgm:cxn modelId="{AF3CDBE0-CE11-E445-8FE8-96964F18E70E}" type="presParOf" srcId="{AA89CACD-1153-C640-A64B-30EC42391152}" destId="{8AB0A40F-8984-0B4F-9EEB-D90251F6EA91}" srcOrd="1" destOrd="0" presId="urn:microsoft.com/office/officeart/2005/8/layout/orgChart1"/>
    <dgm:cxn modelId="{7E1BDFEC-9164-6146-8BD3-BB19243E78E6}" type="presParOf" srcId="{8AB0A40F-8984-0B4F-9EEB-D90251F6EA91}" destId="{CC09969D-437F-3648-9087-A05FE5CA64F1}" srcOrd="0" destOrd="0" presId="urn:microsoft.com/office/officeart/2005/8/layout/orgChart1"/>
    <dgm:cxn modelId="{D2D7F946-5E7F-4442-831E-28E6E3EC1575}" type="presParOf" srcId="{CC09969D-437F-3648-9087-A05FE5CA64F1}" destId="{9613536F-E822-D249-84C0-9FDADB480720}" srcOrd="0" destOrd="0" presId="urn:microsoft.com/office/officeart/2005/8/layout/orgChart1"/>
    <dgm:cxn modelId="{84804826-0C17-974F-994F-F9AC22A0ABA2}" type="presParOf" srcId="{CC09969D-437F-3648-9087-A05FE5CA64F1}" destId="{2D192186-1A4A-6847-B5BF-19BEC6B22682}" srcOrd="1" destOrd="0" presId="urn:microsoft.com/office/officeart/2005/8/layout/orgChart1"/>
    <dgm:cxn modelId="{B4622918-327F-F144-93B3-A60166787E67}" type="presParOf" srcId="{8AB0A40F-8984-0B4F-9EEB-D90251F6EA91}" destId="{EBB54A48-21BE-A34A-8CA6-47FA91729DFE}" srcOrd="1" destOrd="0" presId="urn:microsoft.com/office/officeart/2005/8/layout/orgChart1"/>
    <dgm:cxn modelId="{340D3EAE-754C-954D-8DA1-3D6B8A3594B8}" type="presParOf" srcId="{8AB0A40F-8984-0B4F-9EEB-D90251F6EA91}" destId="{7A898EF0-C92F-0E47-B58B-52B82AAC50DC}" srcOrd="2" destOrd="0" presId="urn:microsoft.com/office/officeart/2005/8/layout/orgChart1"/>
    <dgm:cxn modelId="{5C930367-2177-B045-9192-0BCE4B42C040}" type="presParOf" srcId="{AA89CACD-1153-C640-A64B-30EC42391152}" destId="{BC83FA07-3642-3E4B-B172-A513D28539F8}" srcOrd="2" destOrd="0" presId="urn:microsoft.com/office/officeart/2005/8/layout/orgChart1"/>
    <dgm:cxn modelId="{24BE57F4-58FA-4844-A221-EE440321A69B}" type="presParOf" srcId="{AA89CACD-1153-C640-A64B-30EC42391152}" destId="{5BB737AB-8880-D44D-9825-A9DF5F8E3496}" srcOrd="3" destOrd="0" presId="urn:microsoft.com/office/officeart/2005/8/layout/orgChart1"/>
    <dgm:cxn modelId="{E5E014E8-AAFD-C24F-9253-E316F56F9B1A}" type="presParOf" srcId="{5BB737AB-8880-D44D-9825-A9DF5F8E3496}" destId="{1B80E217-A3A4-9140-B647-DD6989DA73AA}" srcOrd="0" destOrd="0" presId="urn:microsoft.com/office/officeart/2005/8/layout/orgChart1"/>
    <dgm:cxn modelId="{AF1FCDDC-4D63-7149-801F-203E2A191779}" type="presParOf" srcId="{1B80E217-A3A4-9140-B647-DD6989DA73AA}" destId="{9395AF92-95BC-EB4A-9A8F-4B14C10D724D}" srcOrd="0" destOrd="0" presId="urn:microsoft.com/office/officeart/2005/8/layout/orgChart1"/>
    <dgm:cxn modelId="{8962DEF4-B7E9-964D-92B7-EA2E62F29118}" type="presParOf" srcId="{1B80E217-A3A4-9140-B647-DD6989DA73AA}" destId="{61876D70-8E38-B143-8C00-A7DD58642508}" srcOrd="1" destOrd="0" presId="urn:microsoft.com/office/officeart/2005/8/layout/orgChart1"/>
    <dgm:cxn modelId="{C9C75BB5-6C48-3A42-81B8-44B778B0E3DD}" type="presParOf" srcId="{5BB737AB-8880-D44D-9825-A9DF5F8E3496}" destId="{EF1E420E-E8C3-944B-97BE-ACD98ECFF3F2}" srcOrd="1" destOrd="0" presId="urn:microsoft.com/office/officeart/2005/8/layout/orgChart1"/>
    <dgm:cxn modelId="{58FBFA44-6C6D-3F49-A927-89CD8975D0C2}" type="presParOf" srcId="{5BB737AB-8880-D44D-9825-A9DF5F8E3496}" destId="{1688BF69-2651-7C47-9BAF-DED4CFD01494}" srcOrd="2" destOrd="0" presId="urn:microsoft.com/office/officeart/2005/8/layout/orgChart1"/>
    <dgm:cxn modelId="{08382097-B6A7-BD48-9E23-92E9E4C087DA}" type="presParOf" srcId="{D547F2E0-D343-C048-A2CC-219CE1884466}" destId="{BC5158C0-0ACC-FE43-AA1C-52CC6CB8A98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344C8DA-AA73-0C45-A1FC-5C238A7A9B22}" type="doc">
      <dgm:prSet loTypeId="urn:microsoft.com/office/officeart/2005/8/layout/orgChart1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F37B54E-3D24-3849-BB94-C693EDE493B6}">
      <dgm:prSet phldrT="[Text]" custT="1"/>
      <dgm:spPr/>
      <dgm:t>
        <a:bodyPr/>
        <a:lstStyle/>
        <a:p>
          <a:pPr>
            <a:buSzPts val="1800"/>
            <a:buAutoNum type="arabicPeriod" startAt="3"/>
          </a:pPr>
          <a:r>
            <a:rPr lang="en-US" sz="1800" dirty="0">
              <a:latin typeface="Calibri" panose="020F0502020204030204" pitchFamily="34" charset="0"/>
              <a:cs typeface="Calibri" panose="020F0502020204030204" pitchFamily="34" charset="0"/>
            </a:rPr>
            <a:t>Conduct load studies and update load calculation approaches to balance safety standards and infrastructure needs</a:t>
          </a:r>
        </a:p>
      </dgm:t>
    </dgm:pt>
    <dgm:pt modelId="{D891147D-4A6F-3841-A752-D1A845503A10}" type="parTrans" cxnId="{E75F20CF-842B-F14C-88DE-FC2BEB2B9F15}">
      <dgm:prSet/>
      <dgm:spPr/>
      <dgm:t>
        <a:bodyPr/>
        <a:lstStyle/>
        <a:p>
          <a:endParaRPr lang="en-US"/>
        </a:p>
      </dgm:t>
    </dgm:pt>
    <dgm:pt modelId="{75E659A0-B330-6B47-931B-A34DC4A6B21E}" type="sibTrans" cxnId="{E75F20CF-842B-F14C-88DE-FC2BEB2B9F15}">
      <dgm:prSet/>
      <dgm:spPr/>
      <dgm:t>
        <a:bodyPr/>
        <a:lstStyle/>
        <a:p>
          <a:endParaRPr lang="en-US"/>
        </a:p>
      </dgm:t>
    </dgm:pt>
    <dgm:pt modelId="{A7674D54-A97B-764F-A47F-8007C79F1F36}">
      <dgm:prSet phldrT="[Text]" custT="1"/>
      <dgm:spPr/>
      <dgm:t>
        <a:bodyPr/>
        <a:lstStyle/>
        <a:p>
          <a:r>
            <a:rPr lang="en" sz="1400" dirty="0">
              <a:latin typeface="Calibri" panose="020F0502020204030204" pitchFamily="34" charset="0"/>
              <a:cs typeface="Calibri" panose="020F0502020204030204" pitchFamily="34" charset="0"/>
            </a:rPr>
            <a:t>(CEC) Work with the California Building Standards Commission and local governments on the interpretation of the National Electrical Code and its application in the California Electrical Code</a:t>
          </a:r>
          <a:endParaRPr lang="en-US" sz="14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EC198F5-20A2-964E-B0A4-3E68F4F56FC6}" type="parTrans" cxnId="{6ED5E24C-C8AC-1D41-9347-B6948126645C}">
      <dgm:prSet/>
      <dgm:spPr/>
      <dgm:t>
        <a:bodyPr/>
        <a:lstStyle/>
        <a:p>
          <a:endParaRPr lang="en-US"/>
        </a:p>
      </dgm:t>
    </dgm:pt>
    <dgm:pt modelId="{C7A26901-7405-7E46-9FF7-ABAEA87ECA60}" type="sibTrans" cxnId="{6ED5E24C-C8AC-1D41-9347-B6948126645C}">
      <dgm:prSet/>
      <dgm:spPr/>
      <dgm:t>
        <a:bodyPr/>
        <a:lstStyle/>
        <a:p>
          <a:endParaRPr lang="en-US"/>
        </a:p>
      </dgm:t>
    </dgm:pt>
    <dgm:pt modelId="{CC00C1AC-5ED0-F94F-95BC-29DB11A4A231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400" dirty="0">
              <a:latin typeface="Calibri" panose="020F0502020204030204" pitchFamily="34" charset="0"/>
              <a:cs typeface="Calibri" panose="020F0502020204030204" pitchFamily="34" charset="0"/>
            </a:rPr>
            <a:t>(CPUC) Direct load serving entities to clarify and update base load assumptions to ensure efficiency standards are accurately considered</a:t>
          </a:r>
        </a:p>
      </dgm:t>
    </dgm:pt>
    <dgm:pt modelId="{50A80267-7F6D-BE49-A47D-FF409D42B299}" type="parTrans" cxnId="{83058AC5-9ED3-A043-B1D0-5D4DDACE405A}">
      <dgm:prSet/>
      <dgm:spPr/>
      <dgm:t>
        <a:bodyPr/>
        <a:lstStyle/>
        <a:p>
          <a:endParaRPr lang="en-US"/>
        </a:p>
      </dgm:t>
    </dgm:pt>
    <dgm:pt modelId="{742D3F19-AD0D-794A-87BC-0C6BE4373CF7}" type="sibTrans" cxnId="{83058AC5-9ED3-A043-B1D0-5D4DDACE405A}">
      <dgm:prSet/>
      <dgm:spPr/>
      <dgm:t>
        <a:bodyPr/>
        <a:lstStyle/>
        <a:p>
          <a:endParaRPr lang="en-US"/>
        </a:p>
      </dgm:t>
    </dgm:pt>
    <dgm:pt modelId="{789F660A-8EE0-6C47-B728-65E68BF5D5AD}">
      <dgm:prSet phldrT="[Text]" custT="1"/>
      <dgm:spPr/>
      <dgm:t>
        <a:bodyPr/>
        <a:lstStyle/>
        <a:p>
          <a:pPr>
            <a:buSzPts val="1800"/>
            <a:buAutoNum type="alphaLcPeriod"/>
          </a:pPr>
          <a:r>
            <a:rPr lang="en-US" sz="1400" dirty="0">
              <a:latin typeface="Calibri" panose="020F0502020204030204" pitchFamily="34" charset="0"/>
              <a:cs typeface="Calibri" panose="020F0502020204030204" pitchFamily="34" charset="0"/>
            </a:rPr>
            <a:t>(CEC and CPUC) Consult with the Governor’s Office of Business and Economic Development to develop a Building Decarbonization Permitting Guidebook to clarify acceptable load calculation approaches and provide project examples</a:t>
          </a:r>
        </a:p>
      </dgm:t>
    </dgm:pt>
    <dgm:pt modelId="{31E85055-CD58-2B47-9CFA-C140F89CDCC8}" type="parTrans" cxnId="{DE23BE82-0965-8B46-81E3-E027C86D45CA}">
      <dgm:prSet/>
      <dgm:spPr/>
      <dgm:t>
        <a:bodyPr/>
        <a:lstStyle/>
        <a:p>
          <a:endParaRPr lang="en-US"/>
        </a:p>
      </dgm:t>
    </dgm:pt>
    <dgm:pt modelId="{6D29FC32-C107-F34A-8C21-A586D0D7E8E6}" type="sibTrans" cxnId="{DE23BE82-0965-8B46-81E3-E027C86D45CA}">
      <dgm:prSet/>
      <dgm:spPr/>
      <dgm:t>
        <a:bodyPr/>
        <a:lstStyle/>
        <a:p>
          <a:endParaRPr lang="en-US"/>
        </a:p>
      </dgm:t>
    </dgm:pt>
    <dgm:pt modelId="{B0C438FD-B60A-4849-89A0-30521612A81C}" type="pres">
      <dgm:prSet presAssocID="{E344C8DA-AA73-0C45-A1FC-5C238A7A9B2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2F8EEBF-BD0A-7E4C-96E5-E6FFBCF04BC3}" type="pres">
      <dgm:prSet presAssocID="{6F37B54E-3D24-3849-BB94-C693EDE493B6}" presName="hierRoot1" presStyleCnt="0">
        <dgm:presLayoutVars>
          <dgm:hierBranch val="init"/>
        </dgm:presLayoutVars>
      </dgm:prSet>
      <dgm:spPr/>
    </dgm:pt>
    <dgm:pt modelId="{02A1E85B-FFA4-A24F-984A-BF63E286CD3F}" type="pres">
      <dgm:prSet presAssocID="{6F37B54E-3D24-3849-BB94-C693EDE493B6}" presName="rootComposite1" presStyleCnt="0"/>
      <dgm:spPr/>
    </dgm:pt>
    <dgm:pt modelId="{AF2C4142-87E4-6F42-B299-1FF9586D5FA2}" type="pres">
      <dgm:prSet presAssocID="{6F37B54E-3D24-3849-BB94-C693EDE493B6}" presName="rootText1" presStyleLbl="node0" presStyleIdx="0" presStyleCnt="1" custScaleX="453872" custScaleY="103754" custLinFactNeighborY="-3884">
        <dgm:presLayoutVars>
          <dgm:chPref val="3"/>
        </dgm:presLayoutVars>
      </dgm:prSet>
      <dgm:spPr/>
    </dgm:pt>
    <dgm:pt modelId="{0FB17EC1-ABEF-AF43-995B-3799212AB360}" type="pres">
      <dgm:prSet presAssocID="{6F37B54E-3D24-3849-BB94-C693EDE493B6}" presName="rootConnector1" presStyleLbl="node1" presStyleIdx="0" presStyleCnt="0"/>
      <dgm:spPr/>
    </dgm:pt>
    <dgm:pt modelId="{765F6200-4F94-D14F-835A-95B0FA74E153}" type="pres">
      <dgm:prSet presAssocID="{6F37B54E-3D24-3849-BB94-C693EDE493B6}" presName="hierChild2" presStyleCnt="0"/>
      <dgm:spPr/>
    </dgm:pt>
    <dgm:pt modelId="{A45D7C5E-CCEB-4E4B-A7BB-567FF70E0DED}" type="pres">
      <dgm:prSet presAssocID="{0EC198F5-20A2-964E-B0A4-3E68F4F56FC6}" presName="Name37" presStyleLbl="parChTrans1D2" presStyleIdx="0" presStyleCnt="3"/>
      <dgm:spPr/>
    </dgm:pt>
    <dgm:pt modelId="{81FC8072-9F31-9A4E-9F66-64338AAAD22F}" type="pres">
      <dgm:prSet presAssocID="{A7674D54-A97B-764F-A47F-8007C79F1F36}" presName="hierRoot2" presStyleCnt="0">
        <dgm:presLayoutVars>
          <dgm:hierBranch val="init"/>
        </dgm:presLayoutVars>
      </dgm:prSet>
      <dgm:spPr/>
    </dgm:pt>
    <dgm:pt modelId="{B4A30030-BC35-F841-922C-5F4BEA0A3A7F}" type="pres">
      <dgm:prSet presAssocID="{A7674D54-A97B-764F-A47F-8007C79F1F36}" presName="rootComposite" presStyleCnt="0"/>
      <dgm:spPr/>
    </dgm:pt>
    <dgm:pt modelId="{76E2036E-8CE6-FA43-A5BA-6DAE193E1D77}" type="pres">
      <dgm:prSet presAssocID="{A7674D54-A97B-764F-A47F-8007C79F1F36}" presName="rootText" presStyleLbl="node2" presStyleIdx="0" presStyleCnt="3" custScaleX="137312" custScaleY="208409">
        <dgm:presLayoutVars>
          <dgm:chPref val="3"/>
        </dgm:presLayoutVars>
      </dgm:prSet>
      <dgm:spPr/>
    </dgm:pt>
    <dgm:pt modelId="{2B5414DF-9D01-7947-9FC8-78FE8B29647A}" type="pres">
      <dgm:prSet presAssocID="{A7674D54-A97B-764F-A47F-8007C79F1F36}" presName="rootConnector" presStyleLbl="node2" presStyleIdx="0" presStyleCnt="3"/>
      <dgm:spPr/>
    </dgm:pt>
    <dgm:pt modelId="{906B4423-DA47-094E-A736-037DCFD6C5B1}" type="pres">
      <dgm:prSet presAssocID="{A7674D54-A97B-764F-A47F-8007C79F1F36}" presName="hierChild4" presStyleCnt="0"/>
      <dgm:spPr/>
    </dgm:pt>
    <dgm:pt modelId="{DF3CB979-AE69-194F-AC22-85728E856F46}" type="pres">
      <dgm:prSet presAssocID="{A7674D54-A97B-764F-A47F-8007C79F1F36}" presName="hierChild5" presStyleCnt="0"/>
      <dgm:spPr/>
    </dgm:pt>
    <dgm:pt modelId="{C88B2DB5-C512-CC43-947F-82FBD9AD0277}" type="pres">
      <dgm:prSet presAssocID="{50A80267-7F6D-BE49-A47D-FF409D42B299}" presName="Name37" presStyleLbl="parChTrans1D2" presStyleIdx="1" presStyleCnt="3"/>
      <dgm:spPr/>
    </dgm:pt>
    <dgm:pt modelId="{607EF74A-86C3-E94C-86A1-15EA77A6A525}" type="pres">
      <dgm:prSet presAssocID="{CC00C1AC-5ED0-F94F-95BC-29DB11A4A231}" presName="hierRoot2" presStyleCnt="0">
        <dgm:presLayoutVars>
          <dgm:hierBranch val="init"/>
        </dgm:presLayoutVars>
      </dgm:prSet>
      <dgm:spPr/>
    </dgm:pt>
    <dgm:pt modelId="{AB0D3530-7A74-1C48-B3D8-A6CD332B93E0}" type="pres">
      <dgm:prSet presAssocID="{CC00C1AC-5ED0-F94F-95BC-29DB11A4A231}" presName="rootComposite" presStyleCnt="0"/>
      <dgm:spPr/>
    </dgm:pt>
    <dgm:pt modelId="{1D572E01-7F5F-644A-A0CB-6CEE1B69FD7C}" type="pres">
      <dgm:prSet presAssocID="{CC00C1AC-5ED0-F94F-95BC-29DB11A4A231}" presName="rootText" presStyleLbl="node2" presStyleIdx="1" presStyleCnt="3" custScaleX="129329" custScaleY="208409">
        <dgm:presLayoutVars>
          <dgm:chPref val="3"/>
        </dgm:presLayoutVars>
      </dgm:prSet>
      <dgm:spPr/>
    </dgm:pt>
    <dgm:pt modelId="{7FB7925D-5137-0746-BBA7-7D35FF1D3BB6}" type="pres">
      <dgm:prSet presAssocID="{CC00C1AC-5ED0-F94F-95BC-29DB11A4A231}" presName="rootConnector" presStyleLbl="node2" presStyleIdx="1" presStyleCnt="3"/>
      <dgm:spPr/>
    </dgm:pt>
    <dgm:pt modelId="{04C6D8B9-4B7B-3145-B976-614B58E7F951}" type="pres">
      <dgm:prSet presAssocID="{CC00C1AC-5ED0-F94F-95BC-29DB11A4A231}" presName="hierChild4" presStyleCnt="0"/>
      <dgm:spPr/>
    </dgm:pt>
    <dgm:pt modelId="{1FD71823-78AD-394D-B676-D3C697677585}" type="pres">
      <dgm:prSet presAssocID="{CC00C1AC-5ED0-F94F-95BC-29DB11A4A231}" presName="hierChild5" presStyleCnt="0"/>
      <dgm:spPr/>
    </dgm:pt>
    <dgm:pt modelId="{B839C7CB-21D1-3A44-A626-8EBB7A3957EA}" type="pres">
      <dgm:prSet presAssocID="{31E85055-CD58-2B47-9CFA-C140F89CDCC8}" presName="Name37" presStyleLbl="parChTrans1D2" presStyleIdx="2" presStyleCnt="3"/>
      <dgm:spPr/>
    </dgm:pt>
    <dgm:pt modelId="{BF9C8F13-F064-544B-AB04-4D1905C605F3}" type="pres">
      <dgm:prSet presAssocID="{789F660A-8EE0-6C47-B728-65E68BF5D5AD}" presName="hierRoot2" presStyleCnt="0">
        <dgm:presLayoutVars>
          <dgm:hierBranch val="init"/>
        </dgm:presLayoutVars>
      </dgm:prSet>
      <dgm:spPr/>
    </dgm:pt>
    <dgm:pt modelId="{EC2AE4F8-0A86-6644-A0A9-DFE557ED2A30}" type="pres">
      <dgm:prSet presAssocID="{789F660A-8EE0-6C47-B728-65E68BF5D5AD}" presName="rootComposite" presStyleCnt="0"/>
      <dgm:spPr/>
    </dgm:pt>
    <dgm:pt modelId="{416F07D5-50C3-3C4D-ABB0-7DB5BA074775}" type="pres">
      <dgm:prSet presAssocID="{789F660A-8EE0-6C47-B728-65E68BF5D5AD}" presName="rootText" presStyleLbl="node2" presStyleIdx="2" presStyleCnt="3" custScaleX="155040" custScaleY="208409">
        <dgm:presLayoutVars>
          <dgm:chPref val="3"/>
        </dgm:presLayoutVars>
      </dgm:prSet>
      <dgm:spPr/>
    </dgm:pt>
    <dgm:pt modelId="{866691E1-34E4-6446-8E45-73998A2FC49E}" type="pres">
      <dgm:prSet presAssocID="{789F660A-8EE0-6C47-B728-65E68BF5D5AD}" presName="rootConnector" presStyleLbl="node2" presStyleIdx="2" presStyleCnt="3"/>
      <dgm:spPr/>
    </dgm:pt>
    <dgm:pt modelId="{DF3A0A9B-44B9-374A-85A7-E40AE050E068}" type="pres">
      <dgm:prSet presAssocID="{789F660A-8EE0-6C47-B728-65E68BF5D5AD}" presName="hierChild4" presStyleCnt="0"/>
      <dgm:spPr/>
    </dgm:pt>
    <dgm:pt modelId="{3CD6A09F-49FD-D745-828F-B7F1F3DA673F}" type="pres">
      <dgm:prSet presAssocID="{789F660A-8EE0-6C47-B728-65E68BF5D5AD}" presName="hierChild5" presStyleCnt="0"/>
      <dgm:spPr/>
    </dgm:pt>
    <dgm:pt modelId="{EA0CF335-F06A-5E44-B3FB-8560F12810FB}" type="pres">
      <dgm:prSet presAssocID="{6F37B54E-3D24-3849-BB94-C693EDE493B6}" presName="hierChild3" presStyleCnt="0"/>
      <dgm:spPr/>
    </dgm:pt>
  </dgm:ptLst>
  <dgm:cxnLst>
    <dgm:cxn modelId="{54AC9931-E0A8-2B46-A748-F1378D1BD490}" type="presOf" srcId="{789F660A-8EE0-6C47-B728-65E68BF5D5AD}" destId="{416F07D5-50C3-3C4D-ABB0-7DB5BA074775}" srcOrd="0" destOrd="0" presId="urn:microsoft.com/office/officeart/2005/8/layout/orgChart1"/>
    <dgm:cxn modelId="{EEEE915E-478D-4449-B5A1-BE28FFCC73C9}" type="presOf" srcId="{A7674D54-A97B-764F-A47F-8007C79F1F36}" destId="{76E2036E-8CE6-FA43-A5BA-6DAE193E1D77}" srcOrd="0" destOrd="0" presId="urn:microsoft.com/office/officeart/2005/8/layout/orgChart1"/>
    <dgm:cxn modelId="{DBEADC46-A0DA-974E-A4A4-CB2ED552BF5C}" type="presOf" srcId="{6F37B54E-3D24-3849-BB94-C693EDE493B6}" destId="{0FB17EC1-ABEF-AF43-995B-3799212AB360}" srcOrd="1" destOrd="0" presId="urn:microsoft.com/office/officeart/2005/8/layout/orgChart1"/>
    <dgm:cxn modelId="{6ED5E24C-C8AC-1D41-9347-B6948126645C}" srcId="{6F37B54E-3D24-3849-BB94-C693EDE493B6}" destId="{A7674D54-A97B-764F-A47F-8007C79F1F36}" srcOrd="0" destOrd="0" parTransId="{0EC198F5-20A2-964E-B0A4-3E68F4F56FC6}" sibTransId="{C7A26901-7405-7E46-9FF7-ABAEA87ECA60}"/>
    <dgm:cxn modelId="{19EFED55-27E6-D54D-A335-C176AA5AD875}" type="presOf" srcId="{CC00C1AC-5ED0-F94F-95BC-29DB11A4A231}" destId="{7FB7925D-5137-0746-BBA7-7D35FF1D3BB6}" srcOrd="1" destOrd="0" presId="urn:microsoft.com/office/officeart/2005/8/layout/orgChart1"/>
    <dgm:cxn modelId="{3855B057-E676-6044-83EB-D7DBA2A49B25}" type="presOf" srcId="{CC00C1AC-5ED0-F94F-95BC-29DB11A4A231}" destId="{1D572E01-7F5F-644A-A0CB-6CEE1B69FD7C}" srcOrd="0" destOrd="0" presId="urn:microsoft.com/office/officeart/2005/8/layout/orgChart1"/>
    <dgm:cxn modelId="{EA87C757-B45C-C14B-97C4-D4D34A2005D3}" type="presOf" srcId="{0EC198F5-20A2-964E-B0A4-3E68F4F56FC6}" destId="{A45D7C5E-CCEB-4E4B-A7BB-567FF70E0DED}" srcOrd="0" destOrd="0" presId="urn:microsoft.com/office/officeart/2005/8/layout/orgChart1"/>
    <dgm:cxn modelId="{04BAE77D-31AD-D940-862A-E7DA14F844AD}" type="presOf" srcId="{E344C8DA-AA73-0C45-A1FC-5C238A7A9B22}" destId="{B0C438FD-B60A-4849-89A0-30521612A81C}" srcOrd="0" destOrd="0" presId="urn:microsoft.com/office/officeart/2005/8/layout/orgChart1"/>
    <dgm:cxn modelId="{DE23BE82-0965-8B46-81E3-E027C86D45CA}" srcId="{6F37B54E-3D24-3849-BB94-C693EDE493B6}" destId="{789F660A-8EE0-6C47-B728-65E68BF5D5AD}" srcOrd="2" destOrd="0" parTransId="{31E85055-CD58-2B47-9CFA-C140F89CDCC8}" sibTransId="{6D29FC32-C107-F34A-8C21-A586D0D7E8E6}"/>
    <dgm:cxn modelId="{F46EC585-F50D-514D-B0AC-B36A97028CBF}" type="presOf" srcId="{A7674D54-A97B-764F-A47F-8007C79F1F36}" destId="{2B5414DF-9D01-7947-9FC8-78FE8B29647A}" srcOrd="1" destOrd="0" presId="urn:microsoft.com/office/officeart/2005/8/layout/orgChart1"/>
    <dgm:cxn modelId="{5792648A-9258-ED4B-B0AF-B3B1C0C972C6}" type="presOf" srcId="{6F37B54E-3D24-3849-BB94-C693EDE493B6}" destId="{AF2C4142-87E4-6F42-B299-1FF9586D5FA2}" srcOrd="0" destOrd="0" presId="urn:microsoft.com/office/officeart/2005/8/layout/orgChart1"/>
    <dgm:cxn modelId="{D5918892-7A5F-AE41-82CF-7214724FD6C6}" type="presOf" srcId="{50A80267-7F6D-BE49-A47D-FF409D42B299}" destId="{C88B2DB5-C512-CC43-947F-82FBD9AD0277}" srcOrd="0" destOrd="0" presId="urn:microsoft.com/office/officeart/2005/8/layout/orgChart1"/>
    <dgm:cxn modelId="{4945BB97-0D9C-0B4C-9AAC-9191415ECEAB}" type="presOf" srcId="{31E85055-CD58-2B47-9CFA-C140F89CDCC8}" destId="{B839C7CB-21D1-3A44-A626-8EBB7A3957EA}" srcOrd="0" destOrd="0" presId="urn:microsoft.com/office/officeart/2005/8/layout/orgChart1"/>
    <dgm:cxn modelId="{83058AC5-9ED3-A043-B1D0-5D4DDACE405A}" srcId="{6F37B54E-3D24-3849-BB94-C693EDE493B6}" destId="{CC00C1AC-5ED0-F94F-95BC-29DB11A4A231}" srcOrd="1" destOrd="0" parTransId="{50A80267-7F6D-BE49-A47D-FF409D42B299}" sibTransId="{742D3F19-AD0D-794A-87BC-0C6BE4373CF7}"/>
    <dgm:cxn modelId="{E75F20CF-842B-F14C-88DE-FC2BEB2B9F15}" srcId="{E344C8DA-AA73-0C45-A1FC-5C238A7A9B22}" destId="{6F37B54E-3D24-3849-BB94-C693EDE493B6}" srcOrd="0" destOrd="0" parTransId="{D891147D-4A6F-3841-A752-D1A845503A10}" sibTransId="{75E659A0-B330-6B47-931B-A34DC4A6B21E}"/>
    <dgm:cxn modelId="{029BB0F4-153E-F342-AAE8-78DB3A61A2BA}" type="presOf" srcId="{789F660A-8EE0-6C47-B728-65E68BF5D5AD}" destId="{866691E1-34E4-6446-8E45-73998A2FC49E}" srcOrd="1" destOrd="0" presId="urn:microsoft.com/office/officeart/2005/8/layout/orgChart1"/>
    <dgm:cxn modelId="{9B178D85-7D65-8349-9D76-66ADAF6CB4F6}" type="presParOf" srcId="{B0C438FD-B60A-4849-89A0-30521612A81C}" destId="{F2F8EEBF-BD0A-7E4C-96E5-E6FFBCF04BC3}" srcOrd="0" destOrd="0" presId="urn:microsoft.com/office/officeart/2005/8/layout/orgChart1"/>
    <dgm:cxn modelId="{7FDD70BB-243D-AE46-9070-8FE2B211A51A}" type="presParOf" srcId="{F2F8EEBF-BD0A-7E4C-96E5-E6FFBCF04BC3}" destId="{02A1E85B-FFA4-A24F-984A-BF63E286CD3F}" srcOrd="0" destOrd="0" presId="urn:microsoft.com/office/officeart/2005/8/layout/orgChart1"/>
    <dgm:cxn modelId="{C1EAF64D-E2FE-744F-9276-AB70D04D7CF8}" type="presParOf" srcId="{02A1E85B-FFA4-A24F-984A-BF63E286CD3F}" destId="{AF2C4142-87E4-6F42-B299-1FF9586D5FA2}" srcOrd="0" destOrd="0" presId="urn:microsoft.com/office/officeart/2005/8/layout/orgChart1"/>
    <dgm:cxn modelId="{912E0BC1-FD73-9342-9289-96A1DABBBA12}" type="presParOf" srcId="{02A1E85B-FFA4-A24F-984A-BF63E286CD3F}" destId="{0FB17EC1-ABEF-AF43-995B-3799212AB360}" srcOrd="1" destOrd="0" presId="urn:microsoft.com/office/officeart/2005/8/layout/orgChart1"/>
    <dgm:cxn modelId="{96F6E43E-2C9B-4140-92FB-ABAD083FF8B0}" type="presParOf" srcId="{F2F8EEBF-BD0A-7E4C-96E5-E6FFBCF04BC3}" destId="{765F6200-4F94-D14F-835A-95B0FA74E153}" srcOrd="1" destOrd="0" presId="urn:microsoft.com/office/officeart/2005/8/layout/orgChart1"/>
    <dgm:cxn modelId="{A056E727-0CB0-DF4A-A9FB-A96F2BE4EAF2}" type="presParOf" srcId="{765F6200-4F94-D14F-835A-95B0FA74E153}" destId="{A45D7C5E-CCEB-4E4B-A7BB-567FF70E0DED}" srcOrd="0" destOrd="0" presId="urn:microsoft.com/office/officeart/2005/8/layout/orgChart1"/>
    <dgm:cxn modelId="{28A80E0F-EECF-2F4A-B27D-BC23244CAC1D}" type="presParOf" srcId="{765F6200-4F94-D14F-835A-95B0FA74E153}" destId="{81FC8072-9F31-9A4E-9F66-64338AAAD22F}" srcOrd="1" destOrd="0" presId="urn:microsoft.com/office/officeart/2005/8/layout/orgChart1"/>
    <dgm:cxn modelId="{6999DC90-7279-814C-8BCE-D58261941818}" type="presParOf" srcId="{81FC8072-9F31-9A4E-9F66-64338AAAD22F}" destId="{B4A30030-BC35-F841-922C-5F4BEA0A3A7F}" srcOrd="0" destOrd="0" presId="urn:microsoft.com/office/officeart/2005/8/layout/orgChart1"/>
    <dgm:cxn modelId="{F507AC4D-F872-1649-B9DF-04ABF3D2E73A}" type="presParOf" srcId="{B4A30030-BC35-F841-922C-5F4BEA0A3A7F}" destId="{76E2036E-8CE6-FA43-A5BA-6DAE193E1D77}" srcOrd="0" destOrd="0" presId="urn:microsoft.com/office/officeart/2005/8/layout/orgChart1"/>
    <dgm:cxn modelId="{B500ACB0-25C6-2941-9569-829BD24B3B92}" type="presParOf" srcId="{B4A30030-BC35-F841-922C-5F4BEA0A3A7F}" destId="{2B5414DF-9D01-7947-9FC8-78FE8B29647A}" srcOrd="1" destOrd="0" presId="urn:microsoft.com/office/officeart/2005/8/layout/orgChart1"/>
    <dgm:cxn modelId="{E6DE961B-F7E1-464C-8AA4-B6040BF9F270}" type="presParOf" srcId="{81FC8072-9F31-9A4E-9F66-64338AAAD22F}" destId="{906B4423-DA47-094E-A736-037DCFD6C5B1}" srcOrd="1" destOrd="0" presId="urn:microsoft.com/office/officeart/2005/8/layout/orgChart1"/>
    <dgm:cxn modelId="{D015C052-06E9-B649-8FA7-114C492300CE}" type="presParOf" srcId="{81FC8072-9F31-9A4E-9F66-64338AAAD22F}" destId="{DF3CB979-AE69-194F-AC22-85728E856F46}" srcOrd="2" destOrd="0" presId="urn:microsoft.com/office/officeart/2005/8/layout/orgChart1"/>
    <dgm:cxn modelId="{707B25E6-86F6-DF42-850A-61AFD9016DB9}" type="presParOf" srcId="{765F6200-4F94-D14F-835A-95B0FA74E153}" destId="{C88B2DB5-C512-CC43-947F-82FBD9AD0277}" srcOrd="2" destOrd="0" presId="urn:microsoft.com/office/officeart/2005/8/layout/orgChart1"/>
    <dgm:cxn modelId="{72971463-878F-C544-9766-5A4F2F96263A}" type="presParOf" srcId="{765F6200-4F94-D14F-835A-95B0FA74E153}" destId="{607EF74A-86C3-E94C-86A1-15EA77A6A525}" srcOrd="3" destOrd="0" presId="urn:microsoft.com/office/officeart/2005/8/layout/orgChart1"/>
    <dgm:cxn modelId="{48746BC4-7012-AE46-8BC5-D8932F197368}" type="presParOf" srcId="{607EF74A-86C3-E94C-86A1-15EA77A6A525}" destId="{AB0D3530-7A74-1C48-B3D8-A6CD332B93E0}" srcOrd="0" destOrd="0" presId="urn:microsoft.com/office/officeart/2005/8/layout/orgChart1"/>
    <dgm:cxn modelId="{54B41065-225A-A14F-A1EA-842C431E987C}" type="presParOf" srcId="{AB0D3530-7A74-1C48-B3D8-A6CD332B93E0}" destId="{1D572E01-7F5F-644A-A0CB-6CEE1B69FD7C}" srcOrd="0" destOrd="0" presId="urn:microsoft.com/office/officeart/2005/8/layout/orgChart1"/>
    <dgm:cxn modelId="{05860E85-F964-DD4E-BDC3-7A9C72EB175E}" type="presParOf" srcId="{AB0D3530-7A74-1C48-B3D8-A6CD332B93E0}" destId="{7FB7925D-5137-0746-BBA7-7D35FF1D3BB6}" srcOrd="1" destOrd="0" presId="urn:microsoft.com/office/officeart/2005/8/layout/orgChart1"/>
    <dgm:cxn modelId="{B8EC11E6-0DE4-1146-B1DC-19E35C400AC9}" type="presParOf" srcId="{607EF74A-86C3-E94C-86A1-15EA77A6A525}" destId="{04C6D8B9-4B7B-3145-B976-614B58E7F951}" srcOrd="1" destOrd="0" presId="urn:microsoft.com/office/officeart/2005/8/layout/orgChart1"/>
    <dgm:cxn modelId="{540494B4-145E-7745-AD1B-1B6F00BC3FE9}" type="presParOf" srcId="{607EF74A-86C3-E94C-86A1-15EA77A6A525}" destId="{1FD71823-78AD-394D-B676-D3C697677585}" srcOrd="2" destOrd="0" presId="urn:microsoft.com/office/officeart/2005/8/layout/orgChart1"/>
    <dgm:cxn modelId="{2DABB1C0-4B1D-184E-B497-A7AD3EC3EF3D}" type="presParOf" srcId="{765F6200-4F94-D14F-835A-95B0FA74E153}" destId="{B839C7CB-21D1-3A44-A626-8EBB7A3957EA}" srcOrd="4" destOrd="0" presId="urn:microsoft.com/office/officeart/2005/8/layout/orgChart1"/>
    <dgm:cxn modelId="{5C6EA5E4-385D-2B4B-8258-A63913B66028}" type="presParOf" srcId="{765F6200-4F94-D14F-835A-95B0FA74E153}" destId="{BF9C8F13-F064-544B-AB04-4D1905C605F3}" srcOrd="5" destOrd="0" presId="urn:microsoft.com/office/officeart/2005/8/layout/orgChart1"/>
    <dgm:cxn modelId="{9C9DDCA1-34D1-884F-B357-E31F1C9906C0}" type="presParOf" srcId="{BF9C8F13-F064-544B-AB04-4D1905C605F3}" destId="{EC2AE4F8-0A86-6644-A0A9-DFE557ED2A30}" srcOrd="0" destOrd="0" presId="urn:microsoft.com/office/officeart/2005/8/layout/orgChart1"/>
    <dgm:cxn modelId="{68ECBE84-D6E8-4F4A-8C40-5F1B820011A9}" type="presParOf" srcId="{EC2AE4F8-0A86-6644-A0A9-DFE557ED2A30}" destId="{416F07D5-50C3-3C4D-ABB0-7DB5BA074775}" srcOrd="0" destOrd="0" presId="urn:microsoft.com/office/officeart/2005/8/layout/orgChart1"/>
    <dgm:cxn modelId="{01CF9578-29C0-BD48-BD21-894DF84B0B35}" type="presParOf" srcId="{EC2AE4F8-0A86-6644-A0A9-DFE557ED2A30}" destId="{866691E1-34E4-6446-8E45-73998A2FC49E}" srcOrd="1" destOrd="0" presId="urn:microsoft.com/office/officeart/2005/8/layout/orgChart1"/>
    <dgm:cxn modelId="{F31CBD47-80F1-AE46-B1AB-0B327CFB9369}" type="presParOf" srcId="{BF9C8F13-F064-544B-AB04-4D1905C605F3}" destId="{DF3A0A9B-44B9-374A-85A7-E40AE050E068}" srcOrd="1" destOrd="0" presId="urn:microsoft.com/office/officeart/2005/8/layout/orgChart1"/>
    <dgm:cxn modelId="{26716527-CBE6-094C-8D3C-77EDDB776E0F}" type="presParOf" srcId="{BF9C8F13-F064-544B-AB04-4D1905C605F3}" destId="{3CD6A09F-49FD-D745-828F-B7F1F3DA673F}" srcOrd="2" destOrd="0" presId="urn:microsoft.com/office/officeart/2005/8/layout/orgChart1"/>
    <dgm:cxn modelId="{2FC5BFC2-5BAA-7E45-8D43-849AC51D542E}" type="presParOf" srcId="{F2F8EEBF-BD0A-7E4C-96E5-E6FFBCF04BC3}" destId="{EA0CF335-F06A-5E44-B3FB-8560F12810F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8B1268-89DC-0342-832B-61120661EA15}">
      <dsp:nvSpPr>
        <dsp:cNvPr id="0" name=""/>
        <dsp:cNvSpPr/>
      </dsp:nvSpPr>
      <dsp:spPr>
        <a:xfrm>
          <a:off x="0" y="11021"/>
          <a:ext cx="8261932" cy="47322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  <a:cs typeface="Calibri" panose="020F0502020204030204" pitchFamily="34" charset="0"/>
            </a:rPr>
            <a:t>For Tenants</a:t>
          </a:r>
        </a:p>
      </dsp:txBody>
      <dsp:txXfrm>
        <a:off x="23101" y="34122"/>
        <a:ext cx="8215730" cy="427027"/>
      </dsp:txXfrm>
    </dsp:sp>
    <dsp:sp modelId="{5DC64B4E-75C1-8E4E-90B5-8BBD97012AC7}">
      <dsp:nvSpPr>
        <dsp:cNvPr id="0" name=""/>
        <dsp:cNvSpPr/>
      </dsp:nvSpPr>
      <dsp:spPr>
        <a:xfrm>
          <a:off x="0" y="484251"/>
          <a:ext cx="8261932" cy="1352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316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SzPts val="1800"/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Lack of control over appliances (space heater, water heater, cooktop)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Uncertain bill impacts and/or lack of economic electricity rate option(s)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Potential for displacement from a retrofitted unit</a:t>
          </a:r>
        </a:p>
      </dsp:txBody>
      <dsp:txXfrm>
        <a:off x="0" y="484251"/>
        <a:ext cx="8261932" cy="1352667"/>
      </dsp:txXfrm>
    </dsp:sp>
    <dsp:sp modelId="{6172A2FE-B87D-DE41-AC63-7907B50066DB}">
      <dsp:nvSpPr>
        <dsp:cNvPr id="0" name=""/>
        <dsp:cNvSpPr/>
      </dsp:nvSpPr>
      <dsp:spPr>
        <a:xfrm>
          <a:off x="0" y="1918932"/>
          <a:ext cx="8261932" cy="46800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  <a:cs typeface="Calibri" panose="020F0502020204030204" pitchFamily="34" charset="0"/>
            </a:rPr>
            <a:t>For Property Managers</a:t>
          </a:r>
        </a:p>
      </dsp:txBody>
      <dsp:txXfrm>
        <a:off x="22846" y="1941778"/>
        <a:ext cx="8216240" cy="422314"/>
      </dsp:txXfrm>
    </dsp:sp>
    <dsp:sp modelId="{23E433E9-269B-FE43-860D-590201BE443A}">
      <dsp:nvSpPr>
        <dsp:cNvPr id="0" name=""/>
        <dsp:cNvSpPr/>
      </dsp:nvSpPr>
      <dsp:spPr>
        <a:xfrm>
          <a:off x="0" y="2315947"/>
          <a:ext cx="8261932" cy="1558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316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SzPts val="1800"/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Lack of monetary benefit to decarbonize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Lack of high demand, high capacity dryers for shared laundry rooms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Decarbonization retrofits are complex projects</a:t>
          </a:r>
        </a:p>
        <a:p>
          <a:pPr marL="171450" lvl="1" indent="-171450" algn="l" defTabSz="8001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endParaRPr lang="en-US" sz="18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0" y="2315947"/>
        <a:ext cx="8261932" cy="15589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1FB28-DE87-5549-AB31-E71F40558663}">
      <dsp:nvSpPr>
        <dsp:cNvPr id="0" name=""/>
        <dsp:cNvSpPr/>
      </dsp:nvSpPr>
      <dsp:spPr>
        <a:xfrm>
          <a:off x="0" y="11384"/>
          <a:ext cx="8270984" cy="55152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  <a:cs typeface="Calibri" panose="020F0502020204030204" pitchFamily="34" charset="0"/>
            </a:rPr>
            <a:t>For Contractors</a:t>
          </a:r>
        </a:p>
      </dsp:txBody>
      <dsp:txXfrm>
        <a:off x="26923" y="38307"/>
        <a:ext cx="8217138" cy="497678"/>
      </dsp:txXfrm>
    </dsp:sp>
    <dsp:sp modelId="{47D4490C-979D-AF45-A797-92DD34A8E04D}">
      <dsp:nvSpPr>
        <dsp:cNvPr id="0" name=""/>
        <dsp:cNvSpPr/>
      </dsp:nvSpPr>
      <dsp:spPr>
        <a:xfrm>
          <a:off x="0" y="554015"/>
          <a:ext cx="8270984" cy="1304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604" tIns="17780" rIns="99568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ct val="20000"/>
            </a:spcAft>
            <a:buSzPts val="1800"/>
            <a:buFont typeface="Wingdings" pitchFamily="2" charset="2"/>
            <a:buChar char="Ø"/>
          </a:pPr>
          <a:r>
            <a:rPr lang="en-US" sz="1400" kern="1200" dirty="0"/>
            <a:t>  </a:t>
          </a: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Lack of simple, repeatable retrofit package - each project is unique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Lack of appliance availability in the market - procurement delay impacts emergency replacements</a:t>
          </a:r>
        </a:p>
      </dsp:txBody>
      <dsp:txXfrm>
        <a:off x="0" y="554015"/>
        <a:ext cx="8270984" cy="1304100"/>
      </dsp:txXfrm>
    </dsp:sp>
    <dsp:sp modelId="{FDB4F85D-AECE-0B44-9C8B-6626C61A030E}">
      <dsp:nvSpPr>
        <dsp:cNvPr id="0" name=""/>
        <dsp:cNvSpPr/>
      </dsp:nvSpPr>
      <dsp:spPr>
        <a:xfrm>
          <a:off x="0" y="1886532"/>
          <a:ext cx="8270984" cy="54084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Calibri" panose="020F0502020204030204" pitchFamily="34" charset="0"/>
              <a:cs typeface="Calibri" panose="020F0502020204030204" pitchFamily="34" charset="0"/>
            </a:rPr>
            <a:t>For Electric Infrastructure and the Grid</a:t>
          </a:r>
        </a:p>
      </dsp:txBody>
      <dsp:txXfrm>
        <a:off x="26402" y="1912934"/>
        <a:ext cx="8218180" cy="488039"/>
      </dsp:txXfrm>
    </dsp:sp>
    <dsp:sp modelId="{21E062A0-2BB2-8F4A-8DCD-379F86FAA123}">
      <dsp:nvSpPr>
        <dsp:cNvPr id="0" name=""/>
        <dsp:cNvSpPr/>
      </dsp:nvSpPr>
      <dsp:spPr>
        <a:xfrm>
          <a:off x="0" y="2398959"/>
          <a:ext cx="8270984" cy="993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2604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20000"/>
            </a:spcAft>
            <a:buSzPts val="1800"/>
            <a:buFont typeface="Wingdings" pitchFamily="2" charset="2"/>
            <a:buChar char="Ø"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  Capacity and energy demand increases on building-level electrical infrastructure (e.g., unit and building electrical panels, transformers, distribution system)</a:t>
          </a:r>
        </a:p>
      </dsp:txBody>
      <dsp:txXfrm>
        <a:off x="0" y="2398959"/>
        <a:ext cx="8270984" cy="993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D92EBE-FBDC-3D44-9F48-A16A8966ED53}">
      <dsp:nvSpPr>
        <dsp:cNvPr id="0" name=""/>
        <dsp:cNvSpPr/>
      </dsp:nvSpPr>
      <dsp:spPr>
        <a:xfrm>
          <a:off x="4260300" y="1263751"/>
          <a:ext cx="3014193" cy="5231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1562"/>
              </a:lnTo>
              <a:lnTo>
                <a:pt x="3014193" y="261562"/>
              </a:lnTo>
              <a:lnTo>
                <a:pt x="3014193" y="5231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832E7D-95B2-8345-AB77-442A8AE863FE}">
      <dsp:nvSpPr>
        <dsp:cNvPr id="0" name=""/>
        <dsp:cNvSpPr/>
      </dsp:nvSpPr>
      <dsp:spPr>
        <a:xfrm>
          <a:off x="4214579" y="1263751"/>
          <a:ext cx="91440" cy="52312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231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1163E1-8B7B-BE42-93F1-4D7C30356E4A}">
      <dsp:nvSpPr>
        <dsp:cNvPr id="0" name=""/>
        <dsp:cNvSpPr/>
      </dsp:nvSpPr>
      <dsp:spPr>
        <a:xfrm>
          <a:off x="1246106" y="1263751"/>
          <a:ext cx="3014193" cy="523124"/>
        </a:xfrm>
        <a:custGeom>
          <a:avLst/>
          <a:gdLst/>
          <a:ahLst/>
          <a:cxnLst/>
          <a:rect l="0" t="0" r="0" b="0"/>
          <a:pathLst>
            <a:path>
              <a:moveTo>
                <a:pt x="3014193" y="0"/>
              </a:moveTo>
              <a:lnTo>
                <a:pt x="3014193" y="261562"/>
              </a:lnTo>
              <a:lnTo>
                <a:pt x="0" y="261562"/>
              </a:lnTo>
              <a:lnTo>
                <a:pt x="0" y="5231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7EBF51-1C11-AA4C-ACC0-82C6543C517E}">
      <dsp:nvSpPr>
        <dsp:cNvPr id="0" name=""/>
        <dsp:cNvSpPr/>
      </dsp:nvSpPr>
      <dsp:spPr>
        <a:xfrm>
          <a:off x="36206" y="195331"/>
          <a:ext cx="8448186" cy="106841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Leverage existing programs and new funding for pilots and incentives to make multifamily buildings “electric-ready” and provide low-emissions, low-amperage appliances</a:t>
          </a:r>
        </a:p>
      </dsp:txBody>
      <dsp:txXfrm>
        <a:off x="36206" y="195331"/>
        <a:ext cx="8448186" cy="1068419"/>
      </dsp:txXfrm>
    </dsp:sp>
    <dsp:sp modelId="{AE05BA81-2B21-A546-BDE5-D2BF91DE1993}">
      <dsp:nvSpPr>
        <dsp:cNvPr id="0" name=""/>
        <dsp:cNvSpPr/>
      </dsp:nvSpPr>
      <dsp:spPr>
        <a:xfrm>
          <a:off x="572" y="1786875"/>
          <a:ext cx="2491068" cy="187988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600" kern="1200" dirty="0">
              <a:latin typeface="Calibri" panose="020F0502020204030204" pitchFamily="34" charset="0"/>
              <a:cs typeface="Calibri" panose="020F0502020204030204" pitchFamily="34" charset="0"/>
            </a:rPr>
            <a:t>(CEC) Building Decarbonization (SB1477) BUILD pilot - $60M available for new low income residential housing</a:t>
          </a:r>
        </a:p>
      </dsp:txBody>
      <dsp:txXfrm>
        <a:off x="572" y="1786875"/>
        <a:ext cx="2491068" cy="1879885"/>
      </dsp:txXfrm>
    </dsp:sp>
    <dsp:sp modelId="{B7C5F339-337B-8841-9F8C-33B8E68E6C7E}">
      <dsp:nvSpPr>
        <dsp:cNvPr id="0" name=""/>
        <dsp:cNvSpPr/>
      </dsp:nvSpPr>
      <dsp:spPr>
        <a:xfrm>
          <a:off x="3014765" y="1786875"/>
          <a:ext cx="2491068" cy="187988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600" kern="1200" dirty="0">
              <a:latin typeface="Calibri" panose="020F0502020204030204" pitchFamily="34" charset="0"/>
              <a:cs typeface="Calibri" panose="020F0502020204030204" pitchFamily="34" charset="0"/>
            </a:rPr>
            <a:t>(CPUC) Energy Savings Assistance (ESA) Program - recognize the health, comfort, and safety benefits of decarbonization</a:t>
          </a:r>
        </a:p>
      </dsp:txBody>
      <dsp:txXfrm>
        <a:off x="3014765" y="1786875"/>
        <a:ext cx="2491068" cy="1879885"/>
      </dsp:txXfrm>
    </dsp:sp>
    <dsp:sp modelId="{C20A666C-D4F1-7E42-AFCC-485B78337433}">
      <dsp:nvSpPr>
        <dsp:cNvPr id="0" name=""/>
        <dsp:cNvSpPr/>
      </dsp:nvSpPr>
      <dsp:spPr>
        <a:xfrm>
          <a:off x="6028958" y="1786875"/>
          <a:ext cx="2491068" cy="187988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600" kern="1200" dirty="0">
              <a:latin typeface="Calibri" panose="020F0502020204030204" pitchFamily="34" charset="0"/>
              <a:cs typeface="Calibri" panose="020F0502020204030204" pitchFamily="34" charset="0"/>
            </a:rPr>
            <a:t>(CPUC) Solar on Multifamily Affordable Housing (SOMAH) Program - for installed projects, ensure panel capacity and breaker space can accommodate potential future load increases</a:t>
          </a:r>
        </a:p>
      </dsp:txBody>
      <dsp:txXfrm>
        <a:off x="6028958" y="1786875"/>
        <a:ext cx="2491068" cy="18798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14187B-BE3E-8B40-BB0D-553404AB652E}">
      <dsp:nvSpPr>
        <dsp:cNvPr id="0" name=""/>
        <dsp:cNvSpPr/>
      </dsp:nvSpPr>
      <dsp:spPr>
        <a:xfrm>
          <a:off x="4202659" y="1209275"/>
          <a:ext cx="2890714" cy="4299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4990"/>
              </a:lnTo>
              <a:lnTo>
                <a:pt x="2890714" y="214990"/>
              </a:lnTo>
              <a:lnTo>
                <a:pt x="2890714" y="4299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79BA53-68A4-3141-B10D-353AB04A9FF6}">
      <dsp:nvSpPr>
        <dsp:cNvPr id="0" name=""/>
        <dsp:cNvSpPr/>
      </dsp:nvSpPr>
      <dsp:spPr>
        <a:xfrm>
          <a:off x="4068840" y="1209275"/>
          <a:ext cx="133818" cy="429919"/>
        </a:xfrm>
        <a:custGeom>
          <a:avLst/>
          <a:gdLst/>
          <a:ahLst/>
          <a:cxnLst/>
          <a:rect l="0" t="0" r="0" b="0"/>
          <a:pathLst>
            <a:path>
              <a:moveTo>
                <a:pt x="133818" y="0"/>
              </a:moveTo>
              <a:lnTo>
                <a:pt x="133818" y="214990"/>
              </a:lnTo>
              <a:lnTo>
                <a:pt x="0" y="214990"/>
              </a:lnTo>
              <a:lnTo>
                <a:pt x="0" y="4299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5F4401-7BB8-8940-A76F-B5DE44953358}">
      <dsp:nvSpPr>
        <dsp:cNvPr id="0" name=""/>
        <dsp:cNvSpPr/>
      </dsp:nvSpPr>
      <dsp:spPr>
        <a:xfrm>
          <a:off x="1183387" y="1209275"/>
          <a:ext cx="3019272" cy="429919"/>
        </a:xfrm>
        <a:custGeom>
          <a:avLst/>
          <a:gdLst/>
          <a:ahLst/>
          <a:cxnLst/>
          <a:rect l="0" t="0" r="0" b="0"/>
          <a:pathLst>
            <a:path>
              <a:moveTo>
                <a:pt x="3019272" y="0"/>
              </a:moveTo>
              <a:lnTo>
                <a:pt x="3019272" y="214990"/>
              </a:lnTo>
              <a:lnTo>
                <a:pt x="0" y="214990"/>
              </a:lnTo>
              <a:lnTo>
                <a:pt x="0" y="4299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B46231-426D-1D4F-9604-3C524FCF73DF}">
      <dsp:nvSpPr>
        <dsp:cNvPr id="0" name=""/>
        <dsp:cNvSpPr/>
      </dsp:nvSpPr>
      <dsp:spPr>
        <a:xfrm>
          <a:off x="8" y="342651"/>
          <a:ext cx="8405303" cy="8666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Create a customer-centric platform to support building decarbonization</a:t>
          </a:r>
        </a:p>
      </dsp:txBody>
      <dsp:txXfrm>
        <a:off x="8" y="342651"/>
        <a:ext cx="8405303" cy="866624"/>
      </dsp:txXfrm>
    </dsp:sp>
    <dsp:sp modelId="{434294E6-3CFE-B447-AD3F-EB3897EA1D4C}">
      <dsp:nvSpPr>
        <dsp:cNvPr id="0" name=""/>
        <dsp:cNvSpPr/>
      </dsp:nvSpPr>
      <dsp:spPr>
        <a:xfrm>
          <a:off x="6609" y="1639195"/>
          <a:ext cx="2353555" cy="18114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400" kern="1200" dirty="0">
              <a:latin typeface="Calibri" panose="020F0502020204030204" pitchFamily="34" charset="0"/>
              <a:cs typeface="Calibri" panose="020F0502020204030204" pitchFamily="34" charset="0"/>
            </a:rPr>
            <a:t>(CPUC) Support a statewide consumer education campaign to promote the benefits of building decarbonization</a:t>
          </a:r>
        </a:p>
      </dsp:txBody>
      <dsp:txXfrm>
        <a:off x="6609" y="1639195"/>
        <a:ext cx="2353555" cy="1811494"/>
      </dsp:txXfrm>
    </dsp:sp>
    <dsp:sp modelId="{5CDE07FF-6CC5-4B40-8D43-223F2D39A38D}">
      <dsp:nvSpPr>
        <dsp:cNvPr id="0" name=""/>
        <dsp:cNvSpPr/>
      </dsp:nvSpPr>
      <dsp:spPr>
        <a:xfrm>
          <a:off x="2790023" y="1639195"/>
          <a:ext cx="2557635" cy="18114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" sz="1400" kern="1200" dirty="0">
              <a:latin typeface="Calibri" panose="020F0502020204030204" pitchFamily="34" charset="0"/>
              <a:cs typeface="Calibri" panose="020F0502020204030204" pitchFamily="34" charset="0"/>
            </a:rPr>
            <a:t>(CEC) As part of AB3232 implementation, develop a customer-facing project guidance platform in coordination and consultation with contractors and labor representatives to ensure project options are feasible and affordable</a:t>
          </a:r>
          <a:endParaRPr lang="en-US" sz="1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790023" y="1639195"/>
        <a:ext cx="2557635" cy="1811494"/>
      </dsp:txXfrm>
    </dsp:sp>
    <dsp:sp modelId="{EC73BA76-2CDD-0D43-BDB1-2CAA699FB3D9}">
      <dsp:nvSpPr>
        <dsp:cNvPr id="0" name=""/>
        <dsp:cNvSpPr/>
      </dsp:nvSpPr>
      <dsp:spPr>
        <a:xfrm>
          <a:off x="5777516" y="1639195"/>
          <a:ext cx="2631714" cy="18114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400" kern="1200" dirty="0">
              <a:latin typeface="Calibri" panose="020F0502020204030204" pitchFamily="34" charset="0"/>
              <a:cs typeface="Calibri" panose="020F0502020204030204" pitchFamily="34" charset="0"/>
            </a:rPr>
            <a:t>(CEC and CPUC) Consult with housing organizations to identify tenants’ needs and property managers’ capacities to install building decarbonization end uses</a:t>
          </a:r>
        </a:p>
      </dsp:txBody>
      <dsp:txXfrm>
        <a:off x="5777516" y="1639195"/>
        <a:ext cx="2631714" cy="18114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83FA07-3642-3E4B-B172-A513D28539F8}">
      <dsp:nvSpPr>
        <dsp:cNvPr id="0" name=""/>
        <dsp:cNvSpPr/>
      </dsp:nvSpPr>
      <dsp:spPr>
        <a:xfrm>
          <a:off x="4261706" y="1158841"/>
          <a:ext cx="2226201" cy="7640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478"/>
              </a:lnTo>
              <a:lnTo>
                <a:pt x="2226201" y="377478"/>
              </a:lnTo>
              <a:lnTo>
                <a:pt x="2226201" y="7640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41D6D6-C342-2C44-9340-0FBC472FB918}">
      <dsp:nvSpPr>
        <dsp:cNvPr id="0" name=""/>
        <dsp:cNvSpPr/>
      </dsp:nvSpPr>
      <dsp:spPr>
        <a:xfrm>
          <a:off x="2032691" y="1158841"/>
          <a:ext cx="2229015" cy="764088"/>
        </a:xfrm>
        <a:custGeom>
          <a:avLst/>
          <a:gdLst/>
          <a:ahLst/>
          <a:cxnLst/>
          <a:rect l="0" t="0" r="0" b="0"/>
          <a:pathLst>
            <a:path>
              <a:moveTo>
                <a:pt x="2229015" y="0"/>
              </a:moveTo>
              <a:lnTo>
                <a:pt x="2229015" y="377478"/>
              </a:lnTo>
              <a:lnTo>
                <a:pt x="0" y="377478"/>
              </a:lnTo>
              <a:lnTo>
                <a:pt x="0" y="7640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5D30BA-1A31-254A-84BB-12CB20C565CC}">
      <dsp:nvSpPr>
        <dsp:cNvPr id="0" name=""/>
        <dsp:cNvSpPr/>
      </dsp:nvSpPr>
      <dsp:spPr>
        <a:xfrm>
          <a:off x="2814" y="107023"/>
          <a:ext cx="8517784" cy="10518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Leverage multifamily buildings as grid-integrated resources and implement load management strategies to smooth demand on the grid</a:t>
          </a:r>
        </a:p>
      </dsp:txBody>
      <dsp:txXfrm>
        <a:off x="2814" y="107023"/>
        <a:ext cx="8517784" cy="1051817"/>
      </dsp:txXfrm>
    </dsp:sp>
    <dsp:sp modelId="{9613536F-E822-D249-84C0-9FDADB480720}">
      <dsp:nvSpPr>
        <dsp:cNvPr id="0" name=""/>
        <dsp:cNvSpPr/>
      </dsp:nvSpPr>
      <dsp:spPr>
        <a:xfrm>
          <a:off x="191692" y="1922929"/>
          <a:ext cx="3681997" cy="160056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600" kern="1200" dirty="0">
              <a:latin typeface="Calibri" panose="020F0502020204030204" pitchFamily="34" charset="0"/>
              <a:cs typeface="Calibri" panose="020F0502020204030204" pitchFamily="34" charset="0"/>
            </a:rPr>
            <a:t>(CEC) Consider specific use cases for multifamily buildings in the Load Management Rulemaking and establish standards to enable technical engagement by January 1, 2022</a:t>
          </a:r>
        </a:p>
      </dsp:txBody>
      <dsp:txXfrm>
        <a:off x="191692" y="1922929"/>
        <a:ext cx="3681997" cy="1600564"/>
      </dsp:txXfrm>
    </dsp:sp>
    <dsp:sp modelId="{9395AF92-95BC-EB4A-9A8F-4B14C10D724D}">
      <dsp:nvSpPr>
        <dsp:cNvPr id="0" name=""/>
        <dsp:cNvSpPr/>
      </dsp:nvSpPr>
      <dsp:spPr>
        <a:xfrm>
          <a:off x="4646909" y="1922929"/>
          <a:ext cx="3681997" cy="160056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600" kern="1200">
              <a:latin typeface="Calibri" panose="020F0502020204030204" pitchFamily="34" charset="0"/>
              <a:cs typeface="Calibri" panose="020F0502020204030204" pitchFamily="34" charset="0"/>
            </a:rPr>
            <a:t>(CEC and CPUC) In collaboration with stakeholders, study and assign quantitative value to the reliability of virtual power plants to manage load</a:t>
          </a:r>
          <a:endParaRPr lang="en-US" sz="16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646909" y="1922929"/>
        <a:ext cx="3681997" cy="16005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9C7CB-21D1-3A44-A626-8EBB7A3957EA}">
      <dsp:nvSpPr>
        <dsp:cNvPr id="0" name=""/>
        <dsp:cNvSpPr/>
      </dsp:nvSpPr>
      <dsp:spPr>
        <a:xfrm>
          <a:off x="4327568" y="1163205"/>
          <a:ext cx="2877745" cy="427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016"/>
              </a:lnTo>
              <a:lnTo>
                <a:pt x="2877745" y="232016"/>
              </a:lnTo>
              <a:lnTo>
                <a:pt x="2877745" y="4278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8B2DB5-C512-CC43-947F-82FBD9AD0277}">
      <dsp:nvSpPr>
        <dsp:cNvPr id="0" name=""/>
        <dsp:cNvSpPr/>
      </dsp:nvSpPr>
      <dsp:spPr>
        <a:xfrm>
          <a:off x="4162273" y="1163205"/>
          <a:ext cx="165294" cy="427818"/>
        </a:xfrm>
        <a:custGeom>
          <a:avLst/>
          <a:gdLst/>
          <a:ahLst/>
          <a:cxnLst/>
          <a:rect l="0" t="0" r="0" b="0"/>
          <a:pathLst>
            <a:path>
              <a:moveTo>
                <a:pt x="165294" y="0"/>
              </a:moveTo>
              <a:lnTo>
                <a:pt x="165294" y="232016"/>
              </a:lnTo>
              <a:lnTo>
                <a:pt x="0" y="232016"/>
              </a:lnTo>
              <a:lnTo>
                <a:pt x="0" y="4278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5D7C5E-CCEB-4E4B-A7BB-567FF70E0DED}">
      <dsp:nvSpPr>
        <dsp:cNvPr id="0" name=""/>
        <dsp:cNvSpPr/>
      </dsp:nvSpPr>
      <dsp:spPr>
        <a:xfrm>
          <a:off x="1284528" y="1163205"/>
          <a:ext cx="3043039" cy="427818"/>
        </a:xfrm>
        <a:custGeom>
          <a:avLst/>
          <a:gdLst/>
          <a:ahLst/>
          <a:cxnLst/>
          <a:rect l="0" t="0" r="0" b="0"/>
          <a:pathLst>
            <a:path>
              <a:moveTo>
                <a:pt x="3043039" y="0"/>
              </a:moveTo>
              <a:lnTo>
                <a:pt x="3043039" y="232016"/>
              </a:lnTo>
              <a:lnTo>
                <a:pt x="0" y="232016"/>
              </a:lnTo>
              <a:lnTo>
                <a:pt x="0" y="4278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2C4142-87E4-6F42-B299-1FF9586D5FA2}">
      <dsp:nvSpPr>
        <dsp:cNvPr id="0" name=""/>
        <dsp:cNvSpPr/>
      </dsp:nvSpPr>
      <dsp:spPr>
        <a:xfrm>
          <a:off x="95700" y="195811"/>
          <a:ext cx="8463735" cy="96739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800" kern="1200" dirty="0">
              <a:latin typeface="Calibri" panose="020F0502020204030204" pitchFamily="34" charset="0"/>
              <a:cs typeface="Calibri" panose="020F0502020204030204" pitchFamily="34" charset="0"/>
            </a:rPr>
            <a:t>Conduct load studies and update load calculation approaches to balance safety standards and infrastructure needs</a:t>
          </a:r>
        </a:p>
      </dsp:txBody>
      <dsp:txXfrm>
        <a:off x="95700" y="195811"/>
        <a:ext cx="8463735" cy="967394"/>
      </dsp:txXfrm>
    </dsp:sp>
    <dsp:sp modelId="{76E2036E-8CE6-FA43-A5BA-6DAE193E1D77}">
      <dsp:nvSpPr>
        <dsp:cNvPr id="0" name=""/>
        <dsp:cNvSpPr/>
      </dsp:nvSpPr>
      <dsp:spPr>
        <a:xfrm>
          <a:off x="4242" y="1591024"/>
          <a:ext cx="2560573" cy="19431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" sz="1400" kern="1200" dirty="0">
              <a:latin typeface="Calibri" panose="020F0502020204030204" pitchFamily="34" charset="0"/>
              <a:cs typeface="Calibri" panose="020F0502020204030204" pitchFamily="34" charset="0"/>
            </a:rPr>
            <a:t>(CEC) Work with the California Building Standards Commission and local governments on the interpretation of the National Electrical Code and its application in the California Electrical Code</a:t>
          </a:r>
          <a:endParaRPr lang="en-US" sz="14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4242" y="1591024"/>
        <a:ext cx="2560573" cy="1943189"/>
      </dsp:txXfrm>
    </dsp:sp>
    <dsp:sp modelId="{1D572E01-7F5F-644A-A0CB-6CEE1B69FD7C}">
      <dsp:nvSpPr>
        <dsp:cNvPr id="0" name=""/>
        <dsp:cNvSpPr/>
      </dsp:nvSpPr>
      <dsp:spPr>
        <a:xfrm>
          <a:off x="2956420" y="1591024"/>
          <a:ext cx="2411707" cy="19431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400" kern="1200" dirty="0">
              <a:latin typeface="Calibri" panose="020F0502020204030204" pitchFamily="34" charset="0"/>
              <a:cs typeface="Calibri" panose="020F0502020204030204" pitchFamily="34" charset="0"/>
            </a:rPr>
            <a:t>(CPUC) Direct load serving entities to clarify and update base load assumptions to ensure efficiency standards are accurately considered</a:t>
          </a:r>
        </a:p>
      </dsp:txBody>
      <dsp:txXfrm>
        <a:off x="2956420" y="1591024"/>
        <a:ext cx="2411707" cy="1943189"/>
      </dsp:txXfrm>
    </dsp:sp>
    <dsp:sp modelId="{416F07D5-50C3-3C4D-ABB0-7DB5BA074775}">
      <dsp:nvSpPr>
        <dsp:cNvPr id="0" name=""/>
        <dsp:cNvSpPr/>
      </dsp:nvSpPr>
      <dsp:spPr>
        <a:xfrm>
          <a:off x="5759732" y="1591024"/>
          <a:ext cx="2891162" cy="194318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800"/>
            <a:buNone/>
          </a:pPr>
          <a:r>
            <a:rPr lang="en-US" sz="1400" kern="1200" dirty="0">
              <a:latin typeface="Calibri" panose="020F0502020204030204" pitchFamily="34" charset="0"/>
              <a:cs typeface="Calibri" panose="020F0502020204030204" pitchFamily="34" charset="0"/>
            </a:rPr>
            <a:t>(CEC and CPUC) Consult with the Governor’s Office of Business and Economic Development to develop a Building Decarbonization Permitting Guidebook to clarify acceptable load calculation approaches and provide project examples</a:t>
          </a:r>
        </a:p>
      </dsp:txBody>
      <dsp:txXfrm>
        <a:off x="5759732" y="1591024"/>
        <a:ext cx="2891162" cy="1943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77c83dd7b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77c83dd7b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Since 2010, Gridworks has enabled its mission through four strategies:</a:t>
            </a:r>
            <a:endParaRPr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/>
              <a:t>Identify high-value challenges to decarbonizing electricity grids;</a:t>
            </a:r>
            <a:endParaRPr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/>
              <a:t>Convene stakeholders and provide them neutral ground, technical support, and facilitation to identify break-through solutions;</a:t>
            </a:r>
            <a:endParaRPr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/>
              <a:t>Publish and help implement identified solutions; and</a:t>
            </a:r>
            <a:endParaRPr/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SzPts val="1100"/>
              <a:buAutoNum type="arabicPeriod"/>
            </a:pPr>
            <a:r>
              <a:rPr lang="en"/>
              <a:t>Adapt successful solutions to new markets.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852bb14737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852bb14737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77c83dd7b2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77c83dd7b2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77c83dd7b2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77c83dd7b2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7c83dd7b2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7c83dd7b2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77c83dd7b2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77c83dd7b2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852bb14737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852bb14737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852bb14737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852bb14737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52bb14737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52bb14737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852bb14737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852bb14737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7c83dd7b2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7c83dd7b2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gridworks.org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jpg"/><Relationship Id="rId5" Type="http://schemas.openxmlformats.org/officeDocument/2006/relationships/hyperlink" Target="mailto:katiewu@gridworks.org" TargetMode="External"/><Relationship Id="rId4" Type="http://schemas.openxmlformats.org/officeDocument/2006/relationships/hyperlink" Target="mailto:info@gridworks.or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gridworks.org/wp-content/uploads/2020/02/Decoding-Grid-Integrated-Buildings_WEB.pdf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listserver.energy.ca.gov/business_meetings/2018_packets/2018-11-07/Item_06.pdf" TargetMode="External"/><Relationship Id="rId5" Type="http://schemas.openxmlformats.org/officeDocument/2006/relationships/hyperlink" Target="https://ww2.energy.ca.gov/business_meetings/2019_packets/2019-12-11/Item_06_2019%20California%20Energy%20Efficiency%20Action%20Plan%20(19-IEPR-06).pdf" TargetMode="External"/><Relationship Id="rId4" Type="http://schemas.openxmlformats.org/officeDocument/2006/relationships/hyperlink" Target="https://gridworks.org/wp-content/uploads/2020/02/Decoding-Building-Decarb-Research-Agenda_final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3894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>
                <a:solidFill>
                  <a:srgbClr val="073763"/>
                </a:solidFill>
                <a:latin typeface="Roboto"/>
                <a:ea typeface="Roboto"/>
                <a:cs typeface="Roboto"/>
                <a:sym typeface="Roboto"/>
              </a:rPr>
              <a:t>Technical Challenges for Decarbonization Retrofits in Multifamily Buildings</a:t>
            </a:r>
            <a:endParaRPr sz="3400">
              <a:solidFill>
                <a:srgbClr val="073763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74359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Katie Wu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May 11, 2020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59497" y="3892037"/>
            <a:ext cx="2243116" cy="9515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Gridworks’ Mission</a:t>
            </a:r>
            <a:endParaRPr sz="2200" dirty="0"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2000" dirty="0">
                <a:latin typeface="Calibri" panose="020F0502020204030204" pitchFamily="34" charset="0"/>
                <a:cs typeface="Calibri" panose="020F0502020204030204" pitchFamily="34" charset="0"/>
              </a:rPr>
              <a:t>To convene, educate, and empower stakeholders working to decarbonize electricity grids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1198" y="2169800"/>
            <a:ext cx="1999124" cy="273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66625" y="2049112"/>
            <a:ext cx="2281350" cy="29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16875" y="2039425"/>
            <a:ext cx="2179526" cy="2981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91275" y="2152750"/>
            <a:ext cx="1999124" cy="273985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The Gridworks Team</a:t>
            </a:r>
            <a:endParaRPr sz="2200" dirty="0"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325" y="1089600"/>
            <a:ext cx="7540676" cy="395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Challenges for Decarbonizing Multifamily Buildings</a:t>
            </a:r>
            <a:endParaRPr sz="2200" dirty="0"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8B05AE-9EB6-704C-A929-1F7A3B52E5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68581623"/>
              </p:ext>
            </p:extLst>
          </p:nvPr>
        </p:nvGraphicFramePr>
        <p:xfrm>
          <a:off x="311701" y="1095468"/>
          <a:ext cx="8261932" cy="38748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Challenges for Decarbonizing Multifamily Buildings (Cont.)</a:t>
            </a:r>
            <a:endParaRPr sz="2200" dirty="0"/>
          </a:p>
        </p:txBody>
      </p:sp>
      <p:sp>
        <p:nvSpPr>
          <p:cNvPr id="88" name="Google Shape;88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45FCD46-E9F0-4345-84CB-739D3AA976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6654488"/>
              </p:ext>
            </p:extLst>
          </p:nvPr>
        </p:nvGraphicFramePr>
        <p:xfrm>
          <a:off x="311701" y="1086416"/>
          <a:ext cx="8270984" cy="3395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Better Understanding of Multifamily Building Panels Needed </a:t>
            </a:r>
            <a:endParaRPr sz="2200" dirty="0"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1924506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Multifamily and commercial buildings are priority research areas, but we can apply logic from the single-family residential sector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44562" y="1017725"/>
            <a:ext cx="6463087" cy="390435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Recommendation 1: Offer Pilots and Incentives </a:t>
            </a:r>
            <a:endParaRPr sz="2200" dirty="0"/>
          </a:p>
        </p:txBody>
      </p:sp>
      <p:sp>
        <p:nvSpPr>
          <p:cNvPr id="103" name="Google Shape;103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88AF4D0-F4F3-AF4E-A4AE-E696323A6C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3092104"/>
              </p:ext>
            </p:extLst>
          </p:nvPr>
        </p:nvGraphicFramePr>
        <p:xfrm>
          <a:off x="197887" y="1117313"/>
          <a:ext cx="8520600" cy="3862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Recommendation 2: Provide Customer Support</a:t>
            </a:r>
            <a:endParaRPr sz="2200" dirty="0"/>
          </a:p>
        </p:txBody>
      </p:sp>
      <p:sp>
        <p:nvSpPr>
          <p:cNvPr id="124" name="Google Shape;124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7E6543C-1113-9F40-82B3-81A56C9256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3181170"/>
              </p:ext>
            </p:extLst>
          </p:nvPr>
        </p:nvGraphicFramePr>
        <p:xfrm>
          <a:off x="293593" y="1041149"/>
          <a:ext cx="8415841" cy="3793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Recommendation 3: Implement Load Management Strategies</a:t>
            </a:r>
            <a:endParaRPr sz="2200" dirty="0"/>
          </a:p>
        </p:txBody>
      </p:sp>
      <p:sp>
        <p:nvSpPr>
          <p:cNvPr id="110" name="Google Shape;110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72D4057-3B4E-BF4C-8E46-F3B8C4B473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8934786"/>
              </p:ext>
            </p:extLst>
          </p:nvPr>
        </p:nvGraphicFramePr>
        <p:xfrm>
          <a:off x="197888" y="1186005"/>
          <a:ext cx="8520599" cy="3621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Recommendation 4: Update Load Calculation Approaches</a:t>
            </a:r>
            <a:endParaRPr sz="2200" dirty="0"/>
          </a:p>
        </p:txBody>
      </p:sp>
      <p:sp>
        <p:nvSpPr>
          <p:cNvPr id="117" name="Google Shape;117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187E8B5-7BCE-9F4D-8A60-84D1529A4A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99128413"/>
              </p:ext>
            </p:extLst>
          </p:nvPr>
        </p:nvGraphicFramePr>
        <p:xfrm>
          <a:off x="177163" y="1093777"/>
          <a:ext cx="8655137" cy="3766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 You!</a:t>
            </a:r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Contact:</a:t>
            </a:r>
            <a:endParaRPr sz="22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Gridworks: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https://gridworks.org/</a:t>
            </a:r>
            <a:r>
              <a:rPr lang="en"/>
              <a:t>; </a:t>
            </a:r>
            <a:r>
              <a:rPr lang="en" u="sng">
                <a:solidFill>
                  <a:schemeClr val="hlink"/>
                </a:solidFill>
                <a:hlinkClick r:id="rId4"/>
              </a:rPr>
              <a:t>info@gridworks.org</a:t>
            </a:r>
            <a:r>
              <a:rPr lang="en"/>
              <a:t>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Katie Wu: </a:t>
            </a:r>
            <a:r>
              <a:rPr lang="en" u="sng">
                <a:solidFill>
                  <a:schemeClr val="hlink"/>
                </a:solidFill>
                <a:hlinkClick r:id="rId5"/>
              </a:rPr>
              <a:t>katiewu@gridworks.org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pic>
        <p:nvPicPr>
          <p:cNvPr id="132" name="Google Shape;132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19596" y="2577551"/>
            <a:ext cx="3838199" cy="165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/>
              <a:t>Resources</a:t>
            </a:r>
            <a:endParaRPr sz="2400"/>
          </a:p>
        </p:txBody>
      </p:sp>
      <p:sp>
        <p:nvSpPr>
          <p:cNvPr id="138" name="Google Shape;138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Decoding Grid Integrated Buildings Report</a:t>
            </a:r>
            <a:r>
              <a:rPr lang="en"/>
              <a:t>: 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https://gridworks.org/wp-content/uploads/2020/02/Decoding-Grid-Integrated-Buildings_WEB.pdf</a:t>
            </a: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Decoding Building Decarbonization Research Agenda:</a:t>
            </a:r>
            <a:endParaRPr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u="sng">
                <a:solidFill>
                  <a:schemeClr val="hlink"/>
                </a:solidFill>
                <a:hlinkClick r:id="rId4"/>
              </a:rPr>
              <a:t>https://gridworks.org/wp-content/uploads/2020/02/Decoding-Building-Decarb-Research-Agenda_final.pdf</a:t>
            </a:r>
            <a:endParaRPr sz="14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2019 California Energy Efficiency Action Plan</a:t>
            </a:r>
            <a:endParaRPr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u="sng">
                <a:solidFill>
                  <a:schemeClr val="hlink"/>
                </a:solidFill>
                <a:hlinkClick r:id="rId5"/>
              </a:rPr>
              <a:t>https://ww2.energy.ca.gov/business_meetings/2019_packets/2019-12-11/Item_06_2019%20California%20Energy%20Efficiency%20Action%20Plan%20(19-IEPR-06).pdf</a:t>
            </a:r>
            <a:endParaRPr sz="14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1"/>
              <a:t>Clean Energy in Low Income Multifamily Buildings Action Plan </a:t>
            </a:r>
            <a:endParaRPr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i="1" u="sng">
                <a:solidFill>
                  <a:schemeClr val="hlink"/>
                </a:solidFill>
                <a:hlinkClick r:id="rId6"/>
              </a:rPr>
              <a:t>https://listserver.energy.ca.gov/business_meetings/2018_packets/2018-11-07/Item_06.pdf</a:t>
            </a:r>
            <a:r>
              <a:rPr lang="en" sz="1400" i="1"/>
              <a:t> </a:t>
            </a:r>
            <a:endParaRPr sz="1400" i="1"/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1500" i="1"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783</Words>
  <Application>Microsoft Office PowerPoint</Application>
  <PresentationFormat>On-screen Show (16:9)</PresentationFormat>
  <Paragraphs>73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Wingdings</vt:lpstr>
      <vt:lpstr>Calibri</vt:lpstr>
      <vt:lpstr>Arial</vt:lpstr>
      <vt:lpstr>Roboto</vt:lpstr>
      <vt:lpstr>Simple Light</vt:lpstr>
      <vt:lpstr>Technical Challenges for Decarbonization Retrofits in Multifamily Buildings</vt:lpstr>
      <vt:lpstr>Gridworks’ Mission</vt:lpstr>
      <vt:lpstr>The Gridworks Team</vt:lpstr>
      <vt:lpstr>Challenges for Decarbonizing Multifamily Buildings</vt:lpstr>
      <vt:lpstr>Challenges for Decarbonizing Multifamily Buildings (Cont.)</vt:lpstr>
      <vt:lpstr>Better Understanding of Multifamily Building Panels Needed </vt:lpstr>
      <vt:lpstr>Recommendation 1: Offer Pilots and Incentives </vt:lpstr>
      <vt:lpstr>Recommendation 2: Provide Customer Support</vt:lpstr>
      <vt:lpstr>Recommendation 3: Implement Load Management Strategies</vt:lpstr>
      <vt:lpstr>Recommendation 4: Update Load Calculation Approaches</vt:lpstr>
      <vt:lpstr>Thank You!</vt:lpstr>
      <vt:lpstr>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Technical Challenges for Decarbonization Retrofits in Multifamily Buildings</dc:title>
  <cp:lastModifiedBy>isaac rosales</cp:lastModifiedBy>
  <cp:revision>11</cp:revision>
  <dcterms:modified xsi:type="dcterms:W3CDTF">2020-05-20T18:51:01Z</dcterms:modified>
</cp:coreProperties>
</file>