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slides/slide2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43" r:id="rId2"/>
    <p:sldId id="344" r:id="rId3"/>
    <p:sldId id="366" r:id="rId4"/>
    <p:sldId id="370" r:id="rId5"/>
    <p:sldId id="371" r:id="rId6"/>
    <p:sldId id="367" r:id="rId7"/>
    <p:sldId id="353" r:id="rId8"/>
    <p:sldId id="368" r:id="rId9"/>
    <p:sldId id="360" r:id="rId10"/>
    <p:sldId id="347" r:id="rId11"/>
    <p:sldId id="369" r:id="rId12"/>
    <p:sldId id="350" r:id="rId13"/>
    <p:sldId id="351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ouck, Jason" initials="JH6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6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2619" autoAdjust="0"/>
  </p:normalViewPr>
  <p:slideViewPr>
    <p:cSldViewPr>
      <p:cViewPr varScale="1">
        <p:scale>
          <a:sx n="83" d="100"/>
          <a:sy n="83" d="100"/>
        </p:scale>
        <p:origin x="-130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5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F17589-4429-4A9F-A13D-91706826A1A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BE34B76-D286-4FFD-84ED-6C9BD9C7E356}">
      <dgm:prSet phldrT="[Text]"/>
      <dgm:spPr/>
      <dgm:t>
        <a:bodyPr/>
        <a:lstStyle/>
        <a:p>
          <a:r>
            <a:rPr lang="en-US" b="1" dirty="0"/>
            <a:t>June 2016</a:t>
          </a:r>
        </a:p>
      </dgm:t>
    </dgm:pt>
    <dgm:pt modelId="{D12EFF8C-7A81-4BFF-8D99-2787ABC08BD0}" type="parTrans" cxnId="{F5DA278E-856A-4E9A-B0FA-721EBE6ECF04}">
      <dgm:prSet/>
      <dgm:spPr/>
      <dgm:t>
        <a:bodyPr/>
        <a:lstStyle/>
        <a:p>
          <a:endParaRPr lang="en-US"/>
        </a:p>
      </dgm:t>
    </dgm:pt>
    <dgm:pt modelId="{DBE65DEF-5E89-446B-A6C1-D5F4C8B41119}" type="sibTrans" cxnId="{F5DA278E-856A-4E9A-B0FA-721EBE6ECF04}">
      <dgm:prSet/>
      <dgm:spPr/>
      <dgm:t>
        <a:bodyPr/>
        <a:lstStyle/>
        <a:p>
          <a:endParaRPr lang="en-US"/>
        </a:p>
      </dgm:t>
    </dgm:pt>
    <dgm:pt modelId="{19571C05-B7DB-4541-9B2A-D891DFC63BE4}">
      <dgm:prSet phldrT="[Text]"/>
      <dgm:spPr/>
      <dgm:t>
        <a:bodyPr/>
        <a:lstStyle/>
        <a:p>
          <a:r>
            <a:rPr lang="en-US" b="1" dirty="0"/>
            <a:t>May 2017</a:t>
          </a:r>
        </a:p>
      </dgm:t>
    </dgm:pt>
    <dgm:pt modelId="{C6401215-A3CC-4FE5-8BBA-3706F7ED6B8E}" type="parTrans" cxnId="{A5E74475-E5BB-4538-9A4B-62A46D4E51D4}">
      <dgm:prSet/>
      <dgm:spPr/>
      <dgm:t>
        <a:bodyPr/>
        <a:lstStyle/>
        <a:p>
          <a:endParaRPr lang="en-US"/>
        </a:p>
      </dgm:t>
    </dgm:pt>
    <dgm:pt modelId="{334299A8-0A5E-4A00-BAA5-77774E2A831A}" type="sibTrans" cxnId="{A5E74475-E5BB-4538-9A4B-62A46D4E51D4}">
      <dgm:prSet/>
      <dgm:spPr/>
      <dgm:t>
        <a:bodyPr/>
        <a:lstStyle/>
        <a:p>
          <a:endParaRPr lang="en-US"/>
        </a:p>
      </dgm:t>
    </dgm:pt>
    <dgm:pt modelId="{875CEE89-CA3C-4044-8B92-F888C9E1E7AC}">
      <dgm:prSet phldrT="[Text]"/>
      <dgm:spPr/>
      <dgm:t>
        <a:bodyPr/>
        <a:lstStyle/>
        <a:p>
          <a:pPr algn="ctr"/>
          <a:r>
            <a:rPr lang="en-US" b="1" dirty="0"/>
            <a:t>June 2017</a:t>
          </a:r>
          <a:endParaRPr lang="en-US" dirty="0"/>
        </a:p>
      </dgm:t>
    </dgm:pt>
    <dgm:pt modelId="{619729F9-BF14-4509-9127-329AD6B62A0E}" type="parTrans" cxnId="{C50D5D8A-5347-493A-97A0-3FF440000DCE}">
      <dgm:prSet/>
      <dgm:spPr/>
      <dgm:t>
        <a:bodyPr/>
        <a:lstStyle/>
        <a:p>
          <a:endParaRPr lang="en-US"/>
        </a:p>
      </dgm:t>
    </dgm:pt>
    <dgm:pt modelId="{3EEE9B17-212F-4170-81B1-DDD0898EDED6}" type="sibTrans" cxnId="{C50D5D8A-5347-493A-97A0-3FF440000DCE}">
      <dgm:prSet/>
      <dgm:spPr/>
      <dgm:t>
        <a:bodyPr/>
        <a:lstStyle/>
        <a:p>
          <a:endParaRPr lang="en-US"/>
        </a:p>
      </dgm:t>
    </dgm:pt>
    <dgm:pt modelId="{6EDBA77E-052F-4860-BC64-3AEC9CF24C1A}">
      <dgm:prSet/>
      <dgm:spPr/>
      <dgm:t>
        <a:bodyPr/>
        <a:lstStyle/>
        <a:p>
          <a:r>
            <a:rPr lang="en-US" b="1" dirty="0"/>
            <a:t>September 2017</a:t>
          </a:r>
        </a:p>
      </dgm:t>
    </dgm:pt>
    <dgm:pt modelId="{3AA490B5-8619-40B0-9BC8-E17B363D1948}" type="parTrans" cxnId="{21C4CACF-36E4-4408-82D6-4F50A1D6FC4C}">
      <dgm:prSet/>
      <dgm:spPr/>
      <dgm:t>
        <a:bodyPr/>
        <a:lstStyle/>
        <a:p>
          <a:endParaRPr lang="en-US"/>
        </a:p>
      </dgm:t>
    </dgm:pt>
    <dgm:pt modelId="{4631F309-E50F-4EC2-BE74-059284C7ADF8}" type="sibTrans" cxnId="{21C4CACF-36E4-4408-82D6-4F50A1D6FC4C}">
      <dgm:prSet/>
      <dgm:spPr/>
      <dgm:t>
        <a:bodyPr/>
        <a:lstStyle/>
        <a:p>
          <a:endParaRPr lang="en-US"/>
        </a:p>
      </dgm:t>
    </dgm:pt>
    <dgm:pt modelId="{163A7108-70F3-4328-A5B8-822846C52783}">
      <dgm:prSet/>
      <dgm:spPr/>
      <dgm:t>
        <a:bodyPr/>
        <a:lstStyle/>
        <a:p>
          <a:r>
            <a:rPr lang="en-US" b="1" dirty="0"/>
            <a:t>Q1/Q2 2018</a:t>
          </a:r>
        </a:p>
      </dgm:t>
    </dgm:pt>
    <dgm:pt modelId="{ACDCB3B4-6BF2-4692-8702-A9799A8A5C68}" type="parTrans" cxnId="{987544A6-D69E-460F-BF51-448522412E58}">
      <dgm:prSet/>
      <dgm:spPr/>
      <dgm:t>
        <a:bodyPr/>
        <a:lstStyle/>
        <a:p>
          <a:endParaRPr lang="en-US"/>
        </a:p>
      </dgm:t>
    </dgm:pt>
    <dgm:pt modelId="{14ABCEF6-5BAC-46F3-8825-FC2D401A6F72}" type="sibTrans" cxnId="{987544A6-D69E-460F-BF51-448522412E58}">
      <dgm:prSet/>
      <dgm:spPr/>
      <dgm:t>
        <a:bodyPr/>
        <a:lstStyle/>
        <a:p>
          <a:endParaRPr lang="en-US"/>
        </a:p>
      </dgm:t>
    </dgm:pt>
    <dgm:pt modelId="{094C06B4-0D35-4432-A9BD-46956F9BD079}">
      <dgm:prSet/>
      <dgm:spPr/>
      <dgm:t>
        <a:bodyPr/>
        <a:lstStyle/>
        <a:p>
          <a:r>
            <a:rPr lang="en-US" dirty="0"/>
            <a:t>Q2/Q3 2018</a:t>
          </a:r>
        </a:p>
      </dgm:t>
    </dgm:pt>
    <dgm:pt modelId="{63F79680-7567-40FB-BEB6-91CB43D70321}" type="parTrans" cxnId="{D9D38364-BA8F-4F0E-A7C1-0742A286C08D}">
      <dgm:prSet/>
      <dgm:spPr/>
      <dgm:t>
        <a:bodyPr/>
        <a:lstStyle/>
        <a:p>
          <a:endParaRPr lang="en-US"/>
        </a:p>
      </dgm:t>
    </dgm:pt>
    <dgm:pt modelId="{A59D1169-D908-44AF-A546-4D60E73B8932}" type="sibTrans" cxnId="{D9D38364-BA8F-4F0E-A7C1-0742A286C08D}">
      <dgm:prSet/>
      <dgm:spPr/>
      <dgm:t>
        <a:bodyPr/>
        <a:lstStyle/>
        <a:p>
          <a:endParaRPr lang="en-US"/>
        </a:p>
      </dgm:t>
    </dgm:pt>
    <dgm:pt modelId="{67CB5B6F-91F4-451F-8BCC-0C62D4B09A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CPUC Reviews/Certifies IRPs for Consistency with Optimal Portfolio</a:t>
          </a:r>
        </a:p>
      </dgm:t>
    </dgm:pt>
    <dgm:pt modelId="{8CFD4F1C-47F6-4532-A764-D4DE1F5535B5}" type="sibTrans" cxnId="{7DD17829-7214-4EA7-ABB7-AA21844D1B4F}">
      <dgm:prSet/>
      <dgm:spPr/>
      <dgm:t>
        <a:bodyPr/>
        <a:lstStyle/>
        <a:p>
          <a:endParaRPr lang="en-US"/>
        </a:p>
      </dgm:t>
    </dgm:pt>
    <dgm:pt modelId="{E5CAE870-4BC3-4E57-AB3F-42904397575B}" type="parTrans" cxnId="{7DD17829-7214-4EA7-ABB7-AA21844D1B4F}">
      <dgm:prSet/>
      <dgm:spPr/>
      <dgm:t>
        <a:bodyPr/>
        <a:lstStyle/>
        <a:p>
          <a:endParaRPr lang="en-US"/>
        </a:p>
      </dgm:t>
    </dgm:pt>
    <dgm:pt modelId="{54092EC7-5CE8-4169-8146-783D6FCA0349}">
      <dgm:prSet custT="1"/>
      <dgm:spPr/>
      <dgm:t>
        <a:bodyPr/>
        <a:lstStyle/>
        <a:p>
          <a:r>
            <a:rPr lang="en-US" sz="1700" dirty="0"/>
            <a:t>Load Serving Entities (LSEs) File IRPs</a:t>
          </a:r>
        </a:p>
      </dgm:t>
    </dgm:pt>
    <dgm:pt modelId="{3711614D-EB7F-436A-AF83-CDD802DC7A64}" type="sibTrans" cxnId="{FF7675D7-032B-40BA-98D9-0E27C09CA964}">
      <dgm:prSet/>
      <dgm:spPr/>
      <dgm:t>
        <a:bodyPr/>
        <a:lstStyle/>
        <a:p>
          <a:endParaRPr lang="en-US"/>
        </a:p>
      </dgm:t>
    </dgm:pt>
    <dgm:pt modelId="{8354F497-D794-4D22-9F90-A875C2AE183B}" type="parTrans" cxnId="{FF7675D7-032B-40BA-98D9-0E27C09CA964}">
      <dgm:prSet/>
      <dgm:spPr/>
      <dgm:t>
        <a:bodyPr/>
        <a:lstStyle/>
        <a:p>
          <a:endParaRPr lang="en-US"/>
        </a:p>
      </dgm:t>
    </dgm:pt>
    <dgm:pt modelId="{D578F4B8-6D14-48CA-847C-5A2474DF775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700" dirty="0"/>
            <a:t>CPUC Issues Proposed Decision on IRP Process and Optimal Portfolio to Reach Emissions Planning Target </a:t>
          </a:r>
        </a:p>
      </dgm:t>
    </dgm:pt>
    <dgm:pt modelId="{3D6F356E-1103-4798-808B-840A3834D442}" type="sibTrans" cxnId="{47771BC0-3F47-4D5F-8C79-229B526DBCFC}">
      <dgm:prSet/>
      <dgm:spPr/>
      <dgm:t>
        <a:bodyPr/>
        <a:lstStyle/>
        <a:p>
          <a:endParaRPr lang="en-US"/>
        </a:p>
      </dgm:t>
    </dgm:pt>
    <dgm:pt modelId="{FEA8BF50-9BAE-46B6-9C1F-43703396A4D7}" type="parTrans" cxnId="{47771BC0-3F47-4D5F-8C79-229B526DBCFC}">
      <dgm:prSet/>
      <dgm:spPr/>
      <dgm:t>
        <a:bodyPr/>
        <a:lstStyle/>
        <a:p>
          <a:endParaRPr lang="en-US"/>
        </a:p>
      </dgm:t>
    </dgm:pt>
    <dgm:pt modelId="{6E681487-B84B-44E8-AB11-05A823D1E51D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US" sz="1700" dirty="0"/>
            <a:t>Energy Division Releases Modeling Results for Electric Sector to Reach GHG Emissions Targets</a:t>
          </a:r>
        </a:p>
      </dgm:t>
    </dgm:pt>
    <dgm:pt modelId="{058E4B4A-32E5-440E-89D9-ED004E766E19}" type="sibTrans" cxnId="{30A8C878-A5C6-4BAD-9299-D3FC783F0A5A}">
      <dgm:prSet/>
      <dgm:spPr/>
      <dgm:t>
        <a:bodyPr/>
        <a:lstStyle/>
        <a:p>
          <a:endParaRPr lang="en-US"/>
        </a:p>
      </dgm:t>
    </dgm:pt>
    <dgm:pt modelId="{9172F830-0D1A-484E-8F87-5435CCF0BBE0}" type="parTrans" cxnId="{30A8C878-A5C6-4BAD-9299-D3FC783F0A5A}">
      <dgm:prSet/>
      <dgm:spPr/>
      <dgm:t>
        <a:bodyPr/>
        <a:lstStyle/>
        <a:p>
          <a:endParaRPr lang="en-US"/>
        </a:p>
      </dgm:t>
    </dgm:pt>
    <dgm:pt modelId="{32E4FE83-B15C-40D6-ACE7-97DB2AAEBF35}">
      <dgm:prSet phldrT="[Text]" custT="1"/>
      <dgm:spPr/>
      <dgm:t>
        <a:bodyPr/>
        <a:lstStyle/>
        <a:p>
          <a:r>
            <a:rPr lang="en-US" sz="1700" dirty="0"/>
            <a:t>Energy Division Releases Staff Proposal on IRP Process</a:t>
          </a:r>
        </a:p>
      </dgm:t>
    </dgm:pt>
    <dgm:pt modelId="{ADD17647-8D2F-4A6D-8D30-8B49363D1873}" type="sibTrans" cxnId="{BF2C2856-A3B8-40D5-8F4E-F1055CF366DF}">
      <dgm:prSet/>
      <dgm:spPr/>
      <dgm:t>
        <a:bodyPr/>
        <a:lstStyle/>
        <a:p>
          <a:endParaRPr lang="en-US"/>
        </a:p>
      </dgm:t>
    </dgm:pt>
    <dgm:pt modelId="{58489163-A6EA-43A2-A995-12C94CDE3577}" type="parTrans" cxnId="{BF2C2856-A3B8-40D5-8F4E-F1055CF366DF}">
      <dgm:prSet/>
      <dgm:spPr/>
      <dgm:t>
        <a:bodyPr/>
        <a:lstStyle/>
        <a:p>
          <a:endParaRPr lang="en-US"/>
        </a:p>
      </dgm:t>
    </dgm:pt>
    <dgm:pt modelId="{EEA887A4-E34F-4AC1-B15C-52CACF746D2F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US" sz="1700" dirty="0"/>
            <a:t>Energy Division Launches IRP</a:t>
          </a:r>
        </a:p>
      </dgm:t>
    </dgm:pt>
    <dgm:pt modelId="{95889FB3-D8D4-4230-8F1A-869C9B680A08}" type="sibTrans" cxnId="{6F06377F-15B3-4416-B7E8-E2D2F6DF00A2}">
      <dgm:prSet/>
      <dgm:spPr/>
      <dgm:t>
        <a:bodyPr/>
        <a:lstStyle/>
        <a:p>
          <a:endParaRPr lang="en-US"/>
        </a:p>
      </dgm:t>
    </dgm:pt>
    <dgm:pt modelId="{0DA77CA8-7D55-4BE1-9464-C34C0630ED1E}" type="parTrans" cxnId="{6F06377F-15B3-4416-B7E8-E2D2F6DF00A2}">
      <dgm:prSet/>
      <dgm:spPr/>
      <dgm:t>
        <a:bodyPr/>
        <a:lstStyle/>
        <a:p>
          <a:endParaRPr lang="en-US"/>
        </a:p>
      </dgm:t>
    </dgm:pt>
    <dgm:pt modelId="{3D48E569-9994-4523-B3AE-BF96D050F21E}" type="pres">
      <dgm:prSet presAssocID="{E3F17589-4429-4A9F-A13D-91706826A1A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0DC3869-E3B2-4E3F-9FE1-A9EBDC208704}" type="pres">
      <dgm:prSet presAssocID="{4BE34B76-D286-4FFD-84ED-6C9BD9C7E356}" presName="linNode" presStyleCnt="0"/>
      <dgm:spPr/>
    </dgm:pt>
    <dgm:pt modelId="{FEE6EFFF-8E51-4AB1-A2F5-7D06A911500D}" type="pres">
      <dgm:prSet presAssocID="{4BE34B76-D286-4FFD-84ED-6C9BD9C7E356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3495FF-F376-41CA-B805-95F35764B47E}" type="pres">
      <dgm:prSet presAssocID="{4BE34B76-D286-4FFD-84ED-6C9BD9C7E356}" presName="descendantText" presStyleLbl="alignAccFollowNode1" presStyleIdx="0" presStyleCnt="6" custScaleX="206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D5EF9-4489-47AA-A19A-AE5A4DF02CF5}" type="pres">
      <dgm:prSet presAssocID="{DBE65DEF-5E89-446B-A6C1-D5F4C8B41119}" presName="sp" presStyleCnt="0"/>
      <dgm:spPr/>
    </dgm:pt>
    <dgm:pt modelId="{EAF84C30-7EA3-4282-8703-69764341E911}" type="pres">
      <dgm:prSet presAssocID="{19571C05-B7DB-4541-9B2A-D891DFC63BE4}" presName="linNode" presStyleCnt="0"/>
      <dgm:spPr/>
    </dgm:pt>
    <dgm:pt modelId="{650C8C13-7102-4CE9-9B2C-BFE81C9858A0}" type="pres">
      <dgm:prSet presAssocID="{19571C05-B7DB-4541-9B2A-D891DFC63BE4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2FC92C-41DE-403D-B63D-767E5661AAEC}" type="pres">
      <dgm:prSet presAssocID="{19571C05-B7DB-4541-9B2A-D891DFC63BE4}" presName="descendantText" presStyleLbl="alignAccFollowNode1" presStyleIdx="1" presStyleCnt="6" custScaleX="206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8D4CB4-395B-434C-A710-362E1C81339A}" type="pres">
      <dgm:prSet presAssocID="{334299A8-0A5E-4A00-BAA5-77774E2A831A}" presName="sp" presStyleCnt="0"/>
      <dgm:spPr/>
    </dgm:pt>
    <dgm:pt modelId="{4F71DDF0-7F81-46BB-A430-0C1EB91323D5}" type="pres">
      <dgm:prSet presAssocID="{875CEE89-CA3C-4044-8B92-F888C9E1E7AC}" presName="linNode" presStyleCnt="0"/>
      <dgm:spPr/>
    </dgm:pt>
    <dgm:pt modelId="{B6793CD4-F6DC-4921-8BAB-2CD47228B9CB}" type="pres">
      <dgm:prSet presAssocID="{875CEE89-CA3C-4044-8B92-F888C9E1E7AC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B84545-5F2E-48D9-B604-D1B44218BA91}" type="pres">
      <dgm:prSet presAssocID="{875CEE89-CA3C-4044-8B92-F888C9E1E7AC}" presName="descendantText" presStyleLbl="alignAccFollowNode1" presStyleIdx="2" presStyleCnt="6" custScaleX="206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4BCD5F-BDDC-4185-BA7E-CD809516275D}" type="pres">
      <dgm:prSet presAssocID="{3EEE9B17-212F-4170-81B1-DDD0898EDED6}" presName="sp" presStyleCnt="0"/>
      <dgm:spPr/>
    </dgm:pt>
    <dgm:pt modelId="{AA2D1F1B-230F-4F96-9ED6-F5DD5131F912}" type="pres">
      <dgm:prSet presAssocID="{6EDBA77E-052F-4860-BC64-3AEC9CF24C1A}" presName="linNode" presStyleCnt="0"/>
      <dgm:spPr/>
    </dgm:pt>
    <dgm:pt modelId="{534CE601-8E50-45B5-83BA-C5144A08D9E2}" type="pres">
      <dgm:prSet presAssocID="{6EDBA77E-052F-4860-BC64-3AEC9CF24C1A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9C7529-9CD8-4CD4-90E8-30F7F1CD7578}" type="pres">
      <dgm:prSet presAssocID="{6EDBA77E-052F-4860-BC64-3AEC9CF24C1A}" presName="descendantText" presStyleLbl="alignAccFollowNode1" presStyleIdx="3" presStyleCnt="6" custScaleX="206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4F79E2-8F80-4EA9-8615-D702493C9027}" type="pres">
      <dgm:prSet presAssocID="{4631F309-E50F-4EC2-BE74-059284C7ADF8}" presName="sp" presStyleCnt="0"/>
      <dgm:spPr/>
    </dgm:pt>
    <dgm:pt modelId="{27EEBE4B-FC02-4746-8C1F-438C2FCC4206}" type="pres">
      <dgm:prSet presAssocID="{163A7108-70F3-4328-A5B8-822846C52783}" presName="linNode" presStyleCnt="0"/>
      <dgm:spPr/>
    </dgm:pt>
    <dgm:pt modelId="{2F97276A-6C32-4176-89FC-8D2570B336D7}" type="pres">
      <dgm:prSet presAssocID="{163A7108-70F3-4328-A5B8-822846C52783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9B3EC-4342-4BB4-A929-84C12A317708}" type="pres">
      <dgm:prSet presAssocID="{163A7108-70F3-4328-A5B8-822846C52783}" presName="descendantText" presStyleLbl="alignAccFollowNode1" presStyleIdx="4" presStyleCnt="6" custScaleX="206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65AA32-459B-483C-9DBA-1025944EFB52}" type="pres">
      <dgm:prSet presAssocID="{14ABCEF6-5BAC-46F3-8825-FC2D401A6F72}" presName="sp" presStyleCnt="0"/>
      <dgm:spPr/>
    </dgm:pt>
    <dgm:pt modelId="{249A7A3F-B014-4179-8BB7-F73788C808D9}" type="pres">
      <dgm:prSet presAssocID="{094C06B4-0D35-4432-A9BD-46956F9BD079}" presName="linNode" presStyleCnt="0"/>
      <dgm:spPr/>
    </dgm:pt>
    <dgm:pt modelId="{4AFA6C7B-EBB1-47FC-B454-143021DDC0CC}" type="pres">
      <dgm:prSet presAssocID="{094C06B4-0D35-4432-A9BD-46956F9BD079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1AF08F-E922-4287-B08F-2435B516C02D}" type="pres">
      <dgm:prSet presAssocID="{094C06B4-0D35-4432-A9BD-46956F9BD079}" presName="descendantText" presStyleLbl="alignAccFollowNode1" presStyleIdx="5" presStyleCnt="6" custScaleX="206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C4CACF-36E4-4408-82D6-4F50A1D6FC4C}" srcId="{E3F17589-4429-4A9F-A13D-91706826A1A4}" destId="{6EDBA77E-052F-4860-BC64-3AEC9CF24C1A}" srcOrd="3" destOrd="0" parTransId="{3AA490B5-8619-40B0-9BC8-E17B363D1948}" sibTransId="{4631F309-E50F-4EC2-BE74-059284C7ADF8}"/>
    <dgm:cxn modelId="{89C62221-6DFF-46B8-A46C-3EBE742845EF}" type="presOf" srcId="{6E681487-B84B-44E8-AB11-05A823D1E51D}" destId="{2EB84545-5F2E-48D9-B604-D1B44218BA91}" srcOrd="0" destOrd="0" presId="urn:microsoft.com/office/officeart/2005/8/layout/vList5"/>
    <dgm:cxn modelId="{96373B5D-BA6D-4526-B44B-783A9118288C}" type="presOf" srcId="{D578F4B8-6D14-48CA-847C-5A2474DF7758}" destId="{949C7529-9CD8-4CD4-90E8-30F7F1CD7578}" srcOrd="0" destOrd="0" presId="urn:microsoft.com/office/officeart/2005/8/layout/vList5"/>
    <dgm:cxn modelId="{47771BC0-3F47-4D5F-8C79-229B526DBCFC}" srcId="{6EDBA77E-052F-4860-BC64-3AEC9CF24C1A}" destId="{D578F4B8-6D14-48CA-847C-5A2474DF7758}" srcOrd="0" destOrd="0" parTransId="{FEA8BF50-9BAE-46B6-9C1F-43703396A4D7}" sibTransId="{3D6F356E-1103-4798-808B-840A3834D442}"/>
    <dgm:cxn modelId="{987544A6-D69E-460F-BF51-448522412E58}" srcId="{E3F17589-4429-4A9F-A13D-91706826A1A4}" destId="{163A7108-70F3-4328-A5B8-822846C52783}" srcOrd="4" destOrd="0" parTransId="{ACDCB3B4-6BF2-4692-8702-A9799A8A5C68}" sibTransId="{14ABCEF6-5BAC-46F3-8825-FC2D401A6F72}"/>
    <dgm:cxn modelId="{A5E74475-E5BB-4538-9A4B-62A46D4E51D4}" srcId="{E3F17589-4429-4A9F-A13D-91706826A1A4}" destId="{19571C05-B7DB-4541-9B2A-D891DFC63BE4}" srcOrd="1" destOrd="0" parTransId="{C6401215-A3CC-4FE5-8BBA-3706F7ED6B8E}" sibTransId="{334299A8-0A5E-4A00-BAA5-77774E2A831A}"/>
    <dgm:cxn modelId="{7DD17829-7214-4EA7-ABB7-AA21844D1B4F}" srcId="{094C06B4-0D35-4432-A9BD-46956F9BD079}" destId="{67CB5B6F-91F4-451F-8BCC-0C62D4B09A3A}" srcOrd="0" destOrd="0" parTransId="{E5CAE870-4BC3-4E57-AB3F-42904397575B}" sibTransId="{8CFD4F1C-47F6-4532-A764-D4DE1F5535B5}"/>
    <dgm:cxn modelId="{2135A563-4347-4579-AA92-1D6A030DC13A}" type="presOf" srcId="{4BE34B76-D286-4FFD-84ED-6C9BD9C7E356}" destId="{FEE6EFFF-8E51-4AB1-A2F5-7D06A911500D}" srcOrd="0" destOrd="0" presId="urn:microsoft.com/office/officeart/2005/8/layout/vList5"/>
    <dgm:cxn modelId="{8D0CAE84-0906-4B86-940A-A1E04160235D}" type="presOf" srcId="{E3F17589-4429-4A9F-A13D-91706826A1A4}" destId="{3D48E569-9994-4523-B3AE-BF96D050F21E}" srcOrd="0" destOrd="0" presId="urn:microsoft.com/office/officeart/2005/8/layout/vList5"/>
    <dgm:cxn modelId="{1D0AE9DF-9151-4464-9DCB-E9AF18F806FF}" type="presOf" srcId="{54092EC7-5CE8-4169-8146-783D6FCA0349}" destId="{7D99B3EC-4342-4BB4-A929-84C12A317708}" srcOrd="0" destOrd="0" presId="urn:microsoft.com/office/officeart/2005/8/layout/vList5"/>
    <dgm:cxn modelId="{D9D38364-BA8F-4F0E-A7C1-0742A286C08D}" srcId="{E3F17589-4429-4A9F-A13D-91706826A1A4}" destId="{094C06B4-0D35-4432-A9BD-46956F9BD079}" srcOrd="5" destOrd="0" parTransId="{63F79680-7567-40FB-BEB6-91CB43D70321}" sibTransId="{A59D1169-D908-44AF-A546-4D60E73B8932}"/>
    <dgm:cxn modelId="{97886B05-A917-40A3-BDF6-C53D644F3DB3}" type="presOf" srcId="{19571C05-B7DB-4541-9B2A-D891DFC63BE4}" destId="{650C8C13-7102-4CE9-9B2C-BFE81C9858A0}" srcOrd="0" destOrd="0" presId="urn:microsoft.com/office/officeart/2005/8/layout/vList5"/>
    <dgm:cxn modelId="{D6986E70-9A92-4F54-B423-A2DBA601E53D}" type="presOf" srcId="{32E4FE83-B15C-40D6-ACE7-97DB2AAEBF35}" destId="{3B2FC92C-41DE-403D-B63D-767E5661AAEC}" srcOrd="0" destOrd="0" presId="urn:microsoft.com/office/officeart/2005/8/layout/vList5"/>
    <dgm:cxn modelId="{6F06377F-15B3-4416-B7E8-E2D2F6DF00A2}" srcId="{4BE34B76-D286-4FFD-84ED-6C9BD9C7E356}" destId="{EEA887A4-E34F-4AC1-B15C-52CACF746D2F}" srcOrd="0" destOrd="0" parTransId="{0DA77CA8-7D55-4BE1-9464-C34C0630ED1E}" sibTransId="{95889FB3-D8D4-4230-8F1A-869C9B680A08}"/>
    <dgm:cxn modelId="{910F184D-54A5-4F71-9EED-4A446F328CE7}" type="presOf" srcId="{EEA887A4-E34F-4AC1-B15C-52CACF746D2F}" destId="{4B3495FF-F376-41CA-B805-95F35764B47E}" srcOrd="0" destOrd="0" presId="urn:microsoft.com/office/officeart/2005/8/layout/vList5"/>
    <dgm:cxn modelId="{C50D5D8A-5347-493A-97A0-3FF440000DCE}" srcId="{E3F17589-4429-4A9F-A13D-91706826A1A4}" destId="{875CEE89-CA3C-4044-8B92-F888C9E1E7AC}" srcOrd="2" destOrd="0" parTransId="{619729F9-BF14-4509-9127-329AD6B62A0E}" sibTransId="{3EEE9B17-212F-4170-81B1-DDD0898EDED6}"/>
    <dgm:cxn modelId="{5A5176A4-2EFE-400F-9F2D-05E992AF2F9B}" type="presOf" srcId="{875CEE89-CA3C-4044-8B92-F888C9E1E7AC}" destId="{B6793CD4-F6DC-4921-8BAB-2CD47228B9CB}" srcOrd="0" destOrd="0" presId="urn:microsoft.com/office/officeart/2005/8/layout/vList5"/>
    <dgm:cxn modelId="{C97760CA-477C-446A-A51F-3EFDDCED97BC}" type="presOf" srcId="{6EDBA77E-052F-4860-BC64-3AEC9CF24C1A}" destId="{534CE601-8E50-45B5-83BA-C5144A08D9E2}" srcOrd="0" destOrd="0" presId="urn:microsoft.com/office/officeart/2005/8/layout/vList5"/>
    <dgm:cxn modelId="{30A8C878-A5C6-4BAD-9299-D3FC783F0A5A}" srcId="{875CEE89-CA3C-4044-8B92-F888C9E1E7AC}" destId="{6E681487-B84B-44E8-AB11-05A823D1E51D}" srcOrd="0" destOrd="0" parTransId="{9172F830-0D1A-484E-8F87-5435CCF0BBE0}" sibTransId="{058E4B4A-32E5-440E-89D9-ED004E766E19}"/>
    <dgm:cxn modelId="{37C7115B-FBD5-4029-AD27-121605044969}" type="presOf" srcId="{67CB5B6F-91F4-451F-8BCC-0C62D4B09A3A}" destId="{E01AF08F-E922-4287-B08F-2435B516C02D}" srcOrd="0" destOrd="0" presId="urn:microsoft.com/office/officeart/2005/8/layout/vList5"/>
    <dgm:cxn modelId="{FF7675D7-032B-40BA-98D9-0E27C09CA964}" srcId="{163A7108-70F3-4328-A5B8-822846C52783}" destId="{54092EC7-5CE8-4169-8146-783D6FCA0349}" srcOrd="0" destOrd="0" parTransId="{8354F497-D794-4D22-9F90-A875C2AE183B}" sibTransId="{3711614D-EB7F-436A-AF83-CDD802DC7A64}"/>
    <dgm:cxn modelId="{BF2C2856-A3B8-40D5-8F4E-F1055CF366DF}" srcId="{19571C05-B7DB-4541-9B2A-D891DFC63BE4}" destId="{32E4FE83-B15C-40D6-ACE7-97DB2AAEBF35}" srcOrd="0" destOrd="0" parTransId="{58489163-A6EA-43A2-A995-12C94CDE3577}" sibTransId="{ADD17647-8D2F-4A6D-8D30-8B49363D1873}"/>
    <dgm:cxn modelId="{F5DA278E-856A-4E9A-B0FA-721EBE6ECF04}" srcId="{E3F17589-4429-4A9F-A13D-91706826A1A4}" destId="{4BE34B76-D286-4FFD-84ED-6C9BD9C7E356}" srcOrd="0" destOrd="0" parTransId="{D12EFF8C-7A81-4BFF-8D99-2787ABC08BD0}" sibTransId="{DBE65DEF-5E89-446B-A6C1-D5F4C8B41119}"/>
    <dgm:cxn modelId="{2ACF6E52-25E6-4EDE-AFA1-CC12DF9F488D}" type="presOf" srcId="{094C06B4-0D35-4432-A9BD-46956F9BD079}" destId="{4AFA6C7B-EBB1-47FC-B454-143021DDC0CC}" srcOrd="0" destOrd="0" presId="urn:microsoft.com/office/officeart/2005/8/layout/vList5"/>
    <dgm:cxn modelId="{7053E084-578C-4635-9256-3B7CADDBE5D9}" type="presOf" srcId="{163A7108-70F3-4328-A5B8-822846C52783}" destId="{2F97276A-6C32-4176-89FC-8D2570B336D7}" srcOrd="0" destOrd="0" presId="urn:microsoft.com/office/officeart/2005/8/layout/vList5"/>
    <dgm:cxn modelId="{CD7B1812-3A2A-486E-BF65-DD34DBCFBAE6}" type="presParOf" srcId="{3D48E569-9994-4523-B3AE-BF96D050F21E}" destId="{10DC3869-E3B2-4E3F-9FE1-A9EBDC208704}" srcOrd="0" destOrd="0" presId="urn:microsoft.com/office/officeart/2005/8/layout/vList5"/>
    <dgm:cxn modelId="{F9163861-4C5C-4D63-AE78-33FBA4D3F0A4}" type="presParOf" srcId="{10DC3869-E3B2-4E3F-9FE1-A9EBDC208704}" destId="{FEE6EFFF-8E51-4AB1-A2F5-7D06A911500D}" srcOrd="0" destOrd="0" presId="urn:microsoft.com/office/officeart/2005/8/layout/vList5"/>
    <dgm:cxn modelId="{027E923C-43A5-4C0F-99C9-CF7D7A0C7F81}" type="presParOf" srcId="{10DC3869-E3B2-4E3F-9FE1-A9EBDC208704}" destId="{4B3495FF-F376-41CA-B805-95F35764B47E}" srcOrd="1" destOrd="0" presId="urn:microsoft.com/office/officeart/2005/8/layout/vList5"/>
    <dgm:cxn modelId="{1098F9A5-12A4-4F16-B960-BDD7A1770E3C}" type="presParOf" srcId="{3D48E569-9994-4523-B3AE-BF96D050F21E}" destId="{D33D5EF9-4489-47AA-A19A-AE5A4DF02CF5}" srcOrd="1" destOrd="0" presId="urn:microsoft.com/office/officeart/2005/8/layout/vList5"/>
    <dgm:cxn modelId="{C8F41AFE-155B-4FB8-9640-7106262F6F0B}" type="presParOf" srcId="{3D48E569-9994-4523-B3AE-BF96D050F21E}" destId="{EAF84C30-7EA3-4282-8703-69764341E911}" srcOrd="2" destOrd="0" presId="urn:microsoft.com/office/officeart/2005/8/layout/vList5"/>
    <dgm:cxn modelId="{EBDBDABB-11F1-42D7-973D-69BFC97FE62D}" type="presParOf" srcId="{EAF84C30-7EA3-4282-8703-69764341E911}" destId="{650C8C13-7102-4CE9-9B2C-BFE81C9858A0}" srcOrd="0" destOrd="0" presId="urn:microsoft.com/office/officeart/2005/8/layout/vList5"/>
    <dgm:cxn modelId="{6C979702-6605-4A1B-BCE7-939AC36107B8}" type="presParOf" srcId="{EAF84C30-7EA3-4282-8703-69764341E911}" destId="{3B2FC92C-41DE-403D-B63D-767E5661AAEC}" srcOrd="1" destOrd="0" presId="urn:microsoft.com/office/officeart/2005/8/layout/vList5"/>
    <dgm:cxn modelId="{0521E19B-F448-411B-B139-001E370896A2}" type="presParOf" srcId="{3D48E569-9994-4523-B3AE-BF96D050F21E}" destId="{3C8D4CB4-395B-434C-A710-362E1C81339A}" srcOrd="3" destOrd="0" presId="urn:microsoft.com/office/officeart/2005/8/layout/vList5"/>
    <dgm:cxn modelId="{BC70AC43-F505-47F8-B77B-AABDC337C935}" type="presParOf" srcId="{3D48E569-9994-4523-B3AE-BF96D050F21E}" destId="{4F71DDF0-7F81-46BB-A430-0C1EB91323D5}" srcOrd="4" destOrd="0" presId="urn:microsoft.com/office/officeart/2005/8/layout/vList5"/>
    <dgm:cxn modelId="{4D91D305-B398-42BA-820E-8D367FE908AB}" type="presParOf" srcId="{4F71DDF0-7F81-46BB-A430-0C1EB91323D5}" destId="{B6793CD4-F6DC-4921-8BAB-2CD47228B9CB}" srcOrd="0" destOrd="0" presId="urn:microsoft.com/office/officeart/2005/8/layout/vList5"/>
    <dgm:cxn modelId="{62EF2E7B-E796-4DB8-AFD9-31BF512CDDAF}" type="presParOf" srcId="{4F71DDF0-7F81-46BB-A430-0C1EB91323D5}" destId="{2EB84545-5F2E-48D9-B604-D1B44218BA91}" srcOrd="1" destOrd="0" presId="urn:microsoft.com/office/officeart/2005/8/layout/vList5"/>
    <dgm:cxn modelId="{CC0F972E-4EFC-4042-AE5C-52DEA9EEFA53}" type="presParOf" srcId="{3D48E569-9994-4523-B3AE-BF96D050F21E}" destId="{844BCD5F-BDDC-4185-BA7E-CD809516275D}" srcOrd="5" destOrd="0" presId="urn:microsoft.com/office/officeart/2005/8/layout/vList5"/>
    <dgm:cxn modelId="{99A3BF16-0DE2-4F4E-94DF-EF178AB62265}" type="presParOf" srcId="{3D48E569-9994-4523-B3AE-BF96D050F21E}" destId="{AA2D1F1B-230F-4F96-9ED6-F5DD5131F912}" srcOrd="6" destOrd="0" presId="urn:microsoft.com/office/officeart/2005/8/layout/vList5"/>
    <dgm:cxn modelId="{D295FAB3-108F-4FCF-8009-8BAA4C43B1AD}" type="presParOf" srcId="{AA2D1F1B-230F-4F96-9ED6-F5DD5131F912}" destId="{534CE601-8E50-45B5-83BA-C5144A08D9E2}" srcOrd="0" destOrd="0" presId="urn:microsoft.com/office/officeart/2005/8/layout/vList5"/>
    <dgm:cxn modelId="{4424AF6D-1DD7-4C89-93C7-E3192E0FB2B8}" type="presParOf" srcId="{AA2D1F1B-230F-4F96-9ED6-F5DD5131F912}" destId="{949C7529-9CD8-4CD4-90E8-30F7F1CD7578}" srcOrd="1" destOrd="0" presId="urn:microsoft.com/office/officeart/2005/8/layout/vList5"/>
    <dgm:cxn modelId="{AE185A9E-5E2D-4FC4-B055-61F740DACC29}" type="presParOf" srcId="{3D48E569-9994-4523-B3AE-BF96D050F21E}" destId="{7B4F79E2-8F80-4EA9-8615-D702493C9027}" srcOrd="7" destOrd="0" presId="urn:microsoft.com/office/officeart/2005/8/layout/vList5"/>
    <dgm:cxn modelId="{B87EB6F2-0F1C-4E5C-A010-2381048458F8}" type="presParOf" srcId="{3D48E569-9994-4523-B3AE-BF96D050F21E}" destId="{27EEBE4B-FC02-4746-8C1F-438C2FCC4206}" srcOrd="8" destOrd="0" presId="urn:microsoft.com/office/officeart/2005/8/layout/vList5"/>
    <dgm:cxn modelId="{438D7F04-7BEF-4814-AA03-289ABD26D13A}" type="presParOf" srcId="{27EEBE4B-FC02-4746-8C1F-438C2FCC4206}" destId="{2F97276A-6C32-4176-89FC-8D2570B336D7}" srcOrd="0" destOrd="0" presId="urn:microsoft.com/office/officeart/2005/8/layout/vList5"/>
    <dgm:cxn modelId="{310D706C-A2CC-47AF-94C0-72364A3DA61D}" type="presParOf" srcId="{27EEBE4B-FC02-4746-8C1F-438C2FCC4206}" destId="{7D99B3EC-4342-4BB4-A929-84C12A317708}" srcOrd="1" destOrd="0" presId="urn:microsoft.com/office/officeart/2005/8/layout/vList5"/>
    <dgm:cxn modelId="{6C0DFB2C-7911-41E5-8506-AE8080E1A903}" type="presParOf" srcId="{3D48E569-9994-4523-B3AE-BF96D050F21E}" destId="{3965AA32-459B-483C-9DBA-1025944EFB52}" srcOrd="9" destOrd="0" presId="urn:microsoft.com/office/officeart/2005/8/layout/vList5"/>
    <dgm:cxn modelId="{479409B7-83A7-4017-A01A-A699503AD328}" type="presParOf" srcId="{3D48E569-9994-4523-B3AE-BF96D050F21E}" destId="{249A7A3F-B014-4179-8BB7-F73788C808D9}" srcOrd="10" destOrd="0" presId="urn:microsoft.com/office/officeart/2005/8/layout/vList5"/>
    <dgm:cxn modelId="{7E254E7F-0140-4012-B354-73D740FF5D23}" type="presParOf" srcId="{249A7A3F-B014-4179-8BB7-F73788C808D9}" destId="{4AFA6C7B-EBB1-47FC-B454-143021DDC0CC}" srcOrd="0" destOrd="0" presId="urn:microsoft.com/office/officeart/2005/8/layout/vList5"/>
    <dgm:cxn modelId="{3101472F-D872-4D64-90C3-FF825307B8A1}" type="presParOf" srcId="{249A7A3F-B014-4179-8BB7-F73788C808D9}" destId="{E01AF08F-E922-4287-B08F-2435B516C02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3495FF-F376-41CA-B805-95F35764B47E}">
      <dsp:nvSpPr>
        <dsp:cNvPr id="0" name=""/>
        <dsp:cNvSpPr/>
      </dsp:nvSpPr>
      <dsp:spPr>
        <a:xfrm rot="5400000">
          <a:off x="4690213" y="-2852534"/>
          <a:ext cx="608249" cy="64679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Energy Division Launches IRP</a:t>
          </a:r>
        </a:p>
      </dsp:txBody>
      <dsp:txXfrm rot="-5400000">
        <a:off x="1760341" y="107030"/>
        <a:ext cx="6438301" cy="548865"/>
      </dsp:txXfrm>
    </dsp:sp>
    <dsp:sp modelId="{FEE6EFFF-8E51-4AB1-A2F5-7D06A911500D}">
      <dsp:nvSpPr>
        <dsp:cNvPr id="0" name=""/>
        <dsp:cNvSpPr/>
      </dsp:nvSpPr>
      <dsp:spPr>
        <a:xfrm>
          <a:off x="1264" y="1305"/>
          <a:ext cx="1759076" cy="7603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/>
            <a:t>June 2016</a:t>
          </a:r>
        </a:p>
      </dsp:txBody>
      <dsp:txXfrm>
        <a:off x="38379" y="38420"/>
        <a:ext cx="1684846" cy="686082"/>
      </dsp:txXfrm>
    </dsp:sp>
    <dsp:sp modelId="{3B2FC92C-41DE-403D-B63D-767E5661AAEC}">
      <dsp:nvSpPr>
        <dsp:cNvPr id="0" name=""/>
        <dsp:cNvSpPr/>
      </dsp:nvSpPr>
      <dsp:spPr>
        <a:xfrm rot="5400000">
          <a:off x="4690213" y="-2054206"/>
          <a:ext cx="608249" cy="64679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Energy Division Releases Staff Proposal on IRP Process</a:t>
          </a:r>
        </a:p>
      </dsp:txBody>
      <dsp:txXfrm rot="-5400000">
        <a:off x="1760341" y="905358"/>
        <a:ext cx="6438301" cy="548865"/>
      </dsp:txXfrm>
    </dsp:sp>
    <dsp:sp modelId="{650C8C13-7102-4CE9-9B2C-BFE81C9858A0}">
      <dsp:nvSpPr>
        <dsp:cNvPr id="0" name=""/>
        <dsp:cNvSpPr/>
      </dsp:nvSpPr>
      <dsp:spPr>
        <a:xfrm>
          <a:off x="1264" y="799633"/>
          <a:ext cx="1759076" cy="7603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/>
            <a:t>May 2017</a:t>
          </a:r>
        </a:p>
      </dsp:txBody>
      <dsp:txXfrm>
        <a:off x="38379" y="836748"/>
        <a:ext cx="1684846" cy="686082"/>
      </dsp:txXfrm>
    </dsp:sp>
    <dsp:sp modelId="{2EB84545-5F2E-48D9-B604-D1B44218BA91}">
      <dsp:nvSpPr>
        <dsp:cNvPr id="0" name=""/>
        <dsp:cNvSpPr/>
      </dsp:nvSpPr>
      <dsp:spPr>
        <a:xfrm rot="5400000">
          <a:off x="4690213" y="-1255879"/>
          <a:ext cx="608249" cy="64679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Energy Division Releases Modeling Results for Electric Sector to Reach GHG Emissions Targets</a:t>
          </a:r>
        </a:p>
      </dsp:txBody>
      <dsp:txXfrm rot="-5400000">
        <a:off x="1760341" y="1703685"/>
        <a:ext cx="6438301" cy="548865"/>
      </dsp:txXfrm>
    </dsp:sp>
    <dsp:sp modelId="{B6793CD4-F6DC-4921-8BAB-2CD47228B9CB}">
      <dsp:nvSpPr>
        <dsp:cNvPr id="0" name=""/>
        <dsp:cNvSpPr/>
      </dsp:nvSpPr>
      <dsp:spPr>
        <a:xfrm>
          <a:off x="1264" y="1597961"/>
          <a:ext cx="1759076" cy="7603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/>
            <a:t>June 2017</a:t>
          </a:r>
          <a:endParaRPr lang="en-US" sz="2100" kern="1200" dirty="0"/>
        </a:p>
      </dsp:txBody>
      <dsp:txXfrm>
        <a:off x="38379" y="1635076"/>
        <a:ext cx="1684846" cy="686082"/>
      </dsp:txXfrm>
    </dsp:sp>
    <dsp:sp modelId="{949C7529-9CD8-4CD4-90E8-30F7F1CD7578}">
      <dsp:nvSpPr>
        <dsp:cNvPr id="0" name=""/>
        <dsp:cNvSpPr/>
      </dsp:nvSpPr>
      <dsp:spPr>
        <a:xfrm rot="5400000">
          <a:off x="4690213" y="-457551"/>
          <a:ext cx="608249" cy="64679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marL="171450" lvl="1" indent="-171450" algn="l" defTabSz="7556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CPUC Issues Proposed Decision on IRP Process and Optimal Portfolio to Reach Emissions Planning Target </a:t>
          </a:r>
        </a:p>
      </dsp:txBody>
      <dsp:txXfrm rot="-5400000">
        <a:off x="1760341" y="2502013"/>
        <a:ext cx="6438301" cy="548865"/>
      </dsp:txXfrm>
    </dsp:sp>
    <dsp:sp modelId="{534CE601-8E50-45B5-83BA-C5144A08D9E2}">
      <dsp:nvSpPr>
        <dsp:cNvPr id="0" name=""/>
        <dsp:cNvSpPr/>
      </dsp:nvSpPr>
      <dsp:spPr>
        <a:xfrm>
          <a:off x="1264" y="2396289"/>
          <a:ext cx="1759076" cy="7603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/>
            <a:t>September 2017</a:t>
          </a:r>
        </a:p>
      </dsp:txBody>
      <dsp:txXfrm>
        <a:off x="38379" y="2433404"/>
        <a:ext cx="1684846" cy="686082"/>
      </dsp:txXfrm>
    </dsp:sp>
    <dsp:sp modelId="{7D99B3EC-4342-4BB4-A929-84C12A317708}">
      <dsp:nvSpPr>
        <dsp:cNvPr id="0" name=""/>
        <dsp:cNvSpPr/>
      </dsp:nvSpPr>
      <dsp:spPr>
        <a:xfrm rot="5400000">
          <a:off x="4690213" y="340776"/>
          <a:ext cx="608249" cy="64679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Load Serving Entities (LSEs) File IRPs</a:t>
          </a:r>
        </a:p>
      </dsp:txBody>
      <dsp:txXfrm rot="-5400000">
        <a:off x="1760341" y="3300340"/>
        <a:ext cx="6438301" cy="548865"/>
      </dsp:txXfrm>
    </dsp:sp>
    <dsp:sp modelId="{2F97276A-6C32-4176-89FC-8D2570B336D7}">
      <dsp:nvSpPr>
        <dsp:cNvPr id="0" name=""/>
        <dsp:cNvSpPr/>
      </dsp:nvSpPr>
      <dsp:spPr>
        <a:xfrm>
          <a:off x="1264" y="3194617"/>
          <a:ext cx="1759076" cy="7603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/>
            <a:t>Q1/Q2 2018</a:t>
          </a:r>
        </a:p>
      </dsp:txBody>
      <dsp:txXfrm>
        <a:off x="38379" y="3231732"/>
        <a:ext cx="1684846" cy="686082"/>
      </dsp:txXfrm>
    </dsp:sp>
    <dsp:sp modelId="{E01AF08F-E922-4287-B08F-2435B516C02D}">
      <dsp:nvSpPr>
        <dsp:cNvPr id="0" name=""/>
        <dsp:cNvSpPr/>
      </dsp:nvSpPr>
      <dsp:spPr>
        <a:xfrm rot="5400000">
          <a:off x="4690213" y="1139104"/>
          <a:ext cx="608249" cy="64679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CPUC Reviews/Certifies IRPs for Consistency with Optimal Portfolio</a:t>
          </a:r>
        </a:p>
      </dsp:txBody>
      <dsp:txXfrm rot="-5400000">
        <a:off x="1760341" y="4098668"/>
        <a:ext cx="6438301" cy="548865"/>
      </dsp:txXfrm>
    </dsp:sp>
    <dsp:sp modelId="{4AFA6C7B-EBB1-47FC-B454-143021DDC0CC}">
      <dsp:nvSpPr>
        <dsp:cNvPr id="0" name=""/>
        <dsp:cNvSpPr/>
      </dsp:nvSpPr>
      <dsp:spPr>
        <a:xfrm>
          <a:off x="1264" y="3992944"/>
          <a:ext cx="1759076" cy="7603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Q2/Q3 2018</a:t>
          </a:r>
        </a:p>
      </dsp:txBody>
      <dsp:txXfrm>
        <a:off x="38379" y="4030059"/>
        <a:ext cx="1684846" cy="6860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649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134" y="0"/>
            <a:ext cx="303864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B83F87-AF01-4694-BA2B-105843873AB4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649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8DAC10-7089-4CE1-910C-622DC25A41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0906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50338E04-10D0-4DF0-AD2D-60B42AF34604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02E81493-E6F5-4BE5-A1BD-D47634B8F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715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1" descr="background_NoSeal_v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05400"/>
            <a:ext cx="6400800" cy="1447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Rectangle 2"/>
          <p:cNvSpPr txBox="1">
            <a:spLocks noChangeArrowheads="1"/>
          </p:cNvSpPr>
          <p:nvPr userDrawn="1"/>
        </p:nvSpPr>
        <p:spPr>
          <a:xfrm>
            <a:off x="1295400" y="1501775"/>
            <a:ext cx="67818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/>
          </a:p>
        </p:txBody>
      </p:sp>
      <p:sp>
        <p:nvSpPr>
          <p:cNvPr id="14" name="Rectangle 3"/>
          <p:cNvSpPr txBox="1">
            <a:spLocks noChangeArrowheads="1"/>
          </p:cNvSpPr>
          <p:nvPr userDrawn="1"/>
        </p:nvSpPr>
        <p:spPr>
          <a:xfrm>
            <a:off x="304800" y="5105400"/>
            <a:ext cx="8839200" cy="144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600"/>
              </a:spcBef>
              <a:buFont typeface="Arial" pitchFamily="34" charset="0"/>
              <a:buNone/>
              <a:defRPr/>
            </a:pPr>
            <a:endParaRPr lang="en-US" sz="1800" dirty="0"/>
          </a:p>
        </p:txBody>
      </p:sp>
      <p:pic>
        <p:nvPicPr>
          <p:cNvPr id="15" name="Picture 6" descr="PUC_ColorSeal_LowRes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502" y="3859635"/>
            <a:ext cx="122277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Slide Number Placeholder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44267A45-FEDE-46EA-936D-4BB591CC18A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3" name="Subtitle 2"/>
          <p:cNvSpPr txBox="1">
            <a:spLocks/>
          </p:cNvSpPr>
          <p:nvPr userDrawn="1"/>
        </p:nvSpPr>
        <p:spPr>
          <a:xfrm>
            <a:off x="1485900" y="1752600"/>
            <a:ext cx="6400800" cy="144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b="1" dirty="0">
              <a:solidFill>
                <a:srgbClr val="376092"/>
              </a:solidFill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37609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**DRAFT**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49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37609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**DRAFT**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background_NoSeal_v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37609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**DRAFT**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37609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609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609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**DRAFT**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37609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**DRAFT**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**DRAFT**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37609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**DRAFT**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37609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**DRAFT**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**DRAFT**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0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rgbClr val="37609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2017 IEPR Joint Agency Workshop on the Increasing Need for Flexibility in the Electricity System </a:t>
            </a:r>
          </a:p>
          <a:p>
            <a:r>
              <a:rPr lang="en-US" dirty="0"/>
              <a:t>05/12/2017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/>
              <a:t>Integrated Resource Planning: </a:t>
            </a:r>
            <a:br>
              <a:rPr lang="en-US" dirty="0"/>
            </a:br>
            <a:r>
              <a:rPr lang="en-US" dirty="0"/>
              <a:t>Addressing Grid Operational Issues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2700" i="1" dirty="0"/>
              <a:t>Edward Randolph, Director, CPUC Energy Division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0683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610600" cy="1143000"/>
          </a:xfrm>
        </p:spPr>
        <p:txBody>
          <a:bodyPr/>
          <a:lstStyle/>
          <a:p>
            <a:r>
              <a:rPr lang="en-US" dirty="0"/>
              <a:t>Presentation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en-US" dirty="0"/>
              <a:t>Current Approach to Meeting Grid Operational Needs</a:t>
            </a:r>
          </a:p>
          <a:p>
            <a:r>
              <a:rPr lang="en-US" dirty="0"/>
              <a:t>Shift to Integrated Resource Planning </a:t>
            </a:r>
          </a:p>
          <a:p>
            <a:r>
              <a:rPr lang="en-US" dirty="0"/>
              <a:t>Statutory Basis and Goals of IRP</a:t>
            </a:r>
          </a:p>
          <a:p>
            <a:r>
              <a:rPr lang="en-US" dirty="0"/>
              <a:t>IRP Scenarios Development</a:t>
            </a:r>
          </a:p>
          <a:p>
            <a:r>
              <a:rPr lang="en-US" dirty="0"/>
              <a:t>2017-18 IRP Schedule Overview</a:t>
            </a:r>
          </a:p>
          <a:p>
            <a:r>
              <a:rPr lang="en-US" dirty="0"/>
              <a:t>5/15 IRP Staff Proposal Highlights</a:t>
            </a:r>
          </a:p>
          <a:p>
            <a:r>
              <a:rPr lang="en-US" dirty="0"/>
              <a:t>Specific Highlights: GHG Planning Targets, and Interagency Coordination</a:t>
            </a:r>
          </a:p>
          <a:p>
            <a:r>
              <a:rPr lang="en-US" dirty="0"/>
              <a:t>From Operational Conditions Today to a 2030 Preferred System Plan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940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" y="0"/>
            <a:ext cx="8763000" cy="1143000"/>
          </a:xfrm>
        </p:spPr>
        <p:txBody>
          <a:bodyPr>
            <a:noAutofit/>
          </a:bodyPr>
          <a:lstStyle/>
          <a:p>
            <a:r>
              <a:rPr lang="en-US" sz="3200" dirty="0"/>
              <a:t>Current Approach to Meeting Grid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876800"/>
            <a:ext cx="8229600" cy="16764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Resource Adequacy Observations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Multi-year RA contracts are occurring where need justifies them (observed in CPUC data collection and reporting)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More specific definitions of grid integration needs (i.e. flexibility) can lead to additional market-driven contracting activities and, potentially, compliance demonstrations.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609372"/>
              </p:ext>
            </p:extLst>
          </p:nvPr>
        </p:nvGraphicFramePr>
        <p:xfrm>
          <a:off x="304800" y="1066800"/>
          <a:ext cx="8534400" cy="34856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29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90510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6067">
                <a:tc>
                  <a:txBody>
                    <a:bodyPr/>
                    <a:lstStyle/>
                    <a:p>
                      <a:r>
                        <a:rPr lang="en-US" sz="2000" dirty="0"/>
                        <a:t>Need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Existing Regulatory Responses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97803">
                <a:tc>
                  <a:txBody>
                    <a:bodyPr/>
                    <a:lstStyle/>
                    <a:p>
                      <a:r>
                        <a:rPr lang="en-US" sz="1600" dirty="0"/>
                        <a:t>System</a:t>
                      </a:r>
                      <a:r>
                        <a:rPr lang="en-US" sz="1600" baseline="0" dirty="0"/>
                        <a:t> Capacity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Production</a:t>
                      </a:r>
                      <a:r>
                        <a:rPr lang="en-US" sz="1600" baseline="0" dirty="0"/>
                        <a:t> Reserve Margin (PRM) sets system need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Long-Term Procurement Plan (LTPP) identified need</a:t>
                      </a:r>
                      <a:r>
                        <a:rPr lang="en-US" sz="1600" baseline="0" dirty="0"/>
                        <a:t> for new system capacity over 10-year horizon; transitioning to Integrated Resource Plan</a:t>
                      </a:r>
                      <a:endParaRPr lang="en-US" sz="1600" dirty="0"/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Resource Adequacy</a:t>
                      </a:r>
                      <a:r>
                        <a:rPr lang="en-US" sz="1600" baseline="0" dirty="0"/>
                        <a:t> (RA) program to ensure short-term sufficiency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52663">
                <a:tc>
                  <a:txBody>
                    <a:bodyPr/>
                    <a:lstStyle/>
                    <a:p>
                      <a:r>
                        <a:rPr lang="en-US" sz="1600" dirty="0"/>
                        <a:t>Local Capacity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 Requirements (short-term demonstrations)</a:t>
                      </a:r>
                    </a:p>
                    <a:p>
                      <a:pPr marL="285750" indent="-285750" algn="l" defTabSz="914400" rtl="0" eaLnBrk="1" latinLnBrk="0" hangingPunct="1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LTPP / Integrated</a:t>
                      </a:r>
                      <a:r>
                        <a:rPr lang="en-US" sz="16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Resource Planning (IRP)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(long-term resource availability)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6067">
                <a:tc>
                  <a:txBody>
                    <a:bodyPr/>
                    <a:lstStyle/>
                    <a:p>
                      <a:r>
                        <a:rPr lang="en-US" sz="1600" dirty="0"/>
                        <a:t>Flexibility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Existing market products available for flexible RA in near-term</a:t>
                      </a:r>
                    </a:p>
                    <a:p>
                      <a:pPr marL="285750" indent="-285750" algn="l" defTabSz="914400" rtl="0" eaLnBrk="1" latinLnBrk="0" hangingPunct="1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CAISO’s FRACMOO 2 can further define flexibility attributes to inform procurement in CPUC’s RA and IRP </a:t>
                      </a:r>
                      <a:r>
                        <a:rPr lang="en-US" sz="16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proceedings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9806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0"/>
            <a:ext cx="8610600" cy="1143000"/>
          </a:xfrm>
        </p:spPr>
        <p:txBody>
          <a:bodyPr>
            <a:normAutofit/>
          </a:bodyPr>
          <a:lstStyle/>
          <a:p>
            <a:r>
              <a:rPr lang="en-US" dirty="0"/>
              <a:t>Shift to Integrated Resource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05800" cy="5334000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4000" b="1" dirty="0"/>
              <a:t>IRP is a strategy to identify an optimal mix of supply and demand-side resources over the long-term (20-years)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4000" dirty="0"/>
              <a:t>Electric sector GHG emission targets and grid reliability needs are constraints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4000" dirty="0"/>
              <a:t>Modeling can identify portfolios of resources to meet policy and grid operating constraints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4000" b="1" dirty="0"/>
              <a:t>Key inputs define baseline grid operating conditions, including</a:t>
            </a:r>
            <a:r>
              <a:rPr lang="en-US" sz="4000" dirty="0"/>
              <a:t>:</a:t>
            </a:r>
          </a:p>
          <a:p>
            <a:pPr marL="342900" lvl="1" indent="-3429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4000" dirty="0"/>
              <a:t>Electricity demand and load shapes based on CEC’s IEPR demand forecast</a:t>
            </a:r>
          </a:p>
          <a:p>
            <a:pPr marL="342900" lvl="1" indent="-3429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4000" dirty="0"/>
              <a:t>Existing fleet of resources and planned retirements (e.g. OTC retirements)</a:t>
            </a:r>
          </a:p>
          <a:p>
            <a:pPr marL="342900" lvl="1" indent="-3429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4000" dirty="0"/>
              <a:t>Existing resource mandates (e.g. 50% RPS by 2030)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3800" b="1" dirty="0"/>
              <a:t>Resources can be optimized in modeling to meet GHG and grid operational constraints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4000" dirty="0"/>
              <a:t>Renewables (e.g. PV, wind, geothermal, biomass)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4000" dirty="0"/>
              <a:t>Storage (both short and long duration)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4000" dirty="0"/>
              <a:t>Advanced demand response (e.g. shift and new load shed measures)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4000" dirty="0"/>
              <a:t>Thermal generation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4000" dirty="0"/>
              <a:t>Sensitivities can provide insights into optimal amounts of other resources: EE, conventional DR, behind-the-meter PV, electric vehicles, building electrification.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3800" b="1" dirty="0"/>
              <a:t>Procurement can be informed by modeling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251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0"/>
            <a:ext cx="8001000" cy="1143000"/>
          </a:xfrm>
        </p:spPr>
        <p:txBody>
          <a:bodyPr/>
          <a:lstStyle/>
          <a:p>
            <a:r>
              <a:rPr lang="en-US" dirty="0"/>
              <a:t>Statutory Basis for IRP at CPUC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commission shall...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454.51.</a:t>
            </a:r>
          </a:p>
          <a:p>
            <a:pPr marL="0" indent="0">
              <a:buNone/>
            </a:pPr>
            <a:r>
              <a:rPr lang="en-US" b="1" dirty="0"/>
              <a:t>Identify a diverse and balanced portfolio of resources...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454.52.</a:t>
            </a:r>
          </a:p>
          <a:p>
            <a:pPr marL="0" indent="0">
              <a:buNone/>
            </a:pPr>
            <a:r>
              <a:rPr lang="en-US" b="1" dirty="0"/>
              <a:t>...adopt a process for each load-serving entity...to file an integrated resource plan...to ensure that load-serving do the following...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045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0"/>
            <a:ext cx="8001000" cy="1143000"/>
          </a:xfrm>
        </p:spPr>
        <p:txBody>
          <a:bodyPr/>
          <a:lstStyle/>
          <a:p>
            <a:r>
              <a:rPr lang="en-US" dirty="0"/>
              <a:t>IRP Goals in 454.52(a)(1)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Meet GHG emissions reduction targets established by CARB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Achieve 50% RPS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Enable electric corporations to serve their customers at just and reasonable rates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Minimize impact on ratepayer bills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Ensure system and local reliability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Strengthen the diversity, sustainability, and resilience of bulk transmission system and distribution system, and local communities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Enhance distribution systems and demand-side energy management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Minimize localized air pollution and other GHG emissions, with early priority on disadvantaged communities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202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0"/>
            <a:ext cx="8001000" cy="1143000"/>
          </a:xfrm>
        </p:spPr>
        <p:txBody>
          <a:bodyPr/>
          <a:lstStyle/>
          <a:p>
            <a:r>
              <a:rPr lang="en-US" dirty="0"/>
              <a:t>2017 IRP Schedule Overview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9395279"/>
              </p:ext>
            </p:extLst>
          </p:nvPr>
        </p:nvGraphicFramePr>
        <p:xfrm>
          <a:off x="457200" y="1371600"/>
          <a:ext cx="8229600" cy="4754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204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001000" cy="1143000"/>
          </a:xfrm>
        </p:spPr>
        <p:txBody>
          <a:bodyPr/>
          <a:lstStyle/>
          <a:p>
            <a:r>
              <a:rPr lang="en-US" dirty="0"/>
              <a:t>Highlights – Mid-May Staff Proposal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000" b="1" dirty="0"/>
              <a:t>Proposes overall IRP process responsive to CA’s unique circumstances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en-US" sz="2000" dirty="0"/>
              <a:t>IRP process will include:</a:t>
            </a:r>
          </a:p>
          <a:p>
            <a:pPr lvl="1">
              <a:spcBef>
                <a:spcPts val="0"/>
              </a:spcBef>
              <a:spcAft>
                <a:spcPts val="1000"/>
              </a:spcAft>
            </a:pPr>
            <a:r>
              <a:rPr lang="en-US" u="sng" dirty="0"/>
              <a:t>GHG planning target</a:t>
            </a:r>
            <a:r>
              <a:rPr lang="en-US" dirty="0"/>
              <a:t> based on ARB’s Climate Change Scoping Plan</a:t>
            </a:r>
          </a:p>
          <a:p>
            <a:pPr lvl="1">
              <a:spcBef>
                <a:spcPts val="0"/>
              </a:spcBef>
              <a:spcAft>
                <a:spcPts val="1000"/>
              </a:spcAft>
            </a:pPr>
            <a:r>
              <a:rPr lang="en-US" u="sng" dirty="0"/>
              <a:t>Reference System Plan </a:t>
            </a:r>
            <a:r>
              <a:rPr lang="en-US" dirty="0"/>
              <a:t>– a CPUC-modeled optimized portfolio to meet the GHG planning target and reliability at lowest ratepayer cost</a:t>
            </a:r>
          </a:p>
          <a:p>
            <a:pPr lvl="2">
              <a:spcBef>
                <a:spcPts val="0"/>
              </a:spcBef>
              <a:spcAft>
                <a:spcPts val="1000"/>
              </a:spcAft>
            </a:pPr>
            <a:r>
              <a:rPr lang="en-US" dirty="0"/>
              <a:t>Will evaluate  opportunities and impacts in disadvantaged communities</a:t>
            </a:r>
          </a:p>
          <a:p>
            <a:pPr lvl="2">
              <a:spcBef>
                <a:spcPts val="0"/>
              </a:spcBef>
              <a:spcAft>
                <a:spcPts val="1000"/>
              </a:spcAft>
            </a:pPr>
            <a:r>
              <a:rPr lang="en-US" dirty="0"/>
              <a:t>Will output a </a:t>
            </a:r>
            <a:r>
              <a:rPr lang="en-US" u="sng" dirty="0"/>
              <a:t>marginal GHG abatement cost </a:t>
            </a:r>
            <a:r>
              <a:rPr lang="en-US" dirty="0"/>
              <a:t>to use in resource valuation</a:t>
            </a:r>
          </a:p>
          <a:p>
            <a:pPr lvl="1">
              <a:spcBef>
                <a:spcPts val="0"/>
              </a:spcBef>
              <a:spcAft>
                <a:spcPts val="1000"/>
              </a:spcAft>
            </a:pPr>
            <a:r>
              <a:rPr lang="en-US" u="sng" dirty="0"/>
              <a:t>LSEs develop responsive portfolios </a:t>
            </a:r>
            <a:r>
              <a:rPr lang="en-US" dirty="0"/>
              <a:t>using knowledge of their needs and resources</a:t>
            </a:r>
          </a:p>
          <a:p>
            <a:pPr lvl="1">
              <a:spcBef>
                <a:spcPts val="0"/>
              </a:spcBef>
              <a:spcAft>
                <a:spcPts val="1000"/>
              </a:spcAft>
            </a:pPr>
            <a:r>
              <a:rPr lang="en-US" u="sng" dirty="0"/>
              <a:t>CPUC compares LSE IRPs </a:t>
            </a:r>
            <a:r>
              <a:rPr lang="en-US" dirty="0"/>
              <a:t>to the Reference System Plan</a:t>
            </a:r>
          </a:p>
          <a:p>
            <a:pPr lvl="1">
              <a:spcBef>
                <a:spcPts val="0"/>
              </a:spcBef>
              <a:spcAft>
                <a:spcPts val="1000"/>
              </a:spcAft>
            </a:pPr>
            <a:r>
              <a:rPr lang="en-US" u="sng" dirty="0"/>
              <a:t>CPUC aggregates LSE IRPs into a Preferred System Plan </a:t>
            </a:r>
            <a:r>
              <a:rPr lang="en-US" dirty="0"/>
              <a:t>– the basis for decision-making about system-wide investments, procurement, or other programs</a:t>
            </a:r>
          </a:p>
          <a:p>
            <a:pPr>
              <a:spcBef>
                <a:spcPts val="0"/>
              </a:spcBef>
              <a:spcAft>
                <a:spcPts val="1000"/>
              </a:spcAft>
            </a:pPr>
            <a:endParaRPr lang="en-US" sz="2000" dirty="0"/>
          </a:p>
          <a:p>
            <a:pPr>
              <a:spcBef>
                <a:spcPts val="0"/>
              </a:spcBef>
              <a:spcAft>
                <a:spcPts val="1000"/>
              </a:spcAft>
            </a:pPr>
            <a:endParaRPr lang="en-US" sz="2000" dirty="0"/>
          </a:p>
          <a:p>
            <a:pPr>
              <a:spcBef>
                <a:spcPts val="0"/>
              </a:spcBef>
              <a:spcAft>
                <a:spcPts val="1000"/>
              </a:spcAft>
            </a:pP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469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001000" cy="1143000"/>
          </a:xfrm>
        </p:spPr>
        <p:txBody>
          <a:bodyPr/>
          <a:lstStyle/>
          <a:p>
            <a:r>
              <a:rPr lang="en-US" dirty="0"/>
              <a:t>Highlight: GHG Planning Targets for IRP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Autofit/>
          </a:bodyPr>
          <a:lstStyle/>
          <a:p>
            <a:pPr lvl="0">
              <a:spcBef>
                <a:spcPts val="600"/>
              </a:spcBef>
              <a:spcAft>
                <a:spcPts val="1200"/>
              </a:spcAft>
            </a:pPr>
            <a:r>
              <a:rPr lang="en-US" sz="2000" dirty="0"/>
              <a:t>SB 350 requires the CARB to establish GHG reduction targets for the </a:t>
            </a:r>
            <a:r>
              <a:rPr lang="en-US" sz="2000" u="sng" dirty="0"/>
              <a:t>electricity sector</a:t>
            </a:r>
            <a:r>
              <a:rPr lang="en-US" sz="2000" dirty="0"/>
              <a:t> and for </a:t>
            </a:r>
            <a:r>
              <a:rPr lang="en-US" sz="2000" u="sng" dirty="0"/>
              <a:t>individual LSEs</a:t>
            </a:r>
            <a:r>
              <a:rPr lang="en-US" sz="2000" dirty="0"/>
              <a:t> to meet in the IRP process.</a:t>
            </a:r>
          </a:p>
          <a:p>
            <a:pPr lvl="0">
              <a:spcBef>
                <a:spcPts val="600"/>
              </a:spcBef>
              <a:spcAft>
                <a:spcPts val="1200"/>
              </a:spcAft>
            </a:pPr>
            <a:r>
              <a:rPr lang="en-US" sz="2000" dirty="0"/>
              <a:t>Jan. 2017: CPUC, CEC, and CARB initiated a joint agency process in to facilitate coordination in establishing these targets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000" dirty="0"/>
              <a:t>Feb. 2017: Joint agency (CPUC and CEC) staff discussion paper and workshop 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000" dirty="0"/>
              <a:t>Steps for setting and monitoring IRP GHG planning target:</a:t>
            </a:r>
          </a:p>
          <a:p>
            <a:pPr marL="457200" lvl="1" indent="0">
              <a:spcBef>
                <a:spcPts val="0"/>
              </a:spcBef>
              <a:spcAft>
                <a:spcPts val="1000"/>
              </a:spcAft>
              <a:buNone/>
            </a:pPr>
            <a:r>
              <a:rPr lang="en-US" dirty="0"/>
              <a:t>#1: Work with CEC and ARB to </a:t>
            </a:r>
            <a:r>
              <a:rPr lang="en-US" u="sng" dirty="0"/>
              <a:t>establish electric sector target </a:t>
            </a:r>
          </a:p>
          <a:p>
            <a:pPr marL="457200" lvl="1" indent="0">
              <a:spcBef>
                <a:spcPts val="0"/>
              </a:spcBef>
              <a:spcAft>
                <a:spcPts val="1000"/>
              </a:spcAft>
              <a:buNone/>
            </a:pPr>
            <a:r>
              <a:rPr lang="en-US" dirty="0"/>
              <a:t>#2: Work with CEC and ARB to </a:t>
            </a:r>
            <a:r>
              <a:rPr lang="en-US" u="sng" dirty="0"/>
              <a:t>apportion sector target between POUs and LSEs</a:t>
            </a:r>
          </a:p>
          <a:p>
            <a:pPr marL="457200" lvl="1" indent="0">
              <a:spcBef>
                <a:spcPts val="0"/>
              </a:spcBef>
              <a:spcAft>
                <a:spcPts val="1000"/>
              </a:spcAft>
              <a:buNone/>
            </a:pPr>
            <a:r>
              <a:rPr lang="en-US" dirty="0"/>
              <a:t>#3: Define </a:t>
            </a:r>
            <a:r>
              <a:rPr lang="en-US" u="sng" dirty="0"/>
              <a:t>CAISO-wide GHG constraint</a:t>
            </a:r>
            <a:r>
              <a:rPr lang="en-US" dirty="0"/>
              <a:t> for IRP modeling purposes</a:t>
            </a:r>
          </a:p>
          <a:p>
            <a:pPr marL="457200" lvl="1" indent="0">
              <a:spcBef>
                <a:spcPts val="0"/>
              </a:spcBef>
              <a:spcAft>
                <a:spcPts val="1000"/>
              </a:spcAft>
              <a:buNone/>
            </a:pPr>
            <a:r>
              <a:rPr lang="en-US" dirty="0"/>
              <a:t>#4: Establish </a:t>
            </a:r>
            <a:r>
              <a:rPr lang="en-US" u="sng" dirty="0"/>
              <a:t>LSE-specific targets</a:t>
            </a:r>
          </a:p>
          <a:p>
            <a:pPr marL="457200" lvl="1" indent="0">
              <a:spcBef>
                <a:spcPts val="0"/>
              </a:spcBef>
              <a:spcAft>
                <a:spcPts val="1000"/>
              </a:spcAft>
              <a:buNone/>
            </a:pPr>
            <a:r>
              <a:rPr lang="en-US" dirty="0"/>
              <a:t>#5: Work with CEC and ARB to track LSE emissions</a:t>
            </a:r>
            <a:endParaRPr lang="en-US" u="sng" dirty="0"/>
          </a:p>
          <a:p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088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" y="0"/>
            <a:ext cx="8763000" cy="1143000"/>
          </a:xfrm>
        </p:spPr>
        <p:txBody>
          <a:bodyPr>
            <a:noAutofit/>
          </a:bodyPr>
          <a:lstStyle/>
          <a:p>
            <a:r>
              <a:rPr lang="en-US" dirty="0"/>
              <a:t>Highlight: IRP and Interagency Coordination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Integrated Resource Planning has potential to affect, and be affected by, multiple processes at other related agencies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b="1" dirty="0"/>
              <a:t>CEC</a:t>
            </a:r>
            <a:r>
              <a:rPr lang="en-US" dirty="0"/>
              <a:t>: POU Integrated Resource Planning, Integrated Energy Policy Report Demand Forecast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b="1" dirty="0"/>
              <a:t>CARB</a:t>
            </a:r>
            <a:r>
              <a:rPr lang="en-US" dirty="0"/>
              <a:t>: Climate Change Scoping Plan Update, LSE Cap-and-Trade Compliance Obligations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b="1" dirty="0"/>
              <a:t>CAISO</a:t>
            </a:r>
            <a:r>
              <a:rPr lang="en-US" dirty="0"/>
              <a:t>: Transmission Planning Process, Resource Adequacy, and reliability studies.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IRP coordination work is already occurring; CPUC, CEC, and ARB are working on alignment to realize the full benefits of IRP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Nature and timing of data inputs and outputs from each process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342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457200"/>
            <a:ext cx="80010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From Operational Conditions Today to the Preferred System Plan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IRP is a first-ever opportunity to provide Californians a potential path from today’s operational conditions to a resource mix that achieves SB 350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Reliability and GHG emissions reductions must be optimized together to achieve least cost solutions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We already know that: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Any scenario in which SB 350 is realized requires 100% achievement of ambitious mandates: EE, RPS, DR, ZEVs, and energy storage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The IRP process needs a chance to work; in the meantime, California should avoid new carve-outs for specific resources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IRP will help CA understand change in natural gas fleet over time, including impacts on GHG emissions and grid flexibility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SB 350 goals and electric system optimization are easier to achieve with highly-regulated LSEs than numerous locally controlled entities.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338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Backup slides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528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Proposed IRP Analytical Framework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600199"/>
            <a:ext cx="8907780" cy="4226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5924097"/>
      </p:ext>
    </p:extLst>
  </p:cSld>
  <p:clrMapOvr>
    <a:masterClrMapping/>
  </p:clrMapOvr>
</p:sld>
</file>

<file path=ppt/theme/theme1.xml><?xml version="1.0" encoding="utf-8"?>
<a:theme xmlns:a="http://schemas.openxmlformats.org/drawingml/2006/main" name="ED Asilomar Retreat_Resource Planning for 2030_DRAFT_PSD_0923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Utilities Commission</Received_x0020_From>
    <Docket_x0020_Number xmlns="8eef3743-c7b3-4cbe-8837-b6e805be353c">17-IEPR-07</Docket_x0020_Number>
    <TaxCatchAll xmlns="8eef3743-c7b3-4cbe-8837-b6e805be353c">
      <Value>130</Value>
      <Value>6</Value>
      <Value>18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2017-05-12 Workshop</TermName>
          <TermId xmlns="http://schemas.microsoft.com/office/infopath/2007/PartnerControls">8b90c8ed-a2a2-49a7-b4a8-efa24e1872e5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Z5JXHV6S7NA6-3-109375</_dlc_DocId>
    <_dlc_DocIdUrl xmlns="8eef3743-c7b3-4cbe-8837-b6e805be353c">
      <Url>http://efilingspinternal/_layouts/DocIdRedir.aspx?ID=Z5JXHV6S7NA6-3-109375</Url>
      <Description>Z5JXHV6S7NA6-3-109375</Description>
    </_dlc_DocIdUrl>
  </documentManagement>
</p:properties>
</file>

<file path=customXml/itemProps1.xml><?xml version="1.0" encoding="utf-8"?>
<ds:datastoreItem xmlns:ds="http://schemas.openxmlformats.org/officeDocument/2006/customXml" ds:itemID="{E84D9F30-C7EB-4526-AA9F-ECEE8909F3DD}"/>
</file>

<file path=customXml/itemProps2.xml><?xml version="1.0" encoding="utf-8"?>
<ds:datastoreItem xmlns:ds="http://schemas.openxmlformats.org/officeDocument/2006/customXml" ds:itemID="{75AD3161-A70C-4DAF-96F8-B021E0312469}"/>
</file>

<file path=customXml/itemProps3.xml><?xml version="1.0" encoding="utf-8"?>
<ds:datastoreItem xmlns:ds="http://schemas.openxmlformats.org/officeDocument/2006/customXml" ds:itemID="{BAE54F1F-3905-4B60-AF0C-2594932EBEC2}"/>
</file>

<file path=customXml/itemProps4.xml><?xml version="1.0" encoding="utf-8"?>
<ds:datastoreItem xmlns:ds="http://schemas.openxmlformats.org/officeDocument/2006/customXml" ds:itemID="{86392995-A7DD-413F-9E99-F9F15999E967}"/>
</file>

<file path=docProps/app.xml><?xml version="1.0" encoding="utf-8"?>
<Properties xmlns="http://schemas.openxmlformats.org/officeDocument/2006/extended-properties" xmlns:vt="http://schemas.openxmlformats.org/officeDocument/2006/docPropsVTypes">
  <Template>ED Asilomar Retreat_Resource Planning for 2030_DRAFT_PSD_092314</Template>
  <TotalTime>5086</TotalTime>
  <Words>1101</Words>
  <Application>Microsoft Office PowerPoint</Application>
  <PresentationFormat>On-screen Show (4:3)</PresentationFormat>
  <Paragraphs>123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ED Asilomar Retreat_Resource Planning for 2030_DRAFT_PSD_092314</vt:lpstr>
      <vt:lpstr>Integrated Resource Planning:  Addressing Grid Operational Issues  Edward Randolph, Director, CPUC Energy Division </vt:lpstr>
      <vt:lpstr>Presentation Outline</vt:lpstr>
      <vt:lpstr>Current Approach to Meeting Grid Needs</vt:lpstr>
      <vt:lpstr>Shift to Integrated Resource Planning</vt:lpstr>
      <vt:lpstr>Statutory Basis for IRP at CPUC</vt:lpstr>
      <vt:lpstr>IRP Goals in 454.52(a)(1)</vt:lpstr>
      <vt:lpstr>2017 IRP Schedule Overview</vt:lpstr>
      <vt:lpstr>Highlights – Mid-May Staff Proposal</vt:lpstr>
      <vt:lpstr>Highlight: GHG Planning Targets for IRP</vt:lpstr>
      <vt:lpstr>Highlight: IRP and Interagency Coordination</vt:lpstr>
      <vt:lpstr>From Operational Conditions Today to the Preferred System Plan  </vt:lpstr>
      <vt:lpstr>Backup slides</vt:lpstr>
      <vt:lpstr>Proposed IRP Analytical Framework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Integrated Resource Planning - Addressing Grid Operational Issues</dc:title>
  <dc:creator>Douglas, Paul</dc:creator>
  <cp:lastModifiedBy>Costa, Denise@Energy</cp:lastModifiedBy>
  <cp:revision>161</cp:revision>
  <cp:lastPrinted>2017-03-09T17:01:46Z</cp:lastPrinted>
  <dcterms:created xsi:type="dcterms:W3CDTF">2014-11-18T20:15:06Z</dcterms:created>
  <dcterms:modified xsi:type="dcterms:W3CDTF">2017-05-11T22:44:03Z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aab910f7-d58b-4485-b16d-b53d7a109d58</vt:lpwstr>
  </property>
  <property fmtid="{D5CDD505-2E9C-101B-9397-08002B2CF9AE}" pid="4" name="Subject_x0020_Areas">
    <vt:lpwstr>130;#IEPR 2017-05-12 Workshop|8b90c8ed-a2a2-49a7-b4a8-efa24e1872e5;#61;#IEPR Presentations|51277923-a549-4352-9cc5-bcce892adf24</vt:lpwstr>
  </property>
  <property fmtid="{D5CDD505-2E9C-101B-9397-08002B2CF9AE}" pid="5" name="_CopySource">
    <vt:lpwstr>http://efilingspinternal/PendingDocuments/17-IEPR-07/20170511T160955_Integrated_Resource_Planning_Addressing_Grid_Operational_Issues.pptx</vt:lpwstr>
  </property>
  <property fmtid="{D5CDD505-2E9C-101B-9397-08002B2CF9AE}" pid="6" name="Subject Areas">
    <vt:lpwstr>130;#IEPR 2017-05-12 Workshop|8b90c8ed-a2a2-49a7-b4a8-efa24e1872e5;#61;#IEPR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2046900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