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22"/>
  </p:notesMasterIdLst>
  <p:sldIdLst>
    <p:sldId id="256" r:id="rId2"/>
    <p:sldId id="305" r:id="rId3"/>
    <p:sldId id="324" r:id="rId4"/>
    <p:sldId id="313" r:id="rId5"/>
    <p:sldId id="325" r:id="rId6"/>
    <p:sldId id="312" r:id="rId7"/>
    <p:sldId id="326" r:id="rId8"/>
    <p:sldId id="314" r:id="rId9"/>
    <p:sldId id="328" r:id="rId10"/>
    <p:sldId id="319" r:id="rId11"/>
    <p:sldId id="323" r:id="rId12"/>
    <p:sldId id="317" r:id="rId13"/>
    <p:sldId id="329" r:id="rId14"/>
    <p:sldId id="315" r:id="rId15"/>
    <p:sldId id="330" r:id="rId16"/>
    <p:sldId id="322" r:id="rId17"/>
    <p:sldId id="318" r:id="rId18"/>
    <p:sldId id="333" r:id="rId19"/>
    <p:sldId id="332" r:id="rId20"/>
    <p:sldId id="331" r:id="rId21"/>
  </p:sldIdLst>
  <p:sldSz cx="12192000" cy="6858000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132" autoAdjust="0"/>
    <p:restoredTop sz="95709" autoAdjust="0"/>
  </p:normalViewPr>
  <p:slideViewPr>
    <p:cSldViewPr snapToGrid="0" snapToObjects="1">
      <p:cViewPr varScale="1">
        <p:scale>
          <a:sx n="79" d="100"/>
          <a:sy n="79" d="100"/>
        </p:scale>
        <p:origin x="120" y="90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1.bin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n-US"/>
              <a:t>Low Carbon Fuel Standard Credits</a:t>
            </a:r>
          </a:p>
        </c:rich>
      </c:tx>
      <c:layout>
        <c:manualLayout>
          <c:xMode val="edge"/>
          <c:yMode val="edge"/>
          <c:x val="0.14841276639775966"/>
          <c:y val="2.0065523300496445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8067562670222462"/>
          <c:y val="0.1558602937194293"/>
          <c:w val="0.56995805840926383"/>
          <c:h val="0.7688247473454668"/>
        </c:manualLayout>
      </c:layout>
      <c:barChart>
        <c:barDir val="col"/>
        <c:grouping val="stacked"/>
        <c:varyColors val="0"/>
        <c:ser>
          <c:idx val="4"/>
          <c:order val="0"/>
          <c:tx>
            <c:strRef>
              <c:f>'[LCFS figures.xlsx]Fig 2'!$A$68</c:f>
              <c:strCache>
                <c:ptCount val="1"/>
                <c:pt idx="0">
                  <c:v>Ethanol</c:v>
                </c:pt>
              </c:strCache>
            </c:strRef>
          </c:tx>
          <c:invertIfNegative val="0"/>
          <c:cat>
            <c:numRef>
              <c:f>'[LCFS figures.xlsx]Fig 2'!$B$63:$I$63</c:f>
              <c:numCache>
                <c:formatCode>General</c:formatCode>
                <c:ptCount val="8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</c:numCache>
            </c:numRef>
          </c:cat>
          <c:val>
            <c:numRef>
              <c:f>'[LCFS figures.xlsx]Fig 2'!$B$68:$I$68</c:f>
              <c:numCache>
                <c:formatCode>0.0</c:formatCode>
                <c:ptCount val="8"/>
                <c:pt idx="0">
                  <c:v>1.0235529999999999</c:v>
                </c:pt>
                <c:pt idx="1">
                  <c:v>1.2190939999999999</c:v>
                </c:pt>
                <c:pt idx="2">
                  <c:v>1.983878</c:v>
                </c:pt>
                <c:pt idx="3">
                  <c:v>2.0308830000000002</c:v>
                </c:pt>
                <c:pt idx="4">
                  <c:v>2.1247539999999998</c:v>
                </c:pt>
                <c:pt idx="5">
                  <c:v>3.519107</c:v>
                </c:pt>
                <c:pt idx="6">
                  <c:v>3.4882240000000002</c:v>
                </c:pt>
                <c:pt idx="7">
                  <c:v>3.4589840000000001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946-40DC-9E8F-12F70BF40FC3}"/>
            </c:ext>
          </c:extLst>
        </c:ser>
        <c:ser>
          <c:idx val="0"/>
          <c:order val="1"/>
          <c:tx>
            <c:strRef>
              <c:f>'[LCFS figures.xlsx]Fig 2'!$A$64</c:f>
              <c:strCache>
                <c:ptCount val="1"/>
                <c:pt idx="0">
                  <c:v>Biodiesel</c:v>
                </c:pt>
              </c:strCache>
            </c:strRef>
          </c:tx>
          <c:invertIfNegative val="0"/>
          <c:cat>
            <c:numRef>
              <c:f>'[LCFS figures.xlsx]Fig 2'!$B$63:$I$63</c:f>
              <c:numCache>
                <c:formatCode>General</c:formatCode>
                <c:ptCount val="8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</c:numCache>
            </c:numRef>
          </c:cat>
          <c:val>
            <c:numRef>
              <c:f>'[LCFS figures.xlsx]Fig 2'!$B$64:$I$64</c:f>
              <c:numCache>
                <c:formatCode>0.0</c:formatCode>
                <c:ptCount val="8"/>
                <c:pt idx="0">
                  <c:v>8.4266999999999995E-2</c:v>
                </c:pt>
                <c:pt idx="1">
                  <c:v>0.14934700000000001</c:v>
                </c:pt>
                <c:pt idx="2">
                  <c:v>0.56667000000000001</c:v>
                </c:pt>
                <c:pt idx="3">
                  <c:v>0.71799999999999997</c:v>
                </c:pt>
                <c:pt idx="4">
                  <c:v>1.21391</c:v>
                </c:pt>
                <c:pt idx="5">
                  <c:v>1.736783</c:v>
                </c:pt>
                <c:pt idx="6">
                  <c:v>1.3820779999999999</c:v>
                </c:pt>
                <c:pt idx="7">
                  <c:v>1.60714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946-40DC-9E8F-12F70BF40FC3}"/>
            </c:ext>
          </c:extLst>
        </c:ser>
        <c:ser>
          <c:idx val="5"/>
          <c:order val="2"/>
          <c:tx>
            <c:strRef>
              <c:f>'[LCFS figures.xlsx]Fig 2'!$A$69</c:f>
              <c:strCache>
                <c:ptCount val="1"/>
                <c:pt idx="0">
                  <c:v>Renewable Diesel</c:v>
                </c:pt>
              </c:strCache>
            </c:strRef>
          </c:tx>
          <c:invertIfNegative val="0"/>
          <c:cat>
            <c:numRef>
              <c:f>'[LCFS figures.xlsx]Fig 2'!$B$63:$I$63</c:f>
              <c:numCache>
                <c:formatCode>General</c:formatCode>
                <c:ptCount val="8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</c:numCache>
            </c:numRef>
          </c:cat>
          <c:val>
            <c:numRef>
              <c:f>'[LCFS figures.xlsx]Fig 2'!$B$69:$I$69</c:f>
              <c:numCache>
                <c:formatCode>0.0</c:formatCode>
                <c:ptCount val="8"/>
                <c:pt idx="0">
                  <c:v>1.702E-2</c:v>
                </c:pt>
                <c:pt idx="1">
                  <c:v>7.2659000000000001E-2</c:v>
                </c:pt>
                <c:pt idx="2">
                  <c:v>0.78992899999999999</c:v>
                </c:pt>
                <c:pt idx="3">
                  <c:v>0.84497900000000004</c:v>
                </c:pt>
                <c:pt idx="4">
                  <c:v>1.038171</c:v>
                </c:pt>
                <c:pt idx="5">
                  <c:v>2.2412169999999998</c:v>
                </c:pt>
                <c:pt idx="6">
                  <c:v>2.9667300000000001</c:v>
                </c:pt>
                <c:pt idx="7">
                  <c:v>3.4855100000000001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946-40DC-9E8F-12F70BF40FC3}"/>
            </c:ext>
          </c:extLst>
        </c:ser>
        <c:ser>
          <c:idx val="1"/>
          <c:order val="3"/>
          <c:tx>
            <c:strRef>
              <c:f>'[LCFS figures.xlsx]Fig 2'!$A$65</c:f>
              <c:strCache>
                <c:ptCount val="1"/>
                <c:pt idx="0">
                  <c:v>Biomethane</c:v>
                </c:pt>
              </c:strCache>
            </c:strRef>
          </c:tx>
          <c:invertIfNegative val="0"/>
          <c:cat>
            <c:numRef>
              <c:f>'[LCFS figures.xlsx]Fig 2'!$B$63:$I$63</c:f>
              <c:numCache>
                <c:formatCode>General</c:formatCode>
                <c:ptCount val="8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</c:numCache>
            </c:numRef>
          </c:cat>
          <c:val>
            <c:numRef>
              <c:f>'[LCFS figures.xlsx]Fig 2'!$B$65:$I$65</c:f>
              <c:numCache>
                <c:formatCode>0.0</c:formatCode>
                <c:ptCount val="8"/>
                <c:pt idx="0">
                  <c:v>1.4715000000000001E-2</c:v>
                </c:pt>
                <c:pt idx="1">
                  <c:v>1.4845000000000001E-2</c:v>
                </c:pt>
                <c:pt idx="2">
                  <c:v>9.8069000000000003E-2</c:v>
                </c:pt>
                <c:pt idx="3">
                  <c:v>0.23924599999999999</c:v>
                </c:pt>
                <c:pt idx="4">
                  <c:v>0.60021000000000002</c:v>
                </c:pt>
                <c:pt idx="5">
                  <c:v>0.69321999999999995</c:v>
                </c:pt>
                <c:pt idx="6">
                  <c:v>0.68042999999999998</c:v>
                </c:pt>
                <c:pt idx="7">
                  <c:v>0.75128799999999996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5946-40DC-9E8F-12F70BF40FC3}"/>
            </c:ext>
          </c:extLst>
        </c:ser>
        <c:ser>
          <c:idx val="2"/>
          <c:order val="4"/>
          <c:tx>
            <c:strRef>
              <c:f>'[LCFS figures.xlsx]Fig 2'!$A$66</c:f>
              <c:strCache>
                <c:ptCount val="1"/>
                <c:pt idx="0">
                  <c:v>Fossil Natural Gas</c:v>
                </c:pt>
              </c:strCache>
            </c:strRef>
          </c:tx>
          <c:invertIfNegative val="0"/>
          <c:cat>
            <c:numRef>
              <c:f>'[LCFS figures.xlsx]Fig 2'!$B$63:$I$63</c:f>
              <c:numCache>
                <c:formatCode>General</c:formatCode>
                <c:ptCount val="8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</c:numCache>
            </c:numRef>
          </c:cat>
          <c:val>
            <c:numRef>
              <c:f>'[LCFS figures.xlsx]Fig 2'!$B$66:$I$66</c:f>
              <c:numCache>
                <c:formatCode>0.0</c:formatCode>
                <c:ptCount val="8"/>
                <c:pt idx="0">
                  <c:v>0.16439000000000001</c:v>
                </c:pt>
                <c:pt idx="1">
                  <c:v>0.18317</c:v>
                </c:pt>
                <c:pt idx="2">
                  <c:v>0.22194800000000001</c:v>
                </c:pt>
                <c:pt idx="3">
                  <c:v>0.247365</c:v>
                </c:pt>
                <c:pt idx="4">
                  <c:v>0.181509</c:v>
                </c:pt>
                <c:pt idx="5">
                  <c:v>0.159219</c:v>
                </c:pt>
                <c:pt idx="6">
                  <c:v>5.8735000000000002E-2</c:v>
                </c:pt>
                <c:pt idx="7">
                  <c:v>5.8770000000000003E-2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5946-40DC-9E8F-12F70BF40FC3}"/>
            </c:ext>
          </c:extLst>
        </c:ser>
        <c:ser>
          <c:idx val="3"/>
          <c:order val="5"/>
          <c:tx>
            <c:strRef>
              <c:f>'[LCFS figures.xlsx]Fig 2'!$A$67</c:f>
              <c:strCache>
                <c:ptCount val="1"/>
                <c:pt idx="0">
                  <c:v>Electricity</c:v>
                </c:pt>
              </c:strCache>
            </c:strRef>
          </c:tx>
          <c:invertIfNegative val="0"/>
          <c:cat>
            <c:numRef>
              <c:f>'[LCFS figures.xlsx]Fig 2'!$B$63:$I$63</c:f>
              <c:numCache>
                <c:formatCode>General</c:formatCode>
                <c:ptCount val="8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</c:numCache>
            </c:numRef>
          </c:cat>
          <c:val>
            <c:numRef>
              <c:f>'[LCFS figures.xlsx]Fig 2'!$B$67:$I$67</c:f>
              <c:numCache>
                <c:formatCode>0.0</c:formatCode>
                <c:ptCount val="8"/>
                <c:pt idx="0">
                  <c:v>7.7429999999999999E-3</c:v>
                </c:pt>
                <c:pt idx="1">
                  <c:v>2.6984000000000001E-2</c:v>
                </c:pt>
                <c:pt idx="2">
                  <c:v>9.3952999999999995E-2</c:v>
                </c:pt>
                <c:pt idx="3">
                  <c:v>0.22133</c:v>
                </c:pt>
                <c:pt idx="4">
                  <c:v>0.33773999999999998</c:v>
                </c:pt>
                <c:pt idx="5">
                  <c:v>0.90557399999999999</c:v>
                </c:pt>
                <c:pt idx="6">
                  <c:v>1.2141</c:v>
                </c:pt>
                <c:pt idx="7">
                  <c:v>1.6868570000000001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5946-40DC-9E8F-12F70BF40FC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5"/>
        <c:overlap val="100"/>
        <c:axId val="330339944"/>
        <c:axId val="330337984"/>
      </c:barChart>
      <c:catAx>
        <c:axId val="3303399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330337984"/>
        <c:crosses val="autoZero"/>
        <c:auto val="1"/>
        <c:lblAlgn val="ctr"/>
        <c:lblOffset val="100"/>
        <c:noMultiLvlLbl val="0"/>
      </c:catAx>
      <c:valAx>
        <c:axId val="330337984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Credits (Million  MT)</a:t>
                </a:r>
              </a:p>
            </c:rich>
          </c:tx>
          <c:layout>
            <c:manualLayout>
              <c:xMode val="edge"/>
              <c:yMode val="edge"/>
              <c:x val="3.3405772108305476E-2"/>
              <c:y val="0.25802222350296034"/>
            </c:manualLayout>
          </c:layout>
          <c:overlay val="0"/>
        </c:title>
        <c:numFmt formatCode="0.0" sourceLinked="1"/>
        <c:majorTickMark val="out"/>
        <c:minorTickMark val="none"/>
        <c:tickLblPos val="nextTo"/>
        <c:crossAx val="330339944"/>
        <c:crosses val="autoZero"/>
        <c:crossBetween val="between"/>
      </c:valAx>
      <c:spPr>
        <a:ln>
          <a:noFill/>
        </a:ln>
      </c:spPr>
    </c:plotArea>
    <c:legend>
      <c:legendPos val="r"/>
      <c:layout>
        <c:manualLayout>
          <c:xMode val="edge"/>
          <c:yMode val="edge"/>
          <c:x val="0.77609463730264128"/>
          <c:y val="0.14571948669276613"/>
          <c:w val="0.20618418642851677"/>
          <c:h val="0.7293398199375053"/>
        </c:manualLayout>
      </c:layout>
      <c:overlay val="0"/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1600"/>
      </a:pPr>
      <a:endParaRPr lang="en-US"/>
    </a:p>
  </c:txPr>
  <c:externalData r:id="rId2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10BBBC34-1609-2F4B-B1B4-CA762E9FB424}" type="datetimeFigureOut">
              <a:rPr lang="en-US" smtClean="0"/>
              <a:t>7/18/2019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0B67BDF7-E776-6644-B0FD-0131F7606D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39248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67BDF7-E776-6644-B0FD-0131F7606DC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291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67BDF7-E776-6644-B0FD-0131F7606DC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10145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67BDF7-E776-6644-B0FD-0131F7606DCF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18933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67BDF7-E776-6644-B0FD-0131F7606DCF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90576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67BDF7-E776-6644-B0FD-0131F7606DCF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604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67BDF7-E776-6644-B0FD-0131F7606DCF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05035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67BDF7-E776-6644-B0FD-0131F7606DC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02692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67BDF7-E776-6644-B0FD-0131F7606DCF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96032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67BDF7-E776-6644-B0FD-0131F7606DCF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03410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67BDF7-E776-6644-B0FD-0131F7606DCF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48204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67BDF7-E776-6644-B0FD-0131F7606DCF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24745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67BDF7-E776-6644-B0FD-0131F7606DCF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42292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67BDF7-E776-6644-B0FD-0131F7606DCF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94254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67BDF7-E776-6644-B0FD-0131F7606DCF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602257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67BDF7-E776-6644-B0FD-0131F7606DCF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496669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67BDF7-E776-6644-B0FD-0131F7606DCF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59939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67BDF7-E776-6644-B0FD-0131F7606DCF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734583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67BDF7-E776-6644-B0FD-0131F7606DCF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858752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67BDF7-E776-6644-B0FD-0131F7606DCF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41263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67BDF7-E776-6644-B0FD-0131F7606DCF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22076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4D7E0-20F5-448B-AEDD-0051C19D1DBC}" type="datetime1">
              <a:rPr lang="en-US" smtClean="0"/>
              <a:t>7/18/2019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8740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DD258-5A88-4DF0-8489-1A4E075C3F97}" type="datetime1">
              <a:rPr lang="en-US" smtClean="0"/>
              <a:t>7/18/2019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82316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F4145-632C-4535-AD47-E6A2F563C561}" type="datetime1">
              <a:rPr lang="en-US" smtClean="0"/>
              <a:t>7/18/2019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75797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CCAF7-549A-427B-B481-8609DA56D537}" type="datetime1">
              <a:rPr lang="en-US" smtClean="0"/>
              <a:t>7/18/2019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05674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AA52F-2228-4E2C-90DE-1A19769282FC}" type="datetime1">
              <a:rPr lang="en-US" smtClean="0"/>
              <a:t>7/18/2019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6570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70FDC-FD5F-48E9-8C94-770CC730DA74}" type="datetime1">
              <a:rPr lang="en-US" smtClean="0"/>
              <a:t>7/18/2019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91650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2D6F4-92A0-47B6-8BB2-F81A161B489A}" type="datetime1">
              <a:rPr lang="en-US" smtClean="0"/>
              <a:t>7/18/2019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70157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4E1B8-96BF-42FE-BECC-EFE16CC361C9}" type="datetime1">
              <a:rPr lang="en-US" smtClean="0"/>
              <a:t>7/18/2019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3233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1ECC0-2832-4CAA-81AC-558558916E83}" type="datetime1">
              <a:rPr lang="en-US" smtClean="0"/>
              <a:t>7/18/2019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04056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402A8B-2DE0-43D3-AAE8-021C5066A16E}" type="datetime1">
              <a:rPr lang="en-US" smtClean="0"/>
              <a:t>7/18/2019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5347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AC070-7913-4035-B08D-AA3BF1DFEFB3}" type="datetime1">
              <a:rPr lang="en-US" smtClean="0"/>
              <a:t>7/18/2019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9071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549AD4-A115-4BEF-9207-03AD321F2331}" type="datetime1">
              <a:rPr lang="en-US" smtClean="0"/>
              <a:t>7/18/2019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C924B7-EDFF-824B-BCE9-3FAD438598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1069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E668A14-16B8-4341-BBAD-B8F28A34A7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33449" y="894093"/>
            <a:ext cx="8955133" cy="1470025"/>
          </a:xfrm>
        </p:spPr>
        <p:txBody>
          <a:bodyPr>
            <a:normAutofit fontScale="90000"/>
          </a:bodyPr>
          <a:lstStyle/>
          <a:p>
            <a:pPr algn="l"/>
            <a:r>
              <a:rPr lang="en-US" sz="4800" b="1" dirty="0" smtClean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Clean Transportation Program Benefits Report for 2019 IEPR </a:t>
            </a:r>
            <a:endParaRPr lang="en-US" sz="4800" b="1" dirty="0">
              <a:solidFill>
                <a:schemeClr val="accent1">
                  <a:lumMod val="50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2215736" y="5354968"/>
            <a:ext cx="6400800" cy="11453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Susan Ejlalmaneshan</a:t>
            </a:r>
          </a:p>
          <a:p>
            <a:pPr algn="l"/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July 18, 2019</a:t>
            </a:r>
            <a:endParaRPr lang="en-US" sz="1400" b="1" dirty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  <a:p>
            <a:pPr algn="l"/>
            <a:r>
              <a:rPr lang="en-US" sz="1400" b="1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California Energy Commission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9D6D16F4-1731-034A-BB41-739F616EDC76}"/>
              </a:ext>
            </a:extLst>
          </p:cNvPr>
          <p:cNvCxnSpPr/>
          <p:nvPr/>
        </p:nvCxnSpPr>
        <p:spPr>
          <a:xfrm>
            <a:off x="913040" y="2256312"/>
            <a:ext cx="10365921" cy="0"/>
          </a:xfrm>
          <a:prstGeom prst="line">
            <a:avLst/>
          </a:prstGeom>
          <a:ln w="95250" cap="rnd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0246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C2A97AF-4EED-1A42-B271-F4481E38B3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609600" y="1940578"/>
            <a:ext cx="10972800" cy="4525963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The transportation sector is the largest source of GHG emissions in California with 50% of in-state emissions</a:t>
            </a:r>
          </a:p>
          <a:p>
            <a:endParaRPr lang="en-US" dirty="0" smtClean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State policies requires a rapid transformation from gasoline and diesel toward zero and near-zero emission vehicles and lower carbon alternative fuels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109449" y="274637"/>
            <a:ext cx="7145387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b="1" dirty="0" smtClean="0">
                <a:solidFill>
                  <a:srgbClr val="254061"/>
                </a:solidFill>
                <a:latin typeface="Arial"/>
                <a:cs typeface="Arial"/>
              </a:rPr>
              <a:t>About the Clean Transportation Program</a:t>
            </a:r>
            <a:endParaRPr lang="en-US" b="1" dirty="0">
              <a:solidFill>
                <a:srgbClr val="254061"/>
              </a:solidFill>
              <a:latin typeface="Arial"/>
              <a:cs typeface="Arial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1137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C2A97AF-4EED-1A42-B271-F4481E38B3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609600" y="1940578"/>
            <a:ext cx="10972800" cy="4525963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altLang="en-US" sz="2400" b="1" dirty="0">
                <a:solidFill>
                  <a:schemeClr val="accent1">
                    <a:lumMod val="75000"/>
                  </a:schemeClr>
                </a:solidFill>
                <a:cs typeface="Arial" charset="0"/>
              </a:rPr>
              <a:t>Health and Safety Code 44272(a)</a:t>
            </a:r>
          </a:p>
          <a:p>
            <a:pPr lvl="1" indent="0">
              <a:buFontTx/>
              <a:buNone/>
              <a:defRPr/>
            </a:pPr>
            <a:r>
              <a:rPr lang="en-US" altLang="en-US" sz="2400" i="1" dirty="0">
                <a:solidFill>
                  <a:schemeClr val="accent1">
                    <a:lumMod val="75000"/>
                  </a:schemeClr>
                </a:solidFill>
                <a:cs typeface="Arial" charset="0"/>
              </a:rPr>
              <a:t>“…to develop and deploy innovative technologies that transform California’s fuel and vehicle types to help attain the state’s climate change policies… without adopting any one preferred fuel or technology.”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 </a:t>
            </a:r>
            <a:endParaRPr lang="en-US" sz="2400" dirty="0" smtClean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  <a:p>
            <a:pPr lvl="1" indent="0">
              <a:buFontTx/>
              <a:buNone/>
              <a:defRPr/>
            </a:pPr>
            <a:endParaRPr lang="en-US" sz="2400" dirty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  <a:p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In 2007, the Legislature established the Clean Transportation Program</a:t>
            </a:r>
          </a:p>
          <a:p>
            <a:pPr marL="0" indent="0">
              <a:buNone/>
            </a:pPr>
            <a:endParaRPr lang="en-US" sz="2800" dirty="0" smtClean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  <a:p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$100 million per fiscal year from vehicle registration fees</a:t>
            </a:r>
          </a:p>
          <a:p>
            <a:endParaRPr lang="en-US" dirty="0" smtClean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109449" y="274637"/>
            <a:ext cx="7145387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b="1" dirty="0" smtClean="0">
                <a:solidFill>
                  <a:srgbClr val="254061"/>
                </a:solidFill>
                <a:latin typeface="Arial"/>
                <a:cs typeface="Arial"/>
              </a:rPr>
              <a:t>About the Clean Transportation Program</a:t>
            </a:r>
            <a:endParaRPr lang="en-US" b="1" dirty="0">
              <a:solidFill>
                <a:srgbClr val="254061"/>
              </a:solidFill>
              <a:latin typeface="Arial"/>
              <a:cs typeface="Arial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7203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C2A97AF-4EED-1A42-B271-F4481E38B3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26036856"/>
              </p:ext>
            </p:extLst>
          </p:nvPr>
        </p:nvGraphicFramePr>
        <p:xfrm>
          <a:off x="609600" y="1692273"/>
          <a:ext cx="10972800" cy="47593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87700">
                  <a:extLst>
                    <a:ext uri="{9D8B030D-6E8A-4147-A177-3AD203B41FA5}">
                      <a16:colId xmlns:a16="http://schemas.microsoft.com/office/drawing/2014/main" val="3109514571"/>
                    </a:ext>
                  </a:extLst>
                </a:gridCol>
                <a:gridCol w="1905000">
                  <a:extLst>
                    <a:ext uri="{9D8B030D-6E8A-4147-A177-3AD203B41FA5}">
                      <a16:colId xmlns:a16="http://schemas.microsoft.com/office/drawing/2014/main" val="1959778452"/>
                    </a:ext>
                  </a:extLst>
                </a:gridCol>
                <a:gridCol w="5880100">
                  <a:extLst>
                    <a:ext uri="{9D8B030D-6E8A-4147-A177-3AD203B41FA5}">
                      <a16:colId xmlns:a16="http://schemas.microsoft.com/office/drawing/2014/main" val="3000624766"/>
                    </a:ext>
                  </a:extLst>
                </a:gridCol>
              </a:tblGrid>
              <a:tr h="505399">
                <a:tc>
                  <a:txBody>
                    <a:bodyPr/>
                    <a:lstStyle/>
                    <a:p>
                      <a:r>
                        <a:rPr lang="en-US" dirty="0" smtClean="0"/>
                        <a:t>Policy Origin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Objective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Goals and Milestones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5231448"/>
                  </a:ext>
                </a:extLst>
              </a:tr>
              <a:tr h="1246188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Assembly</a:t>
                      </a:r>
                      <a:r>
                        <a:rPr lang="en-US" sz="1800" baseline="0" dirty="0" smtClean="0"/>
                        <a:t> Bill 32</a:t>
                      </a:r>
                    </a:p>
                    <a:p>
                      <a:r>
                        <a:rPr lang="en-US" sz="1800" baseline="0" dirty="0" smtClean="0"/>
                        <a:t>Senate Bill 32</a:t>
                      </a:r>
                    </a:p>
                    <a:p>
                      <a:r>
                        <a:rPr lang="en-US" sz="1800" baseline="0" dirty="0" smtClean="0"/>
                        <a:t>Executive Order B-55-18</a:t>
                      </a:r>
                      <a:endParaRPr 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GHG Emission Reduction</a:t>
                      </a:r>
                      <a:endParaRPr 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 smtClean="0"/>
                        <a:t> 2020: to 1990 levels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 smtClean="0"/>
                        <a:t> 2030: to 40% below 1990 levels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 smtClean="0"/>
                        <a:t> 2045: Achieve carbon neutrality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8571719"/>
                  </a:ext>
                </a:extLst>
              </a:tr>
              <a:tr h="657943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Clean</a:t>
                      </a:r>
                      <a:r>
                        <a:rPr lang="en-US" sz="1800" baseline="0" dirty="0" smtClean="0"/>
                        <a:t> Air Act</a:t>
                      </a:r>
                      <a:br>
                        <a:rPr lang="en-US" sz="1800" baseline="0" dirty="0" smtClean="0"/>
                      </a:br>
                      <a:r>
                        <a:rPr lang="en-US" sz="1800" baseline="0" dirty="0" smtClean="0"/>
                        <a:t>CA State Implementation Plans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Air</a:t>
                      </a:r>
                      <a:r>
                        <a:rPr lang="en-US" sz="1800" baseline="0" dirty="0" smtClean="0"/>
                        <a:t> Quality</a:t>
                      </a:r>
                      <a:endParaRPr 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 smtClean="0"/>
                        <a:t>2031: 80 percent reduction in NOx</a:t>
                      </a:r>
                      <a:endParaRPr lang="en-US" sz="1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7281338"/>
                  </a:ext>
                </a:extLst>
              </a:tr>
              <a:tr h="2349797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Executive Order B-16-2012</a:t>
                      </a:r>
                      <a:br>
                        <a:rPr lang="en-US" sz="1800" dirty="0" smtClean="0"/>
                      </a:br>
                      <a:r>
                        <a:rPr lang="en-US" sz="1800" dirty="0" smtClean="0"/>
                        <a:t>Executive Order B-48-18</a:t>
                      </a:r>
                    </a:p>
                    <a:p>
                      <a:endParaRPr 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Increase Zero-Emission Vehicles</a:t>
                      </a:r>
                      <a:endParaRPr 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800" dirty="0" smtClean="0"/>
                        <a:t>Vehicles </a:t>
                      </a:r>
                    </a:p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800" dirty="0" smtClean="0"/>
                        <a:t>2025: 1</a:t>
                      </a:r>
                      <a:r>
                        <a:rPr lang="en-US" sz="1800" baseline="0" dirty="0" smtClean="0"/>
                        <a:t>.5 million electric vehicles deployed</a:t>
                      </a:r>
                    </a:p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800" baseline="0" dirty="0" smtClean="0"/>
                        <a:t>2030: 5 million zero-emission vehicles</a:t>
                      </a:r>
                    </a:p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sz="800" dirty="0" smtClean="0"/>
                    </a:p>
                    <a:p>
                      <a:r>
                        <a:rPr lang="en-US" sz="1800" dirty="0" smtClean="0"/>
                        <a:t>Infrastructure</a:t>
                      </a:r>
                    </a:p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800" dirty="0" smtClean="0"/>
                        <a:t>2020: Support 1</a:t>
                      </a:r>
                      <a:r>
                        <a:rPr lang="en-US" sz="1800" baseline="0" dirty="0" smtClean="0"/>
                        <a:t>.5 million electric vehicles</a:t>
                      </a:r>
                    </a:p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800" baseline="0" dirty="0" smtClean="0"/>
                        <a:t>2025: 250,000 electric vehicle chargers (</a:t>
                      </a:r>
                      <a:r>
                        <a:rPr lang="en-US" sz="1800" baseline="0" dirty="0" err="1" smtClean="0"/>
                        <a:t>inc.</a:t>
                      </a:r>
                      <a:r>
                        <a:rPr lang="en-US" sz="1800" baseline="0" dirty="0" smtClean="0"/>
                        <a:t> 10,000 DC fast chargers) and 200 hydrogen refueling stations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52505479"/>
                  </a:ext>
                </a:extLst>
              </a:tr>
            </a:tbl>
          </a:graphicData>
        </a:graphic>
      </p:graphicFrame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109449" y="274637"/>
            <a:ext cx="875214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b="1" dirty="0" smtClean="0">
                <a:solidFill>
                  <a:srgbClr val="254061"/>
                </a:solidFill>
                <a:latin typeface="Arial"/>
                <a:cs typeface="Arial"/>
              </a:rPr>
              <a:t>Key GHG, Air Quality, and ZEV Goals and Milestones</a:t>
            </a:r>
            <a:endParaRPr lang="en-US" b="1" dirty="0">
              <a:solidFill>
                <a:srgbClr val="254061"/>
              </a:solidFill>
              <a:latin typeface="Arial"/>
              <a:cs typeface="Arial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3411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5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C2A97AF-4EED-1A42-B271-F4481E38B3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91297" y="1701196"/>
            <a:ext cx="1037143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Supports and complements statewide efforts to decarbonize the transportation sector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Coordinated with other major programs and regulations, including:</a:t>
            </a:r>
          </a:p>
        </p:txBody>
      </p:sp>
      <p:sp>
        <p:nvSpPr>
          <p:cNvPr id="10" name="Content Placeholder 5"/>
          <p:cNvSpPr txBox="1">
            <a:spLocks/>
          </p:cNvSpPr>
          <p:nvPr/>
        </p:nvSpPr>
        <p:spPr>
          <a:xfrm>
            <a:off x="609600" y="4472609"/>
            <a:ext cx="10972800" cy="2248867"/>
          </a:xfrm>
          <a:prstGeom prst="rect">
            <a:avLst/>
          </a:prstGeom>
        </p:spPr>
        <p:txBody>
          <a:bodyPr vert="horz" lIns="91440" tIns="45720" rIns="91440" bIns="45720" numCol="2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Zero Emission Vehicle Reg.</a:t>
            </a:r>
          </a:p>
          <a:p>
            <a:pPr lvl="1"/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Low Carbon Fuel Standard</a:t>
            </a:r>
          </a:p>
          <a:p>
            <a:pPr lvl="1"/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Cap-and-Trade / GHG Reduction Fund</a:t>
            </a:r>
          </a:p>
          <a:p>
            <a:pPr lvl="1"/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Utility Investments</a:t>
            </a:r>
          </a:p>
          <a:p>
            <a:pPr lvl="1"/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Settlement Agreements </a:t>
            </a:r>
            <a:b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</a:b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(VW; NRG)</a:t>
            </a:r>
          </a:p>
          <a:p>
            <a:pPr lvl="1"/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Air Quality Improvement Program</a:t>
            </a:r>
          </a:p>
          <a:p>
            <a:pPr lvl="1"/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Carl Moyer Program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2109449" y="274637"/>
            <a:ext cx="7145387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b="1" smtClean="0">
                <a:solidFill>
                  <a:srgbClr val="254061"/>
                </a:solidFill>
                <a:latin typeface="Arial"/>
                <a:cs typeface="Arial"/>
              </a:rPr>
              <a:t>Context of the Clean Transportation Program</a:t>
            </a:r>
            <a:endParaRPr lang="en-US" b="1" dirty="0">
              <a:solidFill>
                <a:srgbClr val="25406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41247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C2A97AF-4EED-1A42-B271-F4481E38B3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609600" y="1830388"/>
            <a:ext cx="10972800" cy="4525963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Now in eleventh fiscal year (2019-2020)</a:t>
            </a:r>
          </a:p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Through March 2019, $820 million awarded to more than  600 projects</a:t>
            </a:r>
          </a:p>
          <a:p>
            <a:endParaRPr lang="en-US" dirty="0" smtClean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109449" y="274637"/>
            <a:ext cx="7145387" cy="1143000"/>
          </a:xfrm>
        </p:spPr>
        <p:txBody>
          <a:bodyPr>
            <a:normAutofit/>
          </a:bodyPr>
          <a:lstStyle/>
          <a:p>
            <a:pPr algn="l"/>
            <a:r>
              <a:rPr lang="en-US" b="1" dirty="0" smtClean="0">
                <a:solidFill>
                  <a:srgbClr val="254061"/>
                </a:solidFill>
                <a:latin typeface="Arial"/>
                <a:cs typeface="Arial"/>
              </a:rPr>
              <a:t>Program Status Update</a:t>
            </a:r>
            <a:endParaRPr lang="en-US" b="1" dirty="0">
              <a:solidFill>
                <a:srgbClr val="254061"/>
              </a:solidFill>
              <a:latin typeface="Arial"/>
              <a:cs typeface="Arial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6</a:t>
            </a:fld>
            <a:endParaRPr lang="en-US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9233519"/>
              </p:ext>
            </p:extLst>
          </p:nvPr>
        </p:nvGraphicFramePr>
        <p:xfrm>
          <a:off x="2109449" y="3572035"/>
          <a:ext cx="8690356" cy="2647791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4345178">
                  <a:extLst>
                    <a:ext uri="{9D8B030D-6E8A-4147-A177-3AD203B41FA5}">
                      <a16:colId xmlns:a16="http://schemas.microsoft.com/office/drawing/2014/main" val="2788899767"/>
                    </a:ext>
                  </a:extLst>
                </a:gridCol>
                <a:gridCol w="4345178">
                  <a:extLst>
                    <a:ext uri="{9D8B030D-6E8A-4147-A177-3AD203B41FA5}">
                      <a16:colId xmlns:a16="http://schemas.microsoft.com/office/drawing/2014/main" val="3459019896"/>
                    </a:ext>
                  </a:extLst>
                </a:gridCol>
              </a:tblGrid>
              <a:tr h="479964">
                <a:tc>
                  <a:txBody>
                    <a:bodyPr/>
                    <a:lstStyle/>
                    <a:p>
                      <a:r>
                        <a:rPr lang="en-US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71 Biofuel Production Projects</a:t>
                      </a:r>
                      <a:endParaRPr lang="en-US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9,655</a:t>
                      </a:r>
                      <a:r>
                        <a:rPr lang="en-US" b="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EV Chargers</a:t>
                      </a:r>
                      <a:endParaRPr lang="en-US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54070925"/>
                  </a:ext>
                </a:extLst>
              </a:tr>
              <a:tr h="479964"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 Hydrogen Refueling Stations 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70 Natural Gas</a:t>
                      </a:r>
                      <a:r>
                        <a:rPr lang="en-US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Fueling Stations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3450582"/>
                  </a:ext>
                </a:extLst>
              </a:tr>
              <a:tr h="479964"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10,850 Electric</a:t>
                      </a:r>
                      <a:r>
                        <a:rPr lang="en-US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Vehicle Rebates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3,150</a:t>
                      </a:r>
                      <a:r>
                        <a:rPr lang="en-US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Natural Gas Vehicles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5874717"/>
                  </a:ext>
                </a:extLst>
              </a:tr>
              <a:tr h="479964"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 Manufacturing Projects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17,440 Workforce</a:t>
                      </a:r>
                      <a:r>
                        <a:rPr lang="en-US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Trainees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5863444"/>
                  </a:ext>
                </a:extLst>
              </a:tr>
              <a:tr h="727935"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54 Advanced Technology Truck</a:t>
                      </a:r>
                      <a:r>
                        <a:rPr lang="en-US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Demonstrations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52 Regional Readiness Grants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3238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4500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7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C2A97AF-4EED-1A42-B271-F4481E38B3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2109449" y="274637"/>
            <a:ext cx="7145387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About the Benefits Report</a:t>
            </a:r>
            <a:endParaRPr lang="en-US" b="1" dirty="0">
              <a:solidFill>
                <a:schemeClr val="accent1">
                  <a:lumMod val="50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7" name="Content Placeholder 5"/>
          <p:cNvSpPr txBox="1">
            <a:spLocks/>
          </p:cNvSpPr>
          <p:nvPr/>
        </p:nvSpPr>
        <p:spPr>
          <a:xfrm>
            <a:off x="609600" y="1940578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Required with biennial Integrated Energy Policy Report (</a:t>
            </a:r>
            <a:r>
              <a:rPr lang="en-US" sz="2800" i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IEPR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>
              <a:defRPr/>
            </a:pPr>
            <a:r>
              <a:rPr lang="en-US" sz="2800" i="1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 charset="0"/>
              </a:rPr>
              <a:t>“The evaluation shall include all of the following:”</a:t>
            </a:r>
          </a:p>
          <a:p>
            <a:pPr lvl="1">
              <a:defRPr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 charset="0"/>
              </a:rPr>
              <a:t>List of projects funded</a:t>
            </a:r>
          </a:p>
          <a:p>
            <a:pPr lvl="1">
              <a:defRPr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 charset="0"/>
              </a:rPr>
              <a:t>Expected benefits</a:t>
            </a:r>
          </a:p>
          <a:p>
            <a:pPr lvl="1">
              <a:defRPr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 charset="0"/>
              </a:rPr>
              <a:t>Overall contribution toward transition to clean, alternative transportation fuels</a:t>
            </a:r>
          </a:p>
          <a:p>
            <a:pPr lvl="1">
              <a:defRPr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 charset="0"/>
              </a:rPr>
              <a:t>Key obstacles and challenges</a:t>
            </a:r>
          </a:p>
          <a:p>
            <a:pPr lvl="1">
              <a:defRPr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 charset="0"/>
              </a:rPr>
              <a:t>Recommendations</a:t>
            </a:r>
            <a:endParaRPr lang="en-US" sz="2400" dirty="0" smtClean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  <a:p>
            <a:pPr marL="0" indent="0">
              <a:buFont typeface="Arial"/>
              <a:buNone/>
              <a:defRPr/>
            </a:pPr>
            <a:endParaRPr lang="en-US" dirty="0" smtClean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  <a:p>
            <a:pPr marL="0" indent="0">
              <a:buFont typeface="Arial"/>
              <a:buNone/>
              <a:defRPr/>
            </a:pP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838910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C2A97AF-4EED-1A42-B271-F4481E38B3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109449" y="274637"/>
            <a:ext cx="8752140" cy="1143000"/>
          </a:xfrm>
        </p:spPr>
        <p:txBody>
          <a:bodyPr>
            <a:normAutofit/>
          </a:bodyPr>
          <a:lstStyle/>
          <a:p>
            <a:pPr algn="l"/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ZEV Infrastructure</a:t>
            </a:r>
            <a:endParaRPr lang="en-US" b="1" dirty="0">
              <a:solidFill>
                <a:schemeClr val="accent1">
                  <a:lumMod val="50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8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EO B-48-18 sets goals for deploying 250,000 EV chargers (including at least 10,000 DCFC) and 200 hydrogen refueling stations by 2025.</a:t>
            </a:r>
          </a:p>
          <a:p>
            <a:pPr marL="0" indent="0">
              <a:buNone/>
            </a:pPr>
            <a:endParaRPr lang="en-US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Through June 2019, more than 600,000 PEVs were sold.</a:t>
            </a:r>
          </a:p>
          <a:p>
            <a:pPr marL="0" indent="0">
              <a:buNone/>
            </a:pPr>
            <a:endParaRPr lang="en-US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CEC forecasts between 1.5M and 2.4M ZEVs by 2025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6926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9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C2A97AF-4EED-1A42-B271-F4481E38B3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2109449" y="274637"/>
            <a:ext cx="875214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Charging Infrastructure</a:t>
            </a:r>
            <a:endParaRPr lang="en-US" b="1" dirty="0">
              <a:solidFill>
                <a:schemeClr val="accent1">
                  <a:lumMod val="50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7" name="Content Placeholder 3"/>
          <p:cNvSpPr txBox="1">
            <a:spLocks/>
          </p:cNvSpPr>
          <p:nvPr/>
        </p:nvSpPr>
        <p:spPr>
          <a:xfrm>
            <a:off x="293914" y="1600201"/>
            <a:ext cx="4561115" cy="4525963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Charging infrastructure investments support the growth of plug-in electric vehicles</a:t>
            </a:r>
            <a:b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</a:br>
            <a:endParaRPr lang="en-US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Multiple charging types are necessary to meet drivers’ needs and expectations</a:t>
            </a:r>
          </a:p>
          <a:p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4718" y="1642760"/>
            <a:ext cx="6786563" cy="448846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081274" y="6112027"/>
            <a:ext cx="578031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Source: </a:t>
            </a:r>
            <a:r>
              <a:rPr lang="en-US" sz="1400" dirty="0" err="1" smtClean="0"/>
              <a:t>Veloz</a:t>
            </a:r>
            <a:r>
              <a:rPr lang="en-US" sz="1400" dirty="0" smtClean="0"/>
              <a:t> sales dashboard. Updated July 4, 2019.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573666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C2A97AF-4EED-1A42-B271-F4481E38B3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109449" y="274637"/>
            <a:ext cx="8752140" cy="1143000"/>
          </a:xfrm>
        </p:spPr>
        <p:txBody>
          <a:bodyPr>
            <a:normAutofit/>
          </a:bodyPr>
          <a:lstStyle/>
          <a:p>
            <a:pPr algn="l"/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Charging Infrastructure</a:t>
            </a:r>
            <a:endParaRPr lang="en-US" b="1" dirty="0">
              <a:solidFill>
                <a:schemeClr val="accent1">
                  <a:lumMod val="50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10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5121275"/>
          </a:xfrm>
        </p:spPr>
        <p:txBody>
          <a:bodyPr/>
          <a:lstStyle/>
          <a:p>
            <a:pPr marL="0" indent="0">
              <a:buNone/>
            </a:pPr>
            <a:endParaRPr lang="en-US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4597794"/>
              </p:ext>
            </p:extLst>
          </p:nvPr>
        </p:nvGraphicFramePr>
        <p:xfrm>
          <a:off x="1698367" y="1911544"/>
          <a:ext cx="8128000" cy="1752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1176269447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22125989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13562045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8002120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Low Scenario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Medium Scenario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High Scenario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37825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EO B-48-18 Goal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240,000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240,000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240,000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67786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# of Chargers</a:t>
                      </a:r>
                      <a:r>
                        <a:rPr lang="en-US" baseline="0" dirty="0" smtClean="0"/>
                        <a:t> Installed/Expected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155,259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162,385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165,459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833619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Remaining Gap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84,741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77,615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74,541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0702893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2131252"/>
              </p:ext>
            </p:extLst>
          </p:nvPr>
        </p:nvGraphicFramePr>
        <p:xfrm>
          <a:off x="1698367" y="4259698"/>
          <a:ext cx="8128000" cy="1752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1176269447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22125989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13562045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8002120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Low Scenario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Medium Scenario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High Scenario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37825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EO B-48-18 Goal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10,000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67786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# of Chargers</a:t>
                      </a:r>
                      <a:r>
                        <a:rPr lang="en-US" baseline="0" dirty="0" smtClean="0"/>
                        <a:t> Installed/Expected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6,013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6,463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6,673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833619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Remaining Gap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3,987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3,537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3,327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0702893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4847219" y="1530467"/>
            <a:ext cx="3276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Level 2 Connectors</a:t>
            </a:r>
            <a:endParaRPr lang="en-US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5341490" y="3782888"/>
            <a:ext cx="3276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DCFCs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780414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C2A97AF-4EED-1A42-B271-F4481E38B3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109449" y="274637"/>
            <a:ext cx="8752140" cy="1143000"/>
          </a:xfrm>
        </p:spPr>
        <p:txBody>
          <a:bodyPr>
            <a:normAutofit/>
          </a:bodyPr>
          <a:lstStyle/>
          <a:p>
            <a:pPr algn="l"/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Charging Infrastructure</a:t>
            </a:r>
            <a:endParaRPr lang="en-US" b="1" dirty="0">
              <a:solidFill>
                <a:schemeClr val="accent1">
                  <a:lumMod val="50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11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5121275"/>
          </a:xfrm>
        </p:spPr>
        <p:txBody>
          <a:bodyPr/>
          <a:lstStyle/>
          <a:p>
            <a:endParaRPr lang="en-US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7124026"/>
              </p:ext>
            </p:extLst>
          </p:nvPr>
        </p:nvGraphicFramePr>
        <p:xfrm>
          <a:off x="864971" y="2533130"/>
          <a:ext cx="10280823" cy="3640656"/>
        </p:xfrm>
        <a:graphic>
          <a:graphicData uri="http://schemas.openxmlformats.org/drawingml/2006/table">
            <a:tbl>
              <a:tblPr firstRow="1" firstCol="1" bandRow="1">
                <a:tableStyleId>{B301B821-A1FF-4177-AEE7-76D212191A09}</a:tableStyleId>
              </a:tblPr>
              <a:tblGrid>
                <a:gridCol w="1282260">
                  <a:extLst>
                    <a:ext uri="{9D8B030D-6E8A-4147-A177-3AD203B41FA5}">
                      <a16:colId xmlns:a16="http://schemas.microsoft.com/office/drawing/2014/main" val="3901577742"/>
                    </a:ext>
                  </a:extLst>
                </a:gridCol>
                <a:gridCol w="1282260">
                  <a:extLst>
                    <a:ext uri="{9D8B030D-6E8A-4147-A177-3AD203B41FA5}">
                      <a16:colId xmlns:a16="http://schemas.microsoft.com/office/drawing/2014/main" val="1750794644"/>
                    </a:ext>
                  </a:extLst>
                </a:gridCol>
                <a:gridCol w="1221613">
                  <a:extLst>
                    <a:ext uri="{9D8B030D-6E8A-4147-A177-3AD203B41FA5}">
                      <a16:colId xmlns:a16="http://schemas.microsoft.com/office/drawing/2014/main" val="193593295"/>
                    </a:ext>
                  </a:extLst>
                </a:gridCol>
                <a:gridCol w="1221613">
                  <a:extLst>
                    <a:ext uri="{9D8B030D-6E8A-4147-A177-3AD203B41FA5}">
                      <a16:colId xmlns:a16="http://schemas.microsoft.com/office/drawing/2014/main" val="2877535721"/>
                    </a:ext>
                  </a:extLst>
                </a:gridCol>
                <a:gridCol w="1221613">
                  <a:extLst>
                    <a:ext uri="{9D8B030D-6E8A-4147-A177-3AD203B41FA5}">
                      <a16:colId xmlns:a16="http://schemas.microsoft.com/office/drawing/2014/main" val="515645977"/>
                    </a:ext>
                  </a:extLst>
                </a:gridCol>
                <a:gridCol w="1608239">
                  <a:extLst>
                    <a:ext uri="{9D8B030D-6E8A-4147-A177-3AD203B41FA5}">
                      <a16:colId xmlns:a16="http://schemas.microsoft.com/office/drawing/2014/main" val="273815544"/>
                    </a:ext>
                  </a:extLst>
                </a:gridCol>
                <a:gridCol w="1608239">
                  <a:extLst>
                    <a:ext uri="{9D8B030D-6E8A-4147-A177-3AD203B41FA5}">
                      <a16:colId xmlns:a16="http://schemas.microsoft.com/office/drawing/2014/main" val="8926646"/>
                    </a:ext>
                  </a:extLst>
                </a:gridCol>
                <a:gridCol w="834986">
                  <a:extLst>
                    <a:ext uri="{9D8B030D-6E8A-4147-A177-3AD203B41FA5}">
                      <a16:colId xmlns:a16="http://schemas.microsoft.com/office/drawing/2014/main" val="2059369152"/>
                    </a:ext>
                  </a:extLst>
                </a:gridCol>
              </a:tblGrid>
              <a:tr h="455082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ts val="15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Status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ts val="15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Private Access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ts val="15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Publicly Accessible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ts val="15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lang="en-US" sz="1800" spc="-3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97140539"/>
                  </a:ext>
                </a:extLst>
              </a:tr>
              <a:tr h="182032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spc="-3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Residential </a:t>
                      </a:r>
                      <a:endParaRPr lang="en-US" sz="1800" spc="-30" dirty="0" smtClean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algn="ctr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spc="-3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</a:t>
                      </a:r>
                      <a:r>
                        <a:rPr lang="en-US" sz="1800" spc="-3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Single &amp; </a:t>
                      </a:r>
                      <a:endParaRPr lang="en-US" sz="1800" spc="-30" dirty="0" smtClean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algn="ctr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spc="-3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Multifamily</a:t>
                      </a:r>
                      <a:r>
                        <a:rPr lang="en-US" sz="1800" spc="-3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spc="-3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Fleet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spc="-3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Workplace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spc="-3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Multifamily</a:t>
                      </a:r>
                      <a:r>
                        <a:rPr lang="en-US" sz="1800" spc="-3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en-US" sz="1800" spc="-3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en-US" sz="1800" spc="-3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Housing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spc="-3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Public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spc="-3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Corridor/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algn="ctr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spc="-3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Urban Metro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0575610"/>
                  </a:ext>
                </a:extLst>
              </a:tr>
              <a:tr h="455082">
                <a:tc>
                  <a:txBody>
                    <a:bodyPr/>
                    <a:lstStyle/>
                    <a:p>
                      <a:pPr marL="0" marR="0" fontAlgn="auto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Installed </a:t>
                      </a:r>
                      <a:endParaRPr lang="en-US" sz="16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fontAlgn="auto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3,936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fontAlgn="auto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115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fontAlgn="auto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364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fontAlgn="auto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341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fontAlgn="auto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3,118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fontAlgn="auto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226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fontAlgn="auto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8,100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93223556"/>
                  </a:ext>
                </a:extLst>
              </a:tr>
              <a:tr h="455082">
                <a:tc>
                  <a:txBody>
                    <a:bodyPr/>
                    <a:lstStyle/>
                    <a:p>
                      <a:pPr marL="0" marR="0" fontAlgn="auto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Planned</a:t>
                      </a:r>
                      <a:endParaRPr lang="en-US" sz="16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fontAlgn="auto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fontAlgn="auto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fontAlgn="auto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76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fontAlgn="auto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fontAlgn="auto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191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fontAlgn="auto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1,280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fontAlgn="auto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1,555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74277095"/>
                  </a:ext>
                </a:extLst>
              </a:tr>
              <a:tr h="455082">
                <a:tc>
                  <a:txBody>
                    <a:bodyPr/>
                    <a:lstStyle/>
                    <a:p>
                      <a:pPr marL="0" marR="0" fontAlgn="auto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  <a:endParaRPr lang="en-US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fontAlgn="auto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3,936</a:t>
                      </a:r>
                      <a:endParaRPr lang="en-US" sz="1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fontAlgn="auto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115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fontAlgn="auto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440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fontAlgn="auto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349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fontAlgn="auto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3,309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fontAlgn="auto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1,506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fontAlgn="auto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9,655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50834817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408670" y="1964724"/>
            <a:ext cx="99224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Charging Connectors Funded by the Clean Transportation Program as of March 1, 2019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895419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C2A97AF-4EED-1A42-B271-F4481E38B3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109449" y="274637"/>
            <a:ext cx="875214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b="1" dirty="0" smtClean="0">
                <a:solidFill>
                  <a:srgbClr val="254061"/>
                </a:solidFill>
                <a:latin typeface="Arial"/>
                <a:cs typeface="Arial"/>
              </a:rPr>
              <a:t>Hydrogen Refueling Infrastructure</a:t>
            </a:r>
            <a:endParaRPr lang="en-US" b="1" dirty="0">
              <a:solidFill>
                <a:srgbClr val="254061"/>
              </a:solidFill>
              <a:latin typeface="Arial"/>
              <a:cs typeface="Arial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12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sz="30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 8 provides Program funding for hydrogen stations until there are at least 100 publicly available stations in California by 2024.</a:t>
            </a:r>
          </a:p>
          <a:p>
            <a:r>
              <a:rPr lang="en-US" sz="30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Executive Order B-48-18: 200 hydrogen refueling stations by 2025.</a:t>
            </a:r>
          </a:p>
          <a:p>
            <a:r>
              <a:rPr lang="en-US" sz="30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Total funding by the Program: $125 million</a:t>
            </a:r>
          </a:p>
          <a:p>
            <a:r>
              <a:rPr lang="en-US" sz="30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# of H2 stations: 64</a:t>
            </a:r>
          </a:p>
          <a:p>
            <a:r>
              <a:rPr lang="en-US" sz="30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Total CEC funded capacity: 17,000 kg/day</a:t>
            </a:r>
          </a:p>
          <a:p>
            <a:r>
              <a:rPr lang="en-US" sz="30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Currently open retail CEC funded capacity: 8,000 kg/day (39 stations)</a:t>
            </a:r>
          </a:p>
          <a:p>
            <a:endParaRPr lang="en-US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en-US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5483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13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C2A97AF-4EED-1A42-B271-F4481E38B3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2109449" y="274637"/>
            <a:ext cx="875214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b="1" smtClean="0">
                <a:solidFill>
                  <a:srgbClr val="254061"/>
                </a:solidFill>
                <a:latin typeface="Arial"/>
                <a:cs typeface="Arial"/>
              </a:rPr>
              <a:t>Hydrogen Refueling Infrastructure</a:t>
            </a:r>
            <a:endParaRPr lang="en-US" b="1" dirty="0">
              <a:solidFill>
                <a:srgbClr val="254061"/>
              </a:solidFill>
              <a:latin typeface="Arial"/>
              <a:cs typeface="Arial"/>
            </a:endParaRPr>
          </a:p>
        </p:txBody>
      </p:sp>
      <p:pic>
        <p:nvPicPr>
          <p:cNvPr id="7" name="Picture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728" y="1692274"/>
            <a:ext cx="4550125" cy="466407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8" name="Content Placeholder 3"/>
          <p:cNvSpPr txBox="1">
            <a:spLocks/>
          </p:cNvSpPr>
          <p:nvPr/>
        </p:nvSpPr>
        <p:spPr>
          <a:xfrm>
            <a:off x="5372100" y="1692274"/>
            <a:ext cx="6210300" cy="1604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Program investments increase the number of regions served by hydrogen refueling stations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72100" y="3428999"/>
            <a:ext cx="4916716" cy="292735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85086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C2A97AF-4EED-1A42-B271-F4481E38B3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109449" y="274637"/>
            <a:ext cx="8752140" cy="1143000"/>
          </a:xfrm>
        </p:spPr>
        <p:txBody>
          <a:bodyPr>
            <a:normAutofit/>
          </a:bodyPr>
          <a:lstStyle/>
          <a:p>
            <a:pPr algn="l"/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Alternative Fuel Production</a:t>
            </a:r>
            <a:endParaRPr lang="en-US" b="1" dirty="0">
              <a:solidFill>
                <a:schemeClr val="accent1">
                  <a:lumMod val="50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14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	          Zero- and near zero-carbon fuel production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en-US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2684458"/>
              </p:ext>
            </p:extLst>
          </p:nvPr>
        </p:nvGraphicFramePr>
        <p:xfrm>
          <a:off x="1809579" y="2451946"/>
          <a:ext cx="8127999" cy="330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1731903694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1314335784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12642817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Fuel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Cumulative Awards as of March 2019 (in Millions)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# of Projects 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72549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Biomethane</a:t>
                      </a:r>
                      <a:r>
                        <a:rPr lang="en-US" dirty="0" smtClean="0"/>
                        <a:t> Production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$76.8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27 Projects</a:t>
                      </a:r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16085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Gasoline Substitutes Production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$39.5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16 Projects</a:t>
                      </a:r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652352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Diesel</a:t>
                      </a:r>
                      <a:r>
                        <a:rPr lang="en-US" baseline="0" dirty="0" smtClean="0"/>
                        <a:t> Substitutes Production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$74.2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26 Projects</a:t>
                      </a:r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811374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Renewable Hydrogen Production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$7.9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 Projects</a:t>
                      </a:r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604863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b="1" dirty="0" smtClean="0"/>
                        <a:t>Total</a:t>
                      </a:r>
                      <a:endParaRPr lang="en-US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$198.4</a:t>
                      </a:r>
                      <a:endParaRPr lang="en-US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71</a:t>
                      </a:r>
                      <a:endParaRPr lang="en-US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495237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56432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15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C2A97AF-4EED-1A42-B271-F4481E38B3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2109449" y="274637"/>
            <a:ext cx="875214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Alternative Fuel Production</a:t>
            </a:r>
            <a:endParaRPr lang="en-US" b="1" dirty="0">
              <a:solidFill>
                <a:schemeClr val="accent1">
                  <a:lumMod val="50000"/>
                </a:schemeClr>
              </a:solidFill>
              <a:latin typeface="Arial"/>
              <a:cs typeface="Arial"/>
            </a:endParaRPr>
          </a:p>
        </p:txBody>
      </p:sp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95878591"/>
              </p:ext>
            </p:extLst>
          </p:nvPr>
        </p:nvGraphicFramePr>
        <p:xfrm>
          <a:off x="475677" y="1692274"/>
          <a:ext cx="6175493" cy="44304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Content Placeholder 3"/>
          <p:cNvSpPr txBox="1">
            <a:spLocks/>
          </p:cNvSpPr>
          <p:nvPr/>
        </p:nvSpPr>
        <p:spPr>
          <a:xfrm>
            <a:off x="6833862" y="2035629"/>
            <a:ext cx="4561115" cy="42730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Projects funded by the Program support the Low Carbon Fuel Standard via in-state fuel production</a:t>
            </a:r>
          </a:p>
          <a:p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en-US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53547" y="6200633"/>
            <a:ext cx="578031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Source: California Air Resources Board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4009557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C2A97AF-4EED-1A42-B271-F4481E38B3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109449" y="274637"/>
            <a:ext cx="8752140" cy="1143000"/>
          </a:xfrm>
        </p:spPr>
        <p:txBody>
          <a:bodyPr>
            <a:normAutofit/>
          </a:bodyPr>
          <a:lstStyle/>
          <a:p>
            <a:pPr algn="l"/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Vehicle Investments</a:t>
            </a:r>
            <a:endParaRPr lang="en-US" b="1" dirty="0">
              <a:solidFill>
                <a:schemeClr val="accent1">
                  <a:lumMod val="50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16</a:t>
            </a:fld>
            <a:endParaRPr lang="en-US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38569576"/>
              </p:ext>
            </p:extLst>
          </p:nvPr>
        </p:nvGraphicFramePr>
        <p:xfrm>
          <a:off x="609600" y="2403634"/>
          <a:ext cx="10972800" cy="293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>
                  <a:extLst>
                    <a:ext uri="{9D8B030D-6E8A-4147-A177-3AD203B41FA5}">
                      <a16:colId xmlns:a16="http://schemas.microsoft.com/office/drawing/2014/main" val="1668320367"/>
                    </a:ext>
                  </a:extLst>
                </a:gridCol>
                <a:gridCol w="2553730">
                  <a:extLst>
                    <a:ext uri="{9D8B030D-6E8A-4147-A177-3AD203B41FA5}">
                      <a16:colId xmlns:a16="http://schemas.microsoft.com/office/drawing/2014/main" val="3231738296"/>
                    </a:ext>
                  </a:extLst>
                </a:gridCol>
                <a:gridCol w="4761470">
                  <a:extLst>
                    <a:ext uri="{9D8B030D-6E8A-4147-A177-3AD203B41FA5}">
                      <a16:colId xmlns:a16="http://schemas.microsoft.com/office/drawing/2014/main" val="319380042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Activity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Cumulative Awards</a:t>
                      </a:r>
                      <a:r>
                        <a:rPr lang="en-US" baseline="0" dirty="0" smtClean="0"/>
                        <a:t> as of March 2019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# of Units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734999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Natural gas vehicle deployment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$86.8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3,152+ Vehicles</a:t>
                      </a:r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372197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Propane vehicle deployment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$6.0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514 Trucks</a:t>
                      </a:r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576138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Hybrid and ZEV deployment (including CVRP, HVIP, and low-income mobility incentives)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$32.0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10,700 Cars and 150 trucks</a:t>
                      </a:r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062242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Advanced technology freight</a:t>
                      </a:r>
                      <a:r>
                        <a:rPr lang="en-US" baseline="0" dirty="0" smtClean="0"/>
                        <a:t> and fleet vehicles demonstration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$126.3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48 Demonstrations</a:t>
                      </a:r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17183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03259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C2A97AF-4EED-1A42-B271-F4481E38B3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109449" y="274637"/>
            <a:ext cx="8752140" cy="1143000"/>
          </a:xfrm>
        </p:spPr>
        <p:txBody>
          <a:bodyPr>
            <a:normAutofit/>
          </a:bodyPr>
          <a:lstStyle/>
          <a:p>
            <a:pPr algn="l"/>
            <a:r>
              <a:rPr lang="en-US" b="1" dirty="0" smtClean="0">
                <a:solidFill>
                  <a:srgbClr val="254061"/>
                </a:solidFill>
                <a:latin typeface="Arial"/>
                <a:cs typeface="Arial"/>
              </a:rPr>
              <a:t>Related Opportunities</a:t>
            </a:r>
            <a:endParaRPr lang="en-US" b="1" dirty="0">
              <a:solidFill>
                <a:srgbClr val="254061"/>
              </a:solidFill>
              <a:latin typeface="Arial"/>
              <a:cs typeface="Arial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17</a:t>
            </a:fld>
            <a:endParaRPr lang="en-US"/>
          </a:p>
        </p:txBody>
      </p:sp>
      <p:sp>
        <p:nvSpPr>
          <p:cNvPr id="7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en-US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Workforce 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Training and Development</a:t>
            </a:r>
          </a:p>
          <a:p>
            <a:pPr lvl="1"/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Ensure ZEVs’ reliability, support in-state economic development</a:t>
            </a:r>
          </a:p>
          <a:p>
            <a:pPr lvl="1"/>
            <a:endParaRPr lang="en-US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Manufacturing</a:t>
            </a:r>
          </a:p>
          <a:p>
            <a:pPr lvl="1"/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Reduce ZEV and ZEV infrastructure unit costs, expand ZEV and infrastructure offerings, support in-state economic development</a:t>
            </a:r>
          </a:p>
          <a:p>
            <a:pPr lvl="1"/>
            <a:endParaRPr lang="en-US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Regional 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Alternative Fuel Readiness Planning</a:t>
            </a:r>
          </a:p>
          <a:p>
            <a:pPr lvl="1"/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Reduce ZEV infrastructure installation costs and delays, promote grid reliability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4340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18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C2A97AF-4EED-1A42-B271-F4481E38B3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2109449" y="274637"/>
            <a:ext cx="7650777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b="1" dirty="0" smtClean="0">
                <a:solidFill>
                  <a:srgbClr val="254061"/>
                </a:solidFill>
                <a:latin typeface="Arial"/>
                <a:cs typeface="Arial"/>
              </a:rPr>
              <a:t>Quantifying Benefits</a:t>
            </a:r>
            <a:endParaRPr lang="en-US" b="1" dirty="0">
              <a:solidFill>
                <a:srgbClr val="254061"/>
              </a:solidFill>
              <a:latin typeface="Arial"/>
              <a:cs typeface="Arial"/>
            </a:endParaRPr>
          </a:p>
        </p:txBody>
      </p:sp>
      <p:sp>
        <p:nvSpPr>
          <p:cNvPr id="7" name="Content Placeholder 5"/>
          <p:cNvSpPr txBox="1">
            <a:spLocks/>
          </p:cNvSpPr>
          <p:nvPr/>
        </p:nvSpPr>
        <p:spPr>
          <a:xfrm>
            <a:off x="609600" y="1940578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dirty="0" smtClean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9" name="Content Placeholder 5"/>
          <p:cNvSpPr txBox="1">
            <a:spLocks/>
          </p:cNvSpPr>
          <p:nvPr/>
        </p:nvSpPr>
        <p:spPr>
          <a:xfrm>
            <a:off x="762000" y="2092978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CEC has contracted with National Renewable Energy Laboratory (NREL) to quantify key benefits</a:t>
            </a:r>
          </a:p>
          <a:p>
            <a:pPr>
              <a:defRPr/>
            </a:pPr>
            <a:endParaRPr lang="en-US" dirty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  <a:p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Methods for 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Quantifying 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Benefits</a:t>
            </a:r>
          </a:p>
          <a:p>
            <a:pPr lvl="1"/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Expected Benefits</a:t>
            </a:r>
          </a:p>
          <a:p>
            <a:pPr lvl="1"/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Market Transformation 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Benefits</a:t>
            </a:r>
          </a:p>
          <a:p>
            <a:pPr lvl="1"/>
            <a:endParaRPr lang="en-US" dirty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  <a:p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Types of Benefits</a:t>
            </a:r>
          </a:p>
          <a:p>
            <a:pPr lvl="1"/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Petroleum use reduction</a:t>
            </a:r>
          </a:p>
          <a:p>
            <a:pPr lvl="1"/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GHG reduction</a:t>
            </a:r>
          </a:p>
          <a:p>
            <a:pPr lvl="1"/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Air 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quality</a:t>
            </a:r>
          </a:p>
        </p:txBody>
      </p:sp>
    </p:spTree>
    <p:extLst>
      <p:ext uri="{BB962C8B-B14F-4D97-AF65-F5344CB8AC3E}">
        <p14:creationId xmlns:p14="http://schemas.microsoft.com/office/powerpoint/2010/main" val="4235133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19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C2A97AF-4EED-1A42-B271-F4481E38B3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2109449" y="274637"/>
            <a:ext cx="7650777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b="1" dirty="0" smtClean="0">
                <a:solidFill>
                  <a:srgbClr val="254061"/>
                </a:solidFill>
                <a:latin typeface="Arial"/>
                <a:cs typeface="Arial"/>
              </a:rPr>
              <a:t>Project Information      NREL </a:t>
            </a:r>
            <a:endParaRPr lang="en-US" b="1" dirty="0">
              <a:solidFill>
                <a:srgbClr val="254061"/>
              </a:solidFill>
              <a:latin typeface="Arial"/>
              <a:cs typeface="Arial"/>
            </a:endParaRPr>
          </a:p>
        </p:txBody>
      </p:sp>
      <p:sp>
        <p:nvSpPr>
          <p:cNvPr id="7" name="Content Placeholder 5"/>
          <p:cNvSpPr txBox="1">
            <a:spLocks/>
          </p:cNvSpPr>
          <p:nvPr/>
        </p:nvSpPr>
        <p:spPr>
          <a:xfrm>
            <a:off x="609600" y="1940578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Key project attributes from CEC</a:t>
            </a:r>
          </a:p>
          <a:p>
            <a:pPr lvl="1">
              <a:defRPr/>
            </a:pP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Project type</a:t>
            </a:r>
          </a:p>
          <a:p>
            <a:pPr lvl="1">
              <a:defRPr/>
            </a:pP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# of hardware units (e.g. trucks, chargers)</a:t>
            </a:r>
          </a:p>
          <a:p>
            <a:pPr lvl="1">
              <a:defRPr/>
            </a:pP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Alternative fuel production / dispensing / use</a:t>
            </a:r>
          </a:p>
          <a:p>
            <a:pPr lvl="1">
              <a:defRPr/>
            </a:pP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Project completion date</a:t>
            </a:r>
          </a:p>
          <a:p>
            <a:pPr lvl="1">
              <a:defRPr/>
            </a:pP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Carbon intensity (if non-standard)</a:t>
            </a:r>
          </a:p>
          <a:p>
            <a:pPr lvl="1">
              <a:defRPr/>
            </a:pP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Displaced vehicle type</a:t>
            </a:r>
          </a:p>
        </p:txBody>
      </p:sp>
      <p:sp>
        <p:nvSpPr>
          <p:cNvPr id="11" name="Right Arrow 10"/>
          <p:cNvSpPr/>
          <p:nvPr/>
        </p:nvSpPr>
        <p:spPr>
          <a:xfrm>
            <a:off x="7068066" y="713151"/>
            <a:ext cx="654908" cy="265971"/>
          </a:xfrm>
          <a:prstGeom prst="rightArrow">
            <a:avLst/>
          </a:prstGeom>
          <a:ln>
            <a:solidFill>
              <a:schemeClr val="accent1"/>
            </a:solidFill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69793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/>
              <a:t>20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C2A97AF-4EED-1A42-B271-F4481E38B3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2109449" y="274637"/>
            <a:ext cx="7650777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b="1" smtClean="0">
                <a:solidFill>
                  <a:srgbClr val="254061"/>
                </a:solidFill>
                <a:latin typeface="Arial"/>
                <a:cs typeface="Arial"/>
              </a:rPr>
              <a:t>Attribution of Benefits</a:t>
            </a:r>
            <a:endParaRPr lang="en-US" b="1" dirty="0">
              <a:solidFill>
                <a:srgbClr val="254061"/>
              </a:solidFill>
              <a:latin typeface="Arial"/>
              <a:cs typeface="Arial"/>
            </a:endParaRPr>
          </a:p>
        </p:txBody>
      </p:sp>
      <p:sp>
        <p:nvSpPr>
          <p:cNvPr id="7" name="Content Placeholder 5"/>
          <p:cNvSpPr txBox="1">
            <a:spLocks/>
          </p:cNvSpPr>
          <p:nvPr/>
        </p:nvSpPr>
        <p:spPr>
          <a:xfrm>
            <a:off x="609600" y="1940578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Funded projects help achieve state goals, but not in a vacuum. </a:t>
            </a:r>
          </a:p>
          <a:p>
            <a:pPr>
              <a:defRPr/>
            </a:pPr>
            <a:endParaRPr lang="en-US" dirty="0" smtClean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  <a:p>
            <a:pPr>
              <a:defRPr/>
            </a:pP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CEC projects support, and are in turn supported by, other state programs and regulatory mechanisms</a:t>
            </a:r>
          </a:p>
          <a:p>
            <a:pPr lvl="1">
              <a:defRPr/>
            </a:pP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Low Carbon Fuel Standard</a:t>
            </a:r>
          </a:p>
          <a:p>
            <a:pPr lvl="1">
              <a:defRPr/>
            </a:pP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Cap and Trade </a:t>
            </a:r>
          </a:p>
          <a:p>
            <a:pPr lvl="1">
              <a:defRPr/>
            </a:pP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Zero Emission Vehicle Regulation </a:t>
            </a:r>
          </a:p>
          <a:p>
            <a:pPr lvl="1">
              <a:defRPr/>
            </a:pPr>
            <a:endParaRPr lang="en-US" dirty="0" smtClean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  <a:p>
            <a:pPr>
              <a:defRPr/>
            </a:pP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Additional support via private or other public investments</a:t>
            </a:r>
          </a:p>
          <a:p>
            <a:pPr>
              <a:defRPr/>
            </a:pPr>
            <a:endParaRPr lang="en-US" dirty="0" smtClean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  <a:p>
            <a:pPr>
              <a:defRPr/>
            </a:pP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Result: 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Benefits capture other related public and private investment and regulatory activity</a:t>
            </a:r>
          </a:p>
          <a:p>
            <a:pPr marL="0" indent="0">
              <a:buNone/>
              <a:defRPr/>
            </a:pPr>
            <a:endParaRPr lang="en-US" dirty="0" smtClean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42792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10596</TotalTime>
  <Words>1029</Words>
  <Application>Microsoft Office PowerPoint</Application>
  <PresentationFormat>Widescreen</PresentationFormat>
  <Paragraphs>285</Paragraphs>
  <Slides>20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MS Mincho</vt:lpstr>
      <vt:lpstr>Office Theme</vt:lpstr>
      <vt:lpstr>Clean Transportation Program Benefits Report for 2019 IEPR </vt:lpstr>
      <vt:lpstr>About the Clean Transportation Program</vt:lpstr>
      <vt:lpstr>About the Clean Transportation Program</vt:lpstr>
      <vt:lpstr>Key GHG, Air Quality, and ZEV Goals and Milestones</vt:lpstr>
      <vt:lpstr>PowerPoint Presentation</vt:lpstr>
      <vt:lpstr>Program Status Update</vt:lpstr>
      <vt:lpstr>PowerPoint Presentation</vt:lpstr>
      <vt:lpstr>ZEV Infrastructure</vt:lpstr>
      <vt:lpstr>PowerPoint Presentation</vt:lpstr>
      <vt:lpstr>Charging Infrastructure</vt:lpstr>
      <vt:lpstr>Charging Infrastructure</vt:lpstr>
      <vt:lpstr>Hydrogen Refueling Infrastructure</vt:lpstr>
      <vt:lpstr>PowerPoint Presentation</vt:lpstr>
      <vt:lpstr>Alternative Fuel Production</vt:lpstr>
      <vt:lpstr>PowerPoint Presentation</vt:lpstr>
      <vt:lpstr>Vehicle Investments</vt:lpstr>
      <vt:lpstr>Related Opportunities</vt:lpstr>
      <vt:lpstr>PowerPoint Presentation</vt:lpstr>
      <vt:lpstr>PowerPoint Presentation</vt:lpstr>
      <vt:lpstr>PowerPoint Presentation</vt:lpstr>
    </vt:vector>
  </TitlesOfParts>
  <Company>CEC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 Here</dc:title>
  <dc:creator>California Energy Commission</dc:creator>
  <cp:lastModifiedBy>Bailey, Stephanie@Energy</cp:lastModifiedBy>
  <cp:revision>318</cp:revision>
  <cp:lastPrinted>2019-07-17T22:58:20Z</cp:lastPrinted>
  <dcterms:created xsi:type="dcterms:W3CDTF">2017-05-04T20:00:37Z</dcterms:created>
  <dcterms:modified xsi:type="dcterms:W3CDTF">2019-07-18T20:40:39Z</dcterms:modified>
</cp:coreProperties>
</file>