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9144000" cy="6858000"/>
  <p:notesSz cx="9144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customXml" Target="../customXml/item4.xml"/><Relationship Id="rId3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customXml" Target="../customXml/item3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customXml" Target="../customXml/item2.xml"/><Relationship Id="rId5" Type="http://schemas.openxmlformats.org/officeDocument/2006/relationships/tableStyles" Target="tableStyles.xml"/><Relationship Id="rId10" Type="http://schemas.openxmlformats.org/officeDocument/2006/relationships/customXml" Target="../customXml/item1.xml"/><Relationship Id="rId4" Type="http://schemas.openxmlformats.org/officeDocument/2006/relationships/presProps" Target="presProps.xml"/><Relationship Id="rId9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4.jpg"/><Relationship Id="rId4" Type="http://schemas.openxmlformats.org/officeDocument/2006/relationships/image" Target="../media/image5.png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g"/><Relationship Id="rId3" Type="http://schemas.openxmlformats.org/officeDocument/2006/relationships/image" Target="../media/image7.jpg"/><Relationship Id="rId4" Type="http://schemas.openxmlformats.org/officeDocument/2006/relationships/image" Target="../media/image8.jpg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rgbClr val="7E7E7E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ts val="1864"/>
              </a:lnSpc>
            </a:pPr>
            <a:fld id="{81D60167-4931-47E6-BA6A-407CBD079E47}" type="slidenum">
              <a:rPr dirty="0" spc="-5"/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Arial Narrow"/>
                <a:cs typeface="Arial Narrow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rgbClr val="7E7E7E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ts val="1864"/>
              </a:lnSpc>
            </a:pPr>
            <a:fld id="{81D60167-4931-47E6-BA6A-407CBD079E47}" type="slidenum">
              <a:rPr dirty="0" spc="-5"/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5547359" y="6201155"/>
            <a:ext cx="2732532" cy="65684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8" name="bk object 18"/>
          <p:cNvSpPr/>
          <p:nvPr/>
        </p:nvSpPr>
        <p:spPr>
          <a:xfrm>
            <a:off x="1584960" y="1943100"/>
            <a:ext cx="6384035" cy="45186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Arial Narrow"/>
                <a:cs typeface="Arial Narrow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rgbClr val="7E7E7E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ts val="1864"/>
              </a:lnSpc>
            </a:pPr>
            <a:fld id="{81D60167-4931-47E6-BA6A-407CBD079E47}" type="slidenum">
              <a:rPr dirty="0" spc="-5"/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5547359" y="6201155"/>
            <a:ext cx="2732532" cy="65684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8" name="bk object 18"/>
          <p:cNvSpPr/>
          <p:nvPr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Arial Narrow"/>
                <a:cs typeface="Arial Narrow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rgbClr val="7E7E7E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ts val="1864"/>
              </a:lnSpc>
            </a:pPr>
            <a:fld id="{81D60167-4931-47E6-BA6A-407CBD079E47}" type="slidenum">
              <a:rPr dirty="0" spc="-5"/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rgbClr val="7E7E7E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ts val="1864"/>
              </a:lnSpc>
            </a:pPr>
            <a:fld id="{81D60167-4931-47E6-BA6A-407CBD079E47}" type="slidenum">
              <a:rPr dirty="0" spc="-5"/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Relationship Id="rId8" Type="http://schemas.openxmlformats.org/officeDocument/2006/relationships/image" Target="../media/image2.jp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5547359" y="6201155"/>
            <a:ext cx="2732532" cy="65684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84072" y="116840"/>
            <a:ext cx="7775854" cy="8705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Arial Narrow"/>
                <a:cs typeface="Arial Narrow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97865" y="1234059"/>
            <a:ext cx="8348268" cy="38271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599805" y="6405471"/>
            <a:ext cx="163829" cy="2520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rgbClr val="7E7E7E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ts val="1864"/>
              </a:lnSpc>
            </a:pPr>
            <a:fld id="{81D60167-4931-47E6-BA6A-407CBD079E47}" type="slidenum">
              <a:rPr dirty="0" spc="-5"/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9.png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14.png"/><Relationship Id="rId8" Type="http://schemas.openxmlformats.org/officeDocument/2006/relationships/image" Target="../media/image15.png"/><Relationship Id="rId9" Type="http://schemas.openxmlformats.org/officeDocument/2006/relationships/image" Target="../media/image16.png"/><Relationship Id="rId10" Type="http://schemas.openxmlformats.org/officeDocument/2006/relationships/image" Target="../media/image17.png"/><Relationship Id="rId11" Type="http://schemas.openxmlformats.org/officeDocument/2006/relationships/image" Target="../media/image18.png"/><Relationship Id="rId12" Type="http://schemas.openxmlformats.org/officeDocument/2006/relationships/image" Target="../media/image19.png"/><Relationship Id="rId13" Type="http://schemas.openxmlformats.org/officeDocument/2006/relationships/image" Target="../media/image20.png"/><Relationship Id="rId14" Type="http://schemas.openxmlformats.org/officeDocument/2006/relationships/image" Target="../media/image21.png"/><Relationship Id="rId15" Type="http://schemas.openxmlformats.org/officeDocument/2006/relationships/image" Target="../media/image22.png"/><Relationship Id="rId16" Type="http://schemas.openxmlformats.org/officeDocument/2006/relationships/image" Target="../media/image23.png"/><Relationship Id="rId17" Type="http://schemas.openxmlformats.org/officeDocument/2006/relationships/image" Target="../media/image24.png"/><Relationship Id="rId18" Type="http://schemas.openxmlformats.org/officeDocument/2006/relationships/image" Target="../media/image25.png"/><Relationship Id="rId19" Type="http://schemas.openxmlformats.org/officeDocument/2006/relationships/image" Target="../media/image26.pn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g"/><Relationship Id="rId3" Type="http://schemas.openxmlformats.org/officeDocument/2006/relationships/image" Target="../media/image28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096383" y="1732788"/>
            <a:ext cx="3439795" cy="1664335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algn="ctr" marL="12065" marR="5080">
              <a:lnSpc>
                <a:spcPct val="100000"/>
              </a:lnSpc>
            </a:pPr>
            <a:r>
              <a:rPr dirty="0" sz="3600">
                <a:solidFill>
                  <a:srgbClr val="000000"/>
                </a:solidFill>
              </a:rPr>
              <a:t>Northern</a:t>
            </a:r>
            <a:r>
              <a:rPr dirty="0" sz="3600" spc="-90">
                <a:solidFill>
                  <a:srgbClr val="000000"/>
                </a:solidFill>
              </a:rPr>
              <a:t> </a:t>
            </a:r>
            <a:r>
              <a:rPr dirty="0" sz="3600" spc="-5">
                <a:solidFill>
                  <a:srgbClr val="000000"/>
                </a:solidFill>
              </a:rPr>
              <a:t>California  Gas </a:t>
            </a:r>
            <a:r>
              <a:rPr dirty="0" sz="3600">
                <a:solidFill>
                  <a:srgbClr val="000000"/>
                </a:solidFill>
              </a:rPr>
              <a:t>Storage  Services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6232016" y="5192014"/>
            <a:ext cx="1123315" cy="3822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 spc="-5">
                <a:solidFill>
                  <a:srgbClr val="888888"/>
                </a:solidFill>
                <a:latin typeface="Arial Narrow"/>
                <a:cs typeface="Arial Narrow"/>
              </a:rPr>
              <a:t>May</a:t>
            </a:r>
            <a:r>
              <a:rPr dirty="0" sz="2400" spc="-95">
                <a:solidFill>
                  <a:srgbClr val="888888"/>
                </a:solidFill>
                <a:latin typeface="Arial Narrow"/>
                <a:cs typeface="Arial Narrow"/>
              </a:rPr>
              <a:t> </a:t>
            </a:r>
            <a:r>
              <a:rPr dirty="0" sz="2400" spc="-5">
                <a:solidFill>
                  <a:srgbClr val="888888"/>
                </a:solidFill>
                <a:latin typeface="Arial Narrow"/>
                <a:cs typeface="Arial Narrow"/>
              </a:rPr>
              <a:t>2018</a:t>
            </a:r>
            <a:endParaRPr sz="2400">
              <a:latin typeface="Arial Narrow"/>
              <a:cs typeface="Arial Narrow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4072" y="330200"/>
            <a:ext cx="8132445" cy="443865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Potential Opportunity to Serve Southern California</a:t>
            </a:r>
            <a:r>
              <a:rPr dirty="0" spc="30"/>
              <a:t> </a:t>
            </a:r>
            <a:r>
              <a:rPr dirty="0" spc="-5"/>
              <a:t>System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ts val="1864"/>
              </a:lnSpc>
            </a:pPr>
            <a:fld id="{81D60167-4931-47E6-BA6A-407CBD079E47}" type="slidenum">
              <a:rPr dirty="0" spc="-5"/>
              <a:t>2</a:t>
            </a:fld>
          </a:p>
        </p:txBody>
      </p:sp>
      <p:sp>
        <p:nvSpPr>
          <p:cNvPr id="3" name="object 3"/>
          <p:cNvSpPr txBox="1"/>
          <p:nvPr/>
        </p:nvSpPr>
        <p:spPr>
          <a:xfrm>
            <a:off x="397865" y="1234059"/>
            <a:ext cx="8166100" cy="38271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55600" marR="120014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dirty="0" sz="2000" spc="-5">
                <a:latin typeface="Arial Narrow"/>
                <a:cs typeface="Arial Narrow"/>
              </a:rPr>
              <a:t>Greater connectivity between the </a:t>
            </a:r>
            <a:r>
              <a:rPr dirty="0" sz="2000">
                <a:latin typeface="Arial Narrow"/>
                <a:cs typeface="Arial Narrow"/>
              </a:rPr>
              <a:t>PG&amp;E </a:t>
            </a:r>
            <a:r>
              <a:rPr dirty="0" sz="2000" spc="-5">
                <a:latin typeface="Arial Narrow"/>
                <a:cs typeface="Arial Narrow"/>
              </a:rPr>
              <a:t>and Southern California systems could  provide cost-effective storage services and improve reliability to Southern</a:t>
            </a:r>
            <a:r>
              <a:rPr dirty="0" sz="2000" spc="55">
                <a:latin typeface="Arial Narrow"/>
                <a:cs typeface="Arial Narrow"/>
              </a:rPr>
              <a:t> </a:t>
            </a:r>
            <a:r>
              <a:rPr dirty="0" sz="2000" spc="-5">
                <a:latin typeface="Arial Narrow"/>
                <a:cs typeface="Arial Narrow"/>
              </a:rPr>
              <a:t>California</a:t>
            </a:r>
            <a:endParaRPr sz="2000">
              <a:latin typeface="Arial Narrow"/>
              <a:cs typeface="Arial Narrow"/>
            </a:endParaRPr>
          </a:p>
          <a:p>
            <a:pPr lvl="1" marL="756285" indent="-286385">
              <a:lnSpc>
                <a:spcPct val="100000"/>
              </a:lnSpc>
              <a:spcBef>
                <a:spcPts val="400"/>
              </a:spcBef>
              <a:buFont typeface="Arial"/>
              <a:buChar char="–"/>
              <a:tabLst>
                <a:tab pos="756285" algn="l"/>
                <a:tab pos="756920" algn="l"/>
              </a:tabLst>
            </a:pPr>
            <a:r>
              <a:rPr dirty="0" sz="1800" spc="-10">
                <a:latin typeface="Arial Narrow"/>
                <a:cs typeface="Arial Narrow"/>
              </a:rPr>
              <a:t>Solution </a:t>
            </a:r>
            <a:r>
              <a:rPr dirty="0" sz="1800" spc="-5">
                <a:latin typeface="Arial Narrow"/>
                <a:cs typeface="Arial Narrow"/>
              </a:rPr>
              <a:t>would </a:t>
            </a:r>
            <a:r>
              <a:rPr dirty="0" sz="1800" spc="-10">
                <a:latin typeface="Arial Narrow"/>
                <a:cs typeface="Arial Narrow"/>
              </a:rPr>
              <a:t>leverage </a:t>
            </a:r>
            <a:r>
              <a:rPr dirty="0" sz="1800" spc="-5">
                <a:latin typeface="Arial Narrow"/>
                <a:cs typeface="Arial Narrow"/>
              </a:rPr>
              <a:t>existing storage capacity in Northern California (modern</a:t>
            </a:r>
            <a:r>
              <a:rPr dirty="0" sz="1800" spc="265">
                <a:latin typeface="Arial Narrow"/>
                <a:cs typeface="Arial Narrow"/>
              </a:rPr>
              <a:t> </a:t>
            </a:r>
            <a:r>
              <a:rPr dirty="0" sz="1800" spc="-5">
                <a:latin typeface="Arial Narrow"/>
                <a:cs typeface="Arial Narrow"/>
              </a:rPr>
              <a:t>facilities</a:t>
            </a:r>
            <a:endParaRPr sz="1800">
              <a:latin typeface="Arial Narrow"/>
              <a:cs typeface="Arial Narrow"/>
            </a:endParaRPr>
          </a:p>
          <a:p>
            <a:pPr marL="756285">
              <a:lnSpc>
                <a:spcPct val="100000"/>
              </a:lnSpc>
            </a:pPr>
            <a:r>
              <a:rPr dirty="0" sz="1800" spc="-5">
                <a:latin typeface="Arial Narrow"/>
                <a:cs typeface="Arial Narrow"/>
              </a:rPr>
              <a:t>located in rural</a:t>
            </a:r>
            <a:r>
              <a:rPr dirty="0" sz="1800" spc="-10">
                <a:latin typeface="Arial Narrow"/>
                <a:cs typeface="Arial Narrow"/>
              </a:rPr>
              <a:t> </a:t>
            </a:r>
            <a:r>
              <a:rPr dirty="0" sz="1800" spc="-5">
                <a:latin typeface="Arial Narrow"/>
                <a:cs typeface="Arial Narrow"/>
              </a:rPr>
              <a:t>areas)</a:t>
            </a:r>
            <a:endParaRPr sz="1800">
              <a:latin typeface="Arial Narrow"/>
              <a:cs typeface="Arial Narrow"/>
            </a:endParaRPr>
          </a:p>
          <a:p>
            <a:pPr marL="355600" marR="102870" indent="-342900">
              <a:lnSpc>
                <a:spcPct val="100000"/>
              </a:lnSpc>
              <a:spcBef>
                <a:spcPts val="4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dirty="0" sz="2000" spc="-5">
                <a:latin typeface="Arial Narrow"/>
                <a:cs typeface="Arial Narrow"/>
              </a:rPr>
              <a:t>Independent Storage Providers (ISP) on the </a:t>
            </a:r>
            <a:r>
              <a:rPr dirty="0" sz="2000">
                <a:latin typeface="Arial Narrow"/>
                <a:cs typeface="Arial Narrow"/>
              </a:rPr>
              <a:t>PG&amp;E </a:t>
            </a:r>
            <a:r>
              <a:rPr dirty="0" sz="2000" spc="-5">
                <a:latin typeface="Arial Narrow"/>
                <a:cs typeface="Arial Narrow"/>
              </a:rPr>
              <a:t>System have abundant </a:t>
            </a:r>
            <a:r>
              <a:rPr dirty="0" sz="2000" spc="-10">
                <a:latin typeface="Arial Narrow"/>
                <a:cs typeface="Arial Narrow"/>
              </a:rPr>
              <a:t>capacity  </a:t>
            </a:r>
            <a:r>
              <a:rPr dirty="0" sz="2000" spc="-5">
                <a:latin typeface="Arial Narrow"/>
                <a:cs typeface="Arial Narrow"/>
              </a:rPr>
              <a:t>and the technical capability to provide firm gas storage service to the Southern  California system for relatively minimal interconnection</a:t>
            </a:r>
            <a:r>
              <a:rPr dirty="0" sz="2000" spc="10">
                <a:latin typeface="Arial Narrow"/>
                <a:cs typeface="Arial Narrow"/>
              </a:rPr>
              <a:t> </a:t>
            </a:r>
            <a:r>
              <a:rPr dirty="0" sz="2000" spc="-5">
                <a:latin typeface="Arial Narrow"/>
                <a:cs typeface="Arial Narrow"/>
              </a:rPr>
              <a:t>costs</a:t>
            </a:r>
            <a:endParaRPr sz="2000">
              <a:latin typeface="Arial Narrow"/>
              <a:cs typeface="Arial Narrow"/>
            </a:endParaRPr>
          </a:p>
          <a:p>
            <a:pPr lvl="1" marL="756285" indent="-286385">
              <a:lnSpc>
                <a:spcPct val="100000"/>
              </a:lnSpc>
              <a:spcBef>
                <a:spcPts val="405"/>
              </a:spcBef>
              <a:buFont typeface="Arial"/>
              <a:buChar char="–"/>
              <a:tabLst>
                <a:tab pos="756285" algn="l"/>
                <a:tab pos="756920" algn="l"/>
              </a:tabLst>
            </a:pPr>
            <a:r>
              <a:rPr dirty="0" sz="1800" spc="-5">
                <a:latin typeface="Arial Narrow"/>
                <a:cs typeface="Arial Narrow"/>
              </a:rPr>
              <a:t>Over 100 </a:t>
            </a:r>
            <a:r>
              <a:rPr dirty="0" sz="1800">
                <a:latin typeface="Arial Narrow"/>
                <a:cs typeface="Arial Narrow"/>
              </a:rPr>
              <a:t>Bcf of ISP </a:t>
            </a:r>
            <a:r>
              <a:rPr dirty="0" sz="1800" spc="-5">
                <a:latin typeface="Arial Narrow"/>
                <a:cs typeface="Arial Narrow"/>
              </a:rPr>
              <a:t>storage capacity </a:t>
            </a:r>
            <a:r>
              <a:rPr dirty="0" sz="1800">
                <a:latin typeface="Arial Narrow"/>
                <a:cs typeface="Arial Narrow"/>
              </a:rPr>
              <a:t>on </a:t>
            </a:r>
            <a:r>
              <a:rPr dirty="0" sz="1800" spc="-5">
                <a:latin typeface="Arial Narrow"/>
                <a:cs typeface="Arial Narrow"/>
              </a:rPr>
              <a:t>the </a:t>
            </a:r>
            <a:r>
              <a:rPr dirty="0" sz="1800">
                <a:latin typeface="Arial Narrow"/>
                <a:cs typeface="Arial Narrow"/>
              </a:rPr>
              <a:t>PG&amp;E</a:t>
            </a:r>
            <a:r>
              <a:rPr dirty="0" sz="1800" spc="55">
                <a:latin typeface="Arial Narrow"/>
                <a:cs typeface="Arial Narrow"/>
              </a:rPr>
              <a:t> </a:t>
            </a:r>
            <a:r>
              <a:rPr dirty="0" sz="1800" spc="-5">
                <a:latin typeface="Arial Narrow"/>
                <a:cs typeface="Arial Narrow"/>
              </a:rPr>
              <a:t>System</a:t>
            </a:r>
            <a:endParaRPr sz="1800">
              <a:latin typeface="Arial Narrow"/>
              <a:cs typeface="Arial Narrow"/>
            </a:endParaRPr>
          </a:p>
          <a:p>
            <a:pPr lvl="1" marL="756285" indent="-286385">
              <a:lnSpc>
                <a:spcPct val="100000"/>
              </a:lnSpc>
              <a:spcBef>
                <a:spcPts val="395"/>
              </a:spcBef>
              <a:buFont typeface="Arial"/>
              <a:buChar char="–"/>
              <a:tabLst>
                <a:tab pos="756285" algn="l"/>
                <a:tab pos="756920" algn="l"/>
              </a:tabLst>
            </a:pPr>
            <a:r>
              <a:rPr dirty="0" sz="1800">
                <a:latin typeface="Arial Narrow"/>
                <a:cs typeface="Arial Narrow"/>
              </a:rPr>
              <a:t>No </a:t>
            </a:r>
            <a:r>
              <a:rPr dirty="0" sz="1800" spc="-5">
                <a:latin typeface="Arial Narrow"/>
                <a:cs typeface="Arial Narrow"/>
              </a:rPr>
              <a:t>new pipeline or storage facility</a:t>
            </a:r>
            <a:r>
              <a:rPr dirty="0" sz="1800" spc="50">
                <a:latin typeface="Arial Narrow"/>
                <a:cs typeface="Arial Narrow"/>
              </a:rPr>
              <a:t> </a:t>
            </a:r>
            <a:r>
              <a:rPr dirty="0" sz="1800" spc="-5">
                <a:latin typeface="Arial Narrow"/>
                <a:cs typeface="Arial Narrow"/>
              </a:rPr>
              <a:t>required</a:t>
            </a:r>
            <a:endParaRPr sz="1800">
              <a:latin typeface="Arial Narrow"/>
              <a:cs typeface="Arial Narrow"/>
            </a:endParaRPr>
          </a:p>
          <a:p>
            <a:pPr lvl="1" marL="756285" indent="-286385">
              <a:lnSpc>
                <a:spcPct val="100000"/>
              </a:lnSpc>
              <a:spcBef>
                <a:spcPts val="395"/>
              </a:spcBef>
              <a:buFont typeface="Arial"/>
              <a:buChar char="–"/>
              <a:tabLst>
                <a:tab pos="756285" algn="l"/>
                <a:tab pos="756920" algn="l"/>
              </a:tabLst>
            </a:pPr>
            <a:r>
              <a:rPr dirty="0" sz="1800" spc="-10">
                <a:latin typeface="Arial Narrow"/>
                <a:cs typeface="Arial Narrow"/>
              </a:rPr>
              <a:t>Would </a:t>
            </a:r>
            <a:r>
              <a:rPr dirty="0" sz="1800" spc="-5">
                <a:latin typeface="Arial Narrow"/>
                <a:cs typeface="Arial Narrow"/>
              </a:rPr>
              <a:t>require only </a:t>
            </a:r>
            <a:r>
              <a:rPr dirty="0" sz="1800">
                <a:latin typeface="Arial Narrow"/>
                <a:cs typeface="Arial Narrow"/>
              </a:rPr>
              <a:t>a </a:t>
            </a:r>
            <a:r>
              <a:rPr dirty="0" sz="1800" spc="-5">
                <a:latin typeface="Arial Narrow"/>
                <a:cs typeface="Arial Narrow"/>
              </a:rPr>
              <a:t>1,400-ft interconnect plus additional</a:t>
            </a:r>
            <a:r>
              <a:rPr dirty="0" sz="1800" spc="229">
                <a:latin typeface="Arial Narrow"/>
                <a:cs typeface="Arial Narrow"/>
              </a:rPr>
              <a:t> </a:t>
            </a:r>
            <a:r>
              <a:rPr dirty="0" sz="1800" spc="-5">
                <a:latin typeface="Arial Narrow"/>
                <a:cs typeface="Arial Narrow"/>
              </a:rPr>
              <a:t>compression</a:t>
            </a:r>
            <a:endParaRPr sz="1800">
              <a:latin typeface="Arial Narrow"/>
              <a:cs typeface="Arial Narrow"/>
            </a:endParaRPr>
          </a:p>
          <a:p>
            <a:pPr marL="355600" indent="-342900">
              <a:lnSpc>
                <a:spcPct val="100000"/>
              </a:lnSpc>
              <a:spcBef>
                <a:spcPts val="4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dirty="0" sz="2000">
                <a:latin typeface="Arial Narrow"/>
                <a:cs typeface="Arial Narrow"/>
              </a:rPr>
              <a:t>The </a:t>
            </a:r>
            <a:r>
              <a:rPr dirty="0" sz="2000" spc="-5">
                <a:latin typeface="Arial Narrow"/>
                <a:cs typeface="Arial Narrow"/>
              </a:rPr>
              <a:t>pathway from Wheeler </a:t>
            </a:r>
            <a:r>
              <a:rPr dirty="0" sz="2000">
                <a:latin typeface="Arial Narrow"/>
                <a:cs typeface="Arial Narrow"/>
              </a:rPr>
              <a:t>Ridge </a:t>
            </a:r>
            <a:r>
              <a:rPr dirty="0" sz="2000" spc="-5">
                <a:latin typeface="Arial Narrow"/>
                <a:cs typeface="Arial Narrow"/>
              </a:rPr>
              <a:t>appears to be </a:t>
            </a:r>
            <a:r>
              <a:rPr dirty="0" sz="2000" spc="-10">
                <a:latin typeface="Arial Narrow"/>
                <a:cs typeface="Arial Narrow"/>
              </a:rPr>
              <a:t>less </a:t>
            </a:r>
            <a:r>
              <a:rPr dirty="0" sz="2000" spc="-5">
                <a:latin typeface="Arial Narrow"/>
                <a:cs typeface="Arial Narrow"/>
              </a:rPr>
              <a:t>constrained </a:t>
            </a:r>
            <a:r>
              <a:rPr dirty="0" sz="2000">
                <a:latin typeface="Arial Narrow"/>
                <a:cs typeface="Arial Narrow"/>
              </a:rPr>
              <a:t>than </a:t>
            </a:r>
            <a:r>
              <a:rPr dirty="0" sz="2000" spc="-5">
                <a:latin typeface="Arial Narrow"/>
                <a:cs typeface="Arial Narrow"/>
              </a:rPr>
              <a:t>other parts</a:t>
            </a:r>
            <a:r>
              <a:rPr dirty="0" sz="2000" spc="20">
                <a:latin typeface="Arial Narrow"/>
                <a:cs typeface="Arial Narrow"/>
              </a:rPr>
              <a:t> </a:t>
            </a:r>
            <a:r>
              <a:rPr dirty="0" sz="2000" spc="-5">
                <a:latin typeface="Arial Narrow"/>
                <a:cs typeface="Arial Narrow"/>
              </a:rPr>
              <a:t>of</a:t>
            </a:r>
            <a:endParaRPr sz="2000">
              <a:latin typeface="Arial Narrow"/>
              <a:cs typeface="Arial Narrow"/>
            </a:endParaRPr>
          </a:p>
          <a:p>
            <a:pPr marL="355600">
              <a:lnSpc>
                <a:spcPct val="100000"/>
              </a:lnSpc>
            </a:pPr>
            <a:r>
              <a:rPr dirty="0" sz="2000">
                <a:latin typeface="Arial Narrow"/>
                <a:cs typeface="Arial Narrow"/>
              </a:rPr>
              <a:t>the </a:t>
            </a:r>
            <a:r>
              <a:rPr dirty="0" sz="2000" spc="-5">
                <a:latin typeface="Arial Narrow"/>
                <a:cs typeface="Arial Narrow"/>
              </a:rPr>
              <a:t>Southern California</a:t>
            </a:r>
            <a:r>
              <a:rPr dirty="0" sz="2000" spc="-75">
                <a:latin typeface="Arial Narrow"/>
                <a:cs typeface="Arial Narrow"/>
              </a:rPr>
              <a:t> </a:t>
            </a:r>
            <a:r>
              <a:rPr dirty="0" sz="2000" spc="-5">
                <a:latin typeface="Arial Narrow"/>
                <a:cs typeface="Arial Narrow"/>
              </a:rPr>
              <a:t>system</a:t>
            </a:r>
            <a:endParaRPr sz="2000">
              <a:latin typeface="Arial Narrow"/>
              <a:cs typeface="Arial Narrow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74928" y="116840"/>
            <a:ext cx="8324850" cy="854075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dirty="0" spc="-5"/>
              <a:t>A new interconnection between </a:t>
            </a:r>
            <a:r>
              <a:rPr dirty="0" spc="-10"/>
              <a:t>PG&amp;E and </a:t>
            </a:r>
            <a:r>
              <a:rPr dirty="0" spc="-5"/>
              <a:t>Kern/Mojave </a:t>
            </a:r>
            <a:r>
              <a:rPr dirty="0" spc="-10"/>
              <a:t>at  </a:t>
            </a:r>
            <a:r>
              <a:rPr dirty="0" spc="-5"/>
              <a:t>Arvin would </a:t>
            </a:r>
            <a:r>
              <a:rPr dirty="0" spc="-10"/>
              <a:t>allow </a:t>
            </a:r>
            <a:r>
              <a:rPr dirty="0" spc="-5"/>
              <a:t>gas to flow to Wheeler Ridge </a:t>
            </a:r>
            <a:r>
              <a:rPr dirty="0" spc="-10"/>
              <a:t>and</a:t>
            </a:r>
            <a:r>
              <a:rPr dirty="0" spc="35"/>
              <a:t> </a:t>
            </a:r>
            <a:r>
              <a:rPr dirty="0" spc="-5"/>
              <a:t>Daggett</a:t>
            </a:r>
          </a:p>
        </p:txBody>
      </p:sp>
      <p:sp>
        <p:nvSpPr>
          <p:cNvPr id="3" name="object 3"/>
          <p:cNvSpPr/>
          <p:nvPr/>
        </p:nvSpPr>
        <p:spPr>
          <a:xfrm>
            <a:off x="2343911" y="1118616"/>
            <a:ext cx="307848" cy="2819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391155" y="1143000"/>
            <a:ext cx="213360" cy="1874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391155" y="1143000"/>
            <a:ext cx="213360" cy="187960"/>
          </a:xfrm>
          <a:custGeom>
            <a:avLst/>
            <a:gdLst/>
            <a:ahLst/>
            <a:cxnLst/>
            <a:rect l="l" t="t" r="r" b="b"/>
            <a:pathLst>
              <a:path w="213360" h="187959">
                <a:moveTo>
                  <a:pt x="0" y="187451"/>
                </a:moveTo>
                <a:lnTo>
                  <a:pt x="106680" y="0"/>
                </a:lnTo>
                <a:lnTo>
                  <a:pt x="213360" y="187451"/>
                </a:lnTo>
                <a:lnTo>
                  <a:pt x="0" y="187451"/>
                </a:lnTo>
                <a:close/>
              </a:path>
            </a:pathLst>
          </a:custGeom>
          <a:ln w="9144">
            <a:solidFill>
              <a:srgbClr val="497DB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069335" y="2691383"/>
            <a:ext cx="477012" cy="4267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124961" y="2727198"/>
            <a:ext cx="370205" cy="318770"/>
          </a:xfrm>
          <a:custGeom>
            <a:avLst/>
            <a:gdLst/>
            <a:ahLst/>
            <a:cxnLst/>
            <a:rect l="l" t="t" r="r" b="b"/>
            <a:pathLst>
              <a:path w="370204" h="318769">
                <a:moveTo>
                  <a:pt x="370077" y="318388"/>
                </a:moveTo>
                <a:lnTo>
                  <a:pt x="0" y="0"/>
                </a:lnTo>
              </a:path>
            </a:pathLst>
          </a:custGeom>
          <a:ln w="25908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766316" y="1107947"/>
            <a:ext cx="1411224" cy="169011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821942" y="1143761"/>
            <a:ext cx="1303655" cy="1584325"/>
          </a:xfrm>
          <a:custGeom>
            <a:avLst/>
            <a:gdLst/>
            <a:ahLst/>
            <a:cxnLst/>
            <a:rect l="l" t="t" r="r" b="b"/>
            <a:pathLst>
              <a:path w="1303655" h="1584325">
                <a:moveTo>
                  <a:pt x="1303527" y="1583816"/>
                </a:moveTo>
                <a:lnTo>
                  <a:pt x="0" y="0"/>
                </a:lnTo>
              </a:path>
            </a:pathLst>
          </a:custGeom>
          <a:ln w="25908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2090927" y="1283208"/>
            <a:ext cx="374904" cy="30022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2140457" y="1319022"/>
            <a:ext cx="269875" cy="192405"/>
          </a:xfrm>
          <a:custGeom>
            <a:avLst/>
            <a:gdLst/>
            <a:ahLst/>
            <a:cxnLst/>
            <a:rect l="l" t="t" r="r" b="b"/>
            <a:pathLst>
              <a:path w="269875" h="192405">
                <a:moveTo>
                  <a:pt x="0" y="191897"/>
                </a:moveTo>
                <a:lnTo>
                  <a:pt x="269367" y="0"/>
                </a:lnTo>
              </a:path>
            </a:pathLst>
          </a:custGeom>
          <a:ln w="25908">
            <a:solidFill>
              <a:srgbClr val="77923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2653410" y="1174750"/>
            <a:ext cx="55308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 spc="-10" b="1">
                <a:solidFill>
                  <a:srgbClr val="77923B"/>
                </a:solidFill>
                <a:latin typeface="Calibri"/>
                <a:cs typeface="Calibri"/>
              </a:rPr>
              <a:t>Gill</a:t>
            </a:r>
            <a:r>
              <a:rPr dirty="0" sz="1000" spc="-50" b="1">
                <a:solidFill>
                  <a:srgbClr val="77923B"/>
                </a:solidFill>
                <a:latin typeface="Calibri"/>
                <a:cs typeface="Calibri"/>
              </a:rPr>
              <a:t> </a:t>
            </a:r>
            <a:r>
              <a:rPr dirty="0" sz="1000" spc="-5" b="1">
                <a:solidFill>
                  <a:srgbClr val="77923B"/>
                </a:solidFill>
                <a:latin typeface="Calibri"/>
                <a:cs typeface="Calibri"/>
              </a:rPr>
              <a:t>Ranch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973072" y="1907540"/>
            <a:ext cx="462915" cy="3238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 marL="635">
              <a:lnSpc>
                <a:spcPct val="100000"/>
              </a:lnSpc>
            </a:pPr>
            <a:r>
              <a:rPr dirty="0" sz="1000" spc="-10" b="1">
                <a:solidFill>
                  <a:srgbClr val="FF0000"/>
                </a:solidFill>
                <a:latin typeface="Calibri"/>
                <a:cs typeface="Calibri"/>
              </a:rPr>
              <a:t>PG&amp;E</a:t>
            </a:r>
            <a:endParaRPr sz="10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solidFill>
                  <a:srgbClr val="FF0000"/>
                </a:solidFill>
                <a:latin typeface="Calibri"/>
                <a:cs typeface="Calibri"/>
              </a:rPr>
              <a:t>Line</a:t>
            </a:r>
            <a:r>
              <a:rPr dirty="0" sz="1000" spc="-9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000" spc="-5" b="1">
                <a:solidFill>
                  <a:srgbClr val="FF0000"/>
                </a:solidFill>
                <a:latin typeface="Calibri"/>
                <a:cs typeface="Calibri"/>
              </a:rPr>
              <a:t>300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823715" y="2037588"/>
            <a:ext cx="579120" cy="55473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3879341" y="2070354"/>
            <a:ext cx="467995" cy="443865"/>
          </a:xfrm>
          <a:custGeom>
            <a:avLst/>
            <a:gdLst/>
            <a:ahLst/>
            <a:cxnLst/>
            <a:rect l="l" t="t" r="r" b="b"/>
            <a:pathLst>
              <a:path w="467995" h="443864">
                <a:moveTo>
                  <a:pt x="0" y="221742"/>
                </a:moveTo>
                <a:lnTo>
                  <a:pt x="4754" y="177063"/>
                </a:lnTo>
                <a:lnTo>
                  <a:pt x="18389" y="135445"/>
                </a:lnTo>
                <a:lnTo>
                  <a:pt x="39962" y="97780"/>
                </a:lnTo>
                <a:lnTo>
                  <a:pt x="68532" y="64960"/>
                </a:lnTo>
                <a:lnTo>
                  <a:pt x="103156" y="37879"/>
                </a:lnTo>
                <a:lnTo>
                  <a:pt x="142892" y="17430"/>
                </a:lnTo>
                <a:lnTo>
                  <a:pt x="186799" y="4506"/>
                </a:lnTo>
                <a:lnTo>
                  <a:pt x="233934" y="0"/>
                </a:lnTo>
                <a:lnTo>
                  <a:pt x="281068" y="4506"/>
                </a:lnTo>
                <a:lnTo>
                  <a:pt x="324975" y="17430"/>
                </a:lnTo>
                <a:lnTo>
                  <a:pt x="364711" y="37879"/>
                </a:lnTo>
                <a:lnTo>
                  <a:pt x="399335" y="64960"/>
                </a:lnTo>
                <a:lnTo>
                  <a:pt x="427905" y="97780"/>
                </a:lnTo>
                <a:lnTo>
                  <a:pt x="449478" y="135445"/>
                </a:lnTo>
                <a:lnTo>
                  <a:pt x="463113" y="177063"/>
                </a:lnTo>
                <a:lnTo>
                  <a:pt x="467868" y="221742"/>
                </a:lnTo>
                <a:lnTo>
                  <a:pt x="463113" y="266420"/>
                </a:lnTo>
                <a:lnTo>
                  <a:pt x="449478" y="308038"/>
                </a:lnTo>
                <a:lnTo>
                  <a:pt x="427905" y="345703"/>
                </a:lnTo>
                <a:lnTo>
                  <a:pt x="399335" y="378523"/>
                </a:lnTo>
                <a:lnTo>
                  <a:pt x="364711" y="405604"/>
                </a:lnTo>
                <a:lnTo>
                  <a:pt x="324975" y="426053"/>
                </a:lnTo>
                <a:lnTo>
                  <a:pt x="281068" y="438977"/>
                </a:lnTo>
                <a:lnTo>
                  <a:pt x="233934" y="443484"/>
                </a:lnTo>
                <a:lnTo>
                  <a:pt x="186799" y="438977"/>
                </a:lnTo>
                <a:lnTo>
                  <a:pt x="142892" y="426053"/>
                </a:lnTo>
                <a:lnTo>
                  <a:pt x="103156" y="405604"/>
                </a:lnTo>
                <a:lnTo>
                  <a:pt x="68532" y="378523"/>
                </a:lnTo>
                <a:lnTo>
                  <a:pt x="39962" y="345703"/>
                </a:lnTo>
                <a:lnTo>
                  <a:pt x="18389" y="308038"/>
                </a:lnTo>
                <a:lnTo>
                  <a:pt x="4754" y="266420"/>
                </a:lnTo>
                <a:lnTo>
                  <a:pt x="0" y="221742"/>
                </a:lnTo>
                <a:close/>
              </a:path>
            </a:pathLst>
          </a:custGeom>
          <a:ln w="25908">
            <a:solidFill>
              <a:srgbClr val="9BBA5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3823715" y="2749295"/>
            <a:ext cx="787908" cy="49834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3879341" y="2782061"/>
            <a:ext cx="676910" cy="387350"/>
          </a:xfrm>
          <a:custGeom>
            <a:avLst/>
            <a:gdLst/>
            <a:ahLst/>
            <a:cxnLst/>
            <a:rect l="l" t="t" r="r" b="b"/>
            <a:pathLst>
              <a:path w="676910" h="387350">
                <a:moveTo>
                  <a:pt x="0" y="193548"/>
                </a:moveTo>
                <a:lnTo>
                  <a:pt x="21170" y="125996"/>
                </a:lnTo>
                <a:lnTo>
                  <a:pt x="46199" y="95842"/>
                </a:lnTo>
                <a:lnTo>
                  <a:pt x="79582" y="68830"/>
                </a:lnTo>
                <a:lnTo>
                  <a:pt x="120362" y="45506"/>
                </a:lnTo>
                <a:lnTo>
                  <a:pt x="167583" y="26415"/>
                </a:lnTo>
                <a:lnTo>
                  <a:pt x="220289" y="12104"/>
                </a:lnTo>
                <a:lnTo>
                  <a:pt x="277522" y="3116"/>
                </a:lnTo>
                <a:lnTo>
                  <a:pt x="338328" y="0"/>
                </a:lnTo>
                <a:lnTo>
                  <a:pt x="399133" y="3116"/>
                </a:lnTo>
                <a:lnTo>
                  <a:pt x="456366" y="12104"/>
                </a:lnTo>
                <a:lnTo>
                  <a:pt x="509072" y="26416"/>
                </a:lnTo>
                <a:lnTo>
                  <a:pt x="556293" y="45506"/>
                </a:lnTo>
                <a:lnTo>
                  <a:pt x="597073" y="68830"/>
                </a:lnTo>
                <a:lnTo>
                  <a:pt x="630456" y="95842"/>
                </a:lnTo>
                <a:lnTo>
                  <a:pt x="655485" y="125996"/>
                </a:lnTo>
                <a:lnTo>
                  <a:pt x="676656" y="193548"/>
                </a:lnTo>
                <a:lnTo>
                  <a:pt x="671203" y="228349"/>
                </a:lnTo>
                <a:lnTo>
                  <a:pt x="630456" y="291253"/>
                </a:lnTo>
                <a:lnTo>
                  <a:pt x="597073" y="318265"/>
                </a:lnTo>
                <a:lnTo>
                  <a:pt x="556293" y="341589"/>
                </a:lnTo>
                <a:lnTo>
                  <a:pt x="509072" y="360680"/>
                </a:lnTo>
                <a:lnTo>
                  <a:pt x="456366" y="374991"/>
                </a:lnTo>
                <a:lnTo>
                  <a:pt x="399133" y="383979"/>
                </a:lnTo>
                <a:lnTo>
                  <a:pt x="338328" y="387096"/>
                </a:lnTo>
                <a:lnTo>
                  <a:pt x="277522" y="383979"/>
                </a:lnTo>
                <a:lnTo>
                  <a:pt x="220289" y="374991"/>
                </a:lnTo>
                <a:lnTo>
                  <a:pt x="167583" y="360679"/>
                </a:lnTo>
                <a:lnTo>
                  <a:pt x="120362" y="341589"/>
                </a:lnTo>
                <a:lnTo>
                  <a:pt x="79582" y="318265"/>
                </a:lnTo>
                <a:lnTo>
                  <a:pt x="46199" y="291253"/>
                </a:lnTo>
                <a:lnTo>
                  <a:pt x="21170" y="261099"/>
                </a:lnTo>
                <a:lnTo>
                  <a:pt x="0" y="193548"/>
                </a:lnTo>
                <a:close/>
              </a:path>
            </a:pathLst>
          </a:custGeom>
          <a:ln w="25908">
            <a:solidFill>
              <a:srgbClr val="497DB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3439667" y="3003804"/>
            <a:ext cx="397763" cy="30632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3495294" y="3039617"/>
            <a:ext cx="292735" cy="196850"/>
          </a:xfrm>
          <a:custGeom>
            <a:avLst/>
            <a:gdLst/>
            <a:ahLst/>
            <a:cxnLst/>
            <a:rect l="l" t="t" r="r" b="b"/>
            <a:pathLst>
              <a:path w="292735" h="196850">
                <a:moveTo>
                  <a:pt x="292353" y="196596"/>
                </a:moveTo>
                <a:lnTo>
                  <a:pt x="0" y="0"/>
                </a:lnTo>
              </a:path>
            </a:pathLst>
          </a:custGeom>
          <a:ln w="25908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3732276" y="3200400"/>
            <a:ext cx="1220724" cy="27127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3787902" y="3236214"/>
            <a:ext cx="1120140" cy="159385"/>
          </a:xfrm>
          <a:custGeom>
            <a:avLst/>
            <a:gdLst/>
            <a:ahLst/>
            <a:cxnLst/>
            <a:rect l="l" t="t" r="r" b="b"/>
            <a:pathLst>
              <a:path w="1120139" h="159385">
                <a:moveTo>
                  <a:pt x="1120013" y="159258"/>
                </a:moveTo>
                <a:lnTo>
                  <a:pt x="0" y="0"/>
                </a:lnTo>
              </a:path>
            </a:pathLst>
          </a:custGeom>
          <a:ln w="25908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4852415" y="3358896"/>
            <a:ext cx="472439" cy="21031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4908041" y="3394709"/>
            <a:ext cx="370205" cy="100330"/>
          </a:xfrm>
          <a:custGeom>
            <a:avLst/>
            <a:gdLst/>
            <a:ahLst/>
            <a:cxnLst/>
            <a:rect l="l" t="t" r="r" b="b"/>
            <a:pathLst>
              <a:path w="370204" h="100329">
                <a:moveTo>
                  <a:pt x="370078" y="100075"/>
                </a:moveTo>
                <a:lnTo>
                  <a:pt x="0" y="0"/>
                </a:lnTo>
              </a:path>
            </a:pathLst>
          </a:custGeom>
          <a:ln w="25907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5222747" y="3461003"/>
            <a:ext cx="726948" cy="26974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5278373" y="3496817"/>
            <a:ext cx="626110" cy="159385"/>
          </a:xfrm>
          <a:custGeom>
            <a:avLst/>
            <a:gdLst/>
            <a:ahLst/>
            <a:cxnLst/>
            <a:rect l="l" t="t" r="r" b="b"/>
            <a:pathLst>
              <a:path w="626110" h="159385">
                <a:moveTo>
                  <a:pt x="625983" y="159258"/>
                </a:moveTo>
                <a:lnTo>
                  <a:pt x="0" y="0"/>
                </a:lnTo>
              </a:path>
            </a:pathLst>
          </a:custGeom>
          <a:ln w="25908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6470903" y="3621023"/>
            <a:ext cx="403859" cy="25908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6526530" y="3655314"/>
            <a:ext cx="299720" cy="149860"/>
          </a:xfrm>
          <a:custGeom>
            <a:avLst/>
            <a:gdLst/>
            <a:ahLst/>
            <a:cxnLst/>
            <a:rect l="l" t="t" r="r" b="b"/>
            <a:pathLst>
              <a:path w="299720" h="149860">
                <a:moveTo>
                  <a:pt x="299339" y="0"/>
                </a:moveTo>
                <a:lnTo>
                  <a:pt x="0" y="149352"/>
                </a:lnTo>
              </a:path>
            </a:pathLst>
          </a:custGeom>
          <a:ln w="25908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6100571" y="3720084"/>
            <a:ext cx="469392" cy="16001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6156197" y="3755897"/>
            <a:ext cx="370205" cy="49530"/>
          </a:xfrm>
          <a:custGeom>
            <a:avLst/>
            <a:gdLst/>
            <a:ahLst/>
            <a:cxnLst/>
            <a:rect l="l" t="t" r="r" b="b"/>
            <a:pathLst>
              <a:path w="370204" h="49529">
                <a:moveTo>
                  <a:pt x="370077" y="49021"/>
                </a:moveTo>
                <a:lnTo>
                  <a:pt x="0" y="0"/>
                </a:lnTo>
              </a:path>
            </a:pathLst>
          </a:custGeom>
          <a:ln w="25908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5847588" y="3619500"/>
            <a:ext cx="356615" cy="210312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5903214" y="3655314"/>
            <a:ext cx="253365" cy="100330"/>
          </a:xfrm>
          <a:custGeom>
            <a:avLst/>
            <a:gdLst/>
            <a:ahLst/>
            <a:cxnLst/>
            <a:rect l="l" t="t" r="r" b="b"/>
            <a:pathLst>
              <a:path w="253364" h="100329">
                <a:moveTo>
                  <a:pt x="253111" y="100330"/>
                </a:moveTo>
                <a:lnTo>
                  <a:pt x="0" y="0"/>
                </a:lnTo>
              </a:path>
            </a:pathLst>
          </a:custGeom>
          <a:ln w="25908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6771131" y="3610355"/>
            <a:ext cx="685800" cy="111251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6826757" y="3646170"/>
            <a:ext cx="588010" cy="0"/>
          </a:xfrm>
          <a:custGeom>
            <a:avLst/>
            <a:gdLst/>
            <a:ahLst/>
            <a:cxnLst/>
            <a:rect l="l" t="t" r="r" b="b"/>
            <a:pathLst>
              <a:path w="588009" h="0">
                <a:moveTo>
                  <a:pt x="587883" y="0"/>
                </a:moveTo>
                <a:lnTo>
                  <a:pt x="0" y="0"/>
                </a:lnTo>
              </a:path>
            </a:pathLst>
          </a:custGeom>
          <a:ln w="25908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 txBox="1"/>
          <p:nvPr/>
        </p:nvSpPr>
        <p:spPr>
          <a:xfrm>
            <a:off x="3960621" y="2213864"/>
            <a:ext cx="305435" cy="1714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000" spc="-10" b="1">
                <a:solidFill>
                  <a:srgbClr val="9BBA58"/>
                </a:solidFill>
                <a:latin typeface="Calibri"/>
                <a:cs typeface="Calibri"/>
              </a:rPr>
              <a:t>A</a:t>
            </a:r>
            <a:r>
              <a:rPr dirty="0" sz="1000" spc="-5" b="1">
                <a:solidFill>
                  <a:srgbClr val="9BBA58"/>
                </a:solidFill>
                <a:latin typeface="Calibri"/>
                <a:cs typeface="Calibri"/>
              </a:rPr>
              <a:t>r</a:t>
            </a:r>
            <a:r>
              <a:rPr dirty="0" sz="1000" spc="-10" b="1">
                <a:solidFill>
                  <a:srgbClr val="9BBA58"/>
                </a:solidFill>
                <a:latin typeface="Calibri"/>
                <a:cs typeface="Calibri"/>
              </a:rPr>
              <a:t>vi</a:t>
            </a:r>
            <a:r>
              <a:rPr dirty="0" sz="1000" spc="-5" b="1">
                <a:solidFill>
                  <a:srgbClr val="9BBA58"/>
                </a:solidFill>
                <a:latin typeface="Calibri"/>
                <a:cs typeface="Calibri"/>
              </a:rPr>
              <a:t>n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3630167" y="2423160"/>
            <a:ext cx="373379" cy="923544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3751453" y="2445511"/>
            <a:ext cx="208915" cy="723900"/>
          </a:xfrm>
          <a:custGeom>
            <a:avLst/>
            <a:gdLst/>
            <a:ahLst/>
            <a:cxnLst/>
            <a:rect l="l" t="t" r="r" b="b"/>
            <a:pathLst>
              <a:path w="208914" h="723900">
                <a:moveTo>
                  <a:pt x="17399" y="598424"/>
                </a:moveTo>
                <a:lnTo>
                  <a:pt x="3810" y="602741"/>
                </a:lnTo>
                <a:lnTo>
                  <a:pt x="0" y="609980"/>
                </a:lnTo>
                <a:lnTo>
                  <a:pt x="2286" y="616838"/>
                </a:lnTo>
                <a:lnTo>
                  <a:pt x="36449" y="723646"/>
                </a:lnTo>
                <a:lnTo>
                  <a:pt x="57027" y="701421"/>
                </a:lnTo>
                <a:lnTo>
                  <a:pt x="54610" y="701421"/>
                </a:lnTo>
                <a:lnTo>
                  <a:pt x="29337" y="695833"/>
                </a:lnTo>
                <a:lnTo>
                  <a:pt x="39727" y="648976"/>
                </a:lnTo>
                <a:lnTo>
                  <a:pt x="26924" y="608964"/>
                </a:lnTo>
                <a:lnTo>
                  <a:pt x="24764" y="602107"/>
                </a:lnTo>
                <a:lnTo>
                  <a:pt x="17399" y="598424"/>
                </a:lnTo>
                <a:close/>
              </a:path>
              <a:path w="208914" h="723900">
                <a:moveTo>
                  <a:pt x="39727" y="648976"/>
                </a:moveTo>
                <a:lnTo>
                  <a:pt x="29337" y="695833"/>
                </a:lnTo>
                <a:lnTo>
                  <a:pt x="54610" y="701421"/>
                </a:lnTo>
                <a:lnTo>
                  <a:pt x="56102" y="694689"/>
                </a:lnTo>
                <a:lnTo>
                  <a:pt x="54356" y="694689"/>
                </a:lnTo>
                <a:lnTo>
                  <a:pt x="32512" y="689737"/>
                </a:lnTo>
                <a:lnTo>
                  <a:pt x="47564" y="673466"/>
                </a:lnTo>
                <a:lnTo>
                  <a:pt x="39727" y="648976"/>
                </a:lnTo>
                <a:close/>
              </a:path>
              <a:path w="208914" h="723900">
                <a:moveTo>
                  <a:pt x="106680" y="618109"/>
                </a:moveTo>
                <a:lnTo>
                  <a:pt x="98425" y="618489"/>
                </a:lnTo>
                <a:lnTo>
                  <a:pt x="64984" y="654636"/>
                </a:lnTo>
                <a:lnTo>
                  <a:pt x="54610" y="701421"/>
                </a:lnTo>
                <a:lnTo>
                  <a:pt x="57027" y="701421"/>
                </a:lnTo>
                <a:lnTo>
                  <a:pt x="112649" y="641350"/>
                </a:lnTo>
                <a:lnTo>
                  <a:pt x="117475" y="636015"/>
                </a:lnTo>
                <a:lnTo>
                  <a:pt x="117094" y="627888"/>
                </a:lnTo>
                <a:lnTo>
                  <a:pt x="111887" y="623062"/>
                </a:lnTo>
                <a:lnTo>
                  <a:pt x="106680" y="618109"/>
                </a:lnTo>
                <a:close/>
              </a:path>
              <a:path w="208914" h="723900">
                <a:moveTo>
                  <a:pt x="47564" y="673466"/>
                </a:moveTo>
                <a:lnTo>
                  <a:pt x="32512" y="689737"/>
                </a:lnTo>
                <a:lnTo>
                  <a:pt x="54356" y="694689"/>
                </a:lnTo>
                <a:lnTo>
                  <a:pt x="47564" y="673466"/>
                </a:lnTo>
                <a:close/>
              </a:path>
              <a:path w="208914" h="723900">
                <a:moveTo>
                  <a:pt x="64984" y="654636"/>
                </a:moveTo>
                <a:lnTo>
                  <a:pt x="47564" y="673466"/>
                </a:lnTo>
                <a:lnTo>
                  <a:pt x="54356" y="694689"/>
                </a:lnTo>
                <a:lnTo>
                  <a:pt x="56102" y="694689"/>
                </a:lnTo>
                <a:lnTo>
                  <a:pt x="64984" y="654636"/>
                </a:lnTo>
                <a:close/>
              </a:path>
              <a:path w="208914" h="723900">
                <a:moveTo>
                  <a:pt x="183642" y="0"/>
                </a:moveTo>
                <a:lnTo>
                  <a:pt x="39727" y="648976"/>
                </a:lnTo>
                <a:lnTo>
                  <a:pt x="47564" y="673466"/>
                </a:lnTo>
                <a:lnTo>
                  <a:pt x="64984" y="654636"/>
                </a:lnTo>
                <a:lnTo>
                  <a:pt x="208914" y="5587"/>
                </a:lnTo>
                <a:lnTo>
                  <a:pt x="183642" y="0"/>
                </a:lnTo>
                <a:close/>
              </a:path>
            </a:pathLst>
          </a:custGeom>
          <a:solidFill>
            <a:srgbClr val="9BBA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 txBox="1"/>
          <p:nvPr/>
        </p:nvSpPr>
        <p:spPr>
          <a:xfrm>
            <a:off x="5652261" y="2704465"/>
            <a:ext cx="502920" cy="1555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 spc="-5">
                <a:latin typeface="Calibri"/>
                <a:cs typeface="Calibri"/>
              </a:rPr>
              <a:t>Kern</a:t>
            </a:r>
            <a:r>
              <a:rPr dirty="0" sz="900" spc="-80">
                <a:latin typeface="Calibri"/>
                <a:cs typeface="Calibri"/>
              </a:rPr>
              <a:t> </a:t>
            </a:r>
            <a:r>
              <a:rPr dirty="0" sz="900" spc="-5">
                <a:latin typeface="Calibri"/>
                <a:cs typeface="Calibri"/>
              </a:rPr>
              <a:t>River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281040" y="2947161"/>
            <a:ext cx="400685" cy="1555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900" spc="-5" b="1">
                <a:solidFill>
                  <a:srgbClr val="6F2F9F"/>
                </a:solidFill>
                <a:latin typeface="Calibri"/>
                <a:cs typeface="Calibri"/>
              </a:rPr>
              <a:t>Daggett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5190744" y="2752344"/>
            <a:ext cx="580644" cy="554736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5246370" y="2785110"/>
            <a:ext cx="469900" cy="443865"/>
          </a:xfrm>
          <a:custGeom>
            <a:avLst/>
            <a:gdLst/>
            <a:ahLst/>
            <a:cxnLst/>
            <a:rect l="l" t="t" r="r" b="b"/>
            <a:pathLst>
              <a:path w="469900" h="443864">
                <a:moveTo>
                  <a:pt x="0" y="221741"/>
                </a:moveTo>
                <a:lnTo>
                  <a:pt x="4766" y="177063"/>
                </a:lnTo>
                <a:lnTo>
                  <a:pt x="18436" y="135445"/>
                </a:lnTo>
                <a:lnTo>
                  <a:pt x="40069" y="97780"/>
                </a:lnTo>
                <a:lnTo>
                  <a:pt x="68722" y="64960"/>
                </a:lnTo>
                <a:lnTo>
                  <a:pt x="103454" y="37879"/>
                </a:lnTo>
                <a:lnTo>
                  <a:pt x="143321" y="17430"/>
                </a:lnTo>
                <a:lnTo>
                  <a:pt x="187382" y="4506"/>
                </a:lnTo>
                <a:lnTo>
                  <a:pt x="234695" y="0"/>
                </a:lnTo>
                <a:lnTo>
                  <a:pt x="282009" y="4506"/>
                </a:lnTo>
                <a:lnTo>
                  <a:pt x="326070" y="17430"/>
                </a:lnTo>
                <a:lnTo>
                  <a:pt x="365937" y="37879"/>
                </a:lnTo>
                <a:lnTo>
                  <a:pt x="400669" y="64960"/>
                </a:lnTo>
                <a:lnTo>
                  <a:pt x="429322" y="97780"/>
                </a:lnTo>
                <a:lnTo>
                  <a:pt x="450955" y="135445"/>
                </a:lnTo>
                <a:lnTo>
                  <a:pt x="464625" y="177063"/>
                </a:lnTo>
                <a:lnTo>
                  <a:pt x="469391" y="221741"/>
                </a:lnTo>
                <a:lnTo>
                  <a:pt x="464625" y="266420"/>
                </a:lnTo>
                <a:lnTo>
                  <a:pt x="450955" y="308038"/>
                </a:lnTo>
                <a:lnTo>
                  <a:pt x="429322" y="345703"/>
                </a:lnTo>
                <a:lnTo>
                  <a:pt x="400669" y="378523"/>
                </a:lnTo>
                <a:lnTo>
                  <a:pt x="365937" y="405604"/>
                </a:lnTo>
                <a:lnTo>
                  <a:pt x="326070" y="426053"/>
                </a:lnTo>
                <a:lnTo>
                  <a:pt x="282009" y="438977"/>
                </a:lnTo>
                <a:lnTo>
                  <a:pt x="234695" y="443484"/>
                </a:lnTo>
                <a:lnTo>
                  <a:pt x="187382" y="438977"/>
                </a:lnTo>
                <a:lnTo>
                  <a:pt x="143321" y="426053"/>
                </a:lnTo>
                <a:lnTo>
                  <a:pt x="103454" y="405604"/>
                </a:lnTo>
                <a:lnTo>
                  <a:pt x="68722" y="378523"/>
                </a:lnTo>
                <a:lnTo>
                  <a:pt x="40069" y="345703"/>
                </a:lnTo>
                <a:lnTo>
                  <a:pt x="18436" y="308038"/>
                </a:lnTo>
                <a:lnTo>
                  <a:pt x="4766" y="266420"/>
                </a:lnTo>
                <a:lnTo>
                  <a:pt x="0" y="221741"/>
                </a:lnTo>
                <a:close/>
              </a:path>
            </a:pathLst>
          </a:custGeom>
          <a:ln w="25908">
            <a:solidFill>
              <a:srgbClr val="6F2F9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5265420" y="3206495"/>
            <a:ext cx="315467" cy="548639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5363083" y="3228594"/>
            <a:ext cx="120650" cy="348615"/>
          </a:xfrm>
          <a:custGeom>
            <a:avLst/>
            <a:gdLst/>
            <a:ahLst/>
            <a:cxnLst/>
            <a:rect l="l" t="t" r="r" b="b"/>
            <a:pathLst>
              <a:path w="120650" h="348614">
                <a:moveTo>
                  <a:pt x="14350" y="229869"/>
                </a:moveTo>
                <a:lnTo>
                  <a:pt x="8254" y="233552"/>
                </a:lnTo>
                <a:lnTo>
                  <a:pt x="2031" y="237108"/>
                </a:lnTo>
                <a:lnTo>
                  <a:pt x="0" y="245109"/>
                </a:lnTo>
                <a:lnTo>
                  <a:pt x="60070" y="348106"/>
                </a:lnTo>
                <a:lnTo>
                  <a:pt x="75033" y="322452"/>
                </a:lnTo>
                <a:lnTo>
                  <a:pt x="47116" y="322452"/>
                </a:lnTo>
                <a:lnTo>
                  <a:pt x="47116" y="274610"/>
                </a:lnTo>
                <a:lnTo>
                  <a:pt x="25907" y="238251"/>
                </a:lnTo>
                <a:lnTo>
                  <a:pt x="22351" y="232028"/>
                </a:lnTo>
                <a:lnTo>
                  <a:pt x="14350" y="229869"/>
                </a:lnTo>
                <a:close/>
              </a:path>
              <a:path w="120650" h="348614">
                <a:moveTo>
                  <a:pt x="47116" y="274610"/>
                </a:moveTo>
                <a:lnTo>
                  <a:pt x="47116" y="322452"/>
                </a:lnTo>
                <a:lnTo>
                  <a:pt x="73025" y="322452"/>
                </a:lnTo>
                <a:lnTo>
                  <a:pt x="73025" y="315975"/>
                </a:lnTo>
                <a:lnTo>
                  <a:pt x="48894" y="315975"/>
                </a:lnTo>
                <a:lnTo>
                  <a:pt x="60070" y="296817"/>
                </a:lnTo>
                <a:lnTo>
                  <a:pt x="47116" y="274610"/>
                </a:lnTo>
                <a:close/>
              </a:path>
              <a:path w="120650" h="348614">
                <a:moveTo>
                  <a:pt x="105790" y="229869"/>
                </a:moveTo>
                <a:lnTo>
                  <a:pt x="97789" y="232028"/>
                </a:lnTo>
                <a:lnTo>
                  <a:pt x="94233" y="238251"/>
                </a:lnTo>
                <a:lnTo>
                  <a:pt x="73025" y="274610"/>
                </a:lnTo>
                <a:lnTo>
                  <a:pt x="73025" y="322452"/>
                </a:lnTo>
                <a:lnTo>
                  <a:pt x="75033" y="322452"/>
                </a:lnTo>
                <a:lnTo>
                  <a:pt x="120141" y="245109"/>
                </a:lnTo>
                <a:lnTo>
                  <a:pt x="118109" y="237108"/>
                </a:lnTo>
                <a:lnTo>
                  <a:pt x="111887" y="233552"/>
                </a:lnTo>
                <a:lnTo>
                  <a:pt x="105790" y="229869"/>
                </a:lnTo>
                <a:close/>
              </a:path>
              <a:path w="120650" h="348614">
                <a:moveTo>
                  <a:pt x="60070" y="296817"/>
                </a:moveTo>
                <a:lnTo>
                  <a:pt x="48894" y="315975"/>
                </a:lnTo>
                <a:lnTo>
                  <a:pt x="71246" y="315975"/>
                </a:lnTo>
                <a:lnTo>
                  <a:pt x="60070" y="296817"/>
                </a:lnTo>
                <a:close/>
              </a:path>
              <a:path w="120650" h="348614">
                <a:moveTo>
                  <a:pt x="73025" y="274610"/>
                </a:moveTo>
                <a:lnTo>
                  <a:pt x="60070" y="296817"/>
                </a:lnTo>
                <a:lnTo>
                  <a:pt x="71246" y="315975"/>
                </a:lnTo>
                <a:lnTo>
                  <a:pt x="73025" y="315975"/>
                </a:lnTo>
                <a:lnTo>
                  <a:pt x="73025" y="274610"/>
                </a:lnTo>
                <a:close/>
              </a:path>
              <a:path w="120650" h="348614">
                <a:moveTo>
                  <a:pt x="73025" y="0"/>
                </a:moveTo>
                <a:lnTo>
                  <a:pt x="47116" y="0"/>
                </a:lnTo>
                <a:lnTo>
                  <a:pt x="47116" y="274610"/>
                </a:lnTo>
                <a:lnTo>
                  <a:pt x="60070" y="296817"/>
                </a:lnTo>
                <a:lnTo>
                  <a:pt x="73025" y="274610"/>
                </a:lnTo>
                <a:lnTo>
                  <a:pt x="73025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ts val="1864"/>
              </a:lnSpc>
            </a:pPr>
            <a:fld id="{81D60167-4931-47E6-BA6A-407CBD079E47}" type="slidenum">
              <a:rPr dirty="0" spc="-5"/>
              <a:t>2</a:t>
            </a:fld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dirty="0" spc="-5"/>
              <a:t>An Arvin interconnection would be </a:t>
            </a:r>
            <a:r>
              <a:rPr dirty="0" spc="-10"/>
              <a:t>located </a:t>
            </a:r>
            <a:r>
              <a:rPr dirty="0" spc="-5"/>
              <a:t>next to  </a:t>
            </a:r>
            <a:r>
              <a:rPr dirty="0" spc="-10"/>
              <a:t>existing </a:t>
            </a:r>
            <a:r>
              <a:rPr dirty="0" spc="-5"/>
              <a:t>pipeline </a:t>
            </a:r>
            <a:r>
              <a:rPr dirty="0" spc="-10"/>
              <a:t>station</a:t>
            </a:r>
            <a:r>
              <a:rPr dirty="0" spc="30"/>
              <a:t> </a:t>
            </a:r>
            <a:r>
              <a:rPr dirty="0" spc="-5"/>
              <a:t>facilities</a:t>
            </a:r>
          </a:p>
        </p:txBody>
      </p:sp>
      <p:sp>
        <p:nvSpPr>
          <p:cNvPr id="3" name="object 3"/>
          <p:cNvSpPr/>
          <p:nvPr/>
        </p:nvSpPr>
        <p:spPr>
          <a:xfrm>
            <a:off x="746759" y="1520952"/>
            <a:ext cx="7161276" cy="43098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542032" y="1994916"/>
            <a:ext cx="2632075" cy="368935"/>
          </a:xfrm>
          <a:custGeom>
            <a:avLst/>
            <a:gdLst/>
            <a:ahLst/>
            <a:cxnLst/>
            <a:rect l="l" t="t" r="r" b="b"/>
            <a:pathLst>
              <a:path w="2632075" h="368935">
                <a:moveTo>
                  <a:pt x="0" y="368808"/>
                </a:moveTo>
                <a:lnTo>
                  <a:pt x="2631947" y="368808"/>
                </a:lnTo>
                <a:lnTo>
                  <a:pt x="2631947" y="0"/>
                </a:lnTo>
                <a:lnTo>
                  <a:pt x="0" y="0"/>
                </a:lnTo>
                <a:lnTo>
                  <a:pt x="0" y="368808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2620772" y="2026284"/>
            <a:ext cx="2223770" cy="2990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5">
                <a:latin typeface="Calibri"/>
                <a:cs typeface="Calibri"/>
              </a:rPr>
              <a:t>PG&amp;E Backbone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Station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634228" y="3646932"/>
            <a:ext cx="2226945" cy="368935"/>
          </a:xfrm>
          <a:custGeom>
            <a:avLst/>
            <a:gdLst/>
            <a:ahLst/>
            <a:cxnLst/>
            <a:rect l="l" t="t" r="r" b="b"/>
            <a:pathLst>
              <a:path w="2226945" h="368935">
                <a:moveTo>
                  <a:pt x="0" y="368808"/>
                </a:moveTo>
                <a:lnTo>
                  <a:pt x="2226564" y="368808"/>
                </a:lnTo>
                <a:lnTo>
                  <a:pt x="2226564" y="0"/>
                </a:lnTo>
                <a:lnTo>
                  <a:pt x="0" y="0"/>
                </a:lnTo>
                <a:lnTo>
                  <a:pt x="0" y="368808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713603" y="3677666"/>
            <a:ext cx="1942464" cy="2984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10">
                <a:latin typeface="Calibri"/>
                <a:cs typeface="Calibri"/>
              </a:rPr>
              <a:t>Kern/Mojave</a:t>
            </a:r>
            <a:r>
              <a:rPr dirty="0" sz="1800" spc="-6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Station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17447" y="5405628"/>
            <a:ext cx="1400810" cy="307975"/>
          </a:xfrm>
          <a:prstGeom prst="rect">
            <a:avLst/>
          </a:prstGeom>
          <a:solidFill>
            <a:srgbClr val="BEBEBE"/>
          </a:solidFill>
        </p:spPr>
        <p:txBody>
          <a:bodyPr wrap="square" lIns="0" tIns="42545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335"/>
              </a:spcBef>
            </a:pPr>
            <a:r>
              <a:rPr dirty="0" sz="1400" spc="-5" b="1">
                <a:latin typeface="Arial Narrow"/>
                <a:cs typeface="Arial Narrow"/>
              </a:rPr>
              <a:t>Distance: 1,400</a:t>
            </a:r>
            <a:r>
              <a:rPr dirty="0" sz="1400" spc="-20" b="1">
                <a:latin typeface="Arial Narrow"/>
                <a:cs typeface="Arial Narrow"/>
              </a:rPr>
              <a:t> </a:t>
            </a:r>
            <a:r>
              <a:rPr dirty="0" sz="1400" b="1">
                <a:latin typeface="Arial Narrow"/>
                <a:cs typeface="Arial Narrow"/>
              </a:rPr>
              <a:t>ft</a:t>
            </a:r>
            <a:endParaRPr sz="1400">
              <a:latin typeface="Arial Narrow"/>
              <a:cs typeface="Arial Narrow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272283" y="2109216"/>
            <a:ext cx="3811524" cy="31363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2430017" y="2247138"/>
            <a:ext cx="3495675" cy="2821305"/>
          </a:xfrm>
          <a:custGeom>
            <a:avLst/>
            <a:gdLst/>
            <a:ahLst/>
            <a:cxnLst/>
            <a:rect l="l" t="t" r="r" b="b"/>
            <a:pathLst>
              <a:path w="3495675" h="2821304">
                <a:moveTo>
                  <a:pt x="3381629" y="2777490"/>
                </a:moveTo>
                <a:lnTo>
                  <a:pt x="3375025" y="2782316"/>
                </a:lnTo>
                <a:lnTo>
                  <a:pt x="3374008" y="2789428"/>
                </a:lnTo>
                <a:lnTo>
                  <a:pt x="3372866" y="2796413"/>
                </a:lnTo>
                <a:lnTo>
                  <a:pt x="3377692" y="2803017"/>
                </a:lnTo>
                <a:lnTo>
                  <a:pt x="3495675" y="2821051"/>
                </a:lnTo>
                <a:lnTo>
                  <a:pt x="3493357" y="2814955"/>
                </a:lnTo>
                <a:lnTo>
                  <a:pt x="3467607" y="2814955"/>
                </a:lnTo>
                <a:lnTo>
                  <a:pt x="3430316" y="2784861"/>
                </a:lnTo>
                <a:lnTo>
                  <a:pt x="3381629" y="2777490"/>
                </a:lnTo>
                <a:close/>
              </a:path>
              <a:path w="3495675" h="2821304">
                <a:moveTo>
                  <a:pt x="3430316" y="2784861"/>
                </a:moveTo>
                <a:lnTo>
                  <a:pt x="3467607" y="2814955"/>
                </a:lnTo>
                <a:lnTo>
                  <a:pt x="3472004" y="2809494"/>
                </a:lnTo>
                <a:lnTo>
                  <a:pt x="3463544" y="2809494"/>
                </a:lnTo>
                <a:lnTo>
                  <a:pt x="3455640" y="2788732"/>
                </a:lnTo>
                <a:lnTo>
                  <a:pt x="3430316" y="2784861"/>
                </a:lnTo>
                <a:close/>
              </a:path>
              <a:path w="3495675" h="2821304">
                <a:moveTo>
                  <a:pt x="3445764" y="2706116"/>
                </a:moveTo>
                <a:lnTo>
                  <a:pt x="3432429" y="2711196"/>
                </a:lnTo>
                <a:lnTo>
                  <a:pt x="3429000" y="2718689"/>
                </a:lnTo>
                <a:lnTo>
                  <a:pt x="3431540" y="2725420"/>
                </a:lnTo>
                <a:lnTo>
                  <a:pt x="3446440" y="2764562"/>
                </a:lnTo>
                <a:lnTo>
                  <a:pt x="3483864" y="2794762"/>
                </a:lnTo>
                <a:lnTo>
                  <a:pt x="3467607" y="2814955"/>
                </a:lnTo>
                <a:lnTo>
                  <a:pt x="3493357" y="2814955"/>
                </a:lnTo>
                <a:lnTo>
                  <a:pt x="3455797" y="2716149"/>
                </a:lnTo>
                <a:lnTo>
                  <a:pt x="3453256" y="2709545"/>
                </a:lnTo>
                <a:lnTo>
                  <a:pt x="3445764" y="2706116"/>
                </a:lnTo>
                <a:close/>
              </a:path>
              <a:path w="3495675" h="2821304">
                <a:moveTo>
                  <a:pt x="3455640" y="2788732"/>
                </a:moveTo>
                <a:lnTo>
                  <a:pt x="3463544" y="2809494"/>
                </a:lnTo>
                <a:lnTo>
                  <a:pt x="3477641" y="2792095"/>
                </a:lnTo>
                <a:lnTo>
                  <a:pt x="3455640" y="2788732"/>
                </a:lnTo>
                <a:close/>
              </a:path>
              <a:path w="3495675" h="2821304">
                <a:moveTo>
                  <a:pt x="3446440" y="2764562"/>
                </a:moveTo>
                <a:lnTo>
                  <a:pt x="3455640" y="2788732"/>
                </a:lnTo>
                <a:lnTo>
                  <a:pt x="3477641" y="2792095"/>
                </a:lnTo>
                <a:lnTo>
                  <a:pt x="3463544" y="2809494"/>
                </a:lnTo>
                <a:lnTo>
                  <a:pt x="3472004" y="2809494"/>
                </a:lnTo>
                <a:lnTo>
                  <a:pt x="3483864" y="2794762"/>
                </a:lnTo>
                <a:lnTo>
                  <a:pt x="3446440" y="2764562"/>
                </a:lnTo>
                <a:close/>
              </a:path>
              <a:path w="3495675" h="2821304">
                <a:moveTo>
                  <a:pt x="39920" y="32270"/>
                </a:moveTo>
                <a:lnTo>
                  <a:pt x="49079" y="56237"/>
                </a:lnTo>
                <a:lnTo>
                  <a:pt x="3430316" y="2784861"/>
                </a:lnTo>
                <a:lnTo>
                  <a:pt x="3455640" y="2788732"/>
                </a:lnTo>
                <a:lnTo>
                  <a:pt x="3446440" y="2764562"/>
                </a:lnTo>
                <a:lnTo>
                  <a:pt x="65257" y="36106"/>
                </a:lnTo>
                <a:lnTo>
                  <a:pt x="39920" y="32270"/>
                </a:lnTo>
                <a:close/>
              </a:path>
              <a:path w="3495675" h="2821304">
                <a:moveTo>
                  <a:pt x="0" y="0"/>
                </a:moveTo>
                <a:lnTo>
                  <a:pt x="39877" y="104775"/>
                </a:lnTo>
                <a:lnTo>
                  <a:pt x="42418" y="111506"/>
                </a:lnTo>
                <a:lnTo>
                  <a:pt x="49911" y="114808"/>
                </a:lnTo>
                <a:lnTo>
                  <a:pt x="63245" y="109727"/>
                </a:lnTo>
                <a:lnTo>
                  <a:pt x="66675" y="102235"/>
                </a:lnTo>
                <a:lnTo>
                  <a:pt x="64134" y="95631"/>
                </a:lnTo>
                <a:lnTo>
                  <a:pt x="49079" y="56237"/>
                </a:lnTo>
                <a:lnTo>
                  <a:pt x="11811" y="26162"/>
                </a:lnTo>
                <a:lnTo>
                  <a:pt x="28067" y="6096"/>
                </a:lnTo>
                <a:lnTo>
                  <a:pt x="40013" y="6096"/>
                </a:lnTo>
                <a:lnTo>
                  <a:pt x="0" y="0"/>
                </a:lnTo>
                <a:close/>
              </a:path>
              <a:path w="3495675" h="2821304">
                <a:moveTo>
                  <a:pt x="28067" y="6096"/>
                </a:moveTo>
                <a:lnTo>
                  <a:pt x="11811" y="26162"/>
                </a:lnTo>
                <a:lnTo>
                  <a:pt x="49079" y="56237"/>
                </a:lnTo>
                <a:lnTo>
                  <a:pt x="39920" y="32270"/>
                </a:lnTo>
                <a:lnTo>
                  <a:pt x="18033" y="28956"/>
                </a:lnTo>
                <a:lnTo>
                  <a:pt x="32004" y="11557"/>
                </a:lnTo>
                <a:lnTo>
                  <a:pt x="34834" y="11557"/>
                </a:lnTo>
                <a:lnTo>
                  <a:pt x="28067" y="6096"/>
                </a:lnTo>
                <a:close/>
              </a:path>
              <a:path w="3495675" h="2821304">
                <a:moveTo>
                  <a:pt x="40013" y="6096"/>
                </a:moveTo>
                <a:lnTo>
                  <a:pt x="28067" y="6096"/>
                </a:lnTo>
                <a:lnTo>
                  <a:pt x="65257" y="36106"/>
                </a:lnTo>
                <a:lnTo>
                  <a:pt x="114045" y="43561"/>
                </a:lnTo>
                <a:lnTo>
                  <a:pt x="120650" y="38608"/>
                </a:lnTo>
                <a:lnTo>
                  <a:pt x="121665" y="31623"/>
                </a:lnTo>
                <a:lnTo>
                  <a:pt x="122808" y="24511"/>
                </a:lnTo>
                <a:lnTo>
                  <a:pt x="117982" y="17907"/>
                </a:lnTo>
                <a:lnTo>
                  <a:pt x="40013" y="6096"/>
                </a:lnTo>
                <a:close/>
              </a:path>
              <a:path w="3495675" h="2821304">
                <a:moveTo>
                  <a:pt x="34834" y="11557"/>
                </a:moveTo>
                <a:lnTo>
                  <a:pt x="32004" y="11557"/>
                </a:lnTo>
                <a:lnTo>
                  <a:pt x="39920" y="32270"/>
                </a:lnTo>
                <a:lnTo>
                  <a:pt x="65257" y="36106"/>
                </a:lnTo>
                <a:lnTo>
                  <a:pt x="34834" y="11557"/>
                </a:lnTo>
                <a:close/>
              </a:path>
              <a:path w="3495675" h="2821304">
                <a:moveTo>
                  <a:pt x="32004" y="11557"/>
                </a:moveTo>
                <a:lnTo>
                  <a:pt x="18033" y="28956"/>
                </a:lnTo>
                <a:lnTo>
                  <a:pt x="39920" y="32270"/>
                </a:lnTo>
                <a:lnTo>
                  <a:pt x="32004" y="11557"/>
                </a:lnTo>
                <a:close/>
              </a:path>
            </a:pathLst>
          </a:custGeom>
          <a:solidFill>
            <a:srgbClr val="A6A6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ts val="1864"/>
              </a:lnSpc>
            </a:pPr>
            <a:fld id="{81D60167-4931-47E6-BA6A-407CBD079E47}" type="slidenum">
              <a:rPr dirty="0" spc="-5"/>
              <a:t>2</a:t>
            </a:fld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Gill Ranch Storage</Received_x0020_From>
    <Docket_x0020_Number xmlns="8eef3743-c7b3-4cbe-8837-b6e805be353c">18-IEPR-03</Docket_x0020_Number>
    <TaxCatchAll xmlns="8eef3743-c7b3-4cbe-8837-b6e805be353c">
      <Value>6</Value>
      <Value>7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Z5JXHV6S7NA6-3-115261</_dlc_DocId>
    <_dlc_DocIdUrl xmlns="8eef3743-c7b3-4cbe-8837-b6e805be353c">
      <Url>http://efilingspinternal/_layouts/DocIdRedir.aspx?ID=Z5JXHV6S7NA6-3-115261</Url>
      <Description>Z5JXHV6S7NA6-3-115261</Description>
    </_dlc_DocIdUrl>
  </documentManagement>
</p:properties>
</file>

<file path=customXml/itemProps1.xml><?xml version="1.0" encoding="utf-8"?>
<ds:datastoreItem xmlns:ds="http://schemas.openxmlformats.org/officeDocument/2006/customXml" ds:itemID="{5C2AD510-432A-4CB9-9694-03724495B578}"/>
</file>

<file path=customXml/itemProps2.xml><?xml version="1.0" encoding="utf-8"?>
<ds:datastoreItem xmlns:ds="http://schemas.openxmlformats.org/officeDocument/2006/customXml" ds:itemID="{E927388D-C0D9-4B28-8453-DB6C571E5B1C}"/>
</file>

<file path=customXml/itemProps3.xml><?xml version="1.0" encoding="utf-8"?>
<ds:datastoreItem xmlns:ds="http://schemas.openxmlformats.org/officeDocument/2006/customXml" ds:itemID="{6072ADA2-A17C-4802-A130-8C4C9AABF2B6}"/>
</file>

<file path=customXml/itemProps4.xml><?xml version="1.0" encoding="utf-8"?>
<ds:datastoreItem xmlns:ds="http://schemas.openxmlformats.org/officeDocument/2006/customXml" ds:itemID="{8F29C8BE-FE69-4F6E-B8F1-D38C8D05A27C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Northern California Gas Storage Services</dc:title>
  <dc:creator>Joyce</dc:creator>
  <dcterms:created xsi:type="dcterms:W3CDTF">2018-05-04T13:21:42Z</dcterms:created>
  <dcterms:modified xsi:type="dcterms:W3CDTF">2018-05-04T13:21:42Z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2018-05-04T00:00:00Z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2018-05-04T00:00:00Z</vt:filetime>
  </property>
  <property fmtid="{D5CDD505-2E9C-101B-9397-08002B2CF9AE}" pid="5" name="ContentTypeId">
    <vt:lpwstr>0x01010060CCC58EB6DDD042AF64737FFB4292D8</vt:lpwstr>
  </property>
  <property fmtid="{D5CDD505-2E9C-101B-9397-08002B2CF9AE}" pid="6" name="_dlc_DocIdItemGuid">
    <vt:lpwstr>fd0d47d5-575e-489a-8d66-1ee8c5398409</vt:lpwstr>
  </property>
  <property fmtid="{D5CDD505-2E9C-101B-9397-08002B2CF9AE}" pid="7" name="Subject_x0020_Areas">
    <vt:lpwstr>61;#IEPR Presentations|51277923-a549-4352-9cc5-bcce892adf24</vt:lpwstr>
  </property>
  <property fmtid="{D5CDD505-2E9C-101B-9397-08002B2CF9AE}" pid="8" name="_CopySource">
    <vt:lpwstr>http://efilingspinternal/PendingDocuments/18-IEPR-03/20180507T143844_Northern_California_Gas_Storage_Services.pptx</vt:lpwstr>
  </property>
  <property fmtid="{D5CDD505-2E9C-101B-9397-08002B2CF9AE}" pid="9" name="Subject Areas">
    <vt:lpwstr>61;#IEPR Presentations|51277923-a549-4352-9cc5-bcce892adf24</vt:lpwstr>
  </property>
  <property fmtid="{D5CDD505-2E9C-101B-9397-08002B2CF9AE}" pid="10" name="Submission Type">
    <vt:lpwstr>6;#Document|6786e4f6-aafd-416d-a977-1b2d5f456edf</vt:lpwstr>
  </property>
  <property fmtid="{D5CDD505-2E9C-101B-9397-08002B2CF9AE}" pid="11" name="Submitter Role">
    <vt:lpwstr>7;#Public|5fee9918-69d5-40f5-9767-4e66d03898ce</vt:lpwstr>
  </property>
  <property fmtid="{D5CDD505-2E9C-101B-9397-08002B2CF9AE}" pid="12" name="Order">
    <vt:r8>2707900</vt:r8>
  </property>
  <property fmtid="{D5CDD505-2E9C-101B-9397-08002B2CF9AE}" pid="13" name="Document Type">
    <vt:lpwstr>3;#Document|f3c81208-9d0f-49cc-afc5-e227f36ec0e7</vt:lpwstr>
  </property>
  <property fmtid="{D5CDD505-2E9C-101B-9397-08002B2CF9AE}" pid="14" name="xd_ProgID">
    <vt:lpwstr/>
  </property>
  <property fmtid="{D5CDD505-2E9C-101B-9397-08002B2CF9AE}" pid="15" name="_SourceUrl">
    <vt:lpwstr/>
  </property>
  <property fmtid="{D5CDD505-2E9C-101B-9397-08002B2CF9AE}" pid="16" name="_SharedFileIndex">
    <vt:lpwstr/>
  </property>
  <property fmtid="{D5CDD505-2E9C-101B-9397-08002B2CF9AE}" pid="17" name="TemplateUrl">
    <vt:lpwstr/>
  </property>
</Properties>
</file>