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slideLayouts/slideLayout1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  <p:sldMasterId id="2147483671" r:id="rId6"/>
    <p:sldMasterId id="2147483682" r:id="rId7"/>
    <p:sldMasterId id="2147483678" r:id="rId8"/>
    <p:sldMasterId id="2147483679" r:id="rId9"/>
  </p:sldMasterIdLst>
  <p:notesMasterIdLst>
    <p:notesMasterId r:id="rId57"/>
  </p:notesMasterIdLst>
  <p:handoutMasterIdLst>
    <p:handoutMasterId r:id="rId58"/>
  </p:handoutMasterIdLst>
  <p:sldIdLst>
    <p:sldId id="256" r:id="rId10"/>
    <p:sldId id="359" r:id="rId11"/>
    <p:sldId id="361" r:id="rId12"/>
    <p:sldId id="351" r:id="rId13"/>
    <p:sldId id="350" r:id="rId14"/>
    <p:sldId id="295" r:id="rId15"/>
    <p:sldId id="297" r:id="rId16"/>
    <p:sldId id="296" r:id="rId17"/>
    <p:sldId id="280" r:id="rId18"/>
    <p:sldId id="353" r:id="rId19"/>
    <p:sldId id="299" r:id="rId20"/>
    <p:sldId id="306" r:id="rId21"/>
    <p:sldId id="349" r:id="rId22"/>
    <p:sldId id="352" r:id="rId23"/>
    <p:sldId id="305" r:id="rId24"/>
    <p:sldId id="354" r:id="rId25"/>
    <p:sldId id="310" r:id="rId26"/>
    <p:sldId id="340" r:id="rId27"/>
    <p:sldId id="313" r:id="rId28"/>
    <p:sldId id="315" r:id="rId29"/>
    <p:sldId id="316" r:id="rId30"/>
    <p:sldId id="317" r:id="rId31"/>
    <p:sldId id="318" r:id="rId32"/>
    <p:sldId id="319" r:id="rId33"/>
    <p:sldId id="320" r:id="rId34"/>
    <p:sldId id="321" r:id="rId35"/>
    <p:sldId id="322" r:id="rId36"/>
    <p:sldId id="323" r:id="rId37"/>
    <p:sldId id="348" r:id="rId38"/>
    <p:sldId id="356" r:id="rId39"/>
    <p:sldId id="364" r:id="rId40"/>
    <p:sldId id="326" r:id="rId41"/>
    <p:sldId id="328" r:id="rId42"/>
    <p:sldId id="360" r:id="rId43"/>
    <p:sldId id="329" r:id="rId44"/>
    <p:sldId id="365" r:id="rId45"/>
    <p:sldId id="355" r:id="rId46"/>
    <p:sldId id="330" r:id="rId47"/>
    <p:sldId id="331" r:id="rId48"/>
    <p:sldId id="347" r:id="rId49"/>
    <p:sldId id="346" r:id="rId50"/>
    <p:sldId id="357" r:id="rId51"/>
    <p:sldId id="334" r:id="rId52"/>
    <p:sldId id="332" r:id="rId53"/>
    <p:sldId id="333" r:id="rId54"/>
    <p:sldId id="358" r:id="rId55"/>
    <p:sldId id="285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ibbs,Richard@Energy" initials="G" lastIdx="1" clrIdx="0">
    <p:extLst>
      <p:ext uri="{19B8F6BF-5375-455C-9EA6-DF929625EA0E}">
        <p15:presenceInfo xmlns:p15="http://schemas.microsoft.com/office/powerpoint/2012/main" userId="S::Richard.Gibbs@energy.ca.gov::43eacd15-8e3a-452b-bbcc-5343d9c77dfe" providerId="AD"/>
      </p:ext>
    </p:extLst>
  </p:cmAuthor>
  <p:cmAuthor id="2" name="Cahssai, Hally@Energy" initials="CH" lastIdx="4" clrIdx="1">
    <p:extLst>
      <p:ext uri="{19B8F6BF-5375-455C-9EA6-DF929625EA0E}">
        <p15:presenceInfo xmlns:p15="http://schemas.microsoft.com/office/powerpoint/2012/main" userId="S::Hally.Cahssai@energy.ca.gov::4030342b-7402-4ce9-b6a4-907dfd801802" providerId="AD"/>
      </p:ext>
    </p:extLst>
  </p:cmAuthor>
  <p:cmAuthor id="3" name="Carrillo, Deana@Energy" initials="CD" lastIdx="4" clrIdx="2">
    <p:extLst>
      <p:ext uri="{19B8F6BF-5375-455C-9EA6-DF929625EA0E}">
        <p15:presenceInfo xmlns:p15="http://schemas.microsoft.com/office/powerpoint/2012/main" userId="S::deana.carrillo@energy.ca.gov::4cccda5d-bf8b-476d-bbb0-3c46049cf90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D5EA"/>
    <a:srgbClr val="E7EBF5"/>
    <a:srgbClr val="CC6600"/>
    <a:srgbClr val="55A8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8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61" Type="http://schemas.openxmlformats.org/officeDocument/2006/relationships/viewProps" Target="viewProps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2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commentAuthors" Target="commentAuthors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6/27/2022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6/27/2022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4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22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8FD6-7F64-5E4C-97B1-FE11FAAD89FA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State of California Energy Commission logo"/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38416" y="815165"/>
            <a:ext cx="1287050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72576" y="666179"/>
            <a:ext cx="1246850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6/27/2022</a:t>
            </a:fld>
            <a:endParaRPr lang="en-US"/>
          </a:p>
        </p:txBody>
      </p:sp>
      <p:pic>
        <p:nvPicPr>
          <p:cNvPr id="8" name="Picture 7" descr="State of California Energy Commission logo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32062" y="4883817"/>
            <a:ext cx="1246850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6/27/2022</a:t>
            </a:fld>
            <a:endParaRPr lang="en-US"/>
          </a:p>
        </p:txBody>
      </p:sp>
      <p:pic>
        <p:nvPicPr>
          <p:cNvPr id="6" name="Picture 5" descr="State of California Energy Commission logo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38412" y="656202"/>
            <a:ext cx="1246850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6/27/2022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6/27/2022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6/27/2022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6/27/2022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6/27/2022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6/27/2022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6/27/2022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C8CC8-7D7E-0A4B-9437-745D5071E9C2}" type="datetime1">
              <a:rPr lang="en-US" smtClean="0"/>
              <a:t>6/27/2022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0562992-772B-3C4E-9810-F8ADBF4F57E7}" type="datetime1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 descr="State of California Energy Commission logo"/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publicdomainpictures.net/en/view-image.php?image=41013&amp;picture=agenda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ergy.ca.gov/solicitations/2022-06/gfo-21-403-california-electric-homes-program-calehp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andelman.ml-implode.com/2012/05/california-foreclosure-help-from-mandelman-matters-start-her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sos.ca.gov/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pixabay.com/illustrations/check-boretto-mark-1289751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ltc.alt.ac.uk/online2019/news/getting-the-most-from-the-alt-online-winter-conference-2019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19/08/how-to-make-sure-your-business-is-taken-care-of-even-when-youre-not-around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ircle-colorful-cooperation-1300241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budget-png/download/63226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checklist-pn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pngall.com/calendar-png/download/15222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freesvg.org/business-professionals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scolcast.ch/episode/episode-1-la-communication-travers-les-reseaux-sociaux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kpik.com/brown-black-support-scrabble-tiles-letters-39226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media/1654" TargetMode="External"/><Relationship Id="rId2" Type="http://schemas.openxmlformats.org/officeDocument/2006/relationships/hyperlink" Target="https://gss.energy.ca.gov/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ergy.ca.gov/funding-opportunities/solicitations" TargetMode="Externa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financeessentials.pressbooks.com/chapter/chapter-4-valuation-and-bond-analysis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mailto:Kevyn.Piper@energy.ca.gov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pixabay.com/illustrations/question-mark-note-duplicate-2110767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Ecomment/Ecomment.aspx?docketnumber=21-DECARB-01" TargetMode="External"/><Relationship Id="rId2" Type="http://schemas.openxmlformats.org/officeDocument/2006/relationships/hyperlink" Target="mailto:CalEHP@energy.ca.gov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hyperlink" Target="https://www.energy.ca.gov/programs-and-topics/programs/california-electric-homes-program-calehp" TargetMode="Externa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585270" y="5157627"/>
            <a:ext cx="11125200" cy="1571786"/>
          </a:xfrm>
        </p:spPr>
        <p:txBody>
          <a:bodyPr lIns="91440" tIns="45720" rIns="91440" bIns="45720" anchor="t"/>
          <a:lstStyle/>
          <a:p>
            <a:pPr>
              <a:lnSpc>
                <a:spcPct val="150000"/>
              </a:lnSpc>
            </a:pP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Grant Funding Opportunity for the California Electric Homes Program 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2000">
                <a:latin typeface="Tahoma"/>
                <a:ea typeface="Tahoma"/>
                <a:cs typeface="Tahoma"/>
              </a:rPr>
              <a:t>Renewable Energy Division </a:t>
            </a:r>
          </a:p>
          <a:p>
            <a:pPr>
              <a:spcBef>
                <a:spcPts val="600"/>
              </a:spcBef>
            </a:pPr>
            <a:r>
              <a:rPr lang="en-US" sz="2000">
                <a:latin typeface="Tahoma"/>
                <a:ea typeface="Tahoma"/>
                <a:cs typeface="Tahoma"/>
              </a:rPr>
              <a:t>June 28, 2022 | 10:00 am</a:t>
            </a:r>
          </a:p>
          <a:p>
            <a:endParaRPr lang="en-US" sz="180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5270" y="4630791"/>
            <a:ext cx="11277600" cy="769863"/>
          </a:xfrm>
        </p:spPr>
        <p:txBody>
          <a:bodyPr lIns="91440" tIns="45720" rIns="91440" bIns="45720" anchor="b"/>
          <a:lstStyle/>
          <a:p>
            <a:r>
              <a:rPr lang="en-US" sz="4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GFO-21-403 Pre-Application Workshop</a:t>
            </a:r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0CF30-BEC1-4167-BFB2-C76FDCE6E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Workshop Agenda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7BCCC4-52A0-4F93-ABEB-D2C42AEE6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6DF15-7F10-4130-8360-3B88CD500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142134"/>
            <a:ext cx="9953978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Welcome Introductions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Virtual Housekeeping</a:t>
            </a:r>
            <a:endParaRPr lang="en-US" sz="2200" strike="sngStrik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Overview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Overview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Evaluation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Submittal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Steps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 &amp; Answers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Adjourn</a:t>
            </a:r>
          </a:p>
          <a:p>
            <a:endParaRPr lang="en-US" dirty="0"/>
          </a:p>
        </p:txBody>
      </p:sp>
      <p:pic>
        <p:nvPicPr>
          <p:cNvPr id="6" name="Picture 5" descr="Picture of an agenda with a pen on top.">
            <a:extLst>
              <a:ext uri="{FF2B5EF4-FFF2-40B4-BE49-F238E27FC236}">
                <a16:creationId xmlns:a16="http://schemas.microsoft.com/office/drawing/2014/main" id="{163CFBFD-C195-4E33-9691-FF4C786D92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326330" y="1595776"/>
            <a:ext cx="2749835" cy="366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845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CD2EA-1CBD-457B-801A-80638637E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spc="35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Virtual</a:t>
            </a:r>
            <a:r>
              <a:rPr lang="en-US" sz="3600" b="1" spc="-55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spc="-15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Housekeeping</a:t>
            </a:r>
            <a:endParaRPr lang="en-US" sz="36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5AF47-54FC-44CC-B8D0-EFEFE2D97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9953978" cy="504423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56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241300" algn="l"/>
              </a:tabLst>
            </a:pPr>
            <a:r>
              <a:rPr lang="en-US" spc="-10">
                <a:solidFill>
                  <a:srgbClr val="073762"/>
                </a:solidFill>
                <a:latin typeface="Tahoma"/>
                <a:ea typeface="Tahoma"/>
                <a:cs typeface="Tahoma"/>
              </a:rPr>
              <a:t>Workshop</a:t>
            </a:r>
            <a:r>
              <a:rPr lang="en-US" spc="1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conducted</a:t>
            </a:r>
            <a:r>
              <a:rPr lang="en-US" spc="20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remotely</a:t>
            </a:r>
            <a:r>
              <a:rPr lang="en-US" spc="1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via</a:t>
            </a:r>
            <a:r>
              <a:rPr lang="en-US" spc="10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>
                <a:solidFill>
                  <a:srgbClr val="073762"/>
                </a:solidFill>
                <a:latin typeface="Tahoma"/>
                <a:ea typeface="Tahoma"/>
                <a:cs typeface="Tahoma"/>
              </a:rPr>
              <a:t>Zoom</a:t>
            </a:r>
            <a:r>
              <a:rPr lang="en-US" spc="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and</a:t>
            </a:r>
            <a:r>
              <a:rPr lang="en-US" spc="10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is</a:t>
            </a:r>
            <a:r>
              <a:rPr lang="en-US" spc="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being</a:t>
            </a:r>
            <a:r>
              <a:rPr lang="en-US" spc="2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recorded</a:t>
            </a: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241300" algn="l"/>
              </a:tabLst>
            </a:pP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Virtual participation via Zoom or telephone will be available during the Q&amp;A period</a:t>
            </a: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241300" algn="l"/>
              </a:tabLst>
            </a:pP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Grant Funding Opportunity 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  <a:hlinkClick r:id="rId2"/>
              </a:rPr>
              <a:t>Webpage</a:t>
            </a:r>
            <a:r>
              <a:rPr lang="en-US" spc="-5">
                <a:solidFill>
                  <a:srgbClr val="073762"/>
                </a:solidFill>
                <a:latin typeface="Tahoma"/>
                <a:ea typeface="Tahoma"/>
                <a:cs typeface="Tahoma"/>
              </a:rPr>
              <a:t>: https://www.energy.ca.gov/solicitations/2022-06/gfo-21-403-california-electric-homes-program-calehp</a:t>
            </a:r>
            <a:endParaRPr lang="en-US" spc="-5">
              <a:solidFill>
                <a:srgbClr val="073762"/>
              </a:solidFill>
              <a:highlight>
                <a:srgbClr val="FFFF00"/>
              </a:highlight>
              <a:latin typeface="Tahoma"/>
              <a:ea typeface="Tahoma"/>
              <a:cs typeface="Tahoma"/>
            </a:endParaRP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241300" algn="l"/>
              </a:tabLst>
            </a:pPr>
            <a:r>
              <a:rPr lang="en-US">
                <a:latin typeface="Tahoma"/>
                <a:ea typeface="Tahoma"/>
                <a:cs typeface="Tahoma"/>
              </a:rPr>
              <a:t>Written questions about this solicitation send to Commission Agreement Officer: 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indent="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None/>
              <a:tabLst>
                <a:tab pos="241300" algn="l"/>
              </a:tabLst>
            </a:pPr>
            <a:r>
              <a:rPr lang="en-US">
                <a:latin typeface="Tahoma"/>
                <a:ea typeface="Tahoma"/>
                <a:cs typeface="Tahoma"/>
              </a:rPr>
              <a:t>		</a:t>
            </a:r>
            <a:r>
              <a:rPr lang="en-US" err="1">
                <a:latin typeface="Tahoma"/>
                <a:ea typeface="Tahoma"/>
                <a:cs typeface="Tahoma"/>
              </a:rPr>
              <a:t>Kevyn</a:t>
            </a:r>
            <a:r>
              <a:rPr lang="en-US">
                <a:latin typeface="Tahoma"/>
                <a:ea typeface="Tahoma"/>
                <a:cs typeface="Tahoma"/>
              </a:rPr>
              <a:t> Piper, email: Kevyn.Piper@energy.ca.gov, </a:t>
            </a:r>
          </a:p>
          <a:p>
            <a:pPr marL="12700" indent="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None/>
              <a:tabLst>
                <a:tab pos="241300" algn="l"/>
              </a:tabLst>
            </a:pPr>
            <a:r>
              <a:rPr lang="en-US">
                <a:latin typeface="Tahoma"/>
                <a:ea typeface="Tahoma"/>
                <a:cs typeface="Tahoma"/>
              </a:rPr>
              <a:t>		Subject: GFO-21-403</a:t>
            </a:r>
          </a:p>
          <a:p>
            <a:pPr marL="12700" indent="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None/>
              <a:tabLst>
                <a:tab pos="241300" algn="l"/>
              </a:tabLst>
            </a:pPr>
            <a:r>
              <a:rPr lang="en-US">
                <a:latin typeface="Tahoma"/>
                <a:ea typeface="Tahoma"/>
                <a:cs typeface="Tahoma"/>
              </a:rPr>
              <a:t>		Deadline: Tuesday, July 12, 2022 by 5:00 PM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C7CE96-EAD1-47C7-B91C-71BB9630D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48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5707A-3168-4D72-AA5C-D74E7699B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5709" y="3158835"/>
            <a:ext cx="10411968" cy="846679"/>
          </a:xfrm>
        </p:spPr>
        <p:txBody>
          <a:bodyPr/>
          <a:lstStyle/>
          <a:p>
            <a:r>
              <a:rPr lang="en-US" b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Overview </a:t>
            </a:r>
          </a:p>
        </p:txBody>
      </p:sp>
    </p:spTree>
    <p:extLst>
      <p:ext uri="{BB962C8B-B14F-4D97-AF65-F5344CB8AC3E}">
        <p14:creationId xmlns:p14="http://schemas.microsoft.com/office/powerpoint/2010/main" val="2910730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5DF3E-B8AA-4F1E-BEFC-DB7AC8CDA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571" y="151716"/>
            <a:ext cx="9953978" cy="1038840"/>
          </a:xfrm>
        </p:spPr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Overview: California Electric Homes Program (</a:t>
            </a:r>
            <a:r>
              <a:rPr lang="en-US" sz="36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</a:t>
            </a:r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4E0A2-81B4-44B1-82F2-E4F898D69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276" y="1480006"/>
            <a:ext cx="9953978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Statewide incentive program to increase market transformation for new market-rate single-family and multi-family residential buildings in:</a:t>
            </a:r>
          </a:p>
          <a:p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14400" indent="-339725">
              <a:buFont typeface="Wingdings" panose="05000000000000000000" pitchFamily="2" charset="2"/>
              <a:buChar char="Ø"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Building efficient all-electric homes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14400" indent="-341313">
              <a:buFont typeface="Wingdings" panose="05000000000000000000" pitchFamily="2" charset="2"/>
              <a:buChar char="Ø"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Installation of residential energy storage </a:t>
            </a:r>
          </a:p>
          <a:p>
            <a:pPr marL="0" indent="0">
              <a:buNone/>
            </a:pPr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CEC is seeking to award a grant for a 3rd party to design and implement its own program within the framework provided</a:t>
            </a:r>
          </a:p>
          <a:p>
            <a:pPr marL="0" indent="0">
              <a:buNone/>
            </a:pPr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US" sz="2000">
                <a:solidFill>
                  <a:srgbClr val="002060"/>
                </a:solidFill>
                <a:latin typeface="Tahoma"/>
                <a:ea typeface="Tahoma"/>
                <a:cs typeface="Tahoma"/>
              </a:rPr>
              <a:t>	</a:t>
            </a:r>
            <a:r>
              <a:rPr lang="en-US" sz="2300">
                <a:solidFill>
                  <a:srgbClr val="002060"/>
                </a:solidFill>
                <a:latin typeface="Tahoma"/>
                <a:ea typeface="Tahoma"/>
                <a:cs typeface="Tahoma"/>
              </a:rPr>
              <a:t>Authorized from AB 137 (Ting, Chapter 77, Section 17, Statutes 2021)</a:t>
            </a:r>
          </a:p>
          <a:p>
            <a:pPr marL="0" indent="0">
              <a:buNone/>
            </a:pPr>
            <a:r>
              <a:rPr lang="en-US" sz="2300">
                <a:solidFill>
                  <a:srgbClr val="002060"/>
                </a:solidFill>
                <a:latin typeface="Tahoma"/>
                <a:ea typeface="Tahoma"/>
                <a:cs typeface="Tahoma"/>
              </a:rPr>
              <a:t>	Budget Authorized from SB 170 (Skinner, Budget Act of 2021) </a:t>
            </a:r>
          </a:p>
          <a:p>
            <a:pPr marL="0" indent="0">
              <a:buNone/>
            </a:pPr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8AFC7-9765-4A78-A5D8-09ABB2E81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252415-6897-6616-53F4-97DFCA4FE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896468" y="1926771"/>
            <a:ext cx="1876865" cy="216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8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5707A-3168-4D72-AA5C-D74E7699B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5709" y="3158835"/>
            <a:ext cx="10411968" cy="846679"/>
          </a:xfrm>
        </p:spPr>
        <p:txBody>
          <a:bodyPr/>
          <a:lstStyle/>
          <a:p>
            <a:r>
              <a:rPr lang="en-US" b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Overview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4F1F2A-82D5-4747-B2A6-8CA0F356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016" y="5206075"/>
            <a:ext cx="10411968" cy="8466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Grant Funding Opportunity (GFO) for the California Electric Homes Program 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435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Overview: Eligible Applicants 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822" y="1399095"/>
            <a:ext cx="9953978" cy="455619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0995" indent="-34099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</a:rPr>
              <a:t>Solicitation is open to any public or private entity</a:t>
            </a:r>
          </a:p>
          <a:p>
            <a:pPr marL="340995" indent="-34099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</a:rPr>
              <a:t>Applicant must have relevant qualifications in designing and implementing incentive programs</a:t>
            </a:r>
          </a:p>
          <a:p>
            <a:pPr marL="340995" indent="-34099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</a:rPr>
              <a:t>Applicants must be able to provide technical assistance to builders on building design and energy storage</a:t>
            </a:r>
          </a:p>
          <a:p>
            <a:pPr marL="340995" indent="-34099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</a:rPr>
              <a:t>Applicants must accept the California Electric Homes Program Solicitation Terms and Conditions, without negotiation </a:t>
            </a:r>
          </a:p>
          <a:p>
            <a:pPr marL="340995" indent="-34099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</a:rPr>
              <a:t>Applicants must be registered with the California Secretary of State and be in good standing to enter into an agreement with the CEC: </a:t>
            </a: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https://www.sos.ca.gov/</a:t>
            </a:r>
            <a:r>
              <a:rPr lang="en-US">
                <a:solidFill>
                  <a:schemeClr val="tx2"/>
                </a:solidFill>
                <a:latin typeface="Tahoma"/>
                <a:ea typeface="Tahoma"/>
                <a:cs typeface="Tahoma"/>
              </a:rPr>
              <a:t> 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  <p:pic>
        <p:nvPicPr>
          <p:cNvPr id="4" name="Picture 3" descr="Checkmark Icon">
            <a:extLst>
              <a:ext uri="{FF2B5EF4-FFF2-40B4-BE49-F238E27FC236}">
                <a16:creationId xmlns:a16="http://schemas.microsoft.com/office/drawing/2014/main" id="{6EC2C8C0-311A-4702-995A-8ADEAEA67F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0224849" y="1166991"/>
            <a:ext cx="1680971" cy="13879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84A61D-A2B1-4ABD-BF19-613E159DE6A6}"/>
              </a:ext>
            </a:extLst>
          </p:cNvPr>
          <p:cNvSpPr txBox="1"/>
          <p:nvPr/>
        </p:nvSpPr>
        <p:spPr>
          <a:xfrm>
            <a:off x="493160" y="6463234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9 - 10 </a:t>
            </a:r>
          </a:p>
        </p:txBody>
      </p:sp>
    </p:spTree>
    <p:extLst>
      <p:ext uri="{BB962C8B-B14F-4D97-AF65-F5344CB8AC3E}">
        <p14:creationId xmlns:p14="http://schemas.microsoft.com/office/powerpoint/2010/main" val="356412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27542"/>
            <a:ext cx="9953978" cy="1038840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Overview: Solicitation Process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7A34F55E-2ADD-40AC-9EEE-C3D0317B59FC}"/>
              </a:ext>
            </a:extLst>
          </p:cNvPr>
          <p:cNvSpPr/>
          <p:nvPr/>
        </p:nvSpPr>
        <p:spPr>
          <a:xfrm>
            <a:off x="733732" y="1275907"/>
            <a:ext cx="2467970" cy="13534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Pre-Solicitation Workshop</a:t>
            </a:r>
          </a:p>
        </p:txBody>
      </p:sp>
      <p:sp>
        <p:nvSpPr>
          <p:cNvPr id="16" name="Arrow: Right 15" descr="arrow">
            <a:extLst>
              <a:ext uri="{FF2B5EF4-FFF2-40B4-BE49-F238E27FC236}">
                <a16:creationId xmlns:a16="http://schemas.microsoft.com/office/drawing/2014/main" id="{65C9FAE5-C962-4FB4-A262-F52E71A721BA}"/>
              </a:ext>
            </a:extLst>
          </p:cNvPr>
          <p:cNvSpPr/>
          <p:nvPr/>
        </p:nvSpPr>
        <p:spPr>
          <a:xfrm>
            <a:off x="3355238" y="1708086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lowchart: Alternate Process 20">
            <a:extLst>
              <a:ext uri="{FF2B5EF4-FFF2-40B4-BE49-F238E27FC236}">
                <a16:creationId xmlns:a16="http://schemas.microsoft.com/office/drawing/2014/main" id="{EAA7AF90-5CEF-4E6B-A86A-BF59F526D5E9}"/>
              </a:ext>
            </a:extLst>
          </p:cNvPr>
          <p:cNvSpPr/>
          <p:nvPr/>
        </p:nvSpPr>
        <p:spPr>
          <a:xfrm>
            <a:off x="4486863" y="1306670"/>
            <a:ext cx="2467970" cy="1353403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Posted</a:t>
            </a:r>
          </a:p>
          <a:p>
            <a:pPr algn="ctr"/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 13, 2022</a:t>
            </a:r>
          </a:p>
        </p:txBody>
      </p:sp>
      <p:sp>
        <p:nvSpPr>
          <p:cNvPr id="28" name="Arrow: Right 27" descr="arrow">
            <a:extLst>
              <a:ext uri="{FF2B5EF4-FFF2-40B4-BE49-F238E27FC236}">
                <a16:creationId xmlns:a16="http://schemas.microsoft.com/office/drawing/2014/main" id="{609F2658-E3F0-4C7D-A7A2-41EA5C8E7A3B}"/>
              </a:ext>
            </a:extLst>
          </p:cNvPr>
          <p:cNvSpPr/>
          <p:nvPr/>
        </p:nvSpPr>
        <p:spPr>
          <a:xfrm>
            <a:off x="7127652" y="1738849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391B9B39-3B83-4DFB-9CD9-1E8948E68C26}"/>
              </a:ext>
            </a:extLst>
          </p:cNvPr>
          <p:cNvSpPr/>
          <p:nvPr/>
        </p:nvSpPr>
        <p:spPr>
          <a:xfrm>
            <a:off x="8239994" y="1275907"/>
            <a:ext cx="2467970" cy="1353403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Pre-Application Workshop</a:t>
            </a:r>
          </a:p>
          <a:p>
            <a:pPr algn="ctr"/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June 28, 2022</a:t>
            </a:r>
          </a:p>
        </p:txBody>
      </p:sp>
      <p:sp>
        <p:nvSpPr>
          <p:cNvPr id="29" name="Arrow: Right 28" descr="arrow">
            <a:extLst>
              <a:ext uri="{FF2B5EF4-FFF2-40B4-BE49-F238E27FC236}">
                <a16:creationId xmlns:a16="http://schemas.microsoft.com/office/drawing/2014/main" id="{5655198D-0101-4497-8D6E-8F2A3272DB52}"/>
              </a:ext>
            </a:extLst>
          </p:cNvPr>
          <p:cNvSpPr/>
          <p:nvPr/>
        </p:nvSpPr>
        <p:spPr>
          <a:xfrm>
            <a:off x="10953896" y="1738849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lowchart: Alternate Process 26">
            <a:extLst>
              <a:ext uri="{FF2B5EF4-FFF2-40B4-BE49-F238E27FC236}">
                <a16:creationId xmlns:a16="http://schemas.microsoft.com/office/drawing/2014/main" id="{EBE4C9FE-D4DA-47FA-A0C5-46AC69304902}"/>
              </a:ext>
            </a:extLst>
          </p:cNvPr>
          <p:cNvSpPr/>
          <p:nvPr/>
        </p:nvSpPr>
        <p:spPr>
          <a:xfrm>
            <a:off x="733732" y="3112761"/>
            <a:ext cx="2467970" cy="1353403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Applications Due</a:t>
            </a:r>
          </a:p>
          <a:p>
            <a:pPr algn="ctr"/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August 1, 2022</a:t>
            </a:r>
          </a:p>
        </p:txBody>
      </p:sp>
      <p:sp>
        <p:nvSpPr>
          <p:cNvPr id="26" name="Arrow: Right 25" descr="arrow">
            <a:extLst>
              <a:ext uri="{FF2B5EF4-FFF2-40B4-BE49-F238E27FC236}">
                <a16:creationId xmlns:a16="http://schemas.microsoft.com/office/drawing/2014/main" id="{7464C81B-E23D-EBC2-3B21-B770E7336539}"/>
              </a:ext>
            </a:extLst>
          </p:cNvPr>
          <p:cNvSpPr/>
          <p:nvPr/>
        </p:nvSpPr>
        <p:spPr>
          <a:xfrm>
            <a:off x="3355239" y="3544941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A6165F7C-029C-4180-920D-A9DDA241ABCE}"/>
              </a:ext>
            </a:extLst>
          </p:cNvPr>
          <p:cNvSpPr/>
          <p:nvPr/>
        </p:nvSpPr>
        <p:spPr>
          <a:xfrm>
            <a:off x="4486863" y="3112759"/>
            <a:ext cx="2467970" cy="13534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Notice of Proposed Award (NOPA)</a:t>
            </a:r>
          </a:p>
          <a:p>
            <a:pPr algn="ctr"/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August 22, 2022*</a:t>
            </a:r>
          </a:p>
        </p:txBody>
      </p:sp>
      <p:sp>
        <p:nvSpPr>
          <p:cNvPr id="17" name="Arrow: Right 16" descr="arrow">
            <a:extLst>
              <a:ext uri="{FF2B5EF4-FFF2-40B4-BE49-F238E27FC236}">
                <a16:creationId xmlns:a16="http://schemas.microsoft.com/office/drawing/2014/main" id="{0C1BC85B-809B-4649-A17C-D614291D539E}"/>
              </a:ext>
            </a:extLst>
          </p:cNvPr>
          <p:cNvSpPr/>
          <p:nvPr/>
        </p:nvSpPr>
        <p:spPr>
          <a:xfrm>
            <a:off x="7127652" y="3544941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241B20FC-5A7F-48FD-A631-99E1C520D4E5}"/>
              </a:ext>
            </a:extLst>
          </p:cNvPr>
          <p:cNvSpPr/>
          <p:nvPr/>
        </p:nvSpPr>
        <p:spPr>
          <a:xfrm>
            <a:off x="8239994" y="3112760"/>
            <a:ext cx="2467970" cy="13534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CEC Business Meeting</a:t>
            </a:r>
          </a:p>
          <a:p>
            <a:pPr algn="ctr"/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December 2022*</a:t>
            </a:r>
          </a:p>
        </p:txBody>
      </p:sp>
      <p:sp>
        <p:nvSpPr>
          <p:cNvPr id="11" name="Arrow: Right 10" descr="Arrow">
            <a:extLst>
              <a:ext uri="{FF2B5EF4-FFF2-40B4-BE49-F238E27FC236}">
                <a16:creationId xmlns:a16="http://schemas.microsoft.com/office/drawing/2014/main" id="{A43231DE-F1C6-4518-B314-014CF98D8204}"/>
              </a:ext>
            </a:extLst>
          </p:cNvPr>
          <p:cNvSpPr/>
          <p:nvPr/>
        </p:nvSpPr>
        <p:spPr>
          <a:xfrm>
            <a:off x="10953897" y="3544941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349F1134-3C88-4F20-B122-12821B77130E}"/>
              </a:ext>
            </a:extLst>
          </p:cNvPr>
          <p:cNvSpPr/>
          <p:nvPr/>
        </p:nvSpPr>
        <p:spPr>
          <a:xfrm>
            <a:off x="733732" y="4952753"/>
            <a:ext cx="2467970" cy="13534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Administrator finalizes Program Design with CEC’s input</a:t>
            </a:r>
          </a:p>
        </p:txBody>
      </p:sp>
      <p:sp>
        <p:nvSpPr>
          <p:cNvPr id="18" name="Arrow: Right 17" descr="arrow">
            <a:extLst>
              <a:ext uri="{FF2B5EF4-FFF2-40B4-BE49-F238E27FC236}">
                <a16:creationId xmlns:a16="http://schemas.microsoft.com/office/drawing/2014/main" id="{CFAB71EB-0603-4EE7-A544-4558D8B6AB6E}"/>
              </a:ext>
            </a:extLst>
          </p:cNvPr>
          <p:cNvSpPr/>
          <p:nvPr/>
        </p:nvSpPr>
        <p:spPr>
          <a:xfrm>
            <a:off x="3356644" y="5384933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2866D8B8-3C57-4AC5-B931-54FF7D3D3301}"/>
              </a:ext>
            </a:extLst>
          </p:cNvPr>
          <p:cNvSpPr/>
          <p:nvPr/>
        </p:nvSpPr>
        <p:spPr>
          <a:xfrm>
            <a:off x="4486863" y="4952753"/>
            <a:ext cx="2467970" cy="13534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Administrator Launches Program</a:t>
            </a:r>
          </a:p>
        </p:txBody>
      </p:sp>
      <p:sp>
        <p:nvSpPr>
          <p:cNvPr id="30" name="Arrow: Right 29" descr="arrow">
            <a:extLst>
              <a:ext uri="{FF2B5EF4-FFF2-40B4-BE49-F238E27FC236}">
                <a16:creationId xmlns:a16="http://schemas.microsoft.com/office/drawing/2014/main" id="{5418C5D7-23F4-DEFA-8210-0B174B02FD7C}"/>
              </a:ext>
            </a:extLst>
          </p:cNvPr>
          <p:cNvSpPr/>
          <p:nvPr/>
        </p:nvSpPr>
        <p:spPr>
          <a:xfrm>
            <a:off x="7127651" y="5383363"/>
            <a:ext cx="978089" cy="489044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lowchart: Alternate Process 24">
            <a:extLst>
              <a:ext uri="{FF2B5EF4-FFF2-40B4-BE49-F238E27FC236}">
                <a16:creationId xmlns:a16="http://schemas.microsoft.com/office/drawing/2014/main" id="{71B3CF24-C65C-99D5-7213-59E67182AF2A}"/>
              </a:ext>
            </a:extLst>
          </p:cNvPr>
          <p:cNvSpPr/>
          <p:nvPr/>
        </p:nvSpPr>
        <p:spPr>
          <a:xfrm>
            <a:off x="8239994" y="4952753"/>
            <a:ext cx="2467970" cy="13534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 Receiving Incentive Applications</a:t>
            </a:r>
          </a:p>
        </p:txBody>
      </p:sp>
    </p:spTree>
    <p:extLst>
      <p:ext uri="{BB962C8B-B14F-4D97-AF65-F5344CB8AC3E}">
        <p14:creationId xmlns:p14="http://schemas.microsoft.com/office/powerpoint/2010/main" val="1445038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4CA0B9B-1127-456F-B5BE-C8B8C2A60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Overview: What is the purpose of this solicitation? 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1FD0505-2AE2-4BD9-8CDF-3C8B1AB01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599221"/>
            <a:ext cx="9529435" cy="48640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1313" indent="-341313">
              <a:lnSpc>
                <a:spcPct val="10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Seeking block grant administrator to design and implement an incentive program and provide technical assistance for the CalEHP.</a:t>
            </a:r>
          </a:p>
          <a:p>
            <a:pPr marL="341313" indent="-341313">
              <a:lnSpc>
                <a:spcPct val="10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Administrator will distribute at least $58.125 million in incentives for efficient all-electric homes and installation of energy storage systems in new market-rate residential construction throughout California</a:t>
            </a:r>
          </a:p>
          <a:p>
            <a:pPr marL="349250" indent="-34925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is a competitive grant solicitation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078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4CA0B9B-1127-456F-B5BE-C8B8C2A60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Overview: What is expected from the applicant? 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1FD0505-2AE2-4BD9-8CDF-3C8B1AB01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671" y="1477792"/>
            <a:ext cx="9062597" cy="486401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>
                <a:latin typeface="Tahoma"/>
                <a:ea typeface="Tahoma"/>
                <a:cs typeface="Tahoma"/>
              </a:rPr>
              <a:t>Applications to this solicitation should include an overall program development and implementation plan that is aligned with the Statute and the </a:t>
            </a:r>
            <a:r>
              <a:rPr lang="en-US" err="1">
                <a:latin typeface="Tahoma"/>
                <a:ea typeface="Tahoma"/>
                <a:cs typeface="Tahoma"/>
              </a:rPr>
              <a:t>CalEHP</a:t>
            </a:r>
            <a:r>
              <a:rPr lang="en-US">
                <a:latin typeface="Tahoma"/>
                <a:ea typeface="Tahoma"/>
                <a:cs typeface="Tahoma"/>
              </a:rPr>
              <a:t> Guiding Principles, and includes: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Incentive program implementation plan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Outreach and advertising plan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Technical assistance plan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Technical advisory group plan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Administrative budget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Program timeline</a:t>
            </a:r>
          </a:p>
          <a:p>
            <a:pPr marL="803275" lvl="1" indent="-346075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And all other requirements listed in the solicitation</a:t>
            </a:r>
          </a:p>
        </p:txBody>
      </p:sp>
      <p:pic>
        <p:nvPicPr>
          <p:cNvPr id="3" name="Picture 2" descr="A person reaching for a paper on a table full of paper and sticky notes">
            <a:extLst>
              <a:ext uri="{FF2B5EF4-FFF2-40B4-BE49-F238E27FC236}">
                <a16:creationId xmlns:a16="http://schemas.microsoft.com/office/drawing/2014/main" id="{81AD1373-B2E0-7900-B76F-D556DD47E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680" y="2684309"/>
            <a:ext cx="3326004" cy="221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1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3CC2A-DA45-442F-9B6A-04B3D647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1" y="237067"/>
            <a:ext cx="10470753" cy="1038840"/>
          </a:xfrm>
        </p:spPr>
        <p:txBody>
          <a:bodyPr>
            <a:no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3C19C6-0342-45AF-922A-CFEF9055D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845" y="1275907"/>
            <a:ext cx="8664668" cy="514718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Propose an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Incentive Program Plan </a:t>
            </a: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incorporates:</a:t>
            </a:r>
          </a:p>
          <a:p>
            <a:pPr marL="803275" lvl="1" indent="-346075">
              <a:lnSpc>
                <a:spcPct val="110000"/>
              </a:lnSpc>
              <a:buFont typeface="Wingdings" panose="05000000000000000000" pitchFamily="2" charset="2"/>
              <a:buChar char="Ø"/>
              <a:tabLst>
                <a:tab pos="1200150" algn="l"/>
              </a:tabLst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development</a:t>
            </a:r>
          </a:p>
          <a:p>
            <a:pPr marL="803275" lvl="1" indent="-346075">
              <a:lnSpc>
                <a:spcPct val="110000"/>
              </a:lnSpc>
              <a:buFont typeface="Wingdings" panose="05000000000000000000" pitchFamily="2" charset="2"/>
              <a:buChar char="Ø"/>
              <a:tabLst>
                <a:tab pos="1200150" algn="l"/>
              </a:tabLst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Incentive structure</a:t>
            </a:r>
          </a:p>
          <a:p>
            <a:pPr marL="803275" lvl="1" indent="-346075">
              <a:lnSpc>
                <a:spcPct val="110000"/>
              </a:lnSpc>
              <a:buFont typeface="Wingdings" panose="05000000000000000000" pitchFamily="2" charset="2"/>
              <a:buChar char="Ø"/>
              <a:tabLst>
                <a:tab pos="1200150" algn="l"/>
              </a:tabLst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Process for application review</a:t>
            </a:r>
          </a:p>
          <a:p>
            <a:pPr marL="803275" lvl="1" indent="-346075">
              <a:lnSpc>
                <a:spcPct val="110000"/>
              </a:lnSpc>
              <a:buFont typeface="Wingdings" panose="05000000000000000000" pitchFamily="2" charset="2"/>
              <a:buChar char="Ø"/>
              <a:tabLst>
                <a:tab pos="1200150" algn="l"/>
              </a:tabLst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Funding mechanism</a:t>
            </a:r>
          </a:p>
          <a:p>
            <a:pPr marL="803275" lvl="1" indent="-346075">
              <a:lnSpc>
                <a:spcPct val="110000"/>
              </a:lnSpc>
              <a:buFont typeface="Wingdings" panose="05000000000000000000" pitchFamily="2" charset="2"/>
              <a:buChar char="Ø"/>
              <a:tabLst>
                <a:tab pos="1200150" algn="l"/>
              </a:tabLst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Implementation timeline with detailed milestones</a:t>
            </a:r>
          </a:p>
          <a:p>
            <a:pPr marL="803275" lvl="1" indent="-346075">
              <a:lnSpc>
                <a:spcPct val="110000"/>
              </a:lnSpc>
              <a:buFont typeface="Wingdings" panose="05000000000000000000" pitchFamily="2" charset="2"/>
              <a:buChar char="Ø"/>
              <a:tabLst>
                <a:tab pos="1200150" algn="l"/>
              </a:tabLst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Description of all phases of the incentive program</a:t>
            </a:r>
          </a:p>
          <a:p>
            <a:pPr marL="464820" lvl="1" indent="-460375">
              <a:lnSpc>
                <a:spcPct val="100000"/>
              </a:lnSpc>
              <a:spcBef>
                <a:spcPts val="600"/>
              </a:spcBef>
              <a:buNone/>
            </a:pPr>
            <a:endParaRPr lang="en-US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64820" lvl="1" indent="-460375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Propose an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Outreach and Advertisement Plan </a:t>
            </a:r>
          </a:p>
          <a:p>
            <a:pPr marL="803275" lvl="2" indent="-342900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workshops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solicit stakeholder input on incentive program design</a:t>
            </a:r>
          </a:p>
          <a:p>
            <a:pPr marL="803275" lvl="1" indent="-342900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Create a plan as to how applicant proposes to reach potential incentive recipients throughout California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>
              <a:lnSpc>
                <a:spcPct val="110000"/>
              </a:lnSpc>
              <a:buNone/>
            </a:pPr>
            <a:endParaRPr lang="en-US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5B251A-6545-472F-8A67-EB4907BE3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990630-787F-4E12-9439-FDE7CA2A40AA}"/>
              </a:ext>
            </a:extLst>
          </p:cNvPr>
          <p:cNvSpPr txBox="1"/>
          <p:nvPr/>
        </p:nvSpPr>
        <p:spPr>
          <a:xfrm>
            <a:off x="448913" y="6463234"/>
            <a:ext cx="9196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10 - 13 </a:t>
            </a:r>
          </a:p>
        </p:txBody>
      </p:sp>
      <p:pic>
        <p:nvPicPr>
          <p:cNvPr id="7" name="Picture 6" descr="Graphical user interface">
            <a:extLst>
              <a:ext uri="{FF2B5EF4-FFF2-40B4-BE49-F238E27FC236}">
                <a16:creationId xmlns:a16="http://schemas.microsoft.com/office/drawing/2014/main" id="{6068F4EB-981F-7C19-400D-BF8AF3A16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122206" y="2469549"/>
            <a:ext cx="2583588" cy="191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026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3CC2A-DA45-442F-9B6A-04B3D647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614060" cy="1038840"/>
          </a:xfrm>
        </p:spPr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 Cont.</a:t>
            </a:r>
            <a:endParaRPr lang="en-US" sz="3600" b="1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5B251A-6545-472F-8A67-EB4907BE3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12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3C19C6-0342-45AF-922A-CFEF9055D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05" y="1275907"/>
            <a:ext cx="10614061" cy="49010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Propose a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Technical Assistance Program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 </a:t>
            </a: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that:</a:t>
            </a:r>
          </a:p>
          <a:p>
            <a:pPr marL="803275" lvl="2" indent="-3508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Provides potential </a:t>
            </a:r>
            <a:r>
              <a:rPr lang="en-US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</a:t>
            </a: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incentive applicants technical assistance to successfully deploy all-electric and energy storage equipped homes.</a:t>
            </a:r>
          </a:p>
          <a:p>
            <a:pPr marL="803275" lvl="2" indent="-3508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Provides h</a:t>
            </a: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ands-on application assistance.</a:t>
            </a:r>
          </a:p>
          <a:p>
            <a:pPr marL="803275" lvl="2" indent="-3508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Provides information on project eligibility, design, permitting, 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etc</a:t>
            </a: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803275" lvl="2" indent="-3508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Provides t</a:t>
            </a:r>
            <a:r>
              <a:rPr lang="en-US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echnical input as needed to resolve any barriers to participation in the incentive process.</a:t>
            </a:r>
          </a:p>
          <a:p>
            <a:pPr marL="457200" marR="0" lvl="1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>
              <a:effectLst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C98D71-E231-438F-8C21-B08066350F69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13 - 14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BD75E0-64E0-780B-F65A-11232AB8FD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95495" y="4474809"/>
            <a:ext cx="2966962" cy="166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98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CE94E-81BA-CC81-BAAC-5E49CE71C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 Cont.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FD801-034E-95E4-8363-4A126EF35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13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FA540-9B88-1CFF-FE7E-EAC6E5B62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655" y="1275907"/>
            <a:ext cx="868383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spcAft>
                <a:spcPts val="1200"/>
              </a:spcAft>
              <a:buNone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Propose a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Technical Advisory Group (TAG) 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 that includes:</a:t>
            </a:r>
          </a:p>
          <a:p>
            <a:pPr marL="803275" lvl="1" indent="-3460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803275" algn="l"/>
              </a:tabLst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approach to creating the TAG.</a:t>
            </a:r>
          </a:p>
          <a:p>
            <a:pPr marL="803275" lvl="1" indent="-3460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803275" algn="l"/>
              </a:tabLst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TAG members, comprised on diverse professionals depending on the expertise, interest, and availability.</a:t>
            </a:r>
          </a:p>
          <a:p>
            <a:pPr marL="803275" lvl="1" indent="-3460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803275" algn="l"/>
              </a:tabLst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TAG members ability to add valuable input that ensures the success of the program.</a:t>
            </a:r>
          </a:p>
          <a:p>
            <a:pPr marL="803275" lvl="1" indent="-3460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803275" algn="l"/>
              </a:tabLst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description of how the TAG will be utilized to inform program improvement and support outreach efforts.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A8B5AD-0754-4AEA-A952-DC9A0E0B1476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14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C9A32B-3E8C-5728-A630-63A9C53332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54834" y="1900088"/>
            <a:ext cx="2016679" cy="200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658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 Cont.</a:t>
            </a:r>
            <a:endParaRPr lang="en-US" sz="3600" b="1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14</a:t>
            </a:fld>
            <a:endParaRPr lang="en-US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170E5A1D-842B-48CB-8610-B9484A84B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860" y="1277196"/>
            <a:ext cx="995397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Budget</a:t>
            </a: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total of $65,625,000 is available for this solicitation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 least $58,125,000 is available for incentives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 to $7,500,000 is available for 3rd Party Administrator support costs</a:t>
            </a:r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Note: Applicant must provide justifications for the budgeted costs allocated in the budget forms.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16A005-7B3F-4A6E-A530-BD25F0A641A5}"/>
              </a:ext>
            </a:extLst>
          </p:cNvPr>
          <p:cNvSpPr txBox="1"/>
          <p:nvPr/>
        </p:nvSpPr>
        <p:spPr>
          <a:xfrm>
            <a:off x="493160" y="6463234"/>
            <a:ext cx="3365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5-6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92714F-840B-1898-EC9A-F05365EBDA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067798" y="1275907"/>
            <a:ext cx="1807029" cy="180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76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196B1-9953-4E87-83BF-73CEE5D58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173342" cy="1038840"/>
          </a:xfrm>
        </p:spPr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 Cont.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6F5906-A379-4082-8A4A-8B0C8E991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15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70A4A-183C-4A0A-B7CF-F4D7EBDC5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128" y="1275907"/>
            <a:ext cx="10247671" cy="49010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1313" indent="-341313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Reimbursable costs are costs incurred </a:t>
            </a:r>
            <a:r>
              <a:rPr lang="en-US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executing an agreement with CEC </a:t>
            </a:r>
          </a:p>
          <a:p>
            <a:pPr marL="341313" indent="-341313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Costs incurred will be for one or both of the following: </a:t>
            </a:r>
          </a:p>
          <a:p>
            <a:pPr marL="803275" lvl="1" indent="-346075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Incentives paid out to builders in accordance with program design and implementation </a:t>
            </a:r>
          </a:p>
          <a:p>
            <a:pPr marL="803275" lvl="1" indent="-346075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Eligible administrative support costs incurred to develop and implement the program</a:t>
            </a:r>
          </a:p>
          <a:p>
            <a:pPr marL="341313" indent="-341313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Recipient is to forecast the amount of incentive funds needed to cover approved incentive payments and submit a request to CEC for payment</a:t>
            </a:r>
          </a:p>
          <a:p>
            <a:pPr marL="341313" indent="-341313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Administrative support costs will be reimbursed in arrears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3557E9-2E33-40A3-A1A2-435DF6A0826C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16 </a:t>
            </a:r>
          </a:p>
        </p:txBody>
      </p:sp>
    </p:spTree>
    <p:extLst>
      <p:ext uri="{BB962C8B-B14F-4D97-AF65-F5344CB8AC3E}">
        <p14:creationId xmlns:p14="http://schemas.microsoft.com/office/powerpoint/2010/main" val="409695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 Cont.</a:t>
            </a:r>
            <a:endParaRPr lang="en-US" sz="3600" b="1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16</a:t>
            </a:fld>
            <a:endParaRPr lang="en-US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170E5A1D-842B-48CB-8610-B9484A84B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0181" y="1268341"/>
            <a:ext cx="9953978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Propose program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Timeline</a:t>
            </a: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that includes:</a:t>
            </a:r>
          </a:p>
          <a:p>
            <a:pPr marL="1033463" indent="-3397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Incentive program target launch timeline</a:t>
            </a:r>
          </a:p>
          <a:p>
            <a:pPr marL="1033463" indent="-3397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Milestones from program launch to closing</a:t>
            </a:r>
          </a:p>
          <a:p>
            <a:pPr marL="1033463" indent="-3397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Timeline for incentive fund processing and distribution</a:t>
            </a:r>
          </a:p>
          <a:p>
            <a:pPr marL="1033463" indent="-3397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performance that includes specific steps with timelines</a:t>
            </a:r>
          </a:p>
          <a:p>
            <a:pPr marL="1033463" indent="-3397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Reporting to CEC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16A005-7B3F-4A6E-A530-BD25F0A641A5}"/>
              </a:ext>
            </a:extLst>
          </p:cNvPr>
          <p:cNvSpPr txBox="1"/>
          <p:nvPr/>
        </p:nvSpPr>
        <p:spPr>
          <a:xfrm>
            <a:off x="493160" y="6463234"/>
            <a:ext cx="3592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12-15</a:t>
            </a:r>
          </a:p>
        </p:txBody>
      </p:sp>
      <p:pic>
        <p:nvPicPr>
          <p:cNvPr id="2" name="Picture 1" descr="image of a timeline">
            <a:extLst>
              <a:ext uri="{FF2B5EF4-FFF2-40B4-BE49-F238E27FC236}">
                <a16:creationId xmlns:a16="http://schemas.microsoft.com/office/drawing/2014/main" id="{B1EF2779-D191-8403-3808-ACEA3579F4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923" b="7884"/>
          <a:stretch/>
        </p:blipFill>
        <p:spPr>
          <a:xfrm>
            <a:off x="4451781" y="4567262"/>
            <a:ext cx="4452349" cy="174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61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3CC2A-DA45-442F-9B6A-04B3D647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620942" cy="1038840"/>
          </a:xfrm>
        </p:spPr>
        <p:txBody>
          <a:bodyPr>
            <a:no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Solicitation: Program Requirements Cont.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5B251A-6545-472F-8A67-EB4907BE3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17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3C19C6-0342-45AF-922A-CFEF9055D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209" y="1179277"/>
            <a:ext cx="10429126" cy="50183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Examples of other Applicant requirements: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Develop processes and procedures to mitigate actual or perceived conflicts of interest with potential </a:t>
            </a:r>
            <a:r>
              <a:rPr lang="en-US">
                <a:latin typeface="Tahoma" panose="020B0604030504040204" pitchFamily="34" charset="0"/>
                <a:ea typeface="Times New Roman" panose="02020603050405020304" pitchFamily="18" charset="0"/>
              </a:rPr>
              <a:t>incentive</a:t>
            </a:r>
            <a:r>
              <a:rPr lang="en-US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applicants.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Develop process that processes incentive applications and pay incentive funds in an expeditious way.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Develop an </a:t>
            </a:r>
            <a:r>
              <a:rPr lang="en-US">
                <a:latin typeface="Tahoma" panose="020B0604030504040204" pitchFamily="34" charset="0"/>
                <a:ea typeface="Times New Roman" panose="02020603050405020304" pitchFamily="18" charset="0"/>
              </a:rPr>
              <a:t>incentive application </a:t>
            </a:r>
            <a:r>
              <a:rPr lang="en-US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appeal and extension process.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imes New Roman" panose="02020603050405020304" pitchFamily="18" charset="0"/>
              </a:rPr>
              <a:t>Develop a robust method of tracking funding and incentive applicant data.</a:t>
            </a:r>
          </a:p>
          <a:p>
            <a:pPr marL="803275" lvl="1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imes New Roman" panose="02020603050405020304" pitchFamily="18" charset="0"/>
              </a:rPr>
              <a:t>Develop a regular reporting process to provide data to CEC.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4EC6A-CE17-41F1-964B-384F363F70FD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15 </a:t>
            </a:r>
          </a:p>
        </p:txBody>
      </p:sp>
    </p:spTree>
    <p:extLst>
      <p:ext uri="{BB962C8B-B14F-4D97-AF65-F5344CB8AC3E}">
        <p14:creationId xmlns:p14="http://schemas.microsoft.com/office/powerpoint/2010/main" val="2791838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D794-2403-7BED-3F0E-5E96A8879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 </a:t>
            </a:r>
          </a:p>
        </p:txBody>
      </p:sp>
    </p:spTree>
    <p:extLst>
      <p:ext uri="{BB962C8B-B14F-4D97-AF65-F5344CB8AC3E}">
        <p14:creationId xmlns:p14="http://schemas.microsoft.com/office/powerpoint/2010/main" val="3216918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3B0E-86F0-4ADC-9047-54F2F1EBD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Organization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91BFAE-AA97-43D4-A0C4-AE00F702F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19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7A06018-0B9F-4842-A790-4DF13D194A91}"/>
              </a:ext>
            </a:extLst>
          </p:cNvPr>
          <p:cNvSpPr txBox="1">
            <a:spLocks/>
          </p:cNvSpPr>
          <p:nvPr/>
        </p:nvSpPr>
        <p:spPr>
          <a:xfrm>
            <a:off x="659593" y="1539354"/>
            <a:ext cx="9014178" cy="426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Required documents for submission are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0" indent="0">
              <a:buNone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F4D9B-7AC0-C0BB-0333-9BD03839FA0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685800" indent="-285750">
              <a:buFont typeface="Wingdings" panose="05000000000000000000" pitchFamily="2" charset="2"/>
              <a:buChar char="ü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Form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Narrative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Scope of Work and Instructions 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Schedule of Products and Due Dates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Budget Forms 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Resumes</a:t>
            </a:r>
          </a:p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9C1F2EE-F892-2905-254B-62063D87DF8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685800" indent="-285750">
              <a:buFont typeface="Wingdings" panose="05000000000000000000" pitchFamily="2" charset="2"/>
              <a:buChar char="ü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Contact List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Letters of Support/Commitment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Past Performance Reference Forms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 Terms and Conditions 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 Guiding Principles</a:t>
            </a:r>
          </a:p>
          <a:p>
            <a:pPr marL="685800" indent="-285750"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Conflict of Interest</a:t>
            </a:r>
          </a:p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C6F041-50DA-4576-87C9-6FDC845AD5F7}"/>
              </a:ext>
            </a:extLst>
          </p:cNvPr>
          <p:cNvSpPr txBox="1"/>
          <p:nvPr/>
        </p:nvSpPr>
        <p:spPr>
          <a:xfrm>
            <a:off x="493160" y="6463234"/>
            <a:ext cx="3552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3, 18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F0EA55-5960-FB4C-FA6F-4E29B6E37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94438" y="4267200"/>
            <a:ext cx="1507502" cy="171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91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D0106-530C-47B5-B056-F140A4BD8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Application Form (Attachment 1)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B5E2E-C3F4-4314-B225-30C392584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20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49EDC-D157-4FA4-8126-4580BD8CF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914" y="1990497"/>
            <a:ext cx="6539505" cy="36728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98145" indent="-398145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Applicants must include all requested information in the application form, such as who the authorized representative of the entity submitting is, and list of subcontractors, if applicable. 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None/>
            </a:pPr>
            <a:r>
              <a:rPr lang="en-US">
                <a:latin typeface="Tahoma"/>
                <a:ea typeface="Tahoma"/>
                <a:cs typeface="Tahoma"/>
              </a:rPr>
              <a:t>Signature on the application form is waived.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C57876-8F3F-4FCA-9A3D-22F9C258CF36}"/>
              </a:ext>
            </a:extLst>
          </p:cNvPr>
          <p:cNvSpPr txBox="1"/>
          <p:nvPr/>
        </p:nvSpPr>
        <p:spPr>
          <a:xfrm>
            <a:off x="493160" y="6463234"/>
            <a:ext cx="3727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18 - 19</a:t>
            </a:r>
          </a:p>
        </p:txBody>
      </p:sp>
      <p:pic>
        <p:nvPicPr>
          <p:cNvPr id="7" name="Picture 6" descr="Image of Attachemnt 1">
            <a:extLst>
              <a:ext uri="{FF2B5EF4-FFF2-40B4-BE49-F238E27FC236}">
                <a16:creationId xmlns:a16="http://schemas.microsoft.com/office/drawing/2014/main" id="{D0168EE3-C5AF-4F3F-8BBA-A3ED44440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4110" y="1275907"/>
            <a:ext cx="3477735" cy="450668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790678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7AC88-4CA6-49B6-830D-FA86140DF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10080978" cy="1038840"/>
          </a:xfrm>
        </p:spPr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Program Narrative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616A9A-893F-4DE7-8AC1-0F49BF857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21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98FDF-0530-40B1-AF74-E55CCCF05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113" y="1373043"/>
            <a:ext cx="9953978" cy="4714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 dirty="0">
                <a:solidFill>
                  <a:srgbClr val="CC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Limited to 20 pages.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Narrative must include:</a:t>
            </a:r>
          </a:p>
          <a:p>
            <a:pPr marL="684213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clear description of the proposed program design</a:t>
            </a:r>
          </a:p>
          <a:p>
            <a:pPr marL="684213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detailed description of the approach to develop and implement  the proposed program.</a:t>
            </a:r>
          </a:p>
          <a:p>
            <a:pPr marL="684213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explanation of how the program will be implemented through the tasks described in the Scope of Work.</a:t>
            </a:r>
          </a:p>
          <a:p>
            <a:pPr marL="684213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Justification for the costs allocated to tasks in the budget forms</a:t>
            </a:r>
          </a:p>
          <a:p>
            <a:pPr marL="684213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Tahoma"/>
                <a:ea typeface="Tahoma"/>
                <a:cs typeface="Tahoma"/>
              </a:rPr>
              <a:t>Respond to the scoring criteria described in the solicitation manual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806001-5796-45E1-B7D5-29900F00B67C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19 - 23 </a:t>
            </a:r>
          </a:p>
        </p:txBody>
      </p:sp>
      <p:pic>
        <p:nvPicPr>
          <p:cNvPr id="7" name="Picture 6" descr="paper and pencil&#10;">
            <a:extLst>
              <a:ext uri="{FF2B5EF4-FFF2-40B4-BE49-F238E27FC236}">
                <a16:creationId xmlns:a16="http://schemas.microsoft.com/office/drawing/2014/main" id="{3B698DB6-A07C-EF27-976D-5D165ED46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388" y="1195399"/>
            <a:ext cx="2032454" cy="1590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8838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F1073-9F3E-4146-9561-B9BEE67F2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Scope of Work and Instructions (Attachments 2&amp;3)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D472C2-C438-4E12-8D2F-71884C38D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22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A9651-D9BD-4F1D-9ED4-13F9E2668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571" y="1465407"/>
            <a:ext cx="7410397" cy="4351338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Tell us exactly what you are proposing to do in your project.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Identify what will be delivered to the CEC.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 sure to include in the technical tasks: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 least one product deliverable per task.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Address requirements in Section II.B under Program Requirements.</a:t>
            </a:r>
          </a:p>
          <a:p>
            <a:pPr marL="457200" lvl="1" indent="0">
              <a:buNone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Attachment 3 provides applicants instructions on how to fill the Scope of 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309F54-3A15-4580-AD7D-68CA3446ABC0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23 </a:t>
            </a:r>
          </a:p>
        </p:txBody>
      </p:sp>
      <p:pic>
        <p:nvPicPr>
          <p:cNvPr id="7" name="Picture 6" descr="Image of Attachment 2">
            <a:extLst>
              <a:ext uri="{FF2B5EF4-FFF2-40B4-BE49-F238E27FC236}">
                <a16:creationId xmlns:a16="http://schemas.microsoft.com/office/drawing/2014/main" id="{67BEEE58-8959-419B-BC57-191A8A37B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8968" y="1275907"/>
            <a:ext cx="3299412" cy="428105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0173071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B72D4-07E9-4E38-AF02-B9332C9E7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Schedule of Products and Due Dates (Attachment 4)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1E370F-42F6-4C86-923A-07B3FA5A5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23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3782B-326F-4438-8E18-E4EC8B98F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572" y="1825625"/>
            <a:ext cx="6582228" cy="4351338"/>
          </a:xfrm>
        </p:spPr>
        <p:txBody>
          <a:bodyPr/>
          <a:lstStyle/>
          <a:p>
            <a:pPr marL="341313" indent="-341313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 deliverables that correspond with the Scope of Work. </a:t>
            </a:r>
          </a:p>
          <a:p>
            <a:pPr marL="341313" indent="-341313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1313" indent="-341313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Realistic dates on when product deliverables can be completed.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3CCFC8-5630-4FCE-9040-8067CCCE3024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24 </a:t>
            </a:r>
          </a:p>
        </p:txBody>
      </p:sp>
      <p:pic>
        <p:nvPicPr>
          <p:cNvPr id="7" name="Picture 6" descr="Image of Attachment 4">
            <a:extLst>
              <a:ext uri="{FF2B5EF4-FFF2-40B4-BE49-F238E27FC236}">
                <a16:creationId xmlns:a16="http://schemas.microsoft.com/office/drawing/2014/main" id="{F7B78E7B-5813-4B65-A66A-478E544E8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822" y="1275907"/>
            <a:ext cx="3592955" cy="467950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D489FC-0944-6E9D-5BDF-0B152AE9F8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102291" y="4503582"/>
            <a:ext cx="2231174" cy="167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1749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4D301-4AD2-462D-8C84-EE24FDB99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Budget Forms (Attachment 5)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23B4-882D-4ECE-8ED0-4A152295D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24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85A42-F7A1-4949-BC88-8DA1FD86A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571" y="1422797"/>
            <a:ext cx="6809509" cy="4848694"/>
          </a:xfrm>
        </p:spPr>
        <p:txBody>
          <a:bodyPr>
            <a:noAutofit/>
          </a:bodyPr>
          <a:lstStyle/>
          <a:p>
            <a:pPr marL="341313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Prepare a budget for up to $7.5 million in administration costs.</a:t>
            </a:r>
          </a:p>
          <a:p>
            <a:pPr marL="341313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Identify how CEC funds will be spent to complete the project.</a:t>
            </a:r>
          </a:p>
          <a:p>
            <a:pPr marL="341313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rates in the budget form is the maximum amount allowed to be billed, CEC will only reimburse for actual expenses incurred</a:t>
            </a:r>
          </a:p>
          <a:p>
            <a:pPr marL="341313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costs must adhere to the Terms and Conditions </a:t>
            </a:r>
          </a:p>
          <a:p>
            <a:pPr marL="341313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Attachment is provided as an excel and has instructions to aid applicant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8FAEF0-7DCC-4248-9F26-5EBC945DB9BE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24 - 26 </a:t>
            </a:r>
          </a:p>
        </p:txBody>
      </p:sp>
      <p:pic>
        <p:nvPicPr>
          <p:cNvPr id="7" name="Picture 6" descr="Image of Attachment 5&#10;">
            <a:extLst>
              <a:ext uri="{FF2B5EF4-FFF2-40B4-BE49-F238E27FC236}">
                <a16:creationId xmlns:a16="http://schemas.microsoft.com/office/drawing/2014/main" id="{2FD5C3CB-F311-4B55-8B06-8E990092C0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8080" y="1275907"/>
            <a:ext cx="3455720" cy="449822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9859947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1CAD3-C3B3-4505-B496-0EA266F28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Resumes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B8C6A-20A7-4DCE-92A5-A6264F0B1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25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9E64C-0755-4611-AAB0-BE25AF6351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9458" y="1825625"/>
            <a:ext cx="6638326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Applicants must include resumes for key personnel identified in the application.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Resumes are limited to a maximum of 2 pages each.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26A6A4-B543-448A-B943-A38C815BFC00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26 </a:t>
            </a:r>
          </a:p>
        </p:txBody>
      </p:sp>
      <p:pic>
        <p:nvPicPr>
          <p:cNvPr id="7" name="Picture 6" descr="Image of a resume">
            <a:extLst>
              <a:ext uri="{FF2B5EF4-FFF2-40B4-BE49-F238E27FC236}">
                <a16:creationId xmlns:a16="http://schemas.microsoft.com/office/drawing/2014/main" id="{C58CD6B3-9906-4B15-BC19-364BE9315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7783" y="1275907"/>
            <a:ext cx="3549033" cy="4595279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0118BD-88E5-D2C0-7A82-CBB0E621A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943101" y="3551759"/>
            <a:ext cx="32766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717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12E7C-238A-4B12-BDF9-EF01ABFE8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Contact List (Attachment 6)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644C4-A6F5-43AE-82C2-AAC2B1A17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26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1DDC8-F763-4D6A-893E-E26D5E892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25625"/>
            <a:ext cx="6645861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Applicants must include a completed Contact List by including the appropriate points of contact for the Applicant.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CEC will complete the CEC points of contact during agreement development.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EBA7A9-F136-43B0-9C9E-1FC6157761BD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26 </a:t>
            </a:r>
          </a:p>
        </p:txBody>
      </p:sp>
      <p:pic>
        <p:nvPicPr>
          <p:cNvPr id="7" name="Picture 6" descr="Image of Attachment 6">
            <a:extLst>
              <a:ext uri="{FF2B5EF4-FFF2-40B4-BE49-F238E27FC236}">
                <a16:creationId xmlns:a16="http://schemas.microsoft.com/office/drawing/2014/main" id="{C199E628-2BCE-4B44-BF2B-8D63EBFEB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2661" y="1275907"/>
            <a:ext cx="3599278" cy="4661065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6C9128-D383-31EC-ECF0-3087338C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239473" y="4583019"/>
            <a:ext cx="1803400" cy="159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6829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91CD-8BEA-4CDB-973C-55EA0D2C5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Letters of Support or Commitment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EADD14-85A3-4299-BCD3-308B19413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27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56050-50DB-436B-973D-EFFA1AD10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9458" y="1825625"/>
            <a:ext cx="5973012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Follow guidelines provided for commitment and support letters.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 letters describe a program stakeholders’ interest or involvement in the program.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program partners that will make contributions to the program must submit a commitment letter.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Limit of two pages per letter.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2815F0-7EFE-475B-B315-D92A0EA9F5D9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26 </a:t>
            </a:r>
          </a:p>
        </p:txBody>
      </p:sp>
      <p:pic>
        <p:nvPicPr>
          <p:cNvPr id="9" name="Picture 8" descr="letters that spell out the the word support.">
            <a:extLst>
              <a:ext uri="{FF2B5EF4-FFF2-40B4-BE49-F238E27FC236}">
                <a16:creationId xmlns:a16="http://schemas.microsoft.com/office/drawing/2014/main" id="{AA6C9E7D-AC4E-5690-6BBD-BA4314F4E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64582" y="2113764"/>
            <a:ext cx="3721732" cy="247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9173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A09D-24A9-42D7-9C2A-726B79180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Document: Past Performance Reference Form (Attachment 7)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749F4-1719-45B5-9639-00B49422C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28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3A35D-26D0-49D3-AC7D-1066ECEEF9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49013"/>
            <a:ext cx="6988629" cy="452521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 references for: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Agreements (e.g., contract, grant, or loan) with the CEC received by the Applicant in the last 10 years.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five most recent agreements with other public agencies received by the Applicant within the past 10 years.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References may be contacted by CEC staff.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Applicants should fill out a separate Past Performance Reference Form for each reference addressed in the Program Narrative.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E4F122-CC7D-4F5A-94F6-8059102ED134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27 </a:t>
            </a:r>
          </a:p>
        </p:txBody>
      </p:sp>
      <p:pic>
        <p:nvPicPr>
          <p:cNvPr id="7" name="Picture 6" descr="Image of Attachment 7">
            <a:extLst>
              <a:ext uri="{FF2B5EF4-FFF2-40B4-BE49-F238E27FC236}">
                <a16:creationId xmlns:a16="http://schemas.microsoft.com/office/drawing/2014/main" id="{EB69C206-8D7F-4B2A-86DC-F8E9DB608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5429" y="1555595"/>
            <a:ext cx="3553605" cy="462795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1328234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04F7E-C0E8-457E-B4AC-5CC2B5A3D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Documents: Solicitation Attachments 8, 9, &amp; 10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009C8-CEE9-4E2D-8000-3A2079AA0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29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55C98-91B4-49E8-9D55-CE5248285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331" y="1409989"/>
            <a:ext cx="9953978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</a:t>
            </a: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Terms &amp; Conditions (Attachment 8):</a:t>
            </a:r>
          </a:p>
          <a:p>
            <a:pPr marL="803275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Please read through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CalEHP's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terms and conditions before submitting an application. They are not negotiable.</a:t>
            </a:r>
          </a:p>
          <a:p>
            <a:pPr marL="0" indent="0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</a:t>
            </a: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Guiding Principles (Attachment 9):</a:t>
            </a:r>
          </a:p>
          <a:p>
            <a:pPr marL="803275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CEC has developed these Guiding Principles to be utilized as the overarching objectives for program design, implementation, and administration of the California Electric Homes Program.</a:t>
            </a:r>
          </a:p>
          <a:p>
            <a:pPr marL="0" indent="0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Conflict of Interest (attachment 10):</a:t>
            </a:r>
          </a:p>
          <a:p>
            <a:pPr marL="803275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Applicants must review and abide by the Conflict of Interest terms and conditions.</a:t>
            </a:r>
          </a:p>
          <a:p>
            <a:pPr marL="0" indent="0">
              <a:lnSpc>
                <a:spcPct val="150000"/>
              </a:lnSpc>
              <a:buNone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4F79ED-8BFC-4893-8452-CD76F1E34BE0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27 - 28 </a:t>
            </a:r>
          </a:p>
        </p:txBody>
      </p:sp>
    </p:spTree>
    <p:extLst>
      <p:ext uri="{BB962C8B-B14F-4D97-AF65-F5344CB8AC3E}">
        <p14:creationId xmlns:p14="http://schemas.microsoft.com/office/powerpoint/2010/main" val="42318081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D794-2403-7BED-3F0E-5E96A8879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Evaluation </a:t>
            </a:r>
          </a:p>
        </p:txBody>
      </p:sp>
    </p:spTree>
    <p:extLst>
      <p:ext uri="{BB962C8B-B14F-4D97-AF65-F5344CB8AC3E}">
        <p14:creationId xmlns:p14="http://schemas.microsoft.com/office/powerpoint/2010/main" val="4087701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CCF1-C948-491C-A706-AAACD6227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Evaluation: How will my application be evaluated?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B8A4A5-CE93-4D7B-857F-2DBB46BA2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31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38B1F-AF9F-439A-AF1F-87AEE8F8E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959" y="1511589"/>
            <a:ext cx="995397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Stage One: </a:t>
            </a:r>
            <a:r>
              <a:rPr lang="en-US" sz="280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Screening</a:t>
            </a:r>
          </a:p>
          <a:p>
            <a:pPr marL="917575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Administrative Screening (Pass/Fail)</a:t>
            </a:r>
          </a:p>
          <a:p>
            <a:pPr marL="917575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Technical Screening (Pass/Fail)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Stage Two: </a:t>
            </a:r>
            <a:r>
              <a:rPr lang="en-US" sz="280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Scoring</a:t>
            </a:r>
          </a:p>
          <a:p>
            <a:pPr marL="917575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Technical Evaluation (Evaluation Criteria)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F684EB-0EAF-422C-9D4D-9BA848F8E276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29 - 31 </a:t>
            </a:r>
          </a:p>
        </p:txBody>
      </p:sp>
      <p:pic>
        <p:nvPicPr>
          <p:cNvPr id="6" name="Picture 5" descr="Step 1">
            <a:extLst>
              <a:ext uri="{FF2B5EF4-FFF2-40B4-BE49-F238E27FC236}">
                <a16:creationId xmlns:a16="http://schemas.microsoft.com/office/drawing/2014/main" id="{326D26A5-3ECD-FF6F-5567-63A527C52D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047"/>
          <a:stretch/>
        </p:blipFill>
        <p:spPr>
          <a:xfrm>
            <a:off x="8120743" y="1400258"/>
            <a:ext cx="3509155" cy="1362099"/>
          </a:xfrm>
          <a:prstGeom prst="rect">
            <a:avLst/>
          </a:prstGeom>
        </p:spPr>
      </p:pic>
      <p:pic>
        <p:nvPicPr>
          <p:cNvPr id="7" name="Picture 6" descr="Step 2 icon">
            <a:extLst>
              <a:ext uri="{FF2B5EF4-FFF2-40B4-BE49-F238E27FC236}">
                <a16:creationId xmlns:a16="http://schemas.microsoft.com/office/drawing/2014/main" id="{78371713-5BC6-35FA-7CEB-0313823BC5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7" t="33543" r="15775" b="37657"/>
          <a:stretch/>
        </p:blipFill>
        <p:spPr>
          <a:xfrm>
            <a:off x="8610600" y="3769545"/>
            <a:ext cx="2525486" cy="108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4927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74763-3F54-47A2-BC17-6EF725BB5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Evaluation: Application Screening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3B4BFB-D3FE-451A-98C6-E8996CCD6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32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45B3D-4397-49A3-89F2-8CC42653BF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513" y="1456170"/>
            <a:ext cx="9953978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200">
                <a:latin typeface="Tahoma"/>
                <a:ea typeface="Tahoma"/>
                <a:cs typeface="Tahoma"/>
              </a:rPr>
              <a:t>The application will be screened for the following </a:t>
            </a:r>
            <a:r>
              <a:rPr lang="en-US" sz="2200">
                <a:solidFill>
                  <a:schemeClr val="accent1">
                    <a:lumMod val="60000"/>
                    <a:lumOff val="40000"/>
                  </a:schemeClr>
                </a:solidFill>
                <a:latin typeface="Tahoma"/>
                <a:ea typeface="Tahoma"/>
                <a:cs typeface="Tahoma"/>
              </a:rPr>
              <a:t>administrative screening criteria:</a:t>
            </a:r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200">
                <a:latin typeface="Tahoma"/>
                <a:ea typeface="Tahoma"/>
                <a:cs typeface="Tahoma"/>
              </a:rPr>
              <a:t>The application is uploaded to CEC’s portal by the due date as specified the solicitation.</a:t>
            </a:r>
            <a:endParaRPr lang="en-US" sz="2200"/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sz="2200">
                <a:latin typeface="Tahoma"/>
                <a:ea typeface="Tahoma"/>
                <a:cs typeface="Tahoma"/>
              </a:rPr>
              <a:t>The applicant has not included a statement that is contrary to the required authorizations and certifications.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200">
                <a:latin typeface="Tahoma"/>
                <a:ea typeface="Tahoma"/>
                <a:cs typeface="Tahoma"/>
              </a:rPr>
              <a:t>The application will be screened for the following </a:t>
            </a:r>
            <a:r>
              <a:rPr lang="en-US" sz="2200">
                <a:solidFill>
                  <a:schemeClr val="accent1">
                    <a:lumMod val="60000"/>
                    <a:lumOff val="40000"/>
                  </a:schemeClr>
                </a:solidFill>
                <a:latin typeface="Tahoma"/>
                <a:ea typeface="Tahoma"/>
                <a:cs typeface="Tahoma"/>
              </a:rPr>
              <a:t>technical screening criteria:</a:t>
            </a:r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200">
                <a:latin typeface="Tahoma"/>
                <a:ea typeface="Tahoma"/>
                <a:cs typeface="Tahoma"/>
              </a:rPr>
              <a:t>The applicant is an eligible applicant.</a:t>
            </a:r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200">
                <a:latin typeface="Tahoma"/>
                <a:ea typeface="Tahoma"/>
                <a:cs typeface="Tahoma"/>
              </a:rPr>
              <a:t>The program is an eligible program.</a:t>
            </a:r>
            <a:endParaRPr lang="en-US" sz="2200" strike="sngStrike">
              <a:latin typeface="Tahoma"/>
              <a:ea typeface="Tahoma"/>
              <a:cs typeface="Tahoma"/>
            </a:endParaRPr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200">
                <a:latin typeface="Tahoma"/>
                <a:ea typeface="Tahoma"/>
                <a:cs typeface="Tahoma"/>
              </a:rPr>
              <a:t>The applicant passes the past performance screening criterion.</a:t>
            </a:r>
          </a:p>
          <a:p>
            <a:pPr marL="461962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>
              <a:latin typeface="Tahoma"/>
              <a:ea typeface="Tahoma"/>
              <a:cs typeface="Tahom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545165-982E-4983-B3BC-72107E9431B7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29 </a:t>
            </a:r>
          </a:p>
        </p:txBody>
      </p:sp>
    </p:spTree>
    <p:extLst>
      <p:ext uri="{BB962C8B-B14F-4D97-AF65-F5344CB8AC3E}">
        <p14:creationId xmlns:p14="http://schemas.microsoft.com/office/powerpoint/2010/main" val="37686489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75702-989C-4EA5-9415-9FC67B4EE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Evaluation: Application Screening Cont.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4CFA30-5E3B-4435-8ACB-B1CAF942A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33</a:t>
            </a:fld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085A57-F0B1-4BD9-A6B2-DE75C9F6B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804" y="1502353"/>
            <a:ext cx="995397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US">
                <a:latin typeface="Tahoma"/>
                <a:ea typeface="Tahoma"/>
                <a:cs typeface="Tahoma"/>
              </a:rPr>
              <a:t>CEC staff will screen applications per criteria in section IV.A.4 of the Solicitation Manual.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The Applicant may be disqualified due to </a:t>
            </a:r>
            <a:r>
              <a:rPr lang="en-US" b="1">
                <a:latin typeface="Tahoma"/>
                <a:ea typeface="Tahoma"/>
                <a:cs typeface="Tahoma"/>
              </a:rPr>
              <a:t>severe performance issues</a:t>
            </a:r>
            <a:r>
              <a:rPr lang="en-US">
                <a:latin typeface="Tahoma"/>
                <a:ea typeface="Tahoma"/>
                <a:cs typeface="Tahoma"/>
              </a:rPr>
              <a:t> characterized by significant negative outcomes under one or more prior or active CEC agreement(s) within the last 10 years.</a:t>
            </a:r>
          </a:p>
          <a:p>
            <a:pPr marL="803275" indent="-3413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applicant that does not have an active or prior agreement that equates to no severe performance issues therefore would pass this screening criteria.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175C1C-107B-4F67-90AB-06399AB81837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29 - 30 </a:t>
            </a:r>
          </a:p>
        </p:txBody>
      </p:sp>
    </p:spTree>
    <p:extLst>
      <p:ext uri="{BB962C8B-B14F-4D97-AF65-F5344CB8AC3E}">
        <p14:creationId xmlns:p14="http://schemas.microsoft.com/office/powerpoint/2010/main" val="29135828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75702-989C-4EA5-9415-9FC67B4EE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Evaluation: Application Screening Cont.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4CFA30-5E3B-4435-8ACB-B1CAF942A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34</a:t>
            </a:fld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085A57-F0B1-4BD9-A6B2-DE75C9F6B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042" y="1430594"/>
            <a:ext cx="9953978" cy="4911212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b="1">
                <a:latin typeface="Tahoma"/>
                <a:ea typeface="Tahoma"/>
                <a:cs typeface="Tahoma"/>
              </a:rPr>
              <a:t>Grounds for Rejection:</a:t>
            </a:r>
          </a:p>
          <a:p>
            <a:pPr marL="0" indent="0">
              <a:spcAft>
                <a:spcPts val="1800"/>
              </a:spcAft>
              <a:buNone/>
            </a:pPr>
            <a:r>
              <a:rPr lang="en-US">
                <a:latin typeface="Tahoma"/>
                <a:ea typeface="Tahoma"/>
                <a:cs typeface="Tahoma"/>
              </a:rPr>
              <a:t>CEC reserves the right to reject an application for the following circumstances: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indent="-34131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The application contains false or intentionally misleading statements</a:t>
            </a:r>
          </a:p>
          <a:p>
            <a:pPr marL="803275" indent="-34131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The application is intended to mislead the State in its evaluation</a:t>
            </a:r>
          </a:p>
          <a:p>
            <a:pPr marL="803275" indent="-34131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application does not literally comply or contains caveats that conflict with the solicitation, or is otherwise non-responsive</a:t>
            </a:r>
          </a:p>
          <a:p>
            <a:pPr marL="803275" indent="-34131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i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Applicants must pass BOTH the administrative and technical screening criteria, or the application shall be disqualified and eliminated from further evaluation.</a:t>
            </a:r>
          </a:p>
          <a:p>
            <a:pPr marL="803275" indent="-34131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175C1C-107B-4F67-90AB-06399AB81837}"/>
              </a:ext>
            </a:extLst>
          </p:cNvPr>
          <p:cNvSpPr txBox="1"/>
          <p:nvPr/>
        </p:nvSpPr>
        <p:spPr>
          <a:xfrm>
            <a:off x="493160" y="646323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30 - 31 </a:t>
            </a:r>
          </a:p>
        </p:txBody>
      </p:sp>
    </p:spTree>
    <p:extLst>
      <p:ext uri="{BB962C8B-B14F-4D97-AF65-F5344CB8AC3E}">
        <p14:creationId xmlns:p14="http://schemas.microsoft.com/office/powerpoint/2010/main" val="7540457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27B09-29C0-48E6-9039-CC30AEF8C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Screening: Application Scoring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86C8DF-75A0-4E0A-A521-A2E8041AB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35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43452-8E98-44DD-90F7-A271AE8D3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41" y="1076633"/>
            <a:ext cx="6684241" cy="520442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None/>
            </a:pPr>
            <a:r>
              <a:rPr lang="en-US" b="1">
                <a:latin typeface="Tahoma"/>
                <a:ea typeface="Tahoma"/>
                <a:cs typeface="Tahoma"/>
              </a:rPr>
              <a:t>Technical Evaluation: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None/>
            </a:pPr>
            <a:r>
              <a:rPr lang="en-US">
                <a:latin typeface="Tahoma"/>
                <a:ea typeface="Tahoma"/>
                <a:cs typeface="Tahoma"/>
              </a:rPr>
              <a:t>Applications passing all screening criteria will be submitted to the Evaluation Committee</a:t>
            </a:r>
          </a:p>
          <a:p>
            <a:pPr marL="739775" indent="-39846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Evaluation Committee applies the scoring scale to the evaluation criteria.</a:t>
            </a:r>
          </a:p>
          <a:p>
            <a:pPr marL="739775" indent="-39846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Ensure the application provides a clear and complete response to each scoring criteria</a:t>
            </a:r>
          </a:p>
          <a:p>
            <a:pPr marL="739775" indent="-398463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Tahoma"/>
                <a:ea typeface="Tahoma"/>
                <a:cs typeface="Tahoma"/>
              </a:rPr>
              <a:t>Applications must obtain a minimum passing score of 70% or 84 points in order to be considered for funding.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266B001-68E2-4822-B796-D427B40FDF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2929658"/>
              </p:ext>
            </p:extLst>
          </p:nvPr>
        </p:nvGraphicFramePr>
        <p:xfrm>
          <a:off x="7553100" y="1379060"/>
          <a:ext cx="4391899" cy="4579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523">
                  <a:extLst>
                    <a:ext uri="{9D8B030D-6E8A-4147-A177-3AD203B41FA5}">
                      <a16:colId xmlns:a16="http://schemas.microsoft.com/office/drawing/2014/main" val="100388806"/>
                    </a:ext>
                  </a:extLst>
                </a:gridCol>
                <a:gridCol w="1292376">
                  <a:extLst>
                    <a:ext uri="{9D8B030D-6E8A-4147-A177-3AD203B41FA5}">
                      <a16:colId xmlns:a16="http://schemas.microsoft.com/office/drawing/2014/main" val="1052054516"/>
                    </a:ext>
                  </a:extLst>
                </a:gridCol>
              </a:tblGrid>
              <a:tr h="922684"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Scoring Criteria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Possible Points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57171011"/>
                  </a:ext>
                </a:extLst>
              </a:tr>
              <a:tr h="785990">
                <a:tc>
                  <a:txBody>
                    <a:bodyPr/>
                    <a:lstStyle/>
                    <a:p>
                      <a:pPr marL="344488" indent="-344488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Team Experience and Qualifications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81531675"/>
                  </a:ext>
                </a:extLst>
              </a:tr>
              <a:tr h="785990">
                <a:tc>
                  <a:txBody>
                    <a:bodyPr/>
                    <a:lstStyle/>
                    <a:p>
                      <a:pPr marL="344488" indent="-344488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Implementation and Technical Readiness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7471501"/>
                  </a:ext>
                </a:extLst>
              </a:tr>
              <a:tr h="522926">
                <a:tc>
                  <a:txBody>
                    <a:bodyPr/>
                    <a:lstStyle/>
                    <a:p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3037514"/>
                  </a:ext>
                </a:extLst>
              </a:tr>
              <a:tr h="515763">
                <a:tc>
                  <a:txBody>
                    <a:bodyPr/>
                    <a:lstStyle/>
                    <a:p>
                      <a:pPr marL="344488" indent="-344488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Innovation and Benefits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074180"/>
                  </a:ext>
                </a:extLst>
              </a:tr>
              <a:tr h="522926">
                <a:tc>
                  <a:txBody>
                    <a:bodyPr/>
                    <a:lstStyle/>
                    <a:p>
                      <a:pPr algn="r"/>
                      <a:r>
                        <a:rPr lang="en-US" sz="18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Possible Points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339490702"/>
                  </a:ext>
                </a:extLst>
              </a:tr>
              <a:tr h="522926">
                <a:tc>
                  <a:txBody>
                    <a:bodyPr/>
                    <a:lstStyle/>
                    <a:p>
                      <a:pPr algn="r"/>
                      <a:r>
                        <a:rPr lang="en-US" sz="18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Minimum Points to Pass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6575734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FFFF74F-43C8-45BB-BDBF-0C2F5AA7783A}"/>
              </a:ext>
            </a:extLst>
          </p:cNvPr>
          <p:cNvSpPr txBox="1"/>
          <p:nvPr/>
        </p:nvSpPr>
        <p:spPr>
          <a:xfrm>
            <a:off x="493160" y="6463234"/>
            <a:ext cx="4229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31, 33 - 35 </a:t>
            </a:r>
          </a:p>
        </p:txBody>
      </p:sp>
    </p:spTree>
    <p:extLst>
      <p:ext uri="{BB962C8B-B14F-4D97-AF65-F5344CB8AC3E}">
        <p14:creationId xmlns:p14="http://schemas.microsoft.com/office/powerpoint/2010/main" val="16090108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27B09-29C0-48E6-9039-CC30AEF8C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Screening: Application Scoring Cont.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86C8DF-75A0-4E0A-A521-A2E8041AB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36</a:t>
            </a:fld>
            <a:endParaRPr lang="en-US"/>
          </a:p>
        </p:txBody>
      </p:sp>
      <p:graphicFrame>
        <p:nvGraphicFramePr>
          <p:cNvPr id="9" name="Content Placeholder 8" descr="Table describing the 70% to 100% Application Scoring scale.">
            <a:extLst>
              <a:ext uri="{FF2B5EF4-FFF2-40B4-BE49-F238E27FC236}">
                <a16:creationId xmlns:a16="http://schemas.microsoft.com/office/drawing/2014/main" id="{B9BD2734-A148-08C2-49B4-4F540D29A8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8124473"/>
              </p:ext>
            </p:extLst>
          </p:nvPr>
        </p:nvGraphicFramePr>
        <p:xfrm>
          <a:off x="739802" y="1275907"/>
          <a:ext cx="10712395" cy="49872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1065">
                  <a:extLst>
                    <a:ext uri="{9D8B030D-6E8A-4147-A177-3AD203B41FA5}">
                      <a16:colId xmlns:a16="http://schemas.microsoft.com/office/drawing/2014/main" val="1789100245"/>
                    </a:ext>
                  </a:extLst>
                </a:gridCol>
                <a:gridCol w="2266083">
                  <a:extLst>
                    <a:ext uri="{9D8B030D-6E8A-4147-A177-3AD203B41FA5}">
                      <a16:colId xmlns:a16="http://schemas.microsoft.com/office/drawing/2014/main" val="2378817451"/>
                    </a:ext>
                  </a:extLst>
                </a:gridCol>
                <a:gridCol w="6695247">
                  <a:extLst>
                    <a:ext uri="{9D8B030D-6E8A-4147-A177-3AD203B41FA5}">
                      <a16:colId xmlns:a16="http://schemas.microsoft.com/office/drawing/2014/main" val="2921560437"/>
                    </a:ext>
                  </a:extLst>
                </a:gridCol>
              </a:tblGrid>
              <a:tr h="40620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of Possible Points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Interpretation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Explanation for Percentage Points 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3708471796"/>
                  </a:ext>
                </a:extLst>
              </a:tr>
              <a:tr h="47209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70%</a:t>
                      </a:r>
                    </a:p>
                  </a:txBody>
                  <a:tcPr marL="38672" marR="38672" marT="0" marB="0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Adequate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Response adequately addresses the requirements being scored.  Any omission(s), flaw(s), or defect(s) are inconsequential and acceptable.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1964909697"/>
                  </a:ext>
                </a:extLst>
              </a:tr>
              <a:tr h="47209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75%</a:t>
                      </a:r>
                    </a:p>
                  </a:txBody>
                  <a:tcPr marL="38672" marR="38672" marT="0" marB="0"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 Adequate and Good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Response better than adequately addresses the requirements being scored. Any omission(s), flaw(s), or defect(s) are inconsequential and acceptable.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2462703646"/>
                  </a:ext>
                </a:extLst>
              </a:tr>
              <a:tr h="7081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80%</a:t>
                      </a:r>
                    </a:p>
                  </a:txBody>
                  <a:tcPr marL="38672" marR="38672" marT="0" marB="0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Good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Response fully addresses the requirements being scored with a good degree of confidence in the Applicant’s response or proposed solution.  No identified omission(s), flaw(s), or defect(s).  Any identified weaknesses are minimal, inconsequential, and acceptable.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3322879165"/>
                  </a:ext>
                </a:extLst>
              </a:tr>
              <a:tr h="80427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85%</a:t>
                      </a:r>
                    </a:p>
                  </a:txBody>
                  <a:tcPr marL="38672" marR="38672" marT="0" marB="0"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 Good and Excellent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Response fully addresses the requirements being scored with a better than good degree of confidence in the Applicant’s response or proposed solution.  No identified omission(s), flaw(s), or defect(s).  Any identified weaknesses are minimal, inconsequential, and acceptable.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1885895102"/>
                  </a:ext>
                </a:extLst>
              </a:tr>
              <a:tr h="7081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90%</a:t>
                      </a:r>
                    </a:p>
                  </a:txBody>
                  <a:tcPr marL="38672" marR="38672" marT="0" marB="0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Excellent</a:t>
                      </a:r>
                    </a:p>
                  </a:txBody>
                  <a:tcPr marL="38672" marR="38672" marT="0" marB="0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Response fully addresses the requirements being scored with a high degree of confidence in the Applicant’s response or proposed solution.  Applicant offers one or more enhancing features, methods or approaches exceeding basic expectations.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954547533"/>
                  </a:ext>
                </a:extLst>
              </a:tr>
              <a:tr h="7081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95%</a:t>
                      </a:r>
                    </a:p>
                  </a:txBody>
                  <a:tcPr marL="38672" marR="38672" marT="0" marB="0"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 Excellent and Exceptional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Response fully addresses the requirements being scored with a better than excellent degree of confidence in the Applicant’s response or proposed solution.  Applicant offers one or more enhancing features, methods or approaches exceeding basic expectations.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1893635926"/>
                  </a:ext>
                </a:extLst>
              </a:tr>
              <a:tr h="7081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100%</a:t>
                      </a:r>
                    </a:p>
                  </a:txBody>
                  <a:tcPr marL="38672" marR="38672" marT="0" marB="0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Exceptional</a:t>
                      </a:r>
                    </a:p>
                  </a:txBody>
                  <a:tcPr marL="38672" marR="38672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All requirements are addressed with the highest degree of confidence in the Applicant’s response or proposed solution.  The response exceeds the requirements in providing multiple enhancing features, a creative approach, or an exceptional solution.</a:t>
                      </a:r>
                    </a:p>
                  </a:txBody>
                  <a:tcPr marL="38672" marR="38672" marT="0" marB="0"/>
                </a:tc>
                <a:extLst>
                  <a:ext uri="{0D108BD9-81ED-4DB2-BD59-A6C34878D82A}">
                    <a16:rowId xmlns:a16="http://schemas.microsoft.com/office/drawing/2014/main" val="427362028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FFFF74F-43C8-45BB-BDBF-0C2F5AA7783A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32 </a:t>
            </a:r>
          </a:p>
        </p:txBody>
      </p:sp>
    </p:spTree>
    <p:extLst>
      <p:ext uri="{BB962C8B-B14F-4D97-AF65-F5344CB8AC3E}">
        <p14:creationId xmlns:p14="http://schemas.microsoft.com/office/powerpoint/2010/main" val="20874569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D794-2403-7BED-3F0E-5E96A8879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Submittal </a:t>
            </a:r>
          </a:p>
        </p:txBody>
      </p:sp>
    </p:spTree>
    <p:extLst>
      <p:ext uri="{BB962C8B-B14F-4D97-AF65-F5344CB8AC3E}">
        <p14:creationId xmlns:p14="http://schemas.microsoft.com/office/powerpoint/2010/main" val="6909352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EF6CB-E7AC-447A-A22E-CDE3D016C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Submittal: Submission Requirements (Electronic only)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00F584-F596-4755-9E11-6074E0648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38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88334-2DAF-4692-8639-33C914EB2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3629" y="1836511"/>
            <a:ext cx="9960429" cy="4351338"/>
          </a:xfrm>
        </p:spPr>
        <p:txBody>
          <a:bodyPr>
            <a:normAutofit/>
          </a:bodyPr>
          <a:lstStyle/>
          <a:p>
            <a:pPr marL="457200" indent="-341313">
              <a:lnSpc>
                <a:spcPct val="100000"/>
              </a:lnSpc>
              <a:spcBef>
                <a:spcPts val="1800"/>
              </a:spcBef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US" sz="2800" b="1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only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method of application submittal is the 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CEC’s Grant Solicitation System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available at: https://gss.energy.ca.gov</a:t>
            </a:r>
          </a:p>
          <a:p>
            <a:pPr marL="457200" indent="-341313">
              <a:lnSpc>
                <a:spcPct val="100000"/>
              </a:lnSpc>
              <a:spcBef>
                <a:spcPts val="1800"/>
              </a:spcBef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>
                <a:latin typeface="Tahoma"/>
                <a:ea typeface="Tahoma"/>
                <a:cs typeface="Tahoma"/>
              </a:rPr>
              <a:t>Grant Solicitation System (GSS) </a:t>
            </a:r>
            <a:r>
              <a:rPr lang="en-US" sz="2800">
                <a:latin typeface="Tahoma"/>
                <a:ea typeface="Tahoma"/>
                <a:cs typeface="Tahoma"/>
                <a:hlinkClick r:id="rId3"/>
              </a:rPr>
              <a:t>"How to Apply" presentation document</a:t>
            </a:r>
            <a:r>
              <a:rPr lang="en-US" sz="2800">
                <a:latin typeface="Tahoma"/>
                <a:ea typeface="Tahoma"/>
                <a:cs typeface="Tahoma"/>
              </a:rPr>
              <a:t>: https://www.energy.ca.gov/media/1654 </a:t>
            </a:r>
            <a:endParaRPr lang="en-US" sz="2800"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F925DF-5CC2-4778-A148-C3D3C3C91F3F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17 </a:t>
            </a:r>
          </a:p>
        </p:txBody>
      </p:sp>
      <p:pic>
        <p:nvPicPr>
          <p:cNvPr id="6" name="Picture 5" descr="Keyboard with a &quot;submit&quot; button&#10;">
            <a:extLst>
              <a:ext uri="{FF2B5EF4-FFF2-40B4-BE49-F238E27FC236}">
                <a16:creationId xmlns:a16="http://schemas.microsoft.com/office/drawing/2014/main" id="{1F49E3D6-82A1-CC06-EE3A-CC03D29FC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8779" y="4389412"/>
            <a:ext cx="2315279" cy="166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441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0EAC2-8F96-42CE-9D22-697817FC9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Submittal: GSS System Requirements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30CE6C-C98C-402D-8B47-20A683E00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39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26F7D-8261-4556-887D-AA241E874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444295"/>
            <a:ext cx="9868542" cy="43513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339725" indent="-339725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time users must register as a new user to access system.</a:t>
            </a:r>
          </a:p>
          <a:p>
            <a:pPr marL="339725" indent="-339725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Electronic files must be in Microsoft Word (.doc, .docx) and Excel (.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xls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.xlsx) formats, unless originally provided in the solicitation in another format.</a:t>
            </a:r>
          </a:p>
          <a:p>
            <a:pPr marL="339725" indent="-339725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Until further notice, any requirement in CEC solicitations to provide a signature is waived (even if it is in the screening criteria). </a:t>
            </a:r>
            <a:r>
              <a:rPr lang="en-US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signature, even electronic is necessary.</a:t>
            </a:r>
          </a:p>
          <a:p>
            <a:pPr marL="798513" lvl="1" indent="-341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Notice on CEC’s waiver of the signature requirement appears here: 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https://www.energy.ca.gov/funding-opportunities/solicitations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endParaRPr lang="en-US"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B21B01-CEA5-424E-80A9-4C4FA050D11D}"/>
              </a:ext>
            </a:extLst>
          </p:cNvPr>
          <p:cNvSpPr txBox="1"/>
          <p:nvPr/>
        </p:nvSpPr>
        <p:spPr>
          <a:xfrm>
            <a:off x="493160" y="6463234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17 </a:t>
            </a:r>
          </a:p>
        </p:txBody>
      </p:sp>
    </p:spTree>
    <p:extLst>
      <p:ext uri="{BB962C8B-B14F-4D97-AF65-F5344CB8AC3E}">
        <p14:creationId xmlns:p14="http://schemas.microsoft.com/office/powerpoint/2010/main" val="40072138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E92E5-09E8-B1BE-69AE-C4569E410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Submittal: GSS User Account &amp; Structure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B5DEBC-8876-7F95-90D0-02E3CB461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40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2E25C-C0DA-D453-C940-DB243A550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22" y="1352591"/>
            <a:ext cx="9953978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7663" indent="-3476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Register as a New User (prior to application submittal day)</a:t>
            </a:r>
          </a:p>
          <a:p>
            <a:pPr marL="347663" indent="-3476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Log In</a:t>
            </a:r>
          </a:p>
          <a:p>
            <a:pPr marL="347663" indent="-3476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Three Step Application Process:</a:t>
            </a:r>
          </a:p>
          <a:p>
            <a:pPr marL="914400" lvl="1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>
                <a:latin typeface="Tahoma"/>
                <a:ea typeface="Tahoma"/>
                <a:cs typeface="Tahoma"/>
              </a:rPr>
              <a:t>Select Solicitation (GFO-21-403)</a:t>
            </a:r>
          </a:p>
          <a:p>
            <a:pPr marL="914400" lvl="1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>
                <a:latin typeface="Tahoma"/>
                <a:ea typeface="Tahoma"/>
                <a:cs typeface="Tahoma"/>
              </a:rPr>
              <a:t>Upload Files</a:t>
            </a:r>
          </a:p>
          <a:p>
            <a:pPr lvl="2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>
                <a:latin typeface="Tahoma"/>
                <a:ea typeface="Tahoma"/>
                <a:cs typeface="Tahoma"/>
              </a:rPr>
              <a:t>Select documents for upload</a:t>
            </a:r>
          </a:p>
          <a:p>
            <a:pPr lvl="2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>
                <a:latin typeface="Tahoma"/>
                <a:ea typeface="Tahoma"/>
                <a:cs typeface="Tahoma"/>
              </a:rPr>
              <a:t>Tag files with document type</a:t>
            </a:r>
          </a:p>
          <a:p>
            <a:pPr lvl="2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>
                <a:latin typeface="Tahoma"/>
                <a:ea typeface="Tahoma"/>
                <a:cs typeface="Tahoma"/>
              </a:rPr>
              <a:t>Designate confidential documents (if applicable)</a:t>
            </a:r>
          </a:p>
          <a:p>
            <a:pPr marL="914400" lvl="1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>
                <a:latin typeface="Tahoma"/>
                <a:ea typeface="Tahoma"/>
                <a:cs typeface="Tahoma"/>
              </a:rPr>
              <a:t>Review and Submit 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US" sz="2800">
                <a:solidFill>
                  <a:srgbClr val="C00000"/>
                </a:solidFill>
                <a:latin typeface="Tahoma"/>
                <a:ea typeface="Tahoma"/>
                <a:cs typeface="Tahoma"/>
              </a:rPr>
              <a:t>All three steps must be complete BEFORE the deadline</a:t>
            </a:r>
          </a:p>
        </p:txBody>
      </p:sp>
      <p:pic>
        <p:nvPicPr>
          <p:cNvPr id="6" name="Picture 5" descr="3 step process">
            <a:extLst>
              <a:ext uri="{FF2B5EF4-FFF2-40B4-BE49-F238E27FC236}">
                <a16:creationId xmlns:a16="http://schemas.microsoft.com/office/drawing/2014/main" id="{18E58472-3AB8-946B-7964-85E90CEA93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39272"/>
          <a:stretch/>
        </p:blipFill>
        <p:spPr>
          <a:xfrm rot="1309834">
            <a:off x="6748501" y="3058596"/>
            <a:ext cx="4293407" cy="93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4795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44A3F-F639-8871-C33D-EC43A73DA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Submittal: GSS Warning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58462-5C1B-BAF7-12FC-834A9B2F5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41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5793A-9406-A93E-5275-51FDDDB62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011" y="1238847"/>
            <a:ext cx="9953978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280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 THE PROCESS EARLY!</a:t>
            </a:r>
          </a:p>
          <a:p>
            <a:pPr marL="347663" indent="-3476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/>
                <a:ea typeface="Tahoma"/>
                <a:cs typeface="Tahoma"/>
              </a:rPr>
              <a:t>Applications must be fully submitted </a:t>
            </a:r>
            <a:r>
              <a:rPr lang="en-US" u="sng">
                <a:latin typeface="Tahoma"/>
                <a:ea typeface="Tahoma"/>
                <a:cs typeface="Tahoma"/>
              </a:rPr>
              <a:t>BEFORE</a:t>
            </a:r>
            <a:r>
              <a:rPr lang="en-US">
                <a:latin typeface="Tahoma"/>
                <a:ea typeface="Tahoma"/>
                <a:cs typeface="Tahoma"/>
              </a:rPr>
              <a:t> August 1, 2022 at 11:59pm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7663" indent="-3476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GSS system will shut off at the deadline </a:t>
            </a:r>
          </a:p>
          <a:p>
            <a:pPr marL="347663" indent="-3476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Applications in the process of being submitted prior to the deadline will NOT be accepted after the deadline</a:t>
            </a:r>
          </a:p>
          <a:p>
            <a:pPr marL="347663" indent="-3476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Applications will NOT be accepted after the deadline </a:t>
            </a:r>
          </a:p>
          <a:p>
            <a:pPr marL="347663" indent="-3476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Note: Successful application submittal will generate an automatic email to the applicant that appears as such:</a:t>
            </a:r>
          </a:p>
        </p:txBody>
      </p:sp>
      <p:pic>
        <p:nvPicPr>
          <p:cNvPr id="6" name="Picture 5" descr="Image of email confirming application was submitted">
            <a:extLst>
              <a:ext uri="{FF2B5EF4-FFF2-40B4-BE49-F238E27FC236}">
                <a16:creationId xmlns:a16="http://schemas.microsoft.com/office/drawing/2014/main" id="{A5A38505-2F44-D8CB-457F-A14EA4CD0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2015" y="5590185"/>
            <a:ext cx="9760974" cy="60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4832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D794-2403-7BED-3F0E-5E96A8879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17515753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98F51-5E69-42D8-BA02-C4CBA6F8A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Steps: After Application Scoring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550AA1-D780-DBB6-B64C-C2CC0983E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491343"/>
            <a:ext cx="9563742" cy="455389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1313" indent="-341313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b="1">
                <a:latin typeface="Tahoma"/>
                <a:ea typeface="Tahoma"/>
                <a:cs typeface="Tahoma"/>
              </a:rPr>
              <a:t>Notice of Proposed Award: </a:t>
            </a:r>
            <a:r>
              <a:rPr lang="en-US">
                <a:latin typeface="Tahoma"/>
                <a:ea typeface="Tahoma"/>
                <a:cs typeface="Tahoma"/>
              </a:rPr>
              <a:t>Shows list of applicants, scores, and who is selected to be the CalEHP Administrator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1313" indent="-341313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b="1">
                <a:latin typeface="Tahoma"/>
                <a:ea typeface="Tahoma"/>
                <a:cs typeface="Tahoma"/>
              </a:rPr>
              <a:t>Agreement Development: </a:t>
            </a:r>
            <a:r>
              <a:rPr lang="en-US">
                <a:latin typeface="Tahoma"/>
                <a:ea typeface="Tahoma"/>
                <a:cs typeface="Tahoma"/>
              </a:rPr>
              <a:t>Proposal documents will be processed into a legal agreement.</a:t>
            </a:r>
          </a:p>
          <a:p>
            <a:pPr marL="341313" indent="-341313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b="1">
                <a:latin typeface="Tahoma"/>
                <a:ea typeface="Tahoma"/>
                <a:cs typeface="Tahoma"/>
              </a:rPr>
              <a:t>Failure to Execute: </a:t>
            </a:r>
            <a:r>
              <a:rPr lang="en-US">
                <a:latin typeface="Tahoma"/>
                <a:ea typeface="Tahoma"/>
                <a:cs typeface="Tahoma"/>
              </a:rPr>
              <a:t>The Energy Commission reserves the right to cancel the pending award if an agreement cannot be successfully executed with an applicant.</a:t>
            </a:r>
          </a:p>
          <a:p>
            <a:pPr marL="341313" indent="-341313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Program Start: 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Recipients may begin work on the program only after the agreement is fully executed (approved at an Energy Commission business meeting and signed by the Recipient and the Energy Commission).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F4D29-CC0F-4661-9D97-3191943BD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1465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B3BBA-6E53-4F41-93C9-5ED1334CB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Steps: Key Activity Dates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92040-ADB2-4F3D-9A8E-601F71AFE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44</a:t>
            </a:fld>
            <a:endParaRPr lang="en-US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011F04C-8AFF-4963-84DB-97975A6F68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7628763"/>
              </p:ext>
            </p:extLst>
          </p:nvPr>
        </p:nvGraphicFramePr>
        <p:xfrm>
          <a:off x="781338" y="1502352"/>
          <a:ext cx="9953624" cy="4462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4634">
                  <a:extLst>
                    <a:ext uri="{9D8B030D-6E8A-4147-A177-3AD203B41FA5}">
                      <a16:colId xmlns:a16="http://schemas.microsoft.com/office/drawing/2014/main" val="100388806"/>
                    </a:ext>
                  </a:extLst>
                </a:gridCol>
                <a:gridCol w="2928990">
                  <a:extLst>
                    <a:ext uri="{9D8B030D-6E8A-4147-A177-3AD203B41FA5}">
                      <a16:colId xmlns:a16="http://schemas.microsoft.com/office/drawing/2014/main" val="1052054516"/>
                    </a:ext>
                  </a:extLst>
                </a:gridCol>
              </a:tblGrid>
              <a:tr h="743693">
                <a:tc>
                  <a:txBody>
                    <a:bodyPr/>
                    <a:lstStyle/>
                    <a:p>
                      <a:r>
                        <a:rPr lang="en-US" sz="2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Activity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Date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171011"/>
                  </a:ext>
                </a:extLst>
              </a:tr>
              <a:tr h="532251"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Solicitation Release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June 13,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531675"/>
                  </a:ext>
                </a:extLst>
              </a:tr>
              <a:tr h="532251">
                <a:tc>
                  <a:txBody>
                    <a:bodyPr/>
                    <a:lstStyle/>
                    <a:p>
                      <a:r>
                        <a:rPr lang="en-US" sz="2000" b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Pre-Application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June 28,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0948724"/>
                  </a:ext>
                </a:extLst>
              </a:tr>
              <a:tr h="532251">
                <a:tc>
                  <a:txBody>
                    <a:bodyPr/>
                    <a:lstStyle/>
                    <a:p>
                      <a:r>
                        <a:rPr lang="en-US" sz="20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Deadline for Written Questions by 5:00pm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July 12,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037514"/>
                  </a:ext>
                </a:extLst>
              </a:tr>
              <a:tr h="524960"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Anticipated Distribution of Questions/Answers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July 20,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074180"/>
                  </a:ext>
                </a:extLst>
              </a:tr>
              <a:tr h="532251">
                <a:tc>
                  <a:txBody>
                    <a:bodyPr/>
                    <a:lstStyle/>
                    <a:p>
                      <a:r>
                        <a:rPr lang="en-US" sz="20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Deadline to Submit Applications by 11:59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August 1,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9490702"/>
                  </a:ext>
                </a:extLst>
              </a:tr>
              <a:tr h="532251"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Anticipated Notice of Proposed Award Posting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August 22,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5757349"/>
                  </a:ext>
                </a:extLst>
              </a:tr>
              <a:tr h="532251"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Anticipated Energy Commission Business Meeting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December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319638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9458ADD-6805-476B-9B5E-605D76B1C79A}"/>
              </a:ext>
            </a:extLst>
          </p:cNvPr>
          <p:cNvSpPr txBox="1"/>
          <p:nvPr/>
        </p:nvSpPr>
        <p:spPr>
          <a:xfrm>
            <a:off x="493160" y="6463234"/>
            <a:ext cx="3118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Solicitation Manual pg. 5 </a:t>
            </a:r>
          </a:p>
        </p:txBody>
      </p:sp>
    </p:spTree>
    <p:extLst>
      <p:ext uri="{BB962C8B-B14F-4D97-AF65-F5344CB8AC3E}">
        <p14:creationId xmlns:p14="http://schemas.microsoft.com/office/powerpoint/2010/main" val="39094821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3E011-81F2-4AE0-903B-28B2D1590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EA6C9-7125-4172-984E-D264D113A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303" y="1275907"/>
            <a:ext cx="10480497" cy="534502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b="1">
                <a:latin typeface="Tahoma"/>
                <a:ea typeface="Tahoma"/>
                <a:cs typeface="Tahoma"/>
              </a:rPr>
              <a:t>Three ways to ask questions: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>
                <a:latin typeface="Tahoma"/>
                <a:ea typeface="Tahoma"/>
                <a:cs typeface="Tahoma"/>
              </a:rPr>
              <a:t>Please state your name and affiliation. Keep questions under 3 minutes to allow time for others.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b="1">
                <a:latin typeface="Tahoma"/>
                <a:ea typeface="Tahoma"/>
                <a:cs typeface="Tahoma"/>
              </a:rPr>
              <a:t>Use the raise hand function in Zoom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>
                <a:latin typeface="Tahoma"/>
                <a:ea typeface="Tahoma"/>
                <a:cs typeface="Tahoma"/>
              </a:rPr>
              <a:t>Zoom Phone Controls: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>
                <a:latin typeface="Tahoma"/>
                <a:ea typeface="Tahoma"/>
                <a:cs typeface="Tahoma"/>
              </a:rPr>
              <a:t>	*9 – to raise hand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>
                <a:latin typeface="Tahoma"/>
                <a:ea typeface="Tahoma"/>
                <a:cs typeface="Tahoma"/>
              </a:rPr>
              <a:t>	*6 – To mute/unmute</a:t>
            </a:r>
          </a:p>
          <a:p>
            <a:pPr marL="457200" indent="-457200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b="1">
                <a:latin typeface="Tahoma"/>
                <a:ea typeface="Tahoma"/>
                <a:cs typeface="Tahoma"/>
              </a:rPr>
              <a:t>Type questions in the Zoom Q&amp;A Box</a:t>
            </a:r>
          </a:p>
          <a:p>
            <a:pPr marL="457200" indent="-457200"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b="1">
                <a:latin typeface="Tahoma"/>
                <a:ea typeface="Tahoma"/>
                <a:cs typeface="Tahoma"/>
              </a:rPr>
              <a:t>Submit written questions about this solicitation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>
                <a:latin typeface="Tahoma"/>
                <a:ea typeface="Tahoma"/>
                <a:cs typeface="Tahoma"/>
              </a:rPr>
              <a:t>	</a:t>
            </a:r>
            <a:r>
              <a:rPr lang="en-US" b="1">
                <a:latin typeface="Tahoma"/>
                <a:ea typeface="Tahoma"/>
                <a:cs typeface="Tahoma"/>
              </a:rPr>
              <a:t>Send written questions to </a:t>
            </a:r>
            <a:r>
              <a:rPr lang="en-US" b="1">
                <a:latin typeface="Tahoma"/>
                <a:ea typeface="Tahoma"/>
                <a:cs typeface="Tahoma"/>
                <a:hlinkClick r:id="rId2"/>
              </a:rPr>
              <a:t>Kevyn.Piper@energy.ca.gov</a:t>
            </a:r>
            <a:endParaRPr lang="en-US" b="1">
              <a:latin typeface="Tahoma"/>
              <a:ea typeface="Tahoma"/>
              <a:cs typeface="Tahoma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>
                <a:latin typeface="Tahoma"/>
                <a:ea typeface="Tahoma"/>
                <a:cs typeface="Tahoma"/>
              </a:rPr>
              <a:t>	Deadline: July 12, 2022 5:00 p.m. PST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>
                <a:latin typeface="Tahoma"/>
                <a:ea typeface="Tahoma"/>
                <a:cs typeface="Tahoma"/>
              </a:rPr>
              <a:t>Note that an official CEC response will be provided in writing and posted on the GFO webpage in approximately two weeks after written questions deadline.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39B78A-C619-46DB-A1A9-85300EE9C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45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90A589-404F-3122-48A0-CA6D3FA00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455059" y="2013856"/>
            <a:ext cx="3722916" cy="248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7413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3E011-81F2-4AE0-903B-28B2D1590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29" y="29641"/>
            <a:ext cx="9953978" cy="1038840"/>
          </a:xfrm>
        </p:spPr>
        <p:txBody>
          <a:bodyPr>
            <a:noAutofit/>
          </a:bodyPr>
          <a:lstStyle/>
          <a:p>
            <a:r>
              <a:rPr lang="en-US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General Program Contact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39B78A-C619-46DB-A1A9-85300EE9C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46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97950F5-8122-E59F-4A18-943A44A63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898" y="1253330"/>
            <a:ext cx="8701484" cy="41998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CalEHP contact for </a:t>
            </a:r>
            <a:r>
              <a:rPr lang="en-US" b="1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non-solicitation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related general questions and comments</a:t>
            </a:r>
          </a:p>
          <a:p>
            <a:pPr marL="465138" indent="0">
              <a:buNone/>
            </a:pPr>
            <a:r>
              <a:rPr lang="en-US" sz="2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</a:t>
            </a:r>
          </a:p>
          <a:p>
            <a:pPr marL="465138" indent="0">
              <a:buNone/>
            </a:pPr>
            <a:r>
              <a:rPr lang="en-US"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CalEHP@energy.ca.gov</a:t>
            </a:r>
            <a:r>
              <a:rPr lang="en-US"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465138" indent="0">
              <a:buNone/>
            </a:pPr>
            <a:r>
              <a:rPr lang="en-US" sz="2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Docket for Public Comment:</a:t>
            </a:r>
          </a:p>
          <a:p>
            <a:pPr marL="465138" indent="0">
              <a:buNone/>
            </a:pPr>
            <a:r>
              <a:rPr lang="en-US"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https://efiling.energy.ca.gov/Ecomment/Ecomment.aspx?docketnumber=21-DECARB-01</a:t>
            </a:r>
            <a:r>
              <a:rPr lang="en-US"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465138" indent="0">
              <a:buNone/>
            </a:pPr>
            <a:r>
              <a:rPr lang="en-US" sz="2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Webpage:</a:t>
            </a:r>
          </a:p>
          <a:p>
            <a:pPr marL="465138" indent="0">
              <a:buNone/>
            </a:pPr>
            <a:r>
              <a:rPr lang="en-US"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https://www.energy.ca.gov/programs-and-topics/programs/california-electric-homes-program-calehp</a:t>
            </a:r>
            <a:r>
              <a:rPr lang="en-US"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10" name="Picture 9" descr="Picture of the California Electric Homes Program webpage docket and list server sidebar">
            <a:extLst>
              <a:ext uri="{FF2B5EF4-FFF2-40B4-BE49-F238E27FC236}">
                <a16:creationId xmlns:a16="http://schemas.microsoft.com/office/drawing/2014/main" id="{783DDC23-9398-09F8-7C46-05037B3AB0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2300" y="1944294"/>
            <a:ext cx="2104917" cy="3643127"/>
          </a:xfrm>
          <a:prstGeom prst="rect">
            <a:avLst/>
          </a:prstGeom>
          <a:ln w="127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63557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 for Participating!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DE39E2-C426-1A9B-5F4B-4E49B71D126F}"/>
              </a:ext>
            </a:extLst>
          </p:cNvPr>
          <p:cNvSpPr txBox="1"/>
          <p:nvPr/>
        </p:nvSpPr>
        <p:spPr>
          <a:xfrm>
            <a:off x="1899025" y="5179501"/>
            <a:ext cx="802912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2800">
                <a:solidFill>
                  <a:srgbClr val="CC6600"/>
                </a:solidFill>
                <a:latin typeface="Tahoma"/>
                <a:ea typeface="Tahoma"/>
                <a:cs typeface="Tahoma"/>
              </a:rPr>
              <a:t>Applications are due August 1, 2022, by 11:59pm</a:t>
            </a:r>
          </a:p>
        </p:txBody>
      </p:sp>
    </p:spTree>
    <p:extLst>
      <p:ext uri="{BB962C8B-B14F-4D97-AF65-F5344CB8AC3E}">
        <p14:creationId xmlns:p14="http://schemas.microsoft.com/office/powerpoint/2010/main" val="173759799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B8AAD638-0C9A-074A-A1F5-9C25FAF37ABD}"/>
    </a:ext>
  </a:extLst>
</a:theme>
</file>

<file path=ppt/theme/theme2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3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5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6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79e7eb71-d3f6-4ae8-bfbd-4c5c204bdbd1">
      <UserInfo>
        <DisplayName>Carrillo, Deana@Energy</DisplayName>
        <AccountId>27</AccountId>
        <AccountType/>
      </UserInfo>
      <UserInfo>
        <DisplayName>Cahssai, Hally@Energy</DisplayName>
        <AccountId>13</AccountId>
        <AccountType/>
      </UserInfo>
      <UserInfo>
        <DisplayName>Gibbs,Richard@Energy</DisplayName>
        <AccountId>14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B04185BE2E5418123B7C679E05620" ma:contentTypeVersion="7" ma:contentTypeDescription="Create a new document." ma:contentTypeScope="" ma:versionID="0885c696f5830775b3ca11c31495a3c3">
  <xsd:schema xmlns:xsd="http://www.w3.org/2001/XMLSchema" xmlns:xs="http://www.w3.org/2001/XMLSchema" xmlns:p="http://schemas.microsoft.com/office/2006/metadata/properties" xmlns:ns2="797334bb-7751-41f3-bce3-24cd4b3adac5" xmlns:ns3="79e7eb71-d3f6-4ae8-bfbd-4c5c204bdbd1" targetNamespace="http://schemas.microsoft.com/office/2006/metadata/properties" ma:root="true" ma:fieldsID="3ae95b1db53093bd664413437e6af3d6" ns2:_="" ns3:_="">
    <xsd:import namespace="797334bb-7751-41f3-bce3-24cd4b3adac5"/>
    <xsd:import namespace="79e7eb71-d3f6-4ae8-bfbd-4c5c204bdbd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334bb-7751-41f3-bce3-24cd4b3ada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e7eb71-d3f6-4ae8-bfbd-4c5c204bdbd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E627A7-8879-4DD6-ADF6-8C4F6EE8B27F}">
  <ds:schemaRefs>
    <ds:schemaRef ds:uri="http://purl.org/dc/elements/1.1/"/>
    <ds:schemaRef ds:uri="797334bb-7751-41f3-bce3-24cd4b3adac5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79e7eb71-d3f6-4ae8-bfbd-4c5c204bdbd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F4FC8FF-DCE2-42F5-B45E-27BE0FE4435E}">
  <ds:schemaRefs>
    <ds:schemaRef ds:uri="797334bb-7751-41f3-bce3-24cd4b3adac5"/>
    <ds:schemaRef ds:uri="79e7eb71-d3f6-4ae8-bfbd-4c5c204bdbd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203</TotalTime>
  <Words>3234</Words>
  <Application>Microsoft Office PowerPoint</Application>
  <PresentationFormat>Widescreen</PresentationFormat>
  <Paragraphs>410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47</vt:i4>
      </vt:variant>
    </vt:vector>
  </HeadingPairs>
  <TitlesOfParts>
    <vt:vector size="58" baseType="lpstr">
      <vt:lpstr>Arial</vt:lpstr>
      <vt:lpstr>Arial Black</vt:lpstr>
      <vt:lpstr>Calibri</vt:lpstr>
      <vt:lpstr>Tahoma</vt:lpstr>
      <vt:lpstr>Wingdings</vt:lpstr>
      <vt:lpstr>Title</vt:lpstr>
      <vt:lpstr>Title/Section</vt:lpstr>
      <vt:lpstr>Content</vt:lpstr>
      <vt:lpstr>Content: blank background</vt:lpstr>
      <vt:lpstr>Blank: Black</vt:lpstr>
      <vt:lpstr>Blank: White</vt:lpstr>
      <vt:lpstr>GFO-21-403 Pre-Application Workshop</vt:lpstr>
      <vt:lpstr>Workshop Agenda</vt:lpstr>
      <vt:lpstr>Virtual Housekeeping</vt:lpstr>
      <vt:lpstr>Program Overview </vt:lpstr>
      <vt:lpstr>Overview: California Electric Homes Program (CalEHP)</vt:lpstr>
      <vt:lpstr>Solicitation Overview </vt:lpstr>
      <vt:lpstr>Solicitation Overview: Eligible Applicants  </vt:lpstr>
      <vt:lpstr>Solicitation Overview: Solicitation Process</vt:lpstr>
      <vt:lpstr>Solicitation Overview: What is the purpose of this solicitation? </vt:lpstr>
      <vt:lpstr>Solicitation Overview: What is expected from the applicant? </vt:lpstr>
      <vt:lpstr>Solicitation: Program Requirements</vt:lpstr>
      <vt:lpstr>Solicitation: Program Requirements Cont.</vt:lpstr>
      <vt:lpstr>Solicitation: Program Requirements Cont.</vt:lpstr>
      <vt:lpstr>Solicitation: Program Requirements Cont.</vt:lpstr>
      <vt:lpstr>Solicitation: Program Requirements Cont.</vt:lpstr>
      <vt:lpstr>Solicitation: Program Requirements Cont.</vt:lpstr>
      <vt:lpstr>Solicitation: Program Requirements Cont.</vt:lpstr>
      <vt:lpstr>Application Documents </vt:lpstr>
      <vt:lpstr>Application Documents: Organization</vt:lpstr>
      <vt:lpstr>Application Documents: Application Form (Attachment 1)</vt:lpstr>
      <vt:lpstr>Application Documents: Program Narrative</vt:lpstr>
      <vt:lpstr>Application Documents: Scope of Work and Instructions (Attachments 2&amp;3)</vt:lpstr>
      <vt:lpstr>Application Documents: Schedule of Products and Due Dates (Attachment 4)</vt:lpstr>
      <vt:lpstr>Application Documents: Budget Forms (Attachment 5)</vt:lpstr>
      <vt:lpstr>Application Documents: Resumes </vt:lpstr>
      <vt:lpstr>Application Documents: Contact List (Attachment 6)</vt:lpstr>
      <vt:lpstr>Application Documents: Letters of Support or Commitment</vt:lpstr>
      <vt:lpstr>Application Document: Past Performance Reference Form (Attachment 7)</vt:lpstr>
      <vt:lpstr>Application Documents: Solicitation Attachments 8, 9, &amp; 10</vt:lpstr>
      <vt:lpstr>Application Evaluation </vt:lpstr>
      <vt:lpstr>Application Evaluation: How will my application be evaluated?</vt:lpstr>
      <vt:lpstr>Application Evaluation: Application Screening</vt:lpstr>
      <vt:lpstr>Application Evaluation: Application Screening Cont.</vt:lpstr>
      <vt:lpstr>Application Evaluation: Application Screening Cont.</vt:lpstr>
      <vt:lpstr>Application Screening: Application Scoring</vt:lpstr>
      <vt:lpstr>Application Screening: Application Scoring Cont.</vt:lpstr>
      <vt:lpstr>Application Submittal </vt:lpstr>
      <vt:lpstr>Application Submittal: Submission Requirements (Electronic only)</vt:lpstr>
      <vt:lpstr>Application Submittal: GSS System Requirements</vt:lpstr>
      <vt:lpstr>Application Submittal: GSS User Account &amp; Structure </vt:lpstr>
      <vt:lpstr>Application Submittal: GSS Warning </vt:lpstr>
      <vt:lpstr>Next Steps</vt:lpstr>
      <vt:lpstr>Next Steps: After Application Scoring</vt:lpstr>
      <vt:lpstr>Next Steps: Key Activity Dates </vt:lpstr>
      <vt:lpstr>Questions?</vt:lpstr>
      <vt:lpstr>General Program Contact</vt:lpstr>
      <vt:lpstr>Thank You for Participating!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Gibbs,Richard@Energy</cp:lastModifiedBy>
  <cp:revision>4</cp:revision>
  <cp:lastPrinted>2019-12-11T23:19:58Z</cp:lastPrinted>
  <dcterms:created xsi:type="dcterms:W3CDTF">2020-03-06T19:07:21Z</dcterms:created>
  <dcterms:modified xsi:type="dcterms:W3CDTF">2022-06-27T18:39:12Z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0x0101004C4B04185BE2E5418123B7C679E05620</vt:lpwstr>
  </property>
</Properties>
</file>