
<file path=[Content_Types].xml><?xml version="1.0" encoding="utf-8"?>
<Types xmlns="http://schemas.openxmlformats.org/package/2006/content-types">
  <Default Extension="png" ContentType="image/png"/>
  <Default Extension="bin" ContentType="application/vnd.openxmlformats-officedocument.spreadsheetml.printerSettings"/>
  <Default Extension="jpeg" ContentType="image/jpeg"/>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drawings/drawing5.xml" ContentType="application/vnd.openxmlformats-officedocument.drawingml.chartshapes+xml"/>
  <Override PartName="/xl/drawings/drawing3.xml" ContentType="application/vnd.openxmlformats-officedocument.drawingml.chartshapes+xml"/>
  <Override PartName="/xl/worksheets/sheet6.xml" ContentType="application/vnd.openxmlformats-officedocument.spreadsheetml.worksheet+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5.xml" ContentType="application/vnd.openxmlformats-officedocument.spreadsheetml.worksheet+xml"/>
  <Override PartName="/xl/drawings/drawing4.xml" ContentType="application/vnd.openxmlformats-officedocument.drawing+xml"/>
  <Override PartName="/xl/worksheets/sheet4.xml" ContentType="application/vnd.openxmlformats-officedocument.spreadsheetml.worksheet+xml"/>
  <Override PartName="/xl/charts/chart1.xml" ContentType="application/vnd.openxmlformats-officedocument.drawingml.chart+xml"/>
  <Override PartName="/xl/drawings/drawing2.xml" ContentType="application/vnd.openxmlformats-officedocument.drawing+xml"/>
  <Override PartName="/xl/charts/chart2.xml" ContentType="application/vnd.openxmlformats-officedocument.drawingml.chart+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heme/theme1.xml" ContentType="application/vnd.openxmlformats-officedocument.theme+xml"/>
  <Override PartName="/xl/worksheets/sheet9.xml" ContentType="application/vnd.openxmlformats-officedocument.spreadsheetml.worksheet+xml"/>
  <Override PartName="/xl/worksheets/sheet8.xml" ContentType="application/vnd.openxmlformats-officedocument.spreadsheetml.worksheet+xml"/>
  <Override PartName="/xl/chartsheets/sheet1.xml" ContentType="application/vnd.openxmlformats-officedocument.spreadsheetml.chartsheet+xml"/>
  <Override PartName="/xl/worksheets/sheet7.xml" ContentType="application/vnd.openxmlformats-officedocument.spreadsheetml.worksheet+xml"/>
  <Override PartName="/xl/chartsheets/sheet2.xml" ContentType="application/vnd.openxmlformats-officedocument.spreadsheetml.chart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6.xml" ContentType="application/vnd.openxmlformats-officedocument.spreadsheetml.externalLink+xml"/>
  <Override PartName="/xl/externalLinks/externalLink4.xml" ContentType="application/vnd.openxmlformats-officedocument.spreadsheetml.externalLink+xml"/>
  <Override PartName="/xl/comments1.xml" ContentType="application/vnd.openxmlformats-officedocument.spreadsheetml.comments+xml"/>
  <Override PartName="/xl/calcChain.xml" ContentType="application/vnd.openxmlformats-officedocument.spreadsheetml.calcChain+xml"/>
  <Override PartName="/docProps/core.xml" ContentType="application/vnd.openxmlformats-package.core-properties+xml"/>
  <Override PartName="/xl/externalLinks/externalLink5.xml" ContentType="application/vnd.openxmlformats-officedocument.spreadsheetml.externalLink+xml"/>
  <Override PartName="/xl/externalLinks/externalLink7.xml" ContentType="application/vnd.openxmlformats-officedocument.spreadsheetml.externalLink+xml"/>
  <Override PartName="/docProps/app.xml" ContentType="application/vnd.openxmlformats-officedocument.extended-properties+xml"/>
  <Override PartName="/xl/externalLinks/externalLink3.xml" ContentType="application/vnd.openxmlformats-officedocument.spreadsheetml.externalLink+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defaultThemeVersion="124226"/>
  <bookViews>
    <workbookView xWindow="0" yWindow="0" windowWidth="21276" windowHeight="11100" tabRatio="829"/>
  </bookViews>
  <sheets>
    <sheet name="Home" sheetId="51" r:id="rId1"/>
    <sheet name="Program Analysis" sheetId="52" r:id="rId2"/>
    <sheet name="SB 350 Potential" sheetId="50" r:id="rId3"/>
    <sheet name="Reference" sheetId="30" r:id="rId4"/>
    <sheet name="Conservative" sheetId="49" r:id="rId5"/>
    <sheet name="Aggressive" sheetId="48" r:id="rId6"/>
    <sheet name="Graph (electricity)" sheetId="53" r:id="rId7"/>
    <sheet name="Graph (gas)" sheetId="54" r:id="rId8"/>
    <sheet name="DGS Projects Funded" sheetId="46" r:id="rId9"/>
    <sheet name="IOU vs DGS spending" sheetId="47" r:id="rId10"/>
    <sheet name="Look-up" sheetId="43" r:id="rId11"/>
  </sheets>
  <externalReferences>
    <externalReference r:id="rId12"/>
    <externalReference r:id="rId13"/>
    <externalReference r:id="rId14"/>
    <externalReference r:id="rId15"/>
    <externalReference r:id="rId16"/>
    <externalReference r:id="rId17"/>
    <externalReference r:id="rId18"/>
  </externalReferences>
  <definedNames>
    <definedName name="_xlnm._FilterDatabase" localSheetId="8" hidden="1">'DGS Projects Funded'!$B$5:$AX$108</definedName>
    <definedName name="anchor_first_data_row" localSheetId="0">'[4]County Data'!#REF!</definedName>
    <definedName name="anchor_first_data_row">'[4]County Data'!#REF!</definedName>
    <definedName name="Bldg_Sectors" localSheetId="2">'[1]Look-up'!$B$23:$C$23</definedName>
    <definedName name="Bldg_Sectors">'Look-up'!$B$23:$C$23</definedName>
    <definedName name="Cost_Scenario">'[5]Lists for Data Validation'!$O$3</definedName>
    <definedName name="County">[6]CleanData!$Z$2</definedName>
    <definedName name="Countylookup">[7]Finance!$A:$AF</definedName>
    <definedName name="Discount_Rate">'[5]Project Level Details'!$I$22</definedName>
    <definedName name="Electricity_Escalation_Rate">[5]Assumptions!$E$7</definedName>
    <definedName name="Interest_Rate">'[5]Project Level Details'!$I$21</definedName>
    <definedName name="LastRow" localSheetId="0">'[6]Data Table (Hide)'!#REF!</definedName>
    <definedName name="LastRow">'[6]Data Table (Hide)'!#REF!</definedName>
    <definedName name="Leverage">'[5]Lists for Data Validation'!$L$2</definedName>
    <definedName name="Loan_Term">'[5]Lists for Data Validation'!$P$2</definedName>
    <definedName name="Net_Project_Cost">'[5]Project Level Details'!$H$18</definedName>
    <definedName name="Nominal_Payback_Period">'[5]Payback Period Calculation'!$F$4:$F$29</definedName>
    <definedName name="Non_Residential">'Look-up'!$B$24:$B$35</definedName>
    <definedName name="NR_BldgTypes">'Look-up'!$B$24:$B$35</definedName>
    <definedName name="_xlnm.Print_Area" localSheetId="8">'DGS Projects Funded'!$A$1:$AX$108</definedName>
    <definedName name="_xlnm.Print_Titles" localSheetId="8">'DGS Projects Funded'!$3:$5</definedName>
    <definedName name="Programs" localSheetId="2">'[1]Look-up'!$A$4:$A$20</definedName>
    <definedName name="Programs">'Look-up'!$A$4:$A$20</definedName>
    <definedName name="RES_BldgTypes">'Look-up'!$C$24:$C$26</definedName>
    <definedName name="Residential">'Look-up'!$C$24:$C$26</definedName>
    <definedName name="Savings_Degredation_Rate">[5]Assumptions!$E$11</definedName>
    <definedName name="UtilizeFinancing">'[5]Lists for Data Validation'!$N$2</definedName>
  </definedNames>
  <calcPr calcId="145621"/>
</workbook>
</file>

<file path=xl/calcChain.xml><?xml version="1.0" encoding="utf-8"?>
<calcChain xmlns="http://schemas.openxmlformats.org/spreadsheetml/2006/main">
  <c r="C28" i="52" l="1"/>
  <c r="C1" i="48"/>
  <c r="C1" i="49"/>
  <c r="C1" i="30"/>
  <c r="C1" i="50"/>
  <c r="C10" i="52"/>
  <c r="C14" i="52"/>
  <c r="C5" i="52"/>
  <c r="C4" i="52"/>
  <c r="B36" i="50" l="1"/>
  <c r="D8" i="50"/>
  <c r="D22" i="50"/>
  <c r="B22" i="50" l="1"/>
  <c r="C36" i="50"/>
  <c r="B8" i="50"/>
  <c r="C22" i="50"/>
  <c r="D36" i="50"/>
  <c r="C8" i="50"/>
  <c r="E43" i="50" l="1"/>
  <c r="F42" i="50"/>
  <c r="F43" i="50" s="1"/>
  <c r="E42" i="50"/>
  <c r="E41" i="50"/>
  <c r="D41" i="50"/>
  <c r="C41" i="50"/>
  <c r="B41" i="50"/>
  <c r="F37" i="50"/>
  <c r="F38" i="50" s="1"/>
  <c r="D37" i="50"/>
  <c r="D42" i="50" s="1"/>
  <c r="C37" i="50"/>
  <c r="C42" i="50" s="1"/>
  <c r="B37" i="50"/>
  <c r="B42" i="50" s="1"/>
  <c r="E29" i="50"/>
  <c r="F28" i="50"/>
  <c r="F29" i="50" s="1"/>
  <c r="E28" i="50"/>
  <c r="E27" i="50"/>
  <c r="D27" i="50"/>
  <c r="C27" i="50"/>
  <c r="B27" i="50"/>
  <c r="F23" i="50"/>
  <c r="F24" i="50" s="1"/>
  <c r="D23" i="50"/>
  <c r="D28" i="50" s="1"/>
  <c r="C23" i="50"/>
  <c r="C28" i="50" s="1"/>
  <c r="B23" i="50"/>
  <c r="B28" i="50" s="1"/>
  <c r="E15" i="50"/>
  <c r="F14" i="50"/>
  <c r="F15" i="50" s="1"/>
  <c r="E14" i="50"/>
  <c r="E13" i="50"/>
  <c r="D13" i="50"/>
  <c r="C13" i="50"/>
  <c r="B13" i="50"/>
  <c r="F9" i="50"/>
  <c r="F10" i="50" s="1"/>
  <c r="D9" i="50"/>
  <c r="D10" i="50" s="1"/>
  <c r="D15" i="50" s="1"/>
  <c r="C9" i="50"/>
  <c r="C10" i="50" s="1"/>
  <c r="C15" i="50" s="1"/>
  <c r="B9" i="50"/>
  <c r="B14" i="50" s="1"/>
  <c r="C14" i="50" l="1"/>
  <c r="C38" i="50"/>
  <c r="C43" i="50" s="1"/>
  <c r="D14" i="50"/>
  <c r="D38" i="50"/>
  <c r="D43" i="50" s="1"/>
  <c r="B38" i="50"/>
  <c r="B43" i="50" s="1"/>
  <c r="B24" i="50"/>
  <c r="B29" i="50" s="1"/>
  <c r="C24" i="50"/>
  <c r="C29" i="50" s="1"/>
  <c r="D24" i="50"/>
  <c r="D29" i="50" s="1"/>
  <c r="B10" i="50"/>
  <c r="B15" i="50" s="1"/>
  <c r="K26" i="47" l="1"/>
  <c r="G30" i="47"/>
  <c r="G27" i="47"/>
  <c r="G29" i="47"/>
  <c r="G28" i="47"/>
  <c r="F24" i="47"/>
  <c r="F29" i="47"/>
  <c r="F27" i="47"/>
  <c r="F28" i="47"/>
  <c r="F26" i="47"/>
  <c r="AY106" i="46"/>
  <c r="F25" i="47" l="1"/>
  <c r="G15" i="48"/>
  <c r="G11" i="48"/>
  <c r="G15" i="49"/>
  <c r="G11" i="49"/>
  <c r="G15" i="30"/>
  <c r="G11" i="30"/>
  <c r="X107" i="46"/>
  <c r="W107" i="46"/>
  <c r="F27" i="49" l="1"/>
  <c r="F23" i="49"/>
  <c r="C11" i="49"/>
  <c r="C23" i="49" s="1"/>
  <c r="C15" i="49" s="1"/>
  <c r="C27" i="49" s="1"/>
  <c r="K25" i="47"/>
  <c r="K24" i="47"/>
  <c r="K22" i="47"/>
  <c r="K19" i="47"/>
  <c r="K16" i="47"/>
  <c r="K14" i="47"/>
  <c r="K12" i="47"/>
  <c r="K9" i="47"/>
  <c r="K6" i="47"/>
  <c r="F27" i="48"/>
  <c r="F23" i="48"/>
  <c r="E11" i="48"/>
  <c r="E23" i="48" s="1"/>
  <c r="E15" i="48" s="1"/>
  <c r="E27" i="48" s="1"/>
  <c r="C11" i="48" l="1"/>
  <c r="C23" i="48" s="1"/>
  <c r="C15" i="48" s="1"/>
  <c r="C27" i="48" s="1"/>
  <c r="D11" i="48"/>
  <c r="D23" i="48" s="1"/>
  <c r="D15" i="48" s="1"/>
  <c r="D27" i="48" s="1"/>
  <c r="B11" i="48"/>
  <c r="B23" i="48" s="1"/>
  <c r="B15" i="48" s="1"/>
  <c r="B27" i="48" s="1"/>
  <c r="D11" i="49"/>
  <c r="D23" i="49" s="1"/>
  <c r="D15" i="49" s="1"/>
  <c r="D27" i="49" s="1"/>
  <c r="E11" i="49"/>
  <c r="E23" i="49" s="1"/>
  <c r="E15" i="49" s="1"/>
  <c r="E27" i="49" s="1"/>
  <c r="B11" i="49"/>
  <c r="B23" i="49" s="1"/>
  <c r="B15" i="49" s="1"/>
  <c r="B27" i="49" s="1"/>
  <c r="BE105" i="46"/>
  <c r="BA105" i="46"/>
  <c r="J22" i="47" l="1"/>
  <c r="I19" i="47"/>
  <c r="J19" i="47" s="1"/>
  <c r="H19" i="47"/>
  <c r="G19" i="47"/>
  <c r="I16" i="47"/>
  <c r="J16" i="47" s="1"/>
  <c r="H16" i="47"/>
  <c r="G16" i="47"/>
  <c r="I14" i="47"/>
  <c r="I25" i="47" s="1"/>
  <c r="G14" i="47"/>
  <c r="I12" i="47"/>
  <c r="G12" i="47"/>
  <c r="J12" i="47" s="1"/>
  <c r="I9" i="47"/>
  <c r="H9" i="47"/>
  <c r="G9" i="47"/>
  <c r="J9" i="47" s="1"/>
  <c r="I6" i="47"/>
  <c r="I24" i="47" s="1"/>
  <c r="H6" i="47"/>
  <c r="G6" i="47"/>
  <c r="J6" i="47" s="1"/>
  <c r="AZ6" i="46"/>
  <c r="BA6" i="46" s="1"/>
  <c r="AZ7" i="46"/>
  <c r="BA7" i="46" s="1"/>
  <c r="AZ8" i="46"/>
  <c r="BA8" i="46" s="1"/>
  <c r="BB8" i="46"/>
  <c r="T9" i="46"/>
  <c r="AZ9" i="46"/>
  <c r="N11" i="46"/>
  <c r="AZ11" i="46"/>
  <c r="BA11" i="46" s="1"/>
  <c r="AZ12" i="46"/>
  <c r="BA12" i="46"/>
  <c r="T16" i="46"/>
  <c r="U106" i="46"/>
  <c r="Y106" i="46"/>
  <c r="U107" i="46"/>
  <c r="H15" i="30" l="1"/>
  <c r="I15" i="30" s="1"/>
  <c r="J15" i="30" s="1"/>
  <c r="K15" i="30" s="1"/>
  <c r="L15" i="30" s="1"/>
  <c r="M15" i="30" s="1"/>
  <c r="N15" i="30" s="1"/>
  <c r="O15" i="30" s="1"/>
  <c r="P15" i="30" s="1"/>
  <c r="Q15" i="30" s="1"/>
  <c r="R15" i="30" s="1"/>
  <c r="S15" i="30" s="1"/>
  <c r="T15" i="30" s="1"/>
  <c r="U15" i="30" s="1"/>
  <c r="H11" i="30"/>
  <c r="I11" i="30" s="1"/>
  <c r="J11" i="30" s="1"/>
  <c r="K11" i="30" s="1"/>
  <c r="L11" i="30" s="1"/>
  <c r="M11" i="30" s="1"/>
  <c r="N11" i="30" s="1"/>
  <c r="O11" i="30" s="1"/>
  <c r="P11" i="30" s="1"/>
  <c r="Q11" i="30" s="1"/>
  <c r="R11" i="30" s="1"/>
  <c r="S11" i="30" s="1"/>
  <c r="T11" i="30" s="1"/>
  <c r="U11" i="30" s="1"/>
  <c r="T107" i="46"/>
  <c r="T106" i="46"/>
  <c r="T108" i="46" s="1"/>
  <c r="BA9" i="46"/>
  <c r="J14" i="47"/>
  <c r="H15" i="48" l="1"/>
  <c r="G27" i="48"/>
  <c r="G15" i="50" s="1"/>
  <c r="G43" i="50" s="1"/>
  <c r="H15" i="49"/>
  <c r="G27" i="49"/>
  <c r="G13" i="50" s="1"/>
  <c r="G41" i="50" s="1"/>
  <c r="H23" i="30"/>
  <c r="H9" i="50" s="1"/>
  <c r="H37" i="50" s="1"/>
  <c r="H27" i="49" l="1"/>
  <c r="H13" i="50" s="1"/>
  <c r="H41" i="50" s="1"/>
  <c r="I15" i="49"/>
  <c r="G23" i="49"/>
  <c r="G8" i="50" s="1"/>
  <c r="G36" i="50" s="1"/>
  <c r="H11" i="49"/>
  <c r="G23" i="48"/>
  <c r="G10" i="50" s="1"/>
  <c r="G38" i="50" s="1"/>
  <c r="H11" i="48"/>
  <c r="H27" i="48"/>
  <c r="H15" i="50" s="1"/>
  <c r="H43" i="50" s="1"/>
  <c r="I15" i="48"/>
  <c r="I27" i="48" l="1"/>
  <c r="I15" i="50" s="1"/>
  <c r="I43" i="50" s="1"/>
  <c r="J15" i="48"/>
  <c r="H23" i="49"/>
  <c r="H8" i="50" s="1"/>
  <c r="H36" i="50" s="1"/>
  <c r="I11" i="49"/>
  <c r="H23" i="48"/>
  <c r="H10" i="50" s="1"/>
  <c r="H38" i="50" s="1"/>
  <c r="I11" i="48"/>
  <c r="I27" i="49"/>
  <c r="I13" i="50" s="1"/>
  <c r="I41" i="50" s="1"/>
  <c r="J15" i="49"/>
  <c r="F23" i="30"/>
  <c r="E11" i="30"/>
  <c r="E23" i="30" s="1"/>
  <c r="E15" i="30" s="1"/>
  <c r="E27" i="30" s="1"/>
  <c r="H27" i="30"/>
  <c r="H14" i="50" s="1"/>
  <c r="H42" i="50" s="1"/>
  <c r="G27" i="30"/>
  <c r="G14" i="50" s="1"/>
  <c r="G42" i="50" s="1"/>
  <c r="F27" i="30"/>
  <c r="G23" i="30"/>
  <c r="G9" i="50" s="1"/>
  <c r="G37" i="50" s="1"/>
  <c r="K15" i="49" l="1"/>
  <c r="J27" i="49"/>
  <c r="J13" i="50" s="1"/>
  <c r="J41" i="50" s="1"/>
  <c r="I23" i="49"/>
  <c r="I8" i="50" s="1"/>
  <c r="I36" i="50" s="1"/>
  <c r="J11" i="49"/>
  <c r="I23" i="48"/>
  <c r="I10" i="50" s="1"/>
  <c r="I38" i="50" s="1"/>
  <c r="J11" i="48"/>
  <c r="K15" i="48"/>
  <c r="J27" i="48"/>
  <c r="J15" i="50" s="1"/>
  <c r="J43" i="50" s="1"/>
  <c r="C11" i="30"/>
  <c r="C23" i="30" s="1"/>
  <c r="C15" i="30" s="1"/>
  <c r="C27" i="30" s="1"/>
  <c r="D11" i="30"/>
  <c r="D23" i="30" s="1"/>
  <c r="D15" i="30" s="1"/>
  <c r="D27" i="30" s="1"/>
  <c r="B11" i="30"/>
  <c r="B23" i="30" s="1"/>
  <c r="B15" i="30" s="1"/>
  <c r="B27" i="30" s="1"/>
  <c r="I23" i="30"/>
  <c r="I9" i="50" s="1"/>
  <c r="I37" i="50" s="1"/>
  <c r="M15" i="49" l="1"/>
  <c r="L15" i="49"/>
  <c r="L27" i="49" s="1"/>
  <c r="L13" i="50" s="1"/>
  <c r="L41" i="50" s="1"/>
  <c r="N15" i="49"/>
  <c r="K27" i="49"/>
  <c r="K13" i="50" s="1"/>
  <c r="K41" i="50" s="1"/>
  <c r="K11" i="49"/>
  <c r="J23" i="49"/>
  <c r="J8" i="50" s="1"/>
  <c r="J36" i="50" s="1"/>
  <c r="N15" i="48"/>
  <c r="M15" i="48"/>
  <c r="L15" i="48"/>
  <c r="L27" i="48" s="1"/>
  <c r="L15" i="50" s="1"/>
  <c r="L43" i="50" s="1"/>
  <c r="K27" i="48"/>
  <c r="K15" i="50" s="1"/>
  <c r="K43" i="50" s="1"/>
  <c r="J23" i="48"/>
  <c r="J10" i="50" s="1"/>
  <c r="J38" i="50" s="1"/>
  <c r="K11" i="48"/>
  <c r="I27" i="30"/>
  <c r="I14" i="50" s="1"/>
  <c r="I42" i="50" s="1"/>
  <c r="J27" i="30"/>
  <c r="J14" i="50" s="1"/>
  <c r="J42" i="50" s="1"/>
  <c r="J23" i="30"/>
  <c r="J9" i="50" s="1"/>
  <c r="J37" i="50" s="1"/>
  <c r="M27" i="49" l="1"/>
  <c r="M13" i="50" s="1"/>
  <c r="M41" i="50" s="1"/>
  <c r="M11" i="49"/>
  <c r="L11" i="49"/>
  <c r="L23" i="49" s="1"/>
  <c r="L8" i="50" s="1"/>
  <c r="L36" i="50" s="1"/>
  <c r="N11" i="49"/>
  <c r="K23" i="49"/>
  <c r="K8" i="50" s="1"/>
  <c r="K36" i="50" s="1"/>
  <c r="M11" i="48"/>
  <c r="L11" i="48"/>
  <c r="L23" i="48" s="1"/>
  <c r="L10" i="50" s="1"/>
  <c r="L38" i="50" s="1"/>
  <c r="N11" i="48"/>
  <c r="K23" i="48"/>
  <c r="K10" i="50" s="1"/>
  <c r="K38" i="50" s="1"/>
  <c r="M27" i="48"/>
  <c r="M15" i="50" s="1"/>
  <c r="M43" i="50" s="1"/>
  <c r="O15" i="48"/>
  <c r="N27" i="48"/>
  <c r="N15" i="50" s="1"/>
  <c r="N43" i="50" s="1"/>
  <c r="N27" i="49"/>
  <c r="N13" i="50" s="1"/>
  <c r="N41" i="50" s="1"/>
  <c r="O15" i="49"/>
  <c r="K27" i="30"/>
  <c r="K14" i="50" s="1"/>
  <c r="K42" i="50" s="1"/>
  <c r="K23" i="30"/>
  <c r="K9" i="50" s="1"/>
  <c r="K37" i="50" s="1"/>
  <c r="M23" i="49" l="1"/>
  <c r="M8" i="50" s="1"/>
  <c r="M36" i="50" s="1"/>
  <c r="M23" i="48"/>
  <c r="M10" i="50" s="1"/>
  <c r="M38" i="50" s="1"/>
  <c r="O27" i="49"/>
  <c r="O13" i="50" s="1"/>
  <c r="O41" i="50" s="1"/>
  <c r="P15" i="49"/>
  <c r="N23" i="48"/>
  <c r="N10" i="50" s="1"/>
  <c r="N38" i="50" s="1"/>
  <c r="O11" i="48"/>
  <c r="N23" i="49"/>
  <c r="N8" i="50" s="1"/>
  <c r="N36" i="50" s="1"/>
  <c r="O11" i="49"/>
  <c r="P15" i="48"/>
  <c r="O27" i="48"/>
  <c r="O15" i="50" s="1"/>
  <c r="O43" i="50" s="1"/>
  <c r="L27" i="30"/>
  <c r="L14" i="50" s="1"/>
  <c r="L42" i="50" s="1"/>
  <c r="L23" i="30"/>
  <c r="L9" i="50" s="1"/>
  <c r="L37" i="50" s="1"/>
  <c r="O23" i="48" l="1"/>
  <c r="O10" i="50" s="1"/>
  <c r="O38" i="50" s="1"/>
  <c r="P11" i="48"/>
  <c r="P27" i="48"/>
  <c r="P15" i="50" s="1"/>
  <c r="P43" i="50" s="1"/>
  <c r="Q15" i="48"/>
  <c r="O23" i="49"/>
  <c r="O8" i="50" s="1"/>
  <c r="O36" i="50" s="1"/>
  <c r="P11" i="49"/>
  <c r="P27" i="49"/>
  <c r="P13" i="50" s="1"/>
  <c r="P41" i="50" s="1"/>
  <c r="Q15" i="49"/>
  <c r="M27" i="30"/>
  <c r="M14" i="50" s="1"/>
  <c r="M42" i="50" s="1"/>
  <c r="M23" i="30"/>
  <c r="M9" i="50" s="1"/>
  <c r="M37" i="50" s="1"/>
  <c r="R15" i="49" l="1"/>
  <c r="Q27" i="49"/>
  <c r="Q13" i="50" s="1"/>
  <c r="Q41" i="50" s="1"/>
  <c r="R15" i="48"/>
  <c r="Q27" i="48"/>
  <c r="Q15" i="50" s="1"/>
  <c r="Q43" i="50" s="1"/>
  <c r="P23" i="49"/>
  <c r="P8" i="50" s="1"/>
  <c r="P36" i="50" s="1"/>
  <c r="Q11" i="49"/>
  <c r="P23" i="48"/>
  <c r="P10" i="50" s="1"/>
  <c r="P38" i="50" s="1"/>
  <c r="Q11" i="48"/>
  <c r="N27" i="30"/>
  <c r="N14" i="50" s="1"/>
  <c r="N42" i="50" s="1"/>
  <c r="N23" i="30"/>
  <c r="N9" i="50" s="1"/>
  <c r="N37" i="50" s="1"/>
  <c r="Q23" i="48" l="1"/>
  <c r="Q10" i="50" s="1"/>
  <c r="Q38" i="50" s="1"/>
  <c r="R11" i="48"/>
  <c r="S15" i="48"/>
  <c r="R27" i="48"/>
  <c r="R15" i="50" s="1"/>
  <c r="R43" i="50" s="1"/>
  <c r="R11" i="49"/>
  <c r="Q23" i="49"/>
  <c r="Q8" i="50" s="1"/>
  <c r="Q36" i="50" s="1"/>
  <c r="R27" i="49"/>
  <c r="R13" i="50" s="1"/>
  <c r="R41" i="50" s="1"/>
  <c r="S15" i="49"/>
  <c r="O27" i="30"/>
  <c r="O14" i="50" s="1"/>
  <c r="O42" i="50" s="1"/>
  <c r="O23" i="30"/>
  <c r="O9" i="50" s="1"/>
  <c r="O37" i="50" s="1"/>
  <c r="T15" i="49" l="1"/>
  <c r="S27" i="49"/>
  <c r="S13" i="50" s="1"/>
  <c r="S41" i="50" s="1"/>
  <c r="S27" i="48"/>
  <c r="S15" i="50" s="1"/>
  <c r="S43" i="50" s="1"/>
  <c r="T15" i="48"/>
  <c r="S11" i="48"/>
  <c r="R23" i="48"/>
  <c r="R10" i="50" s="1"/>
  <c r="R38" i="50" s="1"/>
  <c r="R23" i="49"/>
  <c r="R8" i="50" s="1"/>
  <c r="R36" i="50" s="1"/>
  <c r="S11" i="49"/>
  <c r="P27" i="30"/>
  <c r="P14" i="50" s="1"/>
  <c r="P42" i="50" s="1"/>
  <c r="P23" i="30"/>
  <c r="P9" i="50" s="1"/>
  <c r="P37" i="50" s="1"/>
  <c r="S23" i="49" l="1"/>
  <c r="S8" i="50" s="1"/>
  <c r="S36" i="50" s="1"/>
  <c r="T11" i="49"/>
  <c r="T27" i="48"/>
  <c r="T15" i="50" s="1"/>
  <c r="T43" i="50" s="1"/>
  <c r="U15" i="48"/>
  <c r="S23" i="48"/>
  <c r="S10" i="50" s="1"/>
  <c r="S38" i="50" s="1"/>
  <c r="T11" i="48"/>
  <c r="T27" i="49"/>
  <c r="T13" i="50" s="1"/>
  <c r="T41" i="50" s="1"/>
  <c r="U15" i="49"/>
  <c r="Q27" i="30"/>
  <c r="Q14" i="50" s="1"/>
  <c r="Q42" i="50" s="1"/>
  <c r="Q23" i="30"/>
  <c r="Q9" i="50" s="1"/>
  <c r="Q37" i="50" s="1"/>
  <c r="U27" i="49" l="1"/>
  <c r="U13" i="50" s="1"/>
  <c r="U41" i="50" s="1"/>
  <c r="U27" i="48"/>
  <c r="U15" i="50" s="1"/>
  <c r="U43" i="50" s="1"/>
  <c r="T23" i="48"/>
  <c r="T10" i="50" s="1"/>
  <c r="T38" i="50" s="1"/>
  <c r="U11" i="48"/>
  <c r="T23" i="49"/>
  <c r="T8" i="50" s="1"/>
  <c r="T36" i="50" s="1"/>
  <c r="U11" i="49"/>
  <c r="R27" i="30"/>
  <c r="R14" i="50" s="1"/>
  <c r="R42" i="50" s="1"/>
  <c r="R23" i="30"/>
  <c r="R9" i="50" s="1"/>
  <c r="R37" i="50" s="1"/>
  <c r="U23" i="49" l="1"/>
  <c r="U8" i="50" s="1"/>
  <c r="U36" i="50" s="1"/>
  <c r="U23" i="48"/>
  <c r="U10" i="50" s="1"/>
  <c r="U38" i="50" s="1"/>
  <c r="S27" i="30"/>
  <c r="S14" i="50" s="1"/>
  <c r="S42" i="50" s="1"/>
  <c r="S23" i="30"/>
  <c r="S9" i="50" s="1"/>
  <c r="S37" i="50" s="1"/>
  <c r="T27" i="30" l="1"/>
  <c r="T14" i="50" s="1"/>
  <c r="T42" i="50" s="1"/>
  <c r="T23" i="30"/>
  <c r="T9" i="50" s="1"/>
  <c r="T37" i="50" s="1"/>
  <c r="U27" i="30" l="1"/>
  <c r="U14" i="50" s="1"/>
  <c r="U42" i="50" s="1"/>
  <c r="U23" i="30"/>
  <c r="U9" i="50" s="1"/>
  <c r="U37" i="50" s="1"/>
</calcChain>
</file>

<file path=xl/comments1.xml><?xml version="1.0" encoding="utf-8"?>
<comments xmlns="http://schemas.openxmlformats.org/spreadsheetml/2006/main">
  <authors>
    <author>Marian</author>
  </authors>
  <commentList>
    <comment ref="E105" authorId="0">
      <text>
        <r>
          <rPr>
            <b/>
            <sz val="9"/>
            <color indexed="81"/>
            <rFont val="Tahoma"/>
            <family val="2"/>
          </rPr>
          <t>Marian:</t>
        </r>
        <r>
          <rPr>
            <sz val="9"/>
            <color indexed="81"/>
            <rFont val="Tahoma"/>
            <family val="2"/>
          </rPr>
          <t xml:space="preserve">
I added this row based on Barbara Browne (DGS) and Deanna Beland (DCR) phone converations and project report</t>
        </r>
      </text>
    </comment>
  </commentList>
</comments>
</file>

<file path=xl/sharedStrings.xml><?xml version="1.0" encoding="utf-8"?>
<sst xmlns="http://schemas.openxmlformats.org/spreadsheetml/2006/main" count="1521" uniqueCount="665">
  <si>
    <t>GWh</t>
  </si>
  <si>
    <t>Entity</t>
  </si>
  <si>
    <t>CEC</t>
  </si>
  <si>
    <t>Program Type</t>
  </si>
  <si>
    <t>MM Therms</t>
  </si>
  <si>
    <t>Riverside</t>
  </si>
  <si>
    <t>Fed/CEC</t>
  </si>
  <si>
    <t>State Financing</t>
  </si>
  <si>
    <t>Energy Asset Rating</t>
  </si>
  <si>
    <t>Codes &amp; Standards</t>
  </si>
  <si>
    <t>Title 24</t>
  </si>
  <si>
    <t>Title 20</t>
  </si>
  <si>
    <t>Air Quality Districts</t>
  </si>
  <si>
    <t>AB 802</t>
  </si>
  <si>
    <t>DGS EE Retrofit</t>
  </si>
  <si>
    <t>Program Bin</t>
  </si>
  <si>
    <t>Local</t>
  </si>
  <si>
    <t>State of CA</t>
  </si>
  <si>
    <t>CEC/CCC</t>
  </si>
  <si>
    <t>DGS</t>
  </si>
  <si>
    <t>Federal Appliances</t>
  </si>
  <si>
    <t>Local Government Ordinances</t>
  </si>
  <si>
    <t>Local Government Challenge</t>
  </si>
  <si>
    <t>ECAA Financing</t>
  </si>
  <si>
    <t>PACE Financing</t>
  </si>
  <si>
    <t>DWR</t>
  </si>
  <si>
    <t>RES, NR</t>
  </si>
  <si>
    <t>RES</t>
  </si>
  <si>
    <t>NR</t>
  </si>
  <si>
    <t>Bldg Sector(s)</t>
  </si>
  <si>
    <t>Program:</t>
  </si>
  <si>
    <t>County of Orange</t>
  </si>
  <si>
    <t>x</t>
  </si>
  <si>
    <t>Smart Meter Data Analytics</t>
  </si>
  <si>
    <t>BRO's</t>
  </si>
  <si>
    <t>GGRF: Water-Energy Grant</t>
  </si>
  <si>
    <t>Proposition 39</t>
  </si>
  <si>
    <t>GGRF: Low Income Weather</t>
  </si>
  <si>
    <t>Fresno</t>
  </si>
  <si>
    <t>Sacramento</t>
  </si>
  <si>
    <t>Funding Data</t>
  </si>
  <si>
    <t>Single Family</t>
  </si>
  <si>
    <t>FOR LOOKUP PURPOSES</t>
  </si>
  <si>
    <t xml:space="preserve">Energy Unit </t>
  </si>
  <si>
    <t>First-Year Energy Savings Potential - Electricity</t>
  </si>
  <si>
    <t>First-Year Energy Savings Potential - Gas</t>
  </si>
  <si>
    <t>Cumulative (2015-2030) Energy Savings Potential - Electricity</t>
  </si>
  <si>
    <t>Cumulative (2015-2030) Energy Savings Potential - Gas</t>
  </si>
  <si>
    <t>Assumptions:</t>
  </si>
  <si>
    <t>NATURAL GAS - FIRST-YEAR SAVINGS</t>
  </si>
  <si>
    <t>ELECTRICITY - FIRST-YEAR SAVINGS</t>
  </si>
  <si>
    <t>ELECTRICITY - CUMULATIVE SAVINGS</t>
  </si>
  <si>
    <t>GAS - CUMULATIVE SAVINGS</t>
  </si>
  <si>
    <t>Office, Small</t>
  </si>
  <si>
    <t>Restaurant</t>
  </si>
  <si>
    <t>Retail</t>
  </si>
  <si>
    <t>Supermarket</t>
  </si>
  <si>
    <t>Non-refrigerated warehouse</t>
  </si>
  <si>
    <t>Refrigerated Warehouse</t>
  </si>
  <si>
    <t>School</t>
  </si>
  <si>
    <t>College</t>
  </si>
  <si>
    <t>Hospital</t>
  </si>
  <si>
    <t>Hotel</t>
  </si>
  <si>
    <t>Office, Large</t>
  </si>
  <si>
    <t>Residential</t>
  </si>
  <si>
    <t>Low-rise Multi-family</t>
  </si>
  <si>
    <t>High-rise Multi-family</t>
  </si>
  <si>
    <t>Building Sectors</t>
  </si>
  <si>
    <t>Other (Lab, data center, assembly, religious workship, etc.)</t>
  </si>
  <si>
    <t>Non_Residential</t>
  </si>
  <si>
    <t>Program</t>
  </si>
  <si>
    <t>Statewide Energy Retrofit Program - Project Status Report</t>
  </si>
  <si>
    <r>
      <t xml:space="preserve">Program Manager Valerie Keisler  (916) 376-1600
</t>
    </r>
    <r>
      <rPr>
        <b/>
        <sz val="12"/>
        <color theme="1"/>
        <rFont val="Calibri"/>
        <family val="2"/>
        <scheme val="minor"/>
      </rPr>
      <t xml:space="preserve">Project Managers: </t>
    </r>
    <r>
      <rPr>
        <sz val="12"/>
        <color theme="1"/>
        <rFont val="Calibri"/>
        <family val="2"/>
        <scheme val="minor"/>
      </rPr>
      <t>Mark Barrett (916) 375-4317; Ryan Beck (916) 375-4310; Abdi Farhang (916) 376-5315; 
Sergey Makarenko (916) 376-1630; Kahn Teramoto (916) 376-1610</t>
    </r>
  </si>
  <si>
    <t>Project Information</t>
  </si>
  <si>
    <t>Project Phase</t>
  </si>
  <si>
    <r>
      <rPr>
        <sz val="10"/>
        <rFont val="Calibri"/>
        <family val="2"/>
        <scheme val="minor"/>
      </rPr>
      <t>IGA Completion Date</t>
    </r>
    <r>
      <rPr>
        <sz val="9"/>
        <rFont val="Calibri"/>
        <family val="2"/>
        <scheme val="minor"/>
      </rPr>
      <t xml:space="preserve"> (Construction estimated to start 1-3 mos after this date)
(input est. date during PA phase, replace with actual at final IGA approval)</t>
    </r>
  </si>
  <si>
    <t>Status</t>
  </si>
  <si>
    <t>General</t>
  </si>
  <si>
    <t>Finance</t>
  </si>
  <si>
    <t>Utility</t>
  </si>
  <si>
    <t>Measure Types</t>
  </si>
  <si>
    <t>Facility</t>
  </si>
  <si>
    <t>Contractor</t>
  </si>
  <si>
    <t xml:space="preserve">RFP #
</t>
  </si>
  <si>
    <t xml:space="preserve">ABMS# 
</t>
  </si>
  <si>
    <t xml:space="preserve">Contract #
</t>
  </si>
  <si>
    <t xml:space="preserve">Agency
</t>
  </si>
  <si>
    <t xml:space="preserve">Project Type (ESCO, ESCO-L, ESCO-S DI, OBF)
</t>
  </si>
  <si>
    <t xml:space="preserve">Project
</t>
  </si>
  <si>
    <t xml:space="preserve">Location
</t>
  </si>
  <si>
    <t xml:space="preserve">DGS Project Manager </t>
  </si>
  <si>
    <t xml:space="preserve">       Number of Structures</t>
  </si>
  <si>
    <t xml:space="preserve">      Bond Encumbered Facility</t>
  </si>
  <si>
    <t xml:space="preserve">      Funding Source
</t>
  </si>
  <si>
    <t xml:space="preserve"> Client $ Contibution</t>
  </si>
  <si>
    <t>Loan amount (Interest inc. less contibution)</t>
  </si>
  <si>
    <t>Gas Provider</t>
  </si>
  <si>
    <t>Electricity Provider</t>
  </si>
  <si>
    <t>Steam Provider</t>
  </si>
  <si>
    <t>Chilled Water (CHW) Provider</t>
  </si>
  <si>
    <t>Water Provider</t>
  </si>
  <si>
    <t xml:space="preserve">Estimated Annual Electricity Savings (kWh/yr)
</t>
  </si>
  <si>
    <t xml:space="preserve">Estimated Annual Gas Savings (therms)
</t>
  </si>
  <si>
    <t xml:space="preserve">Estimated Annual Steam Savings (klbs/yr)
</t>
  </si>
  <si>
    <t xml:space="preserve">Estimated Annual CHW Savings (kton-hrs/yr)
</t>
  </si>
  <si>
    <t xml:space="preserve">Estimated Annual Water Savings (kgal/yr)
</t>
  </si>
  <si>
    <t xml:space="preserve">Estimated Annual Energy Cost Savings
</t>
  </si>
  <si>
    <t xml:space="preserve">       Interior Lighting</t>
  </si>
  <si>
    <t xml:space="preserve">      Exterior Lighting</t>
  </si>
  <si>
    <t xml:space="preserve">      HVAC</t>
  </si>
  <si>
    <t xml:space="preserve">      Building Envelope</t>
  </si>
  <si>
    <t xml:space="preserve">      Water</t>
  </si>
  <si>
    <t xml:space="preserve">      Misc.</t>
  </si>
  <si>
    <t xml:space="preserve">Contact
</t>
  </si>
  <si>
    <t xml:space="preserve">Phone Number
</t>
  </si>
  <si>
    <t xml:space="preserve">Awarded Contractor
</t>
  </si>
  <si>
    <t xml:space="preserve">Contractor Project Manager
</t>
  </si>
  <si>
    <t xml:space="preserve"> RFP Development</t>
  </si>
  <si>
    <t xml:space="preserve"> RFP Response</t>
  </si>
  <si>
    <t xml:space="preserve"> RFP Evaluation</t>
  </si>
  <si>
    <t>ESCO POOL Selction &amp; Assignment</t>
  </si>
  <si>
    <t xml:space="preserve"> PA Contract</t>
  </si>
  <si>
    <t xml:space="preserve"> PA</t>
  </si>
  <si>
    <t xml:space="preserve"> IGA Contract Amendment</t>
  </si>
  <si>
    <t xml:space="preserve"> IGA</t>
  </si>
  <si>
    <t xml:space="preserve"> Impl./M&amp;V Contract Am.</t>
  </si>
  <si>
    <t xml:space="preserve"> Impl./M&amp;V</t>
  </si>
  <si>
    <t xml:space="preserve"> Closeout</t>
  </si>
  <si>
    <t>Contract Expiration Date</t>
  </si>
  <si>
    <t>12-02</t>
  </si>
  <si>
    <t>ESCO</t>
  </si>
  <si>
    <t>San Diego State Office Bldg.</t>
  </si>
  <si>
    <t>1350 Front Street, San Diego CA 92101</t>
  </si>
  <si>
    <t>Sergey</t>
  </si>
  <si>
    <t>N</t>
  </si>
  <si>
    <t>RF</t>
  </si>
  <si>
    <t>SDGE</t>
  </si>
  <si>
    <t>N/A</t>
  </si>
  <si>
    <t>Y</t>
  </si>
  <si>
    <t xml:space="preserve">John Appel, (Bldg Mgr)   </t>
  </si>
  <si>
    <t xml:space="preserve">(619) 688-0214 </t>
  </si>
  <si>
    <t>Enovity</t>
  </si>
  <si>
    <t xml:space="preserve">Pablo    Orozco </t>
  </si>
  <si>
    <t>(888) 900-9978 x2806</t>
  </si>
  <si>
    <t>09/06/16-Implementation is completed. Guaranteed savings 353,345 kWh. Verified savings 402,998 kWh. Closing in process.</t>
  </si>
  <si>
    <t>12-03</t>
  </si>
  <si>
    <t>OES</t>
  </si>
  <si>
    <t xml:space="preserve">California Office of Emergency Services </t>
  </si>
  <si>
    <t>3650 Schriever Ave.
Mather, CA 95655</t>
  </si>
  <si>
    <t>Ryan</t>
  </si>
  <si>
    <t xml:space="preserve">GS </t>
  </si>
  <si>
    <t>PGE</t>
  </si>
  <si>
    <t>SMUD</t>
  </si>
  <si>
    <t>Sac. County</t>
  </si>
  <si>
    <t>Ron Williams (Bldg Mgr)</t>
  </si>
  <si>
    <t>(916) 845-8114</t>
  </si>
  <si>
    <t>Vivek Mittal</t>
  </si>
  <si>
    <t>(888) 900-9978 x2801</t>
  </si>
  <si>
    <t>3/16/17 - Interior lights nearly completed, exterior lights begin next week, parts arriving for BMS upgrade. 
1/26/17 - Project implementation kick off meeting on 1/27/17
12/9/16 - Loan and implementation contract amendment currently being approved.
10/4/16 - CalOES agreed to loan terms, OLS meeting with Pat Mullen (GS $mart) to resolve an issue on 10/5
8/31/16 - Loan terms presented to CalOES, awaiting their approval.
8/2/16 - Working with Pat Mullen (GS $mart) on securing loan funding and getting lender acceptance of utility rate cost escalation savings.
7/11/16 - IGA completed, working on securing loan funding
5/24/16 - Beginning IGA.</t>
  </si>
  <si>
    <t>12-01</t>
  </si>
  <si>
    <t>Caltrans</t>
  </si>
  <si>
    <t>Caltrans District 11</t>
  </si>
  <si>
    <t>4050 Taylor Street, San Diego CA 92110</t>
  </si>
  <si>
    <t xml:space="preserve">Aaron Baker (Ch. Eng))  </t>
  </si>
  <si>
    <t>(619) 688-4212</t>
  </si>
  <si>
    <t>Honeywell</t>
  </si>
  <si>
    <t>Mike Taylor</t>
  </si>
  <si>
    <t xml:space="preserve">(858) 848-3183 </t>
  </si>
  <si>
    <t>02/22/17-Implementation in progress. Cooling tower &amp; two new chillers are installed, tested &amp; commissionted. Lighting retrofit is in in progress at 95% completion. Anticipated construction  completion March, 2017.</t>
  </si>
  <si>
    <t>12-04</t>
  </si>
  <si>
    <t>CSC</t>
  </si>
  <si>
    <t>California Science Center</t>
  </si>
  <si>
    <t>700 Exposition Park Blvd., Los Angeles, CA 90037</t>
  </si>
  <si>
    <t>SCG</t>
  </si>
  <si>
    <t>LADWP</t>
  </si>
  <si>
    <t>Tony Budrivich (Deputy Dir)</t>
  </si>
  <si>
    <t>(213) 744-2149</t>
  </si>
  <si>
    <t>JCI</t>
  </si>
  <si>
    <t xml:space="preserve">Taylor Lewis </t>
  </si>
  <si>
    <t>(414) 861-4304</t>
  </si>
  <si>
    <t>01/31/17-Implementation in progress. Project anticipated construction completion May 2017.</t>
  </si>
  <si>
    <t>12-05</t>
  </si>
  <si>
    <t xml:space="preserve">Santa Ana State Office Bldg. </t>
  </si>
  <si>
    <t>28 Civic Center Plaza
Santa Ana, CA 92701</t>
  </si>
  <si>
    <t>SCE</t>
  </si>
  <si>
    <t>City of Santa Ana</t>
  </si>
  <si>
    <t>Gary Larson (Bldg Mgr)</t>
  </si>
  <si>
    <t>(714) 558-4658</t>
  </si>
  <si>
    <t>Apollo Solutions</t>
  </si>
  <si>
    <t>Erin Ells</t>
  </si>
  <si>
    <t>(720) 660-2158</t>
  </si>
  <si>
    <t xml:space="preserve">
3/16/17 - Project cancelled by FMD. Reimbursement for project development approved.
</t>
  </si>
  <si>
    <t>12-06</t>
  </si>
  <si>
    <t xml:space="preserve">S.F. Civic Center (Ronald M. George State Office Complex) </t>
  </si>
  <si>
    <t>455 Golden Gate Ave.
San Francisco, CA 94102</t>
  </si>
  <si>
    <t>NRG</t>
  </si>
  <si>
    <t>SFPUC</t>
  </si>
  <si>
    <t>Olivero Cinco</t>
  </si>
  <si>
    <t>(415) 703-4100</t>
  </si>
  <si>
    <t>Clark Energy</t>
  </si>
  <si>
    <t>Nick Johnson</t>
  </si>
  <si>
    <t>(703) 294-5609</t>
  </si>
  <si>
    <t>3/16/17 - Final IGA delivered today. Beginning loan fund approval process.
12/9/16 - Rough Draft IGA currently under review.
10/4/16 - Subcontractor bids being gathered by Clark Energy.
8/31/16 - Working on IGA
7/11/16 - Working on IGA
5/24/16 - Beginning IGA.</t>
  </si>
  <si>
    <t>12-14</t>
  </si>
  <si>
    <t>Department of Justice</t>
  </si>
  <si>
    <t>4949 Broadway
Sacramento, CA 95820</t>
  </si>
  <si>
    <t>City of Sac.</t>
  </si>
  <si>
    <t>John Dollar (Bldg Mgr)</t>
  </si>
  <si>
    <t>(916) 227-6949</t>
  </si>
  <si>
    <t>3/16/17 - Loan funding approved on 3/14. Amending contract for implementation.
1/26/17 - IGA currently being reviewed by Revolving Fund committee
12/9/16 - More supplemental funding needed to buy down the loan, per lender's requirements.
10/4/16 - IGA complete, presented cost to Pat Mullen for preliminary GS $mart approval, awaiting his response.
8/31/16 - IGA nearly complete
7/11/16 - Working on IGA
5/24/16 - Beginning IGA.</t>
  </si>
  <si>
    <t>12-17</t>
  </si>
  <si>
    <t>DVA</t>
  </si>
  <si>
    <t>CalVet - Yountville</t>
  </si>
  <si>
    <t>100 California Drive
Yountville, CA 94599</t>
  </si>
  <si>
    <t>Abdi</t>
  </si>
  <si>
    <t>GS</t>
  </si>
  <si>
    <t>TBD</t>
  </si>
  <si>
    <t>Self Produced
Central Plant</t>
  </si>
  <si>
    <t>Well Water</t>
  </si>
  <si>
    <t>Pending Clent Decision on Repalcing boilers with distributed heating hot water boilers</t>
  </si>
  <si>
    <t>TBD
Once the repalcemnt chillers are selected &amp; assessed</t>
  </si>
  <si>
    <t>Boiler repalcemnt will save 16,425,000 Gallon annually</t>
  </si>
  <si>
    <t>Joe Rodgers</t>
  </si>
  <si>
    <t>(707) 944-4801</t>
  </si>
  <si>
    <t>(888) 900-9978</t>
  </si>
  <si>
    <t>2/13/17 IGA Report review scheduled with Yountville and CVA HQ (2/22/17) .  Once the final decision is made an implementation contract will be issued
1/27/17 - IGA Report completed and submitted- Pending Client review &amp; agreement to go to IGA implementation contract
7/6/16 - The executed IGA &amp; NTP was issued to Enovity and IGA work has started from 7/1.  work is progressing
5/20/16  IGA contract is in process of being executed and released. IGA work to start by June 2016.
3/29/16  PA report submitted and being reviewed in house.  A client review scheduled for 4/8 with client. Approved version will be forwarded for IGA contract.
9/15/2015  PA  Draft Due 10/6/2015
8/6/2015  Second Job Walk
7/16/2017 Mandatory Job Walk
5/17/15:  Waiting for the release of RFP
7/25/14 Site meeting to establish the project structure &amp; scope is scheduled
12/2/14 Data collection phase complete, 12/2/14</t>
  </si>
  <si>
    <t>12-09</t>
  </si>
  <si>
    <t>EPA</t>
  </si>
  <si>
    <t>Cal EPA</t>
  </si>
  <si>
    <t>1001 I Street 
Sacramento, CA 95812</t>
  </si>
  <si>
    <t>Sergio Gutierrez    (Inf Officer)</t>
  </si>
  <si>
    <t>(916) 322-1620</t>
  </si>
  <si>
    <t>02/22/17- IGA is in progress. Anticipated IGA completion March 2017.</t>
  </si>
  <si>
    <t>12-11</t>
  </si>
  <si>
    <t>CMD</t>
  </si>
  <si>
    <t>Military (11 Armories in So. Cal)</t>
  </si>
  <si>
    <t xml:space="preserve">11 Locations </t>
  </si>
  <si>
    <t xml:space="preserve">Captain An Vu </t>
  </si>
  <si>
    <t>(562) 594-1501</t>
  </si>
  <si>
    <t xml:space="preserve">
1/26/17 - Project cancelled by CMD. Due to low usage (1 weekend/month &amp; 2 weeks/year) exterior lighting was the only viable measure, as it's used regardless of occupancy. OBF is a better solution for CMD.
</t>
  </si>
  <si>
    <t>12-08</t>
  </si>
  <si>
    <t>Combined DGS Buildings (EDD HQ, EDD Solar/Sub, Secretary of State)</t>
  </si>
  <si>
    <t>Downtown Sacramento: EDD HQ, EDD Solar Subterranean, Sec of State</t>
  </si>
  <si>
    <t>Mark/Segey</t>
  </si>
  <si>
    <t>$6.7 MILLION</t>
  </si>
  <si>
    <t>CENTRAL PLANT</t>
  </si>
  <si>
    <t>CITY</t>
  </si>
  <si>
    <t>Various</t>
  </si>
  <si>
    <t>2/23/17 IGA in progress. Scheduled to be completed April 2017. Solar Building water intrusion design and SOS water leaks are complicating factors to complete IGA. Implementation for lighting and HVAC measures estimated for 2017 but, depending on availability of supplemental funding, weatherization measures may need to be completed as part of a later phase. TBD at completion of IGA.</t>
  </si>
  <si>
    <t>EDD HQ</t>
  </si>
  <si>
    <t>EDD Solar</t>
  </si>
  <si>
    <t>SOS</t>
  </si>
  <si>
    <t>12-13</t>
  </si>
  <si>
    <t>DTS</t>
  </si>
  <si>
    <t>Gold Camp Data Center</t>
  </si>
  <si>
    <t>3101 Gold Camp Dr.
Ranch Cordova  95670</t>
  </si>
  <si>
    <t>Golden State Water</t>
  </si>
  <si>
    <t>9/21/16    Client terminated the
project due to lack of funding for the buy down</t>
  </si>
  <si>
    <t>David Nahigian</t>
  </si>
  <si>
    <t>(916) 431-5491</t>
  </si>
  <si>
    <t>ABM</t>
  </si>
  <si>
    <t>9/21/16    Client terminated the
project due to lack of funding</t>
  </si>
  <si>
    <t>9/6/16  IGA work on Hold per client instruction.  Gold Camp is not certain they want top proceed with IGA work and be obligated to pay the fee if they did not like the IGA report outcome.
7/6/16  We are still waiting for Client to provide the final approval to start the IGA work at the Gold Camp
5/20/16 IGA contract approved, however NTP has not been issued due to funding issues and overall cost of the project. 
3/15/16  IGA Contract was approved by OLS and sent to ABM  - A kickoff meeting scheduled for 4/5/16.
9/15/2015  PA due  10/9/2015
4/16/2015 Second Site walk
3/30/2015 Mandatory Job Walk
5/17/2015: RFP response Due 5/21/15
 Selection anticipated 6/16/15
Data Collection Complete, RFP released 3/12/15
Mandatory Site walk 3/30/15, 2nd site walk 4/16/15.</t>
  </si>
  <si>
    <t>12-07</t>
  </si>
  <si>
    <t>CHP</t>
  </si>
  <si>
    <t>CHP Academy</t>
  </si>
  <si>
    <t>Janelle Earl, analyst</t>
  </si>
  <si>
    <t>(916) 843-3461</t>
  </si>
  <si>
    <t>2/22/17 IGA in CHP review. Supplemental funding for cooling tower replacement (requested by CHP) is required. Implementation estimated to begin 2017.</t>
  </si>
  <si>
    <t xml:space="preserve">FMD HQ </t>
  </si>
  <si>
    <t>Sac Garage</t>
  </si>
  <si>
    <t>Stockton Garage</t>
  </si>
  <si>
    <t>Fresno DWR</t>
  </si>
  <si>
    <t>12-18</t>
  </si>
  <si>
    <t>CPUC/Ed Pat Brown Bldg.</t>
  </si>
  <si>
    <t>505 Van Ness Ave.
San Francisco, CA 94102</t>
  </si>
  <si>
    <t>David Omosheyin (Bldg. Mgr.)</t>
  </si>
  <si>
    <t>(415) 703-2936</t>
  </si>
  <si>
    <t>Noresco</t>
  </si>
  <si>
    <t>Rob Reading</t>
  </si>
  <si>
    <t>(916) 770-7936</t>
  </si>
  <si>
    <t>2/29/18</t>
  </si>
  <si>
    <t>3/16/17 - PA Received . ROIs are really high and not financable as-is, would require FMD contribution to continue. No financial obligations to continue should funding not be available.
12/9/16 - Contractor still finalizing PA
10/4/16 - PA nearly complete, per Noresco.
8/31/16 - M&amp;V expectations reviewed, expect PA shortly.
8/2/16 - PA nearly complete
7/11/16 - Working on PA
5/24/16 - PA currently being performed.</t>
  </si>
  <si>
    <t>12-19</t>
  </si>
  <si>
    <t>140848 / 141883</t>
  </si>
  <si>
    <t>CDE</t>
  </si>
  <si>
    <t>Department of Education (Fremont, Riverside, Fresno)</t>
  </si>
  <si>
    <t>Mark/Ryan</t>
  </si>
  <si>
    <t>2/23/17 PA completed. Amendment in process to begin IGA.</t>
  </si>
  <si>
    <t>Fremont</t>
  </si>
  <si>
    <t>San Jose</t>
  </si>
  <si>
    <t>Santa Rosa</t>
  </si>
  <si>
    <t xml:space="preserve">Redding </t>
  </si>
  <si>
    <t>Red Bluff</t>
  </si>
  <si>
    <t>12-16</t>
  </si>
  <si>
    <t>DFA</t>
  </si>
  <si>
    <t>Fairgrounds (Del Mar, Lancaster, Victorville, Hanford, Ridgecrest &amp; Bishop)</t>
  </si>
  <si>
    <t>Del Mar, Lancaster, Victorville, Hanford, Ridgecrest &amp; Bishop</t>
  </si>
  <si>
    <t>SCE/SCG</t>
  </si>
  <si>
    <t>Bryon Krug</t>
  </si>
  <si>
    <t>(703)294-4526</t>
  </si>
  <si>
    <t>1/31/17 Amendment to begin IGA in process. 11/16/16 PA accepted. Implementation to begin in 2017.</t>
  </si>
  <si>
    <t>Del Mar</t>
  </si>
  <si>
    <t>Lancaster</t>
  </si>
  <si>
    <t>Victorville</t>
  </si>
  <si>
    <t>Hanford</t>
  </si>
  <si>
    <t>Ridgecrest</t>
  </si>
  <si>
    <t>Bishop</t>
  </si>
  <si>
    <t>12-10</t>
  </si>
  <si>
    <t>CalExpo</t>
  </si>
  <si>
    <t>1600 Exposition Blvd. 
Sacramento 95815</t>
  </si>
  <si>
    <t>Project Terminated  6/24/16
due to lack of sufficient savings and  contractor's 
inability to provide acceptable  PA</t>
  </si>
  <si>
    <t>Ron King</t>
  </si>
  <si>
    <t>(916) 263-3294</t>
  </si>
  <si>
    <t>Project Terminated  6/24/16
due to lack of sufficient savings</t>
  </si>
  <si>
    <t>7/6/16 Due to inability of the Contractor to provide a valid PA , lack of sufficient savings and limited number of usage hours for lighting, HVAC, etc.  the project was terminated and no longer is a project.
5/20/16  A new Team has been put in place to see if they can salvage this project. Apollo has been unable to develop and deliver an acceptable PA. They are scheduled to produced the final version by 4/8/16.
9/15/2015  Final version of PA &amp; M&amp;V is being polished and negotiated, Due 10/1
5/17/2015: Preliminary Assessment (PA) due 7-1-15. 
Conducted Mandatory Site walk, 12/4/14; 
Conducted Optional Site walk, 12/18/14
Contract Awarded to Apollo 4/24/15</t>
  </si>
  <si>
    <t>12-15</t>
  </si>
  <si>
    <t>CDFW</t>
  </si>
  <si>
    <t>Fish and Wildlife</t>
  </si>
  <si>
    <r>
      <rPr>
        <sz val="11"/>
        <rFont val="Calibri"/>
        <family val="2"/>
        <scheme val="minor"/>
      </rPr>
      <t>Various Nor Cal locations</t>
    </r>
    <r>
      <rPr>
        <sz val="9"/>
        <rFont val="Calibri"/>
        <family val="2"/>
        <scheme val="minor"/>
      </rPr>
      <t>: Elk Grove Lab, GrayLodge, GrizzlyIsland, NapaSonomaMarsh, UpperButteBasin, YoloBypass and Nimbus</t>
    </r>
  </si>
  <si>
    <t>Mark/Sergey</t>
  </si>
  <si>
    <t>SMUD/PGE</t>
  </si>
  <si>
    <t>Montie Easter</t>
  </si>
  <si>
    <t>916-322-8549</t>
  </si>
  <si>
    <t>NA</t>
  </si>
  <si>
    <t>1/31/17 ESCO project cancelled. Working on project to use OBF, direct install and CCC at Yolo, Napa and Gray Lodge.</t>
  </si>
  <si>
    <t>Elk Grove Toxicology Lab</t>
  </si>
  <si>
    <t>Mark</t>
  </si>
  <si>
    <t>Gray Lodge</t>
  </si>
  <si>
    <t>Grizzly Island</t>
  </si>
  <si>
    <t>Napa-Sonoma Marshes</t>
  </si>
  <si>
    <t>Upper Butte Basin</t>
  </si>
  <si>
    <t>Yolo Bypass</t>
  </si>
  <si>
    <t>Napa Region 3 Headquarters</t>
  </si>
  <si>
    <t>Nimbus</t>
  </si>
  <si>
    <t>FTB</t>
  </si>
  <si>
    <t>Franchise Tax Board</t>
  </si>
  <si>
    <t>9646 Butterfield
Sacramento 95827</t>
  </si>
  <si>
    <t>Cal. American Water</t>
  </si>
  <si>
    <t>Genessa Maestas,  FTB Facility Mgmt.</t>
  </si>
  <si>
    <t>(916) 845-6157</t>
  </si>
  <si>
    <t>2/13/17  Expected start ESCO process 4/1/17, pending release of new ESCO  pool
9/6/16 On hold  pending release of new RFQ
7/6/16  On hold pending new legislation/release of new RFQ by OLS
5/20/16 On hold pending the new legislation passage.
9/15/2015  Initial meeting and scope development w/FTB and BPM 9/4/2015
5/19/15:  Initial meeting with site staff to establish the project structure &amp;  Scope is scheduled for 5/22/15.</t>
  </si>
  <si>
    <t>Ronald Reagan State Office Building</t>
  </si>
  <si>
    <t>300 South Spring Street
Los Angeles, CA 90013</t>
  </si>
  <si>
    <t>Sam Yonan (Bldg Mgr)</t>
  </si>
  <si>
    <t>(213) 897-2243</t>
  </si>
  <si>
    <t xml:space="preserve">Technical Facility Profile complete, drawings, photos, utility bills gathered. RFP can be put together when we are ready to release it. </t>
  </si>
  <si>
    <t>Junipero Serra Building</t>
  </si>
  <si>
    <t>320 W. Fourth Street
Los Angeles, CA 90013</t>
  </si>
  <si>
    <t>Mitch Elam (Bldg Mgr)</t>
  </si>
  <si>
    <t>(213) 576-6276</t>
  </si>
  <si>
    <t>Attorney General's Building</t>
  </si>
  <si>
    <t>CalTower SOB</t>
  </si>
  <si>
    <t>3737 Main Street 
Riverside, CA 92501</t>
  </si>
  <si>
    <t>Frank Morles</t>
  </si>
  <si>
    <t>(951) 715-0130</t>
  </si>
  <si>
    <t xml:space="preserve">1/27/17 No Change, same status as before
9/6/16  No change in status of the project
7/6/16  On hold pending release of new RFQ by OLS and FMD's decision to proceed
 5/17/2015 status: Data collection in progress. 
7/25/14  Site meeting scheduled with client to establish the project structure &amp;  Scope.  </t>
  </si>
  <si>
    <t>Northern California Region</t>
  </si>
  <si>
    <t>Various CHP Field Offices in Northern Cal. Region:
 Garberville,  Gold Run, South Lake Tahoe, Susanville, Trinity River, Ukiah, Williams, GG Comm Ctr</t>
  </si>
  <si>
    <t>May 2015 update: Initial Data Collection Phase in Progress,  60% complete</t>
  </si>
  <si>
    <t>ALTURAS FIELD STATION</t>
  </si>
  <si>
    <t>Alturas, CA 96101</t>
  </si>
  <si>
    <t>Kathy Knauss</t>
  </si>
  <si>
    <t>(530) 233-2919</t>
  </si>
  <si>
    <t>9/25/15: Facility data, pictures &amp; map collected, additional info needed for the release of RFP</t>
  </si>
  <si>
    <t>AMADOR FIELD STATION</t>
  </si>
  <si>
    <t>Jackson, CA 95642</t>
  </si>
  <si>
    <t>Officer Graig Harmon</t>
  </si>
  <si>
    <t>(209) 223-4890</t>
  </si>
  <si>
    <t>GARBERVILLE FIELD STATION</t>
  </si>
  <si>
    <t>Redway, CA 95560</t>
  </si>
  <si>
    <t>Beth Conley</t>
  </si>
  <si>
    <t>(707) 923-2155</t>
  </si>
  <si>
    <t>GOLD RUN FIELD STATION</t>
  </si>
  <si>
    <t>Dutch Flat, CA 95714</t>
  </si>
  <si>
    <t>Sgt. Dave Brown</t>
  </si>
  <si>
    <t>(530) 389-2205</t>
  </si>
  <si>
    <t>RED BLUFF FIELD STATION</t>
  </si>
  <si>
    <t>Red Bluff, CA 96080</t>
  </si>
  <si>
    <t>Nick Morrow</t>
  </si>
  <si>
    <t>(530) 527-2034</t>
  </si>
  <si>
    <t>SAN FRANCISCO FIELD STATION</t>
  </si>
  <si>
    <t>San Francisco, CA 94103</t>
  </si>
  <si>
    <t>Sgt. Paula Siddens</t>
  </si>
  <si>
    <t>(415) 557-1094</t>
  </si>
  <si>
    <t>SANTA ROSA FIELD STATION</t>
  </si>
  <si>
    <t>Rohnert Park, CA 94928</t>
  </si>
  <si>
    <t>Sgt.  Jeff Rhea</t>
  </si>
  <si>
    <t>707-588-1400</t>
  </si>
  <si>
    <t>SOUTH LAKE TAHOE FIELD STATION</t>
  </si>
  <si>
    <t>South Lake Tahoe, CA 96150</t>
  </si>
  <si>
    <t>Sgt.  Jeff Gartner</t>
  </si>
  <si>
    <t>(530) 577-1001</t>
  </si>
  <si>
    <t>SUSANVILLE FIELD STATION</t>
  </si>
  <si>
    <t>Susanville, CA 96130</t>
  </si>
  <si>
    <t>Theresa Monath</t>
  </si>
  <si>
    <t>(530) 257-2191</t>
  </si>
  <si>
    <t>TRINITY RIVER FIELD STATION</t>
  </si>
  <si>
    <t>Weaverville, CA 96093</t>
  </si>
  <si>
    <t>Sgt. Dwight Tenette</t>
  </si>
  <si>
    <t>(530) 623-3832</t>
  </si>
  <si>
    <t>UKIAH FIELD STATION</t>
  </si>
  <si>
    <t>Ukiah, CA 95482</t>
  </si>
  <si>
    <t>Marcus Nelson</t>
  </si>
  <si>
    <t>(707) 467-4040</t>
  </si>
  <si>
    <t>WILLIAMS FIELD STATION</t>
  </si>
  <si>
    <t>Williams, CA 95987</t>
  </si>
  <si>
    <t>Sgt. Kassandra DiMaggio</t>
  </si>
  <si>
    <t>(530) 473-2821</t>
  </si>
  <si>
    <t>CONTRA COSTA</t>
  </si>
  <si>
    <t>Martinez, CA 94553</t>
  </si>
  <si>
    <t>Sgt. Mark Firkins</t>
  </si>
  <si>
    <t>925 646-4980</t>
  </si>
  <si>
    <t>SOLANO AREA</t>
  </si>
  <si>
    <t>Fairfield,  CA  94534</t>
  </si>
  <si>
    <t>Sgt.  MATT TIMMONS</t>
  </si>
  <si>
    <t>707 428-2100</t>
  </si>
  <si>
    <t>S. SACRAMENTO</t>
  </si>
  <si>
    <t>Sacramento, CA 95823</t>
  </si>
  <si>
    <t>Sgt.  Dave Costa</t>
  </si>
  <si>
    <t>(916) 681-2300</t>
  </si>
  <si>
    <t>MARINE AREA</t>
  </si>
  <si>
    <t>Corte Madera, CA 94925</t>
  </si>
  <si>
    <t>Lt. ROBERT MOTA</t>
  </si>
  <si>
    <t>415 924-1100</t>
  </si>
  <si>
    <t>WOODLAND</t>
  </si>
  <si>
    <t>Woodland, CA 95776</t>
  </si>
  <si>
    <t>Sgt.  Andy Hill</t>
  </si>
  <si>
    <t>(530) 662-4685</t>
  </si>
  <si>
    <t>PLACERVILLE</t>
  </si>
  <si>
    <t>Placerville, CA 95667</t>
  </si>
  <si>
    <t>Lt. Craig Root</t>
  </si>
  <si>
    <t>(530) 662-1110</t>
  </si>
  <si>
    <t>OAKLAND</t>
  </si>
  <si>
    <t>Oakland,  Ca  94609</t>
  </si>
  <si>
    <t>Lt. STEVE LARSON</t>
  </si>
  <si>
    <t>510 450-3821</t>
  </si>
  <si>
    <t>SAN JOSE</t>
  </si>
  <si>
    <t>San Jose, CA 95131</t>
  </si>
  <si>
    <t>Sgt. RANDY HSU</t>
  </si>
  <si>
    <t>408 467-5400</t>
  </si>
  <si>
    <t>GOLDEN GATE COMM. CTR.</t>
  </si>
  <si>
    <t>Vallejo,  CA  94591</t>
  </si>
  <si>
    <t>Jeri Tilson</t>
  </si>
  <si>
    <t>(707) 648-4180 x231</t>
  </si>
  <si>
    <t>Central California Region</t>
  </si>
  <si>
    <t>Various CHP field offices in Central Cal. Region:
 Bakersfield, Button Willow, Barstow, Mariposa, Monterey, Rancho Cucamonga, Santa Maria</t>
  </si>
  <si>
    <t>JOSE ESPITIA
DONNA CLARK</t>
  </si>
  <si>
    <t>(916) 843-3402
(916) 843-3825</t>
  </si>
  <si>
    <t>Initial Data Collection Phase will start Fall 2016 pending new legislation</t>
  </si>
  <si>
    <t xml:space="preserve">BAKERSFIELD CHP DISP. CTR. </t>
  </si>
  <si>
    <t>Bakersfield, CA 93308</t>
  </si>
  <si>
    <t>Sgt.  Blaine Haight</t>
  </si>
  <si>
    <t>661-864-4444</t>
  </si>
  <si>
    <t>BARSTOW CHP DISP. CTR.</t>
  </si>
  <si>
    <t>Barstow, CA 92311</t>
  </si>
  <si>
    <t>Ofcr. Justin Rice</t>
  </si>
  <si>
    <t>(760) 255-8700</t>
  </si>
  <si>
    <t>BUTTON WILLOW CHP</t>
  </si>
  <si>
    <t>Bakersfield, CA 93314</t>
  </si>
  <si>
    <t>Lorie Berger</t>
  </si>
  <si>
    <t>(661) 764-5580</t>
  </si>
  <si>
    <t>MARIPOSA CHP</t>
  </si>
  <si>
    <t>Mariposa, CA 95338</t>
  </si>
  <si>
    <t>Sgt. Sam Arrington</t>
  </si>
  <si>
    <t>209-966-3656</t>
  </si>
  <si>
    <t>MONTEREY CHP</t>
  </si>
  <si>
    <t>Salinas, CA 93901</t>
  </si>
  <si>
    <t>Lt. Dan Hart</t>
  </si>
  <si>
    <t>(831) 796-2100</t>
  </si>
  <si>
    <t>RANCHO CUCAMONGA CHP</t>
  </si>
  <si>
    <t>Rancho Cucamonga, CA 91730</t>
  </si>
  <si>
    <t>Sgt. Tom Graham</t>
  </si>
  <si>
    <t>(909) 980-3994</t>
  </si>
  <si>
    <t>SANTA MARIA CHP</t>
  </si>
  <si>
    <t>Santa Maria, CA 93454</t>
  </si>
  <si>
    <t>Lt. Alex Carillo</t>
  </si>
  <si>
    <t>(805) 349-8728</t>
  </si>
  <si>
    <t>Southern California Region</t>
  </si>
  <si>
    <t>Various CHP Field Offices in Southern Cal. Region:
Blythe, Capistrano, Indio, Newhall, San Gorgonio Pass, Temecula, W. Los Angeles, Winterhaven, Southern Div. ISU, Border Div.</t>
  </si>
  <si>
    <t>DOLORES OCHOA
CORINNE NEWCOMER</t>
  </si>
  <si>
    <t>(916) 843-3822
(916) 843-3823</t>
  </si>
  <si>
    <t>1/27/17 Initial Data Collection Phase will start as soon as the CHP allow us to start the project(s)
Fall 2016 Initial Data Collection Phase will start pending new legislation</t>
  </si>
  <si>
    <t>BLYTHE CHP</t>
  </si>
  <si>
    <t>Blythe, CA 92225</t>
  </si>
  <si>
    <t>Sgt. Scott Laverty</t>
  </si>
  <si>
    <t>(760) 992-6141</t>
  </si>
  <si>
    <t>CAPISTRANO CHP</t>
  </si>
  <si>
    <t>San Juan Capistrano, CA 92675</t>
  </si>
  <si>
    <t>Sgt. Alan Jones</t>
  </si>
  <si>
    <t>(949) 487-4000</t>
  </si>
  <si>
    <t>INDIO CHP</t>
  </si>
  <si>
    <t>Indio, CA 92203</t>
  </si>
  <si>
    <t>Sgt. Dan Hesser</t>
  </si>
  <si>
    <t>(760) 241-1186</t>
  </si>
  <si>
    <t>NEWHALL CHP</t>
  </si>
  <si>
    <t>Valencia, CA 91355</t>
  </si>
  <si>
    <t>Sgt. Rick Miler</t>
  </si>
  <si>
    <t>(661) 294-5540</t>
  </si>
  <si>
    <t>SAN GORGONIO PASS CHP</t>
  </si>
  <si>
    <t>Beaumont, CA 92223</t>
  </si>
  <si>
    <t>Lt. Brian Gonsalves</t>
  </si>
  <si>
    <t>(951) 769-2000</t>
  </si>
  <si>
    <t>TEMECULA CHP</t>
  </si>
  <si>
    <t>Temecula, CA 92590</t>
  </si>
  <si>
    <t>Sgt. Brad Robinson</t>
  </si>
  <si>
    <t>(951) 506-2000</t>
  </si>
  <si>
    <t>WEST LOS ANGELES CHP</t>
  </si>
  <si>
    <t>Culver City, CA 90230</t>
  </si>
  <si>
    <t>Sgt. Chris Jakubowski</t>
  </si>
  <si>
    <t>(310) 642-3939</t>
  </si>
  <si>
    <t>WINTERHAVEN CHP</t>
  </si>
  <si>
    <t>California Highway Patrol</t>
  </si>
  <si>
    <t>Sgt. David Nunez</t>
  </si>
  <si>
    <t>(760) 572-0294</t>
  </si>
  <si>
    <t>SOUTHERN DIVISION ISU</t>
  </si>
  <si>
    <t>Los Angeles, CA 90004</t>
  </si>
  <si>
    <t>Sgt. Fred Williams</t>
  </si>
  <si>
    <t>(323) 644-9550</t>
  </si>
  <si>
    <t>CHP Border Division</t>
  </si>
  <si>
    <t>San Diego, CA 92123</t>
  </si>
  <si>
    <t>Sgt. Miles Ingraham</t>
  </si>
  <si>
    <t>(858) 650-3600</t>
  </si>
  <si>
    <t>DVA - Chula Vista</t>
  </si>
  <si>
    <t>Deanna Beland</t>
  </si>
  <si>
    <t>916-651-5045</t>
  </si>
  <si>
    <t>DVA - Barstow</t>
  </si>
  <si>
    <t>SCE / SCG</t>
  </si>
  <si>
    <t>9/6/2016 Awaiting new RFP pool.  Preliminary usage data, drawings and FTP started.</t>
  </si>
  <si>
    <t>Parks</t>
  </si>
  <si>
    <t>Statewide - South</t>
  </si>
  <si>
    <t>May 2016: Initial data collection phase is in progress. Completion date is undetermined &amp; pending local data availability.</t>
  </si>
  <si>
    <t>Statewide - North</t>
  </si>
  <si>
    <t>Fairs, Central / Southern Cal areas</t>
  </si>
  <si>
    <t>X</t>
  </si>
  <si>
    <t>9/6/2016 Awaiting new RFP pool
9/15/15- Gathering Technical Facility Profile (TFP) information.</t>
  </si>
  <si>
    <t>Fairs (Chico, Colusa, Crecent City, Fresno, Glenn County, Lakeport, Shasta, Woodland)</t>
  </si>
  <si>
    <t>7/12/2016 Awaiting new RFP pool
9/15/15- Gathering Technical Facility Profile (TFP) information.</t>
  </si>
  <si>
    <t>Total:</t>
  </si>
  <si>
    <t>Estimated Annual Greenhouse Gas (GHG) Reduction (tons):</t>
  </si>
  <si>
    <t>Total</t>
  </si>
  <si>
    <t>Total Annual Savings for Funded Projects</t>
  </si>
  <si>
    <t>DGS %</t>
  </si>
  <si>
    <t>DGS Loan</t>
  </si>
  <si>
    <t>Client</t>
  </si>
  <si>
    <t>Incentives</t>
  </si>
  <si>
    <t>$/therms</t>
  </si>
  <si>
    <t>$/kWh</t>
  </si>
  <si>
    <t>Total Cost</t>
  </si>
  <si>
    <t>received loan 2015-17, according to Barbara Browne, DGS</t>
  </si>
  <si>
    <t>Financing</t>
  </si>
  <si>
    <t>Funding</t>
  </si>
  <si>
    <t>Amount</t>
  </si>
  <si>
    <t>Total cost</t>
  </si>
  <si>
    <t>Source</t>
  </si>
  <si>
    <t>% Incentives</t>
  </si>
  <si>
    <t>% Client</t>
  </si>
  <si>
    <t>% DGS</t>
  </si>
  <si>
    <t>CalTrans District 11</t>
  </si>
  <si>
    <t>Loan Fund</t>
  </si>
  <si>
    <t>Incentives:</t>
  </si>
  <si>
    <t>Client:</t>
  </si>
  <si>
    <t>Loan:</t>
  </si>
  <si>
    <t>San Diego Office Building</t>
  </si>
  <si>
    <t>Office of Emergency Services</t>
  </si>
  <si>
    <t>GS $Mart</t>
  </si>
  <si>
    <t>CA Science Center</t>
  </si>
  <si>
    <t>Ronald M George State Office Complex</t>
  </si>
  <si>
    <t xml:space="preserve">Dept of Justice </t>
  </si>
  <si>
    <t>Dept of Corrections &amp; Rehabilitiation</t>
  </si>
  <si>
    <t>High Desert State Prison</t>
  </si>
  <si>
    <t>average</t>
  </si>
  <si>
    <t>weighted average</t>
  </si>
  <si>
    <t>funding information from Barbara Browne, DGS EE loan fund program manager</t>
  </si>
  <si>
    <t>Valerie referred TRC to Barbara Browne: 916-375-4671, Barbara.browne@dgs.ca.gov</t>
  </si>
  <si>
    <t xml:space="preserve">Include fraction client paid, or just look at IOU vs DGS spending? </t>
  </si>
  <si>
    <t>Dept of Corrections &amp; Rehabilitation High Desert State Prison</t>
  </si>
  <si>
    <t>Plumas Sierra</t>
  </si>
  <si>
    <t>DCR</t>
  </si>
  <si>
    <t>(DGS+client) / Tota</t>
  </si>
  <si>
    <t>Conservative scenario assumes savings (compared to current) decreases by 50% starting 2020. Current DGS funding only set for next 3-4 years, then funding in-hand decreases from $3M to $2M (but could chance it will be re-upped to $3M).</t>
  </si>
  <si>
    <t>Aggressive scenario assumes savings (compared to current) increases. In the past, federal programs have ended and given money to DGS. Total increase of 33% over 3 year timeframe beginning 2020.</t>
  </si>
  <si>
    <t>Ave kWh per year (2015-17)</t>
  </si>
  <si>
    <t>Ave Th per year (2015-17)</t>
  </si>
  <si>
    <t xml:space="preserve">weighted average and average not very different. </t>
  </si>
  <si>
    <t xml:space="preserve">Assume </t>
  </si>
  <si>
    <t>Utilities</t>
  </si>
  <si>
    <t>Scenario</t>
  </si>
  <si>
    <t>Cumulative Energy Savings Potential - Electricity</t>
  </si>
  <si>
    <t>Conservative</t>
  </si>
  <si>
    <t>Reference</t>
  </si>
  <si>
    <t>Aggressive</t>
  </si>
  <si>
    <t>Cumulative Energy Savings Potential - Gas</t>
  </si>
  <si>
    <t xml:space="preserve">Residential </t>
  </si>
  <si>
    <t>Combined</t>
  </si>
  <si>
    <t>Total Programs</t>
  </si>
  <si>
    <t>Scenario:</t>
  </si>
  <si>
    <t>Cumulative Savings</t>
  </si>
  <si>
    <t>First-Year Savings</t>
  </si>
  <si>
    <t>Market Transformation</t>
  </si>
  <si>
    <t>Fuel Substitution</t>
  </si>
  <si>
    <t xml:space="preserve">Reference scenario assumes business-as-usual savings from the current funding level. </t>
  </si>
  <si>
    <t>All</t>
  </si>
  <si>
    <t>SB 350 ENERGY SAVINGS POTENTIAL</t>
  </si>
  <si>
    <t xml:space="preserve">NON-UTILITY PROGRAM TECHNICAL ASSESSMENT </t>
  </si>
  <si>
    <t>PROGRAM DATA WORKBOOK</t>
  </si>
  <si>
    <t>Reference Document:</t>
  </si>
  <si>
    <t>Contract:</t>
  </si>
  <si>
    <t>California Energy Commission 400-15-012</t>
  </si>
  <si>
    <t>Prepared by:</t>
  </si>
  <si>
    <t>NORESCO, TRC Energy Services, Center for Sustainable Energy</t>
  </si>
  <si>
    <t>Revised:</t>
  </si>
  <si>
    <t>Workbook Tab Definition</t>
  </si>
  <si>
    <t>Program Analysis</t>
  </si>
  <si>
    <t>This tab presents an overview of the program, high-level assumptions, and general calculation methods.</t>
  </si>
  <si>
    <t>SB 350 Potential</t>
  </si>
  <si>
    <t>This tab summarizes the non-utility energy savings potential for each scenario by building sector.</t>
  </si>
  <si>
    <t xml:space="preserve">This tab shows the "reference" case of the analysis which assumes business-as-usual trends. </t>
  </si>
  <si>
    <t xml:space="preserve">This tab shows the "conservative" case of the analysis built upon the "reference" case. </t>
  </si>
  <si>
    <t xml:space="preserve">This tab shows the "aggressive" case of the analysis built upon the "reference" case. </t>
  </si>
  <si>
    <t>Graph (electricity)</t>
  </si>
  <si>
    <t xml:space="preserve">This graph shows the SB 350 electricity savings potential by scenario, for both residential and nonresidential sectors. </t>
  </si>
  <si>
    <t>Graph (gas)</t>
  </si>
  <si>
    <t xml:space="preserve">This graph shows the SB 350 natural gas savings potential by scenario, for both residential and nonresidential sectors. </t>
  </si>
  <si>
    <t xml:space="preserve">This tab contains the raw data and processed data that contributed to the analysis. </t>
  </si>
  <si>
    <t>Acronym Definition</t>
  </si>
  <si>
    <t>Definition</t>
  </si>
  <si>
    <t xml:space="preserve">Gigawatt hours </t>
  </si>
  <si>
    <t>Million therms</t>
  </si>
  <si>
    <t>SB 350</t>
  </si>
  <si>
    <t>Senate Bill 350</t>
  </si>
  <si>
    <t>AAEE</t>
  </si>
  <si>
    <t>AAEE is defined as energy savings not yet considered committed but deemed likely to occur, including future updates of building codes, appliance regulations, and utility efficiency programs</t>
  </si>
  <si>
    <t>Single family and multi-family buildings</t>
  </si>
  <si>
    <t>Non-residential</t>
  </si>
  <si>
    <t xml:space="preserve">Commercial and public buildings, excluding industrial and agriculture. </t>
  </si>
  <si>
    <t>Program Information</t>
  </si>
  <si>
    <t>Category</t>
  </si>
  <si>
    <t>Data Sources</t>
  </si>
  <si>
    <t>Cap and Trade Annual Report</t>
  </si>
  <si>
    <t>This report is published annually to summarize program outcomes to date for all active projects.  The latest version of the Progress Report covers information through the end of the 2016.  Summaries provided in the Progress Report will inform overall program performance, cost effectiveness, and limitations.</t>
  </si>
  <si>
    <t>Fixed_DWR_WUE Excel workbook</t>
  </si>
  <si>
    <t>This workbook provides detailed information for each individual WUE project from 2014 including: 
o Detailed list of measures to be applied
o Estimated total cost for each measure</t>
  </si>
  <si>
    <t>Savings Allocation by Sector</t>
  </si>
  <si>
    <t>Savings Overlap Assumptions</t>
  </si>
  <si>
    <t>Utility Savings Overlap</t>
  </si>
  <si>
    <t>Demand Forecast Overlap</t>
  </si>
  <si>
    <t>Negligible</t>
  </si>
  <si>
    <t>AAEE Overlap</t>
  </si>
  <si>
    <t>Scenario Assumptions</t>
  </si>
  <si>
    <t>Reference Case</t>
  </si>
  <si>
    <t>Conservative Case</t>
  </si>
  <si>
    <t>Aggressive Case</t>
  </si>
  <si>
    <t>Appendix A10 - DGS Energy Efficiency Retrofit Program</t>
  </si>
  <si>
    <t>DGS Projects Funded</t>
  </si>
  <si>
    <t>Energy Retrofit Program, Department of General Services</t>
  </si>
  <si>
    <t>Program Term</t>
  </si>
  <si>
    <t>2009 - Present</t>
  </si>
  <si>
    <t>Average Annual Funding</t>
  </si>
  <si>
    <t>General Data</t>
  </si>
  <si>
    <t>IOU vs DGS Spending</t>
  </si>
  <si>
    <t>Department of General Services</t>
  </si>
  <si>
    <t xml:space="preserve">Assumed that current trends would continue – i.e., annual savings of 4.2 GWh and 0.008 MMtherms for 2016 to 2030. The DGS program manager reported this was the most likely outcome, although both increasing and decreasing funds are distinct possibilities.   </t>
  </si>
  <si>
    <t xml:space="preserve">Assumed that funding would decline by 33% beginning in 2020 decrease, and that energy savings (both GWh and therms) would decline similarly. The NORESCO team assumed this decline would occur over three years –i.e., 11% decline each year from 2020 to 2023. </t>
  </si>
  <si>
    <t>Assumed that funding would increase by 33% starting in 2020, and that energy savings (both GWh and therms) would increase accordingly. This scenario also assumes that project participation will increase, including from Department of Corrections and Rehabilitation (DCR) projects, since the DGS project manager identified DCR facilities as having significant energy efficiency savings opportunity.</t>
  </si>
</sst>
</file>

<file path=xl/styles.xml><?xml version="1.0" encoding="utf-8"?>
<styleSheet xmlns="http://schemas.openxmlformats.org/spreadsheetml/2006/main" xmlns:mc="http://schemas.openxmlformats.org/markup-compatibility/2006" xmlns:x14ac="http://schemas.microsoft.com/office/spreadsheetml/2009/9/ac" mc:Ignorable="x14ac">
  <numFmts count="13">
    <numFmt numFmtId="6" formatCode="&quot;$&quot;#,##0_);[Red]\(&quot;$&quot;#,##0\)"/>
    <numFmt numFmtId="8" formatCode="&quot;$&quot;#,##0.00_);[Red]\(&quot;$&quot;#,##0.00\)"/>
    <numFmt numFmtId="44" formatCode="_(&quot;$&quot;* #,##0.00_);_(&quot;$&quot;* \(#,##0.00\);_(&quot;$&quot;* &quot;-&quot;??_);_(@_)"/>
    <numFmt numFmtId="43" formatCode="_(* #,##0.00_);_(* \(#,##0.00\);_(* &quot;-&quot;??_);_(@_)"/>
    <numFmt numFmtId="164" formatCode="0.0"/>
    <numFmt numFmtId="165" formatCode="_(* #,##0_);_(* \(#,##0\);_(* &quot;-&quot;??_);_(@_)"/>
    <numFmt numFmtId="166" formatCode="&quot;$&quot;#,##0"/>
    <numFmt numFmtId="167" formatCode="[&lt;=9999999]###\-####;\(###\)\ ###\-####"/>
    <numFmt numFmtId="168" formatCode="m/d/yy;@"/>
    <numFmt numFmtId="169" formatCode="0.0000"/>
    <numFmt numFmtId="170" formatCode="_(&quot;$&quot;* #,##0_);_(&quot;$&quot;* \(#,##0\);_(&quot;$&quot;* &quot;-&quot;??_);_(@_)"/>
    <numFmt numFmtId="171" formatCode="0.000"/>
    <numFmt numFmtId="172" formatCode="[$-F800]dddd\,\ mmmm\ dd\,\ yyyy"/>
  </numFmts>
  <fonts count="51" x14ac:knownFonts="1">
    <font>
      <sz val="11"/>
      <color theme="1"/>
      <name val="Calibri"/>
      <family val="2"/>
      <scheme val="minor"/>
    </font>
    <font>
      <sz val="11"/>
      <color theme="1"/>
      <name val="Arial"/>
      <family val="2"/>
    </font>
    <font>
      <b/>
      <sz val="11"/>
      <color theme="1"/>
      <name val="Calibri"/>
      <family val="2"/>
      <scheme val="minor"/>
    </font>
    <font>
      <sz val="10"/>
      <color theme="1"/>
      <name val="Arial"/>
      <family val="2"/>
    </font>
    <font>
      <sz val="11"/>
      <color theme="1"/>
      <name val="Calibri"/>
      <family val="2"/>
      <scheme val="minor"/>
    </font>
    <font>
      <b/>
      <sz val="14"/>
      <color theme="1"/>
      <name val="Calibri"/>
      <family val="2"/>
      <scheme val="minor"/>
    </font>
    <font>
      <sz val="11"/>
      <color rgb="FFFF0000"/>
      <name val="Calibri"/>
      <family val="2"/>
      <scheme val="minor"/>
    </font>
    <font>
      <sz val="14"/>
      <color theme="1"/>
      <name val="Calibri"/>
      <family val="2"/>
      <scheme val="minor"/>
    </font>
    <font>
      <sz val="16"/>
      <color theme="1"/>
      <name val="Calibri"/>
      <family val="2"/>
      <scheme val="minor"/>
    </font>
    <font>
      <b/>
      <sz val="11"/>
      <color rgb="FF0070C0"/>
      <name val="Calibri"/>
      <family val="2"/>
      <scheme val="minor"/>
    </font>
    <font>
      <b/>
      <sz val="14"/>
      <color theme="1"/>
      <name val="Calibri"/>
      <family val="2"/>
    </font>
    <font>
      <b/>
      <sz val="14"/>
      <color rgb="FF0070C0"/>
      <name val="Calibri"/>
      <family val="2"/>
      <scheme val="minor"/>
    </font>
    <font>
      <sz val="9"/>
      <color indexed="81"/>
      <name val="Tahoma"/>
      <family val="2"/>
    </font>
    <font>
      <b/>
      <sz val="9"/>
      <color indexed="81"/>
      <name val="Tahoma"/>
      <family val="2"/>
    </font>
    <font>
      <sz val="10"/>
      <name val="Arial"/>
      <family val="2"/>
    </font>
    <font>
      <sz val="11"/>
      <color theme="0" tint="-0.499984740745262"/>
      <name val="Calibri"/>
      <family val="2"/>
      <scheme val="minor"/>
    </font>
    <font>
      <b/>
      <sz val="14"/>
      <color rgb="FFFF0000"/>
      <name val="Calibri"/>
      <family val="2"/>
      <scheme val="minor"/>
    </font>
    <font>
      <b/>
      <sz val="11"/>
      <color rgb="FFFF0000"/>
      <name val="Calibri"/>
      <family val="2"/>
      <scheme val="minor"/>
    </font>
    <font>
      <sz val="10"/>
      <color theme="1"/>
      <name val="Calibri"/>
      <family val="2"/>
      <scheme val="minor"/>
    </font>
    <font>
      <b/>
      <sz val="18"/>
      <color theme="1"/>
      <name val="Calibri"/>
      <family val="2"/>
    </font>
    <font>
      <b/>
      <sz val="11"/>
      <color theme="0" tint="-0.499984740745262"/>
      <name val="Calibri"/>
      <family val="2"/>
      <scheme val="minor"/>
    </font>
    <font>
      <sz val="14"/>
      <color theme="1"/>
      <name val="Arial"/>
      <family val="2"/>
    </font>
    <font>
      <b/>
      <sz val="11"/>
      <color rgb="FFFF0000"/>
      <name val="Calibri"/>
      <family val="2"/>
    </font>
    <font>
      <sz val="10"/>
      <color theme="0" tint="-0.499984740745262"/>
      <name val="Calibri"/>
      <family val="2"/>
      <scheme val="minor"/>
    </font>
    <font>
      <sz val="11"/>
      <color rgb="FF0070C0"/>
      <name val="Calibri"/>
      <family val="2"/>
      <scheme val="minor"/>
    </font>
    <font>
      <sz val="12"/>
      <color theme="1"/>
      <name val="Calibri"/>
      <family val="2"/>
      <scheme val="minor"/>
    </font>
    <font>
      <b/>
      <sz val="11"/>
      <color theme="0"/>
      <name val="Calibri"/>
      <family val="2"/>
      <scheme val="minor"/>
    </font>
    <font>
      <sz val="36"/>
      <color theme="1"/>
      <name val="Calibri"/>
      <family val="2"/>
      <scheme val="minor"/>
    </font>
    <font>
      <b/>
      <sz val="12"/>
      <color theme="1"/>
      <name val="Calibri"/>
      <family val="2"/>
      <scheme val="minor"/>
    </font>
    <font>
      <i/>
      <sz val="9"/>
      <color rgb="FF244061"/>
      <name val="Calibri"/>
      <family val="2"/>
    </font>
    <font>
      <sz val="20"/>
      <color theme="1"/>
      <name val="Calibri"/>
      <family val="2"/>
      <scheme val="minor"/>
    </font>
    <font>
      <sz val="9"/>
      <name val="Calibri"/>
      <family val="2"/>
      <scheme val="minor"/>
    </font>
    <font>
      <sz val="10"/>
      <name val="Calibri"/>
      <family val="2"/>
      <scheme val="minor"/>
    </font>
    <font>
      <sz val="12"/>
      <name val="Calibri"/>
      <family val="2"/>
      <scheme val="minor"/>
    </font>
    <font>
      <sz val="11"/>
      <name val="Calibri"/>
      <family val="2"/>
      <scheme val="minor"/>
    </font>
    <font>
      <u/>
      <sz val="9"/>
      <color theme="10"/>
      <name val="Calibri"/>
      <family val="2"/>
      <scheme val="minor"/>
    </font>
    <font>
      <u/>
      <sz val="11"/>
      <color theme="10"/>
      <name val="Calibri"/>
      <family val="2"/>
      <scheme val="minor"/>
    </font>
    <font>
      <sz val="12"/>
      <color rgb="FFFF0000"/>
      <name val="Calibri"/>
      <family val="2"/>
      <scheme val="minor"/>
    </font>
    <font>
      <sz val="9"/>
      <color theme="1"/>
      <name val="Calibri"/>
      <family val="2"/>
      <scheme val="minor"/>
    </font>
    <font>
      <sz val="11"/>
      <color rgb="FF000000"/>
      <name val="Calibri"/>
      <family val="2"/>
    </font>
    <font>
      <strike/>
      <sz val="11"/>
      <color theme="1"/>
      <name val="Calibri"/>
      <family val="2"/>
      <scheme val="minor"/>
    </font>
    <font>
      <strike/>
      <sz val="11"/>
      <name val="Calibri"/>
      <family val="2"/>
      <scheme val="minor"/>
    </font>
    <font>
      <sz val="10"/>
      <color rgb="FF000000"/>
      <name val="Calibri"/>
      <family val="2"/>
    </font>
    <font>
      <sz val="9"/>
      <color rgb="FF000000"/>
      <name val="Calibri"/>
      <family val="2"/>
    </font>
    <font>
      <b/>
      <sz val="11"/>
      <color rgb="FF000000"/>
      <name val="Calibri"/>
      <family val="2"/>
    </font>
    <font>
      <sz val="11"/>
      <color rgb="FF000000"/>
      <name val="Calibri"/>
      <family val="2"/>
      <scheme val="minor"/>
    </font>
    <font>
      <sz val="10"/>
      <color rgb="FF1F497D"/>
      <name val="Arial"/>
      <family val="2"/>
    </font>
    <font>
      <b/>
      <i/>
      <sz val="18"/>
      <color theme="1"/>
      <name val="Calibri"/>
      <family val="2"/>
      <scheme val="minor"/>
    </font>
    <font>
      <b/>
      <sz val="11"/>
      <color theme="1"/>
      <name val="Arial"/>
      <family val="2"/>
    </font>
    <font>
      <sz val="18"/>
      <color theme="1"/>
      <name val="Arial"/>
      <family val="2"/>
    </font>
    <font>
      <b/>
      <sz val="14"/>
      <color theme="1"/>
      <name val="Arial"/>
      <family val="2"/>
    </font>
  </fonts>
  <fills count="13">
    <fill>
      <patternFill patternType="none"/>
    </fill>
    <fill>
      <patternFill patternType="gray125"/>
    </fill>
    <fill>
      <patternFill patternType="solid">
        <fgColor theme="0" tint="-0.249977111117893"/>
        <bgColor indexed="64"/>
      </patternFill>
    </fill>
    <fill>
      <patternFill patternType="solid">
        <fgColor theme="8" tint="0.79998168889431442"/>
        <bgColor indexed="64"/>
      </patternFill>
    </fill>
    <fill>
      <patternFill patternType="solid">
        <fgColor theme="0"/>
        <bgColor indexed="64"/>
      </patternFill>
    </fill>
    <fill>
      <patternFill patternType="solid">
        <fgColor theme="3" tint="0.59999389629810485"/>
        <bgColor indexed="64"/>
      </patternFill>
    </fill>
    <fill>
      <patternFill patternType="solid">
        <fgColor rgb="FFFFFF00"/>
        <bgColor indexed="64"/>
      </patternFill>
    </fill>
    <fill>
      <patternFill patternType="solid">
        <fgColor rgb="FFA5A5A5"/>
      </patternFill>
    </fill>
    <fill>
      <patternFill patternType="solid">
        <fgColor theme="6" tint="0.59996337778862885"/>
        <bgColor indexed="64"/>
      </patternFill>
    </fill>
    <fill>
      <patternFill patternType="solid">
        <fgColor theme="9" tint="0.59996337778862885"/>
        <bgColor indexed="64"/>
      </patternFill>
    </fill>
    <fill>
      <patternFill patternType="solid">
        <fgColor theme="0" tint="-0.14999847407452621"/>
        <bgColor indexed="64"/>
      </patternFill>
    </fill>
    <fill>
      <patternFill patternType="solid">
        <fgColor theme="6" tint="0.59999389629810485"/>
        <bgColor indexed="64"/>
      </patternFill>
    </fill>
    <fill>
      <patternFill patternType="solid">
        <fgColor theme="3" tint="0.79998168889431442"/>
        <bgColor indexed="64"/>
      </patternFill>
    </fill>
  </fills>
  <borders count="67">
    <border>
      <left/>
      <right/>
      <top/>
      <bottom/>
      <diagonal/>
    </border>
    <border>
      <left style="thin">
        <color indexed="64"/>
      </left>
      <right style="thin">
        <color indexed="64"/>
      </right>
      <top style="thin">
        <color indexed="64"/>
      </top>
      <bottom style="thin">
        <color indexed="64"/>
      </bottom>
      <diagonal/>
    </border>
    <border>
      <left style="thin">
        <color indexed="64"/>
      </left>
      <right/>
      <top/>
      <bottom style="thin">
        <color indexed="64"/>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right style="thin">
        <color indexed="64"/>
      </right>
      <top/>
      <bottom style="thin">
        <color indexed="64"/>
      </bottom>
      <diagonal/>
    </border>
    <border>
      <left/>
      <right/>
      <top style="thin">
        <color indexed="64"/>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top style="thin">
        <color indexed="64"/>
      </top>
      <bottom style="medium">
        <color indexed="64"/>
      </bottom>
      <diagonal/>
    </border>
    <border>
      <left/>
      <right style="thin">
        <color indexed="64"/>
      </right>
      <top style="thin">
        <color indexed="64"/>
      </top>
      <bottom style="thin">
        <color indexed="64"/>
      </bottom>
      <diagonal/>
    </border>
    <border>
      <left/>
      <right/>
      <top style="medium">
        <color indexed="64"/>
      </top>
      <bottom style="medium">
        <color indexed="64"/>
      </bottom>
      <diagonal/>
    </border>
    <border>
      <left style="double">
        <color rgb="FF3F3F3F"/>
      </left>
      <right style="double">
        <color rgb="FF3F3F3F"/>
      </right>
      <top style="double">
        <color rgb="FF3F3F3F"/>
      </top>
      <bottom style="double">
        <color rgb="FF3F3F3F"/>
      </bottom>
      <diagonal/>
    </border>
    <border>
      <left style="medium">
        <color indexed="64"/>
      </left>
      <right style="thin">
        <color indexed="64"/>
      </right>
      <top style="medium">
        <color indexed="64"/>
      </top>
      <bottom/>
      <diagonal/>
    </border>
    <border>
      <left/>
      <right style="thin">
        <color indexed="64"/>
      </right>
      <top style="medium">
        <color indexed="64"/>
      </top>
      <bottom/>
      <diagonal/>
    </border>
    <border>
      <left style="medium">
        <color indexed="64"/>
      </left>
      <right style="thin">
        <color indexed="64"/>
      </right>
      <top/>
      <bottom/>
      <diagonal/>
    </border>
    <border>
      <left style="medium">
        <color indexed="64"/>
      </left>
      <right style="thin">
        <color indexed="64"/>
      </right>
      <top/>
      <bottom style="medium">
        <color indexed="64"/>
      </bottom>
      <diagonal/>
    </border>
    <border>
      <left style="thin">
        <color indexed="64"/>
      </left>
      <right style="thin">
        <color indexed="64"/>
      </right>
      <top/>
      <bottom style="medium">
        <color indexed="64"/>
      </bottom>
      <diagonal/>
    </border>
    <border>
      <left style="medium">
        <color indexed="64"/>
      </left>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top style="thin">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top style="thin">
        <color indexed="64"/>
      </top>
      <bottom style="thin">
        <color indexed="64"/>
      </bottom>
      <diagonal/>
    </border>
    <border>
      <left/>
      <right/>
      <top style="thin">
        <color indexed="64"/>
      </top>
      <bottom style="thin">
        <color indexed="64"/>
      </bottom>
      <diagonal/>
    </border>
    <border>
      <left/>
      <right style="medium">
        <color indexed="64"/>
      </right>
      <top style="thin">
        <color indexed="64"/>
      </top>
      <bottom style="thin">
        <color indexed="64"/>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top/>
      <bottom style="thin">
        <color indexed="64"/>
      </bottom>
      <diagonal/>
    </border>
    <border>
      <left style="medium">
        <color indexed="64"/>
      </left>
      <right style="thin">
        <color indexed="64"/>
      </right>
      <top/>
      <bottom style="thin">
        <color indexed="64"/>
      </bottom>
      <diagonal/>
    </border>
    <border>
      <left style="thin">
        <color indexed="64"/>
      </left>
      <right style="medium">
        <color indexed="64"/>
      </right>
      <top/>
      <bottom style="thin">
        <color indexed="64"/>
      </bottom>
      <diagonal/>
    </border>
    <border>
      <left style="medium">
        <color indexed="64"/>
      </left>
      <right style="medium">
        <color indexed="64"/>
      </right>
      <top/>
      <bottom style="thin">
        <color indexed="64"/>
      </bottom>
      <diagonal/>
    </border>
    <border>
      <left style="medium">
        <color indexed="64"/>
      </left>
      <right/>
      <top style="thin">
        <color indexed="64"/>
      </top>
      <bottom/>
      <diagonal/>
    </border>
    <border>
      <left style="thin">
        <color indexed="64"/>
      </left>
      <right style="thin">
        <color indexed="64"/>
      </right>
      <top style="thin">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rgb="FF808080"/>
      </right>
      <top style="medium">
        <color indexed="64"/>
      </top>
      <bottom/>
      <diagonal/>
    </border>
    <border>
      <left style="medium">
        <color indexed="64"/>
      </left>
      <right style="medium">
        <color indexed="64"/>
      </right>
      <top/>
      <bottom style="medium">
        <color indexed="64"/>
      </bottom>
      <diagonal/>
    </border>
    <border>
      <left style="medium">
        <color indexed="64"/>
      </left>
      <right style="medium">
        <color rgb="FF808080"/>
      </right>
      <top/>
      <bottom style="medium">
        <color indexed="64"/>
      </bottom>
      <diagonal/>
    </border>
    <border>
      <left style="medium">
        <color rgb="FF808080"/>
      </left>
      <right style="medium">
        <color rgb="FF808080"/>
      </right>
      <top style="medium">
        <color indexed="64"/>
      </top>
      <bottom/>
      <diagonal/>
    </border>
    <border>
      <left/>
      <right style="medium">
        <color rgb="FF808080"/>
      </right>
      <top style="medium">
        <color indexed="64"/>
      </top>
      <bottom/>
      <diagonal/>
    </border>
    <border>
      <left style="medium">
        <color indexed="64"/>
      </left>
      <right style="medium">
        <color rgb="FF808080"/>
      </right>
      <top/>
      <bottom/>
      <diagonal/>
    </border>
    <border>
      <left style="medium">
        <color rgb="FF808080"/>
      </left>
      <right style="medium">
        <color rgb="FF808080"/>
      </right>
      <top/>
      <bottom/>
      <diagonal/>
    </border>
    <border>
      <left/>
      <right style="medium">
        <color rgb="FF808080"/>
      </right>
      <top/>
      <bottom/>
      <diagonal/>
    </border>
    <border>
      <left style="medium">
        <color indexed="64"/>
      </left>
      <right style="medium">
        <color rgb="FF808080"/>
      </right>
      <top/>
      <bottom style="medium">
        <color rgb="FF808080"/>
      </bottom>
      <diagonal/>
    </border>
    <border>
      <left style="medium">
        <color rgb="FF808080"/>
      </left>
      <right style="medium">
        <color rgb="FF808080"/>
      </right>
      <top/>
      <bottom style="medium">
        <color rgb="FF808080"/>
      </bottom>
      <diagonal/>
    </border>
    <border>
      <left/>
      <right style="medium">
        <color rgb="FF808080"/>
      </right>
      <top/>
      <bottom style="medium">
        <color rgb="FF808080"/>
      </bottom>
      <diagonal/>
    </border>
    <border>
      <left style="medium">
        <color indexed="64"/>
      </left>
      <right style="medium">
        <color rgb="FF808080"/>
      </right>
      <top style="medium">
        <color rgb="FF808080"/>
      </top>
      <bottom/>
      <diagonal/>
    </border>
    <border>
      <left style="medium">
        <color rgb="FF808080"/>
      </left>
      <right style="medium">
        <color rgb="FF808080"/>
      </right>
      <top style="medium">
        <color rgb="FF808080"/>
      </top>
      <bottom/>
      <diagonal/>
    </border>
    <border>
      <left style="medium">
        <color rgb="FF808080"/>
      </left>
      <right style="medium">
        <color rgb="FF808080"/>
      </right>
      <top/>
      <bottom style="medium">
        <color indexed="64"/>
      </bottom>
      <diagonal/>
    </border>
    <border>
      <left style="medium">
        <color rgb="FF808080"/>
      </left>
      <right/>
      <top style="medium">
        <color indexed="64"/>
      </top>
      <bottom/>
      <diagonal/>
    </border>
    <border>
      <left style="medium">
        <color rgb="FF808080"/>
      </left>
      <right/>
      <top/>
      <bottom style="medium">
        <color indexed="64"/>
      </bottom>
      <diagonal/>
    </border>
    <border>
      <left style="medium">
        <color rgb="FF808080"/>
      </left>
      <right/>
      <top/>
      <bottom/>
      <diagonal/>
    </border>
    <border>
      <left style="medium">
        <color rgb="FF808080"/>
      </left>
      <right/>
      <top/>
      <bottom style="medium">
        <color rgb="FF808080"/>
      </bottom>
      <diagonal/>
    </border>
    <border>
      <left style="medium">
        <color rgb="FF808080"/>
      </left>
      <right/>
      <top style="medium">
        <color rgb="FF808080"/>
      </top>
      <bottom/>
      <diagonal/>
    </border>
  </borders>
  <cellStyleXfs count="18">
    <xf numFmtId="0" fontId="0" fillId="0" borderId="0"/>
    <xf numFmtId="44" fontId="4" fillId="0" borderId="0" applyFont="0" applyFill="0" applyBorder="0" applyAlignment="0" applyProtection="0"/>
    <xf numFmtId="43" fontId="14" fillId="0" borderId="0" applyFont="0" applyFill="0" applyBorder="0" applyAlignment="0" applyProtection="0">
      <alignment wrapText="1"/>
    </xf>
    <xf numFmtId="44" fontId="14" fillId="0" borderId="0" applyFont="0" applyFill="0" applyBorder="0" applyAlignment="0" applyProtection="0">
      <alignment wrapText="1"/>
    </xf>
    <xf numFmtId="43" fontId="14" fillId="0" borderId="0" applyFont="0" applyFill="0" applyBorder="0" applyAlignment="0" applyProtection="0">
      <alignment wrapText="1"/>
    </xf>
    <xf numFmtId="0" fontId="14" fillId="0" borderId="0">
      <alignment wrapText="1"/>
    </xf>
    <xf numFmtId="9" fontId="4" fillId="0" borderId="0" applyFont="0" applyFill="0" applyBorder="0" applyAlignment="0" applyProtection="0"/>
    <xf numFmtId="43" fontId="4" fillId="0" borderId="0" applyFont="0" applyFill="0" applyBorder="0" applyAlignment="0" applyProtection="0"/>
    <xf numFmtId="0" fontId="26" fillId="7" borderId="26" applyNumberFormat="0" applyAlignment="0" applyProtection="0"/>
    <xf numFmtId="0" fontId="35" fillId="0" borderId="0" applyNumberFormat="0" applyFill="0" applyBorder="0" applyAlignment="0" applyProtection="0"/>
    <xf numFmtId="0" fontId="38" fillId="0" borderId="0"/>
    <xf numFmtId="0" fontId="4" fillId="0" borderId="0"/>
    <xf numFmtId="44" fontId="14" fillId="0" borderId="0" applyFont="0" applyFill="0" applyBorder="0" applyAlignment="0" applyProtection="0"/>
    <xf numFmtId="44" fontId="14" fillId="0" borderId="0" applyFont="0" applyFill="0" applyBorder="0" applyAlignment="0" applyProtection="0"/>
    <xf numFmtId="0" fontId="14" fillId="0" borderId="0"/>
    <xf numFmtId="0" fontId="4" fillId="0" borderId="0"/>
    <xf numFmtId="9" fontId="14" fillId="0" borderId="0" applyFont="0" applyFill="0" applyBorder="0" applyAlignment="0" applyProtection="0"/>
    <xf numFmtId="9" fontId="14" fillId="0" borderId="0" applyFont="0" applyFill="0" applyBorder="0" applyAlignment="0" applyProtection="0"/>
  </cellStyleXfs>
  <cellXfs count="440">
    <xf numFmtId="0" fontId="0" fillId="0" borderId="0" xfId="0"/>
    <xf numFmtId="0" fontId="2" fillId="0" borderId="0" xfId="0" applyFont="1"/>
    <xf numFmtId="0" fontId="0" fillId="0" borderId="0" xfId="0" applyFont="1"/>
    <xf numFmtId="0" fontId="0" fillId="0" borderId="0" xfId="0" applyBorder="1"/>
    <xf numFmtId="0" fontId="5" fillId="0" borderId="0" xfId="0" applyFont="1"/>
    <xf numFmtId="0" fontId="3" fillId="0" borderId="0" xfId="0" applyFont="1" applyAlignment="1">
      <alignment horizontal="left"/>
    </xf>
    <xf numFmtId="0" fontId="6" fillId="0" borderId="0" xfId="0" applyFont="1"/>
    <xf numFmtId="0" fontId="0" fillId="0" borderId="0" xfId="0" applyFont="1" applyFill="1" applyBorder="1"/>
    <xf numFmtId="0" fontId="7" fillId="0" borderId="0" xfId="0" applyFont="1"/>
    <xf numFmtId="0" fontId="10" fillId="0" borderId="0" xfId="0" applyFont="1" applyAlignment="1">
      <alignment horizontal="left"/>
    </xf>
    <xf numFmtId="0" fontId="2" fillId="0" borderId="0" xfId="0" applyFont="1" applyAlignment="1"/>
    <xf numFmtId="1" fontId="0" fillId="0" borderId="0" xfId="0" applyNumberFormat="1" applyFont="1" applyFill="1" applyBorder="1"/>
    <xf numFmtId="0" fontId="0" fillId="0" borderId="0" xfId="0" applyFont="1" applyBorder="1"/>
    <xf numFmtId="0" fontId="0" fillId="0" borderId="0" xfId="0" applyAlignment="1">
      <alignment horizontal="right"/>
    </xf>
    <xf numFmtId="0" fontId="0" fillId="0" borderId="0" xfId="0" applyFont="1" applyFill="1" applyBorder="1" applyAlignment="1">
      <alignment horizontal="center"/>
    </xf>
    <xf numFmtId="0" fontId="0" fillId="0" borderId="0" xfId="0" applyFont="1" applyBorder="1" applyAlignment="1">
      <alignment horizontal="center"/>
    </xf>
    <xf numFmtId="164" fontId="0" fillId="0" borderId="0" xfId="0" applyNumberFormat="1" applyFont="1" applyFill="1" applyBorder="1"/>
    <xf numFmtId="0" fontId="20" fillId="0" borderId="6" xfId="0" applyFont="1" applyBorder="1" applyAlignment="1">
      <alignment horizontal="left"/>
    </xf>
    <xf numFmtId="0" fontId="21" fillId="0" borderId="0" xfId="0" applyFont="1" applyAlignment="1">
      <alignment horizontal="left"/>
    </xf>
    <xf numFmtId="0" fontId="5" fillId="5" borderId="0" xfId="0" applyFont="1" applyFill="1" applyBorder="1"/>
    <xf numFmtId="0" fontId="5" fillId="2" borderId="0" xfId="0" applyFont="1" applyFill="1" applyBorder="1"/>
    <xf numFmtId="14" fontId="22" fillId="0" borderId="0" xfId="0" applyNumberFormat="1" applyFont="1" applyAlignment="1">
      <alignment horizontal="left"/>
    </xf>
    <xf numFmtId="0" fontId="23" fillId="0" borderId="0" xfId="0" applyFont="1" applyBorder="1"/>
    <xf numFmtId="0" fontId="2" fillId="0" borderId="10" xfId="0" applyFont="1" applyBorder="1"/>
    <xf numFmtId="0" fontId="0" fillId="0" borderId="10" xfId="0" applyFont="1" applyBorder="1"/>
    <xf numFmtId="0" fontId="0" fillId="0" borderId="10" xfId="0" applyBorder="1"/>
    <xf numFmtId="0" fontId="0" fillId="0" borderId="11" xfId="0" applyBorder="1"/>
    <xf numFmtId="0" fontId="24" fillId="0" borderId="0" xfId="0" applyFont="1" applyBorder="1"/>
    <xf numFmtId="0" fontId="2" fillId="0" borderId="0" xfId="0" applyFont="1" applyBorder="1"/>
    <xf numFmtId="0" fontId="0" fillId="0" borderId="13" xfId="0" applyBorder="1"/>
    <xf numFmtId="0" fontId="0" fillId="0" borderId="12" xfId="0" applyBorder="1"/>
    <xf numFmtId="0" fontId="5" fillId="0" borderId="12" xfId="0" applyFont="1" applyBorder="1"/>
    <xf numFmtId="0" fontId="5" fillId="0" borderId="0" xfId="0" applyFont="1" applyBorder="1"/>
    <xf numFmtId="0" fontId="5" fillId="0" borderId="0" xfId="0" applyFont="1" applyBorder="1" applyAlignment="1">
      <alignment horizontal="center"/>
    </xf>
    <xf numFmtId="0" fontId="5" fillId="0" borderId="0" xfId="0" applyFont="1" applyFill="1" applyBorder="1"/>
    <xf numFmtId="0" fontId="7" fillId="0" borderId="0" xfId="0" applyFont="1" applyBorder="1"/>
    <xf numFmtId="0" fontId="7" fillId="0" borderId="13" xfId="0" applyFont="1" applyBorder="1"/>
    <xf numFmtId="0" fontId="5" fillId="2" borderId="12" xfId="0" applyFont="1" applyFill="1" applyBorder="1"/>
    <xf numFmtId="0" fontId="0" fillId="0" borderId="12" xfId="0" applyFont="1" applyFill="1" applyBorder="1"/>
    <xf numFmtId="0" fontId="9" fillId="0" borderId="0" xfId="0" applyFont="1" applyFill="1" applyBorder="1"/>
    <xf numFmtId="0" fontId="0" fillId="0" borderId="14" xfId="0" applyBorder="1"/>
    <xf numFmtId="0" fontId="0" fillId="0" borderId="15" xfId="0" applyBorder="1"/>
    <xf numFmtId="0" fontId="0" fillId="0" borderId="16" xfId="0" applyBorder="1"/>
    <xf numFmtId="0" fontId="5" fillId="5" borderId="12" xfId="0" applyFont="1" applyFill="1" applyBorder="1"/>
    <xf numFmtId="0" fontId="0" fillId="0" borderId="12" xfId="0" applyFont="1" applyBorder="1"/>
    <xf numFmtId="0" fontId="0" fillId="0" borderId="14" xfId="0" applyFont="1" applyBorder="1"/>
    <xf numFmtId="0" fontId="2" fillId="0" borderId="15" xfId="0" applyFont="1" applyBorder="1"/>
    <xf numFmtId="0" fontId="0" fillId="0" borderId="15" xfId="0" applyFont="1" applyBorder="1"/>
    <xf numFmtId="0" fontId="17" fillId="0" borderId="0" xfId="0" applyFont="1" applyFill="1" applyBorder="1" applyAlignment="1">
      <alignment horizontal="center"/>
    </xf>
    <xf numFmtId="164" fontId="17" fillId="0" borderId="0" xfId="0" applyNumberFormat="1" applyFont="1" applyFill="1" applyBorder="1"/>
    <xf numFmtId="0" fontId="2" fillId="0" borderId="12" xfId="0" applyFont="1" applyBorder="1" applyAlignment="1">
      <alignment horizontal="left"/>
    </xf>
    <xf numFmtId="0" fontId="11" fillId="0" borderId="9" xfId="0" applyFont="1" applyBorder="1"/>
    <xf numFmtId="0" fontId="25" fillId="0" borderId="0" xfId="0" applyFont="1" applyFill="1" applyBorder="1" applyAlignment="1">
      <alignment horizontal="left" vertical="top"/>
    </xf>
    <xf numFmtId="0" fontId="18" fillId="0" borderId="0" xfId="0" applyFont="1" applyBorder="1" applyAlignment="1">
      <alignment horizontal="right"/>
    </xf>
    <xf numFmtId="0" fontId="2" fillId="0" borderId="0" xfId="0" applyFont="1" applyFill="1" applyBorder="1" applyAlignment="1">
      <alignment horizontal="center"/>
    </xf>
    <xf numFmtId="9" fontId="0" fillId="0" borderId="0" xfId="6" applyFont="1"/>
    <xf numFmtId="0" fontId="16" fillId="0" borderId="0" xfId="0" applyFont="1"/>
    <xf numFmtId="0" fontId="15" fillId="0" borderId="0" xfId="0" applyFont="1"/>
    <xf numFmtId="0" fontId="15" fillId="0" borderId="0" xfId="0" applyFont="1" applyFill="1" applyBorder="1"/>
    <xf numFmtId="0" fontId="15" fillId="0" borderId="0" xfId="0" applyFont="1" applyFill="1"/>
    <xf numFmtId="0" fontId="15" fillId="0" borderId="0" xfId="0" applyFont="1" applyFill="1" applyBorder="1" applyAlignment="1">
      <alignment horizontal="left"/>
    </xf>
    <xf numFmtId="0" fontId="15" fillId="0" borderId="0" xfId="0" applyFont="1" applyBorder="1"/>
    <xf numFmtId="166" fontId="0" fillId="0" borderId="0" xfId="0" applyNumberFormat="1" applyAlignment="1"/>
    <xf numFmtId="14" fontId="25" fillId="4" borderId="0" xfId="0" applyNumberFormat="1" applyFont="1" applyFill="1" applyBorder="1" applyAlignment="1">
      <alignment horizontal="left" vertical="center"/>
    </xf>
    <xf numFmtId="166" fontId="25" fillId="4" borderId="0" xfId="0" applyNumberFormat="1" applyFont="1" applyFill="1" applyBorder="1" applyAlignment="1">
      <alignment horizontal="left" vertical="center"/>
    </xf>
    <xf numFmtId="0" fontId="0" fillId="4" borderId="0" xfId="0" applyFill="1" applyBorder="1" applyAlignment="1">
      <alignment horizontal="center" vertical="center" wrapText="1"/>
    </xf>
    <xf numFmtId="0" fontId="0" fillId="4" borderId="0" xfId="0" applyFill="1" applyBorder="1" applyAlignment="1">
      <alignment horizontal="center" vertical="center"/>
    </xf>
    <xf numFmtId="0" fontId="29" fillId="0" borderId="0" xfId="0" applyFont="1" applyAlignment="1">
      <alignment vertical="center" wrapText="1"/>
    </xf>
    <xf numFmtId="0" fontId="31" fillId="6" borderId="28" xfId="8" applyFont="1" applyFill="1" applyBorder="1" applyAlignment="1">
      <alignment horizontal="center" vertical="center" textRotation="90" wrapText="1"/>
    </xf>
    <xf numFmtId="0" fontId="30" fillId="3" borderId="11" xfId="0" applyFont="1" applyFill="1" applyBorder="1" applyAlignment="1">
      <alignment horizontal="center" vertical="center" wrapText="1"/>
    </xf>
    <xf numFmtId="0" fontId="30" fillId="9" borderId="12" xfId="0" applyFont="1" applyFill="1" applyBorder="1" applyAlignment="1">
      <alignment horizontal="center" vertical="center"/>
    </xf>
    <xf numFmtId="0" fontId="30" fillId="9" borderId="0" xfId="0" applyFont="1" applyFill="1" applyBorder="1" applyAlignment="1">
      <alignment horizontal="center" vertical="center"/>
    </xf>
    <xf numFmtId="0" fontId="30" fillId="9" borderId="13" xfId="0" applyFont="1" applyFill="1" applyBorder="1" applyAlignment="1">
      <alignment horizontal="center" vertical="center"/>
    </xf>
    <xf numFmtId="0" fontId="31" fillId="6" borderId="3" xfId="8" applyFont="1" applyFill="1" applyBorder="1" applyAlignment="1">
      <alignment horizontal="center" vertical="center" textRotation="90" wrapText="1"/>
    </xf>
    <xf numFmtId="0" fontId="30" fillId="3" borderId="13" xfId="0" applyFont="1" applyFill="1" applyBorder="1" applyAlignment="1">
      <alignment horizontal="center" vertical="center" wrapText="1"/>
    </xf>
    <xf numFmtId="0" fontId="33" fillId="8" borderId="14" xfId="8" applyNumberFormat="1" applyFont="1" applyFill="1" applyBorder="1" applyAlignment="1">
      <alignment horizontal="center" wrapText="1"/>
    </xf>
    <xf numFmtId="49" fontId="33" fillId="8" borderId="15" xfId="8" applyNumberFormat="1" applyFont="1" applyFill="1" applyBorder="1" applyAlignment="1">
      <alignment horizontal="center" wrapText="1"/>
    </xf>
    <xf numFmtId="0" fontId="33" fillId="8" borderId="15" xfId="8" applyFont="1" applyFill="1" applyBorder="1" applyAlignment="1">
      <alignment horizontal="center" wrapText="1"/>
    </xf>
    <xf numFmtId="0" fontId="25" fillId="8" borderId="15" xfId="0" applyFont="1" applyFill="1" applyBorder="1" applyAlignment="1">
      <alignment horizontal="center" wrapText="1"/>
    </xf>
    <xf numFmtId="0" fontId="33" fillId="8" borderId="15" xfId="8" applyFont="1" applyFill="1" applyBorder="1" applyAlignment="1">
      <alignment horizontal="center" textRotation="90" wrapText="1"/>
    </xf>
    <xf numFmtId="0" fontId="25" fillId="8" borderId="16" xfId="0" applyFont="1" applyFill="1" applyBorder="1" applyAlignment="1">
      <alignment horizontal="center" textRotation="90" wrapText="1"/>
    </xf>
    <xf numFmtId="0" fontId="25" fillId="8" borderId="14" xfId="0" applyFont="1" applyFill="1" applyBorder="1" applyAlignment="1">
      <alignment horizontal="center" textRotation="90" wrapText="1"/>
    </xf>
    <xf numFmtId="166" fontId="33" fillId="8" borderId="15" xfId="8" applyNumberFormat="1" applyFont="1" applyFill="1" applyBorder="1" applyAlignment="1">
      <alignment horizontal="center" textRotation="90" wrapText="1"/>
    </xf>
    <xf numFmtId="166" fontId="33" fillId="8" borderId="16" xfId="8" applyNumberFormat="1" applyFont="1" applyFill="1" applyBorder="1" applyAlignment="1">
      <alignment horizontal="center" textRotation="90" wrapText="1"/>
    </xf>
    <xf numFmtId="3" fontId="33" fillId="8" borderId="15" xfId="8" applyNumberFormat="1" applyFont="1" applyFill="1" applyBorder="1" applyAlignment="1">
      <alignment horizontal="center" wrapText="1"/>
    </xf>
    <xf numFmtId="166" fontId="33" fillId="8" borderId="16" xfId="8" applyNumberFormat="1" applyFont="1" applyFill="1" applyBorder="1" applyAlignment="1">
      <alignment horizontal="center" wrapText="1"/>
    </xf>
    <xf numFmtId="166" fontId="33" fillId="8" borderId="14" xfId="8" applyNumberFormat="1" applyFont="1" applyFill="1" applyBorder="1" applyAlignment="1">
      <alignment horizontal="right" textRotation="90" wrapText="1"/>
    </xf>
    <xf numFmtId="166" fontId="33" fillId="8" borderId="15" xfId="8" applyNumberFormat="1" applyFont="1" applyFill="1" applyBorder="1" applyAlignment="1">
      <alignment horizontal="right" textRotation="90" wrapText="1"/>
    </xf>
    <xf numFmtId="0" fontId="33" fillId="8" borderId="16" xfId="8" applyFont="1" applyFill="1" applyBorder="1" applyAlignment="1">
      <alignment horizontal="right" textRotation="90" wrapText="1"/>
    </xf>
    <xf numFmtId="0" fontId="33" fillId="8" borderId="14" xfId="8" applyFont="1" applyFill="1" applyBorder="1" applyAlignment="1">
      <alignment horizontal="center" wrapText="1"/>
    </xf>
    <xf numFmtId="0" fontId="33" fillId="8" borderId="16" xfId="8" applyFont="1" applyFill="1" applyBorder="1" applyAlignment="1">
      <alignment horizontal="center" wrapText="1"/>
    </xf>
    <xf numFmtId="0" fontId="33" fillId="9" borderId="14" xfId="8" applyFont="1" applyFill="1" applyBorder="1" applyAlignment="1">
      <alignment horizontal="center" vertical="center" textRotation="90" wrapText="1"/>
    </xf>
    <xf numFmtId="0" fontId="33" fillId="9" borderId="15" xfId="8" applyFont="1" applyFill="1" applyBorder="1" applyAlignment="1">
      <alignment horizontal="center" vertical="center" textRotation="90" wrapText="1"/>
    </xf>
    <xf numFmtId="0" fontId="33" fillId="9" borderId="15" xfId="8" applyFont="1" applyFill="1" applyBorder="1" applyAlignment="1">
      <alignment horizontal="right" vertical="top" textRotation="90" wrapText="1"/>
    </xf>
    <xf numFmtId="0" fontId="33" fillId="9" borderId="15" xfId="8" applyFont="1" applyFill="1" applyBorder="1" applyAlignment="1">
      <alignment horizontal="left" vertical="center" textRotation="90" wrapText="1"/>
    </xf>
    <xf numFmtId="0" fontId="33" fillId="9" borderId="16" xfId="8" applyFont="1" applyFill="1" applyBorder="1" applyAlignment="1">
      <alignment horizontal="center" vertical="center" textRotation="90" wrapText="1"/>
    </xf>
    <xf numFmtId="0" fontId="33" fillId="6" borderId="31" xfId="8" applyFont="1" applyFill="1" applyBorder="1" applyAlignment="1">
      <alignment horizontal="center" vertical="center" textRotation="90" wrapText="1"/>
    </xf>
    <xf numFmtId="0" fontId="33" fillId="3" borderId="16" xfId="8" applyFont="1" applyFill="1" applyBorder="1" applyAlignment="1">
      <alignment horizontal="center" vertical="center" wrapText="1"/>
    </xf>
    <xf numFmtId="0" fontId="0" fillId="0" borderId="32" xfId="0" applyNumberFormat="1" applyFont="1" applyBorder="1" applyAlignment="1">
      <alignment horizontal="center" vertical="center"/>
    </xf>
    <xf numFmtId="49" fontId="0" fillId="0" borderId="17" xfId="0" applyNumberFormat="1" applyFont="1" applyBorder="1" applyAlignment="1">
      <alignment horizontal="center" vertical="center"/>
    </xf>
    <xf numFmtId="0" fontId="0" fillId="0" borderId="33" xfId="0" applyFont="1" applyBorder="1" applyAlignment="1">
      <alignment horizontal="center" vertical="center"/>
    </xf>
    <xf numFmtId="0" fontId="34" fillId="4" borderId="33" xfId="8" applyFont="1" applyFill="1" applyBorder="1" applyAlignment="1">
      <alignment vertical="center" wrapText="1"/>
    </xf>
    <xf numFmtId="0" fontId="0" fillId="4" borderId="33" xfId="0" applyFont="1" applyFill="1" applyBorder="1" applyAlignment="1">
      <alignment horizontal="center" vertical="center" wrapText="1"/>
    </xf>
    <xf numFmtId="0" fontId="34" fillId="4" borderId="18" xfId="8" applyFont="1" applyFill="1" applyBorder="1" applyAlignment="1">
      <alignment horizontal="center" vertical="center" wrapText="1"/>
    </xf>
    <xf numFmtId="0" fontId="34" fillId="4" borderId="17" xfId="8" applyFont="1" applyFill="1" applyBorder="1" applyAlignment="1">
      <alignment horizontal="center" vertical="center" wrapText="1"/>
    </xf>
    <xf numFmtId="166" fontId="0" fillId="4" borderId="33" xfId="0" applyNumberFormat="1" applyFont="1" applyFill="1" applyBorder="1" applyAlignment="1">
      <alignment horizontal="center" vertical="center" wrapText="1"/>
    </xf>
    <xf numFmtId="166" fontId="0" fillId="4" borderId="18" xfId="0" applyNumberFormat="1" applyFont="1" applyFill="1" applyBorder="1" applyAlignment="1">
      <alignment horizontal="center" vertical="center" wrapText="1"/>
    </xf>
    <xf numFmtId="0" fontId="0" fillId="4" borderId="24" xfId="0" applyFont="1" applyFill="1" applyBorder="1" applyAlignment="1">
      <alignment horizontal="center" vertical="center" wrapText="1"/>
    </xf>
    <xf numFmtId="0" fontId="0" fillId="4" borderId="1" xfId="0" applyFont="1" applyFill="1" applyBorder="1" applyAlignment="1">
      <alignment horizontal="center" vertical="center" wrapText="1"/>
    </xf>
    <xf numFmtId="0" fontId="0" fillId="4" borderId="34" xfId="0" applyFont="1" applyFill="1" applyBorder="1" applyAlignment="1">
      <alignment horizontal="center" vertical="center" wrapText="1"/>
    </xf>
    <xf numFmtId="3" fontId="0" fillId="4" borderId="34" xfId="0" applyNumberFormat="1" applyFont="1" applyFill="1" applyBorder="1" applyAlignment="1">
      <alignment horizontal="center" vertical="center"/>
    </xf>
    <xf numFmtId="3" fontId="0" fillId="4" borderId="2" xfId="0" applyNumberFormat="1" applyFont="1" applyFill="1" applyBorder="1" applyAlignment="1">
      <alignment horizontal="center" vertical="center"/>
    </xf>
    <xf numFmtId="166" fontId="0" fillId="4" borderId="18" xfId="0" applyNumberFormat="1" applyFont="1" applyFill="1" applyBorder="1" applyAlignment="1">
      <alignment horizontal="center" vertical="center"/>
    </xf>
    <xf numFmtId="166" fontId="0" fillId="4" borderId="17" xfId="0" applyNumberFormat="1" applyFont="1" applyFill="1" applyBorder="1" applyAlignment="1">
      <alignment horizontal="center" vertical="center"/>
    </xf>
    <xf numFmtId="166" fontId="0" fillId="4" borderId="33" xfId="0" applyNumberFormat="1" applyFont="1" applyFill="1" applyBorder="1" applyAlignment="1">
      <alignment horizontal="center" vertical="center"/>
    </xf>
    <xf numFmtId="0" fontId="0" fillId="4" borderId="19" xfId="0" applyFont="1" applyFill="1" applyBorder="1" applyAlignment="1">
      <alignment horizontal="center" vertical="center" wrapText="1"/>
    </xf>
    <xf numFmtId="167" fontId="0" fillId="4" borderId="20" xfId="0" applyNumberFormat="1" applyFont="1" applyFill="1" applyBorder="1" applyAlignment="1">
      <alignment horizontal="center" vertical="center" wrapText="1"/>
    </xf>
    <xf numFmtId="167" fontId="0" fillId="4" borderId="19" xfId="0" applyNumberFormat="1" applyFont="1" applyFill="1" applyBorder="1" applyAlignment="1">
      <alignment horizontal="center" vertical="center" wrapText="1"/>
    </xf>
    <xf numFmtId="167" fontId="0" fillId="4" borderId="1" xfId="0" applyNumberFormat="1" applyFont="1" applyFill="1" applyBorder="1" applyAlignment="1">
      <alignment horizontal="center" vertical="center" wrapText="1"/>
    </xf>
    <xf numFmtId="0" fontId="0" fillId="4" borderId="19" xfId="0" applyFont="1" applyFill="1" applyBorder="1" applyAlignment="1">
      <alignment horizontal="center" vertical="center"/>
    </xf>
    <xf numFmtId="0" fontId="0" fillId="4" borderId="1" xfId="0" applyFont="1" applyFill="1" applyBorder="1" applyAlignment="1">
      <alignment horizontal="center" vertical="center"/>
    </xf>
    <xf numFmtId="168" fontId="0" fillId="4" borderId="17" xfId="0" applyNumberFormat="1" applyFont="1" applyFill="1" applyBorder="1" applyAlignment="1">
      <alignment horizontal="center" vertical="center"/>
    </xf>
    <xf numFmtId="168" fontId="0" fillId="4" borderId="18" xfId="0" applyNumberFormat="1" applyFont="1" applyFill="1" applyBorder="1" applyAlignment="1">
      <alignment horizontal="center" vertical="center"/>
    </xf>
    <xf numFmtId="0" fontId="34" fillId="4" borderId="35" xfId="8" applyFont="1" applyFill="1" applyBorder="1" applyAlignment="1">
      <alignment vertical="center" wrapText="1"/>
    </xf>
    <xf numFmtId="0" fontId="0" fillId="0" borderId="0" xfId="0" applyFont="1" applyAlignment="1">
      <alignment vertical="center"/>
    </xf>
    <xf numFmtId="0" fontId="0" fillId="0" borderId="36" xfId="0" applyNumberFormat="1" applyFont="1" applyBorder="1" applyAlignment="1">
      <alignment horizontal="center" vertical="center"/>
    </xf>
    <xf numFmtId="49" fontId="0" fillId="0" borderId="19" xfId="0" applyNumberFormat="1" applyFont="1" applyBorder="1" applyAlignment="1">
      <alignment horizontal="center" vertical="center"/>
    </xf>
    <xf numFmtId="0" fontId="0" fillId="0" borderId="1" xfId="0" applyFont="1" applyBorder="1" applyAlignment="1">
      <alignment horizontal="center" vertical="center"/>
    </xf>
    <xf numFmtId="0" fontId="34" fillId="4" borderId="1" xfId="8" applyFont="1" applyFill="1" applyBorder="1" applyAlignment="1">
      <alignment vertical="center" wrapText="1"/>
    </xf>
    <xf numFmtId="0" fontId="34" fillId="4" borderId="20" xfId="8" applyFont="1" applyFill="1" applyBorder="1" applyAlignment="1">
      <alignment horizontal="center" vertical="center" wrapText="1"/>
    </xf>
    <xf numFmtId="0" fontId="34" fillId="4" borderId="19" xfId="8" applyFont="1" applyFill="1" applyBorder="1" applyAlignment="1">
      <alignment horizontal="center" vertical="center" wrapText="1"/>
    </xf>
    <xf numFmtId="166" fontId="0" fillId="4" borderId="1" xfId="0" applyNumberFormat="1" applyFont="1" applyFill="1" applyBorder="1" applyAlignment="1">
      <alignment horizontal="center" vertical="center" wrapText="1"/>
    </xf>
    <xf numFmtId="166" fontId="0" fillId="4" borderId="20" xfId="0" applyNumberFormat="1" applyFont="1" applyFill="1" applyBorder="1" applyAlignment="1">
      <alignment horizontal="center" vertical="center" wrapText="1"/>
    </xf>
    <xf numFmtId="166" fontId="0" fillId="4" borderId="20" xfId="0" applyNumberFormat="1" applyFont="1" applyFill="1" applyBorder="1" applyAlignment="1">
      <alignment horizontal="center" vertical="center"/>
    </xf>
    <xf numFmtId="166" fontId="0" fillId="4" borderId="19" xfId="0" applyNumberFormat="1" applyFont="1" applyFill="1" applyBorder="1" applyAlignment="1">
      <alignment horizontal="center" vertical="center"/>
    </xf>
    <xf numFmtId="166" fontId="0" fillId="4" borderId="1" xfId="0" applyNumberFormat="1" applyFont="1" applyFill="1" applyBorder="1" applyAlignment="1">
      <alignment horizontal="center" vertical="center"/>
    </xf>
    <xf numFmtId="0" fontId="0" fillId="4" borderId="20" xfId="0" applyFont="1" applyFill="1" applyBorder="1" applyAlignment="1">
      <alignment horizontal="center" vertical="center"/>
    </xf>
    <xf numFmtId="168" fontId="0" fillId="4" borderId="19" xfId="0" applyNumberFormat="1" applyFont="1" applyFill="1" applyBorder="1" applyAlignment="1">
      <alignment horizontal="center" vertical="center"/>
    </xf>
    <xf numFmtId="168" fontId="0" fillId="4" borderId="20" xfId="0" applyNumberFormat="1" applyFont="1" applyFill="1" applyBorder="1" applyAlignment="1">
      <alignment horizontal="center" vertical="center"/>
    </xf>
    <xf numFmtId="0" fontId="36" fillId="0" borderId="1" xfId="9" applyFont="1" applyBorder="1" applyAlignment="1">
      <alignment horizontal="left" vertical="center" wrapText="1"/>
    </xf>
    <xf numFmtId="3" fontId="0" fillId="4" borderId="34" xfId="0" applyNumberFormat="1" applyFont="1" applyFill="1" applyBorder="1" applyAlignment="1">
      <alignment horizontal="center" vertical="center" wrapText="1"/>
    </xf>
    <xf numFmtId="168" fontId="17" fillId="4" borderId="19" xfId="0" applyNumberFormat="1" applyFont="1" applyFill="1" applyBorder="1" applyAlignment="1">
      <alignment horizontal="center" vertical="center" textRotation="90" wrapText="1"/>
    </xf>
    <xf numFmtId="0" fontId="0" fillId="0" borderId="35" xfId="0" applyFont="1" applyBorder="1" applyAlignment="1">
      <alignment vertical="center" wrapText="1"/>
    </xf>
    <xf numFmtId="0" fontId="0" fillId="0" borderId="1" xfId="0" applyFont="1" applyBorder="1" applyAlignment="1">
      <alignment horizontal="left" vertical="center" wrapText="1"/>
    </xf>
    <xf numFmtId="0" fontId="34" fillId="4" borderId="1" xfId="8" applyFont="1" applyFill="1" applyBorder="1" applyAlignment="1">
      <alignment horizontal="left" vertical="center" wrapText="1" indent="1"/>
    </xf>
    <xf numFmtId="3" fontId="0" fillId="4" borderId="37" xfId="0" applyNumberFormat="1" applyFont="1" applyFill="1" applyBorder="1" applyAlignment="1">
      <alignment horizontal="center" vertical="center"/>
    </xf>
    <xf numFmtId="166" fontId="0" fillId="4" borderId="38" xfId="0" applyNumberFormat="1" applyFont="1" applyFill="1" applyBorder="1" applyAlignment="1">
      <alignment horizontal="center" vertical="center"/>
    </xf>
    <xf numFmtId="0" fontId="15" fillId="4" borderId="35" xfId="8" applyFont="1" applyFill="1" applyBorder="1" applyAlignment="1">
      <alignment vertical="center" wrapText="1"/>
    </xf>
    <xf numFmtId="0" fontId="34" fillId="0" borderId="1" xfId="8" applyFont="1" applyFill="1" applyBorder="1" applyAlignment="1">
      <alignment horizontal="left" vertical="center" wrapText="1"/>
    </xf>
    <xf numFmtId="0" fontId="34" fillId="0" borderId="1" xfId="8" applyFont="1" applyFill="1" applyBorder="1" applyAlignment="1">
      <alignment vertical="center" wrapText="1"/>
    </xf>
    <xf numFmtId="0" fontId="0" fillId="0" borderId="1" xfId="0" applyFont="1" applyFill="1" applyBorder="1" applyAlignment="1">
      <alignment horizontal="center" vertical="center" wrapText="1"/>
    </xf>
    <xf numFmtId="0" fontId="34" fillId="0" borderId="20" xfId="8" applyFont="1" applyFill="1" applyBorder="1" applyAlignment="1">
      <alignment horizontal="center" vertical="center" wrapText="1"/>
    </xf>
    <xf numFmtId="0" fontId="34" fillId="0" borderId="19" xfId="8" applyFont="1" applyFill="1" applyBorder="1" applyAlignment="1">
      <alignment horizontal="center" vertical="center" wrapText="1"/>
    </xf>
    <xf numFmtId="166" fontId="0" fillId="0" borderId="1" xfId="0" applyNumberFormat="1" applyFont="1" applyFill="1" applyBorder="1" applyAlignment="1">
      <alignment horizontal="center" vertical="center" wrapText="1"/>
    </xf>
    <xf numFmtId="166" fontId="0" fillId="0" borderId="20" xfId="0" applyNumberFormat="1" applyFont="1" applyFill="1" applyBorder="1" applyAlignment="1">
      <alignment horizontal="center" vertical="center" wrapText="1"/>
    </xf>
    <xf numFmtId="0" fontId="0" fillId="0" borderId="24" xfId="0" applyFont="1" applyFill="1" applyBorder="1" applyAlignment="1">
      <alignment horizontal="center" vertical="center" wrapText="1"/>
    </xf>
    <xf numFmtId="0" fontId="0" fillId="0" borderId="34" xfId="0" applyFont="1" applyFill="1" applyBorder="1" applyAlignment="1">
      <alignment horizontal="center" vertical="center" wrapText="1"/>
    </xf>
    <xf numFmtId="3" fontId="0" fillId="0" borderId="34" xfId="0" applyNumberFormat="1" applyFont="1" applyFill="1" applyBorder="1" applyAlignment="1">
      <alignment horizontal="center" vertical="center"/>
    </xf>
    <xf numFmtId="166" fontId="0" fillId="0" borderId="20" xfId="0" applyNumberFormat="1" applyFont="1" applyFill="1" applyBorder="1" applyAlignment="1">
      <alignment horizontal="center" vertical="center"/>
    </xf>
    <xf numFmtId="166" fontId="0" fillId="0" borderId="19" xfId="0" applyNumberFormat="1" applyFont="1" applyFill="1" applyBorder="1" applyAlignment="1">
      <alignment horizontal="center" vertical="center"/>
    </xf>
    <xf numFmtId="166" fontId="0" fillId="0" borderId="1" xfId="0" applyNumberFormat="1" applyFont="1" applyFill="1" applyBorder="1" applyAlignment="1">
      <alignment horizontal="center" vertical="center"/>
    </xf>
    <xf numFmtId="0" fontId="0" fillId="0" borderId="19" xfId="0" applyFont="1" applyFill="1" applyBorder="1" applyAlignment="1">
      <alignment horizontal="center" vertical="center" wrapText="1"/>
    </xf>
    <xf numFmtId="167" fontId="0" fillId="0" borderId="20" xfId="0" applyNumberFormat="1" applyFont="1" applyFill="1" applyBorder="1" applyAlignment="1">
      <alignment horizontal="center" vertical="center" wrapText="1"/>
    </xf>
    <xf numFmtId="0" fontId="0" fillId="0" borderId="36" xfId="0" applyNumberFormat="1" applyFont="1" applyBorder="1" applyAlignment="1">
      <alignment horizontal="center" vertical="center" wrapText="1"/>
    </xf>
    <xf numFmtId="49" fontId="0" fillId="0" borderId="19" xfId="0" applyNumberFormat="1" applyFont="1" applyBorder="1" applyAlignment="1">
      <alignment horizontal="center" vertical="center" wrapText="1"/>
    </xf>
    <xf numFmtId="0" fontId="0" fillId="0" borderId="1" xfId="0" applyFont="1" applyBorder="1" applyAlignment="1">
      <alignment horizontal="center" vertical="center" wrapText="1"/>
    </xf>
    <xf numFmtId="0" fontId="39" fillId="0" borderId="1" xfId="10" applyFont="1" applyBorder="1" applyAlignment="1">
      <alignment horizontal="left" vertical="center" wrapText="1"/>
    </xf>
    <xf numFmtId="0" fontId="39" fillId="0" borderId="20" xfId="10" applyFont="1" applyBorder="1" applyAlignment="1">
      <alignment horizontal="center" vertical="center" wrapText="1"/>
    </xf>
    <xf numFmtId="0" fontId="39" fillId="0" borderId="19" xfId="10" applyFont="1" applyBorder="1" applyAlignment="1">
      <alignment horizontal="center" vertical="center" wrapText="1"/>
    </xf>
    <xf numFmtId="168" fontId="0" fillId="4" borderId="21" xfId="0" applyNumberFormat="1" applyFont="1" applyFill="1" applyBorder="1" applyAlignment="1">
      <alignment horizontal="center" vertical="center"/>
    </xf>
    <xf numFmtId="168" fontId="0" fillId="4" borderId="22" xfId="0" applyNumberFormat="1" applyFont="1" applyFill="1" applyBorder="1" applyAlignment="1">
      <alignment horizontal="center" vertical="center"/>
    </xf>
    <xf numFmtId="0" fontId="39" fillId="4" borderId="1" xfId="10" applyFont="1" applyFill="1" applyBorder="1" applyAlignment="1">
      <alignment horizontal="left" vertical="center" wrapText="1"/>
    </xf>
    <xf numFmtId="0" fontId="39" fillId="4" borderId="20" xfId="10" applyFont="1" applyFill="1" applyBorder="1" applyAlignment="1">
      <alignment horizontal="center" vertical="center" wrapText="1"/>
    </xf>
    <xf numFmtId="0" fontId="39" fillId="4" borderId="19" xfId="10" applyFont="1" applyFill="1" applyBorder="1" applyAlignment="1">
      <alignment horizontal="center" vertical="center" wrapText="1"/>
    </xf>
    <xf numFmtId="168" fontId="0" fillId="4" borderId="39" xfId="0" applyNumberFormat="1" applyFont="1" applyFill="1" applyBorder="1" applyAlignment="1">
      <alignment horizontal="center" vertical="center"/>
    </xf>
    <xf numFmtId="168" fontId="0" fillId="4" borderId="40" xfId="0" applyNumberFormat="1" applyFont="1" applyFill="1" applyBorder="1" applyAlignment="1">
      <alignment horizontal="center" vertical="center"/>
    </xf>
    <xf numFmtId="0" fontId="34" fillId="0" borderId="1" xfId="8" applyFont="1" applyFill="1" applyBorder="1" applyAlignment="1">
      <alignment horizontal="left" vertical="center" wrapText="1" indent="1"/>
    </xf>
    <xf numFmtId="0" fontId="40" fillId="0" borderId="36" xfId="0" applyNumberFormat="1" applyFont="1" applyBorder="1" applyAlignment="1">
      <alignment horizontal="center" vertical="center"/>
    </xf>
    <xf numFmtId="49" fontId="40" fillId="0" borderId="19" xfId="0" applyNumberFormat="1" applyFont="1" applyBorder="1" applyAlignment="1">
      <alignment horizontal="center" vertical="center"/>
    </xf>
    <xf numFmtId="0" fontId="40" fillId="0" borderId="1" xfId="0" applyFont="1" applyBorder="1" applyAlignment="1">
      <alignment horizontal="center" vertical="center"/>
    </xf>
    <xf numFmtId="0" fontId="41" fillId="0" borderId="1" xfId="8" applyFont="1" applyFill="1" applyBorder="1" applyAlignment="1">
      <alignment horizontal="left" vertical="center" wrapText="1" indent="1"/>
    </xf>
    <xf numFmtId="0" fontId="41" fillId="0" borderId="1" xfId="8" applyFont="1" applyFill="1" applyBorder="1" applyAlignment="1">
      <alignment vertical="center" wrapText="1"/>
    </xf>
    <xf numFmtId="0" fontId="40" fillId="0" borderId="1" xfId="0" applyFont="1" applyFill="1" applyBorder="1" applyAlignment="1">
      <alignment horizontal="center" vertical="center" wrapText="1"/>
    </xf>
    <xf numFmtId="0" fontId="41" fillId="0" borderId="20" xfId="8" applyFont="1" applyFill="1" applyBorder="1" applyAlignment="1">
      <alignment horizontal="center" vertical="center" wrapText="1"/>
    </xf>
    <xf numFmtId="0" fontId="41" fillId="0" borderId="19" xfId="8" applyFont="1" applyFill="1" applyBorder="1" applyAlignment="1">
      <alignment horizontal="center" vertical="center" wrapText="1"/>
    </xf>
    <xf numFmtId="166" fontId="40" fillId="0" borderId="1" xfId="0" applyNumberFormat="1" applyFont="1" applyFill="1" applyBorder="1" applyAlignment="1">
      <alignment horizontal="center" vertical="center" wrapText="1"/>
    </xf>
    <xf numFmtId="166" fontId="40" fillId="0" borderId="20" xfId="0" applyNumberFormat="1" applyFont="1" applyFill="1" applyBorder="1" applyAlignment="1">
      <alignment horizontal="center" vertical="center" wrapText="1"/>
    </xf>
    <xf numFmtId="0" fontId="40" fillId="0" borderId="24" xfId="0" applyFont="1" applyFill="1" applyBorder="1" applyAlignment="1">
      <alignment horizontal="center" vertical="center" wrapText="1"/>
    </xf>
    <xf numFmtId="0" fontId="40" fillId="0" borderId="34" xfId="0" applyFont="1" applyFill="1" applyBorder="1" applyAlignment="1">
      <alignment horizontal="center" vertical="center" wrapText="1"/>
    </xf>
    <xf numFmtId="3" fontId="40" fillId="4" borderId="34" xfId="0" applyNumberFormat="1" applyFont="1" applyFill="1" applyBorder="1" applyAlignment="1">
      <alignment horizontal="center" vertical="center"/>
    </xf>
    <xf numFmtId="166" fontId="40" fillId="4" borderId="20" xfId="0" applyNumberFormat="1" applyFont="1" applyFill="1" applyBorder="1" applyAlignment="1">
      <alignment horizontal="center" vertical="center"/>
    </xf>
    <xf numFmtId="166" fontId="40" fillId="4" borderId="19" xfId="0" applyNumberFormat="1" applyFont="1" applyFill="1" applyBorder="1" applyAlignment="1">
      <alignment horizontal="center" vertical="center"/>
    </xf>
    <xf numFmtId="166" fontId="40" fillId="4" borderId="1" xfId="0" applyNumberFormat="1" applyFont="1" applyFill="1" applyBorder="1" applyAlignment="1">
      <alignment horizontal="center" vertical="center"/>
    </xf>
    <xf numFmtId="0" fontId="40" fillId="4" borderId="19" xfId="0" applyFont="1" applyFill="1" applyBorder="1" applyAlignment="1">
      <alignment horizontal="center" vertical="center" wrapText="1"/>
    </xf>
    <xf numFmtId="167" fontId="40" fillId="4" borderId="20" xfId="0" applyNumberFormat="1" applyFont="1" applyFill="1" applyBorder="1" applyAlignment="1">
      <alignment horizontal="center" vertical="center" wrapText="1"/>
    </xf>
    <xf numFmtId="167" fontId="40" fillId="4" borderId="19" xfId="0" applyNumberFormat="1" applyFont="1" applyFill="1" applyBorder="1" applyAlignment="1">
      <alignment horizontal="center" vertical="center" wrapText="1"/>
    </xf>
    <xf numFmtId="167" fontId="40" fillId="4" borderId="1" xfId="0" applyNumberFormat="1" applyFont="1" applyFill="1" applyBorder="1" applyAlignment="1">
      <alignment horizontal="center" vertical="center" wrapText="1"/>
    </xf>
    <xf numFmtId="0" fontId="40" fillId="4" borderId="19" xfId="0" applyFont="1" applyFill="1" applyBorder="1" applyAlignment="1">
      <alignment horizontal="center" vertical="center"/>
    </xf>
    <xf numFmtId="0" fontId="40" fillId="4" borderId="1" xfId="0" applyFont="1" applyFill="1" applyBorder="1" applyAlignment="1">
      <alignment horizontal="center" vertical="center"/>
    </xf>
    <xf numFmtId="0" fontId="40" fillId="4" borderId="20" xfId="0" applyFont="1" applyFill="1" applyBorder="1" applyAlignment="1">
      <alignment horizontal="center" vertical="center"/>
    </xf>
    <xf numFmtId="168" fontId="40" fillId="4" borderId="19" xfId="0" applyNumberFormat="1" applyFont="1" applyFill="1" applyBorder="1" applyAlignment="1">
      <alignment horizontal="center" vertical="center"/>
    </xf>
    <xf numFmtId="168" fontId="40" fillId="4" borderId="20" xfId="0" applyNumberFormat="1" applyFont="1" applyFill="1" applyBorder="1" applyAlignment="1">
      <alignment horizontal="center" vertical="center"/>
    </xf>
    <xf numFmtId="0" fontId="41" fillId="4" borderId="35" xfId="8" applyFont="1" applyFill="1" applyBorder="1" applyAlignment="1">
      <alignment vertical="center" wrapText="1"/>
    </xf>
    <xf numFmtId="0" fontId="40" fillId="0" borderId="0" xfId="0" applyFont="1" applyAlignment="1">
      <alignment vertical="center"/>
    </xf>
    <xf numFmtId="0" fontId="0" fillId="0" borderId="1" xfId="0" applyBorder="1" applyAlignment="1">
      <alignment vertical="center" wrapText="1"/>
    </xf>
    <xf numFmtId="0" fontId="31" fillId="4" borderId="1" xfId="8" applyFont="1" applyFill="1" applyBorder="1" applyAlignment="1">
      <alignment vertical="center" wrapText="1"/>
    </xf>
    <xf numFmtId="0" fontId="31" fillId="4" borderId="20" xfId="8" applyFont="1" applyFill="1" applyBorder="1" applyAlignment="1">
      <alignment horizontal="center" vertical="center" wrapText="1"/>
    </xf>
    <xf numFmtId="0" fontId="31" fillId="4" borderId="19" xfId="8" applyFont="1" applyFill="1" applyBorder="1" applyAlignment="1">
      <alignment horizontal="center" vertical="center" wrapText="1"/>
    </xf>
    <xf numFmtId="0" fontId="34" fillId="4" borderId="1" xfId="8" applyFont="1" applyFill="1" applyBorder="1" applyAlignment="1">
      <alignment horizontal="left" vertical="center" wrapText="1"/>
    </xf>
    <xf numFmtId="166" fontId="0" fillId="4" borderId="24" xfId="0" applyNumberFormat="1" applyFont="1" applyFill="1" applyBorder="1" applyAlignment="1">
      <alignment horizontal="center" vertical="center" wrapText="1"/>
    </xf>
    <xf numFmtId="166" fontId="0" fillId="4" borderId="38" xfId="0" applyNumberFormat="1" applyFont="1" applyFill="1" applyBorder="1" applyAlignment="1">
      <alignment horizontal="center" vertical="center" wrapText="1"/>
    </xf>
    <xf numFmtId="0" fontId="0" fillId="0" borderId="41" xfId="0" applyNumberFormat="1" applyFont="1" applyBorder="1" applyAlignment="1">
      <alignment horizontal="center" vertical="center"/>
    </xf>
    <xf numFmtId="0" fontId="34" fillId="4" borderId="42" xfId="8" applyFont="1" applyFill="1" applyBorder="1" applyAlignment="1">
      <alignment horizontal="center" vertical="center" wrapText="1"/>
    </xf>
    <xf numFmtId="0" fontId="0" fillId="4" borderId="4" xfId="0" applyFont="1" applyFill="1" applyBorder="1" applyAlignment="1">
      <alignment horizontal="center" vertical="center" wrapText="1"/>
    </xf>
    <xf numFmtId="166" fontId="0" fillId="4" borderId="4" xfId="0" applyNumberFormat="1" applyFont="1" applyFill="1" applyBorder="1" applyAlignment="1">
      <alignment horizontal="center" vertical="center" wrapText="1"/>
    </xf>
    <xf numFmtId="166" fontId="0" fillId="4" borderId="43" xfId="0" applyNumberFormat="1" applyFont="1" applyFill="1" applyBorder="1" applyAlignment="1">
      <alignment horizontal="center" vertical="center" wrapText="1"/>
    </xf>
    <xf numFmtId="0" fontId="0" fillId="4" borderId="5" xfId="0" applyFont="1" applyFill="1" applyBorder="1" applyAlignment="1">
      <alignment horizontal="center" vertical="center" wrapText="1"/>
    </xf>
    <xf numFmtId="0" fontId="0" fillId="4" borderId="2" xfId="0" applyFont="1" applyFill="1" applyBorder="1" applyAlignment="1">
      <alignment horizontal="center" vertical="center" wrapText="1"/>
    </xf>
    <xf numFmtId="166" fontId="0" fillId="4" borderId="43" xfId="0" applyNumberFormat="1" applyFont="1" applyFill="1" applyBorder="1" applyAlignment="1">
      <alignment horizontal="center" vertical="center"/>
    </xf>
    <xf numFmtId="0" fontId="0" fillId="4" borderId="42" xfId="0" applyFont="1" applyFill="1" applyBorder="1" applyAlignment="1">
      <alignment horizontal="center" vertical="center" wrapText="1"/>
    </xf>
    <xf numFmtId="167" fontId="0" fillId="4" borderId="43" xfId="0" applyNumberFormat="1" applyFont="1" applyFill="1" applyBorder="1" applyAlignment="1">
      <alignment horizontal="center" vertical="center" wrapText="1"/>
    </xf>
    <xf numFmtId="167" fontId="0" fillId="4" borderId="42" xfId="0" applyNumberFormat="1" applyFont="1" applyFill="1" applyBorder="1" applyAlignment="1">
      <alignment horizontal="center" vertical="center" wrapText="1"/>
    </xf>
    <xf numFmtId="167" fontId="0" fillId="4" borderId="4" xfId="0" applyNumberFormat="1" applyFont="1" applyFill="1" applyBorder="1" applyAlignment="1">
      <alignment horizontal="center" vertical="center" wrapText="1"/>
    </xf>
    <xf numFmtId="0" fontId="0" fillId="4" borderId="42" xfId="0" applyFont="1" applyFill="1" applyBorder="1" applyAlignment="1">
      <alignment horizontal="center" vertical="center"/>
    </xf>
    <xf numFmtId="0" fontId="0" fillId="4" borderId="4" xfId="0" applyFont="1" applyFill="1" applyBorder="1" applyAlignment="1">
      <alignment horizontal="center" vertical="center"/>
    </xf>
    <xf numFmtId="0" fontId="0" fillId="4" borderId="43" xfId="0" applyFont="1" applyFill="1" applyBorder="1" applyAlignment="1">
      <alignment horizontal="center" vertical="center"/>
    </xf>
    <xf numFmtId="0" fontId="0" fillId="0" borderId="44" xfId="0" applyFont="1" applyBorder="1" applyAlignment="1">
      <alignment vertical="center" wrapText="1"/>
    </xf>
    <xf numFmtId="0" fontId="0" fillId="0" borderId="45" xfId="0" applyNumberFormat="1" applyFont="1" applyBorder="1" applyAlignment="1">
      <alignment horizontal="center" vertical="center" wrapText="1"/>
    </xf>
    <xf numFmtId="0" fontId="42" fillId="0" borderId="1" xfId="10" applyFont="1" applyBorder="1" applyAlignment="1">
      <alignment horizontal="left" vertical="center" wrapText="1"/>
    </xf>
    <xf numFmtId="0" fontId="6" fillId="4" borderId="1" xfId="0" applyFont="1" applyFill="1" applyBorder="1" applyAlignment="1">
      <alignment horizontal="center" vertical="center" wrapText="1"/>
    </xf>
    <xf numFmtId="0" fontId="42" fillId="0" borderId="20" xfId="10" applyFont="1" applyBorder="1" applyAlignment="1">
      <alignment horizontal="center" vertical="center" wrapText="1"/>
    </xf>
    <xf numFmtId="0" fontId="42" fillId="0" borderId="19" xfId="10" applyFont="1" applyBorder="1" applyAlignment="1">
      <alignment horizontal="center" vertical="center" wrapText="1"/>
    </xf>
    <xf numFmtId="0" fontId="0" fillId="0" borderId="1" xfId="10" applyFont="1" applyBorder="1" applyAlignment="1">
      <alignment vertical="center" wrapText="1"/>
    </xf>
    <xf numFmtId="166" fontId="0" fillId="0" borderId="1" xfId="10" applyNumberFormat="1" applyFont="1" applyBorder="1" applyAlignment="1">
      <alignment vertical="center" wrapText="1"/>
    </xf>
    <xf numFmtId="166" fontId="0" fillId="0" borderId="20" xfId="10" applyNumberFormat="1" applyFont="1" applyBorder="1" applyAlignment="1">
      <alignment vertical="center" wrapText="1"/>
    </xf>
    <xf numFmtId="0" fontId="0" fillId="0" borderId="24" xfId="10" applyFont="1" applyBorder="1" applyAlignment="1">
      <alignment vertical="center" wrapText="1"/>
    </xf>
    <xf numFmtId="0" fontId="0" fillId="6" borderId="19" xfId="0" applyFont="1" applyFill="1" applyBorder="1" applyAlignment="1">
      <alignment horizontal="center" vertical="center"/>
    </xf>
    <xf numFmtId="0" fontId="43" fillId="0" borderId="1" xfId="10" applyFont="1" applyBorder="1" applyAlignment="1">
      <alignment horizontal="left" vertical="center" wrapText="1"/>
    </xf>
    <xf numFmtId="0" fontId="43" fillId="0" borderId="20" xfId="10" applyFont="1" applyBorder="1" applyAlignment="1">
      <alignment horizontal="center" vertical="center" wrapText="1"/>
    </xf>
    <xf numFmtId="0" fontId="43" fillId="0" borderId="19" xfId="10" applyFont="1" applyBorder="1" applyAlignment="1">
      <alignment horizontal="center" vertical="center" wrapText="1"/>
    </xf>
    <xf numFmtId="0" fontId="6" fillId="4" borderId="1" xfId="0" applyFont="1" applyFill="1" applyBorder="1" applyAlignment="1">
      <alignment horizontal="center" vertical="center" textRotation="90" wrapText="1"/>
    </xf>
    <xf numFmtId="0" fontId="34" fillId="4" borderId="1" xfId="0" applyFont="1" applyFill="1" applyBorder="1" applyAlignment="1">
      <alignment horizontal="center" vertical="center" wrapText="1"/>
    </xf>
    <xf numFmtId="0" fontId="0" fillId="0" borderId="23" xfId="0" applyNumberFormat="1" applyFont="1" applyBorder="1" applyAlignment="1">
      <alignment horizontal="center" vertical="center" wrapText="1"/>
    </xf>
    <xf numFmtId="49" fontId="0" fillId="0" borderId="21" xfId="0" applyNumberFormat="1" applyFont="1" applyBorder="1" applyAlignment="1">
      <alignment horizontal="center" vertical="center" wrapText="1"/>
    </xf>
    <xf numFmtId="0" fontId="0" fillId="0" borderId="46" xfId="0" applyFont="1" applyBorder="1" applyAlignment="1">
      <alignment horizontal="center" vertical="center" wrapText="1"/>
    </xf>
    <xf numFmtId="0" fontId="0" fillId="0" borderId="46" xfId="0" applyFont="1" applyBorder="1" applyAlignment="1">
      <alignment horizontal="center" vertical="center"/>
    </xf>
    <xf numFmtId="0" fontId="34" fillId="4" borderId="46" xfId="8" applyFont="1" applyFill="1" applyBorder="1" applyAlignment="1">
      <alignment vertical="center" wrapText="1"/>
    </xf>
    <xf numFmtId="0" fontId="39" fillId="0" borderId="46" xfId="10" applyFont="1" applyBorder="1" applyAlignment="1">
      <alignment horizontal="left" vertical="center" wrapText="1"/>
    </xf>
    <xf numFmtId="0" fontId="6" fillId="4" borderId="46" xfId="0" applyFont="1" applyFill="1" applyBorder="1" applyAlignment="1">
      <alignment horizontal="center" vertical="center" textRotation="90" wrapText="1"/>
    </xf>
    <xf numFmtId="0" fontId="39" fillId="0" borderId="22" xfId="10" applyFont="1" applyBorder="1" applyAlignment="1">
      <alignment horizontal="center" vertical="center" wrapText="1"/>
    </xf>
    <xf numFmtId="0" fontId="39" fillId="0" borderId="21" xfId="10" applyFont="1" applyBorder="1" applyAlignment="1">
      <alignment horizontal="center" vertical="center" wrapText="1"/>
    </xf>
    <xf numFmtId="0" fontId="0" fillId="4" borderId="46" xfId="0" applyFont="1" applyFill="1" applyBorder="1" applyAlignment="1">
      <alignment horizontal="center" vertical="center" wrapText="1"/>
    </xf>
    <xf numFmtId="166" fontId="0" fillId="4" borderId="46" xfId="0" applyNumberFormat="1" applyFont="1" applyFill="1" applyBorder="1" applyAlignment="1">
      <alignment horizontal="center" vertical="center" wrapText="1"/>
    </xf>
    <xf numFmtId="166" fontId="0" fillId="4" borderId="22" xfId="0" applyNumberFormat="1" applyFont="1" applyFill="1" applyBorder="1" applyAlignment="1">
      <alignment horizontal="center" vertical="center" wrapText="1"/>
    </xf>
    <xf numFmtId="166" fontId="0" fillId="4" borderId="21" xfId="0" applyNumberFormat="1" applyFont="1" applyFill="1" applyBorder="1" applyAlignment="1">
      <alignment horizontal="center" vertical="center"/>
    </xf>
    <xf numFmtId="166" fontId="0" fillId="4" borderId="46" xfId="0" applyNumberFormat="1" applyFont="1" applyFill="1" applyBorder="1" applyAlignment="1">
      <alignment horizontal="center" vertical="center"/>
    </xf>
    <xf numFmtId="166" fontId="0" fillId="4" borderId="22" xfId="0" applyNumberFormat="1" applyFont="1" applyFill="1" applyBorder="1" applyAlignment="1">
      <alignment horizontal="center" vertical="center"/>
    </xf>
    <xf numFmtId="0" fontId="0" fillId="0" borderId="0" xfId="0" applyNumberFormat="1" applyAlignment="1">
      <alignment vertical="center"/>
    </xf>
    <xf numFmtId="0" fontId="0" fillId="0" borderId="0" xfId="0" applyAlignment="1">
      <alignment horizontal="center" vertical="center"/>
    </xf>
    <xf numFmtId="166" fontId="0" fillId="0" borderId="0" xfId="0" applyNumberFormat="1" applyAlignment="1">
      <alignment vertical="center"/>
    </xf>
    <xf numFmtId="0" fontId="0" fillId="0" borderId="0" xfId="0" applyAlignment="1">
      <alignment vertical="center" wrapText="1"/>
    </xf>
    <xf numFmtId="0" fontId="2" fillId="0" borderId="0" xfId="0" applyFont="1" applyAlignment="1">
      <alignment horizontal="center" vertical="center"/>
    </xf>
    <xf numFmtId="3" fontId="2" fillId="0" borderId="0" xfId="0" applyNumberFormat="1" applyFont="1" applyAlignment="1">
      <alignment horizontal="center" vertical="center"/>
    </xf>
    <xf numFmtId="166" fontId="2" fillId="0" borderId="0" xfId="0" applyNumberFormat="1" applyFont="1" applyAlignment="1">
      <alignment horizontal="center" vertical="center"/>
    </xf>
    <xf numFmtId="0" fontId="44" fillId="4" borderId="0" xfId="0" applyFont="1" applyFill="1" applyBorder="1" applyAlignment="1">
      <alignment horizontal="right" vertical="center"/>
    </xf>
    <xf numFmtId="3" fontId="28" fillId="0" borderId="0" xfId="0" applyNumberFormat="1" applyFont="1" applyAlignment="1">
      <alignment horizontal="center" vertical="center"/>
    </xf>
    <xf numFmtId="165" fontId="0" fillId="0" borderId="0" xfId="7" applyNumberFormat="1" applyFont="1" applyAlignment="1">
      <alignment vertical="center"/>
    </xf>
    <xf numFmtId="2" fontId="17" fillId="0" borderId="0" xfId="0" applyNumberFormat="1" applyFont="1" applyFill="1" applyBorder="1"/>
    <xf numFmtId="0" fontId="0" fillId="6" borderId="0" xfId="0" applyFill="1"/>
    <xf numFmtId="169" fontId="17" fillId="0" borderId="0" xfId="0" applyNumberFormat="1" applyFont="1" applyFill="1" applyBorder="1"/>
    <xf numFmtId="0" fontId="0" fillId="0" borderId="0" xfId="0" applyAlignment="1">
      <alignment vertical="center"/>
    </xf>
    <xf numFmtId="165" fontId="2" fillId="6" borderId="0" xfId="7" applyNumberFormat="1" applyFont="1" applyFill="1" applyAlignment="1">
      <alignment vertical="center"/>
    </xf>
    <xf numFmtId="0" fontId="2" fillId="6" borderId="0" xfId="0" applyFont="1" applyFill="1" applyAlignment="1">
      <alignment horizontal="right" vertical="center"/>
    </xf>
    <xf numFmtId="8" fontId="0" fillId="0" borderId="0" xfId="0" applyNumberFormat="1" applyFont="1" applyAlignment="1">
      <alignment vertical="center"/>
    </xf>
    <xf numFmtId="6" fontId="45" fillId="0" borderId="0" xfId="0" applyNumberFormat="1" applyFont="1"/>
    <xf numFmtId="0" fontId="2" fillId="0" borderId="0" xfId="0" applyFont="1" applyAlignment="1">
      <alignment vertical="center" wrapText="1"/>
    </xf>
    <xf numFmtId="0" fontId="46" fillId="0" borderId="0" xfId="0" applyFont="1" applyAlignment="1">
      <alignment vertical="center"/>
    </xf>
    <xf numFmtId="0" fontId="39" fillId="0" borderId="11" xfId="0" applyFont="1" applyBorder="1" applyAlignment="1">
      <alignment horizontal="center" vertical="center" wrapText="1"/>
    </xf>
    <xf numFmtId="0" fontId="39" fillId="0" borderId="13" xfId="0" applyFont="1" applyBorder="1" applyAlignment="1">
      <alignment horizontal="center" vertical="center" wrapText="1"/>
    </xf>
    <xf numFmtId="0" fontId="39" fillId="0" borderId="52" xfId="0" applyFont="1" applyBorder="1" applyAlignment="1">
      <alignment horizontal="right" vertical="center" wrapText="1"/>
    </xf>
    <xf numFmtId="6" fontId="39" fillId="0" borderId="52" xfId="0" applyNumberFormat="1" applyFont="1" applyBorder="1" applyAlignment="1">
      <alignment horizontal="right" vertical="center" wrapText="1"/>
    </xf>
    <xf numFmtId="9" fontId="0" fillId="0" borderId="0" xfId="0" applyNumberFormat="1"/>
    <xf numFmtId="0" fontId="39" fillId="0" borderId="55" xfId="0" applyFont="1" applyBorder="1" applyAlignment="1">
      <alignment horizontal="right" vertical="center" wrapText="1"/>
    </xf>
    <xf numFmtId="6" fontId="39" fillId="0" borderId="55" xfId="0" applyNumberFormat="1" applyFont="1" applyBorder="1" applyAlignment="1">
      <alignment horizontal="right" vertical="center" wrapText="1"/>
    </xf>
    <xf numFmtId="0" fontId="39" fillId="0" borderId="58" xfId="0" applyFont="1" applyBorder="1" applyAlignment="1">
      <alignment horizontal="right" vertical="center" wrapText="1"/>
    </xf>
    <xf numFmtId="6" fontId="39" fillId="0" borderId="58" xfId="0" applyNumberFormat="1" applyFont="1" applyBorder="1" applyAlignment="1">
      <alignment horizontal="right" vertical="center" wrapText="1"/>
    </xf>
    <xf numFmtId="0" fontId="39" fillId="0" borderId="53" xfId="0" applyFont="1" applyBorder="1" applyAlignment="1">
      <alignment vertical="center" wrapText="1"/>
    </xf>
    <xf numFmtId="0" fontId="39" fillId="0" borderId="50" xfId="0" applyFont="1" applyBorder="1" applyAlignment="1">
      <alignment vertical="center" wrapText="1"/>
    </xf>
    <xf numFmtId="14" fontId="0" fillId="0" borderId="0" xfId="0" applyNumberFormat="1"/>
    <xf numFmtId="9" fontId="2" fillId="0" borderId="0" xfId="0" applyNumberFormat="1" applyFont="1"/>
    <xf numFmtId="0" fontId="0" fillId="6" borderId="0" xfId="0" applyFill="1" applyAlignment="1"/>
    <xf numFmtId="170" fontId="0" fillId="0" borderId="0" xfId="1" applyNumberFormat="1" applyFont="1" applyAlignment="1">
      <alignment vertical="center"/>
    </xf>
    <xf numFmtId="170" fontId="0" fillId="0" borderId="0" xfId="0" applyNumberFormat="1" applyAlignment="1">
      <alignment vertical="center"/>
    </xf>
    <xf numFmtId="9" fontId="0" fillId="0" borderId="0" xfId="0" applyNumberFormat="1" applyAlignment="1">
      <alignment vertical="center"/>
    </xf>
    <xf numFmtId="0" fontId="0" fillId="6" borderId="0" xfId="0" applyFill="1" applyAlignment="1">
      <alignment vertical="center"/>
    </xf>
    <xf numFmtId="0" fontId="6" fillId="0" borderId="12" xfId="0" applyFont="1" applyBorder="1"/>
    <xf numFmtId="6" fontId="0" fillId="0" borderId="0" xfId="0" applyNumberFormat="1"/>
    <xf numFmtId="0" fontId="5" fillId="10" borderId="7" xfId="0" applyFont="1" applyFill="1" applyBorder="1"/>
    <xf numFmtId="0" fontId="5" fillId="10" borderId="25" xfId="0" applyFont="1" applyFill="1" applyBorder="1"/>
    <xf numFmtId="0" fontId="5" fillId="10" borderId="25" xfId="0" applyFont="1" applyFill="1" applyBorder="1" applyAlignment="1">
      <alignment horizontal="center"/>
    </xf>
    <xf numFmtId="0" fontId="5" fillId="10" borderId="8" xfId="0" applyFont="1" applyFill="1" applyBorder="1"/>
    <xf numFmtId="0" fontId="5" fillId="0" borderId="9" xfId="0" applyFont="1" applyFill="1" applyBorder="1"/>
    <xf numFmtId="0" fontId="5" fillId="0" borderId="10" xfId="0" applyFont="1" applyFill="1" applyBorder="1"/>
    <xf numFmtId="0" fontId="0" fillId="0" borderId="0" xfId="0" applyFill="1" applyBorder="1"/>
    <xf numFmtId="0" fontId="0" fillId="0" borderId="13" xfId="0" applyFill="1" applyBorder="1"/>
    <xf numFmtId="0" fontId="0" fillId="0" borderId="12" xfId="0" applyFill="1" applyBorder="1"/>
    <xf numFmtId="0" fontId="0" fillId="0" borderId="0" xfId="0" applyFill="1" applyBorder="1" applyAlignment="1">
      <alignment horizontal="center"/>
    </xf>
    <xf numFmtId="0" fontId="5" fillId="0" borderId="12" xfId="0" applyFont="1" applyFill="1" applyBorder="1"/>
    <xf numFmtId="0" fontId="5" fillId="0" borderId="0" xfId="0" applyFont="1" applyFill="1" applyBorder="1" applyAlignment="1">
      <alignment horizontal="center"/>
    </xf>
    <xf numFmtId="0" fontId="0" fillId="0" borderId="14" xfId="0" applyFill="1" applyBorder="1"/>
    <xf numFmtId="0" fontId="0" fillId="0" borderId="15" xfId="0" applyFill="1" applyBorder="1"/>
    <xf numFmtId="0" fontId="0" fillId="0" borderId="15" xfId="0" applyFill="1" applyBorder="1" applyAlignment="1">
      <alignment horizontal="center"/>
    </xf>
    <xf numFmtId="0" fontId="0" fillId="0" borderId="16" xfId="0" applyFill="1" applyBorder="1"/>
    <xf numFmtId="0" fontId="5" fillId="11" borderId="7" xfId="0" applyFont="1" applyFill="1" applyBorder="1"/>
    <xf numFmtId="0" fontId="5" fillId="11" borderId="10" xfId="0" applyFont="1" applyFill="1" applyBorder="1"/>
    <xf numFmtId="0" fontId="5" fillId="11" borderId="10" xfId="0" applyFont="1" applyFill="1" applyBorder="1" applyAlignment="1">
      <alignment horizontal="center"/>
    </xf>
    <xf numFmtId="0" fontId="5" fillId="11" borderId="11" xfId="0" applyFont="1" applyFill="1" applyBorder="1"/>
    <xf numFmtId="165" fontId="0" fillId="0" borderId="0" xfId="7" applyNumberFormat="1" applyFont="1" applyFill="1" applyBorder="1"/>
    <xf numFmtId="165" fontId="0" fillId="0" borderId="13" xfId="7" applyNumberFormat="1" applyFont="1" applyFill="1" applyBorder="1"/>
    <xf numFmtId="43" fontId="0" fillId="0" borderId="0" xfId="7" applyFont="1" applyFill="1" applyBorder="1"/>
    <xf numFmtId="43" fontId="0" fillId="0" borderId="13" xfId="7" applyFont="1" applyFill="1" applyBorder="1"/>
    <xf numFmtId="0" fontId="5" fillId="12" borderId="7" xfId="0" applyFont="1" applyFill="1" applyBorder="1"/>
    <xf numFmtId="0" fontId="5" fillId="12" borderId="10" xfId="0" applyFont="1" applyFill="1" applyBorder="1"/>
    <xf numFmtId="0" fontId="5" fillId="12" borderId="10" xfId="0" applyFont="1" applyFill="1" applyBorder="1" applyAlignment="1">
      <alignment horizontal="center"/>
    </xf>
    <xf numFmtId="0" fontId="5" fillId="12" borderId="11" xfId="0" applyFont="1" applyFill="1" applyBorder="1"/>
    <xf numFmtId="0" fontId="0" fillId="0" borderId="1" xfId="0" applyBorder="1"/>
    <xf numFmtId="0" fontId="0" fillId="6" borderId="1" xfId="0" applyFill="1" applyBorder="1"/>
    <xf numFmtId="9" fontId="0" fillId="0" borderId="1" xfId="6" applyFont="1" applyBorder="1"/>
    <xf numFmtId="9" fontId="0" fillId="0" borderId="1" xfId="0" applyNumberFormat="1" applyBorder="1"/>
    <xf numFmtId="6" fontId="0" fillId="0" borderId="1" xfId="0" applyNumberFormat="1" applyBorder="1"/>
    <xf numFmtId="0" fontId="0" fillId="0" borderId="1" xfId="0" applyFill="1" applyBorder="1"/>
    <xf numFmtId="43" fontId="0" fillId="0" borderId="15" xfId="7" applyFont="1" applyFill="1" applyBorder="1"/>
    <xf numFmtId="43" fontId="0" fillId="0" borderId="16" xfId="7" applyFont="1" applyFill="1" applyBorder="1"/>
    <xf numFmtId="43" fontId="0" fillId="0" borderId="0" xfId="7" applyNumberFormat="1" applyFont="1" applyFill="1" applyBorder="1"/>
    <xf numFmtId="43" fontId="0" fillId="0" borderId="13" xfId="7" applyNumberFormat="1" applyFont="1" applyFill="1" applyBorder="1"/>
    <xf numFmtId="43" fontId="0" fillId="0" borderId="15" xfId="7" applyNumberFormat="1" applyFont="1" applyFill="1" applyBorder="1"/>
    <xf numFmtId="43" fontId="0" fillId="0" borderId="16" xfId="7" applyNumberFormat="1" applyFont="1" applyFill="1" applyBorder="1"/>
    <xf numFmtId="171" fontId="0" fillId="0" borderId="0" xfId="0" applyNumberFormat="1" applyFont="1" applyFill="1" applyBorder="1"/>
    <xf numFmtId="169" fontId="0" fillId="0" borderId="0" xfId="0" applyNumberFormat="1" applyFont="1" applyFill="1" applyBorder="1"/>
    <xf numFmtId="2" fontId="0" fillId="0" borderId="0" xfId="0" applyNumberFormat="1" applyFont="1" applyFill="1" applyBorder="1"/>
    <xf numFmtId="0" fontId="19" fillId="0" borderId="0" xfId="0" applyFont="1" applyFill="1" applyBorder="1" applyAlignment="1">
      <alignment horizontal="left"/>
    </xf>
    <xf numFmtId="0" fontId="47" fillId="12" borderId="7" xfId="0" applyFont="1" applyFill="1" applyBorder="1" applyAlignment="1">
      <alignment horizontal="center"/>
    </xf>
    <xf numFmtId="0" fontId="47" fillId="12" borderId="25" xfId="0" applyFont="1" applyFill="1" applyBorder="1" applyAlignment="1">
      <alignment horizontal="center"/>
    </xf>
    <xf numFmtId="0" fontId="47" fillId="12" borderId="8" xfId="0" applyFont="1" applyFill="1" applyBorder="1" applyAlignment="1">
      <alignment horizontal="center"/>
    </xf>
    <xf numFmtId="0" fontId="5" fillId="0" borderId="10" xfId="0" applyFont="1" applyFill="1" applyBorder="1" applyAlignment="1">
      <alignment horizontal="center"/>
    </xf>
    <xf numFmtId="0" fontId="5" fillId="0" borderId="11" xfId="0" applyFont="1" applyFill="1" applyBorder="1" applyAlignment="1">
      <alignment horizontal="center"/>
    </xf>
    <xf numFmtId="0" fontId="5" fillId="0" borderId="0" xfId="0" applyFont="1" applyFill="1" applyBorder="1" applyAlignment="1">
      <alignment horizontal="center"/>
    </xf>
    <xf numFmtId="0" fontId="5" fillId="0" borderId="13" xfId="0" applyFont="1" applyFill="1" applyBorder="1" applyAlignment="1">
      <alignment horizontal="center"/>
    </xf>
    <xf numFmtId="0" fontId="47" fillId="10" borderId="7" xfId="0" applyFont="1" applyFill="1" applyBorder="1" applyAlignment="1">
      <alignment horizontal="center"/>
    </xf>
    <xf numFmtId="0" fontId="47" fillId="10" borderId="25" xfId="0" applyFont="1" applyFill="1" applyBorder="1" applyAlignment="1">
      <alignment horizontal="center"/>
    </xf>
    <xf numFmtId="0" fontId="47" fillId="10" borderId="8" xfId="0" applyFont="1" applyFill="1" applyBorder="1" applyAlignment="1">
      <alignment horizontal="center"/>
    </xf>
    <xf numFmtId="0" fontId="47" fillId="11" borderId="7" xfId="0" applyFont="1" applyFill="1" applyBorder="1" applyAlignment="1">
      <alignment horizontal="center"/>
    </xf>
    <xf numFmtId="0" fontId="47" fillId="11" borderId="25" xfId="0" applyFont="1" applyFill="1" applyBorder="1" applyAlignment="1">
      <alignment horizontal="center"/>
    </xf>
    <xf numFmtId="0" fontId="47" fillId="11" borderId="8" xfId="0" applyFont="1" applyFill="1" applyBorder="1" applyAlignment="1">
      <alignment horizontal="center"/>
    </xf>
    <xf numFmtId="0" fontId="5" fillId="5" borderId="0" xfId="0" applyFont="1" applyFill="1" applyBorder="1" applyAlignment="1">
      <alignment horizontal="center"/>
    </xf>
    <xf numFmtId="0" fontId="5" fillId="2" borderId="0" xfId="0" applyFont="1" applyFill="1" applyBorder="1" applyAlignment="1">
      <alignment horizontal="center"/>
    </xf>
    <xf numFmtId="3" fontId="6" fillId="4" borderId="34" xfId="0" applyNumberFormat="1" applyFont="1" applyFill="1" applyBorder="1" applyAlignment="1">
      <alignment horizontal="center" vertical="center" wrapText="1"/>
    </xf>
    <xf numFmtId="3" fontId="6" fillId="4" borderId="37" xfId="0" applyNumberFormat="1" applyFont="1" applyFill="1" applyBorder="1" applyAlignment="1">
      <alignment horizontal="center" vertical="center"/>
    </xf>
    <xf numFmtId="3" fontId="6" fillId="4" borderId="38" xfId="0" applyNumberFormat="1" applyFont="1" applyFill="1" applyBorder="1" applyAlignment="1">
      <alignment horizontal="center" vertical="center"/>
    </xf>
    <xf numFmtId="0" fontId="27" fillId="4" borderId="0" xfId="0" applyFont="1" applyFill="1" applyBorder="1" applyAlignment="1">
      <alignment horizontal="center" vertical="center"/>
    </xf>
    <xf numFmtId="0" fontId="0" fillId="0" borderId="0" xfId="0" applyAlignment="1">
      <alignment vertical="center"/>
    </xf>
    <xf numFmtId="0" fontId="25" fillId="0" borderId="0" xfId="0" applyFont="1" applyBorder="1" applyAlignment="1">
      <alignment horizontal="left" vertical="top" wrapText="1"/>
    </xf>
    <xf numFmtId="0" fontId="0" fillId="0" borderId="0" xfId="0" applyAlignment="1"/>
    <xf numFmtId="0" fontId="30" fillId="8" borderId="7" xfId="0" applyFont="1" applyFill="1" applyBorder="1" applyAlignment="1">
      <alignment horizontal="center" vertical="center" wrapText="1"/>
    </xf>
    <xf numFmtId="0" fontId="0" fillId="0" borderId="25" xfId="0" applyBorder="1" applyAlignment="1">
      <alignment vertical="center" wrapText="1"/>
    </xf>
    <xf numFmtId="0" fontId="0" fillId="0" borderId="8" xfId="0" applyBorder="1" applyAlignment="1">
      <alignment vertical="center" wrapText="1"/>
    </xf>
    <xf numFmtId="0" fontId="30" fillId="9" borderId="7" xfId="0" applyFont="1" applyFill="1" applyBorder="1" applyAlignment="1">
      <alignment horizontal="center" vertical="center"/>
    </xf>
    <xf numFmtId="0" fontId="30" fillId="9" borderId="25" xfId="0" applyFont="1" applyFill="1" applyBorder="1" applyAlignment="1">
      <alignment horizontal="center" vertical="center"/>
    </xf>
    <xf numFmtId="0" fontId="30" fillId="9" borderId="8" xfId="0" applyFont="1" applyFill="1" applyBorder="1" applyAlignment="1">
      <alignment horizontal="center" vertical="center"/>
    </xf>
    <xf numFmtId="0" fontId="31" fillId="6" borderId="27" xfId="8" applyFont="1" applyFill="1" applyBorder="1" applyAlignment="1">
      <alignment horizontal="center" vertical="center" textRotation="90" wrapText="1"/>
    </xf>
    <xf numFmtId="0" fontId="0" fillId="0" borderId="29" xfId="0" applyBorder="1" applyAlignment="1">
      <alignment horizontal="center" vertical="center" textRotation="90" wrapText="1"/>
    </xf>
    <xf numFmtId="0" fontId="0" fillId="0" borderId="30" xfId="0" applyBorder="1" applyAlignment="1">
      <alignment horizontal="center" vertical="center" textRotation="90" wrapText="1"/>
    </xf>
    <xf numFmtId="0" fontId="8" fillId="8" borderId="9" xfId="0" applyFont="1" applyFill="1" applyBorder="1" applyAlignment="1">
      <alignment horizontal="center" vertical="center"/>
    </xf>
    <xf numFmtId="0" fontId="0" fillId="0" borderId="10" xfId="0" applyBorder="1" applyAlignment="1">
      <alignment vertical="center"/>
    </xf>
    <xf numFmtId="0" fontId="0" fillId="0" borderId="11" xfId="0" applyBorder="1" applyAlignment="1">
      <alignment vertical="center"/>
    </xf>
    <xf numFmtId="0" fontId="0" fillId="0" borderId="10" xfId="0" applyBorder="1" applyAlignment="1">
      <alignment horizontal="center" vertical="center"/>
    </xf>
    <xf numFmtId="0" fontId="0" fillId="0" borderId="11" xfId="0" applyBorder="1" applyAlignment="1">
      <alignment horizontal="center" vertical="center"/>
    </xf>
    <xf numFmtId="0" fontId="8" fillId="0" borderId="11" xfId="0" applyFont="1" applyBorder="1" applyAlignment="1">
      <alignment horizontal="center" vertical="center"/>
    </xf>
    <xf numFmtId="0" fontId="8" fillId="0" borderId="10" xfId="0" applyFont="1" applyBorder="1" applyAlignment="1">
      <alignment horizontal="center" vertical="center"/>
    </xf>
    <xf numFmtId="3" fontId="37" fillId="4" borderId="34" xfId="0" applyNumberFormat="1" applyFont="1" applyFill="1" applyBorder="1" applyAlignment="1">
      <alignment horizontal="center" vertical="center" wrapText="1"/>
    </xf>
    <xf numFmtId="3" fontId="37" fillId="4" borderId="37" xfId="0" applyNumberFormat="1" applyFont="1" applyFill="1" applyBorder="1" applyAlignment="1">
      <alignment horizontal="center" vertical="center"/>
    </xf>
    <xf numFmtId="3" fontId="37" fillId="4" borderId="38" xfId="0" applyNumberFormat="1" applyFont="1" applyFill="1" applyBorder="1" applyAlignment="1">
      <alignment horizontal="center" vertical="center"/>
    </xf>
    <xf numFmtId="0" fontId="39" fillId="0" borderId="47" xfId="0" applyFont="1" applyBorder="1" applyAlignment="1">
      <alignment horizontal="center" vertical="center"/>
    </xf>
    <xf numFmtId="0" fontId="39" fillId="0" borderId="49" xfId="0" applyFont="1" applyBorder="1" applyAlignment="1">
      <alignment horizontal="center" vertical="center"/>
    </xf>
    <xf numFmtId="0" fontId="39" fillId="0" borderId="47" xfId="0" applyFont="1" applyBorder="1" applyAlignment="1">
      <alignment horizontal="center" vertical="center" wrapText="1"/>
    </xf>
    <xf numFmtId="0" fontId="39" fillId="0" borderId="49" xfId="0" applyFont="1" applyBorder="1" applyAlignment="1">
      <alignment horizontal="center" vertical="center" wrapText="1"/>
    </xf>
    <xf numFmtId="0" fontId="39" fillId="0" borderId="48" xfId="0" applyFont="1" applyBorder="1" applyAlignment="1">
      <alignment horizontal="center" vertical="center"/>
    </xf>
    <xf numFmtId="0" fontId="39" fillId="0" borderId="50" xfId="0" applyFont="1" applyBorder="1" applyAlignment="1">
      <alignment horizontal="center" vertical="center"/>
    </xf>
    <xf numFmtId="0" fontId="39" fillId="0" borderId="62" xfId="0" applyFont="1" applyBorder="1" applyAlignment="1">
      <alignment horizontal="center" vertical="center"/>
    </xf>
    <xf numFmtId="0" fontId="39" fillId="0" borderId="63" xfId="0" applyFont="1" applyBorder="1" applyAlignment="1">
      <alignment horizontal="center" vertical="center"/>
    </xf>
    <xf numFmtId="0" fontId="39" fillId="0" borderId="48" xfId="0" applyFont="1" applyBorder="1" applyAlignment="1">
      <alignment vertical="center" wrapText="1"/>
    </xf>
    <xf numFmtId="0" fontId="39" fillId="0" borderId="53" xfId="0" applyFont="1" applyBorder="1" applyAlignment="1">
      <alignment vertical="center" wrapText="1"/>
    </xf>
    <xf numFmtId="0" fontId="39" fillId="0" borderId="56" xfId="0" applyFont="1" applyBorder="1" applyAlignment="1">
      <alignment vertical="center" wrapText="1"/>
    </xf>
    <xf numFmtId="0" fontId="39" fillId="0" borderId="51" xfId="0" applyFont="1" applyBorder="1" applyAlignment="1">
      <alignment vertical="center"/>
    </xf>
    <xf numFmtId="0" fontId="39" fillId="0" borderId="54" xfId="0" applyFont="1" applyBorder="1" applyAlignment="1">
      <alignment vertical="center"/>
    </xf>
    <xf numFmtId="0" fontId="39" fillId="0" borderId="57" xfId="0" applyFont="1" applyBorder="1" applyAlignment="1">
      <alignment vertical="center"/>
    </xf>
    <xf numFmtId="6" fontId="39" fillId="0" borderId="62" xfId="0" applyNumberFormat="1" applyFont="1" applyBorder="1" applyAlignment="1">
      <alignment horizontal="right" vertical="center" wrapText="1"/>
    </xf>
    <xf numFmtId="6" fontId="39" fillId="0" borderId="64" xfId="0" applyNumberFormat="1" applyFont="1" applyBorder="1" applyAlignment="1">
      <alignment horizontal="right" vertical="center" wrapText="1"/>
    </xf>
    <xf numFmtId="6" fontId="39" fillId="0" borderId="65" xfId="0" applyNumberFormat="1" applyFont="1" applyBorder="1" applyAlignment="1">
      <alignment horizontal="right" vertical="center" wrapText="1"/>
    </xf>
    <xf numFmtId="0" fontId="39" fillId="0" borderId="59" xfId="0" applyFont="1" applyBorder="1" applyAlignment="1">
      <alignment vertical="center" wrapText="1"/>
    </xf>
    <xf numFmtId="0" fontId="39" fillId="0" borderId="60" xfId="0" applyFont="1" applyBorder="1" applyAlignment="1">
      <alignment horizontal="center" vertical="center"/>
    </xf>
    <xf numFmtId="0" fontId="39" fillId="0" borderId="54" xfId="0" applyFont="1" applyBorder="1" applyAlignment="1">
      <alignment horizontal="center" vertical="center"/>
    </xf>
    <xf numFmtId="0" fontId="39" fillId="0" borderId="57" xfId="0" applyFont="1" applyBorder="1" applyAlignment="1">
      <alignment horizontal="center" vertical="center"/>
    </xf>
    <xf numFmtId="6" fontId="39" fillId="0" borderId="66" xfId="0" applyNumberFormat="1" applyFont="1" applyBorder="1" applyAlignment="1">
      <alignment horizontal="right" vertical="center" wrapText="1"/>
    </xf>
    <xf numFmtId="6" fontId="39" fillId="0" borderId="66" xfId="0" applyNumberFormat="1" applyFont="1" applyBorder="1" applyAlignment="1">
      <alignment horizontal="right" vertical="center"/>
    </xf>
    <xf numFmtId="6" fontId="39" fillId="0" borderId="65" xfId="0" applyNumberFormat="1" applyFont="1" applyBorder="1" applyAlignment="1">
      <alignment horizontal="right" vertical="center"/>
    </xf>
    <xf numFmtId="0" fontId="39" fillId="0" borderId="60" xfId="0" applyFont="1" applyBorder="1" applyAlignment="1">
      <alignment vertical="center"/>
    </xf>
    <xf numFmtId="0" fontId="39" fillId="0" borderId="61" xfId="0" applyFont="1" applyBorder="1" applyAlignment="1">
      <alignment vertical="center"/>
    </xf>
    <xf numFmtId="0" fontId="39" fillId="0" borderId="60" xfId="0" applyFont="1" applyBorder="1" applyAlignment="1">
      <alignment horizontal="right" vertical="center" wrapText="1"/>
    </xf>
    <xf numFmtId="0" fontId="39" fillId="0" borderId="61" xfId="0" applyFont="1" applyBorder="1" applyAlignment="1">
      <alignment horizontal="right" vertical="center" wrapText="1"/>
    </xf>
    <xf numFmtId="6" fontId="39" fillId="0" borderId="60" xfId="0" applyNumberFormat="1" applyFont="1" applyBorder="1" applyAlignment="1">
      <alignment horizontal="right" vertical="center" wrapText="1"/>
    </xf>
    <xf numFmtId="6" fontId="39" fillId="0" borderId="61" xfId="0" applyNumberFormat="1" applyFont="1" applyBorder="1" applyAlignment="1">
      <alignment horizontal="right" vertical="center" wrapText="1"/>
    </xf>
    <xf numFmtId="6" fontId="39" fillId="0" borderId="63" xfId="0" applyNumberFormat="1" applyFont="1" applyBorder="1" applyAlignment="1">
      <alignment horizontal="right" vertical="center" wrapText="1"/>
    </xf>
    <xf numFmtId="0" fontId="49" fillId="4" borderId="0" xfId="0" applyFont="1" applyFill="1" applyAlignment="1">
      <alignment horizontal="left"/>
    </xf>
    <xf numFmtId="0" fontId="1" fillId="4" borderId="0" xfId="0" applyFont="1" applyFill="1"/>
    <xf numFmtId="0" fontId="0" fillId="4" borderId="0" xfId="0" applyFont="1" applyFill="1"/>
    <xf numFmtId="0" fontId="50" fillId="4" borderId="0" xfId="0" applyFont="1" applyFill="1" applyAlignment="1">
      <alignment horizontal="left"/>
    </xf>
    <xf numFmtId="172" fontId="1" fillId="4" borderId="0" xfId="0" applyNumberFormat="1" applyFont="1" applyFill="1" applyAlignment="1">
      <alignment horizontal="left"/>
    </xf>
    <xf numFmtId="0" fontId="48" fillId="0" borderId="34" xfId="0" applyFont="1" applyBorder="1" applyAlignment="1">
      <alignment horizontal="center" vertical="center" wrapText="1"/>
    </xf>
    <xf numFmtId="0" fontId="48" fillId="0" borderId="24" xfId="0" applyFont="1" applyBorder="1" applyAlignment="1">
      <alignment horizontal="center" vertical="center" wrapText="1"/>
    </xf>
    <xf numFmtId="0" fontId="1" fillId="0" borderId="1" xfId="0" applyFont="1" applyBorder="1" applyAlignment="1">
      <alignment vertical="center" wrapText="1"/>
    </xf>
    <xf numFmtId="0" fontId="1" fillId="0" borderId="1" xfId="0" applyFont="1" applyBorder="1" applyAlignment="1">
      <alignment wrapText="1"/>
    </xf>
    <xf numFmtId="0" fontId="1" fillId="0" borderId="0" xfId="0" applyFont="1" applyBorder="1" applyAlignment="1">
      <alignment vertical="center" wrapText="1"/>
    </xf>
    <xf numFmtId="0" fontId="1" fillId="0" borderId="0" xfId="0" applyFont="1" applyBorder="1" applyAlignment="1">
      <alignment wrapText="1"/>
    </xf>
    <xf numFmtId="0" fontId="0" fillId="0" borderId="1" xfId="0" applyFont="1" applyBorder="1" applyAlignment="1">
      <alignment vertical="center" wrapText="1"/>
    </xf>
    <xf numFmtId="0" fontId="0" fillId="0" borderId="1" xfId="0" applyFont="1" applyBorder="1" applyAlignment="1">
      <alignment wrapText="1"/>
    </xf>
    <xf numFmtId="0" fontId="2" fillId="0" borderId="34" xfId="0" applyFont="1" applyBorder="1" applyAlignment="1">
      <alignment horizontal="left" vertical="center" wrapText="1"/>
    </xf>
    <xf numFmtId="0" fontId="2" fillId="0" borderId="24" xfId="0" applyFont="1" applyBorder="1" applyAlignment="1">
      <alignment horizontal="left" vertical="center" wrapText="1"/>
    </xf>
    <xf numFmtId="0" fontId="0" fillId="4" borderId="0" xfId="0" applyFont="1" applyFill="1" applyBorder="1"/>
    <xf numFmtId="0" fontId="0" fillId="4" borderId="1" xfId="0" applyFont="1" applyFill="1" applyBorder="1" applyAlignment="1">
      <alignment horizontal="left" vertical="center" wrapText="1"/>
    </xf>
    <xf numFmtId="0" fontId="0" fillId="4" borderId="1" xfId="0" applyFont="1" applyFill="1" applyBorder="1" applyAlignment="1">
      <alignment horizontal="left" wrapText="1"/>
    </xf>
    <xf numFmtId="0" fontId="2" fillId="4" borderId="34" xfId="0" applyFont="1" applyFill="1" applyBorder="1" applyAlignment="1">
      <alignment horizontal="left" vertical="center" wrapText="1"/>
    </xf>
    <xf numFmtId="0" fontId="2" fillId="4" borderId="24" xfId="0" applyFont="1" applyFill="1" applyBorder="1" applyAlignment="1">
      <alignment horizontal="left" vertical="center" wrapText="1"/>
    </xf>
    <xf numFmtId="166" fontId="0" fillId="4" borderId="1" xfId="1" applyNumberFormat="1" applyFont="1" applyFill="1" applyBorder="1" applyAlignment="1">
      <alignment horizontal="left" wrapText="1"/>
    </xf>
    <xf numFmtId="166" fontId="0" fillId="4" borderId="24" xfId="1" applyNumberFormat="1" applyFont="1" applyFill="1" applyBorder="1" applyAlignment="1">
      <alignment horizontal="left" wrapText="1"/>
    </xf>
    <xf numFmtId="166" fontId="0" fillId="4" borderId="1" xfId="0" applyNumberFormat="1" applyFont="1" applyFill="1" applyBorder="1" applyAlignment="1">
      <alignment horizontal="left" wrapText="1"/>
    </xf>
    <xf numFmtId="9" fontId="0" fillId="4" borderId="1" xfId="0" applyNumberFormat="1" applyFont="1" applyFill="1" applyBorder="1" applyAlignment="1">
      <alignment horizontal="left" wrapText="1"/>
    </xf>
    <xf numFmtId="0" fontId="0" fillId="4" borderId="1" xfId="0" applyFont="1" applyFill="1" applyBorder="1" applyAlignment="1">
      <alignment vertical="center" wrapText="1"/>
    </xf>
    <xf numFmtId="0" fontId="0" fillId="4" borderId="0" xfId="0" applyFont="1" applyFill="1" applyBorder="1" applyAlignment="1">
      <alignment vertical="center" wrapText="1"/>
    </xf>
    <xf numFmtId="0" fontId="0" fillId="4" borderId="0" xfId="0" applyFont="1" applyFill="1" applyBorder="1" applyAlignment="1">
      <alignment horizontal="left" wrapText="1"/>
    </xf>
  </cellXfs>
  <cellStyles count="18">
    <cellStyle name="Check Cell" xfId="8" builtinId="23"/>
    <cellStyle name="Comma" xfId="7" builtinId="3"/>
    <cellStyle name="Comma 2" xfId="2"/>
    <cellStyle name="Comma 2 2" xfId="4"/>
    <cellStyle name="Currency" xfId="1" builtinId="4"/>
    <cellStyle name="Currency 2" xfId="3"/>
    <cellStyle name="Currency 2 2" xfId="12"/>
    <cellStyle name="Currency 2 3" xfId="13"/>
    <cellStyle name="Hyperlink 2" xfId="9"/>
    <cellStyle name="Normal" xfId="0" builtinId="0"/>
    <cellStyle name="Normal 11" xfId="14"/>
    <cellStyle name="Normal 2" xfId="5"/>
    <cellStyle name="Normal 2 2" xfId="10"/>
    <cellStyle name="Normal 3" xfId="15"/>
    <cellStyle name="Normal 5 2 2 2" xfId="11"/>
    <cellStyle name="Percent" xfId="6" builtinId="5"/>
    <cellStyle name="Percent 2" xfId="16"/>
    <cellStyle name="Percent 2 2" xfId="17"/>
  </cellStyles>
  <dxfs count="108">
    <dxf>
      <fill>
        <patternFill>
          <bgColor theme="0" tint="-0.14996795556505021"/>
        </patternFill>
      </fill>
    </dxf>
    <dxf>
      <font>
        <color rgb="FF9C6500"/>
      </font>
      <fill>
        <patternFill>
          <bgColor rgb="FFFFEB9C"/>
        </patternFill>
      </fill>
    </dxf>
    <dxf>
      <fill>
        <patternFill>
          <bgColor theme="0" tint="-0.14996795556505021"/>
        </patternFill>
      </fill>
    </dxf>
    <dxf>
      <font>
        <b/>
        <i val="0"/>
        <color rgb="FFFF0000"/>
      </font>
    </dxf>
    <dxf>
      <fill>
        <patternFill>
          <bgColor theme="0" tint="-0.14996795556505021"/>
        </patternFill>
      </fill>
    </dxf>
    <dxf>
      <font>
        <b/>
        <i val="0"/>
        <color rgb="FFFF0000"/>
      </font>
    </dxf>
    <dxf>
      <fill>
        <patternFill>
          <bgColor theme="0" tint="-0.14996795556505021"/>
        </patternFill>
      </fill>
    </dxf>
    <dxf>
      <font>
        <b/>
        <i val="0"/>
        <color rgb="FFFF0000"/>
      </font>
    </dxf>
    <dxf>
      <fill>
        <patternFill>
          <bgColor theme="0" tint="-0.14996795556505021"/>
        </patternFill>
      </fill>
    </dxf>
    <dxf>
      <font>
        <b/>
        <i val="0"/>
        <color rgb="FFFF0000"/>
      </font>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color rgb="FF9C6500"/>
      </font>
      <fill>
        <patternFill>
          <bgColor rgb="FFFFEB9C"/>
        </patternFill>
      </fill>
    </dxf>
    <dxf>
      <fill>
        <patternFill>
          <bgColor theme="0" tint="-0.14996795556505021"/>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b/>
        <i val="0"/>
        <color rgb="FFFF0000"/>
      </font>
    </dxf>
    <dxf>
      <font>
        <color rgb="FF9C6500"/>
      </font>
      <fill>
        <patternFill>
          <bgColor rgb="FFFFEB9C"/>
        </patternFill>
      </fill>
    </dxf>
    <dxf>
      <fill>
        <patternFill>
          <bgColor theme="0" tint="-0.14996795556505021"/>
        </patternFill>
      </fill>
    </dxf>
    <dxf>
      <fill>
        <patternFill>
          <bgColor theme="0" tint="-0.14996795556505021"/>
        </patternFill>
      </fill>
    </dxf>
    <dxf>
      <font>
        <b/>
        <i val="0"/>
        <color rgb="FFFF0000"/>
      </font>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ill>
        <patternFill>
          <bgColor theme="0" tint="-0.14996795556505021"/>
        </patternFill>
      </fill>
    </dxf>
    <dxf>
      <font>
        <b/>
        <i val="0"/>
        <color rgb="FFFF0000"/>
      </font>
    </dxf>
    <dxf>
      <fill>
        <patternFill>
          <bgColor theme="0" tint="-0.14996795556505021"/>
        </patternFill>
      </fill>
    </dxf>
    <dxf>
      <font>
        <b/>
        <i val="0"/>
        <color rgb="FFFF0000"/>
      </font>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ill>
        <patternFill>
          <bgColor theme="0" tint="-0.14996795556505021"/>
        </patternFill>
      </fill>
    </dxf>
    <dxf>
      <font>
        <b/>
        <i val="0"/>
        <color rgb="FFFF0000"/>
      </font>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ill>
        <patternFill>
          <bgColor theme="0" tint="-0.14996795556505021"/>
        </patternFill>
      </fill>
    </dxf>
    <dxf>
      <font>
        <b/>
        <i val="0"/>
        <color rgb="FFFF0000"/>
      </font>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i val="0"/>
        <color rgb="FFFF0000"/>
      </font>
    </dxf>
    <dxf>
      <fill>
        <patternFill>
          <bgColor theme="0" tint="-0.14996795556505021"/>
        </patternFill>
      </fill>
    </dxf>
    <dxf>
      <font>
        <color rgb="FF9C6500"/>
      </font>
      <fill>
        <patternFill>
          <bgColor rgb="FFFFEB9C"/>
        </patternFill>
      </fill>
    </dxf>
    <dxf>
      <fill>
        <patternFill>
          <bgColor theme="0" tint="-0.14996795556505021"/>
        </patternFill>
      </fill>
    </dxf>
    <dxf>
      <font>
        <color rgb="FF9C6500"/>
      </font>
      <fill>
        <patternFill>
          <bgColor rgb="FFFFEB9C"/>
        </patternFill>
      </fill>
    </dxf>
    <dxf>
      <fill>
        <patternFill>
          <bgColor theme="0" tint="-0.14996795556505021"/>
        </patternFill>
      </fill>
    </dxf>
    <dxf>
      <font>
        <b/>
        <i val="0"/>
        <color rgb="FFFF0000"/>
      </font>
    </dxf>
    <dxf>
      <font>
        <color rgb="FF9C6500"/>
      </font>
      <fill>
        <patternFill>
          <bgColor rgb="FFFFEB9C"/>
        </patternFill>
      </fill>
    </dxf>
    <dxf>
      <fill>
        <patternFill>
          <bgColor theme="0" tint="-0.14996795556505021"/>
        </patternFill>
      </fill>
    </dxf>
    <dxf>
      <font>
        <b/>
        <i val="0"/>
        <color rgb="FFFF0000"/>
      </font>
    </dxf>
    <dxf>
      <font>
        <color rgb="FF9C6500"/>
      </font>
      <fill>
        <patternFill>
          <bgColor rgb="FFFFEB9C"/>
        </patternFill>
      </fill>
    </dxf>
    <dxf>
      <fill>
        <patternFill>
          <bgColor theme="0" tint="-0.14996795556505021"/>
        </patternFill>
      </fill>
    </dxf>
    <dxf>
      <font>
        <b/>
        <i val="0"/>
        <color rgb="FFFF0000"/>
      </font>
    </dxf>
  </dxfs>
  <tableStyles count="0" defaultTableStyle="TableStyleMedium2" defaultPivotStyle="PivotStyleLight16"/>
  <colors>
    <mruColors>
      <color rgb="FFFF7C80"/>
      <color rgb="FFFF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hartsheet" Target="chartsheets/sheet2.xml"/><Relationship Id="rId13" Type="http://schemas.openxmlformats.org/officeDocument/2006/relationships/externalLink" Target="externalLinks/externalLink2.xml"/><Relationship Id="rId18" Type="http://schemas.openxmlformats.org/officeDocument/2006/relationships/externalLink" Target="externalLinks/externalLink7.xml"/><Relationship Id="rId26" Type="http://schemas.openxmlformats.org/officeDocument/2006/relationships/customXml" Target="../customXml/item4.xml"/><Relationship Id="rId3" Type="http://schemas.openxmlformats.org/officeDocument/2006/relationships/worksheet" Target="worksheets/sheet3.xml"/><Relationship Id="rId21" Type="http://schemas.openxmlformats.org/officeDocument/2006/relationships/sharedStrings" Target="sharedStrings.xml"/><Relationship Id="rId7" Type="http://schemas.openxmlformats.org/officeDocument/2006/relationships/chartsheet" Target="chartsheets/sheet1.xml"/><Relationship Id="rId12" Type="http://schemas.openxmlformats.org/officeDocument/2006/relationships/externalLink" Target="externalLinks/externalLink1.xml"/><Relationship Id="rId17" Type="http://schemas.openxmlformats.org/officeDocument/2006/relationships/externalLink" Target="externalLinks/externalLink6.xml"/><Relationship Id="rId25"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externalLink" Target="externalLinks/externalLink5.xml"/><Relationship Id="rId20"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9.xml"/><Relationship Id="rId24"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externalLink" Target="externalLinks/externalLink4.xml"/><Relationship Id="rId23" Type="http://schemas.openxmlformats.org/officeDocument/2006/relationships/customXml" Target="../customXml/item1.xml"/><Relationship Id="rId10" Type="http://schemas.openxmlformats.org/officeDocument/2006/relationships/worksheet" Target="worksheets/sheet8.xml"/><Relationship Id="rId19"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7.xml"/><Relationship Id="rId14" Type="http://schemas.openxmlformats.org/officeDocument/2006/relationships/externalLink" Target="externalLinks/externalLink3.xml"/><Relationship Id="rId22" Type="http://schemas.openxmlformats.org/officeDocument/2006/relationships/calcChain" Target="calcChain.xml"/></Relationships>
</file>

<file path=xl/charts/_rels/chart1.xml.rels><?xml version="1.0" encoding="UTF-8" standalone="yes"?>
<Relationships xmlns="http://schemas.openxmlformats.org/package/2006/relationships"><Relationship Id="rId1" Type="http://schemas.openxmlformats.org/officeDocument/2006/relationships/chartUserShapes" Target="../drawings/drawing3.xml"/></Relationships>
</file>

<file path=xl/charts/_rels/chart2.xml.rels><?xml version="1.0" encoding="UTF-8" standalone="yes"?>
<Relationships xmlns="http://schemas.openxmlformats.org/package/2006/relationships"><Relationship Id="rId1" Type="http://schemas.openxmlformats.org/officeDocument/2006/relationships/chartUserShapes" Target="../drawings/drawing5.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'SB 350 Potential'!$E$37</c:f>
              <c:strCache>
                <c:ptCount val="1"/>
                <c:pt idx="0">
                  <c:v>Reference</c:v>
                </c:pt>
              </c:strCache>
            </c:strRef>
          </c:tx>
          <c:marker>
            <c:symbol val="none"/>
          </c:marker>
          <c:cat>
            <c:numRef>
              <c:f>'[3]SB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Potential'!$G$37:$U$37</c:f>
              <c:numCache>
                <c:formatCode>_(* #,##0_);_(* \(#,##0\);_(* "-"??_);_(@_)</c:formatCode>
                <c:ptCount val="15"/>
                <c:pt idx="0">
                  <c:v>4.185984581911101</c:v>
                </c:pt>
                <c:pt idx="1">
                  <c:v>8.371969163822202</c:v>
                </c:pt>
                <c:pt idx="2">
                  <c:v>12.557953745733304</c:v>
                </c:pt>
                <c:pt idx="3">
                  <c:v>16.743938327644404</c:v>
                </c:pt>
                <c:pt idx="4">
                  <c:v>20.929922909555504</c:v>
                </c:pt>
                <c:pt idx="5">
                  <c:v>25.115907491466604</c:v>
                </c:pt>
                <c:pt idx="6">
                  <c:v>29.301892073377704</c:v>
                </c:pt>
                <c:pt idx="7">
                  <c:v>33.487876655288808</c:v>
                </c:pt>
                <c:pt idx="8">
                  <c:v>37.673861237199908</c:v>
                </c:pt>
                <c:pt idx="9">
                  <c:v>41.859845819111008</c:v>
                </c:pt>
                <c:pt idx="10">
                  <c:v>46.045830401022108</c:v>
                </c:pt>
                <c:pt idx="11">
                  <c:v>50.231814982933209</c:v>
                </c:pt>
                <c:pt idx="12">
                  <c:v>54.417799564844309</c:v>
                </c:pt>
                <c:pt idx="13">
                  <c:v>58.603784146755409</c:v>
                </c:pt>
                <c:pt idx="14">
                  <c:v>62.789768728666509</c:v>
                </c:pt>
              </c:numCache>
            </c:numRef>
          </c:val>
          <c:smooth val="1"/>
        </c:ser>
        <c:ser>
          <c:idx val="1"/>
          <c:order val="1"/>
          <c:tx>
            <c:strRef>
              <c:f>'SB 350 Potential'!$E$38</c:f>
              <c:strCache>
                <c:ptCount val="1"/>
                <c:pt idx="0">
                  <c:v>Aggressive</c:v>
                </c:pt>
              </c:strCache>
            </c:strRef>
          </c:tx>
          <c:marker>
            <c:symbol val="none"/>
          </c:marker>
          <c:cat>
            <c:numRef>
              <c:f>'[3]SB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Potential'!$G$38:$U$38</c:f>
              <c:numCache>
                <c:formatCode>_(* #,##0_);_(* \(#,##0\);_(* "-"??_);_(@_)</c:formatCode>
                <c:ptCount val="15"/>
                <c:pt idx="0">
                  <c:v>4.185984581911101</c:v>
                </c:pt>
                <c:pt idx="1">
                  <c:v>8.371969163822202</c:v>
                </c:pt>
                <c:pt idx="2">
                  <c:v>12.557953745733304</c:v>
                </c:pt>
                <c:pt idx="3">
                  <c:v>16.743938327644404</c:v>
                </c:pt>
                <c:pt idx="4">
                  <c:v>20.929922909555504</c:v>
                </c:pt>
                <c:pt idx="5">
                  <c:v>25.576365795476825</c:v>
                </c:pt>
                <c:pt idx="6">
                  <c:v>30.683266985408366</c:v>
                </c:pt>
                <c:pt idx="7">
                  <c:v>36.250626479350132</c:v>
                </c:pt>
                <c:pt idx="8">
                  <c:v>41.817985973291897</c:v>
                </c:pt>
                <c:pt idx="9">
                  <c:v>47.385345467233662</c:v>
                </c:pt>
                <c:pt idx="10">
                  <c:v>52.952704961175428</c:v>
                </c:pt>
                <c:pt idx="11">
                  <c:v>58.520064455117193</c:v>
                </c:pt>
                <c:pt idx="12">
                  <c:v>64.087423949058959</c:v>
                </c:pt>
                <c:pt idx="13">
                  <c:v>69.654783443000724</c:v>
                </c:pt>
                <c:pt idx="14">
                  <c:v>75.22214293694249</c:v>
                </c:pt>
              </c:numCache>
            </c:numRef>
          </c:val>
          <c:smooth val="0"/>
        </c:ser>
        <c:ser>
          <c:idx val="2"/>
          <c:order val="2"/>
          <c:tx>
            <c:strRef>
              <c:f>'SB 350 Potential'!$E$36</c:f>
              <c:strCache>
                <c:ptCount val="1"/>
                <c:pt idx="0">
                  <c:v>Conservative</c:v>
                </c:pt>
              </c:strCache>
            </c:strRef>
          </c:tx>
          <c:marker>
            <c:symbol val="none"/>
          </c:marker>
          <c:cat>
            <c:numRef>
              <c:f>'[3]SB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Potential'!$G$36:$U$36</c:f>
              <c:numCache>
                <c:formatCode>_(* #,##0_);_(* \(#,##0\);_(* "-"??_);_(@_)</c:formatCode>
                <c:ptCount val="15"/>
                <c:pt idx="0">
                  <c:v>4.185984581911101</c:v>
                </c:pt>
                <c:pt idx="1">
                  <c:v>8.371969163822202</c:v>
                </c:pt>
                <c:pt idx="2">
                  <c:v>12.557953745733304</c:v>
                </c:pt>
                <c:pt idx="3">
                  <c:v>16.743938327644404</c:v>
                </c:pt>
                <c:pt idx="4">
                  <c:v>20.929922909555504</c:v>
                </c:pt>
                <c:pt idx="5">
                  <c:v>24.655449187456384</c:v>
                </c:pt>
                <c:pt idx="6">
                  <c:v>27.920517161347043</c:v>
                </c:pt>
                <c:pt idx="7">
                  <c:v>30.725126831227481</c:v>
                </c:pt>
                <c:pt idx="8">
                  <c:v>33.529736501107919</c:v>
                </c:pt>
                <c:pt idx="9">
                  <c:v>36.334346170988354</c:v>
                </c:pt>
                <c:pt idx="10">
                  <c:v>39.138955840868789</c:v>
                </c:pt>
                <c:pt idx="11">
                  <c:v>41.943565510749224</c:v>
                </c:pt>
                <c:pt idx="12">
                  <c:v>44.748175180629659</c:v>
                </c:pt>
                <c:pt idx="13">
                  <c:v>47.552784850510093</c:v>
                </c:pt>
                <c:pt idx="14">
                  <c:v>50.357394520390528</c:v>
                </c:pt>
              </c:numCache>
            </c:numRef>
          </c:val>
          <c:smooth val="0"/>
        </c:ser>
        <c:dLbls>
          <c:showLegendKey val="0"/>
          <c:showVal val="0"/>
          <c:showCatName val="0"/>
          <c:showSerName val="0"/>
          <c:showPercent val="0"/>
          <c:showBubbleSize val="0"/>
        </c:dLbls>
        <c:marker val="1"/>
        <c:smooth val="0"/>
        <c:axId val="195897216"/>
        <c:axId val="195898752"/>
      </c:lineChart>
      <c:catAx>
        <c:axId val="195897216"/>
        <c:scaling>
          <c:orientation val="minMax"/>
        </c:scaling>
        <c:delete val="0"/>
        <c:axPos val="b"/>
        <c:numFmt formatCode="General" sourceLinked="1"/>
        <c:majorTickMark val="none"/>
        <c:minorTickMark val="none"/>
        <c:tickLblPos val="nextTo"/>
        <c:crossAx val="195898752"/>
        <c:crosses val="autoZero"/>
        <c:auto val="1"/>
        <c:lblAlgn val="ctr"/>
        <c:lblOffset val="100"/>
        <c:noMultiLvlLbl val="0"/>
      </c:catAx>
      <c:valAx>
        <c:axId val="195898752"/>
        <c:scaling>
          <c:orientation val="minMax"/>
        </c:scaling>
        <c:delete val="0"/>
        <c:axPos val="l"/>
        <c:majorGridlines/>
        <c:title>
          <c:tx>
            <c:rich>
              <a:bodyPr rot="-5400000" vert="horz"/>
              <a:lstStyle/>
              <a:p>
                <a:pPr>
                  <a:defRPr sz="1200"/>
                </a:pPr>
                <a:r>
                  <a:rPr lang="en-US" sz="1200"/>
                  <a:t>Electricity Savings (GWh)</a:t>
                </a:r>
              </a:p>
            </c:rich>
          </c:tx>
          <c:layout/>
          <c:overlay val="0"/>
        </c:title>
        <c:numFmt formatCode="_(* #,##0_);_(* \(#,##0\);_(* &quot;-&quot;??_);_(@_)" sourceLinked="1"/>
        <c:majorTickMark val="none"/>
        <c:minorTickMark val="none"/>
        <c:tickLblPos val="nextTo"/>
        <c:crossAx val="195897216"/>
        <c:crosses val="autoZero"/>
        <c:crossBetween val="between"/>
      </c:valAx>
      <c:dTable>
        <c:showHorzBorder val="1"/>
        <c:showVertBorder val="1"/>
        <c:showOutline val="1"/>
        <c:showKeys val="1"/>
      </c:dTable>
    </c:plotArea>
    <c:legend>
      <c:legendPos val="r"/>
      <c:layout/>
      <c:overlay val="0"/>
    </c:legend>
    <c:plotVisOnly val="1"/>
    <c:dispBlanksAs val="zero"/>
    <c:showDLblsOverMax val="0"/>
  </c:chart>
  <c:userShapes r:id="rId1"/>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'SB 350 Potential'!$E$42</c:f>
              <c:strCache>
                <c:ptCount val="1"/>
                <c:pt idx="0">
                  <c:v>Reference</c:v>
                </c:pt>
              </c:strCache>
            </c:strRef>
          </c:tx>
          <c:marker>
            <c:symbol val="none"/>
          </c:marker>
          <c:cat>
            <c:numRef>
              <c:f>'[3]SB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Potential'!$G$42:$U$42</c:f>
              <c:numCache>
                <c:formatCode>_(* #,##0.00_);_(* \(#,##0.00\);_(* "-"??_);_(@_)</c:formatCode>
                <c:ptCount val="15"/>
                <c:pt idx="0">
                  <c:v>8.4447686008368075E-3</c:v>
                </c:pt>
                <c:pt idx="1">
                  <c:v>1.6889537201673615E-2</c:v>
                </c:pt>
                <c:pt idx="2">
                  <c:v>2.5334305802510421E-2</c:v>
                </c:pt>
                <c:pt idx="3">
                  <c:v>3.377907440334723E-2</c:v>
                </c:pt>
                <c:pt idx="4">
                  <c:v>4.2223843004184039E-2</c:v>
                </c:pt>
                <c:pt idx="5">
                  <c:v>5.0668611605020848E-2</c:v>
                </c:pt>
                <c:pt idx="6">
                  <c:v>5.9113380205857657E-2</c:v>
                </c:pt>
                <c:pt idx="7">
                  <c:v>6.755814880669446E-2</c:v>
                </c:pt>
                <c:pt idx="8">
                  <c:v>7.6002917407531262E-2</c:v>
                </c:pt>
                <c:pt idx="9">
                  <c:v>8.4447686008368064E-2</c:v>
                </c:pt>
                <c:pt idx="10">
                  <c:v>9.2892454609204866E-2</c:v>
                </c:pt>
                <c:pt idx="11">
                  <c:v>0.10133722321004167</c:v>
                </c:pt>
                <c:pt idx="12">
                  <c:v>0.10978199181087847</c:v>
                </c:pt>
                <c:pt idx="13">
                  <c:v>0.11822676041171527</c:v>
                </c:pt>
                <c:pt idx="14">
                  <c:v>0.12667152901255208</c:v>
                </c:pt>
              </c:numCache>
            </c:numRef>
          </c:val>
          <c:smooth val="1"/>
        </c:ser>
        <c:ser>
          <c:idx val="1"/>
          <c:order val="1"/>
          <c:tx>
            <c:strRef>
              <c:f>'SB 350 Potential'!$E$38</c:f>
              <c:strCache>
                <c:ptCount val="1"/>
                <c:pt idx="0">
                  <c:v>Aggressive</c:v>
                </c:pt>
              </c:strCache>
            </c:strRef>
          </c:tx>
          <c:marker>
            <c:symbol val="none"/>
          </c:marker>
          <c:cat>
            <c:numRef>
              <c:f>'[3]SB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Potential'!$G$43:$U$43</c:f>
              <c:numCache>
                <c:formatCode>_(* #,##0.00_);_(* \(#,##0.00\);_(* "-"??_);_(@_)</c:formatCode>
                <c:ptCount val="15"/>
                <c:pt idx="0">
                  <c:v>8.4447686008368075E-3</c:v>
                </c:pt>
                <c:pt idx="1">
                  <c:v>1.6889537201673615E-2</c:v>
                </c:pt>
                <c:pt idx="2">
                  <c:v>2.5334305802510421E-2</c:v>
                </c:pt>
                <c:pt idx="3">
                  <c:v>3.377907440334723E-2</c:v>
                </c:pt>
                <c:pt idx="4">
                  <c:v>4.2223843004184039E-2</c:v>
                </c:pt>
                <c:pt idx="5">
                  <c:v>5.1597536151112899E-2</c:v>
                </c:pt>
                <c:pt idx="6">
                  <c:v>6.1900153844133804E-2</c:v>
                </c:pt>
                <c:pt idx="7">
                  <c:v>7.3131696083246753E-2</c:v>
                </c:pt>
                <c:pt idx="8">
                  <c:v>8.4363238322359702E-2</c:v>
                </c:pt>
                <c:pt idx="9">
                  <c:v>9.559478056147265E-2</c:v>
                </c:pt>
                <c:pt idx="10">
                  <c:v>0.1068263228005856</c:v>
                </c:pt>
                <c:pt idx="11">
                  <c:v>0.11805786503969855</c:v>
                </c:pt>
                <c:pt idx="12">
                  <c:v>0.1292894072788115</c:v>
                </c:pt>
                <c:pt idx="13">
                  <c:v>0.14052094951792446</c:v>
                </c:pt>
                <c:pt idx="14">
                  <c:v>0.15175249175703742</c:v>
                </c:pt>
              </c:numCache>
            </c:numRef>
          </c:val>
          <c:smooth val="0"/>
        </c:ser>
        <c:ser>
          <c:idx val="2"/>
          <c:order val="2"/>
          <c:tx>
            <c:strRef>
              <c:f>'SB 350 Potential'!$E$41</c:f>
              <c:strCache>
                <c:ptCount val="1"/>
                <c:pt idx="0">
                  <c:v>Conservative</c:v>
                </c:pt>
              </c:strCache>
            </c:strRef>
          </c:tx>
          <c:marker>
            <c:symbol val="none"/>
          </c:marker>
          <c:cat>
            <c:numRef>
              <c:f>'[3]SB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Potential'!$G$41:$U$41</c:f>
              <c:numCache>
                <c:formatCode>_(* #,##0.00_);_(* \(#,##0.00\);_(* "-"??_);_(@_)</c:formatCode>
                <c:ptCount val="15"/>
                <c:pt idx="0">
                  <c:v>8.4447686008368075E-3</c:v>
                </c:pt>
                <c:pt idx="1">
                  <c:v>1.6889537201673615E-2</c:v>
                </c:pt>
                <c:pt idx="2">
                  <c:v>2.5334305802510421E-2</c:v>
                </c:pt>
                <c:pt idx="3">
                  <c:v>3.377907440334723E-2</c:v>
                </c:pt>
                <c:pt idx="4">
                  <c:v>4.2223843004184039E-2</c:v>
                </c:pt>
                <c:pt idx="5">
                  <c:v>4.9739687058928797E-2</c:v>
                </c:pt>
                <c:pt idx="6">
                  <c:v>5.6326606567581511E-2</c:v>
                </c:pt>
                <c:pt idx="7">
                  <c:v>6.1984601530142173E-2</c:v>
                </c:pt>
                <c:pt idx="8">
                  <c:v>6.7642596492702836E-2</c:v>
                </c:pt>
                <c:pt idx="9">
                  <c:v>7.3300591455263492E-2</c:v>
                </c:pt>
                <c:pt idx="10">
                  <c:v>7.8958586417824148E-2</c:v>
                </c:pt>
                <c:pt idx="11">
                  <c:v>8.4616581380384803E-2</c:v>
                </c:pt>
                <c:pt idx="12">
                  <c:v>9.0274576342945459E-2</c:v>
                </c:pt>
                <c:pt idx="13">
                  <c:v>9.5932571305506115E-2</c:v>
                </c:pt>
                <c:pt idx="14">
                  <c:v>0.10159056626806677</c:v>
                </c:pt>
              </c:numCache>
            </c:numRef>
          </c:val>
          <c:smooth val="0"/>
        </c:ser>
        <c:dLbls>
          <c:showLegendKey val="0"/>
          <c:showVal val="0"/>
          <c:showCatName val="0"/>
          <c:showSerName val="0"/>
          <c:showPercent val="0"/>
          <c:showBubbleSize val="0"/>
        </c:dLbls>
        <c:marker val="1"/>
        <c:smooth val="0"/>
        <c:axId val="195936256"/>
        <c:axId val="195937792"/>
      </c:lineChart>
      <c:catAx>
        <c:axId val="195936256"/>
        <c:scaling>
          <c:orientation val="minMax"/>
        </c:scaling>
        <c:delete val="0"/>
        <c:axPos val="b"/>
        <c:numFmt formatCode="General" sourceLinked="1"/>
        <c:majorTickMark val="none"/>
        <c:minorTickMark val="none"/>
        <c:tickLblPos val="nextTo"/>
        <c:crossAx val="195937792"/>
        <c:crosses val="autoZero"/>
        <c:auto val="1"/>
        <c:lblAlgn val="ctr"/>
        <c:lblOffset val="100"/>
        <c:noMultiLvlLbl val="0"/>
      </c:catAx>
      <c:valAx>
        <c:axId val="195937792"/>
        <c:scaling>
          <c:orientation val="minMax"/>
        </c:scaling>
        <c:delete val="0"/>
        <c:axPos val="l"/>
        <c:majorGridlines/>
        <c:title>
          <c:tx>
            <c:rich>
              <a:bodyPr rot="-5400000" vert="horz"/>
              <a:lstStyle/>
              <a:p>
                <a:pPr>
                  <a:defRPr sz="1200"/>
                </a:pPr>
                <a:r>
                  <a:rPr lang="en-US" sz="1200"/>
                  <a:t>Gas Savings (MM Therms)</a:t>
                </a:r>
              </a:p>
            </c:rich>
          </c:tx>
          <c:layout/>
          <c:overlay val="0"/>
        </c:title>
        <c:numFmt formatCode="_(* #,##0.00_);_(* \(#,##0.00\);_(* &quot;-&quot;??_);_(@_)" sourceLinked="1"/>
        <c:majorTickMark val="none"/>
        <c:minorTickMark val="none"/>
        <c:tickLblPos val="nextTo"/>
        <c:crossAx val="195936256"/>
        <c:crosses val="autoZero"/>
        <c:crossBetween val="between"/>
      </c:valAx>
      <c:dTable>
        <c:showHorzBorder val="1"/>
        <c:showVertBorder val="1"/>
        <c:showOutline val="1"/>
        <c:showKeys val="1"/>
      </c:dTable>
    </c:plotArea>
    <c:legend>
      <c:legendPos val="r"/>
      <c:layout/>
      <c:overlay val="0"/>
    </c:legend>
    <c:plotVisOnly val="1"/>
    <c:dispBlanksAs val="zero"/>
    <c:showDLblsOverMax val="0"/>
  </c:chart>
  <c:userShapes r:id="rId1"/>
</c:chartSpace>
</file>

<file path=xl/chartsheets/_rels/sheet1.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5.bin"/></Relationships>
</file>

<file path=xl/chartsheets/_rels/sheet2.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6.bin"/></Relationships>
</file>

<file path=xl/chartsheets/sheet1.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chartsheets/sheet2.xml><?xml version="1.0" encoding="utf-8"?>
<chartsheet xmlns="http://schemas.openxmlformats.org/spreadsheetml/2006/main" xmlns:r="http://schemas.openxmlformats.org/officeDocument/2006/relationships">
  <sheetPr>
    <tabColor theme="5" tint="0.39997558519241921"/>
  </sheetPr>
  <sheetViews>
    <sheetView workbookViewId="0"/>
  </sheetViews>
  <pageMargins left="0.7" right="0.7" top="0.75" bottom="0.75" header="0.3" footer="0.3"/>
  <pageSetup orientation="landscape" r:id="rId1"/>
  <drawing r:id="rId2"/>
</chartsheet>
</file>

<file path=xl/drawings/_rels/drawing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chart" Target="../charts/chart1.xml"/></Relationships>
</file>

<file path=xl/drawings/_rels/drawing4.xml.rels><?xml version="1.0" encoding="UTF-8" standalone="yes"?>
<Relationships xmlns="http://schemas.openxmlformats.org/package/2006/relationships"><Relationship Id="rId1" Type="http://schemas.openxmlformats.org/officeDocument/2006/relationships/chart" Target="../charts/chart2.xml"/></Relationships>
</file>

<file path=xl/drawings/drawing1.xml><?xml version="1.0" encoding="utf-8"?>
<xdr:wsDr xmlns:xdr="http://schemas.openxmlformats.org/drawingml/2006/spreadsheetDrawing" xmlns:a="http://schemas.openxmlformats.org/drawingml/2006/main">
  <xdr:twoCellAnchor editAs="oneCell">
    <xdr:from>
      <xdr:col>1</xdr:col>
      <xdr:colOff>97971</xdr:colOff>
      <xdr:row>0</xdr:row>
      <xdr:rowOff>0</xdr:rowOff>
    </xdr:from>
    <xdr:to>
      <xdr:col>2</xdr:col>
      <xdr:colOff>1864483</xdr:colOff>
      <xdr:row>4</xdr:row>
      <xdr:rowOff>130628</xdr:rowOff>
    </xdr:to>
    <xdr:pic>
      <xdr:nvPicPr>
        <xdr:cNvPr id="2" name="Picture 1" descr="C:\Users\chgtg4w\AppData\Local\Microsoft\Windows\Temporary Internet Files\Content.Word\Noresco_Standard_RGB.PNG"/>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707571" y="0"/>
          <a:ext cx="3176212" cy="831668"/>
        </a:xfrm>
        <a:prstGeom prst="rect">
          <a:avLst/>
        </a:prstGeom>
        <a:noFill/>
        <a:ln>
          <a:noFill/>
        </a:ln>
      </xdr:spPr>
    </xdr:pic>
    <xdr:clientData/>
  </xdr:twoCellAnchor>
  <xdr:twoCellAnchor>
    <xdr:from>
      <xdr:col>1</xdr:col>
      <xdr:colOff>10885</xdr:colOff>
      <xdr:row>17</xdr:row>
      <xdr:rowOff>65314</xdr:rowOff>
    </xdr:from>
    <xdr:to>
      <xdr:col>3</xdr:col>
      <xdr:colOff>0</xdr:colOff>
      <xdr:row>24</xdr:row>
      <xdr:rowOff>21772</xdr:rowOff>
    </xdr:to>
    <xdr:sp macro="" textlink="">
      <xdr:nvSpPr>
        <xdr:cNvPr id="3" name="Text Box 16"/>
        <xdr:cNvSpPr txBox="1"/>
      </xdr:nvSpPr>
      <xdr:spPr>
        <a:xfrm>
          <a:off x="620485" y="3547654"/>
          <a:ext cx="9018815" cy="1183278"/>
        </a:xfrm>
        <a:prstGeom prst="rect">
          <a:avLst/>
        </a:prstGeom>
        <a:noFill/>
        <a:ln w="3175">
          <a:solidFill>
            <a:schemeClr val="tx1"/>
          </a:solidFill>
        </a:ln>
        <a:effectLst/>
        <a:extLst>
          <a:ext uri="{C572A759-6A51-4108-AA02-DFA0A04FC94B}">
            <ma14:wrappingTextBoxFlag xmlns:lc="http://schemas.openxmlformats.org/drawingml/2006/lockedCanvas" xmlns:w15="http://schemas.microsoft.com/office/word/2012/wordml"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xmlns:wps="http://schemas.microsoft.com/office/word/2010/wordprocessingShape" xmlns:wne="http://schemas.microsoft.com/office/word/2006/wordml" xmlns:wpi="http://schemas.microsoft.com/office/word/2010/wordprocessingInk" xmlns:wpg="http://schemas.microsoft.com/office/word/2010/wordprocessingGroup" xmlns:w14="http://schemas.microsoft.com/office/word/2010/wordml" xmlns:wp="http://schemas.openxmlformats.org/drawingml/2006/wordprocessingDrawing" xmlns:wp14="http://schemas.microsoft.com/office/word/2010/wordprocessingDrawing" xmlns:m="http://schemas.openxmlformats.org/officeDocument/2006/math" xmlns:r="http://schemas.openxmlformats.org/officeDocument/2006/relationships" xmlns:mc="http://schemas.openxmlformats.org/markup-compatibility/2006" xmlns:wpc="http://schemas.microsoft.com/office/word/2010/wordprocessingCanvas"/>
          </a:ext>
        </a:extLst>
      </xdr:spPr>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ts val="1500"/>
            </a:lnSpc>
            <a:spcBef>
              <a:spcPts val="0"/>
            </a:spcBef>
            <a:spcAft>
              <a:spcPts val="600"/>
            </a:spcAft>
          </a:pPr>
          <a:r>
            <a:rPr lang="en-US" sz="1600" b="1">
              <a:solidFill>
                <a:srgbClr val="000000"/>
              </a:solidFill>
              <a:effectLst/>
              <a:latin typeface="Arial" panose="020B0604020202020204" pitchFamily="34" charset="0"/>
              <a:ea typeface="MS Mincho"/>
              <a:cs typeface="Arial" panose="020B0604020202020204" pitchFamily="34" charset="0"/>
            </a:rPr>
            <a:t>DISCLAIMER</a:t>
          </a:r>
          <a:endParaRPr lang="en-US" sz="1600">
            <a:solidFill>
              <a:srgbClr val="000000"/>
            </a:solidFill>
            <a:effectLst/>
            <a:latin typeface="Arial" panose="020B0604020202020204" pitchFamily="34" charset="0"/>
            <a:ea typeface="MS Mincho"/>
            <a:cs typeface="Arial" panose="020B0604020202020204" pitchFamily="34" charset="0"/>
          </a:endParaRPr>
        </a:p>
        <a:p>
          <a:pPr marL="0" marR="0" algn="just">
            <a:lnSpc>
              <a:spcPts val="1000"/>
            </a:lnSpc>
            <a:spcBef>
              <a:spcPts val="0"/>
            </a:spcBef>
            <a:spcAft>
              <a:spcPts val="700"/>
            </a:spcAft>
          </a:pPr>
          <a:r>
            <a:rPr lang="en-US" sz="1100" b="0">
              <a:solidFill>
                <a:srgbClr val="000000"/>
              </a:solidFill>
              <a:effectLst/>
              <a:latin typeface="Arial" panose="020B0604020202020204" pitchFamily="34" charset="0"/>
              <a:ea typeface="MS Mincho"/>
              <a:cs typeface="Arial" panose="020B0604020202020204" pitchFamily="34" charset="0"/>
            </a:rPr>
            <a:t>This workbook was prepared as the result of work sponsored by the California Energy Commission. It does not necessarily represent the views of the Energy Commission, its employees, or the State of California. The Energy Commission, the State of California, its employees, contractors, and subcontractors make no warrant, express or implied, and assume no legal liability for the information in this report; nor does any party represent that the uses of this information will not infringe upon privately owned rights. This </a:t>
          </a:r>
          <a:r>
            <a:rPr lang="en-US" sz="1100" b="0">
              <a:effectLst/>
              <a:latin typeface="Arial" panose="020B0604020202020204" pitchFamily="34" charset="0"/>
              <a:ea typeface="+mn-ea"/>
              <a:cs typeface="Arial" panose="020B0604020202020204" pitchFamily="34" charset="0"/>
            </a:rPr>
            <a:t>workbook </a:t>
          </a:r>
          <a:r>
            <a:rPr lang="en-US" sz="1100" b="0">
              <a:solidFill>
                <a:srgbClr val="000000"/>
              </a:solidFill>
              <a:effectLst/>
              <a:latin typeface="Arial" panose="020B0604020202020204" pitchFamily="34" charset="0"/>
              <a:ea typeface="MS Mincho"/>
              <a:cs typeface="Arial" panose="020B0604020202020204" pitchFamily="34" charset="0"/>
            </a:rPr>
            <a:t>has not been approved or disapproved by the California Energy Commission nor has the California Energy Commission passed upon the accuracy or adequacy of the information in this report.</a:t>
          </a:r>
        </a:p>
      </xdr:txBody>
    </xdr:sp>
    <xdr:clientData/>
  </xdr:twoCellAnchor>
  <xdr:twoCellAnchor editAs="oneCell">
    <xdr:from>
      <xdr:col>2</xdr:col>
      <xdr:colOff>4183723</xdr:colOff>
      <xdr:row>0</xdr:row>
      <xdr:rowOff>21770</xdr:rowOff>
    </xdr:from>
    <xdr:to>
      <xdr:col>3</xdr:col>
      <xdr:colOff>218803</xdr:colOff>
      <xdr:row>7</xdr:row>
      <xdr:rowOff>228598</xdr:rowOff>
    </xdr:to>
    <xdr:pic>
      <xdr:nvPicPr>
        <xdr:cNvPr id="4" name="Picture 3" descr="https://fuelcellsworks.com/content/uploads/California-Energy-Commission-20160613.jpg"/>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6203023" y="21770"/>
          <a:ext cx="3655080" cy="14336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absoluteAnchor>
    <xdr:pos x="0" y="0"/>
    <xdr:ext cx="8660296" cy="628153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3.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Electricity</a:t>
          </a:r>
        </a:p>
      </cdr:txBody>
    </cdr:sp>
  </cdr:relSizeAnchor>
</c:userShapes>
</file>

<file path=xl/drawings/drawing4.xml><?xml version="1.0" encoding="utf-8"?>
<xdr:wsDr xmlns:xdr="http://schemas.openxmlformats.org/drawingml/2006/spreadsheetDrawing" xmlns:a="http://schemas.openxmlformats.org/drawingml/2006/main">
  <xdr:absoluteAnchor>
    <xdr:pos x="0" y="0"/>
    <xdr:ext cx="8660296" cy="628153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5.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Gas</a:t>
          </a:r>
        </a:p>
      </cdr:txBody>
    </cdr:sp>
  </cdr:relSizeAnchor>
</c:userShapes>
</file>

<file path=xl/externalLinks/_rels/externalLink1.xml.rels><?xml version="1.0" encoding="UTF-8" standalone="yes"?>
<Relationships xmlns="http://schemas.openxmlformats.org/package/2006/relationships"><Relationship Id="rId1" Type="http://schemas.openxmlformats.org/officeDocument/2006/relationships/externalLinkPath" Target="Program%20Data%20Analysis%20-%20AB802%20-%20Phase%203.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W:\255218%20NORESCO%20CEC%20Ex%20Bldgs%20Tech%20Support%20400-15-402\Task%203\DGS\DGS%20ESCO_EE_data_corrected%20by%20B%20Browne.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Program%20Data%20Analysis%20-%20DWR%20-%20Phase%203.xlsx"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teamrooms.insidenci.com/sites/Energy/BayRENPACEMarketResearch/Shared%20Documents/Analysis/Finance%20Template%20-%202013-11-27.xlsx"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http://teamrooms.insidenci.com/Users/gbrown/Documents/EE%20Financing%20Risk%20Assessment/Draft%20Model%20Calculator%20for%20Analysis%20-%2011-18-2013%20-%20Populated%20with%20Case%20Study.xlsm"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https://teamonlycaliforniapgt.navigantconsulting.com/Users/adaftari/Desktop/Other%20Projects%20and%20Folders/BayREN/Analysis%20Tools/Blank%20Data%20Analysis%20Tool%20-%20%202014-2-14.xlsm"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teamrooms.insidenci.com/Users/alee/AppData/Local/Microsoft/Windows/Temporary%20Internet%20Files/Content.Outlook/LMCW1JUN/Solano/CleanData/Solano%20Clean.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Home"/>
      <sheetName val="Program Analysis"/>
      <sheetName val="SB 350 Potential"/>
      <sheetName val="Reference"/>
      <sheetName val="Conservative"/>
      <sheetName val="Aggressive"/>
      <sheetName val="Graph (electricity)"/>
      <sheetName val="Graph (gas)"/>
      <sheetName val="CEC Worksheet"/>
      <sheetName val="Benchmarking"/>
      <sheetName val="Look-up"/>
      <sheetName val="FS Stick Mid PA"/>
      <sheetName val="FS ADD Mid PA"/>
      <sheetName val="Summary"/>
      <sheetName val="Building Stock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ow r="4">
          <cell r="A4" t="str">
            <v>Title 24</v>
          </cell>
        </row>
        <row r="5">
          <cell r="A5" t="str">
            <v>Title 20</v>
          </cell>
        </row>
        <row r="6">
          <cell r="A6" t="str">
            <v>Federal Appliances</v>
          </cell>
        </row>
        <row r="7">
          <cell r="A7" t="str">
            <v>Local Government Ordinances</v>
          </cell>
        </row>
        <row r="8">
          <cell r="A8" t="str">
            <v>Air Quality Districts</v>
          </cell>
        </row>
        <row r="9">
          <cell r="A9" t="str">
            <v>Local Government Challenge</v>
          </cell>
        </row>
        <row r="10">
          <cell r="A10" t="str">
            <v>Proposition 39</v>
          </cell>
        </row>
        <row r="11">
          <cell r="A11" t="str">
            <v>GGRF: Low Income Weather</v>
          </cell>
        </row>
        <row r="12">
          <cell r="A12" t="str">
            <v>GGRF: Water-Energy Grant</v>
          </cell>
        </row>
        <row r="13">
          <cell r="A13" t="str">
            <v>DGS EE Retrofit</v>
          </cell>
        </row>
        <row r="14">
          <cell r="A14" t="str">
            <v>ECAA Financing</v>
          </cell>
        </row>
        <row r="15">
          <cell r="A15" t="str">
            <v>PACE Financing</v>
          </cell>
        </row>
        <row r="16">
          <cell r="A16" t="str">
            <v>AB 802</v>
          </cell>
        </row>
        <row r="17">
          <cell r="A17" t="str">
            <v>BRO's</v>
          </cell>
        </row>
        <row r="18">
          <cell r="A18" t="str">
            <v>Energy Asset Rating</v>
          </cell>
        </row>
        <row r="19">
          <cell r="A19" t="str">
            <v>Smart Meter Data Analytics</v>
          </cell>
        </row>
        <row r="20">
          <cell r="A20" t="str">
            <v>Electrification</v>
          </cell>
        </row>
        <row r="23">
          <cell r="B23" t="str">
            <v>Non_Residential</v>
          </cell>
          <cell r="C23" t="str">
            <v>Residential</v>
          </cell>
        </row>
      </sheetData>
      <sheetData sheetId="11" refreshError="1"/>
      <sheetData sheetId="12" refreshError="1"/>
      <sheetData sheetId="13" refreshError="1"/>
      <sheetData sheetId="14"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aster"/>
      <sheetName val="IOU vs DGS spending"/>
      <sheetName val="Dept of Corr calc"/>
    </sheetNames>
    <sheetDataSet>
      <sheetData sheetId="0"/>
      <sheetData sheetId="1">
        <row r="6">
          <cell r="F6">
            <v>4580830</v>
          </cell>
        </row>
        <row r="9">
          <cell r="F9">
            <v>1542846</v>
          </cell>
        </row>
        <row r="12">
          <cell r="F12">
            <v>1470221</v>
          </cell>
        </row>
        <row r="14">
          <cell r="F14">
            <v>10444761</v>
          </cell>
        </row>
        <row r="16">
          <cell r="F16">
            <v>13233758</v>
          </cell>
        </row>
        <row r="19">
          <cell r="F19">
            <v>4149316</v>
          </cell>
        </row>
      </sheetData>
      <sheetData sheetId="2"/>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Home"/>
      <sheetName val="Program Analysis"/>
      <sheetName val="SB 350 Potential"/>
      <sheetName val="Reference"/>
      <sheetName val="Conservative"/>
      <sheetName val="Aggressive"/>
      <sheetName val="Graph (electricity)"/>
      <sheetName val="Graph (gas)"/>
      <sheetName val="Raw Data (2014)"/>
      <sheetName val="Raw Data (2016)"/>
      <sheetName val="Look-up"/>
    </sheetNames>
    <sheetDataSet>
      <sheetData sheetId="0"/>
      <sheetData sheetId="1"/>
      <sheetData sheetId="2">
        <row r="35">
          <cell r="G35">
            <v>2015</v>
          </cell>
          <cell r="H35">
            <v>2016</v>
          </cell>
          <cell r="I35">
            <v>2017</v>
          </cell>
          <cell r="J35">
            <v>2018</v>
          </cell>
          <cell r="K35">
            <v>2019</v>
          </cell>
          <cell r="L35">
            <v>2020</v>
          </cell>
          <cell r="M35">
            <v>2021</v>
          </cell>
          <cell r="N35">
            <v>2022</v>
          </cell>
          <cell r="O35">
            <v>2023</v>
          </cell>
          <cell r="P35">
            <v>2024</v>
          </cell>
          <cell r="Q35">
            <v>2025</v>
          </cell>
          <cell r="R35">
            <v>2026</v>
          </cell>
          <cell r="S35">
            <v>2027</v>
          </cell>
          <cell r="T35">
            <v>2028</v>
          </cell>
          <cell r="U35">
            <v>2029</v>
          </cell>
        </row>
        <row r="37">
          <cell r="E37" t="str">
            <v>Conservative</v>
          </cell>
          <cell r="G37">
            <v>27.235693490622658</v>
          </cell>
          <cell r="H37">
            <v>54.471386981245317</v>
          </cell>
          <cell r="I37">
            <v>68.089233726556643</v>
          </cell>
          <cell r="J37">
            <v>80.5359456517712</v>
          </cell>
          <cell r="K37">
            <v>92.982657576985744</v>
          </cell>
          <cell r="L37">
            <v>106.01493691224869</v>
          </cell>
          <cell r="M37">
            <v>118.46164883746324</v>
          </cell>
          <cell r="N37">
            <v>130.9083607626778</v>
          </cell>
          <cell r="O37">
            <v>142.55842865329166</v>
          </cell>
          <cell r="P37">
            <v>153.91571283888132</v>
          </cell>
          <cell r="Q37">
            <v>164.72828315465853</v>
          </cell>
          <cell r="R37">
            <v>175.68724532294783</v>
          </cell>
          <cell r="S37">
            <v>187.04452950853749</v>
          </cell>
          <cell r="T37">
            <v>198.40181369412716</v>
          </cell>
          <cell r="U37">
            <v>209.83229380597285</v>
          </cell>
        </row>
        <row r="38">
          <cell r="E38" t="str">
            <v>Reference</v>
          </cell>
          <cell r="G38">
            <v>27.235693490622658</v>
          </cell>
          <cell r="H38">
            <v>54.471386981245317</v>
          </cell>
          <cell r="I38">
            <v>81.707080471867997</v>
          </cell>
          <cell r="J38">
            <v>107.77163914239387</v>
          </cell>
          <cell r="K38">
            <v>133.83619781291972</v>
          </cell>
          <cell r="L38">
            <v>159.9007564834456</v>
          </cell>
          <cell r="M38">
            <v>185.37974774392313</v>
          </cell>
          <cell r="N38">
            <v>210.85873900440063</v>
          </cell>
          <cell r="O38">
            <v>235.24830252525322</v>
          </cell>
          <cell r="P38">
            <v>259.34508234108159</v>
          </cell>
          <cell r="Q38">
            <v>282.35243441728511</v>
          </cell>
          <cell r="R38">
            <v>305.35978649348863</v>
          </cell>
          <cell r="S38">
            <v>328.22074671718002</v>
          </cell>
          <cell r="T38">
            <v>351.08170694087141</v>
          </cell>
          <cell r="U38">
            <v>373.94266716456286</v>
          </cell>
        </row>
        <row r="39">
          <cell r="E39" t="str">
            <v>Aggressive</v>
          </cell>
          <cell r="G39">
            <v>27.235693490622658</v>
          </cell>
          <cell r="H39">
            <v>54.471386981245317</v>
          </cell>
          <cell r="I39">
            <v>95.324927217179322</v>
          </cell>
          <cell r="J39">
            <v>135.00733263301652</v>
          </cell>
          <cell r="K39">
            <v>174.68973804885374</v>
          </cell>
          <cell r="L39">
            <v>213.78657605464258</v>
          </cell>
          <cell r="M39">
            <v>252.29784665038301</v>
          </cell>
          <cell r="N39">
            <v>290.80911724612338</v>
          </cell>
          <cell r="O39">
            <v>327.93817639721476</v>
          </cell>
          <cell r="P39">
            <v>364.77445184328201</v>
          </cell>
          <cell r="Q39">
            <v>399.97658567991175</v>
          </cell>
          <cell r="R39">
            <v>435.03232766402937</v>
          </cell>
          <cell r="S39">
            <v>469.3969639258226</v>
          </cell>
          <cell r="T39">
            <v>503.76160018761573</v>
          </cell>
          <cell r="U39">
            <v>538.05304052315273</v>
          </cell>
        </row>
        <row r="42">
          <cell r="E42" t="str">
            <v>Conservative</v>
          </cell>
          <cell r="G42">
            <v>4.7180094850961689</v>
          </cell>
          <cell r="H42">
            <v>9.4360189701923378</v>
          </cell>
          <cell r="I42">
            <v>14.154028455288508</v>
          </cell>
          <cell r="J42">
            <v>18.669163532525538</v>
          </cell>
          <cell r="K42">
            <v>23.184298609762571</v>
          </cell>
          <cell r="L42">
            <v>27.699433686999605</v>
          </cell>
          <cell r="M42">
            <v>32.113131560307075</v>
          </cell>
          <cell r="N42">
            <v>36.526829433614537</v>
          </cell>
          <cell r="O42">
            <v>40.75180692751816</v>
          </cell>
          <cell r="P42">
            <v>44.926065819456994</v>
          </cell>
          <cell r="Q42">
            <v>48.911604331991981</v>
          </cell>
          <cell r="R42">
            <v>52.897142844526968</v>
          </cell>
          <cell r="S42">
            <v>56.85732205607956</v>
          </cell>
          <cell r="T42">
            <v>60.81750126763216</v>
          </cell>
          <cell r="U42">
            <v>64.777680479184767</v>
          </cell>
        </row>
        <row r="43">
          <cell r="G43">
            <v>9.4360189701923378</v>
          </cell>
          <cell r="H43">
            <v>18.872037940384676</v>
          </cell>
          <cell r="I43">
            <v>28.308056910577015</v>
          </cell>
          <cell r="J43">
            <v>37.338327065051075</v>
          </cell>
          <cell r="K43">
            <v>46.368597219525142</v>
          </cell>
          <cell r="L43">
            <v>55.398867373999209</v>
          </cell>
          <cell r="M43">
            <v>64.226263120614149</v>
          </cell>
          <cell r="N43">
            <v>73.053658867229075</v>
          </cell>
          <cell r="O43">
            <v>81.503613855036321</v>
          </cell>
          <cell r="P43">
            <v>89.852131638913988</v>
          </cell>
          <cell r="Q43">
            <v>97.823208663983962</v>
          </cell>
          <cell r="R43">
            <v>105.79428568905394</v>
          </cell>
          <cell r="S43">
            <v>113.71464411215912</v>
          </cell>
          <cell r="T43">
            <v>121.63500253526432</v>
          </cell>
          <cell r="U43">
            <v>129.55536095836953</v>
          </cell>
        </row>
        <row r="44">
          <cell r="G44">
            <v>14.154028455288506</v>
          </cell>
          <cell r="H44">
            <v>28.308056910577012</v>
          </cell>
          <cell r="I44">
            <v>42.462085365865519</v>
          </cell>
          <cell r="J44">
            <v>56.007490597576613</v>
          </cell>
          <cell r="K44">
            <v>69.552895829287721</v>
          </cell>
          <cell r="L44">
            <v>83.098301060998821</v>
          </cell>
          <cell r="M44">
            <v>96.339394680921231</v>
          </cell>
          <cell r="N44">
            <v>109.58048830084364</v>
          </cell>
          <cell r="O44">
            <v>122.25542078255448</v>
          </cell>
          <cell r="P44">
            <v>134.77819745837098</v>
          </cell>
          <cell r="Q44">
            <v>146.73481299597594</v>
          </cell>
          <cell r="R44">
            <v>158.6914285335809</v>
          </cell>
          <cell r="S44">
            <v>170.5719661682387</v>
          </cell>
          <cell r="T44">
            <v>182.4525038028965</v>
          </cell>
          <cell r="U44">
            <v>194.33304143755427</v>
          </cell>
        </row>
      </sheetData>
      <sheetData sheetId="3"/>
      <sheetData sheetId="4"/>
      <sheetData sheetId="5"/>
      <sheetData sheetId="8"/>
      <sheetData sheetId="9"/>
      <sheetData sheetId="10">
        <row r="4">
          <cell r="A4" t="str">
            <v>Title 24</v>
          </cell>
          <cell r="B4" t="str">
            <v>Codes &amp; Standards</v>
          </cell>
          <cell r="C4" t="str">
            <v>RES, NR</v>
          </cell>
          <cell r="D4" t="str">
            <v>CEC</v>
          </cell>
        </row>
        <row r="5">
          <cell r="A5" t="str">
            <v>Title 20</v>
          </cell>
          <cell r="B5" t="str">
            <v>Codes &amp; Standards</v>
          </cell>
          <cell r="C5" t="str">
            <v>RES, NR</v>
          </cell>
          <cell r="D5" t="str">
            <v>Fed/CEC</v>
          </cell>
        </row>
        <row r="6">
          <cell r="A6" t="str">
            <v>Federal Appliances</v>
          </cell>
          <cell r="B6" t="str">
            <v>Codes &amp; Standards</v>
          </cell>
          <cell r="C6" t="str">
            <v>RES, NR</v>
          </cell>
          <cell r="D6" t="str">
            <v>Fed/CEC</v>
          </cell>
        </row>
        <row r="7">
          <cell r="A7" t="str">
            <v>Local Government Ordinances</v>
          </cell>
          <cell r="B7" t="str">
            <v>Codes &amp; Standards</v>
          </cell>
          <cell r="C7" t="str">
            <v>RES, NR</v>
          </cell>
          <cell r="D7" t="str">
            <v>Local</v>
          </cell>
        </row>
        <row r="8">
          <cell r="A8" t="str">
            <v>Air Quality Districts</v>
          </cell>
          <cell r="B8" t="str">
            <v>State Financing</v>
          </cell>
          <cell r="C8" t="str">
            <v>RES, NR</v>
          </cell>
          <cell r="D8" t="str">
            <v>Local</v>
          </cell>
        </row>
        <row r="9">
          <cell r="A9" t="str">
            <v>ECAA Financing</v>
          </cell>
          <cell r="B9" t="str">
            <v>State Financing</v>
          </cell>
          <cell r="C9" t="str">
            <v>RES, NR</v>
          </cell>
          <cell r="D9" t="str">
            <v>CEC</v>
          </cell>
        </row>
        <row r="10">
          <cell r="A10" t="str">
            <v>PACE Financing</v>
          </cell>
          <cell r="B10" t="str">
            <v>State Financing</v>
          </cell>
          <cell r="C10" t="str">
            <v>RES, NR</v>
          </cell>
          <cell r="D10" t="str">
            <v>Local</v>
          </cell>
        </row>
        <row r="11">
          <cell r="A11" t="str">
            <v>GGRF: Low Income Weather</v>
          </cell>
          <cell r="B11" t="str">
            <v>State Financing</v>
          </cell>
          <cell r="C11" t="str">
            <v>RES</v>
          </cell>
          <cell r="D11" t="str">
            <v>State of CA</v>
          </cell>
        </row>
        <row r="12">
          <cell r="A12" t="str">
            <v>GGRF: Water-Energy Grant</v>
          </cell>
          <cell r="B12" t="str">
            <v>State Financing</v>
          </cell>
          <cell r="C12" t="str">
            <v>RES, NR</v>
          </cell>
          <cell r="D12" t="str">
            <v>DWR</v>
          </cell>
        </row>
        <row r="13">
          <cell r="A13" t="str">
            <v>Local Government Challenge</v>
          </cell>
          <cell r="B13" t="str">
            <v>State Financing</v>
          </cell>
          <cell r="C13" t="str">
            <v>RES, NR</v>
          </cell>
          <cell r="D13" t="str">
            <v>CEC</v>
          </cell>
        </row>
        <row r="14">
          <cell r="A14" t="str">
            <v>Proposition 39</v>
          </cell>
          <cell r="B14" t="str">
            <v>State Financing</v>
          </cell>
          <cell r="C14" t="str">
            <v>NR</v>
          </cell>
          <cell r="D14" t="str">
            <v>CEC/CCC</v>
          </cell>
        </row>
        <row r="15">
          <cell r="A15" t="str">
            <v>DGS EE Retrofit</v>
          </cell>
          <cell r="B15" t="str">
            <v>State Financing</v>
          </cell>
          <cell r="C15" t="str">
            <v>NR</v>
          </cell>
          <cell r="D15" t="str">
            <v>DGS</v>
          </cell>
        </row>
        <row r="16">
          <cell r="A16" t="str">
            <v>AB 802</v>
          </cell>
          <cell r="B16" t="str">
            <v>Market Transformation</v>
          </cell>
          <cell r="C16" t="str">
            <v>RES, NR</v>
          </cell>
          <cell r="D16" t="str">
            <v>State of CA</v>
          </cell>
        </row>
        <row r="17">
          <cell r="A17" t="str">
            <v>Energy Asset Rating</v>
          </cell>
          <cell r="B17" t="str">
            <v>Market Transformation</v>
          </cell>
          <cell r="C17" t="str">
            <v>RES, NR</v>
          </cell>
          <cell r="D17" t="str">
            <v>State of CA</v>
          </cell>
        </row>
        <row r="18">
          <cell r="A18" t="str">
            <v>Smart Meter Data Analytics</v>
          </cell>
          <cell r="B18" t="str">
            <v>Market Transformation</v>
          </cell>
          <cell r="C18" t="str">
            <v>RES, NR</v>
          </cell>
          <cell r="D18" t="str">
            <v>State of CA</v>
          </cell>
        </row>
        <row r="19">
          <cell r="A19" t="str">
            <v>BRO's</v>
          </cell>
          <cell r="B19" t="str">
            <v>Market Transformation</v>
          </cell>
          <cell r="C19" t="str">
            <v>RES, NR</v>
          </cell>
          <cell r="D19" t="str">
            <v>State of CA</v>
          </cell>
        </row>
        <row r="20">
          <cell r="A20" t="str">
            <v>Fuel Substitution</v>
          </cell>
          <cell r="B20" t="str">
            <v>Market Transformation</v>
          </cell>
          <cell r="C20" t="str">
            <v>RES, NR</v>
          </cell>
          <cell r="D20" t="str">
            <v>State of CA</v>
          </cell>
        </row>
      </sheetData>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shBoard"/>
      <sheetName val="Full Filtered List"/>
      <sheetName val="County Data"/>
      <sheetName val="Data Table (Hidden)"/>
    </sheetNames>
    <sheetDataSet>
      <sheetData sheetId="0"/>
      <sheetData sheetId="1"/>
      <sheetData sheetId="2"/>
      <sheetData sheetId="3"/>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elcome"/>
      <sheetName val="Instructions"/>
      <sheetName val="Project Summary"/>
      <sheetName val="Project Level Details"/>
      <sheetName val="Project Retrofit ECMs"/>
      <sheetName val="Cashflow Analysis"/>
      <sheetName val="Lifetime Energy (kWh) Savings"/>
      <sheetName val="Lifetime Energy (Therm) Savings"/>
      <sheetName val="Financial Analysis"/>
      <sheetName val="Assumptions"/>
      <sheetName val="Lists for Data Validation"/>
      <sheetName val="Payback Period Calculation"/>
      <sheetName val="Cashflow without financing"/>
      <sheetName val="Cashflow with financing"/>
      <sheetName val="Discount Multiplier "/>
    </sheetNames>
    <sheetDataSet>
      <sheetData sheetId="0" refreshError="1"/>
      <sheetData sheetId="1" refreshError="1"/>
      <sheetData sheetId="2" refreshError="1"/>
      <sheetData sheetId="3">
        <row r="18">
          <cell r="H18">
            <v>240970</v>
          </cell>
        </row>
        <row r="21">
          <cell r="I21">
            <v>7.0000000000000007E-2</v>
          </cell>
        </row>
        <row r="22">
          <cell r="I22">
            <v>0.08</v>
          </cell>
        </row>
      </sheetData>
      <sheetData sheetId="4" refreshError="1"/>
      <sheetData sheetId="5" refreshError="1"/>
      <sheetData sheetId="6" refreshError="1"/>
      <sheetData sheetId="7" refreshError="1"/>
      <sheetData sheetId="8" refreshError="1"/>
      <sheetData sheetId="9">
        <row r="7">
          <cell r="E7">
            <v>0.05</v>
          </cell>
        </row>
        <row r="11">
          <cell r="E11">
            <v>0.01</v>
          </cell>
        </row>
      </sheetData>
      <sheetData sheetId="10">
        <row r="2">
          <cell r="L2">
            <v>90</v>
          </cell>
          <cell r="N2" t="b">
            <v>1</v>
          </cell>
          <cell r="P2">
            <v>10</v>
          </cell>
        </row>
        <row r="3">
          <cell r="O3">
            <v>1</v>
          </cell>
        </row>
      </sheetData>
      <sheetData sheetId="11">
        <row r="4">
          <cell r="F4" t="str">
            <v/>
          </cell>
        </row>
        <row r="5">
          <cell r="F5" t="str">
            <v/>
          </cell>
        </row>
        <row r="6">
          <cell r="F6" t="str">
            <v/>
          </cell>
        </row>
        <row r="7">
          <cell r="F7" t="str">
            <v/>
          </cell>
        </row>
        <row r="8">
          <cell r="F8" t="str">
            <v/>
          </cell>
        </row>
        <row r="9">
          <cell r="F9">
            <v>5.0185354881706097</v>
          </cell>
        </row>
        <row r="10">
          <cell r="F10" t="str">
            <v/>
          </cell>
        </row>
        <row r="11">
          <cell r="F11" t="str">
            <v/>
          </cell>
        </row>
        <row r="12">
          <cell r="F12" t="str">
            <v/>
          </cell>
        </row>
        <row r="13">
          <cell r="F13" t="str">
            <v/>
          </cell>
        </row>
        <row r="14">
          <cell r="F14" t="str">
            <v/>
          </cell>
        </row>
        <row r="15">
          <cell r="F15" t="str">
            <v/>
          </cell>
        </row>
        <row r="16">
          <cell r="F16" t="str">
            <v/>
          </cell>
        </row>
        <row r="17">
          <cell r="F17" t="str">
            <v/>
          </cell>
        </row>
        <row r="18">
          <cell r="F18" t="str">
            <v/>
          </cell>
        </row>
        <row r="19">
          <cell r="F19" t="str">
            <v/>
          </cell>
        </row>
        <row r="20">
          <cell r="F20" t="str">
            <v/>
          </cell>
        </row>
        <row r="21">
          <cell r="F21" t="str">
            <v/>
          </cell>
        </row>
        <row r="22">
          <cell r="F22" t="str">
            <v/>
          </cell>
        </row>
        <row r="23">
          <cell r="F23" t="str">
            <v/>
          </cell>
        </row>
        <row r="24">
          <cell r="F24" t="str">
            <v/>
          </cell>
        </row>
        <row r="25">
          <cell r="F25" t="str">
            <v/>
          </cell>
        </row>
        <row r="26">
          <cell r="F26" t="str">
            <v/>
          </cell>
        </row>
        <row r="27">
          <cell r="F27" t="str">
            <v/>
          </cell>
        </row>
        <row r="28">
          <cell r="F28" t="str">
            <v/>
          </cell>
        </row>
        <row r="29">
          <cell r="F29" t="str">
            <v/>
          </cell>
        </row>
      </sheetData>
      <sheetData sheetId="12" refreshError="1"/>
      <sheetData sheetId="13" refreshError="1"/>
      <sheetData sheetId="1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isclaimer"/>
      <sheetName val="Welcome &amp; Instructions"/>
      <sheetName val="Flags (Hide)"/>
      <sheetName val="Contact list"/>
      <sheetName val="Graphs"/>
      <sheetName val="CleanData"/>
      <sheetName val="Checks"/>
      <sheetName val="Building Analysis (Hide)"/>
      <sheetName val="Data Table (Hide)"/>
      <sheetName val="DataDictionary"/>
      <sheetName val="Update Data"/>
    </sheetNames>
    <sheetDataSet>
      <sheetData sheetId="0" refreshError="1"/>
      <sheetData sheetId="1" refreshError="1"/>
      <sheetData sheetId="2" refreshError="1"/>
      <sheetData sheetId="3" refreshError="1"/>
      <sheetData sheetId="4" refreshError="1"/>
      <sheetData sheetId="5"/>
      <sheetData sheetId="6" refreshError="1"/>
      <sheetData sheetId="7" refreshError="1"/>
      <sheetData sheetId="8"/>
      <sheetData sheetId="9" refreshError="1"/>
      <sheetData sheetId="10"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structions"/>
      <sheetName val="Property"/>
      <sheetName val="Finance"/>
      <sheetName val="Sheet1"/>
    </sheetNames>
    <sheetDataSet>
      <sheetData sheetId="0"/>
      <sheetData sheetId="1"/>
      <sheetData sheetId="2">
        <row r="1">
          <cell r="A1" t="str">
            <v>Concatenate</v>
          </cell>
          <cell r="B1" t="str">
            <v>Market</v>
          </cell>
          <cell r="C1" t="str">
            <v>Submarket Cluster</v>
          </cell>
          <cell r="D1" t="str">
            <v>PropertyType</v>
          </cell>
          <cell r="E1" t="str">
            <v>Secondary Type</v>
          </cell>
          <cell r="F1" t="str">
            <v>Property Address</v>
          </cell>
          <cell r="G1" t="str">
            <v>Property City</v>
          </cell>
          <cell r="H1" t="str">
            <v>Property County</v>
          </cell>
          <cell r="I1" t="str">
            <v>Property Name</v>
          </cell>
          <cell r="J1" t="str">
            <v>Property Zip Code</v>
          </cell>
          <cell r="K1" t="str">
            <v>Buyer (True) Company</v>
          </cell>
          <cell r="L1" t="str">
            <v>Buyer (True) Contact</v>
          </cell>
          <cell r="M1" t="str">
            <v>Buyer (True) Phone</v>
          </cell>
          <cell r="N1" t="str">
            <v>Building Class</v>
          </cell>
          <cell r="O1" t="str">
            <v>Building Materials</v>
          </cell>
          <cell r="P1" t="str">
            <v>Year Built</v>
          </cell>
          <cell r="Q1" t="str">
            <v>Bldg SF</v>
          </cell>
          <cell r="R1" t="str">
            <v>Number Of Tenants</v>
          </cell>
          <cell r="S1" t="str">
            <v>Tenancy</v>
          </cell>
          <cell r="T1" t="str">
            <v>Vacancy</v>
          </cell>
          <cell r="U1" t="str">
            <v>Assessed Value</v>
          </cell>
          <cell r="V1" t="str">
            <v>Down Payment</v>
          </cell>
          <cell r="W1" t="str">
            <v>First Trust Deed Balance</v>
          </cell>
          <cell r="X1" t="str">
            <v>First Trust Deed Lender</v>
          </cell>
          <cell r="Y1" t="str">
            <v>First Trust Deed Payment</v>
          </cell>
          <cell r="Z1" t="str">
            <v>First Trust Deed Terms</v>
          </cell>
          <cell r="AA1" t="str">
            <v>Second Trust Deed Balance</v>
          </cell>
          <cell r="AB1" t="str">
            <v>Second Trust Deed Lender</v>
          </cell>
          <cell r="AC1" t="str">
            <v>Second Trust Deed Payment</v>
          </cell>
          <cell r="AD1" t="str">
            <v>Second Trust Deed Terms</v>
          </cell>
          <cell r="AE1" t="str">
            <v>Sale Date</v>
          </cell>
          <cell r="AF1" t="str">
            <v>Sale Price</v>
          </cell>
        </row>
        <row r="2">
          <cell r="A2" t="str">
            <v>23039040553</v>
          </cell>
          <cell r="B2" t="str">
            <v>East Bay/Oakland</v>
          </cell>
          <cell r="C2" t="str">
            <v>Napa County</v>
          </cell>
          <cell r="D2" t="str">
            <v>Mixed</v>
          </cell>
          <cell r="E2" t="str">
            <v>Warehouse</v>
          </cell>
          <cell r="F2" t="str">
            <v>621 Airpark Rd (7 Properties)</v>
          </cell>
          <cell r="G2" t="str">
            <v>Napa</v>
          </cell>
          <cell r="H2" t="str">
            <v>Napa</v>
          </cell>
          <cell r="I2" t="str">
            <v>Napa Airport Centre</v>
          </cell>
          <cell r="J2" t="str">
            <v>94558</v>
          </cell>
          <cell r="K2" t="str">
            <v>Westcore Properties</v>
          </cell>
          <cell r="M2">
            <v>8586254100</v>
          </cell>
          <cell r="N2" t="str">
            <v>B</v>
          </cell>
          <cell r="O2" t="str">
            <v>Masonry</v>
          </cell>
          <cell r="Q2">
            <v>230390</v>
          </cell>
          <cell r="R2">
            <v>17</v>
          </cell>
          <cell r="S2" t="str">
            <v>Multi</v>
          </cell>
          <cell r="U2">
            <v>29010468</v>
          </cell>
          <cell r="V2">
            <v>30000000</v>
          </cell>
          <cell r="AE2">
            <v>40553</v>
          </cell>
          <cell r="AF2">
            <v>30000000</v>
          </cell>
        </row>
        <row r="3">
          <cell r="A3" t="str">
            <v>15750038845</v>
          </cell>
          <cell r="B3" t="str">
            <v>East Bay/Oakland</v>
          </cell>
          <cell r="C3" t="str">
            <v>Napa County</v>
          </cell>
          <cell r="D3" t="str">
            <v>Flex</v>
          </cell>
          <cell r="E3" t="str">
            <v>Telecom Hotel/Data Hosting</v>
          </cell>
          <cell r="F3" t="str">
            <v>2600 Napa Valley Corporate Dr</v>
          </cell>
          <cell r="G3" t="str">
            <v>Napa</v>
          </cell>
          <cell r="H3" t="str">
            <v>Napa</v>
          </cell>
          <cell r="I3" t="str">
            <v>Kaiser Permanente Napa-Data Center</v>
          </cell>
          <cell r="J3" t="str">
            <v>94558</v>
          </cell>
          <cell r="N3" t="str">
            <v>B</v>
          </cell>
          <cell r="O3" t="str">
            <v>Masonry</v>
          </cell>
          <cell r="P3">
            <v>1990</v>
          </cell>
          <cell r="Q3">
            <v>157500</v>
          </cell>
          <cell r="S3" t="str">
            <v>Multi</v>
          </cell>
          <cell r="U3">
            <v>11117761</v>
          </cell>
          <cell r="AE3">
            <v>38845</v>
          </cell>
          <cell r="AF3">
            <v>29000000</v>
          </cell>
        </row>
        <row r="4">
          <cell r="A4" t="str">
            <v>7824037561</v>
          </cell>
          <cell r="B4" t="str">
            <v>East Bay/Oakland</v>
          </cell>
          <cell r="C4" t="str">
            <v>Napa County</v>
          </cell>
          <cell r="D4" t="str">
            <v>Mixed</v>
          </cell>
          <cell r="E4" t="str">
            <v>R&amp;D</v>
          </cell>
          <cell r="F4" t="str">
            <v>435-445 Devlin Rd (2 Properties)</v>
          </cell>
          <cell r="G4" t="str">
            <v>Napa</v>
          </cell>
          <cell r="H4" t="str">
            <v>Napa</v>
          </cell>
          <cell r="I4" t="str">
            <v>Creekside Office Center</v>
          </cell>
          <cell r="J4" t="str">
            <v>94558</v>
          </cell>
          <cell r="N4" t="str">
            <v>B</v>
          </cell>
          <cell r="O4" t="str">
            <v>Reinforced Concrete</v>
          </cell>
          <cell r="Q4">
            <v>78240</v>
          </cell>
          <cell r="R4">
            <v>3</v>
          </cell>
          <cell r="S4" t="str">
            <v>Multi</v>
          </cell>
          <cell r="U4">
            <v>9276532</v>
          </cell>
          <cell r="V4">
            <v>3920000</v>
          </cell>
          <cell r="W4">
            <v>8300000</v>
          </cell>
          <cell r="X4" t="str">
            <v>Wells Fargo Bank N.A.</v>
          </cell>
          <cell r="AE4">
            <v>37561</v>
          </cell>
          <cell r="AF4">
            <v>12220000</v>
          </cell>
        </row>
        <row r="5">
          <cell r="A5" t="str">
            <v>3029938714</v>
          </cell>
          <cell r="B5" t="str">
            <v>East Bay/Oakland</v>
          </cell>
          <cell r="C5" t="str">
            <v>Napa County</v>
          </cell>
          <cell r="D5" t="str">
            <v>Flex</v>
          </cell>
          <cell r="E5" t="str">
            <v>Light Manufacturing</v>
          </cell>
          <cell r="F5" t="str">
            <v>840 Latour Ct</v>
          </cell>
          <cell r="G5" t="str">
            <v>Napa</v>
          </cell>
          <cell r="H5" t="str">
            <v>Napa</v>
          </cell>
          <cell r="I5" t="str">
            <v>Napa Valley Commons</v>
          </cell>
          <cell r="J5" t="str">
            <v>94558</v>
          </cell>
          <cell r="N5" t="str">
            <v>C</v>
          </cell>
          <cell r="O5" t="str">
            <v>Reinforced Concrete</v>
          </cell>
          <cell r="P5">
            <v>1988</v>
          </cell>
          <cell r="Q5">
            <v>30299</v>
          </cell>
          <cell r="S5" t="str">
            <v>Multi</v>
          </cell>
          <cell r="T5">
            <v>100</v>
          </cell>
          <cell r="U5">
            <v>2011999</v>
          </cell>
          <cell r="V5">
            <v>2100000</v>
          </cell>
          <cell r="W5">
            <v>2100000</v>
          </cell>
          <cell r="X5" t="str">
            <v>Transamerica Life Insurance</v>
          </cell>
          <cell r="AE5">
            <v>38714</v>
          </cell>
          <cell r="AF5">
            <v>4200000</v>
          </cell>
        </row>
        <row r="6">
          <cell r="A6" t="str">
            <v>4219240816</v>
          </cell>
          <cell r="B6" t="str">
            <v>East Bay/Oakland</v>
          </cell>
          <cell r="C6" t="str">
            <v>Napa County</v>
          </cell>
          <cell r="D6" t="str">
            <v>Flex</v>
          </cell>
          <cell r="E6" t="str">
            <v>R&amp;D</v>
          </cell>
          <cell r="F6" t="str">
            <v>560-562 Technology Way</v>
          </cell>
          <cell r="G6" t="str">
            <v>Napa</v>
          </cell>
          <cell r="H6" t="str">
            <v>Napa</v>
          </cell>
          <cell r="I6" t="str">
            <v>Bldg 19 (Phase II)</v>
          </cell>
          <cell r="J6" t="str">
            <v>94558</v>
          </cell>
          <cell r="K6" t="str">
            <v>Lowenberg Corporation</v>
          </cell>
          <cell r="L6" t="str">
            <v>Susan Lowenberg</v>
          </cell>
          <cell r="M6">
            <v>4153924500</v>
          </cell>
          <cell r="N6" t="str">
            <v>B</v>
          </cell>
          <cell r="O6" t="str">
            <v>Masonry</v>
          </cell>
          <cell r="P6">
            <v>1998</v>
          </cell>
          <cell r="Q6">
            <v>42192</v>
          </cell>
          <cell r="R6">
            <v>2</v>
          </cell>
          <cell r="S6" t="str">
            <v>Multi</v>
          </cell>
          <cell r="U6">
            <v>3855122</v>
          </cell>
          <cell r="V6">
            <v>1375000</v>
          </cell>
          <cell r="W6">
            <v>2600000</v>
          </cell>
          <cell r="X6" t="str">
            <v>Bank of San Francisco</v>
          </cell>
          <cell r="AE6">
            <v>40816</v>
          </cell>
          <cell r="AF6">
            <v>3975000</v>
          </cell>
        </row>
        <row r="7">
          <cell r="A7" t="str">
            <v>3650039092</v>
          </cell>
          <cell r="B7" t="str">
            <v>East Bay/Oakland</v>
          </cell>
          <cell r="C7" t="str">
            <v>Napa County</v>
          </cell>
          <cell r="D7" t="str">
            <v>Flex</v>
          </cell>
          <cell r="E7" t="str">
            <v>R&amp;D</v>
          </cell>
          <cell r="F7" t="str">
            <v>460-480 Technology Way</v>
          </cell>
          <cell r="G7" t="str">
            <v>Napa</v>
          </cell>
          <cell r="H7" t="str">
            <v>Napa</v>
          </cell>
          <cell r="I7" t="str">
            <v>Tech Industrial</v>
          </cell>
          <cell r="J7" t="str">
            <v>94558</v>
          </cell>
          <cell r="N7" t="str">
            <v>B</v>
          </cell>
          <cell r="O7" t="str">
            <v>Masonry</v>
          </cell>
          <cell r="P7">
            <v>2004</v>
          </cell>
          <cell r="Q7">
            <v>36500</v>
          </cell>
          <cell r="S7" t="str">
            <v>Multi</v>
          </cell>
          <cell r="T7">
            <v>46.51</v>
          </cell>
          <cell r="U7">
            <v>2910794</v>
          </cell>
          <cell r="W7">
            <v>2750000</v>
          </cell>
          <cell r="X7" t="str">
            <v>Wells Fargo Bank N.A.</v>
          </cell>
          <cell r="AE7">
            <v>39092</v>
          </cell>
          <cell r="AF7">
            <v>3904500</v>
          </cell>
        </row>
        <row r="8">
          <cell r="A8" t="str">
            <v>3650039092</v>
          </cell>
          <cell r="B8" t="str">
            <v>East Bay/Oakland</v>
          </cell>
          <cell r="C8" t="str">
            <v>Napa County</v>
          </cell>
          <cell r="D8" t="str">
            <v>Flex</v>
          </cell>
          <cell r="E8" t="str">
            <v>R&amp;D</v>
          </cell>
          <cell r="F8" t="str">
            <v>460-480 Technology Way</v>
          </cell>
          <cell r="G8" t="str">
            <v>Napa</v>
          </cell>
          <cell r="H8" t="str">
            <v>Napa</v>
          </cell>
          <cell r="I8" t="str">
            <v>Tech Industrial</v>
          </cell>
          <cell r="J8" t="str">
            <v>94558</v>
          </cell>
          <cell r="N8" t="str">
            <v>B</v>
          </cell>
          <cell r="O8" t="str">
            <v>Masonry</v>
          </cell>
          <cell r="P8">
            <v>2004</v>
          </cell>
          <cell r="Q8">
            <v>36500</v>
          </cell>
          <cell r="S8" t="str">
            <v>Multi</v>
          </cell>
          <cell r="T8">
            <v>46.51</v>
          </cell>
          <cell r="U8">
            <v>2910794</v>
          </cell>
          <cell r="AE8">
            <v>39092</v>
          </cell>
          <cell r="AF8">
            <v>3903636</v>
          </cell>
        </row>
        <row r="9">
          <cell r="A9" t="str">
            <v>6256836887</v>
          </cell>
          <cell r="B9" t="str">
            <v>East Bay/Oakland</v>
          </cell>
          <cell r="C9" t="str">
            <v>Napa County</v>
          </cell>
          <cell r="D9" t="str">
            <v>Flex</v>
          </cell>
          <cell r="E9" t="str">
            <v>R&amp;D</v>
          </cell>
          <cell r="F9" t="str">
            <v>831 Latour Ct (2 Properties)</v>
          </cell>
          <cell r="G9" t="str">
            <v>Napa</v>
          </cell>
          <cell r="H9" t="str">
            <v>Napa</v>
          </cell>
          <cell r="I9" t="str">
            <v>Napa Valley Corporate Pk</v>
          </cell>
          <cell r="J9" t="str">
            <v>94558</v>
          </cell>
          <cell r="N9" t="str">
            <v>B</v>
          </cell>
          <cell r="O9" t="str">
            <v>Masonry</v>
          </cell>
          <cell r="Q9">
            <v>62568</v>
          </cell>
          <cell r="S9" t="str">
            <v>Multi</v>
          </cell>
          <cell r="U9">
            <v>5507676</v>
          </cell>
          <cell r="W9">
            <v>3354390</v>
          </cell>
          <cell r="X9" t="str">
            <v>Life Investors Insurance Company</v>
          </cell>
          <cell r="Z9" t="str">
            <v>orig: 12/10/97 in amt of $3,600,000</v>
          </cell>
          <cell r="AE9">
            <v>36887</v>
          </cell>
          <cell r="AF9">
            <v>3200000</v>
          </cell>
        </row>
        <row r="10">
          <cell r="A10" t="str">
            <v>2964737308</v>
          </cell>
          <cell r="B10" t="str">
            <v>East Bay/Oakland</v>
          </cell>
          <cell r="C10" t="str">
            <v>Napa County</v>
          </cell>
          <cell r="D10" t="str">
            <v>Flex</v>
          </cell>
          <cell r="E10" t="str">
            <v>R&amp;D</v>
          </cell>
          <cell r="F10" t="str">
            <v>505-521 Alexis Ct</v>
          </cell>
          <cell r="G10" t="str">
            <v>Napa</v>
          </cell>
          <cell r="H10" t="str">
            <v>Napa</v>
          </cell>
          <cell r="I10" t="str">
            <v>Napa Valley Gateway Business Park</v>
          </cell>
          <cell r="J10" t="str">
            <v>94558</v>
          </cell>
          <cell r="N10" t="str">
            <v>B</v>
          </cell>
          <cell r="O10" t="str">
            <v>Masonry</v>
          </cell>
          <cell r="P10">
            <v>2000</v>
          </cell>
          <cell r="Q10">
            <v>29647</v>
          </cell>
          <cell r="R10">
            <v>2</v>
          </cell>
          <cell r="S10" t="str">
            <v>Multi</v>
          </cell>
          <cell r="T10">
            <v>20.96</v>
          </cell>
          <cell r="U10">
            <v>4968407</v>
          </cell>
          <cell r="V10">
            <v>850000</v>
          </cell>
          <cell r="W10">
            <v>2350000</v>
          </cell>
          <cell r="X10" t="str">
            <v>Washington Mutual Bank</v>
          </cell>
          <cell r="AE10">
            <v>37308</v>
          </cell>
          <cell r="AF10">
            <v>3200000</v>
          </cell>
        </row>
        <row r="11">
          <cell r="A11" t="str">
            <v>2660037216</v>
          </cell>
          <cell r="B11" t="str">
            <v>East Bay/Oakland</v>
          </cell>
          <cell r="C11" t="str">
            <v>Napa County</v>
          </cell>
          <cell r="D11" t="str">
            <v>Flex</v>
          </cell>
          <cell r="E11" t="str">
            <v>R&amp;D</v>
          </cell>
          <cell r="F11" t="str">
            <v>575 Airport Rd</v>
          </cell>
          <cell r="G11" t="str">
            <v>Napa</v>
          </cell>
          <cell r="H11" t="str">
            <v>Napa</v>
          </cell>
          <cell r="J11" t="str">
            <v>94558</v>
          </cell>
          <cell r="N11" t="str">
            <v>B</v>
          </cell>
          <cell r="O11" t="str">
            <v>Reinforced Concrete</v>
          </cell>
          <cell r="P11">
            <v>2001</v>
          </cell>
          <cell r="Q11">
            <v>26600</v>
          </cell>
          <cell r="R11">
            <v>1</v>
          </cell>
          <cell r="V11">
            <v>243000</v>
          </cell>
          <cell r="W11">
            <v>1537500</v>
          </cell>
          <cell r="X11" t="str">
            <v>First Republic Bank</v>
          </cell>
          <cell r="AA11">
            <v>1230000</v>
          </cell>
          <cell r="AB11" t="str">
            <v>First Republic Bank</v>
          </cell>
          <cell r="AE11">
            <v>37216</v>
          </cell>
          <cell r="AF11">
            <v>3010500</v>
          </cell>
        </row>
        <row r="12">
          <cell r="A12" t="str">
            <v>3000041136</v>
          </cell>
          <cell r="B12" t="str">
            <v>East Bay/Oakland</v>
          </cell>
          <cell r="C12" t="str">
            <v>Napa County</v>
          </cell>
          <cell r="D12" t="str">
            <v>Flex</v>
          </cell>
          <cell r="E12" t="str">
            <v>R&amp;D</v>
          </cell>
          <cell r="F12" t="str">
            <v>607 Airpark Rd</v>
          </cell>
          <cell r="G12" t="str">
            <v>Napa</v>
          </cell>
          <cell r="H12" t="str">
            <v>Napa</v>
          </cell>
          <cell r="I12" t="str">
            <v>Napa Airport Centre</v>
          </cell>
          <cell r="J12" t="str">
            <v>94558</v>
          </cell>
          <cell r="K12" t="str">
            <v>Blicker-Pierce Wine Merchants</v>
          </cell>
          <cell r="L12" t="str">
            <v>Stefan Blicker</v>
          </cell>
          <cell r="M12">
            <v>7079670240</v>
          </cell>
          <cell r="N12" t="str">
            <v>B</v>
          </cell>
          <cell r="O12" t="str">
            <v>Reinforced Concrete</v>
          </cell>
          <cell r="P12">
            <v>1992</v>
          </cell>
          <cell r="Q12">
            <v>30000</v>
          </cell>
          <cell r="R12">
            <v>3</v>
          </cell>
          <cell r="S12" t="str">
            <v>Multi</v>
          </cell>
          <cell r="T12">
            <v>10.17</v>
          </cell>
          <cell r="U12">
            <v>3280785</v>
          </cell>
          <cell r="V12">
            <v>0</v>
          </cell>
          <cell r="W12">
            <v>1575000</v>
          </cell>
          <cell r="X12" t="str">
            <v>First Republic Bk</v>
          </cell>
          <cell r="AA12">
            <v>1260000</v>
          </cell>
          <cell r="AB12" t="str">
            <v>First Republic Bank</v>
          </cell>
          <cell r="AE12">
            <v>41136</v>
          </cell>
          <cell r="AF12">
            <v>2733000</v>
          </cell>
        </row>
        <row r="13">
          <cell r="A13" t="str">
            <v>1225038940</v>
          </cell>
          <cell r="B13" t="str">
            <v>East Bay/Oakland</v>
          </cell>
          <cell r="C13" t="str">
            <v>Napa County</v>
          </cell>
          <cell r="D13" t="str">
            <v>Flex</v>
          </cell>
          <cell r="F13" t="str">
            <v>210 Camino Oruga</v>
          </cell>
          <cell r="G13" t="str">
            <v>Napa</v>
          </cell>
          <cell r="H13" t="str">
            <v>Napa</v>
          </cell>
          <cell r="J13" t="str">
            <v>94558</v>
          </cell>
          <cell r="N13" t="str">
            <v>C</v>
          </cell>
          <cell r="O13" t="str">
            <v>Reinforced Concrete</v>
          </cell>
          <cell r="P13">
            <v>1994</v>
          </cell>
          <cell r="Q13">
            <v>12250</v>
          </cell>
          <cell r="R13">
            <v>1</v>
          </cell>
          <cell r="S13" t="str">
            <v>Single</v>
          </cell>
          <cell r="U13">
            <v>775771</v>
          </cell>
          <cell r="AE13">
            <v>38940</v>
          </cell>
          <cell r="AF13">
            <v>2350000</v>
          </cell>
        </row>
        <row r="14">
          <cell r="A14" t="str">
            <v>1600039342</v>
          </cell>
          <cell r="B14" t="str">
            <v>East Bay/Oakland</v>
          </cell>
          <cell r="C14" t="str">
            <v>Napa County</v>
          </cell>
          <cell r="D14" t="str">
            <v>Flex</v>
          </cell>
          <cell r="E14" t="str">
            <v>R&amp;D</v>
          </cell>
          <cell r="F14" t="str">
            <v>200 Camino Oruga</v>
          </cell>
          <cell r="G14" t="str">
            <v>Napa</v>
          </cell>
          <cell r="H14" t="str">
            <v>Napa</v>
          </cell>
          <cell r="J14" t="str">
            <v>94558</v>
          </cell>
          <cell r="N14" t="str">
            <v>B</v>
          </cell>
          <cell r="O14" t="str">
            <v>Masonry</v>
          </cell>
          <cell r="P14">
            <v>1991</v>
          </cell>
          <cell r="Q14">
            <v>16000</v>
          </cell>
          <cell r="R14">
            <v>1</v>
          </cell>
          <cell r="S14" t="str">
            <v>Multi</v>
          </cell>
          <cell r="T14">
            <v>15</v>
          </cell>
          <cell r="U14">
            <v>1351979</v>
          </cell>
          <cell r="V14">
            <v>2150000</v>
          </cell>
          <cell r="AE14">
            <v>39342</v>
          </cell>
          <cell r="AF14">
            <v>2150000</v>
          </cell>
        </row>
        <row r="15">
          <cell r="A15" t="str">
            <v>1587641018</v>
          </cell>
          <cell r="B15" t="str">
            <v>East Bay/Oakland</v>
          </cell>
          <cell r="C15" t="str">
            <v>Napa County</v>
          </cell>
          <cell r="D15" t="str">
            <v>Flex</v>
          </cell>
          <cell r="E15" t="str">
            <v>R&amp;D</v>
          </cell>
          <cell r="F15" t="str">
            <v>500 Gateway Dr</v>
          </cell>
          <cell r="G15" t="str">
            <v>Napa</v>
          </cell>
          <cell r="H15" t="str">
            <v>Napa</v>
          </cell>
          <cell r="J15" t="str">
            <v>94558</v>
          </cell>
          <cell r="K15" t="str">
            <v>Anette Yazidi</v>
          </cell>
          <cell r="L15" t="str">
            <v>Anette Yazidi</v>
          </cell>
          <cell r="M15">
            <v>7072524228</v>
          </cell>
          <cell r="N15" t="str">
            <v>B</v>
          </cell>
          <cell r="O15" t="str">
            <v>Masonry</v>
          </cell>
          <cell r="P15">
            <v>1998</v>
          </cell>
          <cell r="Q15">
            <v>15876</v>
          </cell>
          <cell r="R15">
            <v>2</v>
          </cell>
          <cell r="S15" t="str">
            <v>Multi</v>
          </cell>
          <cell r="U15">
            <v>2647503</v>
          </cell>
          <cell r="V15">
            <v>912500</v>
          </cell>
          <cell r="W15">
            <v>912500</v>
          </cell>
          <cell r="X15" t="str">
            <v>JPMorgan Chase Bank</v>
          </cell>
          <cell r="AE15">
            <v>41018</v>
          </cell>
          <cell r="AF15">
            <v>1825000</v>
          </cell>
        </row>
        <row r="16">
          <cell r="A16" t="str">
            <v>1090339645</v>
          </cell>
          <cell r="B16" t="str">
            <v>East Bay/Oakland</v>
          </cell>
          <cell r="C16" t="str">
            <v>Napa County</v>
          </cell>
          <cell r="D16" t="str">
            <v>Flex</v>
          </cell>
          <cell r="F16" t="str">
            <v>986 Kaiser Rd</v>
          </cell>
          <cell r="G16" t="str">
            <v>Napa</v>
          </cell>
          <cell r="H16" t="str">
            <v>Napa</v>
          </cell>
          <cell r="J16" t="str">
            <v>94558</v>
          </cell>
          <cell r="K16" t="str">
            <v>Heritage Systems</v>
          </cell>
          <cell r="L16" t="str">
            <v>Michael Long</v>
          </cell>
          <cell r="M16">
            <v>7072580553</v>
          </cell>
          <cell r="N16" t="str">
            <v>C</v>
          </cell>
          <cell r="O16" t="str">
            <v>Metal</v>
          </cell>
          <cell r="Q16">
            <v>10903</v>
          </cell>
          <cell r="S16" t="str">
            <v>Multi</v>
          </cell>
          <cell r="U16">
            <v>591839</v>
          </cell>
          <cell r="V16">
            <v>865125</v>
          </cell>
          <cell r="W16">
            <v>864875</v>
          </cell>
          <cell r="X16" t="str">
            <v>Charter Oak Bank</v>
          </cell>
          <cell r="AE16">
            <v>39645</v>
          </cell>
          <cell r="AF16">
            <v>1730000</v>
          </cell>
        </row>
        <row r="17">
          <cell r="A17" t="str">
            <v>840039535</v>
          </cell>
          <cell r="B17" t="str">
            <v>East Bay/Oakland</v>
          </cell>
          <cell r="C17" t="str">
            <v>Napa County</v>
          </cell>
          <cell r="D17" t="str">
            <v>Flex</v>
          </cell>
          <cell r="F17" t="str">
            <v>3250 California Blvd</v>
          </cell>
          <cell r="G17" t="str">
            <v>Napa</v>
          </cell>
          <cell r="H17" t="str">
            <v>Napa</v>
          </cell>
          <cell r="J17" t="str">
            <v>94558</v>
          </cell>
          <cell r="K17" t="str">
            <v>Rossi Family Trust</v>
          </cell>
          <cell r="L17" t="str">
            <v>Joseph Rossi</v>
          </cell>
          <cell r="M17">
            <v>7072262999</v>
          </cell>
          <cell r="N17" t="str">
            <v>B</v>
          </cell>
          <cell r="O17" t="str">
            <v>Reinforced Concrete</v>
          </cell>
          <cell r="Q17">
            <v>8400</v>
          </cell>
          <cell r="S17" t="str">
            <v>Multi</v>
          </cell>
          <cell r="U17">
            <v>673121</v>
          </cell>
          <cell r="V17">
            <v>400000</v>
          </cell>
          <cell r="W17">
            <v>1200000</v>
          </cell>
          <cell r="X17" t="str">
            <v>Charter Oak Bank</v>
          </cell>
          <cell r="AE17">
            <v>39535</v>
          </cell>
          <cell r="AF17">
            <v>1600000</v>
          </cell>
        </row>
        <row r="18">
          <cell r="A18" t="str">
            <v>868740206</v>
          </cell>
          <cell r="B18" t="str">
            <v>East Bay/Oakland</v>
          </cell>
          <cell r="C18" t="str">
            <v>Napa County</v>
          </cell>
          <cell r="D18" t="str">
            <v>Flex</v>
          </cell>
          <cell r="E18" t="str">
            <v>Light Manufacturing</v>
          </cell>
          <cell r="F18" t="str">
            <v>755-769 Technology Way (3 Flex Condo Units)</v>
          </cell>
          <cell r="G18" t="str">
            <v>Napa</v>
          </cell>
          <cell r="H18" t="str">
            <v>Napa</v>
          </cell>
          <cell r="I18" t="str">
            <v>Napa Gateway Commerce Center</v>
          </cell>
          <cell r="J18" t="str">
            <v>94558</v>
          </cell>
          <cell r="K18" t="str">
            <v>Truc Shack Properties Llc</v>
          </cell>
          <cell r="L18" t="str">
            <v>Andrew Ryan</v>
          </cell>
          <cell r="M18">
            <v>7072570471</v>
          </cell>
          <cell r="N18" t="str">
            <v>B</v>
          </cell>
          <cell r="O18" t="str">
            <v>Reinforced Concrete</v>
          </cell>
          <cell r="Q18">
            <v>8687</v>
          </cell>
          <cell r="U18">
            <v>1548000</v>
          </cell>
          <cell r="AA18">
            <v>1215500</v>
          </cell>
          <cell r="AB18" t="str">
            <v>Napa Community Bank</v>
          </cell>
          <cell r="AE18">
            <v>40206</v>
          </cell>
          <cell r="AF18">
            <v>1408000</v>
          </cell>
        </row>
        <row r="19">
          <cell r="A19" t="str">
            <v>584038957</v>
          </cell>
          <cell r="B19" t="str">
            <v>East Bay/Oakland</v>
          </cell>
          <cell r="C19" t="str">
            <v>Napa County</v>
          </cell>
          <cell r="D19" t="str">
            <v>Flex</v>
          </cell>
          <cell r="E19" t="str">
            <v>Light Manufacturing</v>
          </cell>
          <cell r="F19" t="str">
            <v>1098 Jordan Ln</v>
          </cell>
          <cell r="G19" t="str">
            <v>Napa</v>
          </cell>
          <cell r="H19" t="str">
            <v>Napa</v>
          </cell>
          <cell r="J19" t="str">
            <v>94559</v>
          </cell>
          <cell r="N19" t="str">
            <v>C</v>
          </cell>
          <cell r="O19" t="str">
            <v>Masonry</v>
          </cell>
          <cell r="P19">
            <v>1970</v>
          </cell>
          <cell r="Q19">
            <v>5840</v>
          </cell>
          <cell r="S19" t="str">
            <v>Multi</v>
          </cell>
          <cell r="W19">
            <v>1297173</v>
          </cell>
          <cell r="X19" t="str">
            <v>Private Lender</v>
          </cell>
          <cell r="AE19">
            <v>38957</v>
          </cell>
          <cell r="AF19">
            <v>1285000</v>
          </cell>
        </row>
        <row r="20">
          <cell r="A20" t="str">
            <v>400439155</v>
          </cell>
          <cell r="B20" t="str">
            <v>East Bay/Oakland</v>
          </cell>
          <cell r="C20" t="str">
            <v>Napa County</v>
          </cell>
          <cell r="D20" t="str">
            <v>Flex</v>
          </cell>
          <cell r="E20" t="str">
            <v>Light Manufacturing</v>
          </cell>
          <cell r="F20" t="str">
            <v>3231 California Blvd</v>
          </cell>
          <cell r="G20" t="str">
            <v>Napa</v>
          </cell>
          <cell r="H20" t="str">
            <v>Napa</v>
          </cell>
          <cell r="J20" t="str">
            <v>94558</v>
          </cell>
          <cell r="K20" t="str">
            <v>Morris R Mitchell Trust</v>
          </cell>
          <cell r="L20" t="str">
            <v>Barbara Mitchell</v>
          </cell>
          <cell r="N20" t="str">
            <v>C</v>
          </cell>
          <cell r="O20" t="str">
            <v>Masonry</v>
          </cell>
          <cell r="P20">
            <v>1974</v>
          </cell>
          <cell r="Q20">
            <v>4004</v>
          </cell>
          <cell r="S20" t="str">
            <v>Multi</v>
          </cell>
          <cell r="U20">
            <v>474132</v>
          </cell>
          <cell r="AE20">
            <v>39155</v>
          </cell>
          <cell r="AF20">
            <v>1132000</v>
          </cell>
        </row>
        <row r="21">
          <cell r="A21" t="str">
            <v>1605336586</v>
          </cell>
          <cell r="B21" t="str">
            <v>East Bay/Oakland</v>
          </cell>
          <cell r="C21" t="str">
            <v>Napa County</v>
          </cell>
          <cell r="D21" t="str">
            <v>Flex</v>
          </cell>
          <cell r="F21" t="str">
            <v>1830-1836 Soscol Ave</v>
          </cell>
          <cell r="G21" t="str">
            <v>Napa</v>
          </cell>
          <cell r="H21" t="str">
            <v>Napa</v>
          </cell>
          <cell r="I21" t="str">
            <v>Soscol Center Business Park</v>
          </cell>
          <cell r="J21" t="str">
            <v>94559</v>
          </cell>
          <cell r="N21" t="str">
            <v>C</v>
          </cell>
          <cell r="O21" t="str">
            <v>Reinforced Concrete</v>
          </cell>
          <cell r="P21">
            <v>1980</v>
          </cell>
          <cell r="Q21">
            <v>16053</v>
          </cell>
          <cell r="R21">
            <v>6</v>
          </cell>
          <cell r="S21" t="str">
            <v>Multi</v>
          </cell>
          <cell r="T21">
            <v>35.869999999999997</v>
          </cell>
          <cell r="U21">
            <v>1174882</v>
          </cell>
          <cell r="V21">
            <v>600000</v>
          </cell>
          <cell r="W21">
            <v>500000</v>
          </cell>
          <cell r="X21" t="str">
            <v>Sonoma Valley Bank</v>
          </cell>
          <cell r="AE21">
            <v>36586</v>
          </cell>
          <cell r="AF21">
            <v>1100000</v>
          </cell>
        </row>
        <row r="22">
          <cell r="A22" t="str">
            <v>701036950</v>
          </cell>
          <cell r="B22" t="str">
            <v>East Bay/Oakland</v>
          </cell>
          <cell r="C22" t="str">
            <v>Napa County</v>
          </cell>
          <cell r="D22" t="str">
            <v>Flex</v>
          </cell>
          <cell r="E22" t="str">
            <v>Light Manufacturing</v>
          </cell>
          <cell r="F22" t="str">
            <v>50 Executive Ct</v>
          </cell>
          <cell r="G22" t="str">
            <v>Napa</v>
          </cell>
          <cell r="H22" t="str">
            <v>Napa</v>
          </cell>
          <cell r="I22" t="str">
            <v>Napa Valley Airport Park</v>
          </cell>
          <cell r="J22" t="str">
            <v>94558</v>
          </cell>
          <cell r="N22" t="str">
            <v>C</v>
          </cell>
          <cell r="O22" t="str">
            <v>Reinforced Concrete</v>
          </cell>
          <cell r="P22">
            <v>1995</v>
          </cell>
          <cell r="Q22">
            <v>7010</v>
          </cell>
          <cell r="R22">
            <v>2</v>
          </cell>
          <cell r="S22" t="str">
            <v>Multi</v>
          </cell>
          <cell r="U22">
            <v>688488</v>
          </cell>
          <cell r="V22">
            <v>900000</v>
          </cell>
          <cell r="AE22">
            <v>36950</v>
          </cell>
          <cell r="AF22">
            <v>900000</v>
          </cell>
        </row>
        <row r="23">
          <cell r="A23" t="str">
            <v>4091540080</v>
          </cell>
          <cell r="B23" t="str">
            <v>East Bay/Oakland</v>
          </cell>
          <cell r="C23" t="str">
            <v>Napa County</v>
          </cell>
          <cell r="D23" t="str">
            <v>Flex</v>
          </cell>
          <cell r="F23" t="str">
            <v>570-580 Gateway Dr, 574/1st Floor</v>
          </cell>
          <cell r="G23" t="str">
            <v>Napa</v>
          </cell>
          <cell r="H23" t="str">
            <v>Napa</v>
          </cell>
          <cell r="I23" t="str">
            <v>Bldg 9</v>
          </cell>
          <cell r="J23" t="str">
            <v>94558</v>
          </cell>
          <cell r="K23" t="str">
            <v>Printing Services Napa Valley</v>
          </cell>
          <cell r="L23" t="str">
            <v>Mark Foxworthy</v>
          </cell>
          <cell r="M23">
            <v>7072557418</v>
          </cell>
          <cell r="N23" t="str">
            <v>B</v>
          </cell>
          <cell r="O23" t="str">
            <v>Masonry</v>
          </cell>
          <cell r="P23">
            <v>1999</v>
          </cell>
          <cell r="Q23">
            <v>40915</v>
          </cell>
          <cell r="R23">
            <v>3</v>
          </cell>
          <cell r="U23">
            <v>5574525</v>
          </cell>
          <cell r="W23">
            <v>447500</v>
          </cell>
          <cell r="X23" t="str">
            <v>Charter Oak Bank</v>
          </cell>
          <cell r="AA23">
            <v>358000</v>
          </cell>
          <cell r="AB23" t="str">
            <v>Charter Oak Bank</v>
          </cell>
          <cell r="AE23">
            <v>40080</v>
          </cell>
          <cell r="AF23">
            <v>895000</v>
          </cell>
        </row>
        <row r="24">
          <cell r="A24" t="str">
            <v>584041512</v>
          </cell>
          <cell r="B24" t="str">
            <v>East Bay/Oakland</v>
          </cell>
          <cell r="C24" t="str">
            <v>Napa County</v>
          </cell>
          <cell r="D24" t="str">
            <v>Flex</v>
          </cell>
          <cell r="E24" t="str">
            <v>Light Manufacturing</v>
          </cell>
          <cell r="F24" t="str">
            <v>1098 Jordan Ln</v>
          </cell>
          <cell r="G24" t="str">
            <v>Napa</v>
          </cell>
          <cell r="H24" t="str">
            <v>Napa</v>
          </cell>
          <cell r="J24" t="str">
            <v>94559</v>
          </cell>
          <cell r="K24" t="str">
            <v>Grassi Construction, Inc.</v>
          </cell>
          <cell r="L24" t="str">
            <v>Mark Grassi</v>
          </cell>
          <cell r="M24">
            <v>7072553232</v>
          </cell>
          <cell r="N24" t="str">
            <v>C</v>
          </cell>
          <cell r="O24" t="str">
            <v>Masonry</v>
          </cell>
          <cell r="P24">
            <v>1970</v>
          </cell>
          <cell r="Q24">
            <v>5840</v>
          </cell>
          <cell r="S24" t="str">
            <v>Multi</v>
          </cell>
          <cell r="U24">
            <v>1050000</v>
          </cell>
          <cell r="V24">
            <v>375000</v>
          </cell>
          <cell r="W24">
            <v>500000</v>
          </cell>
          <cell r="X24" t="str">
            <v>Bank of Marin</v>
          </cell>
          <cell r="AE24">
            <v>41512</v>
          </cell>
          <cell r="AF24">
            <v>875000</v>
          </cell>
        </row>
        <row r="25">
          <cell r="A25" t="str">
            <v>7198939372</v>
          </cell>
          <cell r="B25" t="str">
            <v>East Bay/Oakland</v>
          </cell>
          <cell r="C25" t="str">
            <v>Napa County</v>
          </cell>
          <cell r="D25" t="str">
            <v>Flex</v>
          </cell>
          <cell r="E25" t="str">
            <v>Light Manufacturing</v>
          </cell>
          <cell r="F25" t="str">
            <v>2771-2787 Napa Valley Corporate Dr, 13/1st Floor</v>
          </cell>
          <cell r="G25" t="str">
            <v>Napa</v>
          </cell>
          <cell r="H25" t="str">
            <v>Napa</v>
          </cell>
          <cell r="I25" t="str">
            <v>Venture Commerce Center Napa Bldg 2</v>
          </cell>
          <cell r="J25" t="str">
            <v>94558</v>
          </cell>
          <cell r="K25" t="str">
            <v>ShowerTek, Inc.</v>
          </cell>
          <cell r="L25" t="str">
            <v>Thomas Christianson</v>
          </cell>
          <cell r="M25">
            <v>7072241480</v>
          </cell>
          <cell r="N25" t="str">
            <v>B</v>
          </cell>
          <cell r="O25" t="str">
            <v>Reinforced Concrete</v>
          </cell>
          <cell r="P25">
            <v>2004</v>
          </cell>
          <cell r="Q25">
            <v>71989</v>
          </cell>
          <cell r="R25">
            <v>8</v>
          </cell>
          <cell r="T25">
            <v>5.57</v>
          </cell>
          <cell r="U25">
            <v>704718</v>
          </cell>
          <cell r="V25">
            <v>412500</v>
          </cell>
          <cell r="W25">
            <v>412500</v>
          </cell>
          <cell r="X25" t="str">
            <v>Sterling Svgs Bk</v>
          </cell>
          <cell r="AE25">
            <v>39372</v>
          </cell>
          <cell r="AF25">
            <v>825000</v>
          </cell>
        </row>
        <row r="26">
          <cell r="A26" t="str">
            <v>9432838224</v>
          </cell>
          <cell r="B26" t="str">
            <v>East Bay/Oakland</v>
          </cell>
          <cell r="C26" t="str">
            <v>Napa County</v>
          </cell>
          <cell r="D26" t="str">
            <v>Flex</v>
          </cell>
          <cell r="F26" t="str">
            <v>2789-2799 Napa Valley Corporate Dr</v>
          </cell>
          <cell r="G26" t="str">
            <v>Napa</v>
          </cell>
          <cell r="H26" t="str">
            <v>Napa</v>
          </cell>
          <cell r="I26" t="str">
            <v>Venture Commerce Center Napa Bldg 1</v>
          </cell>
          <cell r="J26" t="str">
            <v>94558</v>
          </cell>
          <cell r="K26" t="str">
            <v>David Wignall</v>
          </cell>
          <cell r="M26">
            <v>7079678790</v>
          </cell>
          <cell r="N26" t="str">
            <v>B</v>
          </cell>
          <cell r="O26" t="str">
            <v>Reinforced Concrete</v>
          </cell>
          <cell r="P26">
            <v>2004</v>
          </cell>
          <cell r="Q26">
            <v>94328</v>
          </cell>
          <cell r="T26">
            <v>1.7</v>
          </cell>
          <cell r="X26" t="str">
            <v>Lender Not available</v>
          </cell>
          <cell r="Z26" t="str">
            <v>NTD</v>
          </cell>
          <cell r="AE26">
            <v>38224</v>
          </cell>
          <cell r="AF26">
            <v>821000</v>
          </cell>
        </row>
        <row r="27">
          <cell r="A27" t="str">
            <v>9432838581</v>
          </cell>
          <cell r="B27" t="str">
            <v>East Bay/Oakland</v>
          </cell>
          <cell r="C27" t="str">
            <v>Napa County</v>
          </cell>
          <cell r="D27" t="str">
            <v>Flex</v>
          </cell>
          <cell r="F27" t="str">
            <v>2789-2799 Napa Valley Corporate Dr</v>
          </cell>
          <cell r="G27" t="str">
            <v>Napa</v>
          </cell>
          <cell r="H27" t="str">
            <v>Napa</v>
          </cell>
          <cell r="I27" t="str">
            <v>Venture Commerce Center Napa Bldg 1</v>
          </cell>
          <cell r="J27" t="str">
            <v>94558</v>
          </cell>
          <cell r="K27" t="str">
            <v>Todd Larkin</v>
          </cell>
          <cell r="N27" t="str">
            <v>B</v>
          </cell>
          <cell r="O27" t="str">
            <v>Reinforced Concrete</v>
          </cell>
          <cell r="P27">
            <v>2004</v>
          </cell>
          <cell r="Q27">
            <v>94328</v>
          </cell>
          <cell r="T27">
            <v>1.7</v>
          </cell>
          <cell r="U27">
            <v>784421</v>
          </cell>
          <cell r="W27">
            <v>462500</v>
          </cell>
          <cell r="X27" t="str">
            <v>Bank of America NA</v>
          </cell>
          <cell r="AA27">
            <v>370000</v>
          </cell>
          <cell r="AB27" t="str">
            <v>Bank of America NA</v>
          </cell>
          <cell r="AE27">
            <v>38581</v>
          </cell>
          <cell r="AF27">
            <v>817000</v>
          </cell>
        </row>
        <row r="28">
          <cell r="A28" t="str">
            <v>1000037169</v>
          </cell>
          <cell r="B28" t="str">
            <v>East Bay/Oakland</v>
          </cell>
          <cell r="C28" t="str">
            <v>Napa County</v>
          </cell>
          <cell r="D28" t="str">
            <v>Flex</v>
          </cell>
          <cell r="E28" t="str">
            <v>R&amp;D</v>
          </cell>
          <cell r="F28" t="str">
            <v>1600-1606 Main St</v>
          </cell>
          <cell r="G28" t="str">
            <v>Napa</v>
          </cell>
          <cell r="H28" t="str">
            <v>Napa</v>
          </cell>
          <cell r="J28" t="str">
            <v>94559</v>
          </cell>
          <cell r="N28" t="str">
            <v>C</v>
          </cell>
          <cell r="O28" t="str">
            <v>Masonry</v>
          </cell>
          <cell r="Q28">
            <v>10000</v>
          </cell>
          <cell r="R28">
            <v>1</v>
          </cell>
          <cell r="S28" t="str">
            <v>Multi</v>
          </cell>
          <cell r="T28">
            <v>12.31</v>
          </cell>
          <cell r="U28">
            <v>63431</v>
          </cell>
          <cell r="W28">
            <v>1210059</v>
          </cell>
          <cell r="X28" t="str">
            <v>Mechanics Bank</v>
          </cell>
          <cell r="Z28" t="str">
            <v>Mechanics Bank</v>
          </cell>
          <cell r="AE28">
            <v>37169</v>
          </cell>
          <cell r="AF28">
            <v>699000</v>
          </cell>
        </row>
        <row r="29">
          <cell r="A29" t="str">
            <v>7198938650</v>
          </cell>
          <cell r="B29" t="str">
            <v>East Bay/Oakland</v>
          </cell>
          <cell r="C29" t="str">
            <v>Napa County</v>
          </cell>
          <cell r="D29" t="str">
            <v>Flex</v>
          </cell>
          <cell r="E29" t="str">
            <v>Light Manufacturing</v>
          </cell>
          <cell r="F29" t="str">
            <v>2771-2787 Napa Valley Corporate Dr, 13/1st Floor</v>
          </cell>
          <cell r="G29" t="str">
            <v>Napa</v>
          </cell>
          <cell r="H29" t="str">
            <v>Napa</v>
          </cell>
          <cell r="I29" t="str">
            <v>Venture Commerce Center Napa Bldg 2</v>
          </cell>
          <cell r="J29" t="str">
            <v>94558</v>
          </cell>
          <cell r="N29" t="str">
            <v>B</v>
          </cell>
          <cell r="O29" t="str">
            <v>Reinforced Concrete</v>
          </cell>
          <cell r="P29">
            <v>2004</v>
          </cell>
          <cell r="Q29">
            <v>71989</v>
          </cell>
          <cell r="T29">
            <v>5.57</v>
          </cell>
          <cell r="U29">
            <v>666905</v>
          </cell>
          <cell r="V29">
            <v>69190</v>
          </cell>
          <cell r="W29">
            <v>345450</v>
          </cell>
          <cell r="X29" t="str">
            <v>Sterling Bank</v>
          </cell>
          <cell r="Z29" t="str">
            <v>VIR</v>
          </cell>
          <cell r="AA29">
            <v>276360</v>
          </cell>
          <cell r="AB29" t="str">
            <v>Community West Bank</v>
          </cell>
          <cell r="AD29" t="str">
            <v>VIR</v>
          </cell>
          <cell r="AE29">
            <v>38650</v>
          </cell>
          <cell r="AF29">
            <v>691000</v>
          </cell>
        </row>
        <row r="30">
          <cell r="A30" t="str">
            <v>7198938373</v>
          </cell>
          <cell r="B30" t="str">
            <v>East Bay/Oakland</v>
          </cell>
          <cell r="C30" t="str">
            <v>Napa County</v>
          </cell>
          <cell r="D30" t="str">
            <v>Flex</v>
          </cell>
          <cell r="E30" t="str">
            <v>Light Manufacturing</v>
          </cell>
          <cell r="F30" t="str">
            <v>2771-2787 Napa Valley Corporate Dr</v>
          </cell>
          <cell r="G30" t="str">
            <v>Napa</v>
          </cell>
          <cell r="H30" t="str">
            <v>Napa</v>
          </cell>
          <cell r="I30" t="str">
            <v>Venture Commerce Center Napa Bldg 2</v>
          </cell>
          <cell r="J30" t="str">
            <v>94558</v>
          </cell>
          <cell r="K30" t="str">
            <v>Louise G. &amp; Catherine M. Jones Jr.</v>
          </cell>
          <cell r="N30" t="str">
            <v>B</v>
          </cell>
          <cell r="O30" t="str">
            <v>Reinforced Concrete</v>
          </cell>
          <cell r="P30">
            <v>2004</v>
          </cell>
          <cell r="Q30">
            <v>71989</v>
          </cell>
          <cell r="T30">
            <v>5.57</v>
          </cell>
          <cell r="V30">
            <v>610000</v>
          </cell>
          <cell r="W30">
            <v>50000</v>
          </cell>
          <cell r="X30" t="str">
            <v>Seller</v>
          </cell>
          <cell r="AE30">
            <v>38373</v>
          </cell>
          <cell r="AF30">
            <v>660000</v>
          </cell>
        </row>
        <row r="31">
          <cell r="A31" t="str">
            <v>7198938988</v>
          </cell>
          <cell r="B31" t="str">
            <v>East Bay/Oakland</v>
          </cell>
          <cell r="C31" t="str">
            <v>Napa County</v>
          </cell>
          <cell r="D31" t="str">
            <v>Flex</v>
          </cell>
          <cell r="E31" t="str">
            <v>Light Manufacturing</v>
          </cell>
          <cell r="F31" t="str">
            <v>2771-2787 Napa Valley Corporate Dr, 10/1st Floor</v>
          </cell>
          <cell r="G31" t="str">
            <v>Napa</v>
          </cell>
          <cell r="H31" t="str">
            <v>Napa</v>
          </cell>
          <cell r="I31" t="str">
            <v>Venture Commerce Center Napa Bldg 2</v>
          </cell>
          <cell r="J31" t="str">
            <v>94558</v>
          </cell>
          <cell r="N31" t="str">
            <v>B</v>
          </cell>
          <cell r="O31" t="str">
            <v>Reinforced Concrete</v>
          </cell>
          <cell r="P31">
            <v>2004</v>
          </cell>
          <cell r="Q31">
            <v>71989</v>
          </cell>
          <cell r="R31">
            <v>8</v>
          </cell>
          <cell r="T31">
            <v>5.57</v>
          </cell>
          <cell r="U31">
            <v>611796</v>
          </cell>
          <cell r="X31" t="str">
            <v>Lender Not available</v>
          </cell>
          <cell r="AE31">
            <v>38988</v>
          </cell>
          <cell r="AF31">
            <v>650000</v>
          </cell>
        </row>
        <row r="32">
          <cell r="A32" t="str">
            <v>1572240414</v>
          </cell>
          <cell r="B32" t="str">
            <v>East Bay/Oakland</v>
          </cell>
          <cell r="C32" t="str">
            <v>Napa County</v>
          </cell>
          <cell r="D32" t="str">
            <v>Flex</v>
          </cell>
          <cell r="E32" t="str">
            <v>R&amp;D</v>
          </cell>
          <cell r="F32" t="str">
            <v>45 Enterprise Ct, 5/1st Floor</v>
          </cell>
          <cell r="G32" t="str">
            <v>Napa</v>
          </cell>
          <cell r="H32" t="str">
            <v>Napa</v>
          </cell>
          <cell r="I32" t="str">
            <v>Flex Condo</v>
          </cell>
          <cell r="J32" t="str">
            <v>94558</v>
          </cell>
          <cell r="K32" t="str">
            <v>Paradise Pools Inc</v>
          </cell>
          <cell r="L32" t="str">
            <v>Randy Williams</v>
          </cell>
          <cell r="M32">
            <v>7072570774</v>
          </cell>
          <cell r="N32" t="str">
            <v>B</v>
          </cell>
          <cell r="O32" t="str">
            <v>Reinforced Concrete</v>
          </cell>
          <cell r="Q32">
            <v>15722</v>
          </cell>
          <cell r="R32">
            <v>2</v>
          </cell>
          <cell r="U32">
            <v>428962</v>
          </cell>
          <cell r="V32">
            <v>300000</v>
          </cell>
          <cell r="W32">
            <v>300000</v>
          </cell>
          <cell r="X32" t="str">
            <v>Bank of Napa NA</v>
          </cell>
          <cell r="AE32">
            <v>40414</v>
          </cell>
          <cell r="AF32">
            <v>600000</v>
          </cell>
        </row>
        <row r="33">
          <cell r="A33" t="str">
            <v>400436714</v>
          </cell>
          <cell r="B33" t="str">
            <v>East Bay/Oakland</v>
          </cell>
          <cell r="C33" t="str">
            <v>Napa County</v>
          </cell>
          <cell r="D33" t="str">
            <v>Flex</v>
          </cell>
          <cell r="E33" t="str">
            <v>Light Manufacturing</v>
          </cell>
          <cell r="F33" t="str">
            <v>3231 California Blvd</v>
          </cell>
          <cell r="G33" t="str">
            <v>Napa</v>
          </cell>
          <cell r="H33" t="str">
            <v>Napa</v>
          </cell>
          <cell r="J33" t="str">
            <v>94558</v>
          </cell>
          <cell r="N33" t="str">
            <v>C</v>
          </cell>
          <cell r="O33" t="str">
            <v>Masonry</v>
          </cell>
          <cell r="P33">
            <v>1974</v>
          </cell>
          <cell r="Q33">
            <v>4004</v>
          </cell>
          <cell r="S33" t="str">
            <v>Multi</v>
          </cell>
          <cell r="U33">
            <v>318791</v>
          </cell>
          <cell r="V33">
            <v>155000</v>
          </cell>
          <cell r="W33">
            <v>275000</v>
          </cell>
          <cell r="X33" t="str">
            <v>Wells Fargo Bank N.A.</v>
          </cell>
          <cell r="AE33">
            <v>36714</v>
          </cell>
          <cell r="AF33">
            <v>430000</v>
          </cell>
        </row>
        <row r="34">
          <cell r="A34" t="str">
            <v>1412540077</v>
          </cell>
          <cell r="B34" t="str">
            <v>East Bay/Oakland</v>
          </cell>
          <cell r="C34" t="str">
            <v>Napa County</v>
          </cell>
          <cell r="D34" t="str">
            <v>Flex</v>
          </cell>
          <cell r="E34" t="str">
            <v>R&amp;D</v>
          </cell>
          <cell r="F34" t="str">
            <v>61-71 Sheehy Ct, 69/1st Floor</v>
          </cell>
          <cell r="G34" t="str">
            <v>Napa</v>
          </cell>
          <cell r="H34" t="str">
            <v>Napa</v>
          </cell>
          <cell r="I34" t="str">
            <v>Flex Condo</v>
          </cell>
          <cell r="J34" t="str">
            <v>94558</v>
          </cell>
          <cell r="K34" t="str">
            <v>Farmer Scott A</v>
          </cell>
          <cell r="L34" t="str">
            <v>Scott Farmer</v>
          </cell>
          <cell r="M34">
            <v>7072524258</v>
          </cell>
          <cell r="N34" t="str">
            <v>B</v>
          </cell>
          <cell r="O34" t="str">
            <v>Reinforced Concrete</v>
          </cell>
          <cell r="P34">
            <v>2006</v>
          </cell>
          <cell r="Q34">
            <v>14125</v>
          </cell>
          <cell r="V34">
            <v>207500</v>
          </cell>
          <cell r="W34">
            <v>207500</v>
          </cell>
          <cell r="X34" t="str">
            <v>Presidio Bank</v>
          </cell>
          <cell r="AE34">
            <v>40077</v>
          </cell>
          <cell r="AF34">
            <v>415000</v>
          </cell>
        </row>
        <row r="35">
          <cell r="A35" t="str">
            <v>1399040681</v>
          </cell>
          <cell r="B35" t="str">
            <v>East Bay/Oakland</v>
          </cell>
          <cell r="C35" t="str">
            <v>Napa County</v>
          </cell>
          <cell r="D35" t="str">
            <v>Flex</v>
          </cell>
          <cell r="E35" t="str">
            <v>R&amp;D</v>
          </cell>
          <cell r="F35" t="str">
            <v>81-91 Sheehy Ct</v>
          </cell>
          <cell r="G35" t="str">
            <v>Napa</v>
          </cell>
          <cell r="H35" t="str">
            <v>Napa</v>
          </cell>
          <cell r="I35" t="str">
            <v>Sheehy Commerce Center</v>
          </cell>
          <cell r="J35" t="str">
            <v>94558</v>
          </cell>
          <cell r="N35" t="str">
            <v>B</v>
          </cell>
          <cell r="O35" t="str">
            <v>Reinforced Concrete</v>
          </cell>
          <cell r="P35">
            <v>2006</v>
          </cell>
          <cell r="Q35">
            <v>13990</v>
          </cell>
          <cell r="R35">
            <v>2</v>
          </cell>
          <cell r="S35" t="str">
            <v>Multi</v>
          </cell>
          <cell r="U35">
            <v>413099</v>
          </cell>
          <cell r="AE35">
            <v>40681</v>
          </cell>
          <cell r="AF35">
            <v>313436</v>
          </cell>
        </row>
        <row r="36">
          <cell r="A36" t="str">
            <v>400037211</v>
          </cell>
          <cell r="B36" t="str">
            <v>East Bay/Oakland</v>
          </cell>
          <cell r="C36" t="str">
            <v>Napa County</v>
          </cell>
          <cell r="D36" t="str">
            <v>Flex</v>
          </cell>
          <cell r="F36" t="str">
            <v>400 College Ave</v>
          </cell>
          <cell r="G36" t="str">
            <v>Angwin</v>
          </cell>
          <cell r="H36" t="str">
            <v>Napa</v>
          </cell>
          <cell r="J36" t="str">
            <v>94508</v>
          </cell>
          <cell r="Q36">
            <v>4000</v>
          </cell>
          <cell r="S36" t="str">
            <v>Single</v>
          </cell>
          <cell r="U36">
            <v>200000</v>
          </cell>
          <cell r="V36">
            <v>300000</v>
          </cell>
          <cell r="AE36">
            <v>37211</v>
          </cell>
          <cell r="AF36">
            <v>300000</v>
          </cell>
        </row>
        <row r="37">
          <cell r="A37" t="str">
            <v>1399041158</v>
          </cell>
          <cell r="B37" t="str">
            <v>East Bay/Oakland</v>
          </cell>
          <cell r="C37" t="str">
            <v>Napa County</v>
          </cell>
          <cell r="D37" t="str">
            <v>Flex</v>
          </cell>
          <cell r="E37" t="str">
            <v>R&amp;D</v>
          </cell>
          <cell r="F37" t="str">
            <v>81-91 Sheehy Ct, 81/1st Floor</v>
          </cell>
          <cell r="G37" t="str">
            <v>Napa</v>
          </cell>
          <cell r="H37" t="str">
            <v>Napa</v>
          </cell>
          <cell r="I37" t="str">
            <v>Flex Condo</v>
          </cell>
          <cell r="J37" t="str">
            <v>94558</v>
          </cell>
          <cell r="K37" t="str">
            <v>Jerry &amp; Lynelle Heuschober</v>
          </cell>
          <cell r="L37" t="str">
            <v>Jerry Heuschober</v>
          </cell>
          <cell r="M37">
            <v>7076032961</v>
          </cell>
          <cell r="N37" t="str">
            <v>B</v>
          </cell>
          <cell r="O37" t="str">
            <v>Reinforced Concrete</v>
          </cell>
          <cell r="P37">
            <v>2006</v>
          </cell>
          <cell r="Q37">
            <v>13990</v>
          </cell>
          <cell r="R37">
            <v>4</v>
          </cell>
          <cell r="U37">
            <v>325000</v>
          </cell>
          <cell r="V37">
            <v>53500</v>
          </cell>
          <cell r="W37">
            <v>241500</v>
          </cell>
          <cell r="X37" t="str">
            <v>Bank of Napa NA</v>
          </cell>
          <cell r="AE37">
            <v>41158</v>
          </cell>
          <cell r="AF37">
            <v>295000</v>
          </cell>
        </row>
        <row r="38">
          <cell r="A38" t="str">
            <v>1399040917</v>
          </cell>
          <cell r="B38" t="str">
            <v>East Bay/Oakland</v>
          </cell>
          <cell r="C38" t="str">
            <v>Napa County</v>
          </cell>
          <cell r="D38" t="str">
            <v>Flex</v>
          </cell>
          <cell r="E38" t="str">
            <v>R&amp;D</v>
          </cell>
          <cell r="F38" t="str">
            <v>81-91 Sheehy Ct, 87/1st Floor</v>
          </cell>
          <cell r="G38" t="str">
            <v>Napa</v>
          </cell>
          <cell r="H38" t="str">
            <v>Napa</v>
          </cell>
          <cell r="I38" t="str">
            <v>Flex Condo</v>
          </cell>
          <cell r="J38" t="str">
            <v>94558</v>
          </cell>
          <cell r="K38" t="str">
            <v>Frederick H &amp; Carol C Schrader</v>
          </cell>
          <cell r="L38" t="str">
            <v>Frederick Schrader</v>
          </cell>
          <cell r="N38" t="str">
            <v>B</v>
          </cell>
          <cell r="O38" t="str">
            <v>Reinforced Concrete</v>
          </cell>
          <cell r="P38">
            <v>2006</v>
          </cell>
          <cell r="Q38">
            <v>13990</v>
          </cell>
          <cell r="R38">
            <v>4</v>
          </cell>
          <cell r="U38">
            <v>416209</v>
          </cell>
          <cell r="AE38">
            <v>40917</v>
          </cell>
          <cell r="AF38">
            <v>275000</v>
          </cell>
        </row>
        <row r="39">
          <cell r="A39" t="str">
            <v>1574440030</v>
          </cell>
          <cell r="B39" t="str">
            <v>East Bay/Oakland</v>
          </cell>
          <cell r="C39" t="str">
            <v>Napa County</v>
          </cell>
          <cell r="D39" t="str">
            <v>Flex</v>
          </cell>
          <cell r="E39" t="str">
            <v>R&amp;D</v>
          </cell>
          <cell r="F39" t="str">
            <v>700-798 California Blvd</v>
          </cell>
          <cell r="G39" t="str">
            <v>Napa</v>
          </cell>
          <cell r="H39" t="str">
            <v>Napa</v>
          </cell>
          <cell r="J39" t="str">
            <v>94559</v>
          </cell>
          <cell r="K39" t="str">
            <v>Elizabeth A Strauss</v>
          </cell>
          <cell r="L39" t="str">
            <v>Elizabeth Strauss</v>
          </cell>
          <cell r="M39">
            <v>7072531194</v>
          </cell>
          <cell r="N39" t="str">
            <v>C</v>
          </cell>
          <cell r="O39" t="str">
            <v>Masonry</v>
          </cell>
          <cell r="P39">
            <v>1984</v>
          </cell>
          <cell r="Q39">
            <v>15744</v>
          </cell>
          <cell r="R39">
            <v>3</v>
          </cell>
          <cell r="S39" t="str">
            <v>Multi</v>
          </cell>
          <cell r="U39">
            <v>1274207</v>
          </cell>
          <cell r="AE39">
            <v>40030</v>
          </cell>
          <cell r="AF39">
            <v>0</v>
          </cell>
        </row>
        <row r="40">
          <cell r="A40" t="str">
            <v>1574440269</v>
          </cell>
          <cell r="B40" t="str">
            <v>East Bay/Oakland</v>
          </cell>
          <cell r="C40" t="str">
            <v>Napa County</v>
          </cell>
          <cell r="D40" t="str">
            <v>Flex</v>
          </cell>
          <cell r="E40" t="str">
            <v>R&amp;D</v>
          </cell>
          <cell r="F40" t="str">
            <v>700-798 California Blvd</v>
          </cell>
          <cell r="G40" t="str">
            <v>Napa</v>
          </cell>
          <cell r="H40" t="str">
            <v>Napa</v>
          </cell>
          <cell r="J40" t="str">
            <v>94559</v>
          </cell>
          <cell r="N40" t="str">
            <v>C</v>
          </cell>
          <cell r="O40" t="str">
            <v>Masonry</v>
          </cell>
          <cell r="P40">
            <v>1984</v>
          </cell>
          <cell r="Q40">
            <v>15744</v>
          </cell>
          <cell r="R40">
            <v>4</v>
          </cell>
          <cell r="S40" t="str">
            <v>Multi</v>
          </cell>
          <cell r="U40">
            <v>1299690</v>
          </cell>
          <cell r="AE40">
            <v>40269</v>
          </cell>
          <cell r="AF40">
            <v>0</v>
          </cell>
        </row>
        <row r="41">
          <cell r="A41" t="str">
            <v>1574440441</v>
          </cell>
          <cell r="B41" t="str">
            <v>East Bay/Oakland</v>
          </cell>
          <cell r="C41" t="str">
            <v>Napa County</v>
          </cell>
          <cell r="D41" t="str">
            <v>Flex</v>
          </cell>
          <cell r="E41" t="str">
            <v>R&amp;D</v>
          </cell>
          <cell r="F41" t="str">
            <v>700-798 California Blvd</v>
          </cell>
          <cell r="G41" t="str">
            <v>Napa</v>
          </cell>
          <cell r="H41" t="str">
            <v>Napa</v>
          </cell>
          <cell r="J41" t="str">
            <v>94559</v>
          </cell>
          <cell r="N41" t="str">
            <v>C</v>
          </cell>
          <cell r="O41" t="str">
            <v>Masonry</v>
          </cell>
          <cell r="P41">
            <v>1984</v>
          </cell>
          <cell r="Q41">
            <v>15744</v>
          </cell>
          <cell r="R41">
            <v>7</v>
          </cell>
          <cell r="S41" t="str">
            <v>Multi</v>
          </cell>
          <cell r="U41">
            <v>1299690</v>
          </cell>
          <cell r="AE41">
            <v>40441</v>
          </cell>
          <cell r="AF41">
            <v>0</v>
          </cell>
        </row>
        <row r="42">
          <cell r="A42" t="str">
            <v>328440284</v>
          </cell>
          <cell r="B42" t="str">
            <v>East Bay/Oakland</v>
          </cell>
          <cell r="C42" t="str">
            <v>Napa County</v>
          </cell>
          <cell r="D42" t="str">
            <v>Flex</v>
          </cell>
          <cell r="E42" t="str">
            <v>Light Manufacturing</v>
          </cell>
          <cell r="F42" t="str">
            <v>1820 Pueblo Ave</v>
          </cell>
          <cell r="G42" t="str">
            <v>Napa</v>
          </cell>
          <cell r="H42" t="str">
            <v>Napa</v>
          </cell>
          <cell r="J42" t="str">
            <v>94558</v>
          </cell>
          <cell r="N42" t="str">
            <v>C</v>
          </cell>
          <cell r="O42" t="str">
            <v>Masonry</v>
          </cell>
          <cell r="Q42">
            <v>3284</v>
          </cell>
          <cell r="R42">
            <v>1</v>
          </cell>
          <cell r="S42" t="str">
            <v>Single</v>
          </cell>
          <cell r="U42">
            <v>131330</v>
          </cell>
          <cell r="AE42">
            <v>40284</v>
          </cell>
          <cell r="AF42">
            <v>0</v>
          </cell>
        </row>
        <row r="43">
          <cell r="A43" t="str">
            <v>1225039030</v>
          </cell>
          <cell r="B43" t="str">
            <v>East Bay/Oakland</v>
          </cell>
          <cell r="C43" t="str">
            <v>Napa County</v>
          </cell>
          <cell r="D43" t="str">
            <v>Flex</v>
          </cell>
          <cell r="F43" t="str">
            <v>210 Camino Oruga</v>
          </cell>
          <cell r="G43" t="str">
            <v>Napa</v>
          </cell>
          <cell r="H43" t="str">
            <v>Napa</v>
          </cell>
          <cell r="J43" t="str">
            <v>94558</v>
          </cell>
          <cell r="N43" t="str">
            <v>C</v>
          </cell>
          <cell r="O43" t="str">
            <v>Reinforced Concrete</v>
          </cell>
          <cell r="P43">
            <v>1994</v>
          </cell>
          <cell r="Q43">
            <v>12250</v>
          </cell>
          <cell r="R43">
            <v>1</v>
          </cell>
          <cell r="S43" t="str">
            <v>Single</v>
          </cell>
          <cell r="U43">
            <v>775771</v>
          </cell>
          <cell r="AE43">
            <v>39030</v>
          </cell>
          <cell r="AF43">
            <v>0</v>
          </cell>
        </row>
        <row r="44">
          <cell r="A44" t="str">
            <v>1574440030</v>
          </cell>
          <cell r="B44" t="str">
            <v>East Bay/Oakland</v>
          </cell>
          <cell r="C44" t="str">
            <v>Napa County</v>
          </cell>
          <cell r="D44" t="str">
            <v>Flex</v>
          </cell>
          <cell r="E44" t="str">
            <v>R&amp;D</v>
          </cell>
          <cell r="F44" t="str">
            <v>700-798 California Blvd</v>
          </cell>
          <cell r="G44" t="str">
            <v>Napa</v>
          </cell>
          <cell r="H44" t="str">
            <v>Napa</v>
          </cell>
          <cell r="J44" t="str">
            <v>94559</v>
          </cell>
          <cell r="K44" t="str">
            <v>Sue M Fogarty</v>
          </cell>
          <cell r="L44" t="str">
            <v>Sue Fogarty</v>
          </cell>
          <cell r="M44">
            <v>7079442781</v>
          </cell>
          <cell r="N44" t="str">
            <v>C</v>
          </cell>
          <cell r="O44" t="str">
            <v>Masonry</v>
          </cell>
          <cell r="P44">
            <v>1984</v>
          </cell>
          <cell r="Q44">
            <v>15744</v>
          </cell>
          <cell r="R44">
            <v>3</v>
          </cell>
          <cell r="S44" t="str">
            <v>Multi</v>
          </cell>
          <cell r="U44">
            <v>1274207</v>
          </cell>
          <cell r="AE44">
            <v>40030</v>
          </cell>
          <cell r="AF44">
            <v>0</v>
          </cell>
        </row>
        <row r="45">
          <cell r="A45" t="str">
            <v>1587640126</v>
          </cell>
          <cell r="B45" t="str">
            <v>East Bay/Oakland</v>
          </cell>
          <cell r="C45" t="str">
            <v>Napa County</v>
          </cell>
          <cell r="D45" t="str">
            <v>Flex</v>
          </cell>
          <cell r="E45" t="str">
            <v>R&amp;D</v>
          </cell>
          <cell r="F45" t="str">
            <v>500 Gateway Dr</v>
          </cell>
          <cell r="G45" t="str">
            <v>Napa</v>
          </cell>
          <cell r="H45" t="str">
            <v>Napa</v>
          </cell>
          <cell r="J45" t="str">
            <v>94558</v>
          </cell>
          <cell r="K45" t="str">
            <v>John Howe</v>
          </cell>
          <cell r="L45" t="str">
            <v>John Howe</v>
          </cell>
          <cell r="N45" t="str">
            <v>B</v>
          </cell>
          <cell r="O45" t="str">
            <v>Masonry</v>
          </cell>
          <cell r="P45">
            <v>1998</v>
          </cell>
          <cell r="Q45">
            <v>15876</v>
          </cell>
          <cell r="R45">
            <v>1</v>
          </cell>
          <cell r="S45" t="str">
            <v>Multi</v>
          </cell>
          <cell r="U45">
            <v>2281750</v>
          </cell>
          <cell r="AE45">
            <v>40126</v>
          </cell>
          <cell r="AF45">
            <v>0</v>
          </cell>
        </row>
        <row r="46">
          <cell r="A46" t="str">
            <v>1587640178</v>
          </cell>
          <cell r="B46" t="str">
            <v>East Bay/Oakland</v>
          </cell>
          <cell r="C46" t="str">
            <v>Napa County</v>
          </cell>
          <cell r="D46" t="str">
            <v>Flex</v>
          </cell>
          <cell r="E46" t="str">
            <v>R&amp;D</v>
          </cell>
          <cell r="F46" t="str">
            <v>500 Gateway Dr</v>
          </cell>
          <cell r="G46" t="str">
            <v>Napa</v>
          </cell>
          <cell r="H46" t="str">
            <v>Napa</v>
          </cell>
          <cell r="J46" t="str">
            <v>94558</v>
          </cell>
          <cell r="N46" t="str">
            <v>B</v>
          </cell>
          <cell r="O46" t="str">
            <v>Masonry</v>
          </cell>
          <cell r="P46">
            <v>1998</v>
          </cell>
          <cell r="Q46">
            <v>15876</v>
          </cell>
          <cell r="R46">
            <v>1</v>
          </cell>
          <cell r="S46" t="str">
            <v>Multi</v>
          </cell>
          <cell r="U46">
            <v>2327384</v>
          </cell>
          <cell r="AE46">
            <v>40178</v>
          </cell>
          <cell r="AF46">
            <v>0</v>
          </cell>
        </row>
        <row r="47">
          <cell r="A47" t="str">
            <v>3708837519</v>
          </cell>
          <cell r="B47" t="str">
            <v>East Bay/Oakland</v>
          </cell>
          <cell r="C47" t="str">
            <v>Napa County</v>
          </cell>
          <cell r="D47" t="str">
            <v>Flex</v>
          </cell>
          <cell r="E47" t="str">
            <v>R&amp;D</v>
          </cell>
          <cell r="F47" t="str">
            <v>630 Airpark Rd</v>
          </cell>
          <cell r="G47" t="str">
            <v>Napa</v>
          </cell>
          <cell r="H47" t="str">
            <v>Napa</v>
          </cell>
          <cell r="I47" t="str">
            <v>Bldg E</v>
          </cell>
          <cell r="J47" t="str">
            <v>94558</v>
          </cell>
          <cell r="N47" t="str">
            <v>B</v>
          </cell>
          <cell r="O47" t="str">
            <v>Reinforced Concrete</v>
          </cell>
          <cell r="P47">
            <v>1998</v>
          </cell>
          <cell r="Q47">
            <v>37088</v>
          </cell>
          <cell r="R47">
            <v>1</v>
          </cell>
          <cell r="T47">
            <v>28.47</v>
          </cell>
          <cell r="X47" t="str">
            <v>Lender Not available</v>
          </cell>
          <cell r="Z47" t="str">
            <v>N/TD</v>
          </cell>
          <cell r="AE47">
            <v>37519</v>
          </cell>
        </row>
        <row r="48">
          <cell r="A48" t="str">
            <v>1574440030</v>
          </cell>
          <cell r="B48" t="str">
            <v>East Bay/Oakland</v>
          </cell>
          <cell r="C48" t="str">
            <v>Napa County</v>
          </cell>
          <cell r="D48" t="str">
            <v>Flex</v>
          </cell>
          <cell r="E48" t="str">
            <v>R&amp;D</v>
          </cell>
          <cell r="F48" t="str">
            <v>700-798 California Blvd</v>
          </cell>
          <cell r="G48" t="str">
            <v>Napa</v>
          </cell>
          <cell r="H48" t="str">
            <v>Napa</v>
          </cell>
          <cell r="J48" t="str">
            <v>94559</v>
          </cell>
          <cell r="N48" t="str">
            <v>C</v>
          </cell>
          <cell r="O48" t="str">
            <v>Masonry</v>
          </cell>
          <cell r="P48">
            <v>1984</v>
          </cell>
          <cell r="Q48">
            <v>15744</v>
          </cell>
          <cell r="R48">
            <v>3</v>
          </cell>
          <cell r="S48" t="str">
            <v>Multi</v>
          </cell>
          <cell r="U48">
            <v>1274207</v>
          </cell>
          <cell r="AE48">
            <v>40030</v>
          </cell>
        </row>
        <row r="49">
          <cell r="A49" t="str">
            <v>1500037477</v>
          </cell>
          <cell r="B49" t="str">
            <v>East Bay/Oakland</v>
          </cell>
          <cell r="C49" t="str">
            <v>Napa County</v>
          </cell>
          <cell r="D49" t="str">
            <v>Flex</v>
          </cell>
          <cell r="E49" t="str">
            <v>R&amp;D</v>
          </cell>
          <cell r="F49" t="str">
            <v>421 Walnut St</v>
          </cell>
          <cell r="G49" t="str">
            <v>Napa</v>
          </cell>
          <cell r="H49" t="str">
            <v>Napa</v>
          </cell>
          <cell r="J49" t="str">
            <v>94559</v>
          </cell>
          <cell r="N49" t="str">
            <v>C</v>
          </cell>
          <cell r="O49" t="str">
            <v>Masonry</v>
          </cell>
          <cell r="Q49">
            <v>15000</v>
          </cell>
          <cell r="S49" t="str">
            <v>Multi</v>
          </cell>
          <cell r="AE49">
            <v>37477</v>
          </cell>
        </row>
        <row r="50">
          <cell r="A50" t="str">
            <v>15750037592</v>
          </cell>
          <cell r="B50" t="str">
            <v>East Bay/Oakland</v>
          </cell>
          <cell r="C50" t="str">
            <v>Napa County</v>
          </cell>
          <cell r="D50" t="str">
            <v>Flex</v>
          </cell>
          <cell r="E50" t="str">
            <v>Telecom Hotel/Data Hosting</v>
          </cell>
          <cell r="F50" t="str">
            <v>2600 Napa Valley Corporate Dr</v>
          </cell>
          <cell r="G50" t="str">
            <v>Napa</v>
          </cell>
          <cell r="H50" t="str">
            <v>Napa</v>
          </cell>
          <cell r="I50" t="str">
            <v>Kaiser Permanente Napa-Data Center</v>
          </cell>
          <cell r="J50" t="str">
            <v>94558</v>
          </cell>
          <cell r="N50" t="str">
            <v>B</v>
          </cell>
          <cell r="O50" t="str">
            <v>Masonry</v>
          </cell>
          <cell r="P50">
            <v>1990</v>
          </cell>
          <cell r="Q50">
            <v>157500</v>
          </cell>
          <cell r="R50">
            <v>1</v>
          </cell>
          <cell r="U50">
            <v>23432818</v>
          </cell>
          <cell r="W50">
            <v>9700000</v>
          </cell>
          <cell r="X50" t="str">
            <v>Seller</v>
          </cell>
          <cell r="AE50">
            <v>37592</v>
          </cell>
        </row>
        <row r="51">
          <cell r="A51" t="str">
            <v>15750038478</v>
          </cell>
          <cell r="B51" t="str">
            <v>East Bay/Oakland</v>
          </cell>
          <cell r="C51" t="str">
            <v>Napa County</v>
          </cell>
          <cell r="D51" t="str">
            <v>Flex</v>
          </cell>
          <cell r="E51" t="str">
            <v>Telecom Hotel/Data Hosting</v>
          </cell>
          <cell r="F51" t="str">
            <v>2600 Napa Valley Corporate Dr</v>
          </cell>
          <cell r="G51" t="str">
            <v>Napa</v>
          </cell>
          <cell r="H51" t="str">
            <v>Napa</v>
          </cell>
          <cell r="I51" t="str">
            <v>Kaiser Permanente Napa-Data Center</v>
          </cell>
          <cell r="J51" t="str">
            <v>94558</v>
          </cell>
          <cell r="N51" t="str">
            <v>B</v>
          </cell>
          <cell r="O51" t="str">
            <v>Masonry</v>
          </cell>
          <cell r="P51">
            <v>1990</v>
          </cell>
          <cell r="Q51">
            <v>157500</v>
          </cell>
          <cell r="S51" t="str">
            <v>Multi</v>
          </cell>
          <cell r="U51">
            <v>10899767</v>
          </cell>
          <cell r="W51">
            <v>834567</v>
          </cell>
          <cell r="X51" t="str">
            <v>Private Lender</v>
          </cell>
          <cell r="AE51">
            <v>38478</v>
          </cell>
        </row>
        <row r="52">
          <cell r="A52" t="str">
            <v>1574440030</v>
          </cell>
          <cell r="B52" t="str">
            <v>East Bay/Oakland</v>
          </cell>
          <cell r="C52" t="str">
            <v>Napa County</v>
          </cell>
          <cell r="D52" t="str">
            <v>Flex</v>
          </cell>
          <cell r="E52" t="str">
            <v>R&amp;D</v>
          </cell>
          <cell r="F52" t="str">
            <v>700-798 California Blvd</v>
          </cell>
          <cell r="G52" t="str">
            <v>Napa</v>
          </cell>
          <cell r="H52" t="str">
            <v>Napa</v>
          </cell>
          <cell r="J52" t="str">
            <v>94559</v>
          </cell>
          <cell r="K52" t="str">
            <v>Howard G &amp; Dawne P Dickenson</v>
          </cell>
          <cell r="L52" t="str">
            <v>Howard Dickenson</v>
          </cell>
          <cell r="M52">
            <v>7079449722</v>
          </cell>
          <cell r="N52" t="str">
            <v>C</v>
          </cell>
          <cell r="O52" t="str">
            <v>Masonry</v>
          </cell>
          <cell r="P52">
            <v>1984</v>
          </cell>
          <cell r="Q52">
            <v>15744</v>
          </cell>
          <cell r="R52">
            <v>3</v>
          </cell>
          <cell r="S52" t="str">
            <v>Multi</v>
          </cell>
          <cell r="U52">
            <v>1274207</v>
          </cell>
          <cell r="AA52">
            <v>1000000</v>
          </cell>
          <cell r="AB52" t="str">
            <v>Napa Community Bank</v>
          </cell>
          <cell r="AE52">
            <v>40030</v>
          </cell>
        </row>
        <row r="53">
          <cell r="A53" t="str">
            <v>3708838310</v>
          </cell>
          <cell r="B53" t="str">
            <v>East Bay/Oakland</v>
          </cell>
          <cell r="C53" t="str">
            <v>Napa County</v>
          </cell>
          <cell r="D53" t="str">
            <v>Flex</v>
          </cell>
          <cell r="E53" t="str">
            <v>R&amp;D</v>
          </cell>
          <cell r="F53" t="str">
            <v>630 Airpark Rd</v>
          </cell>
          <cell r="G53" t="str">
            <v>Napa</v>
          </cell>
          <cell r="H53" t="str">
            <v>Napa</v>
          </cell>
          <cell r="I53" t="str">
            <v>Bldg E</v>
          </cell>
          <cell r="J53" t="str">
            <v>94558</v>
          </cell>
          <cell r="K53" t="str">
            <v>Profili Airpark LLC</v>
          </cell>
          <cell r="M53">
            <v>7072541600</v>
          </cell>
          <cell r="N53" t="str">
            <v>B</v>
          </cell>
          <cell r="O53" t="str">
            <v>Reinforced Concrete</v>
          </cell>
          <cell r="P53">
            <v>1998</v>
          </cell>
          <cell r="Q53">
            <v>37088</v>
          </cell>
          <cell r="R53">
            <v>6</v>
          </cell>
          <cell r="S53" t="str">
            <v>Multi</v>
          </cell>
          <cell r="T53">
            <v>28.47</v>
          </cell>
          <cell r="U53">
            <v>17801258</v>
          </cell>
          <cell r="X53" t="str">
            <v>Lender Not available</v>
          </cell>
          <cell r="Z53" t="str">
            <v>NTD</v>
          </cell>
          <cell r="AE53">
            <v>38310</v>
          </cell>
        </row>
        <row r="54">
          <cell r="A54" t="str">
            <v>701037063</v>
          </cell>
          <cell r="B54" t="str">
            <v>East Bay/Oakland</v>
          </cell>
          <cell r="C54" t="str">
            <v>Napa County</v>
          </cell>
          <cell r="D54" t="str">
            <v>Flex</v>
          </cell>
          <cell r="E54" t="str">
            <v>Light Manufacturing</v>
          </cell>
          <cell r="F54" t="str">
            <v>50 Executive Ct</v>
          </cell>
          <cell r="G54" t="str">
            <v>Napa</v>
          </cell>
          <cell r="H54" t="str">
            <v>Napa</v>
          </cell>
          <cell r="I54" t="str">
            <v>Napa Valley Airport Park</v>
          </cell>
          <cell r="J54" t="str">
            <v>94558</v>
          </cell>
          <cell r="N54" t="str">
            <v>C</v>
          </cell>
          <cell r="O54" t="str">
            <v>Reinforced Concrete</v>
          </cell>
          <cell r="P54">
            <v>1995</v>
          </cell>
          <cell r="Q54">
            <v>7010</v>
          </cell>
          <cell r="S54" t="str">
            <v>Multi</v>
          </cell>
          <cell r="AE54">
            <v>37063</v>
          </cell>
        </row>
        <row r="55">
          <cell r="A55" t="str">
            <v>567440893</v>
          </cell>
          <cell r="B55" t="str">
            <v>East Bay/Oakland</v>
          </cell>
          <cell r="C55" t="str">
            <v>Napa County</v>
          </cell>
          <cell r="D55" t="str">
            <v>Flex</v>
          </cell>
          <cell r="E55" t="str">
            <v>Light Manufacturing</v>
          </cell>
          <cell r="F55" t="str">
            <v>1890 Pueblo Ave</v>
          </cell>
          <cell r="G55" t="str">
            <v>Napa</v>
          </cell>
          <cell r="H55" t="str">
            <v>Napa</v>
          </cell>
          <cell r="J55" t="str">
            <v>94558</v>
          </cell>
          <cell r="N55" t="str">
            <v>C</v>
          </cell>
          <cell r="O55" t="str">
            <v>Masonry</v>
          </cell>
          <cell r="Q55">
            <v>5674</v>
          </cell>
          <cell r="R55">
            <v>1</v>
          </cell>
          <cell r="S55" t="str">
            <v>Single</v>
          </cell>
          <cell r="U55">
            <v>162630</v>
          </cell>
          <cell r="AE55">
            <v>40893</v>
          </cell>
        </row>
        <row r="56">
          <cell r="A56" t="str">
            <v>3000040643</v>
          </cell>
          <cell r="B56" t="str">
            <v>East Bay/Oakland</v>
          </cell>
          <cell r="C56" t="str">
            <v>Napa County</v>
          </cell>
          <cell r="D56" t="str">
            <v>Flex</v>
          </cell>
          <cell r="E56" t="str">
            <v>R&amp;D</v>
          </cell>
          <cell r="F56" t="str">
            <v>607 Airpark Rd</v>
          </cell>
          <cell r="G56" t="str">
            <v>Napa</v>
          </cell>
          <cell r="H56" t="str">
            <v>Napa</v>
          </cell>
          <cell r="I56" t="str">
            <v>Napa Airport Centre</v>
          </cell>
          <cell r="J56" t="str">
            <v>94558</v>
          </cell>
          <cell r="K56" t="str">
            <v>Panattoni Development</v>
          </cell>
          <cell r="M56">
            <v>7132738989</v>
          </cell>
          <cell r="N56" t="str">
            <v>B</v>
          </cell>
          <cell r="O56" t="str">
            <v>Reinforced Concrete</v>
          </cell>
          <cell r="P56">
            <v>1992</v>
          </cell>
          <cell r="Q56">
            <v>30000</v>
          </cell>
          <cell r="R56">
            <v>1</v>
          </cell>
          <cell r="S56" t="str">
            <v>Multi</v>
          </cell>
          <cell r="T56">
            <v>10.17</v>
          </cell>
          <cell r="U56">
            <v>3280785</v>
          </cell>
          <cell r="AE56">
            <v>40643</v>
          </cell>
        </row>
        <row r="57">
          <cell r="A57" t="str">
            <v>1629841058</v>
          </cell>
          <cell r="B57" t="str">
            <v>East Bay/Oakland</v>
          </cell>
          <cell r="C57" t="str">
            <v>Napa County</v>
          </cell>
          <cell r="D57" t="str">
            <v>Flex</v>
          </cell>
          <cell r="E57" t="str">
            <v>R&amp;D</v>
          </cell>
          <cell r="F57" t="str">
            <v>1885 N Kelly Rd</v>
          </cell>
          <cell r="G57" t="str">
            <v>Napa</v>
          </cell>
          <cell r="H57" t="str">
            <v>Napa</v>
          </cell>
          <cell r="J57" t="str">
            <v>94558</v>
          </cell>
          <cell r="N57" t="str">
            <v>C</v>
          </cell>
          <cell r="O57" t="str">
            <v>Masonry</v>
          </cell>
          <cell r="P57">
            <v>1990</v>
          </cell>
          <cell r="Q57">
            <v>16298</v>
          </cell>
          <cell r="R57">
            <v>1</v>
          </cell>
          <cell r="S57" t="str">
            <v>Single</v>
          </cell>
          <cell r="U57">
            <v>1020684</v>
          </cell>
          <cell r="AE57">
            <v>41058</v>
          </cell>
        </row>
        <row r="58">
          <cell r="A58" t="str">
            <v>3000041136</v>
          </cell>
          <cell r="B58" t="str">
            <v>East Bay/Oakland</v>
          </cell>
          <cell r="C58" t="str">
            <v>Napa County</v>
          </cell>
          <cell r="D58" t="str">
            <v>Flex</v>
          </cell>
          <cell r="E58" t="str">
            <v>R&amp;D</v>
          </cell>
          <cell r="F58" t="str">
            <v>607 Airpark Rd</v>
          </cell>
          <cell r="G58" t="str">
            <v>Napa</v>
          </cell>
          <cell r="H58" t="str">
            <v>Napa</v>
          </cell>
          <cell r="I58" t="str">
            <v>Napa Airport Centre</v>
          </cell>
          <cell r="J58" t="str">
            <v>94558</v>
          </cell>
          <cell r="N58" t="str">
            <v>B</v>
          </cell>
          <cell r="O58" t="str">
            <v>Reinforced Concrete</v>
          </cell>
          <cell r="P58">
            <v>1992</v>
          </cell>
          <cell r="Q58">
            <v>30000</v>
          </cell>
          <cell r="R58">
            <v>3</v>
          </cell>
          <cell r="S58" t="str">
            <v>Multi</v>
          </cell>
          <cell r="T58">
            <v>10.17</v>
          </cell>
          <cell r="U58">
            <v>3280785</v>
          </cell>
          <cell r="AE58">
            <v>41136</v>
          </cell>
        </row>
        <row r="59">
          <cell r="A59" t="str">
            <v>1412541129</v>
          </cell>
          <cell r="B59" t="str">
            <v>East Bay/Oakland</v>
          </cell>
          <cell r="C59" t="str">
            <v>Napa County</v>
          </cell>
          <cell r="D59" t="str">
            <v>Flex</v>
          </cell>
          <cell r="E59" t="str">
            <v>R&amp;D</v>
          </cell>
          <cell r="F59" t="str">
            <v>61-71 Sheehy Ct</v>
          </cell>
          <cell r="G59" t="str">
            <v>Napa</v>
          </cell>
          <cell r="H59" t="str">
            <v>Napa</v>
          </cell>
          <cell r="I59" t="str">
            <v>Sheehy Commerce Center</v>
          </cell>
          <cell r="J59" t="str">
            <v>94558</v>
          </cell>
          <cell r="N59" t="str">
            <v>B</v>
          </cell>
          <cell r="O59" t="str">
            <v>Reinforced Concrete</v>
          </cell>
          <cell r="P59">
            <v>2006</v>
          </cell>
          <cell r="Q59">
            <v>14125</v>
          </cell>
          <cell r="R59">
            <v>4</v>
          </cell>
          <cell r="S59" t="str">
            <v>Multi</v>
          </cell>
          <cell r="U59">
            <v>427712</v>
          </cell>
          <cell r="AE59">
            <v>41129</v>
          </cell>
        </row>
        <row r="60">
          <cell r="A60" t="str">
            <v>7198938779</v>
          </cell>
          <cell r="B60" t="str">
            <v>East Bay/Oakland</v>
          </cell>
          <cell r="C60" t="str">
            <v>Napa County</v>
          </cell>
          <cell r="D60" t="str">
            <v>Flex</v>
          </cell>
          <cell r="E60" t="str">
            <v>Light Manufacturing</v>
          </cell>
          <cell r="F60" t="str">
            <v>2771-2787 Napa Valley Corporate Dr</v>
          </cell>
          <cell r="G60" t="str">
            <v>Napa</v>
          </cell>
          <cell r="H60" t="str">
            <v>Napa</v>
          </cell>
          <cell r="I60" t="str">
            <v>Venture Commerce Center Napa Bldg 2</v>
          </cell>
          <cell r="J60" t="str">
            <v>94558</v>
          </cell>
          <cell r="N60" t="str">
            <v>B</v>
          </cell>
          <cell r="O60" t="str">
            <v>Reinforced Concrete</v>
          </cell>
          <cell r="P60">
            <v>2004</v>
          </cell>
          <cell r="Q60">
            <v>71989</v>
          </cell>
          <cell r="T60">
            <v>5.57</v>
          </cell>
          <cell r="U60">
            <v>689770</v>
          </cell>
          <cell r="W60">
            <v>361000</v>
          </cell>
          <cell r="X60" t="str">
            <v>Vintage Bank</v>
          </cell>
          <cell r="AE60">
            <v>38779</v>
          </cell>
        </row>
        <row r="61">
          <cell r="A61" t="str">
            <v>1574440555</v>
          </cell>
          <cell r="B61" t="str">
            <v>East Bay/Oakland</v>
          </cell>
          <cell r="C61" t="str">
            <v>Napa County</v>
          </cell>
          <cell r="D61" t="str">
            <v>Flex</v>
          </cell>
          <cell r="E61" t="str">
            <v>R&amp;D</v>
          </cell>
          <cell r="F61" t="str">
            <v>700-798 California Blvd</v>
          </cell>
          <cell r="G61" t="str">
            <v>Napa</v>
          </cell>
          <cell r="H61" t="str">
            <v>Napa</v>
          </cell>
          <cell r="J61" t="str">
            <v>94559</v>
          </cell>
          <cell r="N61" t="str">
            <v>C</v>
          </cell>
          <cell r="O61" t="str">
            <v>Masonry</v>
          </cell>
          <cell r="P61">
            <v>1984</v>
          </cell>
          <cell r="Q61">
            <v>15744</v>
          </cell>
          <cell r="R61">
            <v>7</v>
          </cell>
          <cell r="S61" t="str">
            <v>Multi</v>
          </cell>
          <cell r="U61">
            <v>1469608</v>
          </cell>
          <cell r="AE61">
            <v>40555</v>
          </cell>
        </row>
        <row r="62">
          <cell r="A62" t="str">
            <v>1450040603</v>
          </cell>
          <cell r="B62" t="str">
            <v>East Bay/Oakland</v>
          </cell>
          <cell r="C62" t="str">
            <v>Napa County</v>
          </cell>
          <cell r="D62" t="str">
            <v>Flex</v>
          </cell>
          <cell r="F62" t="str">
            <v>4841 Paoli Loop Rd</v>
          </cell>
          <cell r="G62" t="str">
            <v>American Canyon</v>
          </cell>
          <cell r="H62" t="str">
            <v>Napa</v>
          </cell>
          <cell r="J62" t="str">
            <v>94503</v>
          </cell>
          <cell r="N62" t="str">
            <v>B</v>
          </cell>
          <cell r="O62" t="str">
            <v>Metal</v>
          </cell>
          <cell r="P62">
            <v>1976</v>
          </cell>
          <cell r="Q62">
            <v>14500</v>
          </cell>
          <cell r="R62">
            <v>1</v>
          </cell>
          <cell r="S62" t="str">
            <v>Single</v>
          </cell>
          <cell r="U62">
            <v>667858</v>
          </cell>
          <cell r="AE62">
            <v>40603</v>
          </cell>
        </row>
        <row r="63">
          <cell r="A63" t="str">
            <v>1450040611</v>
          </cell>
          <cell r="B63" t="str">
            <v>East Bay/Oakland</v>
          </cell>
          <cell r="C63" t="str">
            <v>Napa County</v>
          </cell>
          <cell r="D63" t="str">
            <v>Flex</v>
          </cell>
          <cell r="F63" t="str">
            <v>4841 Paoli Loop Rd</v>
          </cell>
          <cell r="G63" t="str">
            <v>American Canyon</v>
          </cell>
          <cell r="H63" t="str">
            <v>Napa</v>
          </cell>
          <cell r="J63" t="str">
            <v>94503</v>
          </cell>
          <cell r="N63" t="str">
            <v>B</v>
          </cell>
          <cell r="O63" t="str">
            <v>Metal</v>
          </cell>
          <cell r="P63">
            <v>1976</v>
          </cell>
          <cell r="Q63">
            <v>14500</v>
          </cell>
          <cell r="R63">
            <v>1</v>
          </cell>
          <cell r="S63" t="str">
            <v>Single</v>
          </cell>
          <cell r="U63">
            <v>667858</v>
          </cell>
          <cell r="AE63">
            <v>40611</v>
          </cell>
        </row>
        <row r="64">
          <cell r="A64" t="str">
            <v>1574440633</v>
          </cell>
          <cell r="B64" t="str">
            <v>East Bay/Oakland</v>
          </cell>
          <cell r="C64" t="str">
            <v>Napa County</v>
          </cell>
          <cell r="D64" t="str">
            <v>Flex</v>
          </cell>
          <cell r="E64" t="str">
            <v>R&amp;D</v>
          </cell>
          <cell r="F64" t="str">
            <v>700-798 California Blvd</v>
          </cell>
          <cell r="G64" t="str">
            <v>Napa</v>
          </cell>
          <cell r="H64" t="str">
            <v>Napa</v>
          </cell>
          <cell r="J64" t="str">
            <v>94559</v>
          </cell>
          <cell r="N64" t="str">
            <v>C</v>
          </cell>
          <cell r="O64" t="str">
            <v>Masonry</v>
          </cell>
          <cell r="P64">
            <v>1984</v>
          </cell>
          <cell r="Q64">
            <v>15744</v>
          </cell>
          <cell r="R64">
            <v>7</v>
          </cell>
          <cell r="S64" t="str">
            <v>Multi</v>
          </cell>
          <cell r="U64">
            <v>1469608</v>
          </cell>
          <cell r="AE64">
            <v>40633</v>
          </cell>
        </row>
        <row r="65">
          <cell r="A65" t="str">
            <v>1450040666</v>
          </cell>
          <cell r="B65" t="str">
            <v>East Bay/Oakland</v>
          </cell>
          <cell r="C65" t="str">
            <v>Napa County</v>
          </cell>
          <cell r="D65" t="str">
            <v>Flex</v>
          </cell>
          <cell r="F65" t="str">
            <v>4841 Paoli Loop Rd</v>
          </cell>
          <cell r="G65" t="str">
            <v>American Canyon</v>
          </cell>
          <cell r="H65" t="str">
            <v>Napa</v>
          </cell>
          <cell r="J65" t="str">
            <v>94503</v>
          </cell>
          <cell r="N65" t="str">
            <v>B</v>
          </cell>
          <cell r="O65" t="str">
            <v>Metal</v>
          </cell>
          <cell r="P65">
            <v>1976</v>
          </cell>
          <cell r="Q65">
            <v>14500</v>
          </cell>
          <cell r="R65">
            <v>1</v>
          </cell>
          <cell r="S65" t="str">
            <v>Single</v>
          </cell>
          <cell r="U65">
            <v>667858</v>
          </cell>
          <cell r="AE65">
            <v>40666</v>
          </cell>
        </row>
        <row r="66">
          <cell r="A66" t="str">
            <v>1712640039</v>
          </cell>
          <cell r="B66" t="str">
            <v>East Bay/Oakland</v>
          </cell>
          <cell r="C66" t="str">
            <v>Napa County</v>
          </cell>
          <cell r="D66" t="str">
            <v>Flex</v>
          </cell>
          <cell r="E66" t="str">
            <v>Light Distribution</v>
          </cell>
          <cell r="F66" t="str">
            <v>934 Enterprise Way</v>
          </cell>
          <cell r="G66" t="str">
            <v>Napa</v>
          </cell>
          <cell r="H66" t="str">
            <v>Napa</v>
          </cell>
          <cell r="J66" t="str">
            <v>94558</v>
          </cell>
          <cell r="N66" t="str">
            <v>B</v>
          </cell>
          <cell r="O66" t="str">
            <v>Masonry</v>
          </cell>
          <cell r="P66">
            <v>2008</v>
          </cell>
          <cell r="Q66">
            <v>17126</v>
          </cell>
          <cell r="R66">
            <v>1</v>
          </cell>
          <cell r="S66" t="str">
            <v>Multi</v>
          </cell>
          <cell r="U66">
            <v>1141702</v>
          </cell>
          <cell r="AE66">
            <v>40039</v>
          </cell>
        </row>
        <row r="67">
          <cell r="A67" t="str">
            <v>1574440219</v>
          </cell>
          <cell r="B67" t="str">
            <v>East Bay/Oakland</v>
          </cell>
          <cell r="C67" t="str">
            <v>Napa County</v>
          </cell>
          <cell r="D67" t="str">
            <v>Flex</v>
          </cell>
          <cell r="E67" t="str">
            <v>R&amp;D</v>
          </cell>
          <cell r="F67" t="str">
            <v>700-798 California Blvd</v>
          </cell>
          <cell r="G67" t="str">
            <v>Napa</v>
          </cell>
          <cell r="H67" t="str">
            <v>Napa</v>
          </cell>
          <cell r="J67" t="str">
            <v>94559</v>
          </cell>
          <cell r="N67" t="str">
            <v>C</v>
          </cell>
          <cell r="O67" t="str">
            <v>Masonry</v>
          </cell>
          <cell r="P67">
            <v>1984</v>
          </cell>
          <cell r="Q67">
            <v>15744</v>
          </cell>
          <cell r="R67">
            <v>3</v>
          </cell>
          <cell r="S67" t="str">
            <v>Multi</v>
          </cell>
          <cell r="U67">
            <v>1299690</v>
          </cell>
          <cell r="AE67">
            <v>40219</v>
          </cell>
        </row>
        <row r="68">
          <cell r="A68" t="str">
            <v>1574440031</v>
          </cell>
          <cell r="B68" t="str">
            <v>East Bay/Oakland</v>
          </cell>
          <cell r="C68" t="str">
            <v>Napa County</v>
          </cell>
          <cell r="D68" t="str">
            <v>Flex</v>
          </cell>
          <cell r="E68" t="str">
            <v>R&amp;D</v>
          </cell>
          <cell r="F68" t="str">
            <v>700-798 California Blvd</v>
          </cell>
          <cell r="G68" t="str">
            <v>Napa</v>
          </cell>
          <cell r="H68" t="str">
            <v>Napa</v>
          </cell>
          <cell r="J68" t="str">
            <v>94559</v>
          </cell>
          <cell r="N68" t="str">
            <v>C</v>
          </cell>
          <cell r="O68" t="str">
            <v>Masonry</v>
          </cell>
          <cell r="P68">
            <v>1984</v>
          </cell>
          <cell r="Q68">
            <v>15744</v>
          </cell>
          <cell r="R68">
            <v>3</v>
          </cell>
          <cell r="S68" t="str">
            <v>Multi</v>
          </cell>
          <cell r="U68">
            <v>1274207</v>
          </cell>
          <cell r="AE68">
            <v>40031</v>
          </cell>
        </row>
        <row r="69">
          <cell r="A69" t="str">
            <v>584039168</v>
          </cell>
          <cell r="B69" t="str">
            <v>East Bay/Oakland</v>
          </cell>
          <cell r="C69" t="str">
            <v>Napa County</v>
          </cell>
          <cell r="D69" t="str">
            <v>Flex</v>
          </cell>
          <cell r="E69" t="str">
            <v>Light Manufacturing</v>
          </cell>
          <cell r="F69" t="str">
            <v>1098 Jordan Ln</v>
          </cell>
          <cell r="G69" t="str">
            <v>Napa</v>
          </cell>
          <cell r="H69" t="str">
            <v>Napa</v>
          </cell>
          <cell r="J69" t="str">
            <v>94559</v>
          </cell>
          <cell r="K69" t="str">
            <v>The Carafa And Schoenfeld Family Trust</v>
          </cell>
          <cell r="L69" t="str">
            <v>Anthony Carafa</v>
          </cell>
          <cell r="N69" t="str">
            <v>C</v>
          </cell>
          <cell r="O69" t="str">
            <v>Masonry</v>
          </cell>
          <cell r="P69">
            <v>1970</v>
          </cell>
          <cell r="Q69">
            <v>5840</v>
          </cell>
          <cell r="S69" t="str">
            <v>Multi</v>
          </cell>
          <cell r="U69">
            <v>455928</v>
          </cell>
          <cell r="AE69">
            <v>39168</v>
          </cell>
        </row>
        <row r="70">
          <cell r="A70" t="str">
            <v>3029938714</v>
          </cell>
          <cell r="B70" t="str">
            <v>East Bay/Oakland</v>
          </cell>
          <cell r="C70" t="str">
            <v>Napa County</v>
          </cell>
          <cell r="D70" t="str">
            <v>Flex</v>
          </cell>
          <cell r="E70" t="str">
            <v>Light Manufacturing</v>
          </cell>
          <cell r="F70" t="str">
            <v>840 Latour Ct</v>
          </cell>
          <cell r="G70" t="str">
            <v>Napa</v>
          </cell>
          <cell r="H70" t="str">
            <v>Napa</v>
          </cell>
          <cell r="I70" t="str">
            <v>Napa Valley Commons</v>
          </cell>
          <cell r="J70" t="str">
            <v>94558</v>
          </cell>
          <cell r="N70" t="str">
            <v>C</v>
          </cell>
          <cell r="O70" t="str">
            <v>Reinforced Concrete</v>
          </cell>
          <cell r="P70">
            <v>1988</v>
          </cell>
          <cell r="Q70">
            <v>30299</v>
          </cell>
          <cell r="S70" t="str">
            <v>Multi</v>
          </cell>
          <cell r="T70">
            <v>100</v>
          </cell>
          <cell r="X70" t="str">
            <v>Lender Not available</v>
          </cell>
          <cell r="AE70">
            <v>38714</v>
          </cell>
        </row>
        <row r="71">
          <cell r="A71" t="str">
            <v>3029938714</v>
          </cell>
          <cell r="B71" t="str">
            <v>East Bay/Oakland</v>
          </cell>
          <cell r="C71" t="str">
            <v>Napa County</v>
          </cell>
          <cell r="D71" t="str">
            <v>Flex</v>
          </cell>
          <cell r="E71" t="str">
            <v>Light Manufacturing</v>
          </cell>
          <cell r="F71" t="str">
            <v>840 Latour Ct</v>
          </cell>
          <cell r="G71" t="str">
            <v>Napa</v>
          </cell>
          <cell r="H71" t="str">
            <v>Napa</v>
          </cell>
          <cell r="I71" t="str">
            <v>Napa Valley Commons</v>
          </cell>
          <cell r="J71" t="str">
            <v>94558</v>
          </cell>
          <cell r="N71" t="str">
            <v>C</v>
          </cell>
          <cell r="O71" t="str">
            <v>Reinforced Concrete</v>
          </cell>
          <cell r="P71">
            <v>1988</v>
          </cell>
          <cell r="Q71">
            <v>30299</v>
          </cell>
          <cell r="S71" t="str">
            <v>Multi</v>
          </cell>
          <cell r="T71">
            <v>100</v>
          </cell>
          <cell r="X71" t="str">
            <v>Lender Not available</v>
          </cell>
          <cell r="AE71">
            <v>38714</v>
          </cell>
        </row>
        <row r="72">
          <cell r="A72" t="str">
            <v>6529939353</v>
          </cell>
          <cell r="B72" t="str">
            <v>East Bay/Oakland</v>
          </cell>
          <cell r="C72" t="str">
            <v>Napa County</v>
          </cell>
          <cell r="D72" t="str">
            <v>Mixed</v>
          </cell>
          <cell r="E72" t="str">
            <v>Warehouse</v>
          </cell>
          <cell r="F72" t="str">
            <v>860 Latour Ct (2 Properties)</v>
          </cell>
          <cell r="G72" t="str">
            <v>Napa</v>
          </cell>
          <cell r="H72" t="str">
            <v>Napa</v>
          </cell>
          <cell r="I72" t="str">
            <v>Multi-Property Sale</v>
          </cell>
          <cell r="J72" t="str">
            <v>94558</v>
          </cell>
          <cell r="K72" t="str">
            <v>Michael Joseph Carini Trust</v>
          </cell>
          <cell r="L72" t="str">
            <v>Michael Carini</v>
          </cell>
          <cell r="O72" t="str">
            <v>Reinforced Concrete</v>
          </cell>
          <cell r="Q72">
            <v>65299</v>
          </cell>
          <cell r="R72">
            <v>2</v>
          </cell>
          <cell r="S72" t="str">
            <v>Multi</v>
          </cell>
          <cell r="U72">
            <v>11143500</v>
          </cell>
          <cell r="W72">
            <v>3340000</v>
          </cell>
          <cell r="X72" t="str">
            <v>Transamerica Life Insurance</v>
          </cell>
          <cell r="AA72">
            <v>2100000</v>
          </cell>
          <cell r="AB72" t="str">
            <v>Transamerica Life Insurance</v>
          </cell>
          <cell r="AE72">
            <v>39353</v>
          </cell>
        </row>
        <row r="73">
          <cell r="A73" t="str">
            <v>4219237482</v>
          </cell>
          <cell r="B73" t="str">
            <v>East Bay/Oakland</v>
          </cell>
          <cell r="C73" t="str">
            <v>Napa County</v>
          </cell>
          <cell r="D73" t="str">
            <v>Flex</v>
          </cell>
          <cell r="E73" t="str">
            <v>R&amp;D</v>
          </cell>
          <cell r="F73" t="str">
            <v>560-562 Technology Way</v>
          </cell>
          <cell r="G73" t="str">
            <v>Napa</v>
          </cell>
          <cell r="H73" t="str">
            <v>Napa</v>
          </cell>
          <cell r="I73" t="str">
            <v>Bldg 19 (Phase II)</v>
          </cell>
          <cell r="J73" t="str">
            <v>94558</v>
          </cell>
          <cell r="N73" t="str">
            <v>B</v>
          </cell>
          <cell r="O73" t="str">
            <v>Masonry</v>
          </cell>
          <cell r="P73">
            <v>1998</v>
          </cell>
          <cell r="Q73">
            <v>42192</v>
          </cell>
          <cell r="R73">
            <v>1</v>
          </cell>
          <cell r="AE73">
            <v>37482</v>
          </cell>
        </row>
        <row r="74">
          <cell r="A74" t="str">
            <v>3708837610</v>
          </cell>
          <cell r="B74" t="str">
            <v>East Bay/Oakland</v>
          </cell>
          <cell r="C74" t="str">
            <v>Napa County</v>
          </cell>
          <cell r="D74" t="str">
            <v>Flex</v>
          </cell>
          <cell r="E74" t="str">
            <v>R&amp;D</v>
          </cell>
          <cell r="F74" t="str">
            <v>630 Airpark Rd</v>
          </cell>
          <cell r="G74" t="str">
            <v>Napa</v>
          </cell>
          <cell r="H74" t="str">
            <v>Napa</v>
          </cell>
          <cell r="I74" t="str">
            <v>Bldg E</v>
          </cell>
          <cell r="J74" t="str">
            <v>94558</v>
          </cell>
          <cell r="N74" t="str">
            <v>B</v>
          </cell>
          <cell r="O74" t="str">
            <v>Reinforced Concrete</v>
          </cell>
          <cell r="P74">
            <v>1998</v>
          </cell>
          <cell r="Q74">
            <v>37088</v>
          </cell>
          <cell r="R74">
            <v>6</v>
          </cell>
          <cell r="T74">
            <v>28.47</v>
          </cell>
          <cell r="U74">
            <v>12612313</v>
          </cell>
          <cell r="W74">
            <v>11600000</v>
          </cell>
          <cell r="X74" t="str">
            <v>Lincoln National Life Ins Co</v>
          </cell>
          <cell r="AE74">
            <v>37610</v>
          </cell>
        </row>
        <row r="75">
          <cell r="A75" t="str">
            <v>4219237945</v>
          </cell>
          <cell r="B75" t="str">
            <v>East Bay/Oakland</v>
          </cell>
          <cell r="C75" t="str">
            <v>Napa County</v>
          </cell>
          <cell r="D75" t="str">
            <v>Flex</v>
          </cell>
          <cell r="E75" t="str">
            <v>R&amp;D</v>
          </cell>
          <cell r="F75" t="str">
            <v>560-562 Technology Way</v>
          </cell>
          <cell r="G75" t="str">
            <v>Napa</v>
          </cell>
          <cell r="H75" t="str">
            <v>Napa</v>
          </cell>
          <cell r="I75" t="str">
            <v>Bldg 19 (Phase II)</v>
          </cell>
          <cell r="J75" t="str">
            <v>94558</v>
          </cell>
          <cell r="N75" t="str">
            <v>B</v>
          </cell>
          <cell r="O75" t="str">
            <v>Masonry</v>
          </cell>
          <cell r="P75">
            <v>1998</v>
          </cell>
          <cell r="Q75">
            <v>42192</v>
          </cell>
          <cell r="R75">
            <v>1</v>
          </cell>
          <cell r="S75" t="str">
            <v>Single</v>
          </cell>
          <cell r="U75">
            <v>2969584</v>
          </cell>
          <cell r="W75">
            <v>2825600</v>
          </cell>
          <cell r="X75" t="str">
            <v>Vintage Bank</v>
          </cell>
          <cell r="AE75">
            <v>37945</v>
          </cell>
        </row>
        <row r="76">
          <cell r="A76" t="str">
            <v>3029938714</v>
          </cell>
          <cell r="B76" t="str">
            <v>East Bay/Oakland</v>
          </cell>
          <cell r="C76" t="str">
            <v>Napa County</v>
          </cell>
          <cell r="D76" t="str">
            <v>Flex</v>
          </cell>
          <cell r="E76" t="str">
            <v>Light Manufacturing</v>
          </cell>
          <cell r="F76" t="str">
            <v>840 Latour Ct</v>
          </cell>
          <cell r="G76" t="str">
            <v>Napa</v>
          </cell>
          <cell r="H76" t="str">
            <v>Napa</v>
          </cell>
          <cell r="I76" t="str">
            <v>Napa Valley Commons</v>
          </cell>
          <cell r="J76" t="str">
            <v>94558</v>
          </cell>
          <cell r="N76" t="str">
            <v>C</v>
          </cell>
          <cell r="O76" t="str">
            <v>Reinforced Concrete</v>
          </cell>
          <cell r="P76">
            <v>1988</v>
          </cell>
          <cell r="Q76">
            <v>30299</v>
          </cell>
          <cell r="S76" t="str">
            <v>Multi</v>
          </cell>
          <cell r="T76">
            <v>100</v>
          </cell>
          <cell r="X76" t="str">
            <v>Lender Not available</v>
          </cell>
          <cell r="AE76">
            <v>38714</v>
          </cell>
        </row>
        <row r="77">
          <cell r="A77" t="str">
            <v>2494838650</v>
          </cell>
          <cell r="B77" t="str">
            <v>East Bay/Oakland</v>
          </cell>
          <cell r="C77" t="str">
            <v>Napa County</v>
          </cell>
          <cell r="D77" t="str">
            <v>Flex</v>
          </cell>
          <cell r="E77" t="str">
            <v>R&amp;D</v>
          </cell>
          <cell r="F77" t="str">
            <v>841 Latour Ct</v>
          </cell>
          <cell r="G77" t="str">
            <v>Napa</v>
          </cell>
          <cell r="H77" t="str">
            <v>Napa</v>
          </cell>
          <cell r="I77" t="str">
            <v>Napa Valley Corporate Pk</v>
          </cell>
          <cell r="J77" t="str">
            <v>94558</v>
          </cell>
          <cell r="N77" t="str">
            <v>B</v>
          </cell>
          <cell r="O77" t="str">
            <v>Masonry</v>
          </cell>
          <cell r="P77">
            <v>1987</v>
          </cell>
          <cell r="Q77">
            <v>24948</v>
          </cell>
          <cell r="R77">
            <v>2</v>
          </cell>
          <cell r="S77" t="str">
            <v>Single</v>
          </cell>
          <cell r="W77">
            <v>2650000</v>
          </cell>
          <cell r="X77" t="str">
            <v>Bank of Stockton</v>
          </cell>
          <cell r="AE77">
            <v>38650</v>
          </cell>
        </row>
        <row r="78">
          <cell r="A78" t="str">
            <v>3762038650</v>
          </cell>
          <cell r="B78" t="str">
            <v>East Bay/Oakland</v>
          </cell>
          <cell r="C78" t="str">
            <v>Napa County</v>
          </cell>
          <cell r="D78" t="str">
            <v>Flex</v>
          </cell>
          <cell r="E78" t="str">
            <v>R&amp;D</v>
          </cell>
          <cell r="F78" t="str">
            <v>831 Latour Ct</v>
          </cell>
          <cell r="G78" t="str">
            <v>Napa</v>
          </cell>
          <cell r="H78" t="str">
            <v>Napa</v>
          </cell>
          <cell r="I78" t="str">
            <v>Napa Valley Commons</v>
          </cell>
          <cell r="J78" t="str">
            <v>94558</v>
          </cell>
          <cell r="N78" t="str">
            <v>B</v>
          </cell>
          <cell r="O78" t="str">
            <v>Masonry</v>
          </cell>
          <cell r="P78">
            <v>1987</v>
          </cell>
          <cell r="Q78">
            <v>37620</v>
          </cell>
          <cell r="S78" t="str">
            <v>Multi</v>
          </cell>
          <cell r="W78">
            <v>3600000</v>
          </cell>
          <cell r="X78" t="str">
            <v>Wells Fargo Bank N.A.</v>
          </cell>
          <cell r="AE78">
            <v>38650</v>
          </cell>
        </row>
        <row r="79">
          <cell r="A79" t="str">
            <v>487040969</v>
          </cell>
          <cell r="B79" t="str">
            <v>East Bay/Oakland</v>
          </cell>
          <cell r="C79" t="str">
            <v>Napa County</v>
          </cell>
          <cell r="D79" t="str">
            <v>Flex</v>
          </cell>
          <cell r="E79" t="str">
            <v>R&amp;D</v>
          </cell>
          <cell r="F79" t="str">
            <v>1848-1852 W Imola Ave</v>
          </cell>
          <cell r="G79" t="str">
            <v>Napa</v>
          </cell>
          <cell r="H79" t="str">
            <v>Napa</v>
          </cell>
          <cell r="J79" t="str">
            <v>94559</v>
          </cell>
          <cell r="N79" t="str">
            <v>C</v>
          </cell>
          <cell r="O79" t="str">
            <v>Masonry</v>
          </cell>
          <cell r="Q79">
            <v>4870</v>
          </cell>
          <cell r="R79">
            <v>1</v>
          </cell>
          <cell r="U79">
            <v>325989</v>
          </cell>
          <cell r="AE79">
            <v>40969</v>
          </cell>
        </row>
        <row r="80">
          <cell r="A80" t="str">
            <v>1412541563</v>
          </cell>
          <cell r="B80" t="str">
            <v>East Bay/Oakland</v>
          </cell>
          <cell r="C80" t="str">
            <v>Napa County</v>
          </cell>
          <cell r="D80" t="str">
            <v>Flex</v>
          </cell>
          <cell r="E80" t="str">
            <v>R&amp;D</v>
          </cell>
          <cell r="F80" t="str">
            <v>61-71 Sheehy Ct</v>
          </cell>
          <cell r="G80" t="str">
            <v>Napa</v>
          </cell>
          <cell r="H80" t="str">
            <v>Napa</v>
          </cell>
          <cell r="I80" t="str">
            <v>Sheehy Commerce Center</v>
          </cell>
          <cell r="J80" t="str">
            <v>94558</v>
          </cell>
          <cell r="N80" t="str">
            <v>B</v>
          </cell>
          <cell r="O80" t="str">
            <v>Reinforced Concrete</v>
          </cell>
          <cell r="P80">
            <v>2006</v>
          </cell>
          <cell r="Q80">
            <v>14125</v>
          </cell>
          <cell r="R80">
            <v>4</v>
          </cell>
          <cell r="S80" t="str">
            <v>Multi</v>
          </cell>
          <cell r="U80">
            <v>325000</v>
          </cell>
          <cell r="AE80">
            <v>41563</v>
          </cell>
        </row>
        <row r="81">
          <cell r="A81" t="str">
            <v>328441318</v>
          </cell>
          <cell r="B81" t="str">
            <v>East Bay/Oakland</v>
          </cell>
          <cell r="C81" t="str">
            <v>Napa County</v>
          </cell>
          <cell r="D81" t="str">
            <v>Flex</v>
          </cell>
          <cell r="E81" t="str">
            <v>Light Manufacturing</v>
          </cell>
          <cell r="F81" t="str">
            <v>1820 Pueblo Ave</v>
          </cell>
          <cell r="G81" t="str">
            <v>Napa</v>
          </cell>
          <cell r="H81" t="str">
            <v>Napa</v>
          </cell>
          <cell r="J81" t="str">
            <v>94558</v>
          </cell>
          <cell r="N81" t="str">
            <v>C</v>
          </cell>
          <cell r="O81" t="str">
            <v>Masonry</v>
          </cell>
          <cell r="Q81">
            <v>3284</v>
          </cell>
          <cell r="R81">
            <v>2</v>
          </cell>
          <cell r="S81" t="str">
            <v>Single</v>
          </cell>
          <cell r="U81">
            <v>134645</v>
          </cell>
          <cell r="AE81">
            <v>41318</v>
          </cell>
        </row>
        <row r="82">
          <cell r="A82" t="str">
            <v>1581341374</v>
          </cell>
          <cell r="B82" t="str">
            <v>East Bay/Oakland</v>
          </cell>
          <cell r="C82" t="str">
            <v>Napa County</v>
          </cell>
          <cell r="D82" t="str">
            <v>Flex</v>
          </cell>
          <cell r="E82" t="str">
            <v>Light Manufacturing</v>
          </cell>
          <cell r="F82" t="str">
            <v>902 Enterprise Way</v>
          </cell>
          <cell r="G82" t="str">
            <v>Napa</v>
          </cell>
          <cell r="H82" t="str">
            <v>Napa</v>
          </cell>
          <cell r="I82" t="str">
            <v>900 Business Park</v>
          </cell>
          <cell r="J82" t="str">
            <v>94558</v>
          </cell>
          <cell r="N82" t="str">
            <v>B</v>
          </cell>
          <cell r="O82" t="str">
            <v>Reinforced Concrete</v>
          </cell>
          <cell r="P82">
            <v>1990</v>
          </cell>
          <cell r="Q82">
            <v>15813</v>
          </cell>
          <cell r="R82">
            <v>6</v>
          </cell>
          <cell r="S82" t="str">
            <v>Multi</v>
          </cell>
          <cell r="T82">
            <v>30.05</v>
          </cell>
          <cell r="U82">
            <v>4236579</v>
          </cell>
          <cell r="W82">
            <v>2700000</v>
          </cell>
          <cell r="X82" t="str">
            <v>Jp Morgan Chase Bk</v>
          </cell>
          <cell r="AE82">
            <v>41374</v>
          </cell>
        </row>
        <row r="83">
          <cell r="A83" t="str">
            <v>487041382</v>
          </cell>
          <cell r="B83" t="str">
            <v>East Bay/Oakland</v>
          </cell>
          <cell r="C83" t="str">
            <v>Napa County</v>
          </cell>
          <cell r="D83" t="str">
            <v>Flex</v>
          </cell>
          <cell r="E83" t="str">
            <v>R&amp;D</v>
          </cell>
          <cell r="F83" t="str">
            <v>1848-1852 W Imola Ave</v>
          </cell>
          <cell r="G83" t="str">
            <v>Napa</v>
          </cell>
          <cell r="H83" t="str">
            <v>Napa</v>
          </cell>
          <cell r="J83" t="str">
            <v>94559</v>
          </cell>
          <cell r="N83" t="str">
            <v>C</v>
          </cell>
          <cell r="O83" t="str">
            <v>Masonry</v>
          </cell>
          <cell r="Q83">
            <v>4870</v>
          </cell>
          <cell r="R83">
            <v>1</v>
          </cell>
          <cell r="U83">
            <v>332508</v>
          </cell>
          <cell r="AE83">
            <v>41382</v>
          </cell>
        </row>
        <row r="84">
          <cell r="A84" t="str">
            <v>198551840788</v>
          </cell>
          <cell r="B84" t="str">
            <v>Green Bay</v>
          </cell>
          <cell r="C84" t="str">
            <v>Green Bay</v>
          </cell>
          <cell r="D84" t="str">
            <v>Hospitality</v>
          </cell>
          <cell r="E84" t="str">
            <v>Hotel</v>
          </cell>
          <cell r="F84" t="str">
            <v>333-335 Main St (20 Properties)</v>
          </cell>
          <cell r="I84" t="str">
            <v>LodgeWorks/Hyatt Portfolio</v>
          </cell>
          <cell r="K84" t="str">
            <v>Hyatt Hotels Corporation</v>
          </cell>
          <cell r="M84">
            <v>3127501234</v>
          </cell>
          <cell r="O84" t="str">
            <v>Steel</v>
          </cell>
          <cell r="Q84">
            <v>1985518</v>
          </cell>
          <cell r="R84">
            <v>23</v>
          </cell>
          <cell r="S84" t="str">
            <v>Single</v>
          </cell>
          <cell r="U84">
            <v>93975335</v>
          </cell>
          <cell r="AE84">
            <v>40788</v>
          </cell>
          <cell r="AF84">
            <v>632000000</v>
          </cell>
        </row>
        <row r="85">
          <cell r="A85" t="str">
            <v>12251541537</v>
          </cell>
          <cell r="B85" t="str">
            <v>East Bay/Oakland</v>
          </cell>
          <cell r="C85" t="str">
            <v>Napa County</v>
          </cell>
          <cell r="D85" t="str">
            <v>Hospitality</v>
          </cell>
          <cell r="E85" t="str">
            <v>Hotel</v>
          </cell>
          <cell r="F85" t="str">
            <v>1450 1st St (2 Properties)</v>
          </cell>
          <cell r="I85" t="str">
            <v>Andaz Napa</v>
          </cell>
          <cell r="K85" t="str">
            <v>Inland American Lodging Group Inc.</v>
          </cell>
          <cell r="M85">
            <v>6302188000</v>
          </cell>
          <cell r="O85" t="str">
            <v>Reinforced Concrete</v>
          </cell>
          <cell r="Q85">
            <v>122515</v>
          </cell>
          <cell r="R85">
            <v>3</v>
          </cell>
          <cell r="S85" t="str">
            <v>Multi</v>
          </cell>
          <cell r="U85">
            <v>65813300</v>
          </cell>
          <cell r="V85">
            <v>115000000</v>
          </cell>
          <cell r="AE85">
            <v>41537</v>
          </cell>
          <cell r="AF85">
            <v>115000000</v>
          </cell>
        </row>
        <row r="86">
          <cell r="A86" t="str">
            <v>11443440784</v>
          </cell>
          <cell r="B86" t="str">
            <v>East Bay/Oakland</v>
          </cell>
          <cell r="C86" t="str">
            <v>Napa County</v>
          </cell>
          <cell r="D86" t="str">
            <v>Hospitality</v>
          </cell>
          <cell r="E86" t="str">
            <v>Hotel</v>
          </cell>
          <cell r="F86" t="str">
            <v>3425 Solano Ave</v>
          </cell>
          <cell r="G86" t="str">
            <v>Napa</v>
          </cell>
          <cell r="H86" t="str">
            <v>Napa</v>
          </cell>
          <cell r="I86" t="str">
            <v>Napa Valley Marriott Hotel</v>
          </cell>
          <cell r="J86" t="str">
            <v>94558</v>
          </cell>
          <cell r="K86" t="str">
            <v>Inland Real Estate Corporation</v>
          </cell>
          <cell r="M86">
            <v>6302188000</v>
          </cell>
          <cell r="O86" t="str">
            <v>Reinforced Concrete</v>
          </cell>
          <cell r="P86">
            <v>1979</v>
          </cell>
          <cell r="Q86">
            <v>114434</v>
          </cell>
          <cell r="R86">
            <v>6</v>
          </cell>
          <cell r="S86" t="str">
            <v>Single</v>
          </cell>
          <cell r="U86">
            <v>34019183</v>
          </cell>
          <cell r="W86">
            <v>40000000</v>
          </cell>
          <cell r="X86" t="str">
            <v>Connecticut General Life Insurance Company</v>
          </cell>
          <cell r="AE86">
            <v>40784</v>
          </cell>
          <cell r="AF86">
            <v>72000000</v>
          </cell>
        </row>
        <row r="87">
          <cell r="A87" t="str">
            <v>11443439953</v>
          </cell>
          <cell r="B87" t="str">
            <v>East Bay/Oakland</v>
          </cell>
          <cell r="C87" t="str">
            <v>Napa County</v>
          </cell>
          <cell r="D87" t="str">
            <v>Hospitality</v>
          </cell>
          <cell r="E87" t="str">
            <v>Hotel</v>
          </cell>
          <cell r="F87" t="str">
            <v>3425 Solano Ave</v>
          </cell>
          <cell r="G87" t="str">
            <v>Napa</v>
          </cell>
          <cell r="H87" t="str">
            <v>Napa</v>
          </cell>
          <cell r="I87" t="str">
            <v>Napa Valley Marriott Hotel</v>
          </cell>
          <cell r="J87" t="str">
            <v>94558</v>
          </cell>
          <cell r="K87" t="str">
            <v>Lighthouse Lodging Group, Inc.</v>
          </cell>
          <cell r="M87">
            <v>3107758500</v>
          </cell>
          <cell r="O87" t="str">
            <v>Reinforced Concrete</v>
          </cell>
          <cell r="P87">
            <v>1979</v>
          </cell>
          <cell r="Q87">
            <v>114434</v>
          </cell>
          <cell r="R87">
            <v>1</v>
          </cell>
          <cell r="S87" t="str">
            <v>Single</v>
          </cell>
          <cell r="U87">
            <v>60459510</v>
          </cell>
          <cell r="V87">
            <v>36000000</v>
          </cell>
          <cell r="AE87">
            <v>39953</v>
          </cell>
          <cell r="AF87">
            <v>36000000</v>
          </cell>
        </row>
        <row r="88">
          <cell r="A88" t="str">
            <v>26300040395</v>
          </cell>
          <cell r="B88" t="str">
            <v>East Bay/Oakland</v>
          </cell>
          <cell r="C88" t="str">
            <v>Napa County</v>
          </cell>
          <cell r="D88" t="str">
            <v>Hospitality</v>
          </cell>
          <cell r="E88" t="str">
            <v>Hotel</v>
          </cell>
          <cell r="F88" t="str">
            <v>1314 McKinstry St</v>
          </cell>
          <cell r="G88" t="str">
            <v>Napa</v>
          </cell>
          <cell r="H88" t="str">
            <v>Napa</v>
          </cell>
          <cell r="I88" t="str">
            <v>The Westin Verasa Napa</v>
          </cell>
          <cell r="J88" t="str">
            <v>94559</v>
          </cell>
          <cell r="K88" t="str">
            <v>HCV Pacific Partners</v>
          </cell>
          <cell r="M88">
            <v>4152490800</v>
          </cell>
          <cell r="P88">
            <v>2008</v>
          </cell>
          <cell r="Q88">
            <v>263000</v>
          </cell>
          <cell r="U88">
            <v>3655425</v>
          </cell>
          <cell r="V88">
            <v>29000000</v>
          </cell>
          <cell r="AE88">
            <v>40395</v>
          </cell>
          <cell r="AF88">
            <v>29000000</v>
          </cell>
        </row>
        <row r="89">
          <cell r="A89" t="str">
            <v>14804039042</v>
          </cell>
          <cell r="B89" t="str">
            <v>East Bay/Oakland</v>
          </cell>
          <cell r="C89" t="str">
            <v>Napa County</v>
          </cell>
          <cell r="D89" t="str">
            <v>Hospitality</v>
          </cell>
          <cell r="E89" t="str">
            <v>Hotel</v>
          </cell>
          <cell r="F89" t="str">
            <v>875 Bordeaux Way</v>
          </cell>
          <cell r="G89" t="str">
            <v>Napa</v>
          </cell>
          <cell r="H89" t="str">
            <v>Napa</v>
          </cell>
          <cell r="I89" t="str">
            <v>The Meritage Resort and Spa</v>
          </cell>
          <cell r="J89" t="str">
            <v>94558</v>
          </cell>
          <cell r="O89" t="str">
            <v>Reinforced Concrete</v>
          </cell>
          <cell r="P89">
            <v>2005</v>
          </cell>
          <cell r="Q89">
            <v>148040</v>
          </cell>
          <cell r="S89" t="str">
            <v>Multi</v>
          </cell>
          <cell r="AE89">
            <v>39042</v>
          </cell>
          <cell r="AF89">
            <v>24000000</v>
          </cell>
        </row>
        <row r="90">
          <cell r="A90" t="str">
            <v>3553441536</v>
          </cell>
          <cell r="B90" t="str">
            <v>East Bay/Oakland</v>
          </cell>
          <cell r="C90" t="str">
            <v>Napa County</v>
          </cell>
          <cell r="D90" t="str">
            <v>Health Care</v>
          </cell>
          <cell r="E90" t="str">
            <v>Continuing Care Retirement Community</v>
          </cell>
          <cell r="F90" t="str">
            <v>2350 Redwood Rd</v>
          </cell>
          <cell r="G90" t="str">
            <v>Napa</v>
          </cell>
          <cell r="H90" t="str">
            <v>Napa</v>
          </cell>
          <cell r="J90" t="str">
            <v>94558</v>
          </cell>
          <cell r="Q90">
            <v>35534</v>
          </cell>
          <cell r="R90">
            <v>1</v>
          </cell>
          <cell r="S90" t="str">
            <v>Single</v>
          </cell>
          <cell r="U90">
            <v>10933314</v>
          </cell>
          <cell r="AE90">
            <v>41536</v>
          </cell>
          <cell r="AF90">
            <v>11000000</v>
          </cell>
        </row>
        <row r="91">
          <cell r="A91" t="str">
            <v>4321938280</v>
          </cell>
          <cell r="B91" t="str">
            <v>East Bay/Oakland</v>
          </cell>
          <cell r="C91" t="str">
            <v>Napa County</v>
          </cell>
          <cell r="D91" t="str">
            <v>Hospitality</v>
          </cell>
          <cell r="E91" t="str">
            <v>Hotel</v>
          </cell>
          <cell r="F91" t="str">
            <v>3800 Broadway St</v>
          </cell>
          <cell r="G91" t="str">
            <v>American Canyon</v>
          </cell>
          <cell r="H91" t="str">
            <v>Napa</v>
          </cell>
          <cell r="I91" t="str">
            <v>Fairfield Marriot</v>
          </cell>
          <cell r="J91" t="str">
            <v>94503</v>
          </cell>
          <cell r="K91" t="str">
            <v>YHB Napa LLC</v>
          </cell>
          <cell r="O91" t="str">
            <v>Reinforced Concrete</v>
          </cell>
          <cell r="P91">
            <v>2004</v>
          </cell>
          <cell r="Q91">
            <v>43219</v>
          </cell>
          <cell r="R91">
            <v>1</v>
          </cell>
          <cell r="S91" t="str">
            <v>Single</v>
          </cell>
          <cell r="U91">
            <v>7075637</v>
          </cell>
          <cell r="V91">
            <v>3220000</v>
          </cell>
          <cell r="W91">
            <v>5980000</v>
          </cell>
          <cell r="X91" t="str">
            <v>Private Lender</v>
          </cell>
          <cell r="AE91">
            <v>38280</v>
          </cell>
          <cell r="AF91">
            <v>9200000</v>
          </cell>
        </row>
        <row r="92">
          <cell r="A92" t="str">
            <v>3018640842</v>
          </cell>
          <cell r="B92" t="str">
            <v>East Bay/Oakland</v>
          </cell>
          <cell r="C92" t="str">
            <v>Napa County</v>
          </cell>
          <cell r="D92" t="str">
            <v>Hospitality</v>
          </cell>
          <cell r="E92" t="str">
            <v>Hotel</v>
          </cell>
          <cell r="F92" t="str">
            <v>4195 Solano Ave</v>
          </cell>
          <cell r="G92" t="str">
            <v>Napa</v>
          </cell>
          <cell r="H92" t="str">
            <v>Napa</v>
          </cell>
          <cell r="I92" t="str">
            <v>Best Western Premier Ivy Hotel</v>
          </cell>
          <cell r="J92" t="str">
            <v>94558</v>
          </cell>
          <cell r="O92" t="str">
            <v>Masonry</v>
          </cell>
          <cell r="Q92">
            <v>30186</v>
          </cell>
          <cell r="R92">
            <v>3</v>
          </cell>
          <cell r="S92" t="str">
            <v>Multi</v>
          </cell>
          <cell r="U92">
            <v>5091698</v>
          </cell>
          <cell r="AE92">
            <v>40842</v>
          </cell>
          <cell r="AF92">
            <v>7900000</v>
          </cell>
        </row>
        <row r="93">
          <cell r="A93" t="str">
            <v>4560941030</v>
          </cell>
          <cell r="B93" t="str">
            <v>East Bay/Oakland</v>
          </cell>
          <cell r="C93" t="str">
            <v>Napa County</v>
          </cell>
          <cell r="D93" t="str">
            <v>Hospitality</v>
          </cell>
          <cell r="E93" t="str">
            <v>Hotel</v>
          </cell>
          <cell r="F93" t="str">
            <v>1998 Trower Ave</v>
          </cell>
          <cell r="G93" t="str">
            <v>Napa</v>
          </cell>
          <cell r="H93" t="str">
            <v>Napa</v>
          </cell>
          <cell r="I93" t="str">
            <v>Napa Winery Inn</v>
          </cell>
          <cell r="J93" t="str">
            <v>94558</v>
          </cell>
          <cell r="K93" t="str">
            <v>RSBA &amp; Associates</v>
          </cell>
          <cell r="L93" t="str">
            <v>Richard Swig</v>
          </cell>
          <cell r="M93">
            <v>4155417722</v>
          </cell>
          <cell r="O93" t="str">
            <v>Wood Frame</v>
          </cell>
          <cell r="Q93">
            <v>45609</v>
          </cell>
          <cell r="R93">
            <v>1</v>
          </cell>
          <cell r="S93" t="str">
            <v>Single</v>
          </cell>
          <cell r="U93">
            <v>4400733</v>
          </cell>
          <cell r="V93">
            <v>2000000</v>
          </cell>
          <cell r="W93">
            <v>4800000</v>
          </cell>
          <cell r="X93" t="str">
            <v>Seller</v>
          </cell>
          <cell r="AE93">
            <v>41030</v>
          </cell>
          <cell r="AF93">
            <v>6800000</v>
          </cell>
        </row>
        <row r="94">
          <cell r="A94" t="str">
            <v>826139528</v>
          </cell>
          <cell r="B94" t="str">
            <v>East Bay/Oakland</v>
          </cell>
          <cell r="C94" t="str">
            <v>Napa County</v>
          </cell>
          <cell r="D94" t="str">
            <v>Hospitality</v>
          </cell>
          <cell r="E94" t="str">
            <v>Hotel</v>
          </cell>
          <cell r="F94" t="str">
            <v>443 Brown St</v>
          </cell>
          <cell r="G94" t="str">
            <v>Napa</v>
          </cell>
          <cell r="H94" t="str">
            <v>Napa</v>
          </cell>
          <cell r="I94" t="str">
            <v>Blue Violet Mansion (B&amp;B)</v>
          </cell>
          <cell r="J94" t="str">
            <v>94559</v>
          </cell>
          <cell r="K94" t="str">
            <v>Tunt Enterprises LLC</v>
          </cell>
          <cell r="L94" t="str">
            <v>Tom Tunt</v>
          </cell>
          <cell r="O94" t="str">
            <v>Wood Frame</v>
          </cell>
          <cell r="P94">
            <v>1890</v>
          </cell>
          <cell r="Q94">
            <v>8261</v>
          </cell>
          <cell r="S94" t="str">
            <v>Single</v>
          </cell>
          <cell r="U94">
            <v>1642293</v>
          </cell>
          <cell r="V94">
            <v>197000</v>
          </cell>
          <cell r="W94">
            <v>3240000</v>
          </cell>
          <cell r="X94" t="str">
            <v>Tamalpais Bk</v>
          </cell>
          <cell r="AA94">
            <v>1707000</v>
          </cell>
          <cell r="AB94" t="str">
            <v>Tamalpais Bank</v>
          </cell>
          <cell r="AE94">
            <v>39528</v>
          </cell>
          <cell r="AF94">
            <v>4750000</v>
          </cell>
        </row>
        <row r="95">
          <cell r="A95" t="str">
            <v>1289037476</v>
          </cell>
          <cell r="B95" t="str">
            <v>East Bay/Oakland</v>
          </cell>
          <cell r="C95" t="str">
            <v>Napa County</v>
          </cell>
          <cell r="D95" t="str">
            <v>Hospitality</v>
          </cell>
          <cell r="E95" t="str">
            <v>Motel</v>
          </cell>
          <cell r="F95" t="str">
            <v>3360 Solano Ave</v>
          </cell>
          <cell r="G95" t="str">
            <v>Napa</v>
          </cell>
          <cell r="H95" t="str">
            <v>Napa</v>
          </cell>
          <cell r="I95" t="str">
            <v>The Chablis Inn</v>
          </cell>
          <cell r="J95" t="str">
            <v>94558</v>
          </cell>
          <cell r="O95" t="str">
            <v>Reinforced Concrete</v>
          </cell>
          <cell r="P95">
            <v>1984</v>
          </cell>
          <cell r="Q95">
            <v>12890</v>
          </cell>
          <cell r="R95">
            <v>1</v>
          </cell>
          <cell r="S95" t="str">
            <v>Single</v>
          </cell>
          <cell r="U95">
            <v>1546034</v>
          </cell>
          <cell r="W95">
            <v>3513000</v>
          </cell>
          <cell r="X95" t="str">
            <v>Bank of the West</v>
          </cell>
          <cell r="AA95">
            <v>1300000</v>
          </cell>
          <cell r="AB95" t="str">
            <v>US Small Business Administration</v>
          </cell>
          <cell r="AE95">
            <v>37476</v>
          </cell>
          <cell r="AF95">
            <v>4500000</v>
          </cell>
        </row>
        <row r="96">
          <cell r="A96" t="str">
            <v>1050040542</v>
          </cell>
          <cell r="B96" t="str">
            <v>East Bay/Oakland</v>
          </cell>
          <cell r="C96" t="str">
            <v>Napa County</v>
          </cell>
          <cell r="D96" t="str">
            <v>Hospitality</v>
          </cell>
          <cell r="E96" t="str">
            <v>Motel</v>
          </cell>
          <cell r="F96" t="str">
            <v>1420-1428 Main St</v>
          </cell>
          <cell r="G96" t="str">
            <v>Saint Helena</v>
          </cell>
          <cell r="H96" t="str">
            <v>Napa</v>
          </cell>
          <cell r="J96" t="str">
            <v>94574</v>
          </cell>
          <cell r="K96" t="str">
            <v>T &amp; C Hotels LLC</v>
          </cell>
          <cell r="O96" t="str">
            <v>Wood Frame</v>
          </cell>
          <cell r="P96">
            <v>1910</v>
          </cell>
          <cell r="Q96">
            <v>10500</v>
          </cell>
          <cell r="R96">
            <v>5</v>
          </cell>
          <cell r="S96" t="str">
            <v>Multi</v>
          </cell>
          <cell r="U96">
            <v>2272875</v>
          </cell>
          <cell r="V96">
            <v>1900000</v>
          </cell>
          <cell r="W96">
            <v>2600000</v>
          </cell>
          <cell r="X96" t="str">
            <v>Private Individual Norman Alumbaugh Co Inc</v>
          </cell>
          <cell r="AE96">
            <v>40542</v>
          </cell>
          <cell r="AF96">
            <v>4500000</v>
          </cell>
        </row>
        <row r="97">
          <cell r="A97" t="str">
            <v>1073239344</v>
          </cell>
          <cell r="B97" t="str">
            <v>East Bay/Oakland</v>
          </cell>
          <cell r="C97" t="str">
            <v>Napa County</v>
          </cell>
          <cell r="D97" t="str">
            <v>Hospitality</v>
          </cell>
          <cell r="E97" t="str">
            <v>Hotel</v>
          </cell>
          <cell r="F97" t="str">
            <v>800 California Blvd</v>
          </cell>
          <cell r="G97" t="str">
            <v>Napa</v>
          </cell>
          <cell r="H97" t="str">
            <v>Napa</v>
          </cell>
          <cell r="I97" t="str">
            <v>Best Western Elm House Inn</v>
          </cell>
          <cell r="J97" t="str">
            <v>94559</v>
          </cell>
          <cell r="K97" t="str">
            <v>Elm House Properties LLC</v>
          </cell>
          <cell r="L97" t="str">
            <v>Thomas Kearns</v>
          </cell>
          <cell r="M97">
            <v>8777223422</v>
          </cell>
          <cell r="O97" t="str">
            <v>Wood Frame</v>
          </cell>
          <cell r="P97">
            <v>1988</v>
          </cell>
          <cell r="Q97">
            <v>10732</v>
          </cell>
          <cell r="R97">
            <v>1</v>
          </cell>
          <cell r="S97" t="str">
            <v>Single</v>
          </cell>
          <cell r="U97">
            <v>1959207</v>
          </cell>
          <cell r="V97">
            <v>2121400</v>
          </cell>
          <cell r="W97">
            <v>2178600</v>
          </cell>
          <cell r="X97" t="str">
            <v>Private Lender</v>
          </cell>
          <cell r="AE97">
            <v>39344</v>
          </cell>
          <cell r="AF97">
            <v>4300000</v>
          </cell>
        </row>
        <row r="98">
          <cell r="A98" t="str">
            <v>1289041088</v>
          </cell>
          <cell r="B98" t="str">
            <v>East Bay/Oakland</v>
          </cell>
          <cell r="C98" t="str">
            <v>Napa County</v>
          </cell>
          <cell r="D98" t="str">
            <v>Hospitality</v>
          </cell>
          <cell r="E98" t="str">
            <v>Motel</v>
          </cell>
          <cell r="F98" t="str">
            <v>3360 Solano Ave</v>
          </cell>
          <cell r="G98" t="str">
            <v>Napa</v>
          </cell>
          <cell r="H98" t="str">
            <v>Napa</v>
          </cell>
          <cell r="I98" t="str">
            <v>The Chablis Inn</v>
          </cell>
          <cell r="J98" t="str">
            <v>94558</v>
          </cell>
          <cell r="O98" t="str">
            <v>Reinforced Concrete</v>
          </cell>
          <cell r="P98">
            <v>1984</v>
          </cell>
          <cell r="Q98">
            <v>12890</v>
          </cell>
          <cell r="R98">
            <v>1</v>
          </cell>
          <cell r="S98" t="str">
            <v>Single</v>
          </cell>
          <cell r="U98">
            <v>2872940</v>
          </cell>
          <cell r="W98">
            <v>3335000</v>
          </cell>
          <cell r="X98" t="str">
            <v>Circle Bk</v>
          </cell>
          <cell r="AE98">
            <v>41088</v>
          </cell>
          <cell r="AF98">
            <v>4050000</v>
          </cell>
        </row>
        <row r="99">
          <cell r="A99" t="str">
            <v>1848138742</v>
          </cell>
          <cell r="B99" t="str">
            <v>East Bay/Oakland</v>
          </cell>
          <cell r="C99" t="str">
            <v>Napa County</v>
          </cell>
          <cell r="D99" t="str">
            <v>Hospitality</v>
          </cell>
          <cell r="E99" t="str">
            <v>Motel</v>
          </cell>
          <cell r="F99" t="str">
            <v>200 S Coombs St</v>
          </cell>
          <cell r="G99" t="str">
            <v>Napa</v>
          </cell>
          <cell r="H99" t="str">
            <v>Napa</v>
          </cell>
          <cell r="J99" t="str">
            <v>94559</v>
          </cell>
          <cell r="O99" t="str">
            <v>Wood Frame</v>
          </cell>
          <cell r="P99">
            <v>1953</v>
          </cell>
          <cell r="Q99">
            <v>18481</v>
          </cell>
          <cell r="S99" t="str">
            <v>Single</v>
          </cell>
          <cell r="U99">
            <v>1887396</v>
          </cell>
          <cell r="V99">
            <v>672000</v>
          </cell>
          <cell r="W99">
            <v>1900000</v>
          </cell>
          <cell r="X99" t="str">
            <v>Cathay Bank</v>
          </cell>
          <cell r="AA99">
            <v>1228000</v>
          </cell>
          <cell r="AB99" t="str">
            <v>Cathay Bank</v>
          </cell>
          <cell r="AE99">
            <v>38742</v>
          </cell>
          <cell r="AF99">
            <v>3800000</v>
          </cell>
        </row>
        <row r="100">
          <cell r="A100" t="str">
            <v>826141043</v>
          </cell>
          <cell r="B100" t="str">
            <v>East Bay/Oakland</v>
          </cell>
          <cell r="C100" t="str">
            <v>Napa County</v>
          </cell>
          <cell r="D100" t="str">
            <v>Hospitality</v>
          </cell>
          <cell r="E100" t="str">
            <v>Hotel</v>
          </cell>
          <cell r="F100" t="str">
            <v>443 Brown St</v>
          </cell>
          <cell r="G100" t="str">
            <v>Napa</v>
          </cell>
          <cell r="H100" t="str">
            <v>Napa</v>
          </cell>
          <cell r="I100" t="str">
            <v>Blue Violet Mansion (B&amp;B)</v>
          </cell>
          <cell r="J100" t="str">
            <v>94559</v>
          </cell>
          <cell r="O100" t="str">
            <v>Wood Frame</v>
          </cell>
          <cell r="P100">
            <v>1890</v>
          </cell>
          <cell r="Q100">
            <v>8261</v>
          </cell>
          <cell r="S100" t="str">
            <v>Single</v>
          </cell>
          <cell r="U100">
            <v>3178000</v>
          </cell>
          <cell r="AE100">
            <v>41043</v>
          </cell>
          <cell r="AF100">
            <v>3643011</v>
          </cell>
        </row>
        <row r="101">
          <cell r="A101" t="str">
            <v>402739127</v>
          </cell>
          <cell r="B101" t="str">
            <v>East Bay/Oakland</v>
          </cell>
          <cell r="C101" t="str">
            <v>Napa County</v>
          </cell>
          <cell r="D101" t="str">
            <v>Hospitality</v>
          </cell>
          <cell r="F101" t="str">
            <v>7400 Saint Helena Hwy</v>
          </cell>
          <cell r="G101" t="str">
            <v>Napa</v>
          </cell>
          <cell r="H101" t="str">
            <v>Napa</v>
          </cell>
          <cell r="J101" t="str">
            <v>94558</v>
          </cell>
          <cell r="O101" t="str">
            <v>Wood Frame</v>
          </cell>
          <cell r="Q101">
            <v>4027</v>
          </cell>
          <cell r="U101">
            <v>1431154</v>
          </cell>
          <cell r="W101">
            <v>2345000</v>
          </cell>
          <cell r="X101" t="str">
            <v>Indymac Bk Fsb</v>
          </cell>
          <cell r="AE101">
            <v>39127</v>
          </cell>
          <cell r="AF101">
            <v>3300000</v>
          </cell>
        </row>
        <row r="102">
          <cell r="A102" t="str">
            <v>1013739696</v>
          </cell>
          <cell r="B102" t="str">
            <v>East Bay/Oakland</v>
          </cell>
          <cell r="C102" t="str">
            <v>Napa County</v>
          </cell>
          <cell r="D102" t="str">
            <v>Sports &amp; Entertainment</v>
          </cell>
          <cell r="E102" t="str">
            <v>Casino</v>
          </cell>
          <cell r="F102" t="str">
            <v>3466 Broadway St</v>
          </cell>
          <cell r="G102" t="str">
            <v>American Canyon</v>
          </cell>
          <cell r="H102" t="str">
            <v>Napa</v>
          </cell>
          <cell r="J102" t="str">
            <v>94503</v>
          </cell>
          <cell r="K102" t="str">
            <v>Napa Valley Casino</v>
          </cell>
          <cell r="L102" t="str">
            <v>Brian Altizer</v>
          </cell>
          <cell r="M102">
            <v>7076448851</v>
          </cell>
          <cell r="P102">
            <v>1945</v>
          </cell>
          <cell r="Q102">
            <v>10137</v>
          </cell>
          <cell r="S102" t="str">
            <v>Multi</v>
          </cell>
          <cell r="U102">
            <v>959502</v>
          </cell>
          <cell r="V102">
            <v>787500</v>
          </cell>
          <cell r="W102">
            <v>2362500</v>
          </cell>
          <cell r="X102" t="str">
            <v>Charter Oak Bank</v>
          </cell>
          <cell r="AE102">
            <v>39696</v>
          </cell>
          <cell r="AF102">
            <v>3150000</v>
          </cell>
        </row>
        <row r="103">
          <cell r="A103" t="str">
            <v>950041047</v>
          </cell>
          <cell r="B103" t="str">
            <v>East Bay/Oakland</v>
          </cell>
          <cell r="C103" t="str">
            <v>Napa County</v>
          </cell>
          <cell r="D103" t="str">
            <v>Hospitality</v>
          </cell>
          <cell r="E103" t="str">
            <v>Motel</v>
          </cell>
          <cell r="F103" t="str">
            <v>1010 Foothill Blvd</v>
          </cell>
          <cell r="G103" t="str">
            <v>Calistoga</v>
          </cell>
          <cell r="H103" t="str">
            <v>Napa</v>
          </cell>
          <cell r="I103" t="str">
            <v>Christopher's Inn</v>
          </cell>
          <cell r="J103" t="str">
            <v>94515</v>
          </cell>
          <cell r="K103" t="str">
            <v>Stevenson Manor Inn</v>
          </cell>
          <cell r="M103">
            <v>9252802801</v>
          </cell>
          <cell r="O103" t="str">
            <v>Wood Frame</v>
          </cell>
          <cell r="Q103">
            <v>9500</v>
          </cell>
          <cell r="R103">
            <v>1</v>
          </cell>
          <cell r="S103" t="str">
            <v>Single</v>
          </cell>
          <cell r="U103">
            <v>2044706</v>
          </cell>
          <cell r="V103">
            <v>520000</v>
          </cell>
          <cell r="W103">
            <v>2350000</v>
          </cell>
          <cell r="X103" t="str">
            <v>First Community Bank</v>
          </cell>
          <cell r="AA103">
            <v>200000</v>
          </cell>
          <cell r="AB103" t="str">
            <v>Seller</v>
          </cell>
          <cell r="AE103">
            <v>41047</v>
          </cell>
          <cell r="AF103">
            <v>3070000</v>
          </cell>
        </row>
        <row r="104">
          <cell r="A104" t="str">
            <v>403139220</v>
          </cell>
          <cell r="B104" t="str">
            <v>East Bay/Oakland</v>
          </cell>
          <cell r="C104" t="str">
            <v>Napa County</v>
          </cell>
          <cell r="D104" t="str">
            <v>Hospitality</v>
          </cell>
          <cell r="F104" t="str">
            <v>1938 1st St</v>
          </cell>
          <cell r="G104" t="str">
            <v>Napa</v>
          </cell>
          <cell r="H104" t="str">
            <v>Napa</v>
          </cell>
          <cell r="I104" t="str">
            <v>Daughters Inn</v>
          </cell>
          <cell r="J104" t="str">
            <v>94559</v>
          </cell>
          <cell r="K104" t="str">
            <v>James A Gunther</v>
          </cell>
          <cell r="Q104">
            <v>4031</v>
          </cell>
          <cell r="U104">
            <v>1600965</v>
          </cell>
          <cell r="V104">
            <v>585000</v>
          </cell>
          <cell r="W104">
            <v>1525000</v>
          </cell>
          <cell r="X104" t="str">
            <v>Tamalpais Bk</v>
          </cell>
          <cell r="AA104">
            <v>915000</v>
          </cell>
          <cell r="AB104" t="str">
            <v>Tamalpais Bank</v>
          </cell>
          <cell r="AE104">
            <v>39220</v>
          </cell>
          <cell r="AF104">
            <v>3025000</v>
          </cell>
        </row>
        <row r="105">
          <cell r="A105" t="str">
            <v>353339169</v>
          </cell>
          <cell r="B105" t="str">
            <v>East Bay/Oakland</v>
          </cell>
          <cell r="C105" t="str">
            <v>Napa County</v>
          </cell>
          <cell r="D105" t="str">
            <v>Hospitality</v>
          </cell>
          <cell r="E105" t="str">
            <v>Hotel</v>
          </cell>
          <cell r="F105" t="str">
            <v>3100 Silverado Trl N</v>
          </cell>
          <cell r="G105" t="str">
            <v>Saint Helena</v>
          </cell>
          <cell r="H105" t="str">
            <v>Napa</v>
          </cell>
          <cell r="J105" t="str">
            <v>94574</v>
          </cell>
          <cell r="K105" t="str">
            <v>Paul M &amp; Juliet C Cunningham</v>
          </cell>
          <cell r="O105" t="str">
            <v>Wood Frame</v>
          </cell>
          <cell r="P105">
            <v>1977</v>
          </cell>
          <cell r="Q105">
            <v>3533</v>
          </cell>
          <cell r="S105" t="str">
            <v>Single</v>
          </cell>
          <cell r="U105">
            <v>1599982</v>
          </cell>
          <cell r="V105">
            <v>600000</v>
          </cell>
          <cell r="W105">
            <v>2400000</v>
          </cell>
          <cell r="X105" t="str">
            <v>Countrywide Home Loans Inc</v>
          </cell>
          <cell r="AE105">
            <v>39169</v>
          </cell>
          <cell r="AF105">
            <v>3000000</v>
          </cell>
        </row>
        <row r="106">
          <cell r="A106" t="str">
            <v>633237827</v>
          </cell>
          <cell r="B106" t="str">
            <v>East Bay/Oakland</v>
          </cell>
          <cell r="C106" t="str">
            <v>Napa County</v>
          </cell>
          <cell r="D106" t="str">
            <v>Hospitality</v>
          </cell>
          <cell r="E106" t="str">
            <v>Motel</v>
          </cell>
          <cell r="F106" t="str">
            <v>6380 Silverado Trl</v>
          </cell>
          <cell r="G106" t="str">
            <v>Napa</v>
          </cell>
          <cell r="H106" t="str">
            <v>Napa</v>
          </cell>
          <cell r="I106" t="str">
            <v>Crossroads Inn</v>
          </cell>
          <cell r="J106" t="str">
            <v>94558</v>
          </cell>
          <cell r="P106">
            <v>1985</v>
          </cell>
          <cell r="Q106">
            <v>6332</v>
          </cell>
          <cell r="R106">
            <v>1</v>
          </cell>
          <cell r="U106">
            <v>1365619</v>
          </cell>
          <cell r="V106">
            <v>3000000</v>
          </cell>
          <cell r="AE106">
            <v>37827</v>
          </cell>
          <cell r="AF106">
            <v>3000000</v>
          </cell>
        </row>
        <row r="107">
          <cell r="A107" t="str">
            <v>1050038379</v>
          </cell>
          <cell r="B107" t="str">
            <v>East Bay/Oakland</v>
          </cell>
          <cell r="C107" t="str">
            <v>Napa County</v>
          </cell>
          <cell r="D107" t="str">
            <v>Hospitality</v>
          </cell>
          <cell r="F107" t="str">
            <v>1712 Lincoln Ave</v>
          </cell>
          <cell r="G107" t="str">
            <v>Calistoga</v>
          </cell>
          <cell r="H107" t="str">
            <v>Napa</v>
          </cell>
          <cell r="I107" t="str">
            <v>Indian Springs Resort</v>
          </cell>
          <cell r="J107" t="str">
            <v>94515</v>
          </cell>
          <cell r="O107" t="str">
            <v>Reinforced Concrete</v>
          </cell>
          <cell r="Q107">
            <v>10500</v>
          </cell>
          <cell r="R107">
            <v>1</v>
          </cell>
          <cell r="S107" t="str">
            <v>Single</v>
          </cell>
          <cell r="U107">
            <v>273617</v>
          </cell>
          <cell r="W107">
            <v>12575000</v>
          </cell>
          <cell r="X107" t="str">
            <v>United Commercial Bank</v>
          </cell>
          <cell r="AB107" t="str">
            <v>Lender Not available</v>
          </cell>
          <cell r="AE107">
            <v>38379</v>
          </cell>
          <cell r="AF107">
            <v>2800000</v>
          </cell>
        </row>
        <row r="108">
          <cell r="A108" t="str">
            <v>365341060</v>
          </cell>
          <cell r="B108" t="str">
            <v>East Bay/Oakland</v>
          </cell>
          <cell r="C108" t="str">
            <v>Napa County</v>
          </cell>
          <cell r="D108" t="str">
            <v>Hospitality</v>
          </cell>
          <cell r="E108" t="str">
            <v>Motel</v>
          </cell>
          <cell r="F108" t="str">
            <v>1805 Foothill Blvd</v>
          </cell>
          <cell r="G108" t="str">
            <v>Calistoga</v>
          </cell>
          <cell r="H108" t="str">
            <v>Napa</v>
          </cell>
          <cell r="I108" t="str">
            <v>The Chanric Inn</v>
          </cell>
          <cell r="J108" t="str">
            <v>94515</v>
          </cell>
          <cell r="O108" t="str">
            <v>Wood Frame</v>
          </cell>
          <cell r="P108">
            <v>1875</v>
          </cell>
          <cell r="Q108">
            <v>3653</v>
          </cell>
          <cell r="R108">
            <v>2</v>
          </cell>
          <cell r="S108" t="str">
            <v>Single</v>
          </cell>
          <cell r="AE108">
            <v>41060</v>
          </cell>
          <cell r="AF108">
            <v>2750000</v>
          </cell>
        </row>
        <row r="109">
          <cell r="A109" t="str">
            <v>525039156</v>
          </cell>
          <cell r="B109" t="str">
            <v>East Bay/Oakland</v>
          </cell>
          <cell r="C109" t="str">
            <v>Napa County</v>
          </cell>
          <cell r="D109" t="str">
            <v>Hospitality</v>
          </cell>
          <cell r="E109" t="str">
            <v>Motel</v>
          </cell>
          <cell r="F109" t="str">
            <v>1386 Calistoga Ave</v>
          </cell>
          <cell r="G109" t="str">
            <v>Napa</v>
          </cell>
          <cell r="H109" t="str">
            <v>Napa</v>
          </cell>
          <cell r="I109" t="str">
            <v>La Belle Epoque</v>
          </cell>
          <cell r="J109" t="str">
            <v>94559</v>
          </cell>
          <cell r="P109">
            <v>1893</v>
          </cell>
          <cell r="Q109">
            <v>5250</v>
          </cell>
          <cell r="U109">
            <v>48642</v>
          </cell>
          <cell r="V109">
            <v>1187500</v>
          </cell>
          <cell r="W109">
            <v>1525000</v>
          </cell>
          <cell r="X109" t="str">
            <v>Tamalpais Bk</v>
          </cell>
          <cell r="AE109">
            <v>39156</v>
          </cell>
          <cell r="AF109">
            <v>2712500</v>
          </cell>
        </row>
        <row r="110">
          <cell r="A110" t="str">
            <v>1070739778</v>
          </cell>
          <cell r="B110" t="str">
            <v>East Bay/Oakland</v>
          </cell>
          <cell r="C110" t="str">
            <v>Napa County</v>
          </cell>
          <cell r="D110" t="str">
            <v>Health Care</v>
          </cell>
          <cell r="E110" t="str">
            <v>Assisted Living</v>
          </cell>
          <cell r="F110" t="str">
            <v>903 Saratoga Dr</v>
          </cell>
          <cell r="G110" t="str">
            <v>Napa</v>
          </cell>
          <cell r="H110" t="str">
            <v>Napa</v>
          </cell>
          <cell r="J110" t="str">
            <v>94559</v>
          </cell>
          <cell r="K110" t="str">
            <v>Nazareth Enterprises</v>
          </cell>
          <cell r="L110" t="str">
            <v>Mounir Kardosh</v>
          </cell>
          <cell r="M110">
            <v>6503479500</v>
          </cell>
          <cell r="Q110">
            <v>10707</v>
          </cell>
          <cell r="S110" t="str">
            <v>Multi</v>
          </cell>
          <cell r="U110">
            <v>1227757</v>
          </cell>
          <cell r="V110">
            <v>1850000</v>
          </cell>
          <cell r="W110">
            <v>750000</v>
          </cell>
          <cell r="X110" t="str">
            <v>Private Lender</v>
          </cell>
          <cell r="AE110">
            <v>39778</v>
          </cell>
          <cell r="AF110">
            <v>2600000</v>
          </cell>
        </row>
        <row r="111">
          <cell r="A111" t="str">
            <v>1100039141</v>
          </cell>
          <cell r="B111" t="str">
            <v>East Bay/Oakland</v>
          </cell>
          <cell r="C111" t="str">
            <v>Napa County</v>
          </cell>
          <cell r="D111" t="str">
            <v>Hospitality</v>
          </cell>
          <cell r="E111" t="str">
            <v>Motel</v>
          </cell>
          <cell r="F111" t="str">
            <v>1139 Lincoln Ave</v>
          </cell>
          <cell r="G111" t="str">
            <v>Calistoga</v>
          </cell>
          <cell r="H111" t="str">
            <v>Napa</v>
          </cell>
          <cell r="I111" t="str">
            <v>Garnett Creek Inn</v>
          </cell>
          <cell r="J111" t="str">
            <v>94515</v>
          </cell>
          <cell r="K111" t="str">
            <v>Walter G Marchant</v>
          </cell>
          <cell r="O111" t="str">
            <v>Wood Frame</v>
          </cell>
          <cell r="P111">
            <v>1870</v>
          </cell>
          <cell r="Q111">
            <v>11000</v>
          </cell>
          <cell r="S111" t="str">
            <v>Single</v>
          </cell>
          <cell r="U111">
            <v>1799892</v>
          </cell>
          <cell r="V111">
            <v>507000</v>
          </cell>
          <cell r="AA111">
            <v>1125000</v>
          </cell>
          <cell r="AB111" t="str">
            <v>Tamalpais Bank</v>
          </cell>
          <cell r="AE111">
            <v>39141</v>
          </cell>
          <cell r="AF111">
            <v>2307000</v>
          </cell>
        </row>
        <row r="112">
          <cell r="A112" t="str">
            <v>596337831</v>
          </cell>
          <cell r="B112" t="str">
            <v>East Bay/Oakland</v>
          </cell>
          <cell r="C112" t="str">
            <v>Napa County</v>
          </cell>
          <cell r="D112" t="str">
            <v>Hospitality</v>
          </cell>
          <cell r="E112" t="str">
            <v>Motel</v>
          </cell>
          <cell r="F112" t="str">
            <v>1045 Easum Dr</v>
          </cell>
          <cell r="G112" t="str">
            <v>Napa</v>
          </cell>
          <cell r="H112" t="str">
            <v>Napa</v>
          </cell>
          <cell r="I112" t="str">
            <v>Candlelight Inn</v>
          </cell>
          <cell r="J112" t="str">
            <v>94558</v>
          </cell>
          <cell r="O112" t="str">
            <v>Masonry</v>
          </cell>
          <cell r="P112">
            <v>1930</v>
          </cell>
          <cell r="Q112">
            <v>5963</v>
          </cell>
          <cell r="R112">
            <v>1</v>
          </cell>
          <cell r="S112" t="str">
            <v>Multi</v>
          </cell>
          <cell r="U112">
            <v>1303492</v>
          </cell>
          <cell r="V112">
            <v>114750</v>
          </cell>
          <cell r="W112">
            <v>1166500</v>
          </cell>
          <cell r="X112" t="str">
            <v>California Bank &amp; Trust</v>
          </cell>
          <cell r="AA112">
            <v>816550</v>
          </cell>
          <cell r="AB112" t="str">
            <v>California Bank &amp; Trust</v>
          </cell>
          <cell r="AE112">
            <v>37831</v>
          </cell>
          <cell r="AF112">
            <v>2176000</v>
          </cell>
        </row>
        <row r="113">
          <cell r="A113" t="str">
            <v>244239233</v>
          </cell>
          <cell r="B113" t="str">
            <v>East Bay/Oakland</v>
          </cell>
          <cell r="C113" t="str">
            <v>Napa County</v>
          </cell>
          <cell r="D113" t="str">
            <v>Hospitality</v>
          </cell>
          <cell r="E113" t="str">
            <v>Hotel</v>
          </cell>
          <cell r="F113" t="str">
            <v>6711 Washington St</v>
          </cell>
          <cell r="G113" t="str">
            <v>Yountville</v>
          </cell>
          <cell r="H113" t="str">
            <v>Napa</v>
          </cell>
          <cell r="I113" t="str">
            <v>Burgundy House Bed &amp; Breakfast</v>
          </cell>
          <cell r="J113" t="str">
            <v>94599</v>
          </cell>
          <cell r="O113" t="str">
            <v>Masonry</v>
          </cell>
          <cell r="P113">
            <v>1870</v>
          </cell>
          <cell r="Q113">
            <v>2442</v>
          </cell>
          <cell r="S113" t="str">
            <v>Single</v>
          </cell>
          <cell r="U113">
            <v>1326000</v>
          </cell>
          <cell r="AE113">
            <v>39233</v>
          </cell>
          <cell r="AF113">
            <v>2100000</v>
          </cell>
        </row>
        <row r="114">
          <cell r="A114" t="str">
            <v>600038204</v>
          </cell>
          <cell r="B114" t="str">
            <v>East Bay/Oakland</v>
          </cell>
          <cell r="C114" t="str">
            <v>Napa County</v>
          </cell>
          <cell r="D114" t="str">
            <v>Hospitality</v>
          </cell>
          <cell r="E114" t="str">
            <v>Motel</v>
          </cell>
          <cell r="F114" t="str">
            <v>1727 Main St</v>
          </cell>
          <cell r="G114" t="str">
            <v>Napa</v>
          </cell>
          <cell r="H114" t="str">
            <v>Napa</v>
          </cell>
          <cell r="I114" t="str">
            <v>Hennessey House Bed &amp; Breakfast</v>
          </cell>
          <cell r="J114" t="str">
            <v>94559</v>
          </cell>
          <cell r="K114" t="str">
            <v>Kevin P. &amp; Lorri K. M. Walsh</v>
          </cell>
          <cell r="M114">
            <v>7072263774</v>
          </cell>
          <cell r="O114" t="str">
            <v>Wood Frame</v>
          </cell>
          <cell r="P114">
            <v>1889</v>
          </cell>
          <cell r="Q114">
            <v>6000</v>
          </cell>
          <cell r="S114" t="str">
            <v>Single</v>
          </cell>
          <cell r="U114">
            <v>868658</v>
          </cell>
          <cell r="V114">
            <v>166250</v>
          </cell>
          <cell r="W114">
            <v>1137500</v>
          </cell>
          <cell r="X114" t="str">
            <v>Sonoma National Bank</v>
          </cell>
          <cell r="AA114">
            <v>771250</v>
          </cell>
          <cell r="AB114" t="str">
            <v>Sonoma National Bank</v>
          </cell>
          <cell r="AE114">
            <v>38204</v>
          </cell>
          <cell r="AF114">
            <v>2075000</v>
          </cell>
        </row>
        <row r="115">
          <cell r="A115" t="str">
            <v>4657840597</v>
          </cell>
          <cell r="B115" t="str">
            <v>East Bay/Oakland</v>
          </cell>
          <cell r="C115" t="str">
            <v>Napa County</v>
          </cell>
          <cell r="D115" t="str">
            <v>Health Care</v>
          </cell>
          <cell r="E115" t="str">
            <v>Assisted Living</v>
          </cell>
          <cell r="F115" t="str">
            <v>3700 Valle Verde Dr</v>
          </cell>
          <cell r="G115" t="str">
            <v>Napa</v>
          </cell>
          <cell r="H115" t="str">
            <v>Napa</v>
          </cell>
          <cell r="I115" t="str">
            <v>Sunrise Assisted Living of Napa Valley</v>
          </cell>
          <cell r="J115" t="str">
            <v>94558</v>
          </cell>
          <cell r="K115" t="str">
            <v>BRIDGE Housing Corporation</v>
          </cell>
          <cell r="L115" t="str">
            <v>Cynthia Parker</v>
          </cell>
          <cell r="M115">
            <v>4159891111</v>
          </cell>
          <cell r="O115" t="str">
            <v>Wood Frame</v>
          </cell>
          <cell r="P115">
            <v>1989</v>
          </cell>
          <cell r="Q115">
            <v>46578</v>
          </cell>
          <cell r="R115">
            <v>1</v>
          </cell>
          <cell r="S115" t="str">
            <v>Single</v>
          </cell>
          <cell r="U115">
            <v>3500000</v>
          </cell>
          <cell r="AE115">
            <v>40597</v>
          </cell>
          <cell r="AF115">
            <v>2025000</v>
          </cell>
        </row>
        <row r="116">
          <cell r="A116" t="str">
            <v>1000038203</v>
          </cell>
          <cell r="B116" t="str">
            <v>East Bay/Oakland</v>
          </cell>
          <cell r="C116" t="str">
            <v>Napa County</v>
          </cell>
          <cell r="D116" t="str">
            <v>Hospitality</v>
          </cell>
          <cell r="E116" t="str">
            <v>Hotel</v>
          </cell>
          <cell r="F116" t="str">
            <v>486 Coombs St</v>
          </cell>
          <cell r="G116" t="str">
            <v>Napa</v>
          </cell>
          <cell r="H116" t="str">
            <v>Napa</v>
          </cell>
          <cell r="I116" t="str">
            <v>Cedar Gables Inn</v>
          </cell>
          <cell r="J116" t="str">
            <v>94559</v>
          </cell>
          <cell r="K116" t="str">
            <v>Kendall Pope</v>
          </cell>
          <cell r="M116">
            <v>7072247969</v>
          </cell>
          <cell r="O116" t="str">
            <v>Wood Frame</v>
          </cell>
          <cell r="P116">
            <v>1892</v>
          </cell>
          <cell r="Q116">
            <v>10000</v>
          </cell>
          <cell r="S116" t="str">
            <v>Single</v>
          </cell>
          <cell r="U116">
            <v>681009</v>
          </cell>
          <cell r="V116">
            <v>325000</v>
          </cell>
          <cell r="W116">
            <v>1000000</v>
          </cell>
          <cell r="X116" t="str">
            <v>Washington Mutual Bank</v>
          </cell>
          <cell r="AE116">
            <v>38203</v>
          </cell>
          <cell r="AF116">
            <v>1900000</v>
          </cell>
        </row>
        <row r="117">
          <cell r="A117" t="str">
            <v>350040464</v>
          </cell>
          <cell r="B117" t="str">
            <v>East Bay/Oakland</v>
          </cell>
          <cell r="C117" t="str">
            <v>Napa County</v>
          </cell>
          <cell r="D117" t="str">
            <v>Hospitality</v>
          </cell>
          <cell r="E117" t="str">
            <v>Motel</v>
          </cell>
          <cell r="F117" t="str">
            <v>1277 St Helena Hwy</v>
          </cell>
          <cell r="G117" t="str">
            <v>Saint Helena</v>
          </cell>
          <cell r="H117" t="str">
            <v>Napa</v>
          </cell>
          <cell r="J117" t="str">
            <v>94574</v>
          </cell>
          <cell r="O117" t="str">
            <v>Wood Frame</v>
          </cell>
          <cell r="Q117">
            <v>3500</v>
          </cell>
          <cell r="S117" t="str">
            <v>Single</v>
          </cell>
          <cell r="U117">
            <v>838194</v>
          </cell>
          <cell r="AE117">
            <v>40464</v>
          </cell>
          <cell r="AF117">
            <v>1895247</v>
          </cell>
        </row>
        <row r="118">
          <cell r="A118" t="str">
            <v>1000037727</v>
          </cell>
          <cell r="B118" t="str">
            <v>East Bay/Oakland</v>
          </cell>
          <cell r="C118" t="str">
            <v>Napa County</v>
          </cell>
          <cell r="D118" t="str">
            <v>Hospitality</v>
          </cell>
          <cell r="E118" t="str">
            <v>Hotel</v>
          </cell>
          <cell r="F118" t="str">
            <v>486 Coombs St</v>
          </cell>
          <cell r="G118" t="str">
            <v>Napa</v>
          </cell>
          <cell r="H118" t="str">
            <v>Napa</v>
          </cell>
          <cell r="I118" t="str">
            <v>Cedar Gables Inn</v>
          </cell>
          <cell r="J118" t="str">
            <v>94559</v>
          </cell>
          <cell r="O118" t="str">
            <v>Wood Frame</v>
          </cell>
          <cell r="P118">
            <v>1892</v>
          </cell>
          <cell r="Q118">
            <v>10000</v>
          </cell>
          <cell r="R118">
            <v>1</v>
          </cell>
          <cell r="S118" t="str">
            <v>Single</v>
          </cell>
          <cell r="U118">
            <v>666676</v>
          </cell>
          <cell r="V118">
            <v>148600</v>
          </cell>
          <cell r="W118">
            <v>855000</v>
          </cell>
          <cell r="X118" t="str">
            <v>Sonoma National Bank</v>
          </cell>
          <cell r="AA118">
            <v>696900</v>
          </cell>
          <cell r="AB118" t="str">
            <v>Seller</v>
          </cell>
          <cell r="AE118">
            <v>37727</v>
          </cell>
          <cell r="AF118">
            <v>1700500</v>
          </cell>
        </row>
        <row r="119">
          <cell r="A119" t="str">
            <v>400741415</v>
          </cell>
          <cell r="B119" t="str">
            <v>East Bay/Oakland</v>
          </cell>
          <cell r="C119" t="str">
            <v>Napa County</v>
          </cell>
          <cell r="D119" t="str">
            <v>Hospitality</v>
          </cell>
          <cell r="E119" t="str">
            <v>Hotel</v>
          </cell>
          <cell r="F119" t="str">
            <v>1575 Saint Helena Hwy</v>
          </cell>
          <cell r="G119" t="str">
            <v>Saint Helena</v>
          </cell>
          <cell r="H119" t="str">
            <v>Napa</v>
          </cell>
          <cell r="I119" t="str">
            <v>The Ink House B &amp; B</v>
          </cell>
          <cell r="J119" t="str">
            <v>94574</v>
          </cell>
          <cell r="K119" t="str">
            <v>Antonio &amp; Rita Castellucci Trust</v>
          </cell>
          <cell r="L119" t="str">
            <v>Antonio Castellucci</v>
          </cell>
          <cell r="M119">
            <v>4154593370</v>
          </cell>
          <cell r="O119" t="str">
            <v>Wood Frame</v>
          </cell>
          <cell r="P119">
            <v>1899</v>
          </cell>
          <cell r="Q119">
            <v>4007</v>
          </cell>
          <cell r="R119">
            <v>1</v>
          </cell>
          <cell r="S119" t="str">
            <v>Single</v>
          </cell>
          <cell r="U119">
            <v>2195986</v>
          </cell>
          <cell r="AE119">
            <v>41415</v>
          </cell>
          <cell r="AF119">
            <v>1700000</v>
          </cell>
        </row>
        <row r="120">
          <cell r="A120" t="str">
            <v>320038462</v>
          </cell>
          <cell r="B120" t="str">
            <v>East Bay/Oakland</v>
          </cell>
          <cell r="C120" t="str">
            <v>Napa County</v>
          </cell>
          <cell r="D120" t="str">
            <v>Hospitality</v>
          </cell>
          <cell r="E120" t="str">
            <v>Hotel</v>
          </cell>
          <cell r="F120" t="str">
            <v>2970 Silverado Trl N</v>
          </cell>
          <cell r="G120" t="str">
            <v>Saint Helena</v>
          </cell>
          <cell r="H120" t="str">
            <v>Napa</v>
          </cell>
          <cell r="I120" t="str">
            <v>Oliver House</v>
          </cell>
          <cell r="J120" t="str">
            <v>94574</v>
          </cell>
          <cell r="P120">
            <v>1930</v>
          </cell>
          <cell r="Q120">
            <v>3200</v>
          </cell>
          <cell r="R120">
            <v>1</v>
          </cell>
          <cell r="U120">
            <v>1629871</v>
          </cell>
          <cell r="V120">
            <v>343750</v>
          </cell>
          <cell r="W120">
            <v>1331250</v>
          </cell>
          <cell r="X120" t="str">
            <v>First Republic Bank</v>
          </cell>
          <cell r="AB120" t="str">
            <v>Lender Not available</v>
          </cell>
          <cell r="AE120">
            <v>38462</v>
          </cell>
          <cell r="AF120">
            <v>1675000</v>
          </cell>
        </row>
        <row r="121">
          <cell r="A121" t="str">
            <v>525041142</v>
          </cell>
          <cell r="B121" t="str">
            <v>East Bay/Oakland</v>
          </cell>
          <cell r="C121" t="str">
            <v>Napa County</v>
          </cell>
          <cell r="D121" t="str">
            <v>Hospitality</v>
          </cell>
          <cell r="E121" t="str">
            <v>Motel</v>
          </cell>
          <cell r="F121" t="str">
            <v>1386 Calistoga Ave</v>
          </cell>
          <cell r="G121" t="str">
            <v>Napa</v>
          </cell>
          <cell r="H121" t="str">
            <v>Napa</v>
          </cell>
          <cell r="I121" t="str">
            <v>La Belle Epoque</v>
          </cell>
          <cell r="J121" t="str">
            <v>94559</v>
          </cell>
          <cell r="K121" t="str">
            <v>La Belle Epoque</v>
          </cell>
          <cell r="L121" t="str">
            <v>Bankim Patel</v>
          </cell>
          <cell r="M121">
            <v>7072572161</v>
          </cell>
          <cell r="P121">
            <v>1893</v>
          </cell>
          <cell r="Q121">
            <v>5250</v>
          </cell>
          <cell r="R121">
            <v>2</v>
          </cell>
          <cell r="U121">
            <v>65358</v>
          </cell>
          <cell r="V121">
            <v>77500</v>
          </cell>
          <cell r="W121">
            <v>1522500</v>
          </cell>
          <cell r="X121" t="str">
            <v>Bank of Napa NA</v>
          </cell>
          <cell r="AE121">
            <v>41142</v>
          </cell>
          <cell r="AF121">
            <v>1600000</v>
          </cell>
        </row>
        <row r="122">
          <cell r="A122" t="str">
            <v>1363440756</v>
          </cell>
          <cell r="B122" t="str">
            <v>East Bay/Oakland</v>
          </cell>
          <cell r="C122" t="str">
            <v>Napa County</v>
          </cell>
          <cell r="D122" t="str">
            <v>Hospitality</v>
          </cell>
          <cell r="E122" t="str">
            <v>Motel</v>
          </cell>
          <cell r="F122" t="str">
            <v>411 Randolph St</v>
          </cell>
          <cell r="G122" t="str">
            <v>Napa</v>
          </cell>
          <cell r="H122" t="str">
            <v>Napa</v>
          </cell>
          <cell r="I122" t="str">
            <v>Inn On Randolph</v>
          </cell>
          <cell r="J122" t="str">
            <v>94559</v>
          </cell>
          <cell r="K122" t="str">
            <v>Mccarthy 2000 Trust</v>
          </cell>
          <cell r="L122" t="str">
            <v>Michael McCarthy</v>
          </cell>
          <cell r="M122">
            <v>4156643006</v>
          </cell>
          <cell r="O122" t="str">
            <v>Wood Frame</v>
          </cell>
          <cell r="P122">
            <v>1860</v>
          </cell>
          <cell r="Q122">
            <v>13634</v>
          </cell>
          <cell r="R122">
            <v>1</v>
          </cell>
          <cell r="S122" t="str">
            <v>Single</v>
          </cell>
          <cell r="U122">
            <v>1051955</v>
          </cell>
          <cell r="W122">
            <v>195000</v>
          </cell>
          <cell r="X122" t="str">
            <v>Coffee Deborah F</v>
          </cell>
          <cell r="AE122">
            <v>40756</v>
          </cell>
          <cell r="AF122">
            <v>1545000</v>
          </cell>
        </row>
        <row r="123">
          <cell r="A123" t="str">
            <v>395939322</v>
          </cell>
          <cell r="B123" t="str">
            <v>East Bay/Oakland</v>
          </cell>
          <cell r="C123" t="str">
            <v>Napa County</v>
          </cell>
          <cell r="D123" t="str">
            <v>Hospitality</v>
          </cell>
          <cell r="E123" t="str">
            <v>Motel</v>
          </cell>
          <cell r="F123" t="str">
            <v>1300 Cedar St</v>
          </cell>
          <cell r="G123" t="str">
            <v>Calistoga</v>
          </cell>
          <cell r="H123" t="str">
            <v>Napa</v>
          </cell>
          <cell r="I123" t="str">
            <v>The Elms Bed &amp; Breakfast</v>
          </cell>
          <cell r="J123" t="str">
            <v>94515</v>
          </cell>
          <cell r="K123" t="str">
            <v>Anthony J Damato</v>
          </cell>
          <cell r="L123" t="str">
            <v>Anthony D'Amato</v>
          </cell>
          <cell r="M123">
            <v>7079429476</v>
          </cell>
          <cell r="O123" t="str">
            <v>Wood Frame</v>
          </cell>
          <cell r="P123">
            <v>1871</v>
          </cell>
          <cell r="Q123">
            <v>3959</v>
          </cell>
          <cell r="S123" t="str">
            <v>Single</v>
          </cell>
          <cell r="U123">
            <v>1188243</v>
          </cell>
          <cell r="V123">
            <v>525000</v>
          </cell>
          <cell r="W123">
            <v>975000</v>
          </cell>
          <cell r="X123" t="str">
            <v>World Svgs Bk Fsb</v>
          </cell>
          <cell r="AE123">
            <v>39322</v>
          </cell>
          <cell r="AF123">
            <v>1500000</v>
          </cell>
        </row>
        <row r="124">
          <cell r="A124" t="str">
            <v>525037368</v>
          </cell>
          <cell r="B124" t="str">
            <v>East Bay/Oakland</v>
          </cell>
          <cell r="C124" t="str">
            <v>Napa County</v>
          </cell>
          <cell r="D124" t="str">
            <v>Hospitality</v>
          </cell>
          <cell r="E124" t="str">
            <v>Motel</v>
          </cell>
          <cell r="F124" t="str">
            <v>1386 Calistoga Ave</v>
          </cell>
          <cell r="G124" t="str">
            <v>Napa</v>
          </cell>
          <cell r="H124" t="str">
            <v>Napa</v>
          </cell>
          <cell r="I124" t="str">
            <v>La Belle Epoque</v>
          </cell>
          <cell r="J124" t="str">
            <v>94559</v>
          </cell>
          <cell r="P124">
            <v>1893</v>
          </cell>
          <cell r="Q124">
            <v>5250</v>
          </cell>
          <cell r="R124">
            <v>1</v>
          </cell>
          <cell r="U124">
            <v>603107</v>
          </cell>
          <cell r="V124">
            <v>662500</v>
          </cell>
          <cell r="W124">
            <v>700000</v>
          </cell>
          <cell r="X124" t="str">
            <v>National Bank of the Redwoods</v>
          </cell>
          <cell r="AE124">
            <v>37368</v>
          </cell>
          <cell r="AF124">
            <v>1362500</v>
          </cell>
        </row>
        <row r="125">
          <cell r="A125" t="str">
            <v>366937288</v>
          </cell>
          <cell r="B125" t="str">
            <v>East Bay/Oakland</v>
          </cell>
          <cell r="C125" t="str">
            <v>Napa County</v>
          </cell>
          <cell r="D125" t="str">
            <v>Hospitality</v>
          </cell>
          <cell r="E125" t="str">
            <v>Hotel</v>
          </cell>
          <cell r="F125" t="str">
            <v>2883 Foothill Blvd</v>
          </cell>
          <cell r="G125" t="str">
            <v>Calistoga</v>
          </cell>
          <cell r="H125" t="str">
            <v>Napa</v>
          </cell>
          <cell r="I125" t="str">
            <v>Calistoga County Lodge</v>
          </cell>
          <cell r="J125" t="str">
            <v>94515</v>
          </cell>
          <cell r="P125">
            <v>1940</v>
          </cell>
          <cell r="Q125">
            <v>3669</v>
          </cell>
          <cell r="R125">
            <v>1</v>
          </cell>
          <cell r="U125">
            <v>607003</v>
          </cell>
          <cell r="V125">
            <v>1360000</v>
          </cell>
          <cell r="AE125">
            <v>37288</v>
          </cell>
          <cell r="AF125">
            <v>1360000</v>
          </cell>
        </row>
        <row r="126">
          <cell r="A126" t="str">
            <v>310037621</v>
          </cell>
          <cell r="B126" t="str">
            <v>East Bay/Oakland</v>
          </cell>
          <cell r="C126" t="str">
            <v>Napa County</v>
          </cell>
          <cell r="D126" t="str">
            <v>Hospitality</v>
          </cell>
          <cell r="E126" t="str">
            <v>Motel</v>
          </cell>
          <cell r="F126" t="str">
            <v>1417 Kearney St</v>
          </cell>
          <cell r="G126" t="str">
            <v>Saint Helena</v>
          </cell>
          <cell r="H126" t="str">
            <v>Napa</v>
          </cell>
          <cell r="I126" t="str">
            <v>Adagio Inn</v>
          </cell>
          <cell r="J126" t="str">
            <v>94574</v>
          </cell>
          <cell r="O126" t="str">
            <v>Wood Frame</v>
          </cell>
          <cell r="P126">
            <v>1904</v>
          </cell>
          <cell r="Q126">
            <v>3100</v>
          </cell>
          <cell r="R126">
            <v>1</v>
          </cell>
          <cell r="S126" t="str">
            <v>Single</v>
          </cell>
          <cell r="U126">
            <v>970000</v>
          </cell>
          <cell r="V126">
            <v>625000</v>
          </cell>
          <cell r="W126">
            <v>700000</v>
          </cell>
          <cell r="X126" t="str">
            <v>Sonoma National Bank</v>
          </cell>
          <cell r="AE126">
            <v>37621</v>
          </cell>
          <cell r="AF126">
            <v>1325000</v>
          </cell>
        </row>
        <row r="127">
          <cell r="A127" t="str">
            <v>366938044</v>
          </cell>
          <cell r="B127" t="str">
            <v>East Bay/Oakland</v>
          </cell>
          <cell r="C127" t="str">
            <v>Napa County</v>
          </cell>
          <cell r="D127" t="str">
            <v>Hospitality</v>
          </cell>
          <cell r="E127" t="str">
            <v>Hotel</v>
          </cell>
          <cell r="F127" t="str">
            <v>2883 Foothill Blvd</v>
          </cell>
          <cell r="G127" t="str">
            <v>Calistoga</v>
          </cell>
          <cell r="H127" t="str">
            <v>Napa</v>
          </cell>
          <cell r="I127" t="str">
            <v>Calistoga County Lodge</v>
          </cell>
          <cell r="J127" t="str">
            <v>94515</v>
          </cell>
          <cell r="K127" t="str">
            <v>Bruce &amp; Lynda Sakai</v>
          </cell>
          <cell r="M127">
            <v>7079425555</v>
          </cell>
          <cell r="P127">
            <v>1940</v>
          </cell>
          <cell r="Q127">
            <v>3669</v>
          </cell>
          <cell r="U127">
            <v>1387200</v>
          </cell>
          <cell r="V127">
            <v>325000</v>
          </cell>
          <cell r="W127">
            <v>975000</v>
          </cell>
          <cell r="X127" t="str">
            <v>Washington Mutual Bank</v>
          </cell>
          <cell r="AE127">
            <v>38044</v>
          </cell>
          <cell r="AF127">
            <v>1300000</v>
          </cell>
        </row>
        <row r="128">
          <cell r="A128" t="str">
            <v>244238205</v>
          </cell>
          <cell r="B128" t="str">
            <v>East Bay/Oakland</v>
          </cell>
          <cell r="C128" t="str">
            <v>Napa County</v>
          </cell>
          <cell r="D128" t="str">
            <v>Hospitality</v>
          </cell>
          <cell r="E128" t="str">
            <v>Hotel</v>
          </cell>
          <cell r="F128" t="str">
            <v>6711 Washington St</v>
          </cell>
          <cell r="G128" t="str">
            <v>Yountville</v>
          </cell>
          <cell r="H128" t="str">
            <v>Napa</v>
          </cell>
          <cell r="I128" t="str">
            <v>Burgundy House Bed &amp; Breakfast</v>
          </cell>
          <cell r="J128" t="str">
            <v>94599</v>
          </cell>
          <cell r="O128" t="str">
            <v>Masonry</v>
          </cell>
          <cell r="P128">
            <v>1870</v>
          </cell>
          <cell r="Q128">
            <v>2442</v>
          </cell>
          <cell r="S128" t="str">
            <v>Single</v>
          </cell>
          <cell r="U128">
            <v>469995</v>
          </cell>
          <cell r="V128">
            <v>1890</v>
          </cell>
          <cell r="W128">
            <v>900000</v>
          </cell>
          <cell r="X128" t="str">
            <v>Mechanics Bank</v>
          </cell>
          <cell r="AE128">
            <v>38205</v>
          </cell>
          <cell r="AF128">
            <v>1300000</v>
          </cell>
        </row>
        <row r="129">
          <cell r="A129" t="str">
            <v>1015237931</v>
          </cell>
          <cell r="B129" t="str">
            <v>East Bay/Oakland</v>
          </cell>
          <cell r="C129" t="str">
            <v>Napa County</v>
          </cell>
          <cell r="D129" t="str">
            <v>Hospitality</v>
          </cell>
          <cell r="E129" t="str">
            <v>Motel</v>
          </cell>
          <cell r="F129" t="str">
            <v>1301 Jefferson St</v>
          </cell>
          <cell r="G129" t="str">
            <v>Napa</v>
          </cell>
          <cell r="H129" t="str">
            <v>Napa</v>
          </cell>
          <cell r="I129" t="str">
            <v>Old World Inn Bed &amp; Breakfast</v>
          </cell>
          <cell r="J129" t="str">
            <v>94559</v>
          </cell>
          <cell r="O129" t="str">
            <v>Wood Frame</v>
          </cell>
          <cell r="P129">
            <v>1940</v>
          </cell>
          <cell r="Q129">
            <v>10152</v>
          </cell>
          <cell r="R129">
            <v>1</v>
          </cell>
          <cell r="S129" t="str">
            <v>Multi</v>
          </cell>
          <cell r="U129">
            <v>953625</v>
          </cell>
          <cell r="V129">
            <v>170000</v>
          </cell>
          <cell r="W129">
            <v>650000</v>
          </cell>
          <cell r="X129" t="str">
            <v>Sonoma National Bank</v>
          </cell>
          <cell r="AA129">
            <v>455000</v>
          </cell>
          <cell r="AB129" t="str">
            <v>Sonoma National Bank</v>
          </cell>
          <cell r="AE129">
            <v>37931</v>
          </cell>
          <cell r="AF129">
            <v>1275000</v>
          </cell>
        </row>
        <row r="130">
          <cell r="A130" t="str">
            <v>489437488</v>
          </cell>
          <cell r="B130" t="str">
            <v>East Bay/Oakland</v>
          </cell>
          <cell r="C130" t="str">
            <v>Napa County</v>
          </cell>
          <cell r="D130" t="str">
            <v>Hospitality</v>
          </cell>
          <cell r="E130" t="str">
            <v>Motel</v>
          </cell>
          <cell r="F130" t="str">
            <v>1443 2nd St</v>
          </cell>
          <cell r="G130" t="str">
            <v>Calistoga</v>
          </cell>
          <cell r="H130" t="str">
            <v>Napa</v>
          </cell>
          <cell r="I130" t="str">
            <v>Chelsea Garden Inn</v>
          </cell>
          <cell r="J130" t="str">
            <v>94515</v>
          </cell>
          <cell r="O130" t="str">
            <v>Wood Frame</v>
          </cell>
          <cell r="P130">
            <v>1890</v>
          </cell>
          <cell r="Q130">
            <v>4894</v>
          </cell>
          <cell r="R130">
            <v>1</v>
          </cell>
          <cell r="S130" t="str">
            <v>Single</v>
          </cell>
          <cell r="U130">
            <v>838562</v>
          </cell>
          <cell r="V130">
            <v>352500</v>
          </cell>
          <cell r="W130">
            <v>822500</v>
          </cell>
          <cell r="X130" t="str">
            <v>Luther Burbank Savings</v>
          </cell>
          <cell r="Z130" t="str">
            <v>TD encumbers add'l property</v>
          </cell>
          <cell r="AE130">
            <v>37488</v>
          </cell>
          <cell r="AF130">
            <v>1175000</v>
          </cell>
        </row>
        <row r="131">
          <cell r="A131" t="str">
            <v>353340967</v>
          </cell>
          <cell r="B131" t="str">
            <v>East Bay/Oakland</v>
          </cell>
          <cell r="C131" t="str">
            <v>Napa County</v>
          </cell>
          <cell r="D131" t="str">
            <v>Hospitality</v>
          </cell>
          <cell r="E131" t="str">
            <v>Hotel</v>
          </cell>
          <cell r="F131" t="str">
            <v>3100 Silverado Trl N</v>
          </cell>
          <cell r="G131" t="str">
            <v>Saint Helena</v>
          </cell>
          <cell r="H131" t="str">
            <v>Napa</v>
          </cell>
          <cell r="J131" t="str">
            <v>94574</v>
          </cell>
          <cell r="O131" t="str">
            <v>Wood Frame</v>
          </cell>
          <cell r="P131">
            <v>1977</v>
          </cell>
          <cell r="Q131">
            <v>3533</v>
          </cell>
          <cell r="S131" t="str">
            <v>Single</v>
          </cell>
          <cell r="U131">
            <v>4157174</v>
          </cell>
          <cell r="W131">
            <v>1200000</v>
          </cell>
          <cell r="X131" t="str">
            <v>Exchange Bank</v>
          </cell>
          <cell r="AE131">
            <v>40967</v>
          </cell>
          <cell r="AF131">
            <v>1150000</v>
          </cell>
        </row>
        <row r="132">
          <cell r="A132" t="str">
            <v>1387639148</v>
          </cell>
          <cell r="B132" t="str">
            <v>East Bay/Oakland</v>
          </cell>
          <cell r="C132" t="str">
            <v>Napa County</v>
          </cell>
          <cell r="D132" t="str">
            <v>Hospitality</v>
          </cell>
          <cell r="E132" t="str">
            <v>Hotel</v>
          </cell>
          <cell r="F132" t="str">
            <v>2020 Webber Ave</v>
          </cell>
          <cell r="G132" t="str">
            <v>Yountville</v>
          </cell>
          <cell r="H132" t="str">
            <v>Napa</v>
          </cell>
          <cell r="I132" t="str">
            <v>Lavender-french Country Inn</v>
          </cell>
          <cell r="J132" t="str">
            <v>94599</v>
          </cell>
          <cell r="K132" t="str">
            <v>Lavender Inn Trust</v>
          </cell>
          <cell r="L132" t="str">
            <v>Rose Politzer</v>
          </cell>
          <cell r="M132">
            <v>8316241049</v>
          </cell>
          <cell r="O132" t="str">
            <v>Wood Frame</v>
          </cell>
          <cell r="Q132">
            <v>13876</v>
          </cell>
          <cell r="S132" t="str">
            <v>Multi</v>
          </cell>
          <cell r="U132">
            <v>2061829</v>
          </cell>
          <cell r="W132">
            <v>1083375</v>
          </cell>
          <cell r="X132" t="str">
            <v>Private Lender</v>
          </cell>
          <cell r="AE132">
            <v>39148</v>
          </cell>
          <cell r="AF132">
            <v>1083500</v>
          </cell>
        </row>
        <row r="133">
          <cell r="A133" t="str">
            <v>1100040539</v>
          </cell>
          <cell r="B133" t="str">
            <v>East Bay/Oakland</v>
          </cell>
          <cell r="C133" t="str">
            <v>Napa County</v>
          </cell>
          <cell r="D133" t="str">
            <v>Hospitality</v>
          </cell>
          <cell r="E133" t="str">
            <v>Motel</v>
          </cell>
          <cell r="F133" t="str">
            <v>1139 Lincoln Ave</v>
          </cell>
          <cell r="G133" t="str">
            <v>Calistoga</v>
          </cell>
          <cell r="H133" t="str">
            <v>Napa</v>
          </cell>
          <cell r="I133" t="str">
            <v>Garnett Creek Inn</v>
          </cell>
          <cell r="J133" t="str">
            <v>94515</v>
          </cell>
          <cell r="K133" t="str">
            <v>Chris J Johansen &amp; Brent Riedberger</v>
          </cell>
          <cell r="L133" t="str">
            <v>Chris Johansen</v>
          </cell>
          <cell r="O133" t="str">
            <v>Wood Frame</v>
          </cell>
          <cell r="P133">
            <v>1870</v>
          </cell>
          <cell r="Q133">
            <v>11000</v>
          </cell>
          <cell r="R133">
            <v>2</v>
          </cell>
          <cell r="S133" t="str">
            <v>Single</v>
          </cell>
          <cell r="U133">
            <v>1725046</v>
          </cell>
          <cell r="V133">
            <v>1025000</v>
          </cell>
          <cell r="AE133">
            <v>40539</v>
          </cell>
          <cell r="AF133">
            <v>1025000</v>
          </cell>
        </row>
        <row r="134">
          <cell r="A134" t="str">
            <v>552139148</v>
          </cell>
          <cell r="B134" t="str">
            <v>East Bay/Oakland</v>
          </cell>
          <cell r="C134" t="str">
            <v>Napa County</v>
          </cell>
          <cell r="D134" t="str">
            <v>Hospitality</v>
          </cell>
          <cell r="E134" t="str">
            <v>Motel</v>
          </cell>
          <cell r="F134" t="str">
            <v>6529-6535 Yount St</v>
          </cell>
          <cell r="G134" t="str">
            <v>Yountville</v>
          </cell>
          <cell r="H134" t="str">
            <v>Napa</v>
          </cell>
          <cell r="I134" t="str">
            <v>Maison Fleurie</v>
          </cell>
          <cell r="J134" t="str">
            <v>94599</v>
          </cell>
          <cell r="K134" t="str">
            <v>Maison Fleurie Irrevocable Grantor Trust</v>
          </cell>
          <cell r="L134" t="str">
            <v>Rose Politzer</v>
          </cell>
          <cell r="M134">
            <v>8316241049</v>
          </cell>
          <cell r="Q134">
            <v>5521</v>
          </cell>
          <cell r="S134" t="str">
            <v>Multi</v>
          </cell>
          <cell r="U134">
            <v>2402249</v>
          </cell>
          <cell r="W134">
            <v>1023750</v>
          </cell>
          <cell r="X134" t="str">
            <v>Private Lender</v>
          </cell>
          <cell r="AE134">
            <v>39148</v>
          </cell>
          <cell r="AF134">
            <v>1024000</v>
          </cell>
        </row>
        <row r="135">
          <cell r="A135" t="str">
            <v>2026138539</v>
          </cell>
          <cell r="B135" t="str">
            <v>East Bay/Oakland</v>
          </cell>
          <cell r="C135" t="str">
            <v>Napa County</v>
          </cell>
          <cell r="D135" t="str">
            <v>Health Care</v>
          </cell>
          <cell r="E135" t="str">
            <v>Skilled Nursing Facility</v>
          </cell>
          <cell r="F135" t="str">
            <v>1715 Washington St</v>
          </cell>
          <cell r="G135" t="str">
            <v>Calistoga</v>
          </cell>
          <cell r="H135" t="str">
            <v>Napa</v>
          </cell>
          <cell r="I135" t="str">
            <v>Sunbridge Care &amp; Rehabilitation</v>
          </cell>
          <cell r="J135" t="str">
            <v>94515</v>
          </cell>
          <cell r="K135" t="str">
            <v>G.S.C. Calistoga, LLC</v>
          </cell>
          <cell r="M135">
            <v>8188927199</v>
          </cell>
          <cell r="O135" t="str">
            <v>Wood Frame</v>
          </cell>
          <cell r="P135">
            <v>1966</v>
          </cell>
          <cell r="Q135">
            <v>20261</v>
          </cell>
          <cell r="R135">
            <v>1</v>
          </cell>
          <cell r="S135" t="str">
            <v>Single</v>
          </cell>
          <cell r="U135">
            <v>1010000</v>
          </cell>
          <cell r="V135">
            <v>615000</v>
          </cell>
          <cell r="W135">
            <v>400000</v>
          </cell>
          <cell r="X135" t="str">
            <v>Seller</v>
          </cell>
          <cell r="AE135">
            <v>38539</v>
          </cell>
          <cell r="AF135">
            <v>1015000</v>
          </cell>
        </row>
        <row r="136">
          <cell r="A136" t="str">
            <v>277138243</v>
          </cell>
          <cell r="B136" t="str">
            <v>East Bay/Oakland</v>
          </cell>
          <cell r="C136" t="str">
            <v>Napa County</v>
          </cell>
          <cell r="D136" t="str">
            <v>Hospitality</v>
          </cell>
          <cell r="F136" t="str">
            <v>470 Randolph St</v>
          </cell>
          <cell r="G136" t="str">
            <v>Napa</v>
          </cell>
          <cell r="H136" t="str">
            <v>Napa</v>
          </cell>
          <cell r="I136" t="str">
            <v>Inn Of Imagination</v>
          </cell>
          <cell r="J136" t="str">
            <v>94559</v>
          </cell>
          <cell r="K136" t="str">
            <v>Jeffrey &amp; Julie Ross</v>
          </cell>
          <cell r="M136">
            <v>7072247772</v>
          </cell>
          <cell r="O136" t="str">
            <v>Wood Frame</v>
          </cell>
          <cell r="P136">
            <v>1920</v>
          </cell>
          <cell r="Q136">
            <v>2771</v>
          </cell>
          <cell r="S136" t="str">
            <v>Single</v>
          </cell>
          <cell r="U136">
            <v>695639</v>
          </cell>
          <cell r="V136">
            <v>50100</v>
          </cell>
          <cell r="W136">
            <v>799950</v>
          </cell>
          <cell r="X136" t="str">
            <v>First Franklin Financial</v>
          </cell>
          <cell r="AA136">
            <v>149950</v>
          </cell>
          <cell r="AB136" t="str">
            <v>First Franklin Financial</v>
          </cell>
          <cell r="AE136">
            <v>38243</v>
          </cell>
          <cell r="AF136">
            <v>1000000</v>
          </cell>
        </row>
        <row r="137">
          <cell r="A137" t="str">
            <v>3000</v>
          </cell>
          <cell r="B137" t="str">
            <v>East Bay/Oakland</v>
          </cell>
          <cell r="C137" t="str">
            <v>Napa County</v>
          </cell>
          <cell r="D137" t="str">
            <v>Health Care</v>
          </cell>
          <cell r="E137" t="str">
            <v>Hospital</v>
          </cell>
          <cell r="F137" t="str">
            <v>1403 Myrtle St</v>
          </cell>
          <cell r="G137" t="str">
            <v>Calistoga</v>
          </cell>
          <cell r="H137" t="str">
            <v>Napa</v>
          </cell>
          <cell r="I137" t="str">
            <v>The Francis House Hospital</v>
          </cell>
          <cell r="J137" t="str">
            <v>94515</v>
          </cell>
          <cell r="P137">
            <v>1886</v>
          </cell>
          <cell r="Q137">
            <v>3000</v>
          </cell>
        </row>
        <row r="138">
          <cell r="A138" t="str">
            <v>395937043</v>
          </cell>
          <cell r="B138" t="str">
            <v>East Bay/Oakland</v>
          </cell>
          <cell r="C138" t="str">
            <v>Napa County</v>
          </cell>
          <cell r="D138" t="str">
            <v>Hospitality</v>
          </cell>
          <cell r="E138" t="str">
            <v>Motel</v>
          </cell>
          <cell r="F138" t="str">
            <v>1300 Cedar St</v>
          </cell>
          <cell r="G138" t="str">
            <v>Calistoga</v>
          </cell>
          <cell r="H138" t="str">
            <v>Napa</v>
          </cell>
          <cell r="I138" t="str">
            <v>The Elms Bed &amp; Breakfast</v>
          </cell>
          <cell r="J138" t="str">
            <v>94515</v>
          </cell>
          <cell r="O138" t="str">
            <v>Wood Frame</v>
          </cell>
          <cell r="P138">
            <v>1871</v>
          </cell>
          <cell r="Q138">
            <v>3959</v>
          </cell>
          <cell r="S138" t="str">
            <v>Single</v>
          </cell>
          <cell r="U138">
            <v>1042571</v>
          </cell>
          <cell r="W138">
            <v>1200000</v>
          </cell>
          <cell r="X138" t="str">
            <v>Sonoma National Bank</v>
          </cell>
          <cell r="Z138" t="str">
            <v>Sonoma National Bank</v>
          </cell>
          <cell r="AE138">
            <v>37043</v>
          </cell>
          <cell r="AF138">
            <v>990000</v>
          </cell>
        </row>
        <row r="139">
          <cell r="A139" t="str">
            <v>320041495</v>
          </cell>
          <cell r="B139" t="str">
            <v>East Bay/Oakland</v>
          </cell>
          <cell r="C139" t="str">
            <v>Napa County</v>
          </cell>
          <cell r="D139" t="str">
            <v>Hospitality</v>
          </cell>
          <cell r="E139" t="str">
            <v>Motel</v>
          </cell>
          <cell r="F139" t="str">
            <v>1515 Main St</v>
          </cell>
          <cell r="G139" t="str">
            <v>Saint Helena</v>
          </cell>
          <cell r="H139" t="str">
            <v>Napa</v>
          </cell>
          <cell r="I139" t="str">
            <v>Ambrose Bierce House</v>
          </cell>
          <cell r="J139" t="str">
            <v>94574</v>
          </cell>
          <cell r="K139" t="str">
            <v>Boutikia</v>
          </cell>
          <cell r="L139" t="str">
            <v>Nisha Yan</v>
          </cell>
          <cell r="M139">
            <v>4155135006</v>
          </cell>
          <cell r="O139" t="str">
            <v>Wood Frame</v>
          </cell>
          <cell r="P139">
            <v>1872</v>
          </cell>
          <cell r="Q139">
            <v>3200</v>
          </cell>
          <cell r="R139">
            <v>1</v>
          </cell>
          <cell r="S139" t="str">
            <v>Single</v>
          </cell>
          <cell r="U139">
            <v>626137</v>
          </cell>
          <cell r="W139">
            <v>700000</v>
          </cell>
          <cell r="X139" t="str">
            <v>First Cmnty Bk</v>
          </cell>
          <cell r="AE139">
            <v>41495</v>
          </cell>
          <cell r="AF139">
            <v>975000</v>
          </cell>
        </row>
        <row r="140">
          <cell r="A140" t="str">
            <v>310037229</v>
          </cell>
          <cell r="B140" t="str">
            <v>East Bay/Oakland</v>
          </cell>
          <cell r="C140" t="str">
            <v>Napa County</v>
          </cell>
          <cell r="D140" t="str">
            <v>Hospitality</v>
          </cell>
          <cell r="E140" t="str">
            <v>Motel</v>
          </cell>
          <cell r="F140" t="str">
            <v>1417 Kearney St</v>
          </cell>
          <cell r="G140" t="str">
            <v>Saint Helena</v>
          </cell>
          <cell r="H140" t="str">
            <v>Napa</v>
          </cell>
          <cell r="I140" t="str">
            <v>Adagio Inn</v>
          </cell>
          <cell r="J140" t="str">
            <v>94574</v>
          </cell>
          <cell r="O140" t="str">
            <v>Wood Frame</v>
          </cell>
          <cell r="P140">
            <v>1904</v>
          </cell>
          <cell r="Q140">
            <v>3100</v>
          </cell>
          <cell r="R140">
            <v>1</v>
          </cell>
          <cell r="S140" t="str">
            <v>Single</v>
          </cell>
          <cell r="U140">
            <v>857490</v>
          </cell>
          <cell r="V140">
            <v>970000</v>
          </cell>
          <cell r="AE140">
            <v>37229</v>
          </cell>
          <cell r="AF140">
            <v>970000</v>
          </cell>
        </row>
        <row r="141">
          <cell r="A141" t="str">
            <v>348737043</v>
          </cell>
          <cell r="B141" t="str">
            <v>East Bay/Oakland</v>
          </cell>
          <cell r="C141" t="str">
            <v>Napa County</v>
          </cell>
          <cell r="D141" t="str">
            <v>Hospitality</v>
          </cell>
          <cell r="E141" t="str">
            <v>Motel</v>
          </cell>
          <cell r="F141" t="str">
            <v>1801 1st St</v>
          </cell>
          <cell r="G141" t="str">
            <v>Napa</v>
          </cell>
          <cell r="H141" t="str">
            <v>Napa</v>
          </cell>
          <cell r="I141" t="str">
            <v>The 1801 Inn Bed &amp; Breakfast</v>
          </cell>
          <cell r="J141" t="str">
            <v>94559</v>
          </cell>
          <cell r="O141" t="str">
            <v>Wood Frame</v>
          </cell>
          <cell r="P141">
            <v>1896</v>
          </cell>
          <cell r="Q141">
            <v>3487</v>
          </cell>
          <cell r="S141" t="str">
            <v>Multi</v>
          </cell>
          <cell r="U141">
            <v>662040</v>
          </cell>
          <cell r="W141">
            <v>1310000</v>
          </cell>
          <cell r="X141" t="str">
            <v>Seller</v>
          </cell>
          <cell r="Z141" t="str">
            <v>Private</v>
          </cell>
          <cell r="AE141">
            <v>37043</v>
          </cell>
          <cell r="AF141">
            <v>960000</v>
          </cell>
        </row>
        <row r="142">
          <cell r="A142" t="str">
            <v>287538149</v>
          </cell>
          <cell r="B142" t="str">
            <v>East Bay/Oakland</v>
          </cell>
          <cell r="C142" t="str">
            <v>Napa County</v>
          </cell>
          <cell r="D142" t="str">
            <v>Hospitality</v>
          </cell>
          <cell r="E142" t="str">
            <v>Motel</v>
          </cell>
          <cell r="F142" t="str">
            <v>109 Wapoo Ave</v>
          </cell>
          <cell r="G142" t="str">
            <v>Calistoga</v>
          </cell>
          <cell r="H142" t="str">
            <v>Napa</v>
          </cell>
          <cell r="I142" t="str">
            <v>Brannan Cottage Inn</v>
          </cell>
          <cell r="J142" t="str">
            <v>94515</v>
          </cell>
          <cell r="K142" t="str">
            <v>Four Brothers Inns LLC</v>
          </cell>
          <cell r="M142">
            <v>7079424200</v>
          </cell>
          <cell r="O142" t="str">
            <v>Wood Frame</v>
          </cell>
          <cell r="P142">
            <v>1960</v>
          </cell>
          <cell r="Q142">
            <v>2875</v>
          </cell>
          <cell r="S142" t="str">
            <v>Single</v>
          </cell>
          <cell r="U142">
            <v>779987</v>
          </cell>
          <cell r="V142">
            <v>310000</v>
          </cell>
          <cell r="W142">
            <v>600000</v>
          </cell>
          <cell r="X142" t="str">
            <v>Sonoma National Bank</v>
          </cell>
          <cell r="AE142">
            <v>38149</v>
          </cell>
          <cell r="AF142">
            <v>910000</v>
          </cell>
        </row>
        <row r="143">
          <cell r="A143" t="str">
            <v>311439778</v>
          </cell>
          <cell r="B143" t="str">
            <v>East Bay/Oakland</v>
          </cell>
          <cell r="C143" t="str">
            <v>Napa County</v>
          </cell>
          <cell r="D143" t="str">
            <v>Hospitality</v>
          </cell>
          <cell r="E143" t="str">
            <v>Motel</v>
          </cell>
          <cell r="F143" t="str">
            <v>1436 G St</v>
          </cell>
          <cell r="G143" t="str">
            <v>Napa</v>
          </cell>
          <cell r="H143" t="str">
            <v>Napa</v>
          </cell>
          <cell r="I143" t="str">
            <v>Arbor Guest House</v>
          </cell>
          <cell r="J143" t="str">
            <v>94559</v>
          </cell>
          <cell r="K143" t="str">
            <v>Arbor Guest House</v>
          </cell>
          <cell r="L143" t="str">
            <v>Daniel Cocilova</v>
          </cell>
          <cell r="M143">
            <v>7072528144</v>
          </cell>
          <cell r="O143" t="str">
            <v>Wood Frame</v>
          </cell>
          <cell r="P143">
            <v>1889</v>
          </cell>
          <cell r="Q143">
            <v>3114</v>
          </cell>
          <cell r="S143" t="str">
            <v>Single</v>
          </cell>
          <cell r="U143">
            <v>696203</v>
          </cell>
          <cell r="W143">
            <v>550000</v>
          </cell>
          <cell r="X143" t="str">
            <v>Sterling Svgs Bk</v>
          </cell>
          <cell r="AA143">
            <v>235000</v>
          </cell>
          <cell r="AB143" t="str">
            <v>Sterling Savings Bank</v>
          </cell>
          <cell r="AE143">
            <v>39778</v>
          </cell>
          <cell r="AF143">
            <v>900000</v>
          </cell>
        </row>
        <row r="144">
          <cell r="A144" t="str">
            <v>2560237267</v>
          </cell>
          <cell r="B144" t="str">
            <v>East Bay/Oakland</v>
          </cell>
          <cell r="C144" t="str">
            <v>Napa County</v>
          </cell>
          <cell r="D144" t="str">
            <v>Health Care</v>
          </cell>
          <cell r="E144" t="str">
            <v>Skilled Nursing Facility</v>
          </cell>
          <cell r="F144" t="str">
            <v>2300 Brown St</v>
          </cell>
          <cell r="G144" t="str">
            <v>Napa</v>
          </cell>
          <cell r="H144" t="str">
            <v>Napa</v>
          </cell>
          <cell r="J144" t="str">
            <v>94558</v>
          </cell>
          <cell r="O144" t="str">
            <v>Masonry</v>
          </cell>
          <cell r="Q144">
            <v>25602</v>
          </cell>
          <cell r="S144" t="str">
            <v>Single</v>
          </cell>
          <cell r="U144">
            <v>757350</v>
          </cell>
          <cell r="V144">
            <v>200000</v>
          </cell>
          <cell r="W144">
            <v>700000</v>
          </cell>
          <cell r="X144" t="str">
            <v>Seller</v>
          </cell>
          <cell r="AE144">
            <v>37267</v>
          </cell>
          <cell r="AF144">
            <v>900000</v>
          </cell>
        </row>
        <row r="145">
          <cell r="A145" t="str">
            <v>277837889</v>
          </cell>
          <cell r="B145" t="str">
            <v>East Bay/Oakland</v>
          </cell>
          <cell r="C145" t="str">
            <v>Napa County</v>
          </cell>
          <cell r="D145" t="str">
            <v>Hospitality</v>
          </cell>
          <cell r="E145" t="str">
            <v>Motel</v>
          </cell>
          <cell r="F145" t="str">
            <v>1019 Foothill Blvd</v>
          </cell>
          <cell r="G145" t="str">
            <v>Calistoga</v>
          </cell>
          <cell r="H145" t="str">
            <v>Napa</v>
          </cell>
          <cell r="I145" t="str">
            <v>Wine Way Inn</v>
          </cell>
          <cell r="J145" t="str">
            <v>94515</v>
          </cell>
          <cell r="P145">
            <v>1915</v>
          </cell>
          <cell r="Q145">
            <v>2778</v>
          </cell>
          <cell r="R145">
            <v>1</v>
          </cell>
          <cell r="U145">
            <v>603282</v>
          </cell>
          <cell r="V145">
            <v>177500</v>
          </cell>
          <cell r="W145">
            <v>710000</v>
          </cell>
          <cell r="X145" t="str">
            <v>Washington Mutual Bank</v>
          </cell>
          <cell r="AE145">
            <v>37889</v>
          </cell>
          <cell r="AF145">
            <v>887500</v>
          </cell>
        </row>
        <row r="146">
          <cell r="A146" t="str">
            <v>2056436824</v>
          </cell>
          <cell r="B146" t="str">
            <v>East Bay/Oakland</v>
          </cell>
          <cell r="C146" t="str">
            <v>Napa County</v>
          </cell>
          <cell r="D146" t="str">
            <v>Hospitality</v>
          </cell>
          <cell r="E146" t="str">
            <v>Hotel</v>
          </cell>
          <cell r="F146" t="str">
            <v>1815-1821 Silverado Trl</v>
          </cell>
          <cell r="G146" t="str">
            <v>Napa</v>
          </cell>
          <cell r="H146" t="str">
            <v>Napa</v>
          </cell>
          <cell r="I146" t="str">
            <v>Milliken Creek Inn &amp; Spa</v>
          </cell>
          <cell r="J146" t="str">
            <v>94558</v>
          </cell>
          <cell r="O146" t="str">
            <v>Wood Frame</v>
          </cell>
          <cell r="P146">
            <v>1885</v>
          </cell>
          <cell r="Q146">
            <v>20564</v>
          </cell>
          <cell r="R146">
            <v>1</v>
          </cell>
          <cell r="S146" t="str">
            <v>Single</v>
          </cell>
          <cell r="U146">
            <v>813475</v>
          </cell>
          <cell r="W146">
            <v>875000</v>
          </cell>
          <cell r="X146" t="str">
            <v>Sonoma National Bank</v>
          </cell>
          <cell r="AE146">
            <v>36824</v>
          </cell>
          <cell r="AF146">
            <v>875000</v>
          </cell>
        </row>
        <row r="147">
          <cell r="A147" t="str">
            <v>287541429</v>
          </cell>
          <cell r="B147" t="str">
            <v>East Bay/Oakland</v>
          </cell>
          <cell r="C147" t="str">
            <v>Napa County</v>
          </cell>
          <cell r="D147" t="str">
            <v>Hospitality</v>
          </cell>
          <cell r="E147" t="str">
            <v>Motel</v>
          </cell>
          <cell r="F147" t="str">
            <v>109 Wapoo Ave</v>
          </cell>
          <cell r="G147" t="str">
            <v>Calistoga</v>
          </cell>
          <cell r="H147" t="str">
            <v>Napa</v>
          </cell>
          <cell r="I147" t="str">
            <v>Brannan Cottage Inn</v>
          </cell>
          <cell r="J147" t="str">
            <v>94515</v>
          </cell>
          <cell r="O147" t="str">
            <v>Wood Frame</v>
          </cell>
          <cell r="P147">
            <v>1960</v>
          </cell>
          <cell r="Q147">
            <v>2875</v>
          </cell>
          <cell r="R147">
            <v>1</v>
          </cell>
          <cell r="S147" t="str">
            <v>Single</v>
          </cell>
          <cell r="U147">
            <v>976130</v>
          </cell>
          <cell r="V147">
            <v>217500</v>
          </cell>
          <cell r="W147">
            <v>652500</v>
          </cell>
          <cell r="X147" t="str">
            <v>Santa Cruz County Bank</v>
          </cell>
          <cell r="AE147">
            <v>41429</v>
          </cell>
          <cell r="AF147">
            <v>870000</v>
          </cell>
        </row>
        <row r="148">
          <cell r="A148" t="str">
            <v>271739465</v>
          </cell>
          <cell r="B148" t="str">
            <v>East Bay/Oakland</v>
          </cell>
          <cell r="C148" t="str">
            <v>Napa County</v>
          </cell>
          <cell r="D148" t="str">
            <v>Hospitality</v>
          </cell>
          <cell r="F148" t="str">
            <v>1441 2nd St</v>
          </cell>
          <cell r="G148" t="str">
            <v>Calistoga</v>
          </cell>
          <cell r="H148" t="str">
            <v>Napa</v>
          </cell>
          <cell r="J148" t="str">
            <v>94515</v>
          </cell>
          <cell r="K148" t="str">
            <v>David &amp; Susan Devries</v>
          </cell>
          <cell r="L148" t="str">
            <v>David Devries</v>
          </cell>
          <cell r="M148">
            <v>7079425102</v>
          </cell>
          <cell r="Q148">
            <v>2717</v>
          </cell>
          <cell r="S148" t="str">
            <v>Multi</v>
          </cell>
          <cell r="U148">
            <v>1611888</v>
          </cell>
          <cell r="V148">
            <v>212500</v>
          </cell>
          <cell r="W148">
            <v>637500</v>
          </cell>
          <cell r="X148" t="str">
            <v>Private Lender</v>
          </cell>
          <cell r="AE148">
            <v>39465</v>
          </cell>
          <cell r="AF148">
            <v>850000</v>
          </cell>
        </row>
        <row r="149">
          <cell r="A149" t="str">
            <v>194038377</v>
          </cell>
          <cell r="B149" t="str">
            <v>East Bay/Oakland</v>
          </cell>
          <cell r="C149" t="str">
            <v>Napa County</v>
          </cell>
          <cell r="D149" t="str">
            <v>Hospitality</v>
          </cell>
          <cell r="E149" t="str">
            <v>Motel</v>
          </cell>
          <cell r="F149" t="str">
            <v>1406 Calistoga Ave</v>
          </cell>
          <cell r="G149" t="str">
            <v>Napa</v>
          </cell>
          <cell r="H149" t="str">
            <v>Napa</v>
          </cell>
          <cell r="I149" t="str">
            <v>The Buckley House</v>
          </cell>
          <cell r="J149" t="str">
            <v>94559</v>
          </cell>
          <cell r="O149" t="str">
            <v>Wood Frame</v>
          </cell>
          <cell r="P149">
            <v>1885</v>
          </cell>
          <cell r="Q149">
            <v>1940</v>
          </cell>
          <cell r="S149" t="str">
            <v>Single</v>
          </cell>
          <cell r="U149">
            <v>266029</v>
          </cell>
          <cell r="V149">
            <v>178030</v>
          </cell>
          <cell r="W149">
            <v>589970</v>
          </cell>
          <cell r="X149" t="str">
            <v>Seller</v>
          </cell>
          <cell r="AE149">
            <v>38377</v>
          </cell>
          <cell r="AF149">
            <v>768000</v>
          </cell>
        </row>
        <row r="150">
          <cell r="A150" t="str">
            <v>311437599</v>
          </cell>
          <cell r="B150" t="str">
            <v>East Bay/Oakland</v>
          </cell>
          <cell r="C150" t="str">
            <v>Napa County</v>
          </cell>
          <cell r="D150" t="str">
            <v>Hospitality</v>
          </cell>
          <cell r="E150" t="str">
            <v>Motel</v>
          </cell>
          <cell r="F150" t="str">
            <v>1436 G St</v>
          </cell>
          <cell r="G150" t="str">
            <v>Napa</v>
          </cell>
          <cell r="H150" t="str">
            <v>Napa</v>
          </cell>
          <cell r="I150" t="str">
            <v>Arbor Guest House</v>
          </cell>
          <cell r="J150" t="str">
            <v>94559</v>
          </cell>
          <cell r="O150" t="str">
            <v>Wood Frame</v>
          </cell>
          <cell r="P150">
            <v>1889</v>
          </cell>
          <cell r="Q150">
            <v>3114</v>
          </cell>
          <cell r="R150">
            <v>1</v>
          </cell>
          <cell r="S150" t="str">
            <v>Single</v>
          </cell>
          <cell r="U150">
            <v>466921</v>
          </cell>
          <cell r="V150">
            <v>137000</v>
          </cell>
          <cell r="W150">
            <v>598000</v>
          </cell>
          <cell r="X150" t="str">
            <v>Sonoma National Bank</v>
          </cell>
          <cell r="AE150">
            <v>37599</v>
          </cell>
          <cell r="AF150">
            <v>735000</v>
          </cell>
        </row>
        <row r="151">
          <cell r="A151" t="str">
            <v>3047941255</v>
          </cell>
          <cell r="B151" t="str">
            <v>East Bay/Oakland</v>
          </cell>
          <cell r="C151" t="str">
            <v>Napa County</v>
          </cell>
          <cell r="D151" t="str">
            <v>Hospitality</v>
          </cell>
          <cell r="E151" t="str">
            <v>Hotel</v>
          </cell>
          <cell r="F151" t="str">
            <v>6462 Washington St</v>
          </cell>
          <cell r="G151" t="str">
            <v>Yountville</v>
          </cell>
          <cell r="H151" t="str">
            <v>Napa</v>
          </cell>
          <cell r="I151" t="str">
            <v>Yountville Inn</v>
          </cell>
          <cell r="J151" t="str">
            <v>94599</v>
          </cell>
          <cell r="O151" t="str">
            <v>Masonry</v>
          </cell>
          <cell r="P151">
            <v>1998</v>
          </cell>
          <cell r="Q151">
            <v>30479</v>
          </cell>
          <cell r="R151">
            <v>1</v>
          </cell>
          <cell r="S151" t="str">
            <v>Multi</v>
          </cell>
          <cell r="U151">
            <v>14413876</v>
          </cell>
          <cell r="AE151">
            <v>41255</v>
          </cell>
          <cell r="AF151">
            <v>500000</v>
          </cell>
        </row>
        <row r="152">
          <cell r="A152" t="str">
            <v>1387639094</v>
          </cell>
          <cell r="B152" t="str">
            <v>East Bay/Oakland</v>
          </cell>
          <cell r="C152" t="str">
            <v>Napa County</v>
          </cell>
          <cell r="D152" t="str">
            <v>Hospitality</v>
          </cell>
          <cell r="E152" t="str">
            <v>Hotel</v>
          </cell>
          <cell r="F152" t="str">
            <v>2020 Webber Ave</v>
          </cell>
          <cell r="G152" t="str">
            <v>Yountville</v>
          </cell>
          <cell r="H152" t="str">
            <v>Napa</v>
          </cell>
          <cell r="I152" t="str">
            <v>Lavender-french Country Inn</v>
          </cell>
          <cell r="J152" t="str">
            <v>94599</v>
          </cell>
          <cell r="O152" t="str">
            <v>Wood Frame</v>
          </cell>
          <cell r="Q152">
            <v>13876</v>
          </cell>
          <cell r="S152" t="str">
            <v>Multi</v>
          </cell>
          <cell r="U152">
            <v>2061829</v>
          </cell>
          <cell r="AE152">
            <v>39094</v>
          </cell>
          <cell r="AF152">
            <v>0</v>
          </cell>
        </row>
        <row r="153">
          <cell r="A153" t="str">
            <v>3553439156</v>
          </cell>
          <cell r="B153" t="str">
            <v>East Bay/Oakland</v>
          </cell>
          <cell r="C153" t="str">
            <v>Napa County</v>
          </cell>
          <cell r="D153" t="str">
            <v>Health Care</v>
          </cell>
          <cell r="E153" t="str">
            <v>Continuing Care Retirement Community</v>
          </cell>
          <cell r="F153" t="str">
            <v>2350 Redwood Rd</v>
          </cell>
          <cell r="G153" t="str">
            <v>Napa</v>
          </cell>
          <cell r="H153" t="str">
            <v>Napa</v>
          </cell>
          <cell r="J153" t="str">
            <v>94558</v>
          </cell>
          <cell r="Q153">
            <v>35534</v>
          </cell>
          <cell r="S153" t="str">
            <v>Single</v>
          </cell>
          <cell r="U153">
            <v>6887100</v>
          </cell>
          <cell r="W153">
            <v>1842094352</v>
          </cell>
          <cell r="X153" t="str">
            <v>Goldman Sachs Com'l Mtg Cap Lp</v>
          </cell>
          <cell r="AE153">
            <v>39156</v>
          </cell>
          <cell r="AF153">
            <v>0</v>
          </cell>
        </row>
        <row r="154">
          <cell r="A154" t="str">
            <v>39764</v>
          </cell>
          <cell r="B154" t="str">
            <v>East Bay/Oakland</v>
          </cell>
          <cell r="C154" t="str">
            <v>Napa County</v>
          </cell>
          <cell r="D154" t="str">
            <v>Mixed</v>
          </cell>
          <cell r="E154" t="str">
            <v>Hotel</v>
          </cell>
          <cell r="F154" t="str">
            <v>875 Bordeaux Way (2 Properties)</v>
          </cell>
          <cell r="G154" t="str">
            <v>Napa</v>
          </cell>
          <cell r="H154" t="str">
            <v>Napa</v>
          </cell>
          <cell r="I154" t="str">
            <v>The Meritage Resort and Spa</v>
          </cell>
          <cell r="J154" t="str">
            <v>94558</v>
          </cell>
          <cell r="O154" t="str">
            <v>Reinforced Concrete</v>
          </cell>
          <cell r="S154" t="str">
            <v>Multi</v>
          </cell>
          <cell r="U154">
            <v>54865482</v>
          </cell>
          <cell r="W154">
            <v>36194900</v>
          </cell>
          <cell r="X154" t="str">
            <v>Private Lender</v>
          </cell>
          <cell r="AE154">
            <v>39764</v>
          </cell>
          <cell r="AF154">
            <v>0</v>
          </cell>
        </row>
        <row r="155">
          <cell r="A155" t="str">
            <v>39764</v>
          </cell>
          <cell r="B155" t="str">
            <v>East Bay/Oakland</v>
          </cell>
          <cell r="C155" t="str">
            <v>Napa County</v>
          </cell>
          <cell r="D155" t="str">
            <v>Mixed</v>
          </cell>
          <cell r="E155" t="str">
            <v>Hotel</v>
          </cell>
          <cell r="F155" t="str">
            <v>875 Bordeaux Way (2 Properties)</v>
          </cell>
          <cell r="G155" t="str">
            <v>Napa</v>
          </cell>
          <cell r="H155" t="str">
            <v>Napa</v>
          </cell>
          <cell r="I155" t="str">
            <v>The Meritage Resort and Spa</v>
          </cell>
          <cell r="J155" t="str">
            <v>94558</v>
          </cell>
          <cell r="O155" t="str">
            <v>Reinforced Concrete</v>
          </cell>
          <cell r="S155" t="str">
            <v>Multi</v>
          </cell>
          <cell r="U155">
            <v>54865482</v>
          </cell>
          <cell r="AE155">
            <v>39764</v>
          </cell>
          <cell r="AF155">
            <v>0</v>
          </cell>
        </row>
        <row r="156">
          <cell r="A156" t="str">
            <v>311439778</v>
          </cell>
          <cell r="B156" t="str">
            <v>East Bay/Oakland</v>
          </cell>
          <cell r="C156" t="str">
            <v>Napa County</v>
          </cell>
          <cell r="D156" t="str">
            <v>Hospitality</v>
          </cell>
          <cell r="E156" t="str">
            <v>Motel</v>
          </cell>
          <cell r="F156" t="str">
            <v>1436 G St</v>
          </cell>
          <cell r="G156" t="str">
            <v>Napa</v>
          </cell>
          <cell r="H156" t="str">
            <v>Napa</v>
          </cell>
          <cell r="I156" t="str">
            <v>Arbor Guest House</v>
          </cell>
          <cell r="J156" t="str">
            <v>94559</v>
          </cell>
          <cell r="O156" t="str">
            <v>Wood Frame</v>
          </cell>
          <cell r="P156">
            <v>1889</v>
          </cell>
          <cell r="Q156">
            <v>3114</v>
          </cell>
          <cell r="S156" t="str">
            <v>Single</v>
          </cell>
          <cell r="U156">
            <v>696203</v>
          </cell>
          <cell r="AE156">
            <v>39778</v>
          </cell>
          <cell r="AF156">
            <v>0</v>
          </cell>
        </row>
        <row r="157">
          <cell r="A157" t="str">
            <v>244239878</v>
          </cell>
          <cell r="B157" t="str">
            <v>East Bay/Oakland</v>
          </cell>
          <cell r="C157" t="str">
            <v>Napa County</v>
          </cell>
          <cell r="D157" t="str">
            <v>Hospitality</v>
          </cell>
          <cell r="F157" t="str">
            <v>1206 Spring St</v>
          </cell>
          <cell r="G157" t="str">
            <v>Calistoga</v>
          </cell>
          <cell r="H157" t="str">
            <v>Napa</v>
          </cell>
          <cell r="J157" t="str">
            <v>94515</v>
          </cell>
          <cell r="O157" t="str">
            <v>Wood Frame</v>
          </cell>
          <cell r="P157">
            <v>1915</v>
          </cell>
          <cell r="Q157">
            <v>2442</v>
          </cell>
          <cell r="S157" t="str">
            <v>Single</v>
          </cell>
          <cell r="U157">
            <v>257146</v>
          </cell>
          <cell r="AE157">
            <v>39878</v>
          </cell>
          <cell r="AF157">
            <v>0</v>
          </cell>
        </row>
        <row r="158">
          <cell r="A158" t="str">
            <v>8325139905</v>
          </cell>
          <cell r="B158" t="str">
            <v>East Bay/Oakland</v>
          </cell>
          <cell r="C158" t="str">
            <v>Napa County</v>
          </cell>
          <cell r="D158" t="str">
            <v>Hospitality</v>
          </cell>
          <cell r="E158" t="str">
            <v>Hotel</v>
          </cell>
          <cell r="F158" t="str">
            <v>1075 California Blvd</v>
          </cell>
          <cell r="G158" t="str">
            <v>Napa</v>
          </cell>
          <cell r="H158" t="str">
            <v>Napa</v>
          </cell>
          <cell r="I158" t="str">
            <v>Embassy Suites Napa Valley</v>
          </cell>
          <cell r="J158" t="str">
            <v>94559</v>
          </cell>
          <cell r="K158" t="str">
            <v>FelCor Lodging Trust, Inc.</v>
          </cell>
          <cell r="M158">
            <v>9724444900</v>
          </cell>
          <cell r="O158" t="str">
            <v>Masonry</v>
          </cell>
          <cell r="P158">
            <v>1985</v>
          </cell>
          <cell r="Q158">
            <v>83251</v>
          </cell>
          <cell r="S158" t="str">
            <v>Single</v>
          </cell>
          <cell r="U158">
            <v>20740366</v>
          </cell>
          <cell r="W158">
            <v>120000000</v>
          </cell>
          <cell r="X158" t="str">
            <v>Prudential Ins/america</v>
          </cell>
          <cell r="AE158">
            <v>39905</v>
          </cell>
          <cell r="AF158">
            <v>0</v>
          </cell>
        </row>
        <row r="159">
          <cell r="A159" t="str">
            <v>2527840273</v>
          </cell>
          <cell r="B159" t="str">
            <v>East Bay/Oakland</v>
          </cell>
          <cell r="C159" t="str">
            <v>Napa County</v>
          </cell>
          <cell r="D159" t="str">
            <v>Hospitality</v>
          </cell>
          <cell r="E159" t="str">
            <v>Motel</v>
          </cell>
          <cell r="F159" t="str">
            <v>3380 Solano Ave</v>
          </cell>
          <cell r="G159" t="str">
            <v>Napa</v>
          </cell>
          <cell r="H159" t="str">
            <v>Napa</v>
          </cell>
          <cell r="I159" t="str">
            <v>Motel 6</v>
          </cell>
          <cell r="J159" t="str">
            <v>94558</v>
          </cell>
          <cell r="O159" t="str">
            <v>Masonry</v>
          </cell>
          <cell r="P159">
            <v>1973</v>
          </cell>
          <cell r="Q159">
            <v>25278</v>
          </cell>
          <cell r="R159">
            <v>1</v>
          </cell>
          <cell r="S159" t="str">
            <v>Single</v>
          </cell>
          <cell r="U159">
            <v>913782</v>
          </cell>
          <cell r="AE159">
            <v>40273</v>
          </cell>
          <cell r="AF159">
            <v>0</v>
          </cell>
        </row>
        <row r="160">
          <cell r="A160" t="str">
            <v>1387639094</v>
          </cell>
          <cell r="B160" t="str">
            <v>East Bay/Oakland</v>
          </cell>
          <cell r="C160" t="str">
            <v>Napa County</v>
          </cell>
          <cell r="D160" t="str">
            <v>Hospitality</v>
          </cell>
          <cell r="E160" t="str">
            <v>Hotel</v>
          </cell>
          <cell r="F160" t="str">
            <v>2020 Webber Ave</v>
          </cell>
          <cell r="G160" t="str">
            <v>Yountville</v>
          </cell>
          <cell r="H160" t="str">
            <v>Napa</v>
          </cell>
          <cell r="I160" t="str">
            <v>Lavender-french Country Inn</v>
          </cell>
          <cell r="J160" t="str">
            <v>94599</v>
          </cell>
          <cell r="O160" t="str">
            <v>Wood Frame</v>
          </cell>
          <cell r="Q160">
            <v>13876</v>
          </cell>
          <cell r="S160" t="str">
            <v>Multi</v>
          </cell>
          <cell r="U160">
            <v>2061829</v>
          </cell>
          <cell r="AE160">
            <v>39094</v>
          </cell>
          <cell r="AF160">
            <v>0</v>
          </cell>
        </row>
        <row r="161">
          <cell r="A161" t="str">
            <v>1387639094</v>
          </cell>
          <cell r="B161" t="str">
            <v>East Bay/Oakland</v>
          </cell>
          <cell r="C161" t="str">
            <v>Napa County</v>
          </cell>
          <cell r="D161" t="str">
            <v>Hospitality</v>
          </cell>
          <cell r="E161" t="str">
            <v>Hotel</v>
          </cell>
          <cell r="F161" t="str">
            <v>2020 Webber Ave</v>
          </cell>
          <cell r="G161" t="str">
            <v>Yountville</v>
          </cell>
          <cell r="H161" t="str">
            <v>Napa</v>
          </cell>
          <cell r="I161" t="str">
            <v>Lavender-french Country Inn</v>
          </cell>
          <cell r="J161" t="str">
            <v>94599</v>
          </cell>
          <cell r="O161" t="str">
            <v>Wood Frame</v>
          </cell>
          <cell r="Q161">
            <v>13876</v>
          </cell>
          <cell r="S161" t="str">
            <v>Multi</v>
          </cell>
          <cell r="U161">
            <v>2061829</v>
          </cell>
          <cell r="AE161">
            <v>39094</v>
          </cell>
          <cell r="AF161">
            <v>0</v>
          </cell>
        </row>
        <row r="162">
          <cell r="A162" t="str">
            <v>1013739696</v>
          </cell>
          <cell r="B162" t="str">
            <v>East Bay/Oakland</v>
          </cell>
          <cell r="C162" t="str">
            <v>Napa County</v>
          </cell>
          <cell r="D162" t="str">
            <v>Sports &amp; Entertainment</v>
          </cell>
          <cell r="E162" t="str">
            <v>Casino</v>
          </cell>
          <cell r="F162" t="str">
            <v>3466 Broadway St</v>
          </cell>
          <cell r="G162" t="str">
            <v>American Canyon</v>
          </cell>
          <cell r="H162" t="str">
            <v>Napa</v>
          </cell>
          <cell r="J162" t="str">
            <v>94503</v>
          </cell>
          <cell r="P162">
            <v>1945</v>
          </cell>
          <cell r="Q162">
            <v>10137</v>
          </cell>
          <cell r="S162" t="str">
            <v>Multi</v>
          </cell>
          <cell r="U162">
            <v>959502</v>
          </cell>
          <cell r="AE162">
            <v>39696</v>
          </cell>
          <cell r="AF162">
            <v>0</v>
          </cell>
        </row>
        <row r="163">
          <cell r="A163" t="str">
            <v>1387639148</v>
          </cell>
          <cell r="B163" t="str">
            <v>East Bay/Oakland</v>
          </cell>
          <cell r="C163" t="str">
            <v>Napa County</v>
          </cell>
          <cell r="D163" t="str">
            <v>Hospitality</v>
          </cell>
          <cell r="E163" t="str">
            <v>Hotel</v>
          </cell>
          <cell r="F163" t="str">
            <v>2020 Webber Ave</v>
          </cell>
          <cell r="G163" t="str">
            <v>Yountville</v>
          </cell>
          <cell r="H163" t="str">
            <v>Napa</v>
          </cell>
          <cell r="I163" t="str">
            <v>Lavender-french Country Inn</v>
          </cell>
          <cell r="J163" t="str">
            <v>94599</v>
          </cell>
          <cell r="O163" t="str">
            <v>Wood Frame</v>
          </cell>
          <cell r="Q163">
            <v>13876</v>
          </cell>
          <cell r="S163" t="str">
            <v>Multi</v>
          </cell>
          <cell r="U163">
            <v>2061829</v>
          </cell>
          <cell r="AE163">
            <v>39148</v>
          </cell>
          <cell r="AF163">
            <v>0</v>
          </cell>
        </row>
        <row r="164">
          <cell r="A164" t="str">
            <v>5439639171</v>
          </cell>
          <cell r="B164" t="str">
            <v>East Bay/Oakland</v>
          </cell>
          <cell r="C164" t="str">
            <v>Napa County</v>
          </cell>
          <cell r="D164" t="str">
            <v>Hospitality</v>
          </cell>
          <cell r="E164" t="str">
            <v>Hotel</v>
          </cell>
          <cell r="F164" t="str">
            <v>3585 Solano Ave</v>
          </cell>
          <cell r="G164" t="str">
            <v>Napa</v>
          </cell>
          <cell r="H164" t="str">
            <v>Napa</v>
          </cell>
          <cell r="I164" t="str">
            <v>Hilton Garden Inn</v>
          </cell>
          <cell r="J164" t="str">
            <v>94558</v>
          </cell>
          <cell r="O164" t="str">
            <v>Wood Frame</v>
          </cell>
          <cell r="P164">
            <v>2002</v>
          </cell>
          <cell r="Q164">
            <v>54396</v>
          </cell>
          <cell r="R164">
            <v>1</v>
          </cell>
          <cell r="S164" t="str">
            <v>Multi</v>
          </cell>
          <cell r="U164">
            <v>11507592</v>
          </cell>
          <cell r="AE164">
            <v>39171</v>
          </cell>
        </row>
        <row r="165">
          <cell r="A165" t="str">
            <v>400739237</v>
          </cell>
          <cell r="B165" t="str">
            <v>East Bay/Oakland</v>
          </cell>
          <cell r="C165" t="str">
            <v>Napa County</v>
          </cell>
          <cell r="D165" t="str">
            <v>Hospitality</v>
          </cell>
          <cell r="E165" t="str">
            <v>Hotel</v>
          </cell>
          <cell r="F165" t="str">
            <v>1575 Saint Helena Hwy</v>
          </cell>
          <cell r="G165" t="str">
            <v>Saint Helena</v>
          </cell>
          <cell r="H165" t="str">
            <v>Napa</v>
          </cell>
          <cell r="I165" t="str">
            <v>The Ink House B &amp; B</v>
          </cell>
          <cell r="J165" t="str">
            <v>94574</v>
          </cell>
          <cell r="O165" t="str">
            <v>Wood Frame</v>
          </cell>
          <cell r="P165">
            <v>1899</v>
          </cell>
          <cell r="Q165">
            <v>4007</v>
          </cell>
          <cell r="S165" t="str">
            <v>Single</v>
          </cell>
          <cell r="U165">
            <v>2090976</v>
          </cell>
          <cell r="AE165">
            <v>39237</v>
          </cell>
        </row>
        <row r="166">
          <cell r="A166" t="str">
            <v>4449740417</v>
          </cell>
          <cell r="B166" t="str">
            <v>East Bay/Oakland</v>
          </cell>
          <cell r="C166" t="str">
            <v>Napa County</v>
          </cell>
          <cell r="D166" t="str">
            <v>Mixed</v>
          </cell>
          <cell r="E166" t="str">
            <v>Hotel</v>
          </cell>
          <cell r="F166" t="str">
            <v>351 Rosedale Rd (2 Properties)</v>
          </cell>
          <cell r="G166" t="str">
            <v>Calistoga</v>
          </cell>
          <cell r="H166" t="str">
            <v>Napa</v>
          </cell>
          <cell r="I166" t="str">
            <v>Silver Rose Inn Spa &amp; Winery Resort</v>
          </cell>
          <cell r="J166" t="str">
            <v>94515</v>
          </cell>
          <cell r="K166" t="str">
            <v>Alcion Ventures</v>
          </cell>
          <cell r="M166">
            <v>6176031000</v>
          </cell>
          <cell r="Q166">
            <v>44497</v>
          </cell>
          <cell r="U166">
            <v>5585930</v>
          </cell>
          <cell r="AE166">
            <v>40417</v>
          </cell>
        </row>
        <row r="167">
          <cell r="A167" t="str">
            <v>552139561</v>
          </cell>
          <cell r="B167" t="str">
            <v>East Bay/Oakland</v>
          </cell>
          <cell r="C167" t="str">
            <v>Napa County</v>
          </cell>
          <cell r="D167" t="str">
            <v>Hospitality</v>
          </cell>
          <cell r="E167" t="str">
            <v>Motel</v>
          </cell>
          <cell r="F167" t="str">
            <v>6529-6535 Yount St</v>
          </cell>
          <cell r="G167" t="str">
            <v>Yountville</v>
          </cell>
          <cell r="H167" t="str">
            <v>Napa</v>
          </cell>
          <cell r="I167" t="str">
            <v>Maison Fleurie</v>
          </cell>
          <cell r="J167" t="str">
            <v>94599</v>
          </cell>
          <cell r="Q167">
            <v>5521</v>
          </cell>
          <cell r="S167" t="str">
            <v>Multi</v>
          </cell>
          <cell r="U167">
            <v>1966530</v>
          </cell>
          <cell r="AE167">
            <v>39561</v>
          </cell>
        </row>
        <row r="168">
          <cell r="A168" t="str">
            <v>1387639561</v>
          </cell>
          <cell r="B168" t="str">
            <v>East Bay/Oakland</v>
          </cell>
          <cell r="C168" t="str">
            <v>Napa County</v>
          </cell>
          <cell r="D168" t="str">
            <v>Hospitality</v>
          </cell>
          <cell r="E168" t="str">
            <v>Hotel</v>
          </cell>
          <cell r="F168" t="str">
            <v>2020 Webber Ave</v>
          </cell>
          <cell r="G168" t="str">
            <v>Yountville</v>
          </cell>
          <cell r="H168" t="str">
            <v>Napa</v>
          </cell>
          <cell r="I168" t="str">
            <v>Lavender-french Country Inn</v>
          </cell>
          <cell r="J168" t="str">
            <v>94599</v>
          </cell>
          <cell r="K168" t="str">
            <v>Yountville Hospitality Llc</v>
          </cell>
          <cell r="L168" t="str">
            <v>Daniel Parks</v>
          </cell>
          <cell r="O168" t="str">
            <v>Wood Frame</v>
          </cell>
          <cell r="Q168">
            <v>13876</v>
          </cell>
          <cell r="S168" t="str">
            <v>Multi</v>
          </cell>
          <cell r="U168">
            <v>2082667</v>
          </cell>
          <cell r="AE168">
            <v>39561</v>
          </cell>
        </row>
        <row r="169">
          <cell r="A169" t="str">
            <v>227439294</v>
          </cell>
          <cell r="B169" t="str">
            <v>East Bay/Oakland</v>
          </cell>
          <cell r="C169" t="str">
            <v>Napa County</v>
          </cell>
          <cell r="D169" t="str">
            <v>Hospitality</v>
          </cell>
          <cell r="E169" t="str">
            <v>Motel</v>
          </cell>
          <cell r="F169" t="str">
            <v>1523 Foothill Blvd</v>
          </cell>
          <cell r="G169" t="str">
            <v>Calistoga</v>
          </cell>
          <cell r="H169" t="str">
            <v>Napa</v>
          </cell>
          <cell r="I169" t="str">
            <v>Calistoga Wayside Inn</v>
          </cell>
          <cell r="J169" t="str">
            <v>94515</v>
          </cell>
          <cell r="O169" t="str">
            <v>Wood Frame</v>
          </cell>
          <cell r="P169">
            <v>1934</v>
          </cell>
          <cell r="Q169">
            <v>2274</v>
          </cell>
          <cell r="S169" t="str">
            <v>Multi</v>
          </cell>
          <cell r="U169">
            <v>654307</v>
          </cell>
          <cell r="AE169">
            <v>39294</v>
          </cell>
        </row>
        <row r="170">
          <cell r="A170" t="str">
            <v>3047939245</v>
          </cell>
          <cell r="B170" t="str">
            <v>East Bay/Oakland</v>
          </cell>
          <cell r="C170" t="str">
            <v>Napa County</v>
          </cell>
          <cell r="D170" t="str">
            <v>Hospitality</v>
          </cell>
          <cell r="E170" t="str">
            <v>Hotel</v>
          </cell>
          <cell r="F170" t="str">
            <v>6462 Washington St</v>
          </cell>
          <cell r="G170" t="str">
            <v>Yountville</v>
          </cell>
          <cell r="H170" t="str">
            <v>Napa</v>
          </cell>
          <cell r="I170" t="str">
            <v>Yountville Inn</v>
          </cell>
          <cell r="J170" t="str">
            <v>94599</v>
          </cell>
          <cell r="O170" t="str">
            <v>Masonry</v>
          </cell>
          <cell r="P170">
            <v>1998</v>
          </cell>
          <cell r="Q170">
            <v>30479</v>
          </cell>
          <cell r="S170" t="str">
            <v>Multi</v>
          </cell>
          <cell r="U170">
            <v>6527256</v>
          </cell>
          <cell r="AE170">
            <v>39245</v>
          </cell>
        </row>
        <row r="171">
          <cell r="A171" t="str">
            <v>3018640249</v>
          </cell>
          <cell r="B171" t="str">
            <v>East Bay/Oakland</v>
          </cell>
          <cell r="C171" t="str">
            <v>Napa County</v>
          </cell>
          <cell r="D171" t="str">
            <v>Hospitality</v>
          </cell>
          <cell r="E171" t="str">
            <v>Hotel</v>
          </cell>
          <cell r="F171" t="str">
            <v>4195 Solano Ave</v>
          </cell>
          <cell r="G171" t="str">
            <v>Napa</v>
          </cell>
          <cell r="H171" t="str">
            <v>Napa</v>
          </cell>
          <cell r="I171" t="str">
            <v>Best Western Premier Ivy Hotel</v>
          </cell>
          <cell r="J171" t="str">
            <v>94558</v>
          </cell>
          <cell r="O171" t="str">
            <v>Masonry</v>
          </cell>
          <cell r="Q171">
            <v>30186</v>
          </cell>
          <cell r="S171" t="str">
            <v>Multi</v>
          </cell>
          <cell r="U171">
            <v>5323564</v>
          </cell>
          <cell r="AE171">
            <v>40249</v>
          </cell>
        </row>
        <row r="172">
          <cell r="A172" t="str">
            <v>10000040360</v>
          </cell>
          <cell r="B172" t="str">
            <v>East Bay/Oakland</v>
          </cell>
          <cell r="C172" t="str">
            <v>Napa County</v>
          </cell>
          <cell r="D172" t="str">
            <v>Hospitality</v>
          </cell>
          <cell r="E172" t="str">
            <v>Hotel</v>
          </cell>
          <cell r="F172" t="str">
            <v>1600 Atlas Peak Rd</v>
          </cell>
          <cell r="G172" t="str">
            <v>Napa</v>
          </cell>
          <cell r="H172" t="str">
            <v>Napa</v>
          </cell>
          <cell r="I172" t="str">
            <v>Silverado Resort</v>
          </cell>
          <cell r="J172" t="str">
            <v>94558</v>
          </cell>
          <cell r="K172" t="str">
            <v>Silverado Resort Investment Group, LLC</v>
          </cell>
          <cell r="P172">
            <v>1951</v>
          </cell>
          <cell r="Q172">
            <v>100000</v>
          </cell>
          <cell r="U172">
            <v>31079514</v>
          </cell>
          <cell r="AE172">
            <v>40360</v>
          </cell>
        </row>
        <row r="173">
          <cell r="A173" t="str">
            <v>821940833</v>
          </cell>
          <cell r="B173" t="str">
            <v>East Bay/Oakland</v>
          </cell>
          <cell r="C173" t="str">
            <v>Napa County</v>
          </cell>
          <cell r="D173" t="str">
            <v>Hospitality</v>
          </cell>
          <cell r="E173" t="str">
            <v>Motel</v>
          </cell>
          <cell r="F173" t="str">
            <v>1713 Lake St</v>
          </cell>
          <cell r="G173" t="str">
            <v>Calistoga</v>
          </cell>
          <cell r="H173" t="str">
            <v>Napa</v>
          </cell>
          <cell r="J173" t="str">
            <v>94515</v>
          </cell>
          <cell r="O173" t="str">
            <v>Wood Frame</v>
          </cell>
          <cell r="P173">
            <v>1960</v>
          </cell>
          <cell r="Q173">
            <v>8219</v>
          </cell>
          <cell r="R173">
            <v>2</v>
          </cell>
          <cell r="S173" t="str">
            <v>Single</v>
          </cell>
          <cell r="U173">
            <v>2273851</v>
          </cell>
          <cell r="AE173">
            <v>40833</v>
          </cell>
        </row>
        <row r="174">
          <cell r="A174" t="str">
            <v>2560239798</v>
          </cell>
          <cell r="B174" t="str">
            <v>East Bay/Oakland</v>
          </cell>
          <cell r="C174" t="str">
            <v>Napa County</v>
          </cell>
          <cell r="D174" t="str">
            <v>Health Care</v>
          </cell>
          <cell r="E174" t="str">
            <v>Skilled Nursing Facility</v>
          </cell>
          <cell r="F174" t="str">
            <v>2300 Brown St</v>
          </cell>
          <cell r="G174" t="str">
            <v>Napa</v>
          </cell>
          <cell r="H174" t="str">
            <v>Napa</v>
          </cell>
          <cell r="J174" t="str">
            <v>94558</v>
          </cell>
          <cell r="O174" t="str">
            <v>Masonry</v>
          </cell>
          <cell r="Q174">
            <v>25602</v>
          </cell>
          <cell r="S174" t="str">
            <v>Single</v>
          </cell>
          <cell r="U174">
            <v>1067362</v>
          </cell>
          <cell r="AE174">
            <v>39798</v>
          </cell>
        </row>
        <row r="175">
          <cell r="A175" t="str">
            <v>14804040466</v>
          </cell>
          <cell r="B175" t="str">
            <v>East Bay/Oakland</v>
          </cell>
          <cell r="C175" t="str">
            <v>Napa County</v>
          </cell>
          <cell r="D175" t="str">
            <v>Hospitality</v>
          </cell>
          <cell r="E175" t="str">
            <v>Hotel</v>
          </cell>
          <cell r="F175" t="str">
            <v>875 Bordeaux Way</v>
          </cell>
          <cell r="G175" t="str">
            <v>Napa</v>
          </cell>
          <cell r="H175" t="str">
            <v>Napa</v>
          </cell>
          <cell r="I175" t="str">
            <v>The Meritage Resort and Spa</v>
          </cell>
          <cell r="J175" t="str">
            <v>94558</v>
          </cell>
          <cell r="O175" t="str">
            <v>Reinforced Concrete</v>
          </cell>
          <cell r="P175">
            <v>2005</v>
          </cell>
          <cell r="Q175">
            <v>148040</v>
          </cell>
          <cell r="R175">
            <v>3</v>
          </cell>
          <cell r="S175" t="str">
            <v>Multi</v>
          </cell>
          <cell r="U175">
            <v>39784041</v>
          </cell>
          <cell r="AE175">
            <v>40466</v>
          </cell>
        </row>
        <row r="176">
          <cell r="A176" t="str">
            <v>2056441033</v>
          </cell>
          <cell r="B176" t="str">
            <v>East Bay/Oakland</v>
          </cell>
          <cell r="C176" t="str">
            <v>Napa County</v>
          </cell>
          <cell r="D176" t="str">
            <v>Hospitality</v>
          </cell>
          <cell r="E176" t="str">
            <v>Hotel</v>
          </cell>
          <cell r="F176" t="str">
            <v>1815-1821 Silverado Trl</v>
          </cell>
          <cell r="G176" t="str">
            <v>Napa</v>
          </cell>
          <cell r="H176" t="str">
            <v>Napa</v>
          </cell>
          <cell r="I176" t="str">
            <v>Milliken Creek Inn &amp; Spa</v>
          </cell>
          <cell r="J176" t="str">
            <v>94558</v>
          </cell>
          <cell r="K176" t="str">
            <v>Maganbhai N. Patel</v>
          </cell>
          <cell r="L176" t="str">
            <v>Maganbhai Patel</v>
          </cell>
          <cell r="M176">
            <v>9497199200</v>
          </cell>
          <cell r="O176" t="str">
            <v>Wood Frame</v>
          </cell>
          <cell r="P176">
            <v>1885</v>
          </cell>
          <cell r="Q176">
            <v>20564</v>
          </cell>
          <cell r="R176">
            <v>1</v>
          </cell>
          <cell r="S176" t="str">
            <v>Single</v>
          </cell>
          <cell r="U176">
            <v>6058449</v>
          </cell>
          <cell r="W176">
            <v>3395000</v>
          </cell>
          <cell r="X176" t="str">
            <v>Sbc Portfolio Fund Llc</v>
          </cell>
          <cell r="AA176">
            <v>2376500</v>
          </cell>
          <cell r="AB176" t="str">
            <v>Private Lender</v>
          </cell>
          <cell r="AD176" t="str">
            <v>Envirocap, LLC</v>
          </cell>
          <cell r="AE176">
            <v>41033</v>
          </cell>
        </row>
        <row r="177">
          <cell r="A177" t="str">
            <v>826139528</v>
          </cell>
          <cell r="B177" t="str">
            <v>East Bay/Oakland</v>
          </cell>
          <cell r="C177" t="str">
            <v>Napa County</v>
          </cell>
          <cell r="D177" t="str">
            <v>Hospitality</v>
          </cell>
          <cell r="E177" t="str">
            <v>Hotel</v>
          </cell>
          <cell r="F177" t="str">
            <v>443 Brown St</v>
          </cell>
          <cell r="G177" t="str">
            <v>Napa</v>
          </cell>
          <cell r="H177" t="str">
            <v>Napa</v>
          </cell>
          <cell r="I177" t="str">
            <v>Blue Violet Mansion (B&amp;B)</v>
          </cell>
          <cell r="J177" t="str">
            <v>94559</v>
          </cell>
          <cell r="O177" t="str">
            <v>Wood Frame</v>
          </cell>
          <cell r="P177">
            <v>1890</v>
          </cell>
          <cell r="Q177">
            <v>8261</v>
          </cell>
          <cell r="S177" t="str">
            <v>Single</v>
          </cell>
          <cell r="U177">
            <v>1642293</v>
          </cell>
          <cell r="AE177">
            <v>39528</v>
          </cell>
        </row>
        <row r="178">
          <cell r="A178" t="str">
            <v>2026139574</v>
          </cell>
          <cell r="B178" t="str">
            <v>East Bay/Oakland</v>
          </cell>
          <cell r="C178" t="str">
            <v>Napa County</v>
          </cell>
          <cell r="D178" t="str">
            <v>Health Care</v>
          </cell>
          <cell r="E178" t="str">
            <v>Skilled Nursing Facility</v>
          </cell>
          <cell r="F178" t="str">
            <v>1715 Washington St</v>
          </cell>
          <cell r="G178" t="str">
            <v>Calistoga</v>
          </cell>
          <cell r="H178" t="str">
            <v>Napa</v>
          </cell>
          <cell r="I178" t="str">
            <v>Sunbridge Care &amp; Rehabilitation</v>
          </cell>
          <cell r="J178" t="str">
            <v>94515</v>
          </cell>
          <cell r="O178" t="str">
            <v>Wood Frame</v>
          </cell>
          <cell r="P178">
            <v>1966</v>
          </cell>
          <cell r="Q178">
            <v>20261</v>
          </cell>
          <cell r="S178" t="str">
            <v>Single</v>
          </cell>
          <cell r="U178">
            <v>1079790</v>
          </cell>
          <cell r="AE178">
            <v>39574</v>
          </cell>
        </row>
        <row r="179">
          <cell r="A179" t="str">
            <v>310041500</v>
          </cell>
          <cell r="B179" t="str">
            <v>East Bay/Oakland</v>
          </cell>
          <cell r="C179" t="str">
            <v>Napa County</v>
          </cell>
          <cell r="D179" t="str">
            <v>Hospitality</v>
          </cell>
          <cell r="E179" t="str">
            <v>Motel</v>
          </cell>
          <cell r="F179" t="str">
            <v>1417 Kearney St</v>
          </cell>
          <cell r="G179" t="str">
            <v>Saint Helena</v>
          </cell>
          <cell r="H179" t="str">
            <v>Napa</v>
          </cell>
          <cell r="I179" t="str">
            <v>Adagio Inn</v>
          </cell>
          <cell r="J179" t="str">
            <v>94574</v>
          </cell>
          <cell r="O179" t="str">
            <v>Wood Frame</v>
          </cell>
          <cell r="P179">
            <v>1904</v>
          </cell>
          <cell r="Q179">
            <v>3100</v>
          </cell>
          <cell r="R179">
            <v>1</v>
          </cell>
          <cell r="S179" t="str">
            <v>Single</v>
          </cell>
          <cell r="U179">
            <v>1402724</v>
          </cell>
          <cell r="AE179">
            <v>41500</v>
          </cell>
        </row>
        <row r="180">
          <cell r="A180" t="str">
            <v>20623441513</v>
          </cell>
          <cell r="B180" t="str">
            <v>East Bay/Oakland</v>
          </cell>
          <cell r="C180" t="str">
            <v>Napa County</v>
          </cell>
          <cell r="D180" t="str">
            <v>Mixed</v>
          </cell>
          <cell r="E180" t="str">
            <v>Hotel</v>
          </cell>
          <cell r="F180" t="str">
            <v>6481 Washington St (4 Properties)</v>
          </cell>
          <cell r="G180" t="str">
            <v>Yountville</v>
          </cell>
          <cell r="H180" t="str">
            <v>Napa</v>
          </cell>
          <cell r="I180" t="str">
            <v>Vintage 1870</v>
          </cell>
          <cell r="J180" t="str">
            <v>94599</v>
          </cell>
          <cell r="O180" t="str">
            <v>Masonry</v>
          </cell>
          <cell r="Q180">
            <v>206234</v>
          </cell>
          <cell r="R180">
            <v>23</v>
          </cell>
          <cell r="S180" t="str">
            <v>Multi</v>
          </cell>
          <cell r="U180">
            <v>34002000</v>
          </cell>
          <cell r="AE180">
            <v>41513</v>
          </cell>
        </row>
        <row r="181">
          <cell r="A181" t="str">
            <v>1363441540</v>
          </cell>
          <cell r="B181" t="str">
            <v>East Bay/Oakland</v>
          </cell>
          <cell r="C181" t="str">
            <v>Napa County</v>
          </cell>
          <cell r="D181" t="str">
            <v>Hospitality</v>
          </cell>
          <cell r="E181" t="str">
            <v>Motel</v>
          </cell>
          <cell r="F181" t="str">
            <v>411 Randolph St</v>
          </cell>
          <cell r="G181" t="str">
            <v>Napa</v>
          </cell>
          <cell r="H181" t="str">
            <v>Napa</v>
          </cell>
          <cell r="I181" t="str">
            <v>Inn On Randolph</v>
          </cell>
          <cell r="J181" t="str">
            <v>94559</v>
          </cell>
          <cell r="O181" t="str">
            <v>Wood Frame</v>
          </cell>
          <cell r="P181">
            <v>1860</v>
          </cell>
          <cell r="Q181">
            <v>13634</v>
          </cell>
          <cell r="R181">
            <v>1</v>
          </cell>
          <cell r="S181" t="str">
            <v>Single</v>
          </cell>
          <cell r="U181">
            <v>1590500</v>
          </cell>
          <cell r="AE181">
            <v>41540</v>
          </cell>
        </row>
        <row r="182">
          <cell r="A182" t="str">
            <v>8325141180</v>
          </cell>
          <cell r="B182" t="str">
            <v>East Bay/Oakland</v>
          </cell>
          <cell r="C182" t="str">
            <v>Napa County</v>
          </cell>
          <cell r="D182" t="str">
            <v>Hospitality</v>
          </cell>
          <cell r="E182" t="str">
            <v>Hotel</v>
          </cell>
          <cell r="F182" t="str">
            <v>1075 California Blvd</v>
          </cell>
          <cell r="G182" t="str">
            <v>Napa</v>
          </cell>
          <cell r="H182" t="str">
            <v>Napa</v>
          </cell>
          <cell r="I182" t="str">
            <v>Embassy Suites Napa Valley</v>
          </cell>
          <cell r="J182" t="str">
            <v>94559</v>
          </cell>
          <cell r="K182" t="str">
            <v>FelCor Lodging Trust, Inc.</v>
          </cell>
          <cell r="M182">
            <v>9724444900</v>
          </cell>
          <cell r="O182" t="str">
            <v>Masonry</v>
          </cell>
          <cell r="P182">
            <v>1985</v>
          </cell>
          <cell r="Q182">
            <v>83251</v>
          </cell>
          <cell r="R182">
            <v>2</v>
          </cell>
          <cell r="S182" t="str">
            <v>Single</v>
          </cell>
          <cell r="U182">
            <v>17458129</v>
          </cell>
          <cell r="W182">
            <v>28500000</v>
          </cell>
          <cell r="X182" t="str">
            <v>Bank Of America</v>
          </cell>
          <cell r="AE182">
            <v>41180</v>
          </cell>
        </row>
        <row r="183">
          <cell r="A183" t="str">
            <v>633241186</v>
          </cell>
          <cell r="B183" t="str">
            <v>East Bay/Oakland</v>
          </cell>
          <cell r="C183" t="str">
            <v>Napa County</v>
          </cell>
          <cell r="D183" t="str">
            <v>Hospitality</v>
          </cell>
          <cell r="E183" t="str">
            <v>Motel</v>
          </cell>
          <cell r="F183" t="str">
            <v>6380 Silverado Trl</v>
          </cell>
          <cell r="G183" t="str">
            <v>Napa</v>
          </cell>
          <cell r="H183" t="str">
            <v>Napa</v>
          </cell>
          <cell r="I183" t="str">
            <v>Crossroads Inn</v>
          </cell>
          <cell r="J183" t="str">
            <v>94558</v>
          </cell>
          <cell r="K183" t="str">
            <v>Poetry Inn LLC</v>
          </cell>
          <cell r="L183" t="str">
            <v>Clifford Lede</v>
          </cell>
          <cell r="P183">
            <v>1985</v>
          </cell>
          <cell r="Q183">
            <v>6332</v>
          </cell>
          <cell r="U183">
            <v>5204685</v>
          </cell>
          <cell r="AE183">
            <v>41186</v>
          </cell>
        </row>
        <row r="184">
          <cell r="A184" t="str">
            <v>2727639191</v>
          </cell>
          <cell r="B184" t="str">
            <v>East Bay/Oakland</v>
          </cell>
          <cell r="C184" t="str">
            <v>Napa County</v>
          </cell>
          <cell r="D184" t="str">
            <v>Hospitality</v>
          </cell>
          <cell r="E184" t="str">
            <v>Hotel</v>
          </cell>
          <cell r="F184" t="str">
            <v>4066 Howard Ln</v>
          </cell>
          <cell r="G184" t="str">
            <v>Napa</v>
          </cell>
          <cell r="H184" t="str">
            <v>Napa</v>
          </cell>
          <cell r="I184" t="str">
            <v>La Residence (B&amp;B)</v>
          </cell>
          <cell r="J184" t="str">
            <v>94558</v>
          </cell>
          <cell r="K184" t="str">
            <v>NHP Summer</v>
          </cell>
          <cell r="L184" t="str">
            <v>Michael Jaynes</v>
          </cell>
          <cell r="M184">
            <v>9726686656</v>
          </cell>
          <cell r="O184" t="str">
            <v>Wood Frame</v>
          </cell>
          <cell r="Q184">
            <v>27276</v>
          </cell>
          <cell r="S184" t="str">
            <v>Single</v>
          </cell>
          <cell r="U184">
            <v>2361967</v>
          </cell>
          <cell r="AE184">
            <v>39191</v>
          </cell>
        </row>
        <row r="185">
          <cell r="A185" t="str">
            <v>348741326</v>
          </cell>
          <cell r="B185" t="str">
            <v>East Bay/Oakland</v>
          </cell>
          <cell r="C185" t="str">
            <v>Napa County</v>
          </cell>
          <cell r="D185" t="str">
            <v>Hospitality</v>
          </cell>
          <cell r="E185" t="str">
            <v>Motel</v>
          </cell>
          <cell r="F185" t="str">
            <v>1801 1st St</v>
          </cell>
          <cell r="G185" t="str">
            <v>Napa</v>
          </cell>
          <cell r="H185" t="str">
            <v>Napa</v>
          </cell>
          <cell r="I185" t="str">
            <v>The 1801 Inn Bed &amp; Breakfast</v>
          </cell>
          <cell r="J185" t="str">
            <v>94559</v>
          </cell>
          <cell r="O185" t="str">
            <v>Wood Frame</v>
          </cell>
          <cell r="P185">
            <v>1896</v>
          </cell>
          <cell r="Q185">
            <v>3487</v>
          </cell>
          <cell r="R185">
            <v>1</v>
          </cell>
          <cell r="S185" t="str">
            <v>Multi</v>
          </cell>
          <cell r="U185">
            <v>869285</v>
          </cell>
          <cell r="AE185">
            <v>41326</v>
          </cell>
        </row>
        <row r="186">
          <cell r="A186" t="str">
            <v>1050040522</v>
          </cell>
          <cell r="B186" t="str">
            <v>East Bay/Oakland</v>
          </cell>
          <cell r="C186" t="str">
            <v>Napa County</v>
          </cell>
          <cell r="D186" t="str">
            <v>Hospitality</v>
          </cell>
          <cell r="F186" t="str">
            <v>1712 Lincoln Ave</v>
          </cell>
          <cell r="G186" t="str">
            <v>Calistoga</v>
          </cell>
          <cell r="H186" t="str">
            <v>Napa</v>
          </cell>
          <cell r="I186" t="str">
            <v>Indian Springs Resort</v>
          </cell>
          <cell r="J186" t="str">
            <v>94515</v>
          </cell>
          <cell r="O186" t="str">
            <v>Reinforced Concrete</v>
          </cell>
          <cell r="Q186">
            <v>10500</v>
          </cell>
          <cell r="R186">
            <v>1</v>
          </cell>
          <cell r="S186" t="str">
            <v>Single</v>
          </cell>
          <cell r="U186">
            <v>6341790</v>
          </cell>
          <cell r="AE186">
            <v>40522</v>
          </cell>
        </row>
        <row r="187">
          <cell r="A187" t="str">
            <v>246640596</v>
          </cell>
          <cell r="B187" t="str">
            <v>East Bay/Oakland</v>
          </cell>
          <cell r="C187" t="str">
            <v>Napa County</v>
          </cell>
          <cell r="D187" t="str">
            <v>Hospitality</v>
          </cell>
          <cell r="E187" t="str">
            <v>Motel</v>
          </cell>
          <cell r="F187" t="str">
            <v>1523 Main St</v>
          </cell>
          <cell r="G187" t="str">
            <v>Saint Helena</v>
          </cell>
          <cell r="H187" t="str">
            <v>Napa</v>
          </cell>
          <cell r="I187" t="str">
            <v>Red Door Inn</v>
          </cell>
          <cell r="J187" t="str">
            <v>94574</v>
          </cell>
          <cell r="O187" t="str">
            <v>Wood Frame</v>
          </cell>
          <cell r="P187">
            <v>1890</v>
          </cell>
          <cell r="Q187">
            <v>2466</v>
          </cell>
          <cell r="R187">
            <v>1</v>
          </cell>
          <cell r="S187" t="str">
            <v>Single</v>
          </cell>
          <cell r="U187">
            <v>691281</v>
          </cell>
          <cell r="AE187">
            <v>40596</v>
          </cell>
        </row>
        <row r="188">
          <cell r="A188" t="str">
            <v>1015239576</v>
          </cell>
          <cell r="B188" t="str">
            <v>East Bay/Oakland</v>
          </cell>
          <cell r="C188" t="str">
            <v>Napa County</v>
          </cell>
          <cell r="D188" t="str">
            <v>Hospitality</v>
          </cell>
          <cell r="E188" t="str">
            <v>Motel</v>
          </cell>
          <cell r="F188" t="str">
            <v>1301 Jefferson St</v>
          </cell>
          <cell r="G188" t="str">
            <v>Napa</v>
          </cell>
          <cell r="H188" t="str">
            <v>Napa</v>
          </cell>
          <cell r="I188" t="str">
            <v>Old World Inn Bed &amp; Breakfast</v>
          </cell>
          <cell r="J188" t="str">
            <v>94559</v>
          </cell>
          <cell r="K188" t="str">
            <v>Napa Valley Property Mgmt 13 LP</v>
          </cell>
          <cell r="L188" t="str">
            <v>Sharon Fry</v>
          </cell>
          <cell r="O188" t="str">
            <v>Wood Frame</v>
          </cell>
          <cell r="P188">
            <v>1940</v>
          </cell>
          <cell r="Q188">
            <v>10152</v>
          </cell>
          <cell r="R188">
            <v>1</v>
          </cell>
          <cell r="S188" t="str">
            <v>Multi</v>
          </cell>
          <cell r="U188">
            <v>1353040</v>
          </cell>
          <cell r="W188">
            <v>1625000</v>
          </cell>
          <cell r="X188" t="str">
            <v>Napa Community Bank</v>
          </cell>
          <cell r="AE188">
            <v>39576</v>
          </cell>
        </row>
        <row r="189">
          <cell r="A189" t="str">
            <v>2727639066</v>
          </cell>
          <cell r="B189" t="str">
            <v>East Bay/Oakland</v>
          </cell>
          <cell r="C189" t="str">
            <v>Napa County</v>
          </cell>
          <cell r="D189" t="str">
            <v>Hospitality</v>
          </cell>
          <cell r="E189" t="str">
            <v>Hotel</v>
          </cell>
          <cell r="F189" t="str">
            <v>4066 Howard Ln</v>
          </cell>
          <cell r="G189" t="str">
            <v>Napa</v>
          </cell>
          <cell r="H189" t="str">
            <v>Napa</v>
          </cell>
          <cell r="I189" t="str">
            <v>La Residence (B&amp;B)</v>
          </cell>
          <cell r="J189" t="str">
            <v>94558</v>
          </cell>
          <cell r="O189" t="str">
            <v>Wood Frame</v>
          </cell>
          <cell r="Q189">
            <v>27276</v>
          </cell>
          <cell r="S189" t="str">
            <v>Single</v>
          </cell>
          <cell r="U189">
            <v>1849897</v>
          </cell>
          <cell r="AE189">
            <v>39066</v>
          </cell>
        </row>
        <row r="190">
          <cell r="A190" t="str">
            <v>2668541087</v>
          </cell>
          <cell r="B190" t="str">
            <v>East Bay/Oakland</v>
          </cell>
          <cell r="C190" t="str">
            <v>Napa County</v>
          </cell>
          <cell r="D190" t="str">
            <v>Hospitality</v>
          </cell>
          <cell r="E190" t="str">
            <v>Hotel</v>
          </cell>
          <cell r="F190" t="str">
            <v>1137 Warren St</v>
          </cell>
          <cell r="G190" t="str">
            <v>Napa</v>
          </cell>
          <cell r="H190" t="str">
            <v>Napa</v>
          </cell>
          <cell r="I190" t="str">
            <v>Napa Inn</v>
          </cell>
          <cell r="J190" t="str">
            <v>94559</v>
          </cell>
          <cell r="O190" t="str">
            <v>Wood Frame</v>
          </cell>
          <cell r="P190">
            <v>1910</v>
          </cell>
          <cell r="Q190">
            <v>26685</v>
          </cell>
          <cell r="R190">
            <v>1</v>
          </cell>
          <cell r="S190" t="str">
            <v>Multi</v>
          </cell>
          <cell r="U190">
            <v>932858</v>
          </cell>
          <cell r="AE190">
            <v>41087</v>
          </cell>
        </row>
        <row r="191">
          <cell r="A191" t="str">
            <v>2668541087</v>
          </cell>
          <cell r="B191" t="str">
            <v>East Bay/Oakland</v>
          </cell>
          <cell r="C191" t="str">
            <v>Napa County</v>
          </cell>
          <cell r="D191" t="str">
            <v>Hospitality</v>
          </cell>
          <cell r="E191" t="str">
            <v>Hotel</v>
          </cell>
          <cell r="F191" t="str">
            <v>1137 Warren St</v>
          </cell>
          <cell r="G191" t="str">
            <v>Napa</v>
          </cell>
          <cell r="H191" t="str">
            <v>Napa</v>
          </cell>
          <cell r="I191" t="str">
            <v>Napa Inn</v>
          </cell>
          <cell r="J191" t="str">
            <v>94559</v>
          </cell>
          <cell r="O191" t="str">
            <v>Wood Frame</v>
          </cell>
          <cell r="P191">
            <v>1910</v>
          </cell>
          <cell r="Q191">
            <v>26685</v>
          </cell>
          <cell r="R191">
            <v>1</v>
          </cell>
          <cell r="S191" t="str">
            <v>Multi</v>
          </cell>
          <cell r="U191">
            <v>932858</v>
          </cell>
          <cell r="W191">
            <v>461500</v>
          </cell>
          <cell r="X191" t="str">
            <v>Bank Of America</v>
          </cell>
          <cell r="AA191">
            <v>461500</v>
          </cell>
          <cell r="AB191" t="str">
            <v>Bank of America NA</v>
          </cell>
          <cell r="AE191">
            <v>41087</v>
          </cell>
        </row>
        <row r="192">
          <cell r="A192" t="str">
            <v>40354</v>
          </cell>
          <cell r="B192" t="str">
            <v>East Bay/Oakland</v>
          </cell>
          <cell r="C192" t="str">
            <v>Napa County</v>
          </cell>
          <cell r="D192" t="str">
            <v>Mixed</v>
          </cell>
          <cell r="E192" t="str">
            <v>Winery/Vineyard</v>
          </cell>
          <cell r="F192" t="str">
            <v>1960 St Helena Hwy (3 Properties)</v>
          </cell>
          <cell r="H192" t="str">
            <v>Napa</v>
          </cell>
          <cell r="I192" t="str">
            <v>Beaulieu Vineyards</v>
          </cell>
          <cell r="K192" t="str">
            <v>Realty Income Corporation</v>
          </cell>
          <cell r="M192">
            <v>7607412111</v>
          </cell>
          <cell r="O192" t="str">
            <v>Masonry</v>
          </cell>
          <cell r="R192">
            <v>2</v>
          </cell>
          <cell r="S192" t="str">
            <v>Single</v>
          </cell>
          <cell r="U192">
            <v>86712282</v>
          </cell>
          <cell r="AE192">
            <v>40354</v>
          </cell>
          <cell r="AF192">
            <v>258000000</v>
          </cell>
        </row>
        <row r="193">
          <cell r="A193" t="str">
            <v>888440704</v>
          </cell>
          <cell r="B193" t="str">
            <v>East Bay/Oakland</v>
          </cell>
          <cell r="C193" t="str">
            <v>Napa County</v>
          </cell>
          <cell r="D193" t="str">
            <v>Specialty</v>
          </cell>
          <cell r="E193" t="str">
            <v>Winery/Vineyard</v>
          </cell>
          <cell r="F193" t="str">
            <v>88 Auberge Rd</v>
          </cell>
          <cell r="G193" t="str">
            <v>Rutherford</v>
          </cell>
          <cell r="H193" t="str">
            <v>Napa</v>
          </cell>
          <cell r="I193" t="str">
            <v>Sloan Estate Winery</v>
          </cell>
          <cell r="J193" t="str">
            <v>94573</v>
          </cell>
          <cell r="K193" t="str">
            <v>Goldin Financial Holdings</v>
          </cell>
          <cell r="P193">
            <v>1992</v>
          </cell>
          <cell r="Q193">
            <v>8884</v>
          </cell>
          <cell r="AE193">
            <v>40704</v>
          </cell>
          <cell r="AF193">
            <v>40000000</v>
          </cell>
        </row>
        <row r="194">
          <cell r="A194" t="str">
            <v>7728039625</v>
          </cell>
          <cell r="B194" t="str">
            <v>East Bay/Oakland</v>
          </cell>
          <cell r="C194" t="str">
            <v>Napa County</v>
          </cell>
          <cell r="D194" t="str">
            <v>Retail</v>
          </cell>
          <cell r="E194" t="str">
            <v>Freestanding</v>
          </cell>
          <cell r="F194" t="str">
            <v>1116 1st St (3 Properties)</v>
          </cell>
          <cell r="G194" t="str">
            <v>Napa</v>
          </cell>
          <cell r="H194" t="str">
            <v>Napa</v>
          </cell>
          <cell r="I194" t="str">
            <v>Parkway Plaza</v>
          </cell>
          <cell r="J194" t="str">
            <v>94559</v>
          </cell>
          <cell r="K194" t="str">
            <v>Lubert-Adler Management West, Inc.</v>
          </cell>
          <cell r="M194">
            <v>3104964130</v>
          </cell>
          <cell r="O194" t="str">
            <v>Masonry</v>
          </cell>
          <cell r="Q194">
            <v>77280</v>
          </cell>
          <cell r="R194">
            <v>7</v>
          </cell>
          <cell r="S194" t="str">
            <v>Single</v>
          </cell>
          <cell r="U194">
            <v>20099000</v>
          </cell>
          <cell r="W194">
            <v>12750000</v>
          </cell>
          <cell r="X194" t="str">
            <v>Wells Fargo Bk Na</v>
          </cell>
          <cell r="AE194">
            <v>39625</v>
          </cell>
          <cell r="AF194">
            <v>20000000</v>
          </cell>
        </row>
        <row r="195">
          <cell r="A195" t="str">
            <v>7728040779</v>
          </cell>
          <cell r="B195" t="str">
            <v>East Bay/Oakland</v>
          </cell>
          <cell r="C195" t="str">
            <v>Napa County</v>
          </cell>
          <cell r="D195" t="str">
            <v>Retail</v>
          </cell>
          <cell r="E195" t="str">
            <v>Freestanding</v>
          </cell>
          <cell r="F195" t="str">
            <v>1116 1st St (3 Properties)</v>
          </cell>
          <cell r="G195" t="str">
            <v>Napa</v>
          </cell>
          <cell r="H195" t="str">
            <v>Napa</v>
          </cell>
          <cell r="I195" t="str">
            <v>Parkway Plaza</v>
          </cell>
          <cell r="J195" t="str">
            <v>94559</v>
          </cell>
          <cell r="K195" t="str">
            <v>Cole Real Estate Investments</v>
          </cell>
          <cell r="M195">
            <v>6027788700</v>
          </cell>
          <cell r="O195" t="str">
            <v>Masonry</v>
          </cell>
          <cell r="Q195">
            <v>77280</v>
          </cell>
          <cell r="R195">
            <v>5</v>
          </cell>
          <cell r="S195" t="str">
            <v>Single</v>
          </cell>
          <cell r="U195">
            <v>19435831</v>
          </cell>
          <cell r="V195">
            <v>19825000</v>
          </cell>
          <cell r="AE195">
            <v>40779</v>
          </cell>
          <cell r="AF195">
            <v>19825000</v>
          </cell>
        </row>
        <row r="196">
          <cell r="A196" t="str">
            <v>5700039946</v>
          </cell>
          <cell r="B196" t="str">
            <v>East Bay/Oakland</v>
          </cell>
          <cell r="C196" t="str">
            <v>Napa County</v>
          </cell>
          <cell r="D196" t="str">
            <v>Specialty</v>
          </cell>
          <cell r="E196" t="str">
            <v>Winery/Vineyard</v>
          </cell>
          <cell r="F196" t="str">
            <v>1 Kirkland Ranch Rd</v>
          </cell>
          <cell r="G196" t="str">
            <v>Napa</v>
          </cell>
          <cell r="H196" t="str">
            <v>Napa</v>
          </cell>
          <cell r="I196" t="str">
            <v>Kirkland Ranch Winery</v>
          </cell>
          <cell r="J196" t="str">
            <v>94558</v>
          </cell>
          <cell r="K196" t="str">
            <v>Madison Capital Management</v>
          </cell>
          <cell r="M196">
            <v>3039572000</v>
          </cell>
          <cell r="Q196">
            <v>57000</v>
          </cell>
          <cell r="U196">
            <v>23126264</v>
          </cell>
          <cell r="AE196">
            <v>39946</v>
          </cell>
          <cell r="AF196">
            <v>18000000</v>
          </cell>
        </row>
        <row r="197">
          <cell r="A197" t="str">
            <v>1110039119</v>
          </cell>
          <cell r="B197" t="str">
            <v>East Bay/Oakland</v>
          </cell>
          <cell r="C197" t="str">
            <v>Napa County</v>
          </cell>
          <cell r="D197" t="str">
            <v>Specialty</v>
          </cell>
          <cell r="E197" t="str">
            <v>Trailer / Camper Park</v>
          </cell>
          <cell r="F197" t="str">
            <v>500 Lincoln Ave</v>
          </cell>
          <cell r="G197" t="str">
            <v>Napa</v>
          </cell>
          <cell r="H197" t="str">
            <v>Napa</v>
          </cell>
          <cell r="I197" t="str">
            <v>Napa Valley Rv Resort</v>
          </cell>
          <cell r="J197" t="str">
            <v>94558</v>
          </cell>
          <cell r="O197" t="str">
            <v>Reinforced Concrete</v>
          </cell>
          <cell r="P197">
            <v>1989</v>
          </cell>
          <cell r="Q197">
            <v>11100</v>
          </cell>
          <cell r="S197" t="str">
            <v>Single</v>
          </cell>
          <cell r="U197">
            <v>3699013</v>
          </cell>
          <cell r="AE197">
            <v>39119</v>
          </cell>
          <cell r="AF197">
            <v>17500000</v>
          </cell>
        </row>
        <row r="198">
          <cell r="A198" t="str">
            <v>440041388</v>
          </cell>
          <cell r="B198" t="str">
            <v>East Bay/Oakland</v>
          </cell>
          <cell r="C198" t="str">
            <v>Napa County</v>
          </cell>
          <cell r="D198" t="str">
            <v>Specialty</v>
          </cell>
          <cell r="E198" t="str">
            <v>Winery/Vineyard</v>
          </cell>
          <cell r="F198" t="str">
            <v>2125 Inglewood Ave</v>
          </cell>
          <cell r="G198" t="str">
            <v>Saint Helena</v>
          </cell>
          <cell r="H198" t="str">
            <v>Napa</v>
          </cell>
          <cell r="I198" t="str">
            <v>Historic Inglewood Estate</v>
          </cell>
          <cell r="J198" t="str">
            <v>94574</v>
          </cell>
          <cell r="K198" t="str">
            <v>Costco Wholesale Corporation</v>
          </cell>
          <cell r="L198" t="str">
            <v>James Sinegal</v>
          </cell>
          <cell r="M198">
            <v>4253138100</v>
          </cell>
          <cell r="P198">
            <v>1999</v>
          </cell>
          <cell r="Q198">
            <v>4400</v>
          </cell>
          <cell r="U198">
            <v>9311203</v>
          </cell>
          <cell r="AE198">
            <v>41388</v>
          </cell>
          <cell r="AF198">
            <v>17000000</v>
          </cell>
        </row>
        <row r="199">
          <cell r="A199" t="str">
            <v>13669637495</v>
          </cell>
          <cell r="B199" t="str">
            <v>East Bay/Oakland</v>
          </cell>
          <cell r="C199" t="str">
            <v>Napa County</v>
          </cell>
          <cell r="D199" t="str">
            <v>Retail (Lifestyle Center)</v>
          </cell>
          <cell r="E199" t="str">
            <v>Freestanding</v>
          </cell>
          <cell r="F199" t="str">
            <v>1320-1398 Napa Town Ctr (4 Properties)</v>
          </cell>
          <cell r="G199" t="str">
            <v>Napa</v>
          </cell>
          <cell r="H199" t="str">
            <v>Napa</v>
          </cell>
          <cell r="I199" t="str">
            <v>Napa Town Center</v>
          </cell>
          <cell r="J199" t="str">
            <v>94559</v>
          </cell>
          <cell r="Q199">
            <v>136696</v>
          </cell>
          <cell r="S199" t="str">
            <v>Multi</v>
          </cell>
          <cell r="U199">
            <v>5977235</v>
          </cell>
          <cell r="X199" t="str">
            <v>Lender Not available</v>
          </cell>
          <cell r="AE199">
            <v>37495</v>
          </cell>
          <cell r="AF199">
            <v>16250000</v>
          </cell>
        </row>
        <row r="200">
          <cell r="A200" t="str">
            <v>620238142</v>
          </cell>
          <cell r="B200" t="str">
            <v>East Bay/Oakland</v>
          </cell>
          <cell r="C200" t="str">
            <v>Napa County</v>
          </cell>
          <cell r="D200" t="str">
            <v>Specialty</v>
          </cell>
          <cell r="E200" t="str">
            <v>Winery/Vineyard</v>
          </cell>
          <cell r="F200" t="str">
            <v>3070 Saint Helena Hwy N</v>
          </cell>
          <cell r="G200" t="str">
            <v>Saint Helena</v>
          </cell>
          <cell r="H200" t="str">
            <v>Napa</v>
          </cell>
          <cell r="J200" t="str">
            <v>94574</v>
          </cell>
          <cell r="K200" t="str">
            <v>Sutter Home Winery, Inc</v>
          </cell>
          <cell r="M200">
            <v>7079633104</v>
          </cell>
          <cell r="O200" t="str">
            <v>Wood Frame</v>
          </cell>
          <cell r="Q200">
            <v>6202</v>
          </cell>
          <cell r="U200">
            <v>2516075</v>
          </cell>
          <cell r="X200" t="str">
            <v>Lender Not available</v>
          </cell>
          <cell r="AE200">
            <v>38142</v>
          </cell>
          <cell r="AF200">
            <v>16000000</v>
          </cell>
        </row>
        <row r="201">
          <cell r="A201" t="str">
            <v>8491638527</v>
          </cell>
          <cell r="B201" t="str">
            <v>East Bay/Oakland</v>
          </cell>
          <cell r="C201" t="str">
            <v>Napa County</v>
          </cell>
          <cell r="D201" t="str">
            <v>Retail (Neighborhood Center)</v>
          </cell>
          <cell r="F201" t="str">
            <v>611-675 Trancas St (3 Properties)</v>
          </cell>
          <cell r="G201" t="str">
            <v>Napa</v>
          </cell>
          <cell r="H201" t="str">
            <v>Napa</v>
          </cell>
          <cell r="I201" t="str">
            <v>Silverado Plaza</v>
          </cell>
          <cell r="J201" t="str">
            <v>94558</v>
          </cell>
          <cell r="K201" t="str">
            <v>Regency Centers Corporation</v>
          </cell>
          <cell r="M201">
            <v>9045987000</v>
          </cell>
          <cell r="O201" t="str">
            <v>Wood Frame</v>
          </cell>
          <cell r="Q201">
            <v>84916</v>
          </cell>
          <cell r="R201">
            <v>6</v>
          </cell>
          <cell r="S201" t="str">
            <v>Multi</v>
          </cell>
          <cell r="U201">
            <v>10481695</v>
          </cell>
          <cell r="V201">
            <v>3988500</v>
          </cell>
          <cell r="W201">
            <v>10910000</v>
          </cell>
          <cell r="X201" t="str">
            <v>JPMorgan Chase Bank</v>
          </cell>
          <cell r="AE201">
            <v>38527</v>
          </cell>
          <cell r="AF201">
            <v>14898500</v>
          </cell>
        </row>
        <row r="202">
          <cell r="A202" t="str">
            <v>1170440541</v>
          </cell>
          <cell r="B202" t="str">
            <v>East Bay/Oakland</v>
          </cell>
          <cell r="C202" t="str">
            <v>Napa County</v>
          </cell>
          <cell r="D202" t="str">
            <v>Specialty</v>
          </cell>
          <cell r="E202" t="str">
            <v>Winery/Vineyard</v>
          </cell>
          <cell r="F202" t="str">
            <v>7415 St Helena Hwy</v>
          </cell>
          <cell r="G202" t="str">
            <v>Yountville</v>
          </cell>
          <cell r="H202" t="str">
            <v>Napa</v>
          </cell>
          <cell r="J202" t="str">
            <v>94599</v>
          </cell>
          <cell r="O202" t="str">
            <v>Masonry</v>
          </cell>
          <cell r="Q202">
            <v>11704</v>
          </cell>
          <cell r="R202">
            <v>1</v>
          </cell>
          <cell r="S202" t="str">
            <v>Single</v>
          </cell>
          <cell r="U202">
            <v>7033666</v>
          </cell>
          <cell r="AE202">
            <v>40541</v>
          </cell>
          <cell r="AF202">
            <v>10550000</v>
          </cell>
        </row>
        <row r="203">
          <cell r="A203" t="str">
            <v>1170440542</v>
          </cell>
          <cell r="B203" t="str">
            <v>East Bay/Oakland</v>
          </cell>
          <cell r="C203" t="str">
            <v>Napa County</v>
          </cell>
          <cell r="D203" t="str">
            <v>Specialty</v>
          </cell>
          <cell r="E203" t="str">
            <v>Winery/Vineyard</v>
          </cell>
          <cell r="F203" t="str">
            <v>7415 St Helena Hwy</v>
          </cell>
          <cell r="G203" t="str">
            <v>Yountville</v>
          </cell>
          <cell r="H203" t="str">
            <v>Napa</v>
          </cell>
          <cell r="J203" t="str">
            <v>94599</v>
          </cell>
          <cell r="K203" t="str">
            <v>Vintage Wine Estates, Inc.</v>
          </cell>
          <cell r="M203">
            <v>8002899463</v>
          </cell>
          <cell r="O203" t="str">
            <v>Masonry</v>
          </cell>
          <cell r="Q203">
            <v>11704</v>
          </cell>
          <cell r="R203">
            <v>1</v>
          </cell>
          <cell r="S203" t="str">
            <v>Single</v>
          </cell>
          <cell r="U203">
            <v>7033666</v>
          </cell>
          <cell r="V203">
            <v>3650000</v>
          </cell>
          <cell r="AA203">
            <v>6900000</v>
          </cell>
          <cell r="AB203" t="str">
            <v>Seller</v>
          </cell>
          <cell r="AE203">
            <v>40542</v>
          </cell>
          <cell r="AF203">
            <v>10550000</v>
          </cell>
        </row>
        <row r="204">
          <cell r="A204" t="str">
            <v>4805038253</v>
          </cell>
          <cell r="B204" t="str">
            <v>East Bay/Oakland</v>
          </cell>
          <cell r="C204" t="str">
            <v>Napa County</v>
          </cell>
          <cell r="D204" t="str">
            <v>Specialty</v>
          </cell>
          <cell r="E204" t="str">
            <v>Winery/Vineyard</v>
          </cell>
          <cell r="F204" t="str">
            <v>3 Executive Way</v>
          </cell>
          <cell r="G204" t="str">
            <v>Napa</v>
          </cell>
          <cell r="H204" t="str">
            <v>Napa</v>
          </cell>
          <cell r="J204" t="str">
            <v>94558</v>
          </cell>
          <cell r="K204" t="str">
            <v>Panattoni Development Company</v>
          </cell>
          <cell r="M204">
            <v>9163811561</v>
          </cell>
          <cell r="O204" t="str">
            <v>Reinforced Concrete</v>
          </cell>
          <cell r="P204">
            <v>1990</v>
          </cell>
          <cell r="Q204">
            <v>48050</v>
          </cell>
          <cell r="U204">
            <v>2142136</v>
          </cell>
          <cell r="V204">
            <v>1700000</v>
          </cell>
          <cell r="W204">
            <v>6700000</v>
          </cell>
          <cell r="X204" t="str">
            <v>Intervest Mortgage Investment</v>
          </cell>
          <cell r="AE204">
            <v>38253</v>
          </cell>
          <cell r="AF204">
            <v>8400000</v>
          </cell>
        </row>
        <row r="205">
          <cell r="A205" t="str">
            <v>471437034</v>
          </cell>
          <cell r="B205" t="str">
            <v>East Bay/Oakland</v>
          </cell>
          <cell r="C205" t="str">
            <v>Napa County</v>
          </cell>
          <cell r="D205" t="str">
            <v>Specialty</v>
          </cell>
          <cell r="E205" t="str">
            <v>Winery/Vineyard</v>
          </cell>
          <cell r="F205" t="str">
            <v>3200 Ehlers Ln</v>
          </cell>
          <cell r="G205" t="str">
            <v>Saint Helena</v>
          </cell>
          <cell r="H205" t="str">
            <v>Napa</v>
          </cell>
          <cell r="I205" t="str">
            <v>Leducq Vineyards</v>
          </cell>
          <cell r="J205" t="str">
            <v>94574</v>
          </cell>
          <cell r="P205">
            <v>1886</v>
          </cell>
          <cell r="Q205">
            <v>4714</v>
          </cell>
          <cell r="U205">
            <v>507015</v>
          </cell>
          <cell r="V205">
            <v>8000000</v>
          </cell>
          <cell r="AE205">
            <v>37034</v>
          </cell>
          <cell r="AF205">
            <v>8000000</v>
          </cell>
        </row>
        <row r="206">
          <cell r="A206" t="str">
            <v>1665040655</v>
          </cell>
          <cell r="B206" t="str">
            <v>East Bay/Oakland</v>
          </cell>
          <cell r="C206" t="str">
            <v>Napa County</v>
          </cell>
          <cell r="D206" t="str">
            <v>Specialty</v>
          </cell>
          <cell r="E206" t="str">
            <v>Winery/Vineyard</v>
          </cell>
          <cell r="F206" t="str">
            <v>40 Rapp Ln</v>
          </cell>
          <cell r="G206" t="str">
            <v>Napa</v>
          </cell>
          <cell r="H206" t="str">
            <v>Napa</v>
          </cell>
          <cell r="J206" t="str">
            <v>94558</v>
          </cell>
          <cell r="K206" t="str">
            <v>Zhangs Winery Inc</v>
          </cell>
          <cell r="L206" t="str">
            <v>Ning Zhang</v>
          </cell>
          <cell r="P206">
            <v>1982</v>
          </cell>
          <cell r="Q206">
            <v>16650</v>
          </cell>
          <cell r="U206">
            <v>3969542</v>
          </cell>
          <cell r="V206">
            <v>180000</v>
          </cell>
          <cell r="W206">
            <v>7800000</v>
          </cell>
          <cell r="X206" t="str">
            <v>Private Individual Fas Fiancial Inc</v>
          </cell>
          <cell r="Z206" t="str">
            <v>Lender Name: * Other Institutional Lenders Yasin Investment Inc</v>
          </cell>
          <cell r="AE206">
            <v>40655</v>
          </cell>
          <cell r="AF206">
            <v>7980000</v>
          </cell>
        </row>
        <row r="207">
          <cell r="A207" t="str">
            <v>4805038796</v>
          </cell>
          <cell r="B207" t="str">
            <v>East Bay/Oakland</v>
          </cell>
          <cell r="C207" t="str">
            <v>Napa County</v>
          </cell>
          <cell r="D207" t="str">
            <v>Specialty</v>
          </cell>
          <cell r="E207" t="str">
            <v>Winery/Vineyard</v>
          </cell>
          <cell r="F207" t="str">
            <v>3 Executive Way</v>
          </cell>
          <cell r="G207" t="str">
            <v>Napa</v>
          </cell>
          <cell r="H207" t="str">
            <v>Napa</v>
          </cell>
          <cell r="J207" t="str">
            <v>94558</v>
          </cell>
          <cell r="K207" t="str">
            <v>1 Executive Way, LLC</v>
          </cell>
          <cell r="M207">
            <v>7072577718</v>
          </cell>
          <cell r="O207" t="str">
            <v>Reinforced Concrete</v>
          </cell>
          <cell r="P207">
            <v>1990</v>
          </cell>
          <cell r="Q207">
            <v>48050</v>
          </cell>
          <cell r="S207" t="str">
            <v>Single</v>
          </cell>
          <cell r="U207">
            <v>5600000</v>
          </cell>
          <cell r="X207" t="str">
            <v>Lender Not available</v>
          </cell>
          <cell r="AE207">
            <v>38796</v>
          </cell>
          <cell r="AF207">
            <v>7500000</v>
          </cell>
        </row>
        <row r="208">
          <cell r="A208" t="str">
            <v>5687837510</v>
          </cell>
          <cell r="B208" t="str">
            <v>East Bay/Oakland</v>
          </cell>
          <cell r="C208" t="str">
            <v>Napa County</v>
          </cell>
          <cell r="D208" t="str">
            <v>Specialty</v>
          </cell>
          <cell r="E208" t="str">
            <v>Self-Storage</v>
          </cell>
          <cell r="F208" t="str">
            <v>1111 Soscol Ferry Rd</v>
          </cell>
          <cell r="G208" t="str">
            <v>Napa</v>
          </cell>
          <cell r="H208" t="str">
            <v>Napa</v>
          </cell>
          <cell r="I208" t="str">
            <v>All American Mini-Storage</v>
          </cell>
          <cell r="J208" t="str">
            <v>94558</v>
          </cell>
          <cell r="O208" t="str">
            <v>Reinforced Concrete</v>
          </cell>
          <cell r="P208">
            <v>1987</v>
          </cell>
          <cell r="Q208">
            <v>56878</v>
          </cell>
          <cell r="S208" t="str">
            <v>Single</v>
          </cell>
          <cell r="U208">
            <v>3978742</v>
          </cell>
          <cell r="W208">
            <v>4300000</v>
          </cell>
          <cell r="X208" t="str">
            <v>Feather River State Bank</v>
          </cell>
          <cell r="AE208">
            <v>37510</v>
          </cell>
          <cell r="AF208">
            <v>7100000</v>
          </cell>
        </row>
        <row r="209">
          <cell r="A209" t="str">
            <v>139738</v>
          </cell>
          <cell r="B209" t="str">
            <v>East Bay/Oakland</v>
          </cell>
          <cell r="C209" t="str">
            <v>Napa County</v>
          </cell>
          <cell r="D209" t="str">
            <v>Specialty</v>
          </cell>
          <cell r="E209" t="str">
            <v>Winery/Vineyard</v>
          </cell>
          <cell r="F209" t="str">
            <v>Mee Ln</v>
          </cell>
          <cell r="G209" t="str">
            <v>Saint Helena</v>
          </cell>
          <cell r="H209" t="str">
            <v>Napa</v>
          </cell>
          <cell r="J209" t="str">
            <v>94574</v>
          </cell>
          <cell r="K209" t="str">
            <v>Long Meadow Ranch Partners LP</v>
          </cell>
          <cell r="L209" t="str">
            <v>Ted Hall</v>
          </cell>
          <cell r="M209">
            <v>7079634555</v>
          </cell>
          <cell r="Q209">
            <v>1</v>
          </cell>
          <cell r="U209">
            <v>2174457</v>
          </cell>
          <cell r="V209">
            <v>2600000</v>
          </cell>
          <cell r="W209">
            <v>4300000</v>
          </cell>
          <cell r="X209" t="str">
            <v>American Ag Credit</v>
          </cell>
          <cell r="AE209">
            <v>39738</v>
          </cell>
          <cell r="AF209">
            <v>6900000</v>
          </cell>
        </row>
        <row r="210">
          <cell r="A210" t="str">
            <v>840040758</v>
          </cell>
          <cell r="B210" t="str">
            <v>East Bay/Oakland</v>
          </cell>
          <cell r="C210" t="str">
            <v>Napa County</v>
          </cell>
          <cell r="D210" t="str">
            <v>Specialty</v>
          </cell>
          <cell r="E210" t="str">
            <v>Winery/Vineyard</v>
          </cell>
          <cell r="F210" t="str">
            <v>1844-1996 Pope Canyon Rd</v>
          </cell>
          <cell r="G210" t="str">
            <v>Saint Helena</v>
          </cell>
          <cell r="H210" t="str">
            <v>Napa</v>
          </cell>
          <cell r="J210" t="str">
            <v>94574</v>
          </cell>
          <cell r="K210" t="str">
            <v>Whisky River Ranch Corporation</v>
          </cell>
          <cell r="L210" t="str">
            <v>Jerry Bordian</v>
          </cell>
          <cell r="M210">
            <v>2507247364</v>
          </cell>
          <cell r="Q210">
            <v>8400</v>
          </cell>
          <cell r="R210">
            <v>1</v>
          </cell>
          <cell r="V210">
            <v>2600000</v>
          </cell>
          <cell r="W210">
            <v>4000000</v>
          </cell>
          <cell r="X210" t="str">
            <v>Metropolitan Life Ins Co</v>
          </cell>
          <cell r="AE210">
            <v>40758</v>
          </cell>
          <cell r="AF210">
            <v>6600000</v>
          </cell>
        </row>
        <row r="211">
          <cell r="A211" t="str">
            <v>1200040344</v>
          </cell>
          <cell r="B211" t="str">
            <v>East Bay/Oakland</v>
          </cell>
          <cell r="C211" t="str">
            <v>Napa County</v>
          </cell>
          <cell r="D211" t="str">
            <v>Specialty</v>
          </cell>
          <cell r="E211" t="str">
            <v>Winery/Vineyard</v>
          </cell>
          <cell r="F211" t="str">
            <v>2055 Hoffman Ln</v>
          </cell>
          <cell r="G211" t="str">
            <v>Napa</v>
          </cell>
          <cell r="H211" t="str">
            <v>Napa</v>
          </cell>
          <cell r="I211" t="str">
            <v>Havens Wine Cellars</v>
          </cell>
          <cell r="J211" t="str">
            <v>94558</v>
          </cell>
          <cell r="K211" t="str">
            <v>Trinchero Family Estates</v>
          </cell>
          <cell r="M211">
            <v>8009674663</v>
          </cell>
          <cell r="O211" t="str">
            <v>Wood Frame</v>
          </cell>
          <cell r="P211">
            <v>1981</v>
          </cell>
          <cell r="Q211">
            <v>12000</v>
          </cell>
          <cell r="U211">
            <v>7797794</v>
          </cell>
          <cell r="AE211">
            <v>40344</v>
          </cell>
          <cell r="AF211">
            <v>6500000</v>
          </cell>
        </row>
        <row r="212">
          <cell r="A212" t="str">
            <v>3629638071</v>
          </cell>
          <cell r="B212" t="str">
            <v>East Bay/Oakland</v>
          </cell>
          <cell r="C212" t="str">
            <v>Napa County</v>
          </cell>
          <cell r="D212" t="str">
            <v>Retail (Neighborhood Center)</v>
          </cell>
          <cell r="F212" t="str">
            <v>3150-3222 Jefferson St</v>
          </cell>
          <cell r="G212" t="str">
            <v>Napa</v>
          </cell>
          <cell r="H212" t="str">
            <v>Napa</v>
          </cell>
          <cell r="I212" t="str">
            <v>The Grape Yard</v>
          </cell>
          <cell r="J212" t="str">
            <v>94558</v>
          </cell>
          <cell r="K212" t="str">
            <v>Nazar &amp; Maha Alsaffar</v>
          </cell>
          <cell r="M212">
            <v>9259802191</v>
          </cell>
          <cell r="O212" t="str">
            <v>Masonry</v>
          </cell>
          <cell r="P212">
            <v>1975</v>
          </cell>
          <cell r="Q212">
            <v>36296</v>
          </cell>
          <cell r="R212">
            <v>10</v>
          </cell>
          <cell r="S212" t="str">
            <v>Multi</v>
          </cell>
          <cell r="T212">
            <v>25.16</v>
          </cell>
          <cell r="U212">
            <v>3991994</v>
          </cell>
          <cell r="V212">
            <v>2925000</v>
          </cell>
          <cell r="W212">
            <v>3575000</v>
          </cell>
          <cell r="X212" t="str">
            <v>East West Bank</v>
          </cell>
          <cell r="AE212">
            <v>38071</v>
          </cell>
          <cell r="AF212">
            <v>6500000</v>
          </cell>
        </row>
        <row r="213">
          <cell r="A213" t="str">
            <v>5687840540</v>
          </cell>
          <cell r="B213" t="str">
            <v>East Bay/Oakland</v>
          </cell>
          <cell r="C213" t="str">
            <v>Napa County</v>
          </cell>
          <cell r="D213" t="str">
            <v>Specialty</v>
          </cell>
          <cell r="E213" t="str">
            <v>Self-Storage</v>
          </cell>
          <cell r="F213" t="str">
            <v>1111 Soscol Ferry Rd</v>
          </cell>
          <cell r="G213" t="str">
            <v>Napa</v>
          </cell>
          <cell r="H213" t="str">
            <v>Napa</v>
          </cell>
          <cell r="I213" t="str">
            <v>All American Mini-Storage</v>
          </cell>
          <cell r="J213" t="str">
            <v>94558</v>
          </cell>
          <cell r="K213" t="str">
            <v>1111 Soscol Ferry Self Storage, LLC</v>
          </cell>
          <cell r="L213" t="str">
            <v>David Moreland</v>
          </cell>
          <cell r="O213" t="str">
            <v>Reinforced Concrete</v>
          </cell>
          <cell r="P213">
            <v>1987</v>
          </cell>
          <cell r="Q213">
            <v>56878</v>
          </cell>
          <cell r="R213">
            <v>1</v>
          </cell>
          <cell r="S213" t="str">
            <v>Single</v>
          </cell>
          <cell r="U213">
            <v>5853616</v>
          </cell>
          <cell r="V213">
            <v>2300000</v>
          </cell>
          <cell r="W213">
            <v>4580050</v>
          </cell>
          <cell r="X213" t="str">
            <v>Wells Fargo Bank</v>
          </cell>
          <cell r="AE213">
            <v>40540</v>
          </cell>
          <cell r="AF213">
            <v>6450000</v>
          </cell>
        </row>
        <row r="214">
          <cell r="A214" t="str">
            <v>1200040451</v>
          </cell>
          <cell r="B214" t="str">
            <v>East Bay/Oakland</v>
          </cell>
          <cell r="C214" t="str">
            <v>Napa County</v>
          </cell>
          <cell r="D214" t="str">
            <v>Specialty</v>
          </cell>
          <cell r="E214" t="str">
            <v>Winery/Vineyard</v>
          </cell>
          <cell r="F214" t="str">
            <v>5225 Solano Ave</v>
          </cell>
          <cell r="G214" t="str">
            <v>Napa</v>
          </cell>
          <cell r="H214" t="str">
            <v>Napa</v>
          </cell>
          <cell r="J214" t="str">
            <v>94558</v>
          </cell>
          <cell r="K214" t="str">
            <v>Scott Meadows</v>
          </cell>
          <cell r="M214">
            <v>7072993930</v>
          </cell>
          <cell r="O214" t="str">
            <v>Reinforced Concrete</v>
          </cell>
          <cell r="P214">
            <v>2007</v>
          </cell>
          <cell r="Q214">
            <v>12000</v>
          </cell>
          <cell r="R214">
            <v>3</v>
          </cell>
          <cell r="S214" t="str">
            <v>Multi</v>
          </cell>
          <cell r="U214">
            <v>5071936</v>
          </cell>
          <cell r="V214">
            <v>5250000</v>
          </cell>
          <cell r="AE214">
            <v>40451</v>
          </cell>
          <cell r="AF214">
            <v>5250000</v>
          </cell>
        </row>
        <row r="215">
          <cell r="A215" t="str">
            <v>447636893</v>
          </cell>
          <cell r="B215" t="str">
            <v>East Bay/Oakland</v>
          </cell>
          <cell r="C215" t="str">
            <v>Napa County</v>
          </cell>
          <cell r="D215" t="str">
            <v>Specialty</v>
          </cell>
          <cell r="E215" t="str">
            <v>Winery/Vineyard</v>
          </cell>
          <cell r="F215" t="str">
            <v>575 Oakville Cross</v>
          </cell>
          <cell r="G215" t="str">
            <v>Napa</v>
          </cell>
          <cell r="H215" t="str">
            <v>Napa</v>
          </cell>
          <cell r="J215" t="str">
            <v>94558</v>
          </cell>
          <cell r="P215">
            <v>2007</v>
          </cell>
          <cell r="Q215">
            <v>4476</v>
          </cell>
          <cell r="V215">
            <v>5000000</v>
          </cell>
          <cell r="AE215">
            <v>36893</v>
          </cell>
          <cell r="AF215">
            <v>5000000</v>
          </cell>
        </row>
        <row r="216">
          <cell r="A216" t="str">
            <v>670041513</v>
          </cell>
          <cell r="B216" t="str">
            <v>East Bay/Oakland</v>
          </cell>
          <cell r="C216" t="str">
            <v>Napa County</v>
          </cell>
          <cell r="D216" t="str">
            <v>Specialty</v>
          </cell>
          <cell r="E216" t="str">
            <v>Winery/Vineyard</v>
          </cell>
          <cell r="F216" t="str">
            <v>6307 Pope Valley Rd</v>
          </cell>
          <cell r="G216" t="str">
            <v>Pope Valley</v>
          </cell>
          <cell r="H216" t="str">
            <v>Napa</v>
          </cell>
          <cell r="J216" t="str">
            <v>94567</v>
          </cell>
          <cell r="O216" t="str">
            <v>Wood Frame</v>
          </cell>
          <cell r="P216">
            <v>1916</v>
          </cell>
          <cell r="Q216">
            <v>6700</v>
          </cell>
          <cell r="U216">
            <v>1883102</v>
          </cell>
          <cell r="V216">
            <v>4950000</v>
          </cell>
          <cell r="AE216">
            <v>41513</v>
          </cell>
          <cell r="AF216">
            <v>4950000</v>
          </cell>
        </row>
        <row r="217">
          <cell r="A217" t="str">
            <v>755237837</v>
          </cell>
          <cell r="B217" t="str">
            <v>East Bay/Oakland</v>
          </cell>
          <cell r="C217" t="str">
            <v>Napa County</v>
          </cell>
          <cell r="D217" t="str">
            <v>Specialty</v>
          </cell>
          <cell r="E217" t="str">
            <v>Winery/Vineyard</v>
          </cell>
          <cell r="F217" t="str">
            <v>3340 State Highway 128</v>
          </cell>
          <cell r="G217" t="str">
            <v>Calistoga</v>
          </cell>
          <cell r="H217" t="str">
            <v>Napa</v>
          </cell>
          <cell r="J217" t="str">
            <v>94515</v>
          </cell>
          <cell r="O217" t="str">
            <v>Reinforced Concrete</v>
          </cell>
          <cell r="P217">
            <v>1995</v>
          </cell>
          <cell r="Q217">
            <v>7552</v>
          </cell>
          <cell r="S217" t="str">
            <v>Single</v>
          </cell>
          <cell r="U217">
            <v>3100340</v>
          </cell>
          <cell r="V217">
            <v>1265000</v>
          </cell>
          <cell r="W217">
            <v>2535000</v>
          </cell>
          <cell r="X217" t="str">
            <v>Napa Community Bank</v>
          </cell>
          <cell r="AA217">
            <v>1000000</v>
          </cell>
          <cell r="AB217" t="str">
            <v>Seller</v>
          </cell>
          <cell r="AE217">
            <v>37837</v>
          </cell>
          <cell r="AF217">
            <v>4800000</v>
          </cell>
        </row>
        <row r="218">
          <cell r="A218" t="str">
            <v>151540679</v>
          </cell>
          <cell r="B218" t="str">
            <v>East Bay/Oakland</v>
          </cell>
          <cell r="C218" t="str">
            <v>Napa County</v>
          </cell>
          <cell r="D218" t="str">
            <v>Specialty</v>
          </cell>
          <cell r="E218" t="str">
            <v>Winery/Vineyard</v>
          </cell>
          <cell r="F218" t="str">
            <v>4060 Silverado Trl</v>
          </cell>
          <cell r="G218" t="str">
            <v>Calistoga</v>
          </cell>
          <cell r="H218" t="str">
            <v>Napa</v>
          </cell>
          <cell r="J218" t="str">
            <v>94515</v>
          </cell>
          <cell r="K218" t="str">
            <v>Sandy &amp; Michael Davis</v>
          </cell>
          <cell r="M218">
            <v>7148612200</v>
          </cell>
          <cell r="P218">
            <v>1956</v>
          </cell>
          <cell r="Q218">
            <v>1515</v>
          </cell>
          <cell r="U218">
            <v>821130</v>
          </cell>
          <cell r="V218">
            <v>4700000</v>
          </cell>
          <cell r="AE218">
            <v>40679</v>
          </cell>
          <cell r="AF218">
            <v>4700000</v>
          </cell>
        </row>
        <row r="219">
          <cell r="A219" t="str">
            <v>117541465</v>
          </cell>
          <cell r="B219" t="str">
            <v>East Bay/Oakland</v>
          </cell>
          <cell r="C219" t="str">
            <v>Napa County</v>
          </cell>
          <cell r="D219" t="str">
            <v>Specialty</v>
          </cell>
          <cell r="E219" t="str">
            <v>Winery/Vineyard</v>
          </cell>
          <cell r="F219" t="str">
            <v>4254 Old Sonoma Hwy</v>
          </cell>
          <cell r="G219" t="str">
            <v>Napa</v>
          </cell>
          <cell r="H219" t="str">
            <v>Napa</v>
          </cell>
          <cell r="J219" t="str">
            <v>94559</v>
          </cell>
          <cell r="K219" t="str">
            <v>Renteria Wines</v>
          </cell>
          <cell r="L219" t="str">
            <v>Oscar Renteria</v>
          </cell>
          <cell r="M219">
            <v>7072537686</v>
          </cell>
          <cell r="P219">
            <v>1950</v>
          </cell>
          <cell r="Q219">
            <v>1175</v>
          </cell>
          <cell r="U219">
            <v>2297168</v>
          </cell>
          <cell r="V219">
            <v>4600000</v>
          </cell>
          <cell r="AE219">
            <v>41465</v>
          </cell>
          <cell r="AF219">
            <v>4600000</v>
          </cell>
        </row>
        <row r="220">
          <cell r="A220" t="str">
            <v>680041253</v>
          </cell>
          <cell r="B220" t="str">
            <v>East Bay/Oakland</v>
          </cell>
          <cell r="C220" t="str">
            <v>Napa County</v>
          </cell>
          <cell r="D220" t="str">
            <v>Specialty</v>
          </cell>
          <cell r="E220" t="str">
            <v>Winery/Vineyard</v>
          </cell>
          <cell r="F220" t="str">
            <v>1455 Inglewood Ave</v>
          </cell>
          <cell r="G220" t="str">
            <v>Saint Helena</v>
          </cell>
          <cell r="H220" t="str">
            <v>Napa</v>
          </cell>
          <cell r="J220" t="str">
            <v>94574</v>
          </cell>
          <cell r="O220" t="str">
            <v>Wood Frame</v>
          </cell>
          <cell r="Q220">
            <v>6800</v>
          </cell>
          <cell r="R220">
            <v>2</v>
          </cell>
          <cell r="S220" t="str">
            <v>Single</v>
          </cell>
          <cell r="U220">
            <v>4527358</v>
          </cell>
          <cell r="V220">
            <v>4530000</v>
          </cell>
          <cell r="AE220">
            <v>41253</v>
          </cell>
          <cell r="AF220">
            <v>4530000</v>
          </cell>
        </row>
        <row r="221">
          <cell r="A221" t="str">
            <v>73241183</v>
          </cell>
          <cell r="B221" t="str">
            <v>East Bay/Oakland</v>
          </cell>
          <cell r="C221" t="str">
            <v>Napa County</v>
          </cell>
          <cell r="D221" t="str">
            <v>Specialty</v>
          </cell>
          <cell r="E221" t="str">
            <v>Winery/Vineyard</v>
          </cell>
          <cell r="F221" t="str">
            <v>1090 Bale Ln</v>
          </cell>
          <cell r="G221" t="str">
            <v>Calistoga</v>
          </cell>
          <cell r="H221" t="str">
            <v>Napa</v>
          </cell>
          <cell r="J221" t="str">
            <v>94515</v>
          </cell>
          <cell r="K221" t="str">
            <v>Heitz Wine Cellars</v>
          </cell>
          <cell r="L221" t="str">
            <v>Kathleen Heitz Myers</v>
          </cell>
          <cell r="M221">
            <v>7079633542</v>
          </cell>
          <cell r="O221" t="str">
            <v>Wood Frame</v>
          </cell>
          <cell r="P221">
            <v>1931</v>
          </cell>
          <cell r="Q221">
            <v>732</v>
          </cell>
          <cell r="U221">
            <v>2108537</v>
          </cell>
          <cell r="AE221">
            <v>41183</v>
          </cell>
          <cell r="AF221">
            <v>4500000</v>
          </cell>
        </row>
        <row r="222">
          <cell r="A222" t="str">
            <v>1384037585</v>
          </cell>
          <cell r="B222" t="str">
            <v>East Bay/Oakland</v>
          </cell>
          <cell r="C222" t="str">
            <v>Napa County</v>
          </cell>
          <cell r="D222" t="str">
            <v>Specialty</v>
          </cell>
          <cell r="E222" t="str">
            <v>Winery/Vineyard</v>
          </cell>
          <cell r="F222" t="str">
            <v>3103 Silverado Trl</v>
          </cell>
          <cell r="G222" t="str">
            <v>Napa</v>
          </cell>
          <cell r="H222" t="str">
            <v>Napa</v>
          </cell>
          <cell r="I222" t="str">
            <v>Laird Family Estate Winery</v>
          </cell>
          <cell r="J222" t="str">
            <v>94558</v>
          </cell>
          <cell r="Q222">
            <v>13840</v>
          </cell>
          <cell r="V222">
            <v>4500000</v>
          </cell>
          <cell r="X222" t="str">
            <v>Lender Not available</v>
          </cell>
          <cell r="Z222" t="str">
            <v>N/TD</v>
          </cell>
          <cell r="AE222">
            <v>37585</v>
          </cell>
          <cell r="AF222">
            <v>4500000</v>
          </cell>
        </row>
        <row r="223">
          <cell r="A223" t="str">
            <v>615041199</v>
          </cell>
          <cell r="B223" t="str">
            <v>East Bay/Oakland</v>
          </cell>
          <cell r="C223" t="str">
            <v>Napa County</v>
          </cell>
          <cell r="D223" t="str">
            <v>Specialty</v>
          </cell>
          <cell r="E223" t="str">
            <v>Winery/Vineyard</v>
          </cell>
          <cell r="F223" t="str">
            <v>622 Trancas St</v>
          </cell>
          <cell r="G223" t="str">
            <v>Napa</v>
          </cell>
          <cell r="H223" t="str">
            <v>Napa</v>
          </cell>
          <cell r="J223" t="str">
            <v>94558</v>
          </cell>
          <cell r="P223">
            <v>2009</v>
          </cell>
          <cell r="Q223">
            <v>6150</v>
          </cell>
          <cell r="S223" t="str">
            <v>Multi</v>
          </cell>
          <cell r="U223">
            <v>4480245</v>
          </cell>
          <cell r="AE223">
            <v>41199</v>
          </cell>
          <cell r="AF223">
            <v>4175000</v>
          </cell>
        </row>
        <row r="224">
          <cell r="A224" t="str">
            <v>680036899</v>
          </cell>
          <cell r="B224" t="str">
            <v>East Bay/Oakland</v>
          </cell>
          <cell r="C224" t="str">
            <v>Napa County</v>
          </cell>
          <cell r="D224" t="str">
            <v>Specialty</v>
          </cell>
          <cell r="E224" t="str">
            <v>Winery/Vineyard</v>
          </cell>
          <cell r="F224" t="str">
            <v>1455 Inglewood Ave</v>
          </cell>
          <cell r="G224" t="str">
            <v>Saint Helena</v>
          </cell>
          <cell r="H224" t="str">
            <v>Napa</v>
          </cell>
          <cell r="J224" t="str">
            <v>94574</v>
          </cell>
          <cell r="O224" t="str">
            <v>Wood Frame</v>
          </cell>
          <cell r="Q224">
            <v>6800</v>
          </cell>
          <cell r="S224" t="str">
            <v>Single</v>
          </cell>
          <cell r="U224">
            <v>667308</v>
          </cell>
          <cell r="V224">
            <v>4100000</v>
          </cell>
          <cell r="AE224">
            <v>36899</v>
          </cell>
          <cell r="AF224">
            <v>4100000</v>
          </cell>
        </row>
        <row r="225">
          <cell r="A225" t="str">
            <v>231136770</v>
          </cell>
          <cell r="B225" t="str">
            <v>East Bay/Oakland</v>
          </cell>
          <cell r="C225" t="str">
            <v>Napa County</v>
          </cell>
          <cell r="D225" t="str">
            <v>Specialty</v>
          </cell>
          <cell r="E225" t="str">
            <v>Winery/Vineyard</v>
          </cell>
          <cell r="F225" t="str">
            <v>3283 Saint Helena N</v>
          </cell>
          <cell r="G225" t="str">
            <v>Saint Helena</v>
          </cell>
          <cell r="H225" t="str">
            <v>Napa</v>
          </cell>
          <cell r="J225" t="str">
            <v>94574</v>
          </cell>
          <cell r="P225">
            <v>1977</v>
          </cell>
          <cell r="Q225">
            <v>2311</v>
          </cell>
          <cell r="U225">
            <v>1286000</v>
          </cell>
          <cell r="V225">
            <v>3950000</v>
          </cell>
          <cell r="AE225">
            <v>36770</v>
          </cell>
          <cell r="AF225">
            <v>3950000</v>
          </cell>
        </row>
        <row r="226">
          <cell r="A226" t="str">
            <v>516040547</v>
          </cell>
          <cell r="B226" t="str">
            <v>East Bay/Oakland</v>
          </cell>
          <cell r="C226" t="str">
            <v>Napa County</v>
          </cell>
          <cell r="D226" t="str">
            <v>Retail (Strip Center)</v>
          </cell>
          <cell r="E226" t="str">
            <v>Freestanding</v>
          </cell>
          <cell r="F226" t="str">
            <v>3111 St. Helena Hwy N</v>
          </cell>
          <cell r="G226" t="str">
            <v>Saint Helena</v>
          </cell>
          <cell r="H226" t="str">
            <v>Napa</v>
          </cell>
          <cell r="I226" t="str">
            <v>Building 5</v>
          </cell>
          <cell r="J226" t="str">
            <v>94574</v>
          </cell>
          <cell r="K226" t="str">
            <v>Matt Eisenberg</v>
          </cell>
          <cell r="L226" t="str">
            <v>Matt Eisenberg</v>
          </cell>
          <cell r="M226">
            <v>7072241074</v>
          </cell>
          <cell r="O226" t="str">
            <v>Wood Frame</v>
          </cell>
          <cell r="Q226">
            <v>5160</v>
          </cell>
          <cell r="R226">
            <v>2</v>
          </cell>
          <cell r="S226" t="str">
            <v>Multi</v>
          </cell>
          <cell r="U226">
            <v>5000000</v>
          </cell>
          <cell r="V226">
            <v>3777000</v>
          </cell>
          <cell r="AE226">
            <v>40547</v>
          </cell>
          <cell r="AF226">
            <v>3777000</v>
          </cell>
        </row>
        <row r="227">
          <cell r="A227" t="str">
            <v>1659538559</v>
          </cell>
          <cell r="B227" t="str">
            <v>East Bay/Oakland</v>
          </cell>
          <cell r="C227" t="str">
            <v>Napa County</v>
          </cell>
          <cell r="D227" t="str">
            <v>Retail (Strip Center)</v>
          </cell>
          <cell r="F227" t="str">
            <v>2750-2766 Old Sonoma Rd</v>
          </cell>
          <cell r="G227" t="str">
            <v>Napa</v>
          </cell>
          <cell r="H227" t="str">
            <v>Napa</v>
          </cell>
          <cell r="J227" t="str">
            <v>94558</v>
          </cell>
          <cell r="O227" t="str">
            <v>Masonry</v>
          </cell>
          <cell r="Q227">
            <v>16595</v>
          </cell>
          <cell r="R227">
            <v>7</v>
          </cell>
          <cell r="S227" t="str">
            <v>Multi</v>
          </cell>
          <cell r="U227">
            <v>610778</v>
          </cell>
          <cell r="W227">
            <v>2900000</v>
          </cell>
          <cell r="X227" t="str">
            <v>Seller</v>
          </cell>
          <cell r="AE227">
            <v>38559</v>
          </cell>
          <cell r="AF227">
            <v>3600000</v>
          </cell>
        </row>
        <row r="228">
          <cell r="A228" t="str">
            <v>350040995</v>
          </cell>
          <cell r="B228" t="str">
            <v>East Bay/Oakland</v>
          </cell>
          <cell r="C228" t="str">
            <v>Napa County</v>
          </cell>
          <cell r="D228" t="str">
            <v>Specialty</v>
          </cell>
          <cell r="E228" t="str">
            <v>Winery/Vineyard</v>
          </cell>
          <cell r="F228" t="str">
            <v>255 Petrified Forest Rd</v>
          </cell>
          <cell r="G228" t="str">
            <v>Calistoga</v>
          </cell>
          <cell r="H228" t="str">
            <v>Napa</v>
          </cell>
          <cell r="I228" t="str">
            <v>Graeser Winery</v>
          </cell>
          <cell r="J228" t="str">
            <v>94515</v>
          </cell>
          <cell r="K228" t="str">
            <v>Jason A Itkin</v>
          </cell>
          <cell r="L228" t="str">
            <v>Jason Itkin</v>
          </cell>
          <cell r="M228">
            <v>7132223800</v>
          </cell>
          <cell r="O228" t="str">
            <v>Wood Frame</v>
          </cell>
          <cell r="Q228">
            <v>3500</v>
          </cell>
          <cell r="U228">
            <v>4400000</v>
          </cell>
          <cell r="V228">
            <v>3400000</v>
          </cell>
          <cell r="AE228">
            <v>40995</v>
          </cell>
          <cell r="AF228">
            <v>3400000</v>
          </cell>
        </row>
        <row r="229">
          <cell r="A229" t="str">
            <v>2000037125</v>
          </cell>
          <cell r="B229" t="str">
            <v>East Bay/Oakland</v>
          </cell>
          <cell r="C229" t="str">
            <v>Napa County</v>
          </cell>
          <cell r="D229" t="str">
            <v>Retail</v>
          </cell>
          <cell r="F229" t="str">
            <v>6795 Washington St</v>
          </cell>
          <cell r="G229" t="str">
            <v>Yountville</v>
          </cell>
          <cell r="H229" t="str">
            <v>Napa</v>
          </cell>
          <cell r="J229" t="str">
            <v>94599</v>
          </cell>
          <cell r="O229" t="str">
            <v>Wood Frame</v>
          </cell>
          <cell r="Q229">
            <v>20000</v>
          </cell>
          <cell r="R229">
            <v>6</v>
          </cell>
          <cell r="S229" t="str">
            <v>Multi</v>
          </cell>
          <cell r="U229">
            <v>3997873</v>
          </cell>
          <cell r="AE229">
            <v>37125</v>
          </cell>
          <cell r="AF229">
            <v>3305000</v>
          </cell>
        </row>
        <row r="230">
          <cell r="A230" t="str">
            <v>1056039080</v>
          </cell>
          <cell r="B230" t="str">
            <v>East Bay/Oakland</v>
          </cell>
          <cell r="C230" t="str">
            <v>Napa County</v>
          </cell>
          <cell r="D230" t="str">
            <v>Retail (Strip Center)</v>
          </cell>
          <cell r="F230" t="str">
            <v>2233 Brown St</v>
          </cell>
          <cell r="G230" t="str">
            <v>Napa</v>
          </cell>
          <cell r="H230" t="str">
            <v>Napa</v>
          </cell>
          <cell r="I230" t="str">
            <v>La Morenita Market</v>
          </cell>
          <cell r="J230" t="str">
            <v>94558</v>
          </cell>
          <cell r="O230" t="str">
            <v>Reinforced Concrete</v>
          </cell>
          <cell r="P230">
            <v>1942</v>
          </cell>
          <cell r="Q230">
            <v>10560</v>
          </cell>
          <cell r="S230" t="str">
            <v>Single</v>
          </cell>
          <cell r="U230">
            <v>601045</v>
          </cell>
          <cell r="AA230">
            <v>1707000</v>
          </cell>
          <cell r="AB230" t="str">
            <v>First California Bank</v>
          </cell>
          <cell r="AE230">
            <v>39080</v>
          </cell>
          <cell r="AF230">
            <v>3200000</v>
          </cell>
        </row>
        <row r="231">
          <cell r="A231" t="str">
            <v>39813</v>
          </cell>
          <cell r="B231" t="str">
            <v>East Bay/Oakland</v>
          </cell>
          <cell r="C231" t="str">
            <v>Napa County</v>
          </cell>
          <cell r="D231" t="str">
            <v>Specialty</v>
          </cell>
          <cell r="E231" t="str">
            <v>Winery/Vineyard</v>
          </cell>
          <cell r="F231" t="str">
            <v>4020 Big Ranch Rd</v>
          </cell>
          <cell r="G231" t="str">
            <v>Napa</v>
          </cell>
          <cell r="H231" t="str">
            <v>Napa</v>
          </cell>
          <cell r="I231" t="str">
            <v>Vineyard</v>
          </cell>
          <cell r="J231" t="str">
            <v>94558</v>
          </cell>
          <cell r="K231" t="str">
            <v>Linda Christine Elliott</v>
          </cell>
          <cell r="L231" t="str">
            <v>Linda Elliott</v>
          </cell>
          <cell r="M231">
            <v>5307566089</v>
          </cell>
          <cell r="S231" t="str">
            <v>Multi</v>
          </cell>
          <cell r="U231">
            <v>3157345</v>
          </cell>
          <cell r="AE231">
            <v>39813</v>
          </cell>
          <cell r="AF231">
            <v>3172500</v>
          </cell>
        </row>
        <row r="232">
          <cell r="A232" t="str">
            <v>624640655</v>
          </cell>
          <cell r="B232" t="str">
            <v>East Bay/Oakland</v>
          </cell>
          <cell r="C232" t="str">
            <v>Napa County</v>
          </cell>
          <cell r="D232" t="str">
            <v>Specialty</v>
          </cell>
          <cell r="E232" t="str">
            <v>Winery/Vineyard</v>
          </cell>
          <cell r="F232" t="str">
            <v>40 Lupine Hill Rd</v>
          </cell>
          <cell r="G232" t="str">
            <v>Napa</v>
          </cell>
          <cell r="H232" t="str">
            <v>Napa</v>
          </cell>
          <cell r="J232" t="str">
            <v>94558</v>
          </cell>
          <cell r="K232" t="str">
            <v>Zhangs Winery Inc</v>
          </cell>
          <cell r="L232" t="str">
            <v>Ning Zhang</v>
          </cell>
          <cell r="P232">
            <v>1983</v>
          </cell>
          <cell r="Q232">
            <v>6246</v>
          </cell>
          <cell r="U232">
            <v>1341871</v>
          </cell>
          <cell r="AE232">
            <v>40655</v>
          </cell>
          <cell r="AF232">
            <v>3000000</v>
          </cell>
        </row>
        <row r="233">
          <cell r="A233" t="str">
            <v>39965</v>
          </cell>
          <cell r="B233" t="str">
            <v>East Bay/Oakland</v>
          </cell>
          <cell r="C233" t="str">
            <v>Napa County</v>
          </cell>
          <cell r="D233" t="str">
            <v>Specialty</v>
          </cell>
          <cell r="E233" t="str">
            <v>Winery/Vineyard</v>
          </cell>
          <cell r="F233" t="str">
            <v>State Hwy 29</v>
          </cell>
          <cell r="G233" t="str">
            <v>Napa</v>
          </cell>
          <cell r="H233" t="str">
            <v>Napa</v>
          </cell>
          <cell r="J233" t="str">
            <v>94558</v>
          </cell>
          <cell r="K233" t="str">
            <v>Michael &amp; Xochiltzin Birch</v>
          </cell>
          <cell r="L233" t="str">
            <v>Michael Birch</v>
          </cell>
          <cell r="U233">
            <v>3060000</v>
          </cell>
          <cell r="V233">
            <v>3000000</v>
          </cell>
          <cell r="AE233">
            <v>39965</v>
          </cell>
          <cell r="AF233">
            <v>3000000</v>
          </cell>
        </row>
        <row r="234">
          <cell r="A234" t="str">
            <v>755237432</v>
          </cell>
          <cell r="B234" t="str">
            <v>East Bay/Oakland</v>
          </cell>
          <cell r="C234" t="str">
            <v>Napa County</v>
          </cell>
          <cell r="D234" t="str">
            <v>Specialty</v>
          </cell>
          <cell r="E234" t="str">
            <v>Winery/Vineyard</v>
          </cell>
          <cell r="F234" t="str">
            <v>3340 E Highway 128</v>
          </cell>
          <cell r="G234" t="str">
            <v>Saint Helena</v>
          </cell>
          <cell r="H234" t="str">
            <v>Napa</v>
          </cell>
          <cell r="I234" t="str">
            <v>Vigil Vineyard &amp; Winery</v>
          </cell>
          <cell r="J234" t="str">
            <v>94574</v>
          </cell>
          <cell r="P234">
            <v>1995</v>
          </cell>
          <cell r="Q234">
            <v>7552</v>
          </cell>
          <cell r="U234">
            <v>2035869</v>
          </cell>
          <cell r="V234">
            <v>3000000</v>
          </cell>
          <cell r="X234" t="str">
            <v>Lender Not available</v>
          </cell>
          <cell r="Z234" t="str">
            <v>N/TD</v>
          </cell>
          <cell r="AE234">
            <v>37432</v>
          </cell>
          <cell r="AF234">
            <v>3000000</v>
          </cell>
        </row>
        <row r="235">
          <cell r="A235" t="str">
            <v>87120037021</v>
          </cell>
          <cell r="B235" t="str">
            <v>East Bay/Oakland</v>
          </cell>
          <cell r="C235" t="str">
            <v>Napa County</v>
          </cell>
          <cell r="D235" t="str">
            <v>Specialty</v>
          </cell>
          <cell r="E235" t="str">
            <v>Winery/Vineyard</v>
          </cell>
          <cell r="F235" t="str">
            <v>2373 N 3rd Ave</v>
          </cell>
          <cell r="G235" t="str">
            <v>Napa</v>
          </cell>
          <cell r="H235" t="str">
            <v>Napa</v>
          </cell>
          <cell r="J235" t="str">
            <v>94558</v>
          </cell>
          <cell r="P235">
            <v>1992</v>
          </cell>
          <cell r="Q235">
            <v>871200</v>
          </cell>
          <cell r="U235">
            <v>1989000</v>
          </cell>
          <cell r="V235">
            <v>3000000</v>
          </cell>
          <cell r="AE235">
            <v>37021</v>
          </cell>
          <cell r="AF235">
            <v>3000000</v>
          </cell>
        </row>
        <row r="236">
          <cell r="A236" t="str">
            <v>340341143</v>
          </cell>
          <cell r="B236" t="str">
            <v>East Bay/Oakland</v>
          </cell>
          <cell r="C236" t="str">
            <v>Napa County</v>
          </cell>
          <cell r="D236" t="str">
            <v>Specialty</v>
          </cell>
          <cell r="E236" t="str">
            <v>Winery/Vineyard</v>
          </cell>
          <cell r="F236" t="str">
            <v>2383 Mora Ave</v>
          </cell>
          <cell r="G236" t="str">
            <v>Calistoga</v>
          </cell>
          <cell r="H236" t="str">
            <v>Napa</v>
          </cell>
          <cell r="I236" t="str">
            <v>Hindsight Vineyards</v>
          </cell>
          <cell r="J236" t="str">
            <v>94515</v>
          </cell>
          <cell r="K236" t="str">
            <v>The Law Offices of Gagen McCoy</v>
          </cell>
          <cell r="L236" t="str">
            <v>Robert Fanucci</v>
          </cell>
          <cell r="M236">
            <v>7079630909</v>
          </cell>
          <cell r="O236" t="str">
            <v>Masonry</v>
          </cell>
          <cell r="P236">
            <v>2009</v>
          </cell>
          <cell r="Q236">
            <v>3403</v>
          </cell>
          <cell r="S236" t="str">
            <v>Single</v>
          </cell>
          <cell r="U236">
            <v>301115</v>
          </cell>
          <cell r="V236">
            <v>850000</v>
          </cell>
          <cell r="W236">
            <v>1980000</v>
          </cell>
          <cell r="X236" t="str">
            <v>First Republic Bk</v>
          </cell>
          <cell r="AE236">
            <v>41143</v>
          </cell>
          <cell r="AF236">
            <v>2830000</v>
          </cell>
        </row>
        <row r="237">
          <cell r="A237" t="str">
            <v>3000037778</v>
          </cell>
          <cell r="B237" t="str">
            <v>East Bay/Oakland</v>
          </cell>
          <cell r="C237" t="str">
            <v>Napa County</v>
          </cell>
          <cell r="D237" t="str">
            <v>Specialty</v>
          </cell>
          <cell r="E237" t="str">
            <v>Self-Storage</v>
          </cell>
          <cell r="F237" t="str">
            <v>829 Saint Helena Hwy S</v>
          </cell>
          <cell r="G237" t="str">
            <v>Saint Helena</v>
          </cell>
          <cell r="H237" t="str">
            <v>Napa</v>
          </cell>
          <cell r="I237" t="str">
            <v>Storage Pro</v>
          </cell>
          <cell r="J237" t="str">
            <v>94574</v>
          </cell>
          <cell r="O237" t="str">
            <v>Metal</v>
          </cell>
          <cell r="Q237">
            <v>30000</v>
          </cell>
          <cell r="R237">
            <v>1</v>
          </cell>
          <cell r="S237" t="str">
            <v>Multi</v>
          </cell>
          <cell r="U237">
            <v>504976</v>
          </cell>
          <cell r="V237">
            <v>500000</v>
          </cell>
          <cell r="W237">
            <v>2000000</v>
          </cell>
          <cell r="X237" t="str">
            <v>Seller</v>
          </cell>
          <cell r="AE237">
            <v>37778</v>
          </cell>
          <cell r="AF237">
            <v>2500000</v>
          </cell>
        </row>
        <row r="238">
          <cell r="A238" t="str">
            <v>312236987</v>
          </cell>
          <cell r="B238" t="str">
            <v>East Bay/Oakland</v>
          </cell>
          <cell r="C238" t="str">
            <v>Napa County</v>
          </cell>
          <cell r="D238" t="str">
            <v>Specialty</v>
          </cell>
          <cell r="E238" t="str">
            <v>Winery/Vineyard</v>
          </cell>
          <cell r="F238" t="str">
            <v>3455 State Highway 128</v>
          </cell>
          <cell r="G238" t="str">
            <v>Calistoga</v>
          </cell>
          <cell r="H238" t="str">
            <v>Napa</v>
          </cell>
          <cell r="J238" t="str">
            <v>94515</v>
          </cell>
          <cell r="O238" t="str">
            <v>Wood Frame</v>
          </cell>
          <cell r="P238">
            <v>1994</v>
          </cell>
          <cell r="Q238">
            <v>3122</v>
          </cell>
          <cell r="S238" t="str">
            <v>Single</v>
          </cell>
          <cell r="U238">
            <v>894687</v>
          </cell>
          <cell r="V238">
            <v>2325000</v>
          </cell>
          <cell r="AE238">
            <v>36987</v>
          </cell>
          <cell r="AF238">
            <v>2325000</v>
          </cell>
        </row>
        <row r="239">
          <cell r="A239" t="str">
            <v>3005141250</v>
          </cell>
          <cell r="B239" t="str">
            <v>East Bay/Oakland</v>
          </cell>
          <cell r="C239" t="str">
            <v>Napa County</v>
          </cell>
          <cell r="D239" t="str">
            <v>Specialty</v>
          </cell>
          <cell r="E239" t="str">
            <v>Self-Storage</v>
          </cell>
          <cell r="F239" t="str">
            <v>219 Walnut St</v>
          </cell>
          <cell r="G239" t="str">
            <v>Napa</v>
          </cell>
          <cell r="H239" t="str">
            <v>Napa</v>
          </cell>
          <cell r="J239" t="str">
            <v>94559</v>
          </cell>
          <cell r="K239" t="str">
            <v>Performance Self Storage Group</v>
          </cell>
          <cell r="L239" t="str">
            <v>Carl Touhey</v>
          </cell>
          <cell r="M239">
            <v>6503682216</v>
          </cell>
          <cell r="O239" t="str">
            <v>Masonry</v>
          </cell>
          <cell r="P239">
            <v>1983</v>
          </cell>
          <cell r="Q239">
            <v>30051</v>
          </cell>
          <cell r="R239">
            <v>1</v>
          </cell>
          <cell r="S239" t="str">
            <v>Single</v>
          </cell>
          <cell r="U239">
            <v>1750000</v>
          </cell>
          <cell r="V239">
            <v>2225000</v>
          </cell>
          <cell r="AE239">
            <v>41250</v>
          </cell>
          <cell r="AF239">
            <v>2225000</v>
          </cell>
        </row>
        <row r="240">
          <cell r="A240" t="str">
            <v>41516</v>
          </cell>
          <cell r="B240" t="str">
            <v>East Bay/Oakland</v>
          </cell>
          <cell r="C240" t="str">
            <v>Napa County</v>
          </cell>
          <cell r="D240" t="str">
            <v>Specialty</v>
          </cell>
          <cell r="E240" t="str">
            <v>Winery/Vineyard</v>
          </cell>
          <cell r="F240" t="str">
            <v>80 Hunter Ranch Rd</v>
          </cell>
          <cell r="G240" t="str">
            <v>Napa</v>
          </cell>
          <cell r="H240" t="str">
            <v>Napa</v>
          </cell>
          <cell r="J240" t="str">
            <v>94558</v>
          </cell>
          <cell r="U240">
            <v>2100024</v>
          </cell>
          <cell r="V240">
            <v>942722</v>
          </cell>
          <cell r="W240">
            <v>1057278</v>
          </cell>
          <cell r="X240" t="str">
            <v>Private Lender</v>
          </cell>
          <cell r="Z240" t="str">
            <v>Private Individual 2130 Harrison Street Props Llc</v>
          </cell>
          <cell r="AE240">
            <v>41516</v>
          </cell>
          <cell r="AF240">
            <v>2000100</v>
          </cell>
        </row>
        <row r="241">
          <cell r="A241" t="str">
            <v>1056036621</v>
          </cell>
          <cell r="B241" t="str">
            <v>East Bay/Oakland</v>
          </cell>
          <cell r="C241" t="str">
            <v>Napa County</v>
          </cell>
          <cell r="D241" t="str">
            <v>Retail (Strip Center)</v>
          </cell>
          <cell r="E241" t="str">
            <v>Storefront</v>
          </cell>
          <cell r="F241" t="str">
            <v>1000-1016 Clinton St</v>
          </cell>
          <cell r="G241" t="str">
            <v>Napa</v>
          </cell>
          <cell r="H241" t="str">
            <v>Napa</v>
          </cell>
          <cell r="I241" t="str">
            <v>Creekside Village Center</v>
          </cell>
          <cell r="J241" t="str">
            <v>94559</v>
          </cell>
          <cell r="O241" t="str">
            <v>Wood Frame</v>
          </cell>
          <cell r="P241">
            <v>1979</v>
          </cell>
          <cell r="Q241">
            <v>10560</v>
          </cell>
          <cell r="R241">
            <v>6</v>
          </cell>
          <cell r="S241" t="str">
            <v>Multi</v>
          </cell>
          <cell r="T241">
            <v>15.53</v>
          </cell>
          <cell r="U241">
            <v>422000</v>
          </cell>
          <cell r="V241">
            <v>1232000</v>
          </cell>
          <cell r="W241">
            <v>738000</v>
          </cell>
          <cell r="X241" t="str">
            <v>Vintage Bank</v>
          </cell>
          <cell r="AE241">
            <v>36621</v>
          </cell>
          <cell r="AF241">
            <v>1970000</v>
          </cell>
        </row>
        <row r="242">
          <cell r="A242" t="str">
            <v>223636769</v>
          </cell>
          <cell r="B242" t="str">
            <v>East Bay/Oakland</v>
          </cell>
          <cell r="C242" t="str">
            <v>Napa County</v>
          </cell>
          <cell r="D242" t="str">
            <v>Specialty</v>
          </cell>
          <cell r="E242" t="str">
            <v>Winery/Vineyard</v>
          </cell>
          <cell r="F242" t="str">
            <v>4130 Silverado</v>
          </cell>
          <cell r="G242" t="str">
            <v>Napa</v>
          </cell>
          <cell r="H242" t="str">
            <v>Napa</v>
          </cell>
          <cell r="J242" t="str">
            <v>94558</v>
          </cell>
          <cell r="O242" t="str">
            <v>Wood Frame</v>
          </cell>
          <cell r="P242">
            <v>1976</v>
          </cell>
          <cell r="Q242">
            <v>2236</v>
          </cell>
          <cell r="U242">
            <v>194264</v>
          </cell>
          <cell r="V242">
            <v>1875000</v>
          </cell>
          <cell r="AE242">
            <v>36769</v>
          </cell>
          <cell r="AF242">
            <v>1875000</v>
          </cell>
        </row>
        <row r="243">
          <cell r="A243" t="str">
            <v>300038924</v>
          </cell>
          <cell r="B243" t="str">
            <v>East Bay/Oakland</v>
          </cell>
          <cell r="C243" t="str">
            <v>Napa County</v>
          </cell>
          <cell r="D243" t="str">
            <v>Industrial</v>
          </cell>
          <cell r="E243" t="str">
            <v>Warehouse</v>
          </cell>
          <cell r="F243" t="str">
            <v>2430 Laurel St</v>
          </cell>
          <cell r="G243" t="str">
            <v>Napa</v>
          </cell>
          <cell r="H243" t="str">
            <v>Napa</v>
          </cell>
          <cell r="J243" t="str">
            <v>94559</v>
          </cell>
          <cell r="N243" t="str">
            <v>C</v>
          </cell>
          <cell r="O243" t="str">
            <v>Metal</v>
          </cell>
          <cell r="P243">
            <v>1973</v>
          </cell>
          <cell r="Q243">
            <v>3000</v>
          </cell>
          <cell r="S243" t="str">
            <v>Single</v>
          </cell>
          <cell r="U243">
            <v>640150</v>
          </cell>
          <cell r="V243">
            <v>900000</v>
          </cell>
          <cell r="W243">
            <v>950000</v>
          </cell>
          <cell r="X243" t="str">
            <v>West America Bank</v>
          </cell>
          <cell r="AE243">
            <v>38924</v>
          </cell>
          <cell r="AF243">
            <v>1850000</v>
          </cell>
        </row>
        <row r="244">
          <cell r="A244" t="str">
            <v>261441226</v>
          </cell>
          <cell r="B244" t="str">
            <v>East Bay/Oakland</v>
          </cell>
          <cell r="C244" t="str">
            <v>Napa County</v>
          </cell>
          <cell r="D244" t="str">
            <v>Specialty</v>
          </cell>
          <cell r="E244" t="str">
            <v>Car Wash</v>
          </cell>
          <cell r="F244" t="str">
            <v>3448 Broadway St</v>
          </cell>
          <cell r="G244" t="str">
            <v>American Canyon</v>
          </cell>
          <cell r="H244" t="str">
            <v>Napa</v>
          </cell>
          <cell r="J244" t="str">
            <v>94503</v>
          </cell>
          <cell r="K244" t="str">
            <v>American Canyon Car Wash, Inc.</v>
          </cell>
          <cell r="L244" t="str">
            <v>Imtiaz Ahmad</v>
          </cell>
          <cell r="M244">
            <v>7076458565</v>
          </cell>
          <cell r="O244" t="str">
            <v>Reinforced Concrete</v>
          </cell>
          <cell r="P244">
            <v>1952</v>
          </cell>
          <cell r="Q244">
            <v>2614</v>
          </cell>
          <cell r="R244">
            <v>1</v>
          </cell>
          <cell r="S244" t="str">
            <v>Single</v>
          </cell>
          <cell r="W244">
            <v>1000000</v>
          </cell>
          <cell r="X244" t="str">
            <v>Fremont Bk</v>
          </cell>
          <cell r="AA244">
            <v>700000</v>
          </cell>
          <cell r="AB244" t="str">
            <v>Fremont Bank</v>
          </cell>
          <cell r="AE244">
            <v>41226</v>
          </cell>
          <cell r="AF244">
            <v>1850000</v>
          </cell>
        </row>
        <row r="245">
          <cell r="A245" t="str">
            <v>307141337</v>
          </cell>
          <cell r="B245" t="str">
            <v>East Bay/Oakland</v>
          </cell>
          <cell r="C245" t="str">
            <v>Napa County</v>
          </cell>
          <cell r="D245" t="str">
            <v>Specialty</v>
          </cell>
          <cell r="E245" t="str">
            <v>Winery/Vineyard</v>
          </cell>
          <cell r="F245" t="str">
            <v>1271 Tubbs Ln</v>
          </cell>
          <cell r="G245" t="str">
            <v>Calistoga</v>
          </cell>
          <cell r="H245" t="str">
            <v>Napa</v>
          </cell>
          <cell r="J245" t="str">
            <v>94515</v>
          </cell>
          <cell r="K245" t="str">
            <v>Venge Vineyards</v>
          </cell>
          <cell r="L245" t="str">
            <v>Kirk Venge</v>
          </cell>
          <cell r="M245">
            <v>7079429100</v>
          </cell>
          <cell r="P245">
            <v>1920</v>
          </cell>
          <cell r="Q245">
            <v>3071</v>
          </cell>
          <cell r="U245">
            <v>345780</v>
          </cell>
          <cell r="V245">
            <v>450000</v>
          </cell>
          <cell r="W245">
            <v>1350000</v>
          </cell>
          <cell r="X245" t="str">
            <v>First Republic Bk</v>
          </cell>
          <cell r="AE245">
            <v>41337</v>
          </cell>
          <cell r="AF245">
            <v>1800000</v>
          </cell>
        </row>
        <row r="246">
          <cell r="A246" t="str">
            <v>155740766</v>
          </cell>
          <cell r="B246" t="str">
            <v>East Bay/Oakland</v>
          </cell>
          <cell r="C246" t="str">
            <v>Napa County</v>
          </cell>
          <cell r="D246" t="str">
            <v>Specialty</v>
          </cell>
          <cell r="E246" t="str">
            <v>Winery/Vineyard</v>
          </cell>
          <cell r="F246" t="str">
            <v>1505 Inglewood Ave</v>
          </cell>
          <cell r="G246" t="str">
            <v>Saint Helena</v>
          </cell>
          <cell r="H246" t="str">
            <v>Napa</v>
          </cell>
          <cell r="J246" t="str">
            <v>94574</v>
          </cell>
          <cell r="K246" t="str">
            <v>James M &amp; Cecillia J Skidmore</v>
          </cell>
          <cell r="L246" t="str">
            <v>James Skidmore</v>
          </cell>
          <cell r="M246">
            <v>9167912881</v>
          </cell>
          <cell r="O246" t="str">
            <v>Wood Frame</v>
          </cell>
          <cell r="P246">
            <v>1945</v>
          </cell>
          <cell r="Q246">
            <v>1557</v>
          </cell>
          <cell r="U246">
            <v>1687991</v>
          </cell>
          <cell r="AE246">
            <v>40766</v>
          </cell>
          <cell r="AF246">
            <v>1800000</v>
          </cell>
        </row>
        <row r="247">
          <cell r="A247" t="str">
            <v>257638597</v>
          </cell>
          <cell r="B247" t="str">
            <v>East Bay/Oakland</v>
          </cell>
          <cell r="C247" t="str">
            <v>Napa County</v>
          </cell>
          <cell r="D247" t="str">
            <v>Specialty</v>
          </cell>
          <cell r="E247" t="str">
            <v>Winery/Vineyard</v>
          </cell>
          <cell r="F247" t="str">
            <v>Lower Chiles Valley Rd</v>
          </cell>
          <cell r="G247" t="str">
            <v>Saint Helena</v>
          </cell>
          <cell r="H247" t="str">
            <v>Napa</v>
          </cell>
          <cell r="J247" t="str">
            <v>94574</v>
          </cell>
          <cell r="O247" t="str">
            <v>Wood Frame</v>
          </cell>
          <cell r="P247">
            <v>1970</v>
          </cell>
          <cell r="Q247">
            <v>2576</v>
          </cell>
          <cell r="U247">
            <v>1532879</v>
          </cell>
          <cell r="X247" t="str">
            <v>Lender Not available</v>
          </cell>
          <cell r="AE247">
            <v>38597</v>
          </cell>
          <cell r="AF247">
            <v>1775000</v>
          </cell>
        </row>
        <row r="248">
          <cell r="A248" t="str">
            <v>307140388</v>
          </cell>
          <cell r="B248" t="str">
            <v>East Bay/Oakland</v>
          </cell>
          <cell r="C248" t="str">
            <v>Napa County</v>
          </cell>
          <cell r="D248" t="str">
            <v>Specialty</v>
          </cell>
          <cell r="E248" t="str">
            <v>Winery/Vineyard</v>
          </cell>
          <cell r="F248" t="str">
            <v>1271 Tubbs Ln</v>
          </cell>
          <cell r="G248" t="str">
            <v>Calistoga</v>
          </cell>
          <cell r="H248" t="str">
            <v>Napa</v>
          </cell>
          <cell r="J248" t="str">
            <v>94515</v>
          </cell>
          <cell r="K248" t="str">
            <v>Carol J Green</v>
          </cell>
          <cell r="L248" t="str">
            <v>Carol Green</v>
          </cell>
          <cell r="M248">
            <v>7079421003</v>
          </cell>
          <cell r="P248">
            <v>1920</v>
          </cell>
          <cell r="Q248">
            <v>3071</v>
          </cell>
          <cell r="U248">
            <v>184620</v>
          </cell>
          <cell r="AE248">
            <v>40388</v>
          </cell>
          <cell r="AF248">
            <v>1770000</v>
          </cell>
        </row>
        <row r="249">
          <cell r="A249" t="str">
            <v>366336783</v>
          </cell>
          <cell r="B249" t="str">
            <v>East Bay/Oakland</v>
          </cell>
          <cell r="C249" t="str">
            <v>Napa County</v>
          </cell>
          <cell r="D249" t="str">
            <v>Specialty</v>
          </cell>
          <cell r="E249" t="str">
            <v>Winery/Vineyard</v>
          </cell>
          <cell r="F249" t="str">
            <v>1531 Foster Rd</v>
          </cell>
          <cell r="G249" t="str">
            <v>Napa</v>
          </cell>
          <cell r="H249" t="str">
            <v>Napa</v>
          </cell>
          <cell r="J249" t="str">
            <v>94558</v>
          </cell>
          <cell r="O249" t="str">
            <v>Wood Frame</v>
          </cell>
          <cell r="P249">
            <v>1973</v>
          </cell>
          <cell r="Q249">
            <v>3663</v>
          </cell>
          <cell r="S249" t="str">
            <v>Single</v>
          </cell>
          <cell r="U249">
            <v>199318</v>
          </cell>
          <cell r="V249">
            <v>910000</v>
          </cell>
          <cell r="W249">
            <v>800000</v>
          </cell>
          <cell r="X249" t="str">
            <v>Wells Fargo Bank N.A.</v>
          </cell>
          <cell r="AE249">
            <v>36783</v>
          </cell>
          <cell r="AF249">
            <v>1710000</v>
          </cell>
        </row>
        <row r="250">
          <cell r="A250" t="str">
            <v>670036696</v>
          </cell>
          <cell r="B250" t="str">
            <v>East Bay/Oakland</v>
          </cell>
          <cell r="C250" t="str">
            <v>Napa County</v>
          </cell>
          <cell r="D250" t="str">
            <v>Specialty</v>
          </cell>
          <cell r="E250" t="str">
            <v>Winery/Vineyard</v>
          </cell>
          <cell r="F250" t="str">
            <v>6307 Pope Valley Rd</v>
          </cell>
          <cell r="G250" t="str">
            <v>Pope Valley</v>
          </cell>
          <cell r="H250" t="str">
            <v>Napa</v>
          </cell>
          <cell r="J250" t="str">
            <v>94567</v>
          </cell>
          <cell r="O250" t="str">
            <v>Wood Frame</v>
          </cell>
          <cell r="P250">
            <v>1916</v>
          </cell>
          <cell r="Q250">
            <v>6700</v>
          </cell>
          <cell r="U250">
            <v>197459</v>
          </cell>
          <cell r="V250">
            <v>1650000</v>
          </cell>
          <cell r="AE250">
            <v>36696</v>
          </cell>
          <cell r="AF250">
            <v>1650000</v>
          </cell>
        </row>
        <row r="251">
          <cell r="A251" t="str">
            <v>40542</v>
          </cell>
          <cell r="B251" t="str">
            <v>East Bay/Oakland</v>
          </cell>
          <cell r="C251" t="str">
            <v>Napa County</v>
          </cell>
          <cell r="D251" t="str">
            <v>Specialty</v>
          </cell>
          <cell r="E251" t="str">
            <v>Winery/Vineyard</v>
          </cell>
          <cell r="F251" t="str">
            <v>6125 Pope Valley Rd</v>
          </cell>
          <cell r="G251" t="str">
            <v>Pope Valley</v>
          </cell>
          <cell r="H251" t="str">
            <v>Napa</v>
          </cell>
          <cell r="I251" t="str">
            <v>Bourdeaux Varietal Vineyard</v>
          </cell>
          <cell r="J251" t="str">
            <v>94567</v>
          </cell>
          <cell r="P251">
            <v>1880</v>
          </cell>
          <cell r="U251">
            <v>283882</v>
          </cell>
          <cell r="V251">
            <v>1650000</v>
          </cell>
          <cell r="AE251">
            <v>40542</v>
          </cell>
          <cell r="AF251">
            <v>1650000</v>
          </cell>
        </row>
        <row r="252">
          <cell r="A252" t="str">
            <v>141476</v>
          </cell>
          <cell r="B252" t="str">
            <v>East Bay/Oakland</v>
          </cell>
          <cell r="C252" t="str">
            <v>Napa County</v>
          </cell>
          <cell r="D252" t="str">
            <v>Specialty</v>
          </cell>
          <cell r="E252" t="str">
            <v>Winery/Vineyard</v>
          </cell>
          <cell r="F252" t="str">
            <v>30 Hunter Ranch Rd</v>
          </cell>
          <cell r="G252" t="str">
            <v>Napa</v>
          </cell>
          <cell r="H252" t="str">
            <v>Napa</v>
          </cell>
          <cell r="I252" t="str">
            <v>Hunter Ranch Vineyard</v>
          </cell>
          <cell r="J252" t="str">
            <v>94558</v>
          </cell>
          <cell r="K252" t="str">
            <v>Gabel/Zachowski Trust</v>
          </cell>
          <cell r="L252" t="str">
            <v>Zach Zachowski</v>
          </cell>
          <cell r="M252">
            <v>5104208136</v>
          </cell>
          <cell r="Q252">
            <v>1</v>
          </cell>
          <cell r="S252" t="str">
            <v>Multi</v>
          </cell>
          <cell r="U252">
            <v>2117643</v>
          </cell>
          <cell r="AE252">
            <v>41476</v>
          </cell>
          <cell r="AF252">
            <v>1650000</v>
          </cell>
        </row>
        <row r="253">
          <cell r="A253" t="str">
            <v>237740254</v>
          </cell>
          <cell r="B253" t="str">
            <v>East Bay/Oakland</v>
          </cell>
          <cell r="C253" t="str">
            <v>Napa County</v>
          </cell>
          <cell r="D253" t="str">
            <v>Specialty</v>
          </cell>
          <cell r="E253" t="str">
            <v>Winery/Vineyard</v>
          </cell>
          <cell r="F253" t="str">
            <v>4191 Big Ranch Rd</v>
          </cell>
          <cell r="G253" t="str">
            <v>Napa</v>
          </cell>
          <cell r="H253" t="str">
            <v>Napa</v>
          </cell>
          <cell r="J253" t="str">
            <v>94558</v>
          </cell>
          <cell r="K253" t="str">
            <v>405 Virginia Properties Llc</v>
          </cell>
          <cell r="L253" t="str">
            <v>Paul Meyer</v>
          </cell>
          <cell r="M253">
            <v>4159311394</v>
          </cell>
          <cell r="P253">
            <v>1956</v>
          </cell>
          <cell r="Q253">
            <v>2377</v>
          </cell>
          <cell r="U253">
            <v>1302000</v>
          </cell>
          <cell r="V253">
            <v>1575000</v>
          </cell>
          <cell r="AE253">
            <v>40254</v>
          </cell>
          <cell r="AF253">
            <v>1575000</v>
          </cell>
        </row>
        <row r="254">
          <cell r="A254" t="str">
            <v>40662</v>
          </cell>
          <cell r="B254" t="str">
            <v>East Bay/Oakland</v>
          </cell>
          <cell r="C254" t="str">
            <v>Napa County</v>
          </cell>
          <cell r="D254" t="str">
            <v>Specialty</v>
          </cell>
          <cell r="E254" t="str">
            <v>Winery/Vineyard</v>
          </cell>
          <cell r="F254" t="str">
            <v>5244 Lovall Valley Rd</v>
          </cell>
          <cell r="G254" t="str">
            <v>Sonoma</v>
          </cell>
          <cell r="H254" t="str">
            <v>Napa</v>
          </cell>
          <cell r="I254" t="str">
            <v>Rustling Ridge Vineyards</v>
          </cell>
          <cell r="J254" t="str">
            <v>95476</v>
          </cell>
          <cell r="K254" t="str">
            <v>Mission Plaza Properties LLC</v>
          </cell>
          <cell r="L254" t="str">
            <v>Bart Jones</v>
          </cell>
          <cell r="M254">
            <v>7079969580</v>
          </cell>
          <cell r="U254">
            <v>57240</v>
          </cell>
          <cell r="AE254">
            <v>40662</v>
          </cell>
          <cell r="AF254">
            <v>1432500</v>
          </cell>
        </row>
        <row r="255">
          <cell r="A255" t="str">
            <v>505039512</v>
          </cell>
          <cell r="B255" t="str">
            <v>East Bay/Oakland</v>
          </cell>
          <cell r="C255" t="str">
            <v>Napa County</v>
          </cell>
          <cell r="D255" t="str">
            <v>Specialty</v>
          </cell>
          <cell r="E255" t="str">
            <v>Contractor Storage Yard</v>
          </cell>
          <cell r="F255" t="str">
            <v>600 Tower Rd</v>
          </cell>
          <cell r="G255" t="str">
            <v>American Canyon</v>
          </cell>
          <cell r="H255" t="str">
            <v>Napa</v>
          </cell>
          <cell r="J255" t="str">
            <v>94503</v>
          </cell>
          <cell r="K255" t="str">
            <v>600 Tower Road Holdings LLC</v>
          </cell>
          <cell r="L255" t="str">
            <v>Greg Kelley</v>
          </cell>
          <cell r="M255">
            <v>7072576533</v>
          </cell>
          <cell r="O255" t="str">
            <v>Metal</v>
          </cell>
          <cell r="P255">
            <v>1994</v>
          </cell>
          <cell r="Q255">
            <v>5050</v>
          </cell>
          <cell r="S255" t="str">
            <v>Multi</v>
          </cell>
          <cell r="U255">
            <v>1163748</v>
          </cell>
          <cell r="V255">
            <v>0</v>
          </cell>
          <cell r="W255">
            <v>1400000</v>
          </cell>
          <cell r="X255" t="str">
            <v>Private Lender</v>
          </cell>
          <cell r="AE255">
            <v>39512</v>
          </cell>
          <cell r="AF255">
            <v>1400000</v>
          </cell>
        </row>
        <row r="256">
          <cell r="A256" t="str">
            <v>41150</v>
          </cell>
          <cell r="B256" t="str">
            <v>East Bay/Oakland</v>
          </cell>
          <cell r="C256" t="str">
            <v>Napa County</v>
          </cell>
          <cell r="D256" t="str">
            <v>Specialty</v>
          </cell>
          <cell r="E256" t="str">
            <v>Winery/Vineyard</v>
          </cell>
          <cell r="F256" t="str">
            <v>2210 W Oak Knoll Ave</v>
          </cell>
          <cell r="G256" t="str">
            <v>Napa</v>
          </cell>
          <cell r="H256" t="str">
            <v>Napa</v>
          </cell>
          <cell r="J256" t="str">
            <v>94558</v>
          </cell>
          <cell r="K256" t="str">
            <v>Helen P. Anest</v>
          </cell>
          <cell r="L256" t="str">
            <v>Helen Anest</v>
          </cell>
          <cell r="M256">
            <v>8584520127</v>
          </cell>
          <cell r="U256">
            <v>1308668</v>
          </cell>
          <cell r="V256">
            <v>1400000</v>
          </cell>
          <cell r="AE256">
            <v>41150</v>
          </cell>
          <cell r="AF256">
            <v>1400000</v>
          </cell>
        </row>
        <row r="257">
          <cell r="A257" t="str">
            <v>672</v>
          </cell>
          <cell r="B257" t="str">
            <v>East Bay/Oakland</v>
          </cell>
          <cell r="C257" t="str">
            <v>Napa County</v>
          </cell>
          <cell r="D257" t="str">
            <v>Specialty</v>
          </cell>
          <cell r="E257" t="str">
            <v>Winery/Vineyard</v>
          </cell>
          <cell r="F257" t="str">
            <v>3550 Mt Veeder Rd</v>
          </cell>
          <cell r="G257" t="str">
            <v>Napa</v>
          </cell>
          <cell r="H257" t="str">
            <v>Napa</v>
          </cell>
          <cell r="J257" t="str">
            <v>94558</v>
          </cell>
          <cell r="P257">
            <v>1994</v>
          </cell>
          <cell r="Q257">
            <v>672</v>
          </cell>
        </row>
        <row r="258">
          <cell r="A258" t="str">
            <v>41257</v>
          </cell>
          <cell r="B258" t="str">
            <v>East Bay/Oakland</v>
          </cell>
          <cell r="C258" t="str">
            <v>Napa County</v>
          </cell>
          <cell r="D258" t="str">
            <v>Specialty</v>
          </cell>
          <cell r="E258" t="str">
            <v>Winery/Vineyard</v>
          </cell>
          <cell r="F258" t="str">
            <v>Soda Canyon Rd</v>
          </cell>
          <cell r="G258" t="str">
            <v>Napa</v>
          </cell>
          <cell r="H258" t="str">
            <v>Napa</v>
          </cell>
          <cell r="J258" t="str">
            <v>94558</v>
          </cell>
          <cell r="K258" t="str">
            <v>Christopher Lischewski</v>
          </cell>
          <cell r="L258" t="str">
            <v>Christopher Lischewski</v>
          </cell>
          <cell r="M258">
            <v>8587208026</v>
          </cell>
          <cell r="U258">
            <v>224836</v>
          </cell>
          <cell r="V258">
            <v>1300000</v>
          </cell>
          <cell r="AE258">
            <v>41257</v>
          </cell>
          <cell r="AF258">
            <v>1300000</v>
          </cell>
        </row>
        <row r="259">
          <cell r="A259" t="str">
            <v>949136682</v>
          </cell>
          <cell r="B259" t="str">
            <v>East Bay/Oakland</v>
          </cell>
          <cell r="C259" t="str">
            <v>Napa County</v>
          </cell>
          <cell r="D259" t="str">
            <v>Retail (Strip Center)</v>
          </cell>
          <cell r="F259" t="str">
            <v>2434-2440 Jefferson St</v>
          </cell>
          <cell r="G259" t="str">
            <v>Napa</v>
          </cell>
          <cell r="H259" t="str">
            <v>Napa</v>
          </cell>
          <cell r="I259" t="str">
            <v>La Morenita Market</v>
          </cell>
          <cell r="J259" t="str">
            <v>94558</v>
          </cell>
          <cell r="O259" t="str">
            <v>Masonry</v>
          </cell>
          <cell r="Q259">
            <v>9491</v>
          </cell>
          <cell r="S259" t="str">
            <v>Single</v>
          </cell>
          <cell r="U259">
            <v>514345</v>
          </cell>
          <cell r="V259">
            <v>250000</v>
          </cell>
          <cell r="W259">
            <v>1000000</v>
          </cell>
          <cell r="X259" t="str">
            <v>Seller</v>
          </cell>
          <cell r="AE259">
            <v>36682</v>
          </cell>
          <cell r="AF259">
            <v>1250000</v>
          </cell>
        </row>
        <row r="260">
          <cell r="A260" t="str">
            <v>300038426</v>
          </cell>
          <cell r="B260" t="str">
            <v>East Bay/Oakland</v>
          </cell>
          <cell r="C260" t="str">
            <v>Napa County</v>
          </cell>
          <cell r="D260" t="str">
            <v>Specialty</v>
          </cell>
          <cell r="E260" t="str">
            <v>Winery/Vineyard</v>
          </cell>
          <cell r="F260" t="str">
            <v>4078 Spring Mountain Rd</v>
          </cell>
          <cell r="G260" t="str">
            <v>Saint Helena</v>
          </cell>
          <cell r="H260" t="str">
            <v>Napa</v>
          </cell>
          <cell r="I260" t="str">
            <v>Behren &amp; Hitchcock</v>
          </cell>
          <cell r="J260" t="str">
            <v>94574</v>
          </cell>
          <cell r="K260" t="str">
            <v>Les Behrens</v>
          </cell>
          <cell r="O260" t="str">
            <v>Wood Frame</v>
          </cell>
          <cell r="Q260">
            <v>3000</v>
          </cell>
          <cell r="U260">
            <v>1282522</v>
          </cell>
          <cell r="W260">
            <v>1250000</v>
          </cell>
          <cell r="X260" t="str">
            <v>Seller</v>
          </cell>
          <cell r="AE260">
            <v>38426</v>
          </cell>
          <cell r="AF260">
            <v>1250000</v>
          </cell>
        </row>
        <row r="261">
          <cell r="A261" t="str">
            <v>1016839094</v>
          </cell>
          <cell r="B261" t="str">
            <v>East Bay/Oakland</v>
          </cell>
          <cell r="C261" t="str">
            <v>Napa County</v>
          </cell>
          <cell r="D261" t="str">
            <v>Specialty</v>
          </cell>
          <cell r="E261" t="str">
            <v>Contractor Storage Yard</v>
          </cell>
          <cell r="F261" t="str">
            <v>450 Green Island Rd</v>
          </cell>
          <cell r="G261" t="str">
            <v>American Canyon</v>
          </cell>
          <cell r="H261" t="str">
            <v>Napa</v>
          </cell>
          <cell r="J261" t="str">
            <v>94503</v>
          </cell>
          <cell r="P261">
            <v>1974</v>
          </cell>
          <cell r="Q261">
            <v>10168</v>
          </cell>
          <cell r="S261" t="str">
            <v>Multi</v>
          </cell>
          <cell r="U261">
            <v>317101</v>
          </cell>
          <cell r="AE261">
            <v>39094</v>
          </cell>
          <cell r="AF261">
            <v>1200000</v>
          </cell>
        </row>
        <row r="262">
          <cell r="A262" t="str">
            <v>733737462</v>
          </cell>
          <cell r="B262" t="str">
            <v>East Bay/Oakland</v>
          </cell>
          <cell r="C262" t="str">
            <v>Napa County</v>
          </cell>
          <cell r="D262" t="str">
            <v>Retail</v>
          </cell>
          <cell r="F262" t="str">
            <v>942-948 Main St</v>
          </cell>
          <cell r="G262" t="str">
            <v>Napa</v>
          </cell>
          <cell r="H262" t="str">
            <v>Napa</v>
          </cell>
          <cell r="J262" t="str">
            <v>94559</v>
          </cell>
          <cell r="O262" t="str">
            <v>Masonry</v>
          </cell>
          <cell r="P262">
            <v>1885</v>
          </cell>
          <cell r="Q262">
            <v>7337</v>
          </cell>
          <cell r="S262" t="str">
            <v>Multi</v>
          </cell>
          <cell r="U262">
            <v>1100000</v>
          </cell>
          <cell r="V262">
            <v>500000</v>
          </cell>
          <cell r="W262">
            <v>700000</v>
          </cell>
          <cell r="X262" t="str">
            <v>Private Lender</v>
          </cell>
          <cell r="Z262" t="str">
            <v>Lender - Channel Lumber Company</v>
          </cell>
          <cell r="AE262">
            <v>37462</v>
          </cell>
          <cell r="AF262">
            <v>1200000</v>
          </cell>
        </row>
        <row r="263">
          <cell r="A263" t="str">
            <v>105538555</v>
          </cell>
          <cell r="B263" t="str">
            <v>East Bay/Oakland</v>
          </cell>
          <cell r="C263" t="str">
            <v>Napa County</v>
          </cell>
          <cell r="D263" t="str">
            <v>Specialty</v>
          </cell>
          <cell r="E263" t="str">
            <v>Winery/Vineyard</v>
          </cell>
          <cell r="F263" t="str">
            <v>1227 Wooden Valley Rd</v>
          </cell>
          <cell r="G263" t="str">
            <v>Napa</v>
          </cell>
          <cell r="H263" t="str">
            <v>Napa</v>
          </cell>
          <cell r="I263" t="str">
            <v>Calplans Premium Vineyard 1</v>
          </cell>
          <cell r="J263" t="str">
            <v>94558</v>
          </cell>
          <cell r="O263" t="str">
            <v>Wood Frame</v>
          </cell>
          <cell r="P263">
            <v>1955</v>
          </cell>
          <cell r="Q263">
            <v>1055</v>
          </cell>
          <cell r="U263">
            <v>311909</v>
          </cell>
          <cell r="W263">
            <v>3850000</v>
          </cell>
          <cell r="X263" t="str">
            <v>Silicon Valley Bank</v>
          </cell>
          <cell r="AE263">
            <v>38555</v>
          </cell>
          <cell r="AF263">
            <v>1160000</v>
          </cell>
        </row>
        <row r="264">
          <cell r="A264" t="str">
            <v>1091138309</v>
          </cell>
          <cell r="B264" t="str">
            <v>East Bay/Oakland</v>
          </cell>
          <cell r="C264" t="str">
            <v>Napa County</v>
          </cell>
          <cell r="D264" t="str">
            <v>Office</v>
          </cell>
          <cell r="F264" t="str">
            <v>1334-1338 Lincoln Ave</v>
          </cell>
          <cell r="G264" t="str">
            <v>Calistoga</v>
          </cell>
          <cell r="H264" t="str">
            <v>Napa</v>
          </cell>
          <cell r="I264" t="str">
            <v>Masonic Plaza</v>
          </cell>
          <cell r="J264" t="str">
            <v>94515</v>
          </cell>
          <cell r="K264" t="str">
            <v>Robert B &amp; Elena B Miller</v>
          </cell>
          <cell r="N264" t="str">
            <v>B</v>
          </cell>
          <cell r="O264" t="str">
            <v>Wood Frame</v>
          </cell>
          <cell r="P264">
            <v>1910</v>
          </cell>
          <cell r="Q264">
            <v>10911</v>
          </cell>
          <cell r="S264" t="str">
            <v>Multi</v>
          </cell>
          <cell r="T264">
            <v>22</v>
          </cell>
          <cell r="U264">
            <v>404731</v>
          </cell>
          <cell r="V264">
            <v>155000</v>
          </cell>
          <cell r="W264">
            <v>575000</v>
          </cell>
          <cell r="X264" t="str">
            <v>Private Lender</v>
          </cell>
          <cell r="AA264">
            <v>425000</v>
          </cell>
          <cell r="AB264" t="str">
            <v>Private Lender</v>
          </cell>
          <cell r="AE264">
            <v>38309</v>
          </cell>
          <cell r="AF264">
            <v>1155000</v>
          </cell>
        </row>
        <row r="265">
          <cell r="A265" t="str">
            <v>733736781</v>
          </cell>
          <cell r="B265" t="str">
            <v>East Bay/Oakland</v>
          </cell>
          <cell r="C265" t="str">
            <v>Napa County</v>
          </cell>
          <cell r="D265" t="str">
            <v>Retail</v>
          </cell>
          <cell r="F265" t="str">
            <v>942-948 Main St</v>
          </cell>
          <cell r="G265" t="str">
            <v>Napa</v>
          </cell>
          <cell r="H265" t="str">
            <v>Napa</v>
          </cell>
          <cell r="J265" t="str">
            <v>94559</v>
          </cell>
          <cell r="O265" t="str">
            <v>Masonry</v>
          </cell>
          <cell r="P265">
            <v>1885</v>
          </cell>
          <cell r="Q265">
            <v>7337</v>
          </cell>
          <cell r="S265" t="str">
            <v>Multi</v>
          </cell>
          <cell r="U265">
            <v>980010</v>
          </cell>
          <cell r="V265">
            <v>1100000</v>
          </cell>
          <cell r="AE265">
            <v>36781</v>
          </cell>
          <cell r="AF265">
            <v>1100000</v>
          </cell>
        </row>
        <row r="266">
          <cell r="A266" t="str">
            <v>148140995</v>
          </cell>
          <cell r="B266" t="str">
            <v>East Bay/Oakland</v>
          </cell>
          <cell r="C266" t="str">
            <v>Napa County</v>
          </cell>
          <cell r="D266" t="str">
            <v>Specialty</v>
          </cell>
          <cell r="E266" t="str">
            <v>Winery/Vineyard</v>
          </cell>
          <cell r="F266" t="str">
            <v>4125 Silverado Trl</v>
          </cell>
          <cell r="G266" t="str">
            <v>Calistoga</v>
          </cell>
          <cell r="H266" t="str">
            <v>Napa</v>
          </cell>
          <cell r="J266" t="str">
            <v>94515</v>
          </cell>
          <cell r="P266">
            <v>1978</v>
          </cell>
          <cell r="Q266">
            <v>1481</v>
          </cell>
          <cell r="W266">
            <v>600000</v>
          </cell>
          <cell r="X266" t="str">
            <v>Five Star Bank</v>
          </cell>
          <cell r="AE266">
            <v>40995</v>
          </cell>
          <cell r="AF266">
            <v>1100000</v>
          </cell>
        </row>
        <row r="267">
          <cell r="A267" t="str">
            <v>615039764</v>
          </cell>
          <cell r="B267" t="str">
            <v>East Bay/Oakland</v>
          </cell>
          <cell r="C267" t="str">
            <v>Napa County</v>
          </cell>
          <cell r="D267" t="str">
            <v>Specialty</v>
          </cell>
          <cell r="E267" t="str">
            <v>Winery/Vineyard</v>
          </cell>
          <cell r="F267" t="str">
            <v>622 Trancas St</v>
          </cell>
          <cell r="G267" t="str">
            <v>Napa</v>
          </cell>
          <cell r="H267" t="str">
            <v>Napa</v>
          </cell>
          <cell r="J267" t="str">
            <v>94558</v>
          </cell>
          <cell r="P267">
            <v>2009</v>
          </cell>
          <cell r="Q267">
            <v>6150</v>
          </cell>
          <cell r="S267" t="str">
            <v>Multi</v>
          </cell>
          <cell r="U267">
            <v>1678404</v>
          </cell>
          <cell r="AE267">
            <v>39764</v>
          </cell>
          <cell r="AF267">
            <v>1050000</v>
          </cell>
        </row>
        <row r="268">
          <cell r="A268" t="str">
            <v>40045</v>
          </cell>
          <cell r="B268" t="str">
            <v>East Bay/Oakland</v>
          </cell>
          <cell r="C268" t="str">
            <v>Napa County</v>
          </cell>
          <cell r="D268" t="str">
            <v>Specialty</v>
          </cell>
          <cell r="E268" t="str">
            <v>Winery/Vineyard</v>
          </cell>
          <cell r="F268" t="str">
            <v>6125 Pope Valley Rd</v>
          </cell>
          <cell r="G268" t="str">
            <v>Pope Valley</v>
          </cell>
          <cell r="H268" t="str">
            <v>Napa</v>
          </cell>
          <cell r="I268" t="str">
            <v>Bourdeaux Varietal Vineyard</v>
          </cell>
          <cell r="J268" t="str">
            <v>94567</v>
          </cell>
          <cell r="P268">
            <v>1880</v>
          </cell>
          <cell r="U268">
            <v>962879</v>
          </cell>
          <cell r="AE268">
            <v>40045</v>
          </cell>
          <cell r="AF268">
            <v>1050000</v>
          </cell>
        </row>
        <row r="269">
          <cell r="A269" t="str">
            <v>350040506</v>
          </cell>
          <cell r="B269" t="str">
            <v>East Bay/Oakland</v>
          </cell>
          <cell r="C269" t="str">
            <v>Napa County</v>
          </cell>
          <cell r="D269" t="str">
            <v>Specialty</v>
          </cell>
          <cell r="E269" t="str">
            <v>Winery/Vineyard</v>
          </cell>
          <cell r="F269" t="str">
            <v>255 Petrified Forest Rd</v>
          </cell>
          <cell r="G269" t="str">
            <v>Calistoga</v>
          </cell>
          <cell r="H269" t="str">
            <v>Napa</v>
          </cell>
          <cell r="I269" t="str">
            <v>Graeser Winery</v>
          </cell>
          <cell r="J269" t="str">
            <v>94515</v>
          </cell>
          <cell r="O269" t="str">
            <v>Wood Frame</v>
          </cell>
          <cell r="Q269">
            <v>3500</v>
          </cell>
          <cell r="R269">
            <v>1</v>
          </cell>
          <cell r="U269">
            <v>1326895</v>
          </cell>
          <cell r="AE269">
            <v>40506</v>
          </cell>
          <cell r="AF269">
            <v>1000000</v>
          </cell>
        </row>
        <row r="270">
          <cell r="A270" t="str">
            <v>291740953</v>
          </cell>
          <cell r="B270" t="str">
            <v>East Bay/Oakland</v>
          </cell>
          <cell r="C270" t="str">
            <v>Napa County</v>
          </cell>
          <cell r="D270" t="str">
            <v>Specialty</v>
          </cell>
          <cell r="E270" t="str">
            <v>Winery/Vineyard</v>
          </cell>
          <cell r="F270" t="str">
            <v>1155 Cuttings Wharf Rd</v>
          </cell>
          <cell r="G270" t="str">
            <v>Napa</v>
          </cell>
          <cell r="H270" t="str">
            <v>Napa</v>
          </cell>
          <cell r="J270" t="str">
            <v>94559</v>
          </cell>
          <cell r="O270" t="str">
            <v>Wood Frame</v>
          </cell>
          <cell r="P270">
            <v>1976</v>
          </cell>
          <cell r="Q270">
            <v>2917</v>
          </cell>
          <cell r="U270">
            <v>1406500</v>
          </cell>
          <cell r="V270">
            <v>1000000</v>
          </cell>
          <cell r="AE270">
            <v>40953</v>
          </cell>
          <cell r="AF270">
            <v>1000000</v>
          </cell>
        </row>
        <row r="271">
          <cell r="A271" t="str">
            <v>620836830</v>
          </cell>
          <cell r="B271" t="str">
            <v>East Bay/Oakland</v>
          </cell>
          <cell r="C271" t="str">
            <v>Napa County</v>
          </cell>
          <cell r="D271" t="str">
            <v>Retail (Strip Center)</v>
          </cell>
          <cell r="F271" t="str">
            <v>3191 Jefferson St</v>
          </cell>
          <cell r="G271" t="str">
            <v>Napa</v>
          </cell>
          <cell r="H271" t="str">
            <v>Napa</v>
          </cell>
          <cell r="I271" t="str">
            <v>Napa Convenience Center</v>
          </cell>
          <cell r="J271" t="str">
            <v>94558</v>
          </cell>
          <cell r="O271" t="str">
            <v>Masonry</v>
          </cell>
          <cell r="P271">
            <v>1985</v>
          </cell>
          <cell r="Q271">
            <v>6208</v>
          </cell>
          <cell r="R271">
            <v>3</v>
          </cell>
          <cell r="S271" t="str">
            <v>Single</v>
          </cell>
          <cell r="U271">
            <v>398167</v>
          </cell>
          <cell r="V271">
            <v>950000</v>
          </cell>
          <cell r="AE271">
            <v>36830</v>
          </cell>
          <cell r="AF271">
            <v>950000</v>
          </cell>
        </row>
        <row r="272">
          <cell r="A272" t="str">
            <v>40203</v>
          </cell>
          <cell r="B272" t="str">
            <v>East Bay/Oakland</v>
          </cell>
          <cell r="C272" t="str">
            <v>Napa County</v>
          </cell>
          <cell r="D272" t="str">
            <v>Specialty</v>
          </cell>
          <cell r="E272" t="str">
            <v>Winery/Vineyard</v>
          </cell>
          <cell r="F272" t="str">
            <v>8325 Saint Helena Hwy</v>
          </cell>
          <cell r="G272" t="str">
            <v>Napa</v>
          </cell>
          <cell r="H272" t="str">
            <v>Napa</v>
          </cell>
          <cell r="J272" t="str">
            <v>94558</v>
          </cell>
          <cell r="U272">
            <v>1244796</v>
          </cell>
          <cell r="AE272">
            <v>40203</v>
          </cell>
          <cell r="AF272">
            <v>900000</v>
          </cell>
        </row>
        <row r="273">
          <cell r="A273" t="str">
            <v>365741506</v>
          </cell>
          <cell r="B273" t="str">
            <v>East Bay/Oakland</v>
          </cell>
          <cell r="C273" t="str">
            <v>Napa County</v>
          </cell>
          <cell r="D273" t="str">
            <v>Retail (Strip Center)</v>
          </cell>
          <cell r="F273" t="str">
            <v>929 Main St</v>
          </cell>
          <cell r="G273" t="str">
            <v>Saint Helena</v>
          </cell>
          <cell r="H273" t="str">
            <v>Napa</v>
          </cell>
          <cell r="J273" t="str">
            <v>94574</v>
          </cell>
          <cell r="O273" t="str">
            <v>Wood Frame</v>
          </cell>
          <cell r="P273">
            <v>1945</v>
          </cell>
          <cell r="Q273">
            <v>3657</v>
          </cell>
          <cell r="R273">
            <v>6</v>
          </cell>
          <cell r="S273" t="str">
            <v>Multi</v>
          </cell>
          <cell r="U273">
            <v>1294744</v>
          </cell>
          <cell r="W273">
            <v>921000</v>
          </cell>
          <cell r="X273" t="str">
            <v>Bank of the West</v>
          </cell>
          <cell r="AE273">
            <v>41506</v>
          </cell>
          <cell r="AF273">
            <v>900000</v>
          </cell>
        </row>
        <row r="274">
          <cell r="A274" t="str">
            <v>270540634</v>
          </cell>
          <cell r="B274" t="str">
            <v>East Bay/Oakland</v>
          </cell>
          <cell r="C274" t="str">
            <v>Napa County</v>
          </cell>
          <cell r="D274" t="str">
            <v>Specialty</v>
          </cell>
          <cell r="F274" t="str">
            <v>500 Stonecrest Dr</v>
          </cell>
          <cell r="G274" t="str">
            <v>Napa</v>
          </cell>
          <cell r="H274" t="str">
            <v>Napa</v>
          </cell>
          <cell r="J274" t="str">
            <v>94558</v>
          </cell>
          <cell r="P274">
            <v>1958</v>
          </cell>
          <cell r="Q274">
            <v>2705</v>
          </cell>
          <cell r="U274">
            <v>784314</v>
          </cell>
          <cell r="AE274">
            <v>40634</v>
          </cell>
          <cell r="AF274">
            <v>850000</v>
          </cell>
        </row>
        <row r="275">
          <cell r="A275" t="str">
            <v>253539233</v>
          </cell>
          <cell r="B275" t="str">
            <v>East Bay/Oakland</v>
          </cell>
          <cell r="C275" t="str">
            <v>Napa County</v>
          </cell>
          <cell r="D275" t="str">
            <v>Specialty</v>
          </cell>
          <cell r="E275" t="str">
            <v>Car Wash</v>
          </cell>
          <cell r="F275" t="str">
            <v>391 Post St</v>
          </cell>
          <cell r="G275" t="str">
            <v>Napa</v>
          </cell>
          <cell r="H275" t="str">
            <v>Napa</v>
          </cell>
          <cell r="I275" t="str">
            <v>Sparkle Wash &amp; Wax</v>
          </cell>
          <cell r="J275" t="str">
            <v>94559</v>
          </cell>
          <cell r="K275" t="str">
            <v>Sparkle In The Finish</v>
          </cell>
          <cell r="L275" t="str">
            <v>William Hadley</v>
          </cell>
          <cell r="O275" t="str">
            <v>Wood Frame</v>
          </cell>
          <cell r="Q275">
            <v>2535</v>
          </cell>
          <cell r="S275" t="str">
            <v>Single</v>
          </cell>
          <cell r="U275">
            <v>413796</v>
          </cell>
          <cell r="W275">
            <v>404000</v>
          </cell>
          <cell r="X275" t="str">
            <v>Mechanics Bk</v>
          </cell>
          <cell r="AE275">
            <v>39233</v>
          </cell>
          <cell r="AF275">
            <v>800000</v>
          </cell>
        </row>
        <row r="276">
          <cell r="A276" t="str">
            <v>1056037327</v>
          </cell>
          <cell r="B276" t="str">
            <v>East Bay/Oakland</v>
          </cell>
          <cell r="C276" t="str">
            <v>Napa County</v>
          </cell>
          <cell r="D276" t="str">
            <v>Retail (Strip Center)</v>
          </cell>
          <cell r="F276" t="str">
            <v>2233 Brown St</v>
          </cell>
          <cell r="G276" t="str">
            <v>Napa</v>
          </cell>
          <cell r="H276" t="str">
            <v>Napa</v>
          </cell>
          <cell r="I276" t="str">
            <v>La Morenita Market</v>
          </cell>
          <cell r="J276" t="str">
            <v>94558</v>
          </cell>
          <cell r="O276" t="str">
            <v>Reinforced Concrete</v>
          </cell>
          <cell r="P276">
            <v>1942</v>
          </cell>
          <cell r="Q276">
            <v>10560</v>
          </cell>
          <cell r="R276">
            <v>1</v>
          </cell>
          <cell r="S276" t="str">
            <v>Single</v>
          </cell>
          <cell r="U276">
            <v>663000</v>
          </cell>
          <cell r="V276">
            <v>75000</v>
          </cell>
          <cell r="W276">
            <v>681000</v>
          </cell>
          <cell r="X276" t="str">
            <v>US Bank</v>
          </cell>
          <cell r="AE276">
            <v>37327</v>
          </cell>
          <cell r="AF276">
            <v>756000</v>
          </cell>
        </row>
        <row r="277">
          <cell r="A277" t="str">
            <v>1600037718</v>
          </cell>
          <cell r="B277" t="str">
            <v>East Bay/Oakland</v>
          </cell>
          <cell r="C277" t="str">
            <v>Napa County</v>
          </cell>
          <cell r="D277" t="str">
            <v>Specialty</v>
          </cell>
          <cell r="E277" t="str">
            <v>Religious Facility</v>
          </cell>
          <cell r="F277" t="str">
            <v>240 Rio Del Mar</v>
          </cell>
          <cell r="G277" t="str">
            <v>American Canyon</v>
          </cell>
          <cell r="H277" t="str">
            <v>Napa</v>
          </cell>
          <cell r="J277" t="str">
            <v>94503</v>
          </cell>
          <cell r="O277" t="str">
            <v>Wood Frame</v>
          </cell>
          <cell r="Q277">
            <v>16000</v>
          </cell>
          <cell r="R277">
            <v>1</v>
          </cell>
          <cell r="U277">
            <v>260320</v>
          </cell>
          <cell r="V277">
            <v>100000</v>
          </cell>
          <cell r="W277">
            <v>600000</v>
          </cell>
          <cell r="X277" t="str">
            <v>Seller</v>
          </cell>
          <cell r="AA277">
            <v>50000</v>
          </cell>
          <cell r="AB277" t="str">
            <v>Seller</v>
          </cell>
          <cell r="AE277">
            <v>37718</v>
          </cell>
          <cell r="AF277">
            <v>750000</v>
          </cell>
        </row>
        <row r="278">
          <cell r="A278" t="str">
            <v>274141355</v>
          </cell>
          <cell r="B278" t="str">
            <v>East Bay/Oakland</v>
          </cell>
          <cell r="C278" t="str">
            <v>Napa County</v>
          </cell>
          <cell r="D278" t="str">
            <v>Specialty</v>
          </cell>
          <cell r="E278" t="str">
            <v>Winery/Vineyard</v>
          </cell>
          <cell r="F278" t="str">
            <v>3150 Mount Veeder Rd</v>
          </cell>
          <cell r="G278" t="str">
            <v>Napa</v>
          </cell>
          <cell r="H278" t="str">
            <v>Napa</v>
          </cell>
          <cell r="J278" t="str">
            <v>94558</v>
          </cell>
          <cell r="K278" t="str">
            <v>Steven M. J. &amp; Carole A Devitt</v>
          </cell>
          <cell r="L278" t="str">
            <v>Steve Devitt</v>
          </cell>
          <cell r="M278">
            <v>7072572345</v>
          </cell>
          <cell r="P278">
            <v>1978</v>
          </cell>
          <cell r="Q278">
            <v>2741</v>
          </cell>
          <cell r="U278">
            <v>729109</v>
          </cell>
          <cell r="V278">
            <v>150000</v>
          </cell>
          <cell r="W278">
            <v>600000</v>
          </cell>
          <cell r="X278" t="str">
            <v>Rabobank</v>
          </cell>
          <cell r="AE278">
            <v>41355</v>
          </cell>
          <cell r="AF278">
            <v>750000</v>
          </cell>
        </row>
        <row r="279">
          <cell r="A279" t="str">
            <v>10037273</v>
          </cell>
          <cell r="B279" t="str">
            <v>East Bay/Oakland</v>
          </cell>
          <cell r="C279" t="str">
            <v>Napa County</v>
          </cell>
          <cell r="D279" t="str">
            <v>Specialty</v>
          </cell>
          <cell r="E279" t="str">
            <v>Car Wash</v>
          </cell>
          <cell r="F279" t="str">
            <v>591 S Jefferson St</v>
          </cell>
          <cell r="G279" t="str">
            <v>Napa</v>
          </cell>
          <cell r="H279" t="str">
            <v>Napa</v>
          </cell>
          <cell r="I279" t="str">
            <v>Solar Car Wash</v>
          </cell>
          <cell r="J279" t="str">
            <v>94559</v>
          </cell>
          <cell r="O279" t="str">
            <v>Reinforced Concrete</v>
          </cell>
          <cell r="P279">
            <v>1965</v>
          </cell>
          <cell r="Q279">
            <v>100</v>
          </cell>
          <cell r="R279">
            <v>1</v>
          </cell>
          <cell r="S279" t="str">
            <v>Single</v>
          </cell>
          <cell r="U279">
            <v>395176</v>
          </cell>
          <cell r="V279">
            <v>147500</v>
          </cell>
          <cell r="W279">
            <v>1130500</v>
          </cell>
          <cell r="X279" t="str">
            <v>Bank of America NA</v>
          </cell>
          <cell r="AE279">
            <v>37273</v>
          </cell>
          <cell r="AF279">
            <v>747500</v>
          </cell>
        </row>
        <row r="280">
          <cell r="A280" t="str">
            <v>130941526</v>
          </cell>
          <cell r="B280" t="str">
            <v>East Bay/Oakland</v>
          </cell>
          <cell r="C280" t="str">
            <v>Napa County</v>
          </cell>
          <cell r="D280" t="str">
            <v>Specialty</v>
          </cell>
          <cell r="E280" t="str">
            <v>Winery/Vineyard</v>
          </cell>
          <cell r="F280" t="str">
            <v>1575 Los Carneros Ave</v>
          </cell>
          <cell r="G280" t="str">
            <v>Napa</v>
          </cell>
          <cell r="H280" t="str">
            <v>Napa</v>
          </cell>
          <cell r="J280" t="str">
            <v>94559</v>
          </cell>
          <cell r="K280" t="str">
            <v>Sandy &amp; Michael Davis</v>
          </cell>
          <cell r="L280" t="str">
            <v>Michael Davis</v>
          </cell>
          <cell r="M280">
            <v>7148612200</v>
          </cell>
          <cell r="P280">
            <v>1956</v>
          </cell>
          <cell r="Q280">
            <v>1309</v>
          </cell>
          <cell r="U280">
            <v>74635</v>
          </cell>
          <cell r="AE280">
            <v>41526</v>
          </cell>
          <cell r="AF280">
            <v>700000</v>
          </cell>
        </row>
        <row r="281">
          <cell r="A281" t="str">
            <v>550041543</v>
          </cell>
          <cell r="B281" t="str">
            <v>East Bay/Oakland</v>
          </cell>
          <cell r="C281" t="str">
            <v>Napa County</v>
          </cell>
          <cell r="D281" t="str">
            <v>Specialty</v>
          </cell>
          <cell r="E281" t="str">
            <v>Winery/Vineyard</v>
          </cell>
          <cell r="F281" t="str">
            <v>2915 Soda Canyon Rd</v>
          </cell>
          <cell r="G281" t="str">
            <v>Napa</v>
          </cell>
          <cell r="H281" t="str">
            <v>Napa</v>
          </cell>
          <cell r="J281" t="str">
            <v>94558</v>
          </cell>
          <cell r="K281" t="str">
            <v>Derek &amp; Victoria Beal</v>
          </cell>
          <cell r="L281" t="str">
            <v>Derek Beal</v>
          </cell>
          <cell r="Q281">
            <v>5500</v>
          </cell>
          <cell r="U281">
            <v>255399</v>
          </cell>
          <cell r="V281">
            <v>210000</v>
          </cell>
          <cell r="W281">
            <v>440000</v>
          </cell>
          <cell r="X281" t="str">
            <v>Private Lender</v>
          </cell>
          <cell r="AE281">
            <v>41543</v>
          </cell>
          <cell r="AF281">
            <v>650000</v>
          </cell>
        </row>
        <row r="282">
          <cell r="A282" t="str">
            <v>1056036616</v>
          </cell>
          <cell r="B282" t="str">
            <v>East Bay/Oakland</v>
          </cell>
          <cell r="C282" t="str">
            <v>Napa County</v>
          </cell>
          <cell r="D282" t="str">
            <v>Retail (Strip Center)</v>
          </cell>
          <cell r="F282" t="str">
            <v>2233 Brown St</v>
          </cell>
          <cell r="G282" t="str">
            <v>Napa</v>
          </cell>
          <cell r="H282" t="str">
            <v>Napa</v>
          </cell>
          <cell r="I282" t="str">
            <v>La Morenita Market</v>
          </cell>
          <cell r="J282" t="str">
            <v>94558</v>
          </cell>
          <cell r="O282" t="str">
            <v>Reinforced Concrete</v>
          </cell>
          <cell r="P282">
            <v>1942</v>
          </cell>
          <cell r="Q282">
            <v>10560</v>
          </cell>
          <cell r="S282" t="str">
            <v>Single</v>
          </cell>
          <cell r="U282">
            <v>90000</v>
          </cell>
          <cell r="V282">
            <v>258500</v>
          </cell>
          <cell r="W282">
            <v>288500</v>
          </cell>
          <cell r="X282" t="str">
            <v>Lender Not available</v>
          </cell>
          <cell r="AA282">
            <v>103000</v>
          </cell>
          <cell r="AB282" t="str">
            <v>Seller</v>
          </cell>
          <cell r="AE282">
            <v>36616</v>
          </cell>
          <cell r="AF282">
            <v>650000</v>
          </cell>
        </row>
        <row r="283">
          <cell r="A283" t="str">
            <v>660037406</v>
          </cell>
          <cell r="B283" t="str">
            <v>East Bay/Oakland</v>
          </cell>
          <cell r="C283" t="str">
            <v>Napa County</v>
          </cell>
          <cell r="D283" t="str">
            <v>Retail (Strip Center)</v>
          </cell>
          <cell r="F283" t="str">
            <v>980-992 Lincoln Ave</v>
          </cell>
          <cell r="G283" t="str">
            <v>Napa</v>
          </cell>
          <cell r="H283" t="str">
            <v>Napa</v>
          </cell>
          <cell r="J283" t="str">
            <v>94558</v>
          </cell>
          <cell r="O283" t="str">
            <v>Reinforced Concrete</v>
          </cell>
          <cell r="P283">
            <v>1965</v>
          </cell>
          <cell r="Q283">
            <v>6600</v>
          </cell>
          <cell r="R283">
            <v>4</v>
          </cell>
          <cell r="S283" t="str">
            <v>Multi</v>
          </cell>
          <cell r="U283">
            <v>159440</v>
          </cell>
          <cell r="V283">
            <v>162500</v>
          </cell>
          <cell r="W283">
            <v>487500</v>
          </cell>
          <cell r="X283" t="str">
            <v>Tamalpais Bk</v>
          </cell>
          <cell r="AE283">
            <v>37406</v>
          </cell>
          <cell r="AF283">
            <v>650000</v>
          </cell>
        </row>
        <row r="284">
          <cell r="A284" t="str">
            <v>185641404</v>
          </cell>
          <cell r="B284" t="str">
            <v>East Bay/Oakland</v>
          </cell>
          <cell r="C284" t="str">
            <v>Napa County</v>
          </cell>
          <cell r="D284" t="str">
            <v>Specialty</v>
          </cell>
          <cell r="E284" t="str">
            <v>Religious Facility</v>
          </cell>
          <cell r="F284" t="str">
            <v>1625 Salvador Ave</v>
          </cell>
          <cell r="G284" t="str">
            <v>Napa</v>
          </cell>
          <cell r="H284" t="str">
            <v>Napa</v>
          </cell>
          <cell r="J284" t="str">
            <v>94558</v>
          </cell>
          <cell r="K284" t="str">
            <v>Unitarian Universalist Fellowship of North Bay</v>
          </cell>
          <cell r="L284" t="str">
            <v>Mary-Lou Kennelly</v>
          </cell>
          <cell r="M284">
            <v>7072269220</v>
          </cell>
          <cell r="O284" t="str">
            <v>Masonry</v>
          </cell>
          <cell r="Q284">
            <v>1856</v>
          </cell>
          <cell r="U284">
            <v>147347</v>
          </cell>
          <cell r="V284">
            <v>600000</v>
          </cell>
          <cell r="AE284">
            <v>41404</v>
          </cell>
          <cell r="AF284">
            <v>600000</v>
          </cell>
        </row>
        <row r="285">
          <cell r="A285" t="str">
            <v>253537273</v>
          </cell>
          <cell r="B285" t="str">
            <v>East Bay/Oakland</v>
          </cell>
          <cell r="C285" t="str">
            <v>Napa County</v>
          </cell>
          <cell r="D285" t="str">
            <v>Specialty</v>
          </cell>
          <cell r="E285" t="str">
            <v>Car Wash</v>
          </cell>
          <cell r="F285" t="str">
            <v>391 Post St</v>
          </cell>
          <cell r="G285" t="str">
            <v>Napa</v>
          </cell>
          <cell r="H285" t="str">
            <v>Napa</v>
          </cell>
          <cell r="I285" t="str">
            <v>Sparkle Wash &amp; Wax</v>
          </cell>
          <cell r="J285" t="str">
            <v>94559</v>
          </cell>
          <cell r="O285" t="str">
            <v>Wood Frame</v>
          </cell>
          <cell r="Q285">
            <v>2535</v>
          </cell>
          <cell r="R285">
            <v>1</v>
          </cell>
          <cell r="S285" t="str">
            <v>Single</v>
          </cell>
          <cell r="U285">
            <v>292661</v>
          </cell>
          <cell r="V285">
            <v>174500</v>
          </cell>
          <cell r="W285">
            <v>1130500</v>
          </cell>
          <cell r="X285" t="str">
            <v>Bank of America NA</v>
          </cell>
          <cell r="AE285">
            <v>37273</v>
          </cell>
          <cell r="AF285">
            <v>557500</v>
          </cell>
        </row>
        <row r="286">
          <cell r="A286" t="str">
            <v>637537280</v>
          </cell>
          <cell r="B286" t="str">
            <v>East Bay/Oakland</v>
          </cell>
          <cell r="C286" t="str">
            <v>Napa County</v>
          </cell>
          <cell r="D286" t="str">
            <v>Specialty</v>
          </cell>
          <cell r="E286" t="str">
            <v>Lodge/Meeting Hall</v>
          </cell>
          <cell r="F286" t="str">
            <v>2641 Laurel St</v>
          </cell>
          <cell r="G286" t="str">
            <v>Napa</v>
          </cell>
          <cell r="H286" t="str">
            <v>Napa</v>
          </cell>
          <cell r="I286" t="str">
            <v>Veterans Of Foreign Wars</v>
          </cell>
          <cell r="J286" t="str">
            <v>94558</v>
          </cell>
          <cell r="O286" t="str">
            <v>Wood Frame</v>
          </cell>
          <cell r="P286">
            <v>1952</v>
          </cell>
          <cell r="Q286">
            <v>6375</v>
          </cell>
          <cell r="R286">
            <v>2</v>
          </cell>
          <cell r="S286" t="str">
            <v>Single</v>
          </cell>
          <cell r="U286">
            <v>63359</v>
          </cell>
          <cell r="V286">
            <v>50000</v>
          </cell>
          <cell r="W286">
            <v>300000</v>
          </cell>
          <cell r="X286" t="str">
            <v>Vintage Bank</v>
          </cell>
          <cell r="AA286">
            <v>200000</v>
          </cell>
          <cell r="AB286" t="str">
            <v>Seller</v>
          </cell>
          <cell r="AC286">
            <v>18000</v>
          </cell>
          <cell r="AE286">
            <v>37280</v>
          </cell>
          <cell r="AF286">
            <v>550000</v>
          </cell>
        </row>
        <row r="287">
          <cell r="A287" t="str">
            <v>350036971</v>
          </cell>
          <cell r="B287" t="str">
            <v>East Bay/Oakland</v>
          </cell>
          <cell r="C287" t="str">
            <v>Napa County</v>
          </cell>
          <cell r="D287" t="str">
            <v>Specialty</v>
          </cell>
          <cell r="E287" t="str">
            <v>Religious Facility</v>
          </cell>
          <cell r="F287" t="str">
            <v>4149 Linda Vista Ave</v>
          </cell>
          <cell r="G287" t="str">
            <v>Napa</v>
          </cell>
          <cell r="H287" t="str">
            <v>Napa</v>
          </cell>
          <cell r="I287" t="str">
            <v>Valley Community Church</v>
          </cell>
          <cell r="J287" t="str">
            <v>94558</v>
          </cell>
          <cell r="Q287">
            <v>3500</v>
          </cell>
          <cell r="R287">
            <v>1</v>
          </cell>
          <cell r="U287">
            <v>121868</v>
          </cell>
          <cell r="V287">
            <v>100000</v>
          </cell>
          <cell r="W287">
            <v>433000</v>
          </cell>
          <cell r="X287" t="str">
            <v>Private Lender</v>
          </cell>
          <cell r="AE287">
            <v>36971</v>
          </cell>
          <cell r="AF287">
            <v>533000</v>
          </cell>
        </row>
        <row r="288">
          <cell r="A288" t="str">
            <v>554437099</v>
          </cell>
          <cell r="B288" t="str">
            <v>East Bay/Oakland</v>
          </cell>
          <cell r="C288" t="str">
            <v>Napa County</v>
          </cell>
          <cell r="D288" t="str">
            <v>Retail (Strip Center)</v>
          </cell>
          <cell r="F288" t="str">
            <v>2550-2564 Jefferson St</v>
          </cell>
          <cell r="G288" t="str">
            <v>Napa</v>
          </cell>
          <cell r="H288" t="str">
            <v>Napa</v>
          </cell>
          <cell r="I288" t="str">
            <v>Lui Building</v>
          </cell>
          <cell r="J288" t="str">
            <v>94558</v>
          </cell>
          <cell r="O288" t="str">
            <v>Wood Frame</v>
          </cell>
          <cell r="Q288">
            <v>5544</v>
          </cell>
          <cell r="R288">
            <v>4</v>
          </cell>
          <cell r="S288" t="str">
            <v>Multi</v>
          </cell>
          <cell r="U288">
            <v>137170</v>
          </cell>
          <cell r="V288">
            <v>500000</v>
          </cell>
          <cell r="AE288">
            <v>37099</v>
          </cell>
          <cell r="AF288">
            <v>500000</v>
          </cell>
        </row>
        <row r="289">
          <cell r="A289" t="str">
            <v>330040613</v>
          </cell>
          <cell r="B289" t="str">
            <v>East Bay/Oakland</v>
          </cell>
          <cell r="C289" t="str">
            <v>Napa County</v>
          </cell>
          <cell r="D289" t="str">
            <v>Specialty</v>
          </cell>
          <cell r="E289" t="str">
            <v>Religious Facility</v>
          </cell>
          <cell r="F289" t="str">
            <v>1323 Cedar St</v>
          </cell>
          <cell r="G289" t="str">
            <v>Calistoga</v>
          </cell>
          <cell r="H289" t="str">
            <v>Napa</v>
          </cell>
          <cell r="J289" t="str">
            <v>94515</v>
          </cell>
          <cell r="K289" t="str">
            <v>John L. &amp; Patricia T. Merchant</v>
          </cell>
          <cell r="L289" t="str">
            <v>John Merchant</v>
          </cell>
          <cell r="M289">
            <v>4159217869</v>
          </cell>
          <cell r="P289">
            <v>1869</v>
          </cell>
          <cell r="Q289">
            <v>3300</v>
          </cell>
          <cell r="U289">
            <v>67785</v>
          </cell>
          <cell r="V289">
            <v>450000</v>
          </cell>
          <cell r="AE289">
            <v>40613</v>
          </cell>
          <cell r="AF289">
            <v>450000</v>
          </cell>
        </row>
        <row r="290">
          <cell r="A290" t="str">
            <v>293537132</v>
          </cell>
          <cell r="B290" t="str">
            <v>East Bay/Oakland</v>
          </cell>
          <cell r="C290" t="str">
            <v>Napa County</v>
          </cell>
          <cell r="D290" t="str">
            <v>Retail</v>
          </cell>
          <cell r="E290" t="str">
            <v>Restaurant</v>
          </cell>
          <cell r="F290" t="str">
            <v>4050 Byway East</v>
          </cell>
          <cell r="G290" t="str">
            <v>Napa</v>
          </cell>
          <cell r="H290" t="str">
            <v>Napa</v>
          </cell>
          <cell r="J290" t="str">
            <v>94558</v>
          </cell>
          <cell r="O290" t="str">
            <v>Masonry</v>
          </cell>
          <cell r="P290">
            <v>1960</v>
          </cell>
          <cell r="Q290">
            <v>2935</v>
          </cell>
          <cell r="S290" t="str">
            <v>Multi</v>
          </cell>
          <cell r="U290">
            <v>351900</v>
          </cell>
          <cell r="V290">
            <v>425000</v>
          </cell>
          <cell r="AE290">
            <v>37132</v>
          </cell>
          <cell r="AF290">
            <v>425000</v>
          </cell>
        </row>
        <row r="291">
          <cell r="A291" t="str">
            <v>2610037084</v>
          </cell>
          <cell r="B291" t="str">
            <v>East Bay/Oakland</v>
          </cell>
          <cell r="C291" t="str">
            <v>Napa County</v>
          </cell>
          <cell r="D291" t="str">
            <v>Specialty</v>
          </cell>
          <cell r="E291" t="str">
            <v>Post Office</v>
          </cell>
          <cell r="F291" t="str">
            <v>1625 Trancas St</v>
          </cell>
          <cell r="G291" t="str">
            <v>Napa</v>
          </cell>
          <cell r="H291" t="str">
            <v>Napa</v>
          </cell>
          <cell r="I291" t="str">
            <v>Us Post Office</v>
          </cell>
          <cell r="J291" t="str">
            <v>94558</v>
          </cell>
          <cell r="O291" t="str">
            <v>Reinforced Concrete</v>
          </cell>
          <cell r="Q291">
            <v>26100</v>
          </cell>
          <cell r="S291" t="str">
            <v>Single</v>
          </cell>
          <cell r="U291">
            <v>1460804</v>
          </cell>
          <cell r="V291">
            <v>113500</v>
          </cell>
          <cell r="W291">
            <v>200000</v>
          </cell>
          <cell r="X291" t="str">
            <v>Private Lender</v>
          </cell>
          <cell r="Z291" t="str">
            <v>Private: Anthony N. Valletti</v>
          </cell>
          <cell r="AE291">
            <v>37084</v>
          </cell>
          <cell r="AF291">
            <v>313500</v>
          </cell>
        </row>
        <row r="292">
          <cell r="A292" t="str">
            <v>135040974</v>
          </cell>
          <cell r="B292" t="str">
            <v>East Bay/Oakland</v>
          </cell>
          <cell r="C292" t="str">
            <v>Napa County</v>
          </cell>
          <cell r="D292" t="str">
            <v>Specialty</v>
          </cell>
          <cell r="E292" t="str">
            <v>Winery/Vineyard</v>
          </cell>
          <cell r="F292" t="str">
            <v>4095 Silverado Trl</v>
          </cell>
          <cell r="G292" t="str">
            <v>Napa</v>
          </cell>
          <cell r="H292" t="str">
            <v>Napa</v>
          </cell>
          <cell r="J292" t="str">
            <v>94558</v>
          </cell>
          <cell r="P292">
            <v>1930</v>
          </cell>
          <cell r="Q292">
            <v>1350</v>
          </cell>
          <cell r="U292">
            <v>1608569</v>
          </cell>
          <cell r="AE292">
            <v>40974</v>
          </cell>
          <cell r="AF292">
            <v>180818</v>
          </cell>
        </row>
        <row r="293">
          <cell r="A293" t="str">
            <v>242041372</v>
          </cell>
          <cell r="B293" t="str">
            <v>East Bay/Oakland</v>
          </cell>
          <cell r="C293" t="str">
            <v>Napa County</v>
          </cell>
          <cell r="D293" t="str">
            <v>Specialty</v>
          </cell>
          <cell r="E293" t="str">
            <v>Lodge/Meeting Hall</v>
          </cell>
          <cell r="F293" t="str">
            <v>4320 Old Sonoma Hwy</v>
          </cell>
          <cell r="G293" t="str">
            <v>Napa</v>
          </cell>
          <cell r="H293" t="str">
            <v>Napa</v>
          </cell>
          <cell r="J293" t="str">
            <v>94559</v>
          </cell>
          <cell r="Q293">
            <v>2420</v>
          </cell>
          <cell r="U293">
            <v>219300</v>
          </cell>
          <cell r="AE293">
            <v>41372</v>
          </cell>
          <cell r="AF293">
            <v>145000</v>
          </cell>
        </row>
        <row r="294">
          <cell r="A294" t="str">
            <v>1665040933</v>
          </cell>
          <cell r="B294" t="str">
            <v>East Bay/Oakland</v>
          </cell>
          <cell r="C294" t="str">
            <v>Napa County</v>
          </cell>
          <cell r="D294" t="str">
            <v>Specialty</v>
          </cell>
          <cell r="E294" t="str">
            <v>Winery/Vineyard</v>
          </cell>
          <cell r="F294" t="str">
            <v>40 Rapp Ln</v>
          </cell>
          <cell r="G294" t="str">
            <v>Napa</v>
          </cell>
          <cell r="H294" t="str">
            <v>Napa</v>
          </cell>
          <cell r="J294" t="str">
            <v>94558</v>
          </cell>
          <cell r="P294">
            <v>1982</v>
          </cell>
          <cell r="Q294">
            <v>16650</v>
          </cell>
          <cell r="U294">
            <v>3965281</v>
          </cell>
          <cell r="AE294">
            <v>40933</v>
          </cell>
          <cell r="AF294">
            <v>0</v>
          </cell>
        </row>
        <row r="295">
          <cell r="A295" t="str">
            <v>039890</v>
          </cell>
          <cell r="B295" t="str">
            <v>East Bay/Oakland</v>
          </cell>
          <cell r="C295" t="str">
            <v>Napa County</v>
          </cell>
          <cell r="D295" t="str">
            <v>Specialty</v>
          </cell>
          <cell r="E295" t="str">
            <v>Winery/Vineyard</v>
          </cell>
          <cell r="F295" t="str">
            <v>2076 Dry Creek Rd</v>
          </cell>
          <cell r="G295" t="str">
            <v>Napa</v>
          </cell>
          <cell r="H295" t="str">
            <v>Napa</v>
          </cell>
          <cell r="J295" t="str">
            <v>94558</v>
          </cell>
          <cell r="Q295">
            <v>0</v>
          </cell>
          <cell r="AE295">
            <v>39890</v>
          </cell>
          <cell r="AF295">
            <v>0</v>
          </cell>
        </row>
        <row r="296">
          <cell r="A296" t="str">
            <v>197739146</v>
          </cell>
          <cell r="B296" t="str">
            <v>East Bay/Oakland</v>
          </cell>
          <cell r="C296" t="str">
            <v>Napa County</v>
          </cell>
          <cell r="D296" t="str">
            <v>Specialty</v>
          </cell>
          <cell r="F296" t="str">
            <v>6717 Pope Valley Rd</v>
          </cell>
          <cell r="G296" t="str">
            <v>Pope Valley</v>
          </cell>
          <cell r="H296" t="str">
            <v>Napa</v>
          </cell>
          <cell r="J296" t="str">
            <v>94567</v>
          </cell>
          <cell r="Q296">
            <v>1977</v>
          </cell>
          <cell r="U296">
            <v>1088698</v>
          </cell>
          <cell r="AE296">
            <v>39146</v>
          </cell>
          <cell r="AF296">
            <v>0</v>
          </cell>
        </row>
        <row r="297">
          <cell r="A297" t="str">
            <v>115039118</v>
          </cell>
          <cell r="B297" t="str">
            <v>East Bay/Oakland</v>
          </cell>
          <cell r="C297" t="str">
            <v>Napa County</v>
          </cell>
          <cell r="D297" t="str">
            <v>Specialty</v>
          </cell>
          <cell r="F297" t="str">
            <v>3468 Silverado Trl</v>
          </cell>
          <cell r="G297" t="str">
            <v>Saint Helena</v>
          </cell>
          <cell r="H297" t="str">
            <v>Napa</v>
          </cell>
          <cell r="J297" t="str">
            <v>94574</v>
          </cell>
          <cell r="Q297">
            <v>1150</v>
          </cell>
          <cell r="U297">
            <v>884189</v>
          </cell>
          <cell r="AE297">
            <v>39118</v>
          </cell>
          <cell r="AF297">
            <v>0</v>
          </cell>
        </row>
        <row r="298">
          <cell r="A298" t="str">
            <v>1056039162</v>
          </cell>
          <cell r="B298" t="str">
            <v>East Bay/Oakland</v>
          </cell>
          <cell r="C298" t="str">
            <v>Napa County</v>
          </cell>
          <cell r="D298" t="str">
            <v>Retail (Strip Center)</v>
          </cell>
          <cell r="F298" t="str">
            <v>2233 Brown St</v>
          </cell>
          <cell r="G298" t="str">
            <v>Napa</v>
          </cell>
          <cell r="H298" t="str">
            <v>Napa</v>
          </cell>
          <cell r="I298" t="str">
            <v>La Morenita Market</v>
          </cell>
          <cell r="J298" t="str">
            <v>94558</v>
          </cell>
          <cell r="O298" t="str">
            <v>Reinforced Concrete</v>
          </cell>
          <cell r="P298">
            <v>1942</v>
          </cell>
          <cell r="Q298">
            <v>10560</v>
          </cell>
          <cell r="S298" t="str">
            <v>Single</v>
          </cell>
          <cell r="U298">
            <v>601045</v>
          </cell>
          <cell r="AE298">
            <v>39162</v>
          </cell>
          <cell r="AF298">
            <v>0</v>
          </cell>
        </row>
        <row r="299">
          <cell r="A299" t="str">
            <v>1345040226</v>
          </cell>
          <cell r="B299" t="str">
            <v>East Bay/Oakland</v>
          </cell>
          <cell r="C299" t="str">
            <v>Napa County</v>
          </cell>
          <cell r="D299" t="str">
            <v>Specialty</v>
          </cell>
          <cell r="E299" t="str">
            <v>Winery/Vineyard</v>
          </cell>
          <cell r="F299" t="str">
            <v>1001 Silverado Trl</v>
          </cell>
          <cell r="G299" t="str">
            <v>Saint Helena</v>
          </cell>
          <cell r="H299" t="str">
            <v>Napa</v>
          </cell>
          <cell r="I299" t="str">
            <v>Napa Creek Winery</v>
          </cell>
          <cell r="J299" t="str">
            <v>94574</v>
          </cell>
          <cell r="O299" t="str">
            <v>Reinforced Concrete</v>
          </cell>
          <cell r="P299">
            <v>1999</v>
          </cell>
          <cell r="Q299">
            <v>13450</v>
          </cell>
          <cell r="U299">
            <v>1209128</v>
          </cell>
          <cell r="AE299">
            <v>40226</v>
          </cell>
          <cell r="AF299">
            <v>0</v>
          </cell>
        </row>
        <row r="300">
          <cell r="A300" t="str">
            <v>1345040226</v>
          </cell>
          <cell r="B300" t="str">
            <v>East Bay/Oakland</v>
          </cell>
          <cell r="C300" t="str">
            <v>Napa County</v>
          </cell>
          <cell r="D300" t="str">
            <v>Specialty</v>
          </cell>
          <cell r="E300" t="str">
            <v>Winery/Vineyard</v>
          </cell>
          <cell r="F300" t="str">
            <v>1001 Silverado Trl</v>
          </cell>
          <cell r="G300" t="str">
            <v>Saint Helena</v>
          </cell>
          <cell r="H300" t="str">
            <v>Napa</v>
          </cell>
          <cell r="I300" t="str">
            <v>Napa Creek Winery</v>
          </cell>
          <cell r="J300" t="str">
            <v>94574</v>
          </cell>
          <cell r="O300" t="str">
            <v>Reinforced Concrete</v>
          </cell>
          <cell r="P300">
            <v>1999</v>
          </cell>
          <cell r="Q300">
            <v>13450</v>
          </cell>
          <cell r="U300">
            <v>1209128</v>
          </cell>
          <cell r="AE300">
            <v>40226</v>
          </cell>
          <cell r="AF300">
            <v>0</v>
          </cell>
        </row>
        <row r="301">
          <cell r="A301" t="str">
            <v>1145240291</v>
          </cell>
          <cell r="B301" t="str">
            <v>East Bay/Oakland</v>
          </cell>
          <cell r="C301" t="str">
            <v>Napa County</v>
          </cell>
          <cell r="D301" t="str">
            <v>Retail (Strip Center)</v>
          </cell>
          <cell r="F301" t="str">
            <v>3012-3090 Jefferson St</v>
          </cell>
          <cell r="G301" t="str">
            <v>Napa</v>
          </cell>
          <cell r="H301" t="str">
            <v>Napa</v>
          </cell>
          <cell r="J301" t="str">
            <v>94558</v>
          </cell>
          <cell r="O301" t="str">
            <v>Wood Frame</v>
          </cell>
          <cell r="Q301">
            <v>11452</v>
          </cell>
          <cell r="R301">
            <v>8</v>
          </cell>
          <cell r="S301" t="str">
            <v>Multi</v>
          </cell>
          <cell r="T301">
            <v>24.45</v>
          </cell>
          <cell r="U301">
            <v>2100000</v>
          </cell>
          <cell r="AE301">
            <v>40291</v>
          </cell>
          <cell r="AF301">
            <v>0</v>
          </cell>
        </row>
        <row r="302">
          <cell r="A302" t="str">
            <v>711040478</v>
          </cell>
          <cell r="B302" t="str">
            <v>East Bay/Oakland</v>
          </cell>
          <cell r="C302" t="str">
            <v>Napa County</v>
          </cell>
          <cell r="D302" t="str">
            <v>Retail (Strip Center)</v>
          </cell>
          <cell r="E302" t="str">
            <v>Freestanding</v>
          </cell>
          <cell r="F302" t="str">
            <v>101 Antonina Ave</v>
          </cell>
          <cell r="G302" t="str">
            <v>American Canyon</v>
          </cell>
          <cell r="H302" t="str">
            <v>Napa</v>
          </cell>
          <cell r="I302" t="str">
            <v>Visitor Center &amp; Shoppe</v>
          </cell>
          <cell r="J302" t="str">
            <v>94503</v>
          </cell>
          <cell r="O302" t="str">
            <v>Wood Frame</v>
          </cell>
          <cell r="P302">
            <v>1996</v>
          </cell>
          <cell r="Q302">
            <v>7110</v>
          </cell>
          <cell r="R302">
            <v>2</v>
          </cell>
          <cell r="S302" t="str">
            <v>Multi</v>
          </cell>
          <cell r="U302">
            <v>1214918</v>
          </cell>
          <cell r="AE302">
            <v>40478</v>
          </cell>
          <cell r="AF302">
            <v>0</v>
          </cell>
        </row>
        <row r="303">
          <cell r="A303" t="str">
            <v>158939994</v>
          </cell>
          <cell r="B303" t="str">
            <v>East Bay/Oakland</v>
          </cell>
          <cell r="C303" t="str">
            <v>Napa County</v>
          </cell>
          <cell r="D303" t="str">
            <v>Specialty</v>
          </cell>
          <cell r="E303" t="str">
            <v>Winery/Vineyard</v>
          </cell>
          <cell r="F303" t="str">
            <v>Capell Valley Rd</v>
          </cell>
          <cell r="G303" t="str">
            <v>Napa</v>
          </cell>
          <cell r="H303" t="str">
            <v>Napa</v>
          </cell>
          <cell r="J303" t="str">
            <v>94558</v>
          </cell>
          <cell r="P303">
            <v>1900</v>
          </cell>
          <cell r="Q303">
            <v>1589</v>
          </cell>
          <cell r="U303">
            <v>2770926</v>
          </cell>
          <cell r="AE303">
            <v>39994</v>
          </cell>
          <cell r="AF303">
            <v>0</v>
          </cell>
        </row>
        <row r="304">
          <cell r="A304" t="str">
            <v>39756</v>
          </cell>
          <cell r="B304" t="str">
            <v>East Bay/Oakland</v>
          </cell>
          <cell r="C304" t="str">
            <v>Napa County</v>
          </cell>
          <cell r="D304" t="str">
            <v>Specialty</v>
          </cell>
          <cell r="E304" t="str">
            <v>Winery/Vineyard</v>
          </cell>
          <cell r="F304" t="str">
            <v>Henry Rd</v>
          </cell>
          <cell r="G304" t="str">
            <v>Napa</v>
          </cell>
          <cell r="H304" t="str">
            <v>Napa</v>
          </cell>
          <cell r="J304" t="str">
            <v>94559</v>
          </cell>
          <cell r="U304">
            <v>4967945</v>
          </cell>
          <cell r="AE304">
            <v>39756</v>
          </cell>
          <cell r="AF304">
            <v>0</v>
          </cell>
        </row>
        <row r="305">
          <cell r="A305" t="str">
            <v>196840637</v>
          </cell>
          <cell r="B305" t="str">
            <v>East Bay/Oakland</v>
          </cell>
          <cell r="C305" t="str">
            <v>Napa County</v>
          </cell>
          <cell r="D305" t="str">
            <v>Specialty</v>
          </cell>
          <cell r="E305" t="str">
            <v>Winery/Vineyard</v>
          </cell>
          <cell r="F305" t="str">
            <v>3665 Redwood Rd</v>
          </cell>
          <cell r="G305" t="str">
            <v>Napa</v>
          </cell>
          <cell r="H305" t="str">
            <v>Napa</v>
          </cell>
          <cell r="J305" t="str">
            <v>94558</v>
          </cell>
          <cell r="O305" t="str">
            <v>Wood Frame</v>
          </cell>
          <cell r="P305">
            <v>1900</v>
          </cell>
          <cell r="Q305">
            <v>1968</v>
          </cell>
          <cell r="U305">
            <v>1026091</v>
          </cell>
          <cell r="AE305">
            <v>40637</v>
          </cell>
          <cell r="AF305">
            <v>0</v>
          </cell>
        </row>
        <row r="306">
          <cell r="A306" t="str">
            <v>039890</v>
          </cell>
          <cell r="B306" t="str">
            <v>East Bay/Oakland</v>
          </cell>
          <cell r="C306" t="str">
            <v>Napa County</v>
          </cell>
          <cell r="D306" t="str">
            <v>Specialty</v>
          </cell>
          <cell r="E306" t="str">
            <v>Winery/Vineyard</v>
          </cell>
          <cell r="F306" t="str">
            <v>2076 Dry Creek Rd</v>
          </cell>
          <cell r="G306" t="str">
            <v>Napa</v>
          </cell>
          <cell r="H306" t="str">
            <v>Napa</v>
          </cell>
          <cell r="J306" t="str">
            <v>94558</v>
          </cell>
          <cell r="Q306">
            <v>0</v>
          </cell>
          <cell r="AE306">
            <v>39890</v>
          </cell>
          <cell r="AF306">
            <v>0</v>
          </cell>
        </row>
        <row r="307">
          <cell r="A307" t="str">
            <v>1145240291</v>
          </cell>
          <cell r="B307" t="str">
            <v>East Bay/Oakland</v>
          </cell>
          <cell r="C307" t="str">
            <v>Napa County</v>
          </cell>
          <cell r="D307" t="str">
            <v>Retail (Strip Center)</v>
          </cell>
          <cell r="F307" t="str">
            <v>3012-3090 Jefferson St</v>
          </cell>
          <cell r="G307" t="str">
            <v>Napa</v>
          </cell>
          <cell r="H307" t="str">
            <v>Napa</v>
          </cell>
          <cell r="J307" t="str">
            <v>94558</v>
          </cell>
          <cell r="K307" t="str">
            <v>Edward F Biggs</v>
          </cell>
          <cell r="O307" t="str">
            <v>Wood Frame</v>
          </cell>
          <cell r="Q307">
            <v>11452</v>
          </cell>
          <cell r="R307">
            <v>8</v>
          </cell>
          <cell r="S307" t="str">
            <v>Multi</v>
          </cell>
          <cell r="T307">
            <v>24.45</v>
          </cell>
          <cell r="U307">
            <v>2100000</v>
          </cell>
          <cell r="AE307">
            <v>40291</v>
          </cell>
          <cell r="AF307">
            <v>0</v>
          </cell>
        </row>
        <row r="308">
          <cell r="A308" t="str">
            <v>1507040178</v>
          </cell>
          <cell r="B308" t="str">
            <v>East Bay/Oakland</v>
          </cell>
          <cell r="C308" t="str">
            <v>Napa County</v>
          </cell>
          <cell r="D308" t="str">
            <v>Specialty</v>
          </cell>
          <cell r="E308" t="str">
            <v>Self-Storage</v>
          </cell>
          <cell r="F308" t="str">
            <v>700 Joliet Way</v>
          </cell>
          <cell r="G308" t="str">
            <v>Napa</v>
          </cell>
          <cell r="H308" t="str">
            <v>Napa</v>
          </cell>
          <cell r="J308" t="str">
            <v>94559</v>
          </cell>
          <cell r="O308" t="str">
            <v>Masonry</v>
          </cell>
          <cell r="Q308">
            <v>15070</v>
          </cell>
          <cell r="S308" t="str">
            <v>Single</v>
          </cell>
          <cell r="AE308">
            <v>40178</v>
          </cell>
          <cell r="AF308">
            <v>0</v>
          </cell>
        </row>
        <row r="309">
          <cell r="A309" t="str">
            <v>1345039944</v>
          </cell>
          <cell r="B309" t="str">
            <v>East Bay/Oakland</v>
          </cell>
          <cell r="C309" t="str">
            <v>Napa County</v>
          </cell>
          <cell r="D309" t="str">
            <v>Specialty</v>
          </cell>
          <cell r="E309" t="str">
            <v>Winery/Vineyard</v>
          </cell>
          <cell r="F309" t="str">
            <v>1001 Silverado Trl</v>
          </cell>
          <cell r="G309" t="str">
            <v>Saint Helena</v>
          </cell>
          <cell r="H309" t="str">
            <v>Napa</v>
          </cell>
          <cell r="I309" t="str">
            <v>Napa Creek Winery</v>
          </cell>
          <cell r="J309" t="str">
            <v>94574</v>
          </cell>
          <cell r="O309" t="str">
            <v>Reinforced Concrete</v>
          </cell>
          <cell r="P309">
            <v>1999</v>
          </cell>
          <cell r="Q309">
            <v>13450</v>
          </cell>
          <cell r="U309">
            <v>1185421</v>
          </cell>
          <cell r="AE309">
            <v>39944</v>
          </cell>
          <cell r="AF309">
            <v>0</v>
          </cell>
        </row>
        <row r="310">
          <cell r="A310" t="str">
            <v>152039862</v>
          </cell>
          <cell r="B310" t="str">
            <v>East Bay/Oakland</v>
          </cell>
          <cell r="C310" t="str">
            <v>Napa County</v>
          </cell>
          <cell r="D310" t="str">
            <v>Specialty</v>
          </cell>
          <cell r="E310" t="str">
            <v>Winery/Vineyard</v>
          </cell>
          <cell r="F310" t="str">
            <v>2899 Saint Helena Hwy</v>
          </cell>
          <cell r="G310" t="str">
            <v>Saint Helena</v>
          </cell>
          <cell r="H310" t="str">
            <v>Napa</v>
          </cell>
          <cell r="J310" t="str">
            <v>94574</v>
          </cell>
          <cell r="P310">
            <v>1943</v>
          </cell>
          <cell r="Q310">
            <v>1520</v>
          </cell>
          <cell r="S310" t="str">
            <v>Single</v>
          </cell>
          <cell r="U310">
            <v>638863</v>
          </cell>
          <cell r="AE310">
            <v>39862</v>
          </cell>
          <cell r="AF310">
            <v>0</v>
          </cell>
        </row>
        <row r="311">
          <cell r="A311" t="str">
            <v>534039884</v>
          </cell>
          <cell r="B311" t="str">
            <v>East Bay/Oakland</v>
          </cell>
          <cell r="C311" t="str">
            <v>Napa County</v>
          </cell>
          <cell r="D311" t="str">
            <v>Specialty</v>
          </cell>
          <cell r="E311" t="str">
            <v>Winery/Vineyard</v>
          </cell>
          <cell r="F311" t="str">
            <v>Silverado Trl</v>
          </cell>
          <cell r="G311" t="str">
            <v>Napa</v>
          </cell>
          <cell r="H311" t="str">
            <v>Napa</v>
          </cell>
          <cell r="J311" t="str">
            <v>94558</v>
          </cell>
          <cell r="K311" t="str">
            <v>Ovid Napa Valley</v>
          </cell>
          <cell r="L311" t="str">
            <v>Janet Pagano</v>
          </cell>
          <cell r="M311">
            <v>7079633850</v>
          </cell>
          <cell r="Q311">
            <v>5340</v>
          </cell>
          <cell r="U311">
            <v>5132554</v>
          </cell>
          <cell r="X311" t="str">
            <v>American Ag Credit</v>
          </cell>
          <cell r="AE311">
            <v>39884</v>
          </cell>
          <cell r="AF311">
            <v>0</v>
          </cell>
        </row>
        <row r="312">
          <cell r="A312" t="str">
            <v>39029</v>
          </cell>
          <cell r="B312" t="str">
            <v>East Bay/Oakland</v>
          </cell>
          <cell r="C312" t="str">
            <v>Napa County</v>
          </cell>
          <cell r="D312" t="str">
            <v>Specialty</v>
          </cell>
          <cell r="F312" t="str">
            <v>Oak Knoll Ave @ Big Ranch Road</v>
          </cell>
          <cell r="G312" t="str">
            <v>Napa</v>
          </cell>
          <cell r="H312" t="str">
            <v>Napa</v>
          </cell>
          <cell r="J312" t="str">
            <v>94558</v>
          </cell>
          <cell r="K312" t="str">
            <v>Elizabeth J Morgenthaler</v>
          </cell>
          <cell r="L312" t="str">
            <v>Elizabeth Morgenthaler</v>
          </cell>
          <cell r="U312">
            <v>1313418</v>
          </cell>
          <cell r="AE312">
            <v>39029</v>
          </cell>
        </row>
        <row r="313">
          <cell r="A313" t="str">
            <v>1490339878</v>
          </cell>
          <cell r="B313" t="str">
            <v>East Bay/Oakland</v>
          </cell>
          <cell r="C313" t="str">
            <v>Napa County</v>
          </cell>
          <cell r="D313" t="str">
            <v>Specialty</v>
          </cell>
          <cell r="E313" t="str">
            <v>Winery/Vineyard</v>
          </cell>
          <cell r="F313" t="str">
            <v>2460-2470 Sage Canyon Rd</v>
          </cell>
          <cell r="G313" t="str">
            <v>Saint Helena</v>
          </cell>
          <cell r="H313" t="str">
            <v>Napa</v>
          </cell>
          <cell r="I313" t="str">
            <v>Kuleto Estate Winery</v>
          </cell>
          <cell r="J313" t="str">
            <v>94574</v>
          </cell>
          <cell r="P313">
            <v>1997</v>
          </cell>
          <cell r="Q313">
            <v>14903</v>
          </cell>
          <cell r="U313">
            <v>10926122</v>
          </cell>
          <cell r="AA313">
            <v>6750000</v>
          </cell>
          <cell r="AB313" t="str">
            <v>Farm Credit West FLCA</v>
          </cell>
          <cell r="AE313">
            <v>39878</v>
          </cell>
        </row>
        <row r="314">
          <cell r="A314" t="str">
            <v>414439001</v>
          </cell>
          <cell r="B314" t="str">
            <v>East Bay/Oakland</v>
          </cell>
          <cell r="C314" t="str">
            <v>Napa County</v>
          </cell>
          <cell r="D314" t="str">
            <v>Specialty</v>
          </cell>
          <cell r="E314" t="str">
            <v>Winery/Vineyard</v>
          </cell>
          <cell r="F314" t="str">
            <v>1902 Madrona Ave</v>
          </cell>
          <cell r="G314" t="str">
            <v>Saint Helena</v>
          </cell>
          <cell r="H314" t="str">
            <v>Napa</v>
          </cell>
          <cell r="I314" t="str">
            <v>Spottswoode Winery</v>
          </cell>
          <cell r="J314" t="str">
            <v>94574</v>
          </cell>
          <cell r="O314" t="str">
            <v>Wood Frame</v>
          </cell>
          <cell r="P314">
            <v>1890</v>
          </cell>
          <cell r="Q314">
            <v>4144</v>
          </cell>
          <cell r="U314">
            <v>3000620</v>
          </cell>
          <cell r="AE314">
            <v>39001</v>
          </cell>
        </row>
        <row r="315">
          <cell r="A315" t="str">
            <v>222439120</v>
          </cell>
          <cell r="B315" t="str">
            <v>East Bay/Oakland</v>
          </cell>
          <cell r="C315" t="str">
            <v>Napa County</v>
          </cell>
          <cell r="D315" t="str">
            <v>Specialty</v>
          </cell>
          <cell r="E315" t="str">
            <v>Trailer / Camper Park</v>
          </cell>
          <cell r="F315" t="str">
            <v>1730 Conn Valley Rd</v>
          </cell>
          <cell r="G315" t="str">
            <v>Saint Helena</v>
          </cell>
          <cell r="H315" t="str">
            <v>Napa</v>
          </cell>
          <cell r="I315" t="str">
            <v>Cockrell Compound</v>
          </cell>
          <cell r="J315" t="str">
            <v>94574</v>
          </cell>
          <cell r="K315" t="str">
            <v>Erik T Nickel</v>
          </cell>
          <cell r="O315" t="str">
            <v>Wood Frame</v>
          </cell>
          <cell r="Q315">
            <v>2224</v>
          </cell>
          <cell r="S315" t="str">
            <v>Multi</v>
          </cell>
          <cell r="U315">
            <v>148273</v>
          </cell>
          <cell r="AA315">
            <v>3500000</v>
          </cell>
          <cell r="AB315" t="str">
            <v>Seller</v>
          </cell>
          <cell r="AD315" t="str">
            <v>R. Findlay &amp; Marcia W. Cockrell</v>
          </cell>
          <cell r="AE315">
            <v>39120</v>
          </cell>
        </row>
        <row r="316">
          <cell r="A316" t="str">
            <v>5774538975</v>
          </cell>
          <cell r="B316" t="str">
            <v>East Bay/Oakland</v>
          </cell>
          <cell r="C316" t="str">
            <v>Napa County</v>
          </cell>
          <cell r="D316" t="str">
            <v>Retail (Neighborhood Center)</v>
          </cell>
          <cell r="F316" t="str">
            <v>1325-1517 W Imola Ave</v>
          </cell>
          <cell r="G316" t="str">
            <v>Napa</v>
          </cell>
          <cell r="H316" t="str">
            <v>Napa</v>
          </cell>
          <cell r="I316" t="str">
            <v>River Park Shopping Center</v>
          </cell>
          <cell r="J316" t="str">
            <v>94559</v>
          </cell>
          <cell r="O316" t="str">
            <v>Masonry</v>
          </cell>
          <cell r="P316">
            <v>1974</v>
          </cell>
          <cell r="Q316">
            <v>57745</v>
          </cell>
          <cell r="R316">
            <v>7</v>
          </cell>
          <cell r="S316" t="str">
            <v>Multi</v>
          </cell>
          <cell r="T316">
            <v>11.77</v>
          </cell>
          <cell r="U316">
            <v>10665145</v>
          </cell>
          <cell r="AE316">
            <v>38975</v>
          </cell>
        </row>
        <row r="317">
          <cell r="A317" t="str">
            <v>1345039944</v>
          </cell>
          <cell r="B317" t="str">
            <v>East Bay/Oakland</v>
          </cell>
          <cell r="C317" t="str">
            <v>Napa County</v>
          </cell>
          <cell r="D317" t="str">
            <v>Specialty</v>
          </cell>
          <cell r="E317" t="str">
            <v>Winery/Vineyard</v>
          </cell>
          <cell r="F317" t="str">
            <v>1001 Silverado Trl</v>
          </cell>
          <cell r="G317" t="str">
            <v>Saint Helena</v>
          </cell>
          <cell r="H317" t="str">
            <v>Napa</v>
          </cell>
          <cell r="I317" t="str">
            <v>Napa Creek Winery</v>
          </cell>
          <cell r="J317" t="str">
            <v>94574</v>
          </cell>
          <cell r="O317" t="str">
            <v>Reinforced Concrete</v>
          </cell>
          <cell r="P317">
            <v>1999</v>
          </cell>
          <cell r="Q317">
            <v>13450</v>
          </cell>
          <cell r="U317">
            <v>1185421</v>
          </cell>
          <cell r="AE317">
            <v>39944</v>
          </cell>
        </row>
        <row r="318">
          <cell r="A318" t="str">
            <v>859739631</v>
          </cell>
          <cell r="B318" t="str">
            <v>East Bay/Oakland</v>
          </cell>
          <cell r="C318" t="str">
            <v>Napa County</v>
          </cell>
          <cell r="D318" t="str">
            <v>Specialty</v>
          </cell>
          <cell r="E318" t="str">
            <v>Winery/Vineyard</v>
          </cell>
          <cell r="F318" t="str">
            <v>1183 Buchli Station Rd</v>
          </cell>
          <cell r="G318" t="str">
            <v>Napa</v>
          </cell>
          <cell r="H318" t="str">
            <v>Napa</v>
          </cell>
          <cell r="I318" t="str">
            <v>Carneros Hills Vineyard</v>
          </cell>
          <cell r="J318" t="str">
            <v>94559</v>
          </cell>
          <cell r="K318" t="str">
            <v>UBS Realty Investors LLC</v>
          </cell>
          <cell r="M318">
            <v>8606169000</v>
          </cell>
          <cell r="Q318">
            <v>8597</v>
          </cell>
          <cell r="S318" t="str">
            <v>Multi</v>
          </cell>
          <cell r="U318">
            <v>4217683</v>
          </cell>
          <cell r="AE318">
            <v>39631</v>
          </cell>
        </row>
        <row r="319">
          <cell r="A319" t="str">
            <v>1345040086</v>
          </cell>
          <cell r="B319" t="str">
            <v>East Bay/Oakland</v>
          </cell>
          <cell r="C319" t="str">
            <v>Napa County</v>
          </cell>
          <cell r="D319" t="str">
            <v>Specialty</v>
          </cell>
          <cell r="E319" t="str">
            <v>Winery/Vineyard</v>
          </cell>
          <cell r="F319" t="str">
            <v>1001 Silverado Trl</v>
          </cell>
          <cell r="G319" t="str">
            <v>Saint Helena</v>
          </cell>
          <cell r="H319" t="str">
            <v>Napa</v>
          </cell>
          <cell r="I319" t="str">
            <v>Napa Creek Winery</v>
          </cell>
          <cell r="J319" t="str">
            <v>94574</v>
          </cell>
          <cell r="O319" t="str">
            <v>Reinforced Concrete</v>
          </cell>
          <cell r="P319">
            <v>1999</v>
          </cell>
          <cell r="Q319">
            <v>13450</v>
          </cell>
          <cell r="U319">
            <v>1185421</v>
          </cell>
          <cell r="AE319">
            <v>40086</v>
          </cell>
        </row>
        <row r="320">
          <cell r="A320" t="str">
            <v>806440403</v>
          </cell>
          <cell r="B320" t="str">
            <v>East Bay/Oakland</v>
          </cell>
          <cell r="C320" t="str">
            <v>Napa County</v>
          </cell>
          <cell r="D320" t="str">
            <v>Specialty</v>
          </cell>
          <cell r="E320" t="str">
            <v>Winery/Vineyard</v>
          </cell>
          <cell r="F320" t="str">
            <v>333 Silverado Trl</v>
          </cell>
          <cell r="G320" t="str">
            <v>Calistoga</v>
          </cell>
          <cell r="H320" t="str">
            <v>Napa</v>
          </cell>
          <cell r="I320" t="str">
            <v>August Briggs Winery</v>
          </cell>
          <cell r="J320" t="str">
            <v>94515</v>
          </cell>
          <cell r="K320" t="str">
            <v>Mark &amp; Teresa Aubert</v>
          </cell>
          <cell r="L320" t="str">
            <v>Mark Aubert</v>
          </cell>
          <cell r="P320">
            <v>2004</v>
          </cell>
          <cell r="Q320">
            <v>8064</v>
          </cell>
          <cell r="X320" t="str">
            <v>Silicon Valley Bank</v>
          </cell>
          <cell r="AE320">
            <v>40403</v>
          </cell>
        </row>
        <row r="321">
          <cell r="A321" t="str">
            <v>39029</v>
          </cell>
          <cell r="B321" t="str">
            <v>East Bay/Oakland</v>
          </cell>
          <cell r="C321" t="str">
            <v>Napa County</v>
          </cell>
          <cell r="D321" t="str">
            <v>Specialty</v>
          </cell>
          <cell r="F321" t="str">
            <v>Oak Knoll Ave @ Big Ranch Road</v>
          </cell>
          <cell r="G321" t="str">
            <v>Napa</v>
          </cell>
          <cell r="H321" t="str">
            <v>Napa</v>
          </cell>
          <cell r="J321" t="str">
            <v>94558</v>
          </cell>
          <cell r="U321">
            <v>1313418</v>
          </cell>
          <cell r="AE321">
            <v>39029</v>
          </cell>
        </row>
        <row r="322">
          <cell r="A322" t="str">
            <v>266839757</v>
          </cell>
          <cell r="B322" t="str">
            <v>East Bay/Oakland</v>
          </cell>
          <cell r="C322" t="str">
            <v>Napa County</v>
          </cell>
          <cell r="D322" t="str">
            <v>Specialty</v>
          </cell>
          <cell r="E322" t="str">
            <v>Winery/Vineyard</v>
          </cell>
          <cell r="F322" t="str">
            <v>2893 Saint Helena Hwy N</v>
          </cell>
          <cell r="G322" t="str">
            <v>Saint Helena</v>
          </cell>
          <cell r="H322" t="str">
            <v>Napa</v>
          </cell>
          <cell r="J322" t="str">
            <v>94574</v>
          </cell>
          <cell r="K322" t="str">
            <v>Charles Meibeyer</v>
          </cell>
          <cell r="M322">
            <v>7074222880</v>
          </cell>
          <cell r="P322">
            <v>1966</v>
          </cell>
          <cell r="Q322">
            <v>2668</v>
          </cell>
          <cell r="U322">
            <v>1494525</v>
          </cell>
          <cell r="AA322">
            <v>4600000</v>
          </cell>
          <cell r="AB322" t="str">
            <v>Seller</v>
          </cell>
          <cell r="AE322">
            <v>39757</v>
          </cell>
        </row>
        <row r="323">
          <cell r="A323" t="str">
            <v>4169038981</v>
          </cell>
          <cell r="B323" t="str">
            <v>East Bay/Oakland</v>
          </cell>
          <cell r="C323" t="str">
            <v>Napa County</v>
          </cell>
          <cell r="D323" t="str">
            <v>Specialty</v>
          </cell>
          <cell r="E323" t="str">
            <v>Winery/Vineyard</v>
          </cell>
          <cell r="F323" t="str">
            <v>1285 Dealy Ln</v>
          </cell>
          <cell r="G323" t="str">
            <v>Napa</v>
          </cell>
          <cell r="H323" t="str">
            <v>Napa</v>
          </cell>
          <cell r="I323" t="str">
            <v>Carneros Creek Winery/Mahoney Vineyards</v>
          </cell>
          <cell r="J323" t="str">
            <v>94559</v>
          </cell>
          <cell r="K323" t="str">
            <v>Folio Wine Company</v>
          </cell>
          <cell r="M323">
            <v>7072562700</v>
          </cell>
          <cell r="O323" t="str">
            <v>Wood Frame</v>
          </cell>
          <cell r="Q323">
            <v>41690</v>
          </cell>
          <cell r="S323" t="str">
            <v>Multi</v>
          </cell>
          <cell r="U323">
            <v>6245938</v>
          </cell>
          <cell r="W323">
            <v>4600000</v>
          </cell>
          <cell r="X323" t="str">
            <v>First Republic Bank</v>
          </cell>
          <cell r="AA323">
            <v>3000000</v>
          </cell>
          <cell r="AB323" t="str">
            <v>Seller</v>
          </cell>
          <cell r="AE323">
            <v>38981</v>
          </cell>
        </row>
        <row r="324">
          <cell r="A324" t="str">
            <v>5774538594</v>
          </cell>
          <cell r="B324" t="str">
            <v>East Bay/Oakland</v>
          </cell>
          <cell r="C324" t="str">
            <v>Napa County</v>
          </cell>
          <cell r="D324" t="str">
            <v>Retail (Neighborhood Center)</v>
          </cell>
          <cell r="F324" t="str">
            <v>1325-1517 W Imola Ave</v>
          </cell>
          <cell r="G324" t="str">
            <v>Napa</v>
          </cell>
          <cell r="H324" t="str">
            <v>Napa</v>
          </cell>
          <cell r="I324" t="str">
            <v>River Park Shopping Center</v>
          </cell>
          <cell r="J324" t="str">
            <v>94559</v>
          </cell>
          <cell r="O324" t="str">
            <v>Masonry</v>
          </cell>
          <cell r="P324">
            <v>1974</v>
          </cell>
          <cell r="Q324">
            <v>57745</v>
          </cell>
          <cell r="R324">
            <v>1</v>
          </cell>
          <cell r="S324" t="str">
            <v>Multi</v>
          </cell>
          <cell r="T324">
            <v>11.77</v>
          </cell>
          <cell r="U324">
            <v>8264364</v>
          </cell>
          <cell r="X324" t="str">
            <v>Lender Not available</v>
          </cell>
          <cell r="AE324">
            <v>38594</v>
          </cell>
        </row>
        <row r="325">
          <cell r="A325" t="str">
            <v>270540634</v>
          </cell>
          <cell r="B325" t="str">
            <v>East Bay/Oakland</v>
          </cell>
          <cell r="C325" t="str">
            <v>Napa County</v>
          </cell>
          <cell r="D325" t="str">
            <v>Specialty</v>
          </cell>
          <cell r="F325" t="str">
            <v>500 Stonecrest Dr</v>
          </cell>
          <cell r="G325" t="str">
            <v>Napa</v>
          </cell>
          <cell r="H325" t="str">
            <v>Napa</v>
          </cell>
          <cell r="J325" t="str">
            <v>94558</v>
          </cell>
          <cell r="P325">
            <v>1958</v>
          </cell>
          <cell r="Q325">
            <v>2705</v>
          </cell>
          <cell r="U325">
            <v>491040</v>
          </cell>
          <cell r="AE325">
            <v>40634</v>
          </cell>
        </row>
        <row r="326">
          <cell r="A326" t="str">
            <v>270540634</v>
          </cell>
          <cell r="B326" t="str">
            <v>East Bay/Oakland</v>
          </cell>
          <cell r="C326" t="str">
            <v>Napa County</v>
          </cell>
          <cell r="D326" t="str">
            <v>Specialty</v>
          </cell>
          <cell r="F326" t="str">
            <v>500 Stonecrest Dr</v>
          </cell>
          <cell r="G326" t="str">
            <v>Napa</v>
          </cell>
          <cell r="H326" t="str">
            <v>Napa</v>
          </cell>
          <cell r="J326" t="str">
            <v>94558</v>
          </cell>
          <cell r="P326">
            <v>1958</v>
          </cell>
          <cell r="Q326">
            <v>2705</v>
          </cell>
          <cell r="U326">
            <v>784314</v>
          </cell>
          <cell r="AE326">
            <v>40634</v>
          </cell>
        </row>
        <row r="327">
          <cell r="A327" t="str">
            <v>270540634</v>
          </cell>
          <cell r="B327" t="str">
            <v>East Bay/Oakland</v>
          </cell>
          <cell r="C327" t="str">
            <v>Napa County</v>
          </cell>
          <cell r="D327" t="str">
            <v>Specialty</v>
          </cell>
          <cell r="F327" t="str">
            <v>500 Stonecrest Dr</v>
          </cell>
          <cell r="G327" t="str">
            <v>Napa</v>
          </cell>
          <cell r="H327" t="str">
            <v>Napa</v>
          </cell>
          <cell r="J327" t="str">
            <v>94558</v>
          </cell>
          <cell r="P327">
            <v>1958</v>
          </cell>
          <cell r="Q327">
            <v>2705</v>
          </cell>
          <cell r="U327">
            <v>784314</v>
          </cell>
          <cell r="AE327">
            <v>40634</v>
          </cell>
        </row>
        <row r="328">
          <cell r="A328" t="str">
            <v>125340742</v>
          </cell>
          <cell r="B328" t="str">
            <v>East Bay/Oakland</v>
          </cell>
          <cell r="C328" t="str">
            <v>Napa County</v>
          </cell>
          <cell r="D328" t="str">
            <v>Specialty</v>
          </cell>
          <cell r="E328" t="str">
            <v>Winery/Vineyard</v>
          </cell>
          <cell r="F328" t="str">
            <v>3250 Bennett Ln</v>
          </cell>
          <cell r="G328" t="str">
            <v>Calistoga</v>
          </cell>
          <cell r="H328" t="str">
            <v>Napa</v>
          </cell>
          <cell r="J328" t="str">
            <v>94515</v>
          </cell>
          <cell r="K328" t="str">
            <v>Rombauer Vieyards Inc</v>
          </cell>
          <cell r="L328" t="str">
            <v>Koerner Rombauer</v>
          </cell>
          <cell r="M328">
            <v>7079635170</v>
          </cell>
          <cell r="P328">
            <v>1969</v>
          </cell>
          <cell r="Q328">
            <v>1253</v>
          </cell>
          <cell r="U328">
            <v>64033</v>
          </cell>
          <cell r="W328">
            <v>1891073</v>
          </cell>
          <cell r="X328" t="str">
            <v>Private Individual Rancho Alto Vineyard's Inc</v>
          </cell>
          <cell r="AE328">
            <v>40742</v>
          </cell>
        </row>
        <row r="329">
          <cell r="A329" t="str">
            <v>40730</v>
          </cell>
          <cell r="B329" t="str">
            <v>East Bay/Oakland</v>
          </cell>
          <cell r="C329" t="str">
            <v>Napa County</v>
          </cell>
          <cell r="D329" t="str">
            <v>Mixed</v>
          </cell>
          <cell r="E329" t="str">
            <v>Winery/Vineyard</v>
          </cell>
          <cell r="F329" t="str">
            <v>6110 Silverado Trl (2 Properties)</v>
          </cell>
          <cell r="G329" t="str">
            <v>Napa</v>
          </cell>
          <cell r="H329" t="str">
            <v>Napa</v>
          </cell>
          <cell r="I329" t="str">
            <v>Multi-Property Sale</v>
          </cell>
          <cell r="J329" t="str">
            <v>94558</v>
          </cell>
          <cell r="K329" t="str">
            <v>Arlie J Phillips Trust</v>
          </cell>
          <cell r="M329">
            <v>7079440749</v>
          </cell>
          <cell r="U329">
            <v>2839994</v>
          </cell>
          <cell r="AE329">
            <v>40730</v>
          </cell>
        </row>
        <row r="330">
          <cell r="A330" t="str">
            <v>316840730</v>
          </cell>
          <cell r="B330" t="str">
            <v>East Bay/Oakland</v>
          </cell>
          <cell r="C330" t="str">
            <v>Napa County</v>
          </cell>
          <cell r="D330" t="str">
            <v>Specialty</v>
          </cell>
          <cell r="E330" t="str">
            <v>Winery/Vineyard</v>
          </cell>
          <cell r="F330" t="str">
            <v>6110 Silverado Trl</v>
          </cell>
          <cell r="G330" t="str">
            <v>Napa</v>
          </cell>
          <cell r="H330" t="str">
            <v>Napa</v>
          </cell>
          <cell r="J330" t="str">
            <v>94558</v>
          </cell>
          <cell r="K330" t="str">
            <v>Arlie J Phillips Trust</v>
          </cell>
          <cell r="M330">
            <v>7079440749</v>
          </cell>
          <cell r="P330">
            <v>1971</v>
          </cell>
          <cell r="Q330">
            <v>3168</v>
          </cell>
          <cell r="U330">
            <v>2839994</v>
          </cell>
          <cell r="AE330">
            <v>40730</v>
          </cell>
        </row>
        <row r="331">
          <cell r="A331" t="str">
            <v>132040688</v>
          </cell>
          <cell r="B331" t="str">
            <v>East Bay/Oakland</v>
          </cell>
          <cell r="C331" t="str">
            <v>Napa County</v>
          </cell>
          <cell r="D331" t="str">
            <v>Specialty</v>
          </cell>
          <cell r="E331" t="str">
            <v>Winery/Vineyard</v>
          </cell>
          <cell r="F331" t="str">
            <v>4106 Howard Ln</v>
          </cell>
          <cell r="G331" t="str">
            <v>Napa</v>
          </cell>
          <cell r="H331" t="str">
            <v>Napa</v>
          </cell>
          <cell r="J331" t="str">
            <v>94558</v>
          </cell>
          <cell r="K331" t="str">
            <v>Darius Winery</v>
          </cell>
          <cell r="L331" t="str">
            <v>Darioush Khaledi</v>
          </cell>
          <cell r="M331">
            <v>7072572345</v>
          </cell>
          <cell r="O331" t="str">
            <v>Wood Frame</v>
          </cell>
          <cell r="P331">
            <v>1922</v>
          </cell>
          <cell r="Q331">
            <v>1320</v>
          </cell>
          <cell r="R331">
            <v>1</v>
          </cell>
          <cell r="S331" t="str">
            <v>Single</v>
          </cell>
          <cell r="U331">
            <v>3266381</v>
          </cell>
          <cell r="AE331">
            <v>40688</v>
          </cell>
        </row>
        <row r="332">
          <cell r="A332" t="str">
            <v>132040688</v>
          </cell>
          <cell r="B332" t="str">
            <v>East Bay/Oakland</v>
          </cell>
          <cell r="C332" t="str">
            <v>Napa County</v>
          </cell>
          <cell r="D332" t="str">
            <v>Specialty</v>
          </cell>
          <cell r="E332" t="str">
            <v>Winery/Vineyard</v>
          </cell>
          <cell r="F332" t="str">
            <v>4106 Howard Ln</v>
          </cell>
          <cell r="G332" t="str">
            <v>Napa</v>
          </cell>
          <cell r="H332" t="str">
            <v>Napa</v>
          </cell>
          <cell r="J332" t="str">
            <v>94558</v>
          </cell>
          <cell r="K332" t="str">
            <v>Darius Winery</v>
          </cell>
          <cell r="L332" t="str">
            <v>Darioush Khaledi</v>
          </cell>
          <cell r="M332">
            <v>7072572345</v>
          </cell>
          <cell r="O332" t="str">
            <v>Wood Frame</v>
          </cell>
          <cell r="P332">
            <v>1922</v>
          </cell>
          <cell r="Q332">
            <v>1320</v>
          </cell>
          <cell r="R332">
            <v>1</v>
          </cell>
          <cell r="S332" t="str">
            <v>Single</v>
          </cell>
          <cell r="U332">
            <v>3266381</v>
          </cell>
          <cell r="AE332">
            <v>40688</v>
          </cell>
        </row>
        <row r="333">
          <cell r="A333" t="str">
            <v>256640689</v>
          </cell>
          <cell r="B333" t="str">
            <v>East Bay/Oakland</v>
          </cell>
          <cell r="C333" t="str">
            <v>Napa County</v>
          </cell>
          <cell r="D333" t="str">
            <v>Specialty</v>
          </cell>
          <cell r="E333" t="str">
            <v>Winery/Vineyard</v>
          </cell>
          <cell r="F333" t="str">
            <v>3130 Old Lawley Toll Rd</v>
          </cell>
          <cell r="G333" t="str">
            <v>Calistoga</v>
          </cell>
          <cell r="H333" t="str">
            <v>Napa</v>
          </cell>
          <cell r="I333" t="str">
            <v>Amici Cellars</v>
          </cell>
          <cell r="J333" t="str">
            <v>94515</v>
          </cell>
          <cell r="K333" t="str">
            <v>John &amp; Sharon Harris</v>
          </cell>
          <cell r="L333" t="str">
            <v>John Harris</v>
          </cell>
          <cell r="M333">
            <v>7079689484</v>
          </cell>
          <cell r="Q333">
            <v>2566</v>
          </cell>
          <cell r="U333">
            <v>981602</v>
          </cell>
          <cell r="W333">
            <v>1072500</v>
          </cell>
          <cell r="X333" t="str">
            <v>Brown Gregory L</v>
          </cell>
          <cell r="AE333">
            <v>40689</v>
          </cell>
        </row>
        <row r="334">
          <cell r="A334" t="str">
            <v>52533440708</v>
          </cell>
          <cell r="B334" t="str">
            <v>East Bay/Oakland</v>
          </cell>
          <cell r="C334" t="str">
            <v>Napa County</v>
          </cell>
          <cell r="D334" t="str">
            <v>Specialty</v>
          </cell>
          <cell r="E334" t="str">
            <v>Winery/Vineyard</v>
          </cell>
          <cell r="F334" t="str">
            <v>1019-1091 Atlas Peak Rd</v>
          </cell>
          <cell r="G334" t="str">
            <v>Napa</v>
          </cell>
          <cell r="H334" t="str">
            <v>Napa</v>
          </cell>
          <cell r="J334" t="str">
            <v>94558</v>
          </cell>
          <cell r="Q334">
            <v>525334</v>
          </cell>
          <cell r="R334">
            <v>7</v>
          </cell>
          <cell r="U334">
            <v>467063</v>
          </cell>
          <cell r="AE334">
            <v>40708</v>
          </cell>
        </row>
        <row r="335">
          <cell r="A335" t="str">
            <v>420040711</v>
          </cell>
          <cell r="B335" t="str">
            <v>East Bay/Oakland</v>
          </cell>
          <cell r="C335" t="str">
            <v>Napa County</v>
          </cell>
          <cell r="D335" t="str">
            <v>Specialty</v>
          </cell>
          <cell r="E335" t="str">
            <v>Post Office</v>
          </cell>
          <cell r="F335" t="str">
            <v>1013 Washington St</v>
          </cell>
          <cell r="G335" t="str">
            <v>Calistoga</v>
          </cell>
          <cell r="H335" t="str">
            <v>Napa</v>
          </cell>
          <cell r="J335" t="str">
            <v>94515</v>
          </cell>
          <cell r="O335" t="str">
            <v>Masonry</v>
          </cell>
          <cell r="P335">
            <v>1967</v>
          </cell>
          <cell r="Q335">
            <v>4200</v>
          </cell>
          <cell r="R335">
            <v>1</v>
          </cell>
          <cell r="S335" t="str">
            <v>Single</v>
          </cell>
          <cell r="U335">
            <v>197163</v>
          </cell>
          <cell r="AE335">
            <v>40711</v>
          </cell>
        </row>
        <row r="336">
          <cell r="A336" t="str">
            <v>2000039666</v>
          </cell>
          <cell r="B336" t="str">
            <v>East Bay/Oakland</v>
          </cell>
          <cell r="C336" t="str">
            <v>Napa County</v>
          </cell>
          <cell r="D336" t="str">
            <v>Retail</v>
          </cell>
          <cell r="F336" t="str">
            <v>6795 Washington St</v>
          </cell>
          <cell r="G336" t="str">
            <v>Yountville</v>
          </cell>
          <cell r="H336" t="str">
            <v>Napa</v>
          </cell>
          <cell r="J336" t="str">
            <v>94599</v>
          </cell>
          <cell r="O336" t="str">
            <v>Wood Frame</v>
          </cell>
          <cell r="Q336">
            <v>20000</v>
          </cell>
          <cell r="R336">
            <v>3</v>
          </cell>
          <cell r="S336" t="str">
            <v>Multi</v>
          </cell>
          <cell r="U336">
            <v>3836263</v>
          </cell>
          <cell r="W336">
            <v>8725000</v>
          </cell>
          <cell r="X336" t="str">
            <v>Wells Fargo Bk Na</v>
          </cell>
          <cell r="AE336">
            <v>39666</v>
          </cell>
        </row>
        <row r="337">
          <cell r="A337" t="str">
            <v>609340571</v>
          </cell>
          <cell r="B337" t="str">
            <v>East Bay/Oakland</v>
          </cell>
          <cell r="C337" t="str">
            <v>Napa County</v>
          </cell>
          <cell r="D337" t="str">
            <v>Retail (Strip Center)</v>
          </cell>
          <cell r="F337" t="str">
            <v>11 Poco Way</v>
          </cell>
          <cell r="G337" t="str">
            <v>American Canyon</v>
          </cell>
          <cell r="H337" t="str">
            <v>Napa</v>
          </cell>
          <cell r="J337" t="str">
            <v>94503</v>
          </cell>
          <cell r="O337" t="str">
            <v>Masonry</v>
          </cell>
          <cell r="Q337">
            <v>6093</v>
          </cell>
          <cell r="R337">
            <v>4</v>
          </cell>
          <cell r="S337" t="str">
            <v>Multi</v>
          </cell>
          <cell r="U337">
            <v>435135</v>
          </cell>
          <cell r="AE337">
            <v>40571</v>
          </cell>
        </row>
        <row r="338">
          <cell r="A338" t="str">
            <v>609340571</v>
          </cell>
          <cell r="B338" t="str">
            <v>East Bay/Oakland</v>
          </cell>
          <cell r="C338" t="str">
            <v>Napa County</v>
          </cell>
          <cell r="D338" t="str">
            <v>Retail (Strip Center)</v>
          </cell>
          <cell r="F338" t="str">
            <v>11 Poco Way</v>
          </cell>
          <cell r="G338" t="str">
            <v>American Canyon</v>
          </cell>
          <cell r="H338" t="str">
            <v>Napa</v>
          </cell>
          <cell r="J338" t="str">
            <v>94503</v>
          </cell>
          <cell r="O338" t="str">
            <v>Masonry</v>
          </cell>
          <cell r="Q338">
            <v>6093</v>
          </cell>
          <cell r="R338">
            <v>4</v>
          </cell>
          <cell r="S338" t="str">
            <v>Multi</v>
          </cell>
          <cell r="U338">
            <v>435135</v>
          </cell>
          <cell r="AE338">
            <v>40571</v>
          </cell>
        </row>
        <row r="339">
          <cell r="A339" t="str">
            <v>307440623</v>
          </cell>
          <cell r="B339" t="str">
            <v>East Bay/Oakland</v>
          </cell>
          <cell r="C339" t="str">
            <v>Napa County</v>
          </cell>
          <cell r="D339" t="str">
            <v>Retail (Strip Center)</v>
          </cell>
          <cell r="E339" t="str">
            <v>Freestanding</v>
          </cell>
          <cell r="F339" t="str">
            <v>2450 Foothill Blvd</v>
          </cell>
          <cell r="G339" t="str">
            <v>Calistoga</v>
          </cell>
          <cell r="H339" t="str">
            <v>Napa</v>
          </cell>
          <cell r="I339" t="str">
            <v>Riverlea Square</v>
          </cell>
          <cell r="J339" t="str">
            <v>94515</v>
          </cell>
          <cell r="O339" t="str">
            <v>Wood Frame</v>
          </cell>
          <cell r="Q339">
            <v>3074</v>
          </cell>
          <cell r="R339">
            <v>3</v>
          </cell>
          <cell r="S339" t="str">
            <v>Multi</v>
          </cell>
          <cell r="U339">
            <v>208264</v>
          </cell>
          <cell r="AE339">
            <v>40623</v>
          </cell>
        </row>
        <row r="340">
          <cell r="A340" t="str">
            <v>132040021</v>
          </cell>
          <cell r="B340" t="str">
            <v>East Bay/Oakland</v>
          </cell>
          <cell r="C340" t="str">
            <v>Napa County</v>
          </cell>
          <cell r="D340" t="str">
            <v>Specialty</v>
          </cell>
          <cell r="E340" t="str">
            <v>Winery/Vineyard</v>
          </cell>
          <cell r="F340" t="str">
            <v>4106 Howard Ln</v>
          </cell>
          <cell r="G340" t="str">
            <v>Napa</v>
          </cell>
          <cell r="H340" t="str">
            <v>Napa</v>
          </cell>
          <cell r="J340" t="str">
            <v>94558</v>
          </cell>
          <cell r="K340" t="str">
            <v>Darius Winery</v>
          </cell>
          <cell r="L340" t="str">
            <v>Darioush Khaledi</v>
          </cell>
          <cell r="M340">
            <v>7072572345</v>
          </cell>
          <cell r="O340" t="str">
            <v>Wood Frame</v>
          </cell>
          <cell r="P340">
            <v>1922</v>
          </cell>
          <cell r="Q340">
            <v>1320</v>
          </cell>
          <cell r="S340" t="str">
            <v>Single</v>
          </cell>
          <cell r="U340">
            <v>2300179</v>
          </cell>
          <cell r="W340">
            <v>3500000</v>
          </cell>
          <cell r="X340" t="str">
            <v>Altamura George &amp; Jacqueline</v>
          </cell>
          <cell r="AE340">
            <v>40021</v>
          </cell>
        </row>
        <row r="341">
          <cell r="A341" t="str">
            <v>40182</v>
          </cell>
          <cell r="B341" t="str">
            <v>East Bay/Oakland</v>
          </cell>
          <cell r="C341" t="str">
            <v>Napa County</v>
          </cell>
          <cell r="D341" t="str">
            <v>Specialty</v>
          </cell>
          <cell r="E341" t="str">
            <v>Winery/Vineyard</v>
          </cell>
          <cell r="F341" t="str">
            <v>6125 Pope Valley Rd</v>
          </cell>
          <cell r="G341" t="str">
            <v>Pope Valley</v>
          </cell>
          <cell r="H341" t="str">
            <v>Napa</v>
          </cell>
          <cell r="I341" t="str">
            <v>Bourdeaux Varietal Vineyard</v>
          </cell>
          <cell r="J341" t="str">
            <v>94567</v>
          </cell>
          <cell r="P341">
            <v>1880</v>
          </cell>
          <cell r="U341">
            <v>982135</v>
          </cell>
          <cell r="AE341">
            <v>40182</v>
          </cell>
        </row>
        <row r="342">
          <cell r="A342" t="str">
            <v>534039799</v>
          </cell>
          <cell r="B342" t="str">
            <v>East Bay/Oakland</v>
          </cell>
          <cell r="C342" t="str">
            <v>Napa County</v>
          </cell>
          <cell r="D342" t="str">
            <v>Specialty</v>
          </cell>
          <cell r="E342" t="str">
            <v>Winery/Vineyard</v>
          </cell>
          <cell r="F342" t="str">
            <v>Silverado Trl</v>
          </cell>
          <cell r="G342" t="str">
            <v>Napa</v>
          </cell>
          <cell r="H342" t="str">
            <v>Napa</v>
          </cell>
          <cell r="J342" t="str">
            <v>94558</v>
          </cell>
          <cell r="K342" t="str">
            <v>Mark Nelson &amp; Dana Johnson</v>
          </cell>
          <cell r="Q342">
            <v>5340</v>
          </cell>
          <cell r="U342">
            <v>5132554</v>
          </cell>
          <cell r="AE342">
            <v>39799</v>
          </cell>
        </row>
        <row r="343">
          <cell r="A343" t="str">
            <v>1345040086</v>
          </cell>
          <cell r="B343" t="str">
            <v>East Bay/Oakland</v>
          </cell>
          <cell r="C343" t="str">
            <v>Napa County</v>
          </cell>
          <cell r="D343" t="str">
            <v>Specialty</v>
          </cell>
          <cell r="E343" t="str">
            <v>Winery/Vineyard</v>
          </cell>
          <cell r="F343" t="str">
            <v>1001 Silverado Trl</v>
          </cell>
          <cell r="G343" t="str">
            <v>Saint Helena</v>
          </cell>
          <cell r="H343" t="str">
            <v>Napa</v>
          </cell>
          <cell r="I343" t="str">
            <v>Napa Creek Winery</v>
          </cell>
          <cell r="J343" t="str">
            <v>94574</v>
          </cell>
          <cell r="O343" t="str">
            <v>Reinforced Concrete</v>
          </cell>
          <cell r="P343">
            <v>1999</v>
          </cell>
          <cell r="Q343">
            <v>13450</v>
          </cell>
          <cell r="U343">
            <v>1185421</v>
          </cell>
          <cell r="AE343">
            <v>40086</v>
          </cell>
        </row>
        <row r="344">
          <cell r="A344" t="str">
            <v>1490339878</v>
          </cell>
          <cell r="B344" t="str">
            <v>East Bay/Oakland</v>
          </cell>
          <cell r="C344" t="str">
            <v>Napa County</v>
          </cell>
          <cell r="D344" t="str">
            <v>Specialty</v>
          </cell>
          <cell r="E344" t="str">
            <v>Winery/Vineyard</v>
          </cell>
          <cell r="F344" t="str">
            <v>2460-2470 Sage Canyon Rd</v>
          </cell>
          <cell r="G344" t="str">
            <v>Saint Helena</v>
          </cell>
          <cell r="H344" t="str">
            <v>Napa</v>
          </cell>
          <cell r="I344" t="str">
            <v>Kuleto Estate Winery</v>
          </cell>
          <cell r="J344" t="str">
            <v>94574</v>
          </cell>
          <cell r="K344" t="str">
            <v>Foley Estates Vinyard</v>
          </cell>
          <cell r="M344">
            <v>8057376222</v>
          </cell>
          <cell r="P344">
            <v>1997</v>
          </cell>
          <cell r="Q344">
            <v>14903</v>
          </cell>
          <cell r="U344">
            <v>10591364</v>
          </cell>
          <cell r="W344">
            <v>6750000</v>
          </cell>
          <cell r="X344" t="str">
            <v>United States of America</v>
          </cell>
          <cell r="AE344">
            <v>39878</v>
          </cell>
        </row>
        <row r="345">
          <cell r="A345" t="str">
            <v>447640192</v>
          </cell>
          <cell r="B345" t="str">
            <v>East Bay/Oakland</v>
          </cell>
          <cell r="C345" t="str">
            <v>Napa County</v>
          </cell>
          <cell r="D345" t="str">
            <v>Specialty</v>
          </cell>
          <cell r="E345" t="str">
            <v>Winery/Vineyard</v>
          </cell>
          <cell r="F345" t="str">
            <v>575 Oakville Cross</v>
          </cell>
          <cell r="G345" t="str">
            <v>Napa</v>
          </cell>
          <cell r="H345" t="str">
            <v>Napa</v>
          </cell>
          <cell r="J345" t="str">
            <v>94558</v>
          </cell>
          <cell r="P345">
            <v>2007</v>
          </cell>
          <cell r="Q345">
            <v>4476</v>
          </cell>
          <cell r="U345">
            <v>8368408</v>
          </cell>
          <cell r="AE345">
            <v>40192</v>
          </cell>
        </row>
        <row r="346">
          <cell r="A346" t="str">
            <v>1450040480</v>
          </cell>
          <cell r="B346" t="str">
            <v>East Bay/Oakland</v>
          </cell>
          <cell r="C346" t="str">
            <v>Napa County</v>
          </cell>
          <cell r="D346" t="str">
            <v>Specialty</v>
          </cell>
          <cell r="E346" t="str">
            <v>Winery/Vineyard</v>
          </cell>
          <cell r="F346" t="str">
            <v>1010 Big Tree Rd</v>
          </cell>
          <cell r="G346" t="str">
            <v>Saint Helena</v>
          </cell>
          <cell r="H346" t="str">
            <v>Napa</v>
          </cell>
          <cell r="I346" t="str">
            <v>Bella Luna Wine Co.</v>
          </cell>
          <cell r="J346" t="str">
            <v>94574</v>
          </cell>
          <cell r="Q346">
            <v>14500</v>
          </cell>
          <cell r="U346">
            <v>4321677</v>
          </cell>
          <cell r="AE346">
            <v>40480</v>
          </cell>
        </row>
        <row r="347">
          <cell r="A347" t="str">
            <v>950040305</v>
          </cell>
          <cell r="B347" t="str">
            <v>East Bay/Oakland</v>
          </cell>
          <cell r="C347" t="str">
            <v>Napa County</v>
          </cell>
          <cell r="D347" t="str">
            <v>Specialty</v>
          </cell>
          <cell r="E347" t="str">
            <v>Winery/Vineyard</v>
          </cell>
          <cell r="F347" t="str">
            <v>4089 Silverado Trl</v>
          </cell>
          <cell r="G347" t="str">
            <v>Napa</v>
          </cell>
          <cell r="H347" t="str">
            <v>Napa</v>
          </cell>
          <cell r="I347" t="str">
            <v>Building 1</v>
          </cell>
          <cell r="J347" t="str">
            <v>94558</v>
          </cell>
          <cell r="K347" t="str">
            <v>Delicato Vineyards</v>
          </cell>
          <cell r="M347">
            <v>7072651700</v>
          </cell>
          <cell r="P347">
            <v>1900</v>
          </cell>
          <cell r="Q347">
            <v>9500</v>
          </cell>
          <cell r="R347">
            <v>1</v>
          </cell>
          <cell r="S347" t="str">
            <v>Single</v>
          </cell>
          <cell r="U347">
            <v>15686234</v>
          </cell>
          <cell r="AE347">
            <v>40305</v>
          </cell>
        </row>
        <row r="348">
          <cell r="A348" t="str">
            <v>949139162</v>
          </cell>
          <cell r="B348" t="str">
            <v>East Bay/Oakland</v>
          </cell>
          <cell r="C348" t="str">
            <v>Napa County</v>
          </cell>
          <cell r="D348" t="str">
            <v>Retail (Strip Center)</v>
          </cell>
          <cell r="F348" t="str">
            <v>2434-2440 Jefferson St</v>
          </cell>
          <cell r="G348" t="str">
            <v>Napa</v>
          </cell>
          <cell r="H348" t="str">
            <v>Napa</v>
          </cell>
          <cell r="I348" t="str">
            <v>La Morenita Market</v>
          </cell>
          <cell r="J348" t="str">
            <v>94558</v>
          </cell>
          <cell r="O348" t="str">
            <v>Masonry</v>
          </cell>
          <cell r="Q348">
            <v>9491</v>
          </cell>
          <cell r="S348" t="str">
            <v>Single</v>
          </cell>
          <cell r="U348">
            <v>168702</v>
          </cell>
          <cell r="AE348">
            <v>39162</v>
          </cell>
        </row>
        <row r="349">
          <cell r="A349" t="str">
            <v>1110039335</v>
          </cell>
          <cell r="B349" t="str">
            <v>East Bay/Oakland</v>
          </cell>
          <cell r="C349" t="str">
            <v>Napa County</v>
          </cell>
          <cell r="D349" t="str">
            <v>Specialty</v>
          </cell>
          <cell r="E349" t="str">
            <v>Trailer / Camper Park</v>
          </cell>
          <cell r="F349" t="str">
            <v>500 Lincoln Ave</v>
          </cell>
          <cell r="G349" t="str">
            <v>Napa</v>
          </cell>
          <cell r="H349" t="str">
            <v>Napa</v>
          </cell>
          <cell r="I349" t="str">
            <v>Napa Valley Rv Resort</v>
          </cell>
          <cell r="J349" t="str">
            <v>94558</v>
          </cell>
          <cell r="K349" t="str">
            <v>California Vacation Holdings G</v>
          </cell>
          <cell r="L349" t="str">
            <v>Brandon Bizar</v>
          </cell>
          <cell r="O349" t="str">
            <v>Reinforced Concrete</v>
          </cell>
          <cell r="P349">
            <v>1989</v>
          </cell>
          <cell r="Q349">
            <v>11100</v>
          </cell>
          <cell r="S349" t="str">
            <v>Single</v>
          </cell>
          <cell r="U349">
            <v>3699013</v>
          </cell>
          <cell r="W349">
            <v>9750000</v>
          </cell>
          <cell r="X349" t="str">
            <v>Textron Fin'l</v>
          </cell>
          <cell r="AA349">
            <v>8400000</v>
          </cell>
          <cell r="AB349" t="str">
            <v>Textron Fin'l</v>
          </cell>
          <cell r="AE349">
            <v>39335</v>
          </cell>
        </row>
        <row r="350">
          <cell r="A350" t="str">
            <v>6000039311</v>
          </cell>
          <cell r="B350" t="str">
            <v>East Bay/Oakland</v>
          </cell>
          <cell r="C350" t="str">
            <v>Napa County</v>
          </cell>
          <cell r="D350" t="str">
            <v>Specialty</v>
          </cell>
          <cell r="E350" t="str">
            <v>Winery/Vineyard</v>
          </cell>
          <cell r="F350" t="str">
            <v>1761 Atlas Peak Rd</v>
          </cell>
          <cell r="G350" t="str">
            <v>Napa</v>
          </cell>
          <cell r="H350" t="str">
            <v>Napa</v>
          </cell>
          <cell r="I350" t="str">
            <v>William Hill Estate Winery</v>
          </cell>
          <cell r="J350" t="str">
            <v>94558</v>
          </cell>
          <cell r="K350" t="str">
            <v>E &amp; J Gallo Winery, Inc.</v>
          </cell>
          <cell r="L350" t="str">
            <v>Roger Nabedian</v>
          </cell>
          <cell r="M350">
            <v>2093413111</v>
          </cell>
          <cell r="Q350">
            <v>60000</v>
          </cell>
          <cell r="S350" t="str">
            <v>Multi</v>
          </cell>
          <cell r="U350">
            <v>19616512</v>
          </cell>
          <cell r="AE350">
            <v>39311</v>
          </cell>
        </row>
        <row r="351">
          <cell r="A351" t="str">
            <v>39037</v>
          </cell>
          <cell r="B351" t="str">
            <v>East Bay/Oakland</v>
          </cell>
          <cell r="C351" t="str">
            <v>Napa County</v>
          </cell>
          <cell r="D351" t="str">
            <v>Specialty</v>
          </cell>
          <cell r="E351" t="str">
            <v>Winery/Vineyard</v>
          </cell>
          <cell r="F351" t="str">
            <v>Salvador Ave</v>
          </cell>
          <cell r="G351" t="str">
            <v>Napa</v>
          </cell>
          <cell r="H351" t="str">
            <v>Napa</v>
          </cell>
          <cell r="J351" t="str">
            <v>94558</v>
          </cell>
          <cell r="U351">
            <v>11085654</v>
          </cell>
          <cell r="AE351">
            <v>39037</v>
          </cell>
        </row>
        <row r="352">
          <cell r="A352" t="str">
            <v>414439001</v>
          </cell>
          <cell r="B352" t="str">
            <v>East Bay/Oakland</v>
          </cell>
          <cell r="C352" t="str">
            <v>Napa County</v>
          </cell>
          <cell r="D352" t="str">
            <v>Specialty</v>
          </cell>
          <cell r="E352" t="str">
            <v>Winery/Vineyard</v>
          </cell>
          <cell r="F352" t="str">
            <v>1902 Madrona Ave</v>
          </cell>
          <cell r="G352" t="str">
            <v>Saint Helena</v>
          </cell>
          <cell r="H352" t="str">
            <v>Napa</v>
          </cell>
          <cell r="I352" t="str">
            <v>Spottswoode Winery</v>
          </cell>
          <cell r="J352" t="str">
            <v>94574</v>
          </cell>
          <cell r="O352" t="str">
            <v>Wood Frame</v>
          </cell>
          <cell r="P352">
            <v>1890</v>
          </cell>
          <cell r="Q352">
            <v>4144</v>
          </cell>
          <cell r="U352">
            <v>3000620</v>
          </cell>
          <cell r="AE352">
            <v>39001</v>
          </cell>
        </row>
        <row r="353">
          <cell r="A353" t="str">
            <v>39029</v>
          </cell>
          <cell r="B353" t="str">
            <v>East Bay/Oakland</v>
          </cell>
          <cell r="C353" t="str">
            <v>Napa County</v>
          </cell>
          <cell r="D353" t="str">
            <v>Specialty</v>
          </cell>
          <cell r="F353" t="str">
            <v>Oak Knoll Ave @ Big Rancho Rd</v>
          </cell>
          <cell r="G353" t="str">
            <v>Napa</v>
          </cell>
          <cell r="H353" t="str">
            <v>Napa</v>
          </cell>
          <cell r="J353" t="str">
            <v>94558</v>
          </cell>
          <cell r="U353">
            <v>1233143</v>
          </cell>
          <cell r="AE353">
            <v>39029</v>
          </cell>
        </row>
        <row r="354">
          <cell r="A354" t="str">
            <v>24645038960</v>
          </cell>
          <cell r="B354" t="str">
            <v>East Bay/Oakland</v>
          </cell>
          <cell r="C354" t="str">
            <v>Napa County</v>
          </cell>
          <cell r="D354" t="str">
            <v>Specialty</v>
          </cell>
          <cell r="F354" t="str">
            <v>770 Lincoln Ave</v>
          </cell>
          <cell r="G354" t="str">
            <v>Napa</v>
          </cell>
          <cell r="H354" t="str">
            <v>Napa</v>
          </cell>
          <cell r="J354" t="str">
            <v>94558</v>
          </cell>
          <cell r="O354" t="str">
            <v>Wood Frame</v>
          </cell>
          <cell r="Q354">
            <v>246450</v>
          </cell>
          <cell r="S354" t="str">
            <v>Single</v>
          </cell>
          <cell r="W354">
            <v>3400000</v>
          </cell>
          <cell r="X354" t="str">
            <v>Washington Mutual Bank</v>
          </cell>
          <cell r="Z354" t="str">
            <v>Washington Mutual Bk Fa</v>
          </cell>
          <cell r="AE354">
            <v>38960</v>
          </cell>
        </row>
        <row r="355">
          <cell r="A355" t="str">
            <v>660039007</v>
          </cell>
          <cell r="B355" t="str">
            <v>East Bay/Oakland</v>
          </cell>
          <cell r="C355" t="str">
            <v>Napa County</v>
          </cell>
          <cell r="D355" t="str">
            <v>Retail (Strip Center)</v>
          </cell>
          <cell r="F355" t="str">
            <v>980-992 Lincoln Ave</v>
          </cell>
          <cell r="G355" t="str">
            <v>Napa</v>
          </cell>
          <cell r="H355" t="str">
            <v>Napa</v>
          </cell>
          <cell r="J355" t="str">
            <v>94558</v>
          </cell>
          <cell r="O355" t="str">
            <v>Reinforced Concrete</v>
          </cell>
          <cell r="P355">
            <v>1965</v>
          </cell>
          <cell r="Q355">
            <v>6600</v>
          </cell>
          <cell r="S355" t="str">
            <v>Multi</v>
          </cell>
          <cell r="U355">
            <v>688883</v>
          </cell>
          <cell r="W355">
            <v>768000</v>
          </cell>
          <cell r="X355" t="str">
            <v>Union Bk/ca Na</v>
          </cell>
          <cell r="AE355">
            <v>39007</v>
          </cell>
        </row>
        <row r="356">
          <cell r="A356" t="str">
            <v>697239065</v>
          </cell>
          <cell r="B356" t="str">
            <v>East Bay/Oakland</v>
          </cell>
          <cell r="C356" t="str">
            <v>Napa County</v>
          </cell>
          <cell r="D356" t="str">
            <v>Specialty</v>
          </cell>
          <cell r="E356" t="str">
            <v>Winery/Vineyard</v>
          </cell>
          <cell r="F356" t="str">
            <v>1170 Tubbs Ln</v>
          </cell>
          <cell r="G356" t="str">
            <v>Calistoga</v>
          </cell>
          <cell r="H356" t="str">
            <v>Napa</v>
          </cell>
          <cell r="J356" t="str">
            <v>94515</v>
          </cell>
          <cell r="K356" t="str">
            <v>Nils Venge &amp; Mark J Carter</v>
          </cell>
          <cell r="O356" t="str">
            <v>Wood Frame</v>
          </cell>
          <cell r="Q356">
            <v>6972</v>
          </cell>
          <cell r="S356" t="str">
            <v>Multi</v>
          </cell>
          <cell r="U356">
            <v>2466205</v>
          </cell>
          <cell r="W356">
            <v>3550000</v>
          </cell>
          <cell r="X356" t="str">
            <v>First Republic Bank</v>
          </cell>
          <cell r="AE356">
            <v>39065</v>
          </cell>
        </row>
        <row r="357">
          <cell r="A357" t="str">
            <v>1490339878</v>
          </cell>
          <cell r="B357" t="str">
            <v>East Bay/Oakland</v>
          </cell>
          <cell r="C357" t="str">
            <v>Napa County</v>
          </cell>
          <cell r="D357" t="str">
            <v>Specialty</v>
          </cell>
          <cell r="E357" t="str">
            <v>Winery/Vineyard</v>
          </cell>
          <cell r="F357" t="str">
            <v>2460-2470 Sage Canyon Rd</v>
          </cell>
          <cell r="G357" t="str">
            <v>Saint Helena</v>
          </cell>
          <cell r="H357" t="str">
            <v>Napa</v>
          </cell>
          <cell r="I357" t="str">
            <v>Kuleto Estate Winery</v>
          </cell>
          <cell r="J357" t="str">
            <v>94574</v>
          </cell>
          <cell r="P357">
            <v>1997</v>
          </cell>
          <cell r="Q357">
            <v>14903</v>
          </cell>
          <cell r="U357">
            <v>10926122</v>
          </cell>
          <cell r="AE357">
            <v>39878</v>
          </cell>
        </row>
        <row r="358">
          <cell r="A358" t="str">
            <v>1345039944</v>
          </cell>
          <cell r="B358" t="str">
            <v>East Bay/Oakland</v>
          </cell>
          <cell r="C358" t="str">
            <v>Napa County</v>
          </cell>
          <cell r="D358" t="str">
            <v>Specialty</v>
          </cell>
          <cell r="E358" t="str">
            <v>Winery/Vineyard</v>
          </cell>
          <cell r="F358" t="str">
            <v>1001 Silverado Trl</v>
          </cell>
          <cell r="G358" t="str">
            <v>Saint Helena</v>
          </cell>
          <cell r="H358" t="str">
            <v>Napa</v>
          </cell>
          <cell r="I358" t="str">
            <v>Napa Creek Winery</v>
          </cell>
          <cell r="J358" t="str">
            <v>94574</v>
          </cell>
          <cell r="O358" t="str">
            <v>Reinforced Concrete</v>
          </cell>
          <cell r="P358">
            <v>1999</v>
          </cell>
          <cell r="Q358">
            <v>13450</v>
          </cell>
          <cell r="U358">
            <v>1185421</v>
          </cell>
          <cell r="AE358">
            <v>39944</v>
          </cell>
        </row>
        <row r="359">
          <cell r="A359" t="str">
            <v>1345039944</v>
          </cell>
          <cell r="B359" t="str">
            <v>East Bay/Oakland</v>
          </cell>
          <cell r="C359" t="str">
            <v>Napa County</v>
          </cell>
          <cell r="D359" t="str">
            <v>Specialty</v>
          </cell>
          <cell r="E359" t="str">
            <v>Winery/Vineyard</v>
          </cell>
          <cell r="F359" t="str">
            <v>1001 Silverado Trl</v>
          </cell>
          <cell r="G359" t="str">
            <v>Saint Helena</v>
          </cell>
          <cell r="H359" t="str">
            <v>Napa</v>
          </cell>
          <cell r="I359" t="str">
            <v>Napa Creek Winery</v>
          </cell>
          <cell r="J359" t="str">
            <v>94574</v>
          </cell>
          <cell r="O359" t="str">
            <v>Reinforced Concrete</v>
          </cell>
          <cell r="P359">
            <v>1999</v>
          </cell>
          <cell r="Q359">
            <v>13450</v>
          </cell>
          <cell r="U359">
            <v>1185421</v>
          </cell>
          <cell r="AE359">
            <v>39944</v>
          </cell>
        </row>
        <row r="360">
          <cell r="A360" t="str">
            <v>39309</v>
          </cell>
          <cell r="B360" t="str">
            <v>East Bay/Oakland</v>
          </cell>
          <cell r="C360" t="str">
            <v>Napa County</v>
          </cell>
          <cell r="D360" t="str">
            <v>Specialty</v>
          </cell>
          <cell r="F360" t="str">
            <v>1784 Pope Canyon Rd</v>
          </cell>
          <cell r="G360" t="str">
            <v>Saint Helena</v>
          </cell>
          <cell r="H360" t="str">
            <v>Napa</v>
          </cell>
          <cell r="J360" t="str">
            <v>94574</v>
          </cell>
          <cell r="K360" t="str">
            <v>EPR Properties</v>
          </cell>
          <cell r="M360">
            <v>8164721700</v>
          </cell>
          <cell r="U360">
            <v>86035</v>
          </cell>
          <cell r="AE360">
            <v>39309</v>
          </cell>
        </row>
        <row r="361">
          <cell r="A361" t="str">
            <v>76839598</v>
          </cell>
          <cell r="B361" t="str">
            <v>East Bay/Oakland</v>
          </cell>
          <cell r="C361" t="str">
            <v>Napa County</v>
          </cell>
          <cell r="D361" t="str">
            <v>Specialty</v>
          </cell>
          <cell r="E361" t="str">
            <v>Winery/Vineyard</v>
          </cell>
          <cell r="F361" t="str">
            <v>Dry Creek Rd</v>
          </cell>
          <cell r="G361" t="str">
            <v>Napa</v>
          </cell>
          <cell r="H361" t="str">
            <v>Napa</v>
          </cell>
          <cell r="J361" t="str">
            <v>94558</v>
          </cell>
          <cell r="K361" t="str">
            <v>Oakville Properties LLC</v>
          </cell>
          <cell r="L361" t="str">
            <v>William Harlan</v>
          </cell>
          <cell r="M361">
            <v>7079670500</v>
          </cell>
          <cell r="Q361">
            <v>768</v>
          </cell>
          <cell r="U361">
            <v>5158319</v>
          </cell>
          <cell r="W361">
            <v>10000000</v>
          </cell>
          <cell r="X361" t="str">
            <v>First Republic Bk</v>
          </cell>
          <cell r="AE361">
            <v>39598</v>
          </cell>
        </row>
        <row r="362">
          <cell r="A362" t="str">
            <v>15845636647</v>
          </cell>
          <cell r="B362" t="str">
            <v>East Bay/Oakland</v>
          </cell>
          <cell r="C362" t="str">
            <v>Napa County</v>
          </cell>
          <cell r="D362" t="str">
            <v>Retail (Outlet Center)</v>
          </cell>
          <cell r="F362" t="str">
            <v>601-941 Factory Stores Dr</v>
          </cell>
          <cell r="G362" t="str">
            <v>Napa</v>
          </cell>
          <cell r="H362" t="str">
            <v>Napa</v>
          </cell>
          <cell r="I362" t="str">
            <v>Napa Premium Outlets</v>
          </cell>
          <cell r="J362" t="str">
            <v>94558</v>
          </cell>
          <cell r="P362">
            <v>1994</v>
          </cell>
          <cell r="Q362">
            <v>158456</v>
          </cell>
          <cell r="R362">
            <v>1</v>
          </cell>
          <cell r="S362" t="str">
            <v>Multi</v>
          </cell>
          <cell r="AE362">
            <v>36647</v>
          </cell>
        </row>
        <row r="363">
          <cell r="A363" t="str">
            <v>8042440382</v>
          </cell>
          <cell r="B363" t="str">
            <v>East Bay/Oakland</v>
          </cell>
          <cell r="C363" t="str">
            <v>Napa County</v>
          </cell>
          <cell r="D363" t="str">
            <v>Retail (Community Center)</v>
          </cell>
          <cell r="F363" t="str">
            <v>3375 Jefferson St (3 Properties)</v>
          </cell>
          <cell r="G363" t="str">
            <v>Napa</v>
          </cell>
          <cell r="H363" t="str">
            <v>Napa</v>
          </cell>
          <cell r="I363" t="str">
            <v>Jefferson Center</v>
          </cell>
          <cell r="J363" t="str">
            <v>94558</v>
          </cell>
          <cell r="O363" t="str">
            <v>Reinforced Concrete</v>
          </cell>
          <cell r="Q363">
            <v>80424</v>
          </cell>
          <cell r="R363">
            <v>7</v>
          </cell>
          <cell r="S363" t="str">
            <v>Single</v>
          </cell>
          <cell r="U363">
            <v>12040655</v>
          </cell>
          <cell r="W363">
            <v>1750000</v>
          </cell>
          <cell r="X363" t="str">
            <v>Seller</v>
          </cell>
          <cell r="Z363" t="str">
            <v>Lender Name: Cushman Cynthia A J</v>
          </cell>
          <cell r="AE363">
            <v>40382</v>
          </cell>
        </row>
        <row r="364">
          <cell r="A364" t="str">
            <v>3557840312</v>
          </cell>
          <cell r="B364" t="str">
            <v>East Bay/Oakland</v>
          </cell>
          <cell r="C364" t="str">
            <v>Napa County</v>
          </cell>
          <cell r="D364" t="str">
            <v>Retail</v>
          </cell>
          <cell r="F364" t="str">
            <v>6795 Washington St (5 Properties)</v>
          </cell>
          <cell r="G364" t="str">
            <v>Yountville</v>
          </cell>
          <cell r="H364" t="str">
            <v>Napa</v>
          </cell>
          <cell r="I364" t="str">
            <v>Washington Square</v>
          </cell>
          <cell r="J364" t="str">
            <v>94599</v>
          </cell>
          <cell r="K364" t="str">
            <v>Hillstone Restaurant Group, Inc.</v>
          </cell>
          <cell r="M364">
            <v>6025532111</v>
          </cell>
          <cell r="O364" t="str">
            <v>Wood Frame</v>
          </cell>
          <cell r="Q364">
            <v>35578</v>
          </cell>
          <cell r="R364">
            <v>7</v>
          </cell>
          <cell r="S364" t="str">
            <v>Multi</v>
          </cell>
          <cell r="AE364">
            <v>40312</v>
          </cell>
        </row>
        <row r="365">
          <cell r="A365" t="str">
            <v>4449740417</v>
          </cell>
          <cell r="B365" t="str">
            <v>East Bay/Oakland</v>
          </cell>
          <cell r="C365" t="str">
            <v>Napa County</v>
          </cell>
          <cell r="D365" t="str">
            <v>Mixed</v>
          </cell>
          <cell r="E365" t="str">
            <v>Hotel</v>
          </cell>
          <cell r="F365" t="str">
            <v>351 Rosedale Rd (2 Properties)</v>
          </cell>
          <cell r="G365" t="str">
            <v>Calistoga</v>
          </cell>
          <cell r="H365" t="str">
            <v>Napa</v>
          </cell>
          <cell r="I365" t="str">
            <v>Silver Rose Inn Spa &amp; Winery Resort</v>
          </cell>
          <cell r="J365" t="str">
            <v>94515</v>
          </cell>
          <cell r="K365" t="str">
            <v>Alcion Ventures</v>
          </cell>
          <cell r="M365">
            <v>6176031000</v>
          </cell>
          <cell r="Q365">
            <v>44497</v>
          </cell>
          <cell r="U365">
            <v>5585930</v>
          </cell>
          <cell r="AE365">
            <v>40417</v>
          </cell>
        </row>
        <row r="366">
          <cell r="A366" t="str">
            <v>3629638071</v>
          </cell>
          <cell r="B366" t="str">
            <v>East Bay/Oakland</v>
          </cell>
          <cell r="C366" t="str">
            <v>Napa County</v>
          </cell>
          <cell r="D366" t="str">
            <v>Retail (Neighborhood Center)</v>
          </cell>
          <cell r="F366" t="str">
            <v>3150-3222 Jefferson St</v>
          </cell>
          <cell r="G366" t="str">
            <v>Napa</v>
          </cell>
          <cell r="H366" t="str">
            <v>Napa</v>
          </cell>
          <cell r="I366" t="str">
            <v>The Grape Yard</v>
          </cell>
          <cell r="J366" t="str">
            <v>94558</v>
          </cell>
          <cell r="O366" t="str">
            <v>Masonry</v>
          </cell>
          <cell r="P366">
            <v>1975</v>
          </cell>
          <cell r="Q366">
            <v>36296</v>
          </cell>
          <cell r="R366">
            <v>10</v>
          </cell>
          <cell r="S366" t="str">
            <v>Multi</v>
          </cell>
          <cell r="T366">
            <v>25.16</v>
          </cell>
          <cell r="X366" t="str">
            <v>Lender Not available</v>
          </cell>
          <cell r="AE366">
            <v>38071</v>
          </cell>
        </row>
        <row r="367">
          <cell r="A367" t="str">
            <v>505037740</v>
          </cell>
          <cell r="B367" t="str">
            <v>East Bay/Oakland</v>
          </cell>
          <cell r="C367" t="str">
            <v>Napa County</v>
          </cell>
          <cell r="D367" t="str">
            <v>Specialty</v>
          </cell>
          <cell r="E367" t="str">
            <v>Contractor Storage Yard</v>
          </cell>
          <cell r="F367" t="str">
            <v>600 Tower Rd</v>
          </cell>
          <cell r="G367" t="str">
            <v>American Canyon</v>
          </cell>
          <cell r="H367" t="str">
            <v>Napa</v>
          </cell>
          <cell r="J367" t="str">
            <v>94503</v>
          </cell>
          <cell r="O367" t="str">
            <v>Metal</v>
          </cell>
          <cell r="P367">
            <v>1994</v>
          </cell>
          <cell r="Q367">
            <v>5050</v>
          </cell>
          <cell r="S367" t="str">
            <v>Multi</v>
          </cell>
          <cell r="W367">
            <v>1400000</v>
          </cell>
          <cell r="X367" t="str">
            <v>Lender Not available</v>
          </cell>
          <cell r="Z367" t="str">
            <v>Bacigalupi Trust</v>
          </cell>
          <cell r="AE367">
            <v>37740</v>
          </cell>
        </row>
        <row r="368">
          <cell r="A368" t="str">
            <v>5774538652</v>
          </cell>
          <cell r="B368" t="str">
            <v>East Bay/Oakland</v>
          </cell>
          <cell r="C368" t="str">
            <v>Napa County</v>
          </cell>
          <cell r="D368" t="str">
            <v>Retail (Neighborhood Center)</v>
          </cell>
          <cell r="F368" t="str">
            <v>1325-1517 W Imola Ave</v>
          </cell>
          <cell r="G368" t="str">
            <v>Napa</v>
          </cell>
          <cell r="H368" t="str">
            <v>Napa</v>
          </cell>
          <cell r="I368" t="str">
            <v>River Park Shopping Center</v>
          </cell>
          <cell r="J368" t="str">
            <v>94559</v>
          </cell>
          <cell r="O368" t="str">
            <v>Masonry</v>
          </cell>
          <cell r="P368">
            <v>1974</v>
          </cell>
          <cell r="Q368">
            <v>57745</v>
          </cell>
          <cell r="R368">
            <v>1</v>
          </cell>
          <cell r="S368" t="str">
            <v>Multi</v>
          </cell>
          <cell r="T368">
            <v>11.77</v>
          </cell>
          <cell r="U368">
            <v>589098</v>
          </cell>
          <cell r="AE368">
            <v>38652</v>
          </cell>
        </row>
        <row r="369">
          <cell r="A369" t="str">
            <v>5774538355</v>
          </cell>
          <cell r="B369" t="str">
            <v>East Bay/Oakland</v>
          </cell>
          <cell r="C369" t="str">
            <v>Napa County</v>
          </cell>
          <cell r="D369" t="str">
            <v>Retail (Neighborhood Center)</v>
          </cell>
          <cell r="F369" t="str">
            <v>1325-1517 W Imola Ave</v>
          </cell>
          <cell r="G369" t="str">
            <v>Napa</v>
          </cell>
          <cell r="H369" t="str">
            <v>Napa</v>
          </cell>
          <cell r="I369" t="str">
            <v>River Park Shopping Center</v>
          </cell>
          <cell r="J369" t="str">
            <v>94559</v>
          </cell>
          <cell r="O369" t="str">
            <v>Masonry</v>
          </cell>
          <cell r="P369">
            <v>1974</v>
          </cell>
          <cell r="Q369">
            <v>57745</v>
          </cell>
          <cell r="S369" t="str">
            <v>Multi</v>
          </cell>
          <cell r="T369">
            <v>11.77</v>
          </cell>
          <cell r="AE369">
            <v>38355</v>
          </cell>
        </row>
        <row r="370">
          <cell r="A370" t="str">
            <v>140946</v>
          </cell>
          <cell r="B370" t="str">
            <v>East Bay/Oakland</v>
          </cell>
          <cell r="C370" t="str">
            <v>Napa County</v>
          </cell>
          <cell r="D370" t="str">
            <v>Specialty</v>
          </cell>
          <cell r="E370" t="str">
            <v>Winery/Vineyard</v>
          </cell>
          <cell r="F370" t="str">
            <v>1121 Orchard Ave</v>
          </cell>
          <cell r="G370" t="str">
            <v>Napa</v>
          </cell>
          <cell r="H370" t="str">
            <v>Napa</v>
          </cell>
          <cell r="I370" t="str">
            <v>Unique Napa Vineyard</v>
          </cell>
          <cell r="J370" t="str">
            <v>94558</v>
          </cell>
          <cell r="Q370">
            <v>1</v>
          </cell>
          <cell r="S370" t="str">
            <v>Multi</v>
          </cell>
          <cell r="U370">
            <v>1404764</v>
          </cell>
          <cell r="AE370">
            <v>40946</v>
          </cell>
        </row>
        <row r="371">
          <cell r="A371" t="str">
            <v>307440955</v>
          </cell>
          <cell r="B371" t="str">
            <v>East Bay/Oakland</v>
          </cell>
          <cell r="C371" t="str">
            <v>Napa County</v>
          </cell>
          <cell r="D371" t="str">
            <v>Retail (Strip Center)</v>
          </cell>
          <cell r="E371" t="str">
            <v>Freestanding</v>
          </cell>
          <cell r="F371" t="str">
            <v>2450 Foothill Blvd</v>
          </cell>
          <cell r="G371" t="str">
            <v>Calistoga</v>
          </cell>
          <cell r="H371" t="str">
            <v>Napa</v>
          </cell>
          <cell r="I371" t="str">
            <v>Riverlea Square</v>
          </cell>
          <cell r="J371" t="str">
            <v>94515</v>
          </cell>
          <cell r="O371" t="str">
            <v>Wood Frame</v>
          </cell>
          <cell r="Q371">
            <v>3074</v>
          </cell>
          <cell r="R371">
            <v>3</v>
          </cell>
          <cell r="S371" t="str">
            <v>Multi</v>
          </cell>
          <cell r="U371">
            <v>209831</v>
          </cell>
          <cell r="AE371">
            <v>40955</v>
          </cell>
        </row>
        <row r="372">
          <cell r="A372" t="str">
            <v>307440955</v>
          </cell>
          <cell r="B372" t="str">
            <v>East Bay/Oakland</v>
          </cell>
          <cell r="C372" t="str">
            <v>Napa County</v>
          </cell>
          <cell r="D372" t="str">
            <v>Retail (Strip Center)</v>
          </cell>
          <cell r="E372" t="str">
            <v>Freestanding</v>
          </cell>
          <cell r="F372" t="str">
            <v>2450 Foothill Blvd</v>
          </cell>
          <cell r="G372" t="str">
            <v>Calistoga</v>
          </cell>
          <cell r="H372" t="str">
            <v>Napa</v>
          </cell>
          <cell r="I372" t="str">
            <v>Riverlea Square</v>
          </cell>
          <cell r="J372" t="str">
            <v>94515</v>
          </cell>
          <cell r="O372" t="str">
            <v>Wood Frame</v>
          </cell>
          <cell r="Q372">
            <v>3074</v>
          </cell>
          <cell r="R372">
            <v>3</v>
          </cell>
          <cell r="S372" t="str">
            <v>Multi</v>
          </cell>
          <cell r="U372">
            <v>209831</v>
          </cell>
          <cell r="W372">
            <v>110000</v>
          </cell>
          <cell r="X372" t="str">
            <v>Redwood Cu</v>
          </cell>
          <cell r="AE372">
            <v>40955</v>
          </cell>
        </row>
        <row r="373">
          <cell r="A373" t="str">
            <v>140788</v>
          </cell>
          <cell r="B373" t="str">
            <v>East Bay/Oakland</v>
          </cell>
          <cell r="C373" t="str">
            <v>Napa County</v>
          </cell>
          <cell r="D373" t="str">
            <v>Specialty</v>
          </cell>
          <cell r="E373" t="str">
            <v>Winery/Vineyard</v>
          </cell>
          <cell r="F373" t="str">
            <v>1121 Orchard Ave</v>
          </cell>
          <cell r="G373" t="str">
            <v>Napa</v>
          </cell>
          <cell r="H373" t="str">
            <v>Napa</v>
          </cell>
          <cell r="I373" t="str">
            <v>Unique Napa Vineyard</v>
          </cell>
          <cell r="J373" t="str">
            <v>94558</v>
          </cell>
          <cell r="K373" t="str">
            <v>Angelo &amp; Denise Corvino</v>
          </cell>
          <cell r="L373" t="str">
            <v>Angelo Corvino</v>
          </cell>
          <cell r="M373">
            <v>7072515783</v>
          </cell>
          <cell r="Q373">
            <v>1</v>
          </cell>
          <cell r="R373">
            <v>2</v>
          </cell>
          <cell r="S373" t="str">
            <v>Multi</v>
          </cell>
          <cell r="U373">
            <v>1193945</v>
          </cell>
          <cell r="AE373">
            <v>40788</v>
          </cell>
        </row>
        <row r="374">
          <cell r="A374" t="str">
            <v>839040990</v>
          </cell>
          <cell r="B374" t="str">
            <v>East Bay/Oakland</v>
          </cell>
          <cell r="C374" t="str">
            <v>Napa County</v>
          </cell>
          <cell r="D374" t="str">
            <v>Specialty</v>
          </cell>
          <cell r="E374" t="str">
            <v>Winery/Vineyard</v>
          </cell>
          <cell r="F374" t="str">
            <v>2930 St Helena Hwy</v>
          </cell>
          <cell r="G374" t="str">
            <v>Saint Helena</v>
          </cell>
          <cell r="H374" t="str">
            <v>Napa</v>
          </cell>
          <cell r="J374" t="str">
            <v>94574</v>
          </cell>
          <cell r="O374" t="str">
            <v>Masonry</v>
          </cell>
          <cell r="P374">
            <v>2004</v>
          </cell>
          <cell r="Q374">
            <v>8390</v>
          </cell>
          <cell r="R374">
            <v>1</v>
          </cell>
          <cell r="S374" t="str">
            <v>Single</v>
          </cell>
          <cell r="U374">
            <v>4047104</v>
          </cell>
          <cell r="W374">
            <v>4000000</v>
          </cell>
          <cell r="X374" t="str">
            <v>First Republic Bk</v>
          </cell>
          <cell r="AE374">
            <v>40990</v>
          </cell>
        </row>
        <row r="375">
          <cell r="A375" t="str">
            <v>13669641031</v>
          </cell>
          <cell r="B375" t="str">
            <v>East Bay/Oakland</v>
          </cell>
          <cell r="C375" t="str">
            <v>Napa County</v>
          </cell>
          <cell r="D375" t="str">
            <v>Retail (Lifestyle Center)</v>
          </cell>
          <cell r="E375" t="str">
            <v>Freestanding</v>
          </cell>
          <cell r="F375" t="str">
            <v>1320-1398 Napa Town Ctr (4 Properties)</v>
          </cell>
          <cell r="G375" t="str">
            <v>Napa</v>
          </cell>
          <cell r="H375" t="str">
            <v>Napa</v>
          </cell>
          <cell r="I375" t="str">
            <v>The Shops at Napa Center</v>
          </cell>
          <cell r="J375" t="str">
            <v>94559</v>
          </cell>
          <cell r="K375" t="str">
            <v>Zapolski Real Estate</v>
          </cell>
          <cell r="L375" t="str">
            <v>Todd Zapolski</v>
          </cell>
          <cell r="M375">
            <v>9199562722</v>
          </cell>
          <cell r="Q375">
            <v>136696</v>
          </cell>
          <cell r="R375">
            <v>39</v>
          </cell>
          <cell r="S375" t="str">
            <v>Multi</v>
          </cell>
          <cell r="X375" t="str">
            <v>Seller</v>
          </cell>
          <cell r="Z375" t="str">
            <v>5-7-12--I was unable to locate the loan amount on the Deed of Trust</v>
          </cell>
          <cell r="AE375">
            <v>41031</v>
          </cell>
        </row>
        <row r="376">
          <cell r="A376" t="str">
            <v>839041022</v>
          </cell>
          <cell r="B376" t="str">
            <v>East Bay/Oakland</v>
          </cell>
          <cell r="C376" t="str">
            <v>Napa County</v>
          </cell>
          <cell r="D376" t="str">
            <v>Specialty</v>
          </cell>
          <cell r="E376" t="str">
            <v>Winery/Vineyard</v>
          </cell>
          <cell r="F376" t="str">
            <v>2930 St Helena Hwy</v>
          </cell>
          <cell r="G376" t="str">
            <v>Saint Helena</v>
          </cell>
          <cell r="H376" t="str">
            <v>Napa</v>
          </cell>
          <cell r="J376" t="str">
            <v>94574</v>
          </cell>
          <cell r="O376" t="str">
            <v>Masonry</v>
          </cell>
          <cell r="P376">
            <v>2004</v>
          </cell>
          <cell r="Q376">
            <v>8390</v>
          </cell>
          <cell r="R376">
            <v>1</v>
          </cell>
          <cell r="S376" t="str">
            <v>Single</v>
          </cell>
          <cell r="U376">
            <v>4047104</v>
          </cell>
          <cell r="AE376">
            <v>41022</v>
          </cell>
        </row>
        <row r="377">
          <cell r="A377" t="str">
            <v>4805040786</v>
          </cell>
          <cell r="B377" t="str">
            <v>East Bay/Oakland</v>
          </cell>
          <cell r="C377" t="str">
            <v>Napa County</v>
          </cell>
          <cell r="D377" t="str">
            <v>Specialty</v>
          </cell>
          <cell r="E377" t="str">
            <v>Winery/Vineyard</v>
          </cell>
          <cell r="F377" t="str">
            <v>3 Executive Way</v>
          </cell>
          <cell r="G377" t="str">
            <v>Napa</v>
          </cell>
          <cell r="H377" t="str">
            <v>Napa</v>
          </cell>
          <cell r="J377" t="str">
            <v>94558</v>
          </cell>
          <cell r="O377" t="str">
            <v>Reinforced Concrete</v>
          </cell>
          <cell r="P377">
            <v>1990</v>
          </cell>
          <cell r="Q377">
            <v>48050</v>
          </cell>
          <cell r="R377">
            <v>4</v>
          </cell>
          <cell r="S377" t="str">
            <v>Single</v>
          </cell>
          <cell r="U377">
            <v>8046066</v>
          </cell>
          <cell r="AE377">
            <v>40786</v>
          </cell>
        </row>
        <row r="378">
          <cell r="A378" t="str">
            <v>414440840</v>
          </cell>
          <cell r="B378" t="str">
            <v>East Bay/Oakland</v>
          </cell>
          <cell r="C378" t="str">
            <v>Napa County</v>
          </cell>
          <cell r="D378" t="str">
            <v>Specialty</v>
          </cell>
          <cell r="E378" t="str">
            <v>Winery/Vineyard</v>
          </cell>
          <cell r="F378" t="str">
            <v>1902 Madrona Ave</v>
          </cell>
          <cell r="G378" t="str">
            <v>Saint Helena</v>
          </cell>
          <cell r="H378" t="str">
            <v>Napa</v>
          </cell>
          <cell r="I378" t="str">
            <v>Spottswoode Winery</v>
          </cell>
          <cell r="J378" t="str">
            <v>94574</v>
          </cell>
          <cell r="O378" t="str">
            <v>Wood Frame</v>
          </cell>
          <cell r="P378">
            <v>1890</v>
          </cell>
          <cell r="Q378">
            <v>4144</v>
          </cell>
          <cell r="R378">
            <v>1</v>
          </cell>
          <cell r="U378">
            <v>3303213</v>
          </cell>
          <cell r="AE378">
            <v>40840</v>
          </cell>
        </row>
        <row r="379">
          <cell r="A379" t="str">
            <v>414440850</v>
          </cell>
          <cell r="B379" t="str">
            <v>East Bay/Oakland</v>
          </cell>
          <cell r="C379" t="str">
            <v>Napa County</v>
          </cell>
          <cell r="D379" t="str">
            <v>Specialty</v>
          </cell>
          <cell r="E379" t="str">
            <v>Winery/Vineyard</v>
          </cell>
          <cell r="F379" t="str">
            <v>1902 Madrona Ave</v>
          </cell>
          <cell r="G379" t="str">
            <v>Saint Helena</v>
          </cell>
          <cell r="H379" t="str">
            <v>Napa</v>
          </cell>
          <cell r="I379" t="str">
            <v>Spottswoode Winery</v>
          </cell>
          <cell r="J379" t="str">
            <v>94574</v>
          </cell>
          <cell r="O379" t="str">
            <v>Wood Frame</v>
          </cell>
          <cell r="P379">
            <v>1890</v>
          </cell>
          <cell r="Q379">
            <v>4144</v>
          </cell>
          <cell r="R379">
            <v>1</v>
          </cell>
          <cell r="U379">
            <v>3303213</v>
          </cell>
          <cell r="AE379">
            <v>40850</v>
          </cell>
        </row>
        <row r="380">
          <cell r="A380" t="str">
            <v>919240900</v>
          </cell>
          <cell r="B380" t="str">
            <v>East Bay/Oakland</v>
          </cell>
          <cell r="C380" t="str">
            <v>Napa County</v>
          </cell>
          <cell r="D380" t="str">
            <v>Specialty</v>
          </cell>
          <cell r="E380" t="str">
            <v>Winery/Vineyard</v>
          </cell>
          <cell r="F380" t="str">
            <v>3206 Chiles Pope Valley Rd</v>
          </cell>
          <cell r="G380" t="str">
            <v>Saint Helena</v>
          </cell>
          <cell r="H380" t="str">
            <v>Napa</v>
          </cell>
          <cell r="I380" t="str">
            <v>Green &amp; Red Vineyard</v>
          </cell>
          <cell r="J380" t="str">
            <v>94574</v>
          </cell>
          <cell r="K380" t="str">
            <v>Jay Heminway</v>
          </cell>
          <cell r="L380" t="str">
            <v>Jay Heminway</v>
          </cell>
          <cell r="M380">
            <v>7079651621</v>
          </cell>
          <cell r="Q380">
            <v>9192</v>
          </cell>
          <cell r="U380">
            <v>1538057</v>
          </cell>
          <cell r="AE380">
            <v>40900</v>
          </cell>
        </row>
        <row r="381">
          <cell r="A381" t="str">
            <v>910040917</v>
          </cell>
          <cell r="B381" t="str">
            <v>East Bay/Oakland</v>
          </cell>
          <cell r="C381" t="str">
            <v>Napa County</v>
          </cell>
          <cell r="D381" t="str">
            <v>Specialty</v>
          </cell>
          <cell r="E381" t="str">
            <v>Recycling Center</v>
          </cell>
          <cell r="F381" t="str">
            <v>874 Jackson St</v>
          </cell>
          <cell r="G381" t="str">
            <v>Napa</v>
          </cell>
          <cell r="H381" t="str">
            <v>Napa</v>
          </cell>
          <cell r="J381" t="str">
            <v>94559</v>
          </cell>
          <cell r="O381" t="str">
            <v>Reinforced Concrete</v>
          </cell>
          <cell r="P381">
            <v>1973</v>
          </cell>
          <cell r="Q381">
            <v>9100</v>
          </cell>
          <cell r="R381">
            <v>1</v>
          </cell>
          <cell r="S381" t="str">
            <v>Single</v>
          </cell>
          <cell r="U381">
            <v>695779</v>
          </cell>
          <cell r="AE381">
            <v>40917</v>
          </cell>
        </row>
        <row r="382">
          <cell r="A382" t="str">
            <v>140913</v>
          </cell>
          <cell r="B382" t="str">
            <v>East Bay/Oakland</v>
          </cell>
          <cell r="C382" t="str">
            <v>Napa County</v>
          </cell>
          <cell r="D382" t="str">
            <v>Specialty</v>
          </cell>
          <cell r="E382" t="str">
            <v>Winery/Vineyard</v>
          </cell>
          <cell r="F382" t="str">
            <v>1121 Orchard Ave</v>
          </cell>
          <cell r="G382" t="str">
            <v>Napa</v>
          </cell>
          <cell r="H382" t="str">
            <v>Napa</v>
          </cell>
          <cell r="I382" t="str">
            <v>Unique Napa Vineyard</v>
          </cell>
          <cell r="J382" t="str">
            <v>94558</v>
          </cell>
          <cell r="K382" t="str">
            <v>UCC Vineyards Group, Inc</v>
          </cell>
          <cell r="L382" t="str">
            <v>David Freed</v>
          </cell>
          <cell r="M382">
            <v>7072529200</v>
          </cell>
          <cell r="Q382">
            <v>1</v>
          </cell>
          <cell r="S382" t="str">
            <v>Multi</v>
          </cell>
          <cell r="U382">
            <v>1404764</v>
          </cell>
          <cell r="W382">
            <v>1175000</v>
          </cell>
          <cell r="X382" t="str">
            <v>Private Individual Fas Fiancial Inc</v>
          </cell>
          <cell r="Z382" t="str">
            <v>Lender Name: Private Individual Corvino 2011 Trust</v>
          </cell>
          <cell r="AE382">
            <v>40913</v>
          </cell>
        </row>
        <row r="383">
          <cell r="A383" t="str">
            <v>919240927</v>
          </cell>
          <cell r="B383" t="str">
            <v>East Bay/Oakland</v>
          </cell>
          <cell r="C383" t="str">
            <v>Napa County</v>
          </cell>
          <cell r="D383" t="str">
            <v>Specialty</v>
          </cell>
          <cell r="E383" t="str">
            <v>Winery/Vineyard</v>
          </cell>
          <cell r="F383" t="str">
            <v>3206 Chiles Pope Valley Rd</v>
          </cell>
          <cell r="G383" t="str">
            <v>Saint Helena</v>
          </cell>
          <cell r="H383" t="str">
            <v>Napa</v>
          </cell>
          <cell r="I383" t="str">
            <v>Green &amp; Red Vineyard</v>
          </cell>
          <cell r="J383" t="str">
            <v>94574</v>
          </cell>
          <cell r="Q383">
            <v>9192</v>
          </cell>
          <cell r="U383">
            <v>1538057</v>
          </cell>
          <cell r="AE383">
            <v>40927</v>
          </cell>
        </row>
        <row r="384">
          <cell r="A384" t="str">
            <v>257140975</v>
          </cell>
          <cell r="B384" t="str">
            <v>East Bay/Oakland</v>
          </cell>
          <cell r="C384" t="str">
            <v>Napa County</v>
          </cell>
          <cell r="D384" t="str">
            <v>Specialty</v>
          </cell>
          <cell r="F384" t="str">
            <v>1170 Oak Knoll Ave</v>
          </cell>
          <cell r="G384" t="str">
            <v>Napa</v>
          </cell>
          <cell r="H384" t="str">
            <v>Napa</v>
          </cell>
          <cell r="J384" t="str">
            <v>94558</v>
          </cell>
          <cell r="P384">
            <v>1957</v>
          </cell>
          <cell r="Q384">
            <v>2571</v>
          </cell>
          <cell r="U384">
            <v>2052413</v>
          </cell>
          <cell r="AE384">
            <v>40975</v>
          </cell>
        </row>
        <row r="385">
          <cell r="A385" t="str">
            <v>261441099</v>
          </cell>
          <cell r="B385" t="str">
            <v>East Bay/Oakland</v>
          </cell>
          <cell r="C385" t="str">
            <v>Napa County</v>
          </cell>
          <cell r="D385" t="str">
            <v>Specialty</v>
          </cell>
          <cell r="E385" t="str">
            <v>Car Wash</v>
          </cell>
          <cell r="F385" t="str">
            <v>3448 Broadway St</v>
          </cell>
          <cell r="G385" t="str">
            <v>American Canyon</v>
          </cell>
          <cell r="H385" t="str">
            <v>Napa</v>
          </cell>
          <cell r="J385" t="str">
            <v>94503</v>
          </cell>
          <cell r="O385" t="str">
            <v>Reinforced Concrete</v>
          </cell>
          <cell r="P385">
            <v>1952</v>
          </cell>
          <cell r="Q385">
            <v>2614</v>
          </cell>
          <cell r="R385">
            <v>1</v>
          </cell>
          <cell r="S385" t="str">
            <v>Single</v>
          </cell>
          <cell r="U385">
            <v>2642087</v>
          </cell>
          <cell r="AE385">
            <v>41099</v>
          </cell>
        </row>
        <row r="386">
          <cell r="A386" t="str">
            <v>041169</v>
          </cell>
          <cell r="B386" t="str">
            <v>East Bay/Oakland</v>
          </cell>
          <cell r="C386" t="str">
            <v>Napa County</v>
          </cell>
          <cell r="D386" t="str">
            <v>Specialty</v>
          </cell>
          <cell r="F386" t="str">
            <v>357 Main St</v>
          </cell>
          <cell r="G386" t="str">
            <v>Saint Helena</v>
          </cell>
          <cell r="H386" t="str">
            <v>Napa</v>
          </cell>
          <cell r="J386" t="str">
            <v>94574</v>
          </cell>
          <cell r="Q386">
            <v>0</v>
          </cell>
          <cell r="U386">
            <v>471802</v>
          </cell>
          <cell r="AE386">
            <v>41169</v>
          </cell>
        </row>
        <row r="387">
          <cell r="A387" t="str">
            <v>141207</v>
          </cell>
          <cell r="B387" t="str">
            <v>East Bay/Oakland</v>
          </cell>
          <cell r="C387" t="str">
            <v>Napa County</v>
          </cell>
          <cell r="D387" t="str">
            <v>Specialty</v>
          </cell>
          <cell r="E387" t="str">
            <v>Winery/Vineyard</v>
          </cell>
          <cell r="F387" t="str">
            <v>1121 Orchard Ave</v>
          </cell>
          <cell r="G387" t="str">
            <v>Napa</v>
          </cell>
          <cell r="H387" t="str">
            <v>Napa</v>
          </cell>
          <cell r="I387" t="str">
            <v>Unique Napa Vineyard</v>
          </cell>
          <cell r="J387" t="str">
            <v>94558</v>
          </cell>
          <cell r="Q387">
            <v>1</v>
          </cell>
          <cell r="S387" t="str">
            <v>Multi</v>
          </cell>
          <cell r="AE387">
            <v>41207</v>
          </cell>
        </row>
        <row r="388">
          <cell r="A388" t="str">
            <v>141207</v>
          </cell>
          <cell r="B388" t="str">
            <v>East Bay/Oakland</v>
          </cell>
          <cell r="C388" t="str">
            <v>Napa County</v>
          </cell>
          <cell r="D388" t="str">
            <v>Specialty</v>
          </cell>
          <cell r="E388" t="str">
            <v>Winery/Vineyard</v>
          </cell>
          <cell r="F388" t="str">
            <v>1121 Orchard Ave</v>
          </cell>
          <cell r="G388" t="str">
            <v>Napa</v>
          </cell>
          <cell r="H388" t="str">
            <v>Napa</v>
          </cell>
          <cell r="I388" t="str">
            <v>Unique Napa Vineyard</v>
          </cell>
          <cell r="J388" t="str">
            <v>94558</v>
          </cell>
          <cell r="Q388">
            <v>1</v>
          </cell>
          <cell r="S388" t="str">
            <v>Multi</v>
          </cell>
          <cell r="U388">
            <v>182914</v>
          </cell>
          <cell r="AE388">
            <v>41207</v>
          </cell>
        </row>
        <row r="389">
          <cell r="A389" t="str">
            <v>141207</v>
          </cell>
          <cell r="B389" t="str">
            <v>East Bay/Oakland</v>
          </cell>
          <cell r="C389" t="str">
            <v>Napa County</v>
          </cell>
          <cell r="D389" t="str">
            <v>Specialty</v>
          </cell>
          <cell r="E389" t="str">
            <v>Winery/Vineyard</v>
          </cell>
          <cell r="F389" t="str">
            <v>1121 Orchard Ave</v>
          </cell>
          <cell r="G389" t="str">
            <v>Napa</v>
          </cell>
          <cell r="H389" t="str">
            <v>Napa</v>
          </cell>
          <cell r="I389" t="str">
            <v>Unique Napa Vineyard</v>
          </cell>
          <cell r="J389" t="str">
            <v>94558</v>
          </cell>
          <cell r="Q389">
            <v>1</v>
          </cell>
          <cell r="S389" t="str">
            <v>Multi</v>
          </cell>
          <cell r="U389">
            <v>5228</v>
          </cell>
          <cell r="AE389">
            <v>41207</v>
          </cell>
        </row>
        <row r="390">
          <cell r="A390" t="str">
            <v>141207</v>
          </cell>
          <cell r="B390" t="str">
            <v>East Bay/Oakland</v>
          </cell>
          <cell r="C390" t="str">
            <v>Napa County</v>
          </cell>
          <cell r="D390" t="str">
            <v>Specialty</v>
          </cell>
          <cell r="E390" t="str">
            <v>Winery/Vineyard</v>
          </cell>
          <cell r="F390" t="str">
            <v>1121 Orchard Ave</v>
          </cell>
          <cell r="G390" t="str">
            <v>Napa</v>
          </cell>
          <cell r="H390" t="str">
            <v>Napa</v>
          </cell>
          <cell r="I390" t="str">
            <v>Unique Napa Vineyard</v>
          </cell>
          <cell r="J390" t="str">
            <v>94558</v>
          </cell>
          <cell r="K390" t="str">
            <v>UCC Vineyards Group, Inc</v>
          </cell>
          <cell r="L390" t="str">
            <v>David Freed</v>
          </cell>
          <cell r="M390">
            <v>7072529200</v>
          </cell>
          <cell r="Q390">
            <v>1</v>
          </cell>
          <cell r="S390" t="str">
            <v>Multi</v>
          </cell>
          <cell r="U390">
            <v>1224519</v>
          </cell>
          <cell r="AE390">
            <v>41207</v>
          </cell>
        </row>
        <row r="391">
          <cell r="A391" t="str">
            <v>261441024</v>
          </cell>
          <cell r="B391" t="str">
            <v>East Bay/Oakland</v>
          </cell>
          <cell r="C391" t="str">
            <v>Napa County</v>
          </cell>
          <cell r="D391" t="str">
            <v>Specialty</v>
          </cell>
          <cell r="E391" t="str">
            <v>Car Wash</v>
          </cell>
          <cell r="F391" t="str">
            <v>3448 Broadway St</v>
          </cell>
          <cell r="G391" t="str">
            <v>American Canyon</v>
          </cell>
          <cell r="H391" t="str">
            <v>Napa</v>
          </cell>
          <cell r="J391" t="str">
            <v>94503</v>
          </cell>
          <cell r="O391" t="str">
            <v>Reinforced Concrete</v>
          </cell>
          <cell r="P391">
            <v>1952</v>
          </cell>
          <cell r="Q391">
            <v>2614</v>
          </cell>
          <cell r="R391">
            <v>1</v>
          </cell>
          <cell r="S391" t="str">
            <v>Single</v>
          </cell>
          <cell r="U391">
            <v>2642087</v>
          </cell>
          <cell r="AE391">
            <v>41024</v>
          </cell>
        </row>
        <row r="392">
          <cell r="A392" t="str">
            <v>355441050</v>
          </cell>
          <cell r="B392" t="str">
            <v>East Bay/Oakland</v>
          </cell>
          <cell r="C392" t="str">
            <v>Napa County</v>
          </cell>
          <cell r="D392" t="str">
            <v>Specialty</v>
          </cell>
          <cell r="E392" t="str">
            <v>Winery/Vineyard</v>
          </cell>
          <cell r="F392" t="str">
            <v>8350 St Helena Hwy</v>
          </cell>
          <cell r="G392" t="str">
            <v>Rutherford</v>
          </cell>
          <cell r="H392" t="str">
            <v>Napa</v>
          </cell>
          <cell r="I392" t="str">
            <v>Sawyer Cellars</v>
          </cell>
          <cell r="J392" t="str">
            <v>94558</v>
          </cell>
          <cell r="K392" t="str">
            <v>Foley Family Wines, Inc.</v>
          </cell>
          <cell r="L392" t="str">
            <v>William Foley</v>
          </cell>
          <cell r="M392">
            <v>7076574837</v>
          </cell>
          <cell r="O392" t="str">
            <v>Wood Frame</v>
          </cell>
          <cell r="P392">
            <v>1979</v>
          </cell>
          <cell r="Q392">
            <v>3554</v>
          </cell>
          <cell r="R392">
            <v>1</v>
          </cell>
          <cell r="S392" t="str">
            <v>Single</v>
          </cell>
          <cell r="AE392">
            <v>41050</v>
          </cell>
        </row>
        <row r="393">
          <cell r="A393" t="str">
            <v>41040</v>
          </cell>
          <cell r="B393" t="str">
            <v>East Bay/Oakland</v>
          </cell>
          <cell r="C393" t="str">
            <v>Napa County</v>
          </cell>
          <cell r="D393" t="str">
            <v>Specialty</v>
          </cell>
          <cell r="E393" t="str">
            <v>Winery/Vineyard</v>
          </cell>
          <cell r="F393" t="str">
            <v>Ranch Rd</v>
          </cell>
          <cell r="G393" t="str">
            <v>Napa</v>
          </cell>
          <cell r="H393" t="str">
            <v>Napa</v>
          </cell>
          <cell r="J393" t="str">
            <v>94558</v>
          </cell>
          <cell r="K393" t="str">
            <v>Silverado Sonoma Vineyards LLC</v>
          </cell>
          <cell r="L393" t="str">
            <v>Mark Couchman</v>
          </cell>
          <cell r="M393">
            <v>7072531776</v>
          </cell>
          <cell r="U393">
            <v>662121</v>
          </cell>
          <cell r="AE393">
            <v>41040</v>
          </cell>
        </row>
        <row r="394">
          <cell r="A394" t="str">
            <v>420041058</v>
          </cell>
          <cell r="B394" t="str">
            <v>East Bay/Oakland</v>
          </cell>
          <cell r="C394" t="str">
            <v>Napa County</v>
          </cell>
          <cell r="D394" t="str">
            <v>Specialty</v>
          </cell>
          <cell r="E394" t="str">
            <v>Post Office</v>
          </cell>
          <cell r="F394" t="str">
            <v>1013 Washington St</v>
          </cell>
          <cell r="G394" t="str">
            <v>Calistoga</v>
          </cell>
          <cell r="H394" t="str">
            <v>Napa</v>
          </cell>
          <cell r="J394" t="str">
            <v>94515</v>
          </cell>
          <cell r="O394" t="str">
            <v>Masonry</v>
          </cell>
          <cell r="P394">
            <v>1967</v>
          </cell>
          <cell r="Q394">
            <v>4200</v>
          </cell>
          <cell r="R394">
            <v>1</v>
          </cell>
          <cell r="S394" t="str">
            <v>Single</v>
          </cell>
          <cell r="U394">
            <v>198646</v>
          </cell>
          <cell r="AE394">
            <v>41058</v>
          </cell>
        </row>
        <row r="395">
          <cell r="A395" t="str">
            <v>250040971</v>
          </cell>
          <cell r="B395" t="str">
            <v>East Bay/Oakland</v>
          </cell>
          <cell r="C395" t="str">
            <v>Napa County</v>
          </cell>
          <cell r="D395" t="str">
            <v>Specialty</v>
          </cell>
          <cell r="E395" t="str">
            <v>Winery/Vineyard</v>
          </cell>
          <cell r="F395" t="str">
            <v>6150 Silverado Trl</v>
          </cell>
          <cell r="G395" t="str">
            <v>Napa</v>
          </cell>
          <cell r="H395" t="str">
            <v>Napa</v>
          </cell>
          <cell r="J395" t="str">
            <v>94558</v>
          </cell>
          <cell r="O395" t="str">
            <v>Wood Frame</v>
          </cell>
          <cell r="Q395">
            <v>2500</v>
          </cell>
          <cell r="U395">
            <v>1585651</v>
          </cell>
          <cell r="AE395">
            <v>40971</v>
          </cell>
        </row>
        <row r="396">
          <cell r="A396" t="str">
            <v>250040981</v>
          </cell>
          <cell r="B396" t="str">
            <v>East Bay/Oakland</v>
          </cell>
          <cell r="C396" t="str">
            <v>Napa County</v>
          </cell>
          <cell r="D396" t="str">
            <v>Specialty</v>
          </cell>
          <cell r="E396" t="str">
            <v>Winery/Vineyard</v>
          </cell>
          <cell r="F396" t="str">
            <v>6150 Silverado Trl</v>
          </cell>
          <cell r="G396" t="str">
            <v>Napa</v>
          </cell>
          <cell r="H396" t="str">
            <v>Napa</v>
          </cell>
          <cell r="J396" t="str">
            <v>94558</v>
          </cell>
          <cell r="O396" t="str">
            <v>Wood Frame</v>
          </cell>
          <cell r="Q396">
            <v>2500</v>
          </cell>
          <cell r="U396">
            <v>6561832</v>
          </cell>
          <cell r="AE396">
            <v>40981</v>
          </cell>
        </row>
        <row r="397">
          <cell r="A397" t="str">
            <v>250040981</v>
          </cell>
          <cell r="B397" t="str">
            <v>East Bay/Oakland</v>
          </cell>
          <cell r="C397" t="str">
            <v>Napa County</v>
          </cell>
          <cell r="D397" t="str">
            <v>Specialty</v>
          </cell>
          <cell r="E397" t="str">
            <v>Winery/Vineyard</v>
          </cell>
          <cell r="F397" t="str">
            <v>6150 Silverado Trl</v>
          </cell>
          <cell r="G397" t="str">
            <v>Napa</v>
          </cell>
          <cell r="H397" t="str">
            <v>Napa</v>
          </cell>
          <cell r="J397" t="str">
            <v>94558</v>
          </cell>
          <cell r="O397" t="str">
            <v>Wood Frame</v>
          </cell>
          <cell r="Q397">
            <v>2500</v>
          </cell>
          <cell r="U397">
            <v>3896773</v>
          </cell>
          <cell r="AE397">
            <v>40981</v>
          </cell>
        </row>
        <row r="398">
          <cell r="A398" t="str">
            <v>250040981</v>
          </cell>
          <cell r="B398" t="str">
            <v>East Bay/Oakland</v>
          </cell>
          <cell r="C398" t="str">
            <v>Napa County</v>
          </cell>
          <cell r="D398" t="str">
            <v>Specialty</v>
          </cell>
          <cell r="E398" t="str">
            <v>Winery/Vineyard</v>
          </cell>
          <cell r="F398" t="str">
            <v>6150 Silverado Trl</v>
          </cell>
          <cell r="G398" t="str">
            <v>Napa</v>
          </cell>
          <cell r="H398" t="str">
            <v>Napa</v>
          </cell>
          <cell r="J398" t="str">
            <v>94558</v>
          </cell>
          <cell r="O398" t="str">
            <v>Wood Frame</v>
          </cell>
          <cell r="Q398">
            <v>2500</v>
          </cell>
          <cell r="U398">
            <v>3797886</v>
          </cell>
          <cell r="AE398">
            <v>40981</v>
          </cell>
        </row>
        <row r="399">
          <cell r="A399" t="str">
            <v>135040974</v>
          </cell>
          <cell r="B399" t="str">
            <v>East Bay/Oakland</v>
          </cell>
          <cell r="C399" t="str">
            <v>Napa County</v>
          </cell>
          <cell r="D399" t="str">
            <v>Specialty</v>
          </cell>
          <cell r="E399" t="str">
            <v>Winery/Vineyard</v>
          </cell>
          <cell r="F399" t="str">
            <v>4095 Silverado Trl</v>
          </cell>
          <cell r="G399" t="str">
            <v>Napa</v>
          </cell>
          <cell r="H399" t="str">
            <v>Napa</v>
          </cell>
          <cell r="J399" t="str">
            <v>94558</v>
          </cell>
          <cell r="P399">
            <v>1930</v>
          </cell>
          <cell r="Q399">
            <v>1350</v>
          </cell>
          <cell r="U399">
            <v>1608569</v>
          </cell>
          <cell r="AE399">
            <v>40974</v>
          </cell>
        </row>
        <row r="400">
          <cell r="A400" t="str">
            <v>324841257</v>
          </cell>
          <cell r="B400" t="str">
            <v>East Bay/Oakland</v>
          </cell>
          <cell r="C400" t="str">
            <v>Napa County</v>
          </cell>
          <cell r="D400" t="str">
            <v>Specialty</v>
          </cell>
          <cell r="E400" t="str">
            <v>Winery/Vineyard</v>
          </cell>
          <cell r="F400" t="str">
            <v>3718 Saint Helena Hwy</v>
          </cell>
          <cell r="G400" t="str">
            <v>Calistoga</v>
          </cell>
          <cell r="H400" t="str">
            <v>Napa</v>
          </cell>
          <cell r="I400" t="str">
            <v>Madrigal Vineyards</v>
          </cell>
          <cell r="J400" t="str">
            <v>94515</v>
          </cell>
          <cell r="P400">
            <v>1952</v>
          </cell>
          <cell r="Q400">
            <v>3248</v>
          </cell>
          <cell r="R400">
            <v>1</v>
          </cell>
          <cell r="AE400">
            <v>41257</v>
          </cell>
        </row>
        <row r="401">
          <cell r="A401" t="str">
            <v>119241260</v>
          </cell>
          <cell r="B401" t="str">
            <v>East Bay/Oakland</v>
          </cell>
          <cell r="C401" t="str">
            <v>Napa County</v>
          </cell>
          <cell r="D401" t="str">
            <v>Specialty</v>
          </cell>
          <cell r="F401" t="str">
            <v>2676 Lower Chiles Valley Rd</v>
          </cell>
          <cell r="G401" t="str">
            <v>Saint Helena</v>
          </cell>
          <cell r="H401" t="str">
            <v>Napa</v>
          </cell>
          <cell r="J401" t="str">
            <v>94574</v>
          </cell>
          <cell r="P401">
            <v>1970</v>
          </cell>
          <cell r="Q401">
            <v>1192</v>
          </cell>
          <cell r="U401">
            <v>1033416</v>
          </cell>
          <cell r="AE401">
            <v>41260</v>
          </cell>
        </row>
        <row r="402">
          <cell r="A402" t="str">
            <v>041262</v>
          </cell>
          <cell r="B402" t="str">
            <v>East Bay/Oakland</v>
          </cell>
          <cell r="C402" t="str">
            <v>Napa County</v>
          </cell>
          <cell r="D402" t="str">
            <v>Specialty</v>
          </cell>
          <cell r="F402" t="str">
            <v>1701 Wooden Valley Rd</v>
          </cell>
          <cell r="G402" t="str">
            <v>Napa</v>
          </cell>
          <cell r="H402" t="str">
            <v>Napa</v>
          </cell>
          <cell r="J402" t="str">
            <v>94558</v>
          </cell>
          <cell r="Q402">
            <v>0</v>
          </cell>
          <cell r="U402">
            <v>2963988</v>
          </cell>
          <cell r="AE402">
            <v>41262</v>
          </cell>
        </row>
        <row r="403">
          <cell r="A403" t="str">
            <v>1384041284</v>
          </cell>
          <cell r="B403" t="str">
            <v>East Bay/Oakland</v>
          </cell>
          <cell r="C403" t="str">
            <v>Napa County</v>
          </cell>
          <cell r="D403" t="str">
            <v>Specialty</v>
          </cell>
          <cell r="E403" t="str">
            <v>Winery/Vineyard</v>
          </cell>
          <cell r="F403" t="str">
            <v>3103 Silverado Trl</v>
          </cell>
          <cell r="G403" t="str">
            <v>Napa</v>
          </cell>
          <cell r="H403" t="str">
            <v>Napa</v>
          </cell>
          <cell r="I403" t="str">
            <v>Laird Family Estate Winery</v>
          </cell>
          <cell r="J403" t="str">
            <v>94558</v>
          </cell>
          <cell r="K403" t="str">
            <v>Laird Revocable Trust 1996</v>
          </cell>
          <cell r="L403" t="str">
            <v>Rebecca Laird</v>
          </cell>
          <cell r="M403">
            <v>7072570360</v>
          </cell>
          <cell r="Q403">
            <v>13840</v>
          </cell>
          <cell r="U403">
            <v>4242164</v>
          </cell>
          <cell r="AE403">
            <v>41284</v>
          </cell>
        </row>
        <row r="404">
          <cell r="A404" t="str">
            <v>721241272</v>
          </cell>
          <cell r="B404" t="str">
            <v>East Bay/Oakland</v>
          </cell>
          <cell r="C404" t="str">
            <v>Napa County</v>
          </cell>
          <cell r="D404" t="str">
            <v>Retail (Strip Center)</v>
          </cell>
          <cell r="E404" t="str">
            <v>Freestanding</v>
          </cell>
          <cell r="F404" t="str">
            <v>2977-2993 Solano Ave</v>
          </cell>
          <cell r="G404" t="str">
            <v>Napa</v>
          </cell>
          <cell r="H404" t="str">
            <v>Napa</v>
          </cell>
          <cell r="I404" t="str">
            <v>Solano Plaza</v>
          </cell>
          <cell r="J404" t="str">
            <v>94558</v>
          </cell>
          <cell r="O404" t="str">
            <v>Masonry</v>
          </cell>
          <cell r="Q404">
            <v>7212</v>
          </cell>
          <cell r="R404">
            <v>7</v>
          </cell>
          <cell r="S404" t="str">
            <v>Multi</v>
          </cell>
          <cell r="U404">
            <v>585002</v>
          </cell>
          <cell r="AE404">
            <v>41272</v>
          </cell>
        </row>
        <row r="405">
          <cell r="A405" t="str">
            <v>721241272</v>
          </cell>
          <cell r="B405" t="str">
            <v>East Bay/Oakland</v>
          </cell>
          <cell r="C405" t="str">
            <v>Napa County</v>
          </cell>
          <cell r="D405" t="str">
            <v>Retail (Strip Center)</v>
          </cell>
          <cell r="E405" t="str">
            <v>Freestanding</v>
          </cell>
          <cell r="F405" t="str">
            <v>2977-2993 Solano Ave</v>
          </cell>
          <cell r="G405" t="str">
            <v>Napa</v>
          </cell>
          <cell r="H405" t="str">
            <v>Napa</v>
          </cell>
          <cell r="I405" t="str">
            <v>Solano Plaza</v>
          </cell>
          <cell r="J405" t="str">
            <v>94558</v>
          </cell>
          <cell r="O405" t="str">
            <v>Masonry</v>
          </cell>
          <cell r="Q405">
            <v>7212</v>
          </cell>
          <cell r="R405">
            <v>7</v>
          </cell>
          <cell r="S405" t="str">
            <v>Multi</v>
          </cell>
          <cell r="U405">
            <v>585002</v>
          </cell>
          <cell r="AE405">
            <v>41272</v>
          </cell>
        </row>
        <row r="406">
          <cell r="A406" t="str">
            <v>721241272</v>
          </cell>
          <cell r="B406" t="str">
            <v>East Bay/Oakland</v>
          </cell>
          <cell r="C406" t="str">
            <v>Napa County</v>
          </cell>
          <cell r="D406" t="str">
            <v>Retail (Strip Center)</v>
          </cell>
          <cell r="E406" t="str">
            <v>Freestanding</v>
          </cell>
          <cell r="F406" t="str">
            <v>2977-2993 Solano Ave</v>
          </cell>
          <cell r="G406" t="str">
            <v>Napa</v>
          </cell>
          <cell r="H406" t="str">
            <v>Napa</v>
          </cell>
          <cell r="I406" t="str">
            <v>Solano Plaza</v>
          </cell>
          <cell r="J406" t="str">
            <v>94558</v>
          </cell>
          <cell r="O406" t="str">
            <v>Masonry</v>
          </cell>
          <cell r="Q406">
            <v>7212</v>
          </cell>
          <cell r="R406">
            <v>7</v>
          </cell>
          <cell r="S406" t="str">
            <v>Multi</v>
          </cell>
          <cell r="U406">
            <v>585002</v>
          </cell>
          <cell r="AE406">
            <v>41272</v>
          </cell>
        </row>
        <row r="407">
          <cell r="A407" t="str">
            <v>52533441408</v>
          </cell>
          <cell r="B407" t="str">
            <v>East Bay/Oakland</v>
          </cell>
          <cell r="C407" t="str">
            <v>Napa County</v>
          </cell>
          <cell r="D407" t="str">
            <v>Specialty</v>
          </cell>
          <cell r="E407" t="str">
            <v>Winery/Vineyard</v>
          </cell>
          <cell r="F407" t="str">
            <v>1019-1091 Atlas Peak Rd</v>
          </cell>
          <cell r="G407" t="str">
            <v>Napa</v>
          </cell>
          <cell r="H407" t="str">
            <v>Napa</v>
          </cell>
          <cell r="J407" t="str">
            <v>94558</v>
          </cell>
          <cell r="Q407">
            <v>525334</v>
          </cell>
          <cell r="R407">
            <v>4</v>
          </cell>
          <cell r="U407">
            <v>479990</v>
          </cell>
          <cell r="AE407">
            <v>41408</v>
          </cell>
        </row>
        <row r="408">
          <cell r="A408" t="str">
            <v>4342741423</v>
          </cell>
          <cell r="B408" t="str">
            <v>East Bay/Oakland</v>
          </cell>
          <cell r="C408" t="str">
            <v>Napa County</v>
          </cell>
          <cell r="D408" t="str">
            <v>Retail (Neighborhood Center)</v>
          </cell>
          <cell r="F408" t="str">
            <v>1-15 Angwin Plz</v>
          </cell>
          <cell r="G408" t="str">
            <v>Angwin</v>
          </cell>
          <cell r="H408" t="str">
            <v>Napa</v>
          </cell>
          <cell r="I408" t="str">
            <v>Angwin Plaza</v>
          </cell>
          <cell r="J408" t="str">
            <v>94508</v>
          </cell>
          <cell r="P408">
            <v>1970</v>
          </cell>
          <cell r="Q408">
            <v>43427</v>
          </cell>
          <cell r="R408">
            <v>5</v>
          </cell>
          <cell r="S408" t="str">
            <v>Multi</v>
          </cell>
          <cell r="U408">
            <v>411665</v>
          </cell>
          <cell r="AE408">
            <v>41423</v>
          </cell>
        </row>
        <row r="409">
          <cell r="A409" t="str">
            <v>4342741423</v>
          </cell>
          <cell r="B409" t="str">
            <v>East Bay/Oakland</v>
          </cell>
          <cell r="C409" t="str">
            <v>Napa County</v>
          </cell>
          <cell r="D409" t="str">
            <v>Retail (Neighborhood Center)</v>
          </cell>
          <cell r="F409" t="str">
            <v>1-15 Angwin Plz</v>
          </cell>
          <cell r="G409" t="str">
            <v>Angwin</v>
          </cell>
          <cell r="H409" t="str">
            <v>Napa</v>
          </cell>
          <cell r="I409" t="str">
            <v>Angwin Plaza</v>
          </cell>
          <cell r="J409" t="str">
            <v>94508</v>
          </cell>
          <cell r="P409">
            <v>1970</v>
          </cell>
          <cell r="Q409">
            <v>43427</v>
          </cell>
          <cell r="R409">
            <v>5</v>
          </cell>
          <cell r="S409" t="str">
            <v>Multi</v>
          </cell>
          <cell r="U409">
            <v>1954757</v>
          </cell>
          <cell r="AE409">
            <v>41423</v>
          </cell>
        </row>
        <row r="410">
          <cell r="A410" t="str">
            <v>5198641445</v>
          </cell>
          <cell r="B410" t="str">
            <v>East Bay/Oakland</v>
          </cell>
          <cell r="C410" t="str">
            <v>Napa County</v>
          </cell>
          <cell r="D410" t="str">
            <v>Retail (Neighborhood Center)</v>
          </cell>
          <cell r="E410" t="str">
            <v>Storefront</v>
          </cell>
          <cell r="F410" t="str">
            <v>1312-1390 Trancas</v>
          </cell>
          <cell r="G410" t="str">
            <v>Napa</v>
          </cell>
          <cell r="H410" t="str">
            <v>Napa</v>
          </cell>
          <cell r="I410" t="str">
            <v>Northwood Shopping Center</v>
          </cell>
          <cell r="J410" t="str">
            <v>94558</v>
          </cell>
          <cell r="K410" t="str">
            <v>Save Mart Supermarkets</v>
          </cell>
          <cell r="L410" t="str">
            <v>Robert Piccinini</v>
          </cell>
          <cell r="M410">
            <v>2095771600</v>
          </cell>
          <cell r="O410" t="str">
            <v>Masonry</v>
          </cell>
          <cell r="P410">
            <v>1969</v>
          </cell>
          <cell r="Q410">
            <v>51986</v>
          </cell>
          <cell r="R410">
            <v>46</v>
          </cell>
          <cell r="S410" t="str">
            <v>Multi</v>
          </cell>
          <cell r="U410">
            <v>8765743</v>
          </cell>
          <cell r="AE410">
            <v>41445</v>
          </cell>
        </row>
        <row r="411">
          <cell r="A411" t="str">
            <v>637541389</v>
          </cell>
          <cell r="B411" t="str">
            <v>East Bay/Oakland</v>
          </cell>
          <cell r="C411" t="str">
            <v>Napa County</v>
          </cell>
          <cell r="D411" t="str">
            <v>Specialty</v>
          </cell>
          <cell r="E411" t="str">
            <v>Lodge/Meeting Hall</v>
          </cell>
          <cell r="F411" t="str">
            <v>2641 Laurel St</v>
          </cell>
          <cell r="G411" t="str">
            <v>Napa</v>
          </cell>
          <cell r="H411" t="str">
            <v>Napa</v>
          </cell>
          <cell r="I411" t="str">
            <v>Veterans Of Foreign Wars</v>
          </cell>
          <cell r="J411" t="str">
            <v>94558</v>
          </cell>
          <cell r="O411" t="str">
            <v>Wood Frame</v>
          </cell>
          <cell r="P411">
            <v>1952</v>
          </cell>
          <cell r="Q411">
            <v>6375</v>
          </cell>
          <cell r="R411">
            <v>1</v>
          </cell>
          <cell r="S411" t="str">
            <v>Single</v>
          </cell>
          <cell r="U411">
            <v>646874</v>
          </cell>
          <cell r="AE411">
            <v>41389</v>
          </cell>
        </row>
        <row r="412">
          <cell r="A412" t="str">
            <v>041395</v>
          </cell>
          <cell r="B412" t="str">
            <v>East Bay/Oakland</v>
          </cell>
          <cell r="C412" t="str">
            <v>Napa County</v>
          </cell>
          <cell r="D412" t="str">
            <v>Specialty</v>
          </cell>
          <cell r="F412" t="str">
            <v>1119 State Ln</v>
          </cell>
          <cell r="G412" t="str">
            <v>Yountville</v>
          </cell>
          <cell r="H412" t="str">
            <v>Napa</v>
          </cell>
          <cell r="J412" t="str">
            <v>94599</v>
          </cell>
          <cell r="Q412">
            <v>0</v>
          </cell>
          <cell r="U412">
            <v>636852</v>
          </cell>
          <cell r="AE412">
            <v>41395</v>
          </cell>
        </row>
        <row r="413">
          <cell r="A413" t="str">
            <v>41396</v>
          </cell>
          <cell r="B413" t="str">
            <v>East Bay/Oakland</v>
          </cell>
          <cell r="C413" t="str">
            <v>Napa County</v>
          </cell>
          <cell r="D413" t="str">
            <v>Specialty</v>
          </cell>
          <cell r="E413" t="str">
            <v>Winery/Vineyard</v>
          </cell>
          <cell r="F413" t="str">
            <v>120 Anderson Rd</v>
          </cell>
          <cell r="G413" t="str">
            <v>Napa</v>
          </cell>
          <cell r="H413" t="str">
            <v>Napa</v>
          </cell>
          <cell r="J413" t="str">
            <v>94558</v>
          </cell>
          <cell r="K413" t="str">
            <v>Westchester Group, Inc.</v>
          </cell>
          <cell r="L413" t="str">
            <v>Randall Pope</v>
          </cell>
          <cell r="M413">
            <v>2173526000</v>
          </cell>
          <cell r="U413">
            <v>8217209</v>
          </cell>
          <cell r="AE413">
            <v>41396</v>
          </cell>
        </row>
        <row r="414">
          <cell r="A414" t="str">
            <v>367441558</v>
          </cell>
          <cell r="B414" t="str">
            <v>East Bay/Oakland</v>
          </cell>
          <cell r="C414" t="str">
            <v>Napa County</v>
          </cell>
          <cell r="D414" t="str">
            <v>Specialty</v>
          </cell>
          <cell r="E414" t="str">
            <v>Winery/Vineyard</v>
          </cell>
          <cell r="F414" t="str">
            <v>5270 Chiles Pope Valley Rd</v>
          </cell>
          <cell r="G414" t="str">
            <v>Saint Helena</v>
          </cell>
          <cell r="H414" t="str">
            <v>Napa</v>
          </cell>
          <cell r="I414" t="str">
            <v>Pope Valley Vineyards</v>
          </cell>
          <cell r="J414" t="str">
            <v>94574</v>
          </cell>
          <cell r="K414" t="str">
            <v>David Alkosser</v>
          </cell>
          <cell r="L414" t="str">
            <v>David Alkosser</v>
          </cell>
          <cell r="M414">
            <v>7145650654</v>
          </cell>
          <cell r="O414" t="str">
            <v>Wood Frame</v>
          </cell>
          <cell r="P414">
            <v>1980</v>
          </cell>
          <cell r="Q414">
            <v>3674</v>
          </cell>
          <cell r="U414">
            <v>5881695</v>
          </cell>
          <cell r="W414">
            <v>2500000</v>
          </cell>
          <cell r="X414" t="str">
            <v>Seller</v>
          </cell>
          <cell r="Z414" t="str">
            <v>Lender Name: Private Individual Lcpv Vinreit Llc</v>
          </cell>
          <cell r="AE414">
            <v>41558</v>
          </cell>
        </row>
        <row r="415">
          <cell r="A415" t="str">
            <v>194641557</v>
          </cell>
          <cell r="B415" t="str">
            <v>East Bay/Oakland</v>
          </cell>
          <cell r="C415" t="str">
            <v>Napa County</v>
          </cell>
          <cell r="D415" t="str">
            <v>Specialty</v>
          </cell>
          <cell r="E415" t="str">
            <v>Winery/Vineyard</v>
          </cell>
          <cell r="F415" t="str">
            <v>2125 Cuttings Wharf Rd</v>
          </cell>
          <cell r="G415" t="str">
            <v>Napa</v>
          </cell>
          <cell r="H415" t="str">
            <v>Napa</v>
          </cell>
          <cell r="J415" t="str">
            <v>94559</v>
          </cell>
          <cell r="P415">
            <v>1950</v>
          </cell>
          <cell r="Q415">
            <v>1946</v>
          </cell>
          <cell r="U415">
            <v>362674</v>
          </cell>
          <cell r="W415">
            <v>2280000</v>
          </cell>
          <cell r="X415" t="str">
            <v>Seller</v>
          </cell>
          <cell r="AE415">
            <v>41557</v>
          </cell>
        </row>
        <row r="416">
          <cell r="A416" t="str">
            <v>582641542</v>
          </cell>
          <cell r="B416" t="str">
            <v>East Bay/Oakland</v>
          </cell>
          <cell r="C416" t="str">
            <v>Napa County</v>
          </cell>
          <cell r="D416" t="str">
            <v>Retail (Strip Center)</v>
          </cell>
          <cell r="E416" t="str">
            <v>Freestanding</v>
          </cell>
          <cell r="F416" t="str">
            <v>2407 California Blvd</v>
          </cell>
          <cell r="G416" t="str">
            <v>Napa</v>
          </cell>
          <cell r="H416" t="str">
            <v>Napa</v>
          </cell>
          <cell r="I416" t="str">
            <v>Heritage Place</v>
          </cell>
          <cell r="J416" t="str">
            <v>94558</v>
          </cell>
          <cell r="O416" t="str">
            <v>Masonry</v>
          </cell>
          <cell r="Q416">
            <v>5826</v>
          </cell>
          <cell r="R416">
            <v>4</v>
          </cell>
          <cell r="S416" t="str">
            <v>Multi</v>
          </cell>
          <cell r="U416">
            <v>577765</v>
          </cell>
          <cell r="AE416">
            <v>41542</v>
          </cell>
        </row>
        <row r="417">
          <cell r="A417" t="str">
            <v>582641542</v>
          </cell>
          <cell r="B417" t="str">
            <v>East Bay/Oakland</v>
          </cell>
          <cell r="C417" t="str">
            <v>Napa County</v>
          </cell>
          <cell r="D417" t="str">
            <v>Retail (Strip Center)</v>
          </cell>
          <cell r="E417" t="str">
            <v>Freestanding</v>
          </cell>
          <cell r="F417" t="str">
            <v>2407 California Blvd</v>
          </cell>
          <cell r="G417" t="str">
            <v>Napa</v>
          </cell>
          <cell r="H417" t="str">
            <v>Napa</v>
          </cell>
          <cell r="I417" t="str">
            <v>Heritage Place</v>
          </cell>
          <cell r="J417" t="str">
            <v>94558</v>
          </cell>
          <cell r="O417" t="str">
            <v>Masonry</v>
          </cell>
          <cell r="Q417">
            <v>5826</v>
          </cell>
          <cell r="R417">
            <v>4</v>
          </cell>
          <cell r="S417" t="str">
            <v>Multi</v>
          </cell>
          <cell r="U417">
            <v>577765</v>
          </cell>
          <cell r="AE417">
            <v>41542</v>
          </cell>
        </row>
        <row r="418">
          <cell r="A418" t="str">
            <v>365741502</v>
          </cell>
          <cell r="B418" t="str">
            <v>East Bay/Oakland</v>
          </cell>
          <cell r="C418" t="str">
            <v>Napa County</v>
          </cell>
          <cell r="D418" t="str">
            <v>Retail (Strip Center)</v>
          </cell>
          <cell r="F418" t="str">
            <v>929 Main St</v>
          </cell>
          <cell r="G418" t="str">
            <v>Saint Helena</v>
          </cell>
          <cell r="H418" t="str">
            <v>Napa</v>
          </cell>
          <cell r="J418" t="str">
            <v>94574</v>
          </cell>
          <cell r="O418" t="str">
            <v>Wood Frame</v>
          </cell>
          <cell r="P418">
            <v>1945</v>
          </cell>
          <cell r="Q418">
            <v>3657</v>
          </cell>
          <cell r="R418">
            <v>6</v>
          </cell>
          <cell r="S418" t="str">
            <v>Multi</v>
          </cell>
          <cell r="U418">
            <v>1294744</v>
          </cell>
          <cell r="AE418">
            <v>41502</v>
          </cell>
        </row>
        <row r="419">
          <cell r="A419" t="str">
            <v>20623441513</v>
          </cell>
          <cell r="B419" t="str">
            <v>East Bay/Oakland</v>
          </cell>
          <cell r="C419" t="str">
            <v>Napa County</v>
          </cell>
          <cell r="D419" t="str">
            <v>Mixed</v>
          </cell>
          <cell r="E419" t="str">
            <v>Hotel</v>
          </cell>
          <cell r="F419" t="str">
            <v>6481 Washington St (4 Properties)</v>
          </cell>
          <cell r="G419" t="str">
            <v>Yountville</v>
          </cell>
          <cell r="H419" t="str">
            <v>Napa</v>
          </cell>
          <cell r="I419" t="str">
            <v>Vintage 1870</v>
          </cell>
          <cell r="J419" t="str">
            <v>94599</v>
          </cell>
          <cell r="O419" t="str">
            <v>Masonry</v>
          </cell>
          <cell r="Q419">
            <v>206234</v>
          </cell>
          <cell r="R419">
            <v>23</v>
          </cell>
          <cell r="S419" t="str">
            <v>Multi</v>
          </cell>
          <cell r="U419">
            <v>34002000</v>
          </cell>
          <cell r="AE419">
            <v>41513</v>
          </cell>
        </row>
        <row r="420">
          <cell r="A420" t="str">
            <v>5000041506</v>
          </cell>
          <cell r="B420" t="str">
            <v>East Bay/Oakland</v>
          </cell>
          <cell r="C420" t="str">
            <v>Napa County</v>
          </cell>
          <cell r="D420" t="str">
            <v>Specialty</v>
          </cell>
          <cell r="E420" t="str">
            <v>Winery/Vineyard</v>
          </cell>
          <cell r="F420" t="str">
            <v>1060 Dunaweal Ln</v>
          </cell>
          <cell r="G420" t="str">
            <v>Calistoga</v>
          </cell>
          <cell r="H420" t="str">
            <v>Napa</v>
          </cell>
          <cell r="I420" t="str">
            <v>Clos Pegase Winery</v>
          </cell>
          <cell r="J420" t="str">
            <v>94515</v>
          </cell>
          <cell r="K420" t="str">
            <v>Rudd Marks, LLC</v>
          </cell>
          <cell r="L420" t="str">
            <v>Leslie Rudd</v>
          </cell>
          <cell r="M420">
            <v>7072530461</v>
          </cell>
          <cell r="Q420">
            <v>50000</v>
          </cell>
          <cell r="U420">
            <v>12648737</v>
          </cell>
          <cell r="AE420">
            <v>41506</v>
          </cell>
        </row>
        <row r="421">
          <cell r="A421" t="str">
            <v>291741305</v>
          </cell>
          <cell r="B421" t="str">
            <v>East Bay/Oakland</v>
          </cell>
          <cell r="C421" t="str">
            <v>Napa County</v>
          </cell>
          <cell r="D421" t="str">
            <v>Specialty</v>
          </cell>
          <cell r="E421" t="str">
            <v>Winery/Vineyard</v>
          </cell>
          <cell r="F421" t="str">
            <v>1155 Cuttings Wharf Rd</v>
          </cell>
          <cell r="G421" t="str">
            <v>Napa</v>
          </cell>
          <cell r="H421" t="str">
            <v>Napa</v>
          </cell>
          <cell r="J421" t="str">
            <v>94559</v>
          </cell>
          <cell r="O421" t="str">
            <v>Wood Frame</v>
          </cell>
          <cell r="P421">
            <v>1976</v>
          </cell>
          <cell r="Q421">
            <v>2917</v>
          </cell>
          <cell r="U421">
            <v>1406500</v>
          </cell>
          <cell r="AE421">
            <v>41305</v>
          </cell>
        </row>
        <row r="422">
          <cell r="A422" t="str">
            <v>6246639282</v>
          </cell>
          <cell r="B422" t="str">
            <v>East Bay/Oakland</v>
          </cell>
          <cell r="C422" t="str">
            <v>Napa County</v>
          </cell>
          <cell r="D422" t="str">
            <v>Office</v>
          </cell>
          <cell r="E422" t="str">
            <v>Medical</v>
          </cell>
          <cell r="F422" t="str">
            <v>1100 Trancas St</v>
          </cell>
          <cell r="G422" t="str">
            <v>Napa</v>
          </cell>
          <cell r="H422" t="str">
            <v>Napa</v>
          </cell>
          <cell r="I422" t="str">
            <v>Trancas Medical Building</v>
          </cell>
          <cell r="J422" t="str">
            <v>94558</v>
          </cell>
          <cell r="K422" t="str">
            <v>KOR Commercial Real Estate</v>
          </cell>
          <cell r="L422" t="str">
            <v>Richard Schultze</v>
          </cell>
          <cell r="M422">
            <v>7078431164</v>
          </cell>
          <cell r="N422" t="str">
            <v>B</v>
          </cell>
          <cell r="P422">
            <v>1980</v>
          </cell>
          <cell r="Q422">
            <v>62466</v>
          </cell>
          <cell r="S422" t="str">
            <v>Multi</v>
          </cell>
          <cell r="T422">
            <v>20.059999999999999</v>
          </cell>
          <cell r="U422">
            <v>9265484</v>
          </cell>
          <cell r="V422">
            <v>17500000</v>
          </cell>
          <cell r="AE422">
            <v>39282</v>
          </cell>
          <cell r="AF422">
            <v>17500000</v>
          </cell>
        </row>
        <row r="423">
          <cell r="A423" t="str">
            <v>7824037561</v>
          </cell>
          <cell r="B423" t="str">
            <v>East Bay/Oakland</v>
          </cell>
          <cell r="C423" t="str">
            <v>Napa County</v>
          </cell>
          <cell r="D423" t="str">
            <v>Mixed</v>
          </cell>
          <cell r="E423" t="str">
            <v>R&amp;D</v>
          </cell>
          <cell r="F423" t="str">
            <v>435-445 Devlin Rd (2 Properties)</v>
          </cell>
          <cell r="G423" t="str">
            <v>Napa</v>
          </cell>
          <cell r="H423" t="str">
            <v>Napa</v>
          </cell>
          <cell r="I423" t="str">
            <v>Creekside Office Center</v>
          </cell>
          <cell r="J423" t="str">
            <v>94558</v>
          </cell>
          <cell r="N423" t="str">
            <v>B</v>
          </cell>
          <cell r="O423" t="str">
            <v>Reinforced Concrete</v>
          </cell>
          <cell r="Q423">
            <v>78240</v>
          </cell>
          <cell r="R423">
            <v>3</v>
          </cell>
          <cell r="S423" t="str">
            <v>Multi</v>
          </cell>
          <cell r="U423">
            <v>9276532</v>
          </cell>
          <cell r="V423">
            <v>3920000</v>
          </cell>
          <cell r="W423">
            <v>8300000</v>
          </cell>
          <cell r="X423" t="str">
            <v>Wells Fargo Bank N.A.</v>
          </cell>
          <cell r="AE423">
            <v>37561</v>
          </cell>
          <cell r="AF423">
            <v>12220000</v>
          </cell>
        </row>
        <row r="424">
          <cell r="A424" t="str">
            <v>6246640666</v>
          </cell>
          <cell r="B424" t="str">
            <v>East Bay/Oakland</v>
          </cell>
          <cell r="C424" t="str">
            <v>Napa County</v>
          </cell>
          <cell r="D424" t="str">
            <v>Office</v>
          </cell>
          <cell r="E424" t="str">
            <v>Medical</v>
          </cell>
          <cell r="F424" t="str">
            <v>1100 Trancas St</v>
          </cell>
          <cell r="G424" t="str">
            <v>Napa</v>
          </cell>
          <cell r="H424" t="str">
            <v>Napa</v>
          </cell>
          <cell r="I424" t="str">
            <v>Trancas Medical Building</v>
          </cell>
          <cell r="J424" t="str">
            <v>94558</v>
          </cell>
          <cell r="K424" t="str">
            <v>Seavest, Inc.</v>
          </cell>
          <cell r="M424">
            <v>9146838474</v>
          </cell>
          <cell r="N424" t="str">
            <v>B</v>
          </cell>
          <cell r="P424">
            <v>1980</v>
          </cell>
          <cell r="Q424">
            <v>62466</v>
          </cell>
          <cell r="R424">
            <v>9</v>
          </cell>
          <cell r="S424" t="str">
            <v>Multi</v>
          </cell>
          <cell r="T424">
            <v>20.059999999999999</v>
          </cell>
          <cell r="U424">
            <v>14540000</v>
          </cell>
          <cell r="V424">
            <v>11200000</v>
          </cell>
          <cell r="AE424">
            <v>40666</v>
          </cell>
          <cell r="AF424">
            <v>11200000</v>
          </cell>
        </row>
        <row r="425">
          <cell r="A425" t="str">
            <v>2900039540</v>
          </cell>
          <cell r="B425" t="str">
            <v>East Bay/Oakland</v>
          </cell>
          <cell r="C425" t="str">
            <v>Napa County</v>
          </cell>
          <cell r="D425" t="str">
            <v>Office</v>
          </cell>
          <cell r="E425" t="str">
            <v>Medical</v>
          </cell>
          <cell r="F425" t="str">
            <v>1850 Soscol Ave</v>
          </cell>
          <cell r="G425" t="str">
            <v>Napa</v>
          </cell>
          <cell r="H425" t="str">
            <v>Napa</v>
          </cell>
          <cell r="J425" t="str">
            <v>94559</v>
          </cell>
          <cell r="K425" t="str">
            <v>Channel Properties</v>
          </cell>
          <cell r="L425" t="str">
            <v>Mike Desimoni</v>
          </cell>
          <cell r="M425">
            <v>7072525460</v>
          </cell>
          <cell r="N425" t="str">
            <v>B</v>
          </cell>
          <cell r="O425" t="str">
            <v>Masonry</v>
          </cell>
          <cell r="P425">
            <v>1985</v>
          </cell>
          <cell r="Q425">
            <v>29000</v>
          </cell>
          <cell r="R425">
            <v>1</v>
          </cell>
          <cell r="S425" t="str">
            <v>Multi</v>
          </cell>
          <cell r="T425">
            <v>63.46</v>
          </cell>
          <cell r="U425">
            <v>5926139</v>
          </cell>
          <cell r="AE425">
            <v>39540</v>
          </cell>
          <cell r="AF425">
            <v>10700000</v>
          </cell>
        </row>
        <row r="426">
          <cell r="A426" t="str">
            <v>6246640326</v>
          </cell>
          <cell r="B426" t="str">
            <v>East Bay/Oakland</v>
          </cell>
          <cell r="C426" t="str">
            <v>Napa County</v>
          </cell>
          <cell r="D426" t="str">
            <v>Office</v>
          </cell>
          <cell r="E426" t="str">
            <v>Medical</v>
          </cell>
          <cell r="F426" t="str">
            <v>1100 Trancas St</v>
          </cell>
          <cell r="G426" t="str">
            <v>Napa</v>
          </cell>
          <cell r="H426" t="str">
            <v>Napa</v>
          </cell>
          <cell r="I426" t="str">
            <v>Trancas Medical Building</v>
          </cell>
          <cell r="J426" t="str">
            <v>94558</v>
          </cell>
          <cell r="K426" t="str">
            <v>LNR Partners, Inc.</v>
          </cell>
          <cell r="M426">
            <v>3056955600</v>
          </cell>
          <cell r="N426" t="str">
            <v>B</v>
          </cell>
          <cell r="P426">
            <v>1980</v>
          </cell>
          <cell r="Q426">
            <v>62466</v>
          </cell>
          <cell r="R426">
            <v>4</v>
          </cell>
          <cell r="S426" t="str">
            <v>Multi</v>
          </cell>
          <cell r="T426">
            <v>20.059999999999999</v>
          </cell>
          <cell r="U426">
            <v>14540000</v>
          </cell>
          <cell r="AE426">
            <v>40326</v>
          </cell>
          <cell r="AF426">
            <v>8239000</v>
          </cell>
        </row>
        <row r="427">
          <cell r="A427" t="str">
            <v>4320037694</v>
          </cell>
          <cell r="B427" t="str">
            <v>East Bay/Oakland</v>
          </cell>
          <cell r="C427" t="str">
            <v>Napa County</v>
          </cell>
          <cell r="D427" t="str">
            <v>Office</v>
          </cell>
          <cell r="F427" t="str">
            <v>455 Devlin Rd</v>
          </cell>
          <cell r="G427" t="str">
            <v>Napa</v>
          </cell>
          <cell r="H427" t="str">
            <v>Napa</v>
          </cell>
          <cell r="I427" t="str">
            <v>Bldg 3</v>
          </cell>
          <cell r="J427" t="str">
            <v>94558</v>
          </cell>
          <cell r="N427" t="str">
            <v>B</v>
          </cell>
          <cell r="O427" t="str">
            <v>Reinforced Concrete</v>
          </cell>
          <cell r="P427">
            <v>1986</v>
          </cell>
          <cell r="Q427">
            <v>43200</v>
          </cell>
          <cell r="R427">
            <v>5</v>
          </cell>
          <cell r="S427" t="str">
            <v>Multi</v>
          </cell>
          <cell r="V427">
            <v>2000000</v>
          </cell>
          <cell r="W427">
            <v>5300000</v>
          </cell>
          <cell r="X427" t="str">
            <v>Archon Financial, L.P.</v>
          </cell>
          <cell r="AE427">
            <v>37694</v>
          </cell>
          <cell r="AF427">
            <v>7300000</v>
          </cell>
        </row>
        <row r="428">
          <cell r="A428" t="str">
            <v>2686338168</v>
          </cell>
          <cell r="B428" t="str">
            <v>East Bay/Oakland</v>
          </cell>
          <cell r="C428" t="str">
            <v>Napa County</v>
          </cell>
          <cell r="D428" t="str">
            <v>Office</v>
          </cell>
          <cell r="F428" t="str">
            <v>1001 2nd St</v>
          </cell>
          <cell r="G428" t="str">
            <v>Napa</v>
          </cell>
          <cell r="H428" t="str">
            <v>Napa</v>
          </cell>
          <cell r="I428" t="str">
            <v>Alexandria Square</v>
          </cell>
          <cell r="J428" t="str">
            <v>94559</v>
          </cell>
          <cell r="K428" t="str">
            <v>Channel Lumber Company</v>
          </cell>
          <cell r="M428">
            <v>5102340233</v>
          </cell>
          <cell r="N428" t="str">
            <v>B</v>
          </cell>
          <cell r="O428" t="str">
            <v>Masonry</v>
          </cell>
          <cell r="P428">
            <v>1985</v>
          </cell>
          <cell r="Q428">
            <v>26863</v>
          </cell>
          <cell r="R428">
            <v>12</v>
          </cell>
          <cell r="S428" t="str">
            <v>Multi</v>
          </cell>
          <cell r="T428">
            <v>14.63</v>
          </cell>
          <cell r="U428">
            <v>3241872</v>
          </cell>
          <cell r="X428" t="str">
            <v>Lender Not available</v>
          </cell>
          <cell r="Z428" t="str">
            <v>N/TD</v>
          </cell>
          <cell r="AE428">
            <v>38168</v>
          </cell>
          <cell r="AF428">
            <v>6300000</v>
          </cell>
        </row>
        <row r="429">
          <cell r="A429" t="str">
            <v>2128939486</v>
          </cell>
          <cell r="B429" t="str">
            <v>East Bay/Oakland</v>
          </cell>
          <cell r="C429" t="str">
            <v>Napa County</v>
          </cell>
          <cell r="D429" t="str">
            <v>Office</v>
          </cell>
          <cell r="F429" t="str">
            <v>3273 Claremont Way</v>
          </cell>
          <cell r="G429" t="str">
            <v>Napa</v>
          </cell>
          <cell r="H429" t="str">
            <v>Napa</v>
          </cell>
          <cell r="I429" t="str">
            <v>Claremont Financial Center</v>
          </cell>
          <cell r="J429" t="str">
            <v>94558</v>
          </cell>
          <cell r="N429" t="str">
            <v>B</v>
          </cell>
          <cell r="O429" t="str">
            <v>Steel</v>
          </cell>
          <cell r="P429">
            <v>1978</v>
          </cell>
          <cell r="Q429">
            <v>21289</v>
          </cell>
          <cell r="R429">
            <v>10</v>
          </cell>
          <cell r="S429" t="str">
            <v>Multi</v>
          </cell>
          <cell r="U429">
            <v>6653680</v>
          </cell>
          <cell r="AE429">
            <v>39486</v>
          </cell>
          <cell r="AF429">
            <v>6100000</v>
          </cell>
        </row>
        <row r="430">
          <cell r="A430" t="str">
            <v>3180037118</v>
          </cell>
          <cell r="B430" t="str">
            <v>East Bay/Oakland</v>
          </cell>
          <cell r="C430" t="str">
            <v>Napa County</v>
          </cell>
          <cell r="D430" t="str">
            <v>Office</v>
          </cell>
          <cell r="F430" t="str">
            <v>1700 Soscol Ave</v>
          </cell>
          <cell r="G430" t="str">
            <v>Napa</v>
          </cell>
          <cell r="H430" t="str">
            <v>Napa</v>
          </cell>
          <cell r="I430" t="str">
            <v>Soscol Professional Plaza</v>
          </cell>
          <cell r="J430" t="str">
            <v>94559</v>
          </cell>
          <cell r="N430" t="str">
            <v>B</v>
          </cell>
          <cell r="O430" t="str">
            <v>Masonry</v>
          </cell>
          <cell r="P430">
            <v>1976</v>
          </cell>
          <cell r="Q430">
            <v>31800</v>
          </cell>
          <cell r="R430">
            <v>11</v>
          </cell>
          <cell r="S430" t="str">
            <v>Multi</v>
          </cell>
          <cell r="T430">
            <v>3.73</v>
          </cell>
          <cell r="U430">
            <v>4373193</v>
          </cell>
          <cell r="V430">
            <v>520000</v>
          </cell>
          <cell r="W430">
            <v>5480000</v>
          </cell>
          <cell r="X430" t="str">
            <v>Wells Fargo Bank N.A.</v>
          </cell>
          <cell r="AE430">
            <v>37118</v>
          </cell>
          <cell r="AF430">
            <v>6000000</v>
          </cell>
        </row>
        <row r="431">
          <cell r="A431" t="str">
            <v>5331341269</v>
          </cell>
          <cell r="B431" t="str">
            <v>East Bay/Oakland</v>
          </cell>
          <cell r="C431" t="str">
            <v>Napa County</v>
          </cell>
          <cell r="D431" t="str">
            <v>Office</v>
          </cell>
          <cell r="F431" t="str">
            <v>1-5 Financial Plz (3 Properties)</v>
          </cell>
          <cell r="G431" t="str">
            <v>Napa</v>
          </cell>
          <cell r="H431" t="str">
            <v>Napa</v>
          </cell>
          <cell r="I431" t="str">
            <v>Napa Valley Bank</v>
          </cell>
          <cell r="J431" t="str">
            <v>94558</v>
          </cell>
          <cell r="K431" t="str">
            <v>Balco Properties, Ltd., LLC</v>
          </cell>
          <cell r="L431" t="str">
            <v>Sylvia Echazarreta</v>
          </cell>
          <cell r="M431">
            <v>5107632911</v>
          </cell>
          <cell r="O431" t="str">
            <v>Masonry</v>
          </cell>
          <cell r="Q431">
            <v>53313</v>
          </cell>
          <cell r="R431">
            <v>13</v>
          </cell>
          <cell r="S431" t="str">
            <v>Multi</v>
          </cell>
          <cell r="U431">
            <v>5534079</v>
          </cell>
          <cell r="V431">
            <v>5750000</v>
          </cell>
          <cell r="AE431">
            <v>41269</v>
          </cell>
          <cell r="AF431">
            <v>5750000</v>
          </cell>
        </row>
        <row r="432">
          <cell r="A432" t="str">
            <v>3184039842</v>
          </cell>
          <cell r="B432" t="str">
            <v>East Bay/Oakland</v>
          </cell>
          <cell r="C432" t="str">
            <v>Napa County</v>
          </cell>
          <cell r="D432" t="str">
            <v>Office</v>
          </cell>
          <cell r="F432" t="str">
            <v>560-564 Gateway Dr</v>
          </cell>
          <cell r="G432" t="str">
            <v>Napa</v>
          </cell>
          <cell r="H432" t="str">
            <v>Napa</v>
          </cell>
          <cell r="I432" t="str">
            <v>Bldg 10</v>
          </cell>
          <cell r="J432" t="str">
            <v>94558</v>
          </cell>
          <cell r="K432" t="str">
            <v>Sutter Home Winery</v>
          </cell>
          <cell r="M432">
            <v>7328272980</v>
          </cell>
          <cell r="N432" t="str">
            <v>B</v>
          </cell>
          <cell r="O432" t="str">
            <v>Steel</v>
          </cell>
          <cell r="P432">
            <v>1999</v>
          </cell>
          <cell r="Q432">
            <v>31840</v>
          </cell>
          <cell r="S432" t="str">
            <v>Multi</v>
          </cell>
          <cell r="U432">
            <v>5313693</v>
          </cell>
          <cell r="V432">
            <v>2100000</v>
          </cell>
          <cell r="W432">
            <v>3150000</v>
          </cell>
          <cell r="X432" t="str">
            <v>Wells Fargo Bk Na</v>
          </cell>
          <cell r="AE432">
            <v>39842</v>
          </cell>
          <cell r="AF432">
            <v>5250000</v>
          </cell>
        </row>
        <row r="433">
          <cell r="A433" t="str">
            <v>4320040848</v>
          </cell>
          <cell r="B433" t="str">
            <v>East Bay/Oakland</v>
          </cell>
          <cell r="C433" t="str">
            <v>Napa County</v>
          </cell>
          <cell r="D433" t="str">
            <v>Office</v>
          </cell>
          <cell r="F433" t="str">
            <v>455 Devlin Rd</v>
          </cell>
          <cell r="G433" t="str">
            <v>Napa</v>
          </cell>
          <cell r="H433" t="str">
            <v>Napa</v>
          </cell>
          <cell r="I433" t="str">
            <v>Bldg 3</v>
          </cell>
          <cell r="J433" t="str">
            <v>94558</v>
          </cell>
          <cell r="N433" t="str">
            <v>B</v>
          </cell>
          <cell r="O433" t="str">
            <v>Reinforced Concrete</v>
          </cell>
          <cell r="P433">
            <v>1986</v>
          </cell>
          <cell r="Q433">
            <v>43200</v>
          </cell>
          <cell r="R433">
            <v>3</v>
          </cell>
          <cell r="S433" t="str">
            <v>Multi</v>
          </cell>
          <cell r="U433">
            <v>6309000</v>
          </cell>
          <cell r="V433">
            <v>2000000</v>
          </cell>
          <cell r="W433">
            <v>2750000</v>
          </cell>
          <cell r="X433" t="str">
            <v>Us Bk National Assn</v>
          </cell>
          <cell r="AE433">
            <v>40848</v>
          </cell>
          <cell r="AF433">
            <v>4750000</v>
          </cell>
        </row>
        <row r="434">
          <cell r="A434" t="str">
            <v>2053939371</v>
          </cell>
          <cell r="B434" t="str">
            <v>East Bay/Oakland</v>
          </cell>
          <cell r="C434" t="str">
            <v>Napa County</v>
          </cell>
          <cell r="D434" t="str">
            <v>Office</v>
          </cell>
          <cell r="F434" t="str">
            <v>575 Lincoln Ave (2 Properties)</v>
          </cell>
          <cell r="G434" t="str">
            <v>Napa</v>
          </cell>
          <cell r="H434" t="str">
            <v>Napa</v>
          </cell>
          <cell r="I434" t="str">
            <v>Lincoln Square bldg 1</v>
          </cell>
          <cell r="J434" t="str">
            <v>94558</v>
          </cell>
          <cell r="K434" t="str">
            <v>Green Valley Associates</v>
          </cell>
          <cell r="L434" t="str">
            <v>Judith Naimo</v>
          </cell>
          <cell r="M434">
            <v>7078637502</v>
          </cell>
          <cell r="N434" t="str">
            <v>C</v>
          </cell>
          <cell r="O434" t="str">
            <v>Reinforced Concrete</v>
          </cell>
          <cell r="Q434">
            <v>20539</v>
          </cell>
          <cell r="R434">
            <v>6</v>
          </cell>
          <cell r="S434" t="str">
            <v>Multi</v>
          </cell>
          <cell r="U434">
            <v>6850000</v>
          </cell>
          <cell r="V434">
            <v>2300000</v>
          </cell>
          <cell r="W434">
            <v>2300000</v>
          </cell>
          <cell r="X434" t="str">
            <v>First Cmnty Bk</v>
          </cell>
          <cell r="AE434">
            <v>39371</v>
          </cell>
          <cell r="AF434">
            <v>4600000</v>
          </cell>
        </row>
        <row r="435">
          <cell r="A435" t="str">
            <v>994239416</v>
          </cell>
          <cell r="B435" t="str">
            <v>East Bay/Oakland</v>
          </cell>
          <cell r="C435" t="str">
            <v>Napa County</v>
          </cell>
          <cell r="D435" t="str">
            <v>Office</v>
          </cell>
          <cell r="E435" t="str">
            <v>Medical</v>
          </cell>
          <cell r="F435" t="str">
            <v>895 Trancas St</v>
          </cell>
          <cell r="G435" t="str">
            <v>Napa</v>
          </cell>
          <cell r="H435" t="str">
            <v>Napa</v>
          </cell>
          <cell r="J435" t="str">
            <v>94558</v>
          </cell>
          <cell r="K435" t="str">
            <v>Queen Of Valley Medical Center</v>
          </cell>
          <cell r="L435" t="str">
            <v>Dennis Sisto</v>
          </cell>
          <cell r="M435">
            <v>7072524411</v>
          </cell>
          <cell r="N435" t="str">
            <v>C</v>
          </cell>
          <cell r="O435" t="str">
            <v>Masonry</v>
          </cell>
          <cell r="P435">
            <v>1978</v>
          </cell>
          <cell r="Q435">
            <v>9942</v>
          </cell>
          <cell r="R435">
            <v>5</v>
          </cell>
          <cell r="S435" t="str">
            <v>Multi</v>
          </cell>
          <cell r="U435">
            <v>1968534</v>
          </cell>
          <cell r="V435">
            <v>4500000</v>
          </cell>
          <cell r="AE435">
            <v>39416</v>
          </cell>
          <cell r="AF435">
            <v>4500000</v>
          </cell>
        </row>
        <row r="436">
          <cell r="A436" t="str">
            <v>1150038532</v>
          </cell>
          <cell r="B436" t="str">
            <v>East Bay/Oakland</v>
          </cell>
          <cell r="C436" t="str">
            <v>Napa County</v>
          </cell>
          <cell r="D436" t="str">
            <v>Office</v>
          </cell>
          <cell r="F436" t="str">
            <v>800 Trancas St</v>
          </cell>
          <cell r="G436" t="str">
            <v>Napa</v>
          </cell>
          <cell r="H436" t="str">
            <v>Napa</v>
          </cell>
          <cell r="J436" t="str">
            <v>94558</v>
          </cell>
          <cell r="K436" t="str">
            <v>Ali Sedghi &amp; Sally Novotny Vaziri</v>
          </cell>
          <cell r="M436">
            <v>7072267286</v>
          </cell>
          <cell r="N436" t="str">
            <v>B</v>
          </cell>
          <cell r="O436" t="str">
            <v>Reinforced Concrete</v>
          </cell>
          <cell r="P436">
            <v>1989</v>
          </cell>
          <cell r="Q436">
            <v>11500</v>
          </cell>
          <cell r="R436">
            <v>1</v>
          </cell>
          <cell r="S436" t="str">
            <v>Multi</v>
          </cell>
          <cell r="U436">
            <v>2700000</v>
          </cell>
          <cell r="V436">
            <v>7000</v>
          </cell>
          <cell r="W436">
            <v>393000</v>
          </cell>
          <cell r="X436" t="str">
            <v>US Small Business Administration</v>
          </cell>
          <cell r="AE436">
            <v>38532</v>
          </cell>
          <cell r="AF436">
            <v>4000000</v>
          </cell>
        </row>
        <row r="437">
          <cell r="A437" t="str">
            <v>1496139013</v>
          </cell>
          <cell r="B437" t="str">
            <v>East Bay/Oakland</v>
          </cell>
          <cell r="C437" t="str">
            <v>Napa County</v>
          </cell>
          <cell r="D437" t="str">
            <v>Office</v>
          </cell>
          <cell r="F437" t="str">
            <v>1500 1st St</v>
          </cell>
          <cell r="G437" t="str">
            <v>Napa</v>
          </cell>
          <cell r="H437" t="str">
            <v>Napa</v>
          </cell>
          <cell r="J437" t="str">
            <v>94559</v>
          </cell>
          <cell r="N437" t="str">
            <v>C</v>
          </cell>
          <cell r="O437" t="str">
            <v>Masonry</v>
          </cell>
          <cell r="P437">
            <v>1963</v>
          </cell>
          <cell r="Q437">
            <v>14961</v>
          </cell>
          <cell r="S437" t="str">
            <v>Single</v>
          </cell>
          <cell r="U437">
            <v>2344940</v>
          </cell>
          <cell r="AE437">
            <v>39013</v>
          </cell>
          <cell r="AF437">
            <v>3836136</v>
          </cell>
        </row>
        <row r="438">
          <cell r="A438" t="str">
            <v>3108038107</v>
          </cell>
          <cell r="B438" t="str">
            <v>East Bay/Oakland</v>
          </cell>
          <cell r="C438" t="str">
            <v>Napa County</v>
          </cell>
          <cell r="D438" t="str">
            <v>Office</v>
          </cell>
          <cell r="F438" t="str">
            <v>935 Trancas St (2 Office Condo Units)</v>
          </cell>
          <cell r="G438" t="str">
            <v>Napa</v>
          </cell>
          <cell r="H438" t="str">
            <v>Napa</v>
          </cell>
          <cell r="I438" t="str">
            <v>Tracas Medical Offices</v>
          </cell>
          <cell r="J438" t="str">
            <v>94558</v>
          </cell>
          <cell r="K438" t="str">
            <v>935 Trancas, LP</v>
          </cell>
          <cell r="M438">
            <v>6506978711</v>
          </cell>
          <cell r="N438" t="str">
            <v>C</v>
          </cell>
          <cell r="O438" t="str">
            <v>Wood Frame</v>
          </cell>
          <cell r="Q438">
            <v>31080</v>
          </cell>
          <cell r="R438">
            <v>12</v>
          </cell>
          <cell r="U438">
            <v>2489576</v>
          </cell>
          <cell r="X438" t="str">
            <v>Lender Not available</v>
          </cell>
          <cell r="AE438">
            <v>38107</v>
          </cell>
          <cell r="AF438">
            <v>3250000</v>
          </cell>
        </row>
        <row r="439">
          <cell r="A439" t="str">
            <v>800038925</v>
          </cell>
          <cell r="B439" t="str">
            <v>East Bay/Oakland</v>
          </cell>
          <cell r="C439" t="str">
            <v>Napa County</v>
          </cell>
          <cell r="D439" t="str">
            <v>Office</v>
          </cell>
          <cell r="E439" t="str">
            <v>Medical</v>
          </cell>
          <cell r="F439" t="str">
            <v>3392 Jefferson St</v>
          </cell>
          <cell r="G439" t="str">
            <v>Napa</v>
          </cell>
          <cell r="H439" t="str">
            <v>Napa</v>
          </cell>
          <cell r="I439" t="str">
            <v>William J Md Inc., Mcclure</v>
          </cell>
          <cell r="J439" t="str">
            <v>94558</v>
          </cell>
          <cell r="N439" t="str">
            <v>C</v>
          </cell>
          <cell r="Q439">
            <v>8000</v>
          </cell>
          <cell r="R439">
            <v>1</v>
          </cell>
          <cell r="U439">
            <v>1368103</v>
          </cell>
          <cell r="V439">
            <v>1037500</v>
          </cell>
          <cell r="W439">
            <v>2062500</v>
          </cell>
          <cell r="X439" t="str">
            <v>Napa Community Bank</v>
          </cell>
          <cell r="AE439">
            <v>38925</v>
          </cell>
          <cell r="AF439">
            <v>3100000</v>
          </cell>
        </row>
        <row r="440">
          <cell r="A440" t="str">
            <v>1100038155</v>
          </cell>
          <cell r="B440" t="str">
            <v>East Bay/Oakland</v>
          </cell>
          <cell r="C440" t="str">
            <v>Napa County</v>
          </cell>
          <cell r="D440" t="str">
            <v>Office</v>
          </cell>
          <cell r="F440" t="str">
            <v>1272 Hayes St</v>
          </cell>
          <cell r="G440" t="str">
            <v>Napa</v>
          </cell>
          <cell r="H440" t="str">
            <v>Napa</v>
          </cell>
          <cell r="I440" t="str">
            <v>Hayes Street Plaza</v>
          </cell>
          <cell r="J440" t="str">
            <v>94559</v>
          </cell>
          <cell r="K440" t="str">
            <v>Blue Oak School</v>
          </cell>
          <cell r="M440">
            <v>7072614500</v>
          </cell>
          <cell r="N440" t="str">
            <v>B</v>
          </cell>
          <cell r="O440" t="str">
            <v>Wood Frame</v>
          </cell>
          <cell r="P440">
            <v>1960</v>
          </cell>
          <cell r="Q440">
            <v>11000</v>
          </cell>
          <cell r="S440" t="str">
            <v>Multi</v>
          </cell>
          <cell r="U440">
            <v>1380208</v>
          </cell>
          <cell r="X440" t="str">
            <v>Lender Not available</v>
          </cell>
          <cell r="Z440" t="str">
            <v>N/TD</v>
          </cell>
          <cell r="AE440">
            <v>38155</v>
          </cell>
          <cell r="AF440">
            <v>2800000</v>
          </cell>
        </row>
        <row r="441">
          <cell r="A441" t="str">
            <v>1027839085</v>
          </cell>
          <cell r="B441" t="str">
            <v>East Bay/Oakland</v>
          </cell>
          <cell r="C441" t="str">
            <v>Napa County</v>
          </cell>
          <cell r="D441" t="str">
            <v>Office</v>
          </cell>
          <cell r="F441" t="str">
            <v>1344 Adams St</v>
          </cell>
          <cell r="G441" t="str">
            <v>Saint Helena</v>
          </cell>
          <cell r="H441" t="str">
            <v>Napa</v>
          </cell>
          <cell r="J441" t="str">
            <v>94574</v>
          </cell>
          <cell r="Q441">
            <v>10278</v>
          </cell>
          <cell r="U441">
            <v>609091</v>
          </cell>
          <cell r="V441">
            <v>1250000</v>
          </cell>
          <cell r="W441">
            <v>1400000</v>
          </cell>
          <cell r="X441" t="str">
            <v>Napa Community Bank</v>
          </cell>
          <cell r="AE441">
            <v>39085</v>
          </cell>
          <cell r="AF441">
            <v>2650000</v>
          </cell>
        </row>
        <row r="442">
          <cell r="A442" t="str">
            <v>950039535</v>
          </cell>
          <cell r="B442" t="str">
            <v>East Bay/Oakland</v>
          </cell>
          <cell r="C442" t="str">
            <v>Napa County</v>
          </cell>
          <cell r="D442" t="str">
            <v>Office</v>
          </cell>
          <cell r="F442" t="str">
            <v>1546 1st St</v>
          </cell>
          <cell r="G442" t="str">
            <v>Napa</v>
          </cell>
          <cell r="H442" t="str">
            <v>Napa</v>
          </cell>
          <cell r="J442" t="str">
            <v>94559</v>
          </cell>
          <cell r="K442" t="str">
            <v>Aldea Inc</v>
          </cell>
          <cell r="L442" t="str">
            <v>Mark Bontrager</v>
          </cell>
          <cell r="M442">
            <v>7072576029</v>
          </cell>
          <cell r="N442" t="str">
            <v>C</v>
          </cell>
          <cell r="O442" t="str">
            <v>Masonry</v>
          </cell>
          <cell r="P442">
            <v>1976</v>
          </cell>
          <cell r="Q442">
            <v>9500</v>
          </cell>
          <cell r="S442" t="str">
            <v>Multi</v>
          </cell>
          <cell r="U442">
            <v>1032494</v>
          </cell>
          <cell r="V442">
            <v>471000</v>
          </cell>
          <cell r="W442">
            <v>1884000</v>
          </cell>
          <cell r="X442" t="str">
            <v>Napa Community Bank</v>
          </cell>
          <cell r="AE442">
            <v>39535</v>
          </cell>
          <cell r="AF442">
            <v>2355000</v>
          </cell>
        </row>
        <row r="443">
          <cell r="A443" t="str">
            <v>950039247</v>
          </cell>
          <cell r="B443" t="str">
            <v>East Bay/Oakland</v>
          </cell>
          <cell r="C443" t="str">
            <v>Napa County</v>
          </cell>
          <cell r="D443" t="str">
            <v>Office</v>
          </cell>
          <cell r="F443" t="str">
            <v>1546 1st St</v>
          </cell>
          <cell r="G443" t="str">
            <v>Napa</v>
          </cell>
          <cell r="H443" t="str">
            <v>Napa</v>
          </cell>
          <cell r="J443" t="str">
            <v>94559</v>
          </cell>
          <cell r="K443" t="str">
            <v>Zapolski Real Estate</v>
          </cell>
          <cell r="L443" t="str">
            <v>Todd Zapolski</v>
          </cell>
          <cell r="M443">
            <v>9199562722</v>
          </cell>
          <cell r="N443" t="str">
            <v>C</v>
          </cell>
          <cell r="O443" t="str">
            <v>Masonry</v>
          </cell>
          <cell r="P443">
            <v>1976</v>
          </cell>
          <cell r="Q443">
            <v>9500</v>
          </cell>
          <cell r="S443" t="str">
            <v>Multi</v>
          </cell>
          <cell r="U443">
            <v>1012250</v>
          </cell>
          <cell r="W443">
            <v>2172000</v>
          </cell>
          <cell r="X443" t="str">
            <v>Charter Oak Bank</v>
          </cell>
          <cell r="AE443">
            <v>39247</v>
          </cell>
          <cell r="AF443">
            <v>2350000</v>
          </cell>
        </row>
        <row r="444">
          <cell r="A444" t="str">
            <v>1856039003</v>
          </cell>
          <cell r="B444" t="str">
            <v>East Bay/Oakland</v>
          </cell>
          <cell r="C444" t="str">
            <v>Napa County</v>
          </cell>
          <cell r="D444" t="str">
            <v>Office</v>
          </cell>
          <cell r="F444" t="str">
            <v>1500 3rd St</v>
          </cell>
          <cell r="G444" t="str">
            <v>Napa</v>
          </cell>
          <cell r="H444" t="str">
            <v>Napa</v>
          </cell>
          <cell r="I444" t="str">
            <v>Molnar Bldg</v>
          </cell>
          <cell r="J444" t="str">
            <v>94559</v>
          </cell>
          <cell r="N444" t="str">
            <v>B</v>
          </cell>
          <cell r="O444" t="str">
            <v>Wood Frame</v>
          </cell>
          <cell r="P444">
            <v>1982</v>
          </cell>
          <cell r="Q444">
            <v>18560</v>
          </cell>
          <cell r="R444">
            <v>6</v>
          </cell>
          <cell r="S444" t="str">
            <v>Multi</v>
          </cell>
          <cell r="T444">
            <v>24.31</v>
          </cell>
          <cell r="U444">
            <v>122942</v>
          </cell>
          <cell r="AE444">
            <v>39003</v>
          </cell>
          <cell r="AF444">
            <v>2300000</v>
          </cell>
        </row>
        <row r="445">
          <cell r="A445" t="str">
            <v>419437134</v>
          </cell>
          <cell r="B445" t="str">
            <v>East Bay/Oakland</v>
          </cell>
          <cell r="C445" t="str">
            <v>Napa County</v>
          </cell>
          <cell r="D445" t="str">
            <v>Office</v>
          </cell>
          <cell r="F445" t="str">
            <v>1303 Jefferson St</v>
          </cell>
          <cell r="G445" t="str">
            <v>Napa</v>
          </cell>
          <cell r="H445" t="str">
            <v>Napa</v>
          </cell>
          <cell r="I445" t="str">
            <v>Jefferson Office Center</v>
          </cell>
          <cell r="J445" t="str">
            <v>94559</v>
          </cell>
          <cell r="N445" t="str">
            <v>B</v>
          </cell>
          <cell r="O445" t="str">
            <v>Wood Frame</v>
          </cell>
          <cell r="Q445">
            <v>4194</v>
          </cell>
          <cell r="R445">
            <v>11</v>
          </cell>
          <cell r="S445" t="str">
            <v>Multi</v>
          </cell>
          <cell r="U445">
            <v>1196930</v>
          </cell>
          <cell r="V445">
            <v>1000000</v>
          </cell>
          <cell r="W445">
            <v>1200000</v>
          </cell>
          <cell r="X445" t="str">
            <v>Mechanics Bank</v>
          </cell>
          <cell r="AE445">
            <v>37134</v>
          </cell>
          <cell r="AF445">
            <v>2200000</v>
          </cell>
        </row>
        <row r="446">
          <cell r="A446" t="str">
            <v>1874938932</v>
          </cell>
          <cell r="B446" t="str">
            <v>East Bay/Oakland</v>
          </cell>
          <cell r="C446" t="str">
            <v>Napa County</v>
          </cell>
          <cell r="D446" t="str">
            <v>Office</v>
          </cell>
          <cell r="E446" t="str">
            <v>Medical</v>
          </cell>
          <cell r="F446" t="str">
            <v>3434 Villa Ln, 11-14</v>
          </cell>
          <cell r="G446" t="str">
            <v>Napa</v>
          </cell>
          <cell r="H446" t="str">
            <v>Napa</v>
          </cell>
          <cell r="I446" t="str">
            <v>Office Condo</v>
          </cell>
          <cell r="J446" t="str">
            <v>94558</v>
          </cell>
          <cell r="N446" t="str">
            <v>C</v>
          </cell>
          <cell r="O446" t="str">
            <v>Reinforced Concrete</v>
          </cell>
          <cell r="P446">
            <v>1986</v>
          </cell>
          <cell r="Q446">
            <v>18749</v>
          </cell>
          <cell r="U446">
            <v>574658</v>
          </cell>
          <cell r="V446">
            <v>752500</v>
          </cell>
          <cell r="W446">
            <v>1397500</v>
          </cell>
          <cell r="X446" t="str">
            <v>First Republic Bank</v>
          </cell>
          <cell r="AE446">
            <v>38932</v>
          </cell>
          <cell r="AF446">
            <v>2150000</v>
          </cell>
        </row>
        <row r="447">
          <cell r="A447" t="str">
            <v>1091737158</v>
          </cell>
          <cell r="B447" t="str">
            <v>East Bay/Oakland</v>
          </cell>
          <cell r="C447" t="str">
            <v>Napa County</v>
          </cell>
          <cell r="D447" t="str">
            <v>Office</v>
          </cell>
          <cell r="E447" t="str">
            <v>Medical</v>
          </cell>
          <cell r="F447" t="str">
            <v>3230 Beard Rd</v>
          </cell>
          <cell r="G447" t="str">
            <v>Napa</v>
          </cell>
          <cell r="H447" t="str">
            <v>Napa</v>
          </cell>
          <cell r="J447" t="str">
            <v>94558</v>
          </cell>
          <cell r="N447" t="str">
            <v>C</v>
          </cell>
          <cell r="O447" t="str">
            <v>Reinforced Concrete</v>
          </cell>
          <cell r="P447">
            <v>1978</v>
          </cell>
          <cell r="Q447">
            <v>10917</v>
          </cell>
          <cell r="R447">
            <v>3</v>
          </cell>
          <cell r="S447" t="str">
            <v>Multi</v>
          </cell>
          <cell r="U447">
            <v>828838</v>
          </cell>
          <cell r="V447">
            <v>1000000</v>
          </cell>
          <cell r="W447">
            <v>1100000</v>
          </cell>
          <cell r="X447" t="str">
            <v>Westamerica Bank</v>
          </cell>
          <cell r="AE447">
            <v>37158</v>
          </cell>
          <cell r="AF447">
            <v>2100000</v>
          </cell>
        </row>
        <row r="448">
          <cell r="A448" t="str">
            <v>1690541197</v>
          </cell>
          <cell r="B448" t="str">
            <v>East Bay/Oakland</v>
          </cell>
          <cell r="C448" t="str">
            <v>Napa County</v>
          </cell>
          <cell r="D448" t="str">
            <v>Office</v>
          </cell>
          <cell r="F448" t="str">
            <v>575 Lincoln Ave</v>
          </cell>
          <cell r="G448" t="str">
            <v>Napa</v>
          </cell>
          <cell r="H448" t="str">
            <v>Napa</v>
          </cell>
          <cell r="I448" t="str">
            <v>Lincoln Square bldg 1</v>
          </cell>
          <cell r="J448" t="str">
            <v>94558</v>
          </cell>
          <cell r="K448" t="str">
            <v>Brian T. Jensen &amp; Joanna R. Guidotti</v>
          </cell>
          <cell r="L448" t="str">
            <v>Brian Jensen</v>
          </cell>
          <cell r="M448">
            <v>7072537733</v>
          </cell>
          <cell r="N448" t="str">
            <v>C</v>
          </cell>
          <cell r="O448" t="str">
            <v>Reinforced Concrete</v>
          </cell>
          <cell r="P448">
            <v>1986</v>
          </cell>
          <cell r="Q448">
            <v>16905</v>
          </cell>
          <cell r="R448">
            <v>26</v>
          </cell>
          <cell r="S448" t="str">
            <v>Multi</v>
          </cell>
          <cell r="T448">
            <v>14.2</v>
          </cell>
          <cell r="U448">
            <v>3000000</v>
          </cell>
          <cell r="V448">
            <v>500000</v>
          </cell>
          <cell r="W448">
            <v>1550000</v>
          </cell>
          <cell r="X448" t="str">
            <v>First Cmnty Bk</v>
          </cell>
          <cell r="AE448">
            <v>41197</v>
          </cell>
          <cell r="AF448">
            <v>2050000</v>
          </cell>
        </row>
        <row r="449">
          <cell r="A449" t="str">
            <v>2053941205</v>
          </cell>
          <cell r="B449" t="str">
            <v>East Bay/Oakland</v>
          </cell>
          <cell r="C449" t="str">
            <v>Napa County</v>
          </cell>
          <cell r="D449" t="str">
            <v>Office</v>
          </cell>
          <cell r="F449" t="str">
            <v>575 Lincoln Ave (2 Properties)</v>
          </cell>
          <cell r="G449" t="str">
            <v>Napa</v>
          </cell>
          <cell r="H449" t="str">
            <v>Napa</v>
          </cell>
          <cell r="I449" t="str">
            <v>Lincoln Square bldg 1</v>
          </cell>
          <cell r="J449" t="str">
            <v>94558</v>
          </cell>
          <cell r="K449" t="str">
            <v>Brian T. Jensen &amp; Joanna R. Guidotti</v>
          </cell>
          <cell r="L449" t="str">
            <v>Brian Jensen</v>
          </cell>
          <cell r="M449">
            <v>7072537733</v>
          </cell>
          <cell r="N449" t="str">
            <v>C</v>
          </cell>
          <cell r="O449" t="str">
            <v>Reinforced Concrete</v>
          </cell>
          <cell r="Q449">
            <v>20539</v>
          </cell>
          <cell r="R449">
            <v>27</v>
          </cell>
          <cell r="S449" t="str">
            <v>Multi</v>
          </cell>
          <cell r="W449">
            <v>1550000</v>
          </cell>
          <cell r="X449" t="str">
            <v>First Community Bank</v>
          </cell>
          <cell r="AE449">
            <v>41205</v>
          </cell>
          <cell r="AF449">
            <v>2050000</v>
          </cell>
        </row>
        <row r="450">
          <cell r="A450" t="str">
            <v>1091141102</v>
          </cell>
          <cell r="B450" t="str">
            <v>East Bay/Oakland</v>
          </cell>
          <cell r="C450" t="str">
            <v>Napa County</v>
          </cell>
          <cell r="D450" t="str">
            <v>Office</v>
          </cell>
          <cell r="F450" t="str">
            <v>1334-1338 Lincoln Ave</v>
          </cell>
          <cell r="G450" t="str">
            <v>Calistoga</v>
          </cell>
          <cell r="H450" t="str">
            <v>Napa</v>
          </cell>
          <cell r="I450" t="str">
            <v>Masonic Plaza</v>
          </cell>
          <cell r="J450" t="str">
            <v>94515</v>
          </cell>
          <cell r="N450" t="str">
            <v>B</v>
          </cell>
          <cell r="O450" t="str">
            <v>Wood Frame</v>
          </cell>
          <cell r="P450">
            <v>1910</v>
          </cell>
          <cell r="Q450">
            <v>10911</v>
          </cell>
          <cell r="R450">
            <v>2</v>
          </cell>
          <cell r="S450" t="str">
            <v>Multi</v>
          </cell>
          <cell r="T450">
            <v>22</v>
          </cell>
          <cell r="U450">
            <v>1899926</v>
          </cell>
          <cell r="AE450">
            <v>41102</v>
          </cell>
          <cell r="AF450">
            <v>1906500</v>
          </cell>
        </row>
        <row r="451">
          <cell r="A451" t="str">
            <v>1091141277</v>
          </cell>
          <cell r="B451" t="str">
            <v>East Bay/Oakland</v>
          </cell>
          <cell r="C451" t="str">
            <v>Napa County</v>
          </cell>
          <cell r="D451" t="str">
            <v>Office</v>
          </cell>
          <cell r="F451" t="str">
            <v>1334-1338 Lincoln Ave</v>
          </cell>
          <cell r="G451" t="str">
            <v>Calistoga</v>
          </cell>
          <cell r="H451" t="str">
            <v>Napa</v>
          </cell>
          <cell r="I451" t="str">
            <v>Masonic Plaza</v>
          </cell>
          <cell r="J451" t="str">
            <v>94515</v>
          </cell>
          <cell r="K451" t="str">
            <v>Merchant Brothers Properties</v>
          </cell>
          <cell r="L451" t="str">
            <v>Danny Merchant</v>
          </cell>
          <cell r="M451">
            <v>7079424913</v>
          </cell>
          <cell r="N451" t="str">
            <v>B</v>
          </cell>
          <cell r="O451" t="str">
            <v>Wood Frame</v>
          </cell>
          <cell r="P451">
            <v>1910</v>
          </cell>
          <cell r="Q451">
            <v>10911</v>
          </cell>
          <cell r="R451">
            <v>5</v>
          </cell>
          <cell r="S451" t="str">
            <v>Multi</v>
          </cell>
          <cell r="T451">
            <v>22</v>
          </cell>
          <cell r="U451">
            <v>1937923</v>
          </cell>
          <cell r="V451">
            <v>665000</v>
          </cell>
          <cell r="W451">
            <v>1235000</v>
          </cell>
          <cell r="X451" t="str">
            <v>First Republic Bk</v>
          </cell>
          <cell r="AE451">
            <v>41277</v>
          </cell>
          <cell r="AF451">
            <v>1900000</v>
          </cell>
        </row>
        <row r="452">
          <cell r="A452" t="str">
            <v>508836720</v>
          </cell>
          <cell r="B452" t="str">
            <v>East Bay/Oakland</v>
          </cell>
          <cell r="C452" t="str">
            <v>Napa County</v>
          </cell>
          <cell r="D452" t="str">
            <v>Office</v>
          </cell>
          <cell r="F452" t="str">
            <v>1715 2nd St</v>
          </cell>
          <cell r="G452" t="str">
            <v>Napa</v>
          </cell>
          <cell r="H452" t="str">
            <v>Napa</v>
          </cell>
          <cell r="J452" t="str">
            <v>94559</v>
          </cell>
          <cell r="N452" t="str">
            <v>C</v>
          </cell>
          <cell r="P452">
            <v>1979</v>
          </cell>
          <cell r="Q452">
            <v>5088</v>
          </cell>
          <cell r="R452">
            <v>1</v>
          </cell>
          <cell r="S452" t="str">
            <v>Single</v>
          </cell>
          <cell r="U452">
            <v>1485473</v>
          </cell>
          <cell r="V452">
            <v>706500</v>
          </cell>
          <cell r="W452">
            <v>958500</v>
          </cell>
          <cell r="X452" t="str">
            <v>Lender Not available</v>
          </cell>
          <cell r="AE452">
            <v>36720</v>
          </cell>
          <cell r="AF452">
            <v>1665000</v>
          </cell>
        </row>
        <row r="453">
          <cell r="A453" t="str">
            <v>282840995</v>
          </cell>
          <cell r="B453" t="str">
            <v>East Bay/Oakland</v>
          </cell>
          <cell r="C453" t="str">
            <v>Napa County</v>
          </cell>
          <cell r="D453" t="str">
            <v>Office</v>
          </cell>
          <cell r="F453" t="str">
            <v>1126 Adams St</v>
          </cell>
          <cell r="G453" t="str">
            <v>Saint Helena</v>
          </cell>
          <cell r="H453" t="str">
            <v>Napa</v>
          </cell>
          <cell r="J453" t="str">
            <v>94574</v>
          </cell>
          <cell r="K453" t="str">
            <v>David &amp; Karynne Duncan</v>
          </cell>
          <cell r="L453" t="str">
            <v>David Duncan</v>
          </cell>
          <cell r="M453">
            <v>3037593303</v>
          </cell>
          <cell r="N453" t="str">
            <v>C</v>
          </cell>
          <cell r="O453" t="str">
            <v>Wood Frame</v>
          </cell>
          <cell r="P453">
            <v>1900</v>
          </cell>
          <cell r="Q453">
            <v>2828</v>
          </cell>
          <cell r="R453">
            <v>2</v>
          </cell>
          <cell r="S453" t="str">
            <v>Multi</v>
          </cell>
          <cell r="U453">
            <v>1100000</v>
          </cell>
          <cell r="V453">
            <v>447000</v>
          </cell>
          <cell r="W453">
            <v>1043000</v>
          </cell>
          <cell r="X453" t="str">
            <v>First Republic Bk</v>
          </cell>
          <cell r="AE453">
            <v>40995</v>
          </cell>
          <cell r="AF453">
            <v>1490000</v>
          </cell>
        </row>
        <row r="454">
          <cell r="A454" t="str">
            <v>994237771</v>
          </cell>
          <cell r="B454" t="str">
            <v>East Bay/Oakland</v>
          </cell>
          <cell r="C454" t="str">
            <v>Napa County</v>
          </cell>
          <cell r="D454" t="str">
            <v>Office</v>
          </cell>
          <cell r="E454" t="str">
            <v>Medical</v>
          </cell>
          <cell r="F454" t="str">
            <v>895 Trancas St</v>
          </cell>
          <cell r="G454" t="str">
            <v>Napa</v>
          </cell>
          <cell r="H454" t="str">
            <v>Napa</v>
          </cell>
          <cell r="J454" t="str">
            <v>94558</v>
          </cell>
          <cell r="N454" t="str">
            <v>C</v>
          </cell>
          <cell r="O454" t="str">
            <v>Masonry</v>
          </cell>
          <cell r="P454">
            <v>1978</v>
          </cell>
          <cell r="Q454">
            <v>9942</v>
          </cell>
          <cell r="R454">
            <v>7</v>
          </cell>
          <cell r="S454" t="str">
            <v>Multi</v>
          </cell>
          <cell r="U454">
            <v>1570428</v>
          </cell>
          <cell r="W454">
            <v>596000</v>
          </cell>
          <cell r="X454" t="str">
            <v>Vintage Bank</v>
          </cell>
          <cell r="AA454">
            <v>1152000</v>
          </cell>
          <cell r="AB454" t="str">
            <v>Vintage Bank</v>
          </cell>
          <cell r="AE454">
            <v>37771</v>
          </cell>
          <cell r="AF454">
            <v>1400000</v>
          </cell>
        </row>
        <row r="455">
          <cell r="A455" t="str">
            <v>440039689</v>
          </cell>
          <cell r="B455" t="str">
            <v>East Bay/Oakland</v>
          </cell>
          <cell r="C455" t="str">
            <v>Napa County</v>
          </cell>
          <cell r="D455" t="str">
            <v>Office</v>
          </cell>
          <cell r="F455" t="str">
            <v>951 California Blvd</v>
          </cell>
          <cell r="G455" t="str">
            <v>Napa</v>
          </cell>
          <cell r="H455" t="str">
            <v>Napa</v>
          </cell>
          <cell r="J455" t="str">
            <v>94559</v>
          </cell>
          <cell r="K455" t="str">
            <v>Andrews &amp; Thornley Construction</v>
          </cell>
          <cell r="L455" t="str">
            <v>Thomas Andrews</v>
          </cell>
          <cell r="M455">
            <v>7072523478</v>
          </cell>
          <cell r="N455" t="str">
            <v>C</v>
          </cell>
          <cell r="O455" t="str">
            <v>Masonry</v>
          </cell>
          <cell r="P455">
            <v>1979</v>
          </cell>
          <cell r="Q455">
            <v>4400</v>
          </cell>
          <cell r="S455" t="str">
            <v>Multi</v>
          </cell>
          <cell r="U455">
            <v>360768</v>
          </cell>
          <cell r="V455">
            <v>202500</v>
          </cell>
          <cell r="W455">
            <v>1147500</v>
          </cell>
          <cell r="X455" t="str">
            <v>Napa Community Bank</v>
          </cell>
          <cell r="AE455">
            <v>39689</v>
          </cell>
          <cell r="AF455">
            <v>1350000</v>
          </cell>
        </row>
        <row r="456">
          <cell r="A456" t="str">
            <v>400039486</v>
          </cell>
          <cell r="B456" t="str">
            <v>East Bay/Oakland</v>
          </cell>
          <cell r="C456" t="str">
            <v>Napa County</v>
          </cell>
          <cell r="D456" t="str">
            <v>Office</v>
          </cell>
          <cell r="F456" t="str">
            <v>1473 4th St</v>
          </cell>
          <cell r="G456" t="str">
            <v>Napa</v>
          </cell>
          <cell r="H456" t="str">
            <v>Napa</v>
          </cell>
          <cell r="J456" t="str">
            <v>94559</v>
          </cell>
          <cell r="K456" t="str">
            <v>Robert H &amp; Marjo B Johanson 1991 Living Trust</v>
          </cell>
          <cell r="L456" t="str">
            <v>Robert Johanson</v>
          </cell>
          <cell r="M456">
            <v>7072526150</v>
          </cell>
          <cell r="N456" t="str">
            <v>C</v>
          </cell>
          <cell r="P456">
            <v>1890</v>
          </cell>
          <cell r="Q456">
            <v>4000</v>
          </cell>
          <cell r="S456" t="str">
            <v>Single</v>
          </cell>
          <cell r="U456">
            <v>1534000</v>
          </cell>
          <cell r="V456">
            <v>1325000</v>
          </cell>
          <cell r="AE456">
            <v>39486</v>
          </cell>
          <cell r="AF456">
            <v>1325000</v>
          </cell>
        </row>
        <row r="457">
          <cell r="A457" t="str">
            <v>355038531</v>
          </cell>
          <cell r="B457" t="str">
            <v>East Bay/Oakland</v>
          </cell>
          <cell r="C457" t="str">
            <v>Napa County</v>
          </cell>
          <cell r="D457" t="str">
            <v>Office</v>
          </cell>
          <cell r="E457" t="str">
            <v>Medical</v>
          </cell>
          <cell r="F457" t="str">
            <v>3010 Beard Rd</v>
          </cell>
          <cell r="G457" t="str">
            <v>Napa</v>
          </cell>
          <cell r="H457" t="str">
            <v>Napa</v>
          </cell>
          <cell r="J457" t="str">
            <v>94558</v>
          </cell>
          <cell r="K457" t="str">
            <v>Second Opinion, LLC</v>
          </cell>
          <cell r="M457">
            <v>7076036902</v>
          </cell>
          <cell r="N457" t="str">
            <v>C</v>
          </cell>
          <cell r="O457" t="str">
            <v>Reinforced Concrete</v>
          </cell>
          <cell r="Q457">
            <v>3550</v>
          </cell>
          <cell r="R457">
            <v>1</v>
          </cell>
          <cell r="S457" t="str">
            <v>Multi</v>
          </cell>
          <cell r="U457">
            <v>464454</v>
          </cell>
          <cell r="V457">
            <v>312500</v>
          </cell>
          <cell r="W457">
            <v>937500</v>
          </cell>
          <cell r="X457" t="str">
            <v>Wells Fargo Bank N.A.</v>
          </cell>
          <cell r="AE457">
            <v>38531</v>
          </cell>
          <cell r="AF457">
            <v>1250000</v>
          </cell>
        </row>
        <row r="458">
          <cell r="A458" t="str">
            <v>185038104</v>
          </cell>
          <cell r="B458" t="str">
            <v>East Bay/Oakland</v>
          </cell>
          <cell r="C458" t="str">
            <v>Napa County</v>
          </cell>
          <cell r="D458" t="str">
            <v>Office</v>
          </cell>
          <cell r="F458" t="str">
            <v>1244 Spring St</v>
          </cell>
          <cell r="G458" t="str">
            <v>Saint Helena</v>
          </cell>
          <cell r="H458" t="str">
            <v>Napa</v>
          </cell>
          <cell r="J458" t="str">
            <v>94574</v>
          </cell>
          <cell r="N458" t="str">
            <v>B</v>
          </cell>
          <cell r="O458" t="str">
            <v>Wood Frame</v>
          </cell>
          <cell r="Q458">
            <v>1850</v>
          </cell>
          <cell r="R458">
            <v>2</v>
          </cell>
          <cell r="S458" t="str">
            <v>Single</v>
          </cell>
          <cell r="U458">
            <v>297154</v>
          </cell>
          <cell r="V458">
            <v>700000</v>
          </cell>
          <cell r="W458">
            <v>550000</v>
          </cell>
          <cell r="X458" t="str">
            <v>Mechanics Bank</v>
          </cell>
          <cell r="AE458">
            <v>38104</v>
          </cell>
          <cell r="AF458">
            <v>1250000</v>
          </cell>
        </row>
        <row r="459">
          <cell r="A459" t="str">
            <v>1568040080</v>
          </cell>
          <cell r="B459" t="str">
            <v>East Bay/Oakland</v>
          </cell>
          <cell r="C459" t="str">
            <v>Napa County</v>
          </cell>
          <cell r="D459" t="str">
            <v>Office</v>
          </cell>
          <cell r="F459" t="str">
            <v>811 S St Helena Hwy, 203/2nd Floor</v>
          </cell>
          <cell r="G459" t="str">
            <v>Saint Helena</v>
          </cell>
          <cell r="H459" t="str">
            <v>Napa</v>
          </cell>
          <cell r="I459" t="str">
            <v>C</v>
          </cell>
          <cell r="J459" t="str">
            <v>94574</v>
          </cell>
          <cell r="K459" t="str">
            <v>Pahlmeyer Jayson L Trust</v>
          </cell>
          <cell r="L459" t="str">
            <v>Jason Pahlmeyer</v>
          </cell>
          <cell r="M459">
            <v>7077851919</v>
          </cell>
          <cell r="N459" t="str">
            <v>B</v>
          </cell>
          <cell r="O459" t="str">
            <v>Wood Frame</v>
          </cell>
          <cell r="P459">
            <v>2008</v>
          </cell>
          <cell r="Q459">
            <v>15680</v>
          </cell>
          <cell r="R459">
            <v>1</v>
          </cell>
          <cell r="U459">
            <v>1551159</v>
          </cell>
          <cell r="V459">
            <v>449500</v>
          </cell>
          <cell r="W459">
            <v>765000</v>
          </cell>
          <cell r="X459" t="str">
            <v>Mechanics Bk</v>
          </cell>
          <cell r="AE459">
            <v>40080</v>
          </cell>
          <cell r="AF459">
            <v>1214500</v>
          </cell>
        </row>
        <row r="460">
          <cell r="A460" t="str">
            <v>912936630</v>
          </cell>
          <cell r="B460" t="str">
            <v>East Bay/Oakland</v>
          </cell>
          <cell r="C460" t="str">
            <v>Napa County</v>
          </cell>
          <cell r="D460" t="str">
            <v>Office</v>
          </cell>
          <cell r="F460" t="str">
            <v>2180 Jefferson St</v>
          </cell>
          <cell r="G460" t="str">
            <v>Napa</v>
          </cell>
          <cell r="H460" t="str">
            <v>Napa</v>
          </cell>
          <cell r="J460" t="str">
            <v>94559</v>
          </cell>
          <cell r="N460" t="str">
            <v>C</v>
          </cell>
          <cell r="O460" t="str">
            <v>Wood Frame</v>
          </cell>
          <cell r="P460">
            <v>1983</v>
          </cell>
          <cell r="Q460">
            <v>9129</v>
          </cell>
          <cell r="R460">
            <v>1</v>
          </cell>
          <cell r="S460" t="str">
            <v>Multi</v>
          </cell>
          <cell r="U460">
            <v>700000</v>
          </cell>
          <cell r="V460">
            <v>1200000</v>
          </cell>
          <cell r="AE460">
            <v>36630</v>
          </cell>
          <cell r="AF460">
            <v>1200000</v>
          </cell>
        </row>
        <row r="461">
          <cell r="A461" t="str">
            <v>489637260</v>
          </cell>
          <cell r="B461" t="str">
            <v>East Bay/Oakland</v>
          </cell>
          <cell r="C461" t="str">
            <v>Napa County</v>
          </cell>
          <cell r="D461" t="str">
            <v>Office</v>
          </cell>
          <cell r="F461" t="str">
            <v>3263 Claremont Way</v>
          </cell>
          <cell r="G461" t="str">
            <v>Napa</v>
          </cell>
          <cell r="H461" t="str">
            <v>Napa</v>
          </cell>
          <cell r="J461" t="str">
            <v>94558</v>
          </cell>
          <cell r="N461" t="str">
            <v>C</v>
          </cell>
          <cell r="O461" t="str">
            <v>Wood Frame</v>
          </cell>
          <cell r="Q461">
            <v>4896</v>
          </cell>
          <cell r="R461">
            <v>1</v>
          </cell>
          <cell r="S461" t="str">
            <v>Multi</v>
          </cell>
          <cell r="U461">
            <v>1121635</v>
          </cell>
          <cell r="V461">
            <v>1200000</v>
          </cell>
          <cell r="AE461">
            <v>37260</v>
          </cell>
          <cell r="AF461">
            <v>1200000</v>
          </cell>
        </row>
        <row r="462">
          <cell r="A462" t="str">
            <v>362739253</v>
          </cell>
          <cell r="B462" t="str">
            <v>East Bay/Oakland</v>
          </cell>
          <cell r="C462" t="str">
            <v>Napa County</v>
          </cell>
          <cell r="D462" t="str">
            <v>Office</v>
          </cell>
          <cell r="F462" t="str">
            <v>1323 Main St</v>
          </cell>
          <cell r="G462" t="str">
            <v>Napa</v>
          </cell>
          <cell r="H462" t="str">
            <v>Napa</v>
          </cell>
          <cell r="J462" t="str">
            <v>94559</v>
          </cell>
          <cell r="K462" t="str">
            <v>Hussein Al-jabarin</v>
          </cell>
          <cell r="N462" t="str">
            <v>B</v>
          </cell>
          <cell r="O462" t="str">
            <v>Reinforced Concrete</v>
          </cell>
          <cell r="P462">
            <v>1956</v>
          </cell>
          <cell r="Q462">
            <v>3627</v>
          </cell>
          <cell r="S462" t="str">
            <v>Multi</v>
          </cell>
          <cell r="U462">
            <v>476307</v>
          </cell>
          <cell r="V462">
            <v>240000</v>
          </cell>
          <cell r="W462">
            <v>960000</v>
          </cell>
          <cell r="X462" t="str">
            <v>Napa Community Bank</v>
          </cell>
          <cell r="AE462">
            <v>39253</v>
          </cell>
          <cell r="AF462">
            <v>1200000</v>
          </cell>
        </row>
        <row r="463">
          <cell r="A463" t="str">
            <v>1000036844</v>
          </cell>
          <cell r="B463" t="str">
            <v>East Bay/Oakland</v>
          </cell>
          <cell r="C463" t="str">
            <v>Napa County</v>
          </cell>
          <cell r="D463" t="str">
            <v>Office</v>
          </cell>
          <cell r="F463" t="str">
            <v>1100 Lincoln Ave</v>
          </cell>
          <cell r="G463" t="str">
            <v>Napa</v>
          </cell>
          <cell r="H463" t="str">
            <v>Napa</v>
          </cell>
          <cell r="I463" t="str">
            <v>Lincoln Commons</v>
          </cell>
          <cell r="J463" t="str">
            <v>94558</v>
          </cell>
          <cell r="N463" t="str">
            <v>C</v>
          </cell>
          <cell r="O463" t="str">
            <v>Wood Frame</v>
          </cell>
          <cell r="P463">
            <v>1985</v>
          </cell>
          <cell r="Q463">
            <v>10000</v>
          </cell>
          <cell r="R463">
            <v>2</v>
          </cell>
          <cell r="S463" t="str">
            <v>Multi</v>
          </cell>
          <cell r="U463">
            <v>725000</v>
          </cell>
          <cell r="V463">
            <v>480000</v>
          </cell>
          <cell r="W463">
            <v>715000</v>
          </cell>
          <cell r="X463" t="str">
            <v>US Bank National Association</v>
          </cell>
          <cell r="AE463">
            <v>36844</v>
          </cell>
          <cell r="AF463">
            <v>1195000</v>
          </cell>
        </row>
        <row r="464">
          <cell r="A464" t="str">
            <v>837137624</v>
          </cell>
          <cell r="B464" t="str">
            <v>East Bay/Oakland</v>
          </cell>
          <cell r="C464" t="str">
            <v>Napa County</v>
          </cell>
          <cell r="D464" t="str">
            <v>Office</v>
          </cell>
          <cell r="F464" t="str">
            <v>1005 Jefferson St</v>
          </cell>
          <cell r="G464" t="str">
            <v>Napa</v>
          </cell>
          <cell r="H464" t="str">
            <v>Napa</v>
          </cell>
          <cell r="I464" t="str">
            <v>York House</v>
          </cell>
          <cell r="J464" t="str">
            <v>94559</v>
          </cell>
          <cell r="N464" t="str">
            <v>C</v>
          </cell>
          <cell r="O464" t="str">
            <v>Wood Frame</v>
          </cell>
          <cell r="P464">
            <v>1892</v>
          </cell>
          <cell r="Q464">
            <v>8371</v>
          </cell>
          <cell r="S464" t="str">
            <v>Single</v>
          </cell>
          <cell r="U464">
            <v>343610</v>
          </cell>
          <cell r="V464">
            <v>500000</v>
          </cell>
          <cell r="W464">
            <v>675000</v>
          </cell>
          <cell r="X464" t="str">
            <v>Sonoma National Bank</v>
          </cell>
          <cell r="Z464" t="str">
            <v>Add'l trustor: Vincent M. Spohn</v>
          </cell>
          <cell r="AE464">
            <v>37624</v>
          </cell>
          <cell r="AF464">
            <v>1175000</v>
          </cell>
        </row>
        <row r="465">
          <cell r="A465" t="str">
            <v>616536748</v>
          </cell>
          <cell r="B465" t="str">
            <v>East Bay/Oakland</v>
          </cell>
          <cell r="C465" t="str">
            <v>Napa County</v>
          </cell>
          <cell r="D465" t="str">
            <v>Office</v>
          </cell>
          <cell r="E465" t="str">
            <v>Medical</v>
          </cell>
          <cell r="F465" t="str">
            <v>3260 Beard Rd</v>
          </cell>
          <cell r="G465" t="str">
            <v>Napa</v>
          </cell>
          <cell r="H465" t="str">
            <v>Napa</v>
          </cell>
          <cell r="J465" t="str">
            <v>94558</v>
          </cell>
          <cell r="N465" t="str">
            <v>C</v>
          </cell>
          <cell r="O465" t="str">
            <v>Masonry</v>
          </cell>
          <cell r="P465">
            <v>1965</v>
          </cell>
          <cell r="Q465">
            <v>6165</v>
          </cell>
          <cell r="R465">
            <v>5</v>
          </cell>
          <cell r="S465" t="str">
            <v>Multi</v>
          </cell>
          <cell r="T465">
            <v>17.84</v>
          </cell>
          <cell r="U465">
            <v>866250</v>
          </cell>
          <cell r="V465">
            <v>468000</v>
          </cell>
          <cell r="W465">
            <v>700000</v>
          </cell>
          <cell r="X465" t="str">
            <v>First Republic Bank</v>
          </cell>
          <cell r="AE465">
            <v>36748</v>
          </cell>
          <cell r="AF465">
            <v>1168000</v>
          </cell>
        </row>
        <row r="466">
          <cell r="A466" t="str">
            <v>1091138309</v>
          </cell>
          <cell r="B466" t="str">
            <v>East Bay/Oakland</v>
          </cell>
          <cell r="C466" t="str">
            <v>Napa County</v>
          </cell>
          <cell r="D466" t="str">
            <v>Office</v>
          </cell>
          <cell r="F466" t="str">
            <v>1334-1338 Lincoln Ave</v>
          </cell>
          <cell r="G466" t="str">
            <v>Calistoga</v>
          </cell>
          <cell r="H466" t="str">
            <v>Napa</v>
          </cell>
          <cell r="I466" t="str">
            <v>Masonic Plaza</v>
          </cell>
          <cell r="J466" t="str">
            <v>94515</v>
          </cell>
          <cell r="K466" t="str">
            <v>Robert B &amp; Elena B Miller</v>
          </cell>
          <cell r="N466" t="str">
            <v>B</v>
          </cell>
          <cell r="O466" t="str">
            <v>Wood Frame</v>
          </cell>
          <cell r="P466">
            <v>1910</v>
          </cell>
          <cell r="Q466">
            <v>10911</v>
          </cell>
          <cell r="S466" t="str">
            <v>Multi</v>
          </cell>
          <cell r="T466">
            <v>22</v>
          </cell>
          <cell r="U466">
            <v>404731</v>
          </cell>
          <cell r="V466">
            <v>155000</v>
          </cell>
          <cell r="W466">
            <v>575000</v>
          </cell>
          <cell r="X466" t="str">
            <v>Private Lender</v>
          </cell>
          <cell r="AA466">
            <v>425000</v>
          </cell>
          <cell r="AB466" t="str">
            <v>Private Lender</v>
          </cell>
          <cell r="AE466">
            <v>38309</v>
          </cell>
          <cell r="AF466">
            <v>1155000</v>
          </cell>
        </row>
        <row r="467">
          <cell r="A467" t="str">
            <v>365038198</v>
          </cell>
          <cell r="B467" t="str">
            <v>East Bay/Oakland</v>
          </cell>
          <cell r="C467" t="str">
            <v>Napa County</v>
          </cell>
          <cell r="D467" t="str">
            <v>Office</v>
          </cell>
          <cell r="F467" t="str">
            <v>1249 Coombs St (3 Properties)</v>
          </cell>
          <cell r="G467" t="str">
            <v>Napa</v>
          </cell>
          <cell r="H467" t="str">
            <v>Napa</v>
          </cell>
          <cell r="I467" t="str">
            <v>Multi-Property Sale</v>
          </cell>
          <cell r="J467" t="str">
            <v>94559</v>
          </cell>
          <cell r="K467" t="str">
            <v>Napa Valley Center for Spiritual Living</v>
          </cell>
          <cell r="M467">
            <v>7072524847</v>
          </cell>
          <cell r="N467" t="str">
            <v>C</v>
          </cell>
          <cell r="O467" t="str">
            <v>Wood Frame</v>
          </cell>
          <cell r="Q467">
            <v>3650</v>
          </cell>
          <cell r="R467">
            <v>1</v>
          </cell>
          <cell r="S467" t="str">
            <v>Multi</v>
          </cell>
          <cell r="U467">
            <v>385853</v>
          </cell>
          <cell r="X467" t="str">
            <v>Lender Not available</v>
          </cell>
          <cell r="Z467" t="str">
            <v>N/TD</v>
          </cell>
          <cell r="AE467">
            <v>38198</v>
          </cell>
          <cell r="AF467">
            <v>1100000</v>
          </cell>
        </row>
        <row r="468">
          <cell r="A468" t="str">
            <v>1930</v>
          </cell>
          <cell r="B468" t="str">
            <v>East Bay/Oakland</v>
          </cell>
          <cell r="C468" t="str">
            <v>Napa County</v>
          </cell>
          <cell r="D468" t="str">
            <v>Office</v>
          </cell>
          <cell r="F468" t="str">
            <v>730 Water St</v>
          </cell>
          <cell r="G468" t="str">
            <v>Napa</v>
          </cell>
          <cell r="H468" t="str">
            <v>Napa</v>
          </cell>
          <cell r="J468" t="str">
            <v>94559</v>
          </cell>
          <cell r="N468" t="str">
            <v>C</v>
          </cell>
          <cell r="O468" t="str">
            <v>Wood Frame</v>
          </cell>
          <cell r="P468">
            <v>1930</v>
          </cell>
          <cell r="Q468">
            <v>1930</v>
          </cell>
          <cell r="S468" t="str">
            <v>Multi</v>
          </cell>
        </row>
        <row r="469">
          <cell r="A469" t="str">
            <v>1653038107</v>
          </cell>
          <cell r="B469" t="str">
            <v>East Bay/Oakland</v>
          </cell>
          <cell r="C469" t="str">
            <v>Napa County</v>
          </cell>
          <cell r="D469" t="str">
            <v>Office</v>
          </cell>
          <cell r="F469" t="str">
            <v>935 Trancas St</v>
          </cell>
          <cell r="G469" t="str">
            <v>Napa</v>
          </cell>
          <cell r="H469" t="str">
            <v>Napa</v>
          </cell>
          <cell r="I469" t="str">
            <v>Office Condo</v>
          </cell>
          <cell r="J469" t="str">
            <v>94558</v>
          </cell>
          <cell r="K469" t="str">
            <v>Ali Sedghi &amp; Sally Novotny Vaziri</v>
          </cell>
          <cell r="M469">
            <v>7072267286</v>
          </cell>
          <cell r="N469" t="str">
            <v>C</v>
          </cell>
          <cell r="O469" t="str">
            <v>Wood Frame</v>
          </cell>
          <cell r="P469">
            <v>1967</v>
          </cell>
          <cell r="Q469">
            <v>16530</v>
          </cell>
          <cell r="R469">
            <v>6</v>
          </cell>
          <cell r="T469">
            <v>3.48</v>
          </cell>
          <cell r="U469">
            <v>584511</v>
          </cell>
          <cell r="V469">
            <v>305700</v>
          </cell>
          <cell r="W469">
            <v>769300</v>
          </cell>
          <cell r="X469" t="str">
            <v>Vintage Bank</v>
          </cell>
          <cell r="AE469">
            <v>38107</v>
          </cell>
          <cell r="AF469">
            <v>1075000</v>
          </cell>
        </row>
        <row r="470">
          <cell r="A470" t="str">
            <v>566537803</v>
          </cell>
          <cell r="B470" t="str">
            <v>East Bay/Oakland</v>
          </cell>
          <cell r="C470" t="str">
            <v>Napa County</v>
          </cell>
          <cell r="D470" t="str">
            <v>Office</v>
          </cell>
          <cell r="F470" t="str">
            <v>3264-3266 Villa Ln</v>
          </cell>
          <cell r="G470" t="str">
            <v>Napa</v>
          </cell>
          <cell r="H470" t="str">
            <v>Napa</v>
          </cell>
          <cell r="I470" t="str">
            <v>Villa Plaza</v>
          </cell>
          <cell r="J470" t="str">
            <v>94558</v>
          </cell>
          <cell r="N470" t="str">
            <v>C</v>
          </cell>
          <cell r="O470" t="str">
            <v>Wood Frame</v>
          </cell>
          <cell r="P470">
            <v>1982</v>
          </cell>
          <cell r="Q470">
            <v>5665</v>
          </cell>
          <cell r="R470">
            <v>4</v>
          </cell>
          <cell r="S470" t="str">
            <v>Single</v>
          </cell>
          <cell r="U470">
            <v>749608</v>
          </cell>
          <cell r="V470">
            <v>435000</v>
          </cell>
          <cell r="W470">
            <v>615000</v>
          </cell>
          <cell r="X470" t="str">
            <v>Vintage Bank</v>
          </cell>
          <cell r="AE470">
            <v>37803</v>
          </cell>
          <cell r="AF470">
            <v>1050000</v>
          </cell>
        </row>
        <row r="471">
          <cell r="A471" t="str">
            <v>655540165</v>
          </cell>
          <cell r="B471" t="str">
            <v>East Bay/Oakland</v>
          </cell>
          <cell r="C471" t="str">
            <v>Napa County</v>
          </cell>
          <cell r="D471" t="str">
            <v>Office</v>
          </cell>
          <cell r="E471" t="str">
            <v>Medical</v>
          </cell>
          <cell r="F471" t="str">
            <v>3301 Villa Ln</v>
          </cell>
          <cell r="G471" t="str">
            <v>Napa</v>
          </cell>
          <cell r="H471" t="str">
            <v>Napa</v>
          </cell>
          <cell r="J471" t="str">
            <v>94558</v>
          </cell>
          <cell r="K471" t="str">
            <v>Napa Valley Oral &amp; Maxillofacial Surgery</v>
          </cell>
          <cell r="L471" t="str">
            <v>John Pappas</v>
          </cell>
          <cell r="M471">
            <v>7072555033</v>
          </cell>
          <cell r="N471" t="str">
            <v>B</v>
          </cell>
          <cell r="O471" t="str">
            <v>Masonry</v>
          </cell>
          <cell r="P471">
            <v>1992</v>
          </cell>
          <cell r="Q471">
            <v>6555</v>
          </cell>
          <cell r="R471">
            <v>1</v>
          </cell>
          <cell r="S471" t="str">
            <v>Multi</v>
          </cell>
          <cell r="U471">
            <v>1192775</v>
          </cell>
          <cell r="V471">
            <v>105000</v>
          </cell>
          <cell r="AA471">
            <v>945000</v>
          </cell>
          <cell r="AB471" t="str">
            <v>Private Individuals</v>
          </cell>
          <cell r="AE471">
            <v>40165</v>
          </cell>
          <cell r="AF471">
            <v>1050000</v>
          </cell>
        </row>
        <row r="472">
          <cell r="A472" t="str">
            <v>375239675</v>
          </cell>
          <cell r="B472" t="str">
            <v>East Bay/Oakland</v>
          </cell>
          <cell r="C472" t="str">
            <v>Napa County</v>
          </cell>
          <cell r="D472" t="str">
            <v>Office</v>
          </cell>
          <cell r="F472" t="str">
            <v>1541 2nd St</v>
          </cell>
          <cell r="G472" t="str">
            <v>Napa</v>
          </cell>
          <cell r="H472" t="str">
            <v>Napa</v>
          </cell>
          <cell r="J472" t="str">
            <v>94559</v>
          </cell>
          <cell r="K472" t="str">
            <v>Michael J. &amp; Sandy K. Butler Trust</v>
          </cell>
          <cell r="L472" t="str">
            <v>Michael Butler</v>
          </cell>
          <cell r="M472">
            <v>7072522116</v>
          </cell>
          <cell r="N472" t="str">
            <v>C</v>
          </cell>
          <cell r="P472">
            <v>1960</v>
          </cell>
          <cell r="Q472">
            <v>3752</v>
          </cell>
          <cell r="S472" t="str">
            <v>Multi</v>
          </cell>
          <cell r="U472">
            <v>418783</v>
          </cell>
          <cell r="V472">
            <v>275000</v>
          </cell>
          <cell r="W472">
            <v>750000</v>
          </cell>
          <cell r="X472" t="str">
            <v>Napa Community Bank</v>
          </cell>
          <cell r="AE472">
            <v>39675</v>
          </cell>
          <cell r="AF472">
            <v>1025000</v>
          </cell>
        </row>
        <row r="473">
          <cell r="A473" t="str">
            <v>130639632</v>
          </cell>
          <cell r="B473" t="str">
            <v>East Bay/Oakland</v>
          </cell>
          <cell r="C473" t="str">
            <v>Napa County</v>
          </cell>
          <cell r="D473" t="str">
            <v>Office</v>
          </cell>
          <cell r="E473" t="str">
            <v>Medical</v>
          </cell>
          <cell r="F473" t="str">
            <v>1600 Trancas St</v>
          </cell>
          <cell r="G473" t="str">
            <v>Napa</v>
          </cell>
          <cell r="H473" t="str">
            <v>Napa</v>
          </cell>
          <cell r="J473" t="str">
            <v>94558</v>
          </cell>
          <cell r="K473" t="str">
            <v>Jon Eric Steffensen DDS Llc</v>
          </cell>
          <cell r="L473" t="str">
            <v>Jon Steffensen</v>
          </cell>
          <cell r="M473">
            <v>7072553725</v>
          </cell>
          <cell r="N473" t="str">
            <v>C</v>
          </cell>
          <cell r="O473" t="str">
            <v>Wood Frame</v>
          </cell>
          <cell r="P473">
            <v>1965</v>
          </cell>
          <cell r="Q473">
            <v>1306</v>
          </cell>
          <cell r="R473">
            <v>1</v>
          </cell>
          <cell r="U473">
            <v>395328</v>
          </cell>
          <cell r="V473">
            <v>203000</v>
          </cell>
          <cell r="W473">
            <v>812000</v>
          </cell>
          <cell r="X473" t="str">
            <v>Charter Oak Bank</v>
          </cell>
          <cell r="AE473">
            <v>39632</v>
          </cell>
          <cell r="AF473">
            <v>1015000</v>
          </cell>
        </row>
        <row r="474">
          <cell r="A474" t="str">
            <v>511641467</v>
          </cell>
          <cell r="B474" t="str">
            <v>East Bay/Oakland</v>
          </cell>
          <cell r="C474" t="str">
            <v>Napa County</v>
          </cell>
          <cell r="D474" t="str">
            <v>Office</v>
          </cell>
          <cell r="E474" t="str">
            <v>Medical</v>
          </cell>
          <cell r="F474" t="str">
            <v>3416 Valle Verde Dr</v>
          </cell>
          <cell r="G474" t="str">
            <v>Napa</v>
          </cell>
          <cell r="H474" t="str">
            <v>Napa</v>
          </cell>
          <cell r="I474" t="str">
            <v>Valle Verde Dental Bldg</v>
          </cell>
          <cell r="J474" t="str">
            <v>94558</v>
          </cell>
          <cell r="K474" t="str">
            <v>Eric J. Grigsby &amp; Mary F. Rocca</v>
          </cell>
          <cell r="L474" t="str">
            <v>Eric Grigsby</v>
          </cell>
          <cell r="M474">
            <v>7072578467</v>
          </cell>
          <cell r="N474" t="str">
            <v>C</v>
          </cell>
          <cell r="O474" t="str">
            <v>Wood Frame</v>
          </cell>
          <cell r="P474">
            <v>1970</v>
          </cell>
          <cell r="Q474">
            <v>5116</v>
          </cell>
          <cell r="R474">
            <v>4</v>
          </cell>
          <cell r="S474" t="str">
            <v>Multi</v>
          </cell>
          <cell r="U474">
            <v>427452</v>
          </cell>
          <cell r="V474">
            <v>200000</v>
          </cell>
          <cell r="W474">
            <v>800000</v>
          </cell>
          <cell r="X474" t="str">
            <v>Bank of America, N.A.</v>
          </cell>
          <cell r="AE474">
            <v>41467</v>
          </cell>
          <cell r="AF474">
            <v>1000000</v>
          </cell>
        </row>
        <row r="475">
          <cell r="A475" t="str">
            <v>125841114</v>
          </cell>
          <cell r="B475" t="str">
            <v>East Bay/Oakland</v>
          </cell>
          <cell r="C475" t="str">
            <v>Napa County</v>
          </cell>
          <cell r="D475" t="str">
            <v>Office</v>
          </cell>
          <cell r="F475" t="str">
            <v>1200 Dowdell Ln</v>
          </cell>
          <cell r="G475" t="str">
            <v>Saint Helena</v>
          </cell>
          <cell r="H475" t="str">
            <v>Napa</v>
          </cell>
          <cell r="J475" t="str">
            <v>94574</v>
          </cell>
          <cell r="N475" t="str">
            <v>B</v>
          </cell>
          <cell r="O475" t="str">
            <v>Wood Frame</v>
          </cell>
          <cell r="P475">
            <v>1932</v>
          </cell>
          <cell r="Q475">
            <v>1258</v>
          </cell>
          <cell r="R475">
            <v>2</v>
          </cell>
          <cell r="S475" t="str">
            <v>Single</v>
          </cell>
          <cell r="U475">
            <v>157472</v>
          </cell>
          <cell r="AE475">
            <v>41114</v>
          </cell>
          <cell r="AF475">
            <v>950000</v>
          </cell>
        </row>
        <row r="476">
          <cell r="A476" t="str">
            <v>355038058</v>
          </cell>
          <cell r="B476" t="str">
            <v>East Bay/Oakland</v>
          </cell>
          <cell r="C476" t="str">
            <v>Napa County</v>
          </cell>
          <cell r="D476" t="str">
            <v>Office</v>
          </cell>
          <cell r="E476" t="str">
            <v>Medical</v>
          </cell>
          <cell r="F476" t="str">
            <v>3010 Beard Rd</v>
          </cell>
          <cell r="G476" t="str">
            <v>Napa</v>
          </cell>
          <cell r="H476" t="str">
            <v>Napa</v>
          </cell>
          <cell r="J476" t="str">
            <v>94558</v>
          </cell>
          <cell r="K476" t="str">
            <v>Ali Sedghi &amp; Sally Novotny Vaziri</v>
          </cell>
          <cell r="M476">
            <v>7072267286</v>
          </cell>
          <cell r="N476" t="str">
            <v>C</v>
          </cell>
          <cell r="O476" t="str">
            <v>Reinforced Concrete</v>
          </cell>
          <cell r="Q476">
            <v>3550</v>
          </cell>
          <cell r="R476">
            <v>5</v>
          </cell>
          <cell r="S476" t="str">
            <v>Multi</v>
          </cell>
          <cell r="U476">
            <v>455943</v>
          </cell>
          <cell r="V476">
            <v>95000</v>
          </cell>
          <cell r="W476">
            <v>380000</v>
          </cell>
          <cell r="X476" t="str">
            <v>Vintage Bank</v>
          </cell>
          <cell r="AA476">
            <v>475000</v>
          </cell>
          <cell r="AB476" t="str">
            <v>Vintage Bank</v>
          </cell>
          <cell r="AE476">
            <v>38058</v>
          </cell>
          <cell r="AF476">
            <v>950000</v>
          </cell>
        </row>
        <row r="477">
          <cell r="A477" t="str">
            <v>537039976</v>
          </cell>
          <cell r="B477" t="str">
            <v>East Bay/Oakland</v>
          </cell>
          <cell r="C477" t="str">
            <v>Napa County</v>
          </cell>
          <cell r="D477" t="str">
            <v>Office</v>
          </cell>
          <cell r="E477" t="str">
            <v>Medical</v>
          </cell>
          <cell r="F477" t="str">
            <v>1103 Trancas St</v>
          </cell>
          <cell r="G477" t="str">
            <v>Napa</v>
          </cell>
          <cell r="H477" t="str">
            <v>Napa</v>
          </cell>
          <cell r="J477" t="str">
            <v>94558</v>
          </cell>
          <cell r="K477" t="str">
            <v>Nancy N Azizi</v>
          </cell>
          <cell r="L477" t="str">
            <v>Nancy Azizi</v>
          </cell>
          <cell r="M477">
            <v>7072551172</v>
          </cell>
          <cell r="N477" t="str">
            <v>B</v>
          </cell>
          <cell r="O477" t="str">
            <v>Wood Frame</v>
          </cell>
          <cell r="P477">
            <v>1958</v>
          </cell>
          <cell r="Q477">
            <v>5370</v>
          </cell>
          <cell r="S477" t="str">
            <v>Multi</v>
          </cell>
          <cell r="U477">
            <v>551630</v>
          </cell>
          <cell r="W477">
            <v>860200</v>
          </cell>
          <cell r="X477" t="str">
            <v>Umpqua Bk</v>
          </cell>
          <cell r="AE477">
            <v>39976</v>
          </cell>
          <cell r="AF477">
            <v>950000</v>
          </cell>
        </row>
        <row r="478">
          <cell r="A478" t="str">
            <v>676137488</v>
          </cell>
          <cell r="B478" t="str">
            <v>East Bay/Oakland</v>
          </cell>
          <cell r="C478" t="str">
            <v>Napa County</v>
          </cell>
          <cell r="D478" t="str">
            <v>Office</v>
          </cell>
          <cell r="F478" t="str">
            <v>1434 3rd St</v>
          </cell>
          <cell r="G478" t="str">
            <v>Napa</v>
          </cell>
          <cell r="H478" t="str">
            <v>Napa</v>
          </cell>
          <cell r="J478" t="str">
            <v>94559</v>
          </cell>
          <cell r="N478" t="str">
            <v>C</v>
          </cell>
          <cell r="O478" t="str">
            <v>Wood Frame</v>
          </cell>
          <cell r="P478">
            <v>1976</v>
          </cell>
          <cell r="Q478">
            <v>6761</v>
          </cell>
          <cell r="R478">
            <v>15</v>
          </cell>
          <cell r="S478" t="str">
            <v>Multi</v>
          </cell>
          <cell r="U478">
            <v>635000</v>
          </cell>
          <cell r="V478">
            <v>245000</v>
          </cell>
          <cell r="W478">
            <v>705000</v>
          </cell>
          <cell r="X478" t="str">
            <v>Luther Burbank Savings</v>
          </cell>
          <cell r="AE478">
            <v>37488</v>
          </cell>
          <cell r="AF478">
            <v>950000</v>
          </cell>
        </row>
        <row r="479">
          <cell r="A479" t="str">
            <v>500038873</v>
          </cell>
          <cell r="B479" t="str">
            <v>East Bay/Oakland</v>
          </cell>
          <cell r="C479" t="str">
            <v>Napa County</v>
          </cell>
          <cell r="D479" t="str">
            <v>Office</v>
          </cell>
          <cell r="F479" t="str">
            <v>150 Camino Dorado</v>
          </cell>
          <cell r="G479" t="str">
            <v>Napa</v>
          </cell>
          <cell r="H479" t="str">
            <v>Napa</v>
          </cell>
          <cell r="I479" t="str">
            <v>Napa Valley Business Park</v>
          </cell>
          <cell r="J479" t="str">
            <v>94558</v>
          </cell>
          <cell r="K479" t="str">
            <v>SyMed Corporation</v>
          </cell>
          <cell r="M479">
            <v>7072553300</v>
          </cell>
          <cell r="N479" t="str">
            <v>C</v>
          </cell>
          <cell r="O479" t="str">
            <v>Masonry</v>
          </cell>
          <cell r="P479">
            <v>1978</v>
          </cell>
          <cell r="Q479">
            <v>5000</v>
          </cell>
          <cell r="R479">
            <v>1</v>
          </cell>
          <cell r="S479" t="str">
            <v>Single</v>
          </cell>
          <cell r="U479">
            <v>745000</v>
          </cell>
          <cell r="W479">
            <v>550000</v>
          </cell>
          <cell r="X479" t="str">
            <v>Vintage Bank</v>
          </cell>
          <cell r="AA479">
            <v>440000</v>
          </cell>
          <cell r="AB479" t="str">
            <v>Vintage Bank</v>
          </cell>
          <cell r="AE479">
            <v>38873</v>
          </cell>
          <cell r="AF479">
            <v>910000</v>
          </cell>
        </row>
        <row r="480">
          <cell r="A480" t="str">
            <v>159539323</v>
          </cell>
          <cell r="B480" t="str">
            <v>East Bay/Oakland</v>
          </cell>
          <cell r="C480" t="str">
            <v>Napa County</v>
          </cell>
          <cell r="D480" t="str">
            <v>Office</v>
          </cell>
          <cell r="F480" t="str">
            <v>1561 3rd St</v>
          </cell>
          <cell r="G480" t="str">
            <v>Napa</v>
          </cell>
          <cell r="H480" t="str">
            <v>Napa</v>
          </cell>
          <cell r="J480" t="str">
            <v>94559</v>
          </cell>
          <cell r="K480" t="str">
            <v>Standard Real Estate Inv Llc</v>
          </cell>
          <cell r="L480" t="str">
            <v>Benjamin Jewel</v>
          </cell>
          <cell r="M480">
            <v>7072582466</v>
          </cell>
          <cell r="N480" t="str">
            <v>B</v>
          </cell>
          <cell r="O480" t="str">
            <v>Wood Frame</v>
          </cell>
          <cell r="P480">
            <v>1892</v>
          </cell>
          <cell r="Q480">
            <v>1595</v>
          </cell>
          <cell r="S480" t="str">
            <v>Multi</v>
          </cell>
          <cell r="U480">
            <v>323244</v>
          </cell>
          <cell r="V480">
            <v>182000</v>
          </cell>
          <cell r="W480">
            <v>728000</v>
          </cell>
          <cell r="X480" t="str">
            <v>Charter Oak Bank</v>
          </cell>
          <cell r="AE480">
            <v>39323</v>
          </cell>
          <cell r="AF480">
            <v>910000</v>
          </cell>
        </row>
        <row r="481">
          <cell r="A481" t="str">
            <v>331938411</v>
          </cell>
          <cell r="B481" t="str">
            <v>East Bay/Oakland</v>
          </cell>
          <cell r="C481" t="str">
            <v>Napa County</v>
          </cell>
          <cell r="D481" t="str">
            <v>Office</v>
          </cell>
          <cell r="F481" t="str">
            <v>103 Camino Oruga</v>
          </cell>
          <cell r="G481" t="str">
            <v>Napa</v>
          </cell>
          <cell r="H481" t="str">
            <v>Napa</v>
          </cell>
          <cell r="I481" t="str">
            <v>Bldg 1</v>
          </cell>
          <cell r="J481" t="str">
            <v>94558</v>
          </cell>
          <cell r="K481" t="str">
            <v>Robert &amp; Kelly Solomon</v>
          </cell>
          <cell r="M481">
            <v>7072518086</v>
          </cell>
          <cell r="N481" t="str">
            <v>B</v>
          </cell>
          <cell r="O481" t="str">
            <v>Masonry</v>
          </cell>
          <cell r="P481">
            <v>1977</v>
          </cell>
          <cell r="Q481">
            <v>3319</v>
          </cell>
          <cell r="S481" t="str">
            <v>Single</v>
          </cell>
          <cell r="U481">
            <v>467361</v>
          </cell>
          <cell r="V481">
            <v>76310</v>
          </cell>
          <cell r="W481">
            <v>462050</v>
          </cell>
          <cell r="X481" t="str">
            <v>Zions First Nat'l Bank</v>
          </cell>
          <cell r="AA481">
            <v>369640</v>
          </cell>
          <cell r="AB481" t="str">
            <v>Umpqua Bank</v>
          </cell>
          <cell r="AE481">
            <v>38411</v>
          </cell>
          <cell r="AF481">
            <v>908000</v>
          </cell>
        </row>
        <row r="482">
          <cell r="A482" t="str">
            <v>285938002</v>
          </cell>
          <cell r="B482" t="str">
            <v>East Bay/Oakland</v>
          </cell>
          <cell r="C482" t="str">
            <v>Napa County</v>
          </cell>
          <cell r="D482" t="str">
            <v>Office</v>
          </cell>
          <cell r="F482" t="str">
            <v>1580 1st St</v>
          </cell>
          <cell r="G482" t="str">
            <v>Napa</v>
          </cell>
          <cell r="H482" t="str">
            <v>Napa</v>
          </cell>
          <cell r="J482" t="str">
            <v>94559</v>
          </cell>
          <cell r="K482" t="str">
            <v>Dr. Gary Hayes</v>
          </cell>
          <cell r="M482">
            <v>4152537728</v>
          </cell>
          <cell r="N482" t="str">
            <v>C</v>
          </cell>
          <cell r="O482" t="str">
            <v>Wood Frame</v>
          </cell>
          <cell r="P482">
            <v>1890</v>
          </cell>
          <cell r="Q482">
            <v>2859</v>
          </cell>
          <cell r="S482" t="str">
            <v>Single</v>
          </cell>
          <cell r="U482">
            <v>318924</v>
          </cell>
          <cell r="V482">
            <v>90700</v>
          </cell>
          <cell r="W482">
            <v>453500</v>
          </cell>
          <cell r="X482" t="str">
            <v>Zions First Nat'l Bank</v>
          </cell>
          <cell r="AA482">
            <v>375000</v>
          </cell>
          <cell r="AB482" t="str">
            <v>Lender Not available</v>
          </cell>
          <cell r="AE482">
            <v>38002</v>
          </cell>
          <cell r="AF482">
            <v>907000</v>
          </cell>
        </row>
        <row r="483">
          <cell r="A483" t="str">
            <v>463238427</v>
          </cell>
          <cell r="B483" t="str">
            <v>East Bay/Oakland</v>
          </cell>
          <cell r="C483" t="str">
            <v>Napa County</v>
          </cell>
          <cell r="D483" t="str">
            <v>Office</v>
          </cell>
          <cell r="F483" t="str">
            <v>1776 2nd St</v>
          </cell>
          <cell r="G483" t="str">
            <v>Napa</v>
          </cell>
          <cell r="H483" t="str">
            <v>Napa</v>
          </cell>
          <cell r="J483" t="str">
            <v>94559</v>
          </cell>
          <cell r="N483" t="str">
            <v>C</v>
          </cell>
          <cell r="O483" t="str">
            <v>Wood Frame</v>
          </cell>
          <cell r="P483">
            <v>1921</v>
          </cell>
          <cell r="Q483">
            <v>4632</v>
          </cell>
          <cell r="S483" t="str">
            <v>Multi</v>
          </cell>
          <cell r="U483">
            <v>278965</v>
          </cell>
          <cell r="V483">
            <v>85909</v>
          </cell>
          <cell r="W483">
            <v>810000</v>
          </cell>
          <cell r="X483" t="str">
            <v>US Bank</v>
          </cell>
          <cell r="AE483">
            <v>38427</v>
          </cell>
          <cell r="AF483">
            <v>895909</v>
          </cell>
        </row>
        <row r="484">
          <cell r="A484" t="str">
            <v>381637781</v>
          </cell>
          <cell r="B484" t="str">
            <v>East Bay/Oakland</v>
          </cell>
          <cell r="C484" t="str">
            <v>Napa County</v>
          </cell>
          <cell r="D484" t="str">
            <v>Office</v>
          </cell>
          <cell r="F484" t="str">
            <v>1737 1st St</v>
          </cell>
          <cell r="G484" t="str">
            <v>Napa</v>
          </cell>
          <cell r="H484" t="str">
            <v>Napa</v>
          </cell>
          <cell r="J484" t="str">
            <v>94559</v>
          </cell>
          <cell r="N484" t="str">
            <v>B</v>
          </cell>
          <cell r="O484" t="str">
            <v>Masonry</v>
          </cell>
          <cell r="P484">
            <v>1975</v>
          </cell>
          <cell r="Q484">
            <v>3816</v>
          </cell>
          <cell r="R484">
            <v>2</v>
          </cell>
          <cell r="S484" t="str">
            <v>Multi</v>
          </cell>
          <cell r="U484">
            <v>224033</v>
          </cell>
          <cell r="V484">
            <v>870000</v>
          </cell>
          <cell r="AE484">
            <v>37781</v>
          </cell>
          <cell r="AF484">
            <v>870000</v>
          </cell>
        </row>
        <row r="485">
          <cell r="A485" t="str">
            <v>1653039491</v>
          </cell>
          <cell r="B485" t="str">
            <v>East Bay/Oakland</v>
          </cell>
          <cell r="C485" t="str">
            <v>Napa County</v>
          </cell>
          <cell r="D485" t="str">
            <v>Office</v>
          </cell>
          <cell r="F485" t="str">
            <v>935 Trancas St, 4D/4E/2nd Floor</v>
          </cell>
          <cell r="G485" t="str">
            <v>Napa</v>
          </cell>
          <cell r="H485" t="str">
            <v>Napa</v>
          </cell>
          <cell r="I485" t="str">
            <v>Office Condo</v>
          </cell>
          <cell r="J485" t="str">
            <v>94558</v>
          </cell>
          <cell r="K485" t="str">
            <v>Doctor Realty LLC</v>
          </cell>
          <cell r="L485" t="str">
            <v>Alireza Moheb</v>
          </cell>
          <cell r="M485">
            <v>9252793326</v>
          </cell>
          <cell r="N485" t="str">
            <v>C</v>
          </cell>
          <cell r="O485" t="str">
            <v>Wood Frame</v>
          </cell>
          <cell r="P485">
            <v>1967</v>
          </cell>
          <cell r="Q485">
            <v>16530</v>
          </cell>
          <cell r="R485">
            <v>9</v>
          </cell>
          <cell r="T485">
            <v>3.48</v>
          </cell>
          <cell r="U485">
            <v>728280</v>
          </cell>
          <cell r="V485">
            <v>0</v>
          </cell>
          <cell r="W485">
            <v>731000</v>
          </cell>
          <cell r="X485" t="str">
            <v>Bank of America NA</v>
          </cell>
          <cell r="AA485">
            <v>129000</v>
          </cell>
          <cell r="AB485" t="str">
            <v>Bank of America NA</v>
          </cell>
          <cell r="AE485">
            <v>39491</v>
          </cell>
          <cell r="AF485">
            <v>860000</v>
          </cell>
        </row>
        <row r="486">
          <cell r="A486" t="str">
            <v>136239471</v>
          </cell>
          <cell r="B486" t="str">
            <v>East Bay/Oakland</v>
          </cell>
          <cell r="C486" t="str">
            <v>Napa County</v>
          </cell>
          <cell r="D486" t="str">
            <v>Office</v>
          </cell>
          <cell r="F486" t="str">
            <v>1248 Hayes St</v>
          </cell>
          <cell r="G486" t="str">
            <v>Napa</v>
          </cell>
          <cell r="H486" t="str">
            <v>Napa</v>
          </cell>
          <cell r="J486" t="str">
            <v>94559</v>
          </cell>
          <cell r="K486" t="str">
            <v>Blue Oak School</v>
          </cell>
          <cell r="L486" t="str">
            <v>Blue School</v>
          </cell>
          <cell r="M486">
            <v>7072614500</v>
          </cell>
          <cell r="N486" t="str">
            <v>C</v>
          </cell>
          <cell r="P486">
            <v>1897</v>
          </cell>
          <cell r="Q486">
            <v>1362</v>
          </cell>
          <cell r="S486" t="str">
            <v>Multi</v>
          </cell>
          <cell r="U486">
            <v>672486</v>
          </cell>
          <cell r="V486">
            <v>850000</v>
          </cell>
          <cell r="AE486">
            <v>39471</v>
          </cell>
          <cell r="AF486">
            <v>850000</v>
          </cell>
        </row>
        <row r="487">
          <cell r="A487" t="str">
            <v>175039538</v>
          </cell>
          <cell r="B487" t="str">
            <v>East Bay/Oakland</v>
          </cell>
          <cell r="C487" t="str">
            <v>Napa County</v>
          </cell>
          <cell r="D487" t="str">
            <v>Office</v>
          </cell>
          <cell r="F487" t="str">
            <v>2016 Jefferson St</v>
          </cell>
          <cell r="G487" t="str">
            <v>Napa</v>
          </cell>
          <cell r="H487" t="str">
            <v>Napa</v>
          </cell>
          <cell r="J487" t="str">
            <v>94559</v>
          </cell>
          <cell r="K487" t="str">
            <v>Nancy N Azizi</v>
          </cell>
          <cell r="L487" t="str">
            <v>Nancy Azizi</v>
          </cell>
          <cell r="M487">
            <v>7072551172</v>
          </cell>
          <cell r="N487" t="str">
            <v>B</v>
          </cell>
          <cell r="O487" t="str">
            <v>Reinforced Concrete</v>
          </cell>
          <cell r="P487">
            <v>1954</v>
          </cell>
          <cell r="Q487">
            <v>1750</v>
          </cell>
          <cell r="S487" t="str">
            <v>Multi</v>
          </cell>
          <cell r="U487">
            <v>257149</v>
          </cell>
          <cell r="V487">
            <v>412500</v>
          </cell>
          <cell r="W487">
            <v>427500</v>
          </cell>
          <cell r="X487" t="str">
            <v>Umpqua Bk</v>
          </cell>
          <cell r="AE487">
            <v>39538</v>
          </cell>
          <cell r="AF487">
            <v>840000</v>
          </cell>
        </row>
        <row r="488">
          <cell r="A488" t="str">
            <v>322040263</v>
          </cell>
          <cell r="B488" t="str">
            <v>East Bay/Oakland</v>
          </cell>
          <cell r="C488" t="str">
            <v>Napa County</v>
          </cell>
          <cell r="D488" t="str">
            <v>Office</v>
          </cell>
          <cell r="E488" t="str">
            <v>Medical</v>
          </cell>
          <cell r="F488" t="str">
            <v>3412 Valle Verde Dr</v>
          </cell>
          <cell r="G488" t="str">
            <v>Napa</v>
          </cell>
          <cell r="H488" t="str">
            <v>Napa</v>
          </cell>
          <cell r="J488" t="str">
            <v>94558</v>
          </cell>
          <cell r="K488" t="str">
            <v>Jad S. Elkhoury</v>
          </cell>
          <cell r="L488" t="str">
            <v>Jad Elkhoury</v>
          </cell>
          <cell r="M488">
            <v>7072527250</v>
          </cell>
          <cell r="N488" t="str">
            <v>C</v>
          </cell>
          <cell r="O488" t="str">
            <v>Wood Frame</v>
          </cell>
          <cell r="P488">
            <v>1970</v>
          </cell>
          <cell r="Q488">
            <v>3220</v>
          </cell>
          <cell r="R488">
            <v>1</v>
          </cell>
          <cell r="S488" t="str">
            <v>Single</v>
          </cell>
          <cell r="U488">
            <v>227274</v>
          </cell>
          <cell r="AE488">
            <v>40263</v>
          </cell>
          <cell r="AF488">
            <v>820000</v>
          </cell>
        </row>
        <row r="489">
          <cell r="A489" t="str">
            <v>1653038107</v>
          </cell>
          <cell r="B489" t="str">
            <v>East Bay/Oakland</v>
          </cell>
          <cell r="C489" t="str">
            <v>Napa County</v>
          </cell>
          <cell r="D489" t="str">
            <v>Office</v>
          </cell>
          <cell r="F489" t="str">
            <v>935 Trancas St</v>
          </cell>
          <cell r="G489" t="str">
            <v>Napa</v>
          </cell>
          <cell r="H489" t="str">
            <v>Napa</v>
          </cell>
          <cell r="I489" t="str">
            <v>Office Condo</v>
          </cell>
          <cell r="J489" t="str">
            <v>94558</v>
          </cell>
          <cell r="K489" t="str">
            <v>Daryl R &amp; Patricia F Dizmang</v>
          </cell>
          <cell r="M489">
            <v>7072537661</v>
          </cell>
          <cell r="N489" t="str">
            <v>C</v>
          </cell>
          <cell r="O489" t="str">
            <v>Wood Frame</v>
          </cell>
          <cell r="P489">
            <v>1967</v>
          </cell>
          <cell r="Q489">
            <v>16530</v>
          </cell>
          <cell r="R489">
            <v>6</v>
          </cell>
          <cell r="T489">
            <v>3.48</v>
          </cell>
          <cell r="U489">
            <v>443796</v>
          </cell>
          <cell r="V489">
            <v>131000</v>
          </cell>
          <cell r="W489">
            <v>375000</v>
          </cell>
          <cell r="X489" t="str">
            <v>Vintage Bank</v>
          </cell>
          <cell r="AA489">
            <v>300000</v>
          </cell>
          <cell r="AB489" t="str">
            <v>Vintage Bank</v>
          </cell>
          <cell r="AE489">
            <v>38107</v>
          </cell>
          <cell r="AF489">
            <v>806000</v>
          </cell>
        </row>
        <row r="490">
          <cell r="A490" t="str">
            <v>1644939141</v>
          </cell>
          <cell r="B490" t="str">
            <v>East Bay/Oakland</v>
          </cell>
          <cell r="C490" t="str">
            <v>Napa County</v>
          </cell>
          <cell r="D490" t="str">
            <v>Office</v>
          </cell>
          <cell r="E490" t="str">
            <v>Medical</v>
          </cell>
          <cell r="F490" t="str">
            <v>3443 Villa Ln, 5/1st Floor</v>
          </cell>
          <cell r="G490" t="str">
            <v>Napa</v>
          </cell>
          <cell r="H490" t="str">
            <v>Napa</v>
          </cell>
          <cell r="I490" t="str">
            <v>Office Condo</v>
          </cell>
          <cell r="J490" t="str">
            <v>94558</v>
          </cell>
          <cell r="K490" t="str">
            <v>Wendell W &amp; Madeline J Wenneker</v>
          </cell>
          <cell r="N490" t="str">
            <v>C</v>
          </cell>
          <cell r="O490" t="str">
            <v>Reinforced Concrete</v>
          </cell>
          <cell r="P490">
            <v>1988</v>
          </cell>
          <cell r="Q490">
            <v>16449</v>
          </cell>
          <cell r="U490">
            <v>347592</v>
          </cell>
          <cell r="V490">
            <v>156000</v>
          </cell>
          <cell r="W490">
            <v>624000</v>
          </cell>
          <cell r="X490" t="str">
            <v>Napa Community Bank</v>
          </cell>
          <cell r="AE490">
            <v>39141</v>
          </cell>
          <cell r="AF490">
            <v>780000</v>
          </cell>
        </row>
        <row r="491">
          <cell r="A491" t="str">
            <v>105539462</v>
          </cell>
          <cell r="B491" t="str">
            <v>East Bay/Oakland</v>
          </cell>
          <cell r="C491" t="str">
            <v>Napa County</v>
          </cell>
          <cell r="D491" t="str">
            <v>Office</v>
          </cell>
          <cell r="F491" t="str">
            <v>728 1st St</v>
          </cell>
          <cell r="G491" t="str">
            <v>Napa</v>
          </cell>
          <cell r="H491" t="str">
            <v>Napa</v>
          </cell>
          <cell r="J491" t="str">
            <v>94559</v>
          </cell>
          <cell r="K491" t="str">
            <v>Black Elk LLC</v>
          </cell>
          <cell r="L491" t="str">
            <v>Andrew Siegel</v>
          </cell>
          <cell r="M491">
            <v>7072581726</v>
          </cell>
          <cell r="N491" t="str">
            <v>C</v>
          </cell>
          <cell r="O491" t="str">
            <v>Wood Frame</v>
          </cell>
          <cell r="P491">
            <v>1898</v>
          </cell>
          <cell r="Q491">
            <v>1055</v>
          </cell>
          <cell r="S491" t="str">
            <v>Multi</v>
          </cell>
          <cell r="U491">
            <v>399418</v>
          </cell>
          <cell r="V491">
            <v>369000</v>
          </cell>
          <cell r="W491">
            <v>406000</v>
          </cell>
          <cell r="X491" t="str">
            <v>Wells Fargo Bk Na</v>
          </cell>
          <cell r="AE491">
            <v>39462</v>
          </cell>
          <cell r="AF491">
            <v>775000</v>
          </cell>
        </row>
        <row r="492">
          <cell r="A492" t="str">
            <v>326036763</v>
          </cell>
          <cell r="B492" t="str">
            <v>East Bay/Oakland</v>
          </cell>
          <cell r="C492" t="str">
            <v>Napa County</v>
          </cell>
          <cell r="D492" t="str">
            <v>Office</v>
          </cell>
          <cell r="F492" t="str">
            <v>3270-3272 Villa Ln</v>
          </cell>
          <cell r="G492" t="str">
            <v>Napa</v>
          </cell>
          <cell r="H492" t="str">
            <v>Napa</v>
          </cell>
          <cell r="J492" t="str">
            <v>94558</v>
          </cell>
          <cell r="N492" t="str">
            <v>C</v>
          </cell>
          <cell r="O492" t="str">
            <v>Wood Frame</v>
          </cell>
          <cell r="P492">
            <v>1978</v>
          </cell>
          <cell r="Q492">
            <v>3260</v>
          </cell>
          <cell r="S492" t="str">
            <v>Multi</v>
          </cell>
          <cell r="U492">
            <v>355533</v>
          </cell>
          <cell r="V492">
            <v>775000</v>
          </cell>
          <cell r="X492" t="str">
            <v>Private Lender</v>
          </cell>
          <cell r="AE492">
            <v>36763</v>
          </cell>
          <cell r="AF492">
            <v>775000</v>
          </cell>
        </row>
        <row r="493">
          <cell r="A493" t="str">
            <v>581936987</v>
          </cell>
          <cell r="B493" t="str">
            <v>East Bay/Oakland</v>
          </cell>
          <cell r="C493" t="str">
            <v>Napa County</v>
          </cell>
          <cell r="D493" t="str">
            <v>Office</v>
          </cell>
          <cell r="F493" t="str">
            <v>707 Randolph</v>
          </cell>
          <cell r="G493" t="str">
            <v>Napa</v>
          </cell>
          <cell r="H493" t="str">
            <v>Napa</v>
          </cell>
          <cell r="J493" t="str">
            <v>94559</v>
          </cell>
          <cell r="N493" t="str">
            <v>C</v>
          </cell>
          <cell r="O493" t="str">
            <v>Masonry</v>
          </cell>
          <cell r="P493">
            <v>1968</v>
          </cell>
          <cell r="Q493">
            <v>5819</v>
          </cell>
          <cell r="S493" t="str">
            <v>Single</v>
          </cell>
          <cell r="T493">
            <v>100</v>
          </cell>
          <cell r="U493">
            <v>625000</v>
          </cell>
          <cell r="V493">
            <v>771000</v>
          </cell>
          <cell r="AE493">
            <v>36987</v>
          </cell>
          <cell r="AF493">
            <v>771000</v>
          </cell>
        </row>
        <row r="494">
          <cell r="A494" t="str">
            <v>487837613</v>
          </cell>
          <cell r="B494" t="str">
            <v>East Bay/Oakland</v>
          </cell>
          <cell r="C494" t="str">
            <v>Napa County</v>
          </cell>
          <cell r="D494" t="str">
            <v>Office</v>
          </cell>
          <cell r="F494" t="str">
            <v>1834 1st St</v>
          </cell>
          <cell r="G494" t="str">
            <v>Napa</v>
          </cell>
          <cell r="H494" t="str">
            <v>Napa</v>
          </cell>
          <cell r="J494" t="str">
            <v>94559</v>
          </cell>
          <cell r="N494" t="str">
            <v>C</v>
          </cell>
          <cell r="O494" t="str">
            <v>Wood Frame</v>
          </cell>
          <cell r="P494">
            <v>1924</v>
          </cell>
          <cell r="Q494">
            <v>4878</v>
          </cell>
          <cell r="R494">
            <v>3</v>
          </cell>
          <cell r="S494" t="str">
            <v>Multi</v>
          </cell>
          <cell r="U494">
            <v>389564</v>
          </cell>
          <cell r="V494">
            <v>75000</v>
          </cell>
          <cell r="W494">
            <v>375000</v>
          </cell>
          <cell r="X494" t="str">
            <v>Napa Community Bank</v>
          </cell>
          <cell r="AA494">
            <v>300000</v>
          </cell>
          <cell r="AB494" t="str">
            <v>Napa Community Bank</v>
          </cell>
          <cell r="AE494">
            <v>37613</v>
          </cell>
          <cell r="AF494">
            <v>750000</v>
          </cell>
        </row>
        <row r="495">
          <cell r="A495" t="str">
            <v>261540990</v>
          </cell>
          <cell r="B495" t="str">
            <v>East Bay/Oakland</v>
          </cell>
          <cell r="C495" t="str">
            <v>Napa County</v>
          </cell>
          <cell r="D495" t="str">
            <v>Office</v>
          </cell>
          <cell r="E495" t="str">
            <v>Office/Residential</v>
          </cell>
          <cell r="F495" t="str">
            <v>1795 3rd St</v>
          </cell>
          <cell r="G495" t="str">
            <v>Napa</v>
          </cell>
          <cell r="H495" t="str">
            <v>Napa</v>
          </cell>
          <cell r="J495" t="str">
            <v>94559</v>
          </cell>
          <cell r="K495" t="str">
            <v>Truchard John A &amp; Michele C</v>
          </cell>
          <cell r="L495" t="str">
            <v>John Truchard</v>
          </cell>
          <cell r="M495">
            <v>7072243623</v>
          </cell>
          <cell r="N495" t="str">
            <v>C</v>
          </cell>
          <cell r="O495" t="str">
            <v>Wood Frame</v>
          </cell>
          <cell r="P495">
            <v>1910</v>
          </cell>
          <cell r="Q495">
            <v>2615</v>
          </cell>
          <cell r="R495">
            <v>1</v>
          </cell>
          <cell r="S495" t="str">
            <v>Multi</v>
          </cell>
          <cell r="U495">
            <v>766798</v>
          </cell>
          <cell r="W495">
            <v>375000</v>
          </cell>
          <cell r="X495" t="str">
            <v>Umpqua Bk</v>
          </cell>
          <cell r="AA495">
            <v>300000</v>
          </cell>
          <cell r="AB495" t="str">
            <v>Umpqua Bank</v>
          </cell>
          <cell r="AE495">
            <v>40990</v>
          </cell>
          <cell r="AF495">
            <v>750000</v>
          </cell>
        </row>
        <row r="496">
          <cell r="A496" t="str">
            <v>320039478</v>
          </cell>
          <cell r="B496" t="str">
            <v>East Bay/Oakland</v>
          </cell>
          <cell r="C496" t="str">
            <v>Napa County</v>
          </cell>
          <cell r="D496" t="str">
            <v>Office</v>
          </cell>
          <cell r="F496" t="str">
            <v>611 Soscol Ave</v>
          </cell>
          <cell r="G496" t="str">
            <v>Napa</v>
          </cell>
          <cell r="H496" t="str">
            <v>Napa</v>
          </cell>
          <cell r="J496" t="str">
            <v>94559</v>
          </cell>
          <cell r="K496" t="str">
            <v>Arturo &amp; Ana Bertha Castro Flores</v>
          </cell>
          <cell r="L496" t="str">
            <v>Arturo Flores</v>
          </cell>
          <cell r="N496" t="str">
            <v>C</v>
          </cell>
          <cell r="O496" t="str">
            <v>Wood Frame</v>
          </cell>
          <cell r="Q496">
            <v>3200</v>
          </cell>
          <cell r="R496">
            <v>1</v>
          </cell>
          <cell r="S496" t="str">
            <v>Multi</v>
          </cell>
          <cell r="U496">
            <v>535101</v>
          </cell>
          <cell r="V496">
            <v>112500</v>
          </cell>
          <cell r="W496">
            <v>637500</v>
          </cell>
          <cell r="X496" t="str">
            <v>Interbay Fndg Llc</v>
          </cell>
          <cell r="AE496">
            <v>39478</v>
          </cell>
          <cell r="AF496">
            <v>750000</v>
          </cell>
        </row>
        <row r="497">
          <cell r="A497" t="str">
            <v>324637791</v>
          </cell>
          <cell r="B497" t="str">
            <v>East Bay/Oakland</v>
          </cell>
          <cell r="C497" t="str">
            <v>Napa County</v>
          </cell>
          <cell r="D497" t="str">
            <v>Office</v>
          </cell>
          <cell r="F497" t="str">
            <v>1920 Lernhart St</v>
          </cell>
          <cell r="G497" t="str">
            <v>Napa</v>
          </cell>
          <cell r="H497" t="str">
            <v>Napa</v>
          </cell>
          <cell r="J497" t="str">
            <v>94559</v>
          </cell>
          <cell r="N497" t="str">
            <v>C</v>
          </cell>
          <cell r="O497" t="str">
            <v>Wood Frame</v>
          </cell>
          <cell r="P497">
            <v>1979</v>
          </cell>
          <cell r="Q497">
            <v>3246</v>
          </cell>
          <cell r="R497">
            <v>1</v>
          </cell>
          <cell r="S497" t="str">
            <v>Multi</v>
          </cell>
          <cell r="U497">
            <v>268998</v>
          </cell>
          <cell r="V497">
            <v>230678</v>
          </cell>
          <cell r="W497">
            <v>509322</v>
          </cell>
          <cell r="X497" t="str">
            <v>Wells Fargo Bank N.A.</v>
          </cell>
          <cell r="AE497">
            <v>37791</v>
          </cell>
          <cell r="AF497">
            <v>740000</v>
          </cell>
        </row>
        <row r="498">
          <cell r="A498" t="str">
            <v>216640780</v>
          </cell>
          <cell r="B498" t="str">
            <v>East Bay/Oakland</v>
          </cell>
          <cell r="C498" t="str">
            <v>Napa County</v>
          </cell>
          <cell r="D498" t="str">
            <v>Office</v>
          </cell>
          <cell r="E498" t="str">
            <v>Medical</v>
          </cell>
          <cell r="F498" t="str">
            <v>2291 Soscol Ave</v>
          </cell>
          <cell r="G498" t="str">
            <v>Napa</v>
          </cell>
          <cell r="H498" t="str">
            <v>Napa</v>
          </cell>
          <cell r="J498" t="str">
            <v>94558</v>
          </cell>
          <cell r="K498" t="str">
            <v>Draper Family Dentistry</v>
          </cell>
          <cell r="L498" t="str">
            <v>Garrett Draper</v>
          </cell>
          <cell r="M498">
            <v>9258660160</v>
          </cell>
          <cell r="N498" t="str">
            <v>C</v>
          </cell>
          <cell r="O498" t="str">
            <v>Wood Frame</v>
          </cell>
          <cell r="P498">
            <v>1978</v>
          </cell>
          <cell r="Q498">
            <v>2166</v>
          </cell>
          <cell r="R498">
            <v>4</v>
          </cell>
          <cell r="S498" t="str">
            <v>Multi</v>
          </cell>
          <cell r="U498">
            <v>371551</v>
          </cell>
          <cell r="V498">
            <v>111000</v>
          </cell>
          <cell r="W498">
            <v>629000</v>
          </cell>
          <cell r="X498" t="str">
            <v>Bank Of America</v>
          </cell>
          <cell r="AE498">
            <v>40780</v>
          </cell>
          <cell r="AF498">
            <v>740000</v>
          </cell>
        </row>
        <row r="499">
          <cell r="A499" t="str">
            <v>950037377</v>
          </cell>
          <cell r="B499" t="str">
            <v>East Bay/Oakland</v>
          </cell>
          <cell r="C499" t="str">
            <v>Napa County</v>
          </cell>
          <cell r="D499" t="str">
            <v>Office</v>
          </cell>
          <cell r="F499" t="str">
            <v>1184 Maple Ln</v>
          </cell>
          <cell r="G499" t="str">
            <v>Calistoga</v>
          </cell>
          <cell r="H499" t="str">
            <v>Napa</v>
          </cell>
          <cell r="J499" t="str">
            <v>94515</v>
          </cell>
          <cell r="N499" t="str">
            <v>C</v>
          </cell>
          <cell r="O499" t="str">
            <v>Wood Frame</v>
          </cell>
          <cell r="Q499">
            <v>9500</v>
          </cell>
          <cell r="R499">
            <v>2</v>
          </cell>
          <cell r="S499" t="str">
            <v>Multi</v>
          </cell>
          <cell r="U499">
            <v>96806</v>
          </cell>
          <cell r="V499">
            <v>475000</v>
          </cell>
          <cell r="W499">
            <v>250000</v>
          </cell>
          <cell r="X499" t="str">
            <v>Westamerica Bank</v>
          </cell>
          <cell r="AE499">
            <v>37377</v>
          </cell>
          <cell r="AF499">
            <v>725000</v>
          </cell>
        </row>
        <row r="500">
          <cell r="A500" t="str">
            <v>221540724</v>
          </cell>
          <cell r="B500" t="str">
            <v>East Bay/Oakland</v>
          </cell>
          <cell r="C500" t="str">
            <v>Napa County</v>
          </cell>
          <cell r="D500" t="str">
            <v>Office</v>
          </cell>
          <cell r="E500" t="str">
            <v>Medical</v>
          </cell>
          <cell r="F500" t="str">
            <v>3250 Beard Rd</v>
          </cell>
          <cell r="G500" t="str">
            <v>Napa</v>
          </cell>
          <cell r="H500" t="str">
            <v>Napa</v>
          </cell>
          <cell r="J500" t="str">
            <v>94558</v>
          </cell>
          <cell r="K500" t="str">
            <v>3250 Beard Road Llc</v>
          </cell>
          <cell r="L500" t="str">
            <v>Harjit Kaur Khaira</v>
          </cell>
          <cell r="N500" t="str">
            <v>C</v>
          </cell>
          <cell r="O500" t="str">
            <v>Wood Frame</v>
          </cell>
          <cell r="P500">
            <v>1961</v>
          </cell>
          <cell r="Q500">
            <v>2215</v>
          </cell>
          <cell r="R500">
            <v>1</v>
          </cell>
          <cell r="S500" t="str">
            <v>Multi</v>
          </cell>
          <cell r="U500">
            <v>584747</v>
          </cell>
          <cell r="V500">
            <v>180000</v>
          </cell>
          <cell r="W500">
            <v>530000</v>
          </cell>
          <cell r="X500" t="str">
            <v>Bank of Napa NA</v>
          </cell>
          <cell r="AE500">
            <v>40724</v>
          </cell>
          <cell r="AF500">
            <v>710000</v>
          </cell>
        </row>
        <row r="501">
          <cell r="A501" t="str">
            <v>400841474</v>
          </cell>
          <cell r="B501" t="str">
            <v>East Bay/Oakland</v>
          </cell>
          <cell r="C501" t="str">
            <v>Napa County</v>
          </cell>
          <cell r="D501" t="str">
            <v>Office</v>
          </cell>
          <cell r="E501" t="str">
            <v>Medical</v>
          </cell>
          <cell r="F501" t="str">
            <v>1011 Professional Dr, 8 &amp; 9/1st Floor</v>
          </cell>
          <cell r="G501" t="str">
            <v>Napa</v>
          </cell>
          <cell r="H501" t="str">
            <v>Napa</v>
          </cell>
          <cell r="I501" t="str">
            <v>Office Condo</v>
          </cell>
          <cell r="J501" t="str">
            <v>94558</v>
          </cell>
          <cell r="K501" t="str">
            <v>Dr. Jayma S Claus, DDS</v>
          </cell>
          <cell r="L501" t="str">
            <v>Jayma Claus</v>
          </cell>
          <cell r="M501">
            <v>7072588700</v>
          </cell>
          <cell r="N501" t="str">
            <v>C</v>
          </cell>
          <cell r="O501" t="str">
            <v>Wood Frame</v>
          </cell>
          <cell r="Q501">
            <v>4008</v>
          </cell>
          <cell r="R501">
            <v>4</v>
          </cell>
          <cell r="U501">
            <v>486451</v>
          </cell>
          <cell r="V501">
            <v>0</v>
          </cell>
          <cell r="W501">
            <v>1114700</v>
          </cell>
          <cell r="X501" t="str">
            <v>Wells Fargo Bk Na</v>
          </cell>
          <cell r="AE501">
            <v>41474</v>
          </cell>
          <cell r="AF501">
            <v>705000</v>
          </cell>
        </row>
        <row r="502">
          <cell r="A502" t="str">
            <v>166538357</v>
          </cell>
          <cell r="B502" t="str">
            <v>East Bay/Oakland</v>
          </cell>
          <cell r="C502" t="str">
            <v>Napa County</v>
          </cell>
          <cell r="D502" t="str">
            <v>Office</v>
          </cell>
          <cell r="F502" t="str">
            <v>1778 2nd St</v>
          </cell>
          <cell r="G502" t="str">
            <v>Napa</v>
          </cell>
          <cell r="H502" t="str">
            <v>Napa</v>
          </cell>
          <cell r="I502" t="str">
            <v>Becerra Art Design</v>
          </cell>
          <cell r="J502" t="str">
            <v>94559</v>
          </cell>
          <cell r="K502" t="str">
            <v>Raymond A. Nichols</v>
          </cell>
          <cell r="L502" t="str">
            <v>Raymond Nichols</v>
          </cell>
          <cell r="N502" t="str">
            <v>C</v>
          </cell>
          <cell r="P502">
            <v>1950</v>
          </cell>
          <cell r="Q502">
            <v>1665</v>
          </cell>
          <cell r="S502" t="str">
            <v>Multi</v>
          </cell>
          <cell r="U502">
            <v>229679</v>
          </cell>
          <cell r="V502">
            <v>375000</v>
          </cell>
          <cell r="W502">
            <v>325000</v>
          </cell>
          <cell r="X502" t="str">
            <v>Wells Fargo Bank N.A.</v>
          </cell>
          <cell r="AE502">
            <v>38357</v>
          </cell>
          <cell r="AF502">
            <v>700000</v>
          </cell>
        </row>
        <row r="503">
          <cell r="A503" t="str">
            <v>236037119</v>
          </cell>
          <cell r="B503" t="str">
            <v>East Bay/Oakland</v>
          </cell>
          <cell r="C503" t="str">
            <v>Napa County</v>
          </cell>
          <cell r="D503" t="str">
            <v>Office</v>
          </cell>
          <cell r="F503" t="str">
            <v>1000 Professional Dr</v>
          </cell>
          <cell r="G503" t="str">
            <v>Napa</v>
          </cell>
          <cell r="H503" t="str">
            <v>Napa</v>
          </cell>
          <cell r="I503" t="str">
            <v>Beard Professional Center</v>
          </cell>
          <cell r="J503" t="str">
            <v>94558</v>
          </cell>
          <cell r="N503" t="str">
            <v>C</v>
          </cell>
          <cell r="O503" t="str">
            <v>Wood Frame</v>
          </cell>
          <cell r="P503">
            <v>1989</v>
          </cell>
          <cell r="Q503">
            <v>2360</v>
          </cell>
          <cell r="S503" t="str">
            <v>Single</v>
          </cell>
          <cell r="U503">
            <v>402900</v>
          </cell>
          <cell r="W503">
            <v>445000</v>
          </cell>
          <cell r="X503" t="str">
            <v>Private Individual Fas Fiancial Inc</v>
          </cell>
          <cell r="Z503" t="str">
            <v>Construction Loan</v>
          </cell>
          <cell r="AA503">
            <v>356000</v>
          </cell>
          <cell r="AB503" t="str">
            <v>Private Individual Fas Fiancial Inc</v>
          </cell>
          <cell r="AD503" t="str">
            <v>Construction Loan</v>
          </cell>
          <cell r="AE503">
            <v>37119</v>
          </cell>
          <cell r="AF503">
            <v>690000</v>
          </cell>
        </row>
        <row r="504">
          <cell r="A504" t="str">
            <v>447037222</v>
          </cell>
          <cell r="B504" t="str">
            <v>East Bay/Oakland</v>
          </cell>
          <cell r="C504" t="str">
            <v>Napa County</v>
          </cell>
          <cell r="D504" t="str">
            <v>Office</v>
          </cell>
          <cell r="E504" t="str">
            <v>Medical</v>
          </cell>
          <cell r="F504" t="str">
            <v>3432-3436 Valle Verde Dr</v>
          </cell>
          <cell r="G504" t="str">
            <v>Napa</v>
          </cell>
          <cell r="H504" t="str">
            <v>Napa</v>
          </cell>
          <cell r="J504" t="str">
            <v>94558</v>
          </cell>
          <cell r="N504" t="str">
            <v>B</v>
          </cell>
          <cell r="O504" t="str">
            <v>Wood Frame</v>
          </cell>
          <cell r="P504">
            <v>1974</v>
          </cell>
          <cell r="Q504">
            <v>4470</v>
          </cell>
          <cell r="R504">
            <v>1</v>
          </cell>
          <cell r="S504" t="str">
            <v>Multi</v>
          </cell>
          <cell r="U504">
            <v>606602</v>
          </cell>
          <cell r="V504">
            <v>690000</v>
          </cell>
          <cell r="AE504">
            <v>37222</v>
          </cell>
          <cell r="AF504">
            <v>690000</v>
          </cell>
        </row>
        <row r="505">
          <cell r="A505" t="str">
            <v>166539514</v>
          </cell>
          <cell r="B505" t="str">
            <v>East Bay/Oakland</v>
          </cell>
          <cell r="C505" t="str">
            <v>Napa County</v>
          </cell>
          <cell r="D505" t="str">
            <v>Office</v>
          </cell>
          <cell r="F505" t="str">
            <v>1778 2nd St</v>
          </cell>
          <cell r="G505" t="str">
            <v>Napa</v>
          </cell>
          <cell r="H505" t="str">
            <v>Napa</v>
          </cell>
          <cell r="I505" t="str">
            <v>Becerra Art Design</v>
          </cell>
          <cell r="J505" t="str">
            <v>94559</v>
          </cell>
          <cell r="K505" t="str">
            <v>Richard T &amp; Nancy A Zaslove</v>
          </cell>
          <cell r="M505">
            <v>7072521887</v>
          </cell>
          <cell r="N505" t="str">
            <v>C</v>
          </cell>
          <cell r="P505">
            <v>1950</v>
          </cell>
          <cell r="Q505">
            <v>1665</v>
          </cell>
          <cell r="S505" t="str">
            <v>Multi</v>
          </cell>
          <cell r="V505">
            <v>180000</v>
          </cell>
          <cell r="W505">
            <v>500000</v>
          </cell>
          <cell r="X505" t="str">
            <v>First Community Bank</v>
          </cell>
          <cell r="AE505">
            <v>39514</v>
          </cell>
          <cell r="AF505">
            <v>680000</v>
          </cell>
        </row>
        <row r="506">
          <cell r="A506" t="str">
            <v>166539388</v>
          </cell>
          <cell r="B506" t="str">
            <v>East Bay/Oakland</v>
          </cell>
          <cell r="C506" t="str">
            <v>Napa County</v>
          </cell>
          <cell r="D506" t="str">
            <v>Office</v>
          </cell>
          <cell r="F506" t="str">
            <v>1778 2nd St</v>
          </cell>
          <cell r="G506" t="str">
            <v>Napa</v>
          </cell>
          <cell r="H506" t="str">
            <v>Napa</v>
          </cell>
          <cell r="I506" t="str">
            <v>Becerra Art Design</v>
          </cell>
          <cell r="J506" t="str">
            <v>94559</v>
          </cell>
          <cell r="K506" t="str">
            <v>Golden State Lumber Inc</v>
          </cell>
          <cell r="M506">
            <v>7072064100</v>
          </cell>
          <cell r="N506" t="str">
            <v>C</v>
          </cell>
          <cell r="P506">
            <v>1950</v>
          </cell>
          <cell r="Q506">
            <v>1665</v>
          </cell>
          <cell r="S506" t="str">
            <v>Multi</v>
          </cell>
          <cell r="AE506">
            <v>39388</v>
          </cell>
          <cell r="AF506">
            <v>675000</v>
          </cell>
        </row>
        <row r="507">
          <cell r="A507" t="str">
            <v>261537428</v>
          </cell>
          <cell r="B507" t="str">
            <v>East Bay/Oakland</v>
          </cell>
          <cell r="C507" t="str">
            <v>Napa County</v>
          </cell>
          <cell r="D507" t="str">
            <v>Office</v>
          </cell>
          <cell r="E507" t="str">
            <v>Office/Residential</v>
          </cell>
          <cell r="F507" t="str">
            <v>1795 3rd St</v>
          </cell>
          <cell r="G507" t="str">
            <v>Napa</v>
          </cell>
          <cell r="H507" t="str">
            <v>Napa</v>
          </cell>
          <cell r="J507" t="str">
            <v>94559</v>
          </cell>
          <cell r="N507" t="str">
            <v>C</v>
          </cell>
          <cell r="O507" t="str">
            <v>Wood Frame</v>
          </cell>
          <cell r="P507">
            <v>1910</v>
          </cell>
          <cell r="Q507">
            <v>2615</v>
          </cell>
          <cell r="S507" t="str">
            <v>Multi</v>
          </cell>
          <cell r="U507">
            <v>269892</v>
          </cell>
          <cell r="V507">
            <v>332000</v>
          </cell>
          <cell r="W507">
            <v>333000</v>
          </cell>
          <cell r="X507" t="str">
            <v>Vintage Bank</v>
          </cell>
          <cell r="AE507">
            <v>37428</v>
          </cell>
          <cell r="AF507">
            <v>665000</v>
          </cell>
        </row>
        <row r="508">
          <cell r="A508" t="str">
            <v>1653038107</v>
          </cell>
          <cell r="B508" t="str">
            <v>East Bay/Oakland</v>
          </cell>
          <cell r="C508" t="str">
            <v>Napa County</v>
          </cell>
          <cell r="D508" t="str">
            <v>Office</v>
          </cell>
          <cell r="F508" t="str">
            <v>935 Trancas St</v>
          </cell>
          <cell r="G508" t="str">
            <v>Napa</v>
          </cell>
          <cell r="H508" t="str">
            <v>Napa</v>
          </cell>
          <cell r="I508" t="str">
            <v>Office Condo</v>
          </cell>
          <cell r="J508" t="str">
            <v>94558</v>
          </cell>
          <cell r="K508" t="str">
            <v>Eric D. &amp; Audrey N. Ewig</v>
          </cell>
          <cell r="M508">
            <v>7074463195</v>
          </cell>
          <cell r="N508" t="str">
            <v>C</v>
          </cell>
          <cell r="O508" t="str">
            <v>Wood Frame</v>
          </cell>
          <cell r="P508">
            <v>1967</v>
          </cell>
          <cell r="Q508">
            <v>16530</v>
          </cell>
          <cell r="R508">
            <v>6</v>
          </cell>
          <cell r="T508">
            <v>3.48</v>
          </cell>
          <cell r="U508">
            <v>413487</v>
          </cell>
          <cell r="W508">
            <v>331000</v>
          </cell>
          <cell r="X508" t="str">
            <v>Vintage Bank</v>
          </cell>
          <cell r="AA508">
            <v>539800</v>
          </cell>
          <cell r="AB508" t="str">
            <v>Vintage Bank</v>
          </cell>
          <cell r="AE508">
            <v>38107</v>
          </cell>
          <cell r="AF508">
            <v>662000</v>
          </cell>
        </row>
        <row r="509">
          <cell r="A509" t="str">
            <v>326040287</v>
          </cell>
          <cell r="B509" t="str">
            <v>East Bay/Oakland</v>
          </cell>
          <cell r="C509" t="str">
            <v>Napa County</v>
          </cell>
          <cell r="D509" t="str">
            <v>Office</v>
          </cell>
          <cell r="F509" t="str">
            <v>3270-3272 Villa Ln</v>
          </cell>
          <cell r="G509" t="str">
            <v>Napa</v>
          </cell>
          <cell r="H509" t="str">
            <v>Napa</v>
          </cell>
          <cell r="J509" t="str">
            <v>94558</v>
          </cell>
          <cell r="K509" t="str">
            <v>Antonio &amp; Lynda L Costa</v>
          </cell>
          <cell r="L509" t="str">
            <v>Antonio Costa</v>
          </cell>
          <cell r="M509">
            <v>7072529177</v>
          </cell>
          <cell r="N509" t="str">
            <v>C</v>
          </cell>
          <cell r="O509" t="str">
            <v>Wood Frame</v>
          </cell>
          <cell r="P509">
            <v>1978</v>
          </cell>
          <cell r="Q509">
            <v>3260</v>
          </cell>
          <cell r="S509" t="str">
            <v>Multi</v>
          </cell>
          <cell r="W509">
            <v>750000</v>
          </cell>
          <cell r="X509" t="str">
            <v>Umpqua Bk</v>
          </cell>
          <cell r="AE509">
            <v>40287</v>
          </cell>
          <cell r="AF509">
            <v>660000</v>
          </cell>
        </row>
        <row r="510">
          <cell r="A510" t="str">
            <v>186839098</v>
          </cell>
          <cell r="B510" t="str">
            <v>East Bay/Oakland</v>
          </cell>
          <cell r="C510" t="str">
            <v>Napa County</v>
          </cell>
          <cell r="D510" t="str">
            <v>Office</v>
          </cell>
          <cell r="F510" t="str">
            <v>1785 3rd St</v>
          </cell>
          <cell r="G510" t="str">
            <v>Napa</v>
          </cell>
          <cell r="H510" t="str">
            <v>Napa</v>
          </cell>
          <cell r="J510" t="str">
            <v>94559</v>
          </cell>
          <cell r="K510" t="str">
            <v>James C &amp; Gretchen S McCann</v>
          </cell>
          <cell r="N510" t="str">
            <v>C</v>
          </cell>
          <cell r="O510" t="str">
            <v>Wood Frame</v>
          </cell>
          <cell r="P510">
            <v>1917</v>
          </cell>
          <cell r="Q510">
            <v>1868</v>
          </cell>
          <cell r="S510" t="str">
            <v>Multi</v>
          </cell>
          <cell r="U510">
            <v>201932</v>
          </cell>
          <cell r="V510">
            <v>65000</v>
          </cell>
          <cell r="AA510">
            <v>585000</v>
          </cell>
          <cell r="AB510" t="str">
            <v>Seller</v>
          </cell>
          <cell r="AE510">
            <v>39098</v>
          </cell>
          <cell r="AF510">
            <v>650000</v>
          </cell>
        </row>
        <row r="511">
          <cell r="A511" t="str">
            <v>400039933</v>
          </cell>
          <cell r="B511" t="str">
            <v>East Bay/Oakland</v>
          </cell>
          <cell r="C511" t="str">
            <v>Napa County</v>
          </cell>
          <cell r="D511" t="str">
            <v>Office</v>
          </cell>
          <cell r="E511" t="str">
            <v>Office/Residential</v>
          </cell>
          <cell r="F511" t="str">
            <v>1271 Jefferson St</v>
          </cell>
          <cell r="G511" t="str">
            <v>Napa</v>
          </cell>
          <cell r="H511" t="str">
            <v>Napa</v>
          </cell>
          <cell r="I511" t="str">
            <v>Napa Victorian</v>
          </cell>
          <cell r="J511" t="str">
            <v>94559</v>
          </cell>
          <cell r="N511" t="str">
            <v>B</v>
          </cell>
          <cell r="O511" t="str">
            <v>Wood Frame</v>
          </cell>
          <cell r="P511">
            <v>1898</v>
          </cell>
          <cell r="Q511">
            <v>4000</v>
          </cell>
          <cell r="S511" t="str">
            <v>Multi</v>
          </cell>
          <cell r="U511">
            <v>895218</v>
          </cell>
          <cell r="AE511">
            <v>39933</v>
          </cell>
          <cell r="AF511">
            <v>642394</v>
          </cell>
        </row>
        <row r="512">
          <cell r="A512" t="str">
            <v>220040788</v>
          </cell>
          <cell r="B512" t="str">
            <v>East Bay/Oakland</v>
          </cell>
          <cell r="C512" t="str">
            <v>Napa County</v>
          </cell>
          <cell r="D512" t="str">
            <v>Office</v>
          </cell>
          <cell r="F512" t="str">
            <v>2400 Clay St</v>
          </cell>
          <cell r="G512" t="str">
            <v>Napa</v>
          </cell>
          <cell r="H512" t="str">
            <v>Napa</v>
          </cell>
          <cell r="J512" t="str">
            <v>94559</v>
          </cell>
          <cell r="K512" t="str">
            <v>Stephen W Perotti-Kline</v>
          </cell>
          <cell r="L512" t="str">
            <v>Stephen Perotti-Kline</v>
          </cell>
          <cell r="N512" t="str">
            <v>B</v>
          </cell>
          <cell r="O512" t="str">
            <v>Masonry</v>
          </cell>
          <cell r="Q512">
            <v>2200</v>
          </cell>
          <cell r="R512">
            <v>2</v>
          </cell>
          <cell r="S512" t="str">
            <v>Single</v>
          </cell>
          <cell r="U512">
            <v>336823</v>
          </cell>
          <cell r="V512">
            <v>10000</v>
          </cell>
          <cell r="W512">
            <v>536250</v>
          </cell>
          <cell r="X512" t="str">
            <v>Mechanics Bk</v>
          </cell>
          <cell r="AE512">
            <v>40788</v>
          </cell>
          <cell r="AF512">
            <v>640000</v>
          </cell>
        </row>
        <row r="513">
          <cell r="A513" t="str">
            <v>676136738</v>
          </cell>
          <cell r="B513" t="str">
            <v>East Bay/Oakland</v>
          </cell>
          <cell r="C513" t="str">
            <v>Napa County</v>
          </cell>
          <cell r="D513" t="str">
            <v>Office</v>
          </cell>
          <cell r="F513" t="str">
            <v>1434 3rd St</v>
          </cell>
          <cell r="G513" t="str">
            <v>Napa</v>
          </cell>
          <cell r="H513" t="str">
            <v>Napa</v>
          </cell>
          <cell r="J513" t="str">
            <v>94559</v>
          </cell>
          <cell r="N513" t="str">
            <v>C</v>
          </cell>
          <cell r="O513" t="str">
            <v>Wood Frame</v>
          </cell>
          <cell r="P513">
            <v>1976</v>
          </cell>
          <cell r="Q513">
            <v>6761</v>
          </cell>
          <cell r="S513" t="str">
            <v>Multi</v>
          </cell>
          <cell r="U513">
            <v>605000</v>
          </cell>
          <cell r="V513">
            <v>635000</v>
          </cell>
          <cell r="AE513">
            <v>36738</v>
          </cell>
          <cell r="AF513">
            <v>635000</v>
          </cell>
        </row>
        <row r="514">
          <cell r="A514" t="str">
            <v>600037649</v>
          </cell>
          <cell r="B514" t="str">
            <v>East Bay/Oakland</v>
          </cell>
          <cell r="C514" t="str">
            <v>Napa County</v>
          </cell>
          <cell r="D514" t="str">
            <v>Office</v>
          </cell>
          <cell r="F514" t="str">
            <v>1100-1104 Pear Tree Ln, 1104/1st Floor</v>
          </cell>
          <cell r="G514" t="str">
            <v>Napa</v>
          </cell>
          <cell r="H514" t="str">
            <v>Napa</v>
          </cell>
          <cell r="I514" t="str">
            <v>Office Condo</v>
          </cell>
          <cell r="J514" t="str">
            <v>94558</v>
          </cell>
          <cell r="N514" t="str">
            <v>C</v>
          </cell>
          <cell r="O514" t="str">
            <v>Masonry</v>
          </cell>
          <cell r="Q514">
            <v>6000</v>
          </cell>
          <cell r="R514">
            <v>3</v>
          </cell>
          <cell r="U514">
            <v>499412</v>
          </cell>
          <cell r="V514">
            <v>63000</v>
          </cell>
          <cell r="W514">
            <v>315000</v>
          </cell>
          <cell r="X514" t="str">
            <v>Wells Fargo Bank N.A.</v>
          </cell>
          <cell r="AA514">
            <v>252000</v>
          </cell>
          <cell r="AB514" t="str">
            <v>Wells Fargo Bank N.A.</v>
          </cell>
          <cell r="AE514">
            <v>37649</v>
          </cell>
          <cell r="AF514">
            <v>630000</v>
          </cell>
        </row>
        <row r="515">
          <cell r="A515" t="str">
            <v>220039407</v>
          </cell>
          <cell r="B515" t="str">
            <v>East Bay/Oakland</v>
          </cell>
          <cell r="C515" t="str">
            <v>Napa County</v>
          </cell>
          <cell r="D515" t="str">
            <v>Office</v>
          </cell>
          <cell r="F515" t="str">
            <v>1950 Jefferson St</v>
          </cell>
          <cell r="G515" t="str">
            <v>Napa</v>
          </cell>
          <cell r="H515" t="str">
            <v>Napa</v>
          </cell>
          <cell r="J515" t="str">
            <v>94559</v>
          </cell>
          <cell r="K515" t="str">
            <v>Prentice Steffen</v>
          </cell>
          <cell r="L515" t="str">
            <v>Prentice Steffen</v>
          </cell>
          <cell r="N515" t="str">
            <v>C</v>
          </cell>
          <cell r="O515" t="str">
            <v>Reinforced Concrete</v>
          </cell>
          <cell r="P515">
            <v>1951</v>
          </cell>
          <cell r="Q515">
            <v>2200</v>
          </cell>
          <cell r="R515">
            <v>2</v>
          </cell>
          <cell r="S515" t="str">
            <v>Multi</v>
          </cell>
          <cell r="U515">
            <v>568140</v>
          </cell>
          <cell r="V515">
            <v>152750</v>
          </cell>
          <cell r="W515">
            <v>468750</v>
          </cell>
          <cell r="X515" t="str">
            <v>Charter Oak Bank</v>
          </cell>
          <cell r="AE515">
            <v>39407</v>
          </cell>
          <cell r="AF515">
            <v>621500</v>
          </cell>
        </row>
        <row r="516">
          <cell r="A516" t="str">
            <v>104739462</v>
          </cell>
          <cell r="B516" t="str">
            <v>East Bay/Oakland</v>
          </cell>
          <cell r="C516" t="str">
            <v>Napa County</v>
          </cell>
          <cell r="D516" t="str">
            <v>Office</v>
          </cell>
          <cell r="F516" t="str">
            <v>2139 1st St</v>
          </cell>
          <cell r="G516" t="str">
            <v>Napa</v>
          </cell>
          <cell r="H516" t="str">
            <v>Napa</v>
          </cell>
          <cell r="J516" t="str">
            <v>94559</v>
          </cell>
          <cell r="N516" t="str">
            <v>C</v>
          </cell>
          <cell r="O516" t="str">
            <v>Wood Frame</v>
          </cell>
          <cell r="P516">
            <v>1926</v>
          </cell>
          <cell r="Q516">
            <v>1047</v>
          </cell>
          <cell r="S516" t="str">
            <v>Single</v>
          </cell>
          <cell r="AE516">
            <v>39462</v>
          </cell>
          <cell r="AF516">
            <v>619000</v>
          </cell>
        </row>
        <row r="517">
          <cell r="A517" t="str">
            <v>132037239</v>
          </cell>
          <cell r="B517" t="str">
            <v>East Bay/Oakland</v>
          </cell>
          <cell r="C517" t="str">
            <v>Napa County</v>
          </cell>
          <cell r="D517" t="str">
            <v>Office</v>
          </cell>
          <cell r="F517" t="str">
            <v>1314 Washington St</v>
          </cell>
          <cell r="G517" t="str">
            <v>Calistoga</v>
          </cell>
          <cell r="H517" t="str">
            <v>Napa</v>
          </cell>
          <cell r="I517" t="str">
            <v>Judith Jones, Atty</v>
          </cell>
          <cell r="J517" t="str">
            <v>94515</v>
          </cell>
          <cell r="N517" t="str">
            <v>C</v>
          </cell>
          <cell r="O517" t="str">
            <v>Wood Frame</v>
          </cell>
          <cell r="P517">
            <v>1906</v>
          </cell>
          <cell r="Q517">
            <v>1320</v>
          </cell>
          <cell r="R517">
            <v>1</v>
          </cell>
          <cell r="S517" t="str">
            <v>Single</v>
          </cell>
          <cell r="U517">
            <v>352755</v>
          </cell>
          <cell r="V517">
            <v>195000</v>
          </cell>
          <cell r="W517">
            <v>415000</v>
          </cell>
          <cell r="X517" t="str">
            <v>Washington Mutual Bank</v>
          </cell>
          <cell r="Y517">
            <v>31477</v>
          </cell>
          <cell r="AE517">
            <v>37239</v>
          </cell>
          <cell r="AF517">
            <v>610000</v>
          </cell>
        </row>
        <row r="518">
          <cell r="A518" t="str">
            <v>620436910</v>
          </cell>
          <cell r="B518" t="str">
            <v>East Bay/Oakland</v>
          </cell>
          <cell r="C518" t="str">
            <v>Napa County</v>
          </cell>
          <cell r="D518" t="str">
            <v>Office</v>
          </cell>
          <cell r="F518" t="str">
            <v>3353 Broadway St</v>
          </cell>
          <cell r="G518" t="str">
            <v>American Canyon</v>
          </cell>
          <cell r="H518" t="str">
            <v>Napa</v>
          </cell>
          <cell r="I518" t="str">
            <v>Open Door Christian Church</v>
          </cell>
          <cell r="J518" t="str">
            <v>94503</v>
          </cell>
          <cell r="N518" t="str">
            <v>C</v>
          </cell>
          <cell r="O518" t="str">
            <v>Masonry</v>
          </cell>
          <cell r="Q518">
            <v>6204</v>
          </cell>
          <cell r="S518" t="str">
            <v>Single</v>
          </cell>
          <cell r="U518">
            <v>707979</v>
          </cell>
          <cell r="V518">
            <v>168000</v>
          </cell>
          <cell r="W518">
            <v>432000</v>
          </cell>
          <cell r="X518" t="str">
            <v>Seller</v>
          </cell>
          <cell r="Z518" t="str">
            <v>Private Individual</v>
          </cell>
          <cell r="AE518">
            <v>36910</v>
          </cell>
          <cell r="AF518">
            <v>600000</v>
          </cell>
        </row>
        <row r="519">
          <cell r="A519" t="str">
            <v>245637788</v>
          </cell>
          <cell r="B519" t="str">
            <v>East Bay/Oakland</v>
          </cell>
          <cell r="C519" t="str">
            <v>Napa County</v>
          </cell>
          <cell r="D519" t="str">
            <v>Office</v>
          </cell>
          <cell r="F519" t="str">
            <v>575 Jefferson St</v>
          </cell>
          <cell r="G519" t="str">
            <v>Napa</v>
          </cell>
          <cell r="H519" t="str">
            <v>Napa</v>
          </cell>
          <cell r="J519" t="str">
            <v>94559</v>
          </cell>
          <cell r="N519" t="str">
            <v>C</v>
          </cell>
          <cell r="O519" t="str">
            <v>Wood Frame</v>
          </cell>
          <cell r="P519">
            <v>1934</v>
          </cell>
          <cell r="Q519">
            <v>2456</v>
          </cell>
          <cell r="R519">
            <v>1</v>
          </cell>
          <cell r="S519" t="str">
            <v>Multi</v>
          </cell>
          <cell r="T519">
            <v>100</v>
          </cell>
          <cell r="U519">
            <v>53104</v>
          </cell>
          <cell r="V519">
            <v>157000</v>
          </cell>
          <cell r="W519">
            <v>440000</v>
          </cell>
          <cell r="X519" t="str">
            <v>Heritage Bank</v>
          </cell>
          <cell r="AE519">
            <v>37788</v>
          </cell>
          <cell r="AF519">
            <v>597000</v>
          </cell>
        </row>
        <row r="520">
          <cell r="A520" t="str">
            <v>186841353</v>
          </cell>
          <cell r="B520" t="str">
            <v>East Bay/Oakland</v>
          </cell>
          <cell r="C520" t="str">
            <v>Napa County</v>
          </cell>
          <cell r="D520" t="str">
            <v>Office</v>
          </cell>
          <cell r="F520" t="str">
            <v>1785 3rd St</v>
          </cell>
          <cell r="G520" t="str">
            <v>Napa</v>
          </cell>
          <cell r="H520" t="str">
            <v>Napa</v>
          </cell>
          <cell r="J520" t="str">
            <v>94559</v>
          </cell>
          <cell r="K520" t="str">
            <v>Patrick &amp; Thi Bui</v>
          </cell>
          <cell r="L520" t="str">
            <v>Patrick Bui</v>
          </cell>
          <cell r="M520">
            <v>7072555417</v>
          </cell>
          <cell r="N520" t="str">
            <v>C</v>
          </cell>
          <cell r="O520" t="str">
            <v>Wood Frame</v>
          </cell>
          <cell r="P520">
            <v>1917</v>
          </cell>
          <cell r="Q520">
            <v>1868</v>
          </cell>
          <cell r="R520">
            <v>1</v>
          </cell>
          <cell r="S520" t="str">
            <v>Multi</v>
          </cell>
          <cell r="U520">
            <v>693330</v>
          </cell>
          <cell r="V520">
            <v>45000</v>
          </cell>
          <cell r="W520">
            <v>530000</v>
          </cell>
          <cell r="X520" t="str">
            <v>Private Individual Fas Fiancial Inc</v>
          </cell>
          <cell r="Z520" t="str">
            <v>Lender Name: Altamura George Sr</v>
          </cell>
          <cell r="AE520">
            <v>41353</v>
          </cell>
          <cell r="AF520">
            <v>575000</v>
          </cell>
        </row>
        <row r="521">
          <cell r="A521" t="str">
            <v>160041373</v>
          </cell>
          <cell r="B521" t="str">
            <v>East Bay/Oakland</v>
          </cell>
          <cell r="C521" t="str">
            <v>Napa County</v>
          </cell>
          <cell r="D521" t="str">
            <v>Office</v>
          </cell>
          <cell r="F521" t="str">
            <v>743 Wilson St</v>
          </cell>
          <cell r="G521" t="str">
            <v>Napa</v>
          </cell>
          <cell r="H521" t="str">
            <v>Napa</v>
          </cell>
          <cell r="J521" t="str">
            <v>94559</v>
          </cell>
          <cell r="K521" t="str">
            <v>Richard T &amp; Sheri L Ziebell</v>
          </cell>
          <cell r="L521" t="str">
            <v>Richard Ziebell</v>
          </cell>
          <cell r="N521" t="str">
            <v>C</v>
          </cell>
          <cell r="O521" t="str">
            <v>Wood Frame</v>
          </cell>
          <cell r="P521">
            <v>1904</v>
          </cell>
          <cell r="Q521">
            <v>1600</v>
          </cell>
          <cell r="R521">
            <v>3</v>
          </cell>
          <cell r="S521" t="str">
            <v>Multi</v>
          </cell>
          <cell r="U521">
            <v>294371</v>
          </cell>
          <cell r="V521">
            <v>168000</v>
          </cell>
          <cell r="W521">
            <v>392000</v>
          </cell>
          <cell r="X521" t="str">
            <v>Premier America Fcu</v>
          </cell>
          <cell r="AE521">
            <v>41373</v>
          </cell>
          <cell r="AF521">
            <v>560000</v>
          </cell>
        </row>
        <row r="522">
          <cell r="A522" t="str">
            <v>145940786</v>
          </cell>
          <cell r="B522" t="str">
            <v>East Bay/Oakland</v>
          </cell>
          <cell r="C522" t="str">
            <v>Napa County</v>
          </cell>
          <cell r="D522" t="str">
            <v>Office</v>
          </cell>
          <cell r="F522" t="str">
            <v>1790 2nd St</v>
          </cell>
          <cell r="G522" t="str">
            <v>Napa</v>
          </cell>
          <cell r="H522" t="str">
            <v>Napa</v>
          </cell>
          <cell r="J522" t="str">
            <v>94559</v>
          </cell>
          <cell r="K522" t="str">
            <v>Napa Managment LLC</v>
          </cell>
          <cell r="L522" t="str">
            <v>Evangeline James</v>
          </cell>
          <cell r="M522">
            <v>7072573089</v>
          </cell>
          <cell r="N522" t="str">
            <v>C</v>
          </cell>
          <cell r="P522">
            <v>1900</v>
          </cell>
          <cell r="Q522">
            <v>1459</v>
          </cell>
          <cell r="S522" t="str">
            <v>Single</v>
          </cell>
          <cell r="W522">
            <v>276000</v>
          </cell>
          <cell r="X522" t="str">
            <v>Westamerica Bank</v>
          </cell>
          <cell r="AA522">
            <v>220800</v>
          </cell>
          <cell r="AB522" t="str">
            <v>Westamerica Bank</v>
          </cell>
          <cell r="AE522">
            <v>40786</v>
          </cell>
          <cell r="AF522">
            <v>552750</v>
          </cell>
        </row>
        <row r="523">
          <cell r="A523" t="str">
            <v>165441373</v>
          </cell>
          <cell r="B523" t="str">
            <v>East Bay/Oakland</v>
          </cell>
          <cell r="C523" t="str">
            <v>Napa County</v>
          </cell>
          <cell r="D523" t="str">
            <v>Office</v>
          </cell>
          <cell r="E523" t="str">
            <v>Medical</v>
          </cell>
          <cell r="F523" t="str">
            <v>1163 Trancas St</v>
          </cell>
          <cell r="G523" t="str">
            <v>Napa</v>
          </cell>
          <cell r="H523" t="str">
            <v>Napa</v>
          </cell>
          <cell r="J523" t="str">
            <v>94558</v>
          </cell>
          <cell r="K523" t="str">
            <v>Muna Soltan</v>
          </cell>
          <cell r="L523" t="str">
            <v>Muna Soltan</v>
          </cell>
          <cell r="M523">
            <v>9513599100</v>
          </cell>
          <cell r="N523" t="str">
            <v>C</v>
          </cell>
          <cell r="O523" t="str">
            <v>Wood Frame</v>
          </cell>
          <cell r="P523">
            <v>1956</v>
          </cell>
          <cell r="Q523">
            <v>1654</v>
          </cell>
          <cell r="R523">
            <v>3</v>
          </cell>
          <cell r="S523" t="str">
            <v>Multi</v>
          </cell>
          <cell r="V523">
            <v>550000</v>
          </cell>
          <cell r="AE523">
            <v>41373</v>
          </cell>
          <cell r="AF523">
            <v>550000</v>
          </cell>
        </row>
        <row r="524">
          <cell r="A524" t="str">
            <v>367241397</v>
          </cell>
          <cell r="B524" t="str">
            <v>East Bay/Oakland</v>
          </cell>
          <cell r="C524" t="str">
            <v>Napa County</v>
          </cell>
          <cell r="D524" t="str">
            <v>Office</v>
          </cell>
          <cell r="F524" t="str">
            <v>913-917 Trancas St, 915/1st Floor</v>
          </cell>
          <cell r="G524" t="str">
            <v>Napa</v>
          </cell>
          <cell r="H524" t="str">
            <v>Napa</v>
          </cell>
          <cell r="I524" t="str">
            <v>Office Condo</v>
          </cell>
          <cell r="J524" t="str">
            <v>94558</v>
          </cell>
          <cell r="K524" t="str">
            <v>Dunphy Properties LLC</v>
          </cell>
          <cell r="L524" t="str">
            <v>John Carr</v>
          </cell>
          <cell r="M524">
            <v>7072586234</v>
          </cell>
          <cell r="N524" t="str">
            <v>B</v>
          </cell>
          <cell r="O524" t="str">
            <v>Wood Frame</v>
          </cell>
          <cell r="P524">
            <v>1998</v>
          </cell>
          <cell r="Q524">
            <v>3672</v>
          </cell>
          <cell r="R524">
            <v>3</v>
          </cell>
          <cell r="W524">
            <v>275000</v>
          </cell>
          <cell r="X524" t="str">
            <v>Bank of Marin</v>
          </cell>
          <cell r="AE524">
            <v>41397</v>
          </cell>
          <cell r="AF524">
            <v>550000</v>
          </cell>
        </row>
        <row r="525">
          <cell r="A525" t="str">
            <v>400040235</v>
          </cell>
          <cell r="B525" t="str">
            <v>East Bay/Oakland</v>
          </cell>
          <cell r="C525" t="str">
            <v>Napa County</v>
          </cell>
          <cell r="D525" t="str">
            <v>Office</v>
          </cell>
          <cell r="E525" t="str">
            <v>Office/Residential</v>
          </cell>
          <cell r="F525" t="str">
            <v>1271 Jefferson St</v>
          </cell>
          <cell r="G525" t="str">
            <v>Napa</v>
          </cell>
          <cell r="H525" t="str">
            <v>Napa</v>
          </cell>
          <cell r="I525" t="str">
            <v>Napa Victorian</v>
          </cell>
          <cell r="J525" t="str">
            <v>94559</v>
          </cell>
          <cell r="K525" t="str">
            <v>Napa Valley Property Mgmt 14</v>
          </cell>
          <cell r="L525" t="str">
            <v>Sharon Fry</v>
          </cell>
          <cell r="N525" t="str">
            <v>B</v>
          </cell>
          <cell r="O525" t="str">
            <v>Wood Frame</v>
          </cell>
          <cell r="P525">
            <v>1898</v>
          </cell>
          <cell r="Q525">
            <v>4000</v>
          </cell>
          <cell r="R525">
            <v>1</v>
          </cell>
          <cell r="S525" t="str">
            <v>Multi</v>
          </cell>
          <cell r="U525">
            <v>916866</v>
          </cell>
          <cell r="W525">
            <v>544100</v>
          </cell>
          <cell r="X525" t="str">
            <v>Redwood Cu</v>
          </cell>
          <cell r="AE525">
            <v>40235</v>
          </cell>
          <cell r="AF525">
            <v>549000</v>
          </cell>
        </row>
        <row r="526">
          <cell r="A526" t="str">
            <v>2592439826</v>
          </cell>
          <cell r="B526" t="str">
            <v>East Bay/Oakland</v>
          </cell>
          <cell r="C526" t="str">
            <v>Napa County</v>
          </cell>
          <cell r="D526" t="str">
            <v>Office</v>
          </cell>
          <cell r="F526" t="str">
            <v>809 Coombs St</v>
          </cell>
          <cell r="G526" t="str">
            <v>Napa</v>
          </cell>
          <cell r="H526" t="str">
            <v>Napa</v>
          </cell>
          <cell r="J526" t="str">
            <v>94559</v>
          </cell>
          <cell r="N526" t="str">
            <v>C</v>
          </cell>
          <cell r="P526">
            <v>1920</v>
          </cell>
          <cell r="Q526">
            <v>25924</v>
          </cell>
          <cell r="S526" t="str">
            <v>Multi</v>
          </cell>
          <cell r="T526">
            <v>91.44</v>
          </cell>
          <cell r="U526">
            <v>1710486</v>
          </cell>
          <cell r="AE526">
            <v>39826</v>
          </cell>
          <cell r="AF526">
            <v>545500</v>
          </cell>
        </row>
        <row r="527">
          <cell r="A527" t="str">
            <v>154840368</v>
          </cell>
          <cell r="B527" t="str">
            <v>East Bay/Oakland</v>
          </cell>
          <cell r="C527" t="str">
            <v>Napa County</v>
          </cell>
          <cell r="D527" t="str">
            <v>Office</v>
          </cell>
          <cell r="F527" t="str">
            <v>1427 Jefferson St</v>
          </cell>
          <cell r="G527" t="str">
            <v>Napa</v>
          </cell>
          <cell r="H527" t="str">
            <v>Napa</v>
          </cell>
          <cell r="J527" t="str">
            <v>94559</v>
          </cell>
          <cell r="K527" t="str">
            <v>James F Verhey</v>
          </cell>
          <cell r="L527" t="str">
            <v>James Verhey</v>
          </cell>
          <cell r="M527">
            <v>7072261300</v>
          </cell>
          <cell r="N527" t="str">
            <v>B</v>
          </cell>
          <cell r="O527" t="str">
            <v>Wood Frame</v>
          </cell>
          <cell r="P527">
            <v>1910</v>
          </cell>
          <cell r="Q527">
            <v>1548</v>
          </cell>
          <cell r="S527" t="str">
            <v>Multi</v>
          </cell>
          <cell r="U527">
            <v>182000</v>
          </cell>
          <cell r="AE527">
            <v>40368</v>
          </cell>
          <cell r="AF527">
            <v>545000</v>
          </cell>
        </row>
        <row r="528">
          <cell r="A528" t="str">
            <v>600037370</v>
          </cell>
          <cell r="B528" t="str">
            <v>East Bay/Oakland</v>
          </cell>
          <cell r="C528" t="str">
            <v>Napa County</v>
          </cell>
          <cell r="D528" t="str">
            <v>Office</v>
          </cell>
          <cell r="F528" t="str">
            <v>1100-1104 Pear Tree Ln, 1100-1102/1st Floor</v>
          </cell>
          <cell r="G528" t="str">
            <v>Napa</v>
          </cell>
          <cell r="H528" t="str">
            <v>Napa</v>
          </cell>
          <cell r="I528" t="str">
            <v>Office Condo</v>
          </cell>
          <cell r="J528" t="str">
            <v>94558</v>
          </cell>
          <cell r="N528" t="str">
            <v>C</v>
          </cell>
          <cell r="O528" t="str">
            <v>Masonry</v>
          </cell>
          <cell r="Q528">
            <v>6000</v>
          </cell>
          <cell r="R528">
            <v>2</v>
          </cell>
          <cell r="U528">
            <v>358227</v>
          </cell>
          <cell r="V528">
            <v>131250</v>
          </cell>
          <cell r="W528">
            <v>393750</v>
          </cell>
          <cell r="X528" t="str">
            <v>Sonoma National Bank</v>
          </cell>
          <cell r="AE528">
            <v>37370</v>
          </cell>
          <cell r="AF528">
            <v>525000</v>
          </cell>
        </row>
        <row r="529">
          <cell r="A529" t="str">
            <v>587136678</v>
          </cell>
          <cell r="B529" t="str">
            <v>East Bay/Oakland</v>
          </cell>
          <cell r="C529" t="str">
            <v>Napa County</v>
          </cell>
          <cell r="D529" t="str">
            <v>Office</v>
          </cell>
          <cell r="F529" t="str">
            <v>830 School St</v>
          </cell>
          <cell r="G529" t="str">
            <v>Napa</v>
          </cell>
          <cell r="H529" t="str">
            <v>Napa</v>
          </cell>
          <cell r="J529" t="str">
            <v>94559</v>
          </cell>
          <cell r="N529" t="str">
            <v>C</v>
          </cell>
          <cell r="O529" t="str">
            <v>Wood Frame</v>
          </cell>
          <cell r="P529">
            <v>1960</v>
          </cell>
          <cell r="Q529">
            <v>5871</v>
          </cell>
          <cell r="R529">
            <v>2</v>
          </cell>
          <cell r="S529" t="str">
            <v>Multi</v>
          </cell>
          <cell r="U529">
            <v>276000</v>
          </cell>
          <cell r="V529">
            <v>525000</v>
          </cell>
          <cell r="AE529">
            <v>36678</v>
          </cell>
          <cell r="AF529">
            <v>525000</v>
          </cell>
        </row>
        <row r="530">
          <cell r="A530" t="str">
            <v>1380438691</v>
          </cell>
          <cell r="B530" t="str">
            <v>East Bay/Oakland</v>
          </cell>
          <cell r="C530" t="str">
            <v>Napa County</v>
          </cell>
          <cell r="D530" t="str">
            <v>Office</v>
          </cell>
          <cell r="F530" t="str">
            <v>1001 Adams St</v>
          </cell>
          <cell r="G530" t="str">
            <v>Saint Helena</v>
          </cell>
          <cell r="H530" t="str">
            <v>Napa</v>
          </cell>
          <cell r="I530" t="str">
            <v>Part of Portfolio Sale</v>
          </cell>
          <cell r="J530" t="str">
            <v>94574</v>
          </cell>
          <cell r="N530" t="str">
            <v>C</v>
          </cell>
          <cell r="O530" t="str">
            <v>Wood Frame</v>
          </cell>
          <cell r="P530">
            <v>1977</v>
          </cell>
          <cell r="Q530">
            <v>13804</v>
          </cell>
          <cell r="R530">
            <v>3</v>
          </cell>
          <cell r="S530" t="str">
            <v>Multi</v>
          </cell>
          <cell r="AE530">
            <v>38691</v>
          </cell>
          <cell r="AF530">
            <v>524000</v>
          </cell>
        </row>
        <row r="531">
          <cell r="A531" t="str">
            <v>1644936602</v>
          </cell>
          <cell r="B531" t="str">
            <v>East Bay/Oakland</v>
          </cell>
          <cell r="C531" t="str">
            <v>Napa County</v>
          </cell>
          <cell r="D531" t="str">
            <v>Office</v>
          </cell>
          <cell r="E531" t="str">
            <v>Medical</v>
          </cell>
          <cell r="F531" t="str">
            <v>3443 Villa Ln, 1/1st Floor</v>
          </cell>
          <cell r="G531" t="str">
            <v>Napa</v>
          </cell>
          <cell r="H531" t="str">
            <v>Napa</v>
          </cell>
          <cell r="I531" t="str">
            <v>Office Condo</v>
          </cell>
          <cell r="J531" t="str">
            <v>94558</v>
          </cell>
          <cell r="N531" t="str">
            <v>C</v>
          </cell>
          <cell r="O531" t="str">
            <v>Reinforced Concrete</v>
          </cell>
          <cell r="P531">
            <v>1988</v>
          </cell>
          <cell r="Q531">
            <v>16449</v>
          </cell>
          <cell r="U531">
            <v>619406</v>
          </cell>
          <cell r="W531">
            <v>525000</v>
          </cell>
          <cell r="X531" t="str">
            <v>Vintage Bank</v>
          </cell>
          <cell r="AE531">
            <v>36602</v>
          </cell>
          <cell r="AF531">
            <v>519000</v>
          </cell>
        </row>
        <row r="532">
          <cell r="A532" t="str">
            <v>2400040546</v>
          </cell>
          <cell r="B532" t="str">
            <v>East Bay/Oakland</v>
          </cell>
          <cell r="C532" t="str">
            <v>Napa County</v>
          </cell>
          <cell r="D532" t="str">
            <v>Office</v>
          </cell>
          <cell r="F532" t="str">
            <v>1040 Main St</v>
          </cell>
          <cell r="G532" t="str">
            <v>Napa</v>
          </cell>
          <cell r="H532" t="str">
            <v>Napa</v>
          </cell>
          <cell r="I532" t="str">
            <v>Main Street Exchange</v>
          </cell>
          <cell r="J532" t="str">
            <v>94559</v>
          </cell>
          <cell r="K532" t="str">
            <v>David &amp; Jane Meyers</v>
          </cell>
          <cell r="L532" t="str">
            <v>David Meyers</v>
          </cell>
          <cell r="M532">
            <v>7072248972</v>
          </cell>
          <cell r="N532" t="str">
            <v>C</v>
          </cell>
          <cell r="O532" t="str">
            <v>Masonry</v>
          </cell>
          <cell r="P532">
            <v>1907</v>
          </cell>
          <cell r="Q532">
            <v>24000</v>
          </cell>
          <cell r="R532">
            <v>12</v>
          </cell>
          <cell r="S532" t="str">
            <v>Multi</v>
          </cell>
          <cell r="T532">
            <v>9.4</v>
          </cell>
          <cell r="U532">
            <v>2232301</v>
          </cell>
          <cell r="AE532">
            <v>40546</v>
          </cell>
          <cell r="AF532">
            <v>514000</v>
          </cell>
        </row>
        <row r="533">
          <cell r="A533" t="str">
            <v>240036983</v>
          </cell>
          <cell r="B533" t="str">
            <v>East Bay/Oakland</v>
          </cell>
          <cell r="C533" t="str">
            <v>Napa County</v>
          </cell>
          <cell r="D533" t="str">
            <v>Office</v>
          </cell>
          <cell r="F533" t="str">
            <v>1835 1st St</v>
          </cell>
          <cell r="G533" t="str">
            <v>Napa</v>
          </cell>
          <cell r="H533" t="str">
            <v>Napa</v>
          </cell>
          <cell r="J533" t="str">
            <v>94559</v>
          </cell>
          <cell r="N533" t="str">
            <v>C</v>
          </cell>
          <cell r="P533">
            <v>1910</v>
          </cell>
          <cell r="Q533">
            <v>2400</v>
          </cell>
          <cell r="S533" t="str">
            <v>Multi</v>
          </cell>
          <cell r="U533">
            <v>234421</v>
          </cell>
          <cell r="V533">
            <v>500000</v>
          </cell>
          <cell r="AE533">
            <v>36983</v>
          </cell>
          <cell r="AF533">
            <v>500000</v>
          </cell>
        </row>
        <row r="534">
          <cell r="A534" t="str">
            <v>234937146</v>
          </cell>
          <cell r="B534" t="str">
            <v>East Bay/Oakland</v>
          </cell>
          <cell r="C534" t="str">
            <v>Napa County</v>
          </cell>
          <cell r="D534" t="str">
            <v>Office</v>
          </cell>
          <cell r="E534" t="str">
            <v>Medical</v>
          </cell>
          <cell r="F534" t="str">
            <v>1705 Washington St</v>
          </cell>
          <cell r="G534" t="str">
            <v>Calistoga</v>
          </cell>
          <cell r="H534" t="str">
            <v>Napa</v>
          </cell>
          <cell r="J534" t="str">
            <v>94515</v>
          </cell>
          <cell r="N534" t="str">
            <v>C</v>
          </cell>
          <cell r="O534" t="str">
            <v>Wood Frame</v>
          </cell>
          <cell r="P534">
            <v>1962</v>
          </cell>
          <cell r="Q534">
            <v>2349</v>
          </cell>
          <cell r="S534" t="str">
            <v>Multi</v>
          </cell>
          <cell r="U534">
            <v>294750</v>
          </cell>
          <cell r="V534">
            <v>50000</v>
          </cell>
          <cell r="W534">
            <v>450000</v>
          </cell>
          <cell r="X534" t="str">
            <v>Seller</v>
          </cell>
          <cell r="AE534">
            <v>37146</v>
          </cell>
          <cell r="AF534">
            <v>500000</v>
          </cell>
        </row>
        <row r="535">
          <cell r="A535" t="str">
            <v>320037454</v>
          </cell>
          <cell r="B535" t="str">
            <v>East Bay/Oakland</v>
          </cell>
          <cell r="C535" t="str">
            <v>Napa County</v>
          </cell>
          <cell r="D535" t="str">
            <v>Office</v>
          </cell>
          <cell r="F535" t="str">
            <v>611 Soscol Ave</v>
          </cell>
          <cell r="G535" t="str">
            <v>Napa</v>
          </cell>
          <cell r="H535" t="str">
            <v>Napa</v>
          </cell>
          <cell r="J535" t="str">
            <v>94559</v>
          </cell>
          <cell r="N535" t="str">
            <v>C</v>
          </cell>
          <cell r="O535" t="str">
            <v>Wood Frame</v>
          </cell>
          <cell r="Q535">
            <v>3200</v>
          </cell>
          <cell r="R535">
            <v>4</v>
          </cell>
          <cell r="S535" t="str">
            <v>Multi</v>
          </cell>
          <cell r="U535">
            <v>179895</v>
          </cell>
          <cell r="V535">
            <v>125000</v>
          </cell>
          <cell r="W535">
            <v>370000</v>
          </cell>
          <cell r="X535" t="str">
            <v>Heritage Bank</v>
          </cell>
          <cell r="AE535">
            <v>37454</v>
          </cell>
          <cell r="AF535">
            <v>495000</v>
          </cell>
        </row>
        <row r="536">
          <cell r="A536" t="str">
            <v>175038184</v>
          </cell>
          <cell r="B536" t="str">
            <v>East Bay/Oakland</v>
          </cell>
          <cell r="C536" t="str">
            <v>Napa County</v>
          </cell>
          <cell r="D536" t="str">
            <v>Office</v>
          </cell>
          <cell r="F536" t="str">
            <v>3091-3095 Solano Ave</v>
          </cell>
          <cell r="G536" t="str">
            <v>Napa</v>
          </cell>
          <cell r="H536" t="str">
            <v>Napa</v>
          </cell>
          <cell r="J536" t="str">
            <v>94558</v>
          </cell>
          <cell r="K536" t="str">
            <v>Ho &amp; Ai-ling Tsang</v>
          </cell>
          <cell r="N536" t="str">
            <v>C</v>
          </cell>
          <cell r="O536" t="str">
            <v>Wood Frame</v>
          </cell>
          <cell r="Q536">
            <v>1750</v>
          </cell>
          <cell r="R536">
            <v>1</v>
          </cell>
          <cell r="S536" t="str">
            <v>Multi</v>
          </cell>
          <cell r="U536">
            <v>332927</v>
          </cell>
          <cell r="X536" t="str">
            <v>Lender Not available</v>
          </cell>
          <cell r="Z536" t="str">
            <v>N/TD</v>
          </cell>
          <cell r="AE536">
            <v>38184</v>
          </cell>
          <cell r="AF536">
            <v>490000</v>
          </cell>
        </row>
        <row r="537">
          <cell r="A537" t="str">
            <v>650840716</v>
          </cell>
          <cell r="B537" t="str">
            <v>East Bay/Oakland</v>
          </cell>
          <cell r="C537" t="str">
            <v>Napa County</v>
          </cell>
          <cell r="D537" t="str">
            <v>Office</v>
          </cell>
          <cell r="F537" t="str">
            <v>1030 Seminary St, C/2nd Floor</v>
          </cell>
          <cell r="G537" t="str">
            <v>Napa</v>
          </cell>
          <cell r="H537" t="str">
            <v>Napa</v>
          </cell>
          <cell r="I537" t="str">
            <v>Office Condo</v>
          </cell>
          <cell r="J537" t="str">
            <v>94559</v>
          </cell>
          <cell r="K537" t="str">
            <v>Truchard John A &amp; Michele C</v>
          </cell>
          <cell r="L537" t="str">
            <v>John Truchard</v>
          </cell>
          <cell r="M537">
            <v>7072243623</v>
          </cell>
          <cell r="N537" t="str">
            <v>B</v>
          </cell>
          <cell r="O537" t="str">
            <v>Wood Frame</v>
          </cell>
          <cell r="P537">
            <v>2005</v>
          </cell>
          <cell r="Q537">
            <v>6508</v>
          </cell>
          <cell r="R537">
            <v>5</v>
          </cell>
          <cell r="W537">
            <v>450000</v>
          </cell>
          <cell r="X537" t="str">
            <v>Seller</v>
          </cell>
          <cell r="AE537">
            <v>40716</v>
          </cell>
          <cell r="AF537">
            <v>475000</v>
          </cell>
        </row>
        <row r="538">
          <cell r="A538" t="str">
            <v>200037635</v>
          </cell>
          <cell r="B538" t="str">
            <v>East Bay/Oakland</v>
          </cell>
          <cell r="C538" t="str">
            <v>Napa County</v>
          </cell>
          <cell r="D538" t="str">
            <v>Office</v>
          </cell>
          <cell r="F538" t="str">
            <v>1010 Professional Dr</v>
          </cell>
          <cell r="G538" t="str">
            <v>Napa</v>
          </cell>
          <cell r="H538" t="str">
            <v>Napa</v>
          </cell>
          <cell r="I538" t="str">
            <v>Office Condo</v>
          </cell>
          <cell r="J538" t="str">
            <v>94558</v>
          </cell>
          <cell r="N538" t="str">
            <v>C</v>
          </cell>
          <cell r="O538" t="str">
            <v>Wood Frame</v>
          </cell>
          <cell r="Q538">
            <v>2000</v>
          </cell>
          <cell r="R538">
            <v>1</v>
          </cell>
          <cell r="U538">
            <v>393576</v>
          </cell>
          <cell r="V538">
            <v>26000</v>
          </cell>
          <cell r="W538">
            <v>443000</v>
          </cell>
          <cell r="X538" t="str">
            <v>Bank of Walnut Creek</v>
          </cell>
          <cell r="AE538">
            <v>37635</v>
          </cell>
          <cell r="AF538">
            <v>469000</v>
          </cell>
        </row>
        <row r="539">
          <cell r="A539" t="str">
            <v>245641029</v>
          </cell>
          <cell r="B539" t="str">
            <v>East Bay/Oakland</v>
          </cell>
          <cell r="C539" t="str">
            <v>Napa County</v>
          </cell>
          <cell r="D539" t="str">
            <v>Office</v>
          </cell>
          <cell r="F539" t="str">
            <v>1311 Myrtle St</v>
          </cell>
          <cell r="G539" t="str">
            <v>Calistoga</v>
          </cell>
          <cell r="H539" t="str">
            <v>Napa</v>
          </cell>
          <cell r="J539" t="str">
            <v>94515</v>
          </cell>
          <cell r="K539" t="str">
            <v>James S Burr</v>
          </cell>
          <cell r="M539">
            <v>7073950379</v>
          </cell>
          <cell r="N539" t="str">
            <v>C</v>
          </cell>
          <cell r="P539">
            <v>1900</v>
          </cell>
          <cell r="Q539">
            <v>2456</v>
          </cell>
          <cell r="S539" t="str">
            <v>Single</v>
          </cell>
          <cell r="U539">
            <v>485000</v>
          </cell>
          <cell r="V539">
            <v>460000</v>
          </cell>
          <cell r="AE539">
            <v>41029</v>
          </cell>
          <cell r="AF539">
            <v>460000</v>
          </cell>
        </row>
        <row r="540">
          <cell r="A540" t="str">
            <v>650840617</v>
          </cell>
          <cell r="B540" t="str">
            <v>East Bay/Oakland</v>
          </cell>
          <cell r="C540" t="str">
            <v>Napa County</v>
          </cell>
          <cell r="D540" t="str">
            <v>Office</v>
          </cell>
          <cell r="F540" t="str">
            <v>1030 Seminary St</v>
          </cell>
          <cell r="G540" t="str">
            <v>Napa</v>
          </cell>
          <cell r="H540" t="str">
            <v>Napa</v>
          </cell>
          <cell r="J540" t="str">
            <v>94559</v>
          </cell>
          <cell r="N540" t="str">
            <v>B</v>
          </cell>
          <cell r="O540" t="str">
            <v>Wood Frame</v>
          </cell>
          <cell r="P540">
            <v>2005</v>
          </cell>
          <cell r="Q540">
            <v>6508</v>
          </cell>
          <cell r="R540">
            <v>5</v>
          </cell>
          <cell r="S540" t="str">
            <v>Multi</v>
          </cell>
          <cell r="U540">
            <v>600000</v>
          </cell>
          <cell r="AE540">
            <v>40617</v>
          </cell>
          <cell r="AF540">
            <v>460000</v>
          </cell>
        </row>
        <row r="541">
          <cell r="A541" t="str">
            <v>184437491</v>
          </cell>
          <cell r="B541" t="str">
            <v>East Bay/Oakland</v>
          </cell>
          <cell r="C541" t="str">
            <v>Napa County</v>
          </cell>
          <cell r="D541" t="str">
            <v>Office</v>
          </cell>
          <cell r="F541" t="str">
            <v>2017 Redwood Rd</v>
          </cell>
          <cell r="G541" t="str">
            <v>Napa</v>
          </cell>
          <cell r="H541" t="str">
            <v>Napa</v>
          </cell>
          <cell r="J541" t="str">
            <v>94558</v>
          </cell>
          <cell r="N541" t="str">
            <v>C</v>
          </cell>
          <cell r="O541" t="str">
            <v>Wood Frame</v>
          </cell>
          <cell r="P541">
            <v>1975</v>
          </cell>
          <cell r="Q541">
            <v>1844</v>
          </cell>
          <cell r="R541">
            <v>1</v>
          </cell>
          <cell r="S541" t="str">
            <v>Multi</v>
          </cell>
          <cell r="U541">
            <v>343000</v>
          </cell>
          <cell r="V541">
            <v>112500</v>
          </cell>
          <cell r="W541">
            <v>295500</v>
          </cell>
          <cell r="X541" t="str">
            <v>Sonoma National Bank</v>
          </cell>
          <cell r="AA541">
            <v>42000</v>
          </cell>
          <cell r="AB541" t="str">
            <v>Private Lender</v>
          </cell>
          <cell r="AE541">
            <v>37491</v>
          </cell>
          <cell r="AF541">
            <v>450000</v>
          </cell>
        </row>
        <row r="542">
          <cell r="A542" t="str">
            <v>1091134975</v>
          </cell>
          <cell r="B542" t="str">
            <v>East Bay/Oakland</v>
          </cell>
          <cell r="C542" t="str">
            <v>Napa County</v>
          </cell>
          <cell r="D542" t="str">
            <v>Office</v>
          </cell>
          <cell r="F542" t="str">
            <v>1334-1338 Lincoln Ave</v>
          </cell>
          <cell r="G542" t="str">
            <v>Calistoga</v>
          </cell>
          <cell r="H542" t="str">
            <v>Napa</v>
          </cell>
          <cell r="I542" t="str">
            <v>Masonic Plaza</v>
          </cell>
          <cell r="J542" t="str">
            <v>94515</v>
          </cell>
          <cell r="N542" t="str">
            <v>B</v>
          </cell>
          <cell r="O542" t="str">
            <v>Wood Frame</v>
          </cell>
          <cell r="P542">
            <v>1910</v>
          </cell>
          <cell r="Q542">
            <v>10911</v>
          </cell>
          <cell r="S542" t="str">
            <v>Multi</v>
          </cell>
          <cell r="T542">
            <v>22</v>
          </cell>
          <cell r="V542">
            <v>130000</v>
          </cell>
          <cell r="W542">
            <v>320000</v>
          </cell>
          <cell r="X542" t="str">
            <v>Seller</v>
          </cell>
          <cell r="AE542">
            <v>34975</v>
          </cell>
          <cell r="AF542">
            <v>450000</v>
          </cell>
        </row>
        <row r="543">
          <cell r="A543" t="str">
            <v>215637117</v>
          </cell>
          <cell r="B543" t="str">
            <v>East Bay/Oakland</v>
          </cell>
          <cell r="C543" t="str">
            <v>Napa County</v>
          </cell>
          <cell r="D543" t="str">
            <v>Office</v>
          </cell>
          <cell r="F543" t="str">
            <v>2045 Jefferson St</v>
          </cell>
          <cell r="G543" t="str">
            <v>Napa</v>
          </cell>
          <cell r="H543" t="str">
            <v>Napa</v>
          </cell>
          <cell r="J543" t="str">
            <v>94559</v>
          </cell>
          <cell r="N543" t="str">
            <v>C</v>
          </cell>
          <cell r="O543" t="str">
            <v>Reinforced Concrete</v>
          </cell>
          <cell r="P543">
            <v>1952</v>
          </cell>
          <cell r="Q543">
            <v>2156</v>
          </cell>
          <cell r="R543">
            <v>1</v>
          </cell>
          <cell r="S543" t="str">
            <v>Single</v>
          </cell>
          <cell r="U543">
            <v>174843</v>
          </cell>
          <cell r="V543">
            <v>175000</v>
          </cell>
          <cell r="W543">
            <v>250000</v>
          </cell>
          <cell r="X543" t="str">
            <v>Weststar Mtg Corp</v>
          </cell>
          <cell r="AE543">
            <v>37117</v>
          </cell>
          <cell r="AF543">
            <v>425000</v>
          </cell>
        </row>
        <row r="544">
          <cell r="A544" t="str">
            <v>316036756</v>
          </cell>
          <cell r="B544" t="str">
            <v>East Bay/Oakland</v>
          </cell>
          <cell r="C544" t="str">
            <v>Napa County</v>
          </cell>
          <cell r="D544" t="str">
            <v>Office</v>
          </cell>
          <cell r="F544" t="str">
            <v>703 Jefferson St</v>
          </cell>
          <cell r="G544" t="str">
            <v>Napa</v>
          </cell>
          <cell r="H544" t="str">
            <v>Napa</v>
          </cell>
          <cell r="J544" t="str">
            <v>94559</v>
          </cell>
          <cell r="N544" t="str">
            <v>C</v>
          </cell>
          <cell r="O544" t="str">
            <v>Wood Frame</v>
          </cell>
          <cell r="P544">
            <v>1900</v>
          </cell>
          <cell r="Q544">
            <v>3160</v>
          </cell>
          <cell r="R544">
            <v>1</v>
          </cell>
          <cell r="S544" t="str">
            <v>Multi</v>
          </cell>
          <cell r="U544">
            <v>310000</v>
          </cell>
          <cell r="V544">
            <v>286700</v>
          </cell>
          <cell r="W544">
            <v>138300</v>
          </cell>
          <cell r="X544" t="str">
            <v>Luther Burbank Savings</v>
          </cell>
          <cell r="AE544">
            <v>36756</v>
          </cell>
          <cell r="AF544">
            <v>425000</v>
          </cell>
        </row>
        <row r="545">
          <cell r="A545" t="str">
            <v>155640675</v>
          </cell>
          <cell r="B545" t="str">
            <v>East Bay/Oakland</v>
          </cell>
          <cell r="C545" t="str">
            <v>Napa County</v>
          </cell>
          <cell r="D545" t="str">
            <v>Office</v>
          </cell>
          <cell r="F545" t="str">
            <v>3281 Solano Ave</v>
          </cell>
          <cell r="G545" t="str">
            <v>Napa</v>
          </cell>
          <cell r="H545" t="str">
            <v>Napa</v>
          </cell>
          <cell r="J545" t="str">
            <v>94558</v>
          </cell>
          <cell r="K545" t="str">
            <v>County of Napa</v>
          </cell>
          <cell r="L545" t="str">
            <v>County Napa</v>
          </cell>
          <cell r="M545">
            <v>7072534421</v>
          </cell>
          <cell r="N545" t="str">
            <v>B</v>
          </cell>
          <cell r="O545" t="str">
            <v>Wood Frame</v>
          </cell>
          <cell r="P545">
            <v>1950</v>
          </cell>
          <cell r="Q545">
            <v>1556</v>
          </cell>
          <cell r="R545">
            <v>3</v>
          </cell>
          <cell r="S545" t="str">
            <v>Single</v>
          </cell>
          <cell r="V545">
            <v>425000</v>
          </cell>
          <cell r="AE545">
            <v>40675</v>
          </cell>
          <cell r="AF545">
            <v>425000</v>
          </cell>
        </row>
        <row r="546">
          <cell r="A546" t="str">
            <v>120040073</v>
          </cell>
          <cell r="B546" t="str">
            <v>East Bay/Oakland</v>
          </cell>
          <cell r="C546" t="str">
            <v>Napa County</v>
          </cell>
          <cell r="D546" t="str">
            <v>Office</v>
          </cell>
          <cell r="F546" t="str">
            <v>3278-3280 Villa Ln</v>
          </cell>
          <cell r="G546" t="str">
            <v>Napa</v>
          </cell>
          <cell r="H546" t="str">
            <v>Napa</v>
          </cell>
          <cell r="J546" t="str">
            <v>94558</v>
          </cell>
          <cell r="K546" t="str">
            <v>Container Providers Inc</v>
          </cell>
          <cell r="L546" t="str">
            <v>Carlos Pereira</v>
          </cell>
          <cell r="M546">
            <v>7072555566</v>
          </cell>
          <cell r="N546" t="str">
            <v>B</v>
          </cell>
          <cell r="O546" t="str">
            <v>Wood Frame</v>
          </cell>
          <cell r="Q546">
            <v>1200</v>
          </cell>
          <cell r="S546" t="str">
            <v>Multi</v>
          </cell>
          <cell r="U546">
            <v>290370</v>
          </cell>
          <cell r="V546">
            <v>420000</v>
          </cell>
          <cell r="AE546">
            <v>40073</v>
          </cell>
          <cell r="AF546">
            <v>420000</v>
          </cell>
        </row>
        <row r="547">
          <cell r="A547" t="str">
            <v>309936690</v>
          </cell>
          <cell r="B547" t="str">
            <v>East Bay/Oakland</v>
          </cell>
          <cell r="C547" t="str">
            <v>Napa County</v>
          </cell>
          <cell r="D547" t="str">
            <v>Office</v>
          </cell>
          <cell r="F547" t="str">
            <v>1420 3rd St</v>
          </cell>
          <cell r="G547" t="str">
            <v>Napa</v>
          </cell>
          <cell r="H547" t="str">
            <v>Napa</v>
          </cell>
          <cell r="J547" t="str">
            <v>94559</v>
          </cell>
          <cell r="N547" t="str">
            <v>C</v>
          </cell>
          <cell r="O547" t="str">
            <v>Wood Frame</v>
          </cell>
          <cell r="P547">
            <v>1960</v>
          </cell>
          <cell r="Q547">
            <v>3099</v>
          </cell>
          <cell r="R547">
            <v>1</v>
          </cell>
          <cell r="S547" t="str">
            <v>Multi</v>
          </cell>
          <cell r="U547">
            <v>276000</v>
          </cell>
          <cell r="V547">
            <v>250000</v>
          </cell>
          <cell r="W547">
            <v>150000</v>
          </cell>
          <cell r="X547" t="str">
            <v>Lender Not available</v>
          </cell>
          <cell r="AE547">
            <v>36690</v>
          </cell>
          <cell r="AF547">
            <v>400000</v>
          </cell>
        </row>
        <row r="548">
          <cell r="A548" t="str">
            <v>215637062</v>
          </cell>
          <cell r="B548" t="str">
            <v>East Bay/Oakland</v>
          </cell>
          <cell r="C548" t="str">
            <v>Napa County</v>
          </cell>
          <cell r="D548" t="str">
            <v>Office</v>
          </cell>
          <cell r="F548" t="str">
            <v>2045 Jefferson St</v>
          </cell>
          <cell r="G548" t="str">
            <v>Napa</v>
          </cell>
          <cell r="H548" t="str">
            <v>Napa</v>
          </cell>
          <cell r="J548" t="str">
            <v>94559</v>
          </cell>
          <cell r="N548" t="str">
            <v>C</v>
          </cell>
          <cell r="O548" t="str">
            <v>Reinforced Concrete</v>
          </cell>
          <cell r="P548">
            <v>1952</v>
          </cell>
          <cell r="Q548">
            <v>2156</v>
          </cell>
          <cell r="R548">
            <v>1</v>
          </cell>
          <cell r="S548" t="str">
            <v>Single</v>
          </cell>
          <cell r="U548">
            <v>174843</v>
          </cell>
          <cell r="V548">
            <v>115500</v>
          </cell>
          <cell r="W548">
            <v>269500</v>
          </cell>
          <cell r="X548" t="str">
            <v>Burbank Financial Inc</v>
          </cell>
          <cell r="Z548" t="str">
            <v>Luther Burbank Svgs</v>
          </cell>
          <cell r="AE548">
            <v>37062</v>
          </cell>
          <cell r="AF548">
            <v>385000</v>
          </cell>
        </row>
        <row r="549">
          <cell r="A549" t="str">
            <v>158436615</v>
          </cell>
          <cell r="B549" t="str">
            <v>East Bay/Oakland</v>
          </cell>
          <cell r="C549" t="str">
            <v>Napa County</v>
          </cell>
          <cell r="D549" t="str">
            <v>Office</v>
          </cell>
          <cell r="F549" t="str">
            <v>1755 1st St</v>
          </cell>
          <cell r="G549" t="str">
            <v>Napa</v>
          </cell>
          <cell r="H549" t="str">
            <v>Napa</v>
          </cell>
          <cell r="J549" t="str">
            <v>94559</v>
          </cell>
          <cell r="N549" t="str">
            <v>C</v>
          </cell>
          <cell r="O549" t="str">
            <v>Wood Frame</v>
          </cell>
          <cell r="P549">
            <v>1913</v>
          </cell>
          <cell r="Q549">
            <v>1584</v>
          </cell>
          <cell r="S549" t="str">
            <v>Multi</v>
          </cell>
          <cell r="U549">
            <v>117283</v>
          </cell>
          <cell r="W549">
            <v>665000</v>
          </cell>
          <cell r="X549" t="str">
            <v>First Republic Bank</v>
          </cell>
          <cell r="AE549">
            <v>36615</v>
          </cell>
          <cell r="AF549">
            <v>380000</v>
          </cell>
        </row>
        <row r="550">
          <cell r="A550" t="str">
            <v>186139987</v>
          </cell>
          <cell r="B550" t="str">
            <v>East Bay/Oakland</v>
          </cell>
          <cell r="C550" t="str">
            <v>Napa County</v>
          </cell>
          <cell r="D550" t="str">
            <v>Office</v>
          </cell>
          <cell r="F550" t="str">
            <v>1305 E St</v>
          </cell>
          <cell r="G550" t="str">
            <v>Napa</v>
          </cell>
          <cell r="H550" t="str">
            <v>Napa</v>
          </cell>
          <cell r="J550" t="str">
            <v>94559</v>
          </cell>
          <cell r="K550" t="str">
            <v>Pacific Geodata</v>
          </cell>
          <cell r="L550" t="str">
            <v>Michael McClure</v>
          </cell>
          <cell r="M550">
            <v>7072581055</v>
          </cell>
          <cell r="N550" t="str">
            <v>C</v>
          </cell>
          <cell r="P550">
            <v>1951</v>
          </cell>
          <cell r="Q550">
            <v>1861</v>
          </cell>
          <cell r="S550" t="str">
            <v>Multi</v>
          </cell>
          <cell r="U550">
            <v>639846</v>
          </cell>
          <cell r="V550">
            <v>112870</v>
          </cell>
          <cell r="AA550">
            <v>263130</v>
          </cell>
          <cell r="AB550" t="str">
            <v>Bank of Napa NA</v>
          </cell>
          <cell r="AE550">
            <v>39987</v>
          </cell>
          <cell r="AF550">
            <v>376000</v>
          </cell>
        </row>
        <row r="551">
          <cell r="A551" t="str">
            <v>122141362</v>
          </cell>
          <cell r="B551" t="str">
            <v>East Bay/Oakland</v>
          </cell>
          <cell r="C551" t="str">
            <v>Napa County</v>
          </cell>
          <cell r="D551" t="str">
            <v>Office</v>
          </cell>
          <cell r="F551" t="str">
            <v>1780 3rd St</v>
          </cell>
          <cell r="G551" t="str">
            <v>Napa</v>
          </cell>
          <cell r="H551" t="str">
            <v>Napa</v>
          </cell>
          <cell r="J551" t="str">
            <v>94559</v>
          </cell>
          <cell r="K551" t="str">
            <v>Tanya K. Mahaphon OD</v>
          </cell>
          <cell r="M551">
            <v>7072537111</v>
          </cell>
          <cell r="N551" t="str">
            <v>C</v>
          </cell>
          <cell r="O551" t="str">
            <v>Wood Frame</v>
          </cell>
          <cell r="P551">
            <v>1940</v>
          </cell>
          <cell r="Q551">
            <v>1221</v>
          </cell>
          <cell r="R551">
            <v>2</v>
          </cell>
          <cell r="S551" t="str">
            <v>Single</v>
          </cell>
          <cell r="U551">
            <v>249614</v>
          </cell>
          <cell r="V551">
            <v>375000</v>
          </cell>
          <cell r="AE551">
            <v>41362</v>
          </cell>
          <cell r="AF551">
            <v>375000</v>
          </cell>
        </row>
        <row r="552">
          <cell r="A552" t="str">
            <v>1874941481</v>
          </cell>
          <cell r="B552" t="str">
            <v>East Bay/Oakland</v>
          </cell>
          <cell r="C552" t="str">
            <v>Napa County</v>
          </cell>
          <cell r="D552" t="str">
            <v>Office</v>
          </cell>
          <cell r="E552" t="str">
            <v>Medical</v>
          </cell>
          <cell r="F552" t="str">
            <v>3434 Villa Ln, 260/2nd Floor</v>
          </cell>
          <cell r="G552" t="str">
            <v>Napa</v>
          </cell>
          <cell r="H552" t="str">
            <v>Napa</v>
          </cell>
          <cell r="I552" t="str">
            <v>Office Condo</v>
          </cell>
          <cell r="J552" t="str">
            <v>94558</v>
          </cell>
          <cell r="K552" t="str">
            <v>Robert H Dunham Md Inc</v>
          </cell>
          <cell r="L552" t="str">
            <v>Robert Dunham</v>
          </cell>
          <cell r="M552">
            <v>7072247757</v>
          </cell>
          <cell r="N552" t="str">
            <v>C</v>
          </cell>
          <cell r="O552" t="str">
            <v>Reinforced Concrete</v>
          </cell>
          <cell r="P552">
            <v>1986</v>
          </cell>
          <cell r="Q552">
            <v>18749</v>
          </cell>
          <cell r="R552">
            <v>16</v>
          </cell>
          <cell r="U552">
            <v>234010</v>
          </cell>
          <cell r="V552">
            <v>37500</v>
          </cell>
          <cell r="W552">
            <v>187500</v>
          </cell>
          <cell r="X552" t="str">
            <v>Bank of Napa NA</v>
          </cell>
          <cell r="AA552">
            <v>150000</v>
          </cell>
          <cell r="AB552" t="str">
            <v>Private Individual Fas Fiancial Inc</v>
          </cell>
          <cell r="AE552">
            <v>41481</v>
          </cell>
          <cell r="AF552">
            <v>375000</v>
          </cell>
        </row>
        <row r="553">
          <cell r="A553" t="str">
            <v>85336700</v>
          </cell>
          <cell r="B553" t="str">
            <v>East Bay/Oakland</v>
          </cell>
          <cell r="C553" t="str">
            <v>Napa County</v>
          </cell>
          <cell r="D553" t="str">
            <v>Office</v>
          </cell>
          <cell r="F553" t="str">
            <v>1350 Oak Ave</v>
          </cell>
          <cell r="G553" t="str">
            <v>Saint Helena</v>
          </cell>
          <cell r="H553" t="str">
            <v>Napa</v>
          </cell>
          <cell r="J553" t="str">
            <v>94574</v>
          </cell>
          <cell r="N553" t="str">
            <v>C</v>
          </cell>
          <cell r="O553" t="str">
            <v>Masonry</v>
          </cell>
          <cell r="P553">
            <v>1926</v>
          </cell>
          <cell r="Q553">
            <v>853</v>
          </cell>
          <cell r="S553" t="str">
            <v>Single</v>
          </cell>
          <cell r="U553">
            <v>335035</v>
          </cell>
          <cell r="V553">
            <v>365000</v>
          </cell>
          <cell r="AE553">
            <v>36700</v>
          </cell>
          <cell r="AF553">
            <v>365000</v>
          </cell>
        </row>
        <row r="554">
          <cell r="A554" t="str">
            <v>98141514</v>
          </cell>
          <cell r="B554" t="str">
            <v>East Bay/Oakland</v>
          </cell>
          <cell r="C554" t="str">
            <v>Napa County</v>
          </cell>
          <cell r="D554" t="str">
            <v>Office</v>
          </cell>
          <cell r="F554" t="str">
            <v>1643 Jefferson St</v>
          </cell>
          <cell r="G554" t="str">
            <v>Napa</v>
          </cell>
          <cell r="H554" t="str">
            <v>Napa</v>
          </cell>
          <cell r="J554" t="str">
            <v>94559</v>
          </cell>
          <cell r="N554" t="str">
            <v>C</v>
          </cell>
          <cell r="O554" t="str">
            <v>Wood Frame</v>
          </cell>
          <cell r="Q554">
            <v>981</v>
          </cell>
          <cell r="S554" t="str">
            <v>Multi</v>
          </cell>
          <cell r="T554">
            <v>100</v>
          </cell>
          <cell r="U554">
            <v>435000</v>
          </cell>
          <cell r="V554">
            <v>107001</v>
          </cell>
          <cell r="W554">
            <v>249999</v>
          </cell>
          <cell r="X554" t="str">
            <v>Bank of Marin</v>
          </cell>
          <cell r="AE554">
            <v>41514</v>
          </cell>
          <cell r="AF554">
            <v>357000</v>
          </cell>
        </row>
        <row r="555">
          <cell r="A555" t="str">
            <v>116236980</v>
          </cell>
          <cell r="B555" t="str">
            <v>East Bay/Oakland</v>
          </cell>
          <cell r="C555" t="str">
            <v>Napa County</v>
          </cell>
          <cell r="D555" t="str">
            <v>Office</v>
          </cell>
          <cell r="F555" t="str">
            <v>1003 Foothill Blvd</v>
          </cell>
          <cell r="G555" t="str">
            <v>Calistoga</v>
          </cell>
          <cell r="H555" t="str">
            <v>Napa</v>
          </cell>
          <cell r="J555" t="str">
            <v>94515</v>
          </cell>
          <cell r="N555" t="str">
            <v>C</v>
          </cell>
          <cell r="O555" t="str">
            <v>Wood Frame</v>
          </cell>
          <cell r="P555">
            <v>1910</v>
          </cell>
          <cell r="Q555">
            <v>1162</v>
          </cell>
          <cell r="S555" t="str">
            <v>Single</v>
          </cell>
          <cell r="U555">
            <v>52027</v>
          </cell>
          <cell r="V555">
            <v>175000</v>
          </cell>
          <cell r="W555">
            <v>175000</v>
          </cell>
          <cell r="X555" t="str">
            <v>Seller</v>
          </cell>
          <cell r="AE555">
            <v>36980</v>
          </cell>
          <cell r="AF555">
            <v>350000</v>
          </cell>
        </row>
        <row r="556">
          <cell r="A556" t="str">
            <v>1100034789</v>
          </cell>
          <cell r="B556" t="str">
            <v>East Bay/Oakland</v>
          </cell>
          <cell r="C556" t="str">
            <v>Napa County</v>
          </cell>
          <cell r="D556" t="str">
            <v>Office</v>
          </cell>
          <cell r="F556" t="str">
            <v>1272 Hayes St</v>
          </cell>
          <cell r="G556" t="str">
            <v>Napa</v>
          </cell>
          <cell r="H556" t="str">
            <v>Napa</v>
          </cell>
          <cell r="I556" t="str">
            <v>Hayes Street Plaza</v>
          </cell>
          <cell r="J556" t="str">
            <v>94559</v>
          </cell>
          <cell r="N556" t="str">
            <v>B</v>
          </cell>
          <cell r="O556" t="str">
            <v>Wood Frame</v>
          </cell>
          <cell r="P556">
            <v>1960</v>
          </cell>
          <cell r="Q556">
            <v>11000</v>
          </cell>
          <cell r="S556" t="str">
            <v>Multi</v>
          </cell>
          <cell r="V556">
            <v>105000</v>
          </cell>
          <cell r="W556">
            <v>245000</v>
          </cell>
          <cell r="X556" t="str">
            <v>Vintage Bank</v>
          </cell>
          <cell r="AE556">
            <v>34789</v>
          </cell>
          <cell r="AF556">
            <v>350000</v>
          </cell>
        </row>
        <row r="557">
          <cell r="A557" t="str">
            <v>1874937736</v>
          </cell>
          <cell r="B557" t="str">
            <v>East Bay/Oakland</v>
          </cell>
          <cell r="C557" t="str">
            <v>Napa County</v>
          </cell>
          <cell r="D557" t="str">
            <v>Office</v>
          </cell>
          <cell r="E557" t="str">
            <v>Medical</v>
          </cell>
          <cell r="F557" t="str">
            <v>3434 Villa Ln</v>
          </cell>
          <cell r="G557" t="str">
            <v>Napa</v>
          </cell>
          <cell r="H557" t="str">
            <v>Napa</v>
          </cell>
          <cell r="I557" t="str">
            <v>Office Condo</v>
          </cell>
          <cell r="J557" t="str">
            <v>94558</v>
          </cell>
          <cell r="N557" t="str">
            <v>C</v>
          </cell>
          <cell r="O557" t="str">
            <v>Reinforced Concrete</v>
          </cell>
          <cell r="P557">
            <v>1986</v>
          </cell>
          <cell r="Q557">
            <v>18749</v>
          </cell>
          <cell r="U557">
            <v>218917</v>
          </cell>
          <cell r="V557">
            <v>344000</v>
          </cell>
          <cell r="X557" t="str">
            <v>Lender Not available</v>
          </cell>
          <cell r="Z557" t="str">
            <v>N/TD</v>
          </cell>
          <cell r="AE557">
            <v>37736</v>
          </cell>
          <cell r="AF557">
            <v>344000</v>
          </cell>
        </row>
        <row r="558">
          <cell r="A558" t="str">
            <v>184436768</v>
          </cell>
          <cell r="B558" t="str">
            <v>East Bay/Oakland</v>
          </cell>
          <cell r="C558" t="str">
            <v>Napa County</v>
          </cell>
          <cell r="D558" t="str">
            <v>Office</v>
          </cell>
          <cell r="F558" t="str">
            <v>2017 Redwood Rd</v>
          </cell>
          <cell r="G558" t="str">
            <v>Napa</v>
          </cell>
          <cell r="H558" t="str">
            <v>Napa</v>
          </cell>
          <cell r="J558" t="str">
            <v>94558</v>
          </cell>
          <cell r="N558" t="str">
            <v>C</v>
          </cell>
          <cell r="O558" t="str">
            <v>Wood Frame</v>
          </cell>
          <cell r="P558">
            <v>1975</v>
          </cell>
          <cell r="Q558">
            <v>1844</v>
          </cell>
          <cell r="R558">
            <v>2</v>
          </cell>
          <cell r="S558" t="str">
            <v>Multi</v>
          </cell>
          <cell r="U558">
            <v>164245</v>
          </cell>
          <cell r="V558">
            <v>343000</v>
          </cell>
          <cell r="AE558">
            <v>36768</v>
          </cell>
          <cell r="AF558">
            <v>343000</v>
          </cell>
        </row>
        <row r="559">
          <cell r="A559" t="str">
            <v>154839684</v>
          </cell>
          <cell r="B559" t="str">
            <v>East Bay/Oakland</v>
          </cell>
          <cell r="C559" t="str">
            <v>Napa County</v>
          </cell>
          <cell r="D559" t="str">
            <v>Office</v>
          </cell>
          <cell r="F559" t="str">
            <v>1427 Jefferson St</v>
          </cell>
          <cell r="G559" t="str">
            <v>Napa</v>
          </cell>
          <cell r="H559" t="str">
            <v>Napa</v>
          </cell>
          <cell r="J559" t="str">
            <v>94559</v>
          </cell>
          <cell r="K559" t="str">
            <v>Bird John D</v>
          </cell>
          <cell r="L559" t="str">
            <v>John Bird</v>
          </cell>
          <cell r="M559">
            <v>7072548737</v>
          </cell>
          <cell r="N559" t="str">
            <v>B</v>
          </cell>
          <cell r="O559" t="str">
            <v>Wood Frame</v>
          </cell>
          <cell r="P559">
            <v>1910</v>
          </cell>
          <cell r="Q559">
            <v>1548</v>
          </cell>
          <cell r="S559" t="str">
            <v>Multi</v>
          </cell>
          <cell r="V559">
            <v>330000</v>
          </cell>
          <cell r="AE559">
            <v>39684</v>
          </cell>
          <cell r="AF559">
            <v>330000</v>
          </cell>
        </row>
        <row r="560">
          <cell r="A560" t="str">
            <v>180037259</v>
          </cell>
          <cell r="B560" t="str">
            <v>East Bay/Oakland</v>
          </cell>
          <cell r="C560" t="str">
            <v>Napa County</v>
          </cell>
          <cell r="D560" t="str">
            <v>Office</v>
          </cell>
          <cell r="E560" t="str">
            <v>Medical</v>
          </cell>
          <cell r="F560" t="str">
            <v>2005 Delpha Dr</v>
          </cell>
          <cell r="G560" t="str">
            <v>Napa</v>
          </cell>
          <cell r="H560" t="str">
            <v>Napa</v>
          </cell>
          <cell r="I560" t="str">
            <v>Chinese Acupunture</v>
          </cell>
          <cell r="J560" t="str">
            <v>94558</v>
          </cell>
          <cell r="N560" t="str">
            <v>C</v>
          </cell>
          <cell r="O560" t="str">
            <v>Wood Frame</v>
          </cell>
          <cell r="Q560">
            <v>1800</v>
          </cell>
          <cell r="R560">
            <v>1</v>
          </cell>
          <cell r="S560" t="str">
            <v>Multi</v>
          </cell>
          <cell r="U560">
            <v>240685</v>
          </cell>
          <cell r="V560">
            <v>81250</v>
          </cell>
          <cell r="W560">
            <v>243750</v>
          </cell>
          <cell r="X560" t="str">
            <v>Westamerica Bank</v>
          </cell>
          <cell r="AE560">
            <v>37259</v>
          </cell>
          <cell r="AF560">
            <v>325000</v>
          </cell>
        </row>
        <row r="561">
          <cell r="A561" t="str">
            <v>175036894</v>
          </cell>
          <cell r="B561" t="str">
            <v>East Bay/Oakland</v>
          </cell>
          <cell r="C561" t="str">
            <v>Napa County</v>
          </cell>
          <cell r="D561" t="str">
            <v>Office</v>
          </cell>
          <cell r="F561" t="str">
            <v>3091-3095 Solano Ave</v>
          </cell>
          <cell r="G561" t="str">
            <v>Napa</v>
          </cell>
          <cell r="H561" t="str">
            <v>Napa</v>
          </cell>
          <cell r="J561" t="str">
            <v>94558</v>
          </cell>
          <cell r="N561" t="str">
            <v>C</v>
          </cell>
          <cell r="O561" t="str">
            <v>Wood Frame</v>
          </cell>
          <cell r="Q561">
            <v>1750</v>
          </cell>
          <cell r="S561" t="str">
            <v>Single</v>
          </cell>
          <cell r="U561">
            <v>219994</v>
          </cell>
          <cell r="X561" t="str">
            <v>Lender Not available</v>
          </cell>
          <cell r="AE561">
            <v>36894</v>
          </cell>
          <cell r="AF561">
            <v>320000</v>
          </cell>
        </row>
        <row r="562">
          <cell r="A562" t="str">
            <v>139237371</v>
          </cell>
          <cell r="B562" t="str">
            <v>East Bay/Oakland</v>
          </cell>
          <cell r="C562" t="str">
            <v>Napa County</v>
          </cell>
          <cell r="D562" t="str">
            <v>Office</v>
          </cell>
          <cell r="F562" t="str">
            <v>1001 Professional Dr</v>
          </cell>
          <cell r="G562" t="str">
            <v>Napa</v>
          </cell>
          <cell r="H562" t="str">
            <v>Napa</v>
          </cell>
          <cell r="I562" t="str">
            <v>Beard Professional Center</v>
          </cell>
          <cell r="J562" t="str">
            <v>94558</v>
          </cell>
          <cell r="N562" t="str">
            <v>C</v>
          </cell>
          <cell r="O562" t="str">
            <v>Wood Frame</v>
          </cell>
          <cell r="Q562">
            <v>1392</v>
          </cell>
          <cell r="R562">
            <v>1</v>
          </cell>
          <cell r="S562" t="str">
            <v>Multi</v>
          </cell>
          <cell r="U562">
            <v>245836</v>
          </cell>
          <cell r="V562">
            <v>62500</v>
          </cell>
          <cell r="W562">
            <v>255000</v>
          </cell>
          <cell r="X562" t="str">
            <v>Mechanics Bank</v>
          </cell>
          <cell r="AE562">
            <v>37371</v>
          </cell>
          <cell r="AF562">
            <v>317500</v>
          </cell>
        </row>
        <row r="563">
          <cell r="A563" t="str">
            <v>108537063</v>
          </cell>
          <cell r="B563" t="str">
            <v>East Bay/Oakland</v>
          </cell>
          <cell r="C563" t="str">
            <v>Napa County</v>
          </cell>
          <cell r="D563" t="str">
            <v>Office</v>
          </cell>
          <cell r="F563" t="str">
            <v>2025 Jefferson St</v>
          </cell>
          <cell r="G563" t="str">
            <v>Napa</v>
          </cell>
          <cell r="H563" t="str">
            <v>Napa</v>
          </cell>
          <cell r="J563" t="str">
            <v>94559</v>
          </cell>
          <cell r="N563" t="str">
            <v>C</v>
          </cell>
          <cell r="O563" t="str">
            <v>Masonry</v>
          </cell>
          <cell r="P563">
            <v>1937</v>
          </cell>
          <cell r="Q563">
            <v>1085</v>
          </cell>
          <cell r="S563" t="str">
            <v>Multi</v>
          </cell>
          <cell r="T563">
            <v>100</v>
          </cell>
          <cell r="U563">
            <v>125367</v>
          </cell>
          <cell r="W563">
            <v>323052</v>
          </cell>
          <cell r="X563" t="str">
            <v>Private Lender</v>
          </cell>
          <cell r="Z563" t="str">
            <v>Private Individual: Dennis Groth</v>
          </cell>
          <cell r="AE563">
            <v>37063</v>
          </cell>
          <cell r="AF563">
            <v>315000</v>
          </cell>
        </row>
        <row r="564">
          <cell r="A564" t="str">
            <v>2592440268</v>
          </cell>
          <cell r="B564" t="str">
            <v>East Bay/Oakland</v>
          </cell>
          <cell r="C564" t="str">
            <v>Napa County</v>
          </cell>
          <cell r="D564" t="str">
            <v>Office</v>
          </cell>
          <cell r="F564" t="str">
            <v>809 Coombs St</v>
          </cell>
          <cell r="G564" t="str">
            <v>Napa</v>
          </cell>
          <cell r="H564" t="str">
            <v>Napa</v>
          </cell>
          <cell r="J564" t="str">
            <v>94559</v>
          </cell>
          <cell r="N564" t="str">
            <v>C</v>
          </cell>
          <cell r="P564">
            <v>1920</v>
          </cell>
          <cell r="Q564">
            <v>25924</v>
          </cell>
          <cell r="S564" t="str">
            <v>Multi</v>
          </cell>
          <cell r="T564">
            <v>91.44</v>
          </cell>
          <cell r="U564">
            <v>1519570</v>
          </cell>
          <cell r="AE564">
            <v>40268</v>
          </cell>
          <cell r="AF564">
            <v>305000</v>
          </cell>
        </row>
        <row r="565">
          <cell r="A565" t="str">
            <v>160936770</v>
          </cell>
          <cell r="B565" t="str">
            <v>East Bay/Oakland</v>
          </cell>
          <cell r="C565" t="str">
            <v>Napa County</v>
          </cell>
          <cell r="D565" t="str">
            <v>Office</v>
          </cell>
          <cell r="F565" t="str">
            <v>1763 2nd St</v>
          </cell>
          <cell r="G565" t="str">
            <v>Napa</v>
          </cell>
          <cell r="H565" t="str">
            <v>Napa</v>
          </cell>
          <cell r="J565" t="str">
            <v>94559</v>
          </cell>
          <cell r="N565" t="str">
            <v>C</v>
          </cell>
          <cell r="O565" t="str">
            <v>Wood Frame</v>
          </cell>
          <cell r="P565">
            <v>1900</v>
          </cell>
          <cell r="Q565">
            <v>1609</v>
          </cell>
          <cell r="R565">
            <v>3</v>
          </cell>
          <cell r="S565" t="str">
            <v>Multi</v>
          </cell>
          <cell r="U565">
            <v>101133</v>
          </cell>
          <cell r="V565">
            <v>295000</v>
          </cell>
          <cell r="AE565">
            <v>36770</v>
          </cell>
          <cell r="AF565">
            <v>295000</v>
          </cell>
        </row>
        <row r="566">
          <cell r="A566" t="str">
            <v>76541352</v>
          </cell>
          <cell r="B566" t="str">
            <v>East Bay/Oakland</v>
          </cell>
          <cell r="C566" t="str">
            <v>Napa County</v>
          </cell>
          <cell r="D566" t="str">
            <v>Office</v>
          </cell>
          <cell r="F566" t="str">
            <v>1128 Franklin St</v>
          </cell>
          <cell r="G566" t="str">
            <v>Napa</v>
          </cell>
          <cell r="H566" t="str">
            <v>Napa</v>
          </cell>
          <cell r="J566" t="str">
            <v>94559</v>
          </cell>
          <cell r="N566" t="str">
            <v>C</v>
          </cell>
          <cell r="O566" t="str">
            <v>Wood Frame</v>
          </cell>
          <cell r="P566">
            <v>1938</v>
          </cell>
          <cell r="Q566">
            <v>765</v>
          </cell>
          <cell r="S566" t="str">
            <v>Multi</v>
          </cell>
          <cell r="U566">
            <v>175970</v>
          </cell>
          <cell r="V566">
            <v>290000</v>
          </cell>
          <cell r="AE566">
            <v>41352</v>
          </cell>
          <cell r="AF566">
            <v>290000</v>
          </cell>
        </row>
        <row r="567">
          <cell r="A567" t="str">
            <v>2592439890</v>
          </cell>
          <cell r="B567" t="str">
            <v>East Bay/Oakland</v>
          </cell>
          <cell r="C567" t="str">
            <v>Napa County</v>
          </cell>
          <cell r="D567" t="str">
            <v>Office</v>
          </cell>
          <cell r="F567" t="str">
            <v>809 Coombs St</v>
          </cell>
          <cell r="G567" t="str">
            <v>Napa</v>
          </cell>
          <cell r="H567" t="str">
            <v>Napa</v>
          </cell>
          <cell r="J567" t="str">
            <v>94559</v>
          </cell>
          <cell r="N567" t="str">
            <v>C</v>
          </cell>
          <cell r="P567">
            <v>1920</v>
          </cell>
          <cell r="Q567">
            <v>25924</v>
          </cell>
          <cell r="S567" t="str">
            <v>Multi</v>
          </cell>
          <cell r="T567">
            <v>91.44</v>
          </cell>
          <cell r="U567">
            <v>881106</v>
          </cell>
          <cell r="AE567">
            <v>39890</v>
          </cell>
          <cell r="AF567">
            <v>272000</v>
          </cell>
        </row>
        <row r="568">
          <cell r="A568" t="str">
            <v>113036965</v>
          </cell>
          <cell r="B568" t="str">
            <v>East Bay/Oakland</v>
          </cell>
          <cell r="C568" t="str">
            <v>Napa County</v>
          </cell>
          <cell r="D568" t="str">
            <v>Office</v>
          </cell>
          <cell r="F568" t="str">
            <v>952 Jefferson St</v>
          </cell>
          <cell r="G568" t="str">
            <v>Napa</v>
          </cell>
          <cell r="H568" t="str">
            <v>Napa</v>
          </cell>
          <cell r="J568" t="str">
            <v>94559</v>
          </cell>
          <cell r="N568" t="str">
            <v>C</v>
          </cell>
          <cell r="O568" t="str">
            <v>Wood Frame</v>
          </cell>
          <cell r="P568">
            <v>1920</v>
          </cell>
          <cell r="Q568">
            <v>1130</v>
          </cell>
          <cell r="S568" t="str">
            <v>Multi</v>
          </cell>
          <cell r="U568">
            <v>167259</v>
          </cell>
          <cell r="V568">
            <v>92000</v>
          </cell>
          <cell r="W568">
            <v>175000</v>
          </cell>
          <cell r="X568" t="str">
            <v>Private Lender</v>
          </cell>
          <cell r="AE568">
            <v>36965</v>
          </cell>
          <cell r="AF568">
            <v>267000</v>
          </cell>
        </row>
        <row r="569">
          <cell r="A569" t="str">
            <v>1653041211</v>
          </cell>
          <cell r="B569" t="str">
            <v>East Bay/Oakland</v>
          </cell>
          <cell r="C569" t="str">
            <v>Napa County</v>
          </cell>
          <cell r="D569" t="str">
            <v>Office</v>
          </cell>
          <cell r="F569" t="str">
            <v>935 Trancas St, 2A/1st Floor</v>
          </cell>
          <cell r="G569" t="str">
            <v>Napa</v>
          </cell>
          <cell r="H569" t="str">
            <v>Napa</v>
          </cell>
          <cell r="I569" t="str">
            <v>Office Condo</v>
          </cell>
          <cell r="J569" t="str">
            <v>94558</v>
          </cell>
          <cell r="K569" t="str">
            <v>Craig L Maurer</v>
          </cell>
          <cell r="L569" t="str">
            <v>Craig Maurer</v>
          </cell>
          <cell r="M569">
            <v>7072515714</v>
          </cell>
          <cell r="N569" t="str">
            <v>C</v>
          </cell>
          <cell r="O569" t="str">
            <v>Wood Frame</v>
          </cell>
          <cell r="P569">
            <v>1967</v>
          </cell>
          <cell r="Q569">
            <v>16530</v>
          </cell>
          <cell r="R569">
            <v>12</v>
          </cell>
          <cell r="T569">
            <v>3.48</v>
          </cell>
          <cell r="V569">
            <v>255000</v>
          </cell>
          <cell r="AE569">
            <v>41211</v>
          </cell>
          <cell r="AF569">
            <v>255000</v>
          </cell>
        </row>
        <row r="570">
          <cell r="A570" t="str">
            <v>108536957</v>
          </cell>
          <cell r="B570" t="str">
            <v>East Bay/Oakland</v>
          </cell>
          <cell r="C570" t="str">
            <v>Napa County</v>
          </cell>
          <cell r="D570" t="str">
            <v>Office</v>
          </cell>
          <cell r="F570" t="str">
            <v>2025 Jefferson St</v>
          </cell>
          <cell r="G570" t="str">
            <v>Napa</v>
          </cell>
          <cell r="H570" t="str">
            <v>Napa</v>
          </cell>
          <cell r="J570" t="str">
            <v>94559</v>
          </cell>
          <cell r="N570" t="str">
            <v>C</v>
          </cell>
          <cell r="O570" t="str">
            <v>Masonry</v>
          </cell>
          <cell r="P570">
            <v>1937</v>
          </cell>
          <cell r="Q570">
            <v>1085</v>
          </cell>
          <cell r="S570" t="str">
            <v>Single</v>
          </cell>
          <cell r="T570">
            <v>100</v>
          </cell>
          <cell r="U570">
            <v>125367</v>
          </cell>
          <cell r="X570" t="str">
            <v>Lender Not available</v>
          </cell>
          <cell r="AE570">
            <v>36957</v>
          </cell>
          <cell r="AF570">
            <v>239287</v>
          </cell>
        </row>
        <row r="571">
          <cell r="A571" t="str">
            <v>153640039</v>
          </cell>
          <cell r="B571" t="str">
            <v>East Bay/Oakland</v>
          </cell>
          <cell r="C571" t="str">
            <v>Napa County</v>
          </cell>
          <cell r="D571" t="str">
            <v>Office</v>
          </cell>
          <cell r="F571" t="str">
            <v>1827 1st St</v>
          </cell>
          <cell r="G571" t="str">
            <v>Napa</v>
          </cell>
          <cell r="H571" t="str">
            <v>Napa</v>
          </cell>
          <cell r="J571" t="str">
            <v>94559</v>
          </cell>
          <cell r="N571" t="str">
            <v>C</v>
          </cell>
          <cell r="Q571">
            <v>1536</v>
          </cell>
          <cell r="AE571">
            <v>40039</v>
          </cell>
          <cell r="AF571">
            <v>159500</v>
          </cell>
        </row>
        <row r="572">
          <cell r="A572" t="str">
            <v>365740126</v>
          </cell>
          <cell r="B572" t="str">
            <v>East Bay/Oakland</v>
          </cell>
          <cell r="C572" t="str">
            <v>Napa County</v>
          </cell>
          <cell r="D572" t="str">
            <v>Office</v>
          </cell>
          <cell r="F572" t="str">
            <v>1041 Jefferson St</v>
          </cell>
          <cell r="G572" t="str">
            <v>Napa</v>
          </cell>
          <cell r="H572" t="str">
            <v>Napa</v>
          </cell>
          <cell r="J572" t="str">
            <v>94559</v>
          </cell>
          <cell r="N572" t="str">
            <v>B</v>
          </cell>
          <cell r="O572" t="str">
            <v>Wood Frame</v>
          </cell>
          <cell r="P572">
            <v>1980</v>
          </cell>
          <cell r="Q572">
            <v>3657</v>
          </cell>
          <cell r="R572">
            <v>3</v>
          </cell>
          <cell r="S572" t="str">
            <v>Multi</v>
          </cell>
          <cell r="T572">
            <v>19.690000000000001</v>
          </cell>
          <cell r="U572">
            <v>307168</v>
          </cell>
          <cell r="AE572">
            <v>40126</v>
          </cell>
          <cell r="AF572">
            <v>0</v>
          </cell>
        </row>
        <row r="573">
          <cell r="A573" t="str">
            <v>1070040035</v>
          </cell>
          <cell r="B573" t="str">
            <v>East Bay/Oakland</v>
          </cell>
          <cell r="C573" t="str">
            <v>Napa County</v>
          </cell>
          <cell r="D573" t="str">
            <v>Office</v>
          </cell>
          <cell r="E573" t="str">
            <v>Medical</v>
          </cell>
          <cell r="F573" t="str">
            <v>3448 Villa Ln</v>
          </cell>
          <cell r="G573" t="str">
            <v>Napa</v>
          </cell>
          <cell r="H573" t="str">
            <v>Napa</v>
          </cell>
          <cell r="I573" t="str">
            <v>Villa Lane Medical Center</v>
          </cell>
          <cell r="J573" t="str">
            <v>94558</v>
          </cell>
          <cell r="K573" t="str">
            <v>James F Kelly</v>
          </cell>
          <cell r="L573" t="str">
            <v>James Kelly</v>
          </cell>
          <cell r="N573" t="str">
            <v>B</v>
          </cell>
          <cell r="O573" t="str">
            <v>Reinforced Concrete</v>
          </cell>
          <cell r="Q573">
            <v>10700</v>
          </cell>
          <cell r="R573">
            <v>2</v>
          </cell>
          <cell r="S573" t="str">
            <v>Multi</v>
          </cell>
          <cell r="U573">
            <v>1283591</v>
          </cell>
          <cell r="AE573">
            <v>40035</v>
          </cell>
          <cell r="AF573">
            <v>0</v>
          </cell>
        </row>
        <row r="574">
          <cell r="A574" t="str">
            <v>412940310</v>
          </cell>
          <cell r="B574" t="str">
            <v>East Bay/Oakland</v>
          </cell>
          <cell r="C574" t="str">
            <v>Napa County</v>
          </cell>
          <cell r="D574" t="str">
            <v>Office</v>
          </cell>
          <cell r="F574" t="str">
            <v>753 Jefferson St</v>
          </cell>
          <cell r="G574" t="str">
            <v>Napa</v>
          </cell>
          <cell r="H574" t="str">
            <v>Napa</v>
          </cell>
          <cell r="J574" t="str">
            <v>94559</v>
          </cell>
          <cell r="N574" t="str">
            <v>C</v>
          </cell>
          <cell r="O574" t="str">
            <v>Wood Frame</v>
          </cell>
          <cell r="Q574">
            <v>4129</v>
          </cell>
          <cell r="R574">
            <v>3</v>
          </cell>
          <cell r="S574" t="str">
            <v>Multi</v>
          </cell>
          <cell r="U574">
            <v>228227</v>
          </cell>
          <cell r="AE574">
            <v>40310</v>
          </cell>
          <cell r="AF574">
            <v>0</v>
          </cell>
        </row>
        <row r="575">
          <cell r="A575" t="str">
            <v>326040287</v>
          </cell>
          <cell r="B575" t="str">
            <v>East Bay/Oakland</v>
          </cell>
          <cell r="C575" t="str">
            <v>Napa County</v>
          </cell>
          <cell r="D575" t="str">
            <v>Office</v>
          </cell>
          <cell r="F575" t="str">
            <v>3270-3272 Villa Ln</v>
          </cell>
          <cell r="G575" t="str">
            <v>Napa</v>
          </cell>
          <cell r="H575" t="str">
            <v>Napa</v>
          </cell>
          <cell r="J575" t="str">
            <v>94558</v>
          </cell>
          <cell r="N575" t="str">
            <v>C</v>
          </cell>
          <cell r="O575" t="str">
            <v>Wood Frame</v>
          </cell>
          <cell r="P575">
            <v>1978</v>
          </cell>
          <cell r="Q575">
            <v>3260</v>
          </cell>
          <cell r="S575" t="str">
            <v>Multi</v>
          </cell>
          <cell r="U575">
            <v>1152600</v>
          </cell>
          <cell r="AE575">
            <v>40287</v>
          </cell>
          <cell r="AF575">
            <v>0</v>
          </cell>
        </row>
        <row r="576">
          <cell r="A576" t="str">
            <v>365740126</v>
          </cell>
          <cell r="B576" t="str">
            <v>East Bay/Oakland</v>
          </cell>
          <cell r="C576" t="str">
            <v>Napa County</v>
          </cell>
          <cell r="D576" t="str">
            <v>Office</v>
          </cell>
          <cell r="F576" t="str">
            <v>1041 Jefferson St</v>
          </cell>
          <cell r="G576" t="str">
            <v>Napa</v>
          </cell>
          <cell r="H576" t="str">
            <v>Napa</v>
          </cell>
          <cell r="J576" t="str">
            <v>94559</v>
          </cell>
          <cell r="N576" t="str">
            <v>B</v>
          </cell>
          <cell r="O576" t="str">
            <v>Wood Frame</v>
          </cell>
          <cell r="P576">
            <v>1980</v>
          </cell>
          <cell r="Q576">
            <v>3657</v>
          </cell>
          <cell r="R576">
            <v>3</v>
          </cell>
          <cell r="S576" t="str">
            <v>Multi</v>
          </cell>
          <cell r="T576">
            <v>19.690000000000001</v>
          </cell>
          <cell r="U576">
            <v>307168</v>
          </cell>
          <cell r="AE576">
            <v>40126</v>
          </cell>
          <cell r="AF576">
            <v>0</v>
          </cell>
        </row>
        <row r="577">
          <cell r="A577" t="str">
            <v>509539786</v>
          </cell>
          <cell r="B577" t="str">
            <v>East Bay/Oakland</v>
          </cell>
          <cell r="C577" t="str">
            <v>Napa County</v>
          </cell>
          <cell r="D577" t="str">
            <v>Office</v>
          </cell>
          <cell r="F577" t="str">
            <v>1336 Oak St</v>
          </cell>
          <cell r="G577" t="str">
            <v>Saint Helena</v>
          </cell>
          <cell r="H577" t="str">
            <v>Napa</v>
          </cell>
          <cell r="J577" t="str">
            <v>94574</v>
          </cell>
          <cell r="N577" t="str">
            <v>C</v>
          </cell>
          <cell r="O577" t="str">
            <v>Masonry</v>
          </cell>
          <cell r="Q577">
            <v>5095</v>
          </cell>
          <cell r="S577" t="str">
            <v>Multi</v>
          </cell>
          <cell r="U577">
            <v>330707</v>
          </cell>
          <cell r="AE577">
            <v>39786</v>
          </cell>
          <cell r="AF577">
            <v>0</v>
          </cell>
        </row>
        <row r="578">
          <cell r="A578" t="str">
            <v>2400040021</v>
          </cell>
          <cell r="B578" t="str">
            <v>East Bay/Oakland</v>
          </cell>
          <cell r="C578" t="str">
            <v>Napa County</v>
          </cell>
          <cell r="D578" t="str">
            <v>Office</v>
          </cell>
          <cell r="F578" t="str">
            <v>1040 Main St</v>
          </cell>
          <cell r="G578" t="str">
            <v>Napa</v>
          </cell>
          <cell r="H578" t="str">
            <v>Napa</v>
          </cell>
          <cell r="I578" t="str">
            <v>Main Street Exchange</v>
          </cell>
          <cell r="J578" t="str">
            <v>94559</v>
          </cell>
          <cell r="N578" t="str">
            <v>C</v>
          </cell>
          <cell r="O578" t="str">
            <v>Masonry</v>
          </cell>
          <cell r="P578">
            <v>1907</v>
          </cell>
          <cell r="Q578">
            <v>24000</v>
          </cell>
          <cell r="R578">
            <v>11</v>
          </cell>
          <cell r="S578" t="str">
            <v>Multi</v>
          </cell>
          <cell r="T578">
            <v>9.4</v>
          </cell>
          <cell r="U578">
            <v>2172109</v>
          </cell>
          <cell r="AE578">
            <v>40021</v>
          </cell>
          <cell r="AF578">
            <v>0</v>
          </cell>
        </row>
        <row r="579">
          <cell r="A579" t="str">
            <v>113039917</v>
          </cell>
          <cell r="B579" t="str">
            <v>East Bay/Oakland</v>
          </cell>
          <cell r="C579" t="str">
            <v>Napa County</v>
          </cell>
          <cell r="D579" t="str">
            <v>Office</v>
          </cell>
          <cell r="F579" t="str">
            <v>952 Jefferson St</v>
          </cell>
          <cell r="G579" t="str">
            <v>Napa</v>
          </cell>
          <cell r="H579" t="str">
            <v>Napa</v>
          </cell>
          <cell r="J579" t="str">
            <v>94559</v>
          </cell>
          <cell r="N579" t="str">
            <v>C</v>
          </cell>
          <cell r="O579" t="str">
            <v>Wood Frame</v>
          </cell>
          <cell r="P579">
            <v>1920</v>
          </cell>
          <cell r="Q579">
            <v>1130</v>
          </cell>
          <cell r="R579">
            <v>1</v>
          </cell>
          <cell r="S579" t="str">
            <v>Multi</v>
          </cell>
          <cell r="U579">
            <v>306293</v>
          </cell>
          <cell r="AE579">
            <v>39917</v>
          </cell>
          <cell r="AF579">
            <v>0</v>
          </cell>
        </row>
        <row r="580">
          <cell r="A580" t="str">
            <v>650839170</v>
          </cell>
          <cell r="B580" t="str">
            <v>East Bay/Oakland</v>
          </cell>
          <cell r="C580" t="str">
            <v>Napa County</v>
          </cell>
          <cell r="D580" t="str">
            <v>Office</v>
          </cell>
          <cell r="F580" t="str">
            <v>1030 Seminary St</v>
          </cell>
          <cell r="G580" t="str">
            <v>Napa</v>
          </cell>
          <cell r="H580" t="str">
            <v>Napa</v>
          </cell>
          <cell r="J580" t="str">
            <v>94559</v>
          </cell>
          <cell r="N580" t="str">
            <v>B</v>
          </cell>
          <cell r="O580" t="str">
            <v>Wood Frame</v>
          </cell>
          <cell r="P580">
            <v>2005</v>
          </cell>
          <cell r="Q580">
            <v>6508</v>
          </cell>
          <cell r="R580">
            <v>1</v>
          </cell>
          <cell r="S580" t="str">
            <v>Multi</v>
          </cell>
          <cell r="U580">
            <v>1260292</v>
          </cell>
          <cell r="W580">
            <v>306000</v>
          </cell>
          <cell r="X580" t="str">
            <v>Mechanics Bk</v>
          </cell>
          <cell r="AE580">
            <v>39170</v>
          </cell>
          <cell r="AF580">
            <v>0</v>
          </cell>
        </row>
        <row r="581">
          <cell r="A581" t="str">
            <v>212839105</v>
          </cell>
          <cell r="B581" t="str">
            <v>East Bay/Oakland</v>
          </cell>
          <cell r="C581" t="str">
            <v>Napa County</v>
          </cell>
          <cell r="D581" t="str">
            <v>Office</v>
          </cell>
          <cell r="F581" t="str">
            <v>2001 Jefferson St</v>
          </cell>
          <cell r="G581" t="str">
            <v>Napa</v>
          </cell>
          <cell r="H581" t="str">
            <v>Napa</v>
          </cell>
          <cell r="J581" t="str">
            <v>94559</v>
          </cell>
          <cell r="N581" t="str">
            <v>B</v>
          </cell>
          <cell r="O581" t="str">
            <v>Wood Frame</v>
          </cell>
          <cell r="P581">
            <v>1973</v>
          </cell>
          <cell r="Q581">
            <v>2128</v>
          </cell>
          <cell r="S581" t="str">
            <v>Multi</v>
          </cell>
          <cell r="U581">
            <v>281170</v>
          </cell>
          <cell r="AE581">
            <v>39105</v>
          </cell>
          <cell r="AF581">
            <v>0</v>
          </cell>
        </row>
        <row r="582">
          <cell r="A582" t="str">
            <v>180040032</v>
          </cell>
          <cell r="B582" t="str">
            <v>East Bay/Oakland</v>
          </cell>
          <cell r="C582" t="str">
            <v>Napa County</v>
          </cell>
          <cell r="D582" t="str">
            <v>Office</v>
          </cell>
          <cell r="E582" t="str">
            <v>Medical</v>
          </cell>
          <cell r="F582" t="str">
            <v>2005 Delpha Dr</v>
          </cell>
          <cell r="G582" t="str">
            <v>Napa</v>
          </cell>
          <cell r="H582" t="str">
            <v>Napa</v>
          </cell>
          <cell r="I582" t="str">
            <v>Chinese Acupunture</v>
          </cell>
          <cell r="J582" t="str">
            <v>94558</v>
          </cell>
          <cell r="N582" t="str">
            <v>C</v>
          </cell>
          <cell r="O582" t="str">
            <v>Wood Frame</v>
          </cell>
          <cell r="Q582">
            <v>1800</v>
          </cell>
          <cell r="S582" t="str">
            <v>Multi</v>
          </cell>
          <cell r="U582">
            <v>365521</v>
          </cell>
          <cell r="AE582">
            <v>40032</v>
          </cell>
          <cell r="AF582">
            <v>0</v>
          </cell>
        </row>
        <row r="583">
          <cell r="A583" t="str">
            <v>1091139105</v>
          </cell>
          <cell r="B583" t="str">
            <v>East Bay/Oakland</v>
          </cell>
          <cell r="C583" t="str">
            <v>Napa County</v>
          </cell>
          <cell r="D583" t="str">
            <v>Office</v>
          </cell>
          <cell r="F583" t="str">
            <v>1334-1338 Lincoln Ave</v>
          </cell>
          <cell r="G583" t="str">
            <v>Calistoga</v>
          </cell>
          <cell r="H583" t="str">
            <v>Napa</v>
          </cell>
          <cell r="I583" t="str">
            <v>Masonic Plaza</v>
          </cell>
          <cell r="J583" t="str">
            <v>94515</v>
          </cell>
          <cell r="N583" t="str">
            <v>B</v>
          </cell>
          <cell r="O583" t="str">
            <v>Wood Frame</v>
          </cell>
          <cell r="P583">
            <v>1910</v>
          </cell>
          <cell r="Q583">
            <v>10911</v>
          </cell>
          <cell r="S583" t="str">
            <v>Multi</v>
          </cell>
          <cell r="T583">
            <v>22</v>
          </cell>
          <cell r="U583">
            <v>1178100</v>
          </cell>
          <cell r="W583">
            <v>3250000</v>
          </cell>
          <cell r="X583" t="str">
            <v>Tamalpais Bk</v>
          </cell>
          <cell r="AE583">
            <v>39105</v>
          </cell>
          <cell r="AF583">
            <v>0</v>
          </cell>
        </row>
        <row r="584">
          <cell r="A584" t="str">
            <v>365740126</v>
          </cell>
          <cell r="B584" t="str">
            <v>East Bay/Oakland</v>
          </cell>
          <cell r="C584" t="str">
            <v>Napa County</v>
          </cell>
          <cell r="D584" t="str">
            <v>Office</v>
          </cell>
          <cell r="F584" t="str">
            <v>1041 Jefferson St</v>
          </cell>
          <cell r="G584" t="str">
            <v>Napa</v>
          </cell>
          <cell r="H584" t="str">
            <v>Napa</v>
          </cell>
          <cell r="J584" t="str">
            <v>94559</v>
          </cell>
          <cell r="N584" t="str">
            <v>B</v>
          </cell>
          <cell r="O584" t="str">
            <v>Wood Frame</v>
          </cell>
          <cell r="P584">
            <v>1980</v>
          </cell>
          <cell r="Q584">
            <v>3657</v>
          </cell>
          <cell r="R584">
            <v>3</v>
          </cell>
          <cell r="S584" t="str">
            <v>Multi</v>
          </cell>
          <cell r="T584">
            <v>19.690000000000001</v>
          </cell>
          <cell r="U584">
            <v>307168</v>
          </cell>
          <cell r="AE584">
            <v>40126</v>
          </cell>
          <cell r="AF584">
            <v>0</v>
          </cell>
        </row>
        <row r="585">
          <cell r="A585" t="str">
            <v>381640444</v>
          </cell>
          <cell r="B585" t="str">
            <v>East Bay/Oakland</v>
          </cell>
          <cell r="C585" t="str">
            <v>Napa County</v>
          </cell>
          <cell r="D585" t="str">
            <v>Office</v>
          </cell>
          <cell r="F585" t="str">
            <v>1737 1st St</v>
          </cell>
          <cell r="G585" t="str">
            <v>Napa</v>
          </cell>
          <cell r="H585" t="str">
            <v>Napa</v>
          </cell>
          <cell r="J585" t="str">
            <v>94559</v>
          </cell>
          <cell r="N585" t="str">
            <v>B</v>
          </cell>
          <cell r="O585" t="str">
            <v>Masonry</v>
          </cell>
          <cell r="P585">
            <v>1975</v>
          </cell>
          <cell r="Q585">
            <v>3816</v>
          </cell>
          <cell r="R585">
            <v>2</v>
          </cell>
          <cell r="S585" t="str">
            <v>Multi</v>
          </cell>
          <cell r="U585">
            <v>1004545</v>
          </cell>
          <cell r="AE585">
            <v>40444</v>
          </cell>
          <cell r="AF585">
            <v>0</v>
          </cell>
        </row>
        <row r="586">
          <cell r="A586" t="str">
            <v>200040284</v>
          </cell>
          <cell r="B586" t="str">
            <v>East Bay/Oakland</v>
          </cell>
          <cell r="C586" t="str">
            <v>Napa County</v>
          </cell>
          <cell r="D586" t="str">
            <v>Office</v>
          </cell>
          <cell r="F586" t="str">
            <v>1010 Professional Dr</v>
          </cell>
          <cell r="G586" t="str">
            <v>Napa</v>
          </cell>
          <cell r="H586" t="str">
            <v>Napa</v>
          </cell>
          <cell r="I586" t="str">
            <v>Beard Professional Center</v>
          </cell>
          <cell r="J586" t="str">
            <v>94558</v>
          </cell>
          <cell r="N586" t="str">
            <v>C</v>
          </cell>
          <cell r="O586" t="str">
            <v>Wood Frame</v>
          </cell>
          <cell r="Q586">
            <v>2000</v>
          </cell>
          <cell r="R586">
            <v>2</v>
          </cell>
          <cell r="S586" t="str">
            <v>Multi</v>
          </cell>
          <cell r="U586">
            <v>527475</v>
          </cell>
          <cell r="AE586">
            <v>40284</v>
          </cell>
          <cell r="AF586">
            <v>0</v>
          </cell>
        </row>
        <row r="587">
          <cell r="A587" t="str">
            <v>358840450</v>
          </cell>
          <cell r="B587" t="str">
            <v>East Bay/Oakland</v>
          </cell>
          <cell r="C587" t="str">
            <v>Napa County</v>
          </cell>
          <cell r="D587" t="str">
            <v>Office</v>
          </cell>
          <cell r="F587" t="str">
            <v>1541 3rd St</v>
          </cell>
          <cell r="G587" t="str">
            <v>Napa</v>
          </cell>
          <cell r="H587" t="str">
            <v>Napa</v>
          </cell>
          <cell r="J587" t="str">
            <v>94559</v>
          </cell>
          <cell r="N587" t="str">
            <v>C</v>
          </cell>
          <cell r="O587" t="str">
            <v>Wood Frame</v>
          </cell>
          <cell r="Q587">
            <v>3588</v>
          </cell>
          <cell r="R587">
            <v>3</v>
          </cell>
          <cell r="U587">
            <v>318614</v>
          </cell>
          <cell r="AE587">
            <v>40450</v>
          </cell>
          <cell r="AF587">
            <v>0</v>
          </cell>
        </row>
        <row r="588">
          <cell r="A588" t="str">
            <v>2400040024</v>
          </cell>
          <cell r="B588" t="str">
            <v>East Bay/Oakland</v>
          </cell>
          <cell r="C588" t="str">
            <v>Napa County</v>
          </cell>
          <cell r="D588" t="str">
            <v>Office</v>
          </cell>
          <cell r="F588" t="str">
            <v>1040 Main St</v>
          </cell>
          <cell r="G588" t="str">
            <v>Napa</v>
          </cell>
          <cell r="H588" t="str">
            <v>Napa</v>
          </cell>
          <cell r="I588" t="str">
            <v>Main Street Exchange</v>
          </cell>
          <cell r="J588" t="str">
            <v>94559</v>
          </cell>
          <cell r="K588" t="str">
            <v>Joseph &amp; Rosemarie Keebler</v>
          </cell>
          <cell r="L588" t="str">
            <v>Joseph Keebler</v>
          </cell>
          <cell r="M588">
            <v>7072521133</v>
          </cell>
          <cell r="N588" t="str">
            <v>C</v>
          </cell>
          <cell r="O588" t="str">
            <v>Masonry</v>
          </cell>
          <cell r="P588">
            <v>1907</v>
          </cell>
          <cell r="Q588">
            <v>24000</v>
          </cell>
          <cell r="R588">
            <v>11</v>
          </cell>
          <cell r="S588" t="str">
            <v>Multi</v>
          </cell>
          <cell r="T588">
            <v>9.4</v>
          </cell>
          <cell r="U588">
            <v>2172109</v>
          </cell>
          <cell r="AE588">
            <v>40024</v>
          </cell>
          <cell r="AF588">
            <v>0</v>
          </cell>
        </row>
        <row r="589">
          <cell r="A589" t="str">
            <v>1150040203</v>
          </cell>
          <cell r="B589" t="str">
            <v>East Bay/Oakland</v>
          </cell>
          <cell r="C589" t="str">
            <v>Napa County</v>
          </cell>
          <cell r="D589" t="str">
            <v>Office</v>
          </cell>
          <cell r="F589" t="str">
            <v>800 Trancas St</v>
          </cell>
          <cell r="G589" t="str">
            <v>Napa</v>
          </cell>
          <cell r="H589" t="str">
            <v>Napa</v>
          </cell>
          <cell r="J589" t="str">
            <v>94558</v>
          </cell>
          <cell r="N589" t="str">
            <v>B</v>
          </cell>
          <cell r="O589" t="str">
            <v>Reinforced Concrete</v>
          </cell>
          <cell r="P589">
            <v>1989</v>
          </cell>
          <cell r="Q589">
            <v>11500</v>
          </cell>
          <cell r="R589">
            <v>5</v>
          </cell>
          <cell r="S589" t="str">
            <v>Multi</v>
          </cell>
          <cell r="U589">
            <v>4329728</v>
          </cell>
          <cell r="AE589">
            <v>40203</v>
          </cell>
          <cell r="AF589">
            <v>0</v>
          </cell>
        </row>
        <row r="590">
          <cell r="A590" t="str">
            <v>1362540361</v>
          </cell>
          <cell r="B590" t="str">
            <v>East Bay/Oakland</v>
          </cell>
          <cell r="C590" t="str">
            <v>Napa County</v>
          </cell>
          <cell r="D590" t="str">
            <v>Office</v>
          </cell>
          <cell r="F590" t="str">
            <v>1216 Church St</v>
          </cell>
          <cell r="G590" t="str">
            <v>Saint Helena</v>
          </cell>
          <cell r="H590" t="str">
            <v>Napa</v>
          </cell>
          <cell r="J590" t="str">
            <v>94574</v>
          </cell>
          <cell r="N590" t="str">
            <v>C</v>
          </cell>
          <cell r="O590" t="str">
            <v>Masonry</v>
          </cell>
          <cell r="Q590">
            <v>13625</v>
          </cell>
          <cell r="R590">
            <v>3</v>
          </cell>
          <cell r="S590" t="str">
            <v>Multi</v>
          </cell>
          <cell r="U590">
            <v>685376</v>
          </cell>
          <cell r="AE590">
            <v>40361</v>
          </cell>
          <cell r="AF590">
            <v>0</v>
          </cell>
        </row>
        <row r="591">
          <cell r="A591" t="str">
            <v>509539716</v>
          </cell>
          <cell r="B591" t="str">
            <v>East Bay/Oakland</v>
          </cell>
          <cell r="C591" t="str">
            <v>Napa County</v>
          </cell>
          <cell r="D591" t="str">
            <v>Office</v>
          </cell>
          <cell r="F591" t="str">
            <v>1336 Oak St</v>
          </cell>
          <cell r="G591" t="str">
            <v>Saint Helena</v>
          </cell>
          <cell r="H591" t="str">
            <v>Napa</v>
          </cell>
          <cell r="J591" t="str">
            <v>94574</v>
          </cell>
          <cell r="N591" t="str">
            <v>C</v>
          </cell>
          <cell r="O591" t="str">
            <v>Masonry</v>
          </cell>
          <cell r="Q591">
            <v>5095</v>
          </cell>
          <cell r="S591" t="str">
            <v>Multi</v>
          </cell>
          <cell r="U591">
            <v>330707</v>
          </cell>
          <cell r="AE591">
            <v>39716</v>
          </cell>
          <cell r="AF591">
            <v>0</v>
          </cell>
        </row>
        <row r="592">
          <cell r="A592" t="str">
            <v>1653039072</v>
          </cell>
          <cell r="B592" t="str">
            <v>East Bay/Oakland</v>
          </cell>
          <cell r="C592" t="str">
            <v>Napa County</v>
          </cell>
          <cell r="D592" t="str">
            <v>Office</v>
          </cell>
          <cell r="F592" t="str">
            <v>935 Trancas St</v>
          </cell>
          <cell r="G592" t="str">
            <v>Napa</v>
          </cell>
          <cell r="H592" t="str">
            <v>Napa</v>
          </cell>
          <cell r="I592" t="str">
            <v>Trancas Medical Offices</v>
          </cell>
          <cell r="J592" t="str">
            <v>94558</v>
          </cell>
          <cell r="N592" t="str">
            <v>C</v>
          </cell>
          <cell r="O592" t="str">
            <v>Wood Frame</v>
          </cell>
          <cell r="P592">
            <v>1967</v>
          </cell>
          <cell r="Q592">
            <v>16530</v>
          </cell>
          <cell r="R592">
            <v>7</v>
          </cell>
          <cell r="S592" t="str">
            <v>Multi</v>
          </cell>
          <cell r="T592">
            <v>3.48</v>
          </cell>
          <cell r="U592">
            <v>867000</v>
          </cell>
          <cell r="W592">
            <v>1500000</v>
          </cell>
          <cell r="X592" t="str">
            <v>Private Lender</v>
          </cell>
          <cell r="AE592">
            <v>39072</v>
          </cell>
          <cell r="AF592">
            <v>0</v>
          </cell>
        </row>
        <row r="593">
          <cell r="A593" t="str">
            <v>175040032</v>
          </cell>
          <cell r="B593" t="str">
            <v>East Bay/Oakland</v>
          </cell>
          <cell r="C593" t="str">
            <v>Napa County</v>
          </cell>
          <cell r="D593" t="str">
            <v>Office</v>
          </cell>
          <cell r="F593" t="str">
            <v>3091-3095 Solano Ave</v>
          </cell>
          <cell r="G593" t="str">
            <v>Napa</v>
          </cell>
          <cell r="H593" t="str">
            <v>Napa</v>
          </cell>
          <cell r="J593" t="str">
            <v>94558</v>
          </cell>
          <cell r="N593" t="str">
            <v>B</v>
          </cell>
          <cell r="O593" t="str">
            <v>Wood Frame</v>
          </cell>
          <cell r="Q593">
            <v>1750</v>
          </cell>
          <cell r="R593">
            <v>2</v>
          </cell>
          <cell r="S593" t="str">
            <v>Multi</v>
          </cell>
          <cell r="U593">
            <v>519991</v>
          </cell>
          <cell r="AE593">
            <v>40032</v>
          </cell>
          <cell r="AF593">
            <v>0</v>
          </cell>
        </row>
        <row r="594">
          <cell r="A594" t="str">
            <v>509540147</v>
          </cell>
          <cell r="B594" t="str">
            <v>East Bay/Oakland</v>
          </cell>
          <cell r="C594" t="str">
            <v>Napa County</v>
          </cell>
          <cell r="D594" t="str">
            <v>Office</v>
          </cell>
          <cell r="F594" t="str">
            <v>1336 Oak St</v>
          </cell>
          <cell r="G594" t="str">
            <v>Saint Helena</v>
          </cell>
          <cell r="H594" t="str">
            <v>Napa</v>
          </cell>
          <cell r="J594" t="str">
            <v>94574</v>
          </cell>
          <cell r="N594" t="str">
            <v>C</v>
          </cell>
          <cell r="O594" t="str">
            <v>Masonry</v>
          </cell>
          <cell r="Q594">
            <v>5095</v>
          </cell>
          <cell r="S594" t="str">
            <v>Multi</v>
          </cell>
          <cell r="U594">
            <v>330707</v>
          </cell>
          <cell r="AE594">
            <v>40147</v>
          </cell>
          <cell r="AF594">
            <v>0</v>
          </cell>
        </row>
        <row r="595">
          <cell r="A595" t="str">
            <v>212839678</v>
          </cell>
          <cell r="B595" t="str">
            <v>East Bay/Oakland</v>
          </cell>
          <cell r="C595" t="str">
            <v>Napa County</v>
          </cell>
          <cell r="D595" t="str">
            <v>Office</v>
          </cell>
          <cell r="F595" t="str">
            <v>2001 Jefferson St</v>
          </cell>
          <cell r="G595" t="str">
            <v>Napa</v>
          </cell>
          <cell r="H595" t="str">
            <v>Napa</v>
          </cell>
          <cell r="J595" t="str">
            <v>94559</v>
          </cell>
          <cell r="N595" t="str">
            <v>B</v>
          </cell>
          <cell r="O595" t="str">
            <v>Wood Frame</v>
          </cell>
          <cell r="P595">
            <v>1973</v>
          </cell>
          <cell r="Q595">
            <v>2128</v>
          </cell>
          <cell r="R595">
            <v>1</v>
          </cell>
          <cell r="S595" t="str">
            <v>Multi</v>
          </cell>
          <cell r="U595">
            <v>286792</v>
          </cell>
          <cell r="AE595">
            <v>39678</v>
          </cell>
          <cell r="AF595">
            <v>0</v>
          </cell>
        </row>
        <row r="596">
          <cell r="A596" t="str">
            <v>130639632</v>
          </cell>
          <cell r="B596" t="str">
            <v>East Bay/Oakland</v>
          </cell>
          <cell r="C596" t="str">
            <v>Napa County</v>
          </cell>
          <cell r="D596" t="str">
            <v>Office</v>
          </cell>
          <cell r="E596" t="str">
            <v>Medical</v>
          </cell>
          <cell r="F596" t="str">
            <v>1600 Trancas St</v>
          </cell>
          <cell r="G596" t="str">
            <v>Napa</v>
          </cell>
          <cell r="H596" t="str">
            <v>Napa</v>
          </cell>
          <cell r="J596" t="str">
            <v>94558</v>
          </cell>
          <cell r="N596" t="str">
            <v>C</v>
          </cell>
          <cell r="O596" t="str">
            <v>Wood Frame</v>
          </cell>
          <cell r="P596">
            <v>1965</v>
          </cell>
          <cell r="Q596">
            <v>1306</v>
          </cell>
          <cell r="R596">
            <v>1</v>
          </cell>
          <cell r="AE596">
            <v>39632</v>
          </cell>
          <cell r="AF596">
            <v>0</v>
          </cell>
        </row>
        <row r="597">
          <cell r="A597" t="str">
            <v>339239982</v>
          </cell>
          <cell r="B597" t="str">
            <v>East Bay/Oakland</v>
          </cell>
          <cell r="C597" t="str">
            <v>Napa County</v>
          </cell>
          <cell r="D597" t="str">
            <v>Office</v>
          </cell>
          <cell r="F597" t="str">
            <v>1250 Church St</v>
          </cell>
          <cell r="G597" t="str">
            <v>Saint Helena</v>
          </cell>
          <cell r="H597" t="str">
            <v>Napa</v>
          </cell>
          <cell r="J597" t="str">
            <v>94574</v>
          </cell>
          <cell r="N597" t="str">
            <v>C</v>
          </cell>
          <cell r="O597" t="str">
            <v>Wood Frame</v>
          </cell>
          <cell r="P597">
            <v>1939</v>
          </cell>
          <cell r="Q597">
            <v>3392</v>
          </cell>
          <cell r="R597">
            <v>1</v>
          </cell>
          <cell r="S597" t="str">
            <v>Multi</v>
          </cell>
          <cell r="U597">
            <v>1206790</v>
          </cell>
          <cell r="AE597">
            <v>39982</v>
          </cell>
          <cell r="AF597">
            <v>0</v>
          </cell>
        </row>
        <row r="598">
          <cell r="A598" t="str">
            <v>1020040413</v>
          </cell>
          <cell r="B598" t="str">
            <v>East Bay/Oakland</v>
          </cell>
          <cell r="C598" t="str">
            <v>Napa County</v>
          </cell>
          <cell r="D598" t="str">
            <v>Office</v>
          </cell>
          <cell r="F598" t="str">
            <v>2160 Jefferson St</v>
          </cell>
          <cell r="G598" t="str">
            <v>Napa</v>
          </cell>
          <cell r="H598" t="str">
            <v>Napa</v>
          </cell>
          <cell r="I598" t="str">
            <v>Poimiroo</v>
          </cell>
          <cell r="J598" t="str">
            <v>94559</v>
          </cell>
          <cell r="N598" t="str">
            <v>C</v>
          </cell>
          <cell r="O598" t="str">
            <v>Wood Frame</v>
          </cell>
          <cell r="P598">
            <v>1980</v>
          </cell>
          <cell r="Q598">
            <v>10200</v>
          </cell>
          <cell r="R598">
            <v>7</v>
          </cell>
          <cell r="S598" t="str">
            <v>Multi</v>
          </cell>
          <cell r="T598">
            <v>20.02</v>
          </cell>
          <cell r="U598">
            <v>1301955</v>
          </cell>
          <cell r="AE598">
            <v>40413</v>
          </cell>
          <cell r="AF598">
            <v>0</v>
          </cell>
        </row>
        <row r="599">
          <cell r="A599" t="str">
            <v>368840037</v>
          </cell>
          <cell r="B599" t="str">
            <v>East Bay/Oakland</v>
          </cell>
          <cell r="C599" t="str">
            <v>Napa County</v>
          </cell>
          <cell r="D599" t="str">
            <v>Office</v>
          </cell>
          <cell r="F599" t="str">
            <v>720-740 Jefferson St</v>
          </cell>
          <cell r="G599" t="str">
            <v>Napa</v>
          </cell>
          <cell r="H599" t="str">
            <v>Napa</v>
          </cell>
          <cell r="J599" t="str">
            <v>94559</v>
          </cell>
          <cell r="N599" t="str">
            <v>C</v>
          </cell>
          <cell r="O599" t="str">
            <v>Wood Frame</v>
          </cell>
          <cell r="Q599">
            <v>3688</v>
          </cell>
          <cell r="R599">
            <v>3</v>
          </cell>
          <cell r="S599" t="str">
            <v>Multi</v>
          </cell>
          <cell r="U599">
            <v>206858</v>
          </cell>
          <cell r="AE599">
            <v>40037</v>
          </cell>
          <cell r="AF599">
            <v>0</v>
          </cell>
        </row>
        <row r="600">
          <cell r="A600" t="str">
            <v>212839675</v>
          </cell>
          <cell r="B600" t="str">
            <v>East Bay/Oakland</v>
          </cell>
          <cell r="C600" t="str">
            <v>Napa County</v>
          </cell>
          <cell r="D600" t="str">
            <v>Office</v>
          </cell>
          <cell r="F600" t="str">
            <v>2001 Jefferson St</v>
          </cell>
          <cell r="G600" t="str">
            <v>Napa</v>
          </cell>
          <cell r="H600" t="str">
            <v>Napa</v>
          </cell>
          <cell r="J600" t="str">
            <v>94559</v>
          </cell>
          <cell r="N600" t="str">
            <v>B</v>
          </cell>
          <cell r="O600" t="str">
            <v>Wood Frame</v>
          </cell>
          <cell r="P600">
            <v>1973</v>
          </cell>
          <cell r="Q600">
            <v>2128</v>
          </cell>
          <cell r="R600">
            <v>1</v>
          </cell>
          <cell r="S600" t="str">
            <v>Multi</v>
          </cell>
          <cell r="U600">
            <v>286792</v>
          </cell>
          <cell r="W600">
            <v>650000</v>
          </cell>
          <cell r="X600" t="str">
            <v>Private Lender</v>
          </cell>
          <cell r="AE600">
            <v>39675</v>
          </cell>
          <cell r="AF600">
            <v>0</v>
          </cell>
        </row>
        <row r="601">
          <cell r="A601" t="str">
            <v>1653039070</v>
          </cell>
          <cell r="B601" t="str">
            <v>East Bay/Oakland</v>
          </cell>
          <cell r="C601" t="str">
            <v>Napa County</v>
          </cell>
          <cell r="D601" t="str">
            <v>Office</v>
          </cell>
          <cell r="F601" t="str">
            <v>935 Trancas St</v>
          </cell>
          <cell r="G601" t="str">
            <v>Napa</v>
          </cell>
          <cell r="H601" t="str">
            <v>Napa</v>
          </cell>
          <cell r="I601" t="str">
            <v>Trancas Medical Offices</v>
          </cell>
          <cell r="J601" t="str">
            <v>94558</v>
          </cell>
          <cell r="N601" t="str">
            <v>C</v>
          </cell>
          <cell r="O601" t="str">
            <v>Wood Frame</v>
          </cell>
          <cell r="P601">
            <v>1967</v>
          </cell>
          <cell r="Q601">
            <v>16530</v>
          </cell>
          <cell r="R601">
            <v>7</v>
          </cell>
          <cell r="S601" t="str">
            <v>Multi</v>
          </cell>
          <cell r="T601">
            <v>3.48</v>
          </cell>
          <cell r="U601">
            <v>590853</v>
          </cell>
          <cell r="AE601">
            <v>39070</v>
          </cell>
          <cell r="AF601">
            <v>0</v>
          </cell>
        </row>
        <row r="602">
          <cell r="A602" t="str">
            <v>339239786</v>
          </cell>
          <cell r="B602" t="str">
            <v>East Bay/Oakland</v>
          </cell>
          <cell r="C602" t="str">
            <v>Napa County</v>
          </cell>
          <cell r="D602" t="str">
            <v>Office</v>
          </cell>
          <cell r="F602" t="str">
            <v>1250 Church St</v>
          </cell>
          <cell r="G602" t="str">
            <v>Saint Helena</v>
          </cell>
          <cell r="H602" t="str">
            <v>Napa</v>
          </cell>
          <cell r="J602" t="str">
            <v>94574</v>
          </cell>
          <cell r="N602" t="str">
            <v>C</v>
          </cell>
          <cell r="O602" t="str">
            <v>Wood Frame</v>
          </cell>
          <cell r="P602">
            <v>1939</v>
          </cell>
          <cell r="Q602">
            <v>3392</v>
          </cell>
          <cell r="R602">
            <v>2</v>
          </cell>
          <cell r="S602" t="str">
            <v>Multi</v>
          </cell>
          <cell r="U602">
            <v>1206790</v>
          </cell>
          <cell r="AE602">
            <v>39786</v>
          </cell>
          <cell r="AF602">
            <v>0</v>
          </cell>
        </row>
        <row r="603">
          <cell r="A603" t="str">
            <v>212839120</v>
          </cell>
          <cell r="B603" t="str">
            <v>East Bay/Oakland</v>
          </cell>
          <cell r="C603" t="str">
            <v>Napa County</v>
          </cell>
          <cell r="D603" t="str">
            <v>Office</v>
          </cell>
          <cell r="F603" t="str">
            <v>2001 Jefferson St</v>
          </cell>
          <cell r="G603" t="str">
            <v>Napa</v>
          </cell>
          <cell r="H603" t="str">
            <v>Napa</v>
          </cell>
          <cell r="J603" t="str">
            <v>94559</v>
          </cell>
          <cell r="N603" t="str">
            <v>B</v>
          </cell>
          <cell r="O603" t="str">
            <v>Wood Frame</v>
          </cell>
          <cell r="P603">
            <v>1973</v>
          </cell>
          <cell r="Q603">
            <v>2128</v>
          </cell>
          <cell r="S603" t="str">
            <v>Multi</v>
          </cell>
          <cell r="U603">
            <v>281170</v>
          </cell>
          <cell r="AE603">
            <v>39120</v>
          </cell>
          <cell r="AF603">
            <v>0</v>
          </cell>
        </row>
        <row r="604">
          <cell r="A604" t="str">
            <v>175039930</v>
          </cell>
          <cell r="B604" t="str">
            <v>East Bay/Oakland</v>
          </cell>
          <cell r="C604" t="str">
            <v>Napa County</v>
          </cell>
          <cell r="D604" t="str">
            <v>Office</v>
          </cell>
          <cell r="F604" t="str">
            <v>2016 Jefferson St</v>
          </cell>
          <cell r="G604" t="str">
            <v>Napa</v>
          </cell>
          <cell r="H604" t="str">
            <v>Napa</v>
          </cell>
          <cell r="J604" t="str">
            <v>94559</v>
          </cell>
          <cell r="N604" t="str">
            <v>B</v>
          </cell>
          <cell r="O604" t="str">
            <v>Reinforced Concrete</v>
          </cell>
          <cell r="P604">
            <v>1954</v>
          </cell>
          <cell r="Q604">
            <v>1750</v>
          </cell>
          <cell r="R604">
            <v>1</v>
          </cell>
          <cell r="S604" t="str">
            <v>Multi</v>
          </cell>
          <cell r="U604">
            <v>262291</v>
          </cell>
          <cell r="AE604">
            <v>39930</v>
          </cell>
          <cell r="AF604">
            <v>0</v>
          </cell>
        </row>
        <row r="605">
          <cell r="A605" t="str">
            <v>1070040035</v>
          </cell>
          <cell r="B605" t="str">
            <v>East Bay/Oakland</v>
          </cell>
          <cell r="C605" t="str">
            <v>Napa County</v>
          </cell>
          <cell r="D605" t="str">
            <v>Office</v>
          </cell>
          <cell r="E605" t="str">
            <v>Medical</v>
          </cell>
          <cell r="F605" t="str">
            <v>3448 Villa Ln</v>
          </cell>
          <cell r="G605" t="str">
            <v>Napa</v>
          </cell>
          <cell r="H605" t="str">
            <v>Napa</v>
          </cell>
          <cell r="I605" t="str">
            <v>Villa Lane Medical Center</v>
          </cell>
          <cell r="J605" t="str">
            <v>94558</v>
          </cell>
          <cell r="K605" t="str">
            <v>James F Kelly</v>
          </cell>
          <cell r="L605" t="str">
            <v>James Kelly</v>
          </cell>
          <cell r="N605" t="str">
            <v>B</v>
          </cell>
          <cell r="O605" t="str">
            <v>Reinforced Concrete</v>
          </cell>
          <cell r="Q605">
            <v>10700</v>
          </cell>
          <cell r="R605">
            <v>2</v>
          </cell>
          <cell r="S605" t="str">
            <v>Multi</v>
          </cell>
          <cell r="U605">
            <v>1283591</v>
          </cell>
          <cell r="AE605">
            <v>40035</v>
          </cell>
          <cell r="AF605">
            <v>0</v>
          </cell>
        </row>
        <row r="606">
          <cell r="A606" t="str">
            <v>758340260</v>
          </cell>
          <cell r="B606" t="str">
            <v>East Bay/Oakland</v>
          </cell>
          <cell r="C606" t="str">
            <v>Napa County</v>
          </cell>
          <cell r="D606" t="str">
            <v>Office</v>
          </cell>
          <cell r="E606" t="str">
            <v>Medical</v>
          </cell>
          <cell r="F606" t="str">
            <v>1500-1530 Railroad Ave</v>
          </cell>
          <cell r="G606" t="str">
            <v>Saint Helena</v>
          </cell>
          <cell r="H606" t="str">
            <v>Napa</v>
          </cell>
          <cell r="J606" t="str">
            <v>94574</v>
          </cell>
          <cell r="N606" t="str">
            <v>C</v>
          </cell>
          <cell r="O606" t="str">
            <v>Wood Frame</v>
          </cell>
          <cell r="Q606">
            <v>7583</v>
          </cell>
          <cell r="S606" t="str">
            <v>Multi</v>
          </cell>
          <cell r="U606">
            <v>834701</v>
          </cell>
          <cell r="W606">
            <v>580000</v>
          </cell>
          <cell r="X606" t="str">
            <v>First Republic Bk</v>
          </cell>
          <cell r="AE606">
            <v>40260</v>
          </cell>
          <cell r="AF606">
            <v>0</v>
          </cell>
        </row>
        <row r="607">
          <cell r="A607" t="str">
            <v>365740126</v>
          </cell>
          <cell r="B607" t="str">
            <v>East Bay/Oakland</v>
          </cell>
          <cell r="C607" t="str">
            <v>Napa County</v>
          </cell>
          <cell r="D607" t="str">
            <v>Office</v>
          </cell>
          <cell r="F607" t="str">
            <v>1041 Jefferson St</v>
          </cell>
          <cell r="G607" t="str">
            <v>Napa</v>
          </cell>
          <cell r="H607" t="str">
            <v>Napa</v>
          </cell>
          <cell r="J607" t="str">
            <v>94559</v>
          </cell>
          <cell r="N607" t="str">
            <v>B</v>
          </cell>
          <cell r="O607" t="str">
            <v>Wood Frame</v>
          </cell>
          <cell r="P607">
            <v>1980</v>
          </cell>
          <cell r="Q607">
            <v>3657</v>
          </cell>
          <cell r="R607">
            <v>3</v>
          </cell>
          <cell r="S607" t="str">
            <v>Multi</v>
          </cell>
          <cell r="T607">
            <v>19.690000000000001</v>
          </cell>
          <cell r="U607">
            <v>307168</v>
          </cell>
          <cell r="AE607">
            <v>40126</v>
          </cell>
          <cell r="AF607">
            <v>0</v>
          </cell>
        </row>
        <row r="608">
          <cell r="A608" t="str">
            <v>509540136</v>
          </cell>
          <cell r="B608" t="str">
            <v>East Bay/Oakland</v>
          </cell>
          <cell r="C608" t="str">
            <v>Napa County</v>
          </cell>
          <cell r="D608" t="str">
            <v>Office</v>
          </cell>
          <cell r="F608" t="str">
            <v>1336 Oak St</v>
          </cell>
          <cell r="G608" t="str">
            <v>Saint Helena</v>
          </cell>
          <cell r="H608" t="str">
            <v>Napa</v>
          </cell>
          <cell r="J608" t="str">
            <v>94574</v>
          </cell>
          <cell r="N608" t="str">
            <v>C</v>
          </cell>
          <cell r="O608" t="str">
            <v>Masonry</v>
          </cell>
          <cell r="Q608">
            <v>5095</v>
          </cell>
          <cell r="S608" t="str">
            <v>Multi</v>
          </cell>
          <cell r="U608">
            <v>330707</v>
          </cell>
          <cell r="AE608">
            <v>40136</v>
          </cell>
          <cell r="AF608">
            <v>0</v>
          </cell>
        </row>
        <row r="609">
          <cell r="A609" t="str">
            <v>360039091</v>
          </cell>
          <cell r="B609" t="str">
            <v>East Bay/Oakland</v>
          </cell>
          <cell r="C609" t="str">
            <v>Napa County</v>
          </cell>
          <cell r="D609" t="str">
            <v>Office</v>
          </cell>
          <cell r="F609" t="str">
            <v>3036 Beard Rd</v>
          </cell>
          <cell r="G609" t="str">
            <v>Napa</v>
          </cell>
          <cell r="H609" t="str">
            <v>Napa</v>
          </cell>
          <cell r="I609" t="str">
            <v>Ufficio Medico</v>
          </cell>
          <cell r="J609" t="str">
            <v>94558</v>
          </cell>
          <cell r="N609" t="str">
            <v>B</v>
          </cell>
          <cell r="O609" t="str">
            <v>Reinforced Concrete</v>
          </cell>
          <cell r="P609">
            <v>2006</v>
          </cell>
          <cell r="Q609">
            <v>3600</v>
          </cell>
          <cell r="S609" t="str">
            <v>Multi</v>
          </cell>
          <cell r="U609">
            <v>340820</v>
          </cell>
          <cell r="W609">
            <v>900000</v>
          </cell>
          <cell r="X609" t="str">
            <v>First Republic Bk</v>
          </cell>
          <cell r="AE609">
            <v>39091</v>
          </cell>
          <cell r="AF609">
            <v>0</v>
          </cell>
        </row>
        <row r="610">
          <cell r="A610" t="str">
            <v>655540597</v>
          </cell>
          <cell r="B610" t="str">
            <v>East Bay/Oakland</v>
          </cell>
          <cell r="C610" t="str">
            <v>Napa County</v>
          </cell>
          <cell r="D610" t="str">
            <v>Office</v>
          </cell>
          <cell r="E610" t="str">
            <v>Medical</v>
          </cell>
          <cell r="F610" t="str">
            <v>3301 Villa Ln</v>
          </cell>
          <cell r="G610" t="str">
            <v>Napa</v>
          </cell>
          <cell r="H610" t="str">
            <v>Napa</v>
          </cell>
          <cell r="J610" t="str">
            <v>94558</v>
          </cell>
          <cell r="N610" t="str">
            <v>B</v>
          </cell>
          <cell r="O610" t="str">
            <v>Masonry</v>
          </cell>
          <cell r="P610">
            <v>1992</v>
          </cell>
          <cell r="Q610">
            <v>6555</v>
          </cell>
          <cell r="S610" t="str">
            <v>Multi</v>
          </cell>
          <cell r="U610">
            <v>1050000</v>
          </cell>
          <cell r="AE610">
            <v>40597</v>
          </cell>
        </row>
        <row r="611">
          <cell r="A611" t="str">
            <v>1338439176</v>
          </cell>
          <cell r="B611" t="str">
            <v>East Bay/Oakland</v>
          </cell>
          <cell r="C611" t="str">
            <v>Napa County</v>
          </cell>
          <cell r="D611" t="str">
            <v>Office</v>
          </cell>
          <cell r="F611" t="str">
            <v>620 Imperial Way</v>
          </cell>
          <cell r="G611" t="str">
            <v>Napa</v>
          </cell>
          <cell r="H611" t="str">
            <v>Napa</v>
          </cell>
          <cell r="J611" t="str">
            <v>94559</v>
          </cell>
          <cell r="N611" t="str">
            <v>C</v>
          </cell>
          <cell r="O611" t="str">
            <v>Reinforced Concrete</v>
          </cell>
          <cell r="Q611">
            <v>13384</v>
          </cell>
          <cell r="S611" t="str">
            <v>Multi</v>
          </cell>
          <cell r="U611">
            <v>986578</v>
          </cell>
          <cell r="AE611">
            <v>39176</v>
          </cell>
        </row>
        <row r="612">
          <cell r="A612" t="str">
            <v>245340676</v>
          </cell>
          <cell r="B612" t="str">
            <v>East Bay/Oakland</v>
          </cell>
          <cell r="C612" t="str">
            <v>Napa County</v>
          </cell>
          <cell r="D612" t="str">
            <v>Office</v>
          </cell>
          <cell r="F612" t="str">
            <v>999 Adams St</v>
          </cell>
          <cell r="G612" t="str">
            <v>Saint Helena</v>
          </cell>
          <cell r="H612" t="str">
            <v>Napa</v>
          </cell>
          <cell r="J612" t="str">
            <v>94574</v>
          </cell>
          <cell r="K612" t="str">
            <v>Trinchero L &amp; E Trust II</v>
          </cell>
          <cell r="N612" t="str">
            <v>C</v>
          </cell>
          <cell r="O612" t="str">
            <v>Wood Frame</v>
          </cell>
          <cell r="Q612">
            <v>2453</v>
          </cell>
          <cell r="R612">
            <v>14</v>
          </cell>
          <cell r="S612" t="str">
            <v>Single</v>
          </cell>
          <cell r="U612">
            <v>3846842</v>
          </cell>
          <cell r="AE612">
            <v>40676</v>
          </cell>
        </row>
        <row r="613">
          <cell r="A613" t="str">
            <v>3418740583</v>
          </cell>
          <cell r="B613" t="str">
            <v>East Bay/Oakland</v>
          </cell>
          <cell r="C613" t="str">
            <v>Napa County</v>
          </cell>
          <cell r="D613" t="str">
            <v>Office</v>
          </cell>
          <cell r="F613" t="str">
            <v>935 Trancas St (3 Properties)</v>
          </cell>
          <cell r="G613" t="str">
            <v>Napa</v>
          </cell>
          <cell r="H613" t="str">
            <v>Napa</v>
          </cell>
          <cell r="I613" t="str">
            <v>Trancas Medical Offices</v>
          </cell>
          <cell r="J613" t="str">
            <v>94558</v>
          </cell>
          <cell r="N613" t="str">
            <v>C</v>
          </cell>
          <cell r="O613" t="str">
            <v>Wood Frame</v>
          </cell>
          <cell r="Q613">
            <v>34187</v>
          </cell>
          <cell r="R613">
            <v>16</v>
          </cell>
          <cell r="S613" t="str">
            <v>Multi</v>
          </cell>
          <cell r="U613">
            <v>622782</v>
          </cell>
          <cell r="AE613">
            <v>40583</v>
          </cell>
        </row>
        <row r="614">
          <cell r="A614" t="str">
            <v>76540788</v>
          </cell>
          <cell r="B614" t="str">
            <v>East Bay/Oakland</v>
          </cell>
          <cell r="C614" t="str">
            <v>Napa County</v>
          </cell>
          <cell r="D614" t="str">
            <v>Office</v>
          </cell>
          <cell r="F614" t="str">
            <v>1128 Franklin St</v>
          </cell>
          <cell r="G614" t="str">
            <v>Napa</v>
          </cell>
          <cell r="H614" t="str">
            <v>Napa</v>
          </cell>
          <cell r="J614" t="str">
            <v>94559</v>
          </cell>
          <cell r="N614" t="str">
            <v>C</v>
          </cell>
          <cell r="O614" t="str">
            <v>Wood Frame</v>
          </cell>
          <cell r="P614">
            <v>1938</v>
          </cell>
          <cell r="Q614">
            <v>765</v>
          </cell>
          <cell r="R614">
            <v>1</v>
          </cell>
          <cell r="S614" t="str">
            <v>Multi</v>
          </cell>
          <cell r="U614">
            <v>171233</v>
          </cell>
          <cell r="AE614">
            <v>40788</v>
          </cell>
        </row>
        <row r="615">
          <cell r="A615" t="str">
            <v>120040501</v>
          </cell>
          <cell r="B615" t="str">
            <v>East Bay/Oakland</v>
          </cell>
          <cell r="C615" t="str">
            <v>Napa County</v>
          </cell>
          <cell r="D615" t="str">
            <v>Office</v>
          </cell>
          <cell r="F615" t="str">
            <v>1543 4th St</v>
          </cell>
          <cell r="G615" t="str">
            <v>Napa</v>
          </cell>
          <cell r="H615" t="str">
            <v>Napa</v>
          </cell>
          <cell r="J615" t="str">
            <v>94559</v>
          </cell>
          <cell r="N615" t="str">
            <v>C</v>
          </cell>
          <cell r="O615" t="str">
            <v>Masonry</v>
          </cell>
          <cell r="P615">
            <v>1940</v>
          </cell>
          <cell r="Q615">
            <v>1200</v>
          </cell>
          <cell r="R615">
            <v>1</v>
          </cell>
          <cell r="S615" t="str">
            <v>Single</v>
          </cell>
          <cell r="U615">
            <v>221203</v>
          </cell>
          <cell r="AE615">
            <v>40501</v>
          </cell>
        </row>
        <row r="616">
          <cell r="A616" t="str">
            <v>3274040515</v>
          </cell>
          <cell r="B616" t="str">
            <v>East Bay/Oakland</v>
          </cell>
          <cell r="C616" t="str">
            <v>Napa County</v>
          </cell>
          <cell r="D616" t="str">
            <v>Office</v>
          </cell>
          <cell r="E616" t="str">
            <v>Medical</v>
          </cell>
          <cell r="F616" t="str">
            <v>1141 Pear Tree Ln</v>
          </cell>
          <cell r="G616" t="str">
            <v>Napa</v>
          </cell>
          <cell r="H616" t="str">
            <v>Napa</v>
          </cell>
          <cell r="J616" t="str">
            <v>94558</v>
          </cell>
          <cell r="N616" t="str">
            <v>B</v>
          </cell>
          <cell r="O616" t="str">
            <v>Reinforced Concrete</v>
          </cell>
          <cell r="P616">
            <v>2001</v>
          </cell>
          <cell r="Q616">
            <v>32740</v>
          </cell>
          <cell r="R616">
            <v>2</v>
          </cell>
          <cell r="S616" t="str">
            <v>Single</v>
          </cell>
          <cell r="AE616">
            <v>40515</v>
          </cell>
        </row>
        <row r="617">
          <cell r="A617" t="str">
            <v>220040967</v>
          </cell>
          <cell r="B617" t="str">
            <v>East Bay/Oakland</v>
          </cell>
          <cell r="C617" t="str">
            <v>Napa County</v>
          </cell>
          <cell r="D617" t="str">
            <v>Office</v>
          </cell>
          <cell r="F617" t="str">
            <v>1950 Jefferson St</v>
          </cell>
          <cell r="G617" t="str">
            <v>Napa</v>
          </cell>
          <cell r="H617" t="str">
            <v>Napa</v>
          </cell>
          <cell r="J617" t="str">
            <v>94559</v>
          </cell>
          <cell r="N617" t="str">
            <v>C</v>
          </cell>
          <cell r="O617" t="str">
            <v>Reinforced Concrete</v>
          </cell>
          <cell r="P617">
            <v>1951</v>
          </cell>
          <cell r="Q617">
            <v>2200</v>
          </cell>
          <cell r="R617">
            <v>1</v>
          </cell>
          <cell r="S617" t="str">
            <v>Multi</v>
          </cell>
          <cell r="U617">
            <v>637190</v>
          </cell>
          <cell r="AE617">
            <v>40967</v>
          </cell>
        </row>
        <row r="618">
          <cell r="A618" t="str">
            <v>166540970</v>
          </cell>
          <cell r="B618" t="str">
            <v>East Bay/Oakland</v>
          </cell>
          <cell r="C618" t="str">
            <v>Napa County</v>
          </cell>
          <cell r="D618" t="str">
            <v>Office</v>
          </cell>
          <cell r="F618" t="str">
            <v>1778 2nd St</v>
          </cell>
          <cell r="G618" t="str">
            <v>Napa</v>
          </cell>
          <cell r="H618" t="str">
            <v>Napa</v>
          </cell>
          <cell r="I618" t="str">
            <v>Becerra Art Design</v>
          </cell>
          <cell r="J618" t="str">
            <v>94559</v>
          </cell>
          <cell r="N618" t="str">
            <v>C</v>
          </cell>
          <cell r="P618">
            <v>1950</v>
          </cell>
          <cell r="Q618">
            <v>1665</v>
          </cell>
          <cell r="R618">
            <v>3</v>
          </cell>
          <cell r="S618" t="str">
            <v>Multi</v>
          </cell>
          <cell r="U618">
            <v>1251308</v>
          </cell>
          <cell r="W618">
            <v>485000</v>
          </cell>
          <cell r="X618" t="str">
            <v>Umpqua Bk</v>
          </cell>
          <cell r="AE618">
            <v>40970</v>
          </cell>
        </row>
        <row r="619">
          <cell r="A619" t="str">
            <v>212839233</v>
          </cell>
          <cell r="B619" t="str">
            <v>East Bay/Oakland</v>
          </cell>
          <cell r="C619" t="str">
            <v>Napa County</v>
          </cell>
          <cell r="D619" t="str">
            <v>Office</v>
          </cell>
          <cell r="F619" t="str">
            <v>2001 Jefferson St</v>
          </cell>
          <cell r="G619" t="str">
            <v>Napa</v>
          </cell>
          <cell r="H619" t="str">
            <v>Napa</v>
          </cell>
          <cell r="J619" t="str">
            <v>94559</v>
          </cell>
          <cell r="N619" t="str">
            <v>B</v>
          </cell>
          <cell r="O619" t="str">
            <v>Wood Frame</v>
          </cell>
          <cell r="P619">
            <v>1973</v>
          </cell>
          <cell r="Q619">
            <v>2128</v>
          </cell>
          <cell r="S619" t="str">
            <v>Multi</v>
          </cell>
          <cell r="U619">
            <v>281170</v>
          </cell>
          <cell r="AE619">
            <v>39233</v>
          </cell>
        </row>
        <row r="620">
          <cell r="A620" t="str">
            <v>523839797</v>
          </cell>
          <cell r="B620" t="str">
            <v>East Bay/Oakland</v>
          </cell>
          <cell r="C620" t="str">
            <v>Napa County</v>
          </cell>
          <cell r="D620" t="str">
            <v>Office</v>
          </cell>
          <cell r="F620" t="str">
            <v>1500 Jefferson St</v>
          </cell>
          <cell r="G620" t="str">
            <v>Napa</v>
          </cell>
          <cell r="H620" t="str">
            <v>Napa</v>
          </cell>
          <cell r="J620" t="str">
            <v>94559</v>
          </cell>
          <cell r="K620" t="str">
            <v>City Of Napa</v>
          </cell>
          <cell r="L620" t="str">
            <v>Jeff Freitas</v>
          </cell>
          <cell r="N620" t="str">
            <v>C</v>
          </cell>
          <cell r="Q620">
            <v>5238</v>
          </cell>
          <cell r="R620">
            <v>1</v>
          </cell>
          <cell r="S620" t="str">
            <v>Single</v>
          </cell>
          <cell r="U620">
            <v>0</v>
          </cell>
          <cell r="AE620">
            <v>39797</v>
          </cell>
        </row>
        <row r="621">
          <cell r="A621" t="str">
            <v>912938176</v>
          </cell>
          <cell r="B621" t="str">
            <v>East Bay/Oakland</v>
          </cell>
          <cell r="C621" t="str">
            <v>Napa County</v>
          </cell>
          <cell r="D621" t="str">
            <v>Office</v>
          </cell>
          <cell r="F621" t="str">
            <v>2180 Jefferson St</v>
          </cell>
          <cell r="G621" t="str">
            <v>Napa</v>
          </cell>
          <cell r="H621" t="str">
            <v>Napa</v>
          </cell>
          <cell r="J621" t="str">
            <v>94559</v>
          </cell>
          <cell r="N621" t="str">
            <v>C</v>
          </cell>
          <cell r="O621" t="str">
            <v>Wood Frame</v>
          </cell>
          <cell r="P621">
            <v>1983</v>
          </cell>
          <cell r="Q621">
            <v>9129</v>
          </cell>
          <cell r="R621">
            <v>10</v>
          </cell>
          <cell r="S621" t="str">
            <v>Multi</v>
          </cell>
          <cell r="X621" t="str">
            <v>Lender Not available</v>
          </cell>
          <cell r="AE621">
            <v>38176</v>
          </cell>
        </row>
        <row r="622">
          <cell r="A622" t="str">
            <v>3180038440</v>
          </cell>
          <cell r="B622" t="str">
            <v>East Bay/Oakland</v>
          </cell>
          <cell r="C622" t="str">
            <v>Napa County</v>
          </cell>
          <cell r="D622" t="str">
            <v>Office</v>
          </cell>
          <cell r="F622" t="str">
            <v>1700 Soscol Ave</v>
          </cell>
          <cell r="G622" t="str">
            <v>Napa</v>
          </cell>
          <cell r="H622" t="str">
            <v>Napa</v>
          </cell>
          <cell r="I622" t="str">
            <v>Soscol Professional Plaza</v>
          </cell>
          <cell r="J622" t="str">
            <v>94559</v>
          </cell>
          <cell r="N622" t="str">
            <v>B</v>
          </cell>
          <cell r="O622" t="str">
            <v>Masonry</v>
          </cell>
          <cell r="P622">
            <v>1976</v>
          </cell>
          <cell r="Q622">
            <v>31800</v>
          </cell>
          <cell r="R622">
            <v>10</v>
          </cell>
          <cell r="S622" t="str">
            <v>Multi</v>
          </cell>
          <cell r="T622">
            <v>3.73</v>
          </cell>
          <cell r="X622" t="str">
            <v>Lender Not available</v>
          </cell>
          <cell r="AE622">
            <v>38440</v>
          </cell>
        </row>
        <row r="623">
          <cell r="A623" t="str">
            <v>6246639282</v>
          </cell>
          <cell r="B623" t="str">
            <v>East Bay/Oakland</v>
          </cell>
          <cell r="C623" t="str">
            <v>Napa County</v>
          </cell>
          <cell r="D623" t="str">
            <v>Office</v>
          </cell>
          <cell r="E623" t="str">
            <v>Medical</v>
          </cell>
          <cell r="F623" t="str">
            <v>1100 Trancas St</v>
          </cell>
          <cell r="G623" t="str">
            <v>Napa</v>
          </cell>
          <cell r="H623" t="str">
            <v>Napa</v>
          </cell>
          <cell r="I623" t="str">
            <v>Trancas Medical Building</v>
          </cell>
          <cell r="J623" t="str">
            <v>94558</v>
          </cell>
          <cell r="N623" t="str">
            <v>B</v>
          </cell>
          <cell r="P623">
            <v>1980</v>
          </cell>
          <cell r="Q623">
            <v>62466</v>
          </cell>
          <cell r="S623" t="str">
            <v>Multi</v>
          </cell>
          <cell r="T623">
            <v>20.059999999999999</v>
          </cell>
          <cell r="U623">
            <v>9265484</v>
          </cell>
          <cell r="AE623">
            <v>39282</v>
          </cell>
        </row>
        <row r="624">
          <cell r="A624" t="str">
            <v>113036985</v>
          </cell>
          <cell r="B624" t="str">
            <v>East Bay/Oakland</v>
          </cell>
          <cell r="C624" t="str">
            <v>Napa County</v>
          </cell>
          <cell r="D624" t="str">
            <v>Office</v>
          </cell>
          <cell r="F624" t="str">
            <v>952 Jefferson St</v>
          </cell>
          <cell r="G624" t="str">
            <v>Napa</v>
          </cell>
          <cell r="H624" t="str">
            <v>Napa</v>
          </cell>
          <cell r="J624" t="str">
            <v>94559</v>
          </cell>
          <cell r="N624" t="str">
            <v>C</v>
          </cell>
          <cell r="O624" t="str">
            <v>Wood Frame</v>
          </cell>
          <cell r="P624">
            <v>1920</v>
          </cell>
          <cell r="Q624">
            <v>1130</v>
          </cell>
          <cell r="S624" t="str">
            <v>Multi</v>
          </cell>
          <cell r="AE624">
            <v>36985</v>
          </cell>
        </row>
        <row r="625">
          <cell r="A625" t="str">
            <v>3184038387</v>
          </cell>
          <cell r="B625" t="str">
            <v>East Bay/Oakland</v>
          </cell>
          <cell r="C625" t="str">
            <v>Napa County</v>
          </cell>
          <cell r="D625" t="str">
            <v>Office</v>
          </cell>
          <cell r="F625" t="str">
            <v>560-564 Gateway Dr</v>
          </cell>
          <cell r="G625" t="str">
            <v>Napa</v>
          </cell>
          <cell r="H625" t="str">
            <v>Napa</v>
          </cell>
          <cell r="I625" t="str">
            <v>Bldg 10</v>
          </cell>
          <cell r="J625" t="str">
            <v>94558</v>
          </cell>
          <cell r="N625" t="str">
            <v>B</v>
          </cell>
          <cell r="O625" t="str">
            <v>Steel</v>
          </cell>
          <cell r="P625">
            <v>1999</v>
          </cell>
          <cell r="Q625">
            <v>31840</v>
          </cell>
          <cell r="S625" t="str">
            <v>Multi</v>
          </cell>
          <cell r="W625">
            <v>3862500</v>
          </cell>
          <cell r="X625" t="str">
            <v>Lender Not available</v>
          </cell>
          <cell r="Z625" t="str">
            <v>North Vly Bk</v>
          </cell>
          <cell r="AE625">
            <v>38387</v>
          </cell>
        </row>
        <row r="626">
          <cell r="A626" t="str">
            <v>1856037231</v>
          </cell>
          <cell r="B626" t="str">
            <v>East Bay/Oakland</v>
          </cell>
          <cell r="C626" t="str">
            <v>Napa County</v>
          </cell>
          <cell r="D626" t="str">
            <v>Office</v>
          </cell>
          <cell r="F626" t="str">
            <v>1500 3rd St</v>
          </cell>
          <cell r="G626" t="str">
            <v>Napa</v>
          </cell>
          <cell r="H626" t="str">
            <v>Napa</v>
          </cell>
          <cell r="I626" t="str">
            <v>Molnar Bldg</v>
          </cell>
          <cell r="J626" t="str">
            <v>94559</v>
          </cell>
          <cell r="N626" t="str">
            <v>B</v>
          </cell>
          <cell r="O626" t="str">
            <v>Wood Frame</v>
          </cell>
          <cell r="P626">
            <v>1982</v>
          </cell>
          <cell r="Q626">
            <v>18560</v>
          </cell>
          <cell r="S626" t="str">
            <v>Multi</v>
          </cell>
          <cell r="T626">
            <v>24.31</v>
          </cell>
          <cell r="X626" t="str">
            <v>Lender Not available</v>
          </cell>
          <cell r="AE626">
            <v>37231</v>
          </cell>
        </row>
        <row r="627">
          <cell r="A627" t="str">
            <v>403040058</v>
          </cell>
          <cell r="B627" t="str">
            <v>East Bay/Oakland</v>
          </cell>
          <cell r="C627" t="str">
            <v>Napa County</v>
          </cell>
          <cell r="D627" t="str">
            <v>Office</v>
          </cell>
          <cell r="F627" t="str">
            <v>1275 Inglewood Ave</v>
          </cell>
          <cell r="G627" t="str">
            <v>Saint Helena</v>
          </cell>
          <cell r="H627" t="str">
            <v>Napa</v>
          </cell>
          <cell r="I627" t="str">
            <v>A</v>
          </cell>
          <cell r="J627" t="str">
            <v>94574</v>
          </cell>
          <cell r="N627" t="str">
            <v>B</v>
          </cell>
          <cell r="O627" t="str">
            <v>Wood Frame</v>
          </cell>
          <cell r="P627">
            <v>2005</v>
          </cell>
          <cell r="Q627">
            <v>4030</v>
          </cell>
          <cell r="S627" t="str">
            <v>Multi</v>
          </cell>
          <cell r="T627">
            <v>100</v>
          </cell>
          <cell r="U627">
            <v>1551159</v>
          </cell>
          <cell r="AE627">
            <v>40058</v>
          </cell>
        </row>
        <row r="628">
          <cell r="A628" t="str">
            <v>116237893</v>
          </cell>
          <cell r="B628" t="str">
            <v>East Bay/Oakland</v>
          </cell>
          <cell r="C628" t="str">
            <v>Napa County</v>
          </cell>
          <cell r="D628" t="str">
            <v>Office</v>
          </cell>
          <cell r="F628" t="str">
            <v>1003 Foothill Blvd</v>
          </cell>
          <cell r="G628" t="str">
            <v>Calistoga</v>
          </cell>
          <cell r="H628" t="str">
            <v>Napa</v>
          </cell>
          <cell r="J628" t="str">
            <v>94515</v>
          </cell>
          <cell r="N628" t="str">
            <v>C</v>
          </cell>
          <cell r="O628" t="str">
            <v>Wood Frame</v>
          </cell>
          <cell r="P628">
            <v>1910</v>
          </cell>
          <cell r="Q628">
            <v>1162</v>
          </cell>
          <cell r="S628" t="str">
            <v>Single</v>
          </cell>
          <cell r="X628" t="str">
            <v>Lender Not available</v>
          </cell>
          <cell r="AE628">
            <v>37893</v>
          </cell>
        </row>
        <row r="629">
          <cell r="A629" t="str">
            <v>447038141</v>
          </cell>
          <cell r="B629" t="str">
            <v>East Bay/Oakland</v>
          </cell>
          <cell r="C629" t="str">
            <v>Napa County</v>
          </cell>
          <cell r="D629" t="str">
            <v>Office</v>
          </cell>
          <cell r="E629" t="str">
            <v>Medical</v>
          </cell>
          <cell r="F629" t="str">
            <v>3432-3436 Valle Verde Dr</v>
          </cell>
          <cell r="G629" t="str">
            <v>Napa</v>
          </cell>
          <cell r="H629" t="str">
            <v>Napa</v>
          </cell>
          <cell r="J629" t="str">
            <v>94558</v>
          </cell>
          <cell r="N629" t="str">
            <v>B</v>
          </cell>
          <cell r="O629" t="str">
            <v>Wood Frame</v>
          </cell>
          <cell r="P629">
            <v>1974</v>
          </cell>
          <cell r="Q629">
            <v>4470</v>
          </cell>
          <cell r="S629" t="str">
            <v>Multi</v>
          </cell>
          <cell r="X629" t="str">
            <v>Lender Not available</v>
          </cell>
          <cell r="AE629">
            <v>38141</v>
          </cell>
        </row>
        <row r="630">
          <cell r="A630" t="str">
            <v>560041303</v>
          </cell>
          <cell r="B630" t="str">
            <v>East Bay/Oakland</v>
          </cell>
          <cell r="C630" t="str">
            <v>Napa County</v>
          </cell>
          <cell r="D630" t="str">
            <v>Office</v>
          </cell>
          <cell r="E630" t="str">
            <v>Medical</v>
          </cell>
          <cell r="F630" t="str">
            <v>3417-3425 Valle Verde Dr</v>
          </cell>
          <cell r="G630" t="str">
            <v>Napa</v>
          </cell>
          <cell r="H630" t="str">
            <v>Napa</v>
          </cell>
          <cell r="J630" t="str">
            <v>94558</v>
          </cell>
          <cell r="N630" t="str">
            <v>B</v>
          </cell>
          <cell r="O630" t="str">
            <v>Wood Frame</v>
          </cell>
          <cell r="Q630">
            <v>5600</v>
          </cell>
          <cell r="R630">
            <v>7</v>
          </cell>
          <cell r="S630" t="str">
            <v>Multi</v>
          </cell>
          <cell r="U630">
            <v>2230000</v>
          </cell>
          <cell r="AE630">
            <v>41303</v>
          </cell>
        </row>
        <row r="631">
          <cell r="A631" t="str">
            <v>529241340</v>
          </cell>
          <cell r="B631" t="str">
            <v>East Bay/Oakland</v>
          </cell>
          <cell r="C631" t="str">
            <v>Napa County</v>
          </cell>
          <cell r="D631" t="str">
            <v>Office</v>
          </cell>
          <cell r="F631" t="str">
            <v>1508 Main St</v>
          </cell>
          <cell r="G631" t="str">
            <v>Saint Helena</v>
          </cell>
          <cell r="H631" t="str">
            <v>Napa</v>
          </cell>
          <cell r="J631" t="str">
            <v>94574</v>
          </cell>
          <cell r="N631" t="str">
            <v>C</v>
          </cell>
          <cell r="O631" t="str">
            <v>Wood Frame</v>
          </cell>
          <cell r="P631">
            <v>1915</v>
          </cell>
          <cell r="Q631">
            <v>5292</v>
          </cell>
          <cell r="R631">
            <v>4</v>
          </cell>
          <cell r="S631" t="str">
            <v>Single</v>
          </cell>
          <cell r="U631">
            <v>339735</v>
          </cell>
          <cell r="AE631">
            <v>41340</v>
          </cell>
        </row>
        <row r="632">
          <cell r="A632" t="str">
            <v>1874941509</v>
          </cell>
          <cell r="B632" t="str">
            <v>East Bay/Oakland</v>
          </cell>
          <cell r="C632" t="str">
            <v>Napa County</v>
          </cell>
          <cell r="D632" t="str">
            <v>Office</v>
          </cell>
          <cell r="E632" t="str">
            <v>Medical</v>
          </cell>
          <cell r="F632" t="str">
            <v>3434 Villa Ln</v>
          </cell>
          <cell r="G632" t="str">
            <v>Napa</v>
          </cell>
          <cell r="H632" t="str">
            <v>Napa</v>
          </cell>
          <cell r="J632" t="str">
            <v>94558</v>
          </cell>
          <cell r="N632" t="str">
            <v>C</v>
          </cell>
          <cell r="O632" t="str">
            <v>Reinforced Concrete</v>
          </cell>
          <cell r="P632">
            <v>1986</v>
          </cell>
          <cell r="Q632">
            <v>18749</v>
          </cell>
          <cell r="R632">
            <v>16</v>
          </cell>
          <cell r="S632" t="str">
            <v>Multi</v>
          </cell>
          <cell r="U632">
            <v>363549</v>
          </cell>
          <cell r="AE632">
            <v>41509</v>
          </cell>
        </row>
        <row r="633">
          <cell r="A633" t="str">
            <v>98141055</v>
          </cell>
          <cell r="B633" t="str">
            <v>East Bay/Oakland</v>
          </cell>
          <cell r="C633" t="str">
            <v>Napa County</v>
          </cell>
          <cell r="D633" t="str">
            <v>Office</v>
          </cell>
          <cell r="F633" t="str">
            <v>1643 Jefferson St</v>
          </cell>
          <cell r="G633" t="str">
            <v>Napa</v>
          </cell>
          <cell r="H633" t="str">
            <v>Napa</v>
          </cell>
          <cell r="J633" t="str">
            <v>94559</v>
          </cell>
          <cell r="K633" t="str">
            <v>Stephanie A Gibson</v>
          </cell>
          <cell r="L633" t="str">
            <v>Stephanie Gibson</v>
          </cell>
          <cell r="M633">
            <v>7079659160</v>
          </cell>
          <cell r="N633" t="str">
            <v>C</v>
          </cell>
          <cell r="O633" t="str">
            <v>Wood Frame</v>
          </cell>
          <cell r="Q633">
            <v>981</v>
          </cell>
          <cell r="S633" t="str">
            <v>Multi</v>
          </cell>
          <cell r="T633">
            <v>100</v>
          </cell>
          <cell r="U633">
            <v>435000</v>
          </cell>
          <cell r="AE633">
            <v>41055</v>
          </cell>
        </row>
        <row r="634">
          <cell r="A634" t="str">
            <v>267540539</v>
          </cell>
          <cell r="B634" t="str">
            <v>East Bay/Oakland</v>
          </cell>
          <cell r="C634" t="str">
            <v>Napa County</v>
          </cell>
          <cell r="D634" t="str">
            <v>Office</v>
          </cell>
          <cell r="E634" t="str">
            <v>Medical</v>
          </cell>
          <cell r="F634" t="str">
            <v>2119-2121 Brown St</v>
          </cell>
          <cell r="G634" t="str">
            <v>Napa</v>
          </cell>
          <cell r="H634" t="str">
            <v>Napa</v>
          </cell>
          <cell r="J634" t="str">
            <v>94559</v>
          </cell>
          <cell r="N634" t="str">
            <v>B</v>
          </cell>
          <cell r="O634" t="str">
            <v>Wood Frame</v>
          </cell>
          <cell r="P634">
            <v>1938</v>
          </cell>
          <cell r="Q634">
            <v>2675</v>
          </cell>
          <cell r="S634" t="str">
            <v>Single</v>
          </cell>
          <cell r="U634">
            <v>229630</v>
          </cell>
          <cell r="AE634">
            <v>40539</v>
          </cell>
        </row>
        <row r="635">
          <cell r="A635" t="str">
            <v>1066241127</v>
          </cell>
          <cell r="B635" t="str">
            <v>East Bay/Oakland</v>
          </cell>
          <cell r="C635" t="str">
            <v>Napa County</v>
          </cell>
          <cell r="D635" t="str">
            <v>Office</v>
          </cell>
          <cell r="F635" t="str">
            <v>780 Trancas St</v>
          </cell>
          <cell r="G635" t="str">
            <v>Napa</v>
          </cell>
          <cell r="H635" t="str">
            <v>Napa</v>
          </cell>
          <cell r="J635" t="str">
            <v>94558</v>
          </cell>
          <cell r="N635" t="str">
            <v>C</v>
          </cell>
          <cell r="O635" t="str">
            <v>Wood Frame</v>
          </cell>
          <cell r="Q635">
            <v>10662</v>
          </cell>
          <cell r="R635">
            <v>7</v>
          </cell>
          <cell r="S635" t="str">
            <v>Multi</v>
          </cell>
          <cell r="U635">
            <v>820835</v>
          </cell>
          <cell r="AE635">
            <v>41127</v>
          </cell>
        </row>
        <row r="636">
          <cell r="A636" t="str">
            <v>1338440549</v>
          </cell>
          <cell r="B636" t="str">
            <v>East Bay/Oakland</v>
          </cell>
          <cell r="C636" t="str">
            <v>Napa County</v>
          </cell>
          <cell r="D636" t="str">
            <v>Office</v>
          </cell>
          <cell r="F636" t="str">
            <v>620 Imperial Way</v>
          </cell>
          <cell r="G636" t="str">
            <v>Napa</v>
          </cell>
          <cell r="H636" t="str">
            <v>Napa</v>
          </cell>
          <cell r="J636" t="str">
            <v>94559</v>
          </cell>
          <cell r="N636" t="str">
            <v>C</v>
          </cell>
          <cell r="O636" t="str">
            <v>Reinforced Concrete</v>
          </cell>
          <cell r="Q636">
            <v>13384</v>
          </cell>
          <cell r="R636">
            <v>2</v>
          </cell>
          <cell r="S636" t="str">
            <v>Multi</v>
          </cell>
          <cell r="U636">
            <v>1044482</v>
          </cell>
          <cell r="W636">
            <v>228885</v>
          </cell>
          <cell r="X636" t="str">
            <v>Umpqua Bk</v>
          </cell>
          <cell r="AE636">
            <v>40549</v>
          </cell>
        </row>
        <row r="637">
          <cell r="A637" t="str">
            <v>419640575</v>
          </cell>
          <cell r="B637" t="str">
            <v>East Bay/Oakland</v>
          </cell>
          <cell r="C637" t="str">
            <v>Napa County</v>
          </cell>
          <cell r="D637" t="str">
            <v>Office</v>
          </cell>
          <cell r="E637" t="str">
            <v>Medical</v>
          </cell>
          <cell r="F637" t="str">
            <v>3150 Beard Rd</v>
          </cell>
          <cell r="G637" t="str">
            <v>Napa</v>
          </cell>
          <cell r="H637" t="str">
            <v>Napa</v>
          </cell>
          <cell r="J637" t="str">
            <v>94558</v>
          </cell>
          <cell r="N637" t="str">
            <v>C</v>
          </cell>
          <cell r="O637" t="str">
            <v>Masonry</v>
          </cell>
          <cell r="Q637">
            <v>4196</v>
          </cell>
          <cell r="R637">
            <v>3</v>
          </cell>
          <cell r="S637" t="str">
            <v>Multi</v>
          </cell>
          <cell r="U637">
            <v>341482</v>
          </cell>
          <cell r="AE637">
            <v>40575</v>
          </cell>
        </row>
        <row r="638">
          <cell r="A638" t="str">
            <v>221540597</v>
          </cell>
          <cell r="B638" t="str">
            <v>East Bay/Oakland</v>
          </cell>
          <cell r="C638" t="str">
            <v>Napa County</v>
          </cell>
          <cell r="D638" t="str">
            <v>Office</v>
          </cell>
          <cell r="E638" t="str">
            <v>Medical</v>
          </cell>
          <cell r="F638" t="str">
            <v>3250 Beard Rd</v>
          </cell>
          <cell r="G638" t="str">
            <v>Napa</v>
          </cell>
          <cell r="H638" t="str">
            <v>Napa</v>
          </cell>
          <cell r="J638" t="str">
            <v>94558</v>
          </cell>
          <cell r="N638" t="str">
            <v>C</v>
          </cell>
          <cell r="O638" t="str">
            <v>Wood Frame</v>
          </cell>
          <cell r="P638">
            <v>1961</v>
          </cell>
          <cell r="Q638">
            <v>2215</v>
          </cell>
          <cell r="R638">
            <v>1</v>
          </cell>
          <cell r="S638" t="str">
            <v>Multi</v>
          </cell>
          <cell r="U638">
            <v>584747</v>
          </cell>
          <cell r="AE638">
            <v>40597</v>
          </cell>
        </row>
        <row r="639">
          <cell r="A639" t="str">
            <v>2600040620</v>
          </cell>
          <cell r="B639" t="str">
            <v>East Bay/Oakland</v>
          </cell>
          <cell r="C639" t="str">
            <v>Napa County</v>
          </cell>
          <cell r="D639" t="str">
            <v>Office</v>
          </cell>
          <cell r="F639" t="str">
            <v>4381 Broadway St</v>
          </cell>
          <cell r="G639" t="str">
            <v>American Canyon</v>
          </cell>
          <cell r="H639" t="str">
            <v>Napa</v>
          </cell>
          <cell r="I639" t="str">
            <v>City of American Canyon City Hall</v>
          </cell>
          <cell r="J639" t="str">
            <v>94503</v>
          </cell>
          <cell r="N639" t="str">
            <v>B</v>
          </cell>
          <cell r="O639" t="str">
            <v>Reinforced Concrete</v>
          </cell>
          <cell r="P639">
            <v>2006</v>
          </cell>
          <cell r="Q639">
            <v>26000</v>
          </cell>
          <cell r="R639">
            <v>4</v>
          </cell>
          <cell r="S639" t="str">
            <v>Multi</v>
          </cell>
          <cell r="U639">
            <v>1617000</v>
          </cell>
          <cell r="AE639">
            <v>40620</v>
          </cell>
        </row>
        <row r="640">
          <cell r="A640" t="str">
            <v>281241197</v>
          </cell>
          <cell r="B640" t="str">
            <v>East Bay/Oakland</v>
          </cell>
          <cell r="C640" t="str">
            <v>Napa County</v>
          </cell>
          <cell r="D640" t="str">
            <v>Office</v>
          </cell>
          <cell r="F640" t="str">
            <v>563 Jefferson St</v>
          </cell>
          <cell r="G640" t="str">
            <v>Napa</v>
          </cell>
          <cell r="H640" t="str">
            <v>Napa</v>
          </cell>
          <cell r="J640" t="str">
            <v>94559</v>
          </cell>
          <cell r="N640" t="str">
            <v>C</v>
          </cell>
          <cell r="O640" t="str">
            <v>Wood Frame</v>
          </cell>
          <cell r="P640">
            <v>1914</v>
          </cell>
          <cell r="Q640">
            <v>2812</v>
          </cell>
          <cell r="R640">
            <v>3</v>
          </cell>
          <cell r="S640" t="str">
            <v>Multi</v>
          </cell>
          <cell r="W640">
            <v>480000</v>
          </cell>
          <cell r="X640" t="str">
            <v>Us Bk National Assn</v>
          </cell>
          <cell r="AE640">
            <v>41197</v>
          </cell>
        </row>
        <row r="641">
          <cell r="A641" t="str">
            <v>912941032</v>
          </cell>
          <cell r="B641" t="str">
            <v>East Bay/Oakland</v>
          </cell>
          <cell r="C641" t="str">
            <v>Napa County</v>
          </cell>
          <cell r="D641" t="str">
            <v>Office</v>
          </cell>
          <cell r="F641" t="str">
            <v>2180 Jefferson St</v>
          </cell>
          <cell r="G641" t="str">
            <v>Napa</v>
          </cell>
          <cell r="H641" t="str">
            <v>Napa</v>
          </cell>
          <cell r="J641" t="str">
            <v>94559</v>
          </cell>
          <cell r="N641" t="str">
            <v>C</v>
          </cell>
          <cell r="O641" t="str">
            <v>Wood Frame</v>
          </cell>
          <cell r="P641">
            <v>1983</v>
          </cell>
          <cell r="Q641">
            <v>9129</v>
          </cell>
          <cell r="R641">
            <v>9</v>
          </cell>
          <cell r="S641" t="str">
            <v>Multi</v>
          </cell>
          <cell r="U641">
            <v>1234737</v>
          </cell>
          <cell r="AE641">
            <v>41032</v>
          </cell>
        </row>
        <row r="642">
          <cell r="A642" t="str">
            <v>2592441563</v>
          </cell>
          <cell r="B642" t="str">
            <v>East Bay/Oakland</v>
          </cell>
          <cell r="C642" t="str">
            <v>Napa County</v>
          </cell>
          <cell r="D642" t="str">
            <v>Office</v>
          </cell>
          <cell r="F642" t="str">
            <v>809 Coombs St</v>
          </cell>
          <cell r="G642" t="str">
            <v>Napa</v>
          </cell>
          <cell r="H642" t="str">
            <v>Napa</v>
          </cell>
          <cell r="J642" t="str">
            <v>94559</v>
          </cell>
          <cell r="K642" t="str">
            <v>James Keller</v>
          </cell>
          <cell r="L642" t="str">
            <v>James Keller</v>
          </cell>
          <cell r="M642">
            <v>7072585200</v>
          </cell>
          <cell r="N642" t="str">
            <v>C</v>
          </cell>
          <cell r="P642">
            <v>1920</v>
          </cell>
          <cell r="Q642">
            <v>25924</v>
          </cell>
          <cell r="R642">
            <v>1</v>
          </cell>
          <cell r="S642" t="str">
            <v>Multi</v>
          </cell>
          <cell r="T642">
            <v>91.44</v>
          </cell>
          <cell r="U642">
            <v>3110052</v>
          </cell>
          <cell r="AE642">
            <v>41563</v>
          </cell>
        </row>
        <row r="643">
          <cell r="A643" t="str">
            <v>214541368</v>
          </cell>
          <cell r="B643" t="str">
            <v>East Bay/Oakland</v>
          </cell>
          <cell r="C643" t="str">
            <v>Napa County</v>
          </cell>
          <cell r="D643" t="str">
            <v>Office</v>
          </cell>
          <cell r="F643" t="str">
            <v>1842 Jefferson St</v>
          </cell>
          <cell r="G643" t="str">
            <v>Napa</v>
          </cell>
          <cell r="H643" t="str">
            <v>Napa</v>
          </cell>
          <cell r="J643" t="str">
            <v>94559</v>
          </cell>
          <cell r="N643" t="str">
            <v>C</v>
          </cell>
          <cell r="O643" t="str">
            <v>Wood Frame</v>
          </cell>
          <cell r="P643">
            <v>1900</v>
          </cell>
          <cell r="Q643">
            <v>2145</v>
          </cell>
          <cell r="R643">
            <v>1</v>
          </cell>
          <cell r="S643" t="str">
            <v>Multi</v>
          </cell>
          <cell r="U643">
            <v>253972</v>
          </cell>
          <cell r="AE643">
            <v>41368</v>
          </cell>
        </row>
        <row r="644">
          <cell r="A644" t="str">
            <v>1066240932</v>
          </cell>
          <cell r="B644" t="str">
            <v>East Bay/Oakland</v>
          </cell>
          <cell r="C644" t="str">
            <v>Napa County</v>
          </cell>
          <cell r="D644" t="str">
            <v>Office</v>
          </cell>
          <cell r="F644" t="str">
            <v>780 Trancas St</v>
          </cell>
          <cell r="G644" t="str">
            <v>Napa</v>
          </cell>
          <cell r="H644" t="str">
            <v>Napa</v>
          </cell>
          <cell r="J644" t="str">
            <v>94558</v>
          </cell>
          <cell r="N644" t="str">
            <v>C</v>
          </cell>
          <cell r="O644" t="str">
            <v>Wood Frame</v>
          </cell>
          <cell r="Q644">
            <v>10662</v>
          </cell>
          <cell r="R644">
            <v>7</v>
          </cell>
          <cell r="S644" t="str">
            <v>Multi</v>
          </cell>
          <cell r="U644">
            <v>820835</v>
          </cell>
          <cell r="AE644">
            <v>40932</v>
          </cell>
        </row>
        <row r="645">
          <cell r="A645" t="str">
            <v>120041454</v>
          </cell>
          <cell r="B645" t="str">
            <v>East Bay/Oakland</v>
          </cell>
          <cell r="C645" t="str">
            <v>Napa County</v>
          </cell>
          <cell r="D645" t="str">
            <v>Office</v>
          </cell>
          <cell r="F645" t="str">
            <v>1543 4th St</v>
          </cell>
          <cell r="G645" t="str">
            <v>Napa</v>
          </cell>
          <cell r="H645" t="str">
            <v>Napa</v>
          </cell>
          <cell r="J645" t="str">
            <v>94559</v>
          </cell>
          <cell r="N645" t="str">
            <v>C</v>
          </cell>
          <cell r="O645" t="str">
            <v>Masonry</v>
          </cell>
          <cell r="P645">
            <v>1940</v>
          </cell>
          <cell r="Q645">
            <v>1200</v>
          </cell>
          <cell r="R645">
            <v>1</v>
          </cell>
          <cell r="S645" t="str">
            <v>Single</v>
          </cell>
          <cell r="U645">
            <v>227324</v>
          </cell>
          <cell r="AE645">
            <v>41454</v>
          </cell>
        </row>
        <row r="646">
          <cell r="A646" t="str">
            <v>120041454</v>
          </cell>
          <cell r="B646" t="str">
            <v>East Bay/Oakland</v>
          </cell>
          <cell r="C646" t="str">
            <v>Napa County</v>
          </cell>
          <cell r="D646" t="str">
            <v>Office</v>
          </cell>
          <cell r="F646" t="str">
            <v>1543 4th St</v>
          </cell>
          <cell r="G646" t="str">
            <v>Napa</v>
          </cell>
          <cell r="H646" t="str">
            <v>Napa</v>
          </cell>
          <cell r="J646" t="str">
            <v>94559</v>
          </cell>
          <cell r="N646" t="str">
            <v>C</v>
          </cell>
          <cell r="O646" t="str">
            <v>Masonry</v>
          </cell>
          <cell r="P646">
            <v>1940</v>
          </cell>
          <cell r="Q646">
            <v>1200</v>
          </cell>
          <cell r="R646">
            <v>1</v>
          </cell>
          <cell r="S646" t="str">
            <v>Single</v>
          </cell>
          <cell r="U646">
            <v>227324</v>
          </cell>
          <cell r="AE646">
            <v>41454</v>
          </cell>
        </row>
        <row r="647">
          <cell r="A647" t="str">
            <v>120041454</v>
          </cell>
          <cell r="B647" t="str">
            <v>East Bay/Oakland</v>
          </cell>
          <cell r="C647" t="str">
            <v>Napa County</v>
          </cell>
          <cell r="D647" t="str">
            <v>Office</v>
          </cell>
          <cell r="F647" t="str">
            <v>1543 4th St</v>
          </cell>
          <cell r="G647" t="str">
            <v>Napa</v>
          </cell>
          <cell r="H647" t="str">
            <v>Napa</v>
          </cell>
          <cell r="J647" t="str">
            <v>94559</v>
          </cell>
          <cell r="N647" t="str">
            <v>C</v>
          </cell>
          <cell r="O647" t="str">
            <v>Masonry</v>
          </cell>
          <cell r="P647">
            <v>1940</v>
          </cell>
          <cell r="Q647">
            <v>1200</v>
          </cell>
          <cell r="R647">
            <v>1</v>
          </cell>
          <cell r="S647" t="str">
            <v>Single</v>
          </cell>
          <cell r="U647">
            <v>227324</v>
          </cell>
          <cell r="AE647">
            <v>41454</v>
          </cell>
        </row>
        <row r="648">
          <cell r="A648" t="str">
            <v>380841467</v>
          </cell>
          <cell r="B648" t="str">
            <v>East Bay/Oakland</v>
          </cell>
          <cell r="C648" t="str">
            <v>Napa County</v>
          </cell>
          <cell r="D648" t="str">
            <v>Office</v>
          </cell>
          <cell r="F648" t="str">
            <v>2020 Jefferson St</v>
          </cell>
          <cell r="G648" t="str">
            <v>Napa</v>
          </cell>
          <cell r="H648" t="str">
            <v>Napa</v>
          </cell>
          <cell r="J648" t="str">
            <v>94559</v>
          </cell>
          <cell r="N648" t="str">
            <v>C</v>
          </cell>
          <cell r="O648" t="str">
            <v>Wood Frame</v>
          </cell>
          <cell r="Q648">
            <v>3808</v>
          </cell>
          <cell r="R648">
            <v>1</v>
          </cell>
          <cell r="S648" t="str">
            <v>Multi</v>
          </cell>
          <cell r="U648">
            <v>410845</v>
          </cell>
          <cell r="W648">
            <v>185000</v>
          </cell>
          <cell r="X648" t="str">
            <v>Bank of Napa NA</v>
          </cell>
          <cell r="AE648">
            <v>41467</v>
          </cell>
        </row>
        <row r="649">
          <cell r="A649" t="str">
            <v>219841271</v>
          </cell>
          <cell r="B649" t="str">
            <v>East Bay/Oakland</v>
          </cell>
          <cell r="C649" t="str">
            <v>Napa County</v>
          </cell>
          <cell r="D649" t="str">
            <v>Office</v>
          </cell>
          <cell r="F649" t="str">
            <v>351 2nd St</v>
          </cell>
          <cell r="G649" t="str">
            <v>Napa</v>
          </cell>
          <cell r="H649" t="str">
            <v>Napa</v>
          </cell>
          <cell r="J649" t="str">
            <v>94559</v>
          </cell>
          <cell r="N649" t="str">
            <v>C</v>
          </cell>
          <cell r="O649" t="str">
            <v>Wood Frame</v>
          </cell>
          <cell r="Q649">
            <v>2198</v>
          </cell>
          <cell r="R649">
            <v>3</v>
          </cell>
          <cell r="S649" t="str">
            <v>Single</v>
          </cell>
          <cell r="U649">
            <v>226903</v>
          </cell>
          <cell r="AE649">
            <v>41271</v>
          </cell>
        </row>
        <row r="650">
          <cell r="A650" t="str">
            <v>219841271</v>
          </cell>
          <cell r="B650" t="str">
            <v>East Bay/Oakland</v>
          </cell>
          <cell r="C650" t="str">
            <v>Napa County</v>
          </cell>
          <cell r="D650" t="str">
            <v>Office</v>
          </cell>
          <cell r="F650" t="str">
            <v>351 2nd St</v>
          </cell>
          <cell r="G650" t="str">
            <v>Napa</v>
          </cell>
          <cell r="H650" t="str">
            <v>Napa</v>
          </cell>
          <cell r="J650" t="str">
            <v>94559</v>
          </cell>
          <cell r="N650" t="str">
            <v>C</v>
          </cell>
          <cell r="O650" t="str">
            <v>Wood Frame</v>
          </cell>
          <cell r="Q650">
            <v>2198</v>
          </cell>
          <cell r="R650">
            <v>3</v>
          </cell>
          <cell r="S650" t="str">
            <v>Single</v>
          </cell>
          <cell r="U650">
            <v>226903</v>
          </cell>
          <cell r="AE650">
            <v>41271</v>
          </cell>
        </row>
        <row r="651">
          <cell r="A651" t="str">
            <v>219841271</v>
          </cell>
          <cell r="B651" t="str">
            <v>East Bay/Oakland</v>
          </cell>
          <cell r="C651" t="str">
            <v>Napa County</v>
          </cell>
          <cell r="D651" t="str">
            <v>Office</v>
          </cell>
          <cell r="F651" t="str">
            <v>351 2nd St</v>
          </cell>
          <cell r="G651" t="str">
            <v>Napa</v>
          </cell>
          <cell r="H651" t="str">
            <v>Napa</v>
          </cell>
          <cell r="J651" t="str">
            <v>94559</v>
          </cell>
          <cell r="N651" t="str">
            <v>C</v>
          </cell>
          <cell r="O651" t="str">
            <v>Wood Frame</v>
          </cell>
          <cell r="Q651">
            <v>2198</v>
          </cell>
          <cell r="R651">
            <v>3</v>
          </cell>
          <cell r="S651" t="str">
            <v>Single</v>
          </cell>
          <cell r="U651">
            <v>226903</v>
          </cell>
          <cell r="AE651">
            <v>41271</v>
          </cell>
        </row>
        <row r="652">
          <cell r="A652" t="str">
            <v>219841271</v>
          </cell>
          <cell r="B652" t="str">
            <v>East Bay/Oakland</v>
          </cell>
          <cell r="C652" t="str">
            <v>Napa County</v>
          </cell>
          <cell r="D652" t="str">
            <v>Office</v>
          </cell>
          <cell r="F652" t="str">
            <v>351 2nd St</v>
          </cell>
          <cell r="G652" t="str">
            <v>Napa</v>
          </cell>
          <cell r="H652" t="str">
            <v>Napa</v>
          </cell>
          <cell r="J652" t="str">
            <v>94559</v>
          </cell>
          <cell r="N652" t="str">
            <v>C</v>
          </cell>
          <cell r="O652" t="str">
            <v>Wood Frame</v>
          </cell>
          <cell r="Q652">
            <v>2198</v>
          </cell>
          <cell r="R652">
            <v>3</v>
          </cell>
          <cell r="S652" t="str">
            <v>Single</v>
          </cell>
          <cell r="U652">
            <v>226903</v>
          </cell>
          <cell r="AE652">
            <v>41271</v>
          </cell>
        </row>
        <row r="653">
          <cell r="A653" t="str">
            <v>219841271</v>
          </cell>
          <cell r="B653" t="str">
            <v>East Bay/Oakland</v>
          </cell>
          <cell r="C653" t="str">
            <v>Napa County</v>
          </cell>
          <cell r="D653" t="str">
            <v>Office</v>
          </cell>
          <cell r="F653" t="str">
            <v>351 2nd St</v>
          </cell>
          <cell r="G653" t="str">
            <v>Napa</v>
          </cell>
          <cell r="H653" t="str">
            <v>Napa</v>
          </cell>
          <cell r="J653" t="str">
            <v>94559</v>
          </cell>
          <cell r="N653" t="str">
            <v>C</v>
          </cell>
          <cell r="O653" t="str">
            <v>Wood Frame</v>
          </cell>
          <cell r="Q653">
            <v>2198</v>
          </cell>
          <cell r="R653">
            <v>3</v>
          </cell>
          <cell r="S653" t="str">
            <v>Single</v>
          </cell>
          <cell r="U653">
            <v>226903</v>
          </cell>
          <cell r="AE653">
            <v>41271</v>
          </cell>
        </row>
        <row r="654">
          <cell r="A654" t="str">
            <v>1362540770</v>
          </cell>
          <cell r="B654" t="str">
            <v>East Bay/Oakland</v>
          </cell>
          <cell r="C654" t="str">
            <v>Napa County</v>
          </cell>
          <cell r="D654" t="str">
            <v>Office</v>
          </cell>
          <cell r="F654" t="str">
            <v>1216 Church St</v>
          </cell>
          <cell r="G654" t="str">
            <v>Saint Helena</v>
          </cell>
          <cell r="H654" t="str">
            <v>Napa</v>
          </cell>
          <cell r="J654" t="str">
            <v>94574</v>
          </cell>
          <cell r="N654" t="str">
            <v>C</v>
          </cell>
          <cell r="O654" t="str">
            <v>Masonry</v>
          </cell>
          <cell r="Q654">
            <v>13625</v>
          </cell>
          <cell r="R654">
            <v>3</v>
          </cell>
          <cell r="S654" t="str">
            <v>Multi</v>
          </cell>
          <cell r="U654">
            <v>683753</v>
          </cell>
          <cell r="AE654">
            <v>40770</v>
          </cell>
        </row>
        <row r="655">
          <cell r="A655" t="str">
            <v>1066240932</v>
          </cell>
          <cell r="B655" t="str">
            <v>East Bay/Oakland</v>
          </cell>
          <cell r="C655" t="str">
            <v>Napa County</v>
          </cell>
          <cell r="D655" t="str">
            <v>Office</v>
          </cell>
          <cell r="F655" t="str">
            <v>780 Trancas St</v>
          </cell>
          <cell r="G655" t="str">
            <v>Napa</v>
          </cell>
          <cell r="H655" t="str">
            <v>Napa</v>
          </cell>
          <cell r="J655" t="str">
            <v>94558</v>
          </cell>
          <cell r="N655" t="str">
            <v>C</v>
          </cell>
          <cell r="O655" t="str">
            <v>Wood Frame</v>
          </cell>
          <cell r="Q655">
            <v>10662</v>
          </cell>
          <cell r="R655">
            <v>7</v>
          </cell>
          <cell r="S655" t="str">
            <v>Multi</v>
          </cell>
          <cell r="U655">
            <v>820835</v>
          </cell>
          <cell r="AE655">
            <v>40932</v>
          </cell>
        </row>
        <row r="656">
          <cell r="A656" t="str">
            <v>509541403</v>
          </cell>
          <cell r="B656" t="str">
            <v>East Bay/Oakland</v>
          </cell>
          <cell r="C656" t="str">
            <v>Napa County</v>
          </cell>
          <cell r="D656" t="str">
            <v>Office</v>
          </cell>
          <cell r="F656" t="str">
            <v>1336 Oak St</v>
          </cell>
          <cell r="G656" t="str">
            <v>Saint Helena</v>
          </cell>
          <cell r="H656" t="str">
            <v>Napa</v>
          </cell>
          <cell r="J656" t="str">
            <v>94574</v>
          </cell>
          <cell r="N656" t="str">
            <v>C</v>
          </cell>
          <cell r="O656" t="str">
            <v>Masonry</v>
          </cell>
          <cell r="Q656">
            <v>5095</v>
          </cell>
          <cell r="R656">
            <v>5</v>
          </cell>
          <cell r="S656" t="str">
            <v>Multi</v>
          </cell>
          <cell r="U656">
            <v>345835</v>
          </cell>
          <cell r="AE656">
            <v>41403</v>
          </cell>
        </row>
        <row r="657">
          <cell r="A657" t="str">
            <v>104741445</v>
          </cell>
          <cell r="B657" t="str">
            <v>East Bay/Oakland</v>
          </cell>
          <cell r="C657" t="str">
            <v>Napa County</v>
          </cell>
          <cell r="D657" t="str">
            <v>Office</v>
          </cell>
          <cell r="F657" t="str">
            <v>2139 1st St</v>
          </cell>
          <cell r="G657" t="str">
            <v>Napa</v>
          </cell>
          <cell r="H657" t="str">
            <v>Napa</v>
          </cell>
          <cell r="J657" t="str">
            <v>94559</v>
          </cell>
          <cell r="N657" t="str">
            <v>C</v>
          </cell>
          <cell r="O657" t="str">
            <v>Wood Frame</v>
          </cell>
          <cell r="P657">
            <v>1926</v>
          </cell>
          <cell r="Q657">
            <v>1047</v>
          </cell>
          <cell r="R657">
            <v>2</v>
          </cell>
          <cell r="S657" t="str">
            <v>Single</v>
          </cell>
          <cell r="U657">
            <v>497760</v>
          </cell>
          <cell r="AE657">
            <v>41445</v>
          </cell>
        </row>
        <row r="658">
          <cell r="A658" t="str">
            <v>400041302</v>
          </cell>
          <cell r="B658" t="str">
            <v>East Bay/Oakland</v>
          </cell>
          <cell r="C658" t="str">
            <v>Napa County</v>
          </cell>
          <cell r="D658" t="str">
            <v>Office</v>
          </cell>
          <cell r="F658" t="str">
            <v>1109 Jefferson St</v>
          </cell>
          <cell r="G658" t="str">
            <v>Napa</v>
          </cell>
          <cell r="H658" t="str">
            <v>Napa</v>
          </cell>
          <cell r="J658" t="str">
            <v>94559</v>
          </cell>
          <cell r="N658" t="str">
            <v>C</v>
          </cell>
          <cell r="O658" t="str">
            <v>Wood Frame</v>
          </cell>
          <cell r="P658">
            <v>1890</v>
          </cell>
          <cell r="Q658">
            <v>4000</v>
          </cell>
          <cell r="R658">
            <v>10</v>
          </cell>
          <cell r="S658" t="str">
            <v>Multi</v>
          </cell>
          <cell r="T658">
            <v>22.5</v>
          </cell>
          <cell r="U658">
            <v>466683</v>
          </cell>
          <cell r="AE658">
            <v>41302</v>
          </cell>
        </row>
        <row r="659">
          <cell r="A659" t="str">
            <v>261541205</v>
          </cell>
          <cell r="B659" t="str">
            <v>East Bay/Oakland</v>
          </cell>
          <cell r="C659" t="str">
            <v>Napa County</v>
          </cell>
          <cell r="D659" t="str">
            <v>Office</v>
          </cell>
          <cell r="E659" t="str">
            <v>Office/Residential</v>
          </cell>
          <cell r="F659" t="str">
            <v>1795 3rd St</v>
          </cell>
          <cell r="G659" t="str">
            <v>Napa</v>
          </cell>
          <cell r="H659" t="str">
            <v>Napa</v>
          </cell>
          <cell r="J659" t="str">
            <v>94559</v>
          </cell>
          <cell r="N659" t="str">
            <v>C</v>
          </cell>
          <cell r="O659" t="str">
            <v>Wood Frame</v>
          </cell>
          <cell r="P659">
            <v>1910</v>
          </cell>
          <cell r="Q659">
            <v>2615</v>
          </cell>
          <cell r="R659">
            <v>1</v>
          </cell>
          <cell r="S659" t="str">
            <v>Multi</v>
          </cell>
          <cell r="U659">
            <v>782133</v>
          </cell>
          <cell r="AE659">
            <v>41205</v>
          </cell>
        </row>
        <row r="660">
          <cell r="A660" t="str">
            <v>1644941345</v>
          </cell>
          <cell r="B660" t="str">
            <v>East Bay/Oakland</v>
          </cell>
          <cell r="C660" t="str">
            <v>Napa County</v>
          </cell>
          <cell r="D660" t="str">
            <v>Office</v>
          </cell>
          <cell r="E660" t="str">
            <v>Medical</v>
          </cell>
          <cell r="F660" t="str">
            <v>3443 Villa Ln</v>
          </cell>
          <cell r="G660" t="str">
            <v>Napa</v>
          </cell>
          <cell r="H660" t="str">
            <v>Napa</v>
          </cell>
          <cell r="J660" t="str">
            <v>94558</v>
          </cell>
          <cell r="N660" t="str">
            <v>C</v>
          </cell>
          <cell r="O660" t="str">
            <v>Reinforced Concrete</v>
          </cell>
          <cell r="P660">
            <v>1988</v>
          </cell>
          <cell r="Q660">
            <v>16449</v>
          </cell>
          <cell r="R660">
            <v>24</v>
          </cell>
          <cell r="S660" t="str">
            <v>Multi</v>
          </cell>
          <cell r="U660">
            <v>447213</v>
          </cell>
          <cell r="AE660">
            <v>41345</v>
          </cell>
        </row>
        <row r="661">
          <cell r="A661" t="str">
            <v>926740570</v>
          </cell>
          <cell r="B661" t="str">
            <v>East Bay/Oakland</v>
          </cell>
          <cell r="C661" t="str">
            <v>Napa County</v>
          </cell>
          <cell r="D661" t="str">
            <v>Office</v>
          </cell>
          <cell r="F661" t="str">
            <v>1443 Main St</v>
          </cell>
          <cell r="G661" t="str">
            <v>Napa</v>
          </cell>
          <cell r="H661" t="str">
            <v>Napa</v>
          </cell>
          <cell r="I661" t="str">
            <v>Victoria Main Office Complex</v>
          </cell>
          <cell r="J661" t="str">
            <v>94559</v>
          </cell>
          <cell r="N661" t="str">
            <v>B</v>
          </cell>
          <cell r="O661" t="str">
            <v>Wood Frame</v>
          </cell>
          <cell r="P661">
            <v>1983</v>
          </cell>
          <cell r="Q661">
            <v>9267</v>
          </cell>
          <cell r="R661">
            <v>13</v>
          </cell>
          <cell r="S661" t="str">
            <v>Multi</v>
          </cell>
          <cell r="U661">
            <v>863499</v>
          </cell>
          <cell r="AE661">
            <v>40570</v>
          </cell>
        </row>
        <row r="662">
          <cell r="A662" t="str">
            <v>3864041114</v>
          </cell>
          <cell r="B662" t="str">
            <v>East Bay/Oakland</v>
          </cell>
          <cell r="C662" t="str">
            <v>Napa County</v>
          </cell>
          <cell r="D662" t="str">
            <v>Office</v>
          </cell>
          <cell r="F662" t="str">
            <v>240 Gateway Rd W</v>
          </cell>
          <cell r="G662" t="str">
            <v>Napa</v>
          </cell>
          <cell r="H662" t="str">
            <v>Napa</v>
          </cell>
          <cell r="I662" t="str">
            <v>Bldg 1</v>
          </cell>
          <cell r="J662" t="str">
            <v>94558</v>
          </cell>
          <cell r="N662" t="str">
            <v>B</v>
          </cell>
          <cell r="O662" t="str">
            <v>Reinforced Concrete</v>
          </cell>
          <cell r="P662">
            <v>2001</v>
          </cell>
          <cell r="Q662">
            <v>38640</v>
          </cell>
          <cell r="R662">
            <v>2</v>
          </cell>
          <cell r="S662" t="str">
            <v>Multi</v>
          </cell>
          <cell r="U662">
            <v>5800000</v>
          </cell>
          <cell r="W662">
            <v>1543934</v>
          </cell>
          <cell r="X662" t="str">
            <v>Seller</v>
          </cell>
          <cell r="Z662" t="str">
            <v>Lender Name: Private Individual Mj Napa Llc</v>
          </cell>
          <cell r="AE662">
            <v>41114</v>
          </cell>
        </row>
        <row r="663">
          <cell r="A663" t="str">
            <v>104741166</v>
          </cell>
          <cell r="B663" t="str">
            <v>East Bay/Oakland</v>
          </cell>
          <cell r="C663" t="str">
            <v>Napa County</v>
          </cell>
          <cell r="D663" t="str">
            <v>Office</v>
          </cell>
          <cell r="F663" t="str">
            <v>2139 1st St</v>
          </cell>
          <cell r="G663" t="str">
            <v>Napa</v>
          </cell>
          <cell r="H663" t="str">
            <v>Napa</v>
          </cell>
          <cell r="J663" t="str">
            <v>94559</v>
          </cell>
          <cell r="N663" t="str">
            <v>C</v>
          </cell>
          <cell r="O663" t="str">
            <v>Wood Frame</v>
          </cell>
          <cell r="P663">
            <v>1926</v>
          </cell>
          <cell r="Q663">
            <v>1047</v>
          </cell>
          <cell r="R663">
            <v>2</v>
          </cell>
          <cell r="S663" t="str">
            <v>Single</v>
          </cell>
          <cell r="U663">
            <v>497760</v>
          </cell>
          <cell r="AE663">
            <v>41166</v>
          </cell>
        </row>
        <row r="664">
          <cell r="A664" t="str">
            <v>3418740583</v>
          </cell>
          <cell r="B664" t="str">
            <v>East Bay/Oakland</v>
          </cell>
          <cell r="C664" t="str">
            <v>Napa County</v>
          </cell>
          <cell r="D664" t="str">
            <v>Office</v>
          </cell>
          <cell r="F664" t="str">
            <v>935 Trancas St (3 Properties)</v>
          </cell>
          <cell r="G664" t="str">
            <v>Napa</v>
          </cell>
          <cell r="H664" t="str">
            <v>Napa</v>
          </cell>
          <cell r="I664" t="str">
            <v>Trancas Medical Offices</v>
          </cell>
          <cell r="J664" t="str">
            <v>94558</v>
          </cell>
          <cell r="N664" t="str">
            <v>C</v>
          </cell>
          <cell r="O664" t="str">
            <v>Wood Frame</v>
          </cell>
          <cell r="Q664">
            <v>34187</v>
          </cell>
          <cell r="R664">
            <v>16</v>
          </cell>
          <cell r="S664" t="str">
            <v>Multi</v>
          </cell>
          <cell r="U664">
            <v>622782</v>
          </cell>
          <cell r="AE664">
            <v>40583</v>
          </cell>
        </row>
        <row r="665">
          <cell r="A665" t="str">
            <v>98141055</v>
          </cell>
          <cell r="B665" t="str">
            <v>East Bay/Oakland</v>
          </cell>
          <cell r="C665" t="str">
            <v>Napa County</v>
          </cell>
          <cell r="D665" t="str">
            <v>Office</v>
          </cell>
          <cell r="F665" t="str">
            <v>1643 Jefferson St</v>
          </cell>
          <cell r="G665" t="str">
            <v>Napa</v>
          </cell>
          <cell r="H665" t="str">
            <v>Napa</v>
          </cell>
          <cell r="J665" t="str">
            <v>94559</v>
          </cell>
          <cell r="K665" t="str">
            <v>Stephanie A Gibson</v>
          </cell>
          <cell r="L665" t="str">
            <v>Stephanie Gibson</v>
          </cell>
          <cell r="M665">
            <v>7079659160</v>
          </cell>
          <cell r="N665" t="str">
            <v>C</v>
          </cell>
          <cell r="O665" t="str">
            <v>Wood Frame</v>
          </cell>
          <cell r="Q665">
            <v>981</v>
          </cell>
          <cell r="S665" t="str">
            <v>Multi</v>
          </cell>
          <cell r="T665">
            <v>100</v>
          </cell>
          <cell r="U665">
            <v>435000</v>
          </cell>
          <cell r="AE665">
            <v>41055</v>
          </cell>
        </row>
        <row r="666">
          <cell r="A666" t="str">
            <v>98141055</v>
          </cell>
          <cell r="B666" t="str">
            <v>East Bay/Oakland</v>
          </cell>
          <cell r="C666" t="str">
            <v>Napa County</v>
          </cell>
          <cell r="D666" t="str">
            <v>Office</v>
          </cell>
          <cell r="F666" t="str">
            <v>1643 Jefferson St</v>
          </cell>
          <cell r="G666" t="str">
            <v>Napa</v>
          </cell>
          <cell r="H666" t="str">
            <v>Napa</v>
          </cell>
          <cell r="J666" t="str">
            <v>94559</v>
          </cell>
          <cell r="K666" t="str">
            <v>Stephanie A Gibson</v>
          </cell>
          <cell r="L666" t="str">
            <v>Stephanie Gibson</v>
          </cell>
          <cell r="M666">
            <v>7079659160</v>
          </cell>
          <cell r="N666" t="str">
            <v>C</v>
          </cell>
          <cell r="O666" t="str">
            <v>Wood Frame</v>
          </cell>
          <cell r="Q666">
            <v>981</v>
          </cell>
          <cell r="S666" t="str">
            <v>Multi</v>
          </cell>
          <cell r="T666">
            <v>100</v>
          </cell>
          <cell r="U666">
            <v>435000</v>
          </cell>
          <cell r="AE666">
            <v>41055</v>
          </cell>
        </row>
        <row r="667">
          <cell r="A667" t="str">
            <v>166541082</v>
          </cell>
          <cell r="B667" t="str">
            <v>East Bay/Oakland</v>
          </cell>
          <cell r="C667" t="str">
            <v>Napa County</v>
          </cell>
          <cell r="D667" t="str">
            <v>Office</v>
          </cell>
          <cell r="F667" t="str">
            <v>1778 2nd St</v>
          </cell>
          <cell r="G667" t="str">
            <v>Napa</v>
          </cell>
          <cell r="H667" t="str">
            <v>Napa</v>
          </cell>
          <cell r="I667" t="str">
            <v>Becerra Art Design</v>
          </cell>
          <cell r="J667" t="str">
            <v>94559</v>
          </cell>
          <cell r="N667" t="str">
            <v>C</v>
          </cell>
          <cell r="P667">
            <v>1950</v>
          </cell>
          <cell r="Q667">
            <v>1665</v>
          </cell>
          <cell r="R667">
            <v>3</v>
          </cell>
          <cell r="S667" t="str">
            <v>Multi</v>
          </cell>
          <cell r="U667">
            <v>1251308</v>
          </cell>
          <cell r="AE667">
            <v>41082</v>
          </cell>
        </row>
        <row r="668">
          <cell r="A668" t="str">
            <v>1066240932</v>
          </cell>
          <cell r="B668" t="str">
            <v>East Bay/Oakland</v>
          </cell>
          <cell r="C668" t="str">
            <v>Napa County</v>
          </cell>
          <cell r="D668" t="str">
            <v>Office</v>
          </cell>
          <cell r="F668" t="str">
            <v>780 Trancas St</v>
          </cell>
          <cell r="G668" t="str">
            <v>Napa</v>
          </cell>
          <cell r="H668" t="str">
            <v>Napa</v>
          </cell>
          <cell r="J668" t="str">
            <v>94558</v>
          </cell>
          <cell r="N668" t="str">
            <v>C</v>
          </cell>
          <cell r="O668" t="str">
            <v>Wood Frame</v>
          </cell>
          <cell r="Q668">
            <v>10662</v>
          </cell>
          <cell r="R668">
            <v>7</v>
          </cell>
          <cell r="S668" t="str">
            <v>Multi</v>
          </cell>
          <cell r="U668">
            <v>820835</v>
          </cell>
          <cell r="AE668">
            <v>40932</v>
          </cell>
        </row>
        <row r="669">
          <cell r="A669" t="str">
            <v>419640737</v>
          </cell>
          <cell r="B669" t="str">
            <v>East Bay/Oakland</v>
          </cell>
          <cell r="C669" t="str">
            <v>Napa County</v>
          </cell>
          <cell r="D669" t="str">
            <v>Office</v>
          </cell>
          <cell r="E669" t="str">
            <v>Medical</v>
          </cell>
          <cell r="F669" t="str">
            <v>3150 Beard Rd</v>
          </cell>
          <cell r="G669" t="str">
            <v>Napa</v>
          </cell>
          <cell r="H669" t="str">
            <v>Napa</v>
          </cell>
          <cell r="J669" t="str">
            <v>94558</v>
          </cell>
          <cell r="N669" t="str">
            <v>C</v>
          </cell>
          <cell r="O669" t="str">
            <v>Masonry</v>
          </cell>
          <cell r="Q669">
            <v>4196</v>
          </cell>
          <cell r="R669">
            <v>3</v>
          </cell>
          <cell r="S669" t="str">
            <v>Multi</v>
          </cell>
          <cell r="U669">
            <v>341482</v>
          </cell>
          <cell r="AE669">
            <v>40737</v>
          </cell>
        </row>
        <row r="670">
          <cell r="A670" t="str">
            <v>394440786</v>
          </cell>
          <cell r="B670" t="str">
            <v>East Bay/Oakland</v>
          </cell>
          <cell r="C670" t="str">
            <v>Napa County</v>
          </cell>
          <cell r="D670" t="str">
            <v>Office</v>
          </cell>
          <cell r="F670" t="str">
            <v>1824 2nd St</v>
          </cell>
          <cell r="G670" t="str">
            <v>Napa</v>
          </cell>
          <cell r="H670" t="str">
            <v>Napa</v>
          </cell>
          <cell r="J670" t="str">
            <v>94559</v>
          </cell>
          <cell r="N670" t="str">
            <v>C</v>
          </cell>
          <cell r="Q670">
            <v>3944</v>
          </cell>
          <cell r="R670">
            <v>1</v>
          </cell>
          <cell r="S670" t="str">
            <v>Single</v>
          </cell>
          <cell r="U670">
            <v>85988</v>
          </cell>
          <cell r="AE670">
            <v>40786</v>
          </cell>
        </row>
        <row r="671">
          <cell r="A671" t="str">
            <v>650841205</v>
          </cell>
          <cell r="B671" t="str">
            <v>East Bay/Oakland</v>
          </cell>
          <cell r="C671" t="str">
            <v>Napa County</v>
          </cell>
          <cell r="D671" t="str">
            <v>Office</v>
          </cell>
          <cell r="F671" t="str">
            <v>1030 Seminary St</v>
          </cell>
          <cell r="G671" t="str">
            <v>Napa</v>
          </cell>
          <cell r="H671" t="str">
            <v>Napa</v>
          </cell>
          <cell r="J671" t="str">
            <v>94559</v>
          </cell>
          <cell r="N671" t="str">
            <v>B</v>
          </cell>
          <cell r="O671" t="str">
            <v>Wood Frame</v>
          </cell>
          <cell r="P671">
            <v>2005</v>
          </cell>
          <cell r="Q671">
            <v>6508</v>
          </cell>
          <cell r="R671">
            <v>6</v>
          </cell>
          <cell r="S671" t="str">
            <v>Multi</v>
          </cell>
          <cell r="U671">
            <v>484500</v>
          </cell>
          <cell r="AE671">
            <v>41205</v>
          </cell>
        </row>
        <row r="672">
          <cell r="A672" t="str">
            <v>1653041177</v>
          </cell>
          <cell r="B672" t="str">
            <v>East Bay/Oakland</v>
          </cell>
          <cell r="C672" t="str">
            <v>Napa County</v>
          </cell>
          <cell r="D672" t="str">
            <v>Office</v>
          </cell>
          <cell r="F672" t="str">
            <v>935 Trancas St</v>
          </cell>
          <cell r="G672" t="str">
            <v>Napa</v>
          </cell>
          <cell r="H672" t="str">
            <v>Napa</v>
          </cell>
          <cell r="I672" t="str">
            <v>Trancas Medical Offices</v>
          </cell>
          <cell r="J672" t="str">
            <v>94558</v>
          </cell>
          <cell r="N672" t="str">
            <v>C</v>
          </cell>
          <cell r="O672" t="str">
            <v>Wood Frame</v>
          </cell>
          <cell r="P672">
            <v>1967</v>
          </cell>
          <cell r="Q672">
            <v>16530</v>
          </cell>
          <cell r="R672">
            <v>12</v>
          </cell>
          <cell r="S672" t="str">
            <v>Multi</v>
          </cell>
          <cell r="T672">
            <v>3.48</v>
          </cell>
          <cell r="U672">
            <v>205444</v>
          </cell>
          <cell r="AE672">
            <v>41177</v>
          </cell>
        </row>
        <row r="673">
          <cell r="A673" t="str">
            <v>290340711</v>
          </cell>
          <cell r="B673" t="str">
            <v>East Bay/Oakland</v>
          </cell>
          <cell r="C673" t="str">
            <v>Napa County</v>
          </cell>
          <cell r="D673" t="str">
            <v>Office</v>
          </cell>
          <cell r="F673" t="str">
            <v>1007 Washington St</v>
          </cell>
          <cell r="G673" t="str">
            <v>Calistoga</v>
          </cell>
          <cell r="H673" t="str">
            <v>Napa</v>
          </cell>
          <cell r="J673" t="str">
            <v>94515</v>
          </cell>
          <cell r="N673" t="str">
            <v>C</v>
          </cell>
          <cell r="O673" t="str">
            <v>Wood Frame</v>
          </cell>
          <cell r="Q673">
            <v>2903</v>
          </cell>
          <cell r="R673">
            <v>6</v>
          </cell>
          <cell r="S673" t="str">
            <v>Multi</v>
          </cell>
          <cell r="U673">
            <v>197163</v>
          </cell>
          <cell r="AE673">
            <v>40711</v>
          </cell>
        </row>
        <row r="674">
          <cell r="A674" t="str">
            <v>98141198</v>
          </cell>
          <cell r="B674" t="str">
            <v>East Bay/Oakland</v>
          </cell>
          <cell r="C674" t="str">
            <v>Napa County</v>
          </cell>
          <cell r="D674" t="str">
            <v>Office</v>
          </cell>
          <cell r="F674" t="str">
            <v>1643 Jefferson St</v>
          </cell>
          <cell r="G674" t="str">
            <v>Napa</v>
          </cell>
          <cell r="H674" t="str">
            <v>Napa</v>
          </cell>
          <cell r="J674" t="str">
            <v>94559</v>
          </cell>
          <cell r="N674" t="str">
            <v>C</v>
          </cell>
          <cell r="O674" t="str">
            <v>Wood Frame</v>
          </cell>
          <cell r="Q674">
            <v>981</v>
          </cell>
          <cell r="S674" t="str">
            <v>Multi</v>
          </cell>
          <cell r="T674">
            <v>100</v>
          </cell>
          <cell r="U674">
            <v>435000</v>
          </cell>
          <cell r="AE674">
            <v>41198</v>
          </cell>
        </row>
        <row r="675">
          <cell r="A675" t="str">
            <v>98141186</v>
          </cell>
          <cell r="B675" t="str">
            <v>East Bay/Oakland</v>
          </cell>
          <cell r="C675" t="str">
            <v>Napa County</v>
          </cell>
          <cell r="D675" t="str">
            <v>Office</v>
          </cell>
          <cell r="F675" t="str">
            <v>1643 Jefferson St</v>
          </cell>
          <cell r="G675" t="str">
            <v>Napa</v>
          </cell>
          <cell r="H675" t="str">
            <v>Napa</v>
          </cell>
          <cell r="J675" t="str">
            <v>94559</v>
          </cell>
          <cell r="N675" t="str">
            <v>C</v>
          </cell>
          <cell r="O675" t="str">
            <v>Wood Frame</v>
          </cell>
          <cell r="Q675">
            <v>981</v>
          </cell>
          <cell r="S675" t="str">
            <v>Multi</v>
          </cell>
          <cell r="T675">
            <v>100</v>
          </cell>
          <cell r="U675">
            <v>435000</v>
          </cell>
          <cell r="AE675">
            <v>41186</v>
          </cell>
        </row>
        <row r="676">
          <cell r="A676" t="str">
            <v>509541227</v>
          </cell>
          <cell r="B676" t="str">
            <v>East Bay/Oakland</v>
          </cell>
          <cell r="C676" t="str">
            <v>Napa County</v>
          </cell>
          <cell r="D676" t="str">
            <v>Office</v>
          </cell>
          <cell r="F676" t="str">
            <v>1336 Oak St</v>
          </cell>
          <cell r="G676" t="str">
            <v>Saint Helena</v>
          </cell>
          <cell r="H676" t="str">
            <v>Napa</v>
          </cell>
          <cell r="J676" t="str">
            <v>94574</v>
          </cell>
          <cell r="N676" t="str">
            <v>C</v>
          </cell>
          <cell r="O676" t="str">
            <v>Masonry</v>
          </cell>
          <cell r="Q676">
            <v>5095</v>
          </cell>
          <cell r="R676">
            <v>5</v>
          </cell>
          <cell r="S676" t="str">
            <v>Multi</v>
          </cell>
          <cell r="U676">
            <v>345835</v>
          </cell>
          <cell r="AE676">
            <v>41227</v>
          </cell>
        </row>
        <row r="677">
          <cell r="A677" t="str">
            <v>994239216</v>
          </cell>
          <cell r="B677" t="str">
            <v>East Bay/Oakland</v>
          </cell>
          <cell r="C677" t="str">
            <v>Napa County</v>
          </cell>
          <cell r="D677" t="str">
            <v>Office</v>
          </cell>
          <cell r="E677" t="str">
            <v>Medical</v>
          </cell>
          <cell r="F677" t="str">
            <v>895 Trancas St</v>
          </cell>
          <cell r="G677" t="str">
            <v>Napa</v>
          </cell>
          <cell r="H677" t="str">
            <v>Napa</v>
          </cell>
          <cell r="J677" t="str">
            <v>94558</v>
          </cell>
          <cell r="N677" t="str">
            <v>C</v>
          </cell>
          <cell r="O677" t="str">
            <v>Masonry</v>
          </cell>
          <cell r="P677">
            <v>1978</v>
          </cell>
          <cell r="Q677">
            <v>9942</v>
          </cell>
          <cell r="R677">
            <v>5</v>
          </cell>
          <cell r="S677" t="str">
            <v>Multi</v>
          </cell>
          <cell r="U677">
            <v>1929937</v>
          </cell>
          <cell r="AE677">
            <v>39216</v>
          </cell>
        </row>
        <row r="678">
          <cell r="A678" t="str">
            <v>234939540</v>
          </cell>
          <cell r="B678" t="str">
            <v>East Bay/Oakland</v>
          </cell>
          <cell r="C678" t="str">
            <v>Napa County</v>
          </cell>
          <cell r="D678" t="str">
            <v>Office</v>
          </cell>
          <cell r="E678" t="str">
            <v>Medical</v>
          </cell>
          <cell r="F678" t="str">
            <v>1705 Washington St</v>
          </cell>
          <cell r="G678" t="str">
            <v>Calistoga</v>
          </cell>
          <cell r="H678" t="str">
            <v>Napa</v>
          </cell>
          <cell r="J678" t="str">
            <v>94515</v>
          </cell>
          <cell r="N678" t="str">
            <v>C</v>
          </cell>
          <cell r="O678" t="str">
            <v>Wood Frame</v>
          </cell>
          <cell r="P678">
            <v>1962</v>
          </cell>
          <cell r="Q678">
            <v>2349</v>
          </cell>
          <cell r="S678" t="str">
            <v>Multi</v>
          </cell>
          <cell r="U678">
            <v>551315</v>
          </cell>
          <cell r="AE678">
            <v>39540</v>
          </cell>
        </row>
        <row r="679">
          <cell r="A679" t="str">
            <v>837139098</v>
          </cell>
          <cell r="B679" t="str">
            <v>East Bay/Oakland</v>
          </cell>
          <cell r="C679" t="str">
            <v>Napa County</v>
          </cell>
          <cell r="D679" t="str">
            <v>Office</v>
          </cell>
          <cell r="F679" t="str">
            <v>1005 Jefferson St</v>
          </cell>
          <cell r="G679" t="str">
            <v>Napa</v>
          </cell>
          <cell r="H679" t="str">
            <v>Napa</v>
          </cell>
          <cell r="I679" t="str">
            <v>York House</v>
          </cell>
          <cell r="J679" t="str">
            <v>94559</v>
          </cell>
          <cell r="K679" t="str">
            <v>York House Law Offices</v>
          </cell>
          <cell r="L679" t="str">
            <v>Vincent Spohn</v>
          </cell>
          <cell r="M679">
            <v>7072551885</v>
          </cell>
          <cell r="N679" t="str">
            <v>C</v>
          </cell>
          <cell r="O679" t="str">
            <v>Wood Frame</v>
          </cell>
          <cell r="P679">
            <v>1892</v>
          </cell>
          <cell r="Q679">
            <v>8371</v>
          </cell>
          <cell r="R679">
            <v>4</v>
          </cell>
          <cell r="S679" t="str">
            <v>Multi</v>
          </cell>
          <cell r="U679">
            <v>858367</v>
          </cell>
          <cell r="W679">
            <v>530000</v>
          </cell>
          <cell r="X679" t="str">
            <v>Sonoma Nat'l Bk</v>
          </cell>
          <cell r="AE679">
            <v>39098</v>
          </cell>
        </row>
        <row r="680">
          <cell r="A680" t="str">
            <v>6246639282</v>
          </cell>
          <cell r="B680" t="str">
            <v>East Bay/Oakland</v>
          </cell>
          <cell r="C680" t="str">
            <v>Napa County</v>
          </cell>
          <cell r="D680" t="str">
            <v>Office</v>
          </cell>
          <cell r="E680" t="str">
            <v>Medical</v>
          </cell>
          <cell r="F680" t="str">
            <v>1100 Trancas St</v>
          </cell>
          <cell r="G680" t="str">
            <v>Napa</v>
          </cell>
          <cell r="H680" t="str">
            <v>Napa</v>
          </cell>
          <cell r="I680" t="str">
            <v>Trancas Medical Building</v>
          </cell>
          <cell r="J680" t="str">
            <v>94558</v>
          </cell>
          <cell r="N680" t="str">
            <v>B</v>
          </cell>
          <cell r="P680">
            <v>1980</v>
          </cell>
          <cell r="Q680">
            <v>62466</v>
          </cell>
          <cell r="S680" t="str">
            <v>Multi</v>
          </cell>
          <cell r="T680">
            <v>20.059999999999999</v>
          </cell>
          <cell r="U680">
            <v>9265484</v>
          </cell>
          <cell r="W680">
            <v>15000000</v>
          </cell>
          <cell r="X680" t="str">
            <v>Lasalle Bk Na</v>
          </cell>
          <cell r="AE680">
            <v>39282</v>
          </cell>
        </row>
        <row r="681">
          <cell r="A681" t="str">
            <v>324638183</v>
          </cell>
          <cell r="B681" t="str">
            <v>East Bay/Oakland</v>
          </cell>
          <cell r="C681" t="str">
            <v>Napa County</v>
          </cell>
          <cell r="D681" t="str">
            <v>Office</v>
          </cell>
          <cell r="F681" t="str">
            <v>1920 Lernhart St</v>
          </cell>
          <cell r="G681" t="str">
            <v>Napa</v>
          </cell>
          <cell r="H681" t="str">
            <v>Napa</v>
          </cell>
          <cell r="J681" t="str">
            <v>94559</v>
          </cell>
          <cell r="N681" t="str">
            <v>C</v>
          </cell>
          <cell r="O681" t="str">
            <v>Wood Frame</v>
          </cell>
          <cell r="P681">
            <v>1979</v>
          </cell>
          <cell r="Q681">
            <v>3246</v>
          </cell>
          <cell r="S681" t="str">
            <v>Multi</v>
          </cell>
          <cell r="X681" t="str">
            <v>Lender Not available</v>
          </cell>
          <cell r="AE681">
            <v>38183</v>
          </cell>
        </row>
        <row r="682">
          <cell r="A682" t="str">
            <v>447038141</v>
          </cell>
          <cell r="B682" t="str">
            <v>East Bay/Oakland</v>
          </cell>
          <cell r="C682" t="str">
            <v>Napa County</v>
          </cell>
          <cell r="D682" t="str">
            <v>Office</v>
          </cell>
          <cell r="E682" t="str">
            <v>Medical</v>
          </cell>
          <cell r="F682" t="str">
            <v>3432-3436 Valle Verde Dr</v>
          </cell>
          <cell r="G682" t="str">
            <v>Napa</v>
          </cell>
          <cell r="H682" t="str">
            <v>Napa</v>
          </cell>
          <cell r="J682" t="str">
            <v>94558</v>
          </cell>
          <cell r="N682" t="str">
            <v>B</v>
          </cell>
          <cell r="O682" t="str">
            <v>Wood Frame</v>
          </cell>
          <cell r="P682">
            <v>1974</v>
          </cell>
          <cell r="Q682">
            <v>4470</v>
          </cell>
          <cell r="S682" t="str">
            <v>Multi</v>
          </cell>
          <cell r="X682" t="str">
            <v>Lender Not available</v>
          </cell>
          <cell r="AE682">
            <v>38141</v>
          </cell>
        </row>
        <row r="683">
          <cell r="A683" t="str">
            <v>912938176</v>
          </cell>
          <cell r="B683" t="str">
            <v>East Bay/Oakland</v>
          </cell>
          <cell r="C683" t="str">
            <v>Napa County</v>
          </cell>
          <cell r="D683" t="str">
            <v>Office</v>
          </cell>
          <cell r="F683" t="str">
            <v>2180 Jefferson St</v>
          </cell>
          <cell r="G683" t="str">
            <v>Napa</v>
          </cell>
          <cell r="H683" t="str">
            <v>Napa</v>
          </cell>
          <cell r="J683" t="str">
            <v>94559</v>
          </cell>
          <cell r="N683" t="str">
            <v>C</v>
          </cell>
          <cell r="O683" t="str">
            <v>Wood Frame</v>
          </cell>
          <cell r="P683">
            <v>1983</v>
          </cell>
          <cell r="Q683">
            <v>9129</v>
          </cell>
          <cell r="R683">
            <v>10</v>
          </cell>
          <cell r="S683" t="str">
            <v>Multi</v>
          </cell>
          <cell r="X683" t="str">
            <v>Lender Not available</v>
          </cell>
          <cell r="AE683">
            <v>38176</v>
          </cell>
        </row>
        <row r="684">
          <cell r="A684" t="str">
            <v>1000037930</v>
          </cell>
          <cell r="B684" t="str">
            <v>East Bay/Oakland</v>
          </cell>
          <cell r="C684" t="str">
            <v>Napa County</v>
          </cell>
          <cell r="D684" t="str">
            <v>Office</v>
          </cell>
          <cell r="F684" t="str">
            <v>1100 Lincoln Ave</v>
          </cell>
          <cell r="G684" t="str">
            <v>Napa</v>
          </cell>
          <cell r="H684" t="str">
            <v>Napa</v>
          </cell>
          <cell r="I684" t="str">
            <v>Lincoln Commons</v>
          </cell>
          <cell r="J684" t="str">
            <v>94558</v>
          </cell>
          <cell r="N684" t="str">
            <v>C</v>
          </cell>
          <cell r="O684" t="str">
            <v>Wood Frame</v>
          </cell>
          <cell r="P684">
            <v>1985</v>
          </cell>
          <cell r="Q684">
            <v>10000</v>
          </cell>
          <cell r="R684">
            <v>10</v>
          </cell>
          <cell r="S684" t="str">
            <v>Multi</v>
          </cell>
          <cell r="X684" t="str">
            <v>Lender Not available</v>
          </cell>
          <cell r="AE684">
            <v>37930</v>
          </cell>
        </row>
        <row r="685">
          <cell r="A685" t="str">
            <v>324638043</v>
          </cell>
          <cell r="B685" t="str">
            <v>East Bay/Oakland</v>
          </cell>
          <cell r="C685" t="str">
            <v>Napa County</v>
          </cell>
          <cell r="D685" t="str">
            <v>Office</v>
          </cell>
          <cell r="F685" t="str">
            <v>1920 Lernhart St</v>
          </cell>
          <cell r="G685" t="str">
            <v>Napa</v>
          </cell>
          <cell r="H685" t="str">
            <v>Napa</v>
          </cell>
          <cell r="J685" t="str">
            <v>94559</v>
          </cell>
          <cell r="N685" t="str">
            <v>C</v>
          </cell>
          <cell r="O685" t="str">
            <v>Wood Frame</v>
          </cell>
          <cell r="P685">
            <v>1979</v>
          </cell>
          <cell r="Q685">
            <v>3246</v>
          </cell>
          <cell r="S685" t="str">
            <v>Multi</v>
          </cell>
          <cell r="X685" t="str">
            <v>Lender Not available</v>
          </cell>
          <cell r="AE685">
            <v>38043</v>
          </cell>
        </row>
        <row r="686">
          <cell r="A686" t="str">
            <v>160937860</v>
          </cell>
          <cell r="B686" t="str">
            <v>East Bay/Oakland</v>
          </cell>
          <cell r="C686" t="str">
            <v>Napa County</v>
          </cell>
          <cell r="D686" t="str">
            <v>Office</v>
          </cell>
          <cell r="F686" t="str">
            <v>1763 2nd St</v>
          </cell>
          <cell r="G686" t="str">
            <v>Napa</v>
          </cell>
          <cell r="H686" t="str">
            <v>Napa</v>
          </cell>
          <cell r="J686" t="str">
            <v>94559</v>
          </cell>
          <cell r="N686" t="str">
            <v>C</v>
          </cell>
          <cell r="O686" t="str">
            <v>Wood Frame</v>
          </cell>
          <cell r="P686">
            <v>1900</v>
          </cell>
          <cell r="Q686">
            <v>1609</v>
          </cell>
          <cell r="R686">
            <v>6</v>
          </cell>
          <cell r="S686" t="str">
            <v>Multi</v>
          </cell>
          <cell r="AE686">
            <v>37860</v>
          </cell>
        </row>
        <row r="687">
          <cell r="A687" t="str">
            <v>100039241</v>
          </cell>
          <cell r="B687" t="str">
            <v>East Bay/Oakland</v>
          </cell>
          <cell r="C687" t="str">
            <v>Napa County</v>
          </cell>
          <cell r="D687" t="str">
            <v>Office</v>
          </cell>
          <cell r="F687" t="str">
            <v>1041 Lincoln Ave</v>
          </cell>
          <cell r="G687" t="str">
            <v>Napa</v>
          </cell>
          <cell r="H687" t="str">
            <v>Napa</v>
          </cell>
          <cell r="J687" t="str">
            <v>94558</v>
          </cell>
          <cell r="N687" t="str">
            <v>C</v>
          </cell>
          <cell r="O687" t="str">
            <v>Wood Frame</v>
          </cell>
          <cell r="P687">
            <v>1906</v>
          </cell>
          <cell r="Q687">
            <v>1000</v>
          </cell>
          <cell r="S687" t="str">
            <v>Multi</v>
          </cell>
          <cell r="U687">
            <v>150093</v>
          </cell>
          <cell r="AE687">
            <v>39241</v>
          </cell>
        </row>
        <row r="688">
          <cell r="A688" t="str">
            <v>919236572</v>
          </cell>
          <cell r="B688" t="str">
            <v>East Bay/Oakland</v>
          </cell>
          <cell r="C688" t="str">
            <v>Napa County</v>
          </cell>
          <cell r="D688" t="str">
            <v>Office</v>
          </cell>
          <cell r="F688" t="str">
            <v>2140 Jefferson St</v>
          </cell>
          <cell r="G688" t="str">
            <v>Napa</v>
          </cell>
          <cell r="H688" t="str">
            <v>Napa</v>
          </cell>
          <cell r="J688" t="str">
            <v>94559</v>
          </cell>
          <cell r="N688" t="str">
            <v>C</v>
          </cell>
          <cell r="O688" t="str">
            <v>Wood Frame</v>
          </cell>
          <cell r="P688">
            <v>1980</v>
          </cell>
          <cell r="Q688">
            <v>9192</v>
          </cell>
          <cell r="S688" t="str">
            <v>Multi</v>
          </cell>
          <cell r="AE688">
            <v>36572</v>
          </cell>
        </row>
        <row r="689">
          <cell r="A689" t="str">
            <v>37174</v>
          </cell>
          <cell r="B689" t="str">
            <v>East Bay/Oakland</v>
          </cell>
          <cell r="C689" t="str">
            <v>Napa County</v>
          </cell>
          <cell r="D689" t="str">
            <v>Office</v>
          </cell>
          <cell r="F689" t="str">
            <v>1834 1st St (2 Properties)</v>
          </cell>
          <cell r="G689" t="str">
            <v>Napa</v>
          </cell>
          <cell r="H689" t="str">
            <v>Napa</v>
          </cell>
          <cell r="I689" t="str">
            <v>Multi-Property Sale</v>
          </cell>
          <cell r="J689" t="str">
            <v>94559</v>
          </cell>
          <cell r="N689" t="str">
            <v>C</v>
          </cell>
          <cell r="O689" t="str">
            <v>Wood Frame</v>
          </cell>
          <cell r="S689" t="str">
            <v>Multi</v>
          </cell>
          <cell r="X689" t="str">
            <v>Lender Not available</v>
          </cell>
          <cell r="AE689">
            <v>37174</v>
          </cell>
        </row>
        <row r="690">
          <cell r="A690" t="str">
            <v>419438007</v>
          </cell>
          <cell r="B690" t="str">
            <v>East Bay/Oakland</v>
          </cell>
          <cell r="C690" t="str">
            <v>Napa County</v>
          </cell>
          <cell r="D690" t="str">
            <v>Office</v>
          </cell>
          <cell r="F690" t="str">
            <v>1303 Jefferson St</v>
          </cell>
          <cell r="G690" t="str">
            <v>Napa</v>
          </cell>
          <cell r="H690" t="str">
            <v>Napa</v>
          </cell>
          <cell r="I690" t="str">
            <v>Jefferson Office Center</v>
          </cell>
          <cell r="J690" t="str">
            <v>94559</v>
          </cell>
          <cell r="N690" t="str">
            <v>B</v>
          </cell>
          <cell r="O690" t="str">
            <v>Wood Frame</v>
          </cell>
          <cell r="Q690">
            <v>4194</v>
          </cell>
          <cell r="R690">
            <v>21</v>
          </cell>
          <cell r="S690" t="str">
            <v>Multi</v>
          </cell>
          <cell r="X690" t="str">
            <v>Lender Not available</v>
          </cell>
          <cell r="AE690">
            <v>38007</v>
          </cell>
        </row>
        <row r="691">
          <cell r="A691" t="str">
            <v>245638266</v>
          </cell>
          <cell r="B691" t="str">
            <v>East Bay/Oakland</v>
          </cell>
          <cell r="C691" t="str">
            <v>Napa County</v>
          </cell>
          <cell r="D691" t="str">
            <v>Office</v>
          </cell>
          <cell r="F691" t="str">
            <v>575 Jefferson St</v>
          </cell>
          <cell r="G691" t="str">
            <v>Napa</v>
          </cell>
          <cell r="H691" t="str">
            <v>Napa</v>
          </cell>
          <cell r="J691" t="str">
            <v>94559</v>
          </cell>
          <cell r="N691" t="str">
            <v>C</v>
          </cell>
          <cell r="O691" t="str">
            <v>Wood Frame</v>
          </cell>
          <cell r="P691">
            <v>1934</v>
          </cell>
          <cell r="Q691">
            <v>2456</v>
          </cell>
          <cell r="S691" t="str">
            <v>Multi</v>
          </cell>
          <cell r="T691">
            <v>100</v>
          </cell>
          <cell r="W691">
            <v>532000</v>
          </cell>
          <cell r="X691" t="str">
            <v>Lender Not available</v>
          </cell>
          <cell r="Z691" t="str">
            <v>American Hm Mtg Accept Inc</v>
          </cell>
          <cell r="AA691">
            <v>72000</v>
          </cell>
          <cell r="AB691" t="str">
            <v>Lender Not available</v>
          </cell>
          <cell r="AE691">
            <v>38266</v>
          </cell>
        </row>
        <row r="692">
          <cell r="A692" t="str">
            <v>2400038392</v>
          </cell>
          <cell r="B692" t="str">
            <v>East Bay/Oakland</v>
          </cell>
          <cell r="C692" t="str">
            <v>Napa County</v>
          </cell>
          <cell r="D692" t="str">
            <v>Office</v>
          </cell>
          <cell r="F692" t="str">
            <v>1040 Main St</v>
          </cell>
          <cell r="G692" t="str">
            <v>Napa</v>
          </cell>
          <cell r="H692" t="str">
            <v>Napa</v>
          </cell>
          <cell r="I692" t="str">
            <v>Main Street Exchange</v>
          </cell>
          <cell r="J692" t="str">
            <v>94559</v>
          </cell>
          <cell r="N692" t="str">
            <v>C</v>
          </cell>
          <cell r="O692" t="str">
            <v>Masonry</v>
          </cell>
          <cell r="P692">
            <v>1907</v>
          </cell>
          <cell r="Q692">
            <v>24000</v>
          </cell>
          <cell r="R692">
            <v>17</v>
          </cell>
          <cell r="S692" t="str">
            <v>Multi</v>
          </cell>
          <cell r="T692">
            <v>9.4</v>
          </cell>
          <cell r="X692" t="str">
            <v>Lender Not available</v>
          </cell>
          <cell r="AE692">
            <v>38392</v>
          </cell>
        </row>
        <row r="693">
          <cell r="A693" t="str">
            <v>1653038450</v>
          </cell>
          <cell r="B693" t="str">
            <v>East Bay/Oakland</v>
          </cell>
          <cell r="C693" t="str">
            <v>Napa County</v>
          </cell>
          <cell r="D693" t="str">
            <v>Office</v>
          </cell>
          <cell r="F693" t="str">
            <v>935 Trancas St</v>
          </cell>
          <cell r="G693" t="str">
            <v>Napa</v>
          </cell>
          <cell r="H693" t="str">
            <v>Napa</v>
          </cell>
          <cell r="I693" t="str">
            <v>Trancas Medical Offices</v>
          </cell>
          <cell r="J693" t="str">
            <v>94558</v>
          </cell>
          <cell r="N693" t="str">
            <v>C</v>
          </cell>
          <cell r="O693" t="str">
            <v>Wood Frame</v>
          </cell>
          <cell r="P693">
            <v>1967</v>
          </cell>
          <cell r="Q693">
            <v>16530</v>
          </cell>
          <cell r="R693">
            <v>7</v>
          </cell>
          <cell r="S693" t="str">
            <v>Multi</v>
          </cell>
          <cell r="T693">
            <v>3.48</v>
          </cell>
          <cell r="X693" t="str">
            <v>Lender Not available</v>
          </cell>
          <cell r="AE693">
            <v>38450</v>
          </cell>
        </row>
        <row r="694">
          <cell r="A694" t="str">
            <v>247037673</v>
          </cell>
          <cell r="B694" t="str">
            <v>East Bay/Oakland</v>
          </cell>
          <cell r="C694" t="str">
            <v>Napa County</v>
          </cell>
          <cell r="D694" t="str">
            <v>Office</v>
          </cell>
          <cell r="F694" t="str">
            <v>1836 2nd St</v>
          </cell>
          <cell r="G694" t="str">
            <v>Napa</v>
          </cell>
          <cell r="H694" t="str">
            <v>Napa</v>
          </cell>
          <cell r="J694" t="str">
            <v>94559</v>
          </cell>
          <cell r="N694" t="str">
            <v>C</v>
          </cell>
          <cell r="O694" t="str">
            <v>Masonry</v>
          </cell>
          <cell r="P694">
            <v>1930</v>
          </cell>
          <cell r="Q694">
            <v>2470</v>
          </cell>
          <cell r="R694">
            <v>1</v>
          </cell>
          <cell r="S694" t="str">
            <v>Multi</v>
          </cell>
          <cell r="U694">
            <v>442170</v>
          </cell>
          <cell r="X694" t="str">
            <v>Lender Not available</v>
          </cell>
          <cell r="Z694" t="str">
            <v>N/TD</v>
          </cell>
          <cell r="AE694">
            <v>37673</v>
          </cell>
        </row>
        <row r="695">
          <cell r="A695" t="str">
            <v>912938175</v>
          </cell>
          <cell r="B695" t="str">
            <v>East Bay/Oakland</v>
          </cell>
          <cell r="C695" t="str">
            <v>Napa County</v>
          </cell>
          <cell r="D695" t="str">
            <v>Office</v>
          </cell>
          <cell r="F695" t="str">
            <v>2180 Jefferson St</v>
          </cell>
          <cell r="G695" t="str">
            <v>Napa</v>
          </cell>
          <cell r="H695" t="str">
            <v>Napa</v>
          </cell>
          <cell r="J695" t="str">
            <v>94559</v>
          </cell>
          <cell r="N695" t="str">
            <v>C</v>
          </cell>
          <cell r="O695" t="str">
            <v>Wood Frame</v>
          </cell>
          <cell r="P695">
            <v>1983</v>
          </cell>
          <cell r="Q695">
            <v>9129</v>
          </cell>
          <cell r="R695">
            <v>9</v>
          </cell>
          <cell r="S695" t="str">
            <v>Multi</v>
          </cell>
          <cell r="X695" t="str">
            <v>Lender Not available</v>
          </cell>
          <cell r="AE695">
            <v>38175</v>
          </cell>
        </row>
        <row r="696">
          <cell r="A696" t="str">
            <v>247038092</v>
          </cell>
          <cell r="B696" t="str">
            <v>East Bay/Oakland</v>
          </cell>
          <cell r="C696" t="str">
            <v>Napa County</v>
          </cell>
          <cell r="D696" t="str">
            <v>Office</v>
          </cell>
          <cell r="F696" t="str">
            <v>1836 2nd St</v>
          </cell>
          <cell r="G696" t="str">
            <v>Napa</v>
          </cell>
          <cell r="H696" t="str">
            <v>Napa</v>
          </cell>
          <cell r="J696" t="str">
            <v>94559</v>
          </cell>
          <cell r="N696" t="str">
            <v>C</v>
          </cell>
          <cell r="O696" t="str">
            <v>Masonry</v>
          </cell>
          <cell r="P696">
            <v>1930</v>
          </cell>
          <cell r="Q696">
            <v>2470</v>
          </cell>
          <cell r="R696">
            <v>1</v>
          </cell>
          <cell r="S696" t="str">
            <v>Multi</v>
          </cell>
          <cell r="X696" t="str">
            <v>Lender Not available</v>
          </cell>
          <cell r="AE696">
            <v>38092</v>
          </cell>
        </row>
        <row r="697">
          <cell r="A697" t="str">
            <v>3026038198</v>
          </cell>
          <cell r="B697" t="str">
            <v>East Bay/Oakland</v>
          </cell>
          <cell r="C697" t="str">
            <v>Napa County</v>
          </cell>
          <cell r="D697" t="str">
            <v>Office</v>
          </cell>
          <cell r="F697" t="str">
            <v>650 Imperial Way</v>
          </cell>
          <cell r="G697" t="str">
            <v>Napa</v>
          </cell>
          <cell r="H697" t="str">
            <v>Napa</v>
          </cell>
          <cell r="J697" t="str">
            <v>94559</v>
          </cell>
          <cell r="K697" t="str">
            <v>County of Napa</v>
          </cell>
          <cell r="M697">
            <v>7072534421</v>
          </cell>
          <cell r="N697" t="str">
            <v>B</v>
          </cell>
          <cell r="O697" t="str">
            <v>Masonry</v>
          </cell>
          <cell r="Q697">
            <v>30260</v>
          </cell>
          <cell r="R697">
            <v>6</v>
          </cell>
          <cell r="S697" t="str">
            <v>Multi</v>
          </cell>
          <cell r="U697">
            <v>3168103</v>
          </cell>
          <cell r="X697" t="str">
            <v>Lender Not available</v>
          </cell>
          <cell r="Z697" t="str">
            <v>N/TD</v>
          </cell>
          <cell r="AE697">
            <v>38198</v>
          </cell>
        </row>
        <row r="698">
          <cell r="A698" t="str">
            <v>184437763</v>
          </cell>
          <cell r="B698" t="str">
            <v>East Bay/Oakland</v>
          </cell>
          <cell r="C698" t="str">
            <v>Napa County</v>
          </cell>
          <cell r="D698" t="str">
            <v>Office</v>
          </cell>
          <cell r="F698" t="str">
            <v>2017 Redwood Rd</v>
          </cell>
          <cell r="G698" t="str">
            <v>Napa</v>
          </cell>
          <cell r="H698" t="str">
            <v>Napa</v>
          </cell>
          <cell r="J698" t="str">
            <v>94558</v>
          </cell>
          <cell r="N698" t="str">
            <v>C</v>
          </cell>
          <cell r="O698" t="str">
            <v>Wood Frame</v>
          </cell>
          <cell r="P698">
            <v>1975</v>
          </cell>
          <cell r="Q698">
            <v>1844</v>
          </cell>
          <cell r="R698">
            <v>2</v>
          </cell>
          <cell r="S698" t="str">
            <v>Multi</v>
          </cell>
          <cell r="W698">
            <v>351000</v>
          </cell>
          <cell r="X698" t="str">
            <v>Lender Not available</v>
          </cell>
          <cell r="Z698" t="str">
            <v>Westamerica Bank</v>
          </cell>
          <cell r="AE698">
            <v>37763</v>
          </cell>
        </row>
        <row r="699">
          <cell r="A699" t="str">
            <v>247038023</v>
          </cell>
          <cell r="B699" t="str">
            <v>East Bay/Oakland</v>
          </cell>
          <cell r="C699" t="str">
            <v>Napa County</v>
          </cell>
          <cell r="D699" t="str">
            <v>Office</v>
          </cell>
          <cell r="F699" t="str">
            <v>1836 2nd St</v>
          </cell>
          <cell r="G699" t="str">
            <v>Napa</v>
          </cell>
          <cell r="H699" t="str">
            <v>Napa</v>
          </cell>
          <cell r="J699" t="str">
            <v>94559</v>
          </cell>
          <cell r="N699" t="str">
            <v>C</v>
          </cell>
          <cell r="O699" t="str">
            <v>Masonry</v>
          </cell>
          <cell r="P699">
            <v>1930</v>
          </cell>
          <cell r="Q699">
            <v>2470</v>
          </cell>
          <cell r="R699">
            <v>1</v>
          </cell>
          <cell r="S699" t="str">
            <v>Multi</v>
          </cell>
          <cell r="W699">
            <v>425000</v>
          </cell>
          <cell r="X699" t="str">
            <v>Lender Not available</v>
          </cell>
          <cell r="Z699" t="str">
            <v>Tamalpais Bk</v>
          </cell>
          <cell r="AE699">
            <v>38023</v>
          </cell>
        </row>
        <row r="700">
          <cell r="A700" t="str">
            <v>234939540</v>
          </cell>
          <cell r="B700" t="str">
            <v>East Bay/Oakland</v>
          </cell>
          <cell r="C700" t="str">
            <v>Napa County</v>
          </cell>
          <cell r="D700" t="str">
            <v>Office</v>
          </cell>
          <cell r="E700" t="str">
            <v>Medical</v>
          </cell>
          <cell r="F700" t="str">
            <v>1705 Washington St</v>
          </cell>
          <cell r="G700" t="str">
            <v>Calistoga</v>
          </cell>
          <cell r="H700" t="str">
            <v>Napa</v>
          </cell>
          <cell r="J700" t="str">
            <v>94515</v>
          </cell>
          <cell r="K700" t="str">
            <v>Barbara T Maxfield</v>
          </cell>
          <cell r="L700" t="str">
            <v>Barbara Maxfield</v>
          </cell>
          <cell r="N700" t="str">
            <v>C</v>
          </cell>
          <cell r="O700" t="str">
            <v>Wood Frame</v>
          </cell>
          <cell r="P700">
            <v>1962</v>
          </cell>
          <cell r="Q700">
            <v>2349</v>
          </cell>
          <cell r="S700" t="str">
            <v>Multi</v>
          </cell>
          <cell r="U700">
            <v>551315</v>
          </cell>
          <cell r="W700">
            <v>400000</v>
          </cell>
          <cell r="X700" t="str">
            <v>Private Lender</v>
          </cell>
          <cell r="AE700">
            <v>39540</v>
          </cell>
        </row>
        <row r="701">
          <cell r="A701" t="str">
            <v>523839797</v>
          </cell>
          <cell r="B701" t="str">
            <v>East Bay/Oakland</v>
          </cell>
          <cell r="C701" t="str">
            <v>Napa County</v>
          </cell>
          <cell r="D701" t="str">
            <v>Office</v>
          </cell>
          <cell r="F701" t="str">
            <v>1500 Jefferson St</v>
          </cell>
          <cell r="G701" t="str">
            <v>Napa</v>
          </cell>
          <cell r="H701" t="str">
            <v>Napa</v>
          </cell>
          <cell r="J701" t="str">
            <v>94559</v>
          </cell>
          <cell r="N701" t="str">
            <v>C</v>
          </cell>
          <cell r="Q701">
            <v>5238</v>
          </cell>
          <cell r="R701">
            <v>1</v>
          </cell>
          <cell r="S701" t="str">
            <v>Single</v>
          </cell>
          <cell r="AE701">
            <v>39797</v>
          </cell>
        </row>
        <row r="702">
          <cell r="A702" t="str">
            <v>2600039223</v>
          </cell>
          <cell r="B702" t="str">
            <v>East Bay/Oakland</v>
          </cell>
          <cell r="C702" t="str">
            <v>Napa County</v>
          </cell>
          <cell r="D702" t="str">
            <v>Office</v>
          </cell>
          <cell r="F702" t="str">
            <v>4381 Broadway St</v>
          </cell>
          <cell r="G702" t="str">
            <v>American Canyon</v>
          </cell>
          <cell r="H702" t="str">
            <v>Napa</v>
          </cell>
          <cell r="I702" t="str">
            <v>City of American Canyon City Hall</v>
          </cell>
          <cell r="J702" t="str">
            <v>94503</v>
          </cell>
          <cell r="K702" t="str">
            <v>City of American Canyon</v>
          </cell>
          <cell r="L702" t="str">
            <v>Richard Ramirez</v>
          </cell>
          <cell r="M702">
            <v>7076474336</v>
          </cell>
          <cell r="N702" t="str">
            <v>B</v>
          </cell>
          <cell r="O702" t="str">
            <v>Reinforced Concrete</v>
          </cell>
          <cell r="P702">
            <v>2006</v>
          </cell>
          <cell r="Q702">
            <v>26000</v>
          </cell>
          <cell r="R702">
            <v>1</v>
          </cell>
          <cell r="S702" t="str">
            <v>Multi</v>
          </cell>
          <cell r="U702">
            <v>1608500</v>
          </cell>
          <cell r="AE702">
            <v>39223</v>
          </cell>
        </row>
        <row r="703">
          <cell r="A703" t="str">
            <v>116237903</v>
          </cell>
          <cell r="B703" t="str">
            <v>East Bay/Oakland</v>
          </cell>
          <cell r="C703" t="str">
            <v>Napa County</v>
          </cell>
          <cell r="D703" t="str">
            <v>Office</v>
          </cell>
          <cell r="F703" t="str">
            <v>1003 Foothill Blvd</v>
          </cell>
          <cell r="G703" t="str">
            <v>Calistoga</v>
          </cell>
          <cell r="H703" t="str">
            <v>Napa</v>
          </cell>
          <cell r="J703" t="str">
            <v>94515</v>
          </cell>
          <cell r="N703" t="str">
            <v>C</v>
          </cell>
          <cell r="O703" t="str">
            <v>Wood Frame</v>
          </cell>
          <cell r="P703">
            <v>1910</v>
          </cell>
          <cell r="Q703">
            <v>1162</v>
          </cell>
          <cell r="S703" t="str">
            <v>Single</v>
          </cell>
          <cell r="X703" t="str">
            <v>Lender Not available</v>
          </cell>
          <cell r="AE703">
            <v>37903</v>
          </cell>
        </row>
        <row r="704">
          <cell r="A704" t="str">
            <v>154839302</v>
          </cell>
          <cell r="B704" t="str">
            <v>East Bay/Oakland</v>
          </cell>
          <cell r="C704" t="str">
            <v>Napa County</v>
          </cell>
          <cell r="D704" t="str">
            <v>Office</v>
          </cell>
          <cell r="E704" t="str">
            <v>Medical</v>
          </cell>
          <cell r="F704" t="str">
            <v>1171 Trancas St</v>
          </cell>
          <cell r="G704" t="str">
            <v>Napa</v>
          </cell>
          <cell r="H704" t="str">
            <v>Napa</v>
          </cell>
          <cell r="J704" t="str">
            <v>94558</v>
          </cell>
          <cell r="N704" t="str">
            <v>B</v>
          </cell>
          <cell r="O704" t="str">
            <v>Masonry</v>
          </cell>
          <cell r="P704">
            <v>1955</v>
          </cell>
          <cell r="Q704">
            <v>1548</v>
          </cell>
          <cell r="S704" t="str">
            <v>Multi</v>
          </cell>
          <cell r="U704">
            <v>433691</v>
          </cell>
          <cell r="AE704">
            <v>39302</v>
          </cell>
        </row>
        <row r="705">
          <cell r="A705" t="str">
            <v>160938016</v>
          </cell>
          <cell r="B705" t="str">
            <v>East Bay/Oakland</v>
          </cell>
          <cell r="C705" t="str">
            <v>Napa County</v>
          </cell>
          <cell r="D705" t="str">
            <v>Office</v>
          </cell>
          <cell r="F705" t="str">
            <v>1763 2nd St</v>
          </cell>
          <cell r="G705" t="str">
            <v>Napa</v>
          </cell>
          <cell r="H705" t="str">
            <v>Napa</v>
          </cell>
          <cell r="J705" t="str">
            <v>94559</v>
          </cell>
          <cell r="K705" t="str">
            <v>James &amp; Carol Finch, Trs</v>
          </cell>
          <cell r="N705" t="str">
            <v>C</v>
          </cell>
          <cell r="O705" t="str">
            <v>Wood Frame</v>
          </cell>
          <cell r="P705">
            <v>1900</v>
          </cell>
          <cell r="Q705">
            <v>1609</v>
          </cell>
          <cell r="R705">
            <v>6</v>
          </cell>
          <cell r="S705" t="str">
            <v>Multi</v>
          </cell>
          <cell r="AE705">
            <v>38016</v>
          </cell>
        </row>
        <row r="706">
          <cell r="A706" t="str">
            <v>339237308</v>
          </cell>
          <cell r="B706" t="str">
            <v>East Bay/Oakland</v>
          </cell>
          <cell r="C706" t="str">
            <v>Napa County</v>
          </cell>
          <cell r="D706" t="str">
            <v>Office</v>
          </cell>
          <cell r="F706" t="str">
            <v>1250 Church St</v>
          </cell>
          <cell r="G706" t="str">
            <v>Saint Helena</v>
          </cell>
          <cell r="H706" t="str">
            <v>Napa</v>
          </cell>
          <cell r="J706" t="str">
            <v>94574</v>
          </cell>
          <cell r="N706" t="str">
            <v>C</v>
          </cell>
          <cell r="O706" t="str">
            <v>Wood Frame</v>
          </cell>
          <cell r="P706">
            <v>1939</v>
          </cell>
          <cell r="Q706">
            <v>3392</v>
          </cell>
          <cell r="R706">
            <v>2</v>
          </cell>
          <cell r="S706" t="str">
            <v>Multi</v>
          </cell>
          <cell r="U706">
            <v>731157</v>
          </cell>
          <cell r="X706" t="str">
            <v>Lender Not available</v>
          </cell>
          <cell r="Z706" t="str">
            <v>No Trust Deed</v>
          </cell>
          <cell r="AE706">
            <v>37308</v>
          </cell>
        </row>
        <row r="707">
          <cell r="A707" t="str">
            <v>447038040</v>
          </cell>
          <cell r="B707" t="str">
            <v>East Bay/Oakland</v>
          </cell>
          <cell r="C707" t="str">
            <v>Napa County</v>
          </cell>
          <cell r="D707" t="str">
            <v>Office</v>
          </cell>
          <cell r="E707" t="str">
            <v>Medical</v>
          </cell>
          <cell r="F707" t="str">
            <v>3432-3436 Valle Verde Dr</v>
          </cell>
          <cell r="G707" t="str">
            <v>Napa</v>
          </cell>
          <cell r="H707" t="str">
            <v>Napa</v>
          </cell>
          <cell r="J707" t="str">
            <v>94558</v>
          </cell>
          <cell r="N707" t="str">
            <v>B</v>
          </cell>
          <cell r="O707" t="str">
            <v>Wood Frame</v>
          </cell>
          <cell r="P707">
            <v>1974</v>
          </cell>
          <cell r="Q707">
            <v>4470</v>
          </cell>
          <cell r="S707" t="str">
            <v>Multi</v>
          </cell>
          <cell r="X707" t="str">
            <v>Lender Not available</v>
          </cell>
          <cell r="AE707">
            <v>38040</v>
          </cell>
        </row>
        <row r="708">
          <cell r="A708" t="str">
            <v>175039538</v>
          </cell>
          <cell r="B708" t="str">
            <v>East Bay/Oakland</v>
          </cell>
          <cell r="C708" t="str">
            <v>Napa County</v>
          </cell>
          <cell r="D708" t="str">
            <v>Office</v>
          </cell>
          <cell r="F708" t="str">
            <v>2016 Jefferson St</v>
          </cell>
          <cell r="G708" t="str">
            <v>Napa</v>
          </cell>
          <cell r="H708" t="str">
            <v>Napa</v>
          </cell>
          <cell r="J708" t="str">
            <v>94559</v>
          </cell>
          <cell r="N708" t="str">
            <v>B</v>
          </cell>
          <cell r="O708" t="str">
            <v>Reinforced Concrete</v>
          </cell>
          <cell r="P708">
            <v>1954</v>
          </cell>
          <cell r="Q708">
            <v>1750</v>
          </cell>
          <cell r="S708" t="str">
            <v>Multi</v>
          </cell>
          <cell r="U708">
            <v>257149</v>
          </cell>
          <cell r="AE708">
            <v>39538</v>
          </cell>
        </row>
        <row r="709">
          <cell r="A709" t="str">
            <v>291738183</v>
          </cell>
          <cell r="B709" t="str">
            <v>East Bay/Oakland</v>
          </cell>
          <cell r="C709" t="str">
            <v>Napa County</v>
          </cell>
          <cell r="D709" t="str">
            <v>Office</v>
          </cell>
          <cell r="E709" t="str">
            <v>Medical</v>
          </cell>
          <cell r="F709" t="str">
            <v>3435 Valle Verde Dr</v>
          </cell>
          <cell r="G709" t="str">
            <v>Napa</v>
          </cell>
          <cell r="H709" t="str">
            <v>Napa</v>
          </cell>
          <cell r="J709" t="str">
            <v>94558</v>
          </cell>
          <cell r="N709" t="str">
            <v>C</v>
          </cell>
          <cell r="O709" t="str">
            <v>Wood Frame</v>
          </cell>
          <cell r="Q709">
            <v>2917</v>
          </cell>
          <cell r="R709">
            <v>2</v>
          </cell>
          <cell r="S709" t="str">
            <v>Single</v>
          </cell>
          <cell r="X709" t="str">
            <v>Lender Not available</v>
          </cell>
          <cell r="AE709">
            <v>38183</v>
          </cell>
        </row>
        <row r="710">
          <cell r="A710" t="str">
            <v>1000038168</v>
          </cell>
          <cell r="B710" t="str">
            <v>East Bay/Oakland</v>
          </cell>
          <cell r="C710" t="str">
            <v>Napa County</v>
          </cell>
          <cell r="D710" t="str">
            <v>Office</v>
          </cell>
          <cell r="F710" t="str">
            <v>3367-3381 California Blvd</v>
          </cell>
          <cell r="G710" t="str">
            <v>Napa</v>
          </cell>
          <cell r="H710" t="str">
            <v>Napa</v>
          </cell>
          <cell r="J710" t="str">
            <v>94558</v>
          </cell>
          <cell r="N710" t="str">
            <v>C</v>
          </cell>
          <cell r="Q710">
            <v>10000</v>
          </cell>
          <cell r="R710">
            <v>1</v>
          </cell>
          <cell r="S710" t="str">
            <v>Multi</v>
          </cell>
          <cell r="W710">
            <v>550000</v>
          </cell>
          <cell r="X710" t="str">
            <v>Lender Not available</v>
          </cell>
          <cell r="Z710" t="str">
            <v>Standard Ins</v>
          </cell>
          <cell r="AE710">
            <v>38168</v>
          </cell>
        </row>
        <row r="711">
          <cell r="A711" t="str">
            <v>6246639282</v>
          </cell>
          <cell r="B711" t="str">
            <v>East Bay/Oakland</v>
          </cell>
          <cell r="C711" t="str">
            <v>Napa County</v>
          </cell>
          <cell r="D711" t="str">
            <v>Office</v>
          </cell>
          <cell r="E711" t="str">
            <v>Medical</v>
          </cell>
          <cell r="F711" t="str">
            <v>1100 Trancas St</v>
          </cell>
          <cell r="G711" t="str">
            <v>Napa</v>
          </cell>
          <cell r="H711" t="str">
            <v>Napa</v>
          </cell>
          <cell r="I711" t="str">
            <v>Trancas Medical Building</v>
          </cell>
          <cell r="J711" t="str">
            <v>94558</v>
          </cell>
          <cell r="N711" t="str">
            <v>B</v>
          </cell>
          <cell r="P711">
            <v>1980</v>
          </cell>
          <cell r="Q711">
            <v>62466</v>
          </cell>
          <cell r="S711" t="str">
            <v>Multi</v>
          </cell>
          <cell r="T711">
            <v>20.059999999999999</v>
          </cell>
          <cell r="U711">
            <v>9265484</v>
          </cell>
          <cell r="AE711">
            <v>39282</v>
          </cell>
        </row>
        <row r="712">
          <cell r="A712" t="str">
            <v>676137461</v>
          </cell>
          <cell r="B712" t="str">
            <v>East Bay/Oakland</v>
          </cell>
          <cell r="C712" t="str">
            <v>Napa County</v>
          </cell>
          <cell r="D712" t="str">
            <v>Office</v>
          </cell>
          <cell r="F712" t="str">
            <v>1434 3rd St</v>
          </cell>
          <cell r="G712" t="str">
            <v>Napa</v>
          </cell>
          <cell r="H712" t="str">
            <v>Napa</v>
          </cell>
          <cell r="J712" t="str">
            <v>94559</v>
          </cell>
          <cell r="N712" t="str">
            <v>C</v>
          </cell>
          <cell r="O712" t="str">
            <v>Wood Frame</v>
          </cell>
          <cell r="P712">
            <v>1976</v>
          </cell>
          <cell r="Q712">
            <v>6761</v>
          </cell>
          <cell r="S712" t="str">
            <v>Multi</v>
          </cell>
          <cell r="AE712">
            <v>37461</v>
          </cell>
        </row>
        <row r="713">
          <cell r="A713" t="str">
            <v>193038141</v>
          </cell>
          <cell r="B713" t="str">
            <v>East Bay/Oakland</v>
          </cell>
          <cell r="C713" t="str">
            <v>Napa County</v>
          </cell>
          <cell r="D713" t="str">
            <v>Office</v>
          </cell>
          <cell r="F713" t="str">
            <v>730 Water St</v>
          </cell>
          <cell r="G713" t="str">
            <v>Napa</v>
          </cell>
          <cell r="H713" t="str">
            <v>Napa</v>
          </cell>
          <cell r="J713" t="str">
            <v>94559</v>
          </cell>
          <cell r="K713" t="str">
            <v>Napa County Flood Control</v>
          </cell>
          <cell r="M713">
            <v>7072598600</v>
          </cell>
          <cell r="N713" t="str">
            <v>C</v>
          </cell>
          <cell r="O713" t="str">
            <v>Wood Frame</v>
          </cell>
          <cell r="P713">
            <v>1930</v>
          </cell>
          <cell r="Q713">
            <v>1930</v>
          </cell>
          <cell r="R713">
            <v>2</v>
          </cell>
          <cell r="S713" t="str">
            <v>Multi</v>
          </cell>
          <cell r="U713">
            <v>246657</v>
          </cell>
          <cell r="X713" t="str">
            <v>Lender Not available</v>
          </cell>
          <cell r="AE713">
            <v>38141</v>
          </cell>
        </row>
        <row r="714">
          <cell r="A714" t="str">
            <v>537039976</v>
          </cell>
          <cell r="B714" t="str">
            <v>East Bay/Oakland</v>
          </cell>
          <cell r="C714" t="str">
            <v>Napa County</v>
          </cell>
          <cell r="D714" t="str">
            <v>Office</v>
          </cell>
          <cell r="E714" t="str">
            <v>Medical</v>
          </cell>
          <cell r="F714" t="str">
            <v>1103 Trancas St</v>
          </cell>
          <cell r="G714" t="str">
            <v>Napa</v>
          </cell>
          <cell r="H714" t="str">
            <v>Napa</v>
          </cell>
          <cell r="J714" t="str">
            <v>94558</v>
          </cell>
          <cell r="N714" t="str">
            <v>B</v>
          </cell>
          <cell r="O714" t="str">
            <v>Wood Frame</v>
          </cell>
          <cell r="P714">
            <v>1958</v>
          </cell>
          <cell r="Q714">
            <v>5370</v>
          </cell>
          <cell r="S714" t="str">
            <v>Multi</v>
          </cell>
          <cell r="U714">
            <v>551630</v>
          </cell>
          <cell r="AE714">
            <v>39976</v>
          </cell>
        </row>
        <row r="715">
          <cell r="A715" t="str">
            <v>215640032</v>
          </cell>
          <cell r="B715" t="str">
            <v>East Bay/Oakland</v>
          </cell>
          <cell r="C715" t="str">
            <v>Napa County</v>
          </cell>
          <cell r="D715" t="str">
            <v>Office</v>
          </cell>
          <cell r="F715" t="str">
            <v>2045 Jefferson St</v>
          </cell>
          <cell r="G715" t="str">
            <v>Napa</v>
          </cell>
          <cell r="H715" t="str">
            <v>Napa</v>
          </cell>
          <cell r="J715" t="str">
            <v>94559</v>
          </cell>
          <cell r="N715" t="str">
            <v>C</v>
          </cell>
          <cell r="O715" t="str">
            <v>Reinforced Concrete</v>
          </cell>
          <cell r="P715">
            <v>1952</v>
          </cell>
          <cell r="Q715">
            <v>2156</v>
          </cell>
          <cell r="S715" t="str">
            <v>Single</v>
          </cell>
          <cell r="U715">
            <v>477990</v>
          </cell>
          <cell r="AE715">
            <v>40032</v>
          </cell>
        </row>
        <row r="716">
          <cell r="A716" t="str">
            <v>282839437</v>
          </cell>
          <cell r="B716" t="str">
            <v>East Bay/Oakland</v>
          </cell>
          <cell r="C716" t="str">
            <v>Napa County</v>
          </cell>
          <cell r="D716" t="str">
            <v>Office</v>
          </cell>
          <cell r="F716" t="str">
            <v>1126 Adams St</v>
          </cell>
          <cell r="G716" t="str">
            <v>Saint Helena</v>
          </cell>
          <cell r="H716" t="str">
            <v>Napa</v>
          </cell>
          <cell r="J716" t="str">
            <v>94574</v>
          </cell>
          <cell r="K716" t="str">
            <v>Cessna Champion Barrett</v>
          </cell>
          <cell r="L716" t="str">
            <v>Cessna Champion Barrett</v>
          </cell>
          <cell r="M716">
            <v>7079631222</v>
          </cell>
          <cell r="N716" t="str">
            <v>C</v>
          </cell>
          <cell r="O716" t="str">
            <v>Wood Frame</v>
          </cell>
          <cell r="P716">
            <v>1900</v>
          </cell>
          <cell r="Q716">
            <v>2828</v>
          </cell>
          <cell r="S716" t="str">
            <v>Multi</v>
          </cell>
          <cell r="U716">
            <v>540948</v>
          </cell>
          <cell r="W716">
            <v>1425000</v>
          </cell>
          <cell r="X716" t="str">
            <v>Sterling Svgs Bk</v>
          </cell>
          <cell r="AE716">
            <v>39437</v>
          </cell>
        </row>
        <row r="717">
          <cell r="A717" t="str">
            <v>600041496</v>
          </cell>
          <cell r="B717" t="str">
            <v>East Bay/Oakland</v>
          </cell>
          <cell r="C717" t="str">
            <v>Napa County</v>
          </cell>
          <cell r="D717" t="str">
            <v>Office</v>
          </cell>
          <cell r="F717" t="str">
            <v>1100-1104 Pear Tree Ln</v>
          </cell>
          <cell r="G717" t="str">
            <v>Napa</v>
          </cell>
          <cell r="H717" t="str">
            <v>Napa</v>
          </cell>
          <cell r="J717" t="str">
            <v>94558</v>
          </cell>
          <cell r="N717" t="str">
            <v>C</v>
          </cell>
          <cell r="O717" t="str">
            <v>Masonry</v>
          </cell>
          <cell r="Q717">
            <v>6000</v>
          </cell>
          <cell r="R717">
            <v>2</v>
          </cell>
          <cell r="S717" t="str">
            <v>Multi</v>
          </cell>
          <cell r="U717">
            <v>726437</v>
          </cell>
          <cell r="AE717">
            <v>41496</v>
          </cell>
        </row>
        <row r="718">
          <cell r="A718" t="str">
            <v>154841458</v>
          </cell>
          <cell r="B718" t="str">
            <v>East Bay/Oakland</v>
          </cell>
          <cell r="C718" t="str">
            <v>Napa County</v>
          </cell>
          <cell r="D718" t="str">
            <v>Office</v>
          </cell>
          <cell r="E718" t="str">
            <v>Medical</v>
          </cell>
          <cell r="F718" t="str">
            <v>1171 Trancas St</v>
          </cell>
          <cell r="G718" t="str">
            <v>Napa</v>
          </cell>
          <cell r="H718" t="str">
            <v>Napa</v>
          </cell>
          <cell r="J718" t="str">
            <v>94558</v>
          </cell>
          <cell r="N718" t="str">
            <v>B</v>
          </cell>
          <cell r="O718" t="str">
            <v>Masonry</v>
          </cell>
          <cell r="P718">
            <v>1955</v>
          </cell>
          <cell r="Q718">
            <v>1548</v>
          </cell>
          <cell r="R718">
            <v>3</v>
          </cell>
          <cell r="S718" t="str">
            <v>Multi</v>
          </cell>
          <cell r="U718">
            <v>441048</v>
          </cell>
          <cell r="AE718">
            <v>41458</v>
          </cell>
        </row>
        <row r="719">
          <cell r="A719" t="str">
            <v>412941463</v>
          </cell>
          <cell r="B719" t="str">
            <v>East Bay/Oakland</v>
          </cell>
          <cell r="C719" t="str">
            <v>Napa County</v>
          </cell>
          <cell r="D719" t="str">
            <v>Office</v>
          </cell>
          <cell r="F719" t="str">
            <v>753 Jefferson St</v>
          </cell>
          <cell r="G719" t="str">
            <v>Napa</v>
          </cell>
          <cell r="H719" t="str">
            <v>Napa</v>
          </cell>
          <cell r="J719" t="str">
            <v>94559</v>
          </cell>
          <cell r="N719" t="str">
            <v>C</v>
          </cell>
          <cell r="O719" t="str">
            <v>Wood Frame</v>
          </cell>
          <cell r="Q719">
            <v>4129</v>
          </cell>
          <cell r="R719">
            <v>4</v>
          </cell>
          <cell r="S719" t="str">
            <v>Multi</v>
          </cell>
          <cell r="U719">
            <v>233987</v>
          </cell>
          <cell r="W719">
            <v>189000</v>
          </cell>
          <cell r="X719" t="str">
            <v>Quicken Lns</v>
          </cell>
          <cell r="AE719">
            <v>41463</v>
          </cell>
        </row>
        <row r="720">
          <cell r="A720" t="str">
            <v>160041376</v>
          </cell>
          <cell r="B720" t="str">
            <v>East Bay/Oakland</v>
          </cell>
          <cell r="C720" t="str">
            <v>Napa County</v>
          </cell>
          <cell r="D720" t="str">
            <v>Office</v>
          </cell>
          <cell r="F720" t="str">
            <v>743 Wilson St</v>
          </cell>
          <cell r="G720" t="str">
            <v>Napa</v>
          </cell>
          <cell r="H720" t="str">
            <v>Napa</v>
          </cell>
          <cell r="J720" t="str">
            <v>94559</v>
          </cell>
          <cell r="N720" t="str">
            <v>C</v>
          </cell>
          <cell r="O720" t="str">
            <v>Wood Frame</v>
          </cell>
          <cell r="P720">
            <v>1904</v>
          </cell>
          <cell r="Q720">
            <v>1600</v>
          </cell>
          <cell r="R720">
            <v>3</v>
          </cell>
          <cell r="S720" t="str">
            <v>Multi</v>
          </cell>
          <cell r="U720">
            <v>294371</v>
          </cell>
          <cell r="AE720">
            <v>41376</v>
          </cell>
        </row>
        <row r="721">
          <cell r="A721" t="str">
            <v>39203</v>
          </cell>
          <cell r="D721" t="str">
            <v>Mixed</v>
          </cell>
          <cell r="E721" t="str">
            <v>Service Station</v>
          </cell>
          <cell r="F721" t="str">
            <v>1791 Maggio Rd (137 Properties)</v>
          </cell>
          <cell r="I721" t="str">
            <v>USA Tesoro Portfolio</v>
          </cell>
          <cell r="K721" t="str">
            <v>Tesoro Corporation</v>
          </cell>
          <cell r="M721">
            <v>2102832000</v>
          </cell>
          <cell r="R721">
            <v>32</v>
          </cell>
          <cell r="AE721">
            <v>39203</v>
          </cell>
          <cell r="AF721">
            <v>273000000</v>
          </cell>
        </row>
        <row r="722">
          <cell r="A722" t="str">
            <v>7728039625</v>
          </cell>
          <cell r="B722" t="str">
            <v>East Bay/Oakland</v>
          </cell>
          <cell r="C722" t="str">
            <v>Napa County</v>
          </cell>
          <cell r="D722" t="str">
            <v>Retail</v>
          </cell>
          <cell r="E722" t="str">
            <v>Freestanding</v>
          </cell>
          <cell r="F722" t="str">
            <v>1116 1st St (3 Properties)</v>
          </cell>
          <cell r="G722" t="str">
            <v>Napa</v>
          </cell>
          <cell r="H722" t="str">
            <v>Napa</v>
          </cell>
          <cell r="I722" t="str">
            <v>Parkway Plaza</v>
          </cell>
          <cell r="J722" t="str">
            <v>94559</v>
          </cell>
          <cell r="K722" t="str">
            <v>Lubert-Adler Management West, Inc.</v>
          </cell>
          <cell r="M722">
            <v>3104964130</v>
          </cell>
          <cell r="O722" t="str">
            <v>Masonry</v>
          </cell>
          <cell r="Q722">
            <v>77280</v>
          </cell>
          <cell r="R722">
            <v>7</v>
          </cell>
          <cell r="S722" t="str">
            <v>Single</v>
          </cell>
          <cell r="U722">
            <v>20099000</v>
          </cell>
          <cell r="W722">
            <v>12750000</v>
          </cell>
          <cell r="X722" t="str">
            <v>Wells Fargo Bk Na</v>
          </cell>
          <cell r="AE722">
            <v>39625</v>
          </cell>
          <cell r="AF722">
            <v>20000000</v>
          </cell>
        </row>
        <row r="723">
          <cell r="A723" t="str">
            <v>7728040779</v>
          </cell>
          <cell r="B723" t="str">
            <v>East Bay/Oakland</v>
          </cell>
          <cell r="C723" t="str">
            <v>Napa County</v>
          </cell>
          <cell r="D723" t="str">
            <v>Retail</v>
          </cell>
          <cell r="E723" t="str">
            <v>Freestanding</v>
          </cell>
          <cell r="F723" t="str">
            <v>1116 1st St (3 Properties)</v>
          </cell>
          <cell r="G723" t="str">
            <v>Napa</v>
          </cell>
          <cell r="H723" t="str">
            <v>Napa</v>
          </cell>
          <cell r="I723" t="str">
            <v>Parkway Plaza</v>
          </cell>
          <cell r="J723" t="str">
            <v>94559</v>
          </cell>
          <cell r="K723" t="str">
            <v>Cole Real Estate Investments</v>
          </cell>
          <cell r="M723">
            <v>6027788700</v>
          </cell>
          <cell r="O723" t="str">
            <v>Masonry</v>
          </cell>
          <cell r="Q723">
            <v>77280</v>
          </cell>
          <cell r="R723">
            <v>5</v>
          </cell>
          <cell r="S723" t="str">
            <v>Single</v>
          </cell>
          <cell r="U723">
            <v>19435831</v>
          </cell>
          <cell r="V723">
            <v>19825000</v>
          </cell>
          <cell r="AE723">
            <v>40779</v>
          </cell>
          <cell r="AF723">
            <v>19825000</v>
          </cell>
        </row>
        <row r="724">
          <cell r="A724" t="str">
            <v>6832138616</v>
          </cell>
          <cell r="B724" t="str">
            <v>East Bay/Oakland</v>
          </cell>
          <cell r="C724" t="str">
            <v>Napa County</v>
          </cell>
          <cell r="D724" t="str">
            <v>Retail</v>
          </cell>
          <cell r="E724" t="str">
            <v>Freestanding</v>
          </cell>
          <cell r="F724" t="str">
            <v>1116 1st St</v>
          </cell>
          <cell r="G724" t="str">
            <v>Napa</v>
          </cell>
          <cell r="H724" t="str">
            <v>Napa</v>
          </cell>
          <cell r="I724" t="str">
            <v>Kohl's</v>
          </cell>
          <cell r="J724" t="str">
            <v>94559</v>
          </cell>
          <cell r="K724" t="str">
            <v>Vintage Ranch Properties, Inc.</v>
          </cell>
          <cell r="M724">
            <v>7079651104</v>
          </cell>
          <cell r="O724" t="str">
            <v>Masonry</v>
          </cell>
          <cell r="P724">
            <v>1973</v>
          </cell>
          <cell r="Q724">
            <v>68321</v>
          </cell>
          <cell r="S724" t="str">
            <v>Single</v>
          </cell>
          <cell r="T724">
            <v>2.13</v>
          </cell>
          <cell r="U724">
            <v>9247481</v>
          </cell>
          <cell r="X724" t="str">
            <v>Lender Not available</v>
          </cell>
          <cell r="AE724">
            <v>38616</v>
          </cell>
          <cell r="AF724">
            <v>19000000</v>
          </cell>
        </row>
        <row r="725">
          <cell r="A725" t="str">
            <v>13669637495</v>
          </cell>
          <cell r="B725" t="str">
            <v>East Bay/Oakland</v>
          </cell>
          <cell r="C725" t="str">
            <v>Napa County</v>
          </cell>
          <cell r="D725" t="str">
            <v>Retail (Lifestyle Center)</v>
          </cell>
          <cell r="E725" t="str">
            <v>Freestanding</v>
          </cell>
          <cell r="F725" t="str">
            <v>1320-1398 Napa Town Ctr (4 Properties)</v>
          </cell>
          <cell r="G725" t="str">
            <v>Napa</v>
          </cell>
          <cell r="H725" t="str">
            <v>Napa</v>
          </cell>
          <cell r="I725" t="str">
            <v>Napa Town Center</v>
          </cell>
          <cell r="J725" t="str">
            <v>94559</v>
          </cell>
          <cell r="Q725">
            <v>136696</v>
          </cell>
          <cell r="S725" t="str">
            <v>Multi</v>
          </cell>
          <cell r="U725">
            <v>5977235</v>
          </cell>
          <cell r="X725" t="str">
            <v>Lender Not available</v>
          </cell>
          <cell r="AE725">
            <v>37495</v>
          </cell>
          <cell r="AF725">
            <v>16250000</v>
          </cell>
        </row>
        <row r="726">
          <cell r="A726" t="str">
            <v>8491638527</v>
          </cell>
          <cell r="B726" t="str">
            <v>East Bay/Oakland</v>
          </cell>
          <cell r="C726" t="str">
            <v>Napa County</v>
          </cell>
          <cell r="D726" t="str">
            <v>Retail (Neighborhood Center)</v>
          </cell>
          <cell r="F726" t="str">
            <v>611-675 Trancas St (3 Properties)</v>
          </cell>
          <cell r="G726" t="str">
            <v>Napa</v>
          </cell>
          <cell r="H726" t="str">
            <v>Napa</v>
          </cell>
          <cell r="I726" t="str">
            <v>Silverado Plaza</v>
          </cell>
          <cell r="J726" t="str">
            <v>94558</v>
          </cell>
          <cell r="K726" t="str">
            <v>Regency Centers Corporation</v>
          </cell>
          <cell r="M726">
            <v>9045987000</v>
          </cell>
          <cell r="O726" t="str">
            <v>Wood Frame</v>
          </cell>
          <cell r="Q726">
            <v>84916</v>
          </cell>
          <cell r="R726">
            <v>6</v>
          </cell>
          <cell r="S726" t="str">
            <v>Multi</v>
          </cell>
          <cell r="U726">
            <v>10481695</v>
          </cell>
          <cell r="V726">
            <v>3988500</v>
          </cell>
          <cell r="W726">
            <v>10910000</v>
          </cell>
          <cell r="X726" t="str">
            <v>JPMorgan Chase Bank</v>
          </cell>
          <cell r="AE726">
            <v>38527</v>
          </cell>
          <cell r="AF726">
            <v>14898500</v>
          </cell>
        </row>
        <row r="727">
          <cell r="A727" t="str">
            <v>2462537774</v>
          </cell>
          <cell r="B727" t="str">
            <v>East Bay/Oakland</v>
          </cell>
          <cell r="C727" t="str">
            <v>Napa County</v>
          </cell>
          <cell r="D727" t="str">
            <v>Retail (Strip Center)</v>
          </cell>
          <cell r="E727" t="str">
            <v>Freestanding</v>
          </cell>
          <cell r="F727" t="str">
            <v>3111 St. Helena Hwy N (5 Properties)</v>
          </cell>
          <cell r="G727" t="str">
            <v>Saint Helena</v>
          </cell>
          <cell r="H727" t="str">
            <v>Napa</v>
          </cell>
          <cell r="I727" t="str">
            <v>St. Helena Marketplace</v>
          </cell>
          <cell r="J727" t="str">
            <v>94574</v>
          </cell>
          <cell r="O727" t="str">
            <v>Wood Frame</v>
          </cell>
          <cell r="Q727">
            <v>24625</v>
          </cell>
          <cell r="R727">
            <v>5</v>
          </cell>
          <cell r="S727" t="str">
            <v>Multi</v>
          </cell>
          <cell r="U727">
            <v>3356308</v>
          </cell>
          <cell r="V727">
            <v>2312000</v>
          </cell>
          <cell r="W727">
            <v>5100000</v>
          </cell>
          <cell r="X727" t="str">
            <v>La Salle Bank NA</v>
          </cell>
          <cell r="AE727">
            <v>37774</v>
          </cell>
          <cell r="AF727">
            <v>7412000</v>
          </cell>
        </row>
        <row r="728">
          <cell r="A728" t="str">
            <v>3629638071</v>
          </cell>
          <cell r="B728" t="str">
            <v>East Bay/Oakland</v>
          </cell>
          <cell r="C728" t="str">
            <v>Napa County</v>
          </cell>
          <cell r="D728" t="str">
            <v>Retail (Neighborhood Center)</v>
          </cell>
          <cell r="F728" t="str">
            <v>3150-3222 Jefferson St</v>
          </cell>
          <cell r="G728" t="str">
            <v>Napa</v>
          </cell>
          <cell r="H728" t="str">
            <v>Napa</v>
          </cell>
          <cell r="I728" t="str">
            <v>The Grape Yard</v>
          </cell>
          <cell r="J728" t="str">
            <v>94558</v>
          </cell>
          <cell r="K728" t="str">
            <v>Nazar &amp; Maha Alsaffar</v>
          </cell>
          <cell r="M728">
            <v>9259802191</v>
          </cell>
          <cell r="O728" t="str">
            <v>Masonry</v>
          </cell>
          <cell r="P728">
            <v>1975</v>
          </cell>
          <cell r="Q728">
            <v>36296</v>
          </cell>
          <cell r="R728">
            <v>10</v>
          </cell>
          <cell r="S728" t="str">
            <v>Multi</v>
          </cell>
          <cell r="T728">
            <v>25.16</v>
          </cell>
          <cell r="U728">
            <v>3991994</v>
          </cell>
          <cell r="V728">
            <v>2925000</v>
          </cell>
          <cell r="W728">
            <v>3575000</v>
          </cell>
          <cell r="X728" t="str">
            <v>East West Bank</v>
          </cell>
          <cell r="AE728">
            <v>38071</v>
          </cell>
          <cell r="AF728">
            <v>6500000</v>
          </cell>
        </row>
        <row r="729">
          <cell r="A729" t="str">
            <v>3184540445</v>
          </cell>
          <cell r="B729" t="str">
            <v>East Bay/Oakland</v>
          </cell>
          <cell r="C729" t="str">
            <v>Napa County</v>
          </cell>
          <cell r="D729" t="str">
            <v>Retail</v>
          </cell>
          <cell r="E729" t="str">
            <v>Freestanding</v>
          </cell>
          <cell r="F729" t="str">
            <v>5091 St Helena Hwy</v>
          </cell>
          <cell r="G729" t="str">
            <v>Napa</v>
          </cell>
          <cell r="H729" t="str">
            <v>Napa</v>
          </cell>
          <cell r="J729" t="str">
            <v>94558</v>
          </cell>
          <cell r="K729" t="str">
            <v>Liberty Bank</v>
          </cell>
          <cell r="M729">
            <v>6508712400</v>
          </cell>
          <cell r="O729" t="str">
            <v>Wood Frame</v>
          </cell>
          <cell r="Q729">
            <v>31845</v>
          </cell>
          <cell r="S729" t="str">
            <v>Multi</v>
          </cell>
          <cell r="U729">
            <v>6332227</v>
          </cell>
          <cell r="AE729">
            <v>40445</v>
          </cell>
          <cell r="AF729">
            <v>4176645</v>
          </cell>
        </row>
        <row r="730">
          <cell r="A730" t="str">
            <v>516040547</v>
          </cell>
          <cell r="B730" t="str">
            <v>East Bay/Oakland</v>
          </cell>
          <cell r="C730" t="str">
            <v>Napa County</v>
          </cell>
          <cell r="D730" t="str">
            <v>Retail (Strip Center)</v>
          </cell>
          <cell r="E730" t="str">
            <v>Freestanding</v>
          </cell>
          <cell r="F730" t="str">
            <v>3111 St. Helena Hwy N</v>
          </cell>
          <cell r="G730" t="str">
            <v>Saint Helena</v>
          </cell>
          <cell r="H730" t="str">
            <v>Napa</v>
          </cell>
          <cell r="I730" t="str">
            <v>Building 5</v>
          </cell>
          <cell r="J730" t="str">
            <v>94574</v>
          </cell>
          <cell r="K730" t="str">
            <v>Matt Eisenberg</v>
          </cell>
          <cell r="L730" t="str">
            <v>Matt Eisenberg</v>
          </cell>
          <cell r="M730">
            <v>7072241074</v>
          </cell>
          <cell r="O730" t="str">
            <v>Wood Frame</v>
          </cell>
          <cell r="Q730">
            <v>5160</v>
          </cell>
          <cell r="R730">
            <v>2</v>
          </cell>
          <cell r="S730" t="str">
            <v>Multi</v>
          </cell>
          <cell r="U730">
            <v>5000000</v>
          </cell>
          <cell r="V730">
            <v>3777000</v>
          </cell>
          <cell r="AE730">
            <v>40547</v>
          </cell>
          <cell r="AF730">
            <v>3777000</v>
          </cell>
        </row>
        <row r="731">
          <cell r="A731" t="str">
            <v>1100041072</v>
          </cell>
          <cell r="B731" t="str">
            <v>East Bay/Oakland</v>
          </cell>
          <cell r="C731" t="str">
            <v>Napa County</v>
          </cell>
          <cell r="D731" t="str">
            <v>Retail</v>
          </cell>
          <cell r="E731" t="str">
            <v>Freestanding</v>
          </cell>
          <cell r="F731" t="str">
            <v>555 Main St</v>
          </cell>
          <cell r="G731" t="str">
            <v>Saint Helena</v>
          </cell>
          <cell r="H731" t="str">
            <v>Napa</v>
          </cell>
          <cell r="I731" t="str">
            <v>Epps</v>
          </cell>
          <cell r="J731" t="str">
            <v>94574</v>
          </cell>
          <cell r="K731" t="str">
            <v>Schramsberg Vineyards Co</v>
          </cell>
          <cell r="M731">
            <v>7079426668</v>
          </cell>
          <cell r="O731" t="str">
            <v>Reinforced Concrete</v>
          </cell>
          <cell r="P731">
            <v>1947</v>
          </cell>
          <cell r="Q731">
            <v>11000</v>
          </cell>
          <cell r="R731">
            <v>6</v>
          </cell>
          <cell r="S731" t="str">
            <v>Multi</v>
          </cell>
          <cell r="U731">
            <v>1182362</v>
          </cell>
          <cell r="V731">
            <v>3750000</v>
          </cell>
          <cell r="AE731">
            <v>41072</v>
          </cell>
          <cell r="AF731">
            <v>3750000</v>
          </cell>
        </row>
        <row r="732">
          <cell r="A732" t="str">
            <v>1659538559</v>
          </cell>
          <cell r="B732" t="str">
            <v>East Bay/Oakland</v>
          </cell>
          <cell r="C732" t="str">
            <v>Napa County</v>
          </cell>
          <cell r="D732" t="str">
            <v>Retail (Strip Center)</v>
          </cell>
          <cell r="F732" t="str">
            <v>2750-2766 Old Sonoma Rd</v>
          </cell>
          <cell r="G732" t="str">
            <v>Napa</v>
          </cell>
          <cell r="H732" t="str">
            <v>Napa</v>
          </cell>
          <cell r="J732" t="str">
            <v>94558</v>
          </cell>
          <cell r="O732" t="str">
            <v>Masonry</v>
          </cell>
          <cell r="Q732">
            <v>16595</v>
          </cell>
          <cell r="R732">
            <v>7</v>
          </cell>
          <cell r="S732" t="str">
            <v>Multi</v>
          </cell>
          <cell r="U732">
            <v>610778</v>
          </cell>
          <cell r="W732">
            <v>2900000</v>
          </cell>
          <cell r="X732" t="str">
            <v>Seller</v>
          </cell>
          <cell r="AE732">
            <v>38559</v>
          </cell>
          <cell r="AF732">
            <v>3600000</v>
          </cell>
        </row>
        <row r="733">
          <cell r="A733" t="str">
            <v>492838806</v>
          </cell>
          <cell r="B733" t="str">
            <v>East Bay/Oakland</v>
          </cell>
          <cell r="C733" t="str">
            <v>Napa County</v>
          </cell>
          <cell r="D733" t="str">
            <v>Retail</v>
          </cell>
          <cell r="E733" t="str">
            <v>Restaurant</v>
          </cell>
          <cell r="F733" t="str">
            <v>6476 Washington St</v>
          </cell>
          <cell r="G733" t="str">
            <v>Yountville</v>
          </cell>
          <cell r="H733" t="str">
            <v>Napa</v>
          </cell>
          <cell r="I733" t="str">
            <v>Wine Garden</v>
          </cell>
          <cell r="J733" t="str">
            <v>94599</v>
          </cell>
          <cell r="O733" t="str">
            <v>Masonry</v>
          </cell>
          <cell r="P733">
            <v>2004</v>
          </cell>
          <cell r="Q733">
            <v>4928</v>
          </cell>
          <cell r="S733" t="str">
            <v>Multi</v>
          </cell>
          <cell r="U733">
            <v>3492990</v>
          </cell>
          <cell r="V733">
            <v>415000</v>
          </cell>
          <cell r="W733">
            <v>2785000</v>
          </cell>
          <cell r="X733" t="str">
            <v>First Republic Bank</v>
          </cell>
          <cell r="AA733">
            <v>400000</v>
          </cell>
          <cell r="AB733" t="str">
            <v>Seller</v>
          </cell>
          <cell r="AD733" t="str">
            <v>Contains "due on sale" clause</v>
          </cell>
          <cell r="AE733">
            <v>38806</v>
          </cell>
          <cell r="AF733">
            <v>3600000</v>
          </cell>
        </row>
        <row r="734">
          <cell r="A734" t="str">
            <v>2200039568</v>
          </cell>
          <cell r="B734" t="str">
            <v>East Bay/Oakland</v>
          </cell>
          <cell r="C734" t="str">
            <v>Napa County</v>
          </cell>
          <cell r="D734" t="str">
            <v>Retail</v>
          </cell>
          <cell r="F734" t="str">
            <v>625-639 Burnell St</v>
          </cell>
          <cell r="G734" t="str">
            <v>Napa</v>
          </cell>
          <cell r="H734" t="str">
            <v>Napa</v>
          </cell>
          <cell r="J734" t="str">
            <v>94559</v>
          </cell>
          <cell r="K734" t="str">
            <v>Napa Cnty Transportation &amp; Pla</v>
          </cell>
          <cell r="M734">
            <v>7072598631</v>
          </cell>
          <cell r="O734" t="str">
            <v>Metal</v>
          </cell>
          <cell r="P734">
            <v>1972</v>
          </cell>
          <cell r="Q734">
            <v>22000</v>
          </cell>
          <cell r="S734" t="str">
            <v>Multi</v>
          </cell>
          <cell r="U734">
            <v>437724</v>
          </cell>
          <cell r="V734">
            <v>3400000</v>
          </cell>
          <cell r="AE734">
            <v>39568</v>
          </cell>
          <cell r="AF734">
            <v>3400000</v>
          </cell>
        </row>
        <row r="735">
          <cell r="A735" t="str">
            <v>2000037125</v>
          </cell>
          <cell r="B735" t="str">
            <v>East Bay/Oakland</v>
          </cell>
          <cell r="C735" t="str">
            <v>Napa County</v>
          </cell>
          <cell r="D735" t="str">
            <v>Retail</v>
          </cell>
          <cell r="F735" t="str">
            <v>6795 Washington St</v>
          </cell>
          <cell r="G735" t="str">
            <v>Yountville</v>
          </cell>
          <cell r="H735" t="str">
            <v>Napa</v>
          </cell>
          <cell r="J735" t="str">
            <v>94599</v>
          </cell>
          <cell r="O735" t="str">
            <v>Wood Frame</v>
          </cell>
          <cell r="Q735">
            <v>20000</v>
          </cell>
          <cell r="R735">
            <v>6</v>
          </cell>
          <cell r="S735" t="str">
            <v>Multi</v>
          </cell>
          <cell r="U735">
            <v>3997873</v>
          </cell>
          <cell r="AE735">
            <v>37125</v>
          </cell>
          <cell r="AF735">
            <v>3305000</v>
          </cell>
        </row>
        <row r="736">
          <cell r="A736" t="str">
            <v>1056039080</v>
          </cell>
          <cell r="B736" t="str">
            <v>East Bay/Oakland</v>
          </cell>
          <cell r="C736" t="str">
            <v>Napa County</v>
          </cell>
          <cell r="D736" t="str">
            <v>Retail (Strip Center)</v>
          </cell>
          <cell r="F736" t="str">
            <v>2233 Brown St</v>
          </cell>
          <cell r="G736" t="str">
            <v>Napa</v>
          </cell>
          <cell r="H736" t="str">
            <v>Napa</v>
          </cell>
          <cell r="I736" t="str">
            <v>La Morenita Market</v>
          </cell>
          <cell r="J736" t="str">
            <v>94558</v>
          </cell>
          <cell r="O736" t="str">
            <v>Reinforced Concrete</v>
          </cell>
          <cell r="P736">
            <v>1942</v>
          </cell>
          <cell r="Q736">
            <v>10560</v>
          </cell>
          <cell r="S736" t="str">
            <v>Single</v>
          </cell>
          <cell r="U736">
            <v>601045</v>
          </cell>
          <cell r="AA736">
            <v>1707000</v>
          </cell>
          <cell r="AB736" t="str">
            <v>First California Bank</v>
          </cell>
          <cell r="AE736">
            <v>39080</v>
          </cell>
          <cell r="AF736">
            <v>3200000</v>
          </cell>
        </row>
        <row r="737">
          <cell r="A737" t="str">
            <v>1750039024</v>
          </cell>
          <cell r="B737" t="str">
            <v>East Bay/Oakland</v>
          </cell>
          <cell r="C737" t="str">
            <v>Napa County</v>
          </cell>
          <cell r="D737" t="str">
            <v>Retail</v>
          </cell>
          <cell r="F737" t="str">
            <v>1165 Rutherford Rd</v>
          </cell>
          <cell r="G737" t="str">
            <v>Napa</v>
          </cell>
          <cell r="H737" t="str">
            <v>Napa</v>
          </cell>
          <cell r="J737" t="str">
            <v>94558</v>
          </cell>
          <cell r="O737" t="str">
            <v>Masonry</v>
          </cell>
          <cell r="P737">
            <v>1945</v>
          </cell>
          <cell r="Q737">
            <v>17500</v>
          </cell>
          <cell r="S737" t="str">
            <v>Single</v>
          </cell>
          <cell r="U737">
            <v>903476</v>
          </cell>
          <cell r="V737">
            <v>806460</v>
          </cell>
          <cell r="AA737">
            <v>2293540</v>
          </cell>
          <cell r="AB737" t="str">
            <v>Seller</v>
          </cell>
          <cell r="AE737">
            <v>39024</v>
          </cell>
          <cell r="AF737">
            <v>3100000</v>
          </cell>
        </row>
        <row r="738">
          <cell r="A738" t="str">
            <v>3184540843</v>
          </cell>
          <cell r="B738" t="str">
            <v>East Bay/Oakland</v>
          </cell>
          <cell r="C738" t="str">
            <v>Napa County</v>
          </cell>
          <cell r="D738" t="str">
            <v>Retail</v>
          </cell>
          <cell r="E738" t="str">
            <v>Freestanding</v>
          </cell>
          <cell r="F738" t="str">
            <v>5091 St Helena Hwy</v>
          </cell>
          <cell r="G738" t="str">
            <v>Napa</v>
          </cell>
          <cell r="H738" t="str">
            <v>Napa</v>
          </cell>
          <cell r="J738" t="str">
            <v>94558</v>
          </cell>
          <cell r="K738" t="str">
            <v>Red Hen Properties Llc</v>
          </cell>
          <cell r="L738" t="str">
            <v>Kenneth Laird</v>
          </cell>
          <cell r="M738">
            <v>7072573910</v>
          </cell>
          <cell r="O738" t="str">
            <v>Wood Frame</v>
          </cell>
          <cell r="Q738">
            <v>31845</v>
          </cell>
          <cell r="S738" t="str">
            <v>Multi</v>
          </cell>
          <cell r="U738">
            <v>3860000</v>
          </cell>
          <cell r="V738">
            <v>2850000</v>
          </cell>
          <cell r="AE738">
            <v>40843</v>
          </cell>
          <cell r="AF738">
            <v>2850000</v>
          </cell>
        </row>
        <row r="739">
          <cell r="A739" t="str">
            <v>928938986</v>
          </cell>
          <cell r="B739" t="str">
            <v>East Bay/Oakland</v>
          </cell>
          <cell r="C739" t="str">
            <v>Napa County</v>
          </cell>
          <cell r="D739" t="str">
            <v>Retail</v>
          </cell>
          <cell r="E739" t="str">
            <v>Storefront Retail/Office</v>
          </cell>
          <cell r="F739" t="str">
            <v>935 Franklin St</v>
          </cell>
          <cell r="G739" t="str">
            <v>Napa</v>
          </cell>
          <cell r="H739" t="str">
            <v>Napa</v>
          </cell>
          <cell r="I739" t="str">
            <v>Napa Square</v>
          </cell>
          <cell r="J739" t="str">
            <v>94559</v>
          </cell>
          <cell r="K739" t="str">
            <v>CDI, LLC</v>
          </cell>
          <cell r="L739" t="str">
            <v>Rodger Heggelund</v>
          </cell>
          <cell r="M739">
            <v>7072247135</v>
          </cell>
          <cell r="O739" t="str">
            <v>Reinforced Concrete</v>
          </cell>
          <cell r="P739">
            <v>1957</v>
          </cell>
          <cell r="Q739">
            <v>9289</v>
          </cell>
          <cell r="S739" t="str">
            <v>Multi</v>
          </cell>
          <cell r="AE739">
            <v>38986</v>
          </cell>
          <cell r="AF739">
            <v>2830000</v>
          </cell>
        </row>
        <row r="740">
          <cell r="A740" t="str">
            <v>864640466</v>
          </cell>
          <cell r="B740" t="str">
            <v>East Bay/Oakland</v>
          </cell>
          <cell r="C740" t="str">
            <v>Napa County</v>
          </cell>
          <cell r="D740" t="str">
            <v>Retail (Strip Center)</v>
          </cell>
          <cell r="E740" t="str">
            <v>Freestanding</v>
          </cell>
          <cell r="F740" t="str">
            <v>3111 St. Helena Hwy N</v>
          </cell>
          <cell r="G740" t="str">
            <v>Saint Helena</v>
          </cell>
          <cell r="H740" t="str">
            <v>Napa</v>
          </cell>
          <cell r="I740" t="str">
            <v>Building 1</v>
          </cell>
          <cell r="J740" t="str">
            <v>94574</v>
          </cell>
          <cell r="O740" t="str">
            <v>Wood Frame</v>
          </cell>
          <cell r="Q740">
            <v>8646</v>
          </cell>
          <cell r="R740">
            <v>1</v>
          </cell>
          <cell r="S740" t="str">
            <v>Multi</v>
          </cell>
          <cell r="U740">
            <v>5000000</v>
          </cell>
          <cell r="AE740">
            <v>40466</v>
          </cell>
          <cell r="AF740">
            <v>2750000</v>
          </cell>
        </row>
        <row r="741">
          <cell r="A741" t="str">
            <v>748441110</v>
          </cell>
          <cell r="B741" t="str">
            <v>East Bay/Oakland</v>
          </cell>
          <cell r="C741" t="str">
            <v>Napa County</v>
          </cell>
          <cell r="D741" t="str">
            <v>Retail</v>
          </cell>
          <cell r="E741" t="str">
            <v>Restaurant</v>
          </cell>
          <cell r="F741" t="str">
            <v>1990 Trower Ave</v>
          </cell>
          <cell r="G741" t="str">
            <v>Napa</v>
          </cell>
          <cell r="H741" t="str">
            <v>Napa</v>
          </cell>
          <cell r="J741" t="str">
            <v>94558</v>
          </cell>
          <cell r="K741" t="str">
            <v>Oventi Restaurant and Bakery</v>
          </cell>
          <cell r="L741" t="str">
            <v>Cyrus Mousavi</v>
          </cell>
          <cell r="M741">
            <v>7074003033</v>
          </cell>
          <cell r="O741" t="str">
            <v>Wood Frame</v>
          </cell>
          <cell r="Q741">
            <v>7484</v>
          </cell>
          <cell r="R741">
            <v>1</v>
          </cell>
          <cell r="S741" t="str">
            <v>Multi</v>
          </cell>
          <cell r="U741">
            <v>2774392</v>
          </cell>
          <cell r="V741">
            <v>2725000</v>
          </cell>
          <cell r="AE741">
            <v>41110</v>
          </cell>
          <cell r="AF741">
            <v>2725000</v>
          </cell>
        </row>
        <row r="742">
          <cell r="A742" t="str">
            <v>435041480</v>
          </cell>
          <cell r="B742" t="str">
            <v>East Bay/Oakland</v>
          </cell>
          <cell r="C742" t="str">
            <v>Napa County</v>
          </cell>
          <cell r="D742" t="str">
            <v>Retail</v>
          </cell>
          <cell r="E742" t="str">
            <v>Restaurant</v>
          </cell>
          <cell r="F742" t="str">
            <v>1005-1015 1st St</v>
          </cell>
          <cell r="G742" t="str">
            <v>Napa</v>
          </cell>
          <cell r="H742" t="str">
            <v>Napa</v>
          </cell>
          <cell r="J742" t="str">
            <v>94559</v>
          </cell>
          <cell r="K742" t="str">
            <v>Ren Acquisition Inc</v>
          </cell>
          <cell r="M742">
            <v>2092456979</v>
          </cell>
          <cell r="O742" t="str">
            <v>Masonry</v>
          </cell>
          <cell r="Q742">
            <v>4350</v>
          </cell>
          <cell r="R742">
            <v>2</v>
          </cell>
          <cell r="S742" t="str">
            <v>Multi</v>
          </cell>
          <cell r="U742">
            <v>205179</v>
          </cell>
          <cell r="V742">
            <v>2550000</v>
          </cell>
          <cell r="AE742">
            <v>41480</v>
          </cell>
          <cell r="AF742">
            <v>2550000</v>
          </cell>
        </row>
        <row r="743">
          <cell r="A743" t="str">
            <v>748437883</v>
          </cell>
          <cell r="B743" t="str">
            <v>East Bay/Oakland</v>
          </cell>
          <cell r="C743" t="str">
            <v>Napa County</v>
          </cell>
          <cell r="D743" t="str">
            <v>Retail</v>
          </cell>
          <cell r="E743" t="str">
            <v>Restaurant</v>
          </cell>
          <cell r="F743" t="str">
            <v>1990 Trower Ave</v>
          </cell>
          <cell r="G743" t="str">
            <v>Napa</v>
          </cell>
          <cell r="H743" t="str">
            <v>Napa</v>
          </cell>
          <cell r="J743" t="str">
            <v>94558</v>
          </cell>
          <cell r="O743" t="str">
            <v>Wood Frame</v>
          </cell>
          <cell r="Q743">
            <v>7484</v>
          </cell>
          <cell r="R743">
            <v>1</v>
          </cell>
          <cell r="S743" t="str">
            <v>Multi</v>
          </cell>
          <cell r="U743">
            <v>1900000</v>
          </cell>
          <cell r="V743">
            <v>1660000</v>
          </cell>
          <cell r="W743">
            <v>840000</v>
          </cell>
          <cell r="X743" t="str">
            <v>US Bank</v>
          </cell>
          <cell r="AE743">
            <v>37883</v>
          </cell>
          <cell r="AF743">
            <v>2500000</v>
          </cell>
        </row>
        <row r="744">
          <cell r="A744" t="str">
            <v>526538610</v>
          </cell>
          <cell r="B744" t="str">
            <v>East Bay/Oakland</v>
          </cell>
          <cell r="C744" t="str">
            <v>Napa County</v>
          </cell>
          <cell r="D744" t="str">
            <v>Retail</v>
          </cell>
          <cell r="E744" t="str">
            <v>Freestanding</v>
          </cell>
          <cell r="F744" t="str">
            <v>902-912 Main St</v>
          </cell>
          <cell r="G744" t="str">
            <v>Napa</v>
          </cell>
          <cell r="H744" t="str">
            <v>Napa</v>
          </cell>
          <cell r="I744" t="str">
            <v>Downtown Joe's</v>
          </cell>
          <cell r="J744" t="str">
            <v>94559</v>
          </cell>
          <cell r="K744" t="str">
            <v>Joseph R. &amp; Nancy J. Peatman</v>
          </cell>
          <cell r="L744" t="str">
            <v>Joseph &amp; Nancy Peatman</v>
          </cell>
          <cell r="M744">
            <v>7072243216</v>
          </cell>
          <cell r="O744" t="str">
            <v>Masonry</v>
          </cell>
          <cell r="P744">
            <v>1960</v>
          </cell>
          <cell r="Q744">
            <v>5265</v>
          </cell>
          <cell r="R744">
            <v>2</v>
          </cell>
          <cell r="S744" t="str">
            <v>Multi</v>
          </cell>
          <cell r="U744">
            <v>338234</v>
          </cell>
          <cell r="V744">
            <v>39948</v>
          </cell>
          <cell r="W744">
            <v>1200000</v>
          </cell>
          <cell r="X744" t="str">
            <v>Charter Oak Bank</v>
          </cell>
          <cell r="AA744">
            <v>1160052</v>
          </cell>
          <cell r="AB744" t="str">
            <v>Private Lender</v>
          </cell>
          <cell r="AD744" t="str">
            <v>Lender: William &amp; Christa Peatman</v>
          </cell>
          <cell r="AE744">
            <v>38610</v>
          </cell>
          <cell r="AF744">
            <v>2400000</v>
          </cell>
        </row>
        <row r="745">
          <cell r="A745" t="str">
            <v>492837896</v>
          </cell>
          <cell r="B745" t="str">
            <v>East Bay/Oakland</v>
          </cell>
          <cell r="C745" t="str">
            <v>Napa County</v>
          </cell>
          <cell r="D745" t="str">
            <v>Retail</v>
          </cell>
          <cell r="E745" t="str">
            <v>Restaurant</v>
          </cell>
          <cell r="F745" t="str">
            <v>6476 Washington St</v>
          </cell>
          <cell r="G745" t="str">
            <v>Yountville</v>
          </cell>
          <cell r="H745" t="str">
            <v>Napa</v>
          </cell>
          <cell r="I745" t="str">
            <v>Wine Garden</v>
          </cell>
          <cell r="J745" t="str">
            <v>94599</v>
          </cell>
          <cell r="O745" t="str">
            <v>Masonry</v>
          </cell>
          <cell r="P745">
            <v>2004</v>
          </cell>
          <cell r="Q745">
            <v>4928</v>
          </cell>
          <cell r="S745" t="str">
            <v>Multi</v>
          </cell>
          <cell r="U745">
            <v>2000000</v>
          </cell>
          <cell r="V745">
            <v>120000</v>
          </cell>
          <cell r="W745">
            <v>1425000</v>
          </cell>
          <cell r="X745" t="str">
            <v>Napa Community Bank</v>
          </cell>
          <cell r="AA745">
            <v>855000</v>
          </cell>
          <cell r="AB745" t="str">
            <v>Napa Community Bank</v>
          </cell>
          <cell r="AE745">
            <v>37896</v>
          </cell>
          <cell r="AF745">
            <v>2400000</v>
          </cell>
        </row>
        <row r="746">
          <cell r="A746" t="str">
            <v>1537536728</v>
          </cell>
          <cell r="B746" t="str">
            <v>East Bay/Oakland</v>
          </cell>
          <cell r="C746" t="str">
            <v>Napa County</v>
          </cell>
          <cell r="D746" t="str">
            <v>Retail</v>
          </cell>
          <cell r="E746" t="str">
            <v>Freestanding</v>
          </cell>
          <cell r="F746" t="str">
            <v>801 Main St</v>
          </cell>
          <cell r="G746" t="str">
            <v>Saint Helena</v>
          </cell>
          <cell r="H746" t="str">
            <v>Napa</v>
          </cell>
          <cell r="I746" t="str">
            <v>Garden Home Furniture</v>
          </cell>
          <cell r="J746" t="str">
            <v>94574</v>
          </cell>
          <cell r="O746" t="str">
            <v>Masonry</v>
          </cell>
          <cell r="P746">
            <v>1945</v>
          </cell>
          <cell r="Q746">
            <v>15375</v>
          </cell>
          <cell r="R746">
            <v>1</v>
          </cell>
          <cell r="S746" t="str">
            <v>Multi</v>
          </cell>
          <cell r="U746">
            <v>132405</v>
          </cell>
          <cell r="W746">
            <v>3000000</v>
          </cell>
          <cell r="X746" t="str">
            <v>Napa National Bank</v>
          </cell>
          <cell r="AE746">
            <v>36728</v>
          </cell>
          <cell r="AF746">
            <v>2350000</v>
          </cell>
        </row>
        <row r="747">
          <cell r="A747" t="str">
            <v>321640528</v>
          </cell>
          <cell r="B747" t="str">
            <v>East Bay/Oakland</v>
          </cell>
          <cell r="C747" t="str">
            <v>Napa County</v>
          </cell>
          <cell r="D747" t="str">
            <v>Retail</v>
          </cell>
          <cell r="E747" t="str">
            <v>Auto Repair</v>
          </cell>
          <cell r="F747" t="str">
            <v>6752 Washington St (2 Properties)</v>
          </cell>
          <cell r="G747" t="str">
            <v>Yountville</v>
          </cell>
          <cell r="H747" t="str">
            <v>Napa</v>
          </cell>
          <cell r="I747" t="str">
            <v>Multi-Property Sale</v>
          </cell>
          <cell r="J747" t="str">
            <v>94599</v>
          </cell>
          <cell r="K747" t="str">
            <v>Stewart Yountville Props LLC</v>
          </cell>
          <cell r="L747" t="str">
            <v>Michael Stewart</v>
          </cell>
          <cell r="O747" t="str">
            <v>Metal</v>
          </cell>
          <cell r="Q747">
            <v>3216</v>
          </cell>
          <cell r="R747">
            <v>2</v>
          </cell>
          <cell r="S747" t="str">
            <v>Single</v>
          </cell>
          <cell r="U747">
            <v>308280</v>
          </cell>
          <cell r="W747">
            <v>1137500</v>
          </cell>
          <cell r="X747" t="str">
            <v>Umpqua Bk</v>
          </cell>
          <cell r="AE747">
            <v>40528</v>
          </cell>
          <cell r="AF747">
            <v>2275000</v>
          </cell>
        </row>
        <row r="748">
          <cell r="A748" t="str">
            <v>449739324</v>
          </cell>
          <cell r="B748" t="str">
            <v>East Bay/Oakland</v>
          </cell>
          <cell r="C748" t="str">
            <v>Napa County</v>
          </cell>
          <cell r="D748" t="str">
            <v>Retail</v>
          </cell>
          <cell r="E748" t="str">
            <v>Restaurant</v>
          </cell>
          <cell r="F748" t="str">
            <v>6725 Washington St</v>
          </cell>
          <cell r="G748" t="str">
            <v>Yountville</v>
          </cell>
          <cell r="H748" t="str">
            <v>Napa</v>
          </cell>
          <cell r="J748" t="str">
            <v>94599</v>
          </cell>
          <cell r="K748" t="str">
            <v>Kc &amp; T Llc</v>
          </cell>
          <cell r="L748" t="str">
            <v>Charles Crocker</v>
          </cell>
          <cell r="M748">
            <v>4159565250</v>
          </cell>
          <cell r="Q748">
            <v>4497</v>
          </cell>
          <cell r="S748" t="str">
            <v>Multi</v>
          </cell>
          <cell r="U748">
            <v>2464088</v>
          </cell>
          <cell r="AE748">
            <v>39324</v>
          </cell>
          <cell r="AF748">
            <v>2215500</v>
          </cell>
        </row>
        <row r="749">
          <cell r="A749" t="str">
            <v>343541269</v>
          </cell>
          <cell r="B749" t="str">
            <v>East Bay/Oakland</v>
          </cell>
          <cell r="C749" t="str">
            <v>Napa County</v>
          </cell>
          <cell r="D749" t="str">
            <v>Retail</v>
          </cell>
          <cell r="E749" t="str">
            <v>Freestanding</v>
          </cell>
          <cell r="F749" t="str">
            <v>1200 Lincoln Ave</v>
          </cell>
          <cell r="G749" t="str">
            <v>Napa</v>
          </cell>
          <cell r="H749" t="str">
            <v>Napa</v>
          </cell>
          <cell r="J749" t="str">
            <v>94558</v>
          </cell>
          <cell r="K749" t="str">
            <v>Ceruzzi Holdings</v>
          </cell>
          <cell r="L749" t="str">
            <v>Lou Ceruzzi</v>
          </cell>
          <cell r="M749">
            <v>2032564000</v>
          </cell>
          <cell r="O749" t="str">
            <v>Masonry</v>
          </cell>
          <cell r="P749">
            <v>2009</v>
          </cell>
          <cell r="Q749">
            <v>3435</v>
          </cell>
          <cell r="R749">
            <v>1</v>
          </cell>
          <cell r="S749" t="str">
            <v>Single</v>
          </cell>
          <cell r="U749">
            <v>1226191</v>
          </cell>
          <cell r="V749">
            <v>2100000</v>
          </cell>
          <cell r="AE749">
            <v>41269</v>
          </cell>
          <cell r="AF749">
            <v>2100000</v>
          </cell>
        </row>
        <row r="750">
          <cell r="A750" t="str">
            <v>502039426</v>
          </cell>
          <cell r="B750" t="str">
            <v>East Bay/Oakland</v>
          </cell>
          <cell r="C750" t="str">
            <v>Napa County</v>
          </cell>
          <cell r="D750" t="str">
            <v>Retail</v>
          </cell>
          <cell r="E750" t="str">
            <v>Freestanding</v>
          </cell>
          <cell r="F750" t="str">
            <v>1331 1st St</v>
          </cell>
          <cell r="G750" t="str">
            <v>Napa</v>
          </cell>
          <cell r="H750" t="str">
            <v>Napa</v>
          </cell>
          <cell r="J750" t="str">
            <v>94559</v>
          </cell>
          <cell r="P750">
            <v>1968</v>
          </cell>
          <cell r="Q750">
            <v>5020</v>
          </cell>
          <cell r="R750">
            <v>2</v>
          </cell>
          <cell r="S750" t="str">
            <v>Multi</v>
          </cell>
          <cell r="AE750">
            <v>39426</v>
          </cell>
          <cell r="AF750">
            <v>2065000</v>
          </cell>
        </row>
        <row r="751">
          <cell r="A751" t="str">
            <v>427238898</v>
          </cell>
          <cell r="B751" t="str">
            <v>East Bay/Oakland</v>
          </cell>
          <cell r="C751" t="str">
            <v>Napa County</v>
          </cell>
          <cell r="D751" t="str">
            <v>Retail</v>
          </cell>
          <cell r="E751" t="str">
            <v>Freestanding</v>
          </cell>
          <cell r="F751" t="str">
            <v>1080 Main St (2 Properties)</v>
          </cell>
          <cell r="G751" t="str">
            <v>Saint Helena</v>
          </cell>
          <cell r="H751" t="str">
            <v>Napa</v>
          </cell>
          <cell r="I751" t="str">
            <v>1080 Main</v>
          </cell>
          <cell r="J751" t="str">
            <v>94574</v>
          </cell>
          <cell r="O751" t="str">
            <v>Wood Frame</v>
          </cell>
          <cell r="Q751">
            <v>4272</v>
          </cell>
          <cell r="R751">
            <v>1</v>
          </cell>
          <cell r="S751" t="str">
            <v>Multi</v>
          </cell>
          <cell r="U751">
            <v>469238</v>
          </cell>
          <cell r="V751">
            <v>800000</v>
          </cell>
          <cell r="W751">
            <v>1200000</v>
          </cell>
          <cell r="X751" t="str">
            <v>First Atlantic F.C.U.</v>
          </cell>
          <cell r="AE751">
            <v>38898</v>
          </cell>
          <cell r="AF751">
            <v>2000000</v>
          </cell>
        </row>
        <row r="752">
          <cell r="A752" t="str">
            <v>838337720</v>
          </cell>
          <cell r="B752" t="str">
            <v>East Bay/Oakland</v>
          </cell>
          <cell r="C752" t="str">
            <v>Napa County</v>
          </cell>
          <cell r="D752" t="str">
            <v>Retail</v>
          </cell>
          <cell r="E752" t="str">
            <v>Freestanding</v>
          </cell>
          <cell r="F752" t="str">
            <v>4075 Solano Ave</v>
          </cell>
          <cell r="G752" t="str">
            <v>Napa</v>
          </cell>
          <cell r="H752" t="str">
            <v>Napa</v>
          </cell>
          <cell r="I752" t="str">
            <v>Evans Airport Service</v>
          </cell>
          <cell r="J752" t="str">
            <v>94558</v>
          </cell>
          <cell r="O752" t="str">
            <v>Metal</v>
          </cell>
          <cell r="Q752">
            <v>8383</v>
          </cell>
          <cell r="R752">
            <v>1</v>
          </cell>
          <cell r="S752" t="str">
            <v>Multi</v>
          </cell>
          <cell r="U752">
            <v>1091962</v>
          </cell>
          <cell r="V752">
            <v>218000</v>
          </cell>
          <cell r="W752">
            <v>990000</v>
          </cell>
          <cell r="X752" t="str">
            <v>Bank of Marin</v>
          </cell>
          <cell r="AA752">
            <v>792000</v>
          </cell>
          <cell r="AB752" t="str">
            <v>Bank of Marin</v>
          </cell>
          <cell r="AE752">
            <v>37720</v>
          </cell>
          <cell r="AF752">
            <v>2000000</v>
          </cell>
        </row>
        <row r="753">
          <cell r="A753" t="str">
            <v>776839371</v>
          </cell>
          <cell r="B753" t="str">
            <v>East Bay/Oakland</v>
          </cell>
          <cell r="C753" t="str">
            <v>Napa County</v>
          </cell>
          <cell r="D753" t="str">
            <v>Retail</v>
          </cell>
          <cell r="E753" t="str">
            <v>Auto Repair</v>
          </cell>
          <cell r="F753" t="str">
            <v>637 Soscol Ave</v>
          </cell>
          <cell r="G753" t="str">
            <v>Napa</v>
          </cell>
          <cell r="H753" t="str">
            <v>Napa</v>
          </cell>
          <cell r="I753" t="str">
            <v>Soscol Auto Body</v>
          </cell>
          <cell r="J753" t="str">
            <v>94559</v>
          </cell>
          <cell r="O753" t="str">
            <v>Masonry</v>
          </cell>
          <cell r="P753">
            <v>1925</v>
          </cell>
          <cell r="Q753">
            <v>7768</v>
          </cell>
          <cell r="R753">
            <v>1</v>
          </cell>
          <cell r="S753" t="str">
            <v>Multi</v>
          </cell>
          <cell r="U753">
            <v>725660</v>
          </cell>
          <cell r="V753">
            <v>1000000</v>
          </cell>
          <cell r="W753">
            <v>1000000</v>
          </cell>
          <cell r="X753" t="str">
            <v>Westamerica Bk</v>
          </cell>
          <cell r="AE753">
            <v>39371</v>
          </cell>
          <cell r="AF753">
            <v>2000000</v>
          </cell>
        </row>
        <row r="754">
          <cell r="A754" t="str">
            <v>41060</v>
          </cell>
          <cell r="B754" t="str">
            <v>East Bay/Oakland</v>
          </cell>
          <cell r="C754" t="str">
            <v>Napa County</v>
          </cell>
          <cell r="D754" t="str">
            <v>Mixed</v>
          </cell>
          <cell r="E754" t="str">
            <v>Bank</v>
          </cell>
          <cell r="F754" t="str">
            <v>1400 Clay St (2 Properties)</v>
          </cell>
          <cell r="G754" t="str">
            <v>Napa</v>
          </cell>
          <cell r="H754" t="str">
            <v>Napa</v>
          </cell>
          <cell r="I754" t="str">
            <v>Multi-Property Sale</v>
          </cell>
          <cell r="J754" t="str">
            <v>94559</v>
          </cell>
          <cell r="K754" t="str">
            <v>Mae Woo</v>
          </cell>
          <cell r="L754" t="str">
            <v>Mae Woo</v>
          </cell>
          <cell r="M754">
            <v>4152211900</v>
          </cell>
          <cell r="O754" t="str">
            <v>Wood Frame</v>
          </cell>
          <cell r="R754">
            <v>1</v>
          </cell>
          <cell r="S754" t="str">
            <v>Multi</v>
          </cell>
          <cell r="U754">
            <v>1873749</v>
          </cell>
          <cell r="V754">
            <v>1000000</v>
          </cell>
          <cell r="W754">
            <v>1000000</v>
          </cell>
          <cell r="X754" t="str">
            <v>Seller</v>
          </cell>
          <cell r="AE754">
            <v>41060</v>
          </cell>
          <cell r="AF754">
            <v>2000000</v>
          </cell>
        </row>
        <row r="755">
          <cell r="A755" t="str">
            <v>907840847</v>
          </cell>
          <cell r="B755" t="str">
            <v>East Bay/Oakland</v>
          </cell>
          <cell r="C755" t="str">
            <v>Napa County</v>
          </cell>
          <cell r="D755" t="str">
            <v>Retail (Lifestyle Center)</v>
          </cell>
          <cell r="E755" t="str">
            <v>Storefront</v>
          </cell>
          <cell r="F755" t="str">
            <v>1232-1248 1st St</v>
          </cell>
          <cell r="G755" t="str">
            <v>Napa</v>
          </cell>
          <cell r="H755" t="str">
            <v>Napa</v>
          </cell>
          <cell r="I755" t="str">
            <v>The Shops at Napa Center</v>
          </cell>
          <cell r="J755" t="str">
            <v>94559</v>
          </cell>
          <cell r="K755" t="str">
            <v>Zapolski Real Estate</v>
          </cell>
          <cell r="L755" t="str">
            <v>Todd Zapolski</v>
          </cell>
          <cell r="M755">
            <v>9199562722</v>
          </cell>
          <cell r="O755" t="str">
            <v>Masonry</v>
          </cell>
          <cell r="P755">
            <v>1963</v>
          </cell>
          <cell r="Q755">
            <v>9078</v>
          </cell>
          <cell r="R755">
            <v>5</v>
          </cell>
          <cell r="S755" t="str">
            <v>Multi</v>
          </cell>
          <cell r="U755">
            <v>575200</v>
          </cell>
          <cell r="V755">
            <v>625000</v>
          </cell>
          <cell r="W755">
            <v>1350000</v>
          </cell>
          <cell r="X755" t="str">
            <v>Mechanics Bk</v>
          </cell>
          <cell r="AE755">
            <v>40847</v>
          </cell>
          <cell r="AF755">
            <v>1975000</v>
          </cell>
        </row>
        <row r="756">
          <cell r="A756" t="str">
            <v>1056036621</v>
          </cell>
          <cell r="B756" t="str">
            <v>East Bay/Oakland</v>
          </cell>
          <cell r="C756" t="str">
            <v>Napa County</v>
          </cell>
          <cell r="D756" t="str">
            <v>Retail (Strip Center)</v>
          </cell>
          <cell r="E756" t="str">
            <v>Storefront</v>
          </cell>
          <cell r="F756" t="str">
            <v>1000-1016 Clinton St</v>
          </cell>
          <cell r="G756" t="str">
            <v>Napa</v>
          </cell>
          <cell r="H756" t="str">
            <v>Napa</v>
          </cell>
          <cell r="I756" t="str">
            <v>Creekside Village Center</v>
          </cell>
          <cell r="J756" t="str">
            <v>94559</v>
          </cell>
          <cell r="O756" t="str">
            <v>Wood Frame</v>
          </cell>
          <cell r="P756">
            <v>1979</v>
          </cell>
          <cell r="Q756">
            <v>10560</v>
          </cell>
          <cell r="R756">
            <v>6</v>
          </cell>
          <cell r="S756" t="str">
            <v>Multi</v>
          </cell>
          <cell r="T756">
            <v>15.53</v>
          </cell>
          <cell r="U756">
            <v>422000</v>
          </cell>
          <cell r="V756">
            <v>1232000</v>
          </cell>
          <cell r="W756">
            <v>738000</v>
          </cell>
          <cell r="X756" t="str">
            <v>Vintage Bank</v>
          </cell>
          <cell r="AE756">
            <v>36621</v>
          </cell>
          <cell r="AF756">
            <v>1970000</v>
          </cell>
        </row>
        <row r="757">
          <cell r="A757" t="str">
            <v>1623636923</v>
          </cell>
          <cell r="B757" t="str">
            <v>East Bay/Oakland</v>
          </cell>
          <cell r="C757" t="str">
            <v>Napa County</v>
          </cell>
          <cell r="D757" t="str">
            <v>Retail</v>
          </cell>
          <cell r="E757" t="str">
            <v>Auto Dealership</v>
          </cell>
          <cell r="F757" t="str">
            <v>583 Soscol Ave</v>
          </cell>
          <cell r="G757" t="str">
            <v>Napa</v>
          </cell>
          <cell r="H757" t="str">
            <v>Napa</v>
          </cell>
          <cell r="I757" t="str">
            <v>Chevrolet</v>
          </cell>
          <cell r="J757" t="str">
            <v>94559</v>
          </cell>
          <cell r="O757" t="str">
            <v>Masonry</v>
          </cell>
          <cell r="P757">
            <v>1980</v>
          </cell>
          <cell r="Q757">
            <v>16236</v>
          </cell>
          <cell r="R757">
            <v>1</v>
          </cell>
          <cell r="S757" t="str">
            <v>Single</v>
          </cell>
          <cell r="U757">
            <v>1116879</v>
          </cell>
          <cell r="V757">
            <v>671000</v>
          </cell>
          <cell r="W757">
            <v>1279000</v>
          </cell>
          <cell r="X757" t="str">
            <v>Ford Motor Credit Co</v>
          </cell>
          <cell r="AE757">
            <v>36923</v>
          </cell>
          <cell r="AF757">
            <v>1950000</v>
          </cell>
        </row>
        <row r="758">
          <cell r="A758" t="str">
            <v>156839741</v>
          </cell>
          <cell r="B758" t="str">
            <v>East Bay/Oakland</v>
          </cell>
          <cell r="C758" t="str">
            <v>Napa County</v>
          </cell>
          <cell r="D758" t="str">
            <v>Retail</v>
          </cell>
          <cell r="F758" t="str">
            <v>6488 Washington St</v>
          </cell>
          <cell r="G758" t="str">
            <v>Yountville</v>
          </cell>
          <cell r="H758" t="str">
            <v>Napa</v>
          </cell>
          <cell r="J758" t="str">
            <v>94599</v>
          </cell>
          <cell r="K758" t="str">
            <v>The Cambay Group, Inc.</v>
          </cell>
          <cell r="L758" t="str">
            <v>F. Allan Chapman</v>
          </cell>
          <cell r="M758">
            <v>9259331405</v>
          </cell>
          <cell r="P758">
            <v>1999</v>
          </cell>
          <cell r="Q758">
            <v>1568</v>
          </cell>
          <cell r="S758" t="str">
            <v>Multi</v>
          </cell>
          <cell r="U758">
            <v>1330000</v>
          </cell>
          <cell r="V758">
            <v>1880000</v>
          </cell>
          <cell r="AE758">
            <v>39741</v>
          </cell>
          <cell r="AF758">
            <v>1880000</v>
          </cell>
        </row>
        <row r="759">
          <cell r="A759" t="str">
            <v>1600040140</v>
          </cell>
          <cell r="B759" t="str">
            <v>East Bay/Oakland</v>
          </cell>
          <cell r="C759" t="str">
            <v>Napa County</v>
          </cell>
          <cell r="D759" t="str">
            <v>Retail</v>
          </cell>
          <cell r="E759" t="str">
            <v>Freestanding</v>
          </cell>
          <cell r="F759" t="str">
            <v>301 1st St</v>
          </cell>
          <cell r="G759" t="str">
            <v>Napa</v>
          </cell>
          <cell r="H759" t="str">
            <v>Napa</v>
          </cell>
          <cell r="J759" t="str">
            <v>94559</v>
          </cell>
          <cell r="K759" t="str">
            <v>Zapolski Real Estate</v>
          </cell>
          <cell r="L759" t="str">
            <v>Todd Zapolski</v>
          </cell>
          <cell r="M759">
            <v>9199562722</v>
          </cell>
          <cell r="O759" t="str">
            <v>Masonry</v>
          </cell>
          <cell r="P759">
            <v>1947</v>
          </cell>
          <cell r="Q759">
            <v>16000</v>
          </cell>
          <cell r="R759">
            <v>1</v>
          </cell>
          <cell r="U759">
            <v>441821</v>
          </cell>
          <cell r="V759">
            <v>910000</v>
          </cell>
          <cell r="W759">
            <v>890000</v>
          </cell>
          <cell r="X759" t="str">
            <v>Mechanics Bk</v>
          </cell>
          <cell r="AE759">
            <v>40140</v>
          </cell>
          <cell r="AF759">
            <v>1800000</v>
          </cell>
        </row>
        <row r="760">
          <cell r="A760" t="str">
            <v>508537062</v>
          </cell>
          <cell r="B760" t="str">
            <v>East Bay/Oakland</v>
          </cell>
          <cell r="C760" t="str">
            <v>Napa County</v>
          </cell>
          <cell r="D760" t="str">
            <v>Retail</v>
          </cell>
          <cell r="E760" t="str">
            <v>Restaurant</v>
          </cell>
          <cell r="F760" t="str">
            <v>2025 Monticello Rd</v>
          </cell>
          <cell r="G760" t="str">
            <v>Napa</v>
          </cell>
          <cell r="H760" t="str">
            <v>Napa</v>
          </cell>
          <cell r="I760" t="str">
            <v>Bayleaf Restaurant</v>
          </cell>
          <cell r="J760" t="str">
            <v>94558</v>
          </cell>
          <cell r="P760">
            <v>1955</v>
          </cell>
          <cell r="Q760">
            <v>5085</v>
          </cell>
          <cell r="S760" t="str">
            <v>Single</v>
          </cell>
          <cell r="U760">
            <v>1401862</v>
          </cell>
          <cell r="V760">
            <v>1800000</v>
          </cell>
          <cell r="AE760">
            <v>37062</v>
          </cell>
          <cell r="AF760">
            <v>1800000</v>
          </cell>
        </row>
        <row r="761">
          <cell r="A761" t="str">
            <v>1307837805</v>
          </cell>
          <cell r="B761" t="str">
            <v>East Bay/Oakland</v>
          </cell>
          <cell r="C761" t="str">
            <v>Napa County</v>
          </cell>
          <cell r="D761" t="str">
            <v>Retail</v>
          </cell>
          <cell r="E761" t="str">
            <v>Storefront Retail/Office</v>
          </cell>
          <cell r="F761" t="str">
            <v>1750 1st St</v>
          </cell>
          <cell r="G761" t="str">
            <v>Napa</v>
          </cell>
          <cell r="H761" t="str">
            <v>Napa</v>
          </cell>
          <cell r="I761" t="str">
            <v>The Noyes Mansion</v>
          </cell>
          <cell r="J761" t="str">
            <v>94559</v>
          </cell>
          <cell r="O761" t="str">
            <v>Wood Frame</v>
          </cell>
          <cell r="P761">
            <v>1902</v>
          </cell>
          <cell r="Q761">
            <v>13078</v>
          </cell>
          <cell r="S761" t="str">
            <v>Single</v>
          </cell>
          <cell r="U761">
            <v>868534</v>
          </cell>
          <cell r="V761">
            <v>1750000</v>
          </cell>
          <cell r="AE761">
            <v>37805</v>
          </cell>
          <cell r="AF761">
            <v>1750000</v>
          </cell>
        </row>
        <row r="762">
          <cell r="A762" t="str">
            <v>375340766</v>
          </cell>
          <cell r="B762" t="str">
            <v>East Bay/Oakland</v>
          </cell>
          <cell r="C762" t="str">
            <v>Napa County</v>
          </cell>
          <cell r="D762" t="str">
            <v>Retail</v>
          </cell>
          <cell r="E762" t="str">
            <v>Freestanding</v>
          </cell>
          <cell r="F762" t="str">
            <v>699 S St Helena Hwy</v>
          </cell>
          <cell r="G762" t="str">
            <v>Saint Helena</v>
          </cell>
          <cell r="H762" t="str">
            <v>Napa</v>
          </cell>
          <cell r="J762" t="str">
            <v>94574</v>
          </cell>
          <cell r="K762" t="str">
            <v>Vine Ciff Winery</v>
          </cell>
          <cell r="L762" t="str">
            <v>Rob Sweeney</v>
          </cell>
          <cell r="M762">
            <v>7079442388</v>
          </cell>
          <cell r="O762" t="str">
            <v>Wood Frame</v>
          </cell>
          <cell r="Q762">
            <v>3753</v>
          </cell>
          <cell r="R762">
            <v>2</v>
          </cell>
          <cell r="S762" t="str">
            <v>Single</v>
          </cell>
          <cell r="U762">
            <v>465067</v>
          </cell>
          <cell r="V762">
            <v>1650000</v>
          </cell>
          <cell r="AE762">
            <v>40766</v>
          </cell>
          <cell r="AF762">
            <v>1650000</v>
          </cell>
        </row>
        <row r="763">
          <cell r="A763" t="str">
            <v>374837505</v>
          </cell>
          <cell r="B763" t="str">
            <v>East Bay/Oakland</v>
          </cell>
          <cell r="C763" t="str">
            <v>Napa County</v>
          </cell>
          <cell r="D763" t="str">
            <v>Retail</v>
          </cell>
          <cell r="E763" t="str">
            <v>Storefront Retail/Residential</v>
          </cell>
          <cell r="F763" t="str">
            <v>3431 Saint Helena Hwy N</v>
          </cell>
          <cell r="G763" t="str">
            <v>Saint Helena</v>
          </cell>
          <cell r="H763" t="str">
            <v>Napa</v>
          </cell>
          <cell r="I763" t="str">
            <v>Bale Mill Home &amp; Garden</v>
          </cell>
          <cell r="J763" t="str">
            <v>94574</v>
          </cell>
          <cell r="O763" t="str">
            <v>Wood Frame</v>
          </cell>
          <cell r="P763">
            <v>1979</v>
          </cell>
          <cell r="Q763">
            <v>3748</v>
          </cell>
          <cell r="R763">
            <v>1</v>
          </cell>
          <cell r="S763" t="str">
            <v>Single</v>
          </cell>
          <cell r="U763">
            <v>196923</v>
          </cell>
          <cell r="V763">
            <v>400500</v>
          </cell>
          <cell r="W763">
            <v>1080000</v>
          </cell>
          <cell r="X763" t="str">
            <v>Seller</v>
          </cell>
          <cell r="AA763">
            <v>150000</v>
          </cell>
          <cell r="AB763" t="str">
            <v>Seller</v>
          </cell>
          <cell r="AE763">
            <v>37505</v>
          </cell>
          <cell r="AF763">
            <v>1630500</v>
          </cell>
        </row>
        <row r="764">
          <cell r="A764" t="str">
            <v>682237377</v>
          </cell>
          <cell r="B764" t="str">
            <v>East Bay/Oakland</v>
          </cell>
          <cell r="C764" t="str">
            <v>Napa County</v>
          </cell>
          <cell r="D764" t="str">
            <v>Retail</v>
          </cell>
          <cell r="E764" t="str">
            <v>Bank</v>
          </cell>
          <cell r="F764" t="str">
            <v>1400 Clay St</v>
          </cell>
          <cell r="G764" t="str">
            <v>Napa</v>
          </cell>
          <cell r="H764" t="str">
            <v>Napa</v>
          </cell>
          <cell r="J764" t="str">
            <v>94559</v>
          </cell>
          <cell r="O764" t="str">
            <v>Wood Frame</v>
          </cell>
          <cell r="P764">
            <v>1971</v>
          </cell>
          <cell r="Q764">
            <v>6822</v>
          </cell>
          <cell r="R764">
            <v>2</v>
          </cell>
          <cell r="S764" t="str">
            <v>Multi</v>
          </cell>
          <cell r="U764">
            <v>754288</v>
          </cell>
          <cell r="V764">
            <v>625000</v>
          </cell>
          <cell r="W764">
            <v>1000000</v>
          </cell>
          <cell r="X764" t="str">
            <v>Lender Not available</v>
          </cell>
          <cell r="Z764" t="str">
            <v>Peoples Benefit Life Insurance (remaining amt N/S &amp; no further TD)</v>
          </cell>
          <cell r="AE764">
            <v>37377</v>
          </cell>
          <cell r="AF764">
            <v>1625000</v>
          </cell>
        </row>
        <row r="765">
          <cell r="A765" t="str">
            <v>156839318</v>
          </cell>
          <cell r="B765" t="str">
            <v>East Bay/Oakland</v>
          </cell>
          <cell r="C765" t="str">
            <v>Napa County</v>
          </cell>
          <cell r="D765" t="str">
            <v>Retail</v>
          </cell>
          <cell r="F765" t="str">
            <v>6488 Washington St</v>
          </cell>
          <cell r="G765" t="str">
            <v>Yountville</v>
          </cell>
          <cell r="H765" t="str">
            <v>Napa</v>
          </cell>
          <cell r="J765" t="str">
            <v>94599</v>
          </cell>
          <cell r="K765" t="str">
            <v>Bradley E &amp; Tracy L Dropping</v>
          </cell>
          <cell r="L765" t="str">
            <v>Brad Dropping</v>
          </cell>
          <cell r="M765">
            <v>7079442953</v>
          </cell>
          <cell r="P765">
            <v>1999</v>
          </cell>
          <cell r="Q765">
            <v>1568</v>
          </cell>
          <cell r="S765" t="str">
            <v>Multi</v>
          </cell>
          <cell r="U765">
            <v>152421</v>
          </cell>
          <cell r="V765">
            <v>146000</v>
          </cell>
          <cell r="W765">
            <v>665000</v>
          </cell>
          <cell r="X765" t="str">
            <v>Greater Bay Bk</v>
          </cell>
          <cell r="AA765">
            <v>549000</v>
          </cell>
          <cell r="AB765" t="str">
            <v>Greater Bay Bank</v>
          </cell>
          <cell r="AE765">
            <v>39318</v>
          </cell>
          <cell r="AF765">
            <v>1600000</v>
          </cell>
        </row>
        <row r="766">
          <cell r="A766" t="str">
            <v>660037084</v>
          </cell>
          <cell r="B766" t="str">
            <v>East Bay/Oakland</v>
          </cell>
          <cell r="C766" t="str">
            <v>Napa County</v>
          </cell>
          <cell r="D766" t="str">
            <v>Retail</v>
          </cell>
          <cell r="E766" t="str">
            <v>Storefront</v>
          </cell>
          <cell r="F766" t="str">
            <v>1429 Main St</v>
          </cell>
          <cell r="G766" t="str">
            <v>Saint Helena</v>
          </cell>
          <cell r="H766" t="str">
            <v>Napa</v>
          </cell>
          <cell r="I766" t="str">
            <v>Backen, Gillam &amp; Kroeger Architects</v>
          </cell>
          <cell r="J766" t="str">
            <v>94574</v>
          </cell>
          <cell r="O766" t="str">
            <v>Masonry</v>
          </cell>
          <cell r="Q766">
            <v>6600</v>
          </cell>
          <cell r="R766">
            <v>1</v>
          </cell>
          <cell r="S766" t="str">
            <v>Single</v>
          </cell>
          <cell r="U766">
            <v>88757</v>
          </cell>
          <cell r="W766">
            <v>1650000</v>
          </cell>
          <cell r="X766" t="str">
            <v>Private Lender</v>
          </cell>
          <cell r="AE766">
            <v>37084</v>
          </cell>
          <cell r="AF766">
            <v>1550000</v>
          </cell>
        </row>
        <row r="767">
          <cell r="A767" t="str">
            <v>382038301</v>
          </cell>
          <cell r="B767" t="str">
            <v>East Bay/Oakland</v>
          </cell>
          <cell r="C767" t="str">
            <v>Napa County</v>
          </cell>
          <cell r="D767" t="str">
            <v>Retail (Power Center)</v>
          </cell>
          <cell r="E767" t="str">
            <v>Freestanding</v>
          </cell>
          <cell r="F767" t="str">
            <v>3600 Bel Aire Plz</v>
          </cell>
          <cell r="G767" t="str">
            <v>Napa</v>
          </cell>
          <cell r="H767" t="str">
            <v>Napa</v>
          </cell>
          <cell r="I767" t="str">
            <v>Bel Aire Plaza</v>
          </cell>
          <cell r="J767" t="str">
            <v>94558</v>
          </cell>
          <cell r="K767" t="str">
            <v>Napa Resources, Inc.</v>
          </cell>
          <cell r="M767">
            <v>9252840585</v>
          </cell>
          <cell r="O767" t="str">
            <v>Reinforced Concrete</v>
          </cell>
          <cell r="P767">
            <v>1974</v>
          </cell>
          <cell r="Q767">
            <v>3820</v>
          </cell>
          <cell r="S767" t="str">
            <v>Multi</v>
          </cell>
          <cell r="U767">
            <v>1222403</v>
          </cell>
          <cell r="W767">
            <v>4000000</v>
          </cell>
          <cell r="X767" t="str">
            <v>Vintage Bank</v>
          </cell>
          <cell r="AE767">
            <v>38301</v>
          </cell>
          <cell r="AF767">
            <v>1500000</v>
          </cell>
        </row>
        <row r="768">
          <cell r="A768" t="str">
            <v>141638566</v>
          </cell>
          <cell r="B768" t="str">
            <v>East Bay/Oakland</v>
          </cell>
          <cell r="C768" t="str">
            <v>Napa County</v>
          </cell>
          <cell r="D768" t="str">
            <v>Retail</v>
          </cell>
          <cell r="E768" t="str">
            <v>Storefront</v>
          </cell>
          <cell r="F768" t="str">
            <v>1201-1205 Main St</v>
          </cell>
          <cell r="G768" t="str">
            <v>Saint Helena</v>
          </cell>
          <cell r="H768" t="str">
            <v>Napa</v>
          </cell>
          <cell r="J768" t="str">
            <v>94574</v>
          </cell>
          <cell r="O768" t="str">
            <v>Masonry</v>
          </cell>
          <cell r="P768">
            <v>1977</v>
          </cell>
          <cell r="Q768">
            <v>1416</v>
          </cell>
          <cell r="R768">
            <v>1</v>
          </cell>
          <cell r="S768" t="str">
            <v>Single</v>
          </cell>
          <cell r="U768">
            <v>553757</v>
          </cell>
          <cell r="V768">
            <v>300000</v>
          </cell>
          <cell r="W768">
            <v>1200000</v>
          </cell>
          <cell r="X768" t="str">
            <v>Summit State Bank</v>
          </cell>
          <cell r="Z768" t="str">
            <v>Summit St Bk</v>
          </cell>
          <cell r="AE768">
            <v>38566</v>
          </cell>
          <cell r="AF768">
            <v>1500000</v>
          </cell>
        </row>
        <row r="769">
          <cell r="A769" t="str">
            <v>365739952</v>
          </cell>
          <cell r="B769" t="str">
            <v>East Bay/Oakland</v>
          </cell>
          <cell r="C769" t="str">
            <v>Napa County</v>
          </cell>
          <cell r="D769" t="str">
            <v>Retail (Strip Center)</v>
          </cell>
          <cell r="F769" t="str">
            <v>929 Main St</v>
          </cell>
          <cell r="G769" t="str">
            <v>Saint Helena</v>
          </cell>
          <cell r="H769" t="str">
            <v>Napa</v>
          </cell>
          <cell r="J769" t="str">
            <v>94574</v>
          </cell>
          <cell r="K769" t="str">
            <v>RU Investments LLC</v>
          </cell>
          <cell r="L769" t="str">
            <v>Michael Bello</v>
          </cell>
          <cell r="M769">
            <v>9492519959</v>
          </cell>
          <cell r="O769" t="str">
            <v>Wood Frame</v>
          </cell>
          <cell r="P769">
            <v>1945</v>
          </cell>
          <cell r="Q769">
            <v>3657</v>
          </cell>
          <cell r="R769">
            <v>1</v>
          </cell>
          <cell r="S769" t="str">
            <v>Multi</v>
          </cell>
          <cell r="U769">
            <v>596759</v>
          </cell>
          <cell r="V769">
            <v>600000</v>
          </cell>
          <cell r="W769">
            <v>900000</v>
          </cell>
          <cell r="X769" t="str">
            <v>Buresh Donald F</v>
          </cell>
          <cell r="AE769">
            <v>39952</v>
          </cell>
          <cell r="AF769">
            <v>1500000</v>
          </cell>
        </row>
        <row r="770">
          <cell r="A770" t="str">
            <v>1659539973</v>
          </cell>
          <cell r="B770" t="str">
            <v>East Bay/Oakland</v>
          </cell>
          <cell r="C770" t="str">
            <v>Napa County</v>
          </cell>
          <cell r="D770" t="str">
            <v>Retail (Strip Center)</v>
          </cell>
          <cell r="F770" t="str">
            <v>2750-2766 Old Sonoma Rd</v>
          </cell>
          <cell r="G770" t="str">
            <v>Napa</v>
          </cell>
          <cell r="H770" t="str">
            <v>Napa</v>
          </cell>
          <cell r="J770" t="str">
            <v>94558</v>
          </cell>
          <cell r="O770" t="str">
            <v>Masonry</v>
          </cell>
          <cell r="Q770">
            <v>16595</v>
          </cell>
          <cell r="R770">
            <v>1</v>
          </cell>
          <cell r="S770" t="str">
            <v>Multi</v>
          </cell>
          <cell r="U770">
            <v>3747440</v>
          </cell>
          <cell r="AE770">
            <v>39973</v>
          </cell>
          <cell r="AF770">
            <v>1500000</v>
          </cell>
        </row>
        <row r="771">
          <cell r="A771" t="str">
            <v>578239171</v>
          </cell>
          <cell r="B771" t="str">
            <v>East Bay/Oakland</v>
          </cell>
          <cell r="C771" t="str">
            <v>Napa County</v>
          </cell>
          <cell r="D771" t="str">
            <v>Retail (Strip Center)</v>
          </cell>
          <cell r="E771" t="str">
            <v>Freestanding</v>
          </cell>
          <cell r="F771" t="str">
            <v>592-598 Lincoln Ave</v>
          </cell>
          <cell r="G771" t="str">
            <v>Napa</v>
          </cell>
          <cell r="H771" t="str">
            <v>Napa</v>
          </cell>
          <cell r="J771" t="str">
            <v>94558</v>
          </cell>
          <cell r="K771" t="str">
            <v>Michael J &amp; Marian Moffett</v>
          </cell>
          <cell r="L771" t="str">
            <v>Michael Moffett</v>
          </cell>
          <cell r="M771">
            <v>7072524681</v>
          </cell>
          <cell r="O771" t="str">
            <v>Wood Frame</v>
          </cell>
          <cell r="P771">
            <v>1977</v>
          </cell>
          <cell r="Q771">
            <v>5782</v>
          </cell>
          <cell r="S771" t="str">
            <v>Multi</v>
          </cell>
          <cell r="T771">
            <v>63.16</v>
          </cell>
          <cell r="U771">
            <v>527048</v>
          </cell>
          <cell r="V771">
            <v>347500</v>
          </cell>
          <cell r="W771">
            <v>1042500</v>
          </cell>
          <cell r="X771" t="str">
            <v>Charter Oak Bank</v>
          </cell>
          <cell r="AE771">
            <v>39171</v>
          </cell>
          <cell r="AF771">
            <v>1390000</v>
          </cell>
        </row>
        <row r="772">
          <cell r="A772" t="str">
            <v>427241233</v>
          </cell>
          <cell r="B772" t="str">
            <v>East Bay/Oakland</v>
          </cell>
          <cell r="C772" t="str">
            <v>Napa County</v>
          </cell>
          <cell r="D772" t="str">
            <v>Retail</v>
          </cell>
          <cell r="E772" t="str">
            <v>Freestanding</v>
          </cell>
          <cell r="F772" t="str">
            <v>1080 Main St (2 Properties)</v>
          </cell>
          <cell r="G772" t="str">
            <v>Saint Helena</v>
          </cell>
          <cell r="H772" t="str">
            <v>Napa</v>
          </cell>
          <cell r="I772" t="str">
            <v>1080 Main</v>
          </cell>
          <cell r="J772" t="str">
            <v>94574</v>
          </cell>
          <cell r="O772" t="str">
            <v>Wood Frame</v>
          </cell>
          <cell r="Q772">
            <v>4272</v>
          </cell>
          <cell r="R772">
            <v>5</v>
          </cell>
          <cell r="S772" t="str">
            <v>Multi</v>
          </cell>
          <cell r="AE772">
            <v>41233</v>
          </cell>
          <cell r="AF772">
            <v>1350000</v>
          </cell>
        </row>
        <row r="773">
          <cell r="A773" t="str">
            <v>264038989</v>
          </cell>
          <cell r="B773" t="str">
            <v>East Bay/Oakland</v>
          </cell>
          <cell r="C773" t="str">
            <v>Napa County</v>
          </cell>
          <cell r="D773" t="str">
            <v>Retail</v>
          </cell>
          <cell r="E773" t="str">
            <v>Storefront</v>
          </cell>
          <cell r="F773" t="str">
            <v>1333 Lincoln Ave</v>
          </cell>
          <cell r="G773" t="str">
            <v>Calistoga</v>
          </cell>
          <cell r="H773" t="str">
            <v>Napa</v>
          </cell>
          <cell r="J773" t="str">
            <v>94515</v>
          </cell>
          <cell r="O773" t="str">
            <v>Reinforced Concrete</v>
          </cell>
          <cell r="P773">
            <v>1945</v>
          </cell>
          <cell r="Q773">
            <v>2640</v>
          </cell>
          <cell r="S773" t="str">
            <v>Multi</v>
          </cell>
          <cell r="U773">
            <v>674813</v>
          </cell>
          <cell r="W773">
            <v>740000</v>
          </cell>
          <cell r="X773" t="str">
            <v>Citibank West FSB</v>
          </cell>
          <cell r="AE773">
            <v>38989</v>
          </cell>
          <cell r="AF773">
            <v>1345000</v>
          </cell>
        </row>
        <row r="774">
          <cell r="A774" t="str">
            <v>850038835</v>
          </cell>
          <cell r="B774" t="str">
            <v>East Bay/Oakland</v>
          </cell>
          <cell r="C774" t="str">
            <v>Napa County</v>
          </cell>
          <cell r="D774" t="str">
            <v>Retail</v>
          </cell>
          <cell r="E774" t="str">
            <v>Freestanding</v>
          </cell>
          <cell r="F774" t="str">
            <v>1343 Main St</v>
          </cell>
          <cell r="G774" t="str">
            <v>Napa</v>
          </cell>
          <cell r="H774" t="str">
            <v>Napa</v>
          </cell>
          <cell r="J774" t="str">
            <v>94559</v>
          </cell>
          <cell r="O774" t="str">
            <v>Reinforced Concrete</v>
          </cell>
          <cell r="P774">
            <v>1915</v>
          </cell>
          <cell r="Q774">
            <v>8500</v>
          </cell>
          <cell r="R774">
            <v>1</v>
          </cell>
          <cell r="S774" t="str">
            <v>Multi</v>
          </cell>
          <cell r="U774">
            <v>427772</v>
          </cell>
          <cell r="V774">
            <v>1330000</v>
          </cell>
          <cell r="AE774">
            <v>38835</v>
          </cell>
          <cell r="AF774">
            <v>1330000</v>
          </cell>
        </row>
        <row r="775">
          <cell r="A775" t="str">
            <v>650040197</v>
          </cell>
          <cell r="B775" t="str">
            <v>East Bay/Oakland</v>
          </cell>
          <cell r="C775" t="str">
            <v>Napa County</v>
          </cell>
          <cell r="D775" t="str">
            <v>Retail</v>
          </cell>
          <cell r="E775" t="str">
            <v>Funeral Home</v>
          </cell>
          <cell r="F775" t="str">
            <v>990 Vintage Ave</v>
          </cell>
          <cell r="G775" t="str">
            <v>Saint Helena</v>
          </cell>
          <cell r="H775" t="str">
            <v>Napa</v>
          </cell>
          <cell r="I775" t="str">
            <v>Lider Industrial Park</v>
          </cell>
          <cell r="J775" t="str">
            <v>94574</v>
          </cell>
          <cell r="K775" t="str">
            <v>PD Properties</v>
          </cell>
          <cell r="L775" t="str">
            <v>Ignacio Delgadillo</v>
          </cell>
          <cell r="M775">
            <v>7079674805</v>
          </cell>
          <cell r="O775" t="str">
            <v>Masonry</v>
          </cell>
          <cell r="P775">
            <v>1994</v>
          </cell>
          <cell r="Q775">
            <v>6500</v>
          </cell>
          <cell r="S775" t="str">
            <v>Single</v>
          </cell>
          <cell r="U775">
            <v>1372057</v>
          </cell>
          <cell r="V775">
            <v>500000</v>
          </cell>
          <cell r="W775">
            <v>800000</v>
          </cell>
          <cell r="X775" t="str">
            <v>Redwood Credit Union</v>
          </cell>
          <cell r="AE775">
            <v>40197</v>
          </cell>
          <cell r="AF775">
            <v>1300000</v>
          </cell>
        </row>
        <row r="776">
          <cell r="A776" t="str">
            <v>3340036801</v>
          </cell>
          <cell r="B776" t="str">
            <v>East Bay/Oakland</v>
          </cell>
          <cell r="C776" t="str">
            <v>Napa County</v>
          </cell>
          <cell r="D776" t="str">
            <v>Retail (Lifestyle Center)</v>
          </cell>
          <cell r="E776" t="str">
            <v>Storefront</v>
          </cell>
          <cell r="F776" t="str">
            <v>1212 1st St</v>
          </cell>
          <cell r="G776" t="str">
            <v>Napa</v>
          </cell>
          <cell r="H776" t="str">
            <v>Napa</v>
          </cell>
          <cell r="I776" t="str">
            <v>Merrill's Building</v>
          </cell>
          <cell r="J776" t="str">
            <v>94559</v>
          </cell>
          <cell r="O776" t="str">
            <v>Masonry</v>
          </cell>
          <cell r="P776">
            <v>1979</v>
          </cell>
          <cell r="Q776">
            <v>33400</v>
          </cell>
          <cell r="S776" t="str">
            <v>Multi</v>
          </cell>
          <cell r="U776">
            <v>756345</v>
          </cell>
          <cell r="V776">
            <v>599000</v>
          </cell>
          <cell r="W776">
            <v>701000</v>
          </cell>
          <cell r="X776" t="str">
            <v>Lender Not available</v>
          </cell>
          <cell r="AE776">
            <v>36801</v>
          </cell>
          <cell r="AF776">
            <v>1300000</v>
          </cell>
        </row>
        <row r="777">
          <cell r="A777" t="str">
            <v>1925036630</v>
          </cell>
          <cell r="B777" t="str">
            <v>East Bay/Oakland</v>
          </cell>
          <cell r="C777" t="str">
            <v>Napa County</v>
          </cell>
          <cell r="D777" t="str">
            <v>Retail</v>
          </cell>
          <cell r="E777" t="str">
            <v>Storefront</v>
          </cell>
          <cell r="F777" t="str">
            <v>1130 1st St</v>
          </cell>
          <cell r="G777" t="str">
            <v>Napa</v>
          </cell>
          <cell r="H777" t="str">
            <v>Napa</v>
          </cell>
          <cell r="I777" t="str">
            <v>The Gordon Building</v>
          </cell>
          <cell r="J777" t="str">
            <v>94559</v>
          </cell>
          <cell r="O777" t="str">
            <v>Reinforced Concrete</v>
          </cell>
          <cell r="P777">
            <v>1928</v>
          </cell>
          <cell r="Q777">
            <v>19250</v>
          </cell>
          <cell r="R777">
            <v>4</v>
          </cell>
          <cell r="S777" t="str">
            <v>Multi</v>
          </cell>
          <cell r="T777">
            <v>95.53</v>
          </cell>
          <cell r="U777">
            <v>912973</v>
          </cell>
          <cell r="V777">
            <v>1300000</v>
          </cell>
          <cell r="AE777">
            <v>36630</v>
          </cell>
          <cell r="AF777">
            <v>1300000</v>
          </cell>
        </row>
        <row r="778">
          <cell r="A778" t="str">
            <v>949136682</v>
          </cell>
          <cell r="B778" t="str">
            <v>East Bay/Oakland</v>
          </cell>
          <cell r="C778" t="str">
            <v>Napa County</v>
          </cell>
          <cell r="D778" t="str">
            <v>Retail (Strip Center)</v>
          </cell>
          <cell r="F778" t="str">
            <v>2434-2440 Jefferson St</v>
          </cell>
          <cell r="G778" t="str">
            <v>Napa</v>
          </cell>
          <cell r="H778" t="str">
            <v>Napa</v>
          </cell>
          <cell r="I778" t="str">
            <v>La Morenita Market</v>
          </cell>
          <cell r="J778" t="str">
            <v>94558</v>
          </cell>
          <cell r="O778" t="str">
            <v>Masonry</v>
          </cell>
          <cell r="Q778">
            <v>9491</v>
          </cell>
          <cell r="S778" t="str">
            <v>Single</v>
          </cell>
          <cell r="U778">
            <v>514345</v>
          </cell>
          <cell r="V778">
            <v>250000</v>
          </cell>
          <cell r="W778">
            <v>1000000</v>
          </cell>
          <cell r="X778" t="str">
            <v>Seller</v>
          </cell>
          <cell r="AE778">
            <v>36682</v>
          </cell>
          <cell r="AF778">
            <v>1250000</v>
          </cell>
        </row>
        <row r="779">
          <cell r="A779" t="str">
            <v>1437440298</v>
          </cell>
          <cell r="B779" t="str">
            <v>East Bay/Oakland</v>
          </cell>
          <cell r="C779" t="str">
            <v>Napa County</v>
          </cell>
          <cell r="D779" t="str">
            <v>Retail</v>
          </cell>
          <cell r="E779" t="str">
            <v>Freestanding</v>
          </cell>
          <cell r="F779" t="str">
            <v>1326 Main St</v>
          </cell>
          <cell r="G779" t="str">
            <v>Napa</v>
          </cell>
          <cell r="H779" t="str">
            <v>Napa</v>
          </cell>
          <cell r="J779" t="str">
            <v>94559</v>
          </cell>
          <cell r="K779" t="str">
            <v>Drapinski TV &amp; Audio</v>
          </cell>
          <cell r="L779" t="str">
            <v>Ronald Drapinski</v>
          </cell>
          <cell r="M779">
            <v>7072522627</v>
          </cell>
          <cell r="O779" t="str">
            <v>Wood Frame</v>
          </cell>
          <cell r="Q779">
            <v>14374</v>
          </cell>
          <cell r="S779" t="str">
            <v>Single</v>
          </cell>
          <cell r="T779">
            <v>100</v>
          </cell>
          <cell r="U779">
            <v>254507</v>
          </cell>
          <cell r="AE779">
            <v>40298</v>
          </cell>
          <cell r="AF779">
            <v>1250000</v>
          </cell>
        </row>
        <row r="780">
          <cell r="A780" t="str">
            <v>1307837439</v>
          </cell>
          <cell r="B780" t="str">
            <v>East Bay/Oakland</v>
          </cell>
          <cell r="C780" t="str">
            <v>Napa County</v>
          </cell>
          <cell r="D780" t="str">
            <v>Retail</v>
          </cell>
          <cell r="E780" t="str">
            <v>Storefront Retail/Office</v>
          </cell>
          <cell r="F780" t="str">
            <v>1750 1st St</v>
          </cell>
          <cell r="G780" t="str">
            <v>Napa</v>
          </cell>
          <cell r="H780" t="str">
            <v>Napa</v>
          </cell>
          <cell r="I780" t="str">
            <v>The Noyes Mansion</v>
          </cell>
          <cell r="J780" t="str">
            <v>94559</v>
          </cell>
          <cell r="O780" t="str">
            <v>Wood Frame</v>
          </cell>
          <cell r="P780">
            <v>1902</v>
          </cell>
          <cell r="Q780">
            <v>13078</v>
          </cell>
          <cell r="U780">
            <v>851700</v>
          </cell>
          <cell r="V780">
            <v>1250000</v>
          </cell>
          <cell r="AE780">
            <v>37439</v>
          </cell>
          <cell r="AF780">
            <v>1250000</v>
          </cell>
        </row>
        <row r="781">
          <cell r="A781" t="str">
            <v>363038230</v>
          </cell>
          <cell r="B781" t="str">
            <v>East Bay/Oakland</v>
          </cell>
          <cell r="C781" t="str">
            <v>Napa County</v>
          </cell>
          <cell r="D781" t="str">
            <v>Retail</v>
          </cell>
          <cell r="F781" t="str">
            <v>1328 Main St</v>
          </cell>
          <cell r="G781" t="str">
            <v>Saint Helena</v>
          </cell>
          <cell r="H781" t="str">
            <v>Napa</v>
          </cell>
          <cell r="I781" t="str">
            <v>Star Bldg</v>
          </cell>
          <cell r="J781" t="str">
            <v>94574</v>
          </cell>
          <cell r="O781" t="str">
            <v>Masonry</v>
          </cell>
          <cell r="P781">
            <v>1900</v>
          </cell>
          <cell r="Q781">
            <v>3630</v>
          </cell>
          <cell r="S781" t="str">
            <v>Multi</v>
          </cell>
          <cell r="U781">
            <v>651360</v>
          </cell>
          <cell r="X781" t="str">
            <v>Lender Not available</v>
          </cell>
          <cell r="Z781" t="str">
            <v>NTD</v>
          </cell>
          <cell r="AE781">
            <v>38230</v>
          </cell>
          <cell r="AF781">
            <v>1200000</v>
          </cell>
        </row>
        <row r="782">
          <cell r="A782" t="str">
            <v>220039724</v>
          </cell>
          <cell r="B782" t="str">
            <v>East Bay/Oakland</v>
          </cell>
          <cell r="C782" t="str">
            <v>Napa County</v>
          </cell>
          <cell r="D782" t="str">
            <v>Retail</v>
          </cell>
          <cell r="E782" t="str">
            <v>Garden Center</v>
          </cell>
          <cell r="F782" t="str">
            <v>3885 Napa Vallejo Hwy</v>
          </cell>
          <cell r="G782" t="str">
            <v>American Canyon</v>
          </cell>
          <cell r="H782" t="str">
            <v>Napa</v>
          </cell>
          <cell r="I782" t="str">
            <v>Fabbri Statuary</v>
          </cell>
          <cell r="J782" t="str">
            <v>94503</v>
          </cell>
          <cell r="K782" t="str">
            <v>Fabbri Statuary</v>
          </cell>
          <cell r="L782" t="str">
            <v>Remo Fabbri</v>
          </cell>
          <cell r="M782">
            <v>6507121050</v>
          </cell>
          <cell r="O782" t="str">
            <v>Wood Frame</v>
          </cell>
          <cell r="P782">
            <v>1975</v>
          </cell>
          <cell r="Q782">
            <v>2200</v>
          </cell>
          <cell r="R782">
            <v>1</v>
          </cell>
          <cell r="S782" t="str">
            <v>Multi</v>
          </cell>
          <cell r="U782">
            <v>689784</v>
          </cell>
          <cell r="V782">
            <v>582500</v>
          </cell>
          <cell r="W782">
            <v>617500</v>
          </cell>
          <cell r="X782" t="str">
            <v>Bank of the West</v>
          </cell>
          <cell r="AE782">
            <v>39724</v>
          </cell>
          <cell r="AF782">
            <v>1200000</v>
          </cell>
        </row>
        <row r="783">
          <cell r="A783" t="str">
            <v>382037764</v>
          </cell>
          <cell r="B783" t="str">
            <v>East Bay/Oakland</v>
          </cell>
          <cell r="C783" t="str">
            <v>Napa County</v>
          </cell>
          <cell r="D783" t="str">
            <v>Retail (Power Center)</v>
          </cell>
          <cell r="E783" t="str">
            <v>Freestanding</v>
          </cell>
          <cell r="F783" t="str">
            <v>3600 Bel Aire Plz</v>
          </cell>
          <cell r="G783" t="str">
            <v>Napa</v>
          </cell>
          <cell r="H783" t="str">
            <v>Napa</v>
          </cell>
          <cell r="I783" t="str">
            <v>Bel Aire Plaza</v>
          </cell>
          <cell r="J783" t="str">
            <v>94558</v>
          </cell>
          <cell r="O783" t="str">
            <v>Reinforced Concrete</v>
          </cell>
          <cell r="P783">
            <v>1974</v>
          </cell>
          <cell r="Q783">
            <v>3820</v>
          </cell>
          <cell r="S783" t="str">
            <v>Multi</v>
          </cell>
          <cell r="U783">
            <v>1173000</v>
          </cell>
          <cell r="V783">
            <v>72266</v>
          </cell>
          <cell r="W783">
            <v>800000</v>
          </cell>
          <cell r="X783" t="str">
            <v>Private Lender</v>
          </cell>
          <cell r="AA783">
            <v>327734</v>
          </cell>
          <cell r="AB783" t="str">
            <v>Private Lender</v>
          </cell>
          <cell r="AE783">
            <v>37764</v>
          </cell>
          <cell r="AF783">
            <v>1200000</v>
          </cell>
        </row>
        <row r="784">
          <cell r="A784" t="str">
            <v>733737462</v>
          </cell>
          <cell r="B784" t="str">
            <v>East Bay/Oakland</v>
          </cell>
          <cell r="C784" t="str">
            <v>Napa County</v>
          </cell>
          <cell r="D784" t="str">
            <v>Retail</v>
          </cell>
          <cell r="F784" t="str">
            <v>942-948 Main St</v>
          </cell>
          <cell r="G784" t="str">
            <v>Napa</v>
          </cell>
          <cell r="H784" t="str">
            <v>Napa</v>
          </cell>
          <cell r="J784" t="str">
            <v>94559</v>
          </cell>
          <cell r="O784" t="str">
            <v>Masonry</v>
          </cell>
          <cell r="P784">
            <v>1885</v>
          </cell>
          <cell r="Q784">
            <v>7337</v>
          </cell>
          <cell r="S784" t="str">
            <v>Multi</v>
          </cell>
          <cell r="U784">
            <v>1100000</v>
          </cell>
          <cell r="V784">
            <v>500000</v>
          </cell>
          <cell r="W784">
            <v>700000</v>
          </cell>
          <cell r="X784" t="str">
            <v>Private Lender</v>
          </cell>
          <cell r="Z784" t="str">
            <v>Lender - Channel Lumber Company</v>
          </cell>
          <cell r="AE784">
            <v>37462</v>
          </cell>
          <cell r="AF784">
            <v>1200000</v>
          </cell>
        </row>
        <row r="785">
          <cell r="A785" t="str">
            <v>155041465</v>
          </cell>
          <cell r="B785" t="str">
            <v>East Bay/Oakland</v>
          </cell>
          <cell r="C785" t="str">
            <v>Napa County</v>
          </cell>
          <cell r="D785" t="str">
            <v>Retail</v>
          </cell>
          <cell r="E785" t="str">
            <v>Freestanding</v>
          </cell>
          <cell r="F785" t="str">
            <v>6550 Washington St</v>
          </cell>
          <cell r="G785" t="str">
            <v>Yountville</v>
          </cell>
          <cell r="H785" t="str">
            <v>Napa</v>
          </cell>
          <cell r="J785" t="str">
            <v>94599</v>
          </cell>
          <cell r="K785" t="str">
            <v>Gates Estates</v>
          </cell>
          <cell r="L785" t="str">
            <v>Cyndi Gates</v>
          </cell>
          <cell r="M785">
            <v>7079440888</v>
          </cell>
          <cell r="O785" t="str">
            <v>Masonry</v>
          </cell>
          <cell r="Q785">
            <v>1550</v>
          </cell>
          <cell r="S785" t="str">
            <v>Multi</v>
          </cell>
          <cell r="U785">
            <v>104360</v>
          </cell>
          <cell r="W785">
            <v>750000</v>
          </cell>
          <cell r="X785" t="str">
            <v>Private Individual Fas Fiancial Inc</v>
          </cell>
          <cell r="Z785" t="str">
            <v>Lender Name: Private Individual Airpark Of Scottsdale Llp</v>
          </cell>
          <cell r="AE785">
            <v>41465</v>
          </cell>
          <cell r="AF785">
            <v>1200000</v>
          </cell>
        </row>
        <row r="786">
          <cell r="A786" t="str">
            <v>340041396</v>
          </cell>
          <cell r="B786" t="str">
            <v>East Bay/Oakland</v>
          </cell>
          <cell r="C786" t="str">
            <v>Napa County</v>
          </cell>
          <cell r="D786" t="str">
            <v>Retail</v>
          </cell>
          <cell r="E786" t="str">
            <v>Restaurant</v>
          </cell>
          <cell r="F786" t="str">
            <v>1226 Washington St</v>
          </cell>
          <cell r="G786" t="str">
            <v>Calistoga</v>
          </cell>
          <cell r="H786" t="str">
            <v>Napa</v>
          </cell>
          <cell r="J786" t="str">
            <v>94515</v>
          </cell>
          <cell r="K786" t="str">
            <v>JENNIFER ANN TISA</v>
          </cell>
          <cell r="L786" t="str">
            <v>JENNIFER ANN TISA</v>
          </cell>
          <cell r="O786" t="str">
            <v>Wood Frame</v>
          </cell>
          <cell r="Q786">
            <v>3400</v>
          </cell>
          <cell r="S786" t="str">
            <v>Single</v>
          </cell>
          <cell r="U786">
            <v>416002</v>
          </cell>
          <cell r="V786">
            <v>1180000</v>
          </cell>
          <cell r="AE786">
            <v>41396</v>
          </cell>
          <cell r="AF786">
            <v>1180000</v>
          </cell>
        </row>
        <row r="787">
          <cell r="A787" t="str">
            <v>105638219</v>
          </cell>
          <cell r="B787" t="str">
            <v>East Bay/Oakland</v>
          </cell>
          <cell r="C787" t="str">
            <v>Napa County</v>
          </cell>
          <cell r="D787" t="str">
            <v>Retail</v>
          </cell>
          <cell r="E787" t="str">
            <v>Service Station</v>
          </cell>
          <cell r="F787" t="str">
            <v>1800 W Imola Ave</v>
          </cell>
          <cell r="G787" t="str">
            <v>Napa</v>
          </cell>
          <cell r="H787" t="str">
            <v>Napa</v>
          </cell>
          <cell r="I787" t="str">
            <v>USA Gasoline</v>
          </cell>
          <cell r="J787" t="str">
            <v>94559</v>
          </cell>
          <cell r="K787" t="str">
            <v>USA Petroleum Corporation</v>
          </cell>
          <cell r="M787">
            <v>8052149200</v>
          </cell>
          <cell r="O787" t="str">
            <v>Wood Frame</v>
          </cell>
          <cell r="Q787">
            <v>1056</v>
          </cell>
          <cell r="R787">
            <v>1</v>
          </cell>
          <cell r="S787" t="str">
            <v>Single</v>
          </cell>
          <cell r="U787">
            <v>1324270</v>
          </cell>
          <cell r="X787" t="str">
            <v>Lender Not available</v>
          </cell>
          <cell r="Z787" t="str">
            <v>N/TD</v>
          </cell>
          <cell r="AE787">
            <v>38219</v>
          </cell>
          <cell r="AF787">
            <v>1159000</v>
          </cell>
        </row>
        <row r="788">
          <cell r="A788" t="str">
            <v>396040949</v>
          </cell>
          <cell r="B788" t="str">
            <v>East Bay/Oakland</v>
          </cell>
          <cell r="C788" t="str">
            <v>Napa County</v>
          </cell>
          <cell r="D788" t="str">
            <v>Retail</v>
          </cell>
          <cell r="E788" t="str">
            <v>Veterinarian/Kennel</v>
          </cell>
          <cell r="F788" t="str">
            <v>2960 Foothill Blvd</v>
          </cell>
          <cell r="G788" t="str">
            <v>Calistoga</v>
          </cell>
          <cell r="H788" t="str">
            <v>Napa</v>
          </cell>
          <cell r="J788" t="str">
            <v>94515</v>
          </cell>
          <cell r="K788" t="str">
            <v>Dr. Mandeep Ghumann</v>
          </cell>
          <cell r="L788" t="str">
            <v>Mandeep Ghumman</v>
          </cell>
          <cell r="O788" t="str">
            <v>Wood Frame</v>
          </cell>
          <cell r="P788">
            <v>2007</v>
          </cell>
          <cell r="Q788">
            <v>3960</v>
          </cell>
          <cell r="R788">
            <v>1</v>
          </cell>
          <cell r="S788" t="str">
            <v>Single</v>
          </cell>
          <cell r="U788">
            <v>1447436</v>
          </cell>
          <cell r="AE788">
            <v>40949</v>
          </cell>
          <cell r="AF788">
            <v>1135000</v>
          </cell>
        </row>
        <row r="789">
          <cell r="A789" t="str">
            <v>232439447</v>
          </cell>
          <cell r="B789" t="str">
            <v>East Bay/Oakland</v>
          </cell>
          <cell r="C789" t="str">
            <v>Napa County</v>
          </cell>
          <cell r="D789" t="str">
            <v>Retail</v>
          </cell>
          <cell r="E789" t="str">
            <v>Service Station</v>
          </cell>
          <cell r="F789" t="str">
            <v>2303 Jefferson St</v>
          </cell>
          <cell r="G789" t="str">
            <v>Napa</v>
          </cell>
          <cell r="H789" t="str">
            <v>Napa</v>
          </cell>
          <cell r="J789" t="str">
            <v>94559</v>
          </cell>
          <cell r="K789" t="str">
            <v>Mohammad Ali Mokalla</v>
          </cell>
          <cell r="L789" t="str">
            <v>Mohammad Mokalla</v>
          </cell>
          <cell r="M789">
            <v>7072558998</v>
          </cell>
          <cell r="O789" t="str">
            <v>Masonry</v>
          </cell>
          <cell r="Q789">
            <v>2324</v>
          </cell>
          <cell r="S789" t="str">
            <v>Multi</v>
          </cell>
          <cell r="U789">
            <v>774862</v>
          </cell>
          <cell r="V789">
            <v>1135000</v>
          </cell>
          <cell r="AE789">
            <v>39447</v>
          </cell>
          <cell r="AF789">
            <v>1135000</v>
          </cell>
        </row>
        <row r="790">
          <cell r="A790" t="str">
            <v>122839504</v>
          </cell>
          <cell r="B790" t="str">
            <v>East Bay/Oakland</v>
          </cell>
          <cell r="C790" t="str">
            <v>Napa County</v>
          </cell>
          <cell r="D790" t="str">
            <v>Retail</v>
          </cell>
          <cell r="F790" t="str">
            <v>965 Silverado Trl</v>
          </cell>
          <cell r="G790" t="str">
            <v>Calistoga</v>
          </cell>
          <cell r="H790" t="str">
            <v>Napa</v>
          </cell>
          <cell r="J790" t="str">
            <v>94515</v>
          </cell>
          <cell r="K790" t="str">
            <v>Joseph P Cabral</v>
          </cell>
          <cell r="L790" t="str">
            <v>Joseph Cabral</v>
          </cell>
          <cell r="M790">
            <v>7073336199</v>
          </cell>
          <cell r="P790">
            <v>1920</v>
          </cell>
          <cell r="Q790">
            <v>1228</v>
          </cell>
          <cell r="S790" t="str">
            <v>Multi</v>
          </cell>
          <cell r="U790">
            <v>796369</v>
          </cell>
          <cell r="V790">
            <v>280000</v>
          </cell>
          <cell r="W790">
            <v>845000</v>
          </cell>
          <cell r="X790" t="str">
            <v>First Republic Bk</v>
          </cell>
          <cell r="AE790">
            <v>39504</v>
          </cell>
          <cell r="AF790">
            <v>1125000</v>
          </cell>
        </row>
        <row r="791">
          <cell r="A791" t="str">
            <v>382036977</v>
          </cell>
          <cell r="B791" t="str">
            <v>East Bay/Oakland</v>
          </cell>
          <cell r="C791" t="str">
            <v>Napa County</v>
          </cell>
          <cell r="D791" t="str">
            <v>Retail (Power Center)</v>
          </cell>
          <cell r="E791" t="str">
            <v>Freestanding</v>
          </cell>
          <cell r="F791" t="str">
            <v>3600 Bel Aire Plz</v>
          </cell>
          <cell r="G791" t="str">
            <v>Napa</v>
          </cell>
          <cell r="H791" t="str">
            <v>Napa</v>
          </cell>
          <cell r="I791" t="str">
            <v>Bel Aire Plaza</v>
          </cell>
          <cell r="J791" t="str">
            <v>94558</v>
          </cell>
          <cell r="O791" t="str">
            <v>Reinforced Concrete</v>
          </cell>
          <cell r="P791">
            <v>1974</v>
          </cell>
          <cell r="Q791">
            <v>3820</v>
          </cell>
          <cell r="S791" t="str">
            <v>Multi</v>
          </cell>
          <cell r="U791">
            <v>627183</v>
          </cell>
          <cell r="V791">
            <v>566326</v>
          </cell>
          <cell r="W791">
            <v>498674</v>
          </cell>
          <cell r="X791" t="str">
            <v>Seller</v>
          </cell>
          <cell r="AA791">
            <v>52000</v>
          </cell>
          <cell r="AB791" t="str">
            <v>Private Lender</v>
          </cell>
          <cell r="AE791">
            <v>36977</v>
          </cell>
          <cell r="AF791">
            <v>1117000</v>
          </cell>
        </row>
        <row r="792">
          <cell r="A792" t="str">
            <v>358339195</v>
          </cell>
          <cell r="B792" t="str">
            <v>East Bay/Oakland</v>
          </cell>
          <cell r="C792" t="str">
            <v>Napa County</v>
          </cell>
          <cell r="D792" t="str">
            <v>Retail</v>
          </cell>
          <cell r="F792" t="str">
            <v>211 Wapoo Ave</v>
          </cell>
          <cell r="G792" t="str">
            <v>Calistoga</v>
          </cell>
          <cell r="H792" t="str">
            <v>Napa</v>
          </cell>
          <cell r="J792" t="str">
            <v>94515</v>
          </cell>
          <cell r="K792" t="str">
            <v>R Edward &amp; Polly P Johnson</v>
          </cell>
          <cell r="M792">
            <v>7079428754</v>
          </cell>
          <cell r="O792" t="str">
            <v>Wood Frame</v>
          </cell>
          <cell r="Q792">
            <v>3583</v>
          </cell>
          <cell r="S792" t="str">
            <v>Multi</v>
          </cell>
          <cell r="U792">
            <v>337100</v>
          </cell>
          <cell r="V792">
            <v>385000</v>
          </cell>
          <cell r="W792">
            <v>715000</v>
          </cell>
          <cell r="X792" t="str">
            <v>Westamerica Bk</v>
          </cell>
          <cell r="AE792">
            <v>39195</v>
          </cell>
          <cell r="AF792">
            <v>1100000</v>
          </cell>
        </row>
        <row r="793">
          <cell r="A793" t="str">
            <v>460039400</v>
          </cell>
          <cell r="B793" t="str">
            <v>East Bay/Oakland</v>
          </cell>
          <cell r="C793" t="str">
            <v>Napa County</v>
          </cell>
          <cell r="D793" t="str">
            <v>Retail</v>
          </cell>
          <cell r="E793" t="str">
            <v>Bar</v>
          </cell>
          <cell r="F793" t="str">
            <v>813 Main St</v>
          </cell>
          <cell r="G793" t="str">
            <v>Napa</v>
          </cell>
          <cell r="H793" t="str">
            <v>Napa</v>
          </cell>
          <cell r="J793" t="str">
            <v>94559</v>
          </cell>
          <cell r="K793" t="str">
            <v>The Bar LLC</v>
          </cell>
          <cell r="L793" t="str">
            <v>Johanna Hasty</v>
          </cell>
          <cell r="M793">
            <v>7072573482</v>
          </cell>
          <cell r="O793" t="str">
            <v>Masonry</v>
          </cell>
          <cell r="P793">
            <v>1908</v>
          </cell>
          <cell r="Q793">
            <v>4600</v>
          </cell>
          <cell r="S793" t="str">
            <v>Multi</v>
          </cell>
          <cell r="U793">
            <v>54877</v>
          </cell>
          <cell r="W793">
            <v>1100000</v>
          </cell>
          <cell r="X793" t="str">
            <v>Charter Oak Bank</v>
          </cell>
          <cell r="AE793">
            <v>39400</v>
          </cell>
          <cell r="AF793">
            <v>1100000</v>
          </cell>
        </row>
        <row r="794">
          <cell r="A794" t="str">
            <v>440037532</v>
          </cell>
          <cell r="B794" t="str">
            <v>East Bay/Oakland</v>
          </cell>
          <cell r="C794" t="str">
            <v>Napa County</v>
          </cell>
          <cell r="D794" t="str">
            <v>Retail</v>
          </cell>
          <cell r="E794" t="str">
            <v>Day Care Center</v>
          </cell>
          <cell r="F794" t="str">
            <v>3051 Browns Valley Rd</v>
          </cell>
          <cell r="G794" t="str">
            <v>Napa</v>
          </cell>
          <cell r="H794" t="str">
            <v>Napa</v>
          </cell>
          <cell r="I794" t="str">
            <v>Silver Lining Pre-school</v>
          </cell>
          <cell r="J794" t="str">
            <v>94558</v>
          </cell>
          <cell r="O794" t="str">
            <v>Wood Frame</v>
          </cell>
          <cell r="P794">
            <v>1975</v>
          </cell>
          <cell r="Q794">
            <v>4400</v>
          </cell>
          <cell r="R794">
            <v>1</v>
          </cell>
          <cell r="S794" t="str">
            <v>Multi</v>
          </cell>
          <cell r="U794">
            <v>374520</v>
          </cell>
          <cell r="V794">
            <v>165000</v>
          </cell>
          <cell r="W794">
            <v>935000</v>
          </cell>
          <cell r="X794" t="str">
            <v>Sonoma National Bank</v>
          </cell>
          <cell r="AE794">
            <v>37532</v>
          </cell>
          <cell r="AF794">
            <v>1100000</v>
          </cell>
        </row>
        <row r="795">
          <cell r="A795" t="str">
            <v>733736781</v>
          </cell>
          <cell r="B795" t="str">
            <v>East Bay/Oakland</v>
          </cell>
          <cell r="C795" t="str">
            <v>Napa County</v>
          </cell>
          <cell r="D795" t="str">
            <v>Retail</v>
          </cell>
          <cell r="F795" t="str">
            <v>942-948 Main St</v>
          </cell>
          <cell r="G795" t="str">
            <v>Napa</v>
          </cell>
          <cell r="H795" t="str">
            <v>Napa</v>
          </cell>
          <cell r="J795" t="str">
            <v>94559</v>
          </cell>
          <cell r="O795" t="str">
            <v>Masonry</v>
          </cell>
          <cell r="P795">
            <v>1885</v>
          </cell>
          <cell r="Q795">
            <v>7337</v>
          </cell>
          <cell r="S795" t="str">
            <v>Multi</v>
          </cell>
          <cell r="U795">
            <v>980010</v>
          </cell>
          <cell r="V795">
            <v>1100000</v>
          </cell>
          <cell r="AE795">
            <v>36781</v>
          </cell>
          <cell r="AF795">
            <v>1100000</v>
          </cell>
        </row>
        <row r="796">
          <cell r="A796" t="str">
            <v>336040065</v>
          </cell>
          <cell r="B796" t="str">
            <v>East Bay/Oakland</v>
          </cell>
          <cell r="C796" t="str">
            <v>Napa County</v>
          </cell>
          <cell r="D796" t="str">
            <v>Retail</v>
          </cell>
          <cell r="F796" t="str">
            <v>2962 Jefferson St (2 Properties)</v>
          </cell>
          <cell r="G796" t="str">
            <v>Napa</v>
          </cell>
          <cell r="H796" t="str">
            <v>Napa</v>
          </cell>
          <cell r="I796" t="str">
            <v>Multi-Property Sale</v>
          </cell>
          <cell r="J796" t="str">
            <v>94558</v>
          </cell>
          <cell r="K796" t="str">
            <v>Kwikee Mart</v>
          </cell>
          <cell r="L796" t="str">
            <v>Satindar Dhillon</v>
          </cell>
          <cell r="M796">
            <v>7072588481</v>
          </cell>
          <cell r="O796" t="str">
            <v>Masonry</v>
          </cell>
          <cell r="Q796">
            <v>3360</v>
          </cell>
          <cell r="R796">
            <v>1</v>
          </cell>
          <cell r="S796" t="str">
            <v>Multi</v>
          </cell>
          <cell r="W796">
            <v>575000</v>
          </cell>
          <cell r="X796" t="str">
            <v>Wells Fargo Bank NA</v>
          </cell>
          <cell r="AA796">
            <v>407750</v>
          </cell>
          <cell r="AB796" t="str">
            <v>Wells Fargo Bank NA</v>
          </cell>
          <cell r="AE796">
            <v>40065</v>
          </cell>
          <cell r="AF796">
            <v>1100000</v>
          </cell>
        </row>
        <row r="797">
          <cell r="A797" t="str">
            <v>26437964</v>
          </cell>
          <cell r="B797" t="str">
            <v>East Bay/Oakland</v>
          </cell>
          <cell r="C797" t="str">
            <v>Napa County</v>
          </cell>
          <cell r="D797" t="str">
            <v>Retail</v>
          </cell>
          <cell r="E797" t="str">
            <v>Service Station</v>
          </cell>
          <cell r="F797" t="str">
            <v>2500 Laurel St</v>
          </cell>
          <cell r="G797" t="str">
            <v>Napa</v>
          </cell>
          <cell r="H797" t="str">
            <v>Napa</v>
          </cell>
          <cell r="J797" t="str">
            <v>94558</v>
          </cell>
          <cell r="O797" t="str">
            <v>Masonry</v>
          </cell>
          <cell r="Q797">
            <v>264</v>
          </cell>
          <cell r="R797">
            <v>1</v>
          </cell>
          <cell r="S797" t="str">
            <v>Single</v>
          </cell>
          <cell r="U797">
            <v>126221</v>
          </cell>
          <cell r="V797">
            <v>430000</v>
          </cell>
          <cell r="W797">
            <v>580000</v>
          </cell>
          <cell r="X797" t="str">
            <v>Seller</v>
          </cell>
          <cell r="AA797">
            <v>50000</v>
          </cell>
          <cell r="AB797" t="str">
            <v>Seller</v>
          </cell>
          <cell r="AE797">
            <v>37964</v>
          </cell>
          <cell r="AF797">
            <v>1060000</v>
          </cell>
        </row>
        <row r="798">
          <cell r="A798" t="str">
            <v>426438959</v>
          </cell>
          <cell r="B798" t="str">
            <v>East Bay/Oakland</v>
          </cell>
          <cell r="C798" t="str">
            <v>Napa County</v>
          </cell>
          <cell r="D798" t="str">
            <v>Retail</v>
          </cell>
          <cell r="E798" t="str">
            <v>Freestanding</v>
          </cell>
          <cell r="F798" t="str">
            <v>5365 Broadway St</v>
          </cell>
          <cell r="G798" t="str">
            <v>American Canyon</v>
          </cell>
          <cell r="H798" t="str">
            <v>Napa</v>
          </cell>
          <cell r="J798" t="str">
            <v>94503</v>
          </cell>
          <cell r="K798" t="str">
            <v>Raymond E. &amp; Phyllis A. Webster</v>
          </cell>
          <cell r="L798" t="str">
            <v>Ray &amp; Phyllis Webster</v>
          </cell>
          <cell r="M798">
            <v>7072553371</v>
          </cell>
          <cell r="O798" t="str">
            <v>Masonry</v>
          </cell>
          <cell r="P798">
            <v>1965</v>
          </cell>
          <cell r="Q798">
            <v>4264</v>
          </cell>
          <cell r="S798" t="str">
            <v>Single</v>
          </cell>
          <cell r="U798">
            <v>288393</v>
          </cell>
          <cell r="V798">
            <v>465000</v>
          </cell>
          <cell r="W798">
            <v>115000</v>
          </cell>
          <cell r="X798" t="str">
            <v>Westamerica Bank</v>
          </cell>
          <cell r="AA798">
            <v>350000</v>
          </cell>
          <cell r="AB798" t="str">
            <v>Seller</v>
          </cell>
          <cell r="AE798">
            <v>38959</v>
          </cell>
          <cell r="AF798">
            <v>1050000</v>
          </cell>
        </row>
        <row r="799">
          <cell r="A799" t="str">
            <v>396040940</v>
          </cell>
          <cell r="B799" t="str">
            <v>East Bay/Oakland</v>
          </cell>
          <cell r="C799" t="str">
            <v>Napa County</v>
          </cell>
          <cell r="D799" t="str">
            <v>Retail</v>
          </cell>
          <cell r="E799" t="str">
            <v>Veterinarian/Kennel</v>
          </cell>
          <cell r="F799" t="str">
            <v>2960 Foothill Blvd</v>
          </cell>
          <cell r="G799" t="str">
            <v>Calistoga</v>
          </cell>
          <cell r="H799" t="str">
            <v>Napa</v>
          </cell>
          <cell r="J799" t="str">
            <v>94515</v>
          </cell>
          <cell r="O799" t="str">
            <v>Wood Frame</v>
          </cell>
          <cell r="P799">
            <v>2007</v>
          </cell>
          <cell r="Q799">
            <v>3960</v>
          </cell>
          <cell r="R799">
            <v>1</v>
          </cell>
          <cell r="S799" t="str">
            <v>Single</v>
          </cell>
          <cell r="W799">
            <v>1050000</v>
          </cell>
          <cell r="X799" t="str">
            <v>Fidelity National Title Company</v>
          </cell>
          <cell r="AE799">
            <v>40940</v>
          </cell>
          <cell r="AF799">
            <v>1050000</v>
          </cell>
        </row>
        <row r="800">
          <cell r="A800" t="str">
            <v>325141136</v>
          </cell>
          <cell r="B800" t="str">
            <v>East Bay/Oakland</v>
          </cell>
          <cell r="C800" t="str">
            <v>Napa County</v>
          </cell>
          <cell r="D800" t="str">
            <v>Retail</v>
          </cell>
          <cell r="E800" t="str">
            <v>Fast Food</v>
          </cell>
          <cell r="F800" t="str">
            <v>501 Main St</v>
          </cell>
          <cell r="G800" t="str">
            <v>Saint Helena</v>
          </cell>
          <cell r="H800" t="str">
            <v>Napa</v>
          </cell>
          <cell r="J800" t="str">
            <v>94574</v>
          </cell>
          <cell r="K800" t="str">
            <v>Thomas W Redmon</v>
          </cell>
          <cell r="L800" t="str">
            <v>Tom Redmon</v>
          </cell>
          <cell r="M800">
            <v>7079630185</v>
          </cell>
          <cell r="O800" t="str">
            <v>Reinforced Concrete</v>
          </cell>
          <cell r="P800">
            <v>1967</v>
          </cell>
          <cell r="Q800">
            <v>3251</v>
          </cell>
          <cell r="R800">
            <v>3</v>
          </cell>
          <cell r="S800" t="str">
            <v>Single</v>
          </cell>
          <cell r="U800">
            <v>594270</v>
          </cell>
          <cell r="AE800">
            <v>41136</v>
          </cell>
          <cell r="AF800">
            <v>1045500</v>
          </cell>
        </row>
        <row r="801">
          <cell r="A801" t="str">
            <v>354040035</v>
          </cell>
          <cell r="B801" t="str">
            <v>East Bay/Oakland</v>
          </cell>
          <cell r="C801" t="str">
            <v>Napa County</v>
          </cell>
          <cell r="D801" t="str">
            <v>Retail (Lifestyle Center)</v>
          </cell>
          <cell r="E801" t="str">
            <v>Bank</v>
          </cell>
          <cell r="F801" t="str">
            <v>1300 1st St</v>
          </cell>
          <cell r="G801" t="str">
            <v>Napa</v>
          </cell>
          <cell r="H801" t="str">
            <v>Napa</v>
          </cell>
          <cell r="I801" t="str">
            <v>The Shops at Napa Center</v>
          </cell>
          <cell r="J801" t="str">
            <v>94559</v>
          </cell>
          <cell r="K801" t="str">
            <v>The Doctor's Company</v>
          </cell>
          <cell r="L801" t="str">
            <v>George Altamura</v>
          </cell>
          <cell r="M801">
            <v>7072551000</v>
          </cell>
          <cell r="P801">
            <v>1975</v>
          </cell>
          <cell r="Q801">
            <v>3540</v>
          </cell>
          <cell r="S801" t="str">
            <v>Single</v>
          </cell>
          <cell r="U801">
            <v>710404</v>
          </cell>
          <cell r="V801">
            <v>1020000</v>
          </cell>
          <cell r="AE801">
            <v>40035</v>
          </cell>
          <cell r="AF801">
            <v>1020000</v>
          </cell>
        </row>
        <row r="802">
          <cell r="A802" t="str">
            <v>305336644</v>
          </cell>
          <cell r="B802" t="str">
            <v>East Bay/Oakland</v>
          </cell>
          <cell r="C802" t="str">
            <v>Napa County</v>
          </cell>
          <cell r="D802" t="str">
            <v>Retail</v>
          </cell>
          <cell r="E802" t="str">
            <v>Freestanding</v>
          </cell>
          <cell r="F802" t="str">
            <v>1113 Hunt Ave</v>
          </cell>
          <cell r="G802" t="str">
            <v>Saint Helena</v>
          </cell>
          <cell r="H802" t="str">
            <v>Napa</v>
          </cell>
          <cell r="J802" t="str">
            <v>94574</v>
          </cell>
          <cell r="N802" t="str">
            <v>B</v>
          </cell>
          <cell r="O802" t="str">
            <v>Wood Frame</v>
          </cell>
          <cell r="P802">
            <v>1958</v>
          </cell>
          <cell r="Q802">
            <v>3053</v>
          </cell>
          <cell r="U802">
            <v>550601</v>
          </cell>
          <cell r="V802">
            <v>1000000</v>
          </cell>
          <cell r="AE802">
            <v>36644</v>
          </cell>
          <cell r="AF802">
            <v>1000000</v>
          </cell>
        </row>
        <row r="803">
          <cell r="A803" t="str">
            <v>148038862</v>
          </cell>
          <cell r="B803" t="str">
            <v>East Bay/Oakland</v>
          </cell>
          <cell r="C803" t="str">
            <v>Napa County</v>
          </cell>
          <cell r="D803" t="str">
            <v>Retail</v>
          </cell>
          <cell r="E803" t="str">
            <v>Service Station</v>
          </cell>
          <cell r="F803" t="str">
            <v>3438 Broadway St</v>
          </cell>
          <cell r="G803" t="str">
            <v>American Canyon</v>
          </cell>
          <cell r="H803" t="str">
            <v>Napa</v>
          </cell>
          <cell r="J803" t="str">
            <v>94503</v>
          </cell>
          <cell r="O803" t="str">
            <v>Reinforced Concrete</v>
          </cell>
          <cell r="P803">
            <v>1975</v>
          </cell>
          <cell r="Q803">
            <v>1480</v>
          </cell>
          <cell r="S803" t="str">
            <v>Single</v>
          </cell>
          <cell r="U803">
            <v>800000</v>
          </cell>
          <cell r="V803">
            <v>837000</v>
          </cell>
          <cell r="W803">
            <v>163000</v>
          </cell>
          <cell r="X803" t="str">
            <v>Seller</v>
          </cell>
          <cell r="AE803">
            <v>38862</v>
          </cell>
          <cell r="AF803">
            <v>1000000</v>
          </cell>
        </row>
        <row r="804">
          <cell r="A804" t="str">
            <v>418940899</v>
          </cell>
          <cell r="B804" t="str">
            <v>East Bay/Oakland</v>
          </cell>
          <cell r="C804" t="str">
            <v>Napa County</v>
          </cell>
          <cell r="D804" t="str">
            <v>Retail</v>
          </cell>
          <cell r="E804" t="str">
            <v>Restaurant</v>
          </cell>
          <cell r="F804" t="str">
            <v>3392 Solano Ave</v>
          </cell>
          <cell r="G804" t="str">
            <v>Napa</v>
          </cell>
          <cell r="H804" t="str">
            <v>Napa</v>
          </cell>
          <cell r="J804" t="str">
            <v>94558</v>
          </cell>
          <cell r="K804" t="str">
            <v>Mary C Cooke</v>
          </cell>
          <cell r="L804" t="str">
            <v>Mary Cooke</v>
          </cell>
          <cell r="P804">
            <v>1975</v>
          </cell>
          <cell r="Q804">
            <v>4189</v>
          </cell>
          <cell r="R804">
            <v>1</v>
          </cell>
          <cell r="S804" t="str">
            <v>Single</v>
          </cell>
          <cell r="U804">
            <v>346727</v>
          </cell>
          <cell r="V804">
            <v>0</v>
          </cell>
          <cell r="W804">
            <v>944675</v>
          </cell>
          <cell r="X804" t="str">
            <v>Bank of Napa NA</v>
          </cell>
          <cell r="AA804">
            <v>755740</v>
          </cell>
          <cell r="AB804" t="str">
            <v>Bank of Napa NA</v>
          </cell>
          <cell r="AE804">
            <v>40899</v>
          </cell>
          <cell r="AF804">
            <v>1000000</v>
          </cell>
        </row>
        <row r="805">
          <cell r="A805" t="str">
            <v>560038419</v>
          </cell>
          <cell r="B805" t="str">
            <v>East Bay/Oakland</v>
          </cell>
          <cell r="C805" t="str">
            <v>Napa County</v>
          </cell>
          <cell r="D805" t="str">
            <v>Retail</v>
          </cell>
          <cell r="E805" t="str">
            <v>Day Care Center</v>
          </cell>
          <cell r="F805" t="str">
            <v>1078 East Ave</v>
          </cell>
          <cell r="G805" t="str">
            <v>Napa</v>
          </cell>
          <cell r="H805" t="str">
            <v>Napa</v>
          </cell>
          <cell r="I805" t="str">
            <v>Children's Cottage</v>
          </cell>
          <cell r="J805" t="str">
            <v>94559</v>
          </cell>
          <cell r="O805" t="str">
            <v>Masonry</v>
          </cell>
          <cell r="Q805">
            <v>5600</v>
          </cell>
          <cell r="R805">
            <v>1</v>
          </cell>
          <cell r="S805" t="str">
            <v>Single</v>
          </cell>
          <cell r="U805">
            <v>223138</v>
          </cell>
          <cell r="X805" t="str">
            <v>Lender Not available</v>
          </cell>
          <cell r="Z805" t="str">
            <v>NTD</v>
          </cell>
          <cell r="AE805">
            <v>38419</v>
          </cell>
          <cell r="AF805">
            <v>1000000</v>
          </cell>
        </row>
        <row r="806">
          <cell r="A806" t="str">
            <v>570041250</v>
          </cell>
          <cell r="B806" t="str">
            <v>East Bay/Oakland</v>
          </cell>
          <cell r="C806" t="str">
            <v>Napa County</v>
          </cell>
          <cell r="D806" t="str">
            <v>Retail</v>
          </cell>
          <cell r="E806" t="str">
            <v>Storefront</v>
          </cell>
          <cell r="F806" t="str">
            <v>1424-1436 2nd St</v>
          </cell>
          <cell r="G806" t="str">
            <v>Napa</v>
          </cell>
          <cell r="H806" t="str">
            <v>Napa</v>
          </cell>
          <cell r="I806" t="str">
            <v>Capitol Thrift</v>
          </cell>
          <cell r="J806" t="str">
            <v>94559</v>
          </cell>
          <cell r="O806" t="str">
            <v>Wood Frame</v>
          </cell>
          <cell r="P806">
            <v>1963</v>
          </cell>
          <cell r="Q806">
            <v>5700</v>
          </cell>
          <cell r="R806">
            <v>3</v>
          </cell>
          <cell r="S806" t="str">
            <v>Multi</v>
          </cell>
          <cell r="T806">
            <v>45.26</v>
          </cell>
          <cell r="U806">
            <v>1150000</v>
          </cell>
          <cell r="AE806">
            <v>41250</v>
          </cell>
          <cell r="AF806">
            <v>1000000</v>
          </cell>
        </row>
        <row r="807">
          <cell r="A807" t="str">
            <v>410141121</v>
          </cell>
          <cell r="B807" t="str">
            <v>East Bay/Oakland</v>
          </cell>
          <cell r="C807" t="str">
            <v>Napa County</v>
          </cell>
          <cell r="D807" t="str">
            <v>Retail</v>
          </cell>
          <cell r="E807" t="str">
            <v>Freestanding</v>
          </cell>
          <cell r="F807" t="str">
            <v>1856 Lincoln Ave</v>
          </cell>
          <cell r="G807" t="str">
            <v>Calistoga</v>
          </cell>
          <cell r="H807" t="str">
            <v>Napa</v>
          </cell>
          <cell r="J807" t="str">
            <v>94515</v>
          </cell>
          <cell r="K807" t="str">
            <v>James M &amp; Barbara B Mayfield</v>
          </cell>
          <cell r="L807" t="str">
            <v>James Mayfield</v>
          </cell>
          <cell r="M807">
            <v>7074623346</v>
          </cell>
          <cell r="O807" t="str">
            <v>Metal</v>
          </cell>
          <cell r="Q807">
            <v>4101</v>
          </cell>
          <cell r="U807">
            <v>118709</v>
          </cell>
          <cell r="V807">
            <v>994000</v>
          </cell>
          <cell r="AE807">
            <v>41121</v>
          </cell>
          <cell r="AF807">
            <v>994000</v>
          </cell>
        </row>
        <row r="808">
          <cell r="A808" t="str">
            <v>396040813</v>
          </cell>
          <cell r="B808" t="str">
            <v>East Bay/Oakland</v>
          </cell>
          <cell r="C808" t="str">
            <v>Napa County</v>
          </cell>
          <cell r="D808" t="str">
            <v>Retail</v>
          </cell>
          <cell r="E808" t="str">
            <v>Veterinarian/Kennel</v>
          </cell>
          <cell r="F808" t="str">
            <v>2960 Foothill Blvd</v>
          </cell>
          <cell r="G808" t="str">
            <v>Calistoga</v>
          </cell>
          <cell r="H808" t="str">
            <v>Napa</v>
          </cell>
          <cell r="J808" t="str">
            <v>94515</v>
          </cell>
          <cell r="O808" t="str">
            <v>Wood Frame</v>
          </cell>
          <cell r="P808">
            <v>2007</v>
          </cell>
          <cell r="Q808">
            <v>3960</v>
          </cell>
          <cell r="R808">
            <v>1</v>
          </cell>
          <cell r="S808" t="str">
            <v>Single</v>
          </cell>
          <cell r="U808">
            <v>1408710</v>
          </cell>
          <cell r="AE808">
            <v>40813</v>
          </cell>
          <cell r="AF808">
            <v>968036</v>
          </cell>
        </row>
        <row r="809">
          <cell r="A809" t="str">
            <v>315040577</v>
          </cell>
          <cell r="B809" t="str">
            <v>East Bay/Oakland</v>
          </cell>
          <cell r="C809" t="str">
            <v>Napa County</v>
          </cell>
          <cell r="D809" t="str">
            <v>Retail</v>
          </cell>
          <cell r="E809" t="str">
            <v>Freestanding</v>
          </cell>
          <cell r="F809" t="str">
            <v>1310 2nd St</v>
          </cell>
          <cell r="G809" t="str">
            <v>Napa</v>
          </cell>
          <cell r="H809" t="str">
            <v>Napa</v>
          </cell>
          <cell r="J809" t="str">
            <v>94559</v>
          </cell>
          <cell r="K809" t="str">
            <v>Christiansen 4969 LLC</v>
          </cell>
          <cell r="L809" t="str">
            <v>Dennis Kreps</v>
          </cell>
          <cell r="M809">
            <v>7072268300</v>
          </cell>
          <cell r="O809" t="str">
            <v>Masonry</v>
          </cell>
          <cell r="Q809">
            <v>3150</v>
          </cell>
          <cell r="R809">
            <v>1</v>
          </cell>
          <cell r="S809" t="str">
            <v>Single</v>
          </cell>
          <cell r="U809">
            <v>1865569</v>
          </cell>
          <cell r="V809">
            <v>22000</v>
          </cell>
          <cell r="W809">
            <v>540000</v>
          </cell>
          <cell r="X809" t="str">
            <v>First Republic Bk</v>
          </cell>
          <cell r="AA809">
            <v>432000</v>
          </cell>
          <cell r="AB809" t="str">
            <v>First Republic Bank</v>
          </cell>
          <cell r="AE809">
            <v>40577</v>
          </cell>
          <cell r="AF809">
            <v>950000</v>
          </cell>
        </row>
        <row r="810">
          <cell r="A810" t="str">
            <v>620836830</v>
          </cell>
          <cell r="B810" t="str">
            <v>East Bay/Oakland</v>
          </cell>
          <cell r="C810" t="str">
            <v>Napa County</v>
          </cell>
          <cell r="D810" t="str">
            <v>Retail (Strip Center)</v>
          </cell>
          <cell r="F810" t="str">
            <v>3191 Jefferson St</v>
          </cell>
          <cell r="G810" t="str">
            <v>Napa</v>
          </cell>
          <cell r="H810" t="str">
            <v>Napa</v>
          </cell>
          <cell r="I810" t="str">
            <v>Napa Convenience Center</v>
          </cell>
          <cell r="J810" t="str">
            <v>94558</v>
          </cell>
          <cell r="O810" t="str">
            <v>Masonry</v>
          </cell>
          <cell r="P810">
            <v>1985</v>
          </cell>
          <cell r="Q810">
            <v>6208</v>
          </cell>
          <cell r="R810">
            <v>3</v>
          </cell>
          <cell r="S810" t="str">
            <v>Single</v>
          </cell>
          <cell r="U810">
            <v>398167</v>
          </cell>
          <cell r="V810">
            <v>950000</v>
          </cell>
          <cell r="AE810">
            <v>36830</v>
          </cell>
          <cell r="AF810">
            <v>950000</v>
          </cell>
        </row>
        <row r="811">
          <cell r="A811" t="str">
            <v>237839926</v>
          </cell>
          <cell r="B811" t="str">
            <v>East Bay/Oakland</v>
          </cell>
          <cell r="C811" t="str">
            <v>Napa County</v>
          </cell>
          <cell r="D811" t="str">
            <v>Retail</v>
          </cell>
          <cell r="E811" t="str">
            <v>Garden Center</v>
          </cell>
          <cell r="F811" t="str">
            <v>738 Main St</v>
          </cell>
          <cell r="G811" t="str">
            <v>Saint Helena</v>
          </cell>
          <cell r="H811" t="str">
            <v>Napa</v>
          </cell>
          <cell r="J811" t="str">
            <v>94574</v>
          </cell>
          <cell r="K811" t="str">
            <v>Lmr Main Street Partners Llc</v>
          </cell>
          <cell r="L811" t="str">
            <v>Ted Hall</v>
          </cell>
          <cell r="O811" t="str">
            <v>Wood Frame</v>
          </cell>
          <cell r="P811">
            <v>1874</v>
          </cell>
          <cell r="Q811">
            <v>2378</v>
          </cell>
          <cell r="S811" t="str">
            <v>Single</v>
          </cell>
          <cell r="U811">
            <v>123600</v>
          </cell>
          <cell r="W811">
            <v>725000</v>
          </cell>
          <cell r="X811" t="str">
            <v>Private Individual Fas Fiancial Inc</v>
          </cell>
          <cell r="Z811" t="str">
            <v>Lender Name: Private Individual Twohey Llc</v>
          </cell>
          <cell r="AE811">
            <v>39926</v>
          </cell>
          <cell r="AF811">
            <v>915000</v>
          </cell>
        </row>
        <row r="812">
          <cell r="A812" t="str">
            <v>630037406</v>
          </cell>
          <cell r="B812" t="str">
            <v>East Bay/Oakland</v>
          </cell>
          <cell r="C812" t="str">
            <v>Napa County</v>
          </cell>
          <cell r="D812" t="str">
            <v>Retail</v>
          </cell>
          <cell r="E812" t="str">
            <v>Freestanding</v>
          </cell>
          <cell r="F812" t="str">
            <v>2225 Brown St</v>
          </cell>
          <cell r="G812" t="str">
            <v>Napa</v>
          </cell>
          <cell r="H812" t="str">
            <v>Napa</v>
          </cell>
          <cell r="J812" t="str">
            <v>94558</v>
          </cell>
          <cell r="O812" t="str">
            <v>Wood Frame</v>
          </cell>
          <cell r="P812">
            <v>1989</v>
          </cell>
          <cell r="Q812">
            <v>6300</v>
          </cell>
          <cell r="R812">
            <v>3</v>
          </cell>
          <cell r="S812" t="str">
            <v>Multi</v>
          </cell>
          <cell r="U812">
            <v>698644</v>
          </cell>
          <cell r="V812">
            <v>900000</v>
          </cell>
          <cell r="X812" t="str">
            <v>Lender Not available</v>
          </cell>
          <cell r="Z812" t="str">
            <v>N/TD</v>
          </cell>
          <cell r="AE812">
            <v>37406</v>
          </cell>
          <cell r="AF812">
            <v>900000</v>
          </cell>
        </row>
        <row r="813">
          <cell r="A813" t="str">
            <v>310439252</v>
          </cell>
          <cell r="B813" t="str">
            <v>East Bay/Oakland</v>
          </cell>
          <cell r="C813" t="str">
            <v>Napa County</v>
          </cell>
          <cell r="D813" t="str">
            <v>Retail</v>
          </cell>
          <cell r="E813" t="str">
            <v>Freestanding</v>
          </cell>
          <cell r="F813" t="str">
            <v>780 Lincoln Ave</v>
          </cell>
          <cell r="G813" t="str">
            <v>Napa</v>
          </cell>
          <cell r="H813" t="str">
            <v>Napa</v>
          </cell>
          <cell r="J813" t="str">
            <v>94558</v>
          </cell>
          <cell r="K813" t="str">
            <v>Raymond J &amp; Mary J Welch</v>
          </cell>
          <cell r="O813" t="str">
            <v>Wood Frame</v>
          </cell>
          <cell r="P813">
            <v>1920</v>
          </cell>
          <cell r="Q813">
            <v>3104</v>
          </cell>
          <cell r="S813" t="str">
            <v>Multi</v>
          </cell>
          <cell r="U813">
            <v>332479</v>
          </cell>
          <cell r="V813">
            <v>135000</v>
          </cell>
          <cell r="W813">
            <v>450000</v>
          </cell>
          <cell r="X813" t="str">
            <v>Umpqua Bk</v>
          </cell>
          <cell r="AA813">
            <v>315000</v>
          </cell>
          <cell r="AB813" t="str">
            <v>Umpqua Bank</v>
          </cell>
          <cell r="AE813">
            <v>39252</v>
          </cell>
          <cell r="AF813">
            <v>900000</v>
          </cell>
        </row>
        <row r="814">
          <cell r="A814" t="str">
            <v>365741506</v>
          </cell>
          <cell r="B814" t="str">
            <v>East Bay/Oakland</v>
          </cell>
          <cell r="C814" t="str">
            <v>Napa County</v>
          </cell>
          <cell r="D814" t="str">
            <v>Retail (Strip Center)</v>
          </cell>
          <cell r="F814" t="str">
            <v>929 Main St</v>
          </cell>
          <cell r="G814" t="str">
            <v>Saint Helena</v>
          </cell>
          <cell r="H814" t="str">
            <v>Napa</v>
          </cell>
          <cell r="J814" t="str">
            <v>94574</v>
          </cell>
          <cell r="O814" t="str">
            <v>Wood Frame</v>
          </cell>
          <cell r="P814">
            <v>1945</v>
          </cell>
          <cell r="Q814">
            <v>3657</v>
          </cell>
          <cell r="R814">
            <v>6</v>
          </cell>
          <cell r="S814" t="str">
            <v>Multi</v>
          </cell>
          <cell r="U814">
            <v>1294744</v>
          </cell>
          <cell r="W814">
            <v>921000</v>
          </cell>
          <cell r="X814" t="str">
            <v>Bank of the West</v>
          </cell>
          <cell r="AE814">
            <v>41506</v>
          </cell>
          <cell r="AF814">
            <v>900000</v>
          </cell>
        </row>
        <row r="815">
          <cell r="A815" t="str">
            <v>502037421</v>
          </cell>
          <cell r="B815" t="str">
            <v>East Bay/Oakland</v>
          </cell>
          <cell r="C815" t="str">
            <v>Napa County</v>
          </cell>
          <cell r="D815" t="str">
            <v>Retail</v>
          </cell>
          <cell r="E815" t="str">
            <v>Freestanding</v>
          </cell>
          <cell r="F815" t="str">
            <v>1331 1st St</v>
          </cell>
          <cell r="G815" t="str">
            <v>Napa</v>
          </cell>
          <cell r="H815" t="str">
            <v>Napa</v>
          </cell>
          <cell r="J815" t="str">
            <v>94559</v>
          </cell>
          <cell r="P815">
            <v>1968</v>
          </cell>
          <cell r="Q815">
            <v>5020</v>
          </cell>
          <cell r="R815">
            <v>2</v>
          </cell>
          <cell r="S815" t="str">
            <v>Multi</v>
          </cell>
          <cell r="U815">
            <v>586500</v>
          </cell>
          <cell r="V815">
            <v>885000</v>
          </cell>
          <cell r="AE815">
            <v>37421</v>
          </cell>
          <cell r="AF815">
            <v>885000</v>
          </cell>
        </row>
        <row r="816">
          <cell r="A816" t="str">
            <v>336037071</v>
          </cell>
          <cell r="B816" t="str">
            <v>East Bay/Oakland</v>
          </cell>
          <cell r="C816" t="str">
            <v>Napa County</v>
          </cell>
          <cell r="D816" t="str">
            <v>Retail</v>
          </cell>
          <cell r="F816" t="str">
            <v>2962 Jefferson St (2 Properties)</v>
          </cell>
          <cell r="G816" t="str">
            <v>Napa</v>
          </cell>
          <cell r="H816" t="str">
            <v>Napa</v>
          </cell>
          <cell r="I816" t="str">
            <v>Multi-Property Sale</v>
          </cell>
          <cell r="J816" t="str">
            <v>94558</v>
          </cell>
          <cell r="O816" t="str">
            <v>Masonry</v>
          </cell>
          <cell r="Q816">
            <v>3360</v>
          </cell>
          <cell r="S816" t="str">
            <v>Multi</v>
          </cell>
          <cell r="U816">
            <v>172390</v>
          </cell>
          <cell r="V816">
            <v>864000</v>
          </cell>
          <cell r="AE816">
            <v>37071</v>
          </cell>
          <cell r="AF816">
            <v>864000</v>
          </cell>
        </row>
        <row r="817">
          <cell r="A817" t="str">
            <v>320039528</v>
          </cell>
          <cell r="B817" t="str">
            <v>East Bay/Oakland</v>
          </cell>
          <cell r="C817" t="str">
            <v>Napa County</v>
          </cell>
          <cell r="D817" t="str">
            <v>Retail</v>
          </cell>
          <cell r="E817" t="str">
            <v>Freestanding</v>
          </cell>
          <cell r="F817" t="str">
            <v>2260 Brown St</v>
          </cell>
          <cell r="G817" t="str">
            <v>Napa</v>
          </cell>
          <cell r="H817" t="str">
            <v>Napa</v>
          </cell>
          <cell r="J817" t="str">
            <v>94558</v>
          </cell>
          <cell r="K817" t="str">
            <v>2260 Brown LLC</v>
          </cell>
          <cell r="L817" t="str">
            <v>Bruce Myers</v>
          </cell>
          <cell r="M817">
            <v>7072529000</v>
          </cell>
          <cell r="O817" t="str">
            <v>Masonry</v>
          </cell>
          <cell r="P817">
            <v>1956</v>
          </cell>
          <cell r="Q817">
            <v>3200</v>
          </cell>
          <cell r="R817">
            <v>1</v>
          </cell>
          <cell r="S817" t="str">
            <v>Multi</v>
          </cell>
          <cell r="U817">
            <v>70792</v>
          </cell>
          <cell r="V817">
            <v>240000</v>
          </cell>
          <cell r="W817">
            <v>600000</v>
          </cell>
          <cell r="X817" t="str">
            <v>Charter Oak Bank</v>
          </cell>
          <cell r="AE817">
            <v>39528</v>
          </cell>
          <cell r="AF817">
            <v>840000</v>
          </cell>
        </row>
        <row r="818">
          <cell r="A818" t="str">
            <v>396038504</v>
          </cell>
          <cell r="B818" t="str">
            <v>East Bay/Oakland</v>
          </cell>
          <cell r="C818" t="str">
            <v>Napa County</v>
          </cell>
          <cell r="D818" t="str">
            <v>Retail</v>
          </cell>
          <cell r="E818" t="str">
            <v>Storefront Retail/Residential</v>
          </cell>
          <cell r="F818" t="str">
            <v>405 Jefferson St</v>
          </cell>
          <cell r="G818" t="str">
            <v>Napa</v>
          </cell>
          <cell r="H818" t="str">
            <v>Napa</v>
          </cell>
          <cell r="J818" t="str">
            <v>94559</v>
          </cell>
          <cell r="O818" t="str">
            <v>Wood Frame</v>
          </cell>
          <cell r="Q818">
            <v>3960</v>
          </cell>
          <cell r="S818" t="str">
            <v>Single</v>
          </cell>
          <cell r="U818">
            <v>304708</v>
          </cell>
          <cell r="V818">
            <v>220000</v>
          </cell>
          <cell r="W818">
            <v>580000</v>
          </cell>
          <cell r="X818" t="str">
            <v>Private Lender</v>
          </cell>
          <cell r="Z818" t="str">
            <v>Barbarick Living Trust</v>
          </cell>
          <cell r="AE818">
            <v>38504</v>
          </cell>
          <cell r="AF818">
            <v>800000</v>
          </cell>
        </row>
        <row r="819">
          <cell r="A819" t="str">
            <v>261340665</v>
          </cell>
          <cell r="B819" t="str">
            <v>East Bay/Oakland</v>
          </cell>
          <cell r="C819" t="str">
            <v>Napa County</v>
          </cell>
          <cell r="D819" t="str">
            <v>Retail</v>
          </cell>
          <cell r="E819" t="str">
            <v>Restaurant</v>
          </cell>
          <cell r="F819" t="str">
            <v>1010 Adams St</v>
          </cell>
          <cell r="G819" t="str">
            <v>Saint Helena</v>
          </cell>
          <cell r="H819" t="str">
            <v>Napa</v>
          </cell>
          <cell r="J819" t="str">
            <v>94574</v>
          </cell>
          <cell r="K819" t="str">
            <v>Aldo M. &amp; Elizabeth Nunez</v>
          </cell>
          <cell r="L819" t="str">
            <v>Elizabeth Nunez</v>
          </cell>
          <cell r="M819">
            <v>7079637909</v>
          </cell>
          <cell r="O819" t="str">
            <v>Wood Frame</v>
          </cell>
          <cell r="Q819">
            <v>2613</v>
          </cell>
          <cell r="R819">
            <v>1</v>
          </cell>
          <cell r="S819" t="str">
            <v>Single</v>
          </cell>
          <cell r="U819">
            <v>163687</v>
          </cell>
          <cell r="V819">
            <v>400000</v>
          </cell>
          <cell r="W819">
            <v>400000</v>
          </cell>
          <cell r="X819" t="str">
            <v>Private Individual Fas Fiancial Inc</v>
          </cell>
          <cell r="Z819" t="str">
            <v>Lender Name: Private Individual Stiffler Props Pension Plan</v>
          </cell>
          <cell r="AE819">
            <v>40665</v>
          </cell>
          <cell r="AF819">
            <v>800000</v>
          </cell>
        </row>
        <row r="820">
          <cell r="A820" t="str">
            <v>110041488</v>
          </cell>
          <cell r="B820" t="str">
            <v>East Bay/Oakland</v>
          </cell>
          <cell r="C820" t="str">
            <v>Napa County</v>
          </cell>
          <cell r="D820" t="str">
            <v>Retail</v>
          </cell>
          <cell r="E820" t="str">
            <v>Freestanding</v>
          </cell>
          <cell r="F820" t="str">
            <v>1414 Main St</v>
          </cell>
          <cell r="G820" t="str">
            <v>Saint Helena</v>
          </cell>
          <cell r="H820" t="str">
            <v>Napa</v>
          </cell>
          <cell r="J820" t="str">
            <v>94574</v>
          </cell>
          <cell r="K820" t="str">
            <v>Antonio Castellucci</v>
          </cell>
          <cell r="L820" t="str">
            <v>Antonio Castellucci</v>
          </cell>
          <cell r="M820">
            <v>4157517100</v>
          </cell>
          <cell r="O820" t="str">
            <v>Wood Frame</v>
          </cell>
          <cell r="P820">
            <v>1890</v>
          </cell>
          <cell r="Q820">
            <v>1100</v>
          </cell>
          <cell r="R820">
            <v>3</v>
          </cell>
          <cell r="S820" t="str">
            <v>Single</v>
          </cell>
          <cell r="U820">
            <v>234233</v>
          </cell>
          <cell r="V820">
            <v>240000</v>
          </cell>
          <cell r="W820">
            <v>560000</v>
          </cell>
          <cell r="X820" t="str">
            <v>First Republic Bk</v>
          </cell>
          <cell r="AE820">
            <v>41488</v>
          </cell>
          <cell r="AF820">
            <v>800000</v>
          </cell>
        </row>
        <row r="821">
          <cell r="A821" t="str">
            <v>248337803</v>
          </cell>
          <cell r="B821" t="str">
            <v>East Bay/Oakland</v>
          </cell>
          <cell r="C821" t="str">
            <v>Napa County</v>
          </cell>
          <cell r="D821" t="str">
            <v>Retail</v>
          </cell>
          <cell r="E821" t="str">
            <v>Veterinarian/Kennel</v>
          </cell>
          <cell r="F821" t="str">
            <v>1119 3rd Ave</v>
          </cell>
          <cell r="G821" t="str">
            <v>Napa</v>
          </cell>
          <cell r="H821" t="str">
            <v>Napa</v>
          </cell>
          <cell r="J821" t="str">
            <v>94558</v>
          </cell>
          <cell r="O821" t="str">
            <v>Wood Frame</v>
          </cell>
          <cell r="P821">
            <v>1980</v>
          </cell>
          <cell r="Q821">
            <v>2483</v>
          </cell>
          <cell r="R821">
            <v>1</v>
          </cell>
          <cell r="S821" t="str">
            <v>Single</v>
          </cell>
          <cell r="U821">
            <v>368719</v>
          </cell>
          <cell r="V821">
            <v>125000</v>
          </cell>
          <cell r="W821">
            <v>500000</v>
          </cell>
          <cell r="X821" t="str">
            <v>First Pacific Fed C U</v>
          </cell>
          <cell r="AA821">
            <v>175000</v>
          </cell>
          <cell r="AB821" t="str">
            <v>Seller</v>
          </cell>
          <cell r="AE821">
            <v>37803</v>
          </cell>
          <cell r="AF821">
            <v>800000</v>
          </cell>
        </row>
        <row r="822">
          <cell r="A822" t="str">
            <v>88339008</v>
          </cell>
          <cell r="B822" t="str">
            <v>East Bay/Oakland</v>
          </cell>
          <cell r="C822" t="str">
            <v>Napa County</v>
          </cell>
          <cell r="D822" t="str">
            <v>Retail</v>
          </cell>
          <cell r="F822" t="str">
            <v>635 Even Street</v>
          </cell>
          <cell r="G822" t="str">
            <v>Napa</v>
          </cell>
          <cell r="H822" t="str">
            <v>Napa</v>
          </cell>
          <cell r="J822" t="str">
            <v>94559</v>
          </cell>
          <cell r="O822" t="str">
            <v>Wood Frame</v>
          </cell>
          <cell r="Q822">
            <v>883</v>
          </cell>
          <cell r="S822" t="str">
            <v>Single</v>
          </cell>
          <cell r="U822">
            <v>246356</v>
          </cell>
          <cell r="W822">
            <v>585000</v>
          </cell>
          <cell r="X822" t="str">
            <v>Charter Oak Bank</v>
          </cell>
          <cell r="AE822">
            <v>39008</v>
          </cell>
          <cell r="AF822">
            <v>780000</v>
          </cell>
        </row>
        <row r="823">
          <cell r="A823" t="str">
            <v>880037771</v>
          </cell>
          <cell r="B823" t="str">
            <v>East Bay/Oakland</v>
          </cell>
          <cell r="C823" t="str">
            <v>Napa County</v>
          </cell>
          <cell r="D823" t="str">
            <v>Retail</v>
          </cell>
          <cell r="E823" t="str">
            <v>Storefront Retail/Residential</v>
          </cell>
          <cell r="F823" t="str">
            <v>75 Sky Oaks Dr</v>
          </cell>
          <cell r="G823" t="str">
            <v>Angwin</v>
          </cell>
          <cell r="H823" t="str">
            <v>Napa</v>
          </cell>
          <cell r="J823" t="str">
            <v>94508</v>
          </cell>
          <cell r="O823" t="str">
            <v>Masonry</v>
          </cell>
          <cell r="Q823">
            <v>8800</v>
          </cell>
          <cell r="U823">
            <v>193286</v>
          </cell>
          <cell r="V823">
            <v>77500</v>
          </cell>
          <cell r="W823">
            <v>225000</v>
          </cell>
          <cell r="X823" t="str">
            <v>Seller</v>
          </cell>
          <cell r="AA823">
            <v>472500</v>
          </cell>
          <cell r="AB823" t="str">
            <v>Seller</v>
          </cell>
          <cell r="AE823">
            <v>37771</v>
          </cell>
          <cell r="AF823">
            <v>775000</v>
          </cell>
        </row>
        <row r="824">
          <cell r="A824" t="str">
            <v>202739202</v>
          </cell>
          <cell r="B824" t="str">
            <v>East Bay/Oakland</v>
          </cell>
          <cell r="C824" t="str">
            <v>Napa County</v>
          </cell>
          <cell r="D824" t="str">
            <v>Retail</v>
          </cell>
          <cell r="E824" t="str">
            <v>Service Station</v>
          </cell>
          <cell r="F824" t="str">
            <v>2896 1st St</v>
          </cell>
          <cell r="G824" t="str">
            <v>Napa</v>
          </cell>
          <cell r="H824" t="str">
            <v>Napa</v>
          </cell>
          <cell r="J824" t="str">
            <v>94558</v>
          </cell>
          <cell r="K824" t="str">
            <v>Samer D &amp; Sana Ishaq</v>
          </cell>
          <cell r="O824" t="str">
            <v>Reinforced Concrete</v>
          </cell>
          <cell r="P824">
            <v>1964</v>
          </cell>
          <cell r="Q824">
            <v>2027</v>
          </cell>
          <cell r="S824" t="str">
            <v>Multi</v>
          </cell>
          <cell r="U824">
            <v>213005</v>
          </cell>
          <cell r="V824">
            <v>60000</v>
          </cell>
          <cell r="W824">
            <v>700000</v>
          </cell>
          <cell r="X824" t="str">
            <v>Private Lender</v>
          </cell>
          <cell r="AE824">
            <v>39202</v>
          </cell>
          <cell r="AF824">
            <v>760000</v>
          </cell>
        </row>
        <row r="825">
          <cell r="A825" t="str">
            <v>1056037327</v>
          </cell>
          <cell r="B825" t="str">
            <v>East Bay/Oakland</v>
          </cell>
          <cell r="C825" t="str">
            <v>Napa County</v>
          </cell>
          <cell r="D825" t="str">
            <v>Retail (Strip Center)</v>
          </cell>
          <cell r="F825" t="str">
            <v>2233 Brown St</v>
          </cell>
          <cell r="G825" t="str">
            <v>Napa</v>
          </cell>
          <cell r="H825" t="str">
            <v>Napa</v>
          </cell>
          <cell r="I825" t="str">
            <v>La Morenita Market</v>
          </cell>
          <cell r="J825" t="str">
            <v>94558</v>
          </cell>
          <cell r="O825" t="str">
            <v>Reinforced Concrete</v>
          </cell>
          <cell r="P825">
            <v>1942</v>
          </cell>
          <cell r="Q825">
            <v>10560</v>
          </cell>
          <cell r="R825">
            <v>1</v>
          </cell>
          <cell r="S825" t="str">
            <v>Single</v>
          </cell>
          <cell r="U825">
            <v>663000</v>
          </cell>
          <cell r="V825">
            <v>75000</v>
          </cell>
          <cell r="W825">
            <v>681000</v>
          </cell>
          <cell r="X825" t="str">
            <v>US Bank</v>
          </cell>
          <cell r="AE825">
            <v>37327</v>
          </cell>
          <cell r="AF825">
            <v>756000</v>
          </cell>
        </row>
        <row r="826">
          <cell r="A826" t="str">
            <v>607236661</v>
          </cell>
          <cell r="B826" t="str">
            <v>East Bay/Oakland</v>
          </cell>
          <cell r="C826" t="str">
            <v>Napa County</v>
          </cell>
          <cell r="D826" t="str">
            <v>Retail</v>
          </cell>
          <cell r="E826" t="str">
            <v>Freestanding</v>
          </cell>
          <cell r="F826" t="str">
            <v>320 Soscol Ave</v>
          </cell>
          <cell r="G826" t="str">
            <v>Napa</v>
          </cell>
          <cell r="H826" t="str">
            <v>Napa</v>
          </cell>
          <cell r="J826" t="str">
            <v>94559</v>
          </cell>
          <cell r="O826" t="str">
            <v>Wood Frame</v>
          </cell>
          <cell r="Q826">
            <v>6072</v>
          </cell>
          <cell r="R826">
            <v>2</v>
          </cell>
          <cell r="S826" t="str">
            <v>Single</v>
          </cell>
          <cell r="U826">
            <v>204180</v>
          </cell>
          <cell r="V826">
            <v>750000</v>
          </cell>
          <cell r="AE826">
            <v>36661</v>
          </cell>
          <cell r="AF826">
            <v>750000</v>
          </cell>
        </row>
        <row r="827">
          <cell r="A827" t="str">
            <v>106338995</v>
          </cell>
          <cell r="B827" t="str">
            <v>East Bay/Oakland</v>
          </cell>
          <cell r="C827" t="str">
            <v>Napa County</v>
          </cell>
          <cell r="D827" t="str">
            <v>Retail</v>
          </cell>
          <cell r="E827" t="str">
            <v>Service Station</v>
          </cell>
          <cell r="F827" t="str">
            <v>1108 Lincoln Ave</v>
          </cell>
          <cell r="G827" t="str">
            <v>Calistoga</v>
          </cell>
          <cell r="H827" t="str">
            <v>Napa</v>
          </cell>
          <cell r="J827" t="str">
            <v>94515</v>
          </cell>
          <cell r="O827" t="str">
            <v>Masonry</v>
          </cell>
          <cell r="P827">
            <v>1956</v>
          </cell>
          <cell r="Q827">
            <v>1063</v>
          </cell>
          <cell r="S827" t="str">
            <v>Single</v>
          </cell>
          <cell r="U827">
            <v>350515</v>
          </cell>
          <cell r="W827">
            <v>1010000</v>
          </cell>
          <cell r="X827" t="str">
            <v>Innovative Bank</v>
          </cell>
          <cell r="AE827">
            <v>38995</v>
          </cell>
          <cell r="AF827">
            <v>750000</v>
          </cell>
        </row>
        <row r="828">
          <cell r="A828" t="str">
            <v>250038566</v>
          </cell>
          <cell r="B828" t="str">
            <v>East Bay/Oakland</v>
          </cell>
          <cell r="C828" t="str">
            <v>Napa County</v>
          </cell>
          <cell r="D828" t="str">
            <v>Retail</v>
          </cell>
          <cell r="E828" t="str">
            <v>Bank</v>
          </cell>
          <cell r="F828" t="str">
            <v>1124 Lincoln Ave</v>
          </cell>
          <cell r="G828" t="str">
            <v>Calistoga</v>
          </cell>
          <cell r="H828" t="str">
            <v>Napa</v>
          </cell>
          <cell r="I828" t="str">
            <v>Calistoga Pet Clinic</v>
          </cell>
          <cell r="J828" t="str">
            <v>94515</v>
          </cell>
          <cell r="O828" t="str">
            <v>Wood Frame</v>
          </cell>
          <cell r="P828">
            <v>1979</v>
          </cell>
          <cell r="Q828">
            <v>2500</v>
          </cell>
          <cell r="R828">
            <v>1</v>
          </cell>
          <cell r="T828">
            <v>96</v>
          </cell>
          <cell r="U828">
            <v>524612</v>
          </cell>
          <cell r="V828">
            <v>262500</v>
          </cell>
          <cell r="W828">
            <v>487500</v>
          </cell>
          <cell r="X828" t="str">
            <v>Santa Rosa Mortgage</v>
          </cell>
          <cell r="AB828" t="str">
            <v>Lender Not available</v>
          </cell>
          <cell r="AE828">
            <v>38566</v>
          </cell>
          <cell r="AF828">
            <v>750000</v>
          </cell>
        </row>
        <row r="829">
          <cell r="A829" t="str">
            <v>219440732</v>
          </cell>
          <cell r="B829" t="str">
            <v>East Bay/Oakland</v>
          </cell>
          <cell r="C829" t="str">
            <v>Napa County</v>
          </cell>
          <cell r="D829" t="str">
            <v>Retail</v>
          </cell>
          <cell r="E829" t="str">
            <v>Restaurant</v>
          </cell>
          <cell r="F829" t="str">
            <v>7787 Saint Helena Hwy</v>
          </cell>
          <cell r="G829" t="str">
            <v>Napa</v>
          </cell>
          <cell r="H829" t="str">
            <v>Napa</v>
          </cell>
          <cell r="J829" t="str">
            <v>94558</v>
          </cell>
          <cell r="O829" t="str">
            <v>Reinforced Concrete</v>
          </cell>
          <cell r="P829">
            <v>1945</v>
          </cell>
          <cell r="Q829">
            <v>2194</v>
          </cell>
          <cell r="S829" t="str">
            <v>Single</v>
          </cell>
          <cell r="U829">
            <v>1513613</v>
          </cell>
          <cell r="V829">
            <v>750000</v>
          </cell>
          <cell r="AE829">
            <v>40732</v>
          </cell>
          <cell r="AF829">
            <v>750000</v>
          </cell>
        </row>
        <row r="830">
          <cell r="A830" t="str">
            <v>176038230</v>
          </cell>
          <cell r="B830" t="str">
            <v>East Bay/Oakland</v>
          </cell>
          <cell r="C830" t="str">
            <v>Napa County</v>
          </cell>
          <cell r="D830" t="str">
            <v>Retail</v>
          </cell>
          <cell r="E830" t="str">
            <v>Storefront Retail/Residential</v>
          </cell>
          <cell r="F830" t="str">
            <v>1986 Wise Dr</v>
          </cell>
          <cell r="G830" t="str">
            <v>Napa</v>
          </cell>
          <cell r="H830" t="str">
            <v>Napa</v>
          </cell>
          <cell r="J830" t="str">
            <v>94558</v>
          </cell>
          <cell r="K830" t="str">
            <v>Wise Drive Investment, Inc</v>
          </cell>
          <cell r="O830" t="str">
            <v>Masonry</v>
          </cell>
          <cell r="P830">
            <v>1950</v>
          </cell>
          <cell r="Q830">
            <v>1760</v>
          </cell>
          <cell r="S830" t="str">
            <v>Single</v>
          </cell>
          <cell r="U830">
            <v>595921</v>
          </cell>
          <cell r="V830">
            <v>250000</v>
          </cell>
          <cell r="W830">
            <v>500000</v>
          </cell>
          <cell r="X830" t="str">
            <v>Owens Mortgage</v>
          </cell>
          <cell r="AE830">
            <v>38230</v>
          </cell>
          <cell r="AF830">
            <v>750000</v>
          </cell>
        </row>
        <row r="831">
          <cell r="A831" t="str">
            <v>273636903</v>
          </cell>
          <cell r="B831" t="str">
            <v>East Bay/Oakland</v>
          </cell>
          <cell r="C831" t="str">
            <v>Napa County</v>
          </cell>
          <cell r="D831" t="str">
            <v>Retail</v>
          </cell>
          <cell r="E831" t="str">
            <v>Convenience Store</v>
          </cell>
          <cell r="F831" t="str">
            <v>2232 Jefferson St</v>
          </cell>
          <cell r="G831" t="str">
            <v>Napa</v>
          </cell>
          <cell r="H831" t="str">
            <v>Napa</v>
          </cell>
          <cell r="I831" t="str">
            <v>Lawler's Liquors</v>
          </cell>
          <cell r="J831" t="str">
            <v>94559</v>
          </cell>
          <cell r="O831" t="str">
            <v>Wood Frame</v>
          </cell>
          <cell r="P831">
            <v>1955</v>
          </cell>
          <cell r="Q831">
            <v>2736</v>
          </cell>
          <cell r="S831" t="str">
            <v>Single</v>
          </cell>
          <cell r="U831">
            <v>165121</v>
          </cell>
          <cell r="V831">
            <v>490000</v>
          </cell>
          <cell r="W831">
            <v>250000</v>
          </cell>
          <cell r="X831" t="str">
            <v>Seller</v>
          </cell>
          <cell r="AE831">
            <v>36903</v>
          </cell>
          <cell r="AF831">
            <v>740000</v>
          </cell>
        </row>
        <row r="832">
          <cell r="A832" t="str">
            <v>305337775</v>
          </cell>
          <cell r="B832" t="str">
            <v>East Bay/Oakland</v>
          </cell>
          <cell r="C832" t="str">
            <v>Napa County</v>
          </cell>
          <cell r="D832" t="str">
            <v>Retail</v>
          </cell>
          <cell r="E832" t="str">
            <v>Freestanding</v>
          </cell>
          <cell r="F832" t="str">
            <v>1113 Hunt Ave</v>
          </cell>
          <cell r="G832" t="str">
            <v>Saint Helena</v>
          </cell>
          <cell r="H832" t="str">
            <v>Napa</v>
          </cell>
          <cell r="J832" t="str">
            <v>94574</v>
          </cell>
          <cell r="N832" t="str">
            <v>B</v>
          </cell>
          <cell r="O832" t="str">
            <v>Wood Frame</v>
          </cell>
          <cell r="P832">
            <v>1958</v>
          </cell>
          <cell r="Q832">
            <v>3053</v>
          </cell>
          <cell r="S832" t="str">
            <v>Multi</v>
          </cell>
          <cell r="U832">
            <v>1040400</v>
          </cell>
          <cell r="V832">
            <v>205000</v>
          </cell>
          <cell r="W832">
            <v>525000</v>
          </cell>
          <cell r="X832" t="str">
            <v>Mechanics Bank</v>
          </cell>
          <cell r="AE832">
            <v>37775</v>
          </cell>
          <cell r="AF832">
            <v>730000</v>
          </cell>
        </row>
        <row r="833">
          <cell r="A833" t="str">
            <v>490039290</v>
          </cell>
          <cell r="B833" t="str">
            <v>East Bay/Oakland</v>
          </cell>
          <cell r="C833" t="str">
            <v>Napa County</v>
          </cell>
          <cell r="D833" t="str">
            <v>Retail</v>
          </cell>
          <cell r="E833" t="str">
            <v>Restaurant</v>
          </cell>
          <cell r="F833" t="str">
            <v>6240 Broadway St</v>
          </cell>
          <cell r="G833" t="str">
            <v>American Canyon</v>
          </cell>
          <cell r="H833" t="str">
            <v>Napa</v>
          </cell>
          <cell r="J833" t="str">
            <v>94503</v>
          </cell>
          <cell r="K833" t="str">
            <v>Martin Gonzalez</v>
          </cell>
          <cell r="L833" t="str">
            <v>Martin Gonzalez</v>
          </cell>
          <cell r="P833">
            <v>1957</v>
          </cell>
          <cell r="Q833">
            <v>4900</v>
          </cell>
          <cell r="S833" t="str">
            <v>Single</v>
          </cell>
          <cell r="U833">
            <v>597009</v>
          </cell>
          <cell r="AA833">
            <v>729103</v>
          </cell>
          <cell r="AB833" t="str">
            <v>Private Individual</v>
          </cell>
          <cell r="AE833">
            <v>39290</v>
          </cell>
          <cell r="AF833">
            <v>729500</v>
          </cell>
        </row>
        <row r="834">
          <cell r="A834" t="str">
            <v>728637407</v>
          </cell>
          <cell r="B834" t="str">
            <v>East Bay/Oakland</v>
          </cell>
          <cell r="C834" t="str">
            <v>Napa County</v>
          </cell>
          <cell r="D834" t="str">
            <v>Retail</v>
          </cell>
          <cell r="E834" t="str">
            <v>Freestanding</v>
          </cell>
          <cell r="F834" t="str">
            <v>1552-1560 Silverado Trl</v>
          </cell>
          <cell r="G834" t="str">
            <v>Napa</v>
          </cell>
          <cell r="H834" t="str">
            <v>Napa</v>
          </cell>
          <cell r="I834" t="str">
            <v>Highland Plaza</v>
          </cell>
          <cell r="J834" t="str">
            <v>94559</v>
          </cell>
          <cell r="O834" t="str">
            <v>Masonry</v>
          </cell>
          <cell r="P834">
            <v>2006</v>
          </cell>
          <cell r="Q834">
            <v>7286</v>
          </cell>
          <cell r="R834">
            <v>3</v>
          </cell>
          <cell r="S834" t="str">
            <v>Multi</v>
          </cell>
          <cell r="T834">
            <v>52.4</v>
          </cell>
          <cell r="U834">
            <v>392691</v>
          </cell>
          <cell r="V834">
            <v>725000</v>
          </cell>
          <cell r="AE834">
            <v>37407</v>
          </cell>
          <cell r="AF834">
            <v>725000</v>
          </cell>
        </row>
        <row r="835">
          <cell r="A835" t="str">
            <v>271737665</v>
          </cell>
          <cell r="B835" t="str">
            <v>East Bay/Oakland</v>
          </cell>
          <cell r="C835" t="str">
            <v>Napa County</v>
          </cell>
          <cell r="D835" t="str">
            <v>Retail</v>
          </cell>
          <cell r="E835" t="str">
            <v>Storefront</v>
          </cell>
          <cell r="F835" t="str">
            <v>1363-1371 Lincoln Ave</v>
          </cell>
          <cell r="G835" t="str">
            <v>Calistoga</v>
          </cell>
          <cell r="H835" t="str">
            <v>Napa</v>
          </cell>
          <cell r="I835" t="str">
            <v>Part of Portfolio Sale</v>
          </cell>
          <cell r="J835" t="str">
            <v>94515</v>
          </cell>
          <cell r="O835" t="str">
            <v>Masonry</v>
          </cell>
          <cell r="P835">
            <v>1920</v>
          </cell>
          <cell r="Q835">
            <v>2717</v>
          </cell>
          <cell r="R835">
            <v>2</v>
          </cell>
          <cell r="S835" t="str">
            <v>Multi</v>
          </cell>
          <cell r="U835">
            <v>61689</v>
          </cell>
          <cell r="V835">
            <v>377183</v>
          </cell>
          <cell r="W835">
            <v>322817</v>
          </cell>
          <cell r="X835" t="str">
            <v>Sonoma National Bank</v>
          </cell>
          <cell r="AE835">
            <v>37665</v>
          </cell>
          <cell r="AF835">
            <v>700000</v>
          </cell>
        </row>
        <row r="836">
          <cell r="A836" t="str">
            <v>039175</v>
          </cell>
          <cell r="B836" t="str">
            <v>East Bay/Oakland</v>
          </cell>
          <cell r="C836" t="str">
            <v>Napa County</v>
          </cell>
          <cell r="D836" t="str">
            <v>Retail</v>
          </cell>
          <cell r="F836" t="str">
            <v>75 Coombs St</v>
          </cell>
          <cell r="G836" t="str">
            <v>Napa</v>
          </cell>
          <cell r="H836" t="str">
            <v>Napa</v>
          </cell>
          <cell r="J836" t="str">
            <v>94559</v>
          </cell>
          <cell r="K836" t="str">
            <v>Amrik Singh</v>
          </cell>
          <cell r="L836" t="str">
            <v>Amrik Singh</v>
          </cell>
          <cell r="M836">
            <v>7145270788</v>
          </cell>
          <cell r="Q836">
            <v>0</v>
          </cell>
          <cell r="U836">
            <v>101423</v>
          </cell>
          <cell r="AE836">
            <v>39175</v>
          </cell>
          <cell r="AF836">
            <v>700000</v>
          </cell>
        </row>
        <row r="837">
          <cell r="A837" t="str">
            <v>360040385</v>
          </cell>
          <cell r="B837" t="str">
            <v>East Bay/Oakland</v>
          </cell>
          <cell r="C837" t="str">
            <v>Napa County</v>
          </cell>
          <cell r="D837" t="str">
            <v>Retail</v>
          </cell>
          <cell r="E837" t="str">
            <v>Freestanding</v>
          </cell>
          <cell r="F837" t="str">
            <v>810 Foothill Blvd</v>
          </cell>
          <cell r="G837" t="str">
            <v>Calistoga</v>
          </cell>
          <cell r="H837" t="str">
            <v>Napa</v>
          </cell>
          <cell r="J837" t="str">
            <v>94515</v>
          </cell>
          <cell r="K837" t="str">
            <v>James D Harder</v>
          </cell>
          <cell r="L837" t="str">
            <v>James Harder</v>
          </cell>
          <cell r="M837">
            <v>7072265511</v>
          </cell>
          <cell r="O837" t="str">
            <v>Metal</v>
          </cell>
          <cell r="Q837">
            <v>3600</v>
          </cell>
          <cell r="S837" t="str">
            <v>Single</v>
          </cell>
          <cell r="U837">
            <v>150872</v>
          </cell>
          <cell r="AE837">
            <v>40385</v>
          </cell>
          <cell r="AF837">
            <v>700000</v>
          </cell>
        </row>
        <row r="838">
          <cell r="A838" t="str">
            <v>248341234</v>
          </cell>
          <cell r="B838" t="str">
            <v>East Bay/Oakland</v>
          </cell>
          <cell r="C838" t="str">
            <v>Napa County</v>
          </cell>
          <cell r="D838" t="str">
            <v>Retail</v>
          </cell>
          <cell r="E838" t="str">
            <v>Veterinarian/Kennel</v>
          </cell>
          <cell r="F838" t="str">
            <v>1119 3rd Ave</v>
          </cell>
          <cell r="G838" t="str">
            <v>Napa</v>
          </cell>
          <cell r="H838" t="str">
            <v>Napa</v>
          </cell>
          <cell r="J838" t="str">
            <v>94558</v>
          </cell>
          <cell r="O838" t="str">
            <v>Wood Frame</v>
          </cell>
          <cell r="P838">
            <v>1980</v>
          </cell>
          <cell r="Q838">
            <v>2483</v>
          </cell>
          <cell r="S838" t="str">
            <v>Single</v>
          </cell>
          <cell r="U838">
            <v>775000</v>
          </cell>
          <cell r="V838">
            <v>200000</v>
          </cell>
          <cell r="W838">
            <v>500000</v>
          </cell>
          <cell r="X838" t="str">
            <v>Us Bk National Assn</v>
          </cell>
          <cell r="AE838">
            <v>41234</v>
          </cell>
          <cell r="AF838">
            <v>700000</v>
          </cell>
        </row>
        <row r="839">
          <cell r="A839" t="str">
            <v>118039471</v>
          </cell>
          <cell r="B839" t="str">
            <v>East Bay/Oakland</v>
          </cell>
          <cell r="C839" t="str">
            <v>Napa County</v>
          </cell>
          <cell r="D839" t="str">
            <v>Retail</v>
          </cell>
          <cell r="F839" t="str">
            <v>807 Main St</v>
          </cell>
          <cell r="G839" t="str">
            <v>Napa</v>
          </cell>
          <cell r="H839" t="str">
            <v>Napa</v>
          </cell>
          <cell r="I839" t="str">
            <v>Pilar Restaurant</v>
          </cell>
          <cell r="J839" t="str">
            <v>94559</v>
          </cell>
          <cell r="K839" t="str">
            <v>Giovanni &amp; Donna Scala</v>
          </cell>
          <cell r="L839" t="str">
            <v>Donna Scala</v>
          </cell>
          <cell r="M839">
            <v>7072571600</v>
          </cell>
          <cell r="P839">
            <v>1890</v>
          </cell>
          <cell r="Q839">
            <v>1180</v>
          </cell>
          <cell r="U839">
            <v>663000</v>
          </cell>
          <cell r="AE839">
            <v>39471</v>
          </cell>
          <cell r="AF839">
            <v>700000</v>
          </cell>
        </row>
        <row r="840">
          <cell r="A840" t="str">
            <v>039191</v>
          </cell>
          <cell r="B840" t="str">
            <v>East Bay/Oakland</v>
          </cell>
          <cell r="C840" t="str">
            <v>Napa County</v>
          </cell>
          <cell r="D840" t="str">
            <v>Retail</v>
          </cell>
          <cell r="F840" t="str">
            <v>731 Jefferson St</v>
          </cell>
          <cell r="G840" t="str">
            <v>Napa</v>
          </cell>
          <cell r="H840" t="str">
            <v>Napa</v>
          </cell>
          <cell r="J840" t="str">
            <v>94559</v>
          </cell>
          <cell r="Q840">
            <v>0</v>
          </cell>
          <cell r="U840">
            <v>151434</v>
          </cell>
          <cell r="AE840">
            <v>39191</v>
          </cell>
          <cell r="AF840">
            <v>676156</v>
          </cell>
        </row>
        <row r="841">
          <cell r="A841" t="str">
            <v>240041033</v>
          </cell>
          <cell r="B841" t="str">
            <v>East Bay/Oakland</v>
          </cell>
          <cell r="C841" t="str">
            <v>Napa County</v>
          </cell>
          <cell r="D841" t="str">
            <v>Retail</v>
          </cell>
          <cell r="E841" t="str">
            <v>Restaurant</v>
          </cell>
          <cell r="F841" t="str">
            <v>1195 W Imola Ave</v>
          </cell>
          <cell r="G841" t="str">
            <v>Napa</v>
          </cell>
          <cell r="H841" t="str">
            <v>Napa</v>
          </cell>
          <cell r="J841" t="str">
            <v>94559</v>
          </cell>
          <cell r="K841" t="str">
            <v>Barbara Pang &amp; Vith Pang</v>
          </cell>
          <cell r="L841" t="str">
            <v>Barbara Pang</v>
          </cell>
          <cell r="M841">
            <v>7072244722</v>
          </cell>
          <cell r="O841" t="str">
            <v>Masonry</v>
          </cell>
          <cell r="Q841">
            <v>2400</v>
          </cell>
          <cell r="R841">
            <v>1</v>
          </cell>
          <cell r="S841" t="str">
            <v>Single</v>
          </cell>
          <cell r="U841">
            <v>945475</v>
          </cell>
          <cell r="W841">
            <v>695000</v>
          </cell>
          <cell r="X841" t="str">
            <v>Open Bk</v>
          </cell>
          <cell r="AE841">
            <v>41033</v>
          </cell>
          <cell r="AF841">
            <v>675000</v>
          </cell>
        </row>
        <row r="842">
          <cell r="A842" t="str">
            <v>352037011</v>
          </cell>
          <cell r="B842" t="str">
            <v>East Bay/Oakland</v>
          </cell>
          <cell r="C842" t="str">
            <v>Napa County</v>
          </cell>
          <cell r="D842" t="str">
            <v>Retail</v>
          </cell>
          <cell r="E842" t="str">
            <v>Storefront</v>
          </cell>
          <cell r="F842" t="str">
            <v>1441-1443 Lincoln Ave</v>
          </cell>
          <cell r="G842" t="str">
            <v>Calistoga</v>
          </cell>
          <cell r="H842" t="str">
            <v>Napa</v>
          </cell>
          <cell r="I842" t="str">
            <v>Alex's Restaurant</v>
          </cell>
          <cell r="J842" t="str">
            <v>94515</v>
          </cell>
          <cell r="O842" t="str">
            <v>Masonry</v>
          </cell>
          <cell r="Q842">
            <v>3520</v>
          </cell>
          <cell r="R842">
            <v>1</v>
          </cell>
          <cell r="S842" t="str">
            <v>Single</v>
          </cell>
          <cell r="U842">
            <v>43764</v>
          </cell>
          <cell r="V842">
            <v>650500</v>
          </cell>
          <cell r="AE842">
            <v>37011</v>
          </cell>
          <cell r="AF842">
            <v>650500</v>
          </cell>
        </row>
        <row r="843">
          <cell r="A843" t="str">
            <v>1056036616</v>
          </cell>
          <cell r="B843" t="str">
            <v>East Bay/Oakland</v>
          </cell>
          <cell r="C843" t="str">
            <v>Napa County</v>
          </cell>
          <cell r="D843" t="str">
            <v>Retail (Strip Center)</v>
          </cell>
          <cell r="F843" t="str">
            <v>2233 Brown St</v>
          </cell>
          <cell r="G843" t="str">
            <v>Napa</v>
          </cell>
          <cell r="H843" t="str">
            <v>Napa</v>
          </cell>
          <cell r="I843" t="str">
            <v>La Morenita Market</v>
          </cell>
          <cell r="J843" t="str">
            <v>94558</v>
          </cell>
          <cell r="O843" t="str">
            <v>Reinforced Concrete</v>
          </cell>
          <cell r="P843">
            <v>1942</v>
          </cell>
          <cell r="Q843">
            <v>10560</v>
          </cell>
          <cell r="S843" t="str">
            <v>Single</v>
          </cell>
          <cell r="U843">
            <v>90000</v>
          </cell>
          <cell r="V843">
            <v>258500</v>
          </cell>
          <cell r="W843">
            <v>288500</v>
          </cell>
          <cell r="X843" t="str">
            <v>Lender Not available</v>
          </cell>
          <cell r="AA843">
            <v>103000</v>
          </cell>
          <cell r="AB843" t="str">
            <v>Seller</v>
          </cell>
          <cell r="AE843">
            <v>36616</v>
          </cell>
          <cell r="AF843">
            <v>650000</v>
          </cell>
        </row>
        <row r="844">
          <cell r="A844" t="str">
            <v>570037252</v>
          </cell>
          <cell r="B844" t="str">
            <v>East Bay/Oakland</v>
          </cell>
          <cell r="C844" t="str">
            <v>Napa County</v>
          </cell>
          <cell r="D844" t="str">
            <v>Retail</v>
          </cell>
          <cell r="E844" t="str">
            <v>Storefront</v>
          </cell>
          <cell r="F844" t="str">
            <v>1424-1436 2nd St</v>
          </cell>
          <cell r="G844" t="str">
            <v>Napa</v>
          </cell>
          <cell r="H844" t="str">
            <v>Napa</v>
          </cell>
          <cell r="I844" t="str">
            <v>Capitol Thrift</v>
          </cell>
          <cell r="J844" t="str">
            <v>94559</v>
          </cell>
          <cell r="O844" t="str">
            <v>Wood Frame</v>
          </cell>
          <cell r="P844">
            <v>1963</v>
          </cell>
          <cell r="Q844">
            <v>5700</v>
          </cell>
          <cell r="R844">
            <v>1</v>
          </cell>
          <cell r="S844" t="str">
            <v>Multi</v>
          </cell>
          <cell r="T844">
            <v>45.26</v>
          </cell>
          <cell r="U844">
            <v>522460</v>
          </cell>
          <cell r="V844">
            <v>650000</v>
          </cell>
          <cell r="AE844">
            <v>37252</v>
          </cell>
          <cell r="AF844">
            <v>650000</v>
          </cell>
        </row>
        <row r="845">
          <cell r="A845" t="str">
            <v>470037274</v>
          </cell>
          <cell r="B845" t="str">
            <v>East Bay/Oakland</v>
          </cell>
          <cell r="C845" t="str">
            <v>Napa County</v>
          </cell>
          <cell r="D845" t="str">
            <v>Retail</v>
          </cell>
          <cell r="E845" t="str">
            <v>Freestanding</v>
          </cell>
          <cell r="F845" t="str">
            <v>1117 Lincoln Ave</v>
          </cell>
          <cell r="G845" t="str">
            <v>Calistoga</v>
          </cell>
          <cell r="H845" t="str">
            <v>Napa</v>
          </cell>
          <cell r="I845" t="str">
            <v>Part of Portfolio Sale</v>
          </cell>
          <cell r="J845" t="str">
            <v>94515</v>
          </cell>
          <cell r="O845" t="str">
            <v>Masonry</v>
          </cell>
          <cell r="P845">
            <v>1932</v>
          </cell>
          <cell r="Q845">
            <v>4700</v>
          </cell>
          <cell r="R845">
            <v>2</v>
          </cell>
          <cell r="S845" t="str">
            <v>Multi</v>
          </cell>
          <cell r="U845">
            <v>455175</v>
          </cell>
          <cell r="V845">
            <v>195000</v>
          </cell>
          <cell r="W845">
            <v>455000</v>
          </cell>
          <cell r="X845" t="str">
            <v>Seller</v>
          </cell>
          <cell r="AE845">
            <v>37274</v>
          </cell>
          <cell r="AF845">
            <v>650000</v>
          </cell>
        </row>
        <row r="846">
          <cell r="A846" t="str">
            <v>238738621</v>
          </cell>
          <cell r="B846" t="str">
            <v>East Bay/Oakland</v>
          </cell>
          <cell r="C846" t="str">
            <v>Napa County</v>
          </cell>
          <cell r="D846" t="str">
            <v>Retail</v>
          </cell>
          <cell r="E846" t="str">
            <v>Storefront</v>
          </cell>
          <cell r="F846" t="str">
            <v>1147-1149 1st St</v>
          </cell>
          <cell r="G846" t="str">
            <v>Napa</v>
          </cell>
          <cell r="H846" t="str">
            <v>Napa</v>
          </cell>
          <cell r="J846" t="str">
            <v>94559</v>
          </cell>
          <cell r="O846" t="str">
            <v>Masonry</v>
          </cell>
          <cell r="Q846">
            <v>2387</v>
          </cell>
          <cell r="S846" t="str">
            <v>Multi</v>
          </cell>
          <cell r="U846">
            <v>280127</v>
          </cell>
          <cell r="V846">
            <v>97500</v>
          </cell>
          <cell r="W846">
            <v>325000</v>
          </cell>
          <cell r="X846" t="str">
            <v>Zions First Nat'l Bank</v>
          </cell>
          <cell r="AA846">
            <v>227500</v>
          </cell>
          <cell r="AB846" t="str">
            <v>Zions First Nat'l Bank</v>
          </cell>
          <cell r="AE846">
            <v>38621</v>
          </cell>
          <cell r="AF846">
            <v>650000</v>
          </cell>
        </row>
        <row r="847">
          <cell r="A847" t="str">
            <v>720040043</v>
          </cell>
          <cell r="B847" t="str">
            <v>East Bay/Oakland</v>
          </cell>
          <cell r="C847" t="str">
            <v>Napa County</v>
          </cell>
          <cell r="D847" t="str">
            <v>Retail</v>
          </cell>
          <cell r="F847" t="str">
            <v>1362-1364 Lincoln Ave</v>
          </cell>
          <cell r="G847" t="str">
            <v>Calistoga</v>
          </cell>
          <cell r="H847" t="str">
            <v>Napa</v>
          </cell>
          <cell r="J847" t="str">
            <v>94515</v>
          </cell>
          <cell r="O847" t="str">
            <v>Wood Frame</v>
          </cell>
          <cell r="P847">
            <v>1915</v>
          </cell>
          <cell r="Q847">
            <v>7200</v>
          </cell>
          <cell r="S847" t="str">
            <v>Single</v>
          </cell>
          <cell r="U847">
            <v>440040</v>
          </cell>
          <cell r="AE847">
            <v>40043</v>
          </cell>
          <cell r="AF847">
            <v>650000</v>
          </cell>
        </row>
        <row r="848">
          <cell r="A848" t="str">
            <v>660037406</v>
          </cell>
          <cell r="B848" t="str">
            <v>East Bay/Oakland</v>
          </cell>
          <cell r="C848" t="str">
            <v>Napa County</v>
          </cell>
          <cell r="D848" t="str">
            <v>Retail (Strip Center)</v>
          </cell>
          <cell r="F848" t="str">
            <v>980-992 Lincoln Ave</v>
          </cell>
          <cell r="G848" t="str">
            <v>Napa</v>
          </cell>
          <cell r="H848" t="str">
            <v>Napa</v>
          </cell>
          <cell r="J848" t="str">
            <v>94558</v>
          </cell>
          <cell r="O848" t="str">
            <v>Reinforced Concrete</v>
          </cell>
          <cell r="P848">
            <v>1965</v>
          </cell>
          <cell r="Q848">
            <v>6600</v>
          </cell>
          <cell r="R848">
            <v>4</v>
          </cell>
          <cell r="S848" t="str">
            <v>Multi</v>
          </cell>
          <cell r="U848">
            <v>159440</v>
          </cell>
          <cell r="V848">
            <v>162500</v>
          </cell>
          <cell r="W848">
            <v>487500</v>
          </cell>
          <cell r="X848" t="str">
            <v>Tamalpais Bk</v>
          </cell>
          <cell r="AE848">
            <v>37406</v>
          </cell>
          <cell r="AF848">
            <v>650000</v>
          </cell>
        </row>
        <row r="849">
          <cell r="A849" t="str">
            <v>352037134</v>
          </cell>
          <cell r="B849" t="str">
            <v>East Bay/Oakland</v>
          </cell>
          <cell r="C849" t="str">
            <v>Napa County</v>
          </cell>
          <cell r="D849" t="str">
            <v>Retail</v>
          </cell>
          <cell r="E849" t="str">
            <v>Bar</v>
          </cell>
          <cell r="F849" t="str">
            <v>600 Trancas St</v>
          </cell>
          <cell r="G849" t="str">
            <v>Napa</v>
          </cell>
          <cell r="H849" t="str">
            <v>Napa</v>
          </cell>
          <cell r="J849" t="str">
            <v>94558</v>
          </cell>
          <cell r="O849" t="str">
            <v>Wood Frame</v>
          </cell>
          <cell r="Q849">
            <v>3520</v>
          </cell>
          <cell r="S849" t="str">
            <v>Multi</v>
          </cell>
          <cell r="U849">
            <v>140398</v>
          </cell>
          <cell r="V849">
            <v>320000</v>
          </cell>
          <cell r="W849">
            <v>320000</v>
          </cell>
          <cell r="X849" t="str">
            <v>First Bank &amp; Trust</v>
          </cell>
          <cell r="AE849">
            <v>37134</v>
          </cell>
          <cell r="AF849">
            <v>640000</v>
          </cell>
        </row>
        <row r="850">
          <cell r="A850" t="str">
            <v>227537379</v>
          </cell>
          <cell r="B850" t="str">
            <v>East Bay/Oakland</v>
          </cell>
          <cell r="C850" t="str">
            <v>Napa County</v>
          </cell>
          <cell r="D850" t="str">
            <v>Retail</v>
          </cell>
          <cell r="E850" t="str">
            <v>Restaurant</v>
          </cell>
          <cell r="F850" t="str">
            <v>376 Soscol Ave</v>
          </cell>
          <cell r="G850" t="str">
            <v>Napa</v>
          </cell>
          <cell r="H850" t="str">
            <v>Napa</v>
          </cell>
          <cell r="J850" t="str">
            <v>94559</v>
          </cell>
          <cell r="O850" t="str">
            <v>Wood Frame</v>
          </cell>
          <cell r="P850">
            <v>1845</v>
          </cell>
          <cell r="Q850">
            <v>2275</v>
          </cell>
          <cell r="R850">
            <v>1</v>
          </cell>
          <cell r="S850" t="str">
            <v>Multi</v>
          </cell>
          <cell r="U850">
            <v>459653</v>
          </cell>
          <cell r="V850">
            <v>237000</v>
          </cell>
          <cell r="W850">
            <v>393000</v>
          </cell>
          <cell r="X850" t="str">
            <v>Vintage Bank</v>
          </cell>
          <cell r="AE850">
            <v>37379</v>
          </cell>
          <cell r="AF850">
            <v>630000</v>
          </cell>
        </row>
        <row r="851">
          <cell r="A851" t="str">
            <v>240038077</v>
          </cell>
          <cell r="B851" t="str">
            <v>East Bay/Oakland</v>
          </cell>
          <cell r="C851" t="str">
            <v>Napa County</v>
          </cell>
          <cell r="D851" t="str">
            <v>Retail</v>
          </cell>
          <cell r="E851" t="str">
            <v>Restaurant</v>
          </cell>
          <cell r="F851" t="str">
            <v>1195 W Imola Ave</v>
          </cell>
          <cell r="G851" t="str">
            <v>Napa</v>
          </cell>
          <cell r="H851" t="str">
            <v>Napa</v>
          </cell>
          <cell r="J851" t="str">
            <v>94559</v>
          </cell>
          <cell r="K851" t="str">
            <v>Satinder &amp; Harjit K Hayer, Trs</v>
          </cell>
          <cell r="M851">
            <v>7072244722</v>
          </cell>
          <cell r="O851" t="str">
            <v>Masonry</v>
          </cell>
          <cell r="Q851">
            <v>2400</v>
          </cell>
          <cell r="R851">
            <v>1</v>
          </cell>
          <cell r="S851" t="str">
            <v>Single</v>
          </cell>
          <cell r="U851">
            <v>164315</v>
          </cell>
          <cell r="W851">
            <v>750000</v>
          </cell>
          <cell r="X851" t="str">
            <v>Borrego Springs Bank</v>
          </cell>
          <cell r="Z851" t="str">
            <v>N/TD</v>
          </cell>
          <cell r="AE851">
            <v>38077</v>
          </cell>
          <cell r="AF851">
            <v>600000</v>
          </cell>
        </row>
        <row r="852">
          <cell r="A852" t="str">
            <v>500037803</v>
          </cell>
          <cell r="B852" t="str">
            <v>East Bay/Oakland</v>
          </cell>
          <cell r="C852" t="str">
            <v>Napa County</v>
          </cell>
          <cell r="D852" t="str">
            <v>Retail</v>
          </cell>
          <cell r="E852" t="str">
            <v>Storefront Retail/Residential</v>
          </cell>
          <cell r="F852" t="str">
            <v>1810 Monticello Rd</v>
          </cell>
          <cell r="G852" t="str">
            <v>Napa</v>
          </cell>
          <cell r="H852" t="str">
            <v>Napa</v>
          </cell>
          <cell r="J852" t="str">
            <v>94558</v>
          </cell>
          <cell r="O852" t="str">
            <v>Wood Frame</v>
          </cell>
          <cell r="Q852">
            <v>5000</v>
          </cell>
          <cell r="R852">
            <v>2</v>
          </cell>
          <cell r="S852" t="str">
            <v>Single</v>
          </cell>
          <cell r="U852">
            <v>440921</v>
          </cell>
          <cell r="V852">
            <v>145000</v>
          </cell>
          <cell r="W852">
            <v>455000</v>
          </cell>
          <cell r="X852" t="str">
            <v>Tamalpais Bk</v>
          </cell>
          <cell r="AE852">
            <v>37803</v>
          </cell>
          <cell r="AF852">
            <v>600000</v>
          </cell>
        </row>
        <row r="853">
          <cell r="A853" t="str">
            <v>828641129</v>
          </cell>
          <cell r="B853" t="str">
            <v>East Bay/Oakland</v>
          </cell>
          <cell r="C853" t="str">
            <v>Napa County</v>
          </cell>
          <cell r="D853" t="str">
            <v>Retail</v>
          </cell>
          <cell r="E853" t="str">
            <v>Funeral Home</v>
          </cell>
          <cell r="F853" t="str">
            <v>1660 Silverado Trl</v>
          </cell>
          <cell r="G853" t="str">
            <v>Napa</v>
          </cell>
          <cell r="H853" t="str">
            <v>Napa</v>
          </cell>
          <cell r="J853" t="str">
            <v>94559</v>
          </cell>
          <cell r="O853" t="str">
            <v>Masonry</v>
          </cell>
          <cell r="Q853">
            <v>8286</v>
          </cell>
          <cell r="S853" t="str">
            <v>Multi</v>
          </cell>
          <cell r="U853">
            <v>1400000</v>
          </cell>
          <cell r="W853">
            <v>555000</v>
          </cell>
          <cell r="X853" t="str">
            <v>California Bk&amp;tr</v>
          </cell>
          <cell r="AA853">
            <v>444000</v>
          </cell>
          <cell r="AB853" t="str">
            <v>California Bank &amp; Trust</v>
          </cell>
          <cell r="AE853">
            <v>41129</v>
          </cell>
          <cell r="AF853">
            <v>600000</v>
          </cell>
        </row>
        <row r="854">
          <cell r="A854" t="str">
            <v>247341530</v>
          </cell>
          <cell r="B854" t="str">
            <v>East Bay/Oakland</v>
          </cell>
          <cell r="C854" t="str">
            <v>Napa County</v>
          </cell>
          <cell r="D854" t="str">
            <v>Retail</v>
          </cell>
          <cell r="E854" t="str">
            <v>Storefront</v>
          </cell>
          <cell r="F854" t="str">
            <v>1437 Lincoln Ave</v>
          </cell>
          <cell r="G854" t="str">
            <v>Calistoga</v>
          </cell>
          <cell r="H854" t="str">
            <v>Napa</v>
          </cell>
          <cell r="J854" t="str">
            <v>94515</v>
          </cell>
          <cell r="O854" t="str">
            <v>Masonry</v>
          </cell>
          <cell r="Q854">
            <v>2473</v>
          </cell>
          <cell r="R854">
            <v>1</v>
          </cell>
          <cell r="S854" t="str">
            <v>Single</v>
          </cell>
          <cell r="U854">
            <v>107720</v>
          </cell>
          <cell r="W854">
            <v>500000</v>
          </cell>
          <cell r="X854" t="str">
            <v>Private Lender</v>
          </cell>
          <cell r="Z854" t="str">
            <v>Lender Name: Private Individual Citaku Shefki &amp; P A Trust (pt)</v>
          </cell>
          <cell r="AE854">
            <v>41530</v>
          </cell>
          <cell r="AF854">
            <v>600000</v>
          </cell>
        </row>
        <row r="855">
          <cell r="A855" t="str">
            <v>141636748</v>
          </cell>
          <cell r="B855" t="str">
            <v>East Bay/Oakland</v>
          </cell>
          <cell r="C855" t="str">
            <v>Napa County</v>
          </cell>
          <cell r="D855" t="str">
            <v>Retail</v>
          </cell>
          <cell r="E855" t="str">
            <v>Storefront</v>
          </cell>
          <cell r="F855" t="str">
            <v>1201-1205 Main St</v>
          </cell>
          <cell r="G855" t="str">
            <v>Saint Helena</v>
          </cell>
          <cell r="H855" t="str">
            <v>Napa</v>
          </cell>
          <cell r="J855" t="str">
            <v>94574</v>
          </cell>
          <cell r="O855" t="str">
            <v>Masonry</v>
          </cell>
          <cell r="P855">
            <v>1977</v>
          </cell>
          <cell r="Q855">
            <v>1416</v>
          </cell>
          <cell r="R855">
            <v>1</v>
          </cell>
          <cell r="S855" t="str">
            <v>Single</v>
          </cell>
          <cell r="U855">
            <v>85661</v>
          </cell>
          <cell r="V855">
            <v>250000</v>
          </cell>
          <cell r="W855">
            <v>337500</v>
          </cell>
          <cell r="X855" t="str">
            <v>Seller</v>
          </cell>
          <cell r="Z855" t="str">
            <v>Seller</v>
          </cell>
          <cell r="AE855">
            <v>36748</v>
          </cell>
          <cell r="AF855">
            <v>587500</v>
          </cell>
        </row>
        <row r="856">
          <cell r="A856" t="str">
            <v>176037587</v>
          </cell>
          <cell r="B856" t="str">
            <v>East Bay/Oakland</v>
          </cell>
          <cell r="C856" t="str">
            <v>Napa County</v>
          </cell>
          <cell r="D856" t="str">
            <v>Retail</v>
          </cell>
          <cell r="E856" t="str">
            <v>Storefront Retail/Residential</v>
          </cell>
          <cell r="F856" t="str">
            <v>1988 Wise Dr</v>
          </cell>
          <cell r="G856" t="str">
            <v>Napa</v>
          </cell>
          <cell r="H856" t="str">
            <v>Napa</v>
          </cell>
          <cell r="J856" t="str">
            <v>94558</v>
          </cell>
          <cell r="O856" t="str">
            <v>Masonry</v>
          </cell>
          <cell r="P856">
            <v>1950</v>
          </cell>
          <cell r="Q856">
            <v>1760</v>
          </cell>
          <cell r="S856" t="str">
            <v>Single</v>
          </cell>
          <cell r="U856">
            <v>241081</v>
          </cell>
          <cell r="V856">
            <v>85000</v>
          </cell>
          <cell r="W856">
            <v>400000</v>
          </cell>
          <cell r="X856" t="str">
            <v>Long Beach Mortgage</v>
          </cell>
          <cell r="AA856">
            <v>100000</v>
          </cell>
          <cell r="AB856" t="str">
            <v>Long Beach Mortgage</v>
          </cell>
          <cell r="AE856">
            <v>37587</v>
          </cell>
          <cell r="AF856">
            <v>585000</v>
          </cell>
        </row>
        <row r="857">
          <cell r="A857" t="str">
            <v>110040450</v>
          </cell>
          <cell r="B857" t="str">
            <v>East Bay/Oakland</v>
          </cell>
          <cell r="C857" t="str">
            <v>Napa County</v>
          </cell>
          <cell r="D857" t="str">
            <v>Retail</v>
          </cell>
          <cell r="E857" t="str">
            <v>Restaurant</v>
          </cell>
          <cell r="F857" t="str">
            <v>1408 Clay St</v>
          </cell>
          <cell r="G857" t="str">
            <v>Napa</v>
          </cell>
          <cell r="H857" t="str">
            <v>Napa</v>
          </cell>
          <cell r="J857" t="str">
            <v>94559</v>
          </cell>
          <cell r="K857" t="str">
            <v>Michael L Holcomb</v>
          </cell>
          <cell r="L857" t="str">
            <v>Michael Holcomb</v>
          </cell>
          <cell r="O857" t="str">
            <v>Wood Frame</v>
          </cell>
          <cell r="P857">
            <v>1975</v>
          </cell>
          <cell r="Q857">
            <v>1100</v>
          </cell>
          <cell r="R857">
            <v>1</v>
          </cell>
          <cell r="S857" t="str">
            <v>Single</v>
          </cell>
          <cell r="U857">
            <v>646771</v>
          </cell>
          <cell r="V857">
            <v>575000</v>
          </cell>
          <cell r="AE857">
            <v>40450</v>
          </cell>
          <cell r="AF857">
            <v>575000</v>
          </cell>
        </row>
        <row r="858">
          <cell r="A858" t="str">
            <v>310440107</v>
          </cell>
          <cell r="B858" t="str">
            <v>East Bay/Oakland</v>
          </cell>
          <cell r="C858" t="str">
            <v>Napa County</v>
          </cell>
          <cell r="D858" t="str">
            <v>Retail</v>
          </cell>
          <cell r="E858" t="str">
            <v>Freestanding</v>
          </cell>
          <cell r="F858" t="str">
            <v>780 Lincoln Ave</v>
          </cell>
          <cell r="G858" t="str">
            <v>Napa</v>
          </cell>
          <cell r="H858" t="str">
            <v>Napa</v>
          </cell>
          <cell r="J858" t="str">
            <v>94558</v>
          </cell>
          <cell r="K858" t="str">
            <v>Peter A &amp; Vernice H Gasser Foundation</v>
          </cell>
          <cell r="L858" t="str">
            <v>Peter Gasser</v>
          </cell>
          <cell r="M858">
            <v>7072551646</v>
          </cell>
          <cell r="O858" t="str">
            <v>Wood Frame</v>
          </cell>
          <cell r="P858">
            <v>1920</v>
          </cell>
          <cell r="Q858">
            <v>3104</v>
          </cell>
          <cell r="S858" t="str">
            <v>Multi</v>
          </cell>
          <cell r="U858">
            <v>936360</v>
          </cell>
          <cell r="V858">
            <v>560000</v>
          </cell>
          <cell r="AE858">
            <v>40107</v>
          </cell>
          <cell r="AF858">
            <v>560000</v>
          </cell>
        </row>
        <row r="859">
          <cell r="A859" t="str">
            <v>800037637</v>
          </cell>
          <cell r="B859" t="str">
            <v>East Bay/Oakland</v>
          </cell>
          <cell r="C859" t="str">
            <v>Napa County</v>
          </cell>
          <cell r="D859" t="str">
            <v>Retail</v>
          </cell>
          <cell r="E859" t="str">
            <v>Auto Repair</v>
          </cell>
          <cell r="F859" t="str">
            <v>1178 Silverado Trl</v>
          </cell>
          <cell r="G859" t="str">
            <v>Napa</v>
          </cell>
          <cell r="H859" t="str">
            <v>Napa</v>
          </cell>
          <cell r="J859" t="str">
            <v>94559</v>
          </cell>
          <cell r="O859" t="str">
            <v>Metal</v>
          </cell>
          <cell r="Q859">
            <v>8000</v>
          </cell>
          <cell r="S859" t="str">
            <v>Single</v>
          </cell>
          <cell r="U859">
            <v>351135</v>
          </cell>
          <cell r="V859">
            <v>56000</v>
          </cell>
          <cell r="W859">
            <v>500000</v>
          </cell>
          <cell r="X859" t="str">
            <v>Seller</v>
          </cell>
          <cell r="AE859">
            <v>37637</v>
          </cell>
          <cell r="AF859">
            <v>556000</v>
          </cell>
        </row>
        <row r="860">
          <cell r="A860" t="str">
            <v>148337397</v>
          </cell>
          <cell r="B860" t="str">
            <v>East Bay/Oakland</v>
          </cell>
          <cell r="C860" t="str">
            <v>Napa County</v>
          </cell>
          <cell r="D860" t="str">
            <v>Retail</v>
          </cell>
          <cell r="E860" t="str">
            <v>Freestanding</v>
          </cell>
          <cell r="F860" t="str">
            <v>1255 Lincoln Ave</v>
          </cell>
          <cell r="G860" t="str">
            <v>Calistoga</v>
          </cell>
          <cell r="H860" t="str">
            <v>Napa</v>
          </cell>
          <cell r="I860" t="str">
            <v>Hurd Beeswax Candles</v>
          </cell>
          <cell r="J860" t="str">
            <v>94515</v>
          </cell>
          <cell r="O860" t="str">
            <v>Reinforced Concrete</v>
          </cell>
          <cell r="P860">
            <v>1989</v>
          </cell>
          <cell r="Q860">
            <v>1483</v>
          </cell>
          <cell r="R860">
            <v>1</v>
          </cell>
          <cell r="S860" t="str">
            <v>Single</v>
          </cell>
          <cell r="U860">
            <v>441419</v>
          </cell>
          <cell r="V860">
            <v>555000</v>
          </cell>
          <cell r="AE860">
            <v>37397</v>
          </cell>
          <cell r="AF860">
            <v>555000</v>
          </cell>
        </row>
        <row r="861">
          <cell r="A861" t="str">
            <v>132040652</v>
          </cell>
          <cell r="B861" t="str">
            <v>East Bay/Oakland</v>
          </cell>
          <cell r="C861" t="str">
            <v>Napa County</v>
          </cell>
          <cell r="D861" t="str">
            <v>Retail</v>
          </cell>
          <cell r="E861" t="str">
            <v>Storefront</v>
          </cell>
          <cell r="F861" t="str">
            <v>815 Main St</v>
          </cell>
          <cell r="G861" t="str">
            <v>Napa</v>
          </cell>
          <cell r="H861" t="str">
            <v>Napa</v>
          </cell>
          <cell r="J861" t="str">
            <v>94559</v>
          </cell>
          <cell r="K861" t="str">
            <v>Michael L Holcomb</v>
          </cell>
          <cell r="L861" t="str">
            <v>Michael Holcomb</v>
          </cell>
          <cell r="O861" t="str">
            <v>Reinforced Concrete</v>
          </cell>
          <cell r="Q861">
            <v>1320</v>
          </cell>
          <cell r="S861" t="str">
            <v>Single</v>
          </cell>
          <cell r="U861">
            <v>61689</v>
          </cell>
          <cell r="V861">
            <v>550000</v>
          </cell>
          <cell r="AE861">
            <v>40652</v>
          </cell>
          <cell r="AF861">
            <v>550000</v>
          </cell>
        </row>
        <row r="862">
          <cell r="A862" t="str">
            <v>141736916</v>
          </cell>
          <cell r="B862" t="str">
            <v>East Bay/Oakland</v>
          </cell>
          <cell r="C862" t="str">
            <v>Napa County</v>
          </cell>
          <cell r="D862" t="str">
            <v>Retail</v>
          </cell>
          <cell r="E862" t="str">
            <v>Auto Repair</v>
          </cell>
          <cell r="F862" t="str">
            <v>1200 Silverado Trl</v>
          </cell>
          <cell r="G862" t="str">
            <v>Napa</v>
          </cell>
          <cell r="H862" t="str">
            <v>Napa</v>
          </cell>
          <cell r="J862" t="str">
            <v>94559</v>
          </cell>
          <cell r="O862" t="str">
            <v>Wood Frame</v>
          </cell>
          <cell r="Q862">
            <v>1417</v>
          </cell>
          <cell r="S862" t="str">
            <v>Single</v>
          </cell>
          <cell r="U862">
            <v>152434</v>
          </cell>
          <cell r="V862">
            <v>500000</v>
          </cell>
          <cell r="W862">
            <v>50000</v>
          </cell>
          <cell r="X862" t="str">
            <v>Seller</v>
          </cell>
          <cell r="AE862">
            <v>36916</v>
          </cell>
          <cell r="AF862">
            <v>550000</v>
          </cell>
        </row>
        <row r="863">
          <cell r="A863" t="str">
            <v>1066</v>
          </cell>
          <cell r="B863" t="str">
            <v>East Bay/Oakland</v>
          </cell>
          <cell r="C863" t="str">
            <v>Napa County</v>
          </cell>
          <cell r="D863" t="str">
            <v>Retail</v>
          </cell>
          <cell r="E863" t="str">
            <v>Freestanding</v>
          </cell>
          <cell r="F863" t="str">
            <v>2815 Jefferson St</v>
          </cell>
          <cell r="G863" t="str">
            <v>Napa</v>
          </cell>
          <cell r="H863" t="str">
            <v>Napa</v>
          </cell>
          <cell r="J863" t="str">
            <v>94558</v>
          </cell>
          <cell r="O863" t="str">
            <v>Masonry</v>
          </cell>
          <cell r="P863">
            <v>1960</v>
          </cell>
          <cell r="Q863">
            <v>1066</v>
          </cell>
          <cell r="S863" t="str">
            <v>Multi</v>
          </cell>
        </row>
        <row r="864">
          <cell r="A864" t="str">
            <v>328837194</v>
          </cell>
          <cell r="B864" t="str">
            <v>East Bay/Oakland</v>
          </cell>
          <cell r="C864" t="str">
            <v>Napa County</v>
          </cell>
          <cell r="D864" t="str">
            <v>Retail</v>
          </cell>
          <cell r="E864" t="str">
            <v>Freestanding</v>
          </cell>
          <cell r="F864" t="str">
            <v>1125 Lincoln Ave</v>
          </cell>
          <cell r="G864" t="str">
            <v>Calistoga</v>
          </cell>
          <cell r="H864" t="str">
            <v>Napa</v>
          </cell>
          <cell r="J864" t="str">
            <v>94515</v>
          </cell>
          <cell r="N864" t="str">
            <v>C</v>
          </cell>
          <cell r="O864" t="str">
            <v>Wood Frame</v>
          </cell>
          <cell r="P864">
            <v>1900</v>
          </cell>
          <cell r="Q864">
            <v>3288</v>
          </cell>
          <cell r="S864" t="str">
            <v>Multi</v>
          </cell>
          <cell r="U864">
            <v>297833</v>
          </cell>
          <cell r="V864">
            <v>225000</v>
          </cell>
          <cell r="W864">
            <v>305000</v>
          </cell>
          <cell r="X864" t="str">
            <v>Seller</v>
          </cell>
          <cell r="AE864">
            <v>37194</v>
          </cell>
          <cell r="AF864">
            <v>530000</v>
          </cell>
        </row>
        <row r="865">
          <cell r="A865" t="str">
            <v>143036810</v>
          </cell>
          <cell r="B865" t="str">
            <v>East Bay/Oakland</v>
          </cell>
          <cell r="C865" t="str">
            <v>Napa County</v>
          </cell>
          <cell r="D865" t="str">
            <v>Retail</v>
          </cell>
          <cell r="E865" t="str">
            <v>Convenience Store</v>
          </cell>
          <cell r="F865" t="str">
            <v>1009 Foothill Blvd</v>
          </cell>
          <cell r="G865" t="str">
            <v>Calistoga</v>
          </cell>
          <cell r="H865" t="str">
            <v>Napa</v>
          </cell>
          <cell r="J865" t="str">
            <v>94515</v>
          </cell>
          <cell r="O865" t="str">
            <v>Wood Frame</v>
          </cell>
          <cell r="P865">
            <v>1945</v>
          </cell>
          <cell r="Q865">
            <v>1430</v>
          </cell>
          <cell r="R865">
            <v>1</v>
          </cell>
          <cell r="S865" t="str">
            <v>Single</v>
          </cell>
          <cell r="U865">
            <v>163356</v>
          </cell>
          <cell r="V865">
            <v>82000</v>
          </cell>
          <cell r="W865">
            <v>448000</v>
          </cell>
          <cell r="X865" t="str">
            <v>Sonoma National Bank</v>
          </cell>
          <cell r="AE865">
            <v>36810</v>
          </cell>
          <cell r="AF865">
            <v>530000</v>
          </cell>
        </row>
        <row r="866">
          <cell r="A866" t="str">
            <v>492940226</v>
          </cell>
          <cell r="B866" t="str">
            <v>East Bay/Oakland</v>
          </cell>
          <cell r="C866" t="str">
            <v>Napa County</v>
          </cell>
          <cell r="D866" t="str">
            <v>Retail</v>
          </cell>
          <cell r="E866" t="str">
            <v>Freestanding</v>
          </cell>
          <cell r="F866" t="str">
            <v>2300 Jefferson St</v>
          </cell>
          <cell r="G866" t="str">
            <v>Napa</v>
          </cell>
          <cell r="H866" t="str">
            <v>Napa</v>
          </cell>
          <cell r="J866" t="str">
            <v>94559</v>
          </cell>
          <cell r="K866" t="str">
            <v>The Langfan Company</v>
          </cell>
          <cell r="L866" t="str">
            <v>Jenny Gaboff</v>
          </cell>
          <cell r="M866">
            <v>2128320200</v>
          </cell>
          <cell r="O866" t="str">
            <v>Masonry</v>
          </cell>
          <cell r="P866">
            <v>1976</v>
          </cell>
          <cell r="Q866">
            <v>4929</v>
          </cell>
          <cell r="R866">
            <v>1</v>
          </cell>
          <cell r="S866" t="str">
            <v>Multi</v>
          </cell>
          <cell r="U866">
            <v>303177</v>
          </cell>
          <cell r="AE866">
            <v>40226</v>
          </cell>
          <cell r="AF866">
            <v>516000</v>
          </cell>
        </row>
        <row r="867">
          <cell r="A867" t="str">
            <v>404837712</v>
          </cell>
          <cell r="B867" t="str">
            <v>East Bay/Oakland</v>
          </cell>
          <cell r="C867" t="str">
            <v>Napa County</v>
          </cell>
          <cell r="D867" t="str">
            <v>Retail</v>
          </cell>
          <cell r="E867" t="str">
            <v>Freestanding</v>
          </cell>
          <cell r="F867" t="str">
            <v>2400 Oak St</v>
          </cell>
          <cell r="G867" t="str">
            <v>Napa</v>
          </cell>
          <cell r="H867" t="str">
            <v>Napa</v>
          </cell>
          <cell r="I867" t="str">
            <v>Franks Janitorial Service</v>
          </cell>
          <cell r="J867" t="str">
            <v>94559</v>
          </cell>
          <cell r="O867" t="str">
            <v>Masonry</v>
          </cell>
          <cell r="P867">
            <v>1951</v>
          </cell>
          <cell r="Q867">
            <v>4048</v>
          </cell>
          <cell r="R867">
            <v>1</v>
          </cell>
          <cell r="S867" t="str">
            <v>Multi</v>
          </cell>
          <cell r="U867">
            <v>239755</v>
          </cell>
          <cell r="V867">
            <v>500000</v>
          </cell>
          <cell r="X867" t="str">
            <v>Lender Not available</v>
          </cell>
          <cell r="Z867" t="str">
            <v>N/TD</v>
          </cell>
          <cell r="AE867">
            <v>37712</v>
          </cell>
          <cell r="AF867">
            <v>500000</v>
          </cell>
        </row>
        <row r="868">
          <cell r="A868" t="str">
            <v>554437099</v>
          </cell>
          <cell r="B868" t="str">
            <v>East Bay/Oakland</v>
          </cell>
          <cell r="C868" t="str">
            <v>Napa County</v>
          </cell>
          <cell r="D868" t="str">
            <v>Retail (Strip Center)</v>
          </cell>
          <cell r="F868" t="str">
            <v>2550-2564 Jefferson St</v>
          </cell>
          <cell r="G868" t="str">
            <v>Napa</v>
          </cell>
          <cell r="H868" t="str">
            <v>Napa</v>
          </cell>
          <cell r="I868" t="str">
            <v>Lui Building</v>
          </cell>
          <cell r="J868" t="str">
            <v>94558</v>
          </cell>
          <cell r="O868" t="str">
            <v>Wood Frame</v>
          </cell>
          <cell r="Q868">
            <v>5544</v>
          </cell>
          <cell r="R868">
            <v>4</v>
          </cell>
          <cell r="S868" t="str">
            <v>Multi</v>
          </cell>
          <cell r="U868">
            <v>137170</v>
          </cell>
          <cell r="V868">
            <v>500000</v>
          </cell>
          <cell r="AE868">
            <v>37099</v>
          </cell>
          <cell r="AF868">
            <v>500000</v>
          </cell>
        </row>
        <row r="869">
          <cell r="A869" t="str">
            <v>195038625</v>
          </cell>
          <cell r="B869" t="str">
            <v>East Bay/Oakland</v>
          </cell>
          <cell r="C869" t="str">
            <v>Napa County</v>
          </cell>
          <cell r="D869" t="str">
            <v>Retail</v>
          </cell>
          <cell r="E869" t="str">
            <v>Freestanding</v>
          </cell>
          <cell r="F869" t="str">
            <v>1625 Jefferson St</v>
          </cell>
          <cell r="G869" t="str">
            <v>Napa</v>
          </cell>
          <cell r="H869" t="str">
            <v>Napa</v>
          </cell>
          <cell r="J869" t="str">
            <v>94559</v>
          </cell>
          <cell r="O869" t="str">
            <v>Masonry</v>
          </cell>
          <cell r="Q869">
            <v>1950</v>
          </cell>
          <cell r="S869" t="str">
            <v>Multi</v>
          </cell>
          <cell r="U869">
            <v>60520</v>
          </cell>
          <cell r="V869">
            <v>50000</v>
          </cell>
          <cell r="W869">
            <v>450000</v>
          </cell>
          <cell r="X869" t="str">
            <v>Seller</v>
          </cell>
          <cell r="Z869" t="str">
            <v>Stutzman John H Sr &amp; M D Trust</v>
          </cell>
          <cell r="AE869">
            <v>38625</v>
          </cell>
          <cell r="AF869">
            <v>500000</v>
          </cell>
        </row>
        <row r="870">
          <cell r="A870" t="str">
            <v>165937652</v>
          </cell>
          <cell r="B870" t="str">
            <v>East Bay/Oakland</v>
          </cell>
          <cell r="C870" t="str">
            <v>Napa County</v>
          </cell>
          <cell r="D870" t="str">
            <v>Retail (Strip Center)</v>
          </cell>
          <cell r="E870" t="str">
            <v>Freestanding</v>
          </cell>
          <cell r="F870" t="str">
            <v>2401 California Blvd</v>
          </cell>
          <cell r="G870" t="str">
            <v>Napa</v>
          </cell>
          <cell r="H870" t="str">
            <v>Napa</v>
          </cell>
          <cell r="I870" t="str">
            <v>Heritage Place</v>
          </cell>
          <cell r="J870" t="str">
            <v>94558</v>
          </cell>
          <cell r="O870" t="str">
            <v>Wood Frame</v>
          </cell>
          <cell r="Q870">
            <v>1659</v>
          </cell>
          <cell r="S870" t="str">
            <v>Single</v>
          </cell>
          <cell r="U870">
            <v>222854</v>
          </cell>
          <cell r="V870">
            <v>375000</v>
          </cell>
          <cell r="W870">
            <v>125000</v>
          </cell>
          <cell r="X870" t="str">
            <v>Seller</v>
          </cell>
          <cell r="AE870">
            <v>37652</v>
          </cell>
          <cell r="AF870">
            <v>500000</v>
          </cell>
        </row>
        <row r="871">
          <cell r="A871" t="str">
            <v>169540612</v>
          </cell>
          <cell r="B871" t="str">
            <v>East Bay/Oakland</v>
          </cell>
          <cell r="C871" t="str">
            <v>Napa County</v>
          </cell>
          <cell r="D871" t="str">
            <v>Retail</v>
          </cell>
          <cell r="E871" t="str">
            <v>Freestanding</v>
          </cell>
          <cell r="F871" t="str">
            <v>829 Main St</v>
          </cell>
          <cell r="G871" t="str">
            <v>Napa</v>
          </cell>
          <cell r="H871" t="str">
            <v>Napa</v>
          </cell>
          <cell r="J871" t="str">
            <v>94559</v>
          </cell>
          <cell r="O871" t="str">
            <v>Masonry</v>
          </cell>
          <cell r="Q871">
            <v>1695</v>
          </cell>
          <cell r="R871">
            <v>2</v>
          </cell>
          <cell r="S871" t="str">
            <v>Single</v>
          </cell>
          <cell r="U871">
            <v>254403</v>
          </cell>
          <cell r="AE871">
            <v>40612</v>
          </cell>
          <cell r="AF871">
            <v>500000</v>
          </cell>
        </row>
        <row r="872">
          <cell r="A872" t="str">
            <v>244036889</v>
          </cell>
          <cell r="B872" t="str">
            <v>East Bay/Oakland</v>
          </cell>
          <cell r="C872" t="str">
            <v>Napa County</v>
          </cell>
          <cell r="D872" t="str">
            <v>Retail</v>
          </cell>
          <cell r="F872" t="str">
            <v>1700 W Imola Ave</v>
          </cell>
          <cell r="G872" t="str">
            <v>Napa</v>
          </cell>
          <cell r="H872" t="str">
            <v>Napa</v>
          </cell>
          <cell r="J872" t="str">
            <v>94559</v>
          </cell>
          <cell r="O872" t="str">
            <v>Masonry</v>
          </cell>
          <cell r="P872">
            <v>1952</v>
          </cell>
          <cell r="Q872">
            <v>2440</v>
          </cell>
          <cell r="S872" t="str">
            <v>Multi</v>
          </cell>
          <cell r="U872">
            <v>330268</v>
          </cell>
          <cell r="V872">
            <v>125250</v>
          </cell>
          <cell r="W872">
            <v>374250</v>
          </cell>
          <cell r="X872" t="str">
            <v>Wells Fargo Bank N.A.</v>
          </cell>
          <cell r="AE872">
            <v>36889</v>
          </cell>
          <cell r="AF872">
            <v>499500</v>
          </cell>
        </row>
        <row r="873">
          <cell r="A873" t="str">
            <v>151837665</v>
          </cell>
          <cell r="B873" t="str">
            <v>East Bay/Oakland</v>
          </cell>
          <cell r="C873" t="str">
            <v>Napa County</v>
          </cell>
          <cell r="D873" t="str">
            <v>Retail</v>
          </cell>
          <cell r="E873" t="str">
            <v>Storefront</v>
          </cell>
          <cell r="F873" t="str">
            <v>1219 Washington St</v>
          </cell>
          <cell r="G873" t="str">
            <v>Calistoga</v>
          </cell>
          <cell r="H873" t="str">
            <v>Napa</v>
          </cell>
          <cell r="I873" t="str">
            <v>Calistoga Massage Center</v>
          </cell>
          <cell r="J873" t="str">
            <v>94515</v>
          </cell>
          <cell r="O873" t="str">
            <v>Wood Frame</v>
          </cell>
          <cell r="P873">
            <v>1925</v>
          </cell>
          <cell r="Q873">
            <v>1518</v>
          </cell>
          <cell r="R873">
            <v>1</v>
          </cell>
          <cell r="S873" t="str">
            <v>Single</v>
          </cell>
          <cell r="U873">
            <v>48229</v>
          </cell>
          <cell r="V873">
            <v>170000</v>
          </cell>
          <cell r="W873">
            <v>325000</v>
          </cell>
          <cell r="X873" t="str">
            <v>Sonoma National Bank</v>
          </cell>
          <cell r="AE873">
            <v>37665</v>
          </cell>
          <cell r="AF873">
            <v>495000</v>
          </cell>
        </row>
        <row r="874">
          <cell r="A874" t="str">
            <v>211236992</v>
          </cell>
          <cell r="B874" t="str">
            <v>East Bay/Oakland</v>
          </cell>
          <cell r="C874" t="str">
            <v>Napa County</v>
          </cell>
          <cell r="D874" t="str">
            <v>Retail</v>
          </cell>
          <cell r="E874" t="str">
            <v>Freestanding</v>
          </cell>
          <cell r="F874" t="str">
            <v>1106 Jordan Ln</v>
          </cell>
          <cell r="G874" t="str">
            <v>Napa</v>
          </cell>
          <cell r="H874" t="str">
            <v>Napa</v>
          </cell>
          <cell r="J874" t="str">
            <v>94559</v>
          </cell>
          <cell r="O874" t="str">
            <v>Wood Frame</v>
          </cell>
          <cell r="P874">
            <v>1950</v>
          </cell>
          <cell r="Q874">
            <v>2112</v>
          </cell>
          <cell r="S874" t="str">
            <v>Single</v>
          </cell>
          <cell r="U874">
            <v>134701</v>
          </cell>
          <cell r="V874">
            <v>100000</v>
          </cell>
          <cell r="W874">
            <v>395000</v>
          </cell>
          <cell r="X874" t="str">
            <v>Seller</v>
          </cell>
          <cell r="AE874">
            <v>36992</v>
          </cell>
          <cell r="AF874">
            <v>495000</v>
          </cell>
        </row>
        <row r="875">
          <cell r="A875" t="str">
            <v>590936838</v>
          </cell>
          <cell r="B875" t="str">
            <v>East Bay/Oakland</v>
          </cell>
          <cell r="C875" t="str">
            <v>Napa County</v>
          </cell>
          <cell r="D875" t="str">
            <v>Retail</v>
          </cell>
          <cell r="E875" t="str">
            <v>Storefront</v>
          </cell>
          <cell r="F875" t="str">
            <v>180 Coombs St</v>
          </cell>
          <cell r="G875" t="str">
            <v>Napa</v>
          </cell>
          <cell r="H875" t="str">
            <v>Napa</v>
          </cell>
          <cell r="J875" t="str">
            <v>94559</v>
          </cell>
          <cell r="O875" t="str">
            <v>Metal</v>
          </cell>
          <cell r="P875">
            <v>1920</v>
          </cell>
          <cell r="Q875">
            <v>5909</v>
          </cell>
          <cell r="R875">
            <v>1</v>
          </cell>
          <cell r="S875" t="str">
            <v>Single</v>
          </cell>
          <cell r="U875">
            <v>260063</v>
          </cell>
          <cell r="V875">
            <v>81770</v>
          </cell>
          <cell r="W875">
            <v>249230</v>
          </cell>
          <cell r="X875" t="str">
            <v>Seller</v>
          </cell>
          <cell r="AA875">
            <v>150000</v>
          </cell>
          <cell r="AB875" t="str">
            <v>Seller</v>
          </cell>
          <cell r="AE875">
            <v>36838</v>
          </cell>
          <cell r="AF875">
            <v>481000</v>
          </cell>
        </row>
        <row r="876">
          <cell r="A876" t="str">
            <v>281637271</v>
          </cell>
          <cell r="B876" t="str">
            <v>East Bay/Oakland</v>
          </cell>
          <cell r="C876" t="str">
            <v>Napa County</v>
          </cell>
          <cell r="D876" t="str">
            <v>Retail</v>
          </cell>
          <cell r="E876" t="str">
            <v>Auto Repair</v>
          </cell>
          <cell r="F876" t="str">
            <v>1835 Soscol Ave</v>
          </cell>
          <cell r="G876" t="str">
            <v>Napa</v>
          </cell>
          <cell r="H876" t="str">
            <v>Napa</v>
          </cell>
          <cell r="I876" t="str">
            <v>Napa Collision Center</v>
          </cell>
          <cell r="J876" t="str">
            <v>94559</v>
          </cell>
          <cell r="O876" t="str">
            <v>Metal</v>
          </cell>
          <cell r="P876">
            <v>1977</v>
          </cell>
          <cell r="Q876">
            <v>2816</v>
          </cell>
          <cell r="R876">
            <v>1</v>
          </cell>
          <cell r="S876" t="str">
            <v>Single</v>
          </cell>
          <cell r="U876">
            <v>297230</v>
          </cell>
          <cell r="W876">
            <v>237500</v>
          </cell>
          <cell r="X876" t="str">
            <v>Wells Fargo Bank N.A.</v>
          </cell>
          <cell r="AA876">
            <v>190000</v>
          </cell>
          <cell r="AB876" t="str">
            <v>Wells Fargo Bank N.A.</v>
          </cell>
          <cell r="AE876">
            <v>37271</v>
          </cell>
          <cell r="AF876">
            <v>475000</v>
          </cell>
        </row>
        <row r="877">
          <cell r="A877" t="str">
            <v>110037929</v>
          </cell>
          <cell r="B877" t="str">
            <v>East Bay/Oakland</v>
          </cell>
          <cell r="C877" t="str">
            <v>Napa County</v>
          </cell>
          <cell r="D877" t="str">
            <v>Retail</v>
          </cell>
          <cell r="E877" t="str">
            <v>Restaurant</v>
          </cell>
          <cell r="F877" t="str">
            <v>1408 Clay St</v>
          </cell>
          <cell r="G877" t="str">
            <v>Napa</v>
          </cell>
          <cell r="H877" t="str">
            <v>Napa</v>
          </cell>
          <cell r="J877" t="str">
            <v>94559</v>
          </cell>
          <cell r="O877" t="str">
            <v>Wood Frame</v>
          </cell>
          <cell r="P877">
            <v>1975</v>
          </cell>
          <cell r="Q877">
            <v>1100</v>
          </cell>
          <cell r="R877">
            <v>1</v>
          </cell>
          <cell r="S877" t="str">
            <v>Single</v>
          </cell>
          <cell r="U877">
            <v>190000</v>
          </cell>
          <cell r="V877">
            <v>115000</v>
          </cell>
          <cell r="W877">
            <v>360000</v>
          </cell>
          <cell r="X877" t="str">
            <v>Bank of America NA</v>
          </cell>
          <cell r="AE877">
            <v>37929</v>
          </cell>
          <cell r="AF877">
            <v>475000</v>
          </cell>
        </row>
        <row r="878">
          <cell r="A878" t="str">
            <v>880041289</v>
          </cell>
          <cell r="B878" t="str">
            <v>East Bay/Oakland</v>
          </cell>
          <cell r="C878" t="str">
            <v>Napa County</v>
          </cell>
          <cell r="D878" t="str">
            <v>Retail</v>
          </cell>
          <cell r="E878" t="str">
            <v>Storefront Retail/Residential</v>
          </cell>
          <cell r="F878" t="str">
            <v>75 Sky Oaks Dr</v>
          </cell>
          <cell r="G878" t="str">
            <v>Angwin</v>
          </cell>
          <cell r="H878" t="str">
            <v>Napa</v>
          </cell>
          <cell r="J878" t="str">
            <v>94508</v>
          </cell>
          <cell r="O878" t="str">
            <v>Masonry</v>
          </cell>
          <cell r="Q878">
            <v>8800</v>
          </cell>
          <cell r="U878">
            <v>306716</v>
          </cell>
          <cell r="AE878">
            <v>41289</v>
          </cell>
          <cell r="AF878">
            <v>475000</v>
          </cell>
        </row>
        <row r="879">
          <cell r="A879" t="str">
            <v>325637551</v>
          </cell>
          <cell r="B879" t="str">
            <v>East Bay/Oakland</v>
          </cell>
          <cell r="C879" t="str">
            <v>Napa County</v>
          </cell>
          <cell r="D879" t="str">
            <v>Retail</v>
          </cell>
          <cell r="E879" t="str">
            <v>Freestanding</v>
          </cell>
          <cell r="F879" t="str">
            <v>3285 California Blvd</v>
          </cell>
          <cell r="G879" t="str">
            <v>Napa</v>
          </cell>
          <cell r="H879" t="str">
            <v>Napa</v>
          </cell>
          <cell r="I879" t="str">
            <v>Spiteri Brothers</v>
          </cell>
          <cell r="J879" t="str">
            <v>94558</v>
          </cell>
          <cell r="O879" t="str">
            <v>Masonry</v>
          </cell>
          <cell r="Q879">
            <v>3256</v>
          </cell>
          <cell r="R879">
            <v>1</v>
          </cell>
          <cell r="S879" t="str">
            <v>Single</v>
          </cell>
          <cell r="U879">
            <v>315000</v>
          </cell>
          <cell r="V879">
            <v>136000</v>
          </cell>
          <cell r="W879">
            <v>205000</v>
          </cell>
          <cell r="X879" t="str">
            <v>Seller</v>
          </cell>
          <cell r="AA879">
            <v>130000</v>
          </cell>
          <cell r="AB879" t="str">
            <v>Vintage Bank</v>
          </cell>
          <cell r="AE879">
            <v>37551</v>
          </cell>
          <cell r="AF879">
            <v>471000</v>
          </cell>
        </row>
        <row r="880">
          <cell r="A880" t="str">
            <v>404841289</v>
          </cell>
          <cell r="B880" t="str">
            <v>East Bay/Oakland</v>
          </cell>
          <cell r="C880" t="str">
            <v>Napa County</v>
          </cell>
          <cell r="D880" t="str">
            <v>Retail</v>
          </cell>
          <cell r="E880" t="str">
            <v>Freestanding</v>
          </cell>
          <cell r="F880" t="str">
            <v>2400 Oak St</v>
          </cell>
          <cell r="G880" t="str">
            <v>Napa</v>
          </cell>
          <cell r="H880" t="str">
            <v>Napa</v>
          </cell>
          <cell r="I880" t="str">
            <v>Franks Janitorial Service</v>
          </cell>
          <cell r="J880" t="str">
            <v>94559</v>
          </cell>
          <cell r="O880" t="str">
            <v>Masonry</v>
          </cell>
          <cell r="P880">
            <v>1951</v>
          </cell>
          <cell r="Q880">
            <v>4048</v>
          </cell>
          <cell r="R880">
            <v>2</v>
          </cell>
          <cell r="S880" t="str">
            <v>Multi</v>
          </cell>
          <cell r="U880">
            <v>459000</v>
          </cell>
          <cell r="W880">
            <v>230000</v>
          </cell>
          <cell r="X880" t="str">
            <v>California Bk&amp;tr</v>
          </cell>
          <cell r="AA880">
            <v>184000</v>
          </cell>
          <cell r="AB880" t="str">
            <v>Private Individual Fas Fiancial Inc</v>
          </cell>
          <cell r="AE880">
            <v>41289</v>
          </cell>
          <cell r="AF880">
            <v>460000</v>
          </cell>
        </row>
        <row r="881">
          <cell r="A881" t="str">
            <v>328841383</v>
          </cell>
          <cell r="B881" t="str">
            <v>East Bay/Oakland</v>
          </cell>
          <cell r="C881" t="str">
            <v>Napa County</v>
          </cell>
          <cell r="D881" t="str">
            <v>Retail</v>
          </cell>
          <cell r="E881" t="str">
            <v>Freestanding</v>
          </cell>
          <cell r="F881" t="str">
            <v>1125 Lincoln Ave</v>
          </cell>
          <cell r="G881" t="str">
            <v>Calistoga</v>
          </cell>
          <cell r="H881" t="str">
            <v>Napa</v>
          </cell>
          <cell r="J881" t="str">
            <v>94515</v>
          </cell>
          <cell r="K881" t="str">
            <v>Liese Cabaud</v>
          </cell>
          <cell r="L881" t="str">
            <v>Liese Cabaud</v>
          </cell>
          <cell r="M881">
            <v>7072997614</v>
          </cell>
          <cell r="O881" t="str">
            <v>Wood Frame</v>
          </cell>
          <cell r="P881">
            <v>1900</v>
          </cell>
          <cell r="Q881">
            <v>3288</v>
          </cell>
          <cell r="R881">
            <v>2</v>
          </cell>
          <cell r="S881" t="str">
            <v>Multi</v>
          </cell>
          <cell r="U881">
            <v>625408</v>
          </cell>
          <cell r="AE881">
            <v>41383</v>
          </cell>
          <cell r="AF881">
            <v>450000</v>
          </cell>
        </row>
        <row r="882">
          <cell r="A882" t="str">
            <v>177741022</v>
          </cell>
          <cell r="B882" t="str">
            <v>East Bay/Oakland</v>
          </cell>
          <cell r="C882" t="str">
            <v>Napa County</v>
          </cell>
          <cell r="D882" t="str">
            <v>Retail</v>
          </cell>
          <cell r="E882" t="str">
            <v>Service Station</v>
          </cell>
          <cell r="F882" t="str">
            <v>300 Lincoln Ave</v>
          </cell>
          <cell r="G882" t="str">
            <v>Napa</v>
          </cell>
          <cell r="H882" t="str">
            <v>Napa</v>
          </cell>
          <cell r="J882" t="str">
            <v>94558</v>
          </cell>
          <cell r="K882" t="str">
            <v>Shell Oil Company</v>
          </cell>
          <cell r="M882">
            <v>7132451500</v>
          </cell>
          <cell r="O882" t="str">
            <v>Reinforced Concrete</v>
          </cell>
          <cell r="Q882">
            <v>1777</v>
          </cell>
          <cell r="S882" t="str">
            <v>Single</v>
          </cell>
          <cell r="AE882">
            <v>41022</v>
          </cell>
          <cell r="AF882">
            <v>450000</v>
          </cell>
        </row>
        <row r="883">
          <cell r="A883" t="str">
            <v>250041197</v>
          </cell>
          <cell r="B883" t="str">
            <v>East Bay/Oakland</v>
          </cell>
          <cell r="C883" t="str">
            <v>Napa County</v>
          </cell>
          <cell r="D883" t="str">
            <v>Retail</v>
          </cell>
          <cell r="E883" t="str">
            <v>Bank</v>
          </cell>
          <cell r="F883" t="str">
            <v>1124 Lincoln Ave</v>
          </cell>
          <cell r="G883" t="str">
            <v>Calistoga</v>
          </cell>
          <cell r="H883" t="str">
            <v>Napa</v>
          </cell>
          <cell r="I883" t="str">
            <v>Calistoga Pet Clinic</v>
          </cell>
          <cell r="J883" t="str">
            <v>94515</v>
          </cell>
          <cell r="K883" t="str">
            <v>John L. &amp; Patricia T. Merchant</v>
          </cell>
          <cell r="L883" t="str">
            <v>Patricia Merchant</v>
          </cell>
          <cell r="M883">
            <v>4159217869</v>
          </cell>
          <cell r="O883" t="str">
            <v>Wood Frame</v>
          </cell>
          <cell r="P883">
            <v>1979</v>
          </cell>
          <cell r="Q883">
            <v>2500</v>
          </cell>
          <cell r="T883">
            <v>96</v>
          </cell>
          <cell r="W883">
            <v>292500</v>
          </cell>
          <cell r="X883" t="str">
            <v>First Republic Bk</v>
          </cell>
          <cell r="AE883">
            <v>41197</v>
          </cell>
          <cell r="AF883">
            <v>425000</v>
          </cell>
        </row>
        <row r="884">
          <cell r="A884" t="str">
            <v>293537132</v>
          </cell>
          <cell r="B884" t="str">
            <v>East Bay/Oakland</v>
          </cell>
          <cell r="C884" t="str">
            <v>Napa County</v>
          </cell>
          <cell r="D884" t="str">
            <v>Retail</v>
          </cell>
          <cell r="E884" t="str">
            <v>Restaurant</v>
          </cell>
          <cell r="F884" t="str">
            <v>4050 Byway East</v>
          </cell>
          <cell r="G884" t="str">
            <v>Napa</v>
          </cell>
          <cell r="H884" t="str">
            <v>Napa</v>
          </cell>
          <cell r="J884" t="str">
            <v>94558</v>
          </cell>
          <cell r="O884" t="str">
            <v>Masonry</v>
          </cell>
          <cell r="P884">
            <v>1960</v>
          </cell>
          <cell r="Q884">
            <v>2935</v>
          </cell>
          <cell r="S884" t="str">
            <v>Multi</v>
          </cell>
          <cell r="U884">
            <v>351900</v>
          </cell>
          <cell r="V884">
            <v>425000</v>
          </cell>
          <cell r="AE884">
            <v>37132</v>
          </cell>
          <cell r="AF884">
            <v>425000</v>
          </cell>
        </row>
        <row r="885">
          <cell r="A885" t="str">
            <v>125440660</v>
          </cell>
          <cell r="B885" t="str">
            <v>East Bay/Oakland</v>
          </cell>
          <cell r="C885" t="str">
            <v>Napa County</v>
          </cell>
          <cell r="D885" t="str">
            <v>Retail</v>
          </cell>
          <cell r="E885" t="str">
            <v>Storefront Retail/Office</v>
          </cell>
          <cell r="F885" t="str">
            <v>1532 3rd St</v>
          </cell>
          <cell r="G885" t="str">
            <v>Napa</v>
          </cell>
          <cell r="H885" t="str">
            <v>Napa</v>
          </cell>
          <cell r="J885" t="str">
            <v>94559</v>
          </cell>
          <cell r="K885" t="str">
            <v>Brian &amp; Deborah Weston</v>
          </cell>
          <cell r="L885" t="str">
            <v>Brian Weston</v>
          </cell>
          <cell r="M885">
            <v>7072656345</v>
          </cell>
          <cell r="O885" t="str">
            <v>Wood Frame</v>
          </cell>
          <cell r="P885">
            <v>1900</v>
          </cell>
          <cell r="Q885">
            <v>1254</v>
          </cell>
          <cell r="U885">
            <v>66985</v>
          </cell>
          <cell r="V885">
            <v>75000</v>
          </cell>
          <cell r="W885">
            <v>345000</v>
          </cell>
          <cell r="X885" t="str">
            <v>Seller</v>
          </cell>
          <cell r="AE885">
            <v>40660</v>
          </cell>
          <cell r="AF885">
            <v>420000</v>
          </cell>
        </row>
        <row r="886">
          <cell r="A886" t="str">
            <v>270038188</v>
          </cell>
          <cell r="B886" t="str">
            <v>East Bay/Oakland</v>
          </cell>
          <cell r="C886" t="str">
            <v>Napa County</v>
          </cell>
          <cell r="D886" t="str">
            <v>Retail</v>
          </cell>
          <cell r="E886" t="str">
            <v>Restaurant</v>
          </cell>
          <cell r="F886" t="str">
            <v>806 4th St</v>
          </cell>
          <cell r="G886" t="str">
            <v>Napa</v>
          </cell>
          <cell r="H886" t="str">
            <v>Napa</v>
          </cell>
          <cell r="J886" t="str">
            <v>94559</v>
          </cell>
          <cell r="K886" t="str">
            <v>Russell Kassman</v>
          </cell>
          <cell r="O886" t="str">
            <v>Wood Frame</v>
          </cell>
          <cell r="P886">
            <v>1890</v>
          </cell>
          <cell r="Q886">
            <v>2700</v>
          </cell>
          <cell r="S886" t="str">
            <v>Single</v>
          </cell>
          <cell r="T886">
            <v>100</v>
          </cell>
          <cell r="U886">
            <v>52438</v>
          </cell>
          <cell r="V886">
            <v>30000</v>
          </cell>
          <cell r="W886">
            <v>375000</v>
          </cell>
          <cell r="X886" t="str">
            <v>Private Lender</v>
          </cell>
          <cell r="AE886">
            <v>38188</v>
          </cell>
          <cell r="AF886">
            <v>405000</v>
          </cell>
        </row>
        <row r="887">
          <cell r="A887" t="str">
            <v>310036655</v>
          </cell>
          <cell r="B887" t="str">
            <v>East Bay/Oakland</v>
          </cell>
          <cell r="C887" t="str">
            <v>Napa County</v>
          </cell>
          <cell r="D887" t="str">
            <v>Retail</v>
          </cell>
          <cell r="E887" t="str">
            <v>Storefront</v>
          </cell>
          <cell r="F887" t="str">
            <v>5850 Chiles Pope Valley Rd</v>
          </cell>
          <cell r="G887" t="str">
            <v>Saint Helena</v>
          </cell>
          <cell r="H887" t="str">
            <v>Napa</v>
          </cell>
          <cell r="J887" t="str">
            <v>94574</v>
          </cell>
          <cell r="O887" t="str">
            <v>Wood Frame</v>
          </cell>
          <cell r="P887">
            <v>1976</v>
          </cell>
          <cell r="Q887">
            <v>3100</v>
          </cell>
          <cell r="S887" t="str">
            <v>Multi</v>
          </cell>
          <cell r="U887">
            <v>145815</v>
          </cell>
          <cell r="V887">
            <v>405000</v>
          </cell>
          <cell r="AE887">
            <v>36655</v>
          </cell>
          <cell r="AF887">
            <v>405000</v>
          </cell>
        </row>
        <row r="888">
          <cell r="A888" t="str">
            <v>470041502</v>
          </cell>
          <cell r="B888" t="str">
            <v>East Bay/Oakland</v>
          </cell>
          <cell r="C888" t="str">
            <v>Napa County</v>
          </cell>
          <cell r="D888" t="str">
            <v>Retail</v>
          </cell>
          <cell r="E888" t="str">
            <v>Freestanding</v>
          </cell>
          <cell r="F888" t="str">
            <v>1117 Lincoln Ave</v>
          </cell>
          <cell r="G888" t="str">
            <v>Calistoga</v>
          </cell>
          <cell r="H888" t="str">
            <v>Napa</v>
          </cell>
          <cell r="J888" t="str">
            <v>94515</v>
          </cell>
          <cell r="O888" t="str">
            <v>Masonry</v>
          </cell>
          <cell r="P888">
            <v>1932</v>
          </cell>
          <cell r="Q888">
            <v>4700</v>
          </cell>
          <cell r="S888" t="str">
            <v>Multi</v>
          </cell>
          <cell r="U888">
            <v>588069</v>
          </cell>
          <cell r="AE888">
            <v>41502</v>
          </cell>
          <cell r="AF888">
            <v>405000</v>
          </cell>
        </row>
        <row r="889">
          <cell r="A889" t="str">
            <v>122841134</v>
          </cell>
          <cell r="B889" t="str">
            <v>East Bay/Oakland</v>
          </cell>
          <cell r="C889" t="str">
            <v>Napa County</v>
          </cell>
          <cell r="D889" t="str">
            <v>Retail</v>
          </cell>
          <cell r="F889" t="str">
            <v>965 Silverado Trl</v>
          </cell>
          <cell r="G889" t="str">
            <v>Calistoga</v>
          </cell>
          <cell r="H889" t="str">
            <v>Napa</v>
          </cell>
          <cell r="J889" t="str">
            <v>94515</v>
          </cell>
          <cell r="P889">
            <v>1920</v>
          </cell>
          <cell r="Q889">
            <v>1228</v>
          </cell>
          <cell r="S889" t="str">
            <v>Multi</v>
          </cell>
          <cell r="U889">
            <v>1100000</v>
          </cell>
          <cell r="W889">
            <v>1365000</v>
          </cell>
          <cell r="X889" t="str">
            <v>First Republic Bk</v>
          </cell>
          <cell r="AA889">
            <v>150000</v>
          </cell>
          <cell r="AB889" t="str">
            <v>Private Individual Fas Fiancial Inc</v>
          </cell>
          <cell r="AE889">
            <v>41134</v>
          </cell>
          <cell r="AF889">
            <v>400000</v>
          </cell>
        </row>
        <row r="890">
          <cell r="A890" t="str">
            <v>100041184</v>
          </cell>
          <cell r="B890" t="str">
            <v>East Bay/Oakland</v>
          </cell>
          <cell r="C890" t="str">
            <v>Napa County</v>
          </cell>
          <cell r="D890" t="str">
            <v>Retail</v>
          </cell>
          <cell r="E890" t="str">
            <v>Auto Repair</v>
          </cell>
          <cell r="F890" t="str">
            <v>1630 Silverado Trl</v>
          </cell>
          <cell r="G890" t="str">
            <v>Napa</v>
          </cell>
          <cell r="H890" t="str">
            <v>Napa</v>
          </cell>
          <cell r="J890" t="str">
            <v>94559</v>
          </cell>
          <cell r="O890" t="str">
            <v>Wood Frame</v>
          </cell>
          <cell r="Q890">
            <v>1000</v>
          </cell>
          <cell r="R890">
            <v>1</v>
          </cell>
          <cell r="S890" t="str">
            <v>Single</v>
          </cell>
          <cell r="U890">
            <v>199869</v>
          </cell>
          <cell r="AE890">
            <v>41184</v>
          </cell>
          <cell r="AF890">
            <v>375000</v>
          </cell>
        </row>
        <row r="891">
          <cell r="A891" t="str">
            <v>82041506</v>
          </cell>
          <cell r="B891" t="str">
            <v>East Bay/Oakland</v>
          </cell>
          <cell r="C891" t="str">
            <v>Napa County</v>
          </cell>
          <cell r="D891" t="str">
            <v>Retail</v>
          </cell>
          <cell r="E891" t="str">
            <v>Convenience Store</v>
          </cell>
          <cell r="F891" t="str">
            <v>207 Wapoo Ave</v>
          </cell>
          <cell r="G891" t="str">
            <v>Calistoga</v>
          </cell>
          <cell r="H891" t="str">
            <v>Napa</v>
          </cell>
          <cell r="J891" t="str">
            <v>94515</v>
          </cell>
          <cell r="O891" t="str">
            <v>Wood Frame</v>
          </cell>
          <cell r="P891">
            <v>1930</v>
          </cell>
          <cell r="Q891">
            <v>820</v>
          </cell>
          <cell r="R891">
            <v>1</v>
          </cell>
          <cell r="S891" t="str">
            <v>Single</v>
          </cell>
          <cell r="U891">
            <v>165023</v>
          </cell>
          <cell r="AE891">
            <v>41506</v>
          </cell>
          <cell r="AF891">
            <v>360000</v>
          </cell>
        </row>
        <row r="892">
          <cell r="A892" t="str">
            <v>176037722</v>
          </cell>
          <cell r="B892" t="str">
            <v>East Bay/Oakland</v>
          </cell>
          <cell r="C892" t="str">
            <v>Napa County</v>
          </cell>
          <cell r="D892" t="str">
            <v>Retail</v>
          </cell>
          <cell r="E892" t="str">
            <v>Freestanding</v>
          </cell>
          <cell r="F892" t="str">
            <v>2369 Pine St</v>
          </cell>
          <cell r="G892" t="str">
            <v>Napa</v>
          </cell>
          <cell r="H892" t="str">
            <v>Napa</v>
          </cell>
          <cell r="J892" t="str">
            <v>94559</v>
          </cell>
          <cell r="O892" t="str">
            <v>Wood Frame</v>
          </cell>
          <cell r="P892">
            <v>1954</v>
          </cell>
          <cell r="Q892">
            <v>1760</v>
          </cell>
          <cell r="S892" t="str">
            <v>Single</v>
          </cell>
          <cell r="U892">
            <v>46456</v>
          </cell>
          <cell r="V892">
            <v>35000</v>
          </cell>
          <cell r="W892">
            <v>315000</v>
          </cell>
          <cell r="X892" t="str">
            <v>Seller</v>
          </cell>
          <cell r="AE892">
            <v>37722</v>
          </cell>
          <cell r="AF892">
            <v>350000</v>
          </cell>
        </row>
        <row r="893">
          <cell r="A893" t="str">
            <v>413637378</v>
          </cell>
          <cell r="B893" t="str">
            <v>East Bay/Oakland</v>
          </cell>
          <cell r="C893" t="str">
            <v>Napa County</v>
          </cell>
          <cell r="D893" t="str">
            <v>Retail</v>
          </cell>
          <cell r="E893" t="str">
            <v>Auto Repair</v>
          </cell>
          <cell r="F893" t="str">
            <v>645 Soscol Ave</v>
          </cell>
          <cell r="G893" t="str">
            <v>Napa</v>
          </cell>
          <cell r="H893" t="str">
            <v>Napa</v>
          </cell>
          <cell r="J893" t="str">
            <v>94559</v>
          </cell>
          <cell r="O893" t="str">
            <v>Reinforced Concrete</v>
          </cell>
          <cell r="Q893">
            <v>4136</v>
          </cell>
          <cell r="R893">
            <v>2</v>
          </cell>
          <cell r="S893" t="str">
            <v>Single</v>
          </cell>
          <cell r="T893">
            <v>100</v>
          </cell>
          <cell r="U893">
            <v>79732</v>
          </cell>
          <cell r="W893">
            <v>350000</v>
          </cell>
          <cell r="X893" t="str">
            <v>Seller</v>
          </cell>
          <cell r="AE893">
            <v>37378</v>
          </cell>
          <cell r="AF893">
            <v>350000</v>
          </cell>
        </row>
        <row r="894">
          <cell r="A894" t="str">
            <v>440036825</v>
          </cell>
          <cell r="B894" t="str">
            <v>East Bay/Oakland</v>
          </cell>
          <cell r="C894" t="str">
            <v>Napa County</v>
          </cell>
          <cell r="D894" t="str">
            <v>Retail</v>
          </cell>
          <cell r="F894" t="str">
            <v>1141 1st St</v>
          </cell>
          <cell r="G894" t="str">
            <v>Napa</v>
          </cell>
          <cell r="H894" t="str">
            <v>Napa</v>
          </cell>
          <cell r="J894" t="str">
            <v>94559</v>
          </cell>
          <cell r="O894" t="str">
            <v>Wood Frame</v>
          </cell>
          <cell r="P894">
            <v>1975</v>
          </cell>
          <cell r="Q894">
            <v>4400</v>
          </cell>
          <cell r="R894">
            <v>1</v>
          </cell>
          <cell r="S894" t="str">
            <v>Multi</v>
          </cell>
          <cell r="U894">
            <v>183874</v>
          </cell>
          <cell r="V894">
            <v>347000</v>
          </cell>
          <cell r="AE894">
            <v>36825</v>
          </cell>
          <cell r="AF894">
            <v>347000</v>
          </cell>
        </row>
        <row r="895">
          <cell r="A895" t="str">
            <v>290437133</v>
          </cell>
          <cell r="B895" t="str">
            <v>East Bay/Oakland</v>
          </cell>
          <cell r="C895" t="str">
            <v>Napa County</v>
          </cell>
          <cell r="D895" t="str">
            <v>Retail</v>
          </cell>
          <cell r="E895" t="str">
            <v>Freestanding</v>
          </cell>
          <cell r="F895" t="str">
            <v>1518 Yajome St</v>
          </cell>
          <cell r="G895" t="str">
            <v>Napa</v>
          </cell>
          <cell r="H895" t="str">
            <v>Napa</v>
          </cell>
          <cell r="J895" t="str">
            <v>94559</v>
          </cell>
          <cell r="O895" t="str">
            <v>Wood Frame</v>
          </cell>
          <cell r="Q895">
            <v>2904</v>
          </cell>
          <cell r="S895" t="str">
            <v>Single</v>
          </cell>
          <cell r="U895">
            <v>178413</v>
          </cell>
          <cell r="V895">
            <v>325000</v>
          </cell>
          <cell r="AE895">
            <v>37133</v>
          </cell>
          <cell r="AF895">
            <v>325000</v>
          </cell>
        </row>
        <row r="896">
          <cell r="A896" t="str">
            <v>800040448</v>
          </cell>
          <cell r="B896" t="str">
            <v>East Bay/Oakland</v>
          </cell>
          <cell r="C896" t="str">
            <v>Napa County</v>
          </cell>
          <cell r="D896" t="str">
            <v>Retail</v>
          </cell>
          <cell r="E896" t="str">
            <v>Auto Repair</v>
          </cell>
          <cell r="F896" t="str">
            <v>1178 Silverado Trl</v>
          </cell>
          <cell r="G896" t="str">
            <v>Napa</v>
          </cell>
          <cell r="H896" t="str">
            <v>Napa</v>
          </cell>
          <cell r="J896" t="str">
            <v>94559</v>
          </cell>
          <cell r="O896" t="str">
            <v>Metal</v>
          </cell>
          <cell r="Q896">
            <v>8000</v>
          </cell>
          <cell r="S896" t="str">
            <v>Single</v>
          </cell>
          <cell r="U896">
            <v>400000</v>
          </cell>
          <cell r="V896">
            <v>110000</v>
          </cell>
          <cell r="W896">
            <v>210000</v>
          </cell>
          <cell r="X896" t="str">
            <v>First Republic Bank</v>
          </cell>
          <cell r="AE896">
            <v>40448</v>
          </cell>
          <cell r="AF896">
            <v>320000</v>
          </cell>
        </row>
        <row r="897">
          <cell r="A897" t="str">
            <v>120041366</v>
          </cell>
          <cell r="B897" t="str">
            <v>East Bay/Oakland</v>
          </cell>
          <cell r="C897" t="str">
            <v>Napa County</v>
          </cell>
          <cell r="D897" t="str">
            <v>Retail</v>
          </cell>
          <cell r="F897" t="str">
            <v>3083-3087 Solano Ave</v>
          </cell>
          <cell r="G897" t="str">
            <v>Napa</v>
          </cell>
          <cell r="H897" t="str">
            <v>Napa</v>
          </cell>
          <cell r="J897" t="str">
            <v>94558</v>
          </cell>
          <cell r="K897" t="str">
            <v>Hassan Taheri</v>
          </cell>
          <cell r="L897" t="str">
            <v>Hassan Taheri</v>
          </cell>
          <cell r="M897">
            <v>7075522102</v>
          </cell>
          <cell r="O897" t="str">
            <v>Wood Frame</v>
          </cell>
          <cell r="Q897">
            <v>1200</v>
          </cell>
          <cell r="R897">
            <v>4</v>
          </cell>
          <cell r="S897" t="str">
            <v>Multi</v>
          </cell>
          <cell r="U897">
            <v>208711</v>
          </cell>
          <cell r="W897">
            <v>424600</v>
          </cell>
          <cell r="X897" t="str">
            <v>Rabobank</v>
          </cell>
          <cell r="AE897">
            <v>41366</v>
          </cell>
          <cell r="AF897">
            <v>300000</v>
          </cell>
        </row>
        <row r="898">
          <cell r="A898" t="str">
            <v>219440661</v>
          </cell>
          <cell r="B898" t="str">
            <v>East Bay/Oakland</v>
          </cell>
          <cell r="C898" t="str">
            <v>Napa County</v>
          </cell>
          <cell r="D898" t="str">
            <v>Retail</v>
          </cell>
          <cell r="E898" t="str">
            <v>Restaurant</v>
          </cell>
          <cell r="F898" t="str">
            <v>7787 Saint Helena Hwy</v>
          </cell>
          <cell r="G898" t="str">
            <v>Napa</v>
          </cell>
          <cell r="H898" t="str">
            <v>Napa</v>
          </cell>
          <cell r="J898" t="str">
            <v>94558</v>
          </cell>
          <cell r="O898" t="str">
            <v>Reinforced Concrete</v>
          </cell>
          <cell r="P898">
            <v>1945</v>
          </cell>
          <cell r="Q898">
            <v>2194</v>
          </cell>
          <cell r="S898" t="str">
            <v>Single</v>
          </cell>
          <cell r="U898">
            <v>1513613</v>
          </cell>
          <cell r="AE898">
            <v>40661</v>
          </cell>
          <cell r="AF898">
            <v>130000</v>
          </cell>
        </row>
        <row r="899">
          <cell r="A899" t="str">
            <v>140041085</v>
          </cell>
          <cell r="B899" t="str">
            <v>East Bay/Oakland</v>
          </cell>
          <cell r="C899" t="str">
            <v>Napa County</v>
          </cell>
          <cell r="D899" t="str">
            <v>Retail</v>
          </cell>
          <cell r="E899" t="str">
            <v>Storefront Retail/Office</v>
          </cell>
          <cell r="F899" t="str">
            <v>830 Brown St</v>
          </cell>
          <cell r="G899" t="str">
            <v>Napa</v>
          </cell>
          <cell r="H899" t="str">
            <v>Napa</v>
          </cell>
          <cell r="J899" t="str">
            <v>94559</v>
          </cell>
          <cell r="Q899">
            <v>1400</v>
          </cell>
          <cell r="T899">
            <v>100</v>
          </cell>
          <cell r="U899">
            <v>1415000</v>
          </cell>
          <cell r="AE899">
            <v>41085</v>
          </cell>
          <cell r="AF899">
            <v>125000</v>
          </cell>
        </row>
        <row r="900">
          <cell r="A900" t="str">
            <v>711040478</v>
          </cell>
          <cell r="B900" t="str">
            <v>East Bay/Oakland</v>
          </cell>
          <cell r="C900" t="str">
            <v>Napa County</v>
          </cell>
          <cell r="D900" t="str">
            <v>Retail (Strip Center)</v>
          </cell>
          <cell r="E900" t="str">
            <v>Freestanding</v>
          </cell>
          <cell r="F900" t="str">
            <v>101 Antonina Ave</v>
          </cell>
          <cell r="G900" t="str">
            <v>American Canyon</v>
          </cell>
          <cell r="H900" t="str">
            <v>Napa</v>
          </cell>
          <cell r="I900" t="str">
            <v>Visitor Center &amp; Shoppe</v>
          </cell>
          <cell r="J900" t="str">
            <v>94503</v>
          </cell>
          <cell r="O900" t="str">
            <v>Wood Frame</v>
          </cell>
          <cell r="P900">
            <v>1996</v>
          </cell>
          <cell r="Q900">
            <v>7110</v>
          </cell>
          <cell r="R900">
            <v>2</v>
          </cell>
          <cell r="S900" t="str">
            <v>Multi</v>
          </cell>
          <cell r="U900">
            <v>1214918</v>
          </cell>
          <cell r="AE900">
            <v>40478</v>
          </cell>
          <cell r="AF900">
            <v>0</v>
          </cell>
        </row>
        <row r="901">
          <cell r="A901" t="str">
            <v>578239756</v>
          </cell>
          <cell r="B901" t="str">
            <v>East Bay/Oakland</v>
          </cell>
          <cell r="C901" t="str">
            <v>Napa County</v>
          </cell>
          <cell r="D901" t="str">
            <v>Retail (Strip Center)</v>
          </cell>
          <cell r="E901" t="str">
            <v>Freestanding</v>
          </cell>
          <cell r="F901" t="str">
            <v>592-598 Lincoln Ave</v>
          </cell>
          <cell r="G901" t="str">
            <v>Napa</v>
          </cell>
          <cell r="H901" t="str">
            <v>Napa</v>
          </cell>
          <cell r="J901" t="str">
            <v>94558</v>
          </cell>
          <cell r="O901" t="str">
            <v>Wood Frame</v>
          </cell>
          <cell r="P901">
            <v>1977</v>
          </cell>
          <cell r="Q901">
            <v>5782</v>
          </cell>
          <cell r="R901">
            <v>1</v>
          </cell>
          <cell r="S901" t="str">
            <v>Multi</v>
          </cell>
          <cell r="T901">
            <v>63.16</v>
          </cell>
          <cell r="U901">
            <v>1417800</v>
          </cell>
          <cell r="AE901">
            <v>39756</v>
          </cell>
          <cell r="AF901">
            <v>0</v>
          </cell>
        </row>
        <row r="902">
          <cell r="A902" t="str">
            <v>651839771</v>
          </cell>
          <cell r="B902" t="str">
            <v>East Bay/Oakland</v>
          </cell>
          <cell r="C902" t="str">
            <v>Napa County</v>
          </cell>
          <cell r="D902" t="str">
            <v>Retail</v>
          </cell>
          <cell r="E902" t="str">
            <v>Restaurant</v>
          </cell>
          <cell r="F902" t="str">
            <v>6003-6005 Monticello Rd</v>
          </cell>
          <cell r="G902" t="str">
            <v>Napa</v>
          </cell>
          <cell r="H902" t="str">
            <v>Napa</v>
          </cell>
          <cell r="I902" t="str">
            <v>Moskowite Corners Neighborhood Center</v>
          </cell>
          <cell r="J902" t="str">
            <v>94558</v>
          </cell>
          <cell r="Q902">
            <v>6518</v>
          </cell>
          <cell r="T902">
            <v>100</v>
          </cell>
          <cell r="U902">
            <v>758451</v>
          </cell>
          <cell r="AE902">
            <v>39771</v>
          </cell>
          <cell r="AF902">
            <v>0</v>
          </cell>
        </row>
        <row r="903">
          <cell r="A903" t="str">
            <v>255640472</v>
          </cell>
          <cell r="B903" t="str">
            <v>East Bay/Oakland</v>
          </cell>
          <cell r="C903" t="str">
            <v>Napa County</v>
          </cell>
          <cell r="D903" t="str">
            <v>Retail</v>
          </cell>
          <cell r="E903" t="str">
            <v>Freestanding</v>
          </cell>
          <cell r="F903" t="str">
            <v>1327 Main St</v>
          </cell>
          <cell r="G903" t="str">
            <v>Napa</v>
          </cell>
          <cell r="H903" t="str">
            <v>Napa</v>
          </cell>
          <cell r="J903" t="str">
            <v>94559</v>
          </cell>
          <cell r="O903" t="str">
            <v>Masonry</v>
          </cell>
          <cell r="Q903">
            <v>2556</v>
          </cell>
          <cell r="R903">
            <v>1</v>
          </cell>
          <cell r="S903" t="str">
            <v>Single</v>
          </cell>
          <cell r="U903">
            <v>344346</v>
          </cell>
          <cell r="AE903">
            <v>40472</v>
          </cell>
          <cell r="AF903">
            <v>0</v>
          </cell>
        </row>
        <row r="904">
          <cell r="A904" t="str">
            <v>689140248</v>
          </cell>
          <cell r="B904" t="str">
            <v>East Bay/Oakland</v>
          </cell>
          <cell r="C904" t="str">
            <v>Napa County</v>
          </cell>
          <cell r="D904" t="str">
            <v>Retail</v>
          </cell>
          <cell r="E904" t="str">
            <v>Garden Center</v>
          </cell>
          <cell r="F904" t="str">
            <v>1805 Pueblo Ave</v>
          </cell>
          <cell r="G904" t="str">
            <v>Napa</v>
          </cell>
          <cell r="H904" t="str">
            <v>Napa</v>
          </cell>
          <cell r="J904" t="str">
            <v>94558</v>
          </cell>
          <cell r="O904" t="str">
            <v>Masonry</v>
          </cell>
          <cell r="Q904">
            <v>6891</v>
          </cell>
          <cell r="R904">
            <v>1</v>
          </cell>
          <cell r="S904" t="str">
            <v>Single</v>
          </cell>
          <cell r="U904">
            <v>345147</v>
          </cell>
          <cell r="AE904">
            <v>40248</v>
          </cell>
          <cell r="AF904">
            <v>0</v>
          </cell>
        </row>
        <row r="905">
          <cell r="A905" t="str">
            <v>282140107</v>
          </cell>
          <cell r="B905" t="str">
            <v>East Bay/Oakland</v>
          </cell>
          <cell r="C905" t="str">
            <v>Napa County</v>
          </cell>
          <cell r="D905" t="str">
            <v>Retail</v>
          </cell>
          <cell r="E905" t="str">
            <v>Freestanding</v>
          </cell>
          <cell r="F905" t="str">
            <v>6505 Washington St</v>
          </cell>
          <cell r="G905" t="str">
            <v>Yountville</v>
          </cell>
          <cell r="H905" t="str">
            <v>Napa</v>
          </cell>
          <cell r="I905" t="str">
            <v>Whistle Shop Center</v>
          </cell>
          <cell r="J905" t="str">
            <v>94599</v>
          </cell>
          <cell r="O905" t="str">
            <v>Wood Frame</v>
          </cell>
          <cell r="Q905">
            <v>2821</v>
          </cell>
          <cell r="R905">
            <v>2</v>
          </cell>
          <cell r="S905" t="str">
            <v>Multi</v>
          </cell>
          <cell r="U905">
            <v>1142488</v>
          </cell>
          <cell r="AE905">
            <v>40107</v>
          </cell>
          <cell r="AF905">
            <v>0</v>
          </cell>
        </row>
        <row r="906">
          <cell r="A906" t="str">
            <v>282140032</v>
          </cell>
          <cell r="B906" t="str">
            <v>East Bay/Oakland</v>
          </cell>
          <cell r="C906" t="str">
            <v>Napa County</v>
          </cell>
          <cell r="D906" t="str">
            <v>Retail</v>
          </cell>
          <cell r="E906" t="str">
            <v>Freestanding</v>
          </cell>
          <cell r="F906" t="str">
            <v>6505 Washington St</v>
          </cell>
          <cell r="G906" t="str">
            <v>Yountville</v>
          </cell>
          <cell r="H906" t="str">
            <v>Napa</v>
          </cell>
          <cell r="I906" t="str">
            <v>Whistle Shop Center</v>
          </cell>
          <cell r="J906" t="str">
            <v>94599</v>
          </cell>
          <cell r="O906" t="str">
            <v>Wood Frame</v>
          </cell>
          <cell r="Q906">
            <v>2821</v>
          </cell>
          <cell r="R906">
            <v>2</v>
          </cell>
          <cell r="S906" t="str">
            <v>Multi</v>
          </cell>
          <cell r="U906">
            <v>1142488</v>
          </cell>
          <cell r="AE906">
            <v>40032</v>
          </cell>
          <cell r="AF906">
            <v>0</v>
          </cell>
        </row>
        <row r="907">
          <cell r="A907" t="str">
            <v>1322640626</v>
          </cell>
          <cell r="B907" t="str">
            <v>East Bay/Oakland</v>
          </cell>
          <cell r="C907" t="str">
            <v>Napa County</v>
          </cell>
          <cell r="D907" t="str">
            <v>Retail</v>
          </cell>
          <cell r="F907" t="str">
            <v>2465 Redwood Rd</v>
          </cell>
          <cell r="G907" t="str">
            <v>Napa</v>
          </cell>
          <cell r="H907" t="str">
            <v>Napa</v>
          </cell>
          <cell r="J907" t="str">
            <v>94558</v>
          </cell>
          <cell r="P907">
            <v>1964</v>
          </cell>
          <cell r="Q907">
            <v>13226</v>
          </cell>
          <cell r="U907">
            <v>1772245</v>
          </cell>
          <cell r="AE907">
            <v>40626</v>
          </cell>
          <cell r="AF907">
            <v>0</v>
          </cell>
        </row>
        <row r="908">
          <cell r="A908" t="str">
            <v>122839843</v>
          </cell>
          <cell r="B908" t="str">
            <v>East Bay/Oakland</v>
          </cell>
          <cell r="C908" t="str">
            <v>Napa County</v>
          </cell>
          <cell r="D908" t="str">
            <v>Retail</v>
          </cell>
          <cell r="F908" t="str">
            <v>965 Silverado Trl</v>
          </cell>
          <cell r="G908" t="str">
            <v>Calistoga</v>
          </cell>
          <cell r="H908" t="str">
            <v>Napa</v>
          </cell>
          <cell r="J908" t="str">
            <v>94515</v>
          </cell>
          <cell r="P908">
            <v>1920</v>
          </cell>
          <cell r="Q908">
            <v>1228</v>
          </cell>
          <cell r="S908" t="str">
            <v>Multi</v>
          </cell>
          <cell r="U908">
            <v>812296</v>
          </cell>
          <cell r="W908">
            <v>110000</v>
          </cell>
          <cell r="X908" t="str">
            <v>Private Individual Fas Fiancial Inc</v>
          </cell>
          <cell r="Z908" t="str">
            <v>Lender Name: Toller Joel</v>
          </cell>
          <cell r="AE908">
            <v>39843</v>
          </cell>
          <cell r="AF908">
            <v>0</v>
          </cell>
        </row>
        <row r="909">
          <cell r="A909" t="str">
            <v>1350540280</v>
          </cell>
          <cell r="B909" t="str">
            <v>East Bay/Oakland</v>
          </cell>
          <cell r="C909" t="str">
            <v>Napa County</v>
          </cell>
          <cell r="D909" t="str">
            <v>Retail</v>
          </cell>
          <cell r="E909" t="str">
            <v>Freestanding</v>
          </cell>
          <cell r="F909" t="str">
            <v>426 1st St</v>
          </cell>
          <cell r="G909" t="str">
            <v>Napa</v>
          </cell>
          <cell r="H909" t="str">
            <v>Napa</v>
          </cell>
          <cell r="J909" t="str">
            <v>94559</v>
          </cell>
          <cell r="K909" t="str">
            <v>City Of Napa</v>
          </cell>
          <cell r="M909">
            <v>7072579503</v>
          </cell>
          <cell r="O909" t="str">
            <v>Wood Frame</v>
          </cell>
          <cell r="P909">
            <v>1955</v>
          </cell>
          <cell r="Q909">
            <v>13505</v>
          </cell>
          <cell r="S909" t="str">
            <v>Multi</v>
          </cell>
          <cell r="U909">
            <v>2907000</v>
          </cell>
          <cell r="AE909">
            <v>40280</v>
          </cell>
          <cell r="AF909">
            <v>0</v>
          </cell>
        </row>
        <row r="910">
          <cell r="A910" t="str">
            <v>190440410</v>
          </cell>
          <cell r="B910" t="str">
            <v>East Bay/Oakland</v>
          </cell>
          <cell r="C910" t="str">
            <v>Napa County</v>
          </cell>
          <cell r="D910" t="str">
            <v>Retail</v>
          </cell>
          <cell r="E910" t="str">
            <v>Freestanding</v>
          </cell>
          <cell r="F910" t="str">
            <v>3000 Jefferson St</v>
          </cell>
          <cell r="G910" t="str">
            <v>Napa</v>
          </cell>
          <cell r="H910" t="str">
            <v>Napa</v>
          </cell>
          <cell r="J910" t="str">
            <v>94558</v>
          </cell>
          <cell r="O910" t="str">
            <v>Masonry</v>
          </cell>
          <cell r="Q910">
            <v>1904</v>
          </cell>
          <cell r="R910">
            <v>2</v>
          </cell>
          <cell r="S910" t="str">
            <v>Single</v>
          </cell>
          <cell r="U910">
            <v>9395000</v>
          </cell>
          <cell r="AE910">
            <v>40410</v>
          </cell>
          <cell r="AF910">
            <v>0</v>
          </cell>
        </row>
        <row r="911">
          <cell r="A911" t="str">
            <v>1340039787</v>
          </cell>
          <cell r="B911" t="str">
            <v>East Bay/Oakland</v>
          </cell>
          <cell r="C911" t="str">
            <v>Napa County</v>
          </cell>
          <cell r="D911" t="str">
            <v>Retail</v>
          </cell>
          <cell r="E911" t="str">
            <v>Freestanding</v>
          </cell>
          <cell r="F911" t="str">
            <v>325-343 3rd St</v>
          </cell>
          <cell r="G911" t="str">
            <v>Napa</v>
          </cell>
          <cell r="H911" t="str">
            <v>Napa</v>
          </cell>
          <cell r="J911" t="str">
            <v>94559</v>
          </cell>
          <cell r="O911" t="str">
            <v>Masonry</v>
          </cell>
          <cell r="Q911">
            <v>13400</v>
          </cell>
          <cell r="S911" t="str">
            <v>Multi</v>
          </cell>
          <cell r="U911">
            <v>604047</v>
          </cell>
          <cell r="AE911">
            <v>39787</v>
          </cell>
          <cell r="AF911">
            <v>0</v>
          </cell>
        </row>
        <row r="912">
          <cell r="A912" t="str">
            <v>416539786</v>
          </cell>
          <cell r="B912" t="str">
            <v>East Bay/Oakland</v>
          </cell>
          <cell r="C912" t="str">
            <v>Napa County</v>
          </cell>
          <cell r="D912" t="str">
            <v>Retail (Neighborhood Center)</v>
          </cell>
          <cell r="F912" t="str">
            <v>1141-1149 Main St</v>
          </cell>
          <cell r="G912" t="str">
            <v>Saint Helena</v>
          </cell>
          <cell r="H912" t="str">
            <v>Napa</v>
          </cell>
          <cell r="J912" t="str">
            <v>94574</v>
          </cell>
          <cell r="O912" t="str">
            <v>Masonry</v>
          </cell>
          <cell r="P912">
            <v>1966</v>
          </cell>
          <cell r="Q912">
            <v>4165</v>
          </cell>
          <cell r="R912">
            <v>1</v>
          </cell>
          <cell r="S912" t="str">
            <v>Multi</v>
          </cell>
          <cell r="U912">
            <v>199706</v>
          </cell>
          <cell r="AE912">
            <v>39786</v>
          </cell>
          <cell r="AF912">
            <v>0</v>
          </cell>
        </row>
        <row r="913">
          <cell r="A913" t="str">
            <v>689140248</v>
          </cell>
          <cell r="B913" t="str">
            <v>East Bay/Oakland</v>
          </cell>
          <cell r="C913" t="str">
            <v>Napa County</v>
          </cell>
          <cell r="D913" t="str">
            <v>Retail</v>
          </cell>
          <cell r="E913" t="str">
            <v>Garden Center</v>
          </cell>
          <cell r="F913" t="str">
            <v>1805 Pueblo Ave</v>
          </cell>
          <cell r="G913" t="str">
            <v>Napa</v>
          </cell>
          <cell r="H913" t="str">
            <v>Napa</v>
          </cell>
          <cell r="J913" t="str">
            <v>94558</v>
          </cell>
          <cell r="O913" t="str">
            <v>Masonry</v>
          </cell>
          <cell r="Q913">
            <v>6891</v>
          </cell>
          <cell r="R913">
            <v>1</v>
          </cell>
          <cell r="S913" t="str">
            <v>Single</v>
          </cell>
          <cell r="U913">
            <v>345147</v>
          </cell>
          <cell r="AE913">
            <v>40248</v>
          </cell>
          <cell r="AF913">
            <v>0</v>
          </cell>
        </row>
        <row r="914">
          <cell r="A914" t="str">
            <v>541440290</v>
          </cell>
          <cell r="B914" t="str">
            <v>East Bay/Oakland</v>
          </cell>
          <cell r="C914" t="str">
            <v>Napa County</v>
          </cell>
          <cell r="D914" t="str">
            <v>Retail</v>
          </cell>
          <cell r="E914" t="str">
            <v>Storefront Retail/Office</v>
          </cell>
          <cell r="F914" t="str">
            <v>1330 Lincoln Ave</v>
          </cell>
          <cell r="G914" t="str">
            <v>Calistoga</v>
          </cell>
          <cell r="H914" t="str">
            <v>Napa</v>
          </cell>
          <cell r="J914" t="str">
            <v>94515</v>
          </cell>
          <cell r="O914" t="str">
            <v>Reinforced Concrete</v>
          </cell>
          <cell r="P914">
            <v>1979</v>
          </cell>
          <cell r="Q914">
            <v>5414</v>
          </cell>
          <cell r="R914">
            <v>1</v>
          </cell>
          <cell r="S914" t="str">
            <v>Single</v>
          </cell>
          <cell r="U914">
            <v>244150</v>
          </cell>
          <cell r="AE914">
            <v>40290</v>
          </cell>
          <cell r="AF914">
            <v>0</v>
          </cell>
        </row>
        <row r="915">
          <cell r="A915" t="str">
            <v>541440290</v>
          </cell>
          <cell r="B915" t="str">
            <v>East Bay/Oakland</v>
          </cell>
          <cell r="C915" t="str">
            <v>Napa County</v>
          </cell>
          <cell r="D915" t="str">
            <v>Retail</v>
          </cell>
          <cell r="E915" t="str">
            <v>Storefront Retail/Office</v>
          </cell>
          <cell r="F915" t="str">
            <v>1330 Lincoln Ave</v>
          </cell>
          <cell r="G915" t="str">
            <v>Calistoga</v>
          </cell>
          <cell r="H915" t="str">
            <v>Napa</v>
          </cell>
          <cell r="J915" t="str">
            <v>94515</v>
          </cell>
          <cell r="O915" t="str">
            <v>Reinforced Concrete</v>
          </cell>
          <cell r="P915">
            <v>1979</v>
          </cell>
          <cell r="Q915">
            <v>5414</v>
          </cell>
          <cell r="R915">
            <v>1</v>
          </cell>
          <cell r="S915" t="str">
            <v>Single</v>
          </cell>
          <cell r="U915">
            <v>244150</v>
          </cell>
          <cell r="AE915">
            <v>40290</v>
          </cell>
          <cell r="AF915">
            <v>0</v>
          </cell>
        </row>
        <row r="916">
          <cell r="A916" t="str">
            <v>90040428</v>
          </cell>
          <cell r="B916" t="str">
            <v>East Bay/Oakland</v>
          </cell>
          <cell r="C916" t="str">
            <v>Napa County</v>
          </cell>
          <cell r="D916" t="str">
            <v>Retail</v>
          </cell>
          <cell r="E916" t="str">
            <v>Service Station</v>
          </cell>
          <cell r="F916" t="str">
            <v>3001 Jefferson St</v>
          </cell>
          <cell r="G916" t="str">
            <v>Napa</v>
          </cell>
          <cell r="H916" t="str">
            <v>Napa</v>
          </cell>
          <cell r="I916" t="str">
            <v>USA Gasoline</v>
          </cell>
          <cell r="J916" t="str">
            <v>94558</v>
          </cell>
          <cell r="O916" t="str">
            <v>Masonry</v>
          </cell>
          <cell r="Q916">
            <v>900</v>
          </cell>
          <cell r="R916">
            <v>1</v>
          </cell>
          <cell r="S916" t="str">
            <v>Multi</v>
          </cell>
          <cell r="U916">
            <v>266471</v>
          </cell>
          <cell r="AE916">
            <v>40428</v>
          </cell>
          <cell r="AF916">
            <v>0</v>
          </cell>
        </row>
        <row r="917">
          <cell r="A917" t="str">
            <v>318740438</v>
          </cell>
          <cell r="B917" t="str">
            <v>East Bay/Oakland</v>
          </cell>
          <cell r="C917" t="str">
            <v>Napa County</v>
          </cell>
          <cell r="D917" t="str">
            <v>Retail</v>
          </cell>
          <cell r="E917" t="str">
            <v>Convenience Store</v>
          </cell>
          <cell r="F917" t="str">
            <v>1017 Coombsville Rd</v>
          </cell>
          <cell r="G917" t="str">
            <v>Napa</v>
          </cell>
          <cell r="H917" t="str">
            <v>Napa</v>
          </cell>
          <cell r="J917" t="str">
            <v>94558</v>
          </cell>
          <cell r="O917" t="str">
            <v>Masonry</v>
          </cell>
          <cell r="Q917">
            <v>3187</v>
          </cell>
          <cell r="R917">
            <v>1</v>
          </cell>
          <cell r="S917" t="str">
            <v>Single</v>
          </cell>
          <cell r="U917">
            <v>285376</v>
          </cell>
          <cell r="AE917">
            <v>40438</v>
          </cell>
          <cell r="AF917">
            <v>0</v>
          </cell>
        </row>
        <row r="918">
          <cell r="A918" t="str">
            <v>154040402</v>
          </cell>
          <cell r="B918" t="str">
            <v>East Bay/Oakland</v>
          </cell>
          <cell r="C918" t="str">
            <v>Napa County</v>
          </cell>
          <cell r="D918" t="str">
            <v>Retail</v>
          </cell>
          <cell r="E918" t="str">
            <v>Freestanding</v>
          </cell>
          <cell r="F918" t="str">
            <v>1568 Yajome St</v>
          </cell>
          <cell r="G918" t="str">
            <v>Napa</v>
          </cell>
          <cell r="H918" t="str">
            <v>Napa</v>
          </cell>
          <cell r="J918" t="str">
            <v>94559</v>
          </cell>
          <cell r="O918" t="str">
            <v>Masonry</v>
          </cell>
          <cell r="P918">
            <v>1981</v>
          </cell>
          <cell r="Q918">
            <v>1540</v>
          </cell>
          <cell r="R918">
            <v>1</v>
          </cell>
          <cell r="S918" t="str">
            <v>Single</v>
          </cell>
          <cell r="U918">
            <v>178572</v>
          </cell>
          <cell r="AE918">
            <v>40402</v>
          </cell>
          <cell r="AF918">
            <v>0</v>
          </cell>
        </row>
        <row r="919">
          <cell r="A919" t="str">
            <v>190440410</v>
          </cell>
          <cell r="B919" t="str">
            <v>East Bay/Oakland</v>
          </cell>
          <cell r="C919" t="str">
            <v>Napa County</v>
          </cell>
          <cell r="D919" t="str">
            <v>Retail</v>
          </cell>
          <cell r="E919" t="str">
            <v>Freestanding</v>
          </cell>
          <cell r="F919" t="str">
            <v>3000 Jefferson St</v>
          </cell>
          <cell r="G919" t="str">
            <v>Napa</v>
          </cell>
          <cell r="H919" t="str">
            <v>Napa</v>
          </cell>
          <cell r="J919" t="str">
            <v>94558</v>
          </cell>
          <cell r="O919" t="str">
            <v>Masonry</v>
          </cell>
          <cell r="Q919">
            <v>1904</v>
          </cell>
          <cell r="R919">
            <v>2</v>
          </cell>
          <cell r="S919" t="str">
            <v>Single</v>
          </cell>
          <cell r="U919">
            <v>9395000</v>
          </cell>
          <cell r="AE919">
            <v>40410</v>
          </cell>
          <cell r="AF919">
            <v>0</v>
          </cell>
        </row>
        <row r="920">
          <cell r="A920" t="str">
            <v>454039709</v>
          </cell>
          <cell r="B920" t="str">
            <v>East Bay/Oakland</v>
          </cell>
          <cell r="C920" t="str">
            <v>Napa County</v>
          </cell>
          <cell r="D920" t="str">
            <v>Retail</v>
          </cell>
          <cell r="E920" t="str">
            <v>Freestanding</v>
          </cell>
          <cell r="F920" t="str">
            <v>2778 Jefferson St</v>
          </cell>
          <cell r="G920" t="str">
            <v>Napa</v>
          </cell>
          <cell r="H920" t="str">
            <v>Napa</v>
          </cell>
          <cell r="J920" t="str">
            <v>94558</v>
          </cell>
          <cell r="O920" t="str">
            <v>Wood Frame</v>
          </cell>
          <cell r="Q920">
            <v>4540</v>
          </cell>
          <cell r="S920" t="str">
            <v>Multi</v>
          </cell>
          <cell r="U920">
            <v>106372</v>
          </cell>
          <cell r="AE920">
            <v>39709</v>
          </cell>
          <cell r="AF920">
            <v>0</v>
          </cell>
        </row>
        <row r="921">
          <cell r="A921" t="str">
            <v>342339947</v>
          </cell>
          <cell r="B921" t="str">
            <v>East Bay/Oakland</v>
          </cell>
          <cell r="C921" t="str">
            <v>Napa County</v>
          </cell>
          <cell r="D921" t="str">
            <v>Retail</v>
          </cell>
          <cell r="F921" t="str">
            <v>517 Lincoln Ave</v>
          </cell>
          <cell r="G921" t="str">
            <v>Napa</v>
          </cell>
          <cell r="H921" t="str">
            <v>Napa</v>
          </cell>
          <cell r="J921" t="str">
            <v>94558</v>
          </cell>
          <cell r="O921" t="str">
            <v>Masonry</v>
          </cell>
          <cell r="Q921">
            <v>3423</v>
          </cell>
          <cell r="S921" t="str">
            <v>Single</v>
          </cell>
          <cell r="U921">
            <v>469112</v>
          </cell>
          <cell r="AE921">
            <v>39947</v>
          </cell>
          <cell r="AF921">
            <v>0</v>
          </cell>
        </row>
        <row r="922">
          <cell r="A922" t="str">
            <v>590939878</v>
          </cell>
          <cell r="B922" t="str">
            <v>East Bay/Oakland</v>
          </cell>
          <cell r="C922" t="str">
            <v>Napa County</v>
          </cell>
          <cell r="D922" t="str">
            <v>Retail</v>
          </cell>
          <cell r="E922" t="str">
            <v>Storefront</v>
          </cell>
          <cell r="F922" t="str">
            <v>180 Coombs St</v>
          </cell>
          <cell r="G922" t="str">
            <v>Napa</v>
          </cell>
          <cell r="H922" t="str">
            <v>Napa</v>
          </cell>
          <cell r="J922" t="str">
            <v>94559</v>
          </cell>
          <cell r="O922" t="str">
            <v>Metal</v>
          </cell>
          <cell r="P922">
            <v>1920</v>
          </cell>
          <cell r="Q922">
            <v>5909</v>
          </cell>
          <cell r="S922" t="str">
            <v>Single</v>
          </cell>
          <cell r="U922">
            <v>344151</v>
          </cell>
          <cell r="W922">
            <v>229000</v>
          </cell>
          <cell r="X922" t="str">
            <v>Private Individual Gellinger Trust</v>
          </cell>
          <cell r="AE922">
            <v>39878</v>
          </cell>
          <cell r="AF922">
            <v>0</v>
          </cell>
        </row>
        <row r="923">
          <cell r="A923" t="str">
            <v>219439909</v>
          </cell>
          <cell r="B923" t="str">
            <v>East Bay/Oakland</v>
          </cell>
          <cell r="C923" t="str">
            <v>Napa County</v>
          </cell>
          <cell r="D923" t="str">
            <v>Retail</v>
          </cell>
          <cell r="E923" t="str">
            <v>Restaurant</v>
          </cell>
          <cell r="F923" t="str">
            <v>7787 Saint Helena Hwy</v>
          </cell>
          <cell r="G923" t="str">
            <v>Napa</v>
          </cell>
          <cell r="H923" t="str">
            <v>Napa</v>
          </cell>
          <cell r="J923" t="str">
            <v>94558</v>
          </cell>
          <cell r="K923" t="str">
            <v>Kathleen A Smith</v>
          </cell>
          <cell r="L923" t="str">
            <v>Kathleen Smith</v>
          </cell>
          <cell r="O923" t="str">
            <v>Reinforced Concrete</v>
          </cell>
          <cell r="P923">
            <v>1945</v>
          </cell>
          <cell r="Q923">
            <v>2194</v>
          </cell>
          <cell r="S923" t="str">
            <v>Single</v>
          </cell>
          <cell r="U923">
            <v>1554010</v>
          </cell>
          <cell r="W923">
            <v>650000</v>
          </cell>
          <cell r="X923" t="str">
            <v>PLM Lender Services</v>
          </cell>
          <cell r="AE923">
            <v>39909</v>
          </cell>
          <cell r="AF923">
            <v>0</v>
          </cell>
        </row>
        <row r="924">
          <cell r="A924" t="str">
            <v>578239756</v>
          </cell>
          <cell r="B924" t="str">
            <v>East Bay/Oakland</v>
          </cell>
          <cell r="C924" t="str">
            <v>Napa County</v>
          </cell>
          <cell r="D924" t="str">
            <v>Retail (Strip Center)</v>
          </cell>
          <cell r="E924" t="str">
            <v>Freestanding</v>
          </cell>
          <cell r="F924" t="str">
            <v>592-598 Lincoln Ave</v>
          </cell>
          <cell r="G924" t="str">
            <v>Napa</v>
          </cell>
          <cell r="H924" t="str">
            <v>Napa</v>
          </cell>
          <cell r="J924" t="str">
            <v>94558</v>
          </cell>
          <cell r="K924" t="str">
            <v>Michael J &amp; Marian Moffett</v>
          </cell>
          <cell r="L924" t="str">
            <v>Michael Moffett</v>
          </cell>
          <cell r="M924">
            <v>7072524681</v>
          </cell>
          <cell r="O924" t="str">
            <v>Wood Frame</v>
          </cell>
          <cell r="P924">
            <v>1977</v>
          </cell>
          <cell r="Q924">
            <v>5782</v>
          </cell>
          <cell r="R924">
            <v>1</v>
          </cell>
          <cell r="S924" t="str">
            <v>Multi</v>
          </cell>
          <cell r="T924">
            <v>63.16</v>
          </cell>
          <cell r="U924">
            <v>1417800</v>
          </cell>
          <cell r="W924">
            <v>321252</v>
          </cell>
          <cell r="X924" t="str">
            <v>Charter Oak Bank</v>
          </cell>
          <cell r="AE924">
            <v>39756</v>
          </cell>
          <cell r="AF924">
            <v>0</v>
          </cell>
        </row>
        <row r="925">
          <cell r="A925" t="str">
            <v>161040288</v>
          </cell>
          <cell r="B925" t="str">
            <v>East Bay/Oakland</v>
          </cell>
          <cell r="C925" t="str">
            <v>Napa County</v>
          </cell>
          <cell r="D925" t="str">
            <v>Retail</v>
          </cell>
          <cell r="E925" t="str">
            <v>Freestanding</v>
          </cell>
          <cell r="F925" t="str">
            <v>1145-1147 Trancas St</v>
          </cell>
          <cell r="G925" t="str">
            <v>Napa</v>
          </cell>
          <cell r="H925" t="str">
            <v>Napa</v>
          </cell>
          <cell r="J925" t="str">
            <v>94558</v>
          </cell>
          <cell r="O925" t="str">
            <v>Wood Frame</v>
          </cell>
          <cell r="Q925">
            <v>1610</v>
          </cell>
          <cell r="R925">
            <v>1</v>
          </cell>
          <cell r="S925" t="str">
            <v>Single</v>
          </cell>
          <cell r="U925">
            <v>231028</v>
          </cell>
          <cell r="AE925">
            <v>40288</v>
          </cell>
          <cell r="AF925">
            <v>0</v>
          </cell>
        </row>
        <row r="926">
          <cell r="A926" t="str">
            <v>355540177</v>
          </cell>
          <cell r="B926" t="str">
            <v>East Bay/Oakland</v>
          </cell>
          <cell r="C926" t="str">
            <v>Napa County</v>
          </cell>
          <cell r="D926" t="str">
            <v>Retail</v>
          </cell>
          <cell r="E926" t="str">
            <v>Storefront</v>
          </cell>
          <cell r="F926" t="str">
            <v>1704 Jefferson St</v>
          </cell>
          <cell r="G926" t="str">
            <v>Napa</v>
          </cell>
          <cell r="H926" t="str">
            <v>Napa</v>
          </cell>
          <cell r="J926" t="str">
            <v>94559</v>
          </cell>
          <cell r="O926" t="str">
            <v>Masonry</v>
          </cell>
          <cell r="Q926">
            <v>3555</v>
          </cell>
          <cell r="R926">
            <v>1</v>
          </cell>
          <cell r="S926" t="str">
            <v>Multi</v>
          </cell>
          <cell r="U926">
            <v>97063</v>
          </cell>
          <cell r="AE926">
            <v>40177</v>
          </cell>
          <cell r="AF926">
            <v>0</v>
          </cell>
        </row>
        <row r="927">
          <cell r="A927" t="str">
            <v>671140267</v>
          </cell>
          <cell r="B927" t="str">
            <v>East Bay/Oakland</v>
          </cell>
          <cell r="C927" t="str">
            <v>Napa County</v>
          </cell>
          <cell r="D927" t="str">
            <v>Retail</v>
          </cell>
          <cell r="F927" t="str">
            <v>7564 Saint Helena Hwy</v>
          </cell>
          <cell r="G927" t="str">
            <v>Napa</v>
          </cell>
          <cell r="H927" t="str">
            <v>Napa</v>
          </cell>
          <cell r="J927" t="str">
            <v>94558</v>
          </cell>
          <cell r="O927" t="str">
            <v>Masonry</v>
          </cell>
          <cell r="Q927">
            <v>6711</v>
          </cell>
          <cell r="S927" t="str">
            <v>Single</v>
          </cell>
          <cell r="U927">
            <v>602191</v>
          </cell>
          <cell r="W927">
            <v>729000</v>
          </cell>
          <cell r="X927" t="str">
            <v>Rpm Mtg</v>
          </cell>
          <cell r="AE927">
            <v>40267</v>
          </cell>
          <cell r="AF927">
            <v>0</v>
          </cell>
        </row>
        <row r="928">
          <cell r="A928" t="str">
            <v>1145240291</v>
          </cell>
          <cell r="B928" t="str">
            <v>East Bay/Oakland</v>
          </cell>
          <cell r="C928" t="str">
            <v>Napa County</v>
          </cell>
          <cell r="D928" t="str">
            <v>Retail (Strip Center)</v>
          </cell>
          <cell r="F928" t="str">
            <v>3012-3090 Jefferson St</v>
          </cell>
          <cell r="G928" t="str">
            <v>Napa</v>
          </cell>
          <cell r="H928" t="str">
            <v>Napa</v>
          </cell>
          <cell r="J928" t="str">
            <v>94558</v>
          </cell>
          <cell r="O928" t="str">
            <v>Wood Frame</v>
          </cell>
          <cell r="Q928">
            <v>11452</v>
          </cell>
          <cell r="R928">
            <v>8</v>
          </cell>
          <cell r="S928" t="str">
            <v>Multi</v>
          </cell>
          <cell r="T928">
            <v>24.45</v>
          </cell>
          <cell r="U928">
            <v>2100000</v>
          </cell>
          <cell r="AE928">
            <v>40291</v>
          </cell>
          <cell r="AF928">
            <v>0</v>
          </cell>
        </row>
        <row r="929">
          <cell r="A929" t="str">
            <v>59840343</v>
          </cell>
          <cell r="B929" t="str">
            <v>East Bay/Oakland</v>
          </cell>
          <cell r="C929" t="str">
            <v>Napa County</v>
          </cell>
          <cell r="D929" t="str">
            <v>Retail</v>
          </cell>
          <cell r="E929" t="str">
            <v>Freestanding</v>
          </cell>
          <cell r="F929" t="str">
            <v>2770 Old Sonoma Rd</v>
          </cell>
          <cell r="G929" t="str">
            <v>Napa</v>
          </cell>
          <cell r="H929" t="str">
            <v>Napa</v>
          </cell>
          <cell r="J929" t="str">
            <v>94558</v>
          </cell>
          <cell r="O929" t="str">
            <v>Masonry</v>
          </cell>
          <cell r="Q929">
            <v>598</v>
          </cell>
          <cell r="R929">
            <v>1</v>
          </cell>
          <cell r="S929" t="str">
            <v>Single</v>
          </cell>
          <cell r="U929">
            <v>2800000</v>
          </cell>
          <cell r="AE929">
            <v>40343</v>
          </cell>
          <cell r="AF929">
            <v>0</v>
          </cell>
        </row>
        <row r="930">
          <cell r="A930" t="str">
            <v>99640462</v>
          </cell>
          <cell r="B930" t="str">
            <v>East Bay/Oakland</v>
          </cell>
          <cell r="C930" t="str">
            <v>Napa County</v>
          </cell>
          <cell r="D930" t="str">
            <v>Retail (Neighborhood Center)</v>
          </cell>
          <cell r="E930" t="str">
            <v>Service Station</v>
          </cell>
          <cell r="F930" t="str">
            <v>1300 Trancas St</v>
          </cell>
          <cell r="G930" t="str">
            <v>Napa</v>
          </cell>
          <cell r="H930" t="str">
            <v>Napa</v>
          </cell>
          <cell r="I930" t="str">
            <v>Northwood Shopping Center</v>
          </cell>
          <cell r="J930" t="str">
            <v>94558</v>
          </cell>
          <cell r="O930" t="str">
            <v>Reinforced Concrete</v>
          </cell>
          <cell r="Q930">
            <v>996</v>
          </cell>
          <cell r="R930">
            <v>2</v>
          </cell>
          <cell r="S930" t="str">
            <v>Single</v>
          </cell>
          <cell r="U930">
            <v>1237157</v>
          </cell>
          <cell r="AE930">
            <v>40462</v>
          </cell>
          <cell r="AF930">
            <v>0</v>
          </cell>
        </row>
        <row r="931">
          <cell r="A931" t="str">
            <v>162840345</v>
          </cell>
          <cell r="B931" t="str">
            <v>East Bay/Oakland</v>
          </cell>
          <cell r="C931" t="str">
            <v>Napa County</v>
          </cell>
          <cell r="D931" t="str">
            <v>Retail</v>
          </cell>
          <cell r="E931" t="str">
            <v>Freestanding</v>
          </cell>
          <cell r="F931" t="str">
            <v>1310 Oak Ave</v>
          </cell>
          <cell r="G931" t="str">
            <v>Saint Helena</v>
          </cell>
          <cell r="H931" t="str">
            <v>Napa</v>
          </cell>
          <cell r="J931" t="str">
            <v>94574</v>
          </cell>
          <cell r="O931" t="str">
            <v>Masonry</v>
          </cell>
          <cell r="Q931">
            <v>1628</v>
          </cell>
          <cell r="R931">
            <v>1</v>
          </cell>
          <cell r="S931" t="str">
            <v>Single</v>
          </cell>
          <cell r="U931">
            <v>861878</v>
          </cell>
          <cell r="AE931">
            <v>40345</v>
          </cell>
          <cell r="AF931">
            <v>0</v>
          </cell>
        </row>
        <row r="932">
          <cell r="A932" t="str">
            <v>624040177</v>
          </cell>
          <cell r="B932" t="str">
            <v>East Bay/Oakland</v>
          </cell>
          <cell r="C932" t="str">
            <v>Napa County</v>
          </cell>
          <cell r="D932" t="str">
            <v>Retail</v>
          </cell>
          <cell r="E932" t="str">
            <v>Freestanding</v>
          </cell>
          <cell r="F932" t="str">
            <v>1612 Jefferson St</v>
          </cell>
          <cell r="G932" t="str">
            <v>Napa</v>
          </cell>
          <cell r="H932" t="str">
            <v>Napa</v>
          </cell>
          <cell r="J932" t="str">
            <v>94559</v>
          </cell>
          <cell r="O932" t="str">
            <v>Masonry</v>
          </cell>
          <cell r="Q932">
            <v>6240</v>
          </cell>
          <cell r="R932">
            <v>5</v>
          </cell>
          <cell r="S932" t="str">
            <v>Multi</v>
          </cell>
          <cell r="U932">
            <v>173221</v>
          </cell>
          <cell r="AE932">
            <v>40177</v>
          </cell>
          <cell r="AF932">
            <v>0</v>
          </cell>
        </row>
        <row r="933">
          <cell r="A933" t="str">
            <v>155040331</v>
          </cell>
          <cell r="B933" t="str">
            <v>East Bay/Oakland</v>
          </cell>
          <cell r="C933" t="str">
            <v>Napa County</v>
          </cell>
          <cell r="D933" t="str">
            <v>Retail</v>
          </cell>
          <cell r="E933" t="str">
            <v>Freestanding</v>
          </cell>
          <cell r="F933" t="str">
            <v>6550 Washington St</v>
          </cell>
          <cell r="G933" t="str">
            <v>Yountville</v>
          </cell>
          <cell r="H933" t="str">
            <v>Napa</v>
          </cell>
          <cell r="J933" t="str">
            <v>94599</v>
          </cell>
          <cell r="O933" t="str">
            <v>Masonry</v>
          </cell>
          <cell r="Q933">
            <v>1550</v>
          </cell>
          <cell r="R933">
            <v>1</v>
          </cell>
          <cell r="S933" t="str">
            <v>Multi</v>
          </cell>
          <cell r="U933">
            <v>101792</v>
          </cell>
          <cell r="W933">
            <v>500000</v>
          </cell>
          <cell r="X933" t="str">
            <v>Mechanics Bk</v>
          </cell>
          <cell r="AE933">
            <v>40331</v>
          </cell>
          <cell r="AF933">
            <v>0</v>
          </cell>
        </row>
        <row r="934">
          <cell r="A934" t="str">
            <v>470039868</v>
          </cell>
          <cell r="B934" t="str">
            <v>East Bay/Oakland</v>
          </cell>
          <cell r="C934" t="str">
            <v>Napa County</v>
          </cell>
          <cell r="D934" t="str">
            <v>Retail</v>
          </cell>
          <cell r="E934" t="str">
            <v>Freestanding</v>
          </cell>
          <cell r="F934" t="str">
            <v>1117 Lincoln Ave</v>
          </cell>
          <cell r="G934" t="str">
            <v>Calistoga</v>
          </cell>
          <cell r="H934" t="str">
            <v>Napa</v>
          </cell>
          <cell r="J934" t="str">
            <v>94515</v>
          </cell>
          <cell r="O934" t="str">
            <v>Masonry</v>
          </cell>
          <cell r="P934">
            <v>1932</v>
          </cell>
          <cell r="Q934">
            <v>4700</v>
          </cell>
          <cell r="S934" t="str">
            <v>Multi</v>
          </cell>
          <cell r="U934">
            <v>562343</v>
          </cell>
          <cell r="AE934">
            <v>39868</v>
          </cell>
          <cell r="AF934">
            <v>0</v>
          </cell>
        </row>
        <row r="935">
          <cell r="A935" t="str">
            <v>141640326</v>
          </cell>
          <cell r="B935" t="str">
            <v>East Bay/Oakland</v>
          </cell>
          <cell r="C935" t="str">
            <v>Napa County</v>
          </cell>
          <cell r="D935" t="str">
            <v>Retail</v>
          </cell>
          <cell r="E935" t="str">
            <v>Storefront</v>
          </cell>
          <cell r="F935" t="str">
            <v>1201-1205 Main St</v>
          </cell>
          <cell r="G935" t="str">
            <v>Saint Helena</v>
          </cell>
          <cell r="H935" t="str">
            <v>Napa</v>
          </cell>
          <cell r="J935" t="str">
            <v>94574</v>
          </cell>
          <cell r="O935" t="str">
            <v>Masonry</v>
          </cell>
          <cell r="P935">
            <v>1977</v>
          </cell>
          <cell r="Q935">
            <v>1416</v>
          </cell>
          <cell r="R935">
            <v>2</v>
          </cell>
          <cell r="S935" t="str">
            <v>Single</v>
          </cell>
          <cell r="U935">
            <v>1424259</v>
          </cell>
          <cell r="AE935">
            <v>40326</v>
          </cell>
          <cell r="AF935">
            <v>0</v>
          </cell>
        </row>
        <row r="936">
          <cell r="A936" t="str">
            <v>1145240291</v>
          </cell>
          <cell r="B936" t="str">
            <v>East Bay/Oakland</v>
          </cell>
          <cell r="C936" t="str">
            <v>Napa County</v>
          </cell>
          <cell r="D936" t="str">
            <v>Retail (Strip Center)</v>
          </cell>
          <cell r="F936" t="str">
            <v>3012-3090 Jefferson St</v>
          </cell>
          <cell r="G936" t="str">
            <v>Napa</v>
          </cell>
          <cell r="H936" t="str">
            <v>Napa</v>
          </cell>
          <cell r="J936" t="str">
            <v>94558</v>
          </cell>
          <cell r="K936" t="str">
            <v>Edward F Biggs</v>
          </cell>
          <cell r="O936" t="str">
            <v>Wood Frame</v>
          </cell>
          <cell r="Q936">
            <v>11452</v>
          </cell>
          <cell r="R936">
            <v>8</v>
          </cell>
          <cell r="S936" t="str">
            <v>Multi</v>
          </cell>
          <cell r="T936">
            <v>24.45</v>
          </cell>
          <cell r="U936">
            <v>2100000</v>
          </cell>
          <cell r="AE936">
            <v>40291</v>
          </cell>
          <cell r="AF936">
            <v>0</v>
          </cell>
        </row>
        <row r="937">
          <cell r="A937" t="str">
            <v>1061640436</v>
          </cell>
          <cell r="B937" t="str">
            <v>East Bay/Oakland</v>
          </cell>
          <cell r="C937" t="str">
            <v>Napa County</v>
          </cell>
          <cell r="D937" t="str">
            <v>Retail</v>
          </cell>
          <cell r="E937" t="str">
            <v>Auto Repair</v>
          </cell>
          <cell r="F937" t="str">
            <v>480-488 Soscol Ave</v>
          </cell>
          <cell r="G937" t="str">
            <v>Napa</v>
          </cell>
          <cell r="H937" t="str">
            <v>Napa</v>
          </cell>
          <cell r="J937" t="str">
            <v>94559</v>
          </cell>
          <cell r="O937" t="str">
            <v>Masonry</v>
          </cell>
          <cell r="Q937">
            <v>10616</v>
          </cell>
          <cell r="R937">
            <v>6</v>
          </cell>
          <cell r="S937" t="str">
            <v>Multi</v>
          </cell>
          <cell r="U937">
            <v>87946</v>
          </cell>
          <cell r="AE937">
            <v>40436</v>
          </cell>
          <cell r="AF937">
            <v>0</v>
          </cell>
        </row>
        <row r="938">
          <cell r="A938" t="str">
            <v>187540487</v>
          </cell>
          <cell r="B938" t="str">
            <v>East Bay/Oakland</v>
          </cell>
          <cell r="C938" t="str">
            <v>Napa County</v>
          </cell>
          <cell r="D938" t="str">
            <v>Retail</v>
          </cell>
          <cell r="E938" t="str">
            <v>Auto Repair</v>
          </cell>
          <cell r="F938" t="str">
            <v>967 1st St</v>
          </cell>
          <cell r="G938" t="str">
            <v>Napa</v>
          </cell>
          <cell r="H938" t="str">
            <v>Napa</v>
          </cell>
          <cell r="J938" t="str">
            <v>94559</v>
          </cell>
          <cell r="O938" t="str">
            <v>Masonry</v>
          </cell>
          <cell r="P938">
            <v>1950</v>
          </cell>
          <cell r="Q938">
            <v>1875</v>
          </cell>
          <cell r="R938">
            <v>1</v>
          </cell>
          <cell r="S938" t="str">
            <v>Single</v>
          </cell>
          <cell r="U938">
            <v>605533</v>
          </cell>
          <cell r="AE938">
            <v>40487</v>
          </cell>
          <cell r="AF938">
            <v>0</v>
          </cell>
        </row>
        <row r="939">
          <cell r="A939" t="str">
            <v>928939079</v>
          </cell>
          <cell r="B939" t="str">
            <v>East Bay/Oakland</v>
          </cell>
          <cell r="C939" t="str">
            <v>Napa County</v>
          </cell>
          <cell r="D939" t="str">
            <v>Retail</v>
          </cell>
          <cell r="E939" t="str">
            <v>Storefront Retail/Office</v>
          </cell>
          <cell r="F939" t="str">
            <v>935 Franklin St</v>
          </cell>
          <cell r="G939" t="str">
            <v>Napa</v>
          </cell>
          <cell r="H939" t="str">
            <v>Napa</v>
          </cell>
          <cell r="I939" t="str">
            <v>Napa Square</v>
          </cell>
          <cell r="J939" t="str">
            <v>94559</v>
          </cell>
          <cell r="O939" t="str">
            <v>Reinforced Concrete</v>
          </cell>
          <cell r="P939">
            <v>1957</v>
          </cell>
          <cell r="Q939">
            <v>9289</v>
          </cell>
          <cell r="S939" t="str">
            <v>Multi</v>
          </cell>
          <cell r="U939">
            <v>721952</v>
          </cell>
          <cell r="AE939">
            <v>39079</v>
          </cell>
          <cell r="AF939">
            <v>0</v>
          </cell>
        </row>
        <row r="940">
          <cell r="A940" t="str">
            <v>199239171</v>
          </cell>
          <cell r="B940" t="str">
            <v>East Bay/Oakland</v>
          </cell>
          <cell r="C940" t="str">
            <v>Napa County</v>
          </cell>
          <cell r="D940" t="str">
            <v>Retail</v>
          </cell>
          <cell r="F940" t="str">
            <v>2080 Lake County Hwy</v>
          </cell>
          <cell r="G940" t="str">
            <v>Calistoga</v>
          </cell>
          <cell r="H940" t="str">
            <v>Napa</v>
          </cell>
          <cell r="J940" t="str">
            <v>94515</v>
          </cell>
          <cell r="Q940">
            <v>1992</v>
          </cell>
          <cell r="S940" t="str">
            <v>Single</v>
          </cell>
          <cell r="U940">
            <v>133476</v>
          </cell>
          <cell r="AE940">
            <v>39171</v>
          </cell>
          <cell r="AF940">
            <v>0</v>
          </cell>
        </row>
        <row r="941">
          <cell r="A941" t="str">
            <v>257539024</v>
          </cell>
          <cell r="B941" t="str">
            <v>East Bay/Oakland</v>
          </cell>
          <cell r="C941" t="str">
            <v>Napa County</v>
          </cell>
          <cell r="D941" t="str">
            <v>Retail</v>
          </cell>
          <cell r="E941" t="str">
            <v>Freestanding</v>
          </cell>
          <cell r="F941" t="str">
            <v>2931 Solano Ave</v>
          </cell>
          <cell r="G941" t="str">
            <v>Napa</v>
          </cell>
          <cell r="H941" t="str">
            <v>Napa</v>
          </cell>
          <cell r="J941" t="str">
            <v>94558</v>
          </cell>
          <cell r="O941" t="str">
            <v>Masonry</v>
          </cell>
          <cell r="Q941">
            <v>2575</v>
          </cell>
          <cell r="S941" t="str">
            <v>Multi</v>
          </cell>
          <cell r="U941">
            <v>213148</v>
          </cell>
          <cell r="AE941">
            <v>39024</v>
          </cell>
          <cell r="AF941">
            <v>0</v>
          </cell>
        </row>
        <row r="942">
          <cell r="A942" t="str">
            <v>244939982</v>
          </cell>
          <cell r="B942" t="str">
            <v>East Bay/Oakland</v>
          </cell>
          <cell r="C942" t="str">
            <v>Napa County</v>
          </cell>
          <cell r="D942" t="str">
            <v>Retail</v>
          </cell>
          <cell r="E942" t="str">
            <v>Service Station</v>
          </cell>
          <cell r="F942" t="str">
            <v>198 Soscol Ave</v>
          </cell>
          <cell r="G942" t="str">
            <v>Napa</v>
          </cell>
          <cell r="H942" t="str">
            <v>Napa</v>
          </cell>
          <cell r="I942" t="str">
            <v>AM/PM Arco</v>
          </cell>
          <cell r="J942" t="str">
            <v>94559</v>
          </cell>
          <cell r="O942" t="str">
            <v>Wood Frame</v>
          </cell>
          <cell r="Q942">
            <v>2449</v>
          </cell>
          <cell r="R942">
            <v>1</v>
          </cell>
          <cell r="S942" t="str">
            <v>Single</v>
          </cell>
          <cell r="U942">
            <v>615830</v>
          </cell>
          <cell r="AE942">
            <v>39982</v>
          </cell>
          <cell r="AF942">
            <v>0</v>
          </cell>
        </row>
        <row r="943">
          <cell r="A943" t="str">
            <v>343239072</v>
          </cell>
          <cell r="B943" t="str">
            <v>East Bay/Oakland</v>
          </cell>
          <cell r="C943" t="str">
            <v>Napa County</v>
          </cell>
          <cell r="D943" t="str">
            <v>Retail</v>
          </cell>
          <cell r="E943" t="str">
            <v>Restaurant</v>
          </cell>
          <cell r="F943" t="str">
            <v>999 Trancas St</v>
          </cell>
          <cell r="G943" t="str">
            <v>Napa</v>
          </cell>
          <cell r="H943" t="str">
            <v>Napa</v>
          </cell>
          <cell r="J943" t="str">
            <v>94558</v>
          </cell>
          <cell r="O943" t="str">
            <v>Wood Frame</v>
          </cell>
          <cell r="P943">
            <v>1981</v>
          </cell>
          <cell r="Q943">
            <v>3432</v>
          </cell>
          <cell r="S943" t="str">
            <v>Single</v>
          </cell>
          <cell r="U943">
            <v>832929</v>
          </cell>
          <cell r="AE943">
            <v>39072</v>
          </cell>
          <cell r="AF943">
            <v>0</v>
          </cell>
        </row>
        <row r="944">
          <cell r="A944" t="str">
            <v>680039945</v>
          </cell>
          <cell r="B944" t="str">
            <v>East Bay/Oakland</v>
          </cell>
          <cell r="C944" t="str">
            <v>Napa County</v>
          </cell>
          <cell r="D944" t="str">
            <v>Retail</v>
          </cell>
          <cell r="E944" t="str">
            <v>Restaurant</v>
          </cell>
          <cell r="F944" t="str">
            <v>505 Lincoln Ave</v>
          </cell>
          <cell r="G944" t="str">
            <v>Napa</v>
          </cell>
          <cell r="H944" t="str">
            <v>Napa</v>
          </cell>
          <cell r="J944" t="str">
            <v>94558</v>
          </cell>
          <cell r="O944" t="str">
            <v>Wood Frame</v>
          </cell>
          <cell r="Q944">
            <v>6800</v>
          </cell>
          <cell r="S944" t="str">
            <v>Multi</v>
          </cell>
          <cell r="U944">
            <v>1812372</v>
          </cell>
          <cell r="AE944">
            <v>39945</v>
          </cell>
          <cell r="AF944">
            <v>0</v>
          </cell>
        </row>
        <row r="945">
          <cell r="A945" t="str">
            <v>343239078</v>
          </cell>
          <cell r="B945" t="str">
            <v>East Bay/Oakland</v>
          </cell>
          <cell r="C945" t="str">
            <v>Napa County</v>
          </cell>
          <cell r="D945" t="str">
            <v>Retail</v>
          </cell>
          <cell r="E945" t="str">
            <v>Restaurant</v>
          </cell>
          <cell r="F945" t="str">
            <v>999 Trancas St</v>
          </cell>
          <cell r="G945" t="str">
            <v>Napa</v>
          </cell>
          <cell r="H945" t="str">
            <v>Napa</v>
          </cell>
          <cell r="J945" t="str">
            <v>94558</v>
          </cell>
          <cell r="O945" t="str">
            <v>Wood Frame</v>
          </cell>
          <cell r="P945">
            <v>1981</v>
          </cell>
          <cell r="Q945">
            <v>3432</v>
          </cell>
          <cell r="S945" t="str">
            <v>Single</v>
          </cell>
          <cell r="U945">
            <v>832929</v>
          </cell>
          <cell r="AE945">
            <v>39078</v>
          </cell>
          <cell r="AF945">
            <v>0</v>
          </cell>
        </row>
        <row r="946">
          <cell r="A946" t="str">
            <v>256339911</v>
          </cell>
          <cell r="B946" t="str">
            <v>East Bay/Oakland</v>
          </cell>
          <cell r="C946" t="str">
            <v>Napa County</v>
          </cell>
          <cell r="D946" t="str">
            <v>Retail</v>
          </cell>
          <cell r="E946" t="str">
            <v>Freestanding</v>
          </cell>
          <cell r="F946" t="str">
            <v>1670 Silverado Trl</v>
          </cell>
          <cell r="G946" t="str">
            <v>Napa</v>
          </cell>
          <cell r="H946" t="str">
            <v>Napa</v>
          </cell>
          <cell r="J946" t="str">
            <v>94559</v>
          </cell>
          <cell r="O946" t="str">
            <v>Masonry</v>
          </cell>
          <cell r="Q946">
            <v>2563</v>
          </cell>
          <cell r="S946" t="str">
            <v>Multi</v>
          </cell>
          <cell r="U946">
            <v>167250</v>
          </cell>
          <cell r="AE946">
            <v>39911</v>
          </cell>
          <cell r="AF946">
            <v>0</v>
          </cell>
        </row>
        <row r="947">
          <cell r="A947" t="str">
            <v>1056039162</v>
          </cell>
          <cell r="B947" t="str">
            <v>East Bay/Oakland</v>
          </cell>
          <cell r="C947" t="str">
            <v>Napa County</v>
          </cell>
          <cell r="D947" t="str">
            <v>Retail (Strip Center)</v>
          </cell>
          <cell r="F947" t="str">
            <v>2233 Brown St</v>
          </cell>
          <cell r="G947" t="str">
            <v>Napa</v>
          </cell>
          <cell r="H947" t="str">
            <v>Napa</v>
          </cell>
          <cell r="I947" t="str">
            <v>La Morenita Market</v>
          </cell>
          <cell r="J947" t="str">
            <v>94558</v>
          </cell>
          <cell r="O947" t="str">
            <v>Reinforced Concrete</v>
          </cell>
          <cell r="P947">
            <v>1942</v>
          </cell>
          <cell r="Q947">
            <v>10560</v>
          </cell>
          <cell r="S947" t="str">
            <v>Single</v>
          </cell>
          <cell r="U947">
            <v>601045</v>
          </cell>
          <cell r="AE947">
            <v>39162</v>
          </cell>
          <cell r="AF947">
            <v>0</v>
          </cell>
        </row>
        <row r="948">
          <cell r="A948" t="str">
            <v>59540462</v>
          </cell>
          <cell r="B948" t="str">
            <v>East Bay/Oakland</v>
          </cell>
          <cell r="C948" t="str">
            <v>Napa County</v>
          </cell>
          <cell r="D948" t="str">
            <v>Retail</v>
          </cell>
          <cell r="E948" t="str">
            <v>Convenience Store</v>
          </cell>
          <cell r="F948" t="str">
            <v>800 S St Helena Hwy</v>
          </cell>
          <cell r="G948" t="str">
            <v>Saint Helena</v>
          </cell>
          <cell r="H948" t="str">
            <v>Napa</v>
          </cell>
          <cell r="J948" t="str">
            <v>94574</v>
          </cell>
          <cell r="O948" t="str">
            <v>Wood Frame</v>
          </cell>
          <cell r="Q948">
            <v>595</v>
          </cell>
          <cell r="R948">
            <v>1</v>
          </cell>
          <cell r="S948" t="str">
            <v>Single</v>
          </cell>
          <cell r="U948">
            <v>958232</v>
          </cell>
          <cell r="AE948">
            <v>40462</v>
          </cell>
          <cell r="AF948">
            <v>0</v>
          </cell>
        </row>
        <row r="949">
          <cell r="A949" t="str">
            <v>256339993</v>
          </cell>
          <cell r="B949" t="str">
            <v>East Bay/Oakland</v>
          </cell>
          <cell r="C949" t="str">
            <v>Napa County</v>
          </cell>
          <cell r="D949" t="str">
            <v>Retail</v>
          </cell>
          <cell r="E949" t="str">
            <v>Freestanding</v>
          </cell>
          <cell r="F949" t="str">
            <v>1670 Silverado Trl</v>
          </cell>
          <cell r="G949" t="str">
            <v>Napa</v>
          </cell>
          <cell r="H949" t="str">
            <v>Napa</v>
          </cell>
          <cell r="J949" t="str">
            <v>94559</v>
          </cell>
          <cell r="O949" t="str">
            <v>Masonry</v>
          </cell>
          <cell r="Q949">
            <v>2563</v>
          </cell>
          <cell r="S949" t="str">
            <v>Multi</v>
          </cell>
          <cell r="U949">
            <v>167250</v>
          </cell>
          <cell r="AE949">
            <v>39993</v>
          </cell>
          <cell r="AF949">
            <v>0</v>
          </cell>
        </row>
        <row r="950">
          <cell r="A950" t="str">
            <v>122839843</v>
          </cell>
          <cell r="B950" t="str">
            <v>East Bay/Oakland</v>
          </cell>
          <cell r="C950" t="str">
            <v>Napa County</v>
          </cell>
          <cell r="D950" t="str">
            <v>Retail</v>
          </cell>
          <cell r="F950" t="str">
            <v>965 Silverado Trl</v>
          </cell>
          <cell r="G950" t="str">
            <v>Calistoga</v>
          </cell>
          <cell r="H950" t="str">
            <v>Napa</v>
          </cell>
          <cell r="J950" t="str">
            <v>94515</v>
          </cell>
          <cell r="P950">
            <v>1920</v>
          </cell>
          <cell r="Q950">
            <v>1228</v>
          </cell>
          <cell r="S950" t="str">
            <v>Multi</v>
          </cell>
          <cell r="U950">
            <v>812296</v>
          </cell>
          <cell r="AE950">
            <v>39843</v>
          </cell>
          <cell r="AF950">
            <v>0</v>
          </cell>
        </row>
        <row r="951">
          <cell r="A951" t="str">
            <v>200040444</v>
          </cell>
          <cell r="B951" t="str">
            <v>East Bay/Oakland</v>
          </cell>
          <cell r="C951" t="str">
            <v>Napa County</v>
          </cell>
          <cell r="D951" t="str">
            <v>Retail</v>
          </cell>
          <cell r="E951" t="str">
            <v>Freestanding</v>
          </cell>
          <cell r="F951" t="str">
            <v>812 3rd St</v>
          </cell>
          <cell r="G951" t="str">
            <v>Napa</v>
          </cell>
          <cell r="H951" t="str">
            <v>Napa</v>
          </cell>
          <cell r="J951" t="str">
            <v>94559</v>
          </cell>
          <cell r="O951" t="str">
            <v>Reinforced Concrete</v>
          </cell>
          <cell r="Q951">
            <v>2000</v>
          </cell>
          <cell r="R951">
            <v>1</v>
          </cell>
          <cell r="S951" t="str">
            <v>Single</v>
          </cell>
          <cell r="U951">
            <v>275323</v>
          </cell>
          <cell r="AE951">
            <v>40444</v>
          </cell>
          <cell r="AF951">
            <v>0</v>
          </cell>
        </row>
        <row r="952">
          <cell r="A952" t="str">
            <v>240040338</v>
          </cell>
          <cell r="B952" t="str">
            <v>East Bay/Oakland</v>
          </cell>
          <cell r="C952" t="str">
            <v>Napa County</v>
          </cell>
          <cell r="D952" t="str">
            <v>Retail</v>
          </cell>
          <cell r="E952" t="str">
            <v>Restaurant</v>
          </cell>
          <cell r="F952" t="str">
            <v>1195 W Imola Ave</v>
          </cell>
          <cell r="G952" t="str">
            <v>Napa</v>
          </cell>
          <cell r="H952" t="str">
            <v>Napa</v>
          </cell>
          <cell r="J952" t="str">
            <v>94559</v>
          </cell>
          <cell r="O952" t="str">
            <v>Masonry</v>
          </cell>
          <cell r="Q952">
            <v>2400</v>
          </cell>
          <cell r="R952">
            <v>1</v>
          </cell>
          <cell r="S952" t="str">
            <v>Single</v>
          </cell>
          <cell r="U952">
            <v>939669</v>
          </cell>
          <cell r="AE952">
            <v>40338</v>
          </cell>
          <cell r="AF952">
            <v>0</v>
          </cell>
        </row>
        <row r="953">
          <cell r="A953" t="str">
            <v>143039128</v>
          </cell>
          <cell r="B953" t="str">
            <v>East Bay/Oakland</v>
          </cell>
          <cell r="C953" t="str">
            <v>Napa County</v>
          </cell>
          <cell r="D953" t="str">
            <v>Retail</v>
          </cell>
          <cell r="E953" t="str">
            <v>Convenience Store</v>
          </cell>
          <cell r="F953" t="str">
            <v>1009 Foothill Blvd</v>
          </cell>
          <cell r="G953" t="str">
            <v>Calistoga</v>
          </cell>
          <cell r="H953" t="str">
            <v>Napa</v>
          </cell>
          <cell r="J953" t="str">
            <v>94515</v>
          </cell>
          <cell r="O953" t="str">
            <v>Wood Frame</v>
          </cell>
          <cell r="P953">
            <v>1945</v>
          </cell>
          <cell r="Q953">
            <v>1430</v>
          </cell>
          <cell r="S953" t="str">
            <v>Single</v>
          </cell>
          <cell r="U953">
            <v>573081</v>
          </cell>
          <cell r="AE953">
            <v>39128</v>
          </cell>
          <cell r="AF953">
            <v>0</v>
          </cell>
        </row>
        <row r="954">
          <cell r="A954" t="str">
            <v>850039737</v>
          </cell>
          <cell r="B954" t="str">
            <v>East Bay/Oakland</v>
          </cell>
          <cell r="C954" t="str">
            <v>Napa County</v>
          </cell>
          <cell r="D954" t="str">
            <v>Retail</v>
          </cell>
          <cell r="E954" t="str">
            <v>Freestanding</v>
          </cell>
          <cell r="F954" t="str">
            <v>1343 Main St</v>
          </cell>
          <cell r="G954" t="str">
            <v>Napa</v>
          </cell>
          <cell r="H954" t="str">
            <v>Napa</v>
          </cell>
          <cell r="J954" t="str">
            <v>94559</v>
          </cell>
          <cell r="O954" t="str">
            <v>Reinforced Concrete</v>
          </cell>
          <cell r="P954">
            <v>1915</v>
          </cell>
          <cell r="Q954">
            <v>8500</v>
          </cell>
          <cell r="R954">
            <v>1</v>
          </cell>
          <cell r="S954" t="str">
            <v>Multi</v>
          </cell>
          <cell r="U954">
            <v>2058972</v>
          </cell>
          <cell r="AE954">
            <v>39737</v>
          </cell>
          <cell r="AF954">
            <v>0</v>
          </cell>
        </row>
        <row r="955">
          <cell r="A955" t="str">
            <v>237839926</v>
          </cell>
          <cell r="B955" t="str">
            <v>East Bay/Oakland</v>
          </cell>
          <cell r="C955" t="str">
            <v>Napa County</v>
          </cell>
          <cell r="D955" t="str">
            <v>Retail</v>
          </cell>
          <cell r="E955" t="str">
            <v>Garden Center</v>
          </cell>
          <cell r="F955" t="str">
            <v>738 Main St</v>
          </cell>
          <cell r="G955" t="str">
            <v>Saint Helena</v>
          </cell>
          <cell r="H955" t="str">
            <v>Napa</v>
          </cell>
          <cell r="J955" t="str">
            <v>94574</v>
          </cell>
          <cell r="O955" t="str">
            <v>Wood Frame</v>
          </cell>
          <cell r="P955">
            <v>1874</v>
          </cell>
          <cell r="Q955">
            <v>2378</v>
          </cell>
          <cell r="S955" t="str">
            <v>Single</v>
          </cell>
          <cell r="U955">
            <v>123600</v>
          </cell>
          <cell r="AE955">
            <v>39926</v>
          </cell>
          <cell r="AF955">
            <v>0</v>
          </cell>
        </row>
        <row r="956">
          <cell r="A956" t="str">
            <v>255640381</v>
          </cell>
          <cell r="B956" t="str">
            <v>East Bay/Oakland</v>
          </cell>
          <cell r="C956" t="str">
            <v>Napa County</v>
          </cell>
          <cell r="D956" t="str">
            <v>Retail</v>
          </cell>
          <cell r="E956" t="str">
            <v>Freestanding</v>
          </cell>
          <cell r="F956" t="str">
            <v>1327 Main St</v>
          </cell>
          <cell r="G956" t="str">
            <v>Napa</v>
          </cell>
          <cell r="H956" t="str">
            <v>Napa</v>
          </cell>
          <cell r="J956" t="str">
            <v>94559</v>
          </cell>
          <cell r="O956" t="str">
            <v>Masonry</v>
          </cell>
          <cell r="Q956">
            <v>2556</v>
          </cell>
          <cell r="R956">
            <v>1</v>
          </cell>
          <cell r="S956" t="str">
            <v>Single</v>
          </cell>
          <cell r="U956">
            <v>345595</v>
          </cell>
          <cell r="AE956">
            <v>40381</v>
          </cell>
          <cell r="AF956">
            <v>0</v>
          </cell>
        </row>
        <row r="957">
          <cell r="A957" t="str">
            <v>282140032</v>
          </cell>
          <cell r="B957" t="str">
            <v>East Bay/Oakland</v>
          </cell>
          <cell r="C957" t="str">
            <v>Napa County</v>
          </cell>
          <cell r="D957" t="str">
            <v>Retail</v>
          </cell>
          <cell r="E957" t="str">
            <v>Freestanding</v>
          </cell>
          <cell r="F957" t="str">
            <v>6505 Washington St</v>
          </cell>
          <cell r="G957" t="str">
            <v>Yountville</v>
          </cell>
          <cell r="H957" t="str">
            <v>Napa</v>
          </cell>
          <cell r="I957" t="str">
            <v>Whistle Shop Center</v>
          </cell>
          <cell r="J957" t="str">
            <v>94599</v>
          </cell>
          <cell r="O957" t="str">
            <v>Wood Frame</v>
          </cell>
          <cell r="Q957">
            <v>2821</v>
          </cell>
          <cell r="R957">
            <v>2</v>
          </cell>
          <cell r="S957" t="str">
            <v>Multi</v>
          </cell>
          <cell r="U957">
            <v>1142488</v>
          </cell>
          <cell r="AE957">
            <v>40032</v>
          </cell>
          <cell r="AF957">
            <v>0</v>
          </cell>
        </row>
        <row r="958">
          <cell r="A958" t="str">
            <v>248240375</v>
          </cell>
          <cell r="B958" t="str">
            <v>East Bay/Oakland</v>
          </cell>
          <cell r="C958" t="str">
            <v>Napa County</v>
          </cell>
          <cell r="D958" t="str">
            <v>Retail</v>
          </cell>
          <cell r="E958" t="str">
            <v>Auto Repair</v>
          </cell>
          <cell r="F958" t="str">
            <v>2745 Jefferson St</v>
          </cell>
          <cell r="G958" t="str">
            <v>Napa</v>
          </cell>
          <cell r="H958" t="str">
            <v>Napa</v>
          </cell>
          <cell r="J958" t="str">
            <v>94558</v>
          </cell>
          <cell r="O958" t="str">
            <v>Wood Frame</v>
          </cell>
          <cell r="Q958">
            <v>2482</v>
          </cell>
          <cell r="R958">
            <v>1</v>
          </cell>
          <cell r="S958" t="str">
            <v>Single</v>
          </cell>
          <cell r="U958">
            <v>171024</v>
          </cell>
          <cell r="W958">
            <v>1000000</v>
          </cell>
          <cell r="X958" t="str">
            <v>Private Individual Fas Fiancial Inc</v>
          </cell>
          <cell r="Z958" t="str">
            <v>Lender Name: Private Individual D'adamo J Family Living Trust</v>
          </cell>
          <cell r="AE958">
            <v>40375</v>
          </cell>
          <cell r="AF958">
            <v>0</v>
          </cell>
        </row>
        <row r="959">
          <cell r="A959" t="str">
            <v>282140032</v>
          </cell>
          <cell r="B959" t="str">
            <v>East Bay/Oakland</v>
          </cell>
          <cell r="C959" t="str">
            <v>Napa County</v>
          </cell>
          <cell r="D959" t="str">
            <v>Retail</v>
          </cell>
          <cell r="E959" t="str">
            <v>Freestanding</v>
          </cell>
          <cell r="F959" t="str">
            <v>6505 Washington St</v>
          </cell>
          <cell r="G959" t="str">
            <v>Yountville</v>
          </cell>
          <cell r="H959" t="str">
            <v>Napa</v>
          </cell>
          <cell r="I959" t="str">
            <v>Whistle Shop Center</v>
          </cell>
          <cell r="J959" t="str">
            <v>94599</v>
          </cell>
          <cell r="O959" t="str">
            <v>Wood Frame</v>
          </cell>
          <cell r="Q959">
            <v>2821</v>
          </cell>
          <cell r="R959">
            <v>2</v>
          </cell>
          <cell r="S959" t="str">
            <v>Multi</v>
          </cell>
          <cell r="U959">
            <v>1142488</v>
          </cell>
          <cell r="AE959">
            <v>40032</v>
          </cell>
        </row>
        <row r="960">
          <cell r="A960" t="str">
            <v>1093539349</v>
          </cell>
          <cell r="B960" t="str">
            <v>East Bay/Oakland</v>
          </cell>
          <cell r="C960" t="str">
            <v>Napa County</v>
          </cell>
          <cell r="D960" t="str">
            <v>Retail</v>
          </cell>
          <cell r="E960" t="str">
            <v>Storefront</v>
          </cell>
          <cell r="F960" t="str">
            <v>1136-1165 Main St</v>
          </cell>
          <cell r="G960" t="str">
            <v>Saint Helena</v>
          </cell>
          <cell r="H960" t="str">
            <v>Napa</v>
          </cell>
          <cell r="I960" t="str">
            <v>St Helena Plaza</v>
          </cell>
          <cell r="J960" t="str">
            <v>94574</v>
          </cell>
          <cell r="K960" t="str">
            <v>Crow Holdings Capital Partners, LLC</v>
          </cell>
          <cell r="L960" t="str">
            <v>Daniel Feeney</v>
          </cell>
          <cell r="M960">
            <v>2146618000</v>
          </cell>
          <cell r="O960" t="str">
            <v>Masonry</v>
          </cell>
          <cell r="Q960">
            <v>10935</v>
          </cell>
          <cell r="R960">
            <v>1</v>
          </cell>
          <cell r="S960" t="str">
            <v>Multi</v>
          </cell>
          <cell r="U960">
            <v>1261709</v>
          </cell>
          <cell r="AA960">
            <v>4431000</v>
          </cell>
          <cell r="AB960" t="str">
            <v>Private Company</v>
          </cell>
          <cell r="AE960">
            <v>39349</v>
          </cell>
        </row>
        <row r="961">
          <cell r="A961" t="str">
            <v>219439909</v>
          </cell>
          <cell r="B961" t="str">
            <v>East Bay/Oakland</v>
          </cell>
          <cell r="C961" t="str">
            <v>Napa County</v>
          </cell>
          <cell r="D961" t="str">
            <v>Retail</v>
          </cell>
          <cell r="E961" t="str">
            <v>Restaurant</v>
          </cell>
          <cell r="F961" t="str">
            <v>7787 Saint Helena Hwy</v>
          </cell>
          <cell r="G961" t="str">
            <v>Napa</v>
          </cell>
          <cell r="H961" t="str">
            <v>Napa</v>
          </cell>
          <cell r="J961" t="str">
            <v>94558</v>
          </cell>
          <cell r="O961" t="str">
            <v>Reinforced Concrete</v>
          </cell>
          <cell r="P961">
            <v>1945</v>
          </cell>
          <cell r="Q961">
            <v>2194</v>
          </cell>
          <cell r="S961" t="str">
            <v>Single</v>
          </cell>
          <cell r="U961">
            <v>1554010</v>
          </cell>
          <cell r="W961">
            <v>650000</v>
          </cell>
          <cell r="X961" t="str">
            <v>Private Individual Bryan William M Living Trust</v>
          </cell>
          <cell r="AE961">
            <v>39909</v>
          </cell>
        </row>
        <row r="962">
          <cell r="A962" t="str">
            <v>6615140154</v>
          </cell>
          <cell r="B962" t="str">
            <v>East Bay/Oakland</v>
          </cell>
          <cell r="C962" t="str">
            <v>Napa County</v>
          </cell>
          <cell r="D962" t="str">
            <v>Retail (Community Center)</v>
          </cell>
          <cell r="F962" t="str">
            <v>3375 Jefferson St (2 Properties)</v>
          </cell>
          <cell r="G962" t="str">
            <v>Napa</v>
          </cell>
          <cell r="H962" t="str">
            <v>Napa</v>
          </cell>
          <cell r="I962" t="str">
            <v>Jefferson Center</v>
          </cell>
          <cell r="J962" t="str">
            <v>94558</v>
          </cell>
          <cell r="K962" t="str">
            <v>Esther D Ruppel</v>
          </cell>
          <cell r="M962">
            <v>5107690300</v>
          </cell>
          <cell r="O962" t="str">
            <v>Reinforced Concrete</v>
          </cell>
          <cell r="Q962">
            <v>66151</v>
          </cell>
          <cell r="R962">
            <v>3</v>
          </cell>
          <cell r="S962" t="str">
            <v>Single</v>
          </cell>
          <cell r="U962">
            <v>12843371</v>
          </cell>
          <cell r="AE962">
            <v>40154</v>
          </cell>
        </row>
        <row r="963">
          <cell r="A963" t="str">
            <v>3557840312</v>
          </cell>
          <cell r="B963" t="str">
            <v>East Bay/Oakland</v>
          </cell>
          <cell r="C963" t="str">
            <v>Napa County</v>
          </cell>
          <cell r="D963" t="str">
            <v>Retail</v>
          </cell>
          <cell r="F963" t="str">
            <v>6795 Washington St (5 Properties)</v>
          </cell>
          <cell r="G963" t="str">
            <v>Yountville</v>
          </cell>
          <cell r="H963" t="str">
            <v>Napa</v>
          </cell>
          <cell r="I963" t="str">
            <v>Washington Square</v>
          </cell>
          <cell r="J963" t="str">
            <v>94599</v>
          </cell>
          <cell r="K963" t="str">
            <v>Hillstone Restaurant Group, Inc.</v>
          </cell>
          <cell r="M963">
            <v>6025532111</v>
          </cell>
          <cell r="O963" t="str">
            <v>Wood Frame</v>
          </cell>
          <cell r="Q963">
            <v>35578</v>
          </cell>
          <cell r="R963">
            <v>7</v>
          </cell>
          <cell r="S963" t="str">
            <v>Multi</v>
          </cell>
          <cell r="AE963">
            <v>40312</v>
          </cell>
        </row>
        <row r="964">
          <cell r="A964" t="str">
            <v>6615140154</v>
          </cell>
          <cell r="B964" t="str">
            <v>East Bay/Oakland</v>
          </cell>
          <cell r="C964" t="str">
            <v>Napa County</v>
          </cell>
          <cell r="D964" t="str">
            <v>Retail (Community Center)</v>
          </cell>
          <cell r="F964" t="str">
            <v>3375 Jefferson St (2 Properties)</v>
          </cell>
          <cell r="G964" t="str">
            <v>Napa</v>
          </cell>
          <cell r="H964" t="str">
            <v>Napa</v>
          </cell>
          <cell r="I964" t="str">
            <v>Jefferson Center</v>
          </cell>
          <cell r="J964" t="str">
            <v>94558</v>
          </cell>
          <cell r="K964" t="str">
            <v>Cheryl Meyerdirk</v>
          </cell>
          <cell r="M964">
            <v>5107690300</v>
          </cell>
          <cell r="O964" t="str">
            <v>Reinforced Concrete</v>
          </cell>
          <cell r="Q964">
            <v>66151</v>
          </cell>
          <cell r="R964">
            <v>3</v>
          </cell>
          <cell r="S964" t="str">
            <v>Single</v>
          </cell>
          <cell r="U964">
            <v>12843371</v>
          </cell>
          <cell r="AE964">
            <v>40154</v>
          </cell>
        </row>
        <row r="965">
          <cell r="A965" t="str">
            <v>148038197</v>
          </cell>
          <cell r="B965" t="str">
            <v>East Bay/Oakland</v>
          </cell>
          <cell r="C965" t="str">
            <v>Napa County</v>
          </cell>
          <cell r="D965" t="str">
            <v>Retail</v>
          </cell>
          <cell r="E965" t="str">
            <v>Service Station</v>
          </cell>
          <cell r="F965" t="str">
            <v>3438 Broadway St</v>
          </cell>
          <cell r="G965" t="str">
            <v>American Canyon</v>
          </cell>
          <cell r="H965" t="str">
            <v>Napa</v>
          </cell>
          <cell r="J965" t="str">
            <v>94503</v>
          </cell>
          <cell r="K965" t="str">
            <v>Pooja Oil Company, Inc</v>
          </cell>
          <cell r="O965" t="str">
            <v>Reinforced Concrete</v>
          </cell>
          <cell r="P965">
            <v>1975</v>
          </cell>
          <cell r="Q965">
            <v>1480</v>
          </cell>
          <cell r="S965" t="str">
            <v>Single</v>
          </cell>
          <cell r="U965">
            <v>408000</v>
          </cell>
          <cell r="W965">
            <v>900000</v>
          </cell>
          <cell r="X965" t="str">
            <v>Seller</v>
          </cell>
          <cell r="AE965">
            <v>38197</v>
          </cell>
        </row>
        <row r="966">
          <cell r="A966" t="str">
            <v>1105236644</v>
          </cell>
          <cell r="B966" t="str">
            <v>East Bay/Oakland</v>
          </cell>
          <cell r="C966" t="str">
            <v>Napa County</v>
          </cell>
          <cell r="D966" t="str">
            <v>Retail</v>
          </cell>
          <cell r="E966" t="str">
            <v>Freestanding</v>
          </cell>
          <cell r="F966" t="str">
            <v>1458 Lincoln Ave</v>
          </cell>
          <cell r="G966" t="str">
            <v>Calistoga</v>
          </cell>
          <cell r="H966" t="str">
            <v>Napa</v>
          </cell>
          <cell r="I966" t="str">
            <v>Calistoga Depot</v>
          </cell>
          <cell r="J966" t="str">
            <v>94515</v>
          </cell>
          <cell r="O966" t="str">
            <v>Wood Frame</v>
          </cell>
          <cell r="P966">
            <v>1868</v>
          </cell>
          <cell r="Q966">
            <v>11052</v>
          </cell>
          <cell r="R966">
            <v>10</v>
          </cell>
          <cell r="S966" t="str">
            <v>Multi</v>
          </cell>
          <cell r="T966">
            <v>21.72</v>
          </cell>
          <cell r="U966">
            <v>1407704</v>
          </cell>
          <cell r="W966">
            <v>1025000</v>
          </cell>
          <cell r="X966" t="str">
            <v>Mechanics Bank</v>
          </cell>
          <cell r="AE966">
            <v>36644</v>
          </cell>
        </row>
        <row r="967">
          <cell r="A967" t="str">
            <v>416540660</v>
          </cell>
          <cell r="B967" t="str">
            <v>East Bay/Oakland</v>
          </cell>
          <cell r="C967" t="str">
            <v>Napa County</v>
          </cell>
          <cell r="D967" t="str">
            <v>Retail (Neighborhood Center)</v>
          </cell>
          <cell r="F967" t="str">
            <v>1141-1149 Main St</v>
          </cell>
          <cell r="G967" t="str">
            <v>Saint Helena</v>
          </cell>
          <cell r="H967" t="str">
            <v>Napa</v>
          </cell>
          <cell r="J967" t="str">
            <v>94574</v>
          </cell>
          <cell r="O967" t="str">
            <v>Masonry</v>
          </cell>
          <cell r="P967">
            <v>1966</v>
          </cell>
          <cell r="Q967">
            <v>4165</v>
          </cell>
          <cell r="R967">
            <v>3</v>
          </cell>
          <cell r="S967" t="str">
            <v>Multi</v>
          </cell>
          <cell r="U967">
            <v>605753</v>
          </cell>
          <cell r="AE967">
            <v>40660</v>
          </cell>
        </row>
        <row r="968">
          <cell r="A968" t="str">
            <v>526540716</v>
          </cell>
          <cell r="B968" t="str">
            <v>East Bay/Oakland</v>
          </cell>
          <cell r="C968" t="str">
            <v>Napa County</v>
          </cell>
          <cell r="D968" t="str">
            <v>Retail</v>
          </cell>
          <cell r="E968" t="str">
            <v>Freestanding</v>
          </cell>
          <cell r="F968" t="str">
            <v>902-912 Main St</v>
          </cell>
          <cell r="G968" t="str">
            <v>Napa</v>
          </cell>
          <cell r="H968" t="str">
            <v>Napa</v>
          </cell>
          <cell r="I968" t="str">
            <v>Downtown Joe's</v>
          </cell>
          <cell r="J968" t="str">
            <v>94559</v>
          </cell>
          <cell r="O968" t="str">
            <v>Masonry</v>
          </cell>
          <cell r="P968">
            <v>1960</v>
          </cell>
          <cell r="Q968">
            <v>5265</v>
          </cell>
          <cell r="R968">
            <v>2</v>
          </cell>
          <cell r="S968" t="str">
            <v>Multi</v>
          </cell>
          <cell r="U968">
            <v>1693909</v>
          </cell>
          <cell r="AE968">
            <v>40716</v>
          </cell>
        </row>
        <row r="969">
          <cell r="A969" t="str">
            <v>919740494</v>
          </cell>
          <cell r="B969" t="str">
            <v>East Bay/Oakland</v>
          </cell>
          <cell r="C969" t="str">
            <v>Napa County</v>
          </cell>
          <cell r="D969" t="str">
            <v>Retail</v>
          </cell>
          <cell r="F969" t="str">
            <v>1360-1370 Main St</v>
          </cell>
          <cell r="G969" t="str">
            <v>Saint Helena</v>
          </cell>
          <cell r="H969" t="str">
            <v>Napa</v>
          </cell>
          <cell r="J969" t="str">
            <v>94574</v>
          </cell>
          <cell r="K969" t="str">
            <v>Nuts &amp; Bolts LLC</v>
          </cell>
          <cell r="L969" t="str">
            <v>Ronald Menegon</v>
          </cell>
          <cell r="M969">
            <v>7079633423</v>
          </cell>
          <cell r="O969" t="str">
            <v>Masonry</v>
          </cell>
          <cell r="Q969">
            <v>9197</v>
          </cell>
          <cell r="R969">
            <v>3</v>
          </cell>
          <cell r="S969" t="str">
            <v>Single</v>
          </cell>
          <cell r="U969">
            <v>4488839</v>
          </cell>
          <cell r="AE969">
            <v>40494</v>
          </cell>
        </row>
        <row r="970">
          <cell r="A970" t="str">
            <v>936140606</v>
          </cell>
          <cell r="B970" t="str">
            <v>East Bay/Oakland</v>
          </cell>
          <cell r="C970" t="str">
            <v>Napa County</v>
          </cell>
          <cell r="D970" t="str">
            <v>Retail</v>
          </cell>
          <cell r="E970" t="str">
            <v>Freestanding</v>
          </cell>
          <cell r="F970" t="str">
            <v>1685 Trancas St</v>
          </cell>
          <cell r="G970" t="str">
            <v>Napa</v>
          </cell>
          <cell r="H970" t="str">
            <v>Napa</v>
          </cell>
          <cell r="J970" t="str">
            <v>94558</v>
          </cell>
          <cell r="O970" t="str">
            <v>Masonry</v>
          </cell>
          <cell r="Q970">
            <v>9361</v>
          </cell>
          <cell r="R970">
            <v>1</v>
          </cell>
          <cell r="S970" t="str">
            <v>Multi</v>
          </cell>
          <cell r="U970">
            <v>1374</v>
          </cell>
          <cell r="W970">
            <v>4630000</v>
          </cell>
          <cell r="X970" t="str">
            <v>Mechanics Bk</v>
          </cell>
          <cell r="AE970">
            <v>40606</v>
          </cell>
        </row>
        <row r="971">
          <cell r="A971" t="str">
            <v>100840541</v>
          </cell>
          <cell r="B971" t="str">
            <v>East Bay/Oakland</v>
          </cell>
          <cell r="C971" t="str">
            <v>Napa County</v>
          </cell>
          <cell r="D971" t="str">
            <v>Retail</v>
          </cell>
          <cell r="E971" t="str">
            <v>Service Station</v>
          </cell>
          <cell r="F971" t="str">
            <v>1400 Main St</v>
          </cell>
          <cell r="G971" t="str">
            <v>Saint Helena</v>
          </cell>
          <cell r="H971" t="str">
            <v>Napa</v>
          </cell>
          <cell r="J971" t="str">
            <v>94574</v>
          </cell>
          <cell r="O971" t="str">
            <v>Wood Frame</v>
          </cell>
          <cell r="Q971">
            <v>1008</v>
          </cell>
          <cell r="R971">
            <v>2</v>
          </cell>
          <cell r="S971" t="str">
            <v>Single</v>
          </cell>
          <cell r="U971">
            <v>707479</v>
          </cell>
          <cell r="AE971">
            <v>40541</v>
          </cell>
        </row>
        <row r="972">
          <cell r="A972" t="str">
            <v>609340571</v>
          </cell>
          <cell r="B972" t="str">
            <v>East Bay/Oakland</v>
          </cell>
          <cell r="C972" t="str">
            <v>Napa County</v>
          </cell>
          <cell r="D972" t="str">
            <v>Retail (Strip Center)</v>
          </cell>
          <cell r="F972" t="str">
            <v>11 Poco Way</v>
          </cell>
          <cell r="G972" t="str">
            <v>American Canyon</v>
          </cell>
          <cell r="H972" t="str">
            <v>Napa</v>
          </cell>
          <cell r="J972" t="str">
            <v>94503</v>
          </cell>
          <cell r="O972" t="str">
            <v>Masonry</v>
          </cell>
          <cell r="Q972">
            <v>6093</v>
          </cell>
          <cell r="R972">
            <v>4</v>
          </cell>
          <cell r="S972" t="str">
            <v>Multi</v>
          </cell>
          <cell r="U972">
            <v>435135</v>
          </cell>
          <cell r="AE972">
            <v>40571</v>
          </cell>
        </row>
        <row r="973">
          <cell r="A973" t="str">
            <v>609340571</v>
          </cell>
          <cell r="B973" t="str">
            <v>East Bay/Oakland</v>
          </cell>
          <cell r="C973" t="str">
            <v>Napa County</v>
          </cell>
          <cell r="D973" t="str">
            <v>Retail (Strip Center)</v>
          </cell>
          <cell r="F973" t="str">
            <v>11 Poco Way</v>
          </cell>
          <cell r="G973" t="str">
            <v>American Canyon</v>
          </cell>
          <cell r="H973" t="str">
            <v>Napa</v>
          </cell>
          <cell r="J973" t="str">
            <v>94503</v>
          </cell>
          <cell r="O973" t="str">
            <v>Masonry</v>
          </cell>
          <cell r="Q973">
            <v>6093</v>
          </cell>
          <cell r="R973">
            <v>4</v>
          </cell>
          <cell r="S973" t="str">
            <v>Multi</v>
          </cell>
          <cell r="U973">
            <v>435135</v>
          </cell>
          <cell r="AE973">
            <v>40571</v>
          </cell>
        </row>
        <row r="974">
          <cell r="A974" t="str">
            <v>600040576</v>
          </cell>
          <cell r="B974" t="str">
            <v>East Bay/Oakland</v>
          </cell>
          <cell r="C974" t="str">
            <v>Napa County</v>
          </cell>
          <cell r="D974" t="str">
            <v>Retail</v>
          </cell>
          <cell r="E974" t="str">
            <v>Freestanding</v>
          </cell>
          <cell r="F974" t="str">
            <v>1311-1315 1st St</v>
          </cell>
          <cell r="G974" t="str">
            <v>Napa</v>
          </cell>
          <cell r="H974" t="str">
            <v>Napa</v>
          </cell>
          <cell r="I974" t="str">
            <v>Zeller Building</v>
          </cell>
          <cell r="J974" t="str">
            <v>94559</v>
          </cell>
          <cell r="O974" t="str">
            <v>Reinforced Concrete</v>
          </cell>
          <cell r="P974">
            <v>1950</v>
          </cell>
          <cell r="Q974">
            <v>6000</v>
          </cell>
          <cell r="R974">
            <v>3</v>
          </cell>
          <cell r="S974" t="str">
            <v>Single</v>
          </cell>
          <cell r="U974">
            <v>262121</v>
          </cell>
          <cell r="AE974">
            <v>40576</v>
          </cell>
        </row>
        <row r="975">
          <cell r="A975" t="str">
            <v>723840556</v>
          </cell>
          <cell r="B975" t="str">
            <v>East Bay/Oakland</v>
          </cell>
          <cell r="C975" t="str">
            <v>Napa County</v>
          </cell>
          <cell r="D975" t="str">
            <v>Retail</v>
          </cell>
          <cell r="E975" t="str">
            <v>Restaurant</v>
          </cell>
          <cell r="F975" t="str">
            <v>1520 Silverado Trl</v>
          </cell>
          <cell r="G975" t="str">
            <v>Napa</v>
          </cell>
          <cell r="H975" t="str">
            <v>Napa</v>
          </cell>
          <cell r="J975" t="str">
            <v>94559</v>
          </cell>
          <cell r="O975" t="str">
            <v>Wood Frame</v>
          </cell>
          <cell r="Q975">
            <v>7238</v>
          </cell>
          <cell r="R975">
            <v>1</v>
          </cell>
          <cell r="S975" t="str">
            <v>Single</v>
          </cell>
          <cell r="U975">
            <v>128187</v>
          </cell>
          <cell r="AE975">
            <v>40556</v>
          </cell>
        </row>
        <row r="976">
          <cell r="A976" t="str">
            <v>148037616</v>
          </cell>
          <cell r="B976" t="str">
            <v>East Bay/Oakland</v>
          </cell>
          <cell r="C976" t="str">
            <v>Napa County</v>
          </cell>
          <cell r="D976" t="str">
            <v>Retail</v>
          </cell>
          <cell r="E976" t="str">
            <v>Service Station</v>
          </cell>
          <cell r="F976" t="str">
            <v>3438 Broadway St</v>
          </cell>
          <cell r="G976" t="str">
            <v>American Canyon</v>
          </cell>
          <cell r="H976" t="str">
            <v>Napa</v>
          </cell>
          <cell r="J976" t="str">
            <v>94503</v>
          </cell>
          <cell r="O976" t="str">
            <v>Reinforced Concrete</v>
          </cell>
          <cell r="P976">
            <v>1975</v>
          </cell>
          <cell r="Q976">
            <v>1480</v>
          </cell>
          <cell r="S976" t="str">
            <v>Single</v>
          </cell>
          <cell r="X976" t="str">
            <v>Lender Not available</v>
          </cell>
          <cell r="Z976" t="str">
            <v>N/TD</v>
          </cell>
          <cell r="AE976">
            <v>37616</v>
          </cell>
        </row>
        <row r="977">
          <cell r="A977" t="str">
            <v>183341272</v>
          </cell>
          <cell r="B977" t="str">
            <v>East Bay/Oakland</v>
          </cell>
          <cell r="C977" t="str">
            <v>Napa County</v>
          </cell>
          <cell r="D977" t="str">
            <v>Retail</v>
          </cell>
          <cell r="E977" t="str">
            <v>Auto Repair</v>
          </cell>
          <cell r="F977" t="str">
            <v>686 Lincoln Ave</v>
          </cell>
          <cell r="G977" t="str">
            <v>Napa</v>
          </cell>
          <cell r="H977" t="str">
            <v>Napa</v>
          </cell>
          <cell r="J977" t="str">
            <v>94558</v>
          </cell>
          <cell r="O977" t="str">
            <v>Masonry</v>
          </cell>
          <cell r="Q977">
            <v>1833</v>
          </cell>
          <cell r="R977">
            <v>1</v>
          </cell>
          <cell r="S977" t="str">
            <v>Single</v>
          </cell>
          <cell r="U977">
            <v>280404</v>
          </cell>
          <cell r="AE977">
            <v>41272</v>
          </cell>
        </row>
        <row r="978">
          <cell r="A978" t="str">
            <v>88841272</v>
          </cell>
          <cell r="B978" t="str">
            <v>East Bay/Oakland</v>
          </cell>
          <cell r="C978" t="str">
            <v>Napa County</v>
          </cell>
          <cell r="D978" t="str">
            <v>Retail</v>
          </cell>
          <cell r="E978" t="str">
            <v>Auto Repair</v>
          </cell>
          <cell r="F978" t="str">
            <v>2999 Solano Ave</v>
          </cell>
          <cell r="G978" t="str">
            <v>Napa</v>
          </cell>
          <cell r="H978" t="str">
            <v>Napa</v>
          </cell>
          <cell r="J978" t="str">
            <v>94558</v>
          </cell>
          <cell r="O978" t="str">
            <v>Masonry</v>
          </cell>
          <cell r="Q978">
            <v>888</v>
          </cell>
          <cell r="R978">
            <v>1</v>
          </cell>
          <cell r="S978" t="str">
            <v>Single</v>
          </cell>
          <cell r="U978">
            <v>113111</v>
          </cell>
          <cell r="AE978">
            <v>41272</v>
          </cell>
        </row>
        <row r="979">
          <cell r="A979" t="str">
            <v>181341238</v>
          </cell>
          <cell r="B979" t="str">
            <v>East Bay/Oakland</v>
          </cell>
          <cell r="C979" t="str">
            <v>Napa County</v>
          </cell>
          <cell r="D979" t="str">
            <v>Retail</v>
          </cell>
          <cell r="E979" t="str">
            <v>Freestanding</v>
          </cell>
          <cell r="F979" t="str">
            <v>1620-1624 Main St</v>
          </cell>
          <cell r="G979" t="str">
            <v>Napa</v>
          </cell>
          <cell r="H979" t="str">
            <v>Napa</v>
          </cell>
          <cell r="J979" t="str">
            <v>94559</v>
          </cell>
          <cell r="O979" t="str">
            <v>Masonry</v>
          </cell>
          <cell r="Q979">
            <v>1813</v>
          </cell>
          <cell r="R979">
            <v>5</v>
          </cell>
          <cell r="S979" t="str">
            <v>Multi</v>
          </cell>
          <cell r="U979">
            <v>97507</v>
          </cell>
          <cell r="AE979">
            <v>41238</v>
          </cell>
        </row>
        <row r="980">
          <cell r="A980" t="str">
            <v>343240879</v>
          </cell>
          <cell r="B980" t="str">
            <v>East Bay/Oakland</v>
          </cell>
          <cell r="C980" t="str">
            <v>Napa County</v>
          </cell>
          <cell r="D980" t="str">
            <v>Retail</v>
          </cell>
          <cell r="E980" t="str">
            <v>Restaurant</v>
          </cell>
          <cell r="F980" t="str">
            <v>999 Trancas St</v>
          </cell>
          <cell r="G980" t="str">
            <v>Napa</v>
          </cell>
          <cell r="H980" t="str">
            <v>Napa</v>
          </cell>
          <cell r="J980" t="str">
            <v>94558</v>
          </cell>
          <cell r="O980" t="str">
            <v>Wood Frame</v>
          </cell>
          <cell r="P980">
            <v>1981</v>
          </cell>
          <cell r="Q980">
            <v>3432</v>
          </cell>
          <cell r="R980">
            <v>1</v>
          </cell>
          <cell r="S980" t="str">
            <v>Single</v>
          </cell>
          <cell r="U980">
            <v>933141</v>
          </cell>
          <cell r="AE980">
            <v>40879</v>
          </cell>
        </row>
        <row r="981">
          <cell r="A981" t="str">
            <v>422441123</v>
          </cell>
          <cell r="B981" t="str">
            <v>East Bay/Oakland</v>
          </cell>
          <cell r="C981" t="str">
            <v>Napa County</v>
          </cell>
          <cell r="D981" t="str">
            <v>Retail</v>
          </cell>
          <cell r="E981" t="str">
            <v>Freestanding</v>
          </cell>
          <cell r="F981" t="str">
            <v>2880 Jefferson St</v>
          </cell>
          <cell r="G981" t="str">
            <v>Napa</v>
          </cell>
          <cell r="H981" t="str">
            <v>Napa</v>
          </cell>
          <cell r="I981" t="str">
            <v>Valley Vacuum Sales &amp; Parts</v>
          </cell>
          <cell r="J981" t="str">
            <v>94558</v>
          </cell>
          <cell r="O981" t="str">
            <v>Masonry</v>
          </cell>
          <cell r="Q981">
            <v>4224</v>
          </cell>
          <cell r="R981">
            <v>1</v>
          </cell>
          <cell r="S981" t="str">
            <v>Single</v>
          </cell>
          <cell r="U981">
            <v>424644</v>
          </cell>
          <cell r="W981">
            <v>82561</v>
          </cell>
          <cell r="X981" t="str">
            <v>Seller</v>
          </cell>
          <cell r="Z981" t="str">
            <v>Lender Name: Mitchell Christina</v>
          </cell>
          <cell r="AE981">
            <v>41123</v>
          </cell>
        </row>
        <row r="982">
          <cell r="A982" t="str">
            <v>125741075</v>
          </cell>
          <cell r="B982" t="str">
            <v>East Bay/Oakland</v>
          </cell>
          <cell r="C982" t="str">
            <v>Napa County</v>
          </cell>
          <cell r="D982" t="str">
            <v>Retail</v>
          </cell>
          <cell r="E982" t="str">
            <v>Freestanding</v>
          </cell>
          <cell r="F982" t="str">
            <v>407-476 Soscol Ave</v>
          </cell>
          <cell r="G982" t="str">
            <v>Napa</v>
          </cell>
          <cell r="H982" t="str">
            <v>Napa</v>
          </cell>
          <cell r="J982" t="str">
            <v>94559</v>
          </cell>
          <cell r="O982" t="str">
            <v>Reinforced Concrete</v>
          </cell>
          <cell r="Q982">
            <v>1257</v>
          </cell>
          <cell r="R982">
            <v>2</v>
          </cell>
          <cell r="S982" t="str">
            <v>Single</v>
          </cell>
          <cell r="U982">
            <v>140239</v>
          </cell>
          <cell r="AE982">
            <v>41075</v>
          </cell>
        </row>
        <row r="983">
          <cell r="A983" t="str">
            <v>183341272</v>
          </cell>
          <cell r="B983" t="str">
            <v>East Bay/Oakland</v>
          </cell>
          <cell r="C983" t="str">
            <v>Napa County</v>
          </cell>
          <cell r="D983" t="str">
            <v>Retail</v>
          </cell>
          <cell r="E983" t="str">
            <v>Auto Repair</v>
          </cell>
          <cell r="F983" t="str">
            <v>686 Lincoln Ave</v>
          </cell>
          <cell r="G983" t="str">
            <v>Napa</v>
          </cell>
          <cell r="H983" t="str">
            <v>Napa</v>
          </cell>
          <cell r="J983" t="str">
            <v>94558</v>
          </cell>
          <cell r="O983" t="str">
            <v>Masonry</v>
          </cell>
          <cell r="Q983">
            <v>1833</v>
          </cell>
          <cell r="R983">
            <v>1</v>
          </cell>
          <cell r="S983" t="str">
            <v>Single</v>
          </cell>
          <cell r="U983">
            <v>280404</v>
          </cell>
          <cell r="AE983">
            <v>41272</v>
          </cell>
        </row>
        <row r="984">
          <cell r="A984" t="str">
            <v>88841272</v>
          </cell>
          <cell r="B984" t="str">
            <v>East Bay/Oakland</v>
          </cell>
          <cell r="C984" t="str">
            <v>Napa County</v>
          </cell>
          <cell r="D984" t="str">
            <v>Retail</v>
          </cell>
          <cell r="E984" t="str">
            <v>Auto Repair</v>
          </cell>
          <cell r="F984" t="str">
            <v>2999 Solano Ave</v>
          </cell>
          <cell r="G984" t="str">
            <v>Napa</v>
          </cell>
          <cell r="H984" t="str">
            <v>Napa</v>
          </cell>
          <cell r="J984" t="str">
            <v>94558</v>
          </cell>
          <cell r="O984" t="str">
            <v>Masonry</v>
          </cell>
          <cell r="Q984">
            <v>888</v>
          </cell>
          <cell r="R984">
            <v>1</v>
          </cell>
          <cell r="S984" t="str">
            <v>Single</v>
          </cell>
          <cell r="U984">
            <v>113111</v>
          </cell>
          <cell r="AE984">
            <v>41272</v>
          </cell>
        </row>
        <row r="985">
          <cell r="A985" t="str">
            <v>1697641312</v>
          </cell>
          <cell r="B985" t="str">
            <v>East Bay/Oakland</v>
          </cell>
          <cell r="C985" t="str">
            <v>Napa County</v>
          </cell>
          <cell r="D985" t="str">
            <v>Retail</v>
          </cell>
          <cell r="E985" t="str">
            <v>Freestanding</v>
          </cell>
          <cell r="F985" t="str">
            <v>1202-1216 Main St</v>
          </cell>
          <cell r="G985" t="str">
            <v>Napa</v>
          </cell>
          <cell r="H985" t="str">
            <v>Napa</v>
          </cell>
          <cell r="J985" t="str">
            <v>94559</v>
          </cell>
          <cell r="O985" t="str">
            <v>Masonry</v>
          </cell>
          <cell r="P985">
            <v>1936</v>
          </cell>
          <cell r="Q985">
            <v>16976</v>
          </cell>
          <cell r="R985">
            <v>10</v>
          </cell>
          <cell r="S985" t="str">
            <v>Multi</v>
          </cell>
          <cell r="U985">
            <v>357256</v>
          </cell>
          <cell r="AE985">
            <v>41312</v>
          </cell>
        </row>
        <row r="986">
          <cell r="A986" t="str">
            <v>66941192</v>
          </cell>
          <cell r="B986" t="str">
            <v>East Bay/Oakland</v>
          </cell>
          <cell r="C986" t="str">
            <v>Napa County</v>
          </cell>
          <cell r="D986" t="str">
            <v>Retail</v>
          </cell>
          <cell r="E986" t="str">
            <v>Restaurant</v>
          </cell>
          <cell r="F986" t="str">
            <v>1310 Main St</v>
          </cell>
          <cell r="G986" t="str">
            <v>Saint Helena</v>
          </cell>
          <cell r="H986" t="str">
            <v>Napa</v>
          </cell>
          <cell r="J986" t="str">
            <v>94574</v>
          </cell>
          <cell r="O986" t="str">
            <v>Masonry</v>
          </cell>
          <cell r="P986">
            <v>1891</v>
          </cell>
          <cell r="Q986">
            <v>669</v>
          </cell>
          <cell r="R986">
            <v>1</v>
          </cell>
          <cell r="S986" t="str">
            <v>Single</v>
          </cell>
          <cell r="U986">
            <v>2181453</v>
          </cell>
          <cell r="AE986">
            <v>41192</v>
          </cell>
        </row>
        <row r="987">
          <cell r="A987" t="str">
            <v>1600041362</v>
          </cell>
          <cell r="B987" t="str">
            <v>East Bay/Oakland</v>
          </cell>
          <cell r="C987" t="str">
            <v>Napa County</v>
          </cell>
          <cell r="D987" t="str">
            <v>Retail</v>
          </cell>
          <cell r="E987" t="str">
            <v>Freestanding</v>
          </cell>
          <cell r="F987" t="str">
            <v>301 1st St</v>
          </cell>
          <cell r="G987" t="str">
            <v>Napa</v>
          </cell>
          <cell r="H987" t="str">
            <v>Napa</v>
          </cell>
          <cell r="J987" t="str">
            <v>94559</v>
          </cell>
          <cell r="O987" t="str">
            <v>Masonry</v>
          </cell>
          <cell r="P987">
            <v>1947</v>
          </cell>
          <cell r="Q987">
            <v>16000</v>
          </cell>
          <cell r="R987">
            <v>1</v>
          </cell>
          <cell r="U987">
            <v>1181830</v>
          </cell>
          <cell r="AE987">
            <v>41362</v>
          </cell>
        </row>
        <row r="988">
          <cell r="A988" t="str">
            <v>257541369</v>
          </cell>
          <cell r="B988" t="str">
            <v>East Bay/Oakland</v>
          </cell>
          <cell r="C988" t="str">
            <v>Napa County</v>
          </cell>
          <cell r="D988" t="str">
            <v>Retail</v>
          </cell>
          <cell r="E988" t="str">
            <v>Freestanding</v>
          </cell>
          <cell r="F988" t="str">
            <v>2931 Solano Ave</v>
          </cell>
          <cell r="G988" t="str">
            <v>Napa</v>
          </cell>
          <cell r="H988" t="str">
            <v>Napa</v>
          </cell>
          <cell r="J988" t="str">
            <v>94558</v>
          </cell>
          <cell r="O988" t="str">
            <v>Masonry</v>
          </cell>
          <cell r="Q988">
            <v>2575</v>
          </cell>
          <cell r="R988">
            <v>1</v>
          </cell>
          <cell r="S988" t="str">
            <v>Multi</v>
          </cell>
          <cell r="U988">
            <v>637500</v>
          </cell>
          <cell r="AE988">
            <v>41369</v>
          </cell>
        </row>
        <row r="989">
          <cell r="A989" t="str">
            <v>118041362</v>
          </cell>
          <cell r="B989" t="str">
            <v>East Bay/Oakland</v>
          </cell>
          <cell r="C989" t="str">
            <v>Napa County</v>
          </cell>
          <cell r="D989" t="str">
            <v>Retail</v>
          </cell>
          <cell r="F989" t="str">
            <v>807 Main St</v>
          </cell>
          <cell r="G989" t="str">
            <v>Napa</v>
          </cell>
          <cell r="H989" t="str">
            <v>Napa</v>
          </cell>
          <cell r="I989" t="str">
            <v>Pilar Restaurant</v>
          </cell>
          <cell r="J989" t="str">
            <v>94559</v>
          </cell>
          <cell r="P989">
            <v>1890</v>
          </cell>
          <cell r="Q989">
            <v>1180</v>
          </cell>
          <cell r="U989">
            <v>400000</v>
          </cell>
          <cell r="W989">
            <v>375000</v>
          </cell>
          <cell r="X989" t="str">
            <v>Private Individual Fas Fiancial Inc</v>
          </cell>
          <cell r="Z989" t="str">
            <v>Lender Name: Scala Donna</v>
          </cell>
          <cell r="AE989">
            <v>41362</v>
          </cell>
        </row>
        <row r="990">
          <cell r="A990" t="str">
            <v>362041369</v>
          </cell>
          <cell r="B990" t="str">
            <v>East Bay/Oakland</v>
          </cell>
          <cell r="C990" t="str">
            <v>Napa County</v>
          </cell>
          <cell r="D990" t="str">
            <v>Retail</v>
          </cell>
          <cell r="E990" t="str">
            <v>Day Care Center</v>
          </cell>
          <cell r="F990" t="str">
            <v>120 Theresa Ave</v>
          </cell>
          <cell r="G990" t="str">
            <v>American Canyon</v>
          </cell>
          <cell r="H990" t="str">
            <v>Napa</v>
          </cell>
          <cell r="J990" t="str">
            <v>94503</v>
          </cell>
          <cell r="O990" t="str">
            <v>Wood Frame</v>
          </cell>
          <cell r="P990">
            <v>1943</v>
          </cell>
          <cell r="Q990">
            <v>3620</v>
          </cell>
          <cell r="R990">
            <v>1</v>
          </cell>
          <cell r="S990" t="str">
            <v>Single</v>
          </cell>
          <cell r="U990">
            <v>501000</v>
          </cell>
          <cell r="AE990">
            <v>41369</v>
          </cell>
        </row>
        <row r="991">
          <cell r="A991" t="str">
            <v>310041192</v>
          </cell>
          <cell r="B991" t="str">
            <v>East Bay/Oakland</v>
          </cell>
          <cell r="C991" t="str">
            <v>Napa County</v>
          </cell>
          <cell r="D991" t="str">
            <v>Retail</v>
          </cell>
          <cell r="E991" t="str">
            <v>Storefront</v>
          </cell>
          <cell r="F991" t="str">
            <v>1234 Main St</v>
          </cell>
          <cell r="G991" t="str">
            <v>Saint Helena</v>
          </cell>
          <cell r="H991" t="str">
            <v>Napa</v>
          </cell>
          <cell r="J991" t="str">
            <v>94574</v>
          </cell>
          <cell r="O991" t="str">
            <v>Reinforced Concrete</v>
          </cell>
          <cell r="Q991">
            <v>3100</v>
          </cell>
          <cell r="R991">
            <v>7</v>
          </cell>
          <cell r="S991" t="str">
            <v>Multi</v>
          </cell>
          <cell r="U991">
            <v>1206232</v>
          </cell>
          <cell r="AE991">
            <v>41192</v>
          </cell>
        </row>
        <row r="992">
          <cell r="A992" t="str">
            <v>332541249</v>
          </cell>
          <cell r="B992" t="str">
            <v>East Bay/Oakland</v>
          </cell>
          <cell r="C992" t="str">
            <v>Napa County</v>
          </cell>
          <cell r="D992" t="str">
            <v>Retail</v>
          </cell>
          <cell r="E992" t="str">
            <v>Auto Repair</v>
          </cell>
          <cell r="F992" t="str">
            <v>9 Donaldson Way</v>
          </cell>
          <cell r="G992" t="str">
            <v>American Canyon</v>
          </cell>
          <cell r="H992" t="str">
            <v>Napa</v>
          </cell>
          <cell r="J992" t="str">
            <v>94503</v>
          </cell>
          <cell r="O992" t="str">
            <v>Wood Frame</v>
          </cell>
          <cell r="Q992">
            <v>3325</v>
          </cell>
          <cell r="R992">
            <v>1</v>
          </cell>
          <cell r="S992" t="str">
            <v>Single</v>
          </cell>
          <cell r="U992">
            <v>169199</v>
          </cell>
          <cell r="AE992">
            <v>41249</v>
          </cell>
        </row>
        <row r="993">
          <cell r="A993" t="str">
            <v>720041369</v>
          </cell>
          <cell r="B993" t="str">
            <v>East Bay/Oakland</v>
          </cell>
          <cell r="C993" t="str">
            <v>Napa County</v>
          </cell>
          <cell r="D993" t="str">
            <v>Retail</v>
          </cell>
          <cell r="F993" t="str">
            <v>1362-1364 Lincoln Ave</v>
          </cell>
          <cell r="G993" t="str">
            <v>Calistoga</v>
          </cell>
          <cell r="H993" t="str">
            <v>Napa</v>
          </cell>
          <cell r="J993" t="str">
            <v>94515</v>
          </cell>
          <cell r="O993" t="str">
            <v>Wood Frame</v>
          </cell>
          <cell r="P993">
            <v>1915</v>
          </cell>
          <cell r="Q993">
            <v>7200</v>
          </cell>
          <cell r="R993">
            <v>3</v>
          </cell>
          <cell r="S993" t="str">
            <v>Single</v>
          </cell>
          <cell r="U993">
            <v>968688</v>
          </cell>
          <cell r="AE993">
            <v>41369</v>
          </cell>
        </row>
        <row r="994">
          <cell r="A994" t="str">
            <v>907840745</v>
          </cell>
          <cell r="B994" t="str">
            <v>East Bay/Oakland</v>
          </cell>
          <cell r="C994" t="str">
            <v>Napa County</v>
          </cell>
          <cell r="D994" t="str">
            <v>Retail (Lifestyle Center)</v>
          </cell>
          <cell r="E994" t="str">
            <v>Storefront</v>
          </cell>
          <cell r="F994" t="str">
            <v>1232-1248 1st St</v>
          </cell>
          <cell r="G994" t="str">
            <v>Napa</v>
          </cell>
          <cell r="H994" t="str">
            <v>Napa</v>
          </cell>
          <cell r="I994" t="str">
            <v>The Shops at Napa Center</v>
          </cell>
          <cell r="J994" t="str">
            <v>94559</v>
          </cell>
          <cell r="O994" t="str">
            <v>Masonry</v>
          </cell>
          <cell r="P994">
            <v>1963</v>
          </cell>
          <cell r="Q994">
            <v>9078</v>
          </cell>
          <cell r="R994">
            <v>5</v>
          </cell>
          <cell r="S994" t="str">
            <v>Multi</v>
          </cell>
          <cell r="U994">
            <v>570902</v>
          </cell>
          <cell r="AE994">
            <v>40745</v>
          </cell>
        </row>
        <row r="995">
          <cell r="A995" t="str">
            <v>734841263</v>
          </cell>
          <cell r="B995" t="str">
            <v>East Bay/Oakland</v>
          </cell>
          <cell r="C995" t="str">
            <v>Napa County</v>
          </cell>
          <cell r="D995" t="str">
            <v>Retail</v>
          </cell>
          <cell r="E995" t="str">
            <v>Storefront Retail/Office</v>
          </cell>
          <cell r="F995" t="str">
            <v>1343-1347 Lincoln Ave</v>
          </cell>
          <cell r="G995" t="str">
            <v>Calistoga</v>
          </cell>
          <cell r="H995" t="str">
            <v>Napa</v>
          </cell>
          <cell r="J995" t="str">
            <v>94515</v>
          </cell>
          <cell r="O995" t="str">
            <v>Masonry</v>
          </cell>
          <cell r="Q995">
            <v>7348</v>
          </cell>
          <cell r="R995">
            <v>6</v>
          </cell>
          <cell r="S995" t="str">
            <v>Multi</v>
          </cell>
          <cell r="U995">
            <v>99075</v>
          </cell>
          <cell r="AE995">
            <v>41263</v>
          </cell>
        </row>
        <row r="996">
          <cell r="A996" t="str">
            <v>1061641087</v>
          </cell>
          <cell r="B996" t="str">
            <v>East Bay/Oakland</v>
          </cell>
          <cell r="C996" t="str">
            <v>Napa County</v>
          </cell>
          <cell r="D996" t="str">
            <v>Retail</v>
          </cell>
          <cell r="E996" t="str">
            <v>Auto Repair</v>
          </cell>
          <cell r="F996" t="str">
            <v>480-488 Soscol Ave</v>
          </cell>
          <cell r="G996" t="str">
            <v>Napa</v>
          </cell>
          <cell r="H996" t="str">
            <v>Napa</v>
          </cell>
          <cell r="J996" t="str">
            <v>94559</v>
          </cell>
          <cell r="O996" t="str">
            <v>Masonry</v>
          </cell>
          <cell r="Q996">
            <v>10616</v>
          </cell>
          <cell r="R996">
            <v>6</v>
          </cell>
          <cell r="S996" t="str">
            <v>Multi</v>
          </cell>
          <cell r="U996">
            <v>568114</v>
          </cell>
          <cell r="AE996">
            <v>41087</v>
          </cell>
        </row>
        <row r="997">
          <cell r="A997" t="str">
            <v>719041197</v>
          </cell>
          <cell r="B997" t="str">
            <v>East Bay/Oakland</v>
          </cell>
          <cell r="C997" t="str">
            <v>Napa County</v>
          </cell>
          <cell r="D997" t="str">
            <v>Retail</v>
          </cell>
          <cell r="E997" t="str">
            <v>Storefront Retail/Office</v>
          </cell>
          <cell r="F997" t="str">
            <v>1200-1204 Main St</v>
          </cell>
          <cell r="G997" t="str">
            <v>Saint Helena</v>
          </cell>
          <cell r="H997" t="str">
            <v>Napa</v>
          </cell>
          <cell r="J997" t="str">
            <v>94574</v>
          </cell>
          <cell r="O997" t="str">
            <v>Masonry</v>
          </cell>
          <cell r="Q997">
            <v>7190</v>
          </cell>
          <cell r="R997">
            <v>6</v>
          </cell>
          <cell r="S997" t="str">
            <v>Multi</v>
          </cell>
          <cell r="U997">
            <v>248305</v>
          </cell>
          <cell r="AE997">
            <v>41197</v>
          </cell>
        </row>
        <row r="998">
          <cell r="A998" t="str">
            <v>5198641445</v>
          </cell>
          <cell r="B998" t="str">
            <v>East Bay/Oakland</v>
          </cell>
          <cell r="C998" t="str">
            <v>Napa County</v>
          </cell>
          <cell r="D998" t="str">
            <v>Retail (Neighborhood Center)</v>
          </cell>
          <cell r="E998" t="str">
            <v>Storefront</v>
          </cell>
          <cell r="F998" t="str">
            <v>1312-1390 Trancas</v>
          </cell>
          <cell r="G998" t="str">
            <v>Napa</v>
          </cell>
          <cell r="H998" t="str">
            <v>Napa</v>
          </cell>
          <cell r="I998" t="str">
            <v>Northwood Shopping Center</v>
          </cell>
          <cell r="J998" t="str">
            <v>94558</v>
          </cell>
          <cell r="K998" t="str">
            <v>Save Mart Supermarkets</v>
          </cell>
          <cell r="L998" t="str">
            <v>Robert Piccinini</v>
          </cell>
          <cell r="M998">
            <v>2095771600</v>
          </cell>
          <cell r="O998" t="str">
            <v>Masonry</v>
          </cell>
          <cell r="P998">
            <v>1969</v>
          </cell>
          <cell r="Q998">
            <v>51986</v>
          </cell>
          <cell r="R998">
            <v>46</v>
          </cell>
          <cell r="S998" t="str">
            <v>Multi</v>
          </cell>
          <cell r="U998">
            <v>8765743</v>
          </cell>
          <cell r="AE998">
            <v>41445</v>
          </cell>
        </row>
        <row r="999">
          <cell r="A999" t="str">
            <v>307440955</v>
          </cell>
          <cell r="B999" t="str">
            <v>East Bay/Oakland</v>
          </cell>
          <cell r="C999" t="str">
            <v>Napa County</v>
          </cell>
          <cell r="D999" t="str">
            <v>Retail (Strip Center)</v>
          </cell>
          <cell r="E999" t="str">
            <v>Freestanding</v>
          </cell>
          <cell r="F999" t="str">
            <v>2450 Foothill Blvd</v>
          </cell>
          <cell r="G999" t="str">
            <v>Calistoga</v>
          </cell>
          <cell r="H999" t="str">
            <v>Napa</v>
          </cell>
          <cell r="I999" t="str">
            <v>Riverlea Square</v>
          </cell>
          <cell r="J999" t="str">
            <v>94515</v>
          </cell>
          <cell r="O999" t="str">
            <v>Wood Frame</v>
          </cell>
          <cell r="Q999">
            <v>3074</v>
          </cell>
          <cell r="R999">
            <v>3</v>
          </cell>
          <cell r="S999" t="str">
            <v>Multi</v>
          </cell>
          <cell r="U999">
            <v>209831</v>
          </cell>
          <cell r="W999">
            <v>110000</v>
          </cell>
          <cell r="X999" t="str">
            <v>Redwood Cu</v>
          </cell>
          <cell r="AE999">
            <v>40955</v>
          </cell>
        </row>
        <row r="1000">
          <cell r="A1000" t="str">
            <v>719041197</v>
          </cell>
          <cell r="B1000" t="str">
            <v>East Bay/Oakland</v>
          </cell>
          <cell r="C1000" t="str">
            <v>Napa County</v>
          </cell>
          <cell r="D1000" t="str">
            <v>Retail</v>
          </cell>
          <cell r="E1000" t="str">
            <v>Storefront Retail/Office</v>
          </cell>
          <cell r="F1000" t="str">
            <v>1200-1204 Main St</v>
          </cell>
          <cell r="G1000" t="str">
            <v>Saint Helena</v>
          </cell>
          <cell r="H1000" t="str">
            <v>Napa</v>
          </cell>
          <cell r="J1000" t="str">
            <v>94574</v>
          </cell>
          <cell r="O1000" t="str">
            <v>Masonry</v>
          </cell>
          <cell r="Q1000">
            <v>7190</v>
          </cell>
          <cell r="R1000">
            <v>6</v>
          </cell>
          <cell r="S1000" t="str">
            <v>Multi</v>
          </cell>
          <cell r="U1000">
            <v>248305</v>
          </cell>
          <cell r="AE1000">
            <v>41197</v>
          </cell>
        </row>
        <row r="1001">
          <cell r="A1001" t="str">
            <v>183341272</v>
          </cell>
          <cell r="B1001" t="str">
            <v>East Bay/Oakland</v>
          </cell>
          <cell r="C1001" t="str">
            <v>Napa County</v>
          </cell>
          <cell r="D1001" t="str">
            <v>Retail</v>
          </cell>
          <cell r="E1001" t="str">
            <v>Auto Repair</v>
          </cell>
          <cell r="F1001" t="str">
            <v>686 Lincoln Ave</v>
          </cell>
          <cell r="G1001" t="str">
            <v>Napa</v>
          </cell>
          <cell r="H1001" t="str">
            <v>Napa</v>
          </cell>
          <cell r="J1001" t="str">
            <v>94558</v>
          </cell>
          <cell r="O1001" t="str">
            <v>Masonry</v>
          </cell>
          <cell r="Q1001">
            <v>1833</v>
          </cell>
          <cell r="R1001">
            <v>1</v>
          </cell>
          <cell r="S1001" t="str">
            <v>Single</v>
          </cell>
          <cell r="U1001">
            <v>280404</v>
          </cell>
          <cell r="AE1001">
            <v>41272</v>
          </cell>
        </row>
        <row r="1002">
          <cell r="A1002" t="str">
            <v>183341272</v>
          </cell>
          <cell r="B1002" t="str">
            <v>East Bay/Oakland</v>
          </cell>
          <cell r="C1002" t="str">
            <v>Napa County</v>
          </cell>
          <cell r="D1002" t="str">
            <v>Retail</v>
          </cell>
          <cell r="E1002" t="str">
            <v>Auto Repair</v>
          </cell>
          <cell r="F1002" t="str">
            <v>686 Lincoln Ave</v>
          </cell>
          <cell r="G1002" t="str">
            <v>Napa</v>
          </cell>
          <cell r="H1002" t="str">
            <v>Napa</v>
          </cell>
          <cell r="J1002" t="str">
            <v>94558</v>
          </cell>
          <cell r="O1002" t="str">
            <v>Masonry</v>
          </cell>
          <cell r="Q1002">
            <v>1833</v>
          </cell>
          <cell r="R1002">
            <v>1</v>
          </cell>
          <cell r="S1002" t="str">
            <v>Single</v>
          </cell>
          <cell r="U1002">
            <v>280404</v>
          </cell>
          <cell r="AE1002">
            <v>41272</v>
          </cell>
        </row>
        <row r="1003">
          <cell r="A1003" t="str">
            <v>88841272</v>
          </cell>
          <cell r="B1003" t="str">
            <v>East Bay/Oakland</v>
          </cell>
          <cell r="C1003" t="str">
            <v>Napa County</v>
          </cell>
          <cell r="D1003" t="str">
            <v>Retail</v>
          </cell>
          <cell r="E1003" t="str">
            <v>Auto Repair</v>
          </cell>
          <cell r="F1003" t="str">
            <v>2999 Solano Ave</v>
          </cell>
          <cell r="G1003" t="str">
            <v>Napa</v>
          </cell>
          <cell r="H1003" t="str">
            <v>Napa</v>
          </cell>
          <cell r="J1003" t="str">
            <v>94558</v>
          </cell>
          <cell r="O1003" t="str">
            <v>Masonry</v>
          </cell>
          <cell r="Q1003">
            <v>888</v>
          </cell>
          <cell r="R1003">
            <v>1</v>
          </cell>
          <cell r="S1003" t="str">
            <v>Single</v>
          </cell>
          <cell r="U1003">
            <v>113111</v>
          </cell>
          <cell r="AE1003">
            <v>41272</v>
          </cell>
        </row>
        <row r="1004">
          <cell r="A1004" t="str">
            <v>463040784</v>
          </cell>
          <cell r="B1004" t="str">
            <v>East Bay/Oakland</v>
          </cell>
          <cell r="C1004" t="str">
            <v>Napa County</v>
          </cell>
          <cell r="D1004" t="str">
            <v>Retail</v>
          </cell>
          <cell r="E1004" t="str">
            <v>Freestanding</v>
          </cell>
          <cell r="F1004" t="str">
            <v>1407 Main St</v>
          </cell>
          <cell r="G1004" t="str">
            <v>Saint Helena</v>
          </cell>
          <cell r="H1004" t="str">
            <v>Napa</v>
          </cell>
          <cell r="J1004" t="str">
            <v>94574</v>
          </cell>
          <cell r="O1004" t="str">
            <v>Masonry</v>
          </cell>
          <cell r="P1004">
            <v>1956</v>
          </cell>
          <cell r="Q1004">
            <v>4630</v>
          </cell>
          <cell r="R1004">
            <v>4</v>
          </cell>
          <cell r="S1004" t="str">
            <v>Multi</v>
          </cell>
          <cell r="U1004">
            <v>1751504</v>
          </cell>
          <cell r="AE1004">
            <v>40784</v>
          </cell>
        </row>
        <row r="1005">
          <cell r="A1005" t="str">
            <v>463040676</v>
          </cell>
          <cell r="B1005" t="str">
            <v>East Bay/Oakland</v>
          </cell>
          <cell r="C1005" t="str">
            <v>Napa County</v>
          </cell>
          <cell r="D1005" t="str">
            <v>Retail</v>
          </cell>
          <cell r="E1005" t="str">
            <v>Freestanding</v>
          </cell>
          <cell r="F1005" t="str">
            <v>1407 Main St</v>
          </cell>
          <cell r="G1005" t="str">
            <v>Saint Helena</v>
          </cell>
          <cell r="H1005" t="str">
            <v>Napa</v>
          </cell>
          <cell r="J1005" t="str">
            <v>94574</v>
          </cell>
          <cell r="O1005" t="str">
            <v>Masonry</v>
          </cell>
          <cell r="P1005">
            <v>1956</v>
          </cell>
          <cell r="Q1005">
            <v>4630</v>
          </cell>
          <cell r="R1005">
            <v>5</v>
          </cell>
          <cell r="S1005" t="str">
            <v>Multi</v>
          </cell>
          <cell r="U1005">
            <v>1751504</v>
          </cell>
          <cell r="AE1005">
            <v>40676</v>
          </cell>
        </row>
        <row r="1006">
          <cell r="A1006" t="str">
            <v>600040456</v>
          </cell>
          <cell r="B1006" t="str">
            <v>East Bay/Oakland</v>
          </cell>
          <cell r="C1006" t="str">
            <v>Napa County</v>
          </cell>
          <cell r="D1006" t="str">
            <v>Retail</v>
          </cell>
          <cell r="E1006" t="str">
            <v>Freestanding</v>
          </cell>
          <cell r="F1006" t="str">
            <v>1311-1315 1st St</v>
          </cell>
          <cell r="G1006" t="str">
            <v>Napa</v>
          </cell>
          <cell r="H1006" t="str">
            <v>Napa</v>
          </cell>
          <cell r="I1006" t="str">
            <v>Zeller Building</v>
          </cell>
          <cell r="J1006" t="str">
            <v>94559</v>
          </cell>
          <cell r="O1006" t="str">
            <v>Reinforced Concrete</v>
          </cell>
          <cell r="P1006">
            <v>1950</v>
          </cell>
          <cell r="Q1006">
            <v>6000</v>
          </cell>
          <cell r="R1006">
            <v>3</v>
          </cell>
          <cell r="S1006" t="str">
            <v>Single</v>
          </cell>
          <cell r="U1006">
            <v>262742</v>
          </cell>
          <cell r="AE1006">
            <v>40456</v>
          </cell>
        </row>
        <row r="1007">
          <cell r="A1007" t="str">
            <v>660040532</v>
          </cell>
          <cell r="B1007" t="str">
            <v>East Bay/Oakland</v>
          </cell>
          <cell r="C1007" t="str">
            <v>Napa County</v>
          </cell>
          <cell r="D1007" t="str">
            <v>Retail</v>
          </cell>
          <cell r="E1007" t="str">
            <v>Storefront</v>
          </cell>
          <cell r="F1007" t="str">
            <v>1429 Main St</v>
          </cell>
          <cell r="G1007" t="str">
            <v>Saint Helena</v>
          </cell>
          <cell r="H1007" t="str">
            <v>Napa</v>
          </cell>
          <cell r="I1007" t="str">
            <v>Backen, Gillam &amp; Kroeger Architects</v>
          </cell>
          <cell r="J1007" t="str">
            <v>94574</v>
          </cell>
          <cell r="K1007" t="str">
            <v>Backen, Gillam &amp; Kroeger Architects</v>
          </cell>
          <cell r="L1007" t="str">
            <v>Howard Backen</v>
          </cell>
          <cell r="M1007">
            <v>7079671920</v>
          </cell>
          <cell r="O1007" t="str">
            <v>Masonry</v>
          </cell>
          <cell r="Q1007">
            <v>6600</v>
          </cell>
          <cell r="S1007" t="str">
            <v>Single</v>
          </cell>
          <cell r="U1007">
            <v>1888368</v>
          </cell>
          <cell r="W1007">
            <v>1094000</v>
          </cell>
          <cell r="X1007" t="str">
            <v>Bank Of America</v>
          </cell>
          <cell r="AA1007">
            <v>875200</v>
          </cell>
          <cell r="AB1007" t="str">
            <v>Bank of America NA</v>
          </cell>
          <cell r="AE1007">
            <v>40532</v>
          </cell>
        </row>
        <row r="1008">
          <cell r="A1008" t="str">
            <v>343240879</v>
          </cell>
          <cell r="B1008" t="str">
            <v>East Bay/Oakland</v>
          </cell>
          <cell r="C1008" t="str">
            <v>Napa County</v>
          </cell>
          <cell r="D1008" t="str">
            <v>Retail</v>
          </cell>
          <cell r="E1008" t="str">
            <v>Restaurant</v>
          </cell>
          <cell r="F1008" t="str">
            <v>999 Trancas St</v>
          </cell>
          <cell r="G1008" t="str">
            <v>Napa</v>
          </cell>
          <cell r="H1008" t="str">
            <v>Napa</v>
          </cell>
          <cell r="J1008" t="str">
            <v>94558</v>
          </cell>
          <cell r="O1008" t="str">
            <v>Wood Frame</v>
          </cell>
          <cell r="P1008">
            <v>1981</v>
          </cell>
          <cell r="Q1008">
            <v>3432</v>
          </cell>
          <cell r="R1008">
            <v>1</v>
          </cell>
          <cell r="S1008" t="str">
            <v>Single</v>
          </cell>
          <cell r="U1008">
            <v>933141</v>
          </cell>
          <cell r="AE1008">
            <v>40879</v>
          </cell>
        </row>
        <row r="1009">
          <cell r="A1009" t="str">
            <v>257540526</v>
          </cell>
          <cell r="B1009" t="str">
            <v>East Bay/Oakland</v>
          </cell>
          <cell r="C1009" t="str">
            <v>Napa County</v>
          </cell>
          <cell r="D1009" t="str">
            <v>Retail</v>
          </cell>
          <cell r="E1009" t="str">
            <v>Freestanding</v>
          </cell>
          <cell r="F1009" t="str">
            <v>2931 Solano Ave</v>
          </cell>
          <cell r="G1009" t="str">
            <v>Napa</v>
          </cell>
          <cell r="H1009" t="str">
            <v>Napa</v>
          </cell>
          <cell r="J1009" t="str">
            <v>94558</v>
          </cell>
          <cell r="O1009" t="str">
            <v>Masonry</v>
          </cell>
          <cell r="Q1009">
            <v>2575</v>
          </cell>
          <cell r="R1009">
            <v>2</v>
          </cell>
          <cell r="S1009" t="str">
            <v>Multi</v>
          </cell>
          <cell r="U1009">
            <v>225656</v>
          </cell>
          <cell r="AE1009">
            <v>40526</v>
          </cell>
        </row>
        <row r="1010">
          <cell r="A1010" t="str">
            <v>567040892</v>
          </cell>
          <cell r="B1010" t="str">
            <v>East Bay/Oakland</v>
          </cell>
          <cell r="C1010" t="str">
            <v>Napa County</v>
          </cell>
          <cell r="D1010" t="str">
            <v>Retail</v>
          </cell>
          <cell r="E1010" t="str">
            <v>Storefront</v>
          </cell>
          <cell r="F1010" t="str">
            <v>1006-1018 1st St</v>
          </cell>
          <cell r="G1010" t="str">
            <v>Napa</v>
          </cell>
          <cell r="H1010" t="str">
            <v>Napa</v>
          </cell>
          <cell r="J1010" t="str">
            <v>94559</v>
          </cell>
          <cell r="K1010" t="str">
            <v>Michael L. &amp; Maria C. Holcomb</v>
          </cell>
          <cell r="L1010" t="str">
            <v>Maria Holcomb</v>
          </cell>
          <cell r="M1010">
            <v>7072245254</v>
          </cell>
          <cell r="O1010" t="str">
            <v>Masonry</v>
          </cell>
          <cell r="P1010">
            <v>1962</v>
          </cell>
          <cell r="Q1010">
            <v>5670</v>
          </cell>
          <cell r="R1010">
            <v>4</v>
          </cell>
          <cell r="S1010" t="str">
            <v>Multi</v>
          </cell>
          <cell r="U1010">
            <v>330163</v>
          </cell>
          <cell r="W1010">
            <v>1500000</v>
          </cell>
          <cell r="X1010" t="str">
            <v>Bank of Napa NA</v>
          </cell>
          <cell r="AE1010">
            <v>40892</v>
          </cell>
        </row>
        <row r="1011">
          <cell r="A1011" t="str">
            <v>188140710</v>
          </cell>
          <cell r="B1011" t="str">
            <v>East Bay/Oakland</v>
          </cell>
          <cell r="C1011" t="str">
            <v>Napa County</v>
          </cell>
          <cell r="D1011" t="str">
            <v>Retail</v>
          </cell>
          <cell r="E1011" t="str">
            <v>Auto Repair</v>
          </cell>
          <cell r="F1011" t="str">
            <v>2449 Foothill Blvd</v>
          </cell>
          <cell r="G1011" t="str">
            <v>Calistoga</v>
          </cell>
          <cell r="H1011" t="str">
            <v>Napa</v>
          </cell>
          <cell r="J1011" t="str">
            <v>94515</v>
          </cell>
          <cell r="O1011" t="str">
            <v>Wood Frame</v>
          </cell>
          <cell r="Q1011">
            <v>1881</v>
          </cell>
          <cell r="R1011">
            <v>2</v>
          </cell>
          <cell r="S1011" t="str">
            <v>Multi</v>
          </cell>
          <cell r="U1011">
            <v>286942</v>
          </cell>
          <cell r="AE1011">
            <v>40710</v>
          </cell>
        </row>
        <row r="1012">
          <cell r="A1012" t="str">
            <v>141640837</v>
          </cell>
          <cell r="B1012" t="str">
            <v>East Bay/Oakland</v>
          </cell>
          <cell r="C1012" t="str">
            <v>Napa County</v>
          </cell>
          <cell r="D1012" t="str">
            <v>Retail</v>
          </cell>
          <cell r="E1012" t="str">
            <v>Storefront</v>
          </cell>
          <cell r="F1012" t="str">
            <v>1201-1205 Main St</v>
          </cell>
          <cell r="G1012" t="str">
            <v>Saint Helena</v>
          </cell>
          <cell r="H1012" t="str">
            <v>Napa</v>
          </cell>
          <cell r="J1012" t="str">
            <v>94574</v>
          </cell>
          <cell r="O1012" t="str">
            <v>Masonry</v>
          </cell>
          <cell r="P1012">
            <v>1977</v>
          </cell>
          <cell r="Q1012">
            <v>1416</v>
          </cell>
          <cell r="R1012">
            <v>2</v>
          </cell>
          <cell r="S1012" t="str">
            <v>Single</v>
          </cell>
          <cell r="U1012">
            <v>1599997</v>
          </cell>
          <cell r="AE1012">
            <v>40837</v>
          </cell>
        </row>
        <row r="1013">
          <cell r="A1013" t="str">
            <v>194640904</v>
          </cell>
          <cell r="B1013" t="str">
            <v>East Bay/Oakland</v>
          </cell>
          <cell r="C1013" t="str">
            <v>Napa County</v>
          </cell>
          <cell r="D1013" t="str">
            <v>Retail</v>
          </cell>
          <cell r="E1013" t="str">
            <v>Restaurant</v>
          </cell>
          <cell r="F1013" t="str">
            <v>1441 3rd St</v>
          </cell>
          <cell r="G1013" t="str">
            <v>Napa</v>
          </cell>
          <cell r="H1013" t="str">
            <v>Napa</v>
          </cell>
          <cell r="J1013" t="str">
            <v>94559</v>
          </cell>
          <cell r="O1013" t="str">
            <v>Masonry</v>
          </cell>
          <cell r="Q1013">
            <v>1946</v>
          </cell>
          <cell r="S1013" t="str">
            <v>Multi</v>
          </cell>
          <cell r="U1013">
            <v>109884</v>
          </cell>
          <cell r="AE1013">
            <v>40904</v>
          </cell>
        </row>
        <row r="1014">
          <cell r="A1014" t="str">
            <v>40907</v>
          </cell>
          <cell r="B1014" t="str">
            <v>East Bay/Oakland</v>
          </cell>
          <cell r="C1014" t="str">
            <v>Napa County</v>
          </cell>
          <cell r="D1014" t="str">
            <v>Mixed</v>
          </cell>
          <cell r="E1014" t="str">
            <v>Auto Dealership</v>
          </cell>
          <cell r="F1014" t="str">
            <v>570 Soscol Ave (2 Properties)</v>
          </cell>
          <cell r="G1014" t="str">
            <v>Napa</v>
          </cell>
          <cell r="H1014" t="str">
            <v>Napa</v>
          </cell>
          <cell r="I1014" t="str">
            <v>Multi-Property Sale</v>
          </cell>
          <cell r="J1014" t="str">
            <v>94559</v>
          </cell>
          <cell r="O1014" t="str">
            <v>Wood Frame</v>
          </cell>
          <cell r="R1014">
            <v>5</v>
          </cell>
          <cell r="S1014" t="str">
            <v>Multi</v>
          </cell>
          <cell r="U1014">
            <v>1640369</v>
          </cell>
          <cell r="AE1014">
            <v>40907</v>
          </cell>
        </row>
        <row r="1015">
          <cell r="A1015" t="str">
            <v>3801540907</v>
          </cell>
          <cell r="B1015" t="str">
            <v>East Bay/Oakland</v>
          </cell>
          <cell r="C1015" t="str">
            <v>Napa County</v>
          </cell>
          <cell r="D1015" t="str">
            <v>Retail</v>
          </cell>
          <cell r="E1015" t="str">
            <v>Auto Dealership</v>
          </cell>
          <cell r="F1015" t="str">
            <v>570 Soscol Ave</v>
          </cell>
          <cell r="G1015" t="str">
            <v>Napa</v>
          </cell>
          <cell r="H1015" t="str">
            <v>Napa</v>
          </cell>
          <cell r="J1015" t="str">
            <v>94559</v>
          </cell>
          <cell r="O1015" t="str">
            <v>Wood Frame</v>
          </cell>
          <cell r="Q1015">
            <v>38015</v>
          </cell>
          <cell r="R1015">
            <v>5</v>
          </cell>
          <cell r="S1015" t="str">
            <v>Multi</v>
          </cell>
          <cell r="U1015">
            <v>1640369</v>
          </cell>
          <cell r="AE1015">
            <v>40907</v>
          </cell>
        </row>
        <row r="1016">
          <cell r="A1016" t="str">
            <v>40907</v>
          </cell>
          <cell r="B1016" t="str">
            <v>East Bay/Oakland</v>
          </cell>
          <cell r="C1016" t="str">
            <v>Napa County</v>
          </cell>
          <cell r="D1016" t="str">
            <v>Mixed</v>
          </cell>
          <cell r="E1016" t="str">
            <v>Auto Dealership</v>
          </cell>
          <cell r="F1016" t="str">
            <v>570 Soscol Ave (2 Properties)</v>
          </cell>
          <cell r="G1016" t="str">
            <v>Napa</v>
          </cell>
          <cell r="H1016" t="str">
            <v>Napa</v>
          </cell>
          <cell r="I1016" t="str">
            <v>Multi-Property Sale</v>
          </cell>
          <cell r="J1016" t="str">
            <v>94559</v>
          </cell>
          <cell r="O1016" t="str">
            <v>Wood Frame</v>
          </cell>
          <cell r="R1016">
            <v>5</v>
          </cell>
          <cell r="S1016" t="str">
            <v>Multi</v>
          </cell>
          <cell r="U1016">
            <v>1640369</v>
          </cell>
          <cell r="AE1016">
            <v>40907</v>
          </cell>
        </row>
        <row r="1017">
          <cell r="A1017" t="str">
            <v>3801540907</v>
          </cell>
          <cell r="B1017" t="str">
            <v>East Bay/Oakland</v>
          </cell>
          <cell r="C1017" t="str">
            <v>Napa County</v>
          </cell>
          <cell r="D1017" t="str">
            <v>Retail</v>
          </cell>
          <cell r="E1017" t="str">
            <v>Auto Dealership</v>
          </cell>
          <cell r="F1017" t="str">
            <v>570 Soscol Ave</v>
          </cell>
          <cell r="G1017" t="str">
            <v>Napa</v>
          </cell>
          <cell r="H1017" t="str">
            <v>Napa</v>
          </cell>
          <cell r="J1017" t="str">
            <v>94559</v>
          </cell>
          <cell r="K1017" t="str">
            <v>Kevin D. Massie</v>
          </cell>
          <cell r="L1017" t="str">
            <v>Kevin Massie</v>
          </cell>
          <cell r="M1017">
            <v>7072261217</v>
          </cell>
          <cell r="O1017" t="str">
            <v>Wood Frame</v>
          </cell>
          <cell r="Q1017">
            <v>38015</v>
          </cell>
          <cell r="R1017">
            <v>5</v>
          </cell>
          <cell r="S1017" t="str">
            <v>Multi</v>
          </cell>
          <cell r="U1017">
            <v>1640369</v>
          </cell>
          <cell r="W1017">
            <v>2231550</v>
          </cell>
          <cell r="X1017" t="str">
            <v>Mechanics Bk</v>
          </cell>
          <cell r="AE1017">
            <v>40907</v>
          </cell>
        </row>
        <row r="1018">
          <cell r="A1018" t="str">
            <v>194640918</v>
          </cell>
          <cell r="B1018" t="str">
            <v>East Bay/Oakland</v>
          </cell>
          <cell r="C1018" t="str">
            <v>Napa County</v>
          </cell>
          <cell r="D1018" t="str">
            <v>Retail</v>
          </cell>
          <cell r="E1018" t="str">
            <v>Restaurant</v>
          </cell>
          <cell r="F1018" t="str">
            <v>1441 3rd St</v>
          </cell>
          <cell r="G1018" t="str">
            <v>Napa</v>
          </cell>
          <cell r="H1018" t="str">
            <v>Napa</v>
          </cell>
          <cell r="J1018" t="str">
            <v>94559</v>
          </cell>
          <cell r="O1018" t="str">
            <v>Masonry</v>
          </cell>
          <cell r="Q1018">
            <v>1946</v>
          </cell>
          <cell r="S1018" t="str">
            <v>Multi</v>
          </cell>
          <cell r="U1018">
            <v>83134</v>
          </cell>
          <cell r="AE1018">
            <v>40918</v>
          </cell>
        </row>
        <row r="1019">
          <cell r="A1019" t="str">
            <v>140940770</v>
          </cell>
          <cell r="B1019" t="str">
            <v>East Bay/Oakland</v>
          </cell>
          <cell r="C1019" t="str">
            <v>Napa County</v>
          </cell>
          <cell r="D1019" t="str">
            <v>Retail</v>
          </cell>
          <cell r="E1019" t="str">
            <v>Restaurant</v>
          </cell>
          <cell r="F1019" t="str">
            <v>1347 Main St</v>
          </cell>
          <cell r="G1019" t="str">
            <v>Saint Helena</v>
          </cell>
          <cell r="H1019" t="str">
            <v>Napa</v>
          </cell>
          <cell r="J1019" t="str">
            <v>94574</v>
          </cell>
          <cell r="O1019" t="str">
            <v>Masonry</v>
          </cell>
          <cell r="P1019">
            <v>1885</v>
          </cell>
          <cell r="Q1019">
            <v>1409</v>
          </cell>
          <cell r="R1019">
            <v>1</v>
          </cell>
          <cell r="S1019" t="str">
            <v>Single</v>
          </cell>
          <cell r="U1019">
            <v>339386</v>
          </cell>
          <cell r="AE1019">
            <v>40770</v>
          </cell>
        </row>
        <row r="1020">
          <cell r="A1020" t="str">
            <v>40578</v>
          </cell>
          <cell r="B1020" t="str">
            <v>East Bay/Oakland</v>
          </cell>
          <cell r="C1020" t="str">
            <v>Napa County</v>
          </cell>
          <cell r="D1020" t="str">
            <v>Mixed</v>
          </cell>
          <cell r="E1020" t="str">
            <v>Restaurant</v>
          </cell>
          <cell r="F1020" t="str">
            <v>641 Main St (2 Properties)</v>
          </cell>
          <cell r="G1020" t="str">
            <v>Saint Helena</v>
          </cell>
          <cell r="H1020" t="str">
            <v>Napa</v>
          </cell>
          <cell r="I1020" t="str">
            <v>Multi-Property Sale</v>
          </cell>
          <cell r="J1020" t="str">
            <v>94574</v>
          </cell>
          <cell r="O1020" t="str">
            <v>Masonry</v>
          </cell>
          <cell r="R1020">
            <v>1</v>
          </cell>
          <cell r="S1020" t="str">
            <v>Single</v>
          </cell>
          <cell r="U1020">
            <v>1831971</v>
          </cell>
          <cell r="AE1020">
            <v>40578</v>
          </cell>
        </row>
        <row r="1021">
          <cell r="A1021" t="str">
            <v>682238327</v>
          </cell>
          <cell r="B1021" t="str">
            <v>East Bay/Oakland</v>
          </cell>
          <cell r="C1021" t="str">
            <v>Napa County</v>
          </cell>
          <cell r="D1021" t="str">
            <v>Retail</v>
          </cell>
          <cell r="E1021" t="str">
            <v>Bank</v>
          </cell>
          <cell r="F1021" t="str">
            <v>1400 Clay St</v>
          </cell>
          <cell r="G1021" t="str">
            <v>Napa</v>
          </cell>
          <cell r="H1021" t="str">
            <v>Napa</v>
          </cell>
          <cell r="J1021" t="str">
            <v>94559</v>
          </cell>
          <cell r="O1021" t="str">
            <v>Wood Frame</v>
          </cell>
          <cell r="P1021">
            <v>1971</v>
          </cell>
          <cell r="Q1021">
            <v>6822</v>
          </cell>
          <cell r="R1021">
            <v>1</v>
          </cell>
          <cell r="S1021" t="str">
            <v>Multi</v>
          </cell>
          <cell r="X1021" t="str">
            <v>Lender Not available</v>
          </cell>
          <cell r="AE1021">
            <v>38327</v>
          </cell>
        </row>
        <row r="1022">
          <cell r="A1022" t="str">
            <v>90040606</v>
          </cell>
          <cell r="B1022" t="str">
            <v>East Bay/Oakland</v>
          </cell>
          <cell r="C1022" t="str">
            <v>Napa County</v>
          </cell>
          <cell r="D1022" t="str">
            <v>Retail</v>
          </cell>
          <cell r="E1022" t="str">
            <v>Service Station</v>
          </cell>
          <cell r="F1022" t="str">
            <v>3001 Jefferson St</v>
          </cell>
          <cell r="G1022" t="str">
            <v>Napa</v>
          </cell>
          <cell r="H1022" t="str">
            <v>Napa</v>
          </cell>
          <cell r="I1022" t="str">
            <v>USA Gasoline</v>
          </cell>
          <cell r="J1022" t="str">
            <v>94558</v>
          </cell>
          <cell r="O1022" t="str">
            <v>Masonry</v>
          </cell>
          <cell r="Q1022">
            <v>900</v>
          </cell>
          <cell r="R1022">
            <v>1</v>
          </cell>
          <cell r="S1022" t="str">
            <v>Multi</v>
          </cell>
          <cell r="U1022">
            <v>265841</v>
          </cell>
          <cell r="AE1022">
            <v>40606</v>
          </cell>
        </row>
        <row r="1023">
          <cell r="A1023" t="str">
            <v>5774538975</v>
          </cell>
          <cell r="B1023" t="str">
            <v>East Bay/Oakland</v>
          </cell>
          <cell r="C1023" t="str">
            <v>Napa County</v>
          </cell>
          <cell r="D1023" t="str">
            <v>Retail (Neighborhood Center)</v>
          </cell>
          <cell r="F1023" t="str">
            <v>1325-1517 W Imola Ave</v>
          </cell>
          <cell r="G1023" t="str">
            <v>Napa</v>
          </cell>
          <cell r="H1023" t="str">
            <v>Napa</v>
          </cell>
          <cell r="I1023" t="str">
            <v>River Park Shopping Center</v>
          </cell>
          <cell r="J1023" t="str">
            <v>94559</v>
          </cell>
          <cell r="O1023" t="str">
            <v>Masonry</v>
          </cell>
          <cell r="P1023">
            <v>1974</v>
          </cell>
          <cell r="Q1023">
            <v>57745</v>
          </cell>
          <cell r="R1023">
            <v>7</v>
          </cell>
          <cell r="S1023" t="str">
            <v>Multi</v>
          </cell>
          <cell r="T1023">
            <v>11.77</v>
          </cell>
          <cell r="U1023">
            <v>10665145</v>
          </cell>
          <cell r="AE1023">
            <v>38975</v>
          </cell>
        </row>
        <row r="1024">
          <cell r="A1024" t="str">
            <v>1350539356</v>
          </cell>
          <cell r="B1024" t="str">
            <v>East Bay/Oakland</v>
          </cell>
          <cell r="C1024" t="str">
            <v>Napa County</v>
          </cell>
          <cell r="D1024" t="str">
            <v>Retail</v>
          </cell>
          <cell r="E1024" t="str">
            <v>Freestanding</v>
          </cell>
          <cell r="F1024" t="str">
            <v>426 1st St</v>
          </cell>
          <cell r="G1024" t="str">
            <v>Napa</v>
          </cell>
          <cell r="H1024" t="str">
            <v>Napa</v>
          </cell>
          <cell r="J1024" t="str">
            <v>94559</v>
          </cell>
          <cell r="K1024" t="str">
            <v>Ritz Carlton Hotel</v>
          </cell>
          <cell r="M1024">
            <v>4152967465</v>
          </cell>
          <cell r="O1024" t="str">
            <v>Wood Frame</v>
          </cell>
          <cell r="P1024">
            <v>1955</v>
          </cell>
          <cell r="Q1024">
            <v>13505</v>
          </cell>
          <cell r="S1024" t="str">
            <v>Multi</v>
          </cell>
          <cell r="U1024">
            <v>412009</v>
          </cell>
          <cell r="AE1024">
            <v>39356</v>
          </cell>
        </row>
        <row r="1025">
          <cell r="A1025" t="str">
            <v>354040599</v>
          </cell>
          <cell r="B1025" t="str">
            <v>East Bay/Oakland</v>
          </cell>
          <cell r="C1025" t="str">
            <v>Napa County</v>
          </cell>
          <cell r="D1025" t="str">
            <v>Retail (Lifestyle Center)</v>
          </cell>
          <cell r="E1025" t="str">
            <v>Bank</v>
          </cell>
          <cell r="F1025" t="str">
            <v>1300 1st St</v>
          </cell>
          <cell r="G1025" t="str">
            <v>Napa</v>
          </cell>
          <cell r="H1025" t="str">
            <v>Napa</v>
          </cell>
          <cell r="I1025" t="str">
            <v>The Shops at Napa Center</v>
          </cell>
          <cell r="J1025" t="str">
            <v>94559</v>
          </cell>
          <cell r="P1025">
            <v>1975</v>
          </cell>
          <cell r="Q1025">
            <v>3540</v>
          </cell>
          <cell r="R1025">
            <v>1</v>
          </cell>
          <cell r="S1025" t="str">
            <v>Single</v>
          </cell>
          <cell r="U1025">
            <v>1020000</v>
          </cell>
          <cell r="AE1025">
            <v>40599</v>
          </cell>
        </row>
        <row r="1026">
          <cell r="A1026" t="str">
            <v>492837148</v>
          </cell>
          <cell r="B1026" t="str">
            <v>East Bay/Oakland</v>
          </cell>
          <cell r="C1026" t="str">
            <v>Napa County</v>
          </cell>
          <cell r="D1026" t="str">
            <v>Retail</v>
          </cell>
          <cell r="E1026" t="str">
            <v>Restaurant</v>
          </cell>
          <cell r="F1026" t="str">
            <v>6476 Washington St</v>
          </cell>
          <cell r="G1026" t="str">
            <v>Yountville</v>
          </cell>
          <cell r="H1026" t="str">
            <v>Napa</v>
          </cell>
          <cell r="I1026" t="str">
            <v>Wine Garden</v>
          </cell>
          <cell r="J1026" t="str">
            <v>94599</v>
          </cell>
          <cell r="O1026" t="str">
            <v>Masonry</v>
          </cell>
          <cell r="P1026">
            <v>2004</v>
          </cell>
          <cell r="Q1026">
            <v>4928</v>
          </cell>
          <cell r="S1026" t="str">
            <v>Multi</v>
          </cell>
          <cell r="U1026">
            <v>483088</v>
          </cell>
          <cell r="W1026">
            <v>1250000</v>
          </cell>
          <cell r="X1026" t="str">
            <v>Seller</v>
          </cell>
          <cell r="AE1026">
            <v>37148</v>
          </cell>
        </row>
        <row r="1027">
          <cell r="A1027" t="str">
            <v>440038303</v>
          </cell>
          <cell r="B1027" t="str">
            <v>East Bay/Oakland</v>
          </cell>
          <cell r="C1027" t="str">
            <v>Napa County</v>
          </cell>
          <cell r="D1027" t="str">
            <v>Retail</v>
          </cell>
          <cell r="F1027" t="str">
            <v>1141 1st St</v>
          </cell>
          <cell r="G1027" t="str">
            <v>Napa</v>
          </cell>
          <cell r="H1027" t="str">
            <v>Napa</v>
          </cell>
          <cell r="J1027" t="str">
            <v>94559</v>
          </cell>
          <cell r="O1027" t="str">
            <v>Wood Frame</v>
          </cell>
          <cell r="P1027">
            <v>1975</v>
          </cell>
          <cell r="Q1027">
            <v>4400</v>
          </cell>
          <cell r="S1027" t="str">
            <v>Multi</v>
          </cell>
          <cell r="X1027" t="str">
            <v>Lender Not available</v>
          </cell>
          <cell r="Z1027" t="str">
            <v>NTD</v>
          </cell>
          <cell r="AE1027">
            <v>38303</v>
          </cell>
        </row>
        <row r="1028">
          <cell r="A1028" t="str">
            <v>570037293</v>
          </cell>
          <cell r="B1028" t="str">
            <v>East Bay/Oakland</v>
          </cell>
          <cell r="C1028" t="str">
            <v>Napa County</v>
          </cell>
          <cell r="D1028" t="str">
            <v>Retail</v>
          </cell>
          <cell r="E1028" t="str">
            <v>Storefront</v>
          </cell>
          <cell r="F1028" t="str">
            <v>1424-1436 2nd St</v>
          </cell>
          <cell r="G1028" t="str">
            <v>Napa</v>
          </cell>
          <cell r="H1028" t="str">
            <v>Napa</v>
          </cell>
          <cell r="I1028" t="str">
            <v>Capitol Thrift</v>
          </cell>
          <cell r="J1028" t="str">
            <v>94559</v>
          </cell>
          <cell r="O1028" t="str">
            <v>Wood Frame</v>
          </cell>
          <cell r="P1028">
            <v>1963</v>
          </cell>
          <cell r="Q1028">
            <v>5700</v>
          </cell>
          <cell r="S1028" t="str">
            <v>Multi</v>
          </cell>
          <cell r="T1028">
            <v>45.26</v>
          </cell>
          <cell r="AE1028">
            <v>37293</v>
          </cell>
        </row>
        <row r="1029">
          <cell r="A1029" t="str">
            <v>270039587</v>
          </cell>
          <cell r="B1029" t="str">
            <v>East Bay/Oakland</v>
          </cell>
          <cell r="C1029" t="str">
            <v>Napa County</v>
          </cell>
          <cell r="D1029" t="str">
            <v>Retail</v>
          </cell>
          <cell r="E1029" t="str">
            <v>Restaurant</v>
          </cell>
          <cell r="F1029" t="str">
            <v>806 4th St</v>
          </cell>
          <cell r="G1029" t="str">
            <v>Napa</v>
          </cell>
          <cell r="H1029" t="str">
            <v>Napa</v>
          </cell>
          <cell r="J1029" t="str">
            <v>94559</v>
          </cell>
          <cell r="O1029" t="str">
            <v>Wood Frame</v>
          </cell>
          <cell r="P1029">
            <v>1890</v>
          </cell>
          <cell r="Q1029">
            <v>2700</v>
          </cell>
          <cell r="S1029" t="str">
            <v>Single</v>
          </cell>
          <cell r="T1029">
            <v>100</v>
          </cell>
          <cell r="AE1029">
            <v>39587</v>
          </cell>
        </row>
        <row r="1030">
          <cell r="A1030" t="str">
            <v>354040073</v>
          </cell>
          <cell r="B1030" t="str">
            <v>East Bay/Oakland</v>
          </cell>
          <cell r="C1030" t="str">
            <v>Napa County</v>
          </cell>
          <cell r="D1030" t="str">
            <v>Retail (Lifestyle Center)</v>
          </cell>
          <cell r="E1030" t="str">
            <v>Bank</v>
          </cell>
          <cell r="F1030" t="str">
            <v>1300 1st St</v>
          </cell>
          <cell r="G1030" t="str">
            <v>Napa</v>
          </cell>
          <cell r="H1030" t="str">
            <v>Napa</v>
          </cell>
          <cell r="I1030" t="str">
            <v>The Shops at Napa Center</v>
          </cell>
          <cell r="J1030" t="str">
            <v>94559</v>
          </cell>
          <cell r="P1030">
            <v>1975</v>
          </cell>
          <cell r="Q1030">
            <v>3540</v>
          </cell>
          <cell r="S1030" t="str">
            <v>Single</v>
          </cell>
          <cell r="U1030">
            <v>710404</v>
          </cell>
          <cell r="AE1030">
            <v>40073</v>
          </cell>
        </row>
        <row r="1031">
          <cell r="A1031" t="str">
            <v>255840382</v>
          </cell>
          <cell r="B1031" t="str">
            <v>East Bay/Oakland</v>
          </cell>
          <cell r="C1031" t="str">
            <v>Napa County</v>
          </cell>
          <cell r="D1031" t="str">
            <v>Retail</v>
          </cell>
          <cell r="E1031" t="str">
            <v>Auto Dealership</v>
          </cell>
          <cell r="F1031" t="str">
            <v>529 Soscol Ave</v>
          </cell>
          <cell r="G1031" t="str">
            <v>Napa</v>
          </cell>
          <cell r="H1031" t="str">
            <v>Napa</v>
          </cell>
          <cell r="J1031" t="str">
            <v>94559</v>
          </cell>
          <cell r="O1031" t="str">
            <v>Reinforced Concrete</v>
          </cell>
          <cell r="P1031">
            <v>1986</v>
          </cell>
          <cell r="Q1031">
            <v>2558</v>
          </cell>
          <cell r="R1031">
            <v>1</v>
          </cell>
          <cell r="S1031" t="str">
            <v>Single</v>
          </cell>
          <cell r="U1031">
            <v>228255</v>
          </cell>
          <cell r="AE1031">
            <v>40382</v>
          </cell>
        </row>
        <row r="1032">
          <cell r="A1032" t="str">
            <v>1235039764</v>
          </cell>
          <cell r="B1032" t="str">
            <v>East Bay/Oakland</v>
          </cell>
          <cell r="C1032" t="str">
            <v>Napa County</v>
          </cell>
          <cell r="D1032" t="str">
            <v>Retail</v>
          </cell>
          <cell r="F1032" t="str">
            <v>1030 Main St</v>
          </cell>
          <cell r="G1032" t="str">
            <v>Napa</v>
          </cell>
          <cell r="H1032" t="str">
            <v>Napa</v>
          </cell>
          <cell r="J1032" t="str">
            <v>94559</v>
          </cell>
          <cell r="O1032" t="str">
            <v>Masonry</v>
          </cell>
          <cell r="P1032">
            <v>1879</v>
          </cell>
          <cell r="Q1032">
            <v>12350</v>
          </cell>
          <cell r="S1032" t="str">
            <v>Multi</v>
          </cell>
          <cell r="U1032">
            <v>1695696</v>
          </cell>
          <cell r="AE1032">
            <v>39764</v>
          </cell>
        </row>
        <row r="1033">
          <cell r="A1033" t="str">
            <v>288039423</v>
          </cell>
          <cell r="B1033" t="str">
            <v>East Bay/Oakland</v>
          </cell>
          <cell r="C1033" t="str">
            <v>Napa County</v>
          </cell>
          <cell r="D1033" t="str">
            <v>Retail</v>
          </cell>
          <cell r="E1033" t="str">
            <v>Bank</v>
          </cell>
          <cell r="F1033" t="str">
            <v>1451 Main St</v>
          </cell>
          <cell r="G1033" t="str">
            <v>Saint Helena</v>
          </cell>
          <cell r="H1033" t="str">
            <v>Napa</v>
          </cell>
          <cell r="J1033" t="str">
            <v>94574</v>
          </cell>
          <cell r="K1033" t="str">
            <v>Stratham Communities</v>
          </cell>
          <cell r="L1033" t="str">
            <v>Dave Lamb</v>
          </cell>
          <cell r="M1033">
            <v>9498331554</v>
          </cell>
          <cell r="O1033" t="str">
            <v>Masonry</v>
          </cell>
          <cell r="P1033">
            <v>1975</v>
          </cell>
          <cell r="Q1033">
            <v>2880</v>
          </cell>
          <cell r="S1033" t="str">
            <v>Multi</v>
          </cell>
          <cell r="U1033">
            <v>893477</v>
          </cell>
          <cell r="AE1033">
            <v>39423</v>
          </cell>
        </row>
        <row r="1034">
          <cell r="A1034" t="str">
            <v>2000039666</v>
          </cell>
          <cell r="B1034" t="str">
            <v>East Bay/Oakland</v>
          </cell>
          <cell r="C1034" t="str">
            <v>Napa County</v>
          </cell>
          <cell r="D1034" t="str">
            <v>Retail</v>
          </cell>
          <cell r="F1034" t="str">
            <v>6795 Washington St</v>
          </cell>
          <cell r="G1034" t="str">
            <v>Yountville</v>
          </cell>
          <cell r="H1034" t="str">
            <v>Napa</v>
          </cell>
          <cell r="J1034" t="str">
            <v>94599</v>
          </cell>
          <cell r="O1034" t="str">
            <v>Wood Frame</v>
          </cell>
          <cell r="Q1034">
            <v>20000</v>
          </cell>
          <cell r="R1034">
            <v>3</v>
          </cell>
          <cell r="S1034" t="str">
            <v>Multi</v>
          </cell>
          <cell r="U1034">
            <v>3836263</v>
          </cell>
          <cell r="W1034">
            <v>8725000</v>
          </cell>
          <cell r="X1034" t="str">
            <v>Wells Fargo Bk Na</v>
          </cell>
          <cell r="AE1034">
            <v>39666</v>
          </cell>
        </row>
        <row r="1035">
          <cell r="A1035" t="str">
            <v>5774538594</v>
          </cell>
          <cell r="B1035" t="str">
            <v>East Bay/Oakland</v>
          </cell>
          <cell r="C1035" t="str">
            <v>Napa County</v>
          </cell>
          <cell r="D1035" t="str">
            <v>Retail (Neighborhood Center)</v>
          </cell>
          <cell r="F1035" t="str">
            <v>1325-1517 W Imola Ave</v>
          </cell>
          <cell r="G1035" t="str">
            <v>Napa</v>
          </cell>
          <cell r="H1035" t="str">
            <v>Napa</v>
          </cell>
          <cell r="I1035" t="str">
            <v>River Park Shopping Center</v>
          </cell>
          <cell r="J1035" t="str">
            <v>94559</v>
          </cell>
          <cell r="O1035" t="str">
            <v>Masonry</v>
          </cell>
          <cell r="P1035">
            <v>1974</v>
          </cell>
          <cell r="Q1035">
            <v>57745</v>
          </cell>
          <cell r="R1035">
            <v>1</v>
          </cell>
          <cell r="S1035" t="str">
            <v>Multi</v>
          </cell>
          <cell r="T1035">
            <v>11.77</v>
          </cell>
          <cell r="U1035">
            <v>8264364</v>
          </cell>
          <cell r="X1035" t="str">
            <v>Lender Not available</v>
          </cell>
          <cell r="AE1035">
            <v>38594</v>
          </cell>
        </row>
        <row r="1036">
          <cell r="A1036" t="str">
            <v>359240347</v>
          </cell>
          <cell r="B1036" t="str">
            <v>East Bay/Oakland</v>
          </cell>
          <cell r="C1036" t="str">
            <v>Napa County</v>
          </cell>
          <cell r="D1036" t="str">
            <v>Retail</v>
          </cell>
          <cell r="E1036" t="str">
            <v>Freestanding</v>
          </cell>
          <cell r="F1036" t="str">
            <v>6730-6740 Washington St</v>
          </cell>
          <cell r="G1036" t="str">
            <v>Yountville</v>
          </cell>
          <cell r="H1036" t="str">
            <v>Napa</v>
          </cell>
          <cell r="J1036" t="str">
            <v>94599</v>
          </cell>
          <cell r="K1036" t="str">
            <v>Blue, Daniel</v>
          </cell>
          <cell r="L1036" t="str">
            <v>Daniel Blue</v>
          </cell>
          <cell r="M1036">
            <v>6055823434</v>
          </cell>
          <cell r="O1036" t="str">
            <v>Reinforced Concrete</v>
          </cell>
          <cell r="P1036">
            <v>2004</v>
          </cell>
          <cell r="Q1036">
            <v>3592</v>
          </cell>
          <cell r="R1036">
            <v>2</v>
          </cell>
          <cell r="S1036" t="str">
            <v>Multi</v>
          </cell>
          <cell r="U1036">
            <v>663048</v>
          </cell>
          <cell r="W1036">
            <v>1450000</v>
          </cell>
          <cell r="X1036" t="str">
            <v>Bank of Napa NA</v>
          </cell>
          <cell r="AE1036">
            <v>40347</v>
          </cell>
        </row>
        <row r="1037">
          <cell r="A1037" t="str">
            <v>919740448</v>
          </cell>
          <cell r="B1037" t="str">
            <v>East Bay/Oakland</v>
          </cell>
          <cell r="C1037" t="str">
            <v>Napa County</v>
          </cell>
          <cell r="D1037" t="str">
            <v>Retail</v>
          </cell>
          <cell r="F1037" t="str">
            <v>1360-1370 Main St</v>
          </cell>
          <cell r="G1037" t="str">
            <v>Saint Helena</v>
          </cell>
          <cell r="H1037" t="str">
            <v>Napa</v>
          </cell>
          <cell r="J1037" t="str">
            <v>94574</v>
          </cell>
          <cell r="K1037" t="str">
            <v>Nuts &amp; Bolts LLC</v>
          </cell>
          <cell r="L1037" t="str">
            <v>Ronald Menegon</v>
          </cell>
          <cell r="M1037">
            <v>7079633423</v>
          </cell>
          <cell r="O1037" t="str">
            <v>Masonry</v>
          </cell>
          <cell r="Q1037">
            <v>9197</v>
          </cell>
          <cell r="R1037">
            <v>2</v>
          </cell>
          <cell r="S1037" t="str">
            <v>Single</v>
          </cell>
          <cell r="U1037">
            <v>4499501</v>
          </cell>
          <cell r="AE1037">
            <v>40448</v>
          </cell>
        </row>
        <row r="1038">
          <cell r="A1038" t="str">
            <v>651839709</v>
          </cell>
          <cell r="B1038" t="str">
            <v>East Bay/Oakland</v>
          </cell>
          <cell r="C1038" t="str">
            <v>Napa County</v>
          </cell>
          <cell r="D1038" t="str">
            <v>Retail</v>
          </cell>
          <cell r="E1038" t="str">
            <v>Restaurant</v>
          </cell>
          <cell r="F1038" t="str">
            <v>6003-6005 Monticello Rd</v>
          </cell>
          <cell r="G1038" t="str">
            <v>Napa</v>
          </cell>
          <cell r="H1038" t="str">
            <v>Napa</v>
          </cell>
          <cell r="I1038" t="str">
            <v>Moskowite Corners Neighborhood Center</v>
          </cell>
          <cell r="J1038" t="str">
            <v>94558</v>
          </cell>
          <cell r="Q1038">
            <v>6518</v>
          </cell>
          <cell r="T1038">
            <v>100</v>
          </cell>
          <cell r="U1038">
            <v>758451</v>
          </cell>
          <cell r="W1038">
            <v>525000</v>
          </cell>
          <cell r="X1038" t="str">
            <v>Napa Community Bank</v>
          </cell>
          <cell r="AE1038">
            <v>39709</v>
          </cell>
        </row>
        <row r="1039">
          <cell r="A1039" t="str">
            <v>651839716</v>
          </cell>
          <cell r="B1039" t="str">
            <v>East Bay/Oakland</v>
          </cell>
          <cell r="C1039" t="str">
            <v>Napa County</v>
          </cell>
          <cell r="D1039" t="str">
            <v>Retail</v>
          </cell>
          <cell r="E1039" t="str">
            <v>Restaurant</v>
          </cell>
          <cell r="F1039" t="str">
            <v>6003-6005 Monticello Rd</v>
          </cell>
          <cell r="G1039" t="str">
            <v>Napa</v>
          </cell>
          <cell r="H1039" t="str">
            <v>Napa</v>
          </cell>
          <cell r="I1039" t="str">
            <v>Moskowite Corners Neighborhood Center</v>
          </cell>
          <cell r="J1039" t="str">
            <v>94558</v>
          </cell>
          <cell r="Q1039">
            <v>6518</v>
          </cell>
          <cell r="T1039">
            <v>100</v>
          </cell>
          <cell r="U1039">
            <v>758451</v>
          </cell>
          <cell r="AE1039">
            <v>39716</v>
          </cell>
        </row>
        <row r="1040">
          <cell r="A1040" t="str">
            <v>1225239297</v>
          </cell>
          <cell r="B1040" t="str">
            <v>East Bay/Oakland</v>
          </cell>
          <cell r="C1040" t="str">
            <v>Napa County</v>
          </cell>
          <cell r="D1040" t="str">
            <v>Mixed (Strip Center)</v>
          </cell>
          <cell r="F1040" t="str">
            <v>3012-3090 Jefferson St (2 Properties)</v>
          </cell>
          <cell r="G1040" t="str">
            <v>Napa</v>
          </cell>
          <cell r="H1040" t="str">
            <v>Napa</v>
          </cell>
          <cell r="I1040" t="str">
            <v>Retail Bldg + Miller Mobile Home Park</v>
          </cell>
          <cell r="J1040" t="str">
            <v>94558</v>
          </cell>
          <cell r="K1040" t="str">
            <v>Biggs Family Trust</v>
          </cell>
          <cell r="L1040" t="str">
            <v>Edward Biggs</v>
          </cell>
          <cell r="M1040">
            <v>5105246875</v>
          </cell>
          <cell r="O1040" t="str">
            <v>Wood Frame</v>
          </cell>
          <cell r="Q1040">
            <v>12252</v>
          </cell>
          <cell r="S1040" t="str">
            <v>Multi</v>
          </cell>
          <cell r="U1040">
            <v>4361238</v>
          </cell>
          <cell r="W1040">
            <v>12000000</v>
          </cell>
          <cell r="X1040" t="str">
            <v>Private Lender</v>
          </cell>
          <cell r="AE1040">
            <v>39297</v>
          </cell>
        </row>
        <row r="1041">
          <cell r="A1041" t="str">
            <v>5579140473</v>
          </cell>
          <cell r="B1041" t="str">
            <v>East Bay/Oakland</v>
          </cell>
          <cell r="C1041" t="str">
            <v>Napa County MF</v>
          </cell>
          <cell r="D1041" t="str">
            <v>Mixed</v>
          </cell>
          <cell r="E1041" t="str">
            <v>Manufactured Housing/Mobile Home Park</v>
          </cell>
          <cell r="F1041" t="str">
            <v>1036 Pueblo Ave (3 Properties)</v>
          </cell>
          <cell r="G1041" t="str">
            <v>Napa</v>
          </cell>
          <cell r="H1041" t="str">
            <v>Napa</v>
          </cell>
          <cell r="I1041" t="str">
            <v>Multi-Property Sale</v>
          </cell>
          <cell r="J1041" t="str">
            <v>94558</v>
          </cell>
          <cell r="K1041" t="str">
            <v>Biggs Family Trust</v>
          </cell>
          <cell r="L1041" t="str">
            <v>Edward Biggs</v>
          </cell>
          <cell r="M1041">
            <v>5105246875</v>
          </cell>
          <cell r="O1041" t="str">
            <v>Metal</v>
          </cell>
          <cell r="Q1041">
            <v>55791</v>
          </cell>
          <cell r="R1041">
            <v>14</v>
          </cell>
          <cell r="S1041" t="str">
            <v>Single</v>
          </cell>
          <cell r="U1041">
            <v>9395000</v>
          </cell>
          <cell r="W1041">
            <v>7400000</v>
          </cell>
          <cell r="X1041" t="str">
            <v>Mechanics Bk</v>
          </cell>
          <cell r="AE1041">
            <v>40473</v>
          </cell>
        </row>
        <row r="1042">
          <cell r="A1042" t="str">
            <v>216040458</v>
          </cell>
          <cell r="B1042" t="str">
            <v>East Bay/Oakland</v>
          </cell>
          <cell r="C1042" t="str">
            <v>Napa County</v>
          </cell>
          <cell r="D1042" t="str">
            <v>Retail</v>
          </cell>
          <cell r="E1042" t="str">
            <v>Auto Repair</v>
          </cell>
          <cell r="F1042" t="str">
            <v>105 Silverado Trl</v>
          </cell>
          <cell r="G1042" t="str">
            <v>Napa</v>
          </cell>
          <cell r="H1042" t="str">
            <v>Napa</v>
          </cell>
          <cell r="J1042" t="str">
            <v>94559</v>
          </cell>
          <cell r="O1042" t="str">
            <v>Masonry</v>
          </cell>
          <cell r="Q1042">
            <v>2160</v>
          </cell>
          <cell r="R1042">
            <v>4</v>
          </cell>
          <cell r="S1042" t="str">
            <v>Multi</v>
          </cell>
          <cell r="U1042">
            <v>130945</v>
          </cell>
          <cell r="AE1042">
            <v>40458</v>
          </cell>
        </row>
        <row r="1043">
          <cell r="A1043" t="str">
            <v>148037396</v>
          </cell>
          <cell r="B1043" t="str">
            <v>East Bay/Oakland</v>
          </cell>
          <cell r="C1043" t="str">
            <v>Napa County</v>
          </cell>
          <cell r="D1043" t="str">
            <v>Retail</v>
          </cell>
          <cell r="E1043" t="str">
            <v>Service Station</v>
          </cell>
          <cell r="F1043" t="str">
            <v>3438 Broadway St</v>
          </cell>
          <cell r="G1043" t="str">
            <v>American Canyon</v>
          </cell>
          <cell r="H1043" t="str">
            <v>Napa</v>
          </cell>
          <cell r="I1043" t="str">
            <v>Part of Portfolio Sale</v>
          </cell>
          <cell r="J1043" t="str">
            <v>94503</v>
          </cell>
          <cell r="O1043" t="str">
            <v>Reinforced Concrete</v>
          </cell>
          <cell r="P1043">
            <v>1975</v>
          </cell>
          <cell r="Q1043">
            <v>1480</v>
          </cell>
          <cell r="S1043" t="str">
            <v>Single</v>
          </cell>
          <cell r="X1043" t="str">
            <v>Lender Not available</v>
          </cell>
          <cell r="Z1043" t="str">
            <v>N/TD</v>
          </cell>
          <cell r="AE1043">
            <v>37396</v>
          </cell>
        </row>
        <row r="1044">
          <cell r="A1044" t="str">
            <v>161040653</v>
          </cell>
          <cell r="B1044" t="str">
            <v>East Bay/Oakland</v>
          </cell>
          <cell r="C1044" t="str">
            <v>Napa County</v>
          </cell>
          <cell r="D1044" t="str">
            <v>Retail</v>
          </cell>
          <cell r="E1044" t="str">
            <v>Freestanding</v>
          </cell>
          <cell r="F1044" t="str">
            <v>1145-1147 Trancas St</v>
          </cell>
          <cell r="G1044" t="str">
            <v>Napa</v>
          </cell>
          <cell r="H1044" t="str">
            <v>Napa</v>
          </cell>
          <cell r="J1044" t="str">
            <v>94558</v>
          </cell>
          <cell r="O1044" t="str">
            <v>Wood Frame</v>
          </cell>
          <cell r="Q1044">
            <v>1610</v>
          </cell>
          <cell r="R1044">
            <v>1</v>
          </cell>
          <cell r="S1044" t="str">
            <v>Single</v>
          </cell>
          <cell r="U1044">
            <v>230481</v>
          </cell>
          <cell r="AE1044">
            <v>40653</v>
          </cell>
        </row>
        <row r="1045">
          <cell r="A1045" t="str">
            <v>294340602</v>
          </cell>
          <cell r="B1045" t="str">
            <v>East Bay/Oakland</v>
          </cell>
          <cell r="C1045" t="str">
            <v>Napa County</v>
          </cell>
          <cell r="D1045" t="str">
            <v>Retail</v>
          </cell>
          <cell r="E1045" t="str">
            <v>Freestanding</v>
          </cell>
          <cell r="F1045" t="str">
            <v>2842 Jefferson St</v>
          </cell>
          <cell r="G1045" t="str">
            <v>Napa</v>
          </cell>
          <cell r="H1045" t="str">
            <v>Napa</v>
          </cell>
          <cell r="J1045" t="str">
            <v>94558</v>
          </cell>
          <cell r="O1045" t="str">
            <v>Masonry</v>
          </cell>
          <cell r="Q1045">
            <v>2943</v>
          </cell>
          <cell r="R1045">
            <v>1</v>
          </cell>
          <cell r="S1045" t="str">
            <v>Single</v>
          </cell>
          <cell r="U1045">
            <v>223714</v>
          </cell>
          <cell r="AE1045">
            <v>40602</v>
          </cell>
        </row>
        <row r="1046">
          <cell r="A1046" t="str">
            <v>248440583</v>
          </cell>
          <cell r="B1046" t="str">
            <v>East Bay/Oakland</v>
          </cell>
          <cell r="C1046" t="str">
            <v>Napa County</v>
          </cell>
          <cell r="D1046" t="str">
            <v>Retail</v>
          </cell>
          <cell r="E1046" t="str">
            <v>Freestanding</v>
          </cell>
          <cell r="F1046" t="str">
            <v>1080 Main St</v>
          </cell>
          <cell r="G1046" t="str">
            <v>Saint Helena</v>
          </cell>
          <cell r="H1046" t="str">
            <v>Napa</v>
          </cell>
          <cell r="I1046" t="str">
            <v>Bldg B</v>
          </cell>
          <cell r="J1046" t="str">
            <v>94574</v>
          </cell>
          <cell r="O1046" t="str">
            <v>Wood Frame</v>
          </cell>
          <cell r="P1046">
            <v>1956</v>
          </cell>
          <cell r="Q1046">
            <v>2484</v>
          </cell>
          <cell r="R1046">
            <v>6</v>
          </cell>
          <cell r="S1046" t="str">
            <v>Multi</v>
          </cell>
          <cell r="U1046">
            <v>1281019</v>
          </cell>
          <cell r="AE1046">
            <v>40583</v>
          </cell>
        </row>
        <row r="1047">
          <cell r="A1047" t="str">
            <v>88841272</v>
          </cell>
          <cell r="B1047" t="str">
            <v>East Bay/Oakland</v>
          </cell>
          <cell r="C1047" t="str">
            <v>Napa County</v>
          </cell>
          <cell r="D1047" t="str">
            <v>Retail</v>
          </cell>
          <cell r="E1047" t="str">
            <v>Auto Repair</v>
          </cell>
          <cell r="F1047" t="str">
            <v>2999 Solano Ave</v>
          </cell>
          <cell r="G1047" t="str">
            <v>Napa</v>
          </cell>
          <cell r="H1047" t="str">
            <v>Napa</v>
          </cell>
          <cell r="J1047" t="str">
            <v>94558</v>
          </cell>
          <cell r="O1047" t="str">
            <v>Masonry</v>
          </cell>
          <cell r="Q1047">
            <v>888</v>
          </cell>
          <cell r="R1047">
            <v>1</v>
          </cell>
          <cell r="S1047" t="str">
            <v>Single</v>
          </cell>
          <cell r="U1047">
            <v>113111</v>
          </cell>
          <cell r="AE1047">
            <v>41272</v>
          </cell>
        </row>
        <row r="1048">
          <cell r="A1048" t="str">
            <v>88841272</v>
          </cell>
          <cell r="B1048" t="str">
            <v>East Bay/Oakland</v>
          </cell>
          <cell r="C1048" t="str">
            <v>Napa County</v>
          </cell>
          <cell r="D1048" t="str">
            <v>Retail</v>
          </cell>
          <cell r="E1048" t="str">
            <v>Auto Repair</v>
          </cell>
          <cell r="F1048" t="str">
            <v>2999 Solano Ave</v>
          </cell>
          <cell r="G1048" t="str">
            <v>Napa</v>
          </cell>
          <cell r="H1048" t="str">
            <v>Napa</v>
          </cell>
          <cell r="J1048" t="str">
            <v>94558</v>
          </cell>
          <cell r="O1048" t="str">
            <v>Masonry</v>
          </cell>
          <cell r="Q1048">
            <v>888</v>
          </cell>
          <cell r="R1048">
            <v>1</v>
          </cell>
          <cell r="S1048" t="str">
            <v>Single</v>
          </cell>
          <cell r="U1048">
            <v>113111</v>
          </cell>
          <cell r="AE1048">
            <v>41272</v>
          </cell>
        </row>
        <row r="1049">
          <cell r="A1049" t="str">
            <v>183341272</v>
          </cell>
          <cell r="B1049" t="str">
            <v>East Bay/Oakland</v>
          </cell>
          <cell r="C1049" t="str">
            <v>Napa County</v>
          </cell>
          <cell r="D1049" t="str">
            <v>Retail</v>
          </cell>
          <cell r="E1049" t="str">
            <v>Auto Repair</v>
          </cell>
          <cell r="F1049" t="str">
            <v>686 Lincoln Ave</v>
          </cell>
          <cell r="G1049" t="str">
            <v>Napa</v>
          </cell>
          <cell r="H1049" t="str">
            <v>Napa</v>
          </cell>
          <cell r="J1049" t="str">
            <v>94558</v>
          </cell>
          <cell r="O1049" t="str">
            <v>Masonry</v>
          </cell>
          <cell r="Q1049">
            <v>1833</v>
          </cell>
          <cell r="R1049">
            <v>1</v>
          </cell>
          <cell r="S1049" t="str">
            <v>Single</v>
          </cell>
          <cell r="U1049">
            <v>280404</v>
          </cell>
          <cell r="AE1049">
            <v>41272</v>
          </cell>
        </row>
        <row r="1050">
          <cell r="A1050" t="str">
            <v/>
          </cell>
          <cell r="D1050" t="str">
            <v>Retail</v>
          </cell>
          <cell r="F1050" t="str">
            <v>1325-1517 W Imola Ave (6 Properties)</v>
          </cell>
          <cell r="G1050" t="str">
            <v>Napa</v>
          </cell>
          <cell r="H1050" t="str">
            <v>Napa</v>
          </cell>
          <cell r="J1050" t="str">
            <v>94559</v>
          </cell>
        </row>
        <row r="1051">
          <cell r="A1051" t="str">
            <v>828641495</v>
          </cell>
          <cell r="B1051" t="str">
            <v>East Bay/Oakland</v>
          </cell>
          <cell r="C1051" t="str">
            <v>Napa County</v>
          </cell>
          <cell r="D1051" t="str">
            <v>Retail</v>
          </cell>
          <cell r="E1051" t="str">
            <v>Funeral Home</v>
          </cell>
          <cell r="F1051" t="str">
            <v>1660 Silverado Trl</v>
          </cell>
          <cell r="G1051" t="str">
            <v>Napa</v>
          </cell>
          <cell r="H1051" t="str">
            <v>Napa</v>
          </cell>
          <cell r="J1051" t="str">
            <v>94559</v>
          </cell>
          <cell r="O1051" t="str">
            <v>Masonry</v>
          </cell>
          <cell r="Q1051">
            <v>8286</v>
          </cell>
          <cell r="S1051" t="str">
            <v>Multi</v>
          </cell>
          <cell r="U1051">
            <v>1400000</v>
          </cell>
          <cell r="AE1051">
            <v>41495</v>
          </cell>
        </row>
        <row r="1052">
          <cell r="A1052" t="str">
            <v>75041143</v>
          </cell>
          <cell r="B1052" t="str">
            <v>East Bay/Oakland</v>
          </cell>
          <cell r="C1052" t="str">
            <v>Napa County</v>
          </cell>
          <cell r="D1052" t="str">
            <v>Retail</v>
          </cell>
          <cell r="E1052" t="str">
            <v>Service Station</v>
          </cell>
          <cell r="F1052" t="str">
            <v>385 Silverado Trl</v>
          </cell>
          <cell r="G1052" t="str">
            <v>Napa</v>
          </cell>
          <cell r="H1052" t="str">
            <v>Napa</v>
          </cell>
          <cell r="I1052" t="str">
            <v>USA Gasoline</v>
          </cell>
          <cell r="J1052" t="str">
            <v>94559</v>
          </cell>
          <cell r="O1052" t="str">
            <v>Wood Frame</v>
          </cell>
          <cell r="Q1052">
            <v>750</v>
          </cell>
          <cell r="R1052">
            <v>2</v>
          </cell>
          <cell r="S1052" t="str">
            <v>Multi</v>
          </cell>
          <cell r="U1052">
            <v>1117864</v>
          </cell>
          <cell r="AE1052">
            <v>41143</v>
          </cell>
        </row>
        <row r="1053">
          <cell r="A1053" t="str">
            <v>342341185</v>
          </cell>
          <cell r="B1053" t="str">
            <v>East Bay/Oakland</v>
          </cell>
          <cell r="C1053" t="str">
            <v>Napa County</v>
          </cell>
          <cell r="D1053" t="str">
            <v>Retail</v>
          </cell>
          <cell r="F1053" t="str">
            <v>517 Lincoln Ave</v>
          </cell>
          <cell r="G1053" t="str">
            <v>Napa</v>
          </cell>
          <cell r="H1053" t="str">
            <v>Napa</v>
          </cell>
          <cell r="J1053" t="str">
            <v>94558</v>
          </cell>
          <cell r="O1053" t="str">
            <v>Masonry</v>
          </cell>
          <cell r="Q1053">
            <v>3423</v>
          </cell>
          <cell r="R1053">
            <v>1</v>
          </cell>
          <cell r="S1053" t="str">
            <v>Single</v>
          </cell>
          <cell r="U1053">
            <v>305083</v>
          </cell>
          <cell r="AE1053">
            <v>41185</v>
          </cell>
        </row>
        <row r="1054">
          <cell r="A1054" t="str">
            <v>1496041334</v>
          </cell>
          <cell r="B1054" t="str">
            <v>East Bay/Oakland</v>
          </cell>
          <cell r="C1054" t="str">
            <v>Napa County</v>
          </cell>
          <cell r="D1054" t="str">
            <v>Retail</v>
          </cell>
          <cell r="E1054" t="str">
            <v>Freestanding</v>
          </cell>
          <cell r="F1054" t="str">
            <v>1219-1221 Silverado Trl</v>
          </cell>
          <cell r="G1054" t="str">
            <v>Napa</v>
          </cell>
          <cell r="H1054" t="str">
            <v>Napa</v>
          </cell>
          <cell r="J1054" t="str">
            <v>94559</v>
          </cell>
          <cell r="O1054" t="str">
            <v>Reinforced Concrete</v>
          </cell>
          <cell r="Q1054">
            <v>14960</v>
          </cell>
          <cell r="R1054">
            <v>1</v>
          </cell>
          <cell r="S1054" t="str">
            <v>Single</v>
          </cell>
          <cell r="U1054">
            <v>18537374</v>
          </cell>
          <cell r="AE1054">
            <v>41334</v>
          </cell>
        </row>
        <row r="1055">
          <cell r="A1055" t="str">
            <v>300041249</v>
          </cell>
          <cell r="B1055" t="str">
            <v>East Bay/Oakland</v>
          </cell>
          <cell r="C1055" t="str">
            <v>Napa County</v>
          </cell>
          <cell r="D1055" t="str">
            <v>Retail (Strip Center)</v>
          </cell>
          <cell r="E1055" t="str">
            <v>Freestanding</v>
          </cell>
          <cell r="F1055" t="str">
            <v>3945 Broadway St</v>
          </cell>
          <cell r="G1055" t="str">
            <v>American Canyon</v>
          </cell>
          <cell r="H1055" t="str">
            <v>Napa</v>
          </cell>
          <cell r="J1055" t="str">
            <v>94503</v>
          </cell>
          <cell r="O1055" t="str">
            <v>Wood Frame</v>
          </cell>
          <cell r="Q1055">
            <v>3000</v>
          </cell>
          <cell r="S1055" t="str">
            <v>Single</v>
          </cell>
          <cell r="U1055">
            <v>523768</v>
          </cell>
          <cell r="AE1055">
            <v>41249</v>
          </cell>
        </row>
        <row r="1056">
          <cell r="A1056" t="str">
            <v>428641477</v>
          </cell>
          <cell r="B1056" t="str">
            <v>East Bay/Oakland</v>
          </cell>
          <cell r="C1056" t="str">
            <v>Napa County</v>
          </cell>
          <cell r="D1056" t="str">
            <v>Retail</v>
          </cell>
          <cell r="E1056" t="str">
            <v>Freestanding</v>
          </cell>
          <cell r="F1056" t="str">
            <v>1925 Sierra Ave</v>
          </cell>
          <cell r="G1056" t="str">
            <v>Napa</v>
          </cell>
          <cell r="H1056" t="str">
            <v>Napa</v>
          </cell>
          <cell r="J1056" t="str">
            <v>94558</v>
          </cell>
          <cell r="O1056" t="str">
            <v>Masonry</v>
          </cell>
          <cell r="Q1056">
            <v>4286</v>
          </cell>
          <cell r="R1056">
            <v>3</v>
          </cell>
          <cell r="S1056" t="str">
            <v>Multi</v>
          </cell>
          <cell r="U1056">
            <v>496463</v>
          </cell>
          <cell r="AE1056">
            <v>41477</v>
          </cell>
        </row>
        <row r="1057">
          <cell r="A1057" t="str">
            <v>569741523</v>
          </cell>
          <cell r="B1057" t="str">
            <v>East Bay/Oakland</v>
          </cell>
          <cell r="C1057" t="str">
            <v>Napa County</v>
          </cell>
          <cell r="D1057" t="str">
            <v>Retail</v>
          </cell>
          <cell r="E1057" t="str">
            <v>Auto Repair</v>
          </cell>
          <cell r="F1057" t="str">
            <v>2530 Stockton St</v>
          </cell>
          <cell r="G1057" t="str">
            <v>Napa</v>
          </cell>
          <cell r="H1057" t="str">
            <v>Napa</v>
          </cell>
          <cell r="J1057" t="str">
            <v>94559</v>
          </cell>
          <cell r="O1057" t="str">
            <v>Wood Frame</v>
          </cell>
          <cell r="Q1057">
            <v>5697</v>
          </cell>
          <cell r="R1057">
            <v>1</v>
          </cell>
          <cell r="S1057" t="str">
            <v>Multi</v>
          </cell>
          <cell r="U1057">
            <v>335861</v>
          </cell>
          <cell r="W1057">
            <v>200000</v>
          </cell>
          <cell r="X1057" t="str">
            <v>Bank of the West</v>
          </cell>
          <cell r="AE1057">
            <v>41523</v>
          </cell>
        </row>
        <row r="1058">
          <cell r="A1058" t="str">
            <v>20623441513</v>
          </cell>
          <cell r="B1058" t="str">
            <v>East Bay/Oakland</v>
          </cell>
          <cell r="C1058" t="str">
            <v>Napa County</v>
          </cell>
          <cell r="D1058" t="str">
            <v>Mixed</v>
          </cell>
          <cell r="E1058" t="str">
            <v>Hotel</v>
          </cell>
          <cell r="F1058" t="str">
            <v>6481 Washington St (4 Properties)</v>
          </cell>
          <cell r="G1058" t="str">
            <v>Yountville</v>
          </cell>
          <cell r="H1058" t="str">
            <v>Napa</v>
          </cell>
          <cell r="I1058" t="str">
            <v>Vintage 1870</v>
          </cell>
          <cell r="J1058" t="str">
            <v>94599</v>
          </cell>
          <cell r="O1058" t="str">
            <v>Masonry</v>
          </cell>
          <cell r="Q1058">
            <v>206234</v>
          </cell>
          <cell r="R1058">
            <v>23</v>
          </cell>
          <cell r="S1058" t="str">
            <v>Multi</v>
          </cell>
          <cell r="U1058">
            <v>34002000</v>
          </cell>
          <cell r="AE1058">
            <v>41513</v>
          </cell>
        </row>
        <row r="1059">
          <cell r="A1059" t="str">
            <v>310041244</v>
          </cell>
          <cell r="B1059" t="str">
            <v>East Bay/Oakland</v>
          </cell>
          <cell r="C1059" t="str">
            <v>Napa County</v>
          </cell>
          <cell r="D1059" t="str">
            <v>Retail</v>
          </cell>
          <cell r="E1059" t="str">
            <v>Storefront</v>
          </cell>
          <cell r="F1059" t="str">
            <v>1234 Main St</v>
          </cell>
          <cell r="G1059" t="str">
            <v>Saint Helena</v>
          </cell>
          <cell r="H1059" t="str">
            <v>Napa</v>
          </cell>
          <cell r="J1059" t="str">
            <v>94574</v>
          </cell>
          <cell r="O1059" t="str">
            <v>Reinforced Concrete</v>
          </cell>
          <cell r="Q1059">
            <v>3100</v>
          </cell>
          <cell r="R1059">
            <v>7</v>
          </cell>
          <cell r="S1059" t="str">
            <v>Multi</v>
          </cell>
          <cell r="U1059">
            <v>1206232</v>
          </cell>
          <cell r="AE1059">
            <v>41244</v>
          </cell>
        </row>
        <row r="1060">
          <cell r="A1060" t="str">
            <v>804041229</v>
          </cell>
          <cell r="B1060" t="str">
            <v>East Bay/Oakland</v>
          </cell>
          <cell r="C1060" t="str">
            <v>Napa County</v>
          </cell>
          <cell r="D1060" t="str">
            <v>Retail</v>
          </cell>
          <cell r="E1060" t="str">
            <v>Auto Dealership</v>
          </cell>
          <cell r="F1060" t="str">
            <v>459 Soscol Ave</v>
          </cell>
          <cell r="G1060" t="str">
            <v>Napa</v>
          </cell>
          <cell r="H1060" t="str">
            <v>Napa</v>
          </cell>
          <cell r="J1060" t="str">
            <v>94559</v>
          </cell>
          <cell r="O1060" t="str">
            <v>Reinforced Concrete</v>
          </cell>
          <cell r="Q1060">
            <v>8040</v>
          </cell>
          <cell r="R1060">
            <v>2</v>
          </cell>
          <cell r="S1060" t="str">
            <v>Single</v>
          </cell>
          <cell r="U1060">
            <v>1130368</v>
          </cell>
          <cell r="AE1060">
            <v>41229</v>
          </cell>
        </row>
        <row r="1061">
          <cell r="A1061" t="str">
            <v>66941244</v>
          </cell>
          <cell r="B1061" t="str">
            <v>East Bay/Oakland</v>
          </cell>
          <cell r="C1061" t="str">
            <v>Napa County</v>
          </cell>
          <cell r="D1061" t="str">
            <v>Retail</v>
          </cell>
          <cell r="E1061" t="str">
            <v>Restaurant</v>
          </cell>
          <cell r="F1061" t="str">
            <v>1310 Main St</v>
          </cell>
          <cell r="G1061" t="str">
            <v>Saint Helena</v>
          </cell>
          <cell r="H1061" t="str">
            <v>Napa</v>
          </cell>
          <cell r="J1061" t="str">
            <v>94574</v>
          </cell>
          <cell r="O1061" t="str">
            <v>Masonry</v>
          </cell>
          <cell r="P1061">
            <v>1891</v>
          </cell>
          <cell r="Q1061">
            <v>669</v>
          </cell>
          <cell r="R1061">
            <v>1</v>
          </cell>
          <cell r="S1061" t="str">
            <v>Single</v>
          </cell>
          <cell r="U1061">
            <v>2181453</v>
          </cell>
          <cell r="AE1061">
            <v>41244</v>
          </cell>
        </row>
        <row r="1062">
          <cell r="A1062" t="str">
            <v>804041229</v>
          </cell>
          <cell r="B1062" t="str">
            <v>East Bay/Oakland</v>
          </cell>
          <cell r="C1062" t="str">
            <v>Napa County</v>
          </cell>
          <cell r="D1062" t="str">
            <v>Retail</v>
          </cell>
          <cell r="E1062" t="str">
            <v>Auto Dealership</v>
          </cell>
          <cell r="F1062" t="str">
            <v>459 Soscol Ave</v>
          </cell>
          <cell r="G1062" t="str">
            <v>Napa</v>
          </cell>
          <cell r="H1062" t="str">
            <v>Napa</v>
          </cell>
          <cell r="J1062" t="str">
            <v>94559</v>
          </cell>
          <cell r="O1062" t="str">
            <v>Reinforced Concrete</v>
          </cell>
          <cell r="Q1062">
            <v>8040</v>
          </cell>
          <cell r="R1062">
            <v>2</v>
          </cell>
          <cell r="S1062" t="str">
            <v>Single</v>
          </cell>
          <cell r="U1062">
            <v>1130368</v>
          </cell>
          <cell r="AE1062">
            <v>41229</v>
          </cell>
        </row>
        <row r="1063">
          <cell r="A1063" t="str">
            <v>582641542</v>
          </cell>
          <cell r="B1063" t="str">
            <v>East Bay/Oakland</v>
          </cell>
          <cell r="C1063" t="str">
            <v>Napa County</v>
          </cell>
          <cell r="D1063" t="str">
            <v>Retail (Strip Center)</v>
          </cell>
          <cell r="E1063" t="str">
            <v>Freestanding</v>
          </cell>
          <cell r="F1063" t="str">
            <v>2407 California Blvd</v>
          </cell>
          <cell r="G1063" t="str">
            <v>Napa</v>
          </cell>
          <cell r="H1063" t="str">
            <v>Napa</v>
          </cell>
          <cell r="I1063" t="str">
            <v>Heritage Place</v>
          </cell>
          <cell r="J1063" t="str">
            <v>94558</v>
          </cell>
          <cell r="O1063" t="str">
            <v>Masonry</v>
          </cell>
          <cell r="Q1063">
            <v>5826</v>
          </cell>
          <cell r="R1063">
            <v>4</v>
          </cell>
          <cell r="S1063" t="str">
            <v>Multi</v>
          </cell>
          <cell r="U1063">
            <v>577765</v>
          </cell>
          <cell r="AE1063">
            <v>41542</v>
          </cell>
        </row>
        <row r="1064">
          <cell r="A1064" t="str">
            <v>582641542</v>
          </cell>
          <cell r="B1064" t="str">
            <v>East Bay/Oakland</v>
          </cell>
          <cell r="C1064" t="str">
            <v>Napa County</v>
          </cell>
          <cell r="D1064" t="str">
            <v>Retail (Strip Center)</v>
          </cell>
          <cell r="E1064" t="str">
            <v>Freestanding</v>
          </cell>
          <cell r="F1064" t="str">
            <v>2407 California Blvd</v>
          </cell>
          <cell r="G1064" t="str">
            <v>Napa</v>
          </cell>
          <cell r="H1064" t="str">
            <v>Napa</v>
          </cell>
          <cell r="I1064" t="str">
            <v>Heritage Place</v>
          </cell>
          <cell r="J1064" t="str">
            <v>94558</v>
          </cell>
          <cell r="O1064" t="str">
            <v>Masonry</v>
          </cell>
          <cell r="Q1064">
            <v>5826</v>
          </cell>
          <cell r="R1064">
            <v>4</v>
          </cell>
          <cell r="S1064" t="str">
            <v>Multi</v>
          </cell>
          <cell r="U1064">
            <v>577765</v>
          </cell>
          <cell r="AE1064">
            <v>41542</v>
          </cell>
        </row>
        <row r="1065">
          <cell r="A1065" t="str">
            <v>310441554</v>
          </cell>
          <cell r="B1065" t="str">
            <v>East Bay/Oakland</v>
          </cell>
          <cell r="C1065" t="str">
            <v>Napa County</v>
          </cell>
          <cell r="D1065" t="str">
            <v>Retail</v>
          </cell>
          <cell r="E1065" t="str">
            <v>Freestanding</v>
          </cell>
          <cell r="F1065" t="str">
            <v>780 Lincoln Ave</v>
          </cell>
          <cell r="G1065" t="str">
            <v>Napa</v>
          </cell>
          <cell r="H1065" t="str">
            <v>Napa</v>
          </cell>
          <cell r="J1065" t="str">
            <v>94558</v>
          </cell>
          <cell r="O1065" t="str">
            <v>Wood Frame</v>
          </cell>
          <cell r="P1065">
            <v>1920</v>
          </cell>
          <cell r="Q1065">
            <v>3104</v>
          </cell>
          <cell r="R1065">
            <v>3</v>
          </cell>
          <cell r="S1065" t="str">
            <v>Multi</v>
          </cell>
          <cell r="U1065">
            <v>575499</v>
          </cell>
          <cell r="AE1065">
            <v>41554</v>
          </cell>
        </row>
        <row r="1066">
          <cell r="A1066" t="str">
            <v>721241272</v>
          </cell>
          <cell r="B1066" t="str">
            <v>East Bay/Oakland</v>
          </cell>
          <cell r="C1066" t="str">
            <v>Napa County</v>
          </cell>
          <cell r="D1066" t="str">
            <v>Retail (Strip Center)</v>
          </cell>
          <cell r="E1066" t="str">
            <v>Freestanding</v>
          </cell>
          <cell r="F1066" t="str">
            <v>2977-2993 Solano Ave</v>
          </cell>
          <cell r="G1066" t="str">
            <v>Napa</v>
          </cell>
          <cell r="H1066" t="str">
            <v>Napa</v>
          </cell>
          <cell r="I1066" t="str">
            <v>Solano Plaza</v>
          </cell>
          <cell r="J1066" t="str">
            <v>94558</v>
          </cell>
          <cell r="O1066" t="str">
            <v>Masonry</v>
          </cell>
          <cell r="Q1066">
            <v>7212</v>
          </cell>
          <cell r="R1066">
            <v>7</v>
          </cell>
          <cell r="S1066" t="str">
            <v>Multi</v>
          </cell>
          <cell r="U1066">
            <v>585002</v>
          </cell>
          <cell r="AE1066">
            <v>41272</v>
          </cell>
        </row>
        <row r="1067">
          <cell r="A1067" t="str">
            <v>721241272</v>
          </cell>
          <cell r="B1067" t="str">
            <v>East Bay/Oakland</v>
          </cell>
          <cell r="C1067" t="str">
            <v>Napa County</v>
          </cell>
          <cell r="D1067" t="str">
            <v>Retail (Strip Center)</v>
          </cell>
          <cell r="E1067" t="str">
            <v>Freestanding</v>
          </cell>
          <cell r="F1067" t="str">
            <v>2977-2993 Solano Ave</v>
          </cell>
          <cell r="G1067" t="str">
            <v>Napa</v>
          </cell>
          <cell r="H1067" t="str">
            <v>Napa</v>
          </cell>
          <cell r="I1067" t="str">
            <v>Solano Plaza</v>
          </cell>
          <cell r="J1067" t="str">
            <v>94558</v>
          </cell>
          <cell r="O1067" t="str">
            <v>Masonry</v>
          </cell>
          <cell r="Q1067">
            <v>7212</v>
          </cell>
          <cell r="R1067">
            <v>7</v>
          </cell>
          <cell r="S1067" t="str">
            <v>Multi</v>
          </cell>
          <cell r="U1067">
            <v>585002</v>
          </cell>
          <cell r="AE1067">
            <v>41272</v>
          </cell>
        </row>
        <row r="1068">
          <cell r="A1068" t="str">
            <v>181341302</v>
          </cell>
          <cell r="B1068" t="str">
            <v>East Bay/Oakland</v>
          </cell>
          <cell r="C1068" t="str">
            <v>Napa County</v>
          </cell>
          <cell r="D1068" t="str">
            <v>Retail</v>
          </cell>
          <cell r="E1068" t="str">
            <v>Freestanding</v>
          </cell>
          <cell r="F1068" t="str">
            <v>1620-1624 Main St</v>
          </cell>
          <cell r="G1068" t="str">
            <v>Napa</v>
          </cell>
          <cell r="H1068" t="str">
            <v>Napa</v>
          </cell>
          <cell r="J1068" t="str">
            <v>94559</v>
          </cell>
          <cell r="O1068" t="str">
            <v>Masonry</v>
          </cell>
          <cell r="Q1068">
            <v>1813</v>
          </cell>
          <cell r="R1068">
            <v>5</v>
          </cell>
          <cell r="S1068" t="str">
            <v>Multi</v>
          </cell>
          <cell r="U1068">
            <v>97507</v>
          </cell>
          <cell r="AE1068">
            <v>41302</v>
          </cell>
        </row>
        <row r="1069">
          <cell r="A1069" t="str">
            <v>721241272</v>
          </cell>
          <cell r="B1069" t="str">
            <v>East Bay/Oakland</v>
          </cell>
          <cell r="C1069" t="str">
            <v>Napa County</v>
          </cell>
          <cell r="D1069" t="str">
            <v>Retail (Strip Center)</v>
          </cell>
          <cell r="E1069" t="str">
            <v>Freestanding</v>
          </cell>
          <cell r="F1069" t="str">
            <v>2977-2993 Solano Ave</v>
          </cell>
          <cell r="G1069" t="str">
            <v>Napa</v>
          </cell>
          <cell r="H1069" t="str">
            <v>Napa</v>
          </cell>
          <cell r="I1069" t="str">
            <v>Solano Plaza</v>
          </cell>
          <cell r="J1069" t="str">
            <v>94558</v>
          </cell>
          <cell r="O1069" t="str">
            <v>Masonry</v>
          </cell>
          <cell r="Q1069">
            <v>7212</v>
          </cell>
          <cell r="R1069">
            <v>7</v>
          </cell>
          <cell r="S1069" t="str">
            <v>Multi</v>
          </cell>
          <cell r="U1069">
            <v>585002</v>
          </cell>
          <cell r="AE1069">
            <v>41272</v>
          </cell>
        </row>
        <row r="1070">
          <cell r="A1070" t="str">
            <v>183341272</v>
          </cell>
          <cell r="B1070" t="str">
            <v>East Bay/Oakland</v>
          </cell>
          <cell r="C1070" t="str">
            <v>Napa County</v>
          </cell>
          <cell r="D1070" t="str">
            <v>Retail</v>
          </cell>
          <cell r="E1070" t="str">
            <v>Auto Repair</v>
          </cell>
          <cell r="F1070" t="str">
            <v>686 Lincoln Ave</v>
          </cell>
          <cell r="G1070" t="str">
            <v>Napa</v>
          </cell>
          <cell r="H1070" t="str">
            <v>Napa</v>
          </cell>
          <cell r="J1070" t="str">
            <v>94558</v>
          </cell>
          <cell r="O1070" t="str">
            <v>Masonry</v>
          </cell>
          <cell r="Q1070">
            <v>1833</v>
          </cell>
          <cell r="R1070">
            <v>1</v>
          </cell>
          <cell r="S1070" t="str">
            <v>Single</v>
          </cell>
          <cell r="U1070">
            <v>280404</v>
          </cell>
          <cell r="AE1070">
            <v>41272</v>
          </cell>
        </row>
        <row r="1071">
          <cell r="A1071" t="str">
            <v>151041403</v>
          </cell>
          <cell r="B1071" t="str">
            <v>East Bay/Oakland</v>
          </cell>
          <cell r="C1071" t="str">
            <v>Napa County</v>
          </cell>
          <cell r="D1071" t="str">
            <v>Retail</v>
          </cell>
          <cell r="E1071" t="str">
            <v>Storefront</v>
          </cell>
          <cell r="F1071" t="str">
            <v>1351 Main St</v>
          </cell>
          <cell r="G1071" t="str">
            <v>Saint Helena</v>
          </cell>
          <cell r="H1071" t="str">
            <v>Napa</v>
          </cell>
          <cell r="J1071" t="str">
            <v>94574</v>
          </cell>
          <cell r="O1071" t="str">
            <v>Masonry</v>
          </cell>
          <cell r="Q1071">
            <v>1510</v>
          </cell>
          <cell r="R1071">
            <v>1</v>
          </cell>
          <cell r="S1071" t="str">
            <v>Single</v>
          </cell>
          <cell r="U1071">
            <v>78049</v>
          </cell>
          <cell r="AE1071">
            <v>41403</v>
          </cell>
        </row>
        <row r="1072">
          <cell r="A1072" t="str">
            <v>145141431</v>
          </cell>
          <cell r="B1072" t="str">
            <v>East Bay/Oakland</v>
          </cell>
          <cell r="C1072" t="str">
            <v>Napa County</v>
          </cell>
          <cell r="D1072" t="str">
            <v>Retail</v>
          </cell>
          <cell r="E1072" t="str">
            <v>Freestanding</v>
          </cell>
          <cell r="F1072" t="str">
            <v>1631 Jefferson St</v>
          </cell>
          <cell r="G1072" t="str">
            <v>Napa</v>
          </cell>
          <cell r="H1072" t="str">
            <v>Napa</v>
          </cell>
          <cell r="J1072" t="str">
            <v>94559</v>
          </cell>
          <cell r="Q1072">
            <v>1451</v>
          </cell>
          <cell r="R1072">
            <v>1</v>
          </cell>
          <cell r="S1072" t="str">
            <v>Single</v>
          </cell>
          <cell r="U1072">
            <v>49758</v>
          </cell>
          <cell r="AE1072">
            <v>41431</v>
          </cell>
        </row>
        <row r="1073">
          <cell r="A1073" t="str">
            <v>88841272</v>
          </cell>
          <cell r="B1073" t="str">
            <v>East Bay/Oakland</v>
          </cell>
          <cell r="C1073" t="str">
            <v>Napa County</v>
          </cell>
          <cell r="D1073" t="str">
            <v>Retail</v>
          </cell>
          <cell r="E1073" t="str">
            <v>Auto Repair</v>
          </cell>
          <cell r="F1073" t="str">
            <v>2999 Solano Ave</v>
          </cell>
          <cell r="G1073" t="str">
            <v>Napa</v>
          </cell>
          <cell r="H1073" t="str">
            <v>Napa</v>
          </cell>
          <cell r="J1073" t="str">
            <v>94558</v>
          </cell>
          <cell r="O1073" t="str">
            <v>Masonry</v>
          </cell>
          <cell r="Q1073">
            <v>888</v>
          </cell>
          <cell r="R1073">
            <v>1</v>
          </cell>
          <cell r="S1073" t="str">
            <v>Single</v>
          </cell>
          <cell r="U1073">
            <v>113111</v>
          </cell>
          <cell r="AE1073">
            <v>41272</v>
          </cell>
        </row>
        <row r="1074">
          <cell r="A1074" t="str">
            <v>435041332</v>
          </cell>
          <cell r="B1074" t="str">
            <v>East Bay/Oakland</v>
          </cell>
          <cell r="C1074" t="str">
            <v>Napa County</v>
          </cell>
          <cell r="D1074" t="str">
            <v>Retail</v>
          </cell>
          <cell r="E1074" t="str">
            <v>Restaurant</v>
          </cell>
          <cell r="F1074" t="str">
            <v>1005-1015 1st St</v>
          </cell>
          <cell r="G1074" t="str">
            <v>Napa</v>
          </cell>
          <cell r="H1074" t="str">
            <v>Napa</v>
          </cell>
          <cell r="J1074" t="str">
            <v>94559</v>
          </cell>
          <cell r="O1074" t="str">
            <v>Masonry</v>
          </cell>
          <cell r="Q1074">
            <v>4350</v>
          </cell>
          <cell r="R1074">
            <v>2</v>
          </cell>
          <cell r="S1074" t="str">
            <v>Multi</v>
          </cell>
          <cell r="U1074">
            <v>205179</v>
          </cell>
          <cell r="AE1074">
            <v>41332</v>
          </cell>
        </row>
        <row r="1075">
          <cell r="A1075" t="str">
            <v>720041337</v>
          </cell>
          <cell r="B1075" t="str">
            <v>East Bay/Oakland</v>
          </cell>
          <cell r="C1075" t="str">
            <v>Napa County</v>
          </cell>
          <cell r="D1075" t="str">
            <v>Retail</v>
          </cell>
          <cell r="F1075" t="str">
            <v>1362-1364 Lincoln Ave</v>
          </cell>
          <cell r="G1075" t="str">
            <v>Calistoga</v>
          </cell>
          <cell r="H1075" t="str">
            <v>Napa</v>
          </cell>
          <cell r="J1075" t="str">
            <v>94515</v>
          </cell>
          <cell r="O1075" t="str">
            <v>Wood Frame</v>
          </cell>
          <cell r="P1075">
            <v>1915</v>
          </cell>
          <cell r="Q1075">
            <v>7200</v>
          </cell>
          <cell r="R1075">
            <v>3</v>
          </cell>
          <cell r="S1075" t="str">
            <v>Single</v>
          </cell>
          <cell r="U1075">
            <v>968688</v>
          </cell>
          <cell r="AE1075">
            <v>41337</v>
          </cell>
        </row>
        <row r="1076">
          <cell r="A1076" t="str">
            <v>4342741423</v>
          </cell>
          <cell r="B1076" t="str">
            <v>East Bay/Oakland</v>
          </cell>
          <cell r="C1076" t="str">
            <v>Napa County</v>
          </cell>
          <cell r="D1076" t="str">
            <v>Retail (Neighborhood Center)</v>
          </cell>
          <cell r="F1076" t="str">
            <v>1-15 Angwin Plz</v>
          </cell>
          <cell r="G1076" t="str">
            <v>Angwin</v>
          </cell>
          <cell r="H1076" t="str">
            <v>Napa</v>
          </cell>
          <cell r="I1076" t="str">
            <v>Angwin Plaza</v>
          </cell>
          <cell r="J1076" t="str">
            <v>94508</v>
          </cell>
          <cell r="P1076">
            <v>1970</v>
          </cell>
          <cell r="Q1076">
            <v>43427</v>
          </cell>
          <cell r="R1076">
            <v>5</v>
          </cell>
          <cell r="S1076" t="str">
            <v>Multi</v>
          </cell>
          <cell r="U1076">
            <v>411665</v>
          </cell>
          <cell r="AE1076">
            <v>41423</v>
          </cell>
        </row>
        <row r="1077">
          <cell r="A1077" t="str">
            <v>4342741423</v>
          </cell>
          <cell r="B1077" t="str">
            <v>East Bay/Oakland</v>
          </cell>
          <cell r="C1077" t="str">
            <v>Napa County</v>
          </cell>
          <cell r="D1077" t="str">
            <v>Retail (Neighborhood Center)</v>
          </cell>
          <cell r="F1077" t="str">
            <v>1-15 Angwin Plz</v>
          </cell>
          <cell r="G1077" t="str">
            <v>Angwin</v>
          </cell>
          <cell r="H1077" t="str">
            <v>Napa</v>
          </cell>
          <cell r="I1077" t="str">
            <v>Angwin Plaza</v>
          </cell>
          <cell r="J1077" t="str">
            <v>94508</v>
          </cell>
          <cell r="P1077">
            <v>1970</v>
          </cell>
          <cell r="Q1077">
            <v>43427</v>
          </cell>
          <cell r="R1077">
            <v>5</v>
          </cell>
          <cell r="S1077" t="str">
            <v>Multi</v>
          </cell>
          <cell r="U1077">
            <v>1954757</v>
          </cell>
          <cell r="AE1077">
            <v>41423</v>
          </cell>
        </row>
        <row r="1078">
          <cell r="A1078" t="str">
            <v>365741502</v>
          </cell>
          <cell r="B1078" t="str">
            <v>East Bay/Oakland</v>
          </cell>
          <cell r="C1078" t="str">
            <v>Napa County</v>
          </cell>
          <cell r="D1078" t="str">
            <v>Retail (Strip Center)</v>
          </cell>
          <cell r="F1078" t="str">
            <v>929 Main St</v>
          </cell>
          <cell r="G1078" t="str">
            <v>Saint Helena</v>
          </cell>
          <cell r="H1078" t="str">
            <v>Napa</v>
          </cell>
          <cell r="J1078" t="str">
            <v>94574</v>
          </cell>
          <cell r="O1078" t="str">
            <v>Wood Frame</v>
          </cell>
          <cell r="P1078">
            <v>1945</v>
          </cell>
          <cell r="Q1078">
            <v>3657</v>
          </cell>
          <cell r="R1078">
            <v>6</v>
          </cell>
          <cell r="S1078" t="str">
            <v>Multi</v>
          </cell>
          <cell r="U1078">
            <v>1294744</v>
          </cell>
          <cell r="AE1078">
            <v>41502</v>
          </cell>
        </row>
        <row r="1079">
          <cell r="A1079" t="str">
            <v>804041229</v>
          </cell>
          <cell r="B1079" t="str">
            <v>East Bay/Oakland</v>
          </cell>
          <cell r="C1079" t="str">
            <v>Napa County</v>
          </cell>
          <cell r="D1079" t="str">
            <v>Retail</v>
          </cell>
          <cell r="E1079" t="str">
            <v>Auto Dealership</v>
          </cell>
          <cell r="F1079" t="str">
            <v>459 Soscol Ave</v>
          </cell>
          <cell r="G1079" t="str">
            <v>Napa</v>
          </cell>
          <cell r="H1079" t="str">
            <v>Napa</v>
          </cell>
          <cell r="J1079" t="str">
            <v>94559</v>
          </cell>
          <cell r="O1079" t="str">
            <v>Reinforced Concrete</v>
          </cell>
          <cell r="Q1079">
            <v>8040</v>
          </cell>
          <cell r="R1079">
            <v>2</v>
          </cell>
          <cell r="S1079" t="str">
            <v>Single</v>
          </cell>
          <cell r="U1079">
            <v>1130368</v>
          </cell>
          <cell r="AE1079">
            <v>41229</v>
          </cell>
        </row>
        <row r="1080">
          <cell r="A1080" t="str">
            <v>362041369</v>
          </cell>
          <cell r="B1080" t="str">
            <v>East Bay/Oakland</v>
          </cell>
          <cell r="C1080" t="str">
            <v>Napa County</v>
          </cell>
          <cell r="D1080" t="str">
            <v>Retail</v>
          </cell>
          <cell r="E1080" t="str">
            <v>Day Care Center</v>
          </cell>
          <cell r="F1080" t="str">
            <v>120 Theresa Ave</v>
          </cell>
          <cell r="G1080" t="str">
            <v>American Canyon</v>
          </cell>
          <cell r="H1080" t="str">
            <v>Napa</v>
          </cell>
          <cell r="J1080" t="str">
            <v>94503</v>
          </cell>
          <cell r="O1080" t="str">
            <v>Wood Frame</v>
          </cell>
          <cell r="P1080">
            <v>1943</v>
          </cell>
          <cell r="Q1080">
            <v>3620</v>
          </cell>
          <cell r="R1080">
            <v>1</v>
          </cell>
          <cell r="S1080" t="str">
            <v>Single</v>
          </cell>
          <cell r="U1080">
            <v>501000</v>
          </cell>
          <cell r="AE1080">
            <v>41369</v>
          </cell>
        </row>
        <row r="1081">
          <cell r="A1081" t="str">
            <v>277441411</v>
          </cell>
          <cell r="B1081" t="str">
            <v>East Bay/Oakland</v>
          </cell>
          <cell r="C1081" t="str">
            <v>Napa County</v>
          </cell>
          <cell r="D1081" t="str">
            <v>Retail</v>
          </cell>
          <cell r="E1081" t="str">
            <v>Freestanding</v>
          </cell>
          <cell r="F1081" t="str">
            <v>618 3rd St</v>
          </cell>
          <cell r="G1081" t="str">
            <v>Napa</v>
          </cell>
          <cell r="H1081" t="str">
            <v>Napa</v>
          </cell>
          <cell r="J1081" t="str">
            <v>94559</v>
          </cell>
          <cell r="O1081" t="str">
            <v>Reinforced Concrete</v>
          </cell>
          <cell r="Q1081">
            <v>2774</v>
          </cell>
          <cell r="R1081">
            <v>1</v>
          </cell>
          <cell r="S1081" t="str">
            <v>Single</v>
          </cell>
          <cell r="U1081">
            <v>195817</v>
          </cell>
          <cell r="AE1081">
            <v>41411</v>
          </cell>
        </row>
        <row r="1082">
          <cell r="A1082" t="str">
            <v>567041429</v>
          </cell>
          <cell r="B1082" t="str">
            <v>East Bay/Oakland</v>
          </cell>
          <cell r="C1082" t="str">
            <v>Napa County</v>
          </cell>
          <cell r="D1082" t="str">
            <v>Retail</v>
          </cell>
          <cell r="E1082" t="str">
            <v>Storefront</v>
          </cell>
          <cell r="F1082" t="str">
            <v>1006-1018 1st St</v>
          </cell>
          <cell r="G1082" t="str">
            <v>Napa</v>
          </cell>
          <cell r="H1082" t="str">
            <v>Napa</v>
          </cell>
          <cell r="J1082" t="str">
            <v>94559</v>
          </cell>
          <cell r="O1082" t="str">
            <v>Masonry</v>
          </cell>
          <cell r="P1082">
            <v>1962</v>
          </cell>
          <cell r="Q1082">
            <v>5670</v>
          </cell>
          <cell r="R1082">
            <v>2</v>
          </cell>
          <cell r="S1082" t="str">
            <v>Multi</v>
          </cell>
          <cell r="U1082">
            <v>1900000</v>
          </cell>
          <cell r="W1082">
            <v>2650000</v>
          </cell>
          <cell r="X1082" t="str">
            <v>Bank of Napa NA</v>
          </cell>
          <cell r="AE1082">
            <v>41429</v>
          </cell>
        </row>
        <row r="1083">
          <cell r="A1083" t="str">
            <v>280041452</v>
          </cell>
          <cell r="B1083" t="str">
            <v>East Bay/Oakland</v>
          </cell>
          <cell r="C1083" t="str">
            <v>Napa County</v>
          </cell>
          <cell r="D1083" t="str">
            <v>Retail</v>
          </cell>
          <cell r="E1083" t="str">
            <v>Storefront</v>
          </cell>
          <cell r="F1083" t="str">
            <v>821 Coombs St</v>
          </cell>
          <cell r="G1083" t="str">
            <v>Napa</v>
          </cell>
          <cell r="H1083" t="str">
            <v>Napa</v>
          </cell>
          <cell r="J1083" t="str">
            <v>94559</v>
          </cell>
          <cell r="O1083" t="str">
            <v>Masonry</v>
          </cell>
          <cell r="P1083">
            <v>1910</v>
          </cell>
          <cell r="Q1083">
            <v>2800</v>
          </cell>
          <cell r="S1083" t="str">
            <v>Multi</v>
          </cell>
          <cell r="U1083">
            <v>406172</v>
          </cell>
          <cell r="AE1083">
            <v>41452</v>
          </cell>
        </row>
        <row r="1084">
          <cell r="A1084" t="str">
            <v>280041529</v>
          </cell>
          <cell r="B1084" t="str">
            <v>East Bay/Oakland</v>
          </cell>
          <cell r="C1084" t="str">
            <v>Napa County</v>
          </cell>
          <cell r="D1084" t="str">
            <v>Retail</v>
          </cell>
          <cell r="E1084" t="str">
            <v>Storefront</v>
          </cell>
          <cell r="F1084" t="str">
            <v>821 Coombs St</v>
          </cell>
          <cell r="G1084" t="str">
            <v>Napa</v>
          </cell>
          <cell r="H1084" t="str">
            <v>Napa</v>
          </cell>
          <cell r="J1084" t="str">
            <v>94559</v>
          </cell>
          <cell r="O1084" t="str">
            <v>Masonry</v>
          </cell>
          <cell r="P1084">
            <v>1910</v>
          </cell>
          <cell r="Q1084">
            <v>2800</v>
          </cell>
          <cell r="S1084" t="str">
            <v>Multi</v>
          </cell>
          <cell r="U1084">
            <v>406172</v>
          </cell>
          <cell r="AE1084">
            <v>41529</v>
          </cell>
        </row>
        <row r="1085">
          <cell r="A1085" t="str">
            <v>280041436</v>
          </cell>
          <cell r="B1085" t="str">
            <v>East Bay/Oakland</v>
          </cell>
          <cell r="C1085" t="str">
            <v>Napa County</v>
          </cell>
          <cell r="D1085" t="str">
            <v>Retail</v>
          </cell>
          <cell r="E1085" t="str">
            <v>Storefront</v>
          </cell>
          <cell r="F1085" t="str">
            <v>821 Coombs St</v>
          </cell>
          <cell r="G1085" t="str">
            <v>Napa</v>
          </cell>
          <cell r="H1085" t="str">
            <v>Napa</v>
          </cell>
          <cell r="J1085" t="str">
            <v>94559</v>
          </cell>
          <cell r="O1085" t="str">
            <v>Masonry</v>
          </cell>
          <cell r="P1085">
            <v>1910</v>
          </cell>
          <cell r="Q1085">
            <v>2800</v>
          </cell>
          <cell r="S1085" t="str">
            <v>Multi</v>
          </cell>
          <cell r="U1085">
            <v>406172</v>
          </cell>
          <cell r="AE1085">
            <v>41436</v>
          </cell>
        </row>
        <row r="1086">
          <cell r="A1086" t="str">
            <v>227340997</v>
          </cell>
          <cell r="B1086" t="str">
            <v>East Bay/Oakland</v>
          </cell>
          <cell r="C1086" t="str">
            <v>Napa County</v>
          </cell>
          <cell r="D1086" t="str">
            <v>Retail</v>
          </cell>
          <cell r="E1086" t="str">
            <v>Freestanding</v>
          </cell>
          <cell r="F1086" t="str">
            <v>2701 Jefferson St</v>
          </cell>
          <cell r="G1086" t="str">
            <v>Napa</v>
          </cell>
          <cell r="H1086" t="str">
            <v>Napa</v>
          </cell>
          <cell r="J1086" t="str">
            <v>94558</v>
          </cell>
          <cell r="O1086" t="str">
            <v>Wood Frame</v>
          </cell>
          <cell r="P1086">
            <v>1910</v>
          </cell>
          <cell r="Q1086">
            <v>2273</v>
          </cell>
          <cell r="R1086">
            <v>1</v>
          </cell>
          <cell r="S1086" t="str">
            <v>Single</v>
          </cell>
          <cell r="U1086">
            <v>208145</v>
          </cell>
          <cell r="AE1086">
            <v>40997</v>
          </cell>
        </row>
        <row r="1087">
          <cell r="A1087" t="str">
            <v>600040668</v>
          </cell>
          <cell r="B1087" t="str">
            <v>East Bay/Oakland</v>
          </cell>
          <cell r="C1087" t="str">
            <v>Napa County</v>
          </cell>
          <cell r="D1087" t="str">
            <v>Retail</v>
          </cell>
          <cell r="E1087" t="str">
            <v>Freestanding</v>
          </cell>
          <cell r="F1087" t="str">
            <v>1405-1417 2nd St</v>
          </cell>
          <cell r="G1087" t="str">
            <v>Napa</v>
          </cell>
          <cell r="H1087" t="str">
            <v>Napa</v>
          </cell>
          <cell r="J1087" t="str">
            <v>94559</v>
          </cell>
          <cell r="P1087">
            <v>1953</v>
          </cell>
          <cell r="Q1087">
            <v>6000</v>
          </cell>
          <cell r="R1087">
            <v>9</v>
          </cell>
          <cell r="S1087" t="str">
            <v>Multi</v>
          </cell>
          <cell r="U1087">
            <v>430818</v>
          </cell>
          <cell r="AE1087">
            <v>40668</v>
          </cell>
        </row>
        <row r="1088">
          <cell r="A1088" t="str">
            <v>332540634</v>
          </cell>
          <cell r="B1088" t="str">
            <v>East Bay/Oakland</v>
          </cell>
          <cell r="C1088" t="str">
            <v>Napa County</v>
          </cell>
          <cell r="D1088" t="str">
            <v>Retail</v>
          </cell>
          <cell r="E1088" t="str">
            <v>Auto Repair</v>
          </cell>
          <cell r="F1088" t="str">
            <v>9 Donaldson Way</v>
          </cell>
          <cell r="G1088" t="str">
            <v>American Canyon</v>
          </cell>
          <cell r="H1088" t="str">
            <v>Napa</v>
          </cell>
          <cell r="J1088" t="str">
            <v>94503</v>
          </cell>
          <cell r="O1088" t="str">
            <v>Wood Frame</v>
          </cell>
          <cell r="Q1088">
            <v>3325</v>
          </cell>
          <cell r="R1088">
            <v>1</v>
          </cell>
          <cell r="S1088" t="str">
            <v>Single</v>
          </cell>
          <cell r="U1088">
            <v>164643</v>
          </cell>
          <cell r="AE1088">
            <v>40634</v>
          </cell>
        </row>
        <row r="1089">
          <cell r="A1089" t="str">
            <v>228540654</v>
          </cell>
          <cell r="B1089" t="str">
            <v>East Bay/Oakland</v>
          </cell>
          <cell r="C1089" t="str">
            <v>Napa County</v>
          </cell>
          <cell r="D1089" t="str">
            <v>Retail</v>
          </cell>
          <cell r="E1089" t="str">
            <v>Restaurant</v>
          </cell>
          <cell r="F1089" t="str">
            <v>1025 1st St</v>
          </cell>
          <cell r="G1089" t="str">
            <v>Napa</v>
          </cell>
          <cell r="H1089" t="str">
            <v>Napa</v>
          </cell>
          <cell r="J1089" t="str">
            <v>94559</v>
          </cell>
          <cell r="O1089" t="str">
            <v>Masonry</v>
          </cell>
          <cell r="Q1089">
            <v>2285</v>
          </cell>
          <cell r="R1089">
            <v>3</v>
          </cell>
          <cell r="S1089" t="str">
            <v>Single</v>
          </cell>
          <cell r="U1089">
            <v>106332</v>
          </cell>
          <cell r="AE1089">
            <v>40654</v>
          </cell>
        </row>
        <row r="1090">
          <cell r="A1090" t="str">
            <v>396040940</v>
          </cell>
          <cell r="B1090" t="str">
            <v>East Bay/Oakland</v>
          </cell>
          <cell r="C1090" t="str">
            <v>Napa County</v>
          </cell>
          <cell r="D1090" t="str">
            <v>Retail</v>
          </cell>
          <cell r="E1090" t="str">
            <v>Veterinarian/Kennel</v>
          </cell>
          <cell r="F1090" t="str">
            <v>2960 Foothill Blvd</v>
          </cell>
          <cell r="G1090" t="str">
            <v>Calistoga</v>
          </cell>
          <cell r="H1090" t="str">
            <v>Napa</v>
          </cell>
          <cell r="J1090" t="str">
            <v>94515</v>
          </cell>
          <cell r="O1090" t="str">
            <v>Wood Frame</v>
          </cell>
          <cell r="P1090">
            <v>2007</v>
          </cell>
          <cell r="Q1090">
            <v>3960</v>
          </cell>
          <cell r="R1090">
            <v>1</v>
          </cell>
          <cell r="S1090" t="str">
            <v>Single</v>
          </cell>
          <cell r="U1090">
            <v>1447436</v>
          </cell>
          <cell r="AE1090">
            <v>40940</v>
          </cell>
        </row>
        <row r="1091">
          <cell r="A1091" t="str">
            <v>1235040949</v>
          </cell>
          <cell r="B1091" t="str">
            <v>East Bay/Oakland</v>
          </cell>
          <cell r="C1091" t="str">
            <v>Napa County</v>
          </cell>
          <cell r="D1091" t="str">
            <v>Retail</v>
          </cell>
          <cell r="F1091" t="str">
            <v>1030 Main St</v>
          </cell>
          <cell r="G1091" t="str">
            <v>Napa</v>
          </cell>
          <cell r="H1091" t="str">
            <v>Napa</v>
          </cell>
          <cell r="J1091" t="str">
            <v>94559</v>
          </cell>
          <cell r="K1091" t="str">
            <v>Peter A &amp; Vernice H Gasser Foundation</v>
          </cell>
          <cell r="L1091" t="str">
            <v>Joseph Peatman</v>
          </cell>
          <cell r="M1091">
            <v>7072551646</v>
          </cell>
          <cell r="O1091" t="str">
            <v>Masonry</v>
          </cell>
          <cell r="P1091">
            <v>1879</v>
          </cell>
          <cell r="Q1091">
            <v>12350</v>
          </cell>
          <cell r="R1091">
            <v>1</v>
          </cell>
          <cell r="S1091" t="str">
            <v>Multi</v>
          </cell>
          <cell r="U1091">
            <v>1840647</v>
          </cell>
          <cell r="AE1091">
            <v>40949</v>
          </cell>
        </row>
        <row r="1092">
          <cell r="A1092" t="str">
            <v>902240921</v>
          </cell>
          <cell r="B1092" t="str">
            <v>East Bay/Oakland</v>
          </cell>
          <cell r="C1092" t="str">
            <v>Napa County</v>
          </cell>
          <cell r="D1092" t="str">
            <v>Retail (Neighborhood Center)</v>
          </cell>
          <cell r="E1092" t="str">
            <v>Freestanding</v>
          </cell>
          <cell r="F1092" t="str">
            <v>1739 Trancas St</v>
          </cell>
          <cell r="G1092" t="str">
            <v>Napa</v>
          </cell>
          <cell r="H1092" t="str">
            <v>Napa</v>
          </cell>
          <cell r="I1092" t="str">
            <v>Bldg B</v>
          </cell>
          <cell r="J1092" t="str">
            <v>94558</v>
          </cell>
          <cell r="O1092" t="str">
            <v>Metal</v>
          </cell>
          <cell r="P1092">
            <v>2012</v>
          </cell>
          <cell r="Q1092">
            <v>9022</v>
          </cell>
          <cell r="R1092">
            <v>1</v>
          </cell>
          <cell r="S1092" t="str">
            <v>Multi</v>
          </cell>
          <cell r="T1092">
            <v>32.64</v>
          </cell>
          <cell r="U1092">
            <v>2060306</v>
          </cell>
          <cell r="AE1092">
            <v>40921</v>
          </cell>
        </row>
        <row r="1093">
          <cell r="A1093" t="str">
            <v>492840603</v>
          </cell>
          <cell r="B1093" t="str">
            <v>East Bay/Oakland</v>
          </cell>
          <cell r="C1093" t="str">
            <v>Napa County</v>
          </cell>
          <cell r="D1093" t="str">
            <v>Retail</v>
          </cell>
          <cell r="E1093" t="str">
            <v>Restaurant</v>
          </cell>
          <cell r="F1093" t="str">
            <v>6476 Washington St</v>
          </cell>
          <cell r="G1093" t="str">
            <v>Yountville</v>
          </cell>
          <cell r="H1093" t="str">
            <v>Napa</v>
          </cell>
          <cell r="I1093" t="str">
            <v>Wine Garden</v>
          </cell>
          <cell r="J1093" t="str">
            <v>94599</v>
          </cell>
          <cell r="O1093" t="str">
            <v>Masonry</v>
          </cell>
          <cell r="P1093">
            <v>2004</v>
          </cell>
          <cell r="Q1093">
            <v>4928</v>
          </cell>
          <cell r="R1093">
            <v>1</v>
          </cell>
          <cell r="S1093" t="str">
            <v>Multi</v>
          </cell>
          <cell r="U1093">
            <v>3229013</v>
          </cell>
          <cell r="AE1093">
            <v>40603</v>
          </cell>
        </row>
        <row r="1094">
          <cell r="A1094" t="str">
            <v>463040676</v>
          </cell>
          <cell r="B1094" t="str">
            <v>East Bay/Oakland</v>
          </cell>
          <cell r="C1094" t="str">
            <v>Napa County</v>
          </cell>
          <cell r="D1094" t="str">
            <v>Retail</v>
          </cell>
          <cell r="E1094" t="str">
            <v>Freestanding</v>
          </cell>
          <cell r="F1094" t="str">
            <v>1407 Main St</v>
          </cell>
          <cell r="G1094" t="str">
            <v>Saint Helena</v>
          </cell>
          <cell r="H1094" t="str">
            <v>Napa</v>
          </cell>
          <cell r="J1094" t="str">
            <v>94574</v>
          </cell>
          <cell r="O1094" t="str">
            <v>Masonry</v>
          </cell>
          <cell r="P1094">
            <v>1956</v>
          </cell>
          <cell r="Q1094">
            <v>4630</v>
          </cell>
          <cell r="R1094">
            <v>5</v>
          </cell>
          <cell r="S1094" t="str">
            <v>Multi</v>
          </cell>
          <cell r="U1094">
            <v>1751504</v>
          </cell>
          <cell r="AE1094">
            <v>40676</v>
          </cell>
        </row>
        <row r="1095">
          <cell r="A1095" t="str">
            <v>352040809</v>
          </cell>
          <cell r="B1095" t="str">
            <v>East Bay/Oakland</v>
          </cell>
          <cell r="C1095" t="str">
            <v>Napa County</v>
          </cell>
          <cell r="D1095" t="str">
            <v>Retail</v>
          </cell>
          <cell r="F1095" t="str">
            <v>6528-6534 Washington St</v>
          </cell>
          <cell r="G1095" t="str">
            <v>Yountville</v>
          </cell>
          <cell r="H1095" t="str">
            <v>Napa</v>
          </cell>
          <cell r="J1095" t="str">
            <v>94599</v>
          </cell>
          <cell r="O1095" t="str">
            <v>Masonry</v>
          </cell>
          <cell r="P1095">
            <v>1850</v>
          </cell>
          <cell r="Q1095">
            <v>3520</v>
          </cell>
          <cell r="R1095">
            <v>2</v>
          </cell>
          <cell r="S1095" t="str">
            <v>Single</v>
          </cell>
          <cell r="U1095">
            <v>1663204</v>
          </cell>
          <cell r="AE1095">
            <v>40809</v>
          </cell>
        </row>
        <row r="1096">
          <cell r="A1096" t="str">
            <v>13669641031</v>
          </cell>
          <cell r="B1096" t="str">
            <v>East Bay/Oakland</v>
          </cell>
          <cell r="C1096" t="str">
            <v>Napa County</v>
          </cell>
          <cell r="D1096" t="str">
            <v>Retail (Lifestyle Center)</v>
          </cell>
          <cell r="E1096" t="str">
            <v>Freestanding</v>
          </cell>
          <cell r="F1096" t="str">
            <v>1320-1398 Napa Town Ctr (4 Properties)</v>
          </cell>
          <cell r="G1096" t="str">
            <v>Napa</v>
          </cell>
          <cell r="H1096" t="str">
            <v>Napa</v>
          </cell>
          <cell r="I1096" t="str">
            <v>The Shops at Napa Center</v>
          </cell>
          <cell r="J1096" t="str">
            <v>94559</v>
          </cell>
          <cell r="K1096" t="str">
            <v>Zapolski Real Estate</v>
          </cell>
          <cell r="L1096" t="str">
            <v>Todd Zapolski</v>
          </cell>
          <cell r="M1096">
            <v>9199562722</v>
          </cell>
          <cell r="Q1096">
            <v>136696</v>
          </cell>
          <cell r="R1096">
            <v>39</v>
          </cell>
          <cell r="S1096" t="str">
            <v>Multi</v>
          </cell>
          <cell r="X1096" t="str">
            <v>Seller</v>
          </cell>
          <cell r="Z1096" t="str">
            <v>5-7-12--I was unable to locate the loan amount on the Deed of Trust</v>
          </cell>
          <cell r="AE1096">
            <v>41031</v>
          </cell>
        </row>
        <row r="1097">
          <cell r="A1097" t="str">
            <v>3801540555</v>
          </cell>
          <cell r="B1097" t="str">
            <v>East Bay/Oakland</v>
          </cell>
          <cell r="C1097" t="str">
            <v>Napa County</v>
          </cell>
          <cell r="D1097" t="str">
            <v>Retail</v>
          </cell>
          <cell r="E1097" t="str">
            <v>Auto Dealership</v>
          </cell>
          <cell r="F1097" t="str">
            <v>570 Soscol Ave</v>
          </cell>
          <cell r="G1097" t="str">
            <v>Napa</v>
          </cell>
          <cell r="H1097" t="str">
            <v>Napa</v>
          </cell>
          <cell r="J1097" t="str">
            <v>94559</v>
          </cell>
          <cell r="O1097" t="str">
            <v>Wood Frame</v>
          </cell>
          <cell r="Q1097">
            <v>38015</v>
          </cell>
          <cell r="R1097">
            <v>5</v>
          </cell>
          <cell r="S1097" t="str">
            <v>Multi</v>
          </cell>
          <cell r="U1097">
            <v>525818</v>
          </cell>
          <cell r="AE1097">
            <v>40555</v>
          </cell>
        </row>
        <row r="1098">
          <cell r="A1098" t="str">
            <v>160041018</v>
          </cell>
          <cell r="B1098" t="str">
            <v>East Bay/Oakland</v>
          </cell>
          <cell r="C1098" t="str">
            <v>Napa County</v>
          </cell>
          <cell r="D1098" t="str">
            <v>Retail</v>
          </cell>
          <cell r="E1098" t="str">
            <v>Freestanding</v>
          </cell>
          <cell r="F1098" t="str">
            <v>1625 Lincoln Ave</v>
          </cell>
          <cell r="G1098" t="str">
            <v>Napa</v>
          </cell>
          <cell r="H1098" t="str">
            <v>Napa</v>
          </cell>
          <cell r="J1098" t="str">
            <v>94558</v>
          </cell>
          <cell r="O1098" t="str">
            <v>Wood Frame</v>
          </cell>
          <cell r="P1098">
            <v>1904</v>
          </cell>
          <cell r="Q1098">
            <v>1600</v>
          </cell>
          <cell r="S1098" t="str">
            <v>Single</v>
          </cell>
          <cell r="U1098">
            <v>269917</v>
          </cell>
          <cell r="AE1098">
            <v>41018</v>
          </cell>
        </row>
        <row r="1099">
          <cell r="A1099" t="str">
            <v>240041019</v>
          </cell>
          <cell r="B1099" t="str">
            <v>East Bay/Oakland</v>
          </cell>
          <cell r="C1099" t="str">
            <v>Napa County</v>
          </cell>
          <cell r="D1099" t="str">
            <v>Retail</v>
          </cell>
          <cell r="E1099" t="str">
            <v>Restaurant</v>
          </cell>
          <cell r="F1099" t="str">
            <v>1195 W Imola Ave</v>
          </cell>
          <cell r="G1099" t="str">
            <v>Napa</v>
          </cell>
          <cell r="H1099" t="str">
            <v>Napa</v>
          </cell>
          <cell r="J1099" t="str">
            <v>94559</v>
          </cell>
          <cell r="O1099" t="str">
            <v>Masonry</v>
          </cell>
          <cell r="Q1099">
            <v>2400</v>
          </cell>
          <cell r="R1099">
            <v>1</v>
          </cell>
          <cell r="S1099" t="str">
            <v>Single</v>
          </cell>
          <cell r="U1099">
            <v>945475</v>
          </cell>
          <cell r="AE1099">
            <v>41019</v>
          </cell>
        </row>
        <row r="1100">
          <cell r="A1100" t="str">
            <v>651840833</v>
          </cell>
          <cell r="B1100" t="str">
            <v>East Bay/Oakland</v>
          </cell>
          <cell r="C1100" t="str">
            <v>Napa County</v>
          </cell>
          <cell r="D1100" t="str">
            <v>Retail</v>
          </cell>
          <cell r="E1100" t="str">
            <v>Restaurant</v>
          </cell>
          <cell r="F1100" t="str">
            <v>6003-6005 Monticello Rd</v>
          </cell>
          <cell r="G1100" t="str">
            <v>Napa</v>
          </cell>
          <cell r="H1100" t="str">
            <v>Napa</v>
          </cell>
          <cell r="I1100" t="str">
            <v>Moskowite Corners Neighborhood Center</v>
          </cell>
          <cell r="J1100" t="str">
            <v>94558</v>
          </cell>
          <cell r="Q1100">
            <v>6518</v>
          </cell>
          <cell r="T1100">
            <v>100</v>
          </cell>
          <cell r="U1100">
            <v>954885</v>
          </cell>
          <cell r="AE1100">
            <v>40833</v>
          </cell>
        </row>
        <row r="1101">
          <cell r="A1101" t="str">
            <v>416540834</v>
          </cell>
          <cell r="B1101" t="str">
            <v>East Bay/Oakland</v>
          </cell>
          <cell r="C1101" t="str">
            <v>Napa County</v>
          </cell>
          <cell r="D1101" t="str">
            <v>Retail (Neighborhood Center)</v>
          </cell>
          <cell r="F1101" t="str">
            <v>1141-1149 Main St</v>
          </cell>
          <cell r="G1101" t="str">
            <v>Saint Helena</v>
          </cell>
          <cell r="H1101" t="str">
            <v>Napa</v>
          </cell>
          <cell r="J1101" t="str">
            <v>94574</v>
          </cell>
          <cell r="O1101" t="str">
            <v>Masonry</v>
          </cell>
          <cell r="P1101">
            <v>1966</v>
          </cell>
          <cell r="Q1101">
            <v>4165</v>
          </cell>
          <cell r="R1101">
            <v>3</v>
          </cell>
          <cell r="S1101" t="str">
            <v>Multi</v>
          </cell>
          <cell r="U1101">
            <v>610313</v>
          </cell>
          <cell r="AE1101">
            <v>40834</v>
          </cell>
        </row>
        <row r="1102">
          <cell r="A1102" t="str">
            <v>194040919</v>
          </cell>
          <cell r="B1102" t="str">
            <v>East Bay/Oakland</v>
          </cell>
          <cell r="C1102" t="str">
            <v>Napa County</v>
          </cell>
          <cell r="D1102" t="str">
            <v>Retail</v>
          </cell>
          <cell r="E1102" t="str">
            <v>Storefront</v>
          </cell>
          <cell r="F1102" t="str">
            <v>1414 Lincoln Ave</v>
          </cell>
          <cell r="G1102" t="str">
            <v>Calistoga</v>
          </cell>
          <cell r="H1102" t="str">
            <v>Napa</v>
          </cell>
          <cell r="J1102" t="str">
            <v>94515</v>
          </cell>
          <cell r="O1102" t="str">
            <v>Masonry</v>
          </cell>
          <cell r="Q1102">
            <v>1940</v>
          </cell>
          <cell r="R1102">
            <v>1</v>
          </cell>
          <cell r="S1102" t="str">
            <v>Single</v>
          </cell>
          <cell r="U1102">
            <v>166144</v>
          </cell>
          <cell r="AE1102">
            <v>40919</v>
          </cell>
        </row>
        <row r="1103">
          <cell r="A1103" t="str">
            <v>616041145</v>
          </cell>
          <cell r="B1103" t="str">
            <v>East Bay/Oakland</v>
          </cell>
          <cell r="C1103" t="str">
            <v>Napa County</v>
          </cell>
          <cell r="D1103" t="str">
            <v>Retail</v>
          </cell>
          <cell r="E1103" t="str">
            <v>Freestanding</v>
          </cell>
          <cell r="F1103" t="str">
            <v>222 Soscol Ave</v>
          </cell>
          <cell r="G1103" t="str">
            <v>Napa</v>
          </cell>
          <cell r="H1103" t="str">
            <v>Napa</v>
          </cell>
          <cell r="J1103" t="str">
            <v>94559</v>
          </cell>
          <cell r="O1103" t="str">
            <v>Masonry</v>
          </cell>
          <cell r="Q1103">
            <v>6160</v>
          </cell>
          <cell r="R1103">
            <v>1</v>
          </cell>
          <cell r="S1103" t="str">
            <v>Single</v>
          </cell>
          <cell r="U1103">
            <v>761355</v>
          </cell>
          <cell r="AE1103">
            <v>41145</v>
          </cell>
        </row>
        <row r="1104">
          <cell r="A1104" t="str">
            <v>341440938</v>
          </cell>
          <cell r="B1104" t="str">
            <v>East Bay/Oakland</v>
          </cell>
          <cell r="C1104" t="str">
            <v>Napa County</v>
          </cell>
          <cell r="D1104" t="str">
            <v>Retail</v>
          </cell>
          <cell r="E1104" t="str">
            <v>Storefront</v>
          </cell>
          <cell r="F1104" t="str">
            <v>1350 Main St</v>
          </cell>
          <cell r="G1104" t="str">
            <v>Napa</v>
          </cell>
          <cell r="H1104" t="str">
            <v>Napa</v>
          </cell>
          <cell r="J1104" t="str">
            <v>94559</v>
          </cell>
          <cell r="O1104" t="str">
            <v>Masonry</v>
          </cell>
          <cell r="P1104">
            <v>1936</v>
          </cell>
          <cell r="Q1104">
            <v>3414</v>
          </cell>
          <cell r="R1104">
            <v>2</v>
          </cell>
          <cell r="S1104" t="str">
            <v>Single</v>
          </cell>
          <cell r="U1104">
            <v>249619</v>
          </cell>
          <cell r="AE1104">
            <v>40938</v>
          </cell>
        </row>
        <row r="1105">
          <cell r="A1105" t="str">
            <v>194640918</v>
          </cell>
          <cell r="B1105" t="str">
            <v>East Bay/Oakland</v>
          </cell>
          <cell r="C1105" t="str">
            <v>Napa County</v>
          </cell>
          <cell r="D1105" t="str">
            <v>Retail</v>
          </cell>
          <cell r="E1105" t="str">
            <v>Restaurant</v>
          </cell>
          <cell r="F1105" t="str">
            <v>1441 3rd St</v>
          </cell>
          <cell r="G1105" t="str">
            <v>Napa</v>
          </cell>
          <cell r="H1105" t="str">
            <v>Napa</v>
          </cell>
          <cell r="J1105" t="str">
            <v>94559</v>
          </cell>
          <cell r="O1105" t="str">
            <v>Masonry</v>
          </cell>
          <cell r="Q1105">
            <v>1946</v>
          </cell>
          <cell r="S1105" t="str">
            <v>Multi</v>
          </cell>
          <cell r="U1105">
            <v>109884</v>
          </cell>
          <cell r="AE1105">
            <v>40918</v>
          </cell>
        </row>
        <row r="1106">
          <cell r="A1106" t="str">
            <v>194641115</v>
          </cell>
          <cell r="B1106" t="str">
            <v>East Bay/Oakland</v>
          </cell>
          <cell r="C1106" t="str">
            <v>Napa County</v>
          </cell>
          <cell r="D1106" t="str">
            <v>Retail</v>
          </cell>
          <cell r="E1106" t="str">
            <v>Restaurant</v>
          </cell>
          <cell r="F1106" t="str">
            <v>1441 3rd St</v>
          </cell>
          <cell r="G1106" t="str">
            <v>Napa</v>
          </cell>
          <cell r="H1106" t="str">
            <v>Napa</v>
          </cell>
          <cell r="J1106" t="str">
            <v>94559</v>
          </cell>
          <cell r="O1106" t="str">
            <v>Masonry</v>
          </cell>
          <cell r="Q1106">
            <v>1946</v>
          </cell>
          <cell r="S1106" t="str">
            <v>Multi</v>
          </cell>
          <cell r="U1106">
            <v>109884</v>
          </cell>
          <cell r="AE1106">
            <v>41115</v>
          </cell>
        </row>
        <row r="1107">
          <cell r="A1107" t="str">
            <v>162541149</v>
          </cell>
          <cell r="B1107" t="str">
            <v>East Bay/Oakland</v>
          </cell>
          <cell r="C1107" t="str">
            <v>Napa County</v>
          </cell>
          <cell r="D1107" t="str">
            <v>Retail</v>
          </cell>
          <cell r="E1107" t="str">
            <v>Fast Food</v>
          </cell>
          <cell r="F1107" t="str">
            <v>1601 Jefferson St</v>
          </cell>
          <cell r="G1107" t="str">
            <v>Napa</v>
          </cell>
          <cell r="H1107" t="str">
            <v>Napa</v>
          </cell>
          <cell r="J1107" t="str">
            <v>94559</v>
          </cell>
          <cell r="K1107" t="str">
            <v>Edith Morell</v>
          </cell>
          <cell r="L1107" t="str">
            <v>Edith Morell</v>
          </cell>
          <cell r="O1107" t="str">
            <v>Masonry</v>
          </cell>
          <cell r="P1107">
            <v>1963</v>
          </cell>
          <cell r="Q1107">
            <v>1625</v>
          </cell>
          <cell r="R1107">
            <v>1</v>
          </cell>
          <cell r="S1107" t="str">
            <v>Multi</v>
          </cell>
          <cell r="U1107">
            <v>500000</v>
          </cell>
          <cell r="AE1107">
            <v>41149</v>
          </cell>
        </row>
        <row r="1108">
          <cell r="A1108" t="str">
            <v>310041054</v>
          </cell>
          <cell r="B1108" t="str">
            <v>East Bay/Oakland</v>
          </cell>
          <cell r="C1108" t="str">
            <v>Napa County</v>
          </cell>
          <cell r="D1108" t="str">
            <v>Retail</v>
          </cell>
          <cell r="E1108" t="str">
            <v>Storefront</v>
          </cell>
          <cell r="F1108" t="str">
            <v>1321-1325 Main St</v>
          </cell>
          <cell r="G1108" t="str">
            <v>Saint Helena</v>
          </cell>
          <cell r="H1108" t="str">
            <v>Napa</v>
          </cell>
          <cell r="J1108" t="str">
            <v>94574</v>
          </cell>
          <cell r="K1108" t="str">
            <v>Orin Swift Cellars</v>
          </cell>
          <cell r="L1108" t="str">
            <v>David Phinney</v>
          </cell>
          <cell r="M1108">
            <v>7079679179</v>
          </cell>
          <cell r="O1108" t="str">
            <v>Masonry</v>
          </cell>
          <cell r="P1108">
            <v>1926</v>
          </cell>
          <cell r="Q1108">
            <v>3100</v>
          </cell>
          <cell r="R1108">
            <v>1</v>
          </cell>
          <cell r="S1108" t="str">
            <v>Single</v>
          </cell>
          <cell r="U1108">
            <v>538274</v>
          </cell>
          <cell r="AE1108">
            <v>41054</v>
          </cell>
        </row>
        <row r="1109">
          <cell r="A1109" t="str">
            <v>185140724</v>
          </cell>
          <cell r="B1109" t="str">
            <v>East Bay/Oakland</v>
          </cell>
          <cell r="C1109" t="str">
            <v>Napa County</v>
          </cell>
          <cell r="D1109" t="str">
            <v>Retail</v>
          </cell>
          <cell r="E1109" t="str">
            <v>Convenience Store</v>
          </cell>
          <cell r="F1109" t="str">
            <v>985 Lincoln Ave</v>
          </cell>
          <cell r="G1109" t="str">
            <v>Napa</v>
          </cell>
          <cell r="H1109" t="str">
            <v>Napa</v>
          </cell>
          <cell r="J1109" t="str">
            <v>94558</v>
          </cell>
          <cell r="O1109" t="str">
            <v>Reinforced Concrete</v>
          </cell>
          <cell r="P1109">
            <v>1978</v>
          </cell>
          <cell r="Q1109">
            <v>1851</v>
          </cell>
          <cell r="R1109">
            <v>1</v>
          </cell>
          <cell r="S1109" t="str">
            <v>Single</v>
          </cell>
          <cell r="U1109">
            <v>183776</v>
          </cell>
          <cell r="AE1109">
            <v>40724</v>
          </cell>
        </row>
        <row r="1110">
          <cell r="A1110" t="str">
            <v>194040919</v>
          </cell>
          <cell r="B1110" t="str">
            <v>East Bay/Oakland</v>
          </cell>
          <cell r="C1110" t="str">
            <v>Napa County</v>
          </cell>
          <cell r="D1110" t="str">
            <v>Retail</v>
          </cell>
          <cell r="E1110" t="str">
            <v>Storefront</v>
          </cell>
          <cell r="F1110" t="str">
            <v>1414 Lincoln Ave</v>
          </cell>
          <cell r="G1110" t="str">
            <v>Calistoga</v>
          </cell>
          <cell r="H1110" t="str">
            <v>Napa</v>
          </cell>
          <cell r="J1110" t="str">
            <v>94515</v>
          </cell>
          <cell r="O1110" t="str">
            <v>Masonry</v>
          </cell>
          <cell r="Q1110">
            <v>1940</v>
          </cell>
          <cell r="R1110">
            <v>1</v>
          </cell>
          <cell r="S1110" t="str">
            <v>Single</v>
          </cell>
          <cell r="U1110">
            <v>166144</v>
          </cell>
          <cell r="AE1110">
            <v>40919</v>
          </cell>
        </row>
        <row r="1111">
          <cell r="A1111" t="str">
            <v>440040855</v>
          </cell>
          <cell r="B1111" t="str">
            <v>East Bay/Oakland</v>
          </cell>
          <cell r="C1111" t="str">
            <v>Napa County</v>
          </cell>
          <cell r="D1111" t="str">
            <v>Retail</v>
          </cell>
          <cell r="F1111" t="str">
            <v>1141 1st St</v>
          </cell>
          <cell r="G1111" t="str">
            <v>Napa</v>
          </cell>
          <cell r="H1111" t="str">
            <v>Napa</v>
          </cell>
          <cell r="J1111" t="str">
            <v>94559</v>
          </cell>
          <cell r="K1111" t="str">
            <v>George L &amp; Jacqueline Altamura</v>
          </cell>
          <cell r="L1111" t="str">
            <v>George Altamura</v>
          </cell>
          <cell r="M1111">
            <v>7072573312</v>
          </cell>
          <cell r="O1111" t="str">
            <v>Wood Frame</v>
          </cell>
          <cell r="P1111">
            <v>1975</v>
          </cell>
          <cell r="Q1111">
            <v>4400</v>
          </cell>
          <cell r="S1111" t="str">
            <v>Multi</v>
          </cell>
          <cell r="U1111">
            <v>644508</v>
          </cell>
          <cell r="AE1111">
            <v>40855</v>
          </cell>
        </row>
        <row r="1112">
          <cell r="A1112" t="str">
            <v>194640918</v>
          </cell>
          <cell r="B1112" t="str">
            <v>East Bay/Oakland</v>
          </cell>
          <cell r="C1112" t="str">
            <v>Napa County</v>
          </cell>
          <cell r="D1112" t="str">
            <v>Retail</v>
          </cell>
          <cell r="E1112" t="str">
            <v>Restaurant</v>
          </cell>
          <cell r="F1112" t="str">
            <v>1441 3rd St</v>
          </cell>
          <cell r="G1112" t="str">
            <v>Napa</v>
          </cell>
          <cell r="H1112" t="str">
            <v>Napa</v>
          </cell>
          <cell r="J1112" t="str">
            <v>94559</v>
          </cell>
          <cell r="O1112" t="str">
            <v>Masonry</v>
          </cell>
          <cell r="Q1112">
            <v>1946</v>
          </cell>
          <cell r="S1112" t="str">
            <v>Multi</v>
          </cell>
          <cell r="U1112">
            <v>109884</v>
          </cell>
          <cell r="AE1112">
            <v>40918</v>
          </cell>
        </row>
        <row r="1113">
          <cell r="A1113" t="str">
            <v>260041061</v>
          </cell>
          <cell r="B1113" t="str">
            <v>East Bay/Oakland</v>
          </cell>
          <cell r="C1113" t="str">
            <v>Napa County</v>
          </cell>
          <cell r="D1113" t="str">
            <v>Retail</v>
          </cell>
          <cell r="E1113" t="str">
            <v>Convenience Store</v>
          </cell>
          <cell r="F1113" t="str">
            <v>29 Rio Del Mar</v>
          </cell>
          <cell r="G1113" t="str">
            <v>American Canyon</v>
          </cell>
          <cell r="H1113" t="str">
            <v>Napa</v>
          </cell>
          <cell r="J1113" t="str">
            <v>94503</v>
          </cell>
          <cell r="O1113" t="str">
            <v>Masonry</v>
          </cell>
          <cell r="Q1113">
            <v>2600</v>
          </cell>
          <cell r="R1113">
            <v>1</v>
          </cell>
          <cell r="S1113" t="str">
            <v>Single</v>
          </cell>
          <cell r="U1113">
            <v>179151</v>
          </cell>
          <cell r="AE1113">
            <v>41061</v>
          </cell>
        </row>
        <row r="1114">
          <cell r="A1114" t="str">
            <v>1061641087</v>
          </cell>
          <cell r="B1114" t="str">
            <v>East Bay/Oakland</v>
          </cell>
          <cell r="C1114" t="str">
            <v>Napa County</v>
          </cell>
          <cell r="D1114" t="str">
            <v>Retail</v>
          </cell>
          <cell r="E1114" t="str">
            <v>Auto Repair</v>
          </cell>
          <cell r="F1114" t="str">
            <v>480-488 Soscol Ave</v>
          </cell>
          <cell r="G1114" t="str">
            <v>Napa</v>
          </cell>
          <cell r="H1114" t="str">
            <v>Napa</v>
          </cell>
          <cell r="J1114" t="str">
            <v>94559</v>
          </cell>
          <cell r="O1114" t="str">
            <v>Masonry</v>
          </cell>
          <cell r="Q1114">
            <v>10616</v>
          </cell>
          <cell r="R1114">
            <v>6</v>
          </cell>
          <cell r="S1114" t="str">
            <v>Multi</v>
          </cell>
          <cell r="U1114">
            <v>468578</v>
          </cell>
          <cell r="AE1114">
            <v>41087</v>
          </cell>
        </row>
        <row r="1115">
          <cell r="A1115" t="str">
            <v>1061641087</v>
          </cell>
          <cell r="B1115" t="str">
            <v>East Bay/Oakland</v>
          </cell>
          <cell r="C1115" t="str">
            <v>Napa County</v>
          </cell>
          <cell r="D1115" t="str">
            <v>Retail</v>
          </cell>
          <cell r="E1115" t="str">
            <v>Auto Repair</v>
          </cell>
          <cell r="F1115" t="str">
            <v>480-488 Soscol Ave</v>
          </cell>
          <cell r="G1115" t="str">
            <v>Napa</v>
          </cell>
          <cell r="H1115" t="str">
            <v>Napa</v>
          </cell>
          <cell r="J1115" t="str">
            <v>94559</v>
          </cell>
          <cell r="O1115" t="str">
            <v>Masonry</v>
          </cell>
          <cell r="Q1115">
            <v>10616</v>
          </cell>
          <cell r="R1115">
            <v>6</v>
          </cell>
          <cell r="S1115" t="str">
            <v>Multi</v>
          </cell>
          <cell r="U1115">
            <v>468578</v>
          </cell>
          <cell r="AE1115">
            <v>41087</v>
          </cell>
        </row>
        <row r="1116">
          <cell r="A1116" t="str">
            <v>720041212</v>
          </cell>
          <cell r="B1116" t="str">
            <v>East Bay/Oakland</v>
          </cell>
          <cell r="C1116" t="str">
            <v>Napa County</v>
          </cell>
          <cell r="D1116" t="str">
            <v>Retail</v>
          </cell>
          <cell r="F1116" t="str">
            <v>1362-1364 Lincoln Ave</v>
          </cell>
          <cell r="G1116" t="str">
            <v>Calistoga</v>
          </cell>
          <cell r="H1116" t="str">
            <v>Napa</v>
          </cell>
          <cell r="J1116" t="str">
            <v>94515</v>
          </cell>
          <cell r="O1116" t="str">
            <v>Wood Frame</v>
          </cell>
          <cell r="P1116">
            <v>1915</v>
          </cell>
          <cell r="Q1116">
            <v>7200</v>
          </cell>
          <cell r="R1116">
            <v>3</v>
          </cell>
          <cell r="S1116" t="str">
            <v>Single</v>
          </cell>
          <cell r="U1116">
            <v>968688</v>
          </cell>
          <cell r="AE1116">
            <v>41212</v>
          </cell>
        </row>
        <row r="1117">
          <cell r="A1117" t="str">
            <v>720041212</v>
          </cell>
          <cell r="B1117" t="str">
            <v>East Bay/Oakland</v>
          </cell>
          <cell r="C1117" t="str">
            <v>Napa County</v>
          </cell>
          <cell r="D1117" t="str">
            <v>Retail</v>
          </cell>
          <cell r="F1117" t="str">
            <v>1362-1364 Lincoln Ave</v>
          </cell>
          <cell r="G1117" t="str">
            <v>Calistoga</v>
          </cell>
          <cell r="H1117" t="str">
            <v>Napa</v>
          </cell>
          <cell r="J1117" t="str">
            <v>94515</v>
          </cell>
          <cell r="O1117" t="str">
            <v>Wood Frame</v>
          </cell>
          <cell r="P1117">
            <v>1915</v>
          </cell>
          <cell r="Q1117">
            <v>7200</v>
          </cell>
          <cell r="R1117">
            <v>3</v>
          </cell>
          <cell r="S1117" t="str">
            <v>Single</v>
          </cell>
          <cell r="U1117">
            <v>968688</v>
          </cell>
          <cell r="AE1117">
            <v>41212</v>
          </cell>
        </row>
        <row r="1118">
          <cell r="A1118" t="str">
            <v>2200041229</v>
          </cell>
          <cell r="B1118" t="str">
            <v>East Bay/Oakland</v>
          </cell>
          <cell r="C1118" t="str">
            <v>Napa County</v>
          </cell>
          <cell r="D1118" t="str">
            <v>Retail (Neighborhood Center)</v>
          </cell>
          <cell r="E1118" t="str">
            <v>Freestanding</v>
          </cell>
          <cell r="F1118" t="str">
            <v>Soscol Ave</v>
          </cell>
          <cell r="G1118" t="str">
            <v>Napa</v>
          </cell>
          <cell r="H1118" t="str">
            <v>Napa</v>
          </cell>
          <cell r="I1118" t="str">
            <v>Major 2</v>
          </cell>
          <cell r="J1118" t="str">
            <v>94559</v>
          </cell>
          <cell r="K1118" t="str">
            <v>Peter A &amp; Vernice H Gasser Foundation</v>
          </cell>
          <cell r="L1118" t="str">
            <v>Peter Gasser</v>
          </cell>
          <cell r="M1118">
            <v>7072551646</v>
          </cell>
          <cell r="P1118">
            <v>2014</v>
          </cell>
          <cell r="Q1118">
            <v>22000</v>
          </cell>
          <cell r="S1118" t="str">
            <v>Single</v>
          </cell>
          <cell r="U1118">
            <v>582358</v>
          </cell>
          <cell r="AE1118">
            <v>41229</v>
          </cell>
        </row>
        <row r="1119">
          <cell r="A1119" t="str">
            <v>151041227</v>
          </cell>
          <cell r="B1119" t="str">
            <v>East Bay/Oakland</v>
          </cell>
          <cell r="C1119" t="str">
            <v>Napa County</v>
          </cell>
          <cell r="D1119" t="str">
            <v>Retail</v>
          </cell>
          <cell r="E1119" t="str">
            <v>Storefront</v>
          </cell>
          <cell r="F1119" t="str">
            <v>1351 Main St</v>
          </cell>
          <cell r="G1119" t="str">
            <v>Saint Helena</v>
          </cell>
          <cell r="H1119" t="str">
            <v>Napa</v>
          </cell>
          <cell r="J1119" t="str">
            <v>94574</v>
          </cell>
          <cell r="O1119" t="str">
            <v>Masonry</v>
          </cell>
          <cell r="Q1119">
            <v>1510</v>
          </cell>
          <cell r="R1119">
            <v>1</v>
          </cell>
          <cell r="S1119" t="str">
            <v>Single</v>
          </cell>
          <cell r="U1119">
            <v>78049</v>
          </cell>
          <cell r="AE1119">
            <v>41227</v>
          </cell>
        </row>
        <row r="1120">
          <cell r="A1120" t="str">
            <v>2200041229</v>
          </cell>
          <cell r="B1120" t="str">
            <v>East Bay/Oakland</v>
          </cell>
          <cell r="C1120" t="str">
            <v>Napa County</v>
          </cell>
          <cell r="D1120" t="str">
            <v>Retail (Neighborhood Center)</v>
          </cell>
          <cell r="E1120" t="str">
            <v>Freestanding</v>
          </cell>
          <cell r="F1120" t="str">
            <v>Soscol Ave</v>
          </cell>
          <cell r="G1120" t="str">
            <v>Napa</v>
          </cell>
          <cell r="H1120" t="str">
            <v>Napa</v>
          </cell>
          <cell r="I1120" t="str">
            <v>Major 2</v>
          </cell>
          <cell r="J1120" t="str">
            <v>94559</v>
          </cell>
          <cell r="P1120">
            <v>2014</v>
          </cell>
          <cell r="Q1120">
            <v>22000</v>
          </cell>
          <cell r="S1120" t="str">
            <v>Single</v>
          </cell>
          <cell r="U1120">
            <v>418030</v>
          </cell>
          <cell r="AE1120">
            <v>41229</v>
          </cell>
        </row>
        <row r="1121">
          <cell r="A1121" t="str">
            <v>242741229</v>
          </cell>
          <cell r="B1121" t="str">
            <v>East Bay/Oakland</v>
          </cell>
          <cell r="C1121" t="str">
            <v>Napa County</v>
          </cell>
          <cell r="D1121" t="str">
            <v>Retail</v>
          </cell>
          <cell r="E1121" t="str">
            <v>Auto Repair</v>
          </cell>
          <cell r="F1121" t="str">
            <v>467 Soscol Ave</v>
          </cell>
          <cell r="G1121" t="str">
            <v>Napa</v>
          </cell>
          <cell r="H1121" t="str">
            <v>Napa</v>
          </cell>
          <cell r="J1121" t="str">
            <v>94559</v>
          </cell>
          <cell r="O1121" t="str">
            <v>Wood Frame</v>
          </cell>
          <cell r="Q1121">
            <v>2427</v>
          </cell>
          <cell r="R1121">
            <v>1</v>
          </cell>
          <cell r="S1121" t="str">
            <v>Single</v>
          </cell>
          <cell r="U1121">
            <v>164328</v>
          </cell>
          <cell r="AE1121">
            <v>41229</v>
          </cell>
        </row>
        <row r="1122">
          <cell r="A1122" t="str">
            <v>1697640960</v>
          </cell>
          <cell r="B1122" t="str">
            <v>East Bay/Oakland</v>
          </cell>
          <cell r="C1122" t="str">
            <v>Napa County</v>
          </cell>
          <cell r="D1122" t="str">
            <v>Retail</v>
          </cell>
          <cell r="E1122" t="str">
            <v>Freestanding</v>
          </cell>
          <cell r="F1122" t="str">
            <v>1202-1216 Main St</v>
          </cell>
          <cell r="G1122" t="str">
            <v>Napa</v>
          </cell>
          <cell r="H1122" t="str">
            <v>Napa</v>
          </cell>
          <cell r="J1122" t="str">
            <v>94559</v>
          </cell>
          <cell r="O1122" t="str">
            <v>Masonry</v>
          </cell>
          <cell r="P1122">
            <v>1936</v>
          </cell>
          <cell r="Q1122">
            <v>16976</v>
          </cell>
          <cell r="R1122">
            <v>10</v>
          </cell>
          <cell r="S1122" t="str">
            <v>Multi</v>
          </cell>
          <cell r="U1122">
            <v>212773</v>
          </cell>
          <cell r="AE1122">
            <v>40960</v>
          </cell>
        </row>
        <row r="1123">
          <cell r="A1123" t="str">
            <v>694040996</v>
          </cell>
          <cell r="B1123" t="str">
            <v>East Bay/Oakland</v>
          </cell>
          <cell r="C1123" t="str">
            <v>Napa County</v>
          </cell>
          <cell r="D1123" t="str">
            <v>Retail</v>
          </cell>
          <cell r="E1123" t="str">
            <v>Supermarket</v>
          </cell>
          <cell r="F1123" t="str">
            <v>504 Brown St</v>
          </cell>
          <cell r="G1123" t="str">
            <v>Napa</v>
          </cell>
          <cell r="H1123" t="str">
            <v>Napa</v>
          </cell>
          <cell r="J1123" t="str">
            <v>94559</v>
          </cell>
          <cell r="O1123" t="str">
            <v>Masonry</v>
          </cell>
          <cell r="P1123">
            <v>1964</v>
          </cell>
          <cell r="Q1123">
            <v>6940</v>
          </cell>
          <cell r="R1123">
            <v>1</v>
          </cell>
          <cell r="S1123" t="str">
            <v>Single</v>
          </cell>
          <cell r="U1123">
            <v>176531</v>
          </cell>
          <cell r="AE1123">
            <v>40996</v>
          </cell>
        </row>
        <row r="1124">
          <cell r="A1124" t="str">
            <v>804041241</v>
          </cell>
          <cell r="B1124" t="str">
            <v>East Bay/Oakland</v>
          </cell>
          <cell r="C1124" t="str">
            <v>Napa County</v>
          </cell>
          <cell r="D1124" t="str">
            <v>Retail</v>
          </cell>
          <cell r="E1124" t="str">
            <v>Auto Dealership</v>
          </cell>
          <cell r="F1124" t="str">
            <v>459 Soscol Ave</v>
          </cell>
          <cell r="G1124" t="str">
            <v>Napa</v>
          </cell>
          <cell r="H1124" t="str">
            <v>Napa</v>
          </cell>
          <cell r="J1124" t="str">
            <v>94559</v>
          </cell>
          <cell r="O1124" t="str">
            <v>Reinforced Concrete</v>
          </cell>
          <cell r="Q1124">
            <v>8040</v>
          </cell>
          <cell r="R1124">
            <v>2</v>
          </cell>
          <cell r="S1124" t="str">
            <v>Single</v>
          </cell>
          <cell r="U1124">
            <v>1130368</v>
          </cell>
          <cell r="AE1124">
            <v>41241</v>
          </cell>
        </row>
        <row r="1125">
          <cell r="A1125" t="str">
            <v>160041240</v>
          </cell>
          <cell r="B1125" t="str">
            <v>East Bay/Oakland</v>
          </cell>
          <cell r="C1125" t="str">
            <v>Napa County</v>
          </cell>
          <cell r="D1125" t="str">
            <v>Retail</v>
          </cell>
          <cell r="E1125" t="str">
            <v>Freestanding</v>
          </cell>
          <cell r="F1125" t="str">
            <v>1625 Lincoln Ave</v>
          </cell>
          <cell r="G1125" t="str">
            <v>Napa</v>
          </cell>
          <cell r="H1125" t="str">
            <v>Napa</v>
          </cell>
          <cell r="J1125" t="str">
            <v>94558</v>
          </cell>
          <cell r="O1125" t="str">
            <v>Wood Frame</v>
          </cell>
          <cell r="P1125">
            <v>1904</v>
          </cell>
          <cell r="Q1125">
            <v>1600</v>
          </cell>
          <cell r="S1125" t="str">
            <v>Single</v>
          </cell>
          <cell r="U1125">
            <v>275314</v>
          </cell>
          <cell r="AE1125">
            <v>41240</v>
          </cell>
        </row>
        <row r="1126">
          <cell r="A1126" t="str">
            <v>902240921</v>
          </cell>
          <cell r="B1126" t="str">
            <v>East Bay/Oakland</v>
          </cell>
          <cell r="C1126" t="str">
            <v>Napa County</v>
          </cell>
          <cell r="D1126" t="str">
            <v>Retail (Neighborhood Center)</v>
          </cell>
          <cell r="E1126" t="str">
            <v>Freestanding</v>
          </cell>
          <cell r="F1126" t="str">
            <v>1739 Trancas St</v>
          </cell>
          <cell r="G1126" t="str">
            <v>Napa</v>
          </cell>
          <cell r="H1126" t="str">
            <v>Napa</v>
          </cell>
          <cell r="I1126" t="str">
            <v>Bldg B</v>
          </cell>
          <cell r="J1126" t="str">
            <v>94558</v>
          </cell>
          <cell r="O1126" t="str">
            <v>Metal</v>
          </cell>
          <cell r="P1126">
            <v>2012</v>
          </cell>
          <cell r="Q1126">
            <v>9022</v>
          </cell>
          <cell r="R1126">
            <v>1</v>
          </cell>
          <cell r="S1126" t="str">
            <v>Multi</v>
          </cell>
          <cell r="T1126">
            <v>32.64</v>
          </cell>
          <cell r="U1126">
            <v>2469945</v>
          </cell>
          <cell r="AE1126">
            <v>40921</v>
          </cell>
        </row>
        <row r="1127">
          <cell r="A1127" t="str">
            <v>307440955</v>
          </cell>
          <cell r="B1127" t="str">
            <v>East Bay/Oakland</v>
          </cell>
          <cell r="C1127" t="str">
            <v>Napa County</v>
          </cell>
          <cell r="D1127" t="str">
            <v>Retail (Strip Center)</v>
          </cell>
          <cell r="E1127" t="str">
            <v>Freestanding</v>
          </cell>
          <cell r="F1127" t="str">
            <v>2450 Foothill Blvd</v>
          </cell>
          <cell r="G1127" t="str">
            <v>Calistoga</v>
          </cell>
          <cell r="H1127" t="str">
            <v>Napa</v>
          </cell>
          <cell r="I1127" t="str">
            <v>Riverlea Square</v>
          </cell>
          <cell r="J1127" t="str">
            <v>94515</v>
          </cell>
          <cell r="O1127" t="str">
            <v>Wood Frame</v>
          </cell>
          <cell r="Q1127">
            <v>3074</v>
          </cell>
          <cell r="R1127">
            <v>3</v>
          </cell>
          <cell r="S1127" t="str">
            <v>Multi</v>
          </cell>
          <cell r="U1127">
            <v>209831</v>
          </cell>
          <cell r="AE1127">
            <v>40955</v>
          </cell>
        </row>
        <row r="1128">
          <cell r="A1128" t="str">
            <v>307440623</v>
          </cell>
          <cell r="B1128" t="str">
            <v>East Bay/Oakland</v>
          </cell>
          <cell r="C1128" t="str">
            <v>Napa County</v>
          </cell>
          <cell r="D1128" t="str">
            <v>Retail (Strip Center)</v>
          </cell>
          <cell r="E1128" t="str">
            <v>Freestanding</v>
          </cell>
          <cell r="F1128" t="str">
            <v>2450 Foothill Blvd</v>
          </cell>
          <cell r="G1128" t="str">
            <v>Calistoga</v>
          </cell>
          <cell r="H1128" t="str">
            <v>Napa</v>
          </cell>
          <cell r="I1128" t="str">
            <v>Riverlea Square</v>
          </cell>
          <cell r="J1128" t="str">
            <v>94515</v>
          </cell>
          <cell r="O1128" t="str">
            <v>Wood Frame</v>
          </cell>
          <cell r="Q1128">
            <v>3074</v>
          </cell>
          <cell r="R1128">
            <v>3</v>
          </cell>
          <cell r="S1128" t="str">
            <v>Multi</v>
          </cell>
          <cell r="U1128">
            <v>208264</v>
          </cell>
          <cell r="AE1128">
            <v>40623</v>
          </cell>
        </row>
        <row r="1129">
          <cell r="A1129" t="str">
            <v>187541011</v>
          </cell>
          <cell r="B1129" t="str">
            <v>East Bay/Oakland</v>
          </cell>
          <cell r="C1129" t="str">
            <v>Napa County</v>
          </cell>
          <cell r="D1129" t="str">
            <v>Retail</v>
          </cell>
          <cell r="E1129" t="str">
            <v>Auto Repair</v>
          </cell>
          <cell r="F1129" t="str">
            <v>967 1st St</v>
          </cell>
          <cell r="G1129" t="str">
            <v>Napa</v>
          </cell>
          <cell r="H1129" t="str">
            <v>Napa</v>
          </cell>
          <cell r="J1129" t="str">
            <v>94559</v>
          </cell>
          <cell r="O1129" t="str">
            <v>Masonry</v>
          </cell>
          <cell r="P1129">
            <v>1950</v>
          </cell>
          <cell r="Q1129">
            <v>1875</v>
          </cell>
          <cell r="R1129">
            <v>1</v>
          </cell>
          <cell r="S1129" t="str">
            <v>Single</v>
          </cell>
          <cell r="U1129">
            <v>610091</v>
          </cell>
          <cell r="AE1129">
            <v>41011</v>
          </cell>
        </row>
        <row r="1130">
          <cell r="A1130" t="str">
            <v>187541011</v>
          </cell>
          <cell r="B1130" t="str">
            <v>East Bay/Oakland</v>
          </cell>
          <cell r="C1130" t="str">
            <v>Napa County</v>
          </cell>
          <cell r="D1130" t="str">
            <v>Retail</v>
          </cell>
          <cell r="E1130" t="str">
            <v>Auto Repair</v>
          </cell>
          <cell r="F1130" t="str">
            <v>967 1st St</v>
          </cell>
          <cell r="G1130" t="str">
            <v>Napa</v>
          </cell>
          <cell r="H1130" t="str">
            <v>Napa</v>
          </cell>
          <cell r="J1130" t="str">
            <v>94559</v>
          </cell>
          <cell r="O1130" t="str">
            <v>Masonry</v>
          </cell>
          <cell r="P1130">
            <v>1950</v>
          </cell>
          <cell r="Q1130">
            <v>1875</v>
          </cell>
          <cell r="R1130">
            <v>1</v>
          </cell>
          <cell r="S1130" t="str">
            <v>Single</v>
          </cell>
          <cell r="U1130">
            <v>610091</v>
          </cell>
          <cell r="AE1130">
            <v>41011</v>
          </cell>
        </row>
        <row r="1131">
          <cell r="A1131" t="str">
            <v>187541011</v>
          </cell>
          <cell r="B1131" t="str">
            <v>East Bay/Oakland</v>
          </cell>
          <cell r="C1131" t="str">
            <v>Napa County</v>
          </cell>
          <cell r="D1131" t="str">
            <v>Retail</v>
          </cell>
          <cell r="E1131" t="str">
            <v>Auto Repair</v>
          </cell>
          <cell r="F1131" t="str">
            <v>967 1st St</v>
          </cell>
          <cell r="G1131" t="str">
            <v>Napa</v>
          </cell>
          <cell r="H1131" t="str">
            <v>Napa</v>
          </cell>
          <cell r="J1131" t="str">
            <v>94559</v>
          </cell>
          <cell r="O1131" t="str">
            <v>Masonry</v>
          </cell>
          <cell r="P1131">
            <v>1950</v>
          </cell>
          <cell r="Q1131">
            <v>1875</v>
          </cell>
          <cell r="R1131">
            <v>1</v>
          </cell>
          <cell r="S1131" t="str">
            <v>Single</v>
          </cell>
          <cell r="U1131">
            <v>610091</v>
          </cell>
          <cell r="AE1131">
            <v>41011</v>
          </cell>
        </row>
        <row r="1132">
          <cell r="A1132" t="str">
            <v>435041072</v>
          </cell>
          <cell r="B1132" t="str">
            <v>East Bay/Oakland</v>
          </cell>
          <cell r="C1132" t="str">
            <v>Napa County</v>
          </cell>
          <cell r="D1132" t="str">
            <v>Retail</v>
          </cell>
          <cell r="E1132" t="str">
            <v>Restaurant</v>
          </cell>
          <cell r="F1132" t="str">
            <v>1005-1015 1st St</v>
          </cell>
          <cell r="G1132" t="str">
            <v>Napa</v>
          </cell>
          <cell r="H1132" t="str">
            <v>Napa</v>
          </cell>
          <cell r="J1132" t="str">
            <v>94559</v>
          </cell>
          <cell r="O1132" t="str">
            <v>Masonry</v>
          </cell>
          <cell r="Q1132">
            <v>4350</v>
          </cell>
          <cell r="R1132">
            <v>1</v>
          </cell>
          <cell r="S1132" t="str">
            <v>Multi</v>
          </cell>
          <cell r="U1132">
            <v>201157</v>
          </cell>
          <cell r="AE1132">
            <v>41072</v>
          </cell>
        </row>
        <row r="1133">
          <cell r="A1133" t="str">
            <v>40741256</v>
          </cell>
          <cell r="B1133" t="str">
            <v>East Bay/Oakland</v>
          </cell>
          <cell r="C1133" t="str">
            <v>Napa County</v>
          </cell>
          <cell r="D1133" t="str">
            <v>Retail</v>
          </cell>
          <cell r="E1133" t="str">
            <v>Fast Food</v>
          </cell>
          <cell r="F1133" t="str">
            <v>1037 Silverado Trl</v>
          </cell>
          <cell r="G1133" t="str">
            <v>Napa</v>
          </cell>
          <cell r="H1133" t="str">
            <v>Napa</v>
          </cell>
          <cell r="J1133" t="str">
            <v>94559</v>
          </cell>
          <cell r="O1133" t="str">
            <v>Wood Frame</v>
          </cell>
          <cell r="Q1133">
            <v>407</v>
          </cell>
          <cell r="R1133">
            <v>1</v>
          </cell>
          <cell r="S1133" t="str">
            <v>Single</v>
          </cell>
          <cell r="U1133">
            <v>200089</v>
          </cell>
          <cell r="AE1133">
            <v>41256</v>
          </cell>
        </row>
        <row r="1134">
          <cell r="A1134" t="str">
            <v>689141270</v>
          </cell>
          <cell r="B1134" t="str">
            <v>East Bay/Oakland</v>
          </cell>
          <cell r="C1134" t="str">
            <v>Napa County</v>
          </cell>
          <cell r="D1134" t="str">
            <v>Retail</v>
          </cell>
          <cell r="E1134" t="str">
            <v>Garden Center</v>
          </cell>
          <cell r="F1134" t="str">
            <v>1805 Pueblo Ave</v>
          </cell>
          <cell r="G1134" t="str">
            <v>Napa</v>
          </cell>
          <cell r="H1134" t="str">
            <v>Napa</v>
          </cell>
          <cell r="J1134" t="str">
            <v>94558</v>
          </cell>
          <cell r="O1134" t="str">
            <v>Masonry</v>
          </cell>
          <cell r="Q1134">
            <v>6891</v>
          </cell>
          <cell r="R1134">
            <v>1</v>
          </cell>
          <cell r="S1134" t="str">
            <v>Single</v>
          </cell>
          <cell r="U1134">
            <v>308841</v>
          </cell>
          <cell r="AE1134">
            <v>41270</v>
          </cell>
        </row>
        <row r="1135">
          <cell r="A1135" t="str">
            <v>310041184</v>
          </cell>
          <cell r="B1135" t="str">
            <v>East Bay/Oakland</v>
          </cell>
          <cell r="C1135" t="str">
            <v>Napa County</v>
          </cell>
          <cell r="D1135" t="str">
            <v>Retail</v>
          </cell>
          <cell r="E1135" t="str">
            <v>Storefront</v>
          </cell>
          <cell r="F1135" t="str">
            <v>1234 Main St</v>
          </cell>
          <cell r="G1135" t="str">
            <v>Saint Helena</v>
          </cell>
          <cell r="H1135" t="str">
            <v>Napa</v>
          </cell>
          <cell r="J1135" t="str">
            <v>94574</v>
          </cell>
          <cell r="O1135" t="str">
            <v>Reinforced Concrete</v>
          </cell>
          <cell r="Q1135">
            <v>3100</v>
          </cell>
          <cell r="R1135">
            <v>7</v>
          </cell>
          <cell r="S1135" t="str">
            <v>Multi</v>
          </cell>
          <cell r="U1135">
            <v>1206232</v>
          </cell>
          <cell r="AE1135">
            <v>41184</v>
          </cell>
        </row>
        <row r="1136">
          <cell r="A1136" t="str">
            <v>66941184</v>
          </cell>
          <cell r="B1136" t="str">
            <v>East Bay/Oakland</v>
          </cell>
          <cell r="C1136" t="str">
            <v>Napa County</v>
          </cell>
          <cell r="D1136" t="str">
            <v>Retail</v>
          </cell>
          <cell r="E1136" t="str">
            <v>Restaurant</v>
          </cell>
          <cell r="F1136" t="str">
            <v>1310 Main St</v>
          </cell>
          <cell r="G1136" t="str">
            <v>Saint Helena</v>
          </cell>
          <cell r="H1136" t="str">
            <v>Napa</v>
          </cell>
          <cell r="J1136" t="str">
            <v>94574</v>
          </cell>
          <cell r="O1136" t="str">
            <v>Masonry</v>
          </cell>
          <cell r="P1136">
            <v>1891</v>
          </cell>
          <cell r="Q1136">
            <v>669</v>
          </cell>
          <cell r="R1136">
            <v>1</v>
          </cell>
          <cell r="S1136" t="str">
            <v>Single</v>
          </cell>
          <cell r="U1136">
            <v>2181453</v>
          </cell>
          <cell r="AE1136">
            <v>41184</v>
          </cell>
        </row>
        <row r="1137">
          <cell r="A1137" t="str">
            <v>159541296</v>
          </cell>
          <cell r="B1137" t="str">
            <v>East Bay/Oakland</v>
          </cell>
          <cell r="C1137" t="str">
            <v>Napa County</v>
          </cell>
          <cell r="D1137" t="str">
            <v>Retail</v>
          </cell>
          <cell r="E1137" t="str">
            <v>Freestanding</v>
          </cell>
          <cell r="F1137" t="str">
            <v>1020 Foothill Blvd</v>
          </cell>
          <cell r="G1137" t="str">
            <v>Calistoga</v>
          </cell>
          <cell r="H1137" t="str">
            <v>Napa</v>
          </cell>
          <cell r="J1137" t="str">
            <v>94515</v>
          </cell>
          <cell r="O1137" t="str">
            <v>Masonry</v>
          </cell>
          <cell r="Q1137">
            <v>1595</v>
          </cell>
          <cell r="R1137">
            <v>1</v>
          </cell>
          <cell r="S1137" t="str">
            <v>Multi</v>
          </cell>
          <cell r="U1137">
            <v>164832</v>
          </cell>
          <cell r="W1137">
            <v>400000</v>
          </cell>
          <cell r="X1137" t="str">
            <v>Private Individual Fas Fiancial Inc</v>
          </cell>
          <cell r="Z1137" t="str">
            <v>Lender Name: Private Individual Gavriloff Martin A &amp; M H Trust</v>
          </cell>
          <cell r="AE1137">
            <v>41296</v>
          </cell>
        </row>
        <row r="1138">
          <cell r="A1138" t="str">
            <v>194040919</v>
          </cell>
          <cell r="B1138" t="str">
            <v>East Bay/Oakland</v>
          </cell>
          <cell r="C1138" t="str">
            <v>Napa County</v>
          </cell>
          <cell r="D1138" t="str">
            <v>Retail</v>
          </cell>
          <cell r="E1138" t="str">
            <v>Storefront</v>
          </cell>
          <cell r="F1138" t="str">
            <v>1414 Lincoln Ave</v>
          </cell>
          <cell r="G1138" t="str">
            <v>Calistoga</v>
          </cell>
          <cell r="H1138" t="str">
            <v>Napa</v>
          </cell>
          <cell r="J1138" t="str">
            <v>94515</v>
          </cell>
          <cell r="O1138" t="str">
            <v>Masonry</v>
          </cell>
          <cell r="Q1138">
            <v>1940</v>
          </cell>
          <cell r="R1138">
            <v>1</v>
          </cell>
          <cell r="S1138" t="str">
            <v>Single</v>
          </cell>
          <cell r="U1138">
            <v>166144</v>
          </cell>
          <cell r="AE1138">
            <v>40919</v>
          </cell>
        </row>
        <row r="1139">
          <cell r="A1139" t="str">
            <v>2608741038</v>
          </cell>
          <cell r="B1139" t="str">
            <v>East Bay/Oakland</v>
          </cell>
          <cell r="C1139" t="str">
            <v>Napa County</v>
          </cell>
          <cell r="D1139" t="str">
            <v>Retail</v>
          </cell>
          <cell r="E1139" t="str">
            <v>Auto Dealership</v>
          </cell>
          <cell r="F1139" t="str">
            <v>454-466 Soscol Ave</v>
          </cell>
          <cell r="G1139" t="str">
            <v>Napa</v>
          </cell>
          <cell r="H1139" t="str">
            <v>Napa</v>
          </cell>
          <cell r="J1139" t="str">
            <v>94559</v>
          </cell>
          <cell r="O1139" t="str">
            <v>Reinforced Concrete</v>
          </cell>
          <cell r="P1139">
            <v>2007</v>
          </cell>
          <cell r="Q1139">
            <v>26087</v>
          </cell>
          <cell r="S1139" t="str">
            <v>Single</v>
          </cell>
          <cell r="U1139">
            <v>2193408</v>
          </cell>
          <cell r="AE1139">
            <v>41038</v>
          </cell>
        </row>
        <row r="1140">
          <cell r="A1140" t="str">
            <v>310541257</v>
          </cell>
          <cell r="B1140" t="str">
            <v>East Bay/Oakland</v>
          </cell>
          <cell r="C1140" t="str">
            <v>Napa County</v>
          </cell>
          <cell r="D1140" t="str">
            <v>Retail</v>
          </cell>
          <cell r="E1140" t="str">
            <v>Restaurant</v>
          </cell>
          <cell r="F1140" t="str">
            <v>6518 Washington St</v>
          </cell>
          <cell r="G1140" t="str">
            <v>Yountville</v>
          </cell>
          <cell r="H1140" t="str">
            <v>Napa</v>
          </cell>
          <cell r="J1140" t="str">
            <v>94599</v>
          </cell>
          <cell r="O1140" t="str">
            <v>Reinforced Concrete</v>
          </cell>
          <cell r="Q1140">
            <v>3105</v>
          </cell>
          <cell r="R1140">
            <v>1</v>
          </cell>
          <cell r="S1140" t="str">
            <v>Single</v>
          </cell>
          <cell r="U1140">
            <v>635874</v>
          </cell>
          <cell r="AE1140">
            <v>41257</v>
          </cell>
        </row>
        <row r="1141">
          <cell r="A1141" t="str">
            <v>294541261</v>
          </cell>
          <cell r="B1141" t="str">
            <v>East Bay/Oakland</v>
          </cell>
          <cell r="C1141" t="str">
            <v>Napa County</v>
          </cell>
          <cell r="D1141" t="str">
            <v>Retail</v>
          </cell>
          <cell r="E1141" t="str">
            <v>Fast Food</v>
          </cell>
          <cell r="F1141" t="str">
            <v>3246 Jefferson St</v>
          </cell>
          <cell r="G1141" t="str">
            <v>Napa</v>
          </cell>
          <cell r="H1141" t="str">
            <v>Napa</v>
          </cell>
          <cell r="J1141" t="str">
            <v>94558</v>
          </cell>
          <cell r="O1141" t="str">
            <v>Reinforced Concrete</v>
          </cell>
          <cell r="Q1141">
            <v>2945</v>
          </cell>
          <cell r="R1141">
            <v>1</v>
          </cell>
          <cell r="S1141" t="str">
            <v>Single</v>
          </cell>
          <cell r="U1141">
            <v>413636</v>
          </cell>
          <cell r="AE1141">
            <v>41261</v>
          </cell>
        </row>
        <row r="1142">
          <cell r="A1142" t="str">
            <v>700041261</v>
          </cell>
          <cell r="B1142" t="str">
            <v>East Bay/Oakland</v>
          </cell>
          <cell r="C1142" t="str">
            <v>Napa County</v>
          </cell>
          <cell r="D1142" t="str">
            <v>Retail</v>
          </cell>
          <cell r="E1142" t="str">
            <v>Freestanding</v>
          </cell>
          <cell r="F1142" t="str">
            <v>3219 Jefferson St</v>
          </cell>
          <cell r="G1142" t="str">
            <v>Napa</v>
          </cell>
          <cell r="H1142" t="str">
            <v>Napa</v>
          </cell>
          <cell r="J1142" t="str">
            <v>94558</v>
          </cell>
          <cell r="O1142" t="str">
            <v>Masonry</v>
          </cell>
          <cell r="Q1142">
            <v>7000</v>
          </cell>
          <cell r="S1142" t="str">
            <v>Single</v>
          </cell>
          <cell r="T1142">
            <v>100</v>
          </cell>
          <cell r="U1142">
            <v>919117</v>
          </cell>
          <cell r="AE1142">
            <v>41261</v>
          </cell>
        </row>
        <row r="1143">
          <cell r="A1143" t="str">
            <v>700041262</v>
          </cell>
          <cell r="B1143" t="str">
            <v>East Bay/Oakland</v>
          </cell>
          <cell r="C1143" t="str">
            <v>Napa County</v>
          </cell>
          <cell r="D1143" t="str">
            <v>Retail</v>
          </cell>
          <cell r="E1143" t="str">
            <v>Freestanding</v>
          </cell>
          <cell r="F1143" t="str">
            <v>3219 Jefferson St</v>
          </cell>
          <cell r="G1143" t="str">
            <v>Napa</v>
          </cell>
          <cell r="H1143" t="str">
            <v>Napa</v>
          </cell>
          <cell r="J1143" t="str">
            <v>94558</v>
          </cell>
          <cell r="O1143" t="str">
            <v>Masonry</v>
          </cell>
          <cell r="Q1143">
            <v>7000</v>
          </cell>
          <cell r="S1143" t="str">
            <v>Single</v>
          </cell>
          <cell r="T1143">
            <v>100</v>
          </cell>
          <cell r="U1143">
            <v>919117</v>
          </cell>
          <cell r="AE1143">
            <v>41262</v>
          </cell>
        </row>
        <row r="1144">
          <cell r="A1144" t="str">
            <v>194641270</v>
          </cell>
          <cell r="B1144" t="str">
            <v>East Bay/Oakland</v>
          </cell>
          <cell r="C1144" t="str">
            <v>Napa County</v>
          </cell>
          <cell r="D1144" t="str">
            <v>Retail</v>
          </cell>
          <cell r="E1144" t="str">
            <v>Restaurant</v>
          </cell>
          <cell r="F1144" t="str">
            <v>1441 3rd St</v>
          </cell>
          <cell r="G1144" t="str">
            <v>Napa</v>
          </cell>
          <cell r="H1144" t="str">
            <v>Napa</v>
          </cell>
          <cell r="J1144" t="str">
            <v>94559</v>
          </cell>
          <cell r="O1144" t="str">
            <v>Masonry</v>
          </cell>
          <cell r="Q1144">
            <v>1946</v>
          </cell>
          <cell r="S1144" t="str">
            <v>Multi</v>
          </cell>
          <cell r="U1144">
            <v>112080</v>
          </cell>
          <cell r="AE1144">
            <v>41270</v>
          </cell>
        </row>
        <row r="1145">
          <cell r="A1145" t="str">
            <v>294541261</v>
          </cell>
          <cell r="B1145" t="str">
            <v>East Bay/Oakland</v>
          </cell>
          <cell r="C1145" t="str">
            <v>Napa County</v>
          </cell>
          <cell r="D1145" t="str">
            <v>Retail</v>
          </cell>
          <cell r="E1145" t="str">
            <v>Fast Food</v>
          </cell>
          <cell r="F1145" t="str">
            <v>3246 Jefferson St</v>
          </cell>
          <cell r="G1145" t="str">
            <v>Napa</v>
          </cell>
          <cell r="H1145" t="str">
            <v>Napa</v>
          </cell>
          <cell r="J1145" t="str">
            <v>94558</v>
          </cell>
          <cell r="O1145" t="str">
            <v>Reinforced Concrete</v>
          </cell>
          <cell r="Q1145">
            <v>2945</v>
          </cell>
          <cell r="R1145">
            <v>1</v>
          </cell>
          <cell r="S1145" t="str">
            <v>Single</v>
          </cell>
          <cell r="U1145">
            <v>413636</v>
          </cell>
          <cell r="AE1145">
            <v>41261</v>
          </cell>
        </row>
        <row r="1146">
          <cell r="A1146" t="str">
            <v>689141270</v>
          </cell>
          <cell r="B1146" t="str">
            <v>East Bay/Oakland</v>
          </cell>
          <cell r="C1146" t="str">
            <v>Napa County</v>
          </cell>
          <cell r="D1146" t="str">
            <v>Retail</v>
          </cell>
          <cell r="E1146" t="str">
            <v>Garden Center</v>
          </cell>
          <cell r="F1146" t="str">
            <v>1805 Pueblo Ave</v>
          </cell>
          <cell r="G1146" t="str">
            <v>Napa</v>
          </cell>
          <cell r="H1146" t="str">
            <v>Napa</v>
          </cell>
          <cell r="J1146" t="str">
            <v>94558</v>
          </cell>
          <cell r="O1146" t="str">
            <v>Masonry</v>
          </cell>
          <cell r="Q1146">
            <v>6891</v>
          </cell>
          <cell r="R1146">
            <v>1</v>
          </cell>
          <cell r="S1146" t="str">
            <v>Single</v>
          </cell>
          <cell r="U1146">
            <v>308841</v>
          </cell>
          <cell r="AE1146">
            <v>41270</v>
          </cell>
        </row>
        <row r="1147">
          <cell r="A1147" t="str">
            <v>194040897</v>
          </cell>
          <cell r="B1147" t="str">
            <v>East Bay/Oakland</v>
          </cell>
          <cell r="C1147" t="str">
            <v>Napa County</v>
          </cell>
          <cell r="D1147" t="str">
            <v>Retail</v>
          </cell>
          <cell r="E1147" t="str">
            <v>Storefront</v>
          </cell>
          <cell r="F1147" t="str">
            <v>1414 Lincoln Ave</v>
          </cell>
          <cell r="G1147" t="str">
            <v>Calistoga</v>
          </cell>
          <cell r="H1147" t="str">
            <v>Napa</v>
          </cell>
          <cell r="J1147" t="str">
            <v>94515</v>
          </cell>
          <cell r="O1147" t="str">
            <v>Masonry</v>
          </cell>
          <cell r="Q1147">
            <v>1940</v>
          </cell>
          <cell r="R1147">
            <v>1</v>
          </cell>
          <cell r="S1147" t="str">
            <v>Single</v>
          </cell>
          <cell r="U1147">
            <v>166144</v>
          </cell>
          <cell r="AE1147">
            <v>40897</v>
          </cell>
        </row>
        <row r="1148">
          <cell r="A1148" t="str">
            <v>160041018</v>
          </cell>
          <cell r="B1148" t="str">
            <v>East Bay/Oakland</v>
          </cell>
          <cell r="C1148" t="str">
            <v>Napa County</v>
          </cell>
          <cell r="D1148" t="str">
            <v>Retail</v>
          </cell>
          <cell r="E1148" t="str">
            <v>Freestanding</v>
          </cell>
          <cell r="F1148" t="str">
            <v>1625 Lincoln Ave</v>
          </cell>
          <cell r="G1148" t="str">
            <v>Napa</v>
          </cell>
          <cell r="H1148" t="str">
            <v>Napa</v>
          </cell>
          <cell r="J1148" t="str">
            <v>94558</v>
          </cell>
          <cell r="O1148" t="str">
            <v>Wood Frame</v>
          </cell>
          <cell r="P1148">
            <v>1904</v>
          </cell>
          <cell r="Q1148">
            <v>1600</v>
          </cell>
          <cell r="S1148" t="str">
            <v>Single</v>
          </cell>
          <cell r="U1148">
            <v>269917</v>
          </cell>
          <cell r="AE1148">
            <v>41018</v>
          </cell>
        </row>
        <row r="1149">
          <cell r="A1149" t="str">
            <v>460040921</v>
          </cell>
          <cell r="B1149" t="str">
            <v>East Bay/Oakland</v>
          </cell>
          <cell r="C1149" t="str">
            <v>Napa County</v>
          </cell>
          <cell r="D1149" t="str">
            <v>Retail</v>
          </cell>
          <cell r="E1149" t="str">
            <v>Bar</v>
          </cell>
          <cell r="F1149" t="str">
            <v>813 Main St</v>
          </cell>
          <cell r="G1149" t="str">
            <v>Napa</v>
          </cell>
          <cell r="H1149" t="str">
            <v>Napa</v>
          </cell>
          <cell r="J1149" t="str">
            <v>94559</v>
          </cell>
          <cell r="O1149" t="str">
            <v>Masonry</v>
          </cell>
          <cell r="P1149">
            <v>1908</v>
          </cell>
          <cell r="Q1149">
            <v>4600</v>
          </cell>
          <cell r="S1149" t="str">
            <v>Multi</v>
          </cell>
          <cell r="U1149">
            <v>800000</v>
          </cell>
          <cell r="AE1149">
            <v>40921</v>
          </cell>
        </row>
        <row r="1150">
          <cell r="A1150" t="str">
            <v>141261</v>
          </cell>
          <cell r="B1150" t="str">
            <v>East Bay/Oakland</v>
          </cell>
          <cell r="C1150" t="str">
            <v>Napa County</v>
          </cell>
          <cell r="D1150" t="str">
            <v>Retail</v>
          </cell>
          <cell r="F1150" t="str">
            <v>1475 Inglewood Ave</v>
          </cell>
          <cell r="G1150" t="str">
            <v>Saint Helena</v>
          </cell>
          <cell r="H1150" t="str">
            <v>Napa</v>
          </cell>
          <cell r="J1150" t="str">
            <v>94574</v>
          </cell>
          <cell r="P1150">
            <v>1910</v>
          </cell>
          <cell r="Q1150">
            <v>1</v>
          </cell>
          <cell r="U1150">
            <v>1734600</v>
          </cell>
          <cell r="AE1150">
            <v>41261</v>
          </cell>
        </row>
        <row r="1151">
          <cell r="A1151" t="str">
            <v>828641382</v>
          </cell>
          <cell r="B1151" t="str">
            <v>East Bay/Oakland</v>
          </cell>
          <cell r="C1151" t="str">
            <v>Napa County</v>
          </cell>
          <cell r="D1151" t="str">
            <v>Retail</v>
          </cell>
          <cell r="E1151" t="str">
            <v>Funeral Home</v>
          </cell>
          <cell r="F1151" t="str">
            <v>1660 Silverado Trl</v>
          </cell>
          <cell r="G1151" t="str">
            <v>Napa</v>
          </cell>
          <cell r="H1151" t="str">
            <v>Napa</v>
          </cell>
          <cell r="J1151" t="str">
            <v>94559</v>
          </cell>
          <cell r="O1151" t="str">
            <v>Masonry</v>
          </cell>
          <cell r="Q1151">
            <v>8286</v>
          </cell>
          <cell r="S1151" t="str">
            <v>Multi</v>
          </cell>
          <cell r="U1151">
            <v>1400000</v>
          </cell>
          <cell r="AE1151">
            <v>41382</v>
          </cell>
        </row>
        <row r="1152">
          <cell r="A1152" t="str">
            <v>374840402</v>
          </cell>
          <cell r="B1152" t="str">
            <v>East Bay/Oakland</v>
          </cell>
          <cell r="C1152" t="str">
            <v>Napa County</v>
          </cell>
          <cell r="D1152" t="str">
            <v>Retail</v>
          </cell>
          <cell r="E1152" t="str">
            <v>Storefront Retail/Residential</v>
          </cell>
          <cell r="F1152" t="str">
            <v>3431 Saint Helena Hwy N</v>
          </cell>
          <cell r="G1152" t="str">
            <v>Saint Helena</v>
          </cell>
          <cell r="H1152" t="str">
            <v>Napa</v>
          </cell>
          <cell r="I1152" t="str">
            <v>Bale Mill Home &amp; Garden</v>
          </cell>
          <cell r="J1152" t="str">
            <v>94574</v>
          </cell>
          <cell r="K1152" t="str">
            <v>3431 St Helena LLC</v>
          </cell>
          <cell r="L1152" t="str">
            <v>Brian Cramer</v>
          </cell>
          <cell r="M1152">
            <v>7079638853</v>
          </cell>
          <cell r="O1152" t="str">
            <v>Wood Frame</v>
          </cell>
          <cell r="P1152">
            <v>1979</v>
          </cell>
          <cell r="Q1152">
            <v>3748</v>
          </cell>
          <cell r="R1152">
            <v>2</v>
          </cell>
          <cell r="S1152" t="str">
            <v>Single</v>
          </cell>
          <cell r="U1152">
            <v>1950750</v>
          </cell>
          <cell r="AE1152">
            <v>40402</v>
          </cell>
        </row>
        <row r="1153">
          <cell r="A1153" t="str">
            <v>949139162</v>
          </cell>
          <cell r="B1153" t="str">
            <v>East Bay/Oakland</v>
          </cell>
          <cell r="C1153" t="str">
            <v>Napa County</v>
          </cell>
          <cell r="D1153" t="str">
            <v>Retail (Strip Center)</v>
          </cell>
          <cell r="F1153" t="str">
            <v>2434-2440 Jefferson St</v>
          </cell>
          <cell r="G1153" t="str">
            <v>Napa</v>
          </cell>
          <cell r="H1153" t="str">
            <v>Napa</v>
          </cell>
          <cell r="I1153" t="str">
            <v>La Morenita Market</v>
          </cell>
          <cell r="J1153" t="str">
            <v>94558</v>
          </cell>
          <cell r="O1153" t="str">
            <v>Masonry</v>
          </cell>
          <cell r="Q1153">
            <v>9491</v>
          </cell>
          <cell r="S1153" t="str">
            <v>Single</v>
          </cell>
          <cell r="U1153">
            <v>168702</v>
          </cell>
          <cell r="AE1153">
            <v>39162</v>
          </cell>
        </row>
        <row r="1154">
          <cell r="A1154" t="str">
            <v>374839202</v>
          </cell>
          <cell r="B1154" t="str">
            <v>East Bay/Oakland</v>
          </cell>
          <cell r="C1154" t="str">
            <v>Napa County</v>
          </cell>
          <cell r="D1154" t="str">
            <v>Retail</v>
          </cell>
          <cell r="E1154" t="str">
            <v>Storefront Retail/Residential</v>
          </cell>
          <cell r="F1154" t="str">
            <v>3431 Saint Helena Hwy N</v>
          </cell>
          <cell r="G1154" t="str">
            <v>Saint Helena</v>
          </cell>
          <cell r="H1154" t="str">
            <v>Napa</v>
          </cell>
          <cell r="I1154" t="str">
            <v>Bale Mill Home &amp; Garden</v>
          </cell>
          <cell r="J1154" t="str">
            <v>94574</v>
          </cell>
          <cell r="K1154" t="str">
            <v>Jami E. Bartels</v>
          </cell>
          <cell r="L1154" t="str">
            <v>Jami Bartels</v>
          </cell>
          <cell r="M1154">
            <v>7079634001</v>
          </cell>
          <cell r="O1154" t="str">
            <v>Wood Frame</v>
          </cell>
          <cell r="P1154">
            <v>1979</v>
          </cell>
          <cell r="Q1154">
            <v>3748</v>
          </cell>
          <cell r="S1154" t="str">
            <v>Single</v>
          </cell>
          <cell r="U1154">
            <v>1727512</v>
          </cell>
          <cell r="AE1154">
            <v>39202</v>
          </cell>
        </row>
        <row r="1155">
          <cell r="A1155" t="str">
            <v>280940206</v>
          </cell>
          <cell r="B1155" t="str">
            <v>East Bay/Oakland</v>
          </cell>
          <cell r="C1155" t="str">
            <v>Napa County</v>
          </cell>
          <cell r="D1155" t="str">
            <v>Retail</v>
          </cell>
          <cell r="E1155" t="str">
            <v>Service Station</v>
          </cell>
          <cell r="F1155" t="str">
            <v>2005 Redwood Rd</v>
          </cell>
          <cell r="G1155" t="str">
            <v>Napa</v>
          </cell>
          <cell r="H1155" t="str">
            <v>Napa</v>
          </cell>
          <cell r="J1155" t="str">
            <v>94558</v>
          </cell>
          <cell r="K1155" t="str">
            <v>Mohammed Ali Mokalla</v>
          </cell>
          <cell r="L1155" t="str">
            <v>Mohammed Mokalla</v>
          </cell>
          <cell r="M1155">
            <v>7072570571</v>
          </cell>
          <cell r="O1155" t="str">
            <v>Masonry</v>
          </cell>
          <cell r="P1155">
            <v>2006</v>
          </cell>
          <cell r="Q1155">
            <v>2809</v>
          </cell>
          <cell r="S1155" t="str">
            <v>Single</v>
          </cell>
          <cell r="U1155">
            <v>922425</v>
          </cell>
          <cell r="AE1155">
            <v>40206</v>
          </cell>
        </row>
        <row r="1156">
          <cell r="A1156" t="str">
            <v>245340267</v>
          </cell>
          <cell r="B1156" t="str">
            <v>East Bay/Oakland</v>
          </cell>
          <cell r="C1156" t="str">
            <v>Napa County</v>
          </cell>
          <cell r="D1156" t="str">
            <v>Retail (Community Center)</v>
          </cell>
          <cell r="E1156" t="str">
            <v>Service Station</v>
          </cell>
          <cell r="F1156" t="str">
            <v>1491 Trancas St</v>
          </cell>
          <cell r="G1156" t="str">
            <v>Napa</v>
          </cell>
          <cell r="H1156" t="str">
            <v>Napa</v>
          </cell>
          <cell r="I1156" t="str">
            <v>Jefferson Center</v>
          </cell>
          <cell r="J1156" t="str">
            <v>94558</v>
          </cell>
          <cell r="K1156" t="str">
            <v>Au Energy LLC</v>
          </cell>
          <cell r="O1156" t="str">
            <v>Masonry</v>
          </cell>
          <cell r="P1156">
            <v>1963</v>
          </cell>
          <cell r="Q1156">
            <v>2453</v>
          </cell>
          <cell r="R1156">
            <v>1</v>
          </cell>
          <cell r="S1156" t="str">
            <v>Single</v>
          </cell>
          <cell r="U1156">
            <v>1281296</v>
          </cell>
          <cell r="AE1156">
            <v>40267</v>
          </cell>
        </row>
        <row r="1157">
          <cell r="A1157" t="str">
            <v>280940206</v>
          </cell>
          <cell r="B1157" t="str">
            <v>East Bay/Oakland</v>
          </cell>
          <cell r="C1157" t="str">
            <v>Napa County</v>
          </cell>
          <cell r="D1157" t="str">
            <v>Retail</v>
          </cell>
          <cell r="E1157" t="str">
            <v>Service Station</v>
          </cell>
          <cell r="F1157" t="str">
            <v>2005 Redwood Rd</v>
          </cell>
          <cell r="G1157" t="str">
            <v>Napa</v>
          </cell>
          <cell r="H1157" t="str">
            <v>Napa</v>
          </cell>
          <cell r="J1157" t="str">
            <v>94558</v>
          </cell>
          <cell r="K1157" t="str">
            <v>Western Dealer Holding Company LLC</v>
          </cell>
          <cell r="L1157" t="str">
            <v>David Delrahim</v>
          </cell>
          <cell r="M1157">
            <v>8182065700</v>
          </cell>
          <cell r="O1157" t="str">
            <v>Masonry</v>
          </cell>
          <cell r="P1157">
            <v>2006</v>
          </cell>
          <cell r="Q1157">
            <v>2809</v>
          </cell>
          <cell r="S1157" t="str">
            <v>Single</v>
          </cell>
          <cell r="U1157">
            <v>922425</v>
          </cell>
          <cell r="AE1157">
            <v>40206</v>
          </cell>
        </row>
        <row r="1158">
          <cell r="A1158" t="str">
            <v>660039007</v>
          </cell>
          <cell r="B1158" t="str">
            <v>East Bay/Oakland</v>
          </cell>
          <cell r="C1158" t="str">
            <v>Napa County</v>
          </cell>
          <cell r="D1158" t="str">
            <v>Retail (Strip Center)</v>
          </cell>
          <cell r="F1158" t="str">
            <v>980-992 Lincoln Ave</v>
          </cell>
          <cell r="G1158" t="str">
            <v>Napa</v>
          </cell>
          <cell r="H1158" t="str">
            <v>Napa</v>
          </cell>
          <cell r="J1158" t="str">
            <v>94558</v>
          </cell>
          <cell r="O1158" t="str">
            <v>Reinforced Concrete</v>
          </cell>
          <cell r="P1158">
            <v>1965</v>
          </cell>
          <cell r="Q1158">
            <v>6600</v>
          </cell>
          <cell r="S1158" t="str">
            <v>Multi</v>
          </cell>
          <cell r="U1158">
            <v>688883</v>
          </cell>
          <cell r="W1158">
            <v>768000</v>
          </cell>
          <cell r="X1158" t="str">
            <v>Union Bk/ca Na</v>
          </cell>
          <cell r="AE1158">
            <v>39007</v>
          </cell>
        </row>
        <row r="1159">
          <cell r="A1159" t="str">
            <v>5774538355</v>
          </cell>
          <cell r="B1159" t="str">
            <v>East Bay/Oakland</v>
          </cell>
          <cell r="C1159" t="str">
            <v>Napa County</v>
          </cell>
          <cell r="D1159" t="str">
            <v>Retail (Neighborhood Center)</v>
          </cell>
          <cell r="F1159" t="str">
            <v>1325-1517 W Imola Ave</v>
          </cell>
          <cell r="G1159" t="str">
            <v>Napa</v>
          </cell>
          <cell r="H1159" t="str">
            <v>Napa</v>
          </cell>
          <cell r="I1159" t="str">
            <v>River Park Shopping Center</v>
          </cell>
          <cell r="J1159" t="str">
            <v>94559</v>
          </cell>
          <cell r="O1159" t="str">
            <v>Masonry</v>
          </cell>
          <cell r="P1159">
            <v>1974</v>
          </cell>
          <cell r="Q1159">
            <v>57745</v>
          </cell>
          <cell r="S1159" t="str">
            <v>Multi</v>
          </cell>
          <cell r="T1159">
            <v>11.77</v>
          </cell>
          <cell r="AE1159">
            <v>38355</v>
          </cell>
        </row>
        <row r="1160">
          <cell r="A1160" t="str">
            <v>1307838142</v>
          </cell>
          <cell r="B1160" t="str">
            <v>East Bay/Oakland</v>
          </cell>
          <cell r="C1160" t="str">
            <v>Napa County</v>
          </cell>
          <cell r="D1160" t="str">
            <v>Retail</v>
          </cell>
          <cell r="E1160" t="str">
            <v>Storefront Retail/Office</v>
          </cell>
          <cell r="F1160" t="str">
            <v>1750 1st St</v>
          </cell>
          <cell r="G1160" t="str">
            <v>Napa</v>
          </cell>
          <cell r="H1160" t="str">
            <v>Napa</v>
          </cell>
          <cell r="I1160" t="str">
            <v>The Noyes Mansion</v>
          </cell>
          <cell r="J1160" t="str">
            <v>94559</v>
          </cell>
          <cell r="K1160" t="str">
            <v>M. Shanken Communications, Inc.</v>
          </cell>
          <cell r="M1160">
            <v>2126844224</v>
          </cell>
          <cell r="O1160" t="str">
            <v>Wood Frame</v>
          </cell>
          <cell r="P1160">
            <v>1902</v>
          </cell>
          <cell r="Q1160">
            <v>13078</v>
          </cell>
          <cell r="S1160" t="str">
            <v>Multi</v>
          </cell>
          <cell r="U1160">
            <v>1600000</v>
          </cell>
          <cell r="X1160" t="str">
            <v>Lender Not available</v>
          </cell>
          <cell r="Z1160" t="str">
            <v>N/TD</v>
          </cell>
          <cell r="AE1160">
            <v>38142</v>
          </cell>
        </row>
        <row r="1161">
          <cell r="A1161" t="str">
            <v>470039868</v>
          </cell>
          <cell r="B1161" t="str">
            <v>East Bay/Oakland</v>
          </cell>
          <cell r="C1161" t="str">
            <v>Napa County</v>
          </cell>
          <cell r="D1161" t="str">
            <v>Retail</v>
          </cell>
          <cell r="E1161" t="str">
            <v>Freestanding</v>
          </cell>
          <cell r="F1161" t="str">
            <v>1117 Lincoln Ave</v>
          </cell>
          <cell r="G1161" t="str">
            <v>Calistoga</v>
          </cell>
          <cell r="H1161" t="str">
            <v>Napa</v>
          </cell>
          <cell r="J1161" t="str">
            <v>94515</v>
          </cell>
          <cell r="O1161" t="str">
            <v>Masonry</v>
          </cell>
          <cell r="P1161">
            <v>1932</v>
          </cell>
          <cell r="Q1161">
            <v>4700</v>
          </cell>
          <cell r="S1161" t="str">
            <v>Multi</v>
          </cell>
          <cell r="U1161">
            <v>562343</v>
          </cell>
          <cell r="W1161">
            <v>650000</v>
          </cell>
          <cell r="X1161" t="str">
            <v>Iron Oak Hms Lns</v>
          </cell>
          <cell r="AE1161">
            <v>39868</v>
          </cell>
        </row>
        <row r="1162">
          <cell r="A1162" t="str">
            <v>3629638071</v>
          </cell>
          <cell r="B1162" t="str">
            <v>East Bay/Oakland</v>
          </cell>
          <cell r="C1162" t="str">
            <v>Napa County</v>
          </cell>
          <cell r="D1162" t="str">
            <v>Retail (Neighborhood Center)</v>
          </cell>
          <cell r="F1162" t="str">
            <v>3150-3222 Jefferson St</v>
          </cell>
          <cell r="G1162" t="str">
            <v>Napa</v>
          </cell>
          <cell r="H1162" t="str">
            <v>Napa</v>
          </cell>
          <cell r="I1162" t="str">
            <v>The Grape Yard</v>
          </cell>
          <cell r="J1162" t="str">
            <v>94558</v>
          </cell>
          <cell r="O1162" t="str">
            <v>Masonry</v>
          </cell>
          <cell r="P1162">
            <v>1975</v>
          </cell>
          <cell r="Q1162">
            <v>36296</v>
          </cell>
          <cell r="R1162">
            <v>10</v>
          </cell>
          <cell r="S1162" t="str">
            <v>Multi</v>
          </cell>
          <cell r="T1162">
            <v>25.16</v>
          </cell>
          <cell r="X1162" t="str">
            <v>Lender Not available</v>
          </cell>
          <cell r="AE1162">
            <v>38071</v>
          </cell>
        </row>
        <row r="1163">
          <cell r="A1163" t="str">
            <v>6832139850</v>
          </cell>
          <cell r="B1163" t="str">
            <v>East Bay/Oakland</v>
          </cell>
          <cell r="C1163" t="str">
            <v>Napa County</v>
          </cell>
          <cell r="D1163" t="str">
            <v>Retail</v>
          </cell>
          <cell r="E1163" t="str">
            <v>Freestanding</v>
          </cell>
          <cell r="F1163" t="str">
            <v>1116 1st St</v>
          </cell>
          <cell r="G1163" t="str">
            <v>Napa</v>
          </cell>
          <cell r="H1163" t="str">
            <v>Napa</v>
          </cell>
          <cell r="I1163" t="str">
            <v>Kohl's</v>
          </cell>
          <cell r="J1163" t="str">
            <v>94559</v>
          </cell>
          <cell r="O1163" t="str">
            <v>Masonry</v>
          </cell>
          <cell r="P1163">
            <v>1973</v>
          </cell>
          <cell r="Q1163">
            <v>68321</v>
          </cell>
          <cell r="R1163">
            <v>4</v>
          </cell>
          <cell r="S1163" t="str">
            <v>Single</v>
          </cell>
          <cell r="T1163">
            <v>2.13</v>
          </cell>
          <cell r="U1163">
            <v>20500980</v>
          </cell>
          <cell r="AE1163">
            <v>39850</v>
          </cell>
        </row>
        <row r="1164">
          <cell r="A1164" t="str">
            <v>704038884</v>
          </cell>
          <cell r="B1164" t="str">
            <v>East Bay/Oakland</v>
          </cell>
          <cell r="C1164" t="str">
            <v>Napa County</v>
          </cell>
          <cell r="D1164" t="str">
            <v>Retail</v>
          </cell>
          <cell r="F1164" t="str">
            <v>2035 Silverado Trl</v>
          </cell>
          <cell r="G1164" t="str">
            <v>Napa</v>
          </cell>
          <cell r="H1164" t="str">
            <v>Napa</v>
          </cell>
          <cell r="I1164" t="str">
            <v>Silverado Veterinary Hospital</v>
          </cell>
          <cell r="J1164" t="str">
            <v>94558</v>
          </cell>
          <cell r="O1164" t="str">
            <v>Wood Frame</v>
          </cell>
          <cell r="P1164">
            <v>1978</v>
          </cell>
          <cell r="Q1164">
            <v>7040</v>
          </cell>
          <cell r="S1164" t="str">
            <v>Multi</v>
          </cell>
          <cell r="U1164">
            <v>415628</v>
          </cell>
          <cell r="W1164">
            <v>650000</v>
          </cell>
          <cell r="X1164" t="str">
            <v>Greater Bay Bank</v>
          </cell>
          <cell r="AE1164">
            <v>38884</v>
          </cell>
        </row>
        <row r="1165">
          <cell r="A1165" t="str">
            <v>250039261</v>
          </cell>
          <cell r="B1165" t="str">
            <v>East Bay/Oakland</v>
          </cell>
          <cell r="C1165" t="str">
            <v>Napa County</v>
          </cell>
          <cell r="D1165" t="str">
            <v>Retail</v>
          </cell>
          <cell r="F1165" t="str">
            <v>6540 Washington St</v>
          </cell>
          <cell r="G1165" t="str">
            <v>Yountville</v>
          </cell>
          <cell r="H1165" t="str">
            <v>Napa</v>
          </cell>
          <cell r="I1165" t="str">
            <v>Edward James Courtyard</v>
          </cell>
          <cell r="J1165" t="str">
            <v>94599</v>
          </cell>
          <cell r="K1165" t="str">
            <v>TK Commercial Partners LP</v>
          </cell>
          <cell r="L1165" t="str">
            <v>Thomas Keller</v>
          </cell>
          <cell r="O1165" t="str">
            <v>Masonry</v>
          </cell>
          <cell r="P1165">
            <v>1999</v>
          </cell>
          <cell r="Q1165">
            <v>2500</v>
          </cell>
          <cell r="S1165" t="str">
            <v>Multi</v>
          </cell>
          <cell r="U1165">
            <v>2044081</v>
          </cell>
          <cell r="W1165">
            <v>3150000</v>
          </cell>
          <cell r="X1165" t="str">
            <v>First Republic Bk</v>
          </cell>
          <cell r="AE1165">
            <v>39261</v>
          </cell>
        </row>
        <row r="1166">
          <cell r="A1166" t="str">
            <v>715439455</v>
          </cell>
          <cell r="B1166" t="str">
            <v>East Bay/Oakland</v>
          </cell>
          <cell r="C1166" t="str">
            <v>Napa County</v>
          </cell>
          <cell r="D1166" t="str">
            <v>Retail</v>
          </cell>
          <cell r="E1166" t="str">
            <v>Freestanding</v>
          </cell>
          <cell r="F1166" t="str">
            <v>1643 Silverado Trl</v>
          </cell>
          <cell r="G1166" t="str">
            <v>Napa</v>
          </cell>
          <cell r="H1166" t="str">
            <v>Napa</v>
          </cell>
          <cell r="J1166" t="str">
            <v>94559</v>
          </cell>
          <cell r="K1166" t="str">
            <v>Richard &amp; Nyrene Clark Family Trust</v>
          </cell>
          <cell r="L1166" t="str">
            <v>Richard Clark</v>
          </cell>
          <cell r="M1166">
            <v>7072240204</v>
          </cell>
          <cell r="O1166" t="str">
            <v>Masonry</v>
          </cell>
          <cell r="Q1166">
            <v>7154</v>
          </cell>
          <cell r="S1166" t="str">
            <v>Multi</v>
          </cell>
          <cell r="U1166">
            <v>193174</v>
          </cell>
          <cell r="W1166">
            <v>1600000</v>
          </cell>
          <cell r="X1166" t="str">
            <v>Bank of America NA</v>
          </cell>
          <cell r="AE1166">
            <v>39455</v>
          </cell>
        </row>
        <row r="1167">
          <cell r="A1167" t="str">
            <v>148037735</v>
          </cell>
          <cell r="B1167" t="str">
            <v>East Bay/Oakland</v>
          </cell>
          <cell r="C1167" t="str">
            <v>Napa County</v>
          </cell>
          <cell r="D1167" t="str">
            <v>Retail</v>
          </cell>
          <cell r="E1167" t="str">
            <v>Service Station</v>
          </cell>
          <cell r="F1167" t="str">
            <v>3438 Broadway St</v>
          </cell>
          <cell r="G1167" t="str">
            <v>American Canyon</v>
          </cell>
          <cell r="H1167" t="str">
            <v>Napa</v>
          </cell>
          <cell r="J1167" t="str">
            <v>94503</v>
          </cell>
          <cell r="O1167" t="str">
            <v>Reinforced Concrete</v>
          </cell>
          <cell r="P1167">
            <v>1975</v>
          </cell>
          <cell r="Q1167">
            <v>1480</v>
          </cell>
          <cell r="S1167" t="str">
            <v>Single</v>
          </cell>
          <cell r="W1167">
            <v>900000</v>
          </cell>
          <cell r="X1167" t="str">
            <v>Cushman Capital</v>
          </cell>
          <cell r="AE1167">
            <v>37735</v>
          </cell>
        </row>
        <row r="1168">
          <cell r="A1168" t="str">
            <v>400039388</v>
          </cell>
          <cell r="B1168" t="str">
            <v>East Bay/Oakland</v>
          </cell>
          <cell r="C1168" t="str">
            <v>Napa County</v>
          </cell>
          <cell r="D1168" t="str">
            <v>Retail</v>
          </cell>
          <cell r="E1168" t="str">
            <v>Storefront</v>
          </cell>
          <cell r="F1168" t="str">
            <v>1371-1375 Main St</v>
          </cell>
          <cell r="G1168" t="str">
            <v>Saint Helena</v>
          </cell>
          <cell r="H1168" t="str">
            <v>Napa</v>
          </cell>
          <cell r="J1168" t="str">
            <v>94574</v>
          </cell>
          <cell r="O1168" t="str">
            <v>Masonry</v>
          </cell>
          <cell r="P1168">
            <v>1910</v>
          </cell>
          <cell r="Q1168">
            <v>4000</v>
          </cell>
          <cell r="S1168" t="str">
            <v>Multi</v>
          </cell>
          <cell r="U1168">
            <v>720865</v>
          </cell>
          <cell r="AE1168">
            <v>39388</v>
          </cell>
        </row>
        <row r="1169">
          <cell r="A1169" t="str">
            <v>570038945</v>
          </cell>
          <cell r="B1169" t="str">
            <v>East Bay/Oakland</v>
          </cell>
          <cell r="C1169" t="str">
            <v>Napa County</v>
          </cell>
          <cell r="D1169" t="str">
            <v>Retail</v>
          </cell>
          <cell r="E1169" t="str">
            <v>Storefront</v>
          </cell>
          <cell r="F1169" t="str">
            <v>1424-1436 2nd St</v>
          </cell>
          <cell r="G1169" t="str">
            <v>Napa</v>
          </cell>
          <cell r="H1169" t="str">
            <v>Napa</v>
          </cell>
          <cell r="I1169" t="str">
            <v>Capitol Thrift</v>
          </cell>
          <cell r="J1169" t="str">
            <v>94559</v>
          </cell>
          <cell r="K1169" t="str">
            <v>Edward &amp; Anna Hayman</v>
          </cell>
          <cell r="M1169">
            <v>7072262666</v>
          </cell>
          <cell r="O1169" t="str">
            <v>Wood Frame</v>
          </cell>
          <cell r="P1169">
            <v>1963</v>
          </cell>
          <cell r="Q1169">
            <v>5700</v>
          </cell>
          <cell r="R1169">
            <v>3</v>
          </cell>
          <cell r="S1169" t="str">
            <v>Multi</v>
          </cell>
          <cell r="T1169">
            <v>45.26</v>
          </cell>
          <cell r="U1169">
            <v>756711</v>
          </cell>
          <cell r="W1169">
            <v>1800000</v>
          </cell>
          <cell r="X1169" t="str">
            <v>Seller</v>
          </cell>
          <cell r="AE1169">
            <v>38945</v>
          </cell>
        </row>
        <row r="1170">
          <cell r="A1170" t="str">
            <v>73139793</v>
          </cell>
          <cell r="B1170" t="str">
            <v>East Bay/Oakland</v>
          </cell>
          <cell r="C1170" t="str">
            <v>Napa County</v>
          </cell>
          <cell r="D1170" t="str">
            <v>Retail</v>
          </cell>
          <cell r="F1170" t="str">
            <v>1346 Main St</v>
          </cell>
          <cell r="G1170" t="str">
            <v>Saint Helena</v>
          </cell>
          <cell r="H1170" t="str">
            <v>Napa</v>
          </cell>
          <cell r="J1170" t="str">
            <v>94574</v>
          </cell>
          <cell r="O1170" t="str">
            <v>Masonry</v>
          </cell>
          <cell r="Q1170">
            <v>731</v>
          </cell>
          <cell r="S1170" t="str">
            <v>Multi</v>
          </cell>
          <cell r="U1170">
            <v>52242</v>
          </cell>
          <cell r="AE1170">
            <v>39793</v>
          </cell>
        </row>
        <row r="1171">
          <cell r="A1171" t="str">
            <v>8042440382</v>
          </cell>
          <cell r="B1171" t="str">
            <v>East Bay/Oakland</v>
          </cell>
          <cell r="C1171" t="str">
            <v>Napa County</v>
          </cell>
          <cell r="D1171" t="str">
            <v>Retail (Community Center)</v>
          </cell>
          <cell r="F1171" t="str">
            <v>3375 Jefferson St (3 Properties)</v>
          </cell>
          <cell r="G1171" t="str">
            <v>Napa</v>
          </cell>
          <cell r="H1171" t="str">
            <v>Napa</v>
          </cell>
          <cell r="I1171" t="str">
            <v>Jefferson Center</v>
          </cell>
          <cell r="J1171" t="str">
            <v>94558</v>
          </cell>
          <cell r="O1171" t="str">
            <v>Reinforced Concrete</v>
          </cell>
          <cell r="Q1171">
            <v>80424</v>
          </cell>
          <cell r="R1171">
            <v>7</v>
          </cell>
          <cell r="S1171" t="str">
            <v>Single</v>
          </cell>
          <cell r="U1171">
            <v>12040655</v>
          </cell>
          <cell r="W1171">
            <v>1750000</v>
          </cell>
          <cell r="X1171" t="str">
            <v>Seller</v>
          </cell>
          <cell r="Z1171" t="str">
            <v>Lender Name: Cushman Cynthia A J</v>
          </cell>
          <cell r="AE1171">
            <v>40382</v>
          </cell>
        </row>
        <row r="1172">
          <cell r="A1172" t="str">
            <v>90039798</v>
          </cell>
          <cell r="B1172" t="str">
            <v>East Bay/Oakland</v>
          </cell>
          <cell r="C1172" t="str">
            <v>Napa County</v>
          </cell>
          <cell r="D1172" t="str">
            <v>Retail</v>
          </cell>
          <cell r="E1172" t="str">
            <v>Service Station</v>
          </cell>
          <cell r="F1172" t="str">
            <v>3001 Jefferson St</v>
          </cell>
          <cell r="G1172" t="str">
            <v>Napa</v>
          </cell>
          <cell r="H1172" t="str">
            <v>Napa</v>
          </cell>
          <cell r="I1172" t="str">
            <v>USA Gasoline</v>
          </cell>
          <cell r="J1172" t="str">
            <v>94558</v>
          </cell>
          <cell r="O1172" t="str">
            <v>Masonry</v>
          </cell>
          <cell r="Q1172">
            <v>900</v>
          </cell>
          <cell r="S1172" t="str">
            <v>Multi</v>
          </cell>
          <cell r="U1172">
            <v>261247</v>
          </cell>
          <cell r="AE1172">
            <v>39798</v>
          </cell>
        </row>
        <row r="1173">
          <cell r="A1173" t="str">
            <v>671139195</v>
          </cell>
          <cell r="B1173" t="str">
            <v>East Bay/Oakland</v>
          </cell>
          <cell r="C1173" t="str">
            <v>Napa County</v>
          </cell>
          <cell r="D1173" t="str">
            <v>Retail</v>
          </cell>
          <cell r="F1173" t="str">
            <v>7564 Saint Helena Hwy</v>
          </cell>
          <cell r="G1173" t="str">
            <v>Napa</v>
          </cell>
          <cell r="H1173" t="str">
            <v>Napa</v>
          </cell>
          <cell r="J1173" t="str">
            <v>94558</v>
          </cell>
          <cell r="O1173" t="str">
            <v>Masonry</v>
          </cell>
          <cell r="Q1173">
            <v>6711</v>
          </cell>
          <cell r="S1173" t="str">
            <v>Single</v>
          </cell>
          <cell r="U1173">
            <v>535742</v>
          </cell>
          <cell r="AE1173">
            <v>39195</v>
          </cell>
        </row>
        <row r="1174">
          <cell r="A1174" t="str">
            <v>6832137488</v>
          </cell>
          <cell r="B1174" t="str">
            <v>East Bay/Oakland</v>
          </cell>
          <cell r="C1174" t="str">
            <v>Napa County</v>
          </cell>
          <cell r="D1174" t="str">
            <v>Retail</v>
          </cell>
          <cell r="E1174" t="str">
            <v>Freestanding</v>
          </cell>
          <cell r="F1174" t="str">
            <v>1116 1st St</v>
          </cell>
          <cell r="G1174" t="str">
            <v>Napa</v>
          </cell>
          <cell r="H1174" t="str">
            <v>Napa</v>
          </cell>
          <cell r="I1174" t="str">
            <v>Kohl's</v>
          </cell>
          <cell r="J1174" t="str">
            <v>94559</v>
          </cell>
          <cell r="O1174" t="str">
            <v>Masonry</v>
          </cell>
          <cell r="P1174">
            <v>1973</v>
          </cell>
          <cell r="Q1174">
            <v>68321</v>
          </cell>
          <cell r="S1174" t="str">
            <v>Single</v>
          </cell>
          <cell r="T1174">
            <v>2.13</v>
          </cell>
          <cell r="U1174">
            <v>4421727</v>
          </cell>
          <cell r="W1174">
            <v>6250000</v>
          </cell>
          <cell r="X1174" t="str">
            <v>CIBC, Inc.</v>
          </cell>
          <cell r="AE1174">
            <v>37488</v>
          </cell>
        </row>
        <row r="1175">
          <cell r="A1175" t="str">
            <v>1093538749</v>
          </cell>
          <cell r="B1175" t="str">
            <v>East Bay/Oakland</v>
          </cell>
          <cell r="C1175" t="str">
            <v>Napa County</v>
          </cell>
          <cell r="D1175" t="str">
            <v>Retail</v>
          </cell>
          <cell r="E1175" t="str">
            <v>Storefront</v>
          </cell>
          <cell r="F1175" t="str">
            <v>1136-1165 Main St</v>
          </cell>
          <cell r="G1175" t="str">
            <v>Saint Helena</v>
          </cell>
          <cell r="H1175" t="str">
            <v>Napa</v>
          </cell>
          <cell r="I1175" t="str">
            <v>St Helena Plaza</v>
          </cell>
          <cell r="J1175" t="str">
            <v>94574</v>
          </cell>
          <cell r="O1175" t="str">
            <v>Masonry</v>
          </cell>
          <cell r="Q1175">
            <v>10935</v>
          </cell>
          <cell r="S1175" t="str">
            <v>Multi</v>
          </cell>
          <cell r="U1175">
            <v>1212717</v>
          </cell>
          <cell r="X1175" t="str">
            <v>Lender Not available</v>
          </cell>
          <cell r="AE1175">
            <v>38749</v>
          </cell>
        </row>
        <row r="1176">
          <cell r="A1176" t="str">
            <v>850039013</v>
          </cell>
          <cell r="B1176" t="str">
            <v>East Bay/Oakland</v>
          </cell>
          <cell r="C1176" t="str">
            <v>Napa County</v>
          </cell>
          <cell r="D1176" t="str">
            <v>Retail</v>
          </cell>
          <cell r="E1176" t="str">
            <v>Freestanding</v>
          </cell>
          <cell r="F1176" t="str">
            <v>1343 Main St</v>
          </cell>
          <cell r="G1176" t="str">
            <v>Napa</v>
          </cell>
          <cell r="H1176" t="str">
            <v>Napa</v>
          </cell>
          <cell r="J1176" t="str">
            <v>94559</v>
          </cell>
          <cell r="O1176" t="str">
            <v>Reinforced Concrete</v>
          </cell>
          <cell r="P1176">
            <v>1915</v>
          </cell>
          <cell r="Q1176">
            <v>8500</v>
          </cell>
          <cell r="R1176">
            <v>1</v>
          </cell>
          <cell r="S1176" t="str">
            <v>Multi</v>
          </cell>
          <cell r="U1176">
            <v>427772</v>
          </cell>
          <cell r="W1176">
            <v>1499900</v>
          </cell>
          <cell r="X1176" t="str">
            <v>Charter Oak Bank</v>
          </cell>
          <cell r="AE1176">
            <v>39013</v>
          </cell>
        </row>
        <row r="1177">
          <cell r="A1177" t="str">
            <v>5774538652</v>
          </cell>
          <cell r="B1177" t="str">
            <v>East Bay/Oakland</v>
          </cell>
          <cell r="C1177" t="str">
            <v>Napa County</v>
          </cell>
          <cell r="D1177" t="str">
            <v>Retail (Neighborhood Center)</v>
          </cell>
          <cell r="F1177" t="str">
            <v>1325-1517 W Imola Ave</v>
          </cell>
          <cell r="G1177" t="str">
            <v>Napa</v>
          </cell>
          <cell r="H1177" t="str">
            <v>Napa</v>
          </cell>
          <cell r="I1177" t="str">
            <v>River Park Shopping Center</v>
          </cell>
          <cell r="J1177" t="str">
            <v>94559</v>
          </cell>
          <cell r="O1177" t="str">
            <v>Masonry</v>
          </cell>
          <cell r="P1177">
            <v>1974</v>
          </cell>
          <cell r="Q1177">
            <v>57745</v>
          </cell>
          <cell r="R1177">
            <v>1</v>
          </cell>
          <cell r="S1177" t="str">
            <v>Multi</v>
          </cell>
          <cell r="T1177">
            <v>11.77</v>
          </cell>
          <cell r="U1177">
            <v>589098</v>
          </cell>
          <cell r="AE1177">
            <v>38652</v>
          </cell>
        </row>
        <row r="1178">
          <cell r="A1178" t="str">
            <v>15845636647</v>
          </cell>
          <cell r="B1178" t="str">
            <v>East Bay/Oakland</v>
          </cell>
          <cell r="C1178" t="str">
            <v>Napa County</v>
          </cell>
          <cell r="D1178" t="str">
            <v>Retail (Outlet Center)</v>
          </cell>
          <cell r="F1178" t="str">
            <v>601-941 Factory Stores Dr</v>
          </cell>
          <cell r="G1178" t="str">
            <v>Napa</v>
          </cell>
          <cell r="H1178" t="str">
            <v>Napa</v>
          </cell>
          <cell r="I1178" t="str">
            <v>Napa Premium Outlets</v>
          </cell>
          <cell r="J1178" t="str">
            <v>94558</v>
          </cell>
          <cell r="P1178">
            <v>1994</v>
          </cell>
          <cell r="Q1178">
            <v>158456</v>
          </cell>
          <cell r="R1178">
            <v>1</v>
          </cell>
          <cell r="S1178" t="str">
            <v>Multi</v>
          </cell>
          <cell r="AE1178">
            <v>36647</v>
          </cell>
        </row>
        <row r="1179">
          <cell r="A1179" t="str">
            <v>1225239539</v>
          </cell>
          <cell r="B1179" t="str">
            <v>East Bay/Oakland</v>
          </cell>
          <cell r="C1179" t="str">
            <v>Napa County</v>
          </cell>
          <cell r="D1179" t="str">
            <v>Mixed (Strip Center)</v>
          </cell>
          <cell r="F1179" t="str">
            <v>3012-3090 Jefferson St (2 Properties)</v>
          </cell>
          <cell r="G1179" t="str">
            <v>Napa</v>
          </cell>
          <cell r="H1179" t="str">
            <v>Napa</v>
          </cell>
          <cell r="I1179" t="str">
            <v>Multi-Property Sale</v>
          </cell>
          <cell r="J1179" t="str">
            <v>94558</v>
          </cell>
          <cell r="O1179" t="str">
            <v>Wood Frame</v>
          </cell>
          <cell r="Q1179">
            <v>12252</v>
          </cell>
          <cell r="S1179" t="str">
            <v>Multi</v>
          </cell>
          <cell r="U1179">
            <v>4361238</v>
          </cell>
          <cell r="AE1179">
            <v>39539</v>
          </cell>
        </row>
        <row r="1180">
          <cell r="A1180" t="str">
            <v>1881037272</v>
          </cell>
          <cell r="B1180" t="str">
            <v>East Bay/Oakland</v>
          </cell>
          <cell r="C1180" t="str">
            <v>Napa County</v>
          </cell>
          <cell r="D1180" t="str">
            <v>Retail</v>
          </cell>
          <cell r="E1180" t="str">
            <v>Storefront Retail/Office</v>
          </cell>
          <cell r="F1180" t="str">
            <v>800-802 Vallejo St</v>
          </cell>
          <cell r="G1180" t="str">
            <v>Napa</v>
          </cell>
          <cell r="H1180" t="str">
            <v>Napa</v>
          </cell>
          <cell r="J1180" t="str">
            <v>94559</v>
          </cell>
          <cell r="O1180" t="str">
            <v>Masonry</v>
          </cell>
          <cell r="P1180">
            <v>1975</v>
          </cell>
          <cell r="Q1180">
            <v>18810</v>
          </cell>
          <cell r="S1180" t="str">
            <v>Multi</v>
          </cell>
          <cell r="X1180" t="str">
            <v>Lender Not available</v>
          </cell>
          <cell r="AE1180">
            <v>37272</v>
          </cell>
        </row>
        <row r="1181">
          <cell r="A1181" t="str">
            <v>1307836649</v>
          </cell>
          <cell r="B1181" t="str">
            <v>East Bay/Oakland</v>
          </cell>
          <cell r="C1181" t="str">
            <v>Napa County</v>
          </cell>
          <cell r="D1181" t="str">
            <v>Retail</v>
          </cell>
          <cell r="E1181" t="str">
            <v>Storefront Retail/Office</v>
          </cell>
          <cell r="F1181" t="str">
            <v>1750 1st St</v>
          </cell>
          <cell r="G1181" t="str">
            <v>Napa</v>
          </cell>
          <cell r="H1181" t="str">
            <v>Napa</v>
          </cell>
          <cell r="I1181" t="str">
            <v>The Noyes Mansion</v>
          </cell>
          <cell r="J1181" t="str">
            <v>94559</v>
          </cell>
          <cell r="O1181" t="str">
            <v>Wood Frame</v>
          </cell>
          <cell r="P1181">
            <v>1902</v>
          </cell>
          <cell r="Q1181">
            <v>13078</v>
          </cell>
          <cell r="AE1181">
            <v>36649</v>
          </cell>
        </row>
        <row r="1182">
          <cell r="A1182" t="str">
            <v/>
          </cell>
        </row>
        <row r="1183">
          <cell r="A1183" t="str">
            <v/>
          </cell>
        </row>
        <row r="1184">
          <cell r="A1184" t="str">
            <v/>
          </cell>
        </row>
        <row r="1185">
          <cell r="A1185" t="str">
            <v/>
          </cell>
        </row>
        <row r="1186">
          <cell r="A1186" t="str">
            <v/>
          </cell>
        </row>
        <row r="1187">
          <cell r="A1187" t="str">
            <v/>
          </cell>
        </row>
        <row r="1188">
          <cell r="A1188" t="str">
            <v/>
          </cell>
        </row>
        <row r="1189">
          <cell r="A1189" t="str">
            <v/>
          </cell>
        </row>
        <row r="1190">
          <cell r="A1190" t="str">
            <v/>
          </cell>
        </row>
        <row r="1191">
          <cell r="A1191" t="str">
            <v/>
          </cell>
        </row>
        <row r="1192">
          <cell r="A1192" t="str">
            <v/>
          </cell>
        </row>
        <row r="1193">
          <cell r="A1193" t="str">
            <v/>
          </cell>
        </row>
        <row r="1194">
          <cell r="A1194" t="str">
            <v/>
          </cell>
        </row>
        <row r="1195">
          <cell r="A1195" t="str">
            <v/>
          </cell>
        </row>
        <row r="1196">
          <cell r="A1196" t="str">
            <v/>
          </cell>
        </row>
        <row r="1197">
          <cell r="A1197" t="str">
            <v/>
          </cell>
        </row>
        <row r="1198">
          <cell r="A1198" t="str">
            <v/>
          </cell>
        </row>
        <row r="1199">
          <cell r="A1199" t="str">
            <v/>
          </cell>
        </row>
        <row r="1200">
          <cell r="A1200" t="str">
            <v/>
          </cell>
        </row>
        <row r="1201">
          <cell r="A1201" t="str">
            <v/>
          </cell>
        </row>
        <row r="1202">
          <cell r="A1202" t="str">
            <v/>
          </cell>
        </row>
        <row r="1203">
          <cell r="A1203" t="str">
            <v/>
          </cell>
        </row>
        <row r="1204">
          <cell r="A1204" t="str">
            <v/>
          </cell>
        </row>
        <row r="1205">
          <cell r="A1205" t="str">
            <v/>
          </cell>
        </row>
        <row r="1206">
          <cell r="A1206" t="str">
            <v/>
          </cell>
        </row>
        <row r="1207">
          <cell r="A1207" t="str">
            <v/>
          </cell>
        </row>
        <row r="1208">
          <cell r="A1208" t="str">
            <v/>
          </cell>
        </row>
        <row r="1209">
          <cell r="A1209" t="str">
            <v/>
          </cell>
        </row>
        <row r="1210">
          <cell r="A1210" t="str">
            <v/>
          </cell>
        </row>
        <row r="1211">
          <cell r="A1211" t="str">
            <v/>
          </cell>
        </row>
        <row r="1212">
          <cell r="A1212" t="str">
            <v/>
          </cell>
        </row>
        <row r="1213">
          <cell r="A1213" t="str">
            <v/>
          </cell>
        </row>
        <row r="1214">
          <cell r="A1214" t="str">
            <v/>
          </cell>
        </row>
        <row r="1215">
          <cell r="A1215" t="str">
            <v/>
          </cell>
        </row>
        <row r="1216">
          <cell r="A1216" t="str">
            <v/>
          </cell>
        </row>
        <row r="1217">
          <cell r="A1217" t="str">
            <v/>
          </cell>
        </row>
        <row r="1218">
          <cell r="A1218" t="str">
            <v/>
          </cell>
        </row>
        <row r="1219">
          <cell r="A1219" t="str">
            <v/>
          </cell>
        </row>
        <row r="1220">
          <cell r="A1220" t="str">
            <v/>
          </cell>
        </row>
        <row r="1221">
          <cell r="A1221" t="str">
            <v/>
          </cell>
        </row>
        <row r="1222">
          <cell r="A1222" t="str">
            <v/>
          </cell>
        </row>
        <row r="1223">
          <cell r="A1223" t="str">
            <v/>
          </cell>
        </row>
        <row r="1224">
          <cell r="A1224" t="str">
            <v/>
          </cell>
        </row>
        <row r="1225">
          <cell r="A1225" t="str">
            <v/>
          </cell>
        </row>
        <row r="1226">
          <cell r="A1226" t="str">
            <v/>
          </cell>
        </row>
        <row r="1227">
          <cell r="A1227" t="str">
            <v/>
          </cell>
        </row>
        <row r="1228">
          <cell r="A1228" t="str">
            <v/>
          </cell>
        </row>
        <row r="1229">
          <cell r="A1229" t="str">
            <v/>
          </cell>
        </row>
        <row r="1230">
          <cell r="A1230" t="str">
            <v/>
          </cell>
        </row>
        <row r="1231">
          <cell r="A1231" t="str">
            <v/>
          </cell>
        </row>
        <row r="1232">
          <cell r="A1232" t="str">
            <v/>
          </cell>
        </row>
        <row r="1233">
          <cell r="A1233" t="str">
            <v/>
          </cell>
        </row>
        <row r="1234">
          <cell r="A1234" t="str">
            <v/>
          </cell>
        </row>
        <row r="1235">
          <cell r="A1235" t="str">
            <v/>
          </cell>
        </row>
        <row r="1236">
          <cell r="A1236" t="str">
            <v/>
          </cell>
        </row>
        <row r="1237">
          <cell r="A1237" t="str">
            <v/>
          </cell>
        </row>
        <row r="1238">
          <cell r="A1238" t="str">
            <v/>
          </cell>
        </row>
        <row r="1239">
          <cell r="A1239" t="str">
            <v/>
          </cell>
        </row>
        <row r="1240">
          <cell r="A1240" t="str">
            <v/>
          </cell>
        </row>
        <row r="1241">
          <cell r="A1241" t="str">
            <v/>
          </cell>
        </row>
        <row r="1242">
          <cell r="A1242" t="str">
            <v/>
          </cell>
        </row>
        <row r="1243">
          <cell r="A1243" t="str">
            <v/>
          </cell>
        </row>
        <row r="1244">
          <cell r="A1244" t="str">
            <v/>
          </cell>
        </row>
        <row r="1245">
          <cell r="A1245" t="str">
            <v/>
          </cell>
        </row>
        <row r="1246">
          <cell r="A1246" t="str">
            <v/>
          </cell>
        </row>
        <row r="1247">
          <cell r="A1247" t="str">
            <v/>
          </cell>
        </row>
        <row r="1248">
          <cell r="A1248" t="str">
            <v/>
          </cell>
        </row>
        <row r="1249">
          <cell r="A1249" t="str">
            <v/>
          </cell>
        </row>
        <row r="1250">
          <cell r="A1250" t="str">
            <v/>
          </cell>
        </row>
        <row r="1251">
          <cell r="A1251" t="str">
            <v/>
          </cell>
        </row>
        <row r="1252">
          <cell r="A1252" t="str">
            <v/>
          </cell>
        </row>
        <row r="1253">
          <cell r="A1253" t="str">
            <v/>
          </cell>
        </row>
        <row r="1254">
          <cell r="A1254" t="str">
            <v/>
          </cell>
        </row>
        <row r="1255">
          <cell r="A1255" t="str">
            <v/>
          </cell>
        </row>
        <row r="1256">
          <cell r="A1256" t="str">
            <v/>
          </cell>
        </row>
        <row r="1257">
          <cell r="A1257" t="str">
            <v/>
          </cell>
        </row>
        <row r="1258">
          <cell r="A1258" t="str">
            <v/>
          </cell>
        </row>
        <row r="1259">
          <cell r="A1259" t="str">
            <v/>
          </cell>
        </row>
        <row r="1260">
          <cell r="A1260" t="str">
            <v/>
          </cell>
        </row>
        <row r="1261">
          <cell r="A1261" t="str">
            <v/>
          </cell>
        </row>
        <row r="1262">
          <cell r="A1262" t="str">
            <v/>
          </cell>
        </row>
        <row r="1263">
          <cell r="A1263" t="str">
            <v/>
          </cell>
        </row>
        <row r="1264">
          <cell r="A1264" t="str">
            <v/>
          </cell>
        </row>
        <row r="1265">
          <cell r="A1265" t="str">
            <v/>
          </cell>
        </row>
        <row r="1266">
          <cell r="A1266" t="str">
            <v/>
          </cell>
        </row>
        <row r="1267">
          <cell r="A1267" t="str">
            <v/>
          </cell>
        </row>
        <row r="1268">
          <cell r="A1268" t="str">
            <v/>
          </cell>
        </row>
        <row r="1269">
          <cell r="A1269" t="str">
            <v/>
          </cell>
        </row>
        <row r="1270">
          <cell r="A1270" t="str">
            <v/>
          </cell>
        </row>
        <row r="1271">
          <cell r="A1271" t="str">
            <v/>
          </cell>
        </row>
        <row r="1272">
          <cell r="A1272" t="str">
            <v/>
          </cell>
        </row>
        <row r="1273">
          <cell r="A1273" t="str">
            <v/>
          </cell>
        </row>
        <row r="1274">
          <cell r="A1274" t="str">
            <v/>
          </cell>
        </row>
        <row r="1275">
          <cell r="A1275" t="str">
            <v/>
          </cell>
        </row>
        <row r="1276">
          <cell r="A1276" t="str">
            <v/>
          </cell>
        </row>
        <row r="1277">
          <cell r="A1277" t="str">
            <v/>
          </cell>
        </row>
        <row r="1278">
          <cell r="A1278" t="str">
            <v/>
          </cell>
        </row>
        <row r="1279">
          <cell r="A1279" t="str">
            <v/>
          </cell>
        </row>
        <row r="1280">
          <cell r="A1280" t="str">
            <v/>
          </cell>
        </row>
        <row r="1281">
          <cell r="A1281" t="str">
            <v/>
          </cell>
        </row>
        <row r="1282">
          <cell r="A1282" t="str">
            <v/>
          </cell>
        </row>
        <row r="1283">
          <cell r="A1283" t="str">
            <v/>
          </cell>
        </row>
        <row r="1284">
          <cell r="A1284" t="str">
            <v/>
          </cell>
        </row>
        <row r="1285">
          <cell r="A1285" t="str">
            <v/>
          </cell>
        </row>
        <row r="1286">
          <cell r="A1286" t="str">
            <v/>
          </cell>
        </row>
        <row r="1287">
          <cell r="A1287" t="str">
            <v/>
          </cell>
        </row>
        <row r="1288">
          <cell r="A1288" t="str">
            <v/>
          </cell>
        </row>
        <row r="1289">
          <cell r="A1289" t="str">
            <v/>
          </cell>
        </row>
        <row r="1290">
          <cell r="A1290" t="str">
            <v/>
          </cell>
        </row>
        <row r="1291">
          <cell r="A1291" t="str">
            <v/>
          </cell>
        </row>
        <row r="1292">
          <cell r="A1292" t="str">
            <v/>
          </cell>
        </row>
        <row r="1293">
          <cell r="A1293" t="str">
            <v/>
          </cell>
        </row>
        <row r="1294">
          <cell r="A1294" t="str">
            <v/>
          </cell>
        </row>
        <row r="1295">
          <cell r="A1295" t="str">
            <v/>
          </cell>
        </row>
        <row r="1296">
          <cell r="A1296" t="str">
            <v/>
          </cell>
        </row>
        <row r="1297">
          <cell r="A1297" t="str">
            <v/>
          </cell>
        </row>
        <row r="1298">
          <cell r="A1298" t="str">
            <v/>
          </cell>
        </row>
        <row r="1299">
          <cell r="A1299" t="str">
            <v/>
          </cell>
        </row>
        <row r="1300">
          <cell r="A1300" t="str">
            <v/>
          </cell>
        </row>
        <row r="1301">
          <cell r="A1301" t="str">
            <v/>
          </cell>
        </row>
        <row r="1302">
          <cell r="A1302" t="str">
            <v/>
          </cell>
        </row>
        <row r="1303">
          <cell r="A1303" t="str">
            <v/>
          </cell>
        </row>
        <row r="1304">
          <cell r="A1304" t="str">
            <v/>
          </cell>
        </row>
        <row r="1305">
          <cell r="A1305" t="str">
            <v/>
          </cell>
        </row>
        <row r="1306">
          <cell r="A1306" t="str">
            <v/>
          </cell>
        </row>
        <row r="1307">
          <cell r="A1307" t="str">
            <v/>
          </cell>
        </row>
        <row r="1308">
          <cell r="A1308" t="str">
            <v/>
          </cell>
        </row>
        <row r="1309">
          <cell r="A1309" t="str">
            <v/>
          </cell>
        </row>
        <row r="1310">
          <cell r="A1310" t="str">
            <v/>
          </cell>
        </row>
        <row r="1311">
          <cell r="A1311" t="str">
            <v/>
          </cell>
        </row>
        <row r="1312">
          <cell r="A1312" t="str">
            <v/>
          </cell>
        </row>
        <row r="1313">
          <cell r="A1313" t="str">
            <v/>
          </cell>
        </row>
        <row r="1314">
          <cell r="A1314" t="str">
            <v/>
          </cell>
        </row>
        <row r="1315">
          <cell r="A1315" t="str">
            <v/>
          </cell>
        </row>
        <row r="1316">
          <cell r="A1316" t="str">
            <v/>
          </cell>
        </row>
        <row r="1317">
          <cell r="A1317" t="str">
            <v/>
          </cell>
        </row>
        <row r="1318">
          <cell r="A1318" t="str">
            <v/>
          </cell>
        </row>
        <row r="1319">
          <cell r="A1319" t="str">
            <v/>
          </cell>
        </row>
        <row r="1320">
          <cell r="A1320" t="str">
            <v/>
          </cell>
        </row>
        <row r="1321">
          <cell r="A1321" t="str">
            <v/>
          </cell>
        </row>
        <row r="1322">
          <cell r="A1322" t="str">
            <v/>
          </cell>
        </row>
        <row r="1323">
          <cell r="A1323" t="str">
            <v/>
          </cell>
        </row>
        <row r="1324">
          <cell r="A1324" t="str">
            <v/>
          </cell>
        </row>
        <row r="1325">
          <cell r="A1325" t="str">
            <v/>
          </cell>
        </row>
        <row r="1326">
          <cell r="A1326" t="str">
            <v/>
          </cell>
        </row>
        <row r="1327">
          <cell r="A1327" t="str">
            <v/>
          </cell>
        </row>
        <row r="1328">
          <cell r="A1328" t="str">
            <v/>
          </cell>
        </row>
        <row r="1329">
          <cell r="A1329" t="str">
            <v/>
          </cell>
        </row>
        <row r="1330">
          <cell r="A1330" t="str">
            <v/>
          </cell>
        </row>
        <row r="1331">
          <cell r="A1331" t="str">
            <v/>
          </cell>
        </row>
        <row r="1332">
          <cell r="A1332" t="str">
            <v/>
          </cell>
        </row>
        <row r="1333">
          <cell r="A1333" t="str">
            <v/>
          </cell>
        </row>
        <row r="1334">
          <cell r="A1334" t="str">
            <v/>
          </cell>
        </row>
        <row r="1335">
          <cell r="A1335" t="str">
            <v/>
          </cell>
        </row>
        <row r="1336">
          <cell r="A1336" t="str">
            <v/>
          </cell>
        </row>
        <row r="1337">
          <cell r="A1337" t="str">
            <v/>
          </cell>
        </row>
        <row r="1338">
          <cell r="A1338" t="str">
            <v/>
          </cell>
        </row>
        <row r="1339">
          <cell r="A1339" t="str">
            <v/>
          </cell>
        </row>
        <row r="1340">
          <cell r="A1340" t="str">
            <v/>
          </cell>
        </row>
        <row r="1341">
          <cell r="A1341" t="str">
            <v/>
          </cell>
        </row>
        <row r="1342">
          <cell r="A1342" t="str">
            <v/>
          </cell>
        </row>
        <row r="1343">
          <cell r="A1343" t="str">
            <v/>
          </cell>
        </row>
        <row r="1344">
          <cell r="A1344" t="str">
            <v/>
          </cell>
        </row>
        <row r="1345">
          <cell r="A1345" t="str">
            <v/>
          </cell>
        </row>
        <row r="1346">
          <cell r="A1346" t="str">
            <v/>
          </cell>
        </row>
        <row r="1347">
          <cell r="A1347" t="str">
            <v/>
          </cell>
        </row>
        <row r="1348">
          <cell r="A1348" t="str">
            <v/>
          </cell>
        </row>
        <row r="1349">
          <cell r="A1349" t="str">
            <v/>
          </cell>
        </row>
        <row r="1350">
          <cell r="A1350" t="str">
            <v/>
          </cell>
        </row>
        <row r="1351">
          <cell r="A1351" t="str">
            <v/>
          </cell>
        </row>
        <row r="1352">
          <cell r="A1352" t="str">
            <v/>
          </cell>
        </row>
        <row r="1353">
          <cell r="A1353" t="str">
            <v/>
          </cell>
        </row>
        <row r="1354">
          <cell r="A1354" t="str">
            <v/>
          </cell>
        </row>
        <row r="1355">
          <cell r="A1355" t="str">
            <v/>
          </cell>
        </row>
        <row r="1356">
          <cell r="A1356" t="str">
            <v/>
          </cell>
        </row>
        <row r="1357">
          <cell r="A1357" t="str">
            <v/>
          </cell>
        </row>
        <row r="1358">
          <cell r="A1358" t="str">
            <v/>
          </cell>
        </row>
        <row r="1359">
          <cell r="A1359" t="str">
            <v/>
          </cell>
        </row>
        <row r="1360">
          <cell r="A1360" t="str">
            <v/>
          </cell>
        </row>
        <row r="1361">
          <cell r="A1361" t="str">
            <v/>
          </cell>
        </row>
        <row r="1362">
          <cell r="A1362" t="str">
            <v/>
          </cell>
        </row>
        <row r="1363">
          <cell r="A1363" t="str">
            <v/>
          </cell>
        </row>
        <row r="1364">
          <cell r="A1364" t="str">
            <v/>
          </cell>
        </row>
        <row r="1365">
          <cell r="A1365" t="str">
            <v/>
          </cell>
        </row>
        <row r="1366">
          <cell r="A1366" t="str">
            <v/>
          </cell>
        </row>
        <row r="1367">
          <cell r="A1367" t="str">
            <v/>
          </cell>
        </row>
        <row r="1368">
          <cell r="A1368" t="str">
            <v/>
          </cell>
        </row>
        <row r="1369">
          <cell r="A1369" t="str">
            <v/>
          </cell>
        </row>
        <row r="1370">
          <cell r="A1370" t="str">
            <v/>
          </cell>
        </row>
        <row r="1371">
          <cell r="A1371" t="str">
            <v/>
          </cell>
        </row>
        <row r="1372">
          <cell r="A1372" t="str">
            <v/>
          </cell>
        </row>
        <row r="1373">
          <cell r="A1373" t="str">
            <v/>
          </cell>
        </row>
        <row r="1374">
          <cell r="A1374" t="str">
            <v/>
          </cell>
        </row>
        <row r="1375">
          <cell r="A1375" t="str">
            <v/>
          </cell>
        </row>
        <row r="1376">
          <cell r="A1376" t="str">
            <v/>
          </cell>
        </row>
        <row r="1377">
          <cell r="A1377" t="str">
            <v/>
          </cell>
        </row>
        <row r="1378">
          <cell r="A1378" t="str">
            <v/>
          </cell>
        </row>
        <row r="1379">
          <cell r="A1379" t="str">
            <v/>
          </cell>
        </row>
        <row r="1380">
          <cell r="A1380" t="str">
            <v/>
          </cell>
        </row>
        <row r="1381">
          <cell r="A1381" t="str">
            <v/>
          </cell>
        </row>
        <row r="1382">
          <cell r="A1382" t="str">
            <v/>
          </cell>
        </row>
        <row r="1383">
          <cell r="A1383" t="str">
            <v/>
          </cell>
        </row>
        <row r="1384">
          <cell r="A1384" t="str">
            <v/>
          </cell>
        </row>
        <row r="1385">
          <cell r="A1385" t="str">
            <v/>
          </cell>
        </row>
        <row r="1386">
          <cell r="A1386" t="str">
            <v/>
          </cell>
        </row>
        <row r="1387">
          <cell r="A1387" t="str">
            <v/>
          </cell>
        </row>
        <row r="1388">
          <cell r="A1388" t="str">
            <v/>
          </cell>
        </row>
        <row r="1389">
          <cell r="A1389" t="str">
            <v/>
          </cell>
        </row>
        <row r="1390">
          <cell r="A1390" t="str">
            <v/>
          </cell>
        </row>
        <row r="1391">
          <cell r="A1391" t="str">
            <v/>
          </cell>
        </row>
        <row r="1392">
          <cell r="A1392" t="str">
            <v/>
          </cell>
        </row>
        <row r="1393">
          <cell r="A1393" t="str">
            <v/>
          </cell>
        </row>
        <row r="1394">
          <cell r="A1394" t="str">
            <v/>
          </cell>
        </row>
        <row r="1395">
          <cell r="A1395" t="str">
            <v/>
          </cell>
        </row>
        <row r="1396">
          <cell r="A1396" t="str">
            <v/>
          </cell>
        </row>
        <row r="1397">
          <cell r="A1397" t="str">
            <v/>
          </cell>
        </row>
        <row r="1398">
          <cell r="A1398" t="str">
            <v/>
          </cell>
        </row>
        <row r="1399">
          <cell r="A1399" t="str">
            <v/>
          </cell>
        </row>
        <row r="1400">
          <cell r="A1400" t="str">
            <v/>
          </cell>
        </row>
        <row r="1401">
          <cell r="A1401" t="str">
            <v/>
          </cell>
        </row>
        <row r="1402">
          <cell r="A1402" t="str">
            <v/>
          </cell>
        </row>
        <row r="1403">
          <cell r="A1403" t="str">
            <v/>
          </cell>
        </row>
        <row r="1404">
          <cell r="A1404" t="str">
            <v/>
          </cell>
        </row>
        <row r="1405">
          <cell r="A1405" t="str">
            <v/>
          </cell>
        </row>
        <row r="1406">
          <cell r="A1406" t="str">
            <v/>
          </cell>
        </row>
        <row r="1407">
          <cell r="A1407" t="str">
            <v/>
          </cell>
        </row>
        <row r="1408">
          <cell r="A1408" t="str">
            <v/>
          </cell>
        </row>
        <row r="1409">
          <cell r="A1409" t="str">
            <v/>
          </cell>
        </row>
        <row r="1410">
          <cell r="A1410" t="str">
            <v/>
          </cell>
        </row>
        <row r="1411">
          <cell r="A1411" t="str">
            <v/>
          </cell>
        </row>
        <row r="1412">
          <cell r="A1412" t="str">
            <v/>
          </cell>
        </row>
        <row r="1413">
          <cell r="A1413" t="str">
            <v/>
          </cell>
        </row>
        <row r="1414">
          <cell r="A1414" t="str">
            <v/>
          </cell>
        </row>
        <row r="1415">
          <cell r="A1415" t="str">
            <v/>
          </cell>
        </row>
        <row r="1416">
          <cell r="A1416" t="str">
            <v/>
          </cell>
        </row>
        <row r="1417">
          <cell r="A1417" t="str">
            <v/>
          </cell>
        </row>
        <row r="1418">
          <cell r="A1418" t="str">
            <v/>
          </cell>
        </row>
        <row r="1419">
          <cell r="A1419" t="str">
            <v/>
          </cell>
        </row>
        <row r="1420">
          <cell r="A1420" t="str">
            <v/>
          </cell>
        </row>
        <row r="1421">
          <cell r="A1421" t="str">
            <v/>
          </cell>
        </row>
        <row r="1422">
          <cell r="A1422" t="str">
            <v/>
          </cell>
        </row>
        <row r="1423">
          <cell r="A1423" t="str">
            <v/>
          </cell>
        </row>
        <row r="1424">
          <cell r="A1424" t="str">
            <v/>
          </cell>
        </row>
        <row r="1425">
          <cell r="A1425" t="str">
            <v/>
          </cell>
        </row>
        <row r="1426">
          <cell r="A1426" t="str">
            <v/>
          </cell>
        </row>
        <row r="1427">
          <cell r="A1427" t="str">
            <v/>
          </cell>
        </row>
        <row r="1428">
          <cell r="A1428" t="str">
            <v/>
          </cell>
        </row>
        <row r="1429">
          <cell r="A1429" t="str">
            <v/>
          </cell>
        </row>
        <row r="1430">
          <cell r="A1430" t="str">
            <v/>
          </cell>
        </row>
        <row r="1431">
          <cell r="A1431" t="str">
            <v/>
          </cell>
        </row>
        <row r="1432">
          <cell r="A1432" t="str">
            <v/>
          </cell>
        </row>
        <row r="1433">
          <cell r="A1433" t="str">
            <v/>
          </cell>
        </row>
        <row r="1434">
          <cell r="A1434" t="str">
            <v/>
          </cell>
        </row>
        <row r="1435">
          <cell r="A1435" t="str">
            <v/>
          </cell>
        </row>
        <row r="1436">
          <cell r="A1436" t="str">
            <v/>
          </cell>
        </row>
        <row r="1437">
          <cell r="A1437" t="str">
            <v/>
          </cell>
        </row>
        <row r="1438">
          <cell r="A1438" t="str">
            <v/>
          </cell>
        </row>
        <row r="1439">
          <cell r="A1439" t="str">
            <v/>
          </cell>
        </row>
        <row r="1440">
          <cell r="A1440" t="str">
            <v/>
          </cell>
        </row>
        <row r="1441">
          <cell r="A1441" t="str">
            <v/>
          </cell>
        </row>
        <row r="1442">
          <cell r="A1442" t="str">
            <v/>
          </cell>
        </row>
        <row r="1443">
          <cell r="A1443" t="str">
            <v/>
          </cell>
        </row>
        <row r="1444">
          <cell r="A1444" t="str">
            <v/>
          </cell>
        </row>
        <row r="1445">
          <cell r="A1445" t="str">
            <v/>
          </cell>
        </row>
        <row r="1446">
          <cell r="A1446" t="str">
            <v/>
          </cell>
        </row>
        <row r="1447">
          <cell r="A1447" t="str">
            <v/>
          </cell>
        </row>
        <row r="1448">
          <cell r="A1448" t="str">
            <v/>
          </cell>
        </row>
        <row r="1449">
          <cell r="A1449" t="str">
            <v/>
          </cell>
        </row>
        <row r="1450">
          <cell r="A1450" t="str">
            <v/>
          </cell>
        </row>
        <row r="1451">
          <cell r="A1451" t="str">
            <v/>
          </cell>
        </row>
        <row r="1452">
          <cell r="A1452" t="str">
            <v/>
          </cell>
        </row>
        <row r="1453">
          <cell r="A1453" t="str">
            <v/>
          </cell>
        </row>
        <row r="1454">
          <cell r="A1454" t="str">
            <v/>
          </cell>
        </row>
        <row r="1455">
          <cell r="A1455" t="str">
            <v/>
          </cell>
        </row>
        <row r="1456">
          <cell r="A1456" t="str">
            <v/>
          </cell>
        </row>
        <row r="1457">
          <cell r="A1457" t="str">
            <v/>
          </cell>
        </row>
        <row r="1458">
          <cell r="A1458" t="str">
            <v/>
          </cell>
        </row>
        <row r="1459">
          <cell r="A1459" t="str">
            <v/>
          </cell>
        </row>
        <row r="1460">
          <cell r="A1460" t="str">
            <v/>
          </cell>
        </row>
        <row r="1461">
          <cell r="A1461" t="str">
            <v/>
          </cell>
        </row>
        <row r="1462">
          <cell r="A1462" t="str">
            <v/>
          </cell>
        </row>
        <row r="1463">
          <cell r="A1463" t="str">
            <v/>
          </cell>
        </row>
        <row r="1464">
          <cell r="A1464" t="str">
            <v/>
          </cell>
        </row>
        <row r="1465">
          <cell r="A1465" t="str">
            <v/>
          </cell>
        </row>
        <row r="1466">
          <cell r="A1466" t="str">
            <v/>
          </cell>
        </row>
        <row r="1467">
          <cell r="A1467" t="str">
            <v/>
          </cell>
        </row>
        <row r="1468">
          <cell r="A1468" t="str">
            <v/>
          </cell>
        </row>
        <row r="1469">
          <cell r="A1469" t="str">
            <v/>
          </cell>
        </row>
        <row r="1470">
          <cell r="A1470" t="str">
            <v/>
          </cell>
        </row>
        <row r="1471">
          <cell r="A1471" t="str">
            <v/>
          </cell>
        </row>
        <row r="1472">
          <cell r="A1472" t="str">
            <v/>
          </cell>
        </row>
        <row r="1473">
          <cell r="A1473" t="str">
            <v/>
          </cell>
        </row>
        <row r="1474">
          <cell r="A1474" t="str">
            <v/>
          </cell>
        </row>
        <row r="1475">
          <cell r="A1475" t="str">
            <v/>
          </cell>
        </row>
        <row r="1476">
          <cell r="A1476" t="str">
            <v/>
          </cell>
        </row>
        <row r="1477">
          <cell r="A1477" t="str">
            <v/>
          </cell>
        </row>
        <row r="1478">
          <cell r="A1478" t="str">
            <v/>
          </cell>
        </row>
        <row r="1479">
          <cell r="A1479" t="str">
            <v/>
          </cell>
        </row>
        <row r="1480">
          <cell r="A1480" t="str">
            <v/>
          </cell>
        </row>
        <row r="1481">
          <cell r="A1481" t="str">
            <v/>
          </cell>
        </row>
        <row r="1482">
          <cell r="A1482" t="str">
            <v/>
          </cell>
        </row>
        <row r="1483">
          <cell r="A1483" t="str">
            <v/>
          </cell>
        </row>
        <row r="1484">
          <cell r="A1484" t="str">
            <v/>
          </cell>
        </row>
        <row r="1485">
          <cell r="A1485" t="str">
            <v/>
          </cell>
        </row>
        <row r="1486">
          <cell r="A1486" t="str">
            <v/>
          </cell>
        </row>
        <row r="1487">
          <cell r="A1487" t="str">
            <v/>
          </cell>
        </row>
        <row r="1488">
          <cell r="A1488" t="str">
            <v/>
          </cell>
        </row>
        <row r="1489">
          <cell r="A1489" t="str">
            <v/>
          </cell>
        </row>
        <row r="1490">
          <cell r="A1490" t="str">
            <v/>
          </cell>
        </row>
        <row r="1491">
          <cell r="A1491" t="str">
            <v/>
          </cell>
        </row>
        <row r="1492">
          <cell r="A1492" t="str">
            <v/>
          </cell>
        </row>
        <row r="1493">
          <cell r="A1493" t="str">
            <v/>
          </cell>
        </row>
        <row r="1494">
          <cell r="A1494" t="str">
            <v/>
          </cell>
        </row>
        <row r="1495">
          <cell r="A1495" t="str">
            <v/>
          </cell>
        </row>
        <row r="1496">
          <cell r="A1496" t="str">
            <v/>
          </cell>
        </row>
        <row r="1497">
          <cell r="A1497" t="str">
            <v/>
          </cell>
        </row>
        <row r="1498">
          <cell r="A1498" t="str">
            <v/>
          </cell>
        </row>
        <row r="1499">
          <cell r="A1499" t="str">
            <v/>
          </cell>
        </row>
        <row r="1500">
          <cell r="A1500" t="str">
            <v/>
          </cell>
        </row>
        <row r="1501">
          <cell r="A1501" t="str">
            <v/>
          </cell>
        </row>
        <row r="1502">
          <cell r="A1502" t="str">
            <v/>
          </cell>
        </row>
        <row r="1503">
          <cell r="A1503" t="str">
            <v/>
          </cell>
        </row>
        <row r="1504">
          <cell r="A1504" t="str">
            <v/>
          </cell>
        </row>
        <row r="1505">
          <cell r="A1505" t="str">
            <v/>
          </cell>
        </row>
        <row r="1506">
          <cell r="A1506" t="str">
            <v/>
          </cell>
        </row>
        <row r="1507">
          <cell r="A1507" t="str">
            <v/>
          </cell>
        </row>
        <row r="1508">
          <cell r="A1508" t="str">
            <v/>
          </cell>
        </row>
        <row r="1509">
          <cell r="A1509" t="str">
            <v/>
          </cell>
        </row>
        <row r="1510">
          <cell r="A1510" t="str">
            <v/>
          </cell>
        </row>
        <row r="1511">
          <cell r="A1511" t="str">
            <v/>
          </cell>
        </row>
        <row r="1512">
          <cell r="A1512" t="str">
            <v/>
          </cell>
        </row>
        <row r="1513">
          <cell r="A1513" t="str">
            <v/>
          </cell>
        </row>
        <row r="1514">
          <cell r="A1514" t="str">
            <v/>
          </cell>
        </row>
        <row r="1515">
          <cell r="A1515" t="str">
            <v/>
          </cell>
        </row>
        <row r="1516">
          <cell r="A1516" t="str">
            <v/>
          </cell>
        </row>
        <row r="1517">
          <cell r="A1517" t="str">
            <v/>
          </cell>
        </row>
        <row r="1518">
          <cell r="A1518" t="str">
            <v/>
          </cell>
        </row>
        <row r="1519">
          <cell r="A1519" t="str">
            <v/>
          </cell>
        </row>
        <row r="1520">
          <cell r="A1520" t="str">
            <v/>
          </cell>
        </row>
        <row r="1521">
          <cell r="A1521" t="str">
            <v/>
          </cell>
        </row>
        <row r="1522">
          <cell r="A1522" t="str">
            <v/>
          </cell>
        </row>
        <row r="1523">
          <cell r="A1523" t="str">
            <v/>
          </cell>
        </row>
        <row r="1524">
          <cell r="A1524" t="str">
            <v/>
          </cell>
        </row>
        <row r="1525">
          <cell r="A1525" t="str">
            <v/>
          </cell>
        </row>
        <row r="1526">
          <cell r="A1526" t="str">
            <v/>
          </cell>
        </row>
        <row r="1527">
          <cell r="A1527" t="str">
            <v/>
          </cell>
        </row>
        <row r="1528">
          <cell r="A1528" t="str">
            <v/>
          </cell>
        </row>
        <row r="1529">
          <cell r="A1529" t="str">
            <v/>
          </cell>
        </row>
        <row r="1530">
          <cell r="A1530" t="str">
            <v/>
          </cell>
        </row>
        <row r="1531">
          <cell r="A1531" t="str">
            <v/>
          </cell>
        </row>
        <row r="1532">
          <cell r="A1532" t="str">
            <v/>
          </cell>
        </row>
        <row r="1533">
          <cell r="A1533" t="str">
            <v/>
          </cell>
        </row>
        <row r="1534">
          <cell r="A1534" t="str">
            <v/>
          </cell>
        </row>
        <row r="1535">
          <cell r="A1535" t="str">
            <v/>
          </cell>
        </row>
        <row r="1536">
          <cell r="A1536" t="str">
            <v/>
          </cell>
        </row>
        <row r="1537">
          <cell r="A1537" t="str">
            <v/>
          </cell>
        </row>
        <row r="1538">
          <cell r="A1538" t="str">
            <v/>
          </cell>
        </row>
        <row r="1539">
          <cell r="A1539" t="str">
            <v/>
          </cell>
        </row>
        <row r="1540">
          <cell r="A1540" t="str">
            <v/>
          </cell>
        </row>
        <row r="1541">
          <cell r="A1541" t="str">
            <v/>
          </cell>
        </row>
        <row r="1542">
          <cell r="A1542" t="str">
            <v/>
          </cell>
        </row>
        <row r="1543">
          <cell r="A1543" t="str">
            <v/>
          </cell>
        </row>
        <row r="1544">
          <cell r="A1544" t="str">
            <v/>
          </cell>
        </row>
        <row r="1545">
          <cell r="A1545" t="str">
            <v/>
          </cell>
        </row>
        <row r="1546">
          <cell r="A1546" t="str">
            <v/>
          </cell>
        </row>
        <row r="1547">
          <cell r="A1547" t="str">
            <v/>
          </cell>
        </row>
        <row r="1548">
          <cell r="A1548" t="str">
            <v/>
          </cell>
        </row>
        <row r="1549">
          <cell r="A1549" t="str">
            <v/>
          </cell>
        </row>
        <row r="1550">
          <cell r="A1550" t="str">
            <v/>
          </cell>
        </row>
        <row r="1551">
          <cell r="A1551" t="str">
            <v/>
          </cell>
        </row>
        <row r="1552">
          <cell r="A1552" t="str">
            <v/>
          </cell>
        </row>
        <row r="1553">
          <cell r="A1553" t="str">
            <v/>
          </cell>
        </row>
        <row r="1554">
          <cell r="A1554" t="str">
            <v/>
          </cell>
        </row>
        <row r="1555">
          <cell r="A1555" t="str">
            <v/>
          </cell>
        </row>
        <row r="1556">
          <cell r="A1556" t="str">
            <v/>
          </cell>
        </row>
        <row r="1557">
          <cell r="A1557" t="str">
            <v/>
          </cell>
        </row>
        <row r="1558">
          <cell r="A1558" t="str">
            <v/>
          </cell>
        </row>
        <row r="1559">
          <cell r="A1559" t="str">
            <v/>
          </cell>
        </row>
        <row r="1560">
          <cell r="A1560" t="str">
            <v/>
          </cell>
        </row>
        <row r="1561">
          <cell r="A1561" t="str">
            <v/>
          </cell>
        </row>
        <row r="1562">
          <cell r="A1562" t="str">
            <v/>
          </cell>
        </row>
        <row r="1563">
          <cell r="A1563" t="str">
            <v/>
          </cell>
        </row>
        <row r="1564">
          <cell r="A1564" t="str">
            <v/>
          </cell>
        </row>
        <row r="1565">
          <cell r="A1565" t="str">
            <v/>
          </cell>
        </row>
        <row r="1566">
          <cell r="A1566" t="str">
            <v/>
          </cell>
        </row>
        <row r="1567">
          <cell r="A1567" t="str">
            <v/>
          </cell>
        </row>
        <row r="1568">
          <cell r="A1568" t="str">
            <v/>
          </cell>
        </row>
        <row r="1569">
          <cell r="A1569" t="str">
            <v/>
          </cell>
        </row>
        <row r="1570">
          <cell r="A1570" t="str">
            <v/>
          </cell>
        </row>
        <row r="1571">
          <cell r="A1571" t="str">
            <v/>
          </cell>
        </row>
        <row r="1572">
          <cell r="A1572" t="str">
            <v/>
          </cell>
        </row>
        <row r="1573">
          <cell r="A1573" t="str">
            <v/>
          </cell>
        </row>
        <row r="1574">
          <cell r="A1574" t="str">
            <v/>
          </cell>
        </row>
        <row r="1575">
          <cell r="A1575" t="str">
            <v/>
          </cell>
        </row>
        <row r="1576">
          <cell r="A1576" t="str">
            <v/>
          </cell>
        </row>
        <row r="1577">
          <cell r="A1577" t="str">
            <v/>
          </cell>
        </row>
        <row r="1578">
          <cell r="A1578" t="str">
            <v/>
          </cell>
        </row>
        <row r="1579">
          <cell r="A1579" t="str">
            <v/>
          </cell>
        </row>
        <row r="1580">
          <cell r="A1580" t="str">
            <v/>
          </cell>
        </row>
        <row r="1581">
          <cell r="A1581" t="str">
            <v/>
          </cell>
        </row>
        <row r="1582">
          <cell r="A1582" t="str">
            <v/>
          </cell>
        </row>
        <row r="1583">
          <cell r="A1583" t="str">
            <v/>
          </cell>
        </row>
        <row r="1584">
          <cell r="A1584" t="str">
            <v/>
          </cell>
        </row>
        <row r="1585">
          <cell r="A1585" t="str">
            <v/>
          </cell>
        </row>
        <row r="1586">
          <cell r="A1586" t="str">
            <v/>
          </cell>
        </row>
        <row r="1587">
          <cell r="A1587" t="str">
            <v/>
          </cell>
        </row>
        <row r="1588">
          <cell r="A1588" t="str">
            <v/>
          </cell>
        </row>
        <row r="1589">
          <cell r="A1589" t="str">
            <v/>
          </cell>
        </row>
        <row r="1590">
          <cell r="A1590" t="str">
            <v/>
          </cell>
        </row>
        <row r="1591">
          <cell r="A1591" t="str">
            <v/>
          </cell>
        </row>
        <row r="1592">
          <cell r="A1592" t="str">
            <v/>
          </cell>
        </row>
        <row r="1593">
          <cell r="A1593" t="str">
            <v/>
          </cell>
        </row>
        <row r="1594">
          <cell r="A1594" t="str">
            <v/>
          </cell>
        </row>
        <row r="1595">
          <cell r="A1595" t="str">
            <v/>
          </cell>
        </row>
        <row r="1596">
          <cell r="A1596" t="str">
            <v/>
          </cell>
        </row>
        <row r="1597">
          <cell r="A1597" t="str">
            <v/>
          </cell>
        </row>
        <row r="1598">
          <cell r="A1598" t="str">
            <v/>
          </cell>
        </row>
        <row r="1599">
          <cell r="A1599" t="str">
            <v/>
          </cell>
        </row>
        <row r="1600">
          <cell r="A1600" t="str">
            <v/>
          </cell>
        </row>
        <row r="1601">
          <cell r="A1601" t="str">
            <v/>
          </cell>
        </row>
        <row r="1602">
          <cell r="A1602" t="str">
            <v/>
          </cell>
        </row>
        <row r="1603">
          <cell r="A1603" t="str">
            <v/>
          </cell>
        </row>
        <row r="1604">
          <cell r="A1604" t="str">
            <v/>
          </cell>
        </row>
        <row r="1605">
          <cell r="A1605" t="str">
            <v/>
          </cell>
        </row>
        <row r="1606">
          <cell r="A1606" t="str">
            <v/>
          </cell>
        </row>
        <row r="1607">
          <cell r="A1607" t="str">
            <v/>
          </cell>
        </row>
        <row r="1608">
          <cell r="A1608" t="str">
            <v/>
          </cell>
        </row>
        <row r="1609">
          <cell r="A1609" t="str">
            <v/>
          </cell>
        </row>
        <row r="1610">
          <cell r="A1610" t="str">
            <v/>
          </cell>
        </row>
        <row r="1611">
          <cell r="A1611" t="str">
            <v/>
          </cell>
        </row>
        <row r="1612">
          <cell r="A1612" t="str">
            <v/>
          </cell>
        </row>
        <row r="1613">
          <cell r="A1613" t="str">
            <v/>
          </cell>
        </row>
        <row r="1614">
          <cell r="A1614" t="str">
            <v/>
          </cell>
        </row>
        <row r="1615">
          <cell r="A1615" t="str">
            <v/>
          </cell>
        </row>
        <row r="1616">
          <cell r="A1616" t="str">
            <v/>
          </cell>
        </row>
        <row r="1617">
          <cell r="A1617" t="str">
            <v/>
          </cell>
        </row>
        <row r="1618">
          <cell r="A1618" t="str">
            <v/>
          </cell>
        </row>
        <row r="1619">
          <cell r="A1619" t="str">
            <v/>
          </cell>
        </row>
        <row r="1620">
          <cell r="A1620" t="str">
            <v/>
          </cell>
        </row>
        <row r="1621">
          <cell r="A1621" t="str">
            <v/>
          </cell>
        </row>
        <row r="1622">
          <cell r="A1622" t="str">
            <v/>
          </cell>
        </row>
        <row r="1623">
          <cell r="A1623" t="str">
            <v/>
          </cell>
        </row>
        <row r="1624">
          <cell r="A1624" t="str">
            <v/>
          </cell>
        </row>
        <row r="1625">
          <cell r="A1625" t="str">
            <v/>
          </cell>
        </row>
        <row r="1626">
          <cell r="A1626" t="str">
            <v/>
          </cell>
        </row>
        <row r="1627">
          <cell r="A1627" t="str">
            <v/>
          </cell>
        </row>
        <row r="1628">
          <cell r="A1628" t="str">
            <v/>
          </cell>
        </row>
        <row r="1629">
          <cell r="A1629" t="str">
            <v/>
          </cell>
        </row>
        <row r="1630">
          <cell r="A1630" t="str">
            <v/>
          </cell>
        </row>
        <row r="1631">
          <cell r="A1631" t="str">
            <v/>
          </cell>
        </row>
        <row r="1632">
          <cell r="A1632" t="str">
            <v/>
          </cell>
        </row>
        <row r="1633">
          <cell r="A1633" t="str">
            <v/>
          </cell>
        </row>
        <row r="1634">
          <cell r="A1634" t="str">
            <v/>
          </cell>
        </row>
        <row r="1635">
          <cell r="A1635" t="str">
            <v/>
          </cell>
        </row>
        <row r="1636">
          <cell r="A1636" t="str">
            <v/>
          </cell>
        </row>
        <row r="1637">
          <cell r="A1637" t="str">
            <v/>
          </cell>
        </row>
        <row r="1638">
          <cell r="A1638" t="str">
            <v/>
          </cell>
        </row>
        <row r="1639">
          <cell r="A1639" t="str">
            <v/>
          </cell>
        </row>
        <row r="1640">
          <cell r="A1640" t="str">
            <v/>
          </cell>
        </row>
        <row r="1641">
          <cell r="A1641" t="str">
            <v/>
          </cell>
        </row>
        <row r="1642">
          <cell r="A1642" t="str">
            <v/>
          </cell>
        </row>
        <row r="1643">
          <cell r="A1643" t="str">
            <v/>
          </cell>
        </row>
        <row r="1644">
          <cell r="A1644" t="str">
            <v/>
          </cell>
        </row>
        <row r="1645">
          <cell r="A1645" t="str">
            <v/>
          </cell>
        </row>
        <row r="1646">
          <cell r="A1646" t="str">
            <v/>
          </cell>
        </row>
        <row r="1647">
          <cell r="A1647" t="str">
            <v/>
          </cell>
        </row>
        <row r="1648">
          <cell r="A1648" t="str">
            <v/>
          </cell>
        </row>
        <row r="1649">
          <cell r="A1649" t="str">
            <v/>
          </cell>
        </row>
        <row r="1650">
          <cell r="A1650" t="str">
            <v/>
          </cell>
        </row>
        <row r="1651">
          <cell r="A1651" t="str">
            <v/>
          </cell>
        </row>
        <row r="1652">
          <cell r="A1652" t="str">
            <v/>
          </cell>
        </row>
        <row r="1653">
          <cell r="A1653" t="str">
            <v/>
          </cell>
        </row>
        <row r="1654">
          <cell r="A1654" t="str">
            <v/>
          </cell>
        </row>
        <row r="1655">
          <cell r="A1655" t="str">
            <v/>
          </cell>
        </row>
        <row r="1656">
          <cell r="A1656" t="str">
            <v/>
          </cell>
        </row>
        <row r="1657">
          <cell r="A1657" t="str">
            <v/>
          </cell>
        </row>
        <row r="1658">
          <cell r="A1658" t="str">
            <v/>
          </cell>
        </row>
        <row r="1659">
          <cell r="A1659" t="str">
            <v/>
          </cell>
        </row>
        <row r="1660">
          <cell r="A1660" t="str">
            <v/>
          </cell>
        </row>
        <row r="1661">
          <cell r="A1661" t="str">
            <v/>
          </cell>
        </row>
        <row r="1662">
          <cell r="A1662" t="str">
            <v/>
          </cell>
        </row>
        <row r="1663">
          <cell r="A1663" t="str">
            <v/>
          </cell>
        </row>
        <row r="1664">
          <cell r="A1664" t="str">
            <v/>
          </cell>
        </row>
        <row r="1665">
          <cell r="A1665" t="str">
            <v/>
          </cell>
        </row>
        <row r="1666">
          <cell r="A1666" t="str">
            <v/>
          </cell>
        </row>
        <row r="1667">
          <cell r="A1667" t="str">
            <v/>
          </cell>
        </row>
        <row r="1668">
          <cell r="A1668" t="str">
            <v/>
          </cell>
        </row>
        <row r="1669">
          <cell r="A1669" t="str">
            <v/>
          </cell>
        </row>
        <row r="1670">
          <cell r="A1670" t="str">
            <v/>
          </cell>
        </row>
        <row r="1671">
          <cell r="A1671" t="str">
            <v/>
          </cell>
        </row>
        <row r="1672">
          <cell r="A1672" t="str">
            <v/>
          </cell>
        </row>
        <row r="1673">
          <cell r="A1673" t="str">
            <v/>
          </cell>
        </row>
        <row r="1674">
          <cell r="A1674" t="str">
            <v/>
          </cell>
        </row>
        <row r="1675">
          <cell r="A1675" t="str">
            <v/>
          </cell>
        </row>
        <row r="1676">
          <cell r="A1676" t="str">
            <v/>
          </cell>
        </row>
        <row r="1677">
          <cell r="A1677" t="str">
            <v/>
          </cell>
        </row>
        <row r="1678">
          <cell r="A1678" t="str">
            <v/>
          </cell>
        </row>
        <row r="1679">
          <cell r="A1679" t="str">
            <v/>
          </cell>
        </row>
        <row r="1680">
          <cell r="A1680" t="str">
            <v/>
          </cell>
        </row>
        <row r="1681">
          <cell r="A1681" t="str">
            <v/>
          </cell>
        </row>
        <row r="1682">
          <cell r="A1682" t="str">
            <v/>
          </cell>
        </row>
        <row r="1683">
          <cell r="A1683" t="str">
            <v/>
          </cell>
        </row>
        <row r="1684">
          <cell r="A1684" t="str">
            <v/>
          </cell>
        </row>
        <row r="1685">
          <cell r="A1685" t="str">
            <v/>
          </cell>
        </row>
        <row r="1686">
          <cell r="A1686" t="str">
            <v/>
          </cell>
        </row>
        <row r="1687">
          <cell r="A1687" t="str">
            <v/>
          </cell>
        </row>
        <row r="1688">
          <cell r="A1688" t="str">
            <v/>
          </cell>
        </row>
        <row r="1689">
          <cell r="A1689" t="str">
            <v/>
          </cell>
        </row>
        <row r="1690">
          <cell r="A1690" t="str">
            <v/>
          </cell>
        </row>
        <row r="1691">
          <cell r="A1691" t="str">
            <v/>
          </cell>
        </row>
        <row r="1692">
          <cell r="A1692" t="str">
            <v/>
          </cell>
        </row>
        <row r="1693">
          <cell r="A1693" t="str">
            <v/>
          </cell>
        </row>
        <row r="1694">
          <cell r="A1694" t="str">
            <v/>
          </cell>
        </row>
        <row r="1695">
          <cell r="A1695" t="str">
            <v/>
          </cell>
        </row>
        <row r="1696">
          <cell r="A1696" t="str">
            <v/>
          </cell>
        </row>
        <row r="1697">
          <cell r="A1697" t="str">
            <v/>
          </cell>
        </row>
        <row r="1698">
          <cell r="A1698" t="str">
            <v/>
          </cell>
        </row>
        <row r="1699">
          <cell r="A1699" t="str">
            <v/>
          </cell>
        </row>
        <row r="1700">
          <cell r="A1700" t="str">
            <v/>
          </cell>
        </row>
        <row r="1701">
          <cell r="A1701" t="str">
            <v/>
          </cell>
        </row>
        <row r="1702">
          <cell r="A1702" t="str">
            <v/>
          </cell>
        </row>
        <row r="1703">
          <cell r="A1703" t="str">
            <v/>
          </cell>
        </row>
        <row r="1704">
          <cell r="A1704" t="str">
            <v/>
          </cell>
        </row>
        <row r="1705">
          <cell r="A1705" t="str">
            <v/>
          </cell>
        </row>
        <row r="1706">
          <cell r="A1706" t="str">
            <v/>
          </cell>
        </row>
        <row r="1707">
          <cell r="A1707" t="str">
            <v/>
          </cell>
        </row>
        <row r="1708">
          <cell r="A1708" t="str">
            <v/>
          </cell>
        </row>
        <row r="1709">
          <cell r="A1709" t="str">
            <v/>
          </cell>
        </row>
        <row r="1710">
          <cell r="A1710" t="str">
            <v/>
          </cell>
        </row>
        <row r="1711">
          <cell r="A1711" t="str">
            <v/>
          </cell>
        </row>
        <row r="1712">
          <cell r="A1712" t="str">
            <v/>
          </cell>
        </row>
        <row r="1713">
          <cell r="A1713" t="str">
            <v/>
          </cell>
        </row>
        <row r="1714">
          <cell r="A1714" t="str">
            <v/>
          </cell>
        </row>
        <row r="1715">
          <cell r="A1715" t="str">
            <v/>
          </cell>
        </row>
        <row r="1716">
          <cell r="A1716" t="str">
            <v/>
          </cell>
        </row>
        <row r="1717">
          <cell r="A1717" t="str">
            <v/>
          </cell>
        </row>
        <row r="1718">
          <cell r="A1718" t="str">
            <v/>
          </cell>
        </row>
        <row r="1719">
          <cell r="A1719" t="str">
            <v/>
          </cell>
        </row>
        <row r="1720">
          <cell r="A1720" t="str">
            <v/>
          </cell>
        </row>
        <row r="1721">
          <cell r="A1721" t="str">
            <v/>
          </cell>
        </row>
        <row r="1722">
          <cell r="A1722" t="str">
            <v/>
          </cell>
        </row>
        <row r="1723">
          <cell r="A1723" t="str">
            <v/>
          </cell>
        </row>
        <row r="1724">
          <cell r="A1724" t="str">
            <v/>
          </cell>
        </row>
        <row r="1725">
          <cell r="A1725" t="str">
            <v/>
          </cell>
        </row>
        <row r="1726">
          <cell r="A1726" t="str">
            <v/>
          </cell>
        </row>
        <row r="1727">
          <cell r="A1727" t="str">
            <v/>
          </cell>
        </row>
        <row r="1728">
          <cell r="A1728" t="str">
            <v/>
          </cell>
        </row>
        <row r="1729">
          <cell r="A1729" t="str">
            <v/>
          </cell>
        </row>
        <row r="1730">
          <cell r="A1730" t="str">
            <v/>
          </cell>
        </row>
        <row r="1731">
          <cell r="A1731" t="str">
            <v/>
          </cell>
        </row>
        <row r="1732">
          <cell r="A1732" t="str">
            <v/>
          </cell>
        </row>
        <row r="1733">
          <cell r="A1733" t="str">
            <v/>
          </cell>
        </row>
        <row r="1734">
          <cell r="A1734" t="str">
            <v/>
          </cell>
        </row>
        <row r="1735">
          <cell r="A1735" t="str">
            <v/>
          </cell>
        </row>
        <row r="1736">
          <cell r="A1736" t="str">
            <v/>
          </cell>
        </row>
        <row r="1737">
          <cell r="A1737" t="str">
            <v/>
          </cell>
        </row>
        <row r="1738">
          <cell r="A1738" t="str">
            <v/>
          </cell>
        </row>
        <row r="1739">
          <cell r="A1739" t="str">
            <v/>
          </cell>
        </row>
        <row r="1740">
          <cell r="A1740" t="str">
            <v/>
          </cell>
        </row>
        <row r="1741">
          <cell r="A1741" t="str">
            <v/>
          </cell>
        </row>
        <row r="1742">
          <cell r="A1742" t="str">
            <v/>
          </cell>
        </row>
        <row r="1743">
          <cell r="A1743" t="str">
            <v/>
          </cell>
        </row>
        <row r="1744">
          <cell r="A1744" t="str">
            <v/>
          </cell>
        </row>
        <row r="1745">
          <cell r="A1745" t="str">
            <v/>
          </cell>
        </row>
        <row r="1746">
          <cell r="A1746" t="str">
            <v/>
          </cell>
        </row>
        <row r="1747">
          <cell r="A1747" t="str">
            <v/>
          </cell>
        </row>
        <row r="1748">
          <cell r="A1748" t="str">
            <v/>
          </cell>
        </row>
        <row r="1749">
          <cell r="A1749" t="str">
            <v/>
          </cell>
        </row>
        <row r="1750">
          <cell r="A1750" t="str">
            <v/>
          </cell>
        </row>
        <row r="1751">
          <cell r="A1751" t="str">
            <v/>
          </cell>
        </row>
        <row r="1752">
          <cell r="A1752" t="str">
            <v/>
          </cell>
        </row>
        <row r="1753">
          <cell r="A1753" t="str">
            <v/>
          </cell>
        </row>
        <row r="1754">
          <cell r="A1754" t="str">
            <v/>
          </cell>
        </row>
        <row r="1755">
          <cell r="A1755" t="str">
            <v/>
          </cell>
        </row>
        <row r="1756">
          <cell r="A1756" t="str">
            <v/>
          </cell>
        </row>
        <row r="1757">
          <cell r="A1757" t="str">
            <v/>
          </cell>
        </row>
        <row r="1758">
          <cell r="A1758" t="str">
            <v/>
          </cell>
        </row>
        <row r="1759">
          <cell r="A1759" t="str">
            <v/>
          </cell>
        </row>
        <row r="1760">
          <cell r="A1760" t="str">
            <v/>
          </cell>
        </row>
        <row r="1761">
          <cell r="A1761" t="str">
            <v/>
          </cell>
        </row>
        <row r="1762">
          <cell r="A1762" t="str">
            <v/>
          </cell>
        </row>
        <row r="1763">
          <cell r="A1763" t="str">
            <v/>
          </cell>
        </row>
        <row r="1764">
          <cell r="A1764" t="str">
            <v/>
          </cell>
        </row>
        <row r="1765">
          <cell r="A1765" t="str">
            <v/>
          </cell>
        </row>
        <row r="1766">
          <cell r="A1766" t="str">
            <v/>
          </cell>
        </row>
        <row r="1767">
          <cell r="A1767" t="str">
            <v/>
          </cell>
        </row>
        <row r="1768">
          <cell r="A1768" t="str">
            <v/>
          </cell>
        </row>
        <row r="1769">
          <cell r="A1769" t="str">
            <v/>
          </cell>
        </row>
        <row r="1770">
          <cell r="A1770" t="str">
            <v/>
          </cell>
        </row>
        <row r="1771">
          <cell r="A1771" t="str">
            <v/>
          </cell>
        </row>
        <row r="1772">
          <cell r="A1772" t="str">
            <v/>
          </cell>
        </row>
        <row r="1773">
          <cell r="A1773" t="str">
            <v/>
          </cell>
        </row>
        <row r="1774">
          <cell r="A1774" t="str">
            <v/>
          </cell>
        </row>
        <row r="1775">
          <cell r="A1775" t="str">
            <v/>
          </cell>
        </row>
        <row r="1776">
          <cell r="A1776" t="str">
            <v/>
          </cell>
        </row>
        <row r="1777">
          <cell r="A1777" t="str">
            <v/>
          </cell>
        </row>
        <row r="1778">
          <cell r="A1778" t="str">
            <v/>
          </cell>
        </row>
        <row r="1779">
          <cell r="A1779" t="str">
            <v/>
          </cell>
        </row>
        <row r="1780">
          <cell r="A1780" t="str">
            <v/>
          </cell>
        </row>
        <row r="1781">
          <cell r="A1781" t="str">
            <v/>
          </cell>
        </row>
        <row r="1782">
          <cell r="A1782" t="str">
            <v/>
          </cell>
        </row>
        <row r="1783">
          <cell r="A1783" t="str">
            <v/>
          </cell>
        </row>
        <row r="1784">
          <cell r="A1784" t="str">
            <v/>
          </cell>
        </row>
        <row r="1785">
          <cell r="A1785" t="str">
            <v/>
          </cell>
        </row>
        <row r="1786">
          <cell r="A1786" t="str">
            <v/>
          </cell>
        </row>
        <row r="1787">
          <cell r="A1787" t="str">
            <v/>
          </cell>
        </row>
        <row r="1788">
          <cell r="A1788" t="str">
            <v/>
          </cell>
        </row>
        <row r="1789">
          <cell r="A1789" t="str">
            <v/>
          </cell>
        </row>
        <row r="1790">
          <cell r="A1790" t="str">
            <v/>
          </cell>
        </row>
        <row r="1791">
          <cell r="A1791" t="str">
            <v/>
          </cell>
        </row>
        <row r="1792">
          <cell r="A1792" t="str">
            <v/>
          </cell>
        </row>
        <row r="1793">
          <cell r="A1793" t="str">
            <v/>
          </cell>
        </row>
        <row r="1794">
          <cell r="A1794" t="str">
            <v/>
          </cell>
        </row>
        <row r="1795">
          <cell r="A1795" t="str">
            <v/>
          </cell>
        </row>
        <row r="1796">
          <cell r="A1796" t="str">
            <v/>
          </cell>
        </row>
        <row r="1797">
          <cell r="A1797" t="str">
            <v/>
          </cell>
        </row>
        <row r="1798">
          <cell r="A1798" t="str">
            <v/>
          </cell>
        </row>
        <row r="1799">
          <cell r="A1799" t="str">
            <v/>
          </cell>
        </row>
        <row r="1800">
          <cell r="A1800" t="str">
            <v/>
          </cell>
        </row>
        <row r="1801">
          <cell r="A1801" t="str">
            <v/>
          </cell>
        </row>
        <row r="1802">
          <cell r="A1802" t="str">
            <v/>
          </cell>
        </row>
        <row r="1803">
          <cell r="A1803" t="str">
            <v/>
          </cell>
        </row>
        <row r="1804">
          <cell r="A1804" t="str">
            <v/>
          </cell>
        </row>
        <row r="1805">
          <cell r="A1805" t="str">
            <v/>
          </cell>
        </row>
        <row r="1806">
          <cell r="A1806" t="str">
            <v/>
          </cell>
        </row>
        <row r="1807">
          <cell r="A1807" t="str">
            <v/>
          </cell>
        </row>
        <row r="1808">
          <cell r="A1808" t="str">
            <v/>
          </cell>
        </row>
        <row r="1809">
          <cell r="A1809" t="str">
            <v/>
          </cell>
        </row>
        <row r="1810">
          <cell r="A1810" t="str">
            <v/>
          </cell>
        </row>
        <row r="1811">
          <cell r="A1811" t="str">
            <v/>
          </cell>
        </row>
        <row r="1812">
          <cell r="A1812" t="str">
            <v/>
          </cell>
        </row>
        <row r="1813">
          <cell r="A1813" t="str">
            <v/>
          </cell>
        </row>
        <row r="1814">
          <cell r="A1814" t="str">
            <v/>
          </cell>
        </row>
        <row r="1815">
          <cell r="A1815" t="str">
            <v/>
          </cell>
        </row>
        <row r="1816">
          <cell r="A1816" t="str">
            <v/>
          </cell>
        </row>
        <row r="1817">
          <cell r="A1817" t="str">
            <v/>
          </cell>
        </row>
        <row r="1818">
          <cell r="A1818" t="str">
            <v/>
          </cell>
        </row>
        <row r="1819">
          <cell r="A1819" t="str">
            <v/>
          </cell>
        </row>
        <row r="1820">
          <cell r="A1820" t="str">
            <v/>
          </cell>
        </row>
        <row r="1821">
          <cell r="A1821" t="str">
            <v/>
          </cell>
        </row>
        <row r="1822">
          <cell r="A1822" t="str">
            <v/>
          </cell>
        </row>
        <row r="1823">
          <cell r="A1823" t="str">
            <v/>
          </cell>
        </row>
        <row r="1824">
          <cell r="A1824" t="str">
            <v/>
          </cell>
        </row>
        <row r="1825">
          <cell r="A1825" t="str">
            <v/>
          </cell>
        </row>
        <row r="1826">
          <cell r="A1826" t="str">
            <v/>
          </cell>
        </row>
        <row r="1827">
          <cell r="A1827" t="str">
            <v/>
          </cell>
        </row>
        <row r="1828">
          <cell r="A1828" t="str">
            <v/>
          </cell>
        </row>
        <row r="1829">
          <cell r="A1829" t="str">
            <v/>
          </cell>
        </row>
        <row r="1830">
          <cell r="A1830" t="str">
            <v/>
          </cell>
        </row>
        <row r="1831">
          <cell r="A1831" t="str">
            <v/>
          </cell>
        </row>
        <row r="1832">
          <cell r="A1832" t="str">
            <v/>
          </cell>
        </row>
        <row r="1833">
          <cell r="A1833" t="str">
            <v/>
          </cell>
        </row>
        <row r="1834">
          <cell r="A1834" t="str">
            <v/>
          </cell>
        </row>
        <row r="1835">
          <cell r="A1835" t="str">
            <v/>
          </cell>
        </row>
        <row r="1836">
          <cell r="A1836" t="str">
            <v/>
          </cell>
        </row>
        <row r="1837">
          <cell r="A1837" t="str">
            <v/>
          </cell>
        </row>
        <row r="1838">
          <cell r="A1838" t="str">
            <v/>
          </cell>
        </row>
        <row r="1839">
          <cell r="A1839" t="str">
            <v/>
          </cell>
        </row>
        <row r="1840">
          <cell r="A1840" t="str">
            <v/>
          </cell>
        </row>
        <row r="1841">
          <cell r="A1841" t="str">
            <v/>
          </cell>
        </row>
        <row r="1842">
          <cell r="A1842" t="str">
            <v/>
          </cell>
        </row>
        <row r="1843">
          <cell r="A1843" t="str">
            <v/>
          </cell>
        </row>
        <row r="1844">
          <cell r="A1844" t="str">
            <v/>
          </cell>
        </row>
        <row r="1845">
          <cell r="A1845" t="str">
            <v/>
          </cell>
        </row>
        <row r="1846">
          <cell r="A1846" t="str">
            <v/>
          </cell>
        </row>
        <row r="1847">
          <cell r="A1847" t="str">
            <v/>
          </cell>
        </row>
        <row r="1848">
          <cell r="A1848" t="str">
            <v/>
          </cell>
        </row>
        <row r="1849">
          <cell r="A1849" t="str">
            <v/>
          </cell>
        </row>
        <row r="1850">
          <cell r="A1850" t="str">
            <v/>
          </cell>
        </row>
        <row r="1851">
          <cell r="A1851" t="str">
            <v/>
          </cell>
        </row>
        <row r="1852">
          <cell r="A1852" t="str">
            <v/>
          </cell>
        </row>
        <row r="1853">
          <cell r="A1853" t="str">
            <v/>
          </cell>
        </row>
        <row r="1854">
          <cell r="A1854" t="str">
            <v/>
          </cell>
        </row>
        <row r="1855">
          <cell r="A1855" t="str">
            <v/>
          </cell>
        </row>
        <row r="1856">
          <cell r="A1856" t="str">
            <v/>
          </cell>
        </row>
        <row r="1857">
          <cell r="A1857" t="str">
            <v/>
          </cell>
        </row>
        <row r="1858">
          <cell r="A1858" t="str">
            <v/>
          </cell>
        </row>
        <row r="1859">
          <cell r="A1859" t="str">
            <v/>
          </cell>
        </row>
        <row r="1860">
          <cell r="A1860" t="str">
            <v/>
          </cell>
        </row>
        <row r="1861">
          <cell r="A1861" t="str">
            <v/>
          </cell>
        </row>
        <row r="1862">
          <cell r="A1862" t="str">
            <v/>
          </cell>
        </row>
        <row r="1863">
          <cell r="A1863" t="str">
            <v/>
          </cell>
        </row>
        <row r="1864">
          <cell r="A1864" t="str">
            <v/>
          </cell>
        </row>
        <row r="1865">
          <cell r="A1865" t="str">
            <v/>
          </cell>
        </row>
        <row r="1866">
          <cell r="A1866" t="str">
            <v/>
          </cell>
        </row>
        <row r="1867">
          <cell r="A1867" t="str">
            <v/>
          </cell>
        </row>
        <row r="1868">
          <cell r="A1868" t="str">
            <v/>
          </cell>
        </row>
        <row r="1869">
          <cell r="A1869" t="str">
            <v/>
          </cell>
        </row>
        <row r="1870">
          <cell r="A1870" t="str">
            <v/>
          </cell>
        </row>
        <row r="1871">
          <cell r="A1871" t="str">
            <v/>
          </cell>
        </row>
        <row r="1872">
          <cell r="A1872" t="str">
            <v/>
          </cell>
        </row>
        <row r="1873">
          <cell r="A1873" t="str">
            <v/>
          </cell>
        </row>
        <row r="1874">
          <cell r="A1874" t="str">
            <v/>
          </cell>
        </row>
        <row r="1875">
          <cell r="A1875" t="str">
            <v/>
          </cell>
        </row>
        <row r="1876">
          <cell r="A1876" t="str">
            <v/>
          </cell>
        </row>
        <row r="1877">
          <cell r="A1877" t="str">
            <v/>
          </cell>
        </row>
        <row r="1878">
          <cell r="A1878" t="str">
            <v/>
          </cell>
        </row>
        <row r="1879">
          <cell r="A1879" t="str">
            <v/>
          </cell>
        </row>
        <row r="1880">
          <cell r="A1880" t="str">
            <v/>
          </cell>
        </row>
        <row r="1881">
          <cell r="A1881" t="str">
            <v/>
          </cell>
        </row>
        <row r="1882">
          <cell r="A1882" t="str">
            <v/>
          </cell>
        </row>
        <row r="1883">
          <cell r="A1883" t="str">
            <v/>
          </cell>
        </row>
        <row r="1884">
          <cell r="A1884" t="str">
            <v/>
          </cell>
        </row>
        <row r="1885">
          <cell r="A1885" t="str">
            <v/>
          </cell>
        </row>
        <row r="1886">
          <cell r="A1886" t="str">
            <v/>
          </cell>
        </row>
        <row r="1887">
          <cell r="A1887" t="str">
            <v/>
          </cell>
        </row>
        <row r="1888">
          <cell r="A1888" t="str">
            <v/>
          </cell>
        </row>
        <row r="1889">
          <cell r="A1889" t="str">
            <v/>
          </cell>
        </row>
        <row r="1890">
          <cell r="A1890" t="str">
            <v/>
          </cell>
        </row>
        <row r="1891">
          <cell r="A1891" t="str">
            <v/>
          </cell>
        </row>
        <row r="1892">
          <cell r="A1892" t="str">
            <v/>
          </cell>
        </row>
        <row r="1893">
          <cell r="A1893" t="str">
            <v/>
          </cell>
        </row>
        <row r="1894">
          <cell r="A1894" t="str">
            <v/>
          </cell>
        </row>
        <row r="1895">
          <cell r="A1895" t="str">
            <v/>
          </cell>
        </row>
        <row r="1896">
          <cell r="A1896" t="str">
            <v/>
          </cell>
        </row>
        <row r="1897">
          <cell r="A1897" t="str">
            <v/>
          </cell>
        </row>
        <row r="1898">
          <cell r="A1898" t="str">
            <v/>
          </cell>
        </row>
        <row r="1899">
          <cell r="A1899" t="str">
            <v/>
          </cell>
        </row>
        <row r="1900">
          <cell r="A1900" t="str">
            <v/>
          </cell>
        </row>
        <row r="1901">
          <cell r="A1901" t="str">
            <v/>
          </cell>
        </row>
        <row r="1902">
          <cell r="A1902" t="str">
            <v/>
          </cell>
        </row>
        <row r="1903">
          <cell r="A1903" t="str">
            <v/>
          </cell>
        </row>
        <row r="1904">
          <cell r="A1904" t="str">
            <v/>
          </cell>
        </row>
        <row r="1905">
          <cell r="A1905" t="str">
            <v/>
          </cell>
        </row>
        <row r="1906">
          <cell r="A1906" t="str">
            <v/>
          </cell>
        </row>
        <row r="1907">
          <cell r="A1907" t="str">
            <v/>
          </cell>
        </row>
        <row r="1908">
          <cell r="A1908" t="str">
            <v/>
          </cell>
        </row>
        <row r="1909">
          <cell r="A1909" t="str">
            <v/>
          </cell>
        </row>
        <row r="1910">
          <cell r="A1910" t="str">
            <v/>
          </cell>
        </row>
        <row r="1911">
          <cell r="A1911" t="str">
            <v/>
          </cell>
        </row>
        <row r="1912">
          <cell r="A1912" t="str">
            <v/>
          </cell>
        </row>
        <row r="1913">
          <cell r="A1913" t="str">
            <v/>
          </cell>
        </row>
        <row r="1914">
          <cell r="A1914" t="str">
            <v/>
          </cell>
        </row>
        <row r="1915">
          <cell r="A1915" t="str">
            <v/>
          </cell>
        </row>
        <row r="1916">
          <cell r="A1916" t="str">
            <v/>
          </cell>
        </row>
        <row r="1917">
          <cell r="A1917" t="str">
            <v/>
          </cell>
        </row>
        <row r="1918">
          <cell r="A1918" t="str">
            <v/>
          </cell>
        </row>
        <row r="1919">
          <cell r="A1919" t="str">
            <v/>
          </cell>
        </row>
        <row r="1920">
          <cell r="A1920" t="str">
            <v/>
          </cell>
        </row>
        <row r="1921">
          <cell r="A1921" t="str">
            <v/>
          </cell>
        </row>
        <row r="1922">
          <cell r="A1922" t="str">
            <v/>
          </cell>
        </row>
        <row r="1923">
          <cell r="A1923" t="str">
            <v/>
          </cell>
        </row>
        <row r="1924">
          <cell r="A1924" t="str">
            <v/>
          </cell>
        </row>
        <row r="1925">
          <cell r="A1925" t="str">
            <v/>
          </cell>
        </row>
        <row r="1926">
          <cell r="A1926" t="str">
            <v/>
          </cell>
        </row>
        <row r="1927">
          <cell r="A1927" t="str">
            <v/>
          </cell>
        </row>
        <row r="1928">
          <cell r="A1928" t="str">
            <v/>
          </cell>
        </row>
        <row r="1929">
          <cell r="A1929" t="str">
            <v/>
          </cell>
        </row>
        <row r="1930">
          <cell r="A1930" t="str">
            <v/>
          </cell>
        </row>
        <row r="1931">
          <cell r="A1931" t="str">
            <v/>
          </cell>
        </row>
        <row r="1932">
          <cell r="A1932" t="str">
            <v/>
          </cell>
        </row>
        <row r="1933">
          <cell r="A1933" t="str">
            <v/>
          </cell>
        </row>
        <row r="1934">
          <cell r="A1934" t="str">
            <v/>
          </cell>
        </row>
        <row r="1935">
          <cell r="A1935" t="str">
            <v/>
          </cell>
        </row>
        <row r="1936">
          <cell r="A1936" t="str">
            <v/>
          </cell>
        </row>
        <row r="1937">
          <cell r="A1937" t="str">
            <v/>
          </cell>
        </row>
        <row r="1938">
          <cell r="A1938" t="str">
            <v/>
          </cell>
        </row>
        <row r="1939">
          <cell r="A1939" t="str">
            <v/>
          </cell>
        </row>
        <row r="1940">
          <cell r="A1940" t="str">
            <v/>
          </cell>
        </row>
        <row r="1941">
          <cell r="A1941" t="str">
            <v/>
          </cell>
        </row>
        <row r="1942">
          <cell r="A1942" t="str">
            <v/>
          </cell>
        </row>
        <row r="1943">
          <cell r="A1943" t="str">
            <v/>
          </cell>
        </row>
        <row r="1944">
          <cell r="A1944" t="str">
            <v/>
          </cell>
        </row>
        <row r="1945">
          <cell r="A1945" t="str">
            <v/>
          </cell>
        </row>
        <row r="1946">
          <cell r="A1946" t="str">
            <v/>
          </cell>
        </row>
        <row r="1947">
          <cell r="A1947" t="str">
            <v/>
          </cell>
        </row>
        <row r="1948">
          <cell r="A1948" t="str">
            <v/>
          </cell>
        </row>
        <row r="1949">
          <cell r="A1949" t="str">
            <v/>
          </cell>
        </row>
        <row r="1950">
          <cell r="A1950" t="str">
            <v/>
          </cell>
        </row>
        <row r="1951">
          <cell r="A1951" t="str">
            <v/>
          </cell>
        </row>
        <row r="1952">
          <cell r="A1952" t="str">
            <v/>
          </cell>
        </row>
        <row r="1953">
          <cell r="A1953" t="str">
            <v/>
          </cell>
        </row>
        <row r="1954">
          <cell r="A1954" t="str">
            <v/>
          </cell>
        </row>
        <row r="1955">
          <cell r="A1955" t="str">
            <v/>
          </cell>
        </row>
        <row r="1956">
          <cell r="A1956" t="str">
            <v/>
          </cell>
        </row>
        <row r="1957">
          <cell r="A1957" t="str">
            <v/>
          </cell>
        </row>
        <row r="1958">
          <cell r="A1958" t="str">
            <v/>
          </cell>
        </row>
        <row r="1959">
          <cell r="A1959" t="str">
            <v/>
          </cell>
        </row>
        <row r="1960">
          <cell r="A1960" t="str">
            <v/>
          </cell>
        </row>
        <row r="1961">
          <cell r="A1961" t="str">
            <v/>
          </cell>
        </row>
        <row r="1962">
          <cell r="A1962" t="str">
            <v/>
          </cell>
        </row>
        <row r="1963">
          <cell r="A1963" t="str">
            <v/>
          </cell>
        </row>
        <row r="1964">
          <cell r="A1964" t="str">
            <v/>
          </cell>
        </row>
        <row r="1965">
          <cell r="A1965" t="str">
            <v/>
          </cell>
        </row>
        <row r="1966">
          <cell r="A1966" t="str">
            <v/>
          </cell>
        </row>
        <row r="1967">
          <cell r="A1967" t="str">
            <v/>
          </cell>
        </row>
        <row r="1968">
          <cell r="A1968" t="str">
            <v/>
          </cell>
        </row>
        <row r="1969">
          <cell r="A1969" t="str">
            <v/>
          </cell>
        </row>
        <row r="1970">
          <cell r="A1970" t="str">
            <v/>
          </cell>
        </row>
        <row r="1971">
          <cell r="A1971" t="str">
            <v/>
          </cell>
        </row>
        <row r="1972">
          <cell r="A1972" t="str">
            <v/>
          </cell>
        </row>
        <row r="1973">
          <cell r="A1973" t="str">
            <v/>
          </cell>
        </row>
        <row r="1974">
          <cell r="A1974" t="str">
            <v/>
          </cell>
        </row>
        <row r="1975">
          <cell r="A1975" t="str">
            <v/>
          </cell>
        </row>
        <row r="1976">
          <cell r="A1976" t="str">
            <v/>
          </cell>
        </row>
        <row r="1977">
          <cell r="A1977" t="str">
            <v/>
          </cell>
        </row>
        <row r="1978">
          <cell r="A1978" t="str">
            <v/>
          </cell>
        </row>
        <row r="1979">
          <cell r="A1979" t="str">
            <v/>
          </cell>
        </row>
        <row r="1980">
          <cell r="A1980" t="str">
            <v/>
          </cell>
        </row>
        <row r="1981">
          <cell r="A1981" t="str">
            <v/>
          </cell>
        </row>
        <row r="1982">
          <cell r="A1982" t="str">
            <v/>
          </cell>
        </row>
        <row r="1983">
          <cell r="A1983" t="str">
            <v/>
          </cell>
        </row>
        <row r="1984">
          <cell r="A1984" t="str">
            <v/>
          </cell>
        </row>
        <row r="1985">
          <cell r="A1985" t="str">
            <v/>
          </cell>
        </row>
        <row r="1986">
          <cell r="A1986" t="str">
            <v/>
          </cell>
        </row>
        <row r="1987">
          <cell r="A1987" t="str">
            <v/>
          </cell>
        </row>
        <row r="1988">
          <cell r="A1988" t="str">
            <v/>
          </cell>
        </row>
        <row r="1989">
          <cell r="A1989" t="str">
            <v/>
          </cell>
        </row>
        <row r="1990">
          <cell r="A1990" t="str">
            <v/>
          </cell>
        </row>
        <row r="1991">
          <cell r="A1991" t="str">
            <v/>
          </cell>
        </row>
        <row r="1992">
          <cell r="A1992" t="str">
            <v/>
          </cell>
        </row>
        <row r="1993">
          <cell r="A1993" t="str">
            <v/>
          </cell>
        </row>
        <row r="1994">
          <cell r="A1994" t="str">
            <v/>
          </cell>
        </row>
        <row r="1995">
          <cell r="A1995" t="str">
            <v/>
          </cell>
        </row>
        <row r="1996">
          <cell r="A1996" t="str">
            <v/>
          </cell>
        </row>
        <row r="1997">
          <cell r="A1997" t="str">
            <v/>
          </cell>
        </row>
        <row r="1998">
          <cell r="A1998" t="str">
            <v/>
          </cell>
        </row>
        <row r="1999">
          <cell r="A1999" t="str">
            <v/>
          </cell>
        </row>
        <row r="2000">
          <cell r="A2000" t="str">
            <v/>
          </cell>
        </row>
        <row r="2001">
          <cell r="A2001" t="str">
            <v/>
          </cell>
        </row>
        <row r="2002">
          <cell r="A2002" t="str">
            <v/>
          </cell>
        </row>
        <row r="2003">
          <cell r="A2003" t="str">
            <v/>
          </cell>
        </row>
        <row r="2004">
          <cell r="A2004" t="str">
            <v/>
          </cell>
        </row>
        <row r="2005">
          <cell r="A2005" t="str">
            <v/>
          </cell>
        </row>
        <row r="2006">
          <cell r="A2006" t="str">
            <v/>
          </cell>
        </row>
        <row r="2007">
          <cell r="A2007" t="str">
            <v/>
          </cell>
        </row>
        <row r="2008">
          <cell r="A2008" t="str">
            <v/>
          </cell>
        </row>
        <row r="2009">
          <cell r="A2009" t="str">
            <v/>
          </cell>
        </row>
        <row r="2010">
          <cell r="A2010" t="str">
            <v/>
          </cell>
        </row>
        <row r="2011">
          <cell r="A2011" t="str">
            <v/>
          </cell>
        </row>
        <row r="2012">
          <cell r="A2012" t="str">
            <v/>
          </cell>
        </row>
        <row r="2013">
          <cell r="A2013" t="str">
            <v/>
          </cell>
        </row>
        <row r="2014">
          <cell r="A2014" t="str">
            <v/>
          </cell>
        </row>
        <row r="2015">
          <cell r="A2015" t="str">
            <v/>
          </cell>
        </row>
        <row r="2016">
          <cell r="A2016" t="str">
            <v/>
          </cell>
        </row>
        <row r="2017">
          <cell r="A2017" t="str">
            <v/>
          </cell>
        </row>
        <row r="2018">
          <cell r="A2018" t="str">
            <v/>
          </cell>
        </row>
        <row r="2019">
          <cell r="A2019" t="str">
            <v/>
          </cell>
        </row>
        <row r="2020">
          <cell r="A2020" t="str">
            <v/>
          </cell>
        </row>
        <row r="2021">
          <cell r="A2021" t="str">
            <v/>
          </cell>
        </row>
        <row r="2022">
          <cell r="A2022" t="str">
            <v/>
          </cell>
        </row>
        <row r="2023">
          <cell r="A2023" t="str">
            <v/>
          </cell>
        </row>
        <row r="2024">
          <cell r="A2024" t="str">
            <v/>
          </cell>
        </row>
        <row r="2025">
          <cell r="A2025" t="str">
            <v/>
          </cell>
        </row>
        <row r="2026">
          <cell r="A2026" t="str">
            <v/>
          </cell>
        </row>
        <row r="2027">
          <cell r="A2027" t="str">
            <v/>
          </cell>
        </row>
        <row r="2028">
          <cell r="A2028" t="str">
            <v/>
          </cell>
        </row>
        <row r="2029">
          <cell r="A2029" t="str">
            <v/>
          </cell>
        </row>
        <row r="2030">
          <cell r="A2030" t="str">
            <v/>
          </cell>
        </row>
        <row r="2031">
          <cell r="A2031" t="str">
            <v/>
          </cell>
        </row>
        <row r="2032">
          <cell r="A2032" t="str">
            <v/>
          </cell>
        </row>
        <row r="2033">
          <cell r="A2033" t="str">
            <v/>
          </cell>
        </row>
        <row r="2034">
          <cell r="A2034" t="str">
            <v/>
          </cell>
        </row>
        <row r="2035">
          <cell r="A2035" t="str">
            <v/>
          </cell>
        </row>
        <row r="2036">
          <cell r="A2036" t="str">
            <v/>
          </cell>
        </row>
        <row r="2037">
          <cell r="A2037" t="str">
            <v/>
          </cell>
        </row>
        <row r="2038">
          <cell r="A2038" t="str">
            <v/>
          </cell>
        </row>
        <row r="2039">
          <cell r="A2039" t="str">
            <v/>
          </cell>
        </row>
        <row r="2040">
          <cell r="A2040" t="str">
            <v/>
          </cell>
        </row>
        <row r="2041">
          <cell r="A2041" t="str">
            <v/>
          </cell>
        </row>
        <row r="2042">
          <cell r="A2042" t="str">
            <v/>
          </cell>
        </row>
        <row r="2043">
          <cell r="A2043" t="str">
            <v/>
          </cell>
        </row>
        <row r="2044">
          <cell r="A2044" t="str">
            <v/>
          </cell>
        </row>
        <row r="2045">
          <cell r="A2045" t="str">
            <v/>
          </cell>
        </row>
        <row r="2046">
          <cell r="A2046" t="str">
            <v/>
          </cell>
        </row>
        <row r="2047">
          <cell r="A2047" t="str">
            <v/>
          </cell>
        </row>
        <row r="2048">
          <cell r="A2048" t="str">
            <v/>
          </cell>
        </row>
        <row r="2049">
          <cell r="A2049" t="str">
            <v/>
          </cell>
        </row>
        <row r="2050">
          <cell r="A2050" t="str">
            <v/>
          </cell>
        </row>
        <row r="2051">
          <cell r="A2051" t="str">
            <v/>
          </cell>
        </row>
        <row r="2052">
          <cell r="A2052" t="str">
            <v/>
          </cell>
        </row>
        <row r="2053">
          <cell r="A2053" t="str">
            <v/>
          </cell>
        </row>
        <row r="2054">
          <cell r="A2054" t="str">
            <v/>
          </cell>
        </row>
        <row r="2055">
          <cell r="A2055" t="str">
            <v/>
          </cell>
        </row>
        <row r="2056">
          <cell r="A2056" t="str">
            <v/>
          </cell>
        </row>
        <row r="2057">
          <cell r="A2057" t="str">
            <v/>
          </cell>
        </row>
        <row r="2058">
          <cell r="A2058" t="str">
            <v/>
          </cell>
        </row>
        <row r="2059">
          <cell r="A2059" t="str">
            <v/>
          </cell>
        </row>
        <row r="2060">
          <cell r="A2060" t="str">
            <v/>
          </cell>
        </row>
        <row r="2061">
          <cell r="A2061" t="str">
            <v/>
          </cell>
        </row>
        <row r="2062">
          <cell r="A2062" t="str">
            <v/>
          </cell>
        </row>
        <row r="2063">
          <cell r="A2063" t="str">
            <v/>
          </cell>
        </row>
        <row r="2064">
          <cell r="A2064" t="str">
            <v/>
          </cell>
        </row>
        <row r="2065">
          <cell r="A2065" t="str">
            <v/>
          </cell>
        </row>
        <row r="2066">
          <cell r="A2066" t="str">
            <v/>
          </cell>
        </row>
        <row r="2067">
          <cell r="A2067" t="str">
            <v/>
          </cell>
        </row>
        <row r="2068">
          <cell r="A2068" t="str">
            <v/>
          </cell>
        </row>
        <row r="2069">
          <cell r="A2069" t="str">
            <v/>
          </cell>
        </row>
        <row r="2070">
          <cell r="A2070" t="str">
            <v/>
          </cell>
        </row>
        <row r="2071">
          <cell r="A2071" t="str">
            <v/>
          </cell>
        </row>
        <row r="2072">
          <cell r="A2072" t="str">
            <v/>
          </cell>
        </row>
        <row r="2073">
          <cell r="A2073" t="str">
            <v/>
          </cell>
        </row>
        <row r="2074">
          <cell r="A2074" t="str">
            <v/>
          </cell>
        </row>
        <row r="2075">
          <cell r="A2075" t="str">
            <v/>
          </cell>
        </row>
        <row r="2076">
          <cell r="A2076" t="str">
            <v/>
          </cell>
        </row>
        <row r="2077">
          <cell r="A2077" t="str">
            <v/>
          </cell>
        </row>
        <row r="2078">
          <cell r="A2078" t="str">
            <v/>
          </cell>
        </row>
        <row r="2079">
          <cell r="A2079" t="str">
            <v/>
          </cell>
        </row>
        <row r="2080">
          <cell r="A2080" t="str">
            <v/>
          </cell>
        </row>
        <row r="2081">
          <cell r="A2081" t="str">
            <v/>
          </cell>
        </row>
        <row r="2082">
          <cell r="A2082" t="str">
            <v/>
          </cell>
        </row>
        <row r="2083">
          <cell r="A2083" t="str">
            <v/>
          </cell>
        </row>
        <row r="2084">
          <cell r="A2084" t="str">
            <v/>
          </cell>
        </row>
        <row r="2085">
          <cell r="A2085" t="str">
            <v/>
          </cell>
        </row>
        <row r="2086">
          <cell r="A2086" t="str">
            <v/>
          </cell>
        </row>
        <row r="2087">
          <cell r="A2087" t="str">
            <v/>
          </cell>
        </row>
        <row r="2088">
          <cell r="A2088" t="str">
            <v/>
          </cell>
        </row>
        <row r="2089">
          <cell r="A2089" t="str">
            <v/>
          </cell>
        </row>
        <row r="2090">
          <cell r="A2090" t="str">
            <v/>
          </cell>
        </row>
        <row r="2091">
          <cell r="A2091" t="str">
            <v/>
          </cell>
        </row>
        <row r="2092">
          <cell r="A2092" t="str">
            <v/>
          </cell>
        </row>
        <row r="2093">
          <cell r="A2093" t="str">
            <v/>
          </cell>
        </row>
        <row r="2094">
          <cell r="A2094" t="str">
            <v/>
          </cell>
        </row>
        <row r="2095">
          <cell r="A2095" t="str">
            <v/>
          </cell>
        </row>
        <row r="2096">
          <cell r="A2096" t="str">
            <v/>
          </cell>
        </row>
        <row r="2097">
          <cell r="A2097" t="str">
            <v/>
          </cell>
        </row>
        <row r="2098">
          <cell r="A2098" t="str">
            <v/>
          </cell>
        </row>
        <row r="2099">
          <cell r="A2099" t="str">
            <v/>
          </cell>
        </row>
        <row r="2100">
          <cell r="A2100" t="str">
            <v/>
          </cell>
        </row>
        <row r="2101">
          <cell r="A2101" t="str">
            <v/>
          </cell>
        </row>
        <row r="2102">
          <cell r="A2102" t="str">
            <v/>
          </cell>
        </row>
        <row r="2103">
          <cell r="A2103" t="str">
            <v/>
          </cell>
        </row>
        <row r="2104">
          <cell r="A2104" t="str">
            <v/>
          </cell>
        </row>
        <row r="2105">
          <cell r="A2105" t="str">
            <v/>
          </cell>
        </row>
        <row r="2106">
          <cell r="A2106" t="str">
            <v/>
          </cell>
        </row>
        <row r="2107">
          <cell r="A2107" t="str">
            <v/>
          </cell>
        </row>
        <row r="2108">
          <cell r="A2108" t="str">
            <v/>
          </cell>
        </row>
        <row r="2109">
          <cell r="A2109" t="str">
            <v/>
          </cell>
        </row>
        <row r="2110">
          <cell r="A2110" t="str">
            <v/>
          </cell>
        </row>
        <row r="2111">
          <cell r="A2111" t="str">
            <v/>
          </cell>
        </row>
        <row r="2112">
          <cell r="A2112" t="str">
            <v/>
          </cell>
        </row>
        <row r="2113">
          <cell r="A2113" t="str">
            <v/>
          </cell>
        </row>
        <row r="2114">
          <cell r="A2114" t="str">
            <v/>
          </cell>
        </row>
        <row r="2115">
          <cell r="A2115" t="str">
            <v/>
          </cell>
        </row>
        <row r="2116">
          <cell r="A2116" t="str">
            <v/>
          </cell>
        </row>
        <row r="2117">
          <cell r="A2117" t="str">
            <v/>
          </cell>
        </row>
        <row r="2118">
          <cell r="A2118" t="str">
            <v/>
          </cell>
        </row>
        <row r="2119">
          <cell r="A2119" t="str">
            <v/>
          </cell>
        </row>
        <row r="2120">
          <cell r="A2120" t="str">
            <v/>
          </cell>
        </row>
        <row r="2121">
          <cell r="A2121" t="str">
            <v/>
          </cell>
        </row>
        <row r="2122">
          <cell r="A2122" t="str">
            <v/>
          </cell>
        </row>
        <row r="2123">
          <cell r="A2123" t="str">
            <v/>
          </cell>
        </row>
        <row r="2124">
          <cell r="A2124" t="str">
            <v/>
          </cell>
        </row>
        <row r="2125">
          <cell r="A2125" t="str">
            <v/>
          </cell>
        </row>
        <row r="2126">
          <cell r="A2126" t="str">
            <v/>
          </cell>
        </row>
        <row r="2127">
          <cell r="A2127" t="str">
            <v/>
          </cell>
        </row>
        <row r="2128">
          <cell r="A2128" t="str">
            <v/>
          </cell>
        </row>
        <row r="2129">
          <cell r="A2129" t="str">
            <v/>
          </cell>
        </row>
        <row r="2130">
          <cell r="A2130" t="str">
            <v/>
          </cell>
        </row>
        <row r="2131">
          <cell r="A2131" t="str">
            <v/>
          </cell>
        </row>
        <row r="2132">
          <cell r="A2132" t="str">
            <v/>
          </cell>
        </row>
        <row r="2133">
          <cell r="A2133" t="str">
            <v/>
          </cell>
        </row>
        <row r="2134">
          <cell r="A2134" t="str">
            <v/>
          </cell>
        </row>
        <row r="2135">
          <cell r="A2135" t="str">
            <v/>
          </cell>
        </row>
        <row r="2136">
          <cell r="A2136" t="str">
            <v/>
          </cell>
        </row>
        <row r="2137">
          <cell r="A2137" t="str">
            <v/>
          </cell>
        </row>
        <row r="2138">
          <cell r="A2138" t="str">
            <v/>
          </cell>
        </row>
        <row r="2139">
          <cell r="A2139" t="str">
            <v/>
          </cell>
        </row>
        <row r="2140">
          <cell r="A2140" t="str">
            <v/>
          </cell>
        </row>
        <row r="2141">
          <cell r="A2141" t="str">
            <v/>
          </cell>
        </row>
        <row r="2142">
          <cell r="A2142" t="str">
            <v/>
          </cell>
        </row>
        <row r="2143">
          <cell r="A2143" t="str">
            <v/>
          </cell>
        </row>
        <row r="2144">
          <cell r="A2144" t="str">
            <v/>
          </cell>
        </row>
        <row r="2145">
          <cell r="A2145" t="str">
            <v/>
          </cell>
        </row>
        <row r="2146">
          <cell r="A2146" t="str">
            <v/>
          </cell>
        </row>
        <row r="2147">
          <cell r="A2147" t="str">
            <v/>
          </cell>
        </row>
        <row r="2148">
          <cell r="A2148" t="str">
            <v/>
          </cell>
        </row>
        <row r="2149">
          <cell r="A2149" t="str">
            <v/>
          </cell>
        </row>
        <row r="2150">
          <cell r="A2150" t="str">
            <v/>
          </cell>
        </row>
        <row r="2151">
          <cell r="A2151" t="str">
            <v/>
          </cell>
        </row>
        <row r="2152">
          <cell r="A2152" t="str">
            <v/>
          </cell>
        </row>
        <row r="2153">
          <cell r="A2153" t="str">
            <v/>
          </cell>
        </row>
        <row r="2154">
          <cell r="A2154" t="str">
            <v/>
          </cell>
        </row>
        <row r="2155">
          <cell r="A2155" t="str">
            <v/>
          </cell>
        </row>
        <row r="2156">
          <cell r="A2156" t="str">
            <v/>
          </cell>
        </row>
        <row r="2157">
          <cell r="A2157" t="str">
            <v/>
          </cell>
        </row>
        <row r="2158">
          <cell r="A2158" t="str">
            <v/>
          </cell>
        </row>
        <row r="2159">
          <cell r="A2159" t="str">
            <v/>
          </cell>
        </row>
        <row r="2160">
          <cell r="A2160" t="str">
            <v/>
          </cell>
        </row>
        <row r="2161">
          <cell r="A2161" t="str">
            <v/>
          </cell>
        </row>
        <row r="2162">
          <cell r="A2162" t="str">
            <v/>
          </cell>
        </row>
        <row r="2163">
          <cell r="A2163" t="str">
            <v/>
          </cell>
        </row>
        <row r="2164">
          <cell r="A2164" t="str">
            <v/>
          </cell>
        </row>
        <row r="2165">
          <cell r="A2165" t="str">
            <v/>
          </cell>
        </row>
        <row r="2166">
          <cell r="A2166" t="str">
            <v/>
          </cell>
        </row>
        <row r="2167">
          <cell r="A2167" t="str">
            <v/>
          </cell>
        </row>
        <row r="2168">
          <cell r="A2168" t="str">
            <v/>
          </cell>
        </row>
        <row r="2169">
          <cell r="A2169" t="str">
            <v/>
          </cell>
        </row>
        <row r="2170">
          <cell r="A2170" t="str">
            <v/>
          </cell>
        </row>
        <row r="2171">
          <cell r="A2171" t="str">
            <v/>
          </cell>
        </row>
        <row r="2172">
          <cell r="A2172" t="str">
            <v/>
          </cell>
        </row>
        <row r="2173">
          <cell r="A2173" t="str">
            <v/>
          </cell>
        </row>
        <row r="2174">
          <cell r="A2174" t="str">
            <v/>
          </cell>
        </row>
        <row r="2175">
          <cell r="A2175" t="str">
            <v/>
          </cell>
        </row>
        <row r="2176">
          <cell r="A2176" t="str">
            <v/>
          </cell>
        </row>
        <row r="2177">
          <cell r="A2177" t="str">
            <v/>
          </cell>
        </row>
        <row r="2178">
          <cell r="A2178" t="str">
            <v/>
          </cell>
        </row>
        <row r="2179">
          <cell r="A2179" t="str">
            <v/>
          </cell>
        </row>
        <row r="2180">
          <cell r="A2180" t="str">
            <v/>
          </cell>
        </row>
        <row r="2181">
          <cell r="A2181" t="str">
            <v/>
          </cell>
        </row>
        <row r="2182">
          <cell r="A2182" t="str">
            <v/>
          </cell>
        </row>
        <row r="2183">
          <cell r="A2183" t="str">
            <v/>
          </cell>
        </row>
        <row r="2184">
          <cell r="A2184" t="str">
            <v/>
          </cell>
        </row>
        <row r="2185">
          <cell r="A2185" t="str">
            <v/>
          </cell>
        </row>
        <row r="2186">
          <cell r="A2186" t="str">
            <v/>
          </cell>
        </row>
        <row r="2187">
          <cell r="A2187" t="str">
            <v/>
          </cell>
        </row>
        <row r="2188">
          <cell r="A2188" t="str">
            <v/>
          </cell>
        </row>
        <row r="2189">
          <cell r="A2189" t="str">
            <v/>
          </cell>
        </row>
        <row r="2190">
          <cell r="A2190" t="str">
            <v/>
          </cell>
        </row>
        <row r="2191">
          <cell r="A2191" t="str">
            <v/>
          </cell>
        </row>
        <row r="2192">
          <cell r="A2192" t="str">
            <v/>
          </cell>
        </row>
        <row r="2193">
          <cell r="A2193" t="str">
            <v/>
          </cell>
        </row>
        <row r="2194">
          <cell r="A2194" t="str">
            <v/>
          </cell>
        </row>
        <row r="2195">
          <cell r="A2195" t="str">
            <v/>
          </cell>
        </row>
        <row r="2196">
          <cell r="A2196" t="str">
            <v/>
          </cell>
        </row>
        <row r="2197">
          <cell r="A2197" t="str">
            <v/>
          </cell>
        </row>
        <row r="2198">
          <cell r="A2198" t="str">
            <v/>
          </cell>
        </row>
        <row r="2199">
          <cell r="A2199" t="str">
            <v/>
          </cell>
        </row>
        <row r="2200">
          <cell r="A2200" t="str">
            <v/>
          </cell>
        </row>
        <row r="2201">
          <cell r="A2201" t="str">
            <v/>
          </cell>
        </row>
        <row r="2202">
          <cell r="A2202" t="str">
            <v/>
          </cell>
        </row>
        <row r="2203">
          <cell r="A2203" t="str">
            <v/>
          </cell>
        </row>
        <row r="2204">
          <cell r="A2204" t="str">
            <v/>
          </cell>
        </row>
        <row r="2205">
          <cell r="A2205" t="str">
            <v/>
          </cell>
        </row>
        <row r="2206">
          <cell r="A2206" t="str">
            <v/>
          </cell>
        </row>
        <row r="2207">
          <cell r="A2207" t="str">
            <v/>
          </cell>
        </row>
        <row r="2208">
          <cell r="A2208" t="str">
            <v/>
          </cell>
        </row>
        <row r="2209">
          <cell r="A2209" t="str">
            <v/>
          </cell>
        </row>
        <row r="2210">
          <cell r="A2210" t="str">
            <v/>
          </cell>
        </row>
        <row r="2211">
          <cell r="A2211" t="str">
            <v/>
          </cell>
        </row>
        <row r="2212">
          <cell r="A2212" t="str">
            <v/>
          </cell>
        </row>
        <row r="2213">
          <cell r="A2213" t="str">
            <v/>
          </cell>
        </row>
        <row r="2214">
          <cell r="A2214" t="str">
            <v/>
          </cell>
        </row>
        <row r="2215">
          <cell r="A2215" t="str">
            <v/>
          </cell>
        </row>
        <row r="2216">
          <cell r="A2216" t="str">
            <v/>
          </cell>
        </row>
        <row r="2217">
          <cell r="A2217" t="str">
            <v/>
          </cell>
        </row>
        <row r="2218">
          <cell r="A2218" t="str">
            <v/>
          </cell>
        </row>
        <row r="2219">
          <cell r="A2219" t="str">
            <v/>
          </cell>
        </row>
        <row r="2220">
          <cell r="A2220" t="str">
            <v/>
          </cell>
        </row>
        <row r="2221">
          <cell r="A2221" t="str">
            <v/>
          </cell>
        </row>
        <row r="2222">
          <cell r="A2222" t="str">
            <v/>
          </cell>
        </row>
        <row r="2223">
          <cell r="A2223" t="str">
            <v/>
          </cell>
        </row>
        <row r="2224">
          <cell r="A2224" t="str">
            <v/>
          </cell>
        </row>
        <row r="2225">
          <cell r="A2225" t="str">
            <v/>
          </cell>
        </row>
        <row r="2226">
          <cell r="A2226" t="str">
            <v/>
          </cell>
        </row>
        <row r="2227">
          <cell r="A2227" t="str">
            <v/>
          </cell>
        </row>
        <row r="2228">
          <cell r="A2228" t="str">
            <v/>
          </cell>
        </row>
        <row r="2229">
          <cell r="A2229" t="str">
            <v/>
          </cell>
        </row>
        <row r="2230">
          <cell r="A2230" t="str">
            <v/>
          </cell>
        </row>
        <row r="2231">
          <cell r="A2231" t="str">
            <v/>
          </cell>
        </row>
        <row r="2232">
          <cell r="A2232" t="str">
            <v/>
          </cell>
        </row>
        <row r="2233">
          <cell r="A2233" t="str">
            <v/>
          </cell>
        </row>
        <row r="2234">
          <cell r="A2234" t="str">
            <v/>
          </cell>
        </row>
        <row r="2235">
          <cell r="A2235" t="str">
            <v/>
          </cell>
        </row>
        <row r="2236">
          <cell r="A2236" t="str">
            <v/>
          </cell>
        </row>
        <row r="2237">
          <cell r="A2237" t="str">
            <v/>
          </cell>
        </row>
        <row r="2238">
          <cell r="A2238" t="str">
            <v/>
          </cell>
        </row>
        <row r="2239">
          <cell r="A2239" t="str">
            <v/>
          </cell>
        </row>
        <row r="2240">
          <cell r="A2240" t="str">
            <v/>
          </cell>
        </row>
        <row r="2241">
          <cell r="A2241" t="str">
            <v/>
          </cell>
        </row>
        <row r="2242">
          <cell r="A2242" t="str">
            <v/>
          </cell>
        </row>
        <row r="2243">
          <cell r="A2243" t="str">
            <v/>
          </cell>
        </row>
        <row r="2244">
          <cell r="A2244" t="str">
            <v/>
          </cell>
        </row>
        <row r="2245">
          <cell r="A2245" t="str">
            <v/>
          </cell>
        </row>
        <row r="2246">
          <cell r="A2246" t="str">
            <v/>
          </cell>
        </row>
        <row r="2247">
          <cell r="A2247" t="str">
            <v/>
          </cell>
        </row>
        <row r="2248">
          <cell r="A2248" t="str">
            <v/>
          </cell>
        </row>
        <row r="2249">
          <cell r="A2249" t="str">
            <v/>
          </cell>
        </row>
        <row r="2250">
          <cell r="A2250" t="str">
            <v/>
          </cell>
        </row>
        <row r="2251">
          <cell r="A2251" t="str">
            <v/>
          </cell>
        </row>
        <row r="2252">
          <cell r="A2252" t="str">
            <v/>
          </cell>
        </row>
        <row r="2253">
          <cell r="A2253" t="str">
            <v/>
          </cell>
        </row>
        <row r="2254">
          <cell r="A2254" t="str">
            <v/>
          </cell>
        </row>
        <row r="2255">
          <cell r="A2255" t="str">
            <v/>
          </cell>
        </row>
        <row r="2256">
          <cell r="A2256" t="str">
            <v/>
          </cell>
        </row>
        <row r="2257">
          <cell r="A2257" t="str">
            <v/>
          </cell>
        </row>
        <row r="2258">
          <cell r="A2258" t="str">
            <v/>
          </cell>
        </row>
        <row r="2259">
          <cell r="A2259" t="str">
            <v/>
          </cell>
        </row>
        <row r="2260">
          <cell r="A2260" t="str">
            <v/>
          </cell>
        </row>
        <row r="2261">
          <cell r="A2261" t="str">
            <v/>
          </cell>
        </row>
        <row r="2262">
          <cell r="A2262" t="str">
            <v/>
          </cell>
        </row>
        <row r="2263">
          <cell r="A2263" t="str">
            <v/>
          </cell>
        </row>
        <row r="2264">
          <cell r="A2264" t="str">
            <v/>
          </cell>
        </row>
        <row r="2265">
          <cell r="A2265" t="str">
            <v/>
          </cell>
        </row>
        <row r="2266">
          <cell r="A2266" t="str">
            <v/>
          </cell>
        </row>
        <row r="2267">
          <cell r="A2267" t="str">
            <v/>
          </cell>
        </row>
        <row r="2268">
          <cell r="A2268" t="str">
            <v/>
          </cell>
        </row>
        <row r="2269">
          <cell r="A2269" t="str">
            <v/>
          </cell>
        </row>
        <row r="2270">
          <cell r="A2270" t="str">
            <v/>
          </cell>
        </row>
        <row r="2271">
          <cell r="A2271" t="str">
            <v/>
          </cell>
        </row>
        <row r="2272">
          <cell r="A2272" t="str">
            <v/>
          </cell>
        </row>
        <row r="2273">
          <cell r="A2273" t="str">
            <v/>
          </cell>
        </row>
        <row r="2274">
          <cell r="A2274" t="str">
            <v/>
          </cell>
        </row>
        <row r="2275">
          <cell r="A2275" t="str">
            <v/>
          </cell>
        </row>
        <row r="2276">
          <cell r="A2276" t="str">
            <v/>
          </cell>
        </row>
        <row r="2277">
          <cell r="A2277" t="str">
            <v/>
          </cell>
        </row>
        <row r="2278">
          <cell r="A2278" t="str">
            <v/>
          </cell>
        </row>
        <row r="2279">
          <cell r="A2279" t="str">
            <v/>
          </cell>
        </row>
        <row r="2280">
          <cell r="A2280" t="str">
            <v/>
          </cell>
        </row>
        <row r="2281">
          <cell r="A2281" t="str">
            <v/>
          </cell>
        </row>
        <row r="2282">
          <cell r="A2282" t="str">
            <v/>
          </cell>
        </row>
        <row r="2283">
          <cell r="A2283" t="str">
            <v/>
          </cell>
        </row>
        <row r="2284">
          <cell r="A2284" t="str">
            <v/>
          </cell>
        </row>
        <row r="2285">
          <cell r="A2285" t="str">
            <v/>
          </cell>
        </row>
        <row r="2286">
          <cell r="A2286" t="str">
            <v/>
          </cell>
        </row>
        <row r="2287">
          <cell r="A2287" t="str">
            <v/>
          </cell>
        </row>
        <row r="2288">
          <cell r="A2288" t="str">
            <v/>
          </cell>
        </row>
        <row r="2289">
          <cell r="A2289" t="str">
            <v/>
          </cell>
        </row>
        <row r="2290">
          <cell r="A2290" t="str">
            <v/>
          </cell>
        </row>
        <row r="2291">
          <cell r="A2291" t="str">
            <v/>
          </cell>
        </row>
        <row r="2292">
          <cell r="A2292" t="str">
            <v/>
          </cell>
        </row>
        <row r="2293">
          <cell r="A2293" t="str">
            <v/>
          </cell>
        </row>
        <row r="2294">
          <cell r="A2294" t="str">
            <v/>
          </cell>
        </row>
        <row r="2295">
          <cell r="A2295" t="str">
            <v/>
          </cell>
        </row>
        <row r="2296">
          <cell r="A2296" t="str">
            <v/>
          </cell>
        </row>
        <row r="2297">
          <cell r="A2297" t="str">
            <v/>
          </cell>
        </row>
        <row r="2298">
          <cell r="A2298" t="str">
            <v/>
          </cell>
        </row>
        <row r="2299">
          <cell r="A2299" t="str">
            <v/>
          </cell>
        </row>
        <row r="2300">
          <cell r="A2300" t="str">
            <v/>
          </cell>
        </row>
        <row r="2301">
          <cell r="A2301" t="str">
            <v/>
          </cell>
        </row>
        <row r="2302">
          <cell r="A2302" t="str">
            <v/>
          </cell>
        </row>
        <row r="2303">
          <cell r="A2303" t="str">
            <v/>
          </cell>
        </row>
        <row r="2304">
          <cell r="A2304" t="str">
            <v/>
          </cell>
        </row>
        <row r="2305">
          <cell r="A2305" t="str">
            <v/>
          </cell>
        </row>
        <row r="2306">
          <cell r="A2306" t="str">
            <v/>
          </cell>
        </row>
        <row r="2307">
          <cell r="A2307" t="str">
            <v/>
          </cell>
        </row>
        <row r="2308">
          <cell r="A2308" t="str">
            <v/>
          </cell>
        </row>
        <row r="2309">
          <cell r="A2309" t="str">
            <v/>
          </cell>
        </row>
        <row r="2310">
          <cell r="A2310" t="str">
            <v/>
          </cell>
        </row>
        <row r="2311">
          <cell r="A2311" t="str">
            <v/>
          </cell>
        </row>
        <row r="2312">
          <cell r="A2312" t="str">
            <v/>
          </cell>
        </row>
        <row r="2313">
          <cell r="A2313" t="str">
            <v/>
          </cell>
        </row>
        <row r="2314">
          <cell r="A2314" t="str">
            <v/>
          </cell>
        </row>
        <row r="2315">
          <cell r="A2315" t="str">
            <v/>
          </cell>
        </row>
        <row r="2316">
          <cell r="A2316" t="str">
            <v/>
          </cell>
        </row>
        <row r="2317">
          <cell r="A2317" t="str">
            <v/>
          </cell>
        </row>
        <row r="2318">
          <cell r="A2318" t="str">
            <v/>
          </cell>
        </row>
        <row r="2319">
          <cell r="A2319" t="str">
            <v/>
          </cell>
        </row>
        <row r="2320">
          <cell r="A2320" t="str">
            <v/>
          </cell>
        </row>
        <row r="2321">
          <cell r="A2321" t="str">
            <v/>
          </cell>
        </row>
        <row r="2322">
          <cell r="A2322" t="str">
            <v/>
          </cell>
        </row>
        <row r="2323">
          <cell r="A2323" t="str">
            <v/>
          </cell>
        </row>
        <row r="2324">
          <cell r="A2324" t="str">
            <v/>
          </cell>
        </row>
        <row r="2325">
          <cell r="A2325" t="str">
            <v/>
          </cell>
        </row>
        <row r="2326">
          <cell r="A2326" t="str">
            <v/>
          </cell>
        </row>
        <row r="2327">
          <cell r="A2327" t="str">
            <v/>
          </cell>
        </row>
        <row r="2328">
          <cell r="A2328" t="str">
            <v/>
          </cell>
        </row>
        <row r="2329">
          <cell r="A2329" t="str">
            <v/>
          </cell>
        </row>
        <row r="2330">
          <cell r="A2330" t="str">
            <v/>
          </cell>
        </row>
        <row r="2331">
          <cell r="A2331" t="str">
            <v/>
          </cell>
        </row>
        <row r="2332">
          <cell r="A2332" t="str">
            <v/>
          </cell>
        </row>
        <row r="2333">
          <cell r="A2333" t="str">
            <v/>
          </cell>
        </row>
        <row r="2334">
          <cell r="A2334" t="str">
            <v/>
          </cell>
        </row>
        <row r="2335">
          <cell r="A2335" t="str">
            <v/>
          </cell>
        </row>
        <row r="2336">
          <cell r="A2336" t="str">
            <v/>
          </cell>
        </row>
        <row r="2337">
          <cell r="A2337" t="str">
            <v/>
          </cell>
        </row>
        <row r="2338">
          <cell r="A2338" t="str">
            <v/>
          </cell>
        </row>
        <row r="2339">
          <cell r="A2339" t="str">
            <v/>
          </cell>
        </row>
        <row r="2340">
          <cell r="A2340" t="str">
            <v/>
          </cell>
        </row>
        <row r="2341">
          <cell r="A2341" t="str">
            <v/>
          </cell>
        </row>
        <row r="2342">
          <cell r="A2342" t="str">
            <v/>
          </cell>
        </row>
        <row r="2343">
          <cell r="A2343" t="str">
            <v/>
          </cell>
        </row>
        <row r="2344">
          <cell r="A2344" t="str">
            <v/>
          </cell>
        </row>
        <row r="2345">
          <cell r="A2345" t="str">
            <v/>
          </cell>
        </row>
        <row r="2346">
          <cell r="A2346" t="str">
            <v/>
          </cell>
        </row>
        <row r="2347">
          <cell r="A2347" t="str">
            <v/>
          </cell>
        </row>
        <row r="2348">
          <cell r="A2348" t="str">
            <v/>
          </cell>
        </row>
        <row r="2349">
          <cell r="A2349" t="str">
            <v/>
          </cell>
        </row>
        <row r="2350">
          <cell r="A2350" t="str">
            <v/>
          </cell>
        </row>
        <row r="2351">
          <cell r="A2351" t="str">
            <v/>
          </cell>
        </row>
        <row r="2352">
          <cell r="A2352" t="str">
            <v/>
          </cell>
        </row>
        <row r="2353">
          <cell r="A2353" t="str">
            <v/>
          </cell>
        </row>
        <row r="2354">
          <cell r="A2354" t="str">
            <v/>
          </cell>
        </row>
        <row r="2355">
          <cell r="A2355" t="str">
            <v/>
          </cell>
        </row>
        <row r="2356">
          <cell r="A2356" t="str">
            <v/>
          </cell>
        </row>
        <row r="2357">
          <cell r="A2357" t="str">
            <v/>
          </cell>
        </row>
        <row r="2358">
          <cell r="A2358" t="str">
            <v/>
          </cell>
        </row>
        <row r="2359">
          <cell r="A2359" t="str">
            <v/>
          </cell>
        </row>
        <row r="2360">
          <cell r="A2360" t="str">
            <v/>
          </cell>
        </row>
        <row r="2361">
          <cell r="A2361" t="str">
            <v/>
          </cell>
        </row>
        <row r="2362">
          <cell r="A2362" t="str">
            <v/>
          </cell>
        </row>
        <row r="2363">
          <cell r="A2363" t="str">
            <v/>
          </cell>
        </row>
        <row r="2364">
          <cell r="A2364" t="str">
            <v/>
          </cell>
        </row>
        <row r="2365">
          <cell r="A2365" t="str">
            <v/>
          </cell>
        </row>
        <row r="2366">
          <cell r="A2366" t="str">
            <v/>
          </cell>
        </row>
        <row r="2367">
          <cell r="A2367" t="str">
            <v/>
          </cell>
        </row>
        <row r="2368">
          <cell r="A2368" t="str">
            <v/>
          </cell>
        </row>
        <row r="2369">
          <cell r="A2369" t="str">
            <v/>
          </cell>
        </row>
        <row r="2370">
          <cell r="A2370" t="str">
            <v/>
          </cell>
        </row>
        <row r="2371">
          <cell r="A2371" t="str">
            <v/>
          </cell>
        </row>
        <row r="2372">
          <cell r="A2372" t="str">
            <v/>
          </cell>
        </row>
        <row r="2373">
          <cell r="A2373" t="str">
            <v/>
          </cell>
        </row>
        <row r="2374">
          <cell r="A2374" t="str">
            <v/>
          </cell>
        </row>
        <row r="2375">
          <cell r="A2375" t="str">
            <v/>
          </cell>
        </row>
        <row r="2376">
          <cell r="A2376" t="str">
            <v/>
          </cell>
        </row>
        <row r="2377">
          <cell r="A2377" t="str">
            <v/>
          </cell>
        </row>
        <row r="2378">
          <cell r="A2378" t="str">
            <v/>
          </cell>
        </row>
        <row r="2379">
          <cell r="A2379" t="str">
            <v/>
          </cell>
        </row>
        <row r="2380">
          <cell r="A2380" t="str">
            <v/>
          </cell>
        </row>
        <row r="2381">
          <cell r="A2381" t="str">
            <v/>
          </cell>
        </row>
        <row r="2382">
          <cell r="A2382" t="str">
            <v/>
          </cell>
        </row>
        <row r="2383">
          <cell r="A2383" t="str">
            <v/>
          </cell>
        </row>
        <row r="2384">
          <cell r="A2384" t="str">
            <v/>
          </cell>
        </row>
        <row r="2385">
          <cell r="A2385" t="str">
            <v/>
          </cell>
        </row>
        <row r="2386">
          <cell r="A2386" t="str">
            <v/>
          </cell>
        </row>
        <row r="2387">
          <cell r="A2387" t="str">
            <v/>
          </cell>
        </row>
        <row r="2388">
          <cell r="A2388" t="str">
            <v/>
          </cell>
        </row>
        <row r="2389">
          <cell r="A2389" t="str">
            <v/>
          </cell>
        </row>
        <row r="2390">
          <cell r="A2390" t="str">
            <v/>
          </cell>
        </row>
        <row r="2391">
          <cell r="A2391" t="str">
            <v/>
          </cell>
        </row>
        <row r="2392">
          <cell r="A2392" t="str">
            <v/>
          </cell>
        </row>
        <row r="2393">
          <cell r="A2393" t="str">
            <v/>
          </cell>
        </row>
        <row r="2394">
          <cell r="A2394" t="str">
            <v/>
          </cell>
        </row>
        <row r="2395">
          <cell r="A2395" t="str">
            <v/>
          </cell>
        </row>
        <row r="2396">
          <cell r="A2396" t="str">
            <v/>
          </cell>
        </row>
        <row r="2397">
          <cell r="A2397" t="str">
            <v/>
          </cell>
        </row>
        <row r="2398">
          <cell r="A2398" t="str">
            <v/>
          </cell>
        </row>
        <row r="2399">
          <cell r="A2399" t="str">
            <v/>
          </cell>
        </row>
        <row r="2400">
          <cell r="A2400" t="str">
            <v/>
          </cell>
        </row>
        <row r="2401">
          <cell r="A2401" t="str">
            <v/>
          </cell>
        </row>
        <row r="2402">
          <cell r="A2402" t="str">
            <v/>
          </cell>
        </row>
        <row r="2403">
          <cell r="A2403" t="str">
            <v/>
          </cell>
        </row>
        <row r="2404">
          <cell r="A2404" t="str">
            <v/>
          </cell>
        </row>
        <row r="2405">
          <cell r="A2405" t="str">
            <v/>
          </cell>
        </row>
        <row r="2406">
          <cell r="A2406" t="str">
            <v/>
          </cell>
        </row>
        <row r="2407">
          <cell r="A2407" t="str">
            <v/>
          </cell>
        </row>
        <row r="2408">
          <cell r="A2408" t="str">
            <v/>
          </cell>
        </row>
        <row r="2409">
          <cell r="A2409" t="str">
            <v/>
          </cell>
        </row>
        <row r="2410">
          <cell r="A2410" t="str">
            <v/>
          </cell>
        </row>
        <row r="2411">
          <cell r="A2411" t="str">
            <v/>
          </cell>
        </row>
        <row r="2412">
          <cell r="A2412" t="str">
            <v/>
          </cell>
        </row>
        <row r="2413">
          <cell r="A2413" t="str">
            <v/>
          </cell>
        </row>
        <row r="2414">
          <cell r="A2414" t="str">
            <v/>
          </cell>
        </row>
        <row r="2415">
          <cell r="A2415" t="str">
            <v/>
          </cell>
        </row>
        <row r="2416">
          <cell r="A2416" t="str">
            <v/>
          </cell>
        </row>
        <row r="2417">
          <cell r="A2417" t="str">
            <v/>
          </cell>
        </row>
        <row r="2418">
          <cell r="A2418" t="str">
            <v/>
          </cell>
        </row>
        <row r="2419">
          <cell r="A2419" t="str">
            <v/>
          </cell>
        </row>
        <row r="2420">
          <cell r="A2420" t="str">
            <v/>
          </cell>
        </row>
        <row r="2421">
          <cell r="A2421" t="str">
            <v/>
          </cell>
        </row>
        <row r="2422">
          <cell r="A2422" t="str">
            <v/>
          </cell>
        </row>
        <row r="2423">
          <cell r="A2423" t="str">
            <v/>
          </cell>
        </row>
        <row r="2424">
          <cell r="A2424" t="str">
            <v/>
          </cell>
        </row>
        <row r="2425">
          <cell r="A2425" t="str">
            <v/>
          </cell>
        </row>
        <row r="2426">
          <cell r="A2426" t="str">
            <v/>
          </cell>
        </row>
        <row r="2427">
          <cell r="A2427" t="str">
            <v/>
          </cell>
        </row>
        <row r="2428">
          <cell r="A2428" t="str">
            <v/>
          </cell>
        </row>
        <row r="2429">
          <cell r="A2429" t="str">
            <v/>
          </cell>
        </row>
        <row r="2430">
          <cell r="A2430" t="str">
            <v/>
          </cell>
        </row>
        <row r="2431">
          <cell r="A2431" t="str">
            <v/>
          </cell>
        </row>
        <row r="2432">
          <cell r="A2432" t="str">
            <v/>
          </cell>
        </row>
        <row r="2433">
          <cell r="A2433" t="str">
            <v/>
          </cell>
        </row>
        <row r="2434">
          <cell r="A2434" t="str">
            <v/>
          </cell>
        </row>
        <row r="2435">
          <cell r="A2435" t="str">
            <v/>
          </cell>
        </row>
        <row r="2436">
          <cell r="A2436" t="str">
            <v/>
          </cell>
        </row>
        <row r="2437">
          <cell r="A2437" t="str">
            <v/>
          </cell>
        </row>
        <row r="2438">
          <cell r="A2438" t="str">
            <v/>
          </cell>
        </row>
        <row r="2439">
          <cell r="A2439" t="str">
            <v/>
          </cell>
        </row>
        <row r="2440">
          <cell r="A2440" t="str">
            <v/>
          </cell>
        </row>
        <row r="2441">
          <cell r="A2441" t="str">
            <v/>
          </cell>
        </row>
        <row r="2442">
          <cell r="A2442" t="str">
            <v/>
          </cell>
        </row>
        <row r="2443">
          <cell r="A2443" t="str">
            <v/>
          </cell>
        </row>
        <row r="2444">
          <cell r="A2444" t="str">
            <v/>
          </cell>
        </row>
        <row r="2445">
          <cell r="A2445" t="str">
            <v/>
          </cell>
        </row>
        <row r="2446">
          <cell r="A2446" t="str">
            <v/>
          </cell>
        </row>
        <row r="2447">
          <cell r="A2447" t="str">
            <v/>
          </cell>
        </row>
        <row r="2448">
          <cell r="A2448" t="str">
            <v/>
          </cell>
        </row>
        <row r="2449">
          <cell r="A2449" t="str">
            <v/>
          </cell>
        </row>
        <row r="2450">
          <cell r="A2450" t="str">
            <v/>
          </cell>
        </row>
        <row r="2451">
          <cell r="A2451" t="str">
            <v/>
          </cell>
        </row>
        <row r="2452">
          <cell r="A2452" t="str">
            <v/>
          </cell>
        </row>
        <row r="2453">
          <cell r="A2453" t="str">
            <v/>
          </cell>
        </row>
        <row r="2454">
          <cell r="A2454" t="str">
            <v/>
          </cell>
        </row>
        <row r="2455">
          <cell r="A2455" t="str">
            <v/>
          </cell>
        </row>
        <row r="2456">
          <cell r="A2456" t="str">
            <v/>
          </cell>
        </row>
        <row r="2457">
          <cell r="A2457" t="str">
            <v/>
          </cell>
        </row>
        <row r="2458">
          <cell r="A2458" t="str">
            <v/>
          </cell>
        </row>
        <row r="2459">
          <cell r="A2459" t="str">
            <v/>
          </cell>
        </row>
        <row r="2460">
          <cell r="A2460" t="str">
            <v/>
          </cell>
        </row>
        <row r="2461">
          <cell r="A2461" t="str">
            <v/>
          </cell>
        </row>
        <row r="2462">
          <cell r="A2462" t="str">
            <v/>
          </cell>
        </row>
        <row r="2463">
          <cell r="A2463" t="str">
            <v/>
          </cell>
        </row>
        <row r="2464">
          <cell r="A2464" t="str">
            <v/>
          </cell>
        </row>
        <row r="2465">
          <cell r="A2465" t="str">
            <v/>
          </cell>
        </row>
        <row r="2466">
          <cell r="A2466" t="str">
            <v/>
          </cell>
        </row>
        <row r="2467">
          <cell r="A2467" t="str">
            <v/>
          </cell>
        </row>
        <row r="2468">
          <cell r="A2468" t="str">
            <v/>
          </cell>
        </row>
        <row r="2469">
          <cell r="A2469" t="str">
            <v/>
          </cell>
        </row>
        <row r="2470">
          <cell r="A2470" t="str">
            <v/>
          </cell>
        </row>
        <row r="2471">
          <cell r="A2471" t="str">
            <v/>
          </cell>
        </row>
        <row r="2472">
          <cell r="A2472" t="str">
            <v/>
          </cell>
        </row>
        <row r="2473">
          <cell r="A2473" t="str">
            <v/>
          </cell>
        </row>
        <row r="2474">
          <cell r="A2474" t="str">
            <v/>
          </cell>
        </row>
        <row r="2475">
          <cell r="A2475" t="str">
            <v/>
          </cell>
        </row>
        <row r="2476">
          <cell r="A2476" t="str">
            <v/>
          </cell>
        </row>
        <row r="2477">
          <cell r="A2477" t="str">
            <v/>
          </cell>
        </row>
        <row r="2478">
          <cell r="A2478" t="str">
            <v/>
          </cell>
        </row>
        <row r="2479">
          <cell r="A2479" t="str">
            <v/>
          </cell>
        </row>
        <row r="2480">
          <cell r="A2480" t="str">
            <v/>
          </cell>
        </row>
        <row r="2481">
          <cell r="A2481" t="str">
            <v/>
          </cell>
        </row>
        <row r="2482">
          <cell r="A2482" t="str">
            <v/>
          </cell>
        </row>
        <row r="2483">
          <cell r="A2483" t="str">
            <v/>
          </cell>
        </row>
        <row r="2484">
          <cell r="A2484" t="str">
            <v/>
          </cell>
        </row>
        <row r="2485">
          <cell r="A2485" t="str">
            <v/>
          </cell>
        </row>
        <row r="2486">
          <cell r="A2486" t="str">
            <v/>
          </cell>
        </row>
        <row r="2487">
          <cell r="A2487" t="str">
            <v/>
          </cell>
        </row>
        <row r="2488">
          <cell r="A2488" t="str">
            <v/>
          </cell>
        </row>
        <row r="2489">
          <cell r="A2489" t="str">
            <v/>
          </cell>
        </row>
        <row r="2490">
          <cell r="A2490" t="str">
            <v/>
          </cell>
        </row>
        <row r="2491">
          <cell r="A2491" t="str">
            <v/>
          </cell>
        </row>
        <row r="2492">
          <cell r="A2492" t="str">
            <v/>
          </cell>
        </row>
        <row r="2493">
          <cell r="A2493" t="str">
            <v/>
          </cell>
        </row>
        <row r="2494">
          <cell r="A2494" t="str">
            <v/>
          </cell>
        </row>
        <row r="2495">
          <cell r="A2495" t="str">
            <v/>
          </cell>
        </row>
        <row r="2496">
          <cell r="A2496" t="str">
            <v/>
          </cell>
        </row>
        <row r="2497">
          <cell r="A2497" t="str">
            <v/>
          </cell>
        </row>
        <row r="2498">
          <cell r="A2498" t="str">
            <v/>
          </cell>
        </row>
        <row r="2499">
          <cell r="A2499" t="str">
            <v/>
          </cell>
        </row>
        <row r="2500">
          <cell r="A2500" t="str">
            <v/>
          </cell>
        </row>
        <row r="2501">
          <cell r="A2501" t="str">
            <v/>
          </cell>
        </row>
        <row r="2502">
          <cell r="A2502" t="str">
            <v/>
          </cell>
        </row>
        <row r="2503">
          <cell r="A2503" t="str">
            <v/>
          </cell>
        </row>
        <row r="2504">
          <cell r="A2504" t="str">
            <v/>
          </cell>
        </row>
        <row r="2505">
          <cell r="A2505" t="str">
            <v/>
          </cell>
        </row>
        <row r="2506">
          <cell r="A2506" t="str">
            <v/>
          </cell>
        </row>
        <row r="2507">
          <cell r="A2507" t="str">
            <v/>
          </cell>
        </row>
        <row r="2508">
          <cell r="A2508" t="str">
            <v/>
          </cell>
        </row>
        <row r="2509">
          <cell r="A2509" t="str">
            <v/>
          </cell>
        </row>
        <row r="2510">
          <cell r="A2510" t="str">
            <v/>
          </cell>
        </row>
        <row r="2511">
          <cell r="A2511" t="str">
            <v/>
          </cell>
        </row>
        <row r="2512">
          <cell r="A2512" t="str">
            <v/>
          </cell>
        </row>
        <row r="2513">
          <cell r="A2513" t="str">
            <v/>
          </cell>
        </row>
        <row r="2514">
          <cell r="A2514" t="str">
            <v/>
          </cell>
        </row>
        <row r="2515">
          <cell r="A2515" t="str">
            <v/>
          </cell>
        </row>
        <row r="2516">
          <cell r="A2516" t="str">
            <v/>
          </cell>
        </row>
        <row r="2517">
          <cell r="A2517" t="str">
            <v/>
          </cell>
        </row>
        <row r="2518">
          <cell r="A2518" t="str">
            <v/>
          </cell>
        </row>
        <row r="2519">
          <cell r="A2519" t="str">
            <v/>
          </cell>
        </row>
        <row r="2520">
          <cell r="A2520" t="str">
            <v/>
          </cell>
        </row>
        <row r="2521">
          <cell r="A2521" t="str">
            <v/>
          </cell>
        </row>
        <row r="2522">
          <cell r="A2522" t="str">
            <v/>
          </cell>
        </row>
        <row r="2523">
          <cell r="A2523" t="str">
            <v/>
          </cell>
        </row>
        <row r="2524">
          <cell r="A2524" t="str">
            <v/>
          </cell>
        </row>
        <row r="2525">
          <cell r="A2525" t="str">
            <v/>
          </cell>
        </row>
        <row r="2526">
          <cell r="A2526" t="str">
            <v/>
          </cell>
        </row>
        <row r="2527">
          <cell r="A2527" t="str">
            <v/>
          </cell>
        </row>
        <row r="2528">
          <cell r="A2528" t="str">
            <v/>
          </cell>
        </row>
        <row r="2529">
          <cell r="A2529" t="str">
            <v/>
          </cell>
        </row>
        <row r="2530">
          <cell r="A2530" t="str">
            <v/>
          </cell>
        </row>
        <row r="2531">
          <cell r="A2531" t="str">
            <v/>
          </cell>
        </row>
        <row r="2532">
          <cell r="A2532" t="str">
            <v/>
          </cell>
        </row>
        <row r="2533">
          <cell r="A2533" t="str">
            <v/>
          </cell>
        </row>
        <row r="2534">
          <cell r="A2534" t="str">
            <v/>
          </cell>
        </row>
        <row r="2535">
          <cell r="A2535" t="str">
            <v/>
          </cell>
        </row>
        <row r="2536">
          <cell r="A2536" t="str">
            <v/>
          </cell>
        </row>
        <row r="2537">
          <cell r="A2537" t="str">
            <v/>
          </cell>
        </row>
        <row r="2538">
          <cell r="A2538" t="str">
            <v/>
          </cell>
        </row>
        <row r="2539">
          <cell r="A2539" t="str">
            <v/>
          </cell>
        </row>
        <row r="2540">
          <cell r="A2540" t="str">
            <v/>
          </cell>
        </row>
        <row r="2541">
          <cell r="A2541" t="str">
            <v/>
          </cell>
        </row>
        <row r="2542">
          <cell r="A2542" t="str">
            <v/>
          </cell>
        </row>
        <row r="2543">
          <cell r="A2543" t="str">
            <v/>
          </cell>
        </row>
        <row r="2544">
          <cell r="A2544" t="str">
            <v/>
          </cell>
        </row>
        <row r="2545">
          <cell r="A2545" t="str">
            <v/>
          </cell>
        </row>
        <row r="2546">
          <cell r="A2546" t="str">
            <v/>
          </cell>
        </row>
        <row r="2547">
          <cell r="A2547" t="str">
            <v/>
          </cell>
        </row>
        <row r="2548">
          <cell r="A2548" t="str">
            <v/>
          </cell>
        </row>
        <row r="2549">
          <cell r="A2549" t="str">
            <v/>
          </cell>
        </row>
        <row r="2550">
          <cell r="A2550" t="str">
            <v/>
          </cell>
        </row>
        <row r="2551">
          <cell r="A2551" t="str">
            <v/>
          </cell>
        </row>
        <row r="2552">
          <cell r="A2552" t="str">
            <v/>
          </cell>
        </row>
        <row r="2553">
          <cell r="A2553" t="str">
            <v/>
          </cell>
        </row>
        <row r="2554">
          <cell r="A2554" t="str">
            <v/>
          </cell>
        </row>
        <row r="2555">
          <cell r="A2555" t="str">
            <v/>
          </cell>
        </row>
        <row r="2556">
          <cell r="A2556" t="str">
            <v/>
          </cell>
        </row>
        <row r="2557">
          <cell r="A2557" t="str">
            <v/>
          </cell>
        </row>
        <row r="2558">
          <cell r="A2558" t="str">
            <v/>
          </cell>
        </row>
        <row r="2559">
          <cell r="A2559" t="str">
            <v/>
          </cell>
        </row>
        <row r="2560">
          <cell r="A2560" t="str">
            <v/>
          </cell>
        </row>
        <row r="2561">
          <cell r="A2561" t="str">
            <v/>
          </cell>
        </row>
        <row r="2562">
          <cell r="A2562" t="str">
            <v/>
          </cell>
        </row>
        <row r="2563">
          <cell r="A2563" t="str">
            <v/>
          </cell>
        </row>
        <row r="2564">
          <cell r="A2564" t="str">
            <v/>
          </cell>
        </row>
        <row r="2565">
          <cell r="A2565" t="str">
            <v/>
          </cell>
        </row>
        <row r="2566">
          <cell r="A2566" t="str">
            <v/>
          </cell>
        </row>
        <row r="2567">
          <cell r="A2567" t="str">
            <v/>
          </cell>
        </row>
        <row r="2568">
          <cell r="A2568" t="str">
            <v/>
          </cell>
        </row>
        <row r="2569">
          <cell r="A2569" t="str">
            <v/>
          </cell>
        </row>
        <row r="2570">
          <cell r="A2570" t="str">
            <v/>
          </cell>
        </row>
        <row r="2571">
          <cell r="A2571" t="str">
            <v/>
          </cell>
        </row>
        <row r="2572">
          <cell r="A2572" t="str">
            <v/>
          </cell>
        </row>
        <row r="2573">
          <cell r="A2573" t="str">
            <v/>
          </cell>
        </row>
        <row r="2574">
          <cell r="A2574" t="str">
            <v/>
          </cell>
        </row>
        <row r="2575">
          <cell r="A2575" t="str">
            <v/>
          </cell>
        </row>
        <row r="2576">
          <cell r="A2576" t="str">
            <v/>
          </cell>
        </row>
        <row r="2577">
          <cell r="A2577" t="str">
            <v/>
          </cell>
        </row>
        <row r="2578">
          <cell r="A2578" t="str">
            <v/>
          </cell>
        </row>
        <row r="2579">
          <cell r="A2579" t="str">
            <v/>
          </cell>
        </row>
        <row r="2580">
          <cell r="A2580" t="str">
            <v/>
          </cell>
        </row>
        <row r="2581">
          <cell r="A2581" t="str">
            <v/>
          </cell>
        </row>
        <row r="2582">
          <cell r="A2582" t="str">
            <v/>
          </cell>
        </row>
        <row r="2583">
          <cell r="A2583" t="str">
            <v/>
          </cell>
        </row>
        <row r="2584">
          <cell r="A2584" t="str">
            <v/>
          </cell>
        </row>
        <row r="2585">
          <cell r="A2585" t="str">
            <v/>
          </cell>
        </row>
        <row r="2586">
          <cell r="A2586" t="str">
            <v/>
          </cell>
        </row>
        <row r="2587">
          <cell r="A2587" t="str">
            <v/>
          </cell>
        </row>
        <row r="2588">
          <cell r="A2588" t="str">
            <v/>
          </cell>
        </row>
        <row r="2589">
          <cell r="A2589" t="str">
            <v/>
          </cell>
        </row>
        <row r="2590">
          <cell r="A2590" t="str">
            <v/>
          </cell>
        </row>
        <row r="2591">
          <cell r="A2591" t="str">
            <v/>
          </cell>
        </row>
        <row r="2592">
          <cell r="A2592" t="str">
            <v/>
          </cell>
        </row>
        <row r="2593">
          <cell r="A2593" t="str">
            <v/>
          </cell>
        </row>
        <row r="2594">
          <cell r="A2594" t="str">
            <v/>
          </cell>
        </row>
        <row r="2595">
          <cell r="A2595" t="str">
            <v/>
          </cell>
        </row>
        <row r="2596">
          <cell r="A2596" t="str">
            <v/>
          </cell>
        </row>
        <row r="2597">
          <cell r="A2597" t="str">
            <v/>
          </cell>
        </row>
        <row r="2598">
          <cell r="A2598" t="str">
            <v/>
          </cell>
        </row>
        <row r="2599">
          <cell r="A2599" t="str">
            <v/>
          </cell>
        </row>
        <row r="2600">
          <cell r="A2600" t="str">
            <v/>
          </cell>
        </row>
        <row r="2601">
          <cell r="A2601" t="str">
            <v/>
          </cell>
        </row>
        <row r="2602">
          <cell r="A2602" t="str">
            <v/>
          </cell>
        </row>
        <row r="2603">
          <cell r="A2603" t="str">
            <v/>
          </cell>
        </row>
        <row r="2604">
          <cell r="A2604" t="str">
            <v/>
          </cell>
        </row>
        <row r="2605">
          <cell r="A2605" t="str">
            <v/>
          </cell>
        </row>
        <row r="2606">
          <cell r="A2606" t="str">
            <v/>
          </cell>
        </row>
        <row r="2607">
          <cell r="A2607" t="str">
            <v/>
          </cell>
        </row>
        <row r="2608">
          <cell r="A2608" t="str">
            <v/>
          </cell>
        </row>
        <row r="2609">
          <cell r="A2609" t="str">
            <v/>
          </cell>
        </row>
        <row r="2610">
          <cell r="A2610" t="str">
            <v/>
          </cell>
        </row>
        <row r="2611">
          <cell r="A2611" t="str">
            <v/>
          </cell>
        </row>
        <row r="2612">
          <cell r="A2612" t="str">
            <v/>
          </cell>
        </row>
        <row r="2613">
          <cell r="A2613" t="str">
            <v/>
          </cell>
        </row>
        <row r="2614">
          <cell r="A2614" t="str">
            <v/>
          </cell>
        </row>
        <row r="2615">
          <cell r="A2615" t="str">
            <v/>
          </cell>
        </row>
        <row r="2616">
          <cell r="A2616" t="str">
            <v/>
          </cell>
        </row>
        <row r="2617">
          <cell r="A2617" t="str">
            <v/>
          </cell>
        </row>
        <row r="2618">
          <cell r="A2618" t="str">
            <v/>
          </cell>
        </row>
        <row r="2619">
          <cell r="A2619" t="str">
            <v/>
          </cell>
        </row>
        <row r="2620">
          <cell r="A2620" t="str">
            <v/>
          </cell>
        </row>
        <row r="2621">
          <cell r="A2621" t="str">
            <v/>
          </cell>
        </row>
        <row r="2622">
          <cell r="A2622" t="str">
            <v/>
          </cell>
        </row>
        <row r="2623">
          <cell r="A2623" t="str">
            <v/>
          </cell>
        </row>
        <row r="2624">
          <cell r="A2624" t="str">
            <v/>
          </cell>
        </row>
        <row r="2625">
          <cell r="A2625" t="str">
            <v/>
          </cell>
        </row>
        <row r="2626">
          <cell r="A2626" t="str">
            <v/>
          </cell>
        </row>
        <row r="2627">
          <cell r="A2627" t="str">
            <v/>
          </cell>
        </row>
        <row r="2628">
          <cell r="A2628" t="str">
            <v/>
          </cell>
        </row>
        <row r="2629">
          <cell r="A2629" t="str">
            <v/>
          </cell>
        </row>
        <row r="2630">
          <cell r="A2630" t="str">
            <v/>
          </cell>
        </row>
        <row r="2631">
          <cell r="A2631" t="str">
            <v/>
          </cell>
        </row>
        <row r="2632">
          <cell r="A2632" t="str">
            <v/>
          </cell>
        </row>
        <row r="2633">
          <cell r="A2633" t="str">
            <v/>
          </cell>
        </row>
        <row r="2634">
          <cell r="A2634" t="str">
            <v/>
          </cell>
        </row>
        <row r="2635">
          <cell r="A2635" t="str">
            <v/>
          </cell>
        </row>
        <row r="2636">
          <cell r="A2636" t="str">
            <v/>
          </cell>
        </row>
        <row r="2637">
          <cell r="A2637" t="str">
            <v/>
          </cell>
        </row>
        <row r="2638">
          <cell r="A2638" t="str">
            <v/>
          </cell>
        </row>
        <row r="2639">
          <cell r="A2639" t="str">
            <v/>
          </cell>
        </row>
        <row r="2640">
          <cell r="A2640" t="str">
            <v/>
          </cell>
        </row>
        <row r="2641">
          <cell r="A2641" t="str">
            <v/>
          </cell>
        </row>
        <row r="2642">
          <cell r="A2642" t="str">
            <v/>
          </cell>
        </row>
        <row r="2643">
          <cell r="A2643" t="str">
            <v/>
          </cell>
        </row>
        <row r="2644">
          <cell r="A2644" t="str">
            <v/>
          </cell>
        </row>
        <row r="2645">
          <cell r="A2645" t="str">
            <v/>
          </cell>
        </row>
        <row r="2646">
          <cell r="A2646" t="str">
            <v/>
          </cell>
        </row>
        <row r="2647">
          <cell r="A2647" t="str">
            <v/>
          </cell>
        </row>
        <row r="2648">
          <cell r="A2648" t="str">
            <v/>
          </cell>
        </row>
        <row r="2649">
          <cell r="A2649" t="str">
            <v/>
          </cell>
        </row>
        <row r="2650">
          <cell r="A2650" t="str">
            <v/>
          </cell>
        </row>
        <row r="2651">
          <cell r="A2651" t="str">
            <v/>
          </cell>
        </row>
        <row r="2652">
          <cell r="A2652" t="str">
            <v/>
          </cell>
        </row>
        <row r="2653">
          <cell r="A2653" t="str">
            <v/>
          </cell>
        </row>
        <row r="2654">
          <cell r="A2654" t="str">
            <v/>
          </cell>
        </row>
        <row r="2655">
          <cell r="A2655" t="str">
            <v/>
          </cell>
        </row>
        <row r="2656">
          <cell r="A2656" t="str">
            <v/>
          </cell>
        </row>
        <row r="2657">
          <cell r="A2657" t="str">
            <v/>
          </cell>
        </row>
        <row r="2658">
          <cell r="A2658" t="str">
            <v/>
          </cell>
        </row>
        <row r="2659">
          <cell r="A2659" t="str">
            <v/>
          </cell>
        </row>
        <row r="2660">
          <cell r="A2660" t="str">
            <v/>
          </cell>
        </row>
        <row r="2661">
          <cell r="A2661" t="str">
            <v/>
          </cell>
        </row>
        <row r="2662">
          <cell r="A2662" t="str">
            <v/>
          </cell>
        </row>
        <row r="2663">
          <cell r="A2663" t="str">
            <v/>
          </cell>
        </row>
        <row r="2664">
          <cell r="A2664" t="str">
            <v/>
          </cell>
        </row>
        <row r="2665">
          <cell r="A2665" t="str">
            <v/>
          </cell>
        </row>
        <row r="2666">
          <cell r="A2666" t="str">
            <v/>
          </cell>
        </row>
        <row r="2667">
          <cell r="A2667" t="str">
            <v/>
          </cell>
        </row>
        <row r="2668">
          <cell r="A2668" t="str">
            <v/>
          </cell>
        </row>
        <row r="2669">
          <cell r="A2669" t="str">
            <v/>
          </cell>
        </row>
        <row r="2670">
          <cell r="A2670" t="str">
            <v/>
          </cell>
        </row>
        <row r="2671">
          <cell r="A2671" t="str">
            <v/>
          </cell>
        </row>
        <row r="2672">
          <cell r="A2672" t="str">
            <v/>
          </cell>
        </row>
        <row r="2673">
          <cell r="A2673" t="str">
            <v/>
          </cell>
        </row>
        <row r="2674">
          <cell r="A2674" t="str">
            <v/>
          </cell>
        </row>
        <row r="2675">
          <cell r="A2675" t="str">
            <v/>
          </cell>
        </row>
        <row r="2676">
          <cell r="A2676" t="str">
            <v/>
          </cell>
        </row>
        <row r="2677">
          <cell r="A2677" t="str">
            <v/>
          </cell>
        </row>
        <row r="2678">
          <cell r="A2678" t="str">
            <v/>
          </cell>
        </row>
        <row r="2679">
          <cell r="A2679" t="str">
            <v/>
          </cell>
        </row>
        <row r="2680">
          <cell r="A2680" t="str">
            <v/>
          </cell>
        </row>
        <row r="2681">
          <cell r="A2681" t="str">
            <v/>
          </cell>
        </row>
        <row r="2682">
          <cell r="A2682" t="str">
            <v/>
          </cell>
        </row>
        <row r="2683">
          <cell r="A2683" t="str">
            <v/>
          </cell>
        </row>
        <row r="2684">
          <cell r="A2684" t="str">
            <v/>
          </cell>
        </row>
        <row r="2685">
          <cell r="A2685" t="str">
            <v/>
          </cell>
        </row>
        <row r="2686">
          <cell r="A2686" t="str">
            <v/>
          </cell>
        </row>
        <row r="2687">
          <cell r="A2687" t="str">
            <v/>
          </cell>
        </row>
        <row r="2688">
          <cell r="A2688" t="str">
            <v/>
          </cell>
        </row>
        <row r="2689">
          <cell r="A2689" t="str">
            <v/>
          </cell>
        </row>
        <row r="2690">
          <cell r="A2690" t="str">
            <v/>
          </cell>
        </row>
        <row r="2691">
          <cell r="A2691" t="str">
            <v/>
          </cell>
        </row>
        <row r="2692">
          <cell r="A2692" t="str">
            <v/>
          </cell>
        </row>
        <row r="2693">
          <cell r="A2693" t="str">
            <v/>
          </cell>
        </row>
        <row r="2694">
          <cell r="A2694" t="str">
            <v/>
          </cell>
        </row>
        <row r="2695">
          <cell r="A2695" t="str">
            <v/>
          </cell>
        </row>
        <row r="2696">
          <cell r="A2696" t="str">
            <v/>
          </cell>
        </row>
        <row r="2697">
          <cell r="A2697" t="str">
            <v/>
          </cell>
        </row>
        <row r="2698">
          <cell r="A2698" t="str">
            <v/>
          </cell>
        </row>
        <row r="2699">
          <cell r="A2699" t="str">
            <v/>
          </cell>
        </row>
        <row r="2700">
          <cell r="A2700" t="str">
            <v/>
          </cell>
        </row>
        <row r="2701">
          <cell r="A2701" t="str">
            <v/>
          </cell>
        </row>
        <row r="2702">
          <cell r="A2702" t="str">
            <v/>
          </cell>
        </row>
        <row r="2703">
          <cell r="A2703" t="str">
            <v/>
          </cell>
        </row>
        <row r="2704">
          <cell r="A2704" t="str">
            <v/>
          </cell>
        </row>
        <row r="2705">
          <cell r="A2705" t="str">
            <v/>
          </cell>
        </row>
        <row r="2706">
          <cell r="A2706" t="str">
            <v/>
          </cell>
        </row>
        <row r="2707">
          <cell r="A2707" t="str">
            <v/>
          </cell>
        </row>
        <row r="2708">
          <cell r="A2708" t="str">
            <v/>
          </cell>
        </row>
        <row r="2709">
          <cell r="A2709" t="str">
            <v/>
          </cell>
        </row>
        <row r="2710">
          <cell r="A2710" t="str">
            <v/>
          </cell>
        </row>
        <row r="2711">
          <cell r="A2711" t="str">
            <v/>
          </cell>
        </row>
        <row r="2712">
          <cell r="A2712" t="str">
            <v/>
          </cell>
        </row>
        <row r="2713">
          <cell r="A2713" t="str">
            <v/>
          </cell>
        </row>
        <row r="2714">
          <cell r="A2714" t="str">
            <v/>
          </cell>
        </row>
        <row r="2715">
          <cell r="A2715" t="str">
            <v/>
          </cell>
        </row>
        <row r="2716">
          <cell r="A2716" t="str">
            <v/>
          </cell>
        </row>
        <row r="2717">
          <cell r="A2717" t="str">
            <v/>
          </cell>
        </row>
        <row r="2718">
          <cell r="A2718" t="str">
            <v/>
          </cell>
        </row>
        <row r="2719">
          <cell r="A2719" t="str">
            <v/>
          </cell>
        </row>
        <row r="2720">
          <cell r="A2720" t="str">
            <v/>
          </cell>
        </row>
        <row r="2721">
          <cell r="A2721" t="str">
            <v/>
          </cell>
        </row>
        <row r="2722">
          <cell r="A2722" t="str">
            <v/>
          </cell>
        </row>
        <row r="2723">
          <cell r="A2723" t="str">
            <v/>
          </cell>
        </row>
        <row r="2724">
          <cell r="A2724" t="str">
            <v/>
          </cell>
        </row>
        <row r="2725">
          <cell r="A2725" t="str">
            <v/>
          </cell>
        </row>
        <row r="2726">
          <cell r="A2726" t="str">
            <v/>
          </cell>
        </row>
        <row r="2727">
          <cell r="A2727" t="str">
            <v/>
          </cell>
        </row>
        <row r="2728">
          <cell r="A2728" t="str">
            <v/>
          </cell>
        </row>
        <row r="2729">
          <cell r="A2729" t="str">
            <v/>
          </cell>
        </row>
        <row r="2730">
          <cell r="A2730" t="str">
            <v/>
          </cell>
        </row>
        <row r="2731">
          <cell r="A2731" t="str">
            <v/>
          </cell>
        </row>
        <row r="2732">
          <cell r="A2732" t="str">
            <v/>
          </cell>
        </row>
        <row r="2733">
          <cell r="A2733" t="str">
            <v/>
          </cell>
        </row>
        <row r="2734">
          <cell r="A2734" t="str">
            <v/>
          </cell>
        </row>
        <row r="2735">
          <cell r="A2735" t="str">
            <v/>
          </cell>
        </row>
        <row r="2736">
          <cell r="A2736" t="str">
            <v/>
          </cell>
        </row>
        <row r="2737">
          <cell r="A2737" t="str">
            <v/>
          </cell>
        </row>
        <row r="2738">
          <cell r="A2738" t="str">
            <v/>
          </cell>
        </row>
        <row r="2739">
          <cell r="A2739" t="str">
            <v/>
          </cell>
        </row>
        <row r="2740">
          <cell r="A2740" t="str">
            <v/>
          </cell>
        </row>
        <row r="2741">
          <cell r="A2741" t="str">
            <v/>
          </cell>
        </row>
        <row r="2742">
          <cell r="A2742" t="str">
            <v/>
          </cell>
        </row>
        <row r="2743">
          <cell r="A2743" t="str">
            <v/>
          </cell>
        </row>
        <row r="2744">
          <cell r="A2744" t="str">
            <v/>
          </cell>
        </row>
        <row r="2745">
          <cell r="A2745" t="str">
            <v/>
          </cell>
        </row>
        <row r="2746">
          <cell r="A2746" t="str">
            <v/>
          </cell>
        </row>
        <row r="2747">
          <cell r="A2747" t="str">
            <v/>
          </cell>
        </row>
        <row r="2748">
          <cell r="A2748" t="str">
            <v/>
          </cell>
        </row>
        <row r="2749">
          <cell r="A2749" t="str">
            <v/>
          </cell>
        </row>
        <row r="2750">
          <cell r="A2750" t="str">
            <v/>
          </cell>
        </row>
        <row r="2751">
          <cell r="A2751" t="str">
            <v/>
          </cell>
        </row>
        <row r="2752">
          <cell r="A2752" t="str">
            <v/>
          </cell>
        </row>
        <row r="2753">
          <cell r="A2753" t="str">
            <v/>
          </cell>
        </row>
        <row r="2754">
          <cell r="A2754" t="str">
            <v/>
          </cell>
        </row>
        <row r="2755">
          <cell r="A2755" t="str">
            <v/>
          </cell>
        </row>
        <row r="2756">
          <cell r="A2756" t="str">
            <v/>
          </cell>
        </row>
        <row r="2757">
          <cell r="A2757" t="str">
            <v/>
          </cell>
        </row>
        <row r="2758">
          <cell r="A2758" t="str">
            <v/>
          </cell>
        </row>
        <row r="2759">
          <cell r="A2759" t="str">
            <v/>
          </cell>
        </row>
        <row r="2760">
          <cell r="A2760" t="str">
            <v/>
          </cell>
        </row>
        <row r="2761">
          <cell r="A2761" t="str">
            <v/>
          </cell>
        </row>
        <row r="2762">
          <cell r="A2762" t="str">
            <v/>
          </cell>
        </row>
        <row r="2763">
          <cell r="A2763" t="str">
            <v/>
          </cell>
        </row>
        <row r="2764">
          <cell r="A2764" t="str">
            <v/>
          </cell>
        </row>
        <row r="2765">
          <cell r="A2765" t="str">
            <v/>
          </cell>
        </row>
        <row r="2766">
          <cell r="A2766" t="str">
            <v/>
          </cell>
        </row>
        <row r="2767">
          <cell r="A2767" t="str">
            <v/>
          </cell>
        </row>
        <row r="2768">
          <cell r="A2768" t="str">
            <v/>
          </cell>
        </row>
        <row r="2769">
          <cell r="A2769" t="str">
            <v/>
          </cell>
        </row>
        <row r="2770">
          <cell r="A2770" t="str">
            <v/>
          </cell>
        </row>
        <row r="2771">
          <cell r="A2771" t="str">
            <v/>
          </cell>
        </row>
        <row r="2772">
          <cell r="A2772" t="str">
            <v/>
          </cell>
        </row>
        <row r="2773">
          <cell r="A2773" t="str">
            <v/>
          </cell>
        </row>
        <row r="2774">
          <cell r="A2774" t="str">
            <v/>
          </cell>
        </row>
        <row r="2775">
          <cell r="A2775" t="str">
            <v/>
          </cell>
        </row>
        <row r="2776">
          <cell r="A2776" t="str">
            <v/>
          </cell>
        </row>
        <row r="2777">
          <cell r="A2777" t="str">
            <v/>
          </cell>
        </row>
        <row r="2778">
          <cell r="A2778" t="str">
            <v/>
          </cell>
        </row>
        <row r="2779">
          <cell r="A2779" t="str">
            <v/>
          </cell>
        </row>
        <row r="2780">
          <cell r="A2780" t="str">
            <v/>
          </cell>
        </row>
        <row r="2781">
          <cell r="A2781" t="str">
            <v/>
          </cell>
        </row>
        <row r="2782">
          <cell r="A2782" t="str">
            <v/>
          </cell>
        </row>
        <row r="2783">
          <cell r="A2783" t="str">
            <v/>
          </cell>
        </row>
        <row r="2784">
          <cell r="A2784" t="str">
            <v/>
          </cell>
        </row>
        <row r="2785">
          <cell r="A2785" t="str">
            <v/>
          </cell>
        </row>
        <row r="2786">
          <cell r="A2786" t="str">
            <v/>
          </cell>
        </row>
        <row r="2787">
          <cell r="A2787" t="str">
            <v/>
          </cell>
        </row>
        <row r="2788">
          <cell r="A2788" t="str">
            <v/>
          </cell>
        </row>
        <row r="2789">
          <cell r="A2789" t="str">
            <v/>
          </cell>
        </row>
        <row r="2790">
          <cell r="A2790" t="str">
            <v/>
          </cell>
        </row>
        <row r="2791">
          <cell r="A2791" t="str">
            <v/>
          </cell>
        </row>
        <row r="2792">
          <cell r="A2792" t="str">
            <v/>
          </cell>
        </row>
        <row r="2793">
          <cell r="A2793" t="str">
            <v/>
          </cell>
        </row>
        <row r="2794">
          <cell r="A2794" t="str">
            <v/>
          </cell>
        </row>
        <row r="2795">
          <cell r="A2795" t="str">
            <v/>
          </cell>
        </row>
        <row r="2796">
          <cell r="A2796" t="str">
            <v/>
          </cell>
        </row>
        <row r="2797">
          <cell r="A2797" t="str">
            <v/>
          </cell>
        </row>
        <row r="2798">
          <cell r="A2798" t="str">
            <v/>
          </cell>
        </row>
        <row r="2799">
          <cell r="A2799" t="str">
            <v/>
          </cell>
        </row>
        <row r="2800">
          <cell r="A2800" t="str">
            <v/>
          </cell>
        </row>
        <row r="2801">
          <cell r="A2801" t="str">
            <v/>
          </cell>
        </row>
        <row r="2802">
          <cell r="A2802" t="str">
            <v/>
          </cell>
        </row>
        <row r="2803">
          <cell r="A2803" t="str">
            <v/>
          </cell>
        </row>
        <row r="2804">
          <cell r="A2804" t="str">
            <v/>
          </cell>
        </row>
        <row r="2805">
          <cell r="A2805" t="str">
            <v/>
          </cell>
        </row>
        <row r="2806">
          <cell r="A2806" t="str">
            <v/>
          </cell>
        </row>
        <row r="2807">
          <cell r="A2807" t="str">
            <v/>
          </cell>
        </row>
        <row r="2808">
          <cell r="A2808" t="str">
            <v/>
          </cell>
        </row>
        <row r="2809">
          <cell r="A2809" t="str">
            <v/>
          </cell>
        </row>
        <row r="2810">
          <cell r="A2810" t="str">
            <v/>
          </cell>
        </row>
        <row r="2811">
          <cell r="A2811" t="str">
            <v/>
          </cell>
        </row>
        <row r="2812">
          <cell r="A2812" t="str">
            <v/>
          </cell>
        </row>
        <row r="2813">
          <cell r="A2813" t="str">
            <v/>
          </cell>
        </row>
        <row r="2814">
          <cell r="A2814" t="str">
            <v/>
          </cell>
        </row>
        <row r="2815">
          <cell r="A2815" t="str">
            <v/>
          </cell>
        </row>
        <row r="2816">
          <cell r="A2816" t="str">
            <v/>
          </cell>
        </row>
        <row r="2817">
          <cell r="A2817" t="str">
            <v/>
          </cell>
        </row>
        <row r="2818">
          <cell r="A2818" t="str">
            <v/>
          </cell>
        </row>
        <row r="2819">
          <cell r="A2819" t="str">
            <v/>
          </cell>
        </row>
        <row r="2820">
          <cell r="A2820" t="str">
            <v/>
          </cell>
        </row>
        <row r="2821">
          <cell r="A2821" t="str">
            <v/>
          </cell>
        </row>
        <row r="2822">
          <cell r="A2822" t="str">
            <v/>
          </cell>
        </row>
        <row r="2823">
          <cell r="A2823" t="str">
            <v/>
          </cell>
        </row>
        <row r="2824">
          <cell r="A2824" t="str">
            <v/>
          </cell>
        </row>
        <row r="2825">
          <cell r="A2825" t="str">
            <v/>
          </cell>
        </row>
        <row r="2826">
          <cell r="A2826" t="str">
            <v/>
          </cell>
        </row>
        <row r="2827">
          <cell r="A2827" t="str">
            <v/>
          </cell>
        </row>
        <row r="2828">
          <cell r="A2828" t="str">
            <v/>
          </cell>
        </row>
        <row r="2829">
          <cell r="A2829" t="str">
            <v/>
          </cell>
        </row>
        <row r="2830">
          <cell r="A2830" t="str">
            <v/>
          </cell>
        </row>
        <row r="2831">
          <cell r="A2831" t="str">
            <v/>
          </cell>
        </row>
        <row r="2832">
          <cell r="A2832" t="str">
            <v/>
          </cell>
        </row>
        <row r="2833">
          <cell r="A2833" t="str">
            <v/>
          </cell>
        </row>
        <row r="2834">
          <cell r="A2834" t="str">
            <v/>
          </cell>
        </row>
        <row r="2835">
          <cell r="A2835" t="str">
            <v/>
          </cell>
        </row>
        <row r="2836">
          <cell r="A2836" t="str">
            <v/>
          </cell>
        </row>
        <row r="2837">
          <cell r="A2837" t="str">
            <v/>
          </cell>
        </row>
        <row r="2838">
          <cell r="A2838" t="str">
            <v/>
          </cell>
        </row>
        <row r="2839">
          <cell r="A2839" t="str">
            <v/>
          </cell>
        </row>
        <row r="2840">
          <cell r="A2840" t="str">
            <v/>
          </cell>
        </row>
        <row r="2841">
          <cell r="A2841" t="str">
            <v/>
          </cell>
        </row>
        <row r="2842">
          <cell r="A2842" t="str">
            <v/>
          </cell>
        </row>
        <row r="2843">
          <cell r="A2843" t="str">
            <v/>
          </cell>
        </row>
        <row r="2844">
          <cell r="A2844" t="str">
            <v/>
          </cell>
        </row>
        <row r="2845">
          <cell r="A2845" t="str">
            <v/>
          </cell>
        </row>
        <row r="2846">
          <cell r="A2846" t="str">
            <v/>
          </cell>
        </row>
        <row r="2847">
          <cell r="A2847" t="str">
            <v/>
          </cell>
        </row>
        <row r="2848">
          <cell r="A2848" t="str">
            <v/>
          </cell>
        </row>
        <row r="2849">
          <cell r="A2849" t="str">
            <v/>
          </cell>
        </row>
        <row r="2850">
          <cell r="A2850" t="str">
            <v/>
          </cell>
        </row>
        <row r="2851">
          <cell r="A2851" t="str">
            <v/>
          </cell>
        </row>
        <row r="2852">
          <cell r="A2852" t="str">
            <v/>
          </cell>
        </row>
        <row r="2853">
          <cell r="A2853" t="str">
            <v/>
          </cell>
        </row>
        <row r="2854">
          <cell r="A2854" t="str">
            <v/>
          </cell>
        </row>
        <row r="2855">
          <cell r="A2855" t="str">
            <v/>
          </cell>
        </row>
        <row r="2856">
          <cell r="A2856" t="str">
            <v/>
          </cell>
        </row>
        <row r="2857">
          <cell r="A2857" t="str">
            <v/>
          </cell>
        </row>
        <row r="2858">
          <cell r="A2858" t="str">
            <v/>
          </cell>
        </row>
        <row r="2859">
          <cell r="A2859" t="str">
            <v/>
          </cell>
        </row>
        <row r="2860">
          <cell r="A2860" t="str">
            <v/>
          </cell>
        </row>
        <row r="2861">
          <cell r="A2861" t="str">
            <v/>
          </cell>
        </row>
        <row r="2862">
          <cell r="A2862" t="str">
            <v/>
          </cell>
        </row>
        <row r="2863">
          <cell r="A2863" t="str">
            <v/>
          </cell>
        </row>
        <row r="2864">
          <cell r="A2864" t="str">
            <v/>
          </cell>
        </row>
        <row r="2865">
          <cell r="A2865" t="str">
            <v/>
          </cell>
        </row>
        <row r="2866">
          <cell r="A2866" t="str">
            <v/>
          </cell>
        </row>
        <row r="2867">
          <cell r="A2867" t="str">
            <v/>
          </cell>
        </row>
        <row r="2868">
          <cell r="A2868" t="str">
            <v/>
          </cell>
        </row>
        <row r="2869">
          <cell r="A2869" t="str">
            <v/>
          </cell>
        </row>
        <row r="2870">
          <cell r="A2870" t="str">
            <v/>
          </cell>
        </row>
        <row r="2871">
          <cell r="A2871" t="str">
            <v/>
          </cell>
        </row>
        <row r="2872">
          <cell r="A2872" t="str">
            <v/>
          </cell>
        </row>
        <row r="2873">
          <cell r="A2873" t="str">
            <v/>
          </cell>
        </row>
        <row r="2874">
          <cell r="A2874" t="str">
            <v/>
          </cell>
        </row>
        <row r="2875">
          <cell r="A2875" t="str">
            <v/>
          </cell>
        </row>
        <row r="2876">
          <cell r="A2876" t="str">
            <v/>
          </cell>
        </row>
        <row r="2877">
          <cell r="A2877" t="str">
            <v/>
          </cell>
        </row>
        <row r="2878">
          <cell r="A2878" t="str">
            <v/>
          </cell>
        </row>
        <row r="2879">
          <cell r="A2879" t="str">
            <v/>
          </cell>
        </row>
        <row r="2880">
          <cell r="A2880" t="str">
            <v/>
          </cell>
        </row>
        <row r="2881">
          <cell r="A2881" t="str">
            <v/>
          </cell>
        </row>
        <row r="2882">
          <cell r="A2882" t="str">
            <v/>
          </cell>
        </row>
        <row r="2883">
          <cell r="A2883" t="str">
            <v/>
          </cell>
        </row>
        <row r="2884">
          <cell r="A2884" t="str">
            <v/>
          </cell>
        </row>
        <row r="2885">
          <cell r="A2885" t="str">
            <v/>
          </cell>
        </row>
        <row r="2886">
          <cell r="A2886" t="str">
            <v/>
          </cell>
        </row>
        <row r="2887">
          <cell r="A2887" t="str">
            <v/>
          </cell>
        </row>
        <row r="2888">
          <cell r="A2888" t="str">
            <v/>
          </cell>
        </row>
        <row r="2889">
          <cell r="A2889" t="str">
            <v/>
          </cell>
        </row>
        <row r="2890">
          <cell r="A2890" t="str">
            <v/>
          </cell>
        </row>
        <row r="2891">
          <cell r="A2891" t="str">
            <v/>
          </cell>
        </row>
        <row r="2892">
          <cell r="A2892" t="str">
            <v/>
          </cell>
        </row>
        <row r="2893">
          <cell r="A2893" t="str">
            <v/>
          </cell>
        </row>
        <row r="2894">
          <cell r="A2894" t="str">
            <v/>
          </cell>
        </row>
        <row r="2895">
          <cell r="A2895" t="str">
            <v/>
          </cell>
        </row>
        <row r="2896">
          <cell r="A2896" t="str">
            <v/>
          </cell>
        </row>
        <row r="2897">
          <cell r="A2897" t="str">
            <v/>
          </cell>
        </row>
        <row r="2898">
          <cell r="A2898" t="str">
            <v/>
          </cell>
        </row>
        <row r="2899">
          <cell r="A2899" t="str">
            <v/>
          </cell>
        </row>
        <row r="2900">
          <cell r="A2900" t="str">
            <v/>
          </cell>
        </row>
        <row r="2901">
          <cell r="A2901" t="str">
            <v/>
          </cell>
        </row>
        <row r="2902">
          <cell r="A2902" t="str">
            <v/>
          </cell>
        </row>
        <row r="2903">
          <cell r="A2903" t="str">
            <v/>
          </cell>
        </row>
        <row r="2904">
          <cell r="A2904" t="str">
            <v/>
          </cell>
        </row>
        <row r="2905">
          <cell r="A2905" t="str">
            <v/>
          </cell>
        </row>
        <row r="2906">
          <cell r="A2906" t="str">
            <v/>
          </cell>
        </row>
        <row r="2907">
          <cell r="A2907" t="str">
            <v/>
          </cell>
        </row>
        <row r="2908">
          <cell r="A2908" t="str">
            <v/>
          </cell>
        </row>
        <row r="2909">
          <cell r="A2909" t="str">
            <v/>
          </cell>
        </row>
        <row r="2910">
          <cell r="A2910" t="str">
            <v/>
          </cell>
        </row>
        <row r="2911">
          <cell r="A2911" t="str">
            <v/>
          </cell>
        </row>
        <row r="2912">
          <cell r="A2912" t="str">
            <v/>
          </cell>
        </row>
        <row r="2913">
          <cell r="A2913" t="str">
            <v/>
          </cell>
        </row>
        <row r="2914">
          <cell r="A2914" t="str">
            <v/>
          </cell>
        </row>
        <row r="2915">
          <cell r="A2915" t="str">
            <v/>
          </cell>
        </row>
        <row r="2916">
          <cell r="A2916" t="str">
            <v/>
          </cell>
        </row>
        <row r="2917">
          <cell r="A2917" t="str">
            <v/>
          </cell>
        </row>
        <row r="2918">
          <cell r="A2918" t="str">
            <v/>
          </cell>
        </row>
        <row r="2919">
          <cell r="A2919" t="str">
            <v/>
          </cell>
        </row>
        <row r="2920">
          <cell r="A2920" t="str">
            <v/>
          </cell>
        </row>
        <row r="2921">
          <cell r="A2921" t="str">
            <v/>
          </cell>
        </row>
        <row r="2922">
          <cell r="A2922" t="str">
            <v/>
          </cell>
        </row>
        <row r="2923">
          <cell r="A2923" t="str">
            <v/>
          </cell>
        </row>
        <row r="2924">
          <cell r="A2924" t="str">
            <v/>
          </cell>
        </row>
        <row r="2925">
          <cell r="A2925" t="str">
            <v/>
          </cell>
        </row>
        <row r="2926">
          <cell r="A2926" t="str">
            <v/>
          </cell>
        </row>
        <row r="2927">
          <cell r="A2927" t="str">
            <v/>
          </cell>
        </row>
        <row r="2928">
          <cell r="A2928" t="str">
            <v/>
          </cell>
        </row>
        <row r="2929">
          <cell r="A2929" t="str">
            <v/>
          </cell>
        </row>
        <row r="2930">
          <cell r="A2930" t="str">
            <v/>
          </cell>
        </row>
        <row r="2931">
          <cell r="A2931" t="str">
            <v/>
          </cell>
        </row>
        <row r="2932">
          <cell r="A2932" t="str">
            <v/>
          </cell>
        </row>
        <row r="2933">
          <cell r="A2933" t="str">
            <v/>
          </cell>
        </row>
        <row r="2934">
          <cell r="A2934" t="str">
            <v/>
          </cell>
        </row>
        <row r="2935">
          <cell r="A2935" t="str">
            <v/>
          </cell>
        </row>
        <row r="2936">
          <cell r="A2936" t="str">
            <v/>
          </cell>
        </row>
        <row r="2937">
          <cell r="A2937" t="str">
            <v/>
          </cell>
        </row>
        <row r="2938">
          <cell r="A2938" t="str">
            <v/>
          </cell>
        </row>
        <row r="2939">
          <cell r="A2939" t="str">
            <v/>
          </cell>
        </row>
        <row r="2940">
          <cell r="A2940" t="str">
            <v/>
          </cell>
        </row>
        <row r="2941">
          <cell r="A2941" t="str">
            <v/>
          </cell>
        </row>
        <row r="2942">
          <cell r="A2942" t="str">
            <v/>
          </cell>
        </row>
        <row r="2943">
          <cell r="A2943" t="str">
            <v/>
          </cell>
        </row>
        <row r="2944">
          <cell r="A2944" t="str">
            <v/>
          </cell>
        </row>
        <row r="2945">
          <cell r="A2945" t="str">
            <v/>
          </cell>
        </row>
        <row r="2946">
          <cell r="A2946" t="str">
            <v/>
          </cell>
        </row>
        <row r="2947">
          <cell r="A2947" t="str">
            <v/>
          </cell>
        </row>
        <row r="2948">
          <cell r="A2948" t="str">
            <v/>
          </cell>
        </row>
        <row r="2949">
          <cell r="A2949" t="str">
            <v/>
          </cell>
        </row>
        <row r="2950">
          <cell r="A2950" t="str">
            <v/>
          </cell>
        </row>
        <row r="2951">
          <cell r="A2951" t="str">
            <v/>
          </cell>
        </row>
        <row r="2952">
          <cell r="A2952" t="str">
            <v/>
          </cell>
        </row>
        <row r="2953">
          <cell r="A2953" t="str">
            <v/>
          </cell>
        </row>
        <row r="2954">
          <cell r="A2954" t="str">
            <v/>
          </cell>
        </row>
        <row r="2955">
          <cell r="A2955" t="str">
            <v/>
          </cell>
        </row>
        <row r="2956">
          <cell r="A2956" t="str">
            <v/>
          </cell>
        </row>
        <row r="2957">
          <cell r="A2957" t="str">
            <v/>
          </cell>
        </row>
        <row r="2958">
          <cell r="A2958" t="str">
            <v/>
          </cell>
        </row>
        <row r="2959">
          <cell r="A2959" t="str">
            <v/>
          </cell>
        </row>
        <row r="2960">
          <cell r="A2960" t="str">
            <v/>
          </cell>
        </row>
        <row r="2961">
          <cell r="A2961" t="str">
            <v/>
          </cell>
        </row>
        <row r="2962">
          <cell r="A2962" t="str">
            <v/>
          </cell>
        </row>
        <row r="2963">
          <cell r="A2963" t="str">
            <v/>
          </cell>
        </row>
        <row r="2964">
          <cell r="A2964" t="str">
            <v/>
          </cell>
        </row>
        <row r="2965">
          <cell r="A2965" t="str">
            <v/>
          </cell>
        </row>
        <row r="2966">
          <cell r="A2966" t="str">
            <v/>
          </cell>
        </row>
        <row r="2967">
          <cell r="A2967" t="str">
            <v/>
          </cell>
        </row>
        <row r="2968">
          <cell r="A2968" t="str">
            <v/>
          </cell>
        </row>
        <row r="2969">
          <cell r="A2969" t="str">
            <v/>
          </cell>
        </row>
        <row r="2970">
          <cell r="A2970" t="str">
            <v/>
          </cell>
        </row>
        <row r="2971">
          <cell r="A2971" t="str">
            <v/>
          </cell>
        </row>
        <row r="2972">
          <cell r="A2972" t="str">
            <v/>
          </cell>
        </row>
        <row r="2973">
          <cell r="A2973" t="str">
            <v/>
          </cell>
        </row>
        <row r="2974">
          <cell r="A2974" t="str">
            <v/>
          </cell>
        </row>
        <row r="2975">
          <cell r="A2975" t="str">
            <v/>
          </cell>
        </row>
        <row r="2976">
          <cell r="A2976" t="str">
            <v/>
          </cell>
        </row>
        <row r="2977">
          <cell r="A2977" t="str">
            <v/>
          </cell>
        </row>
        <row r="2978">
          <cell r="A2978" t="str">
            <v/>
          </cell>
        </row>
        <row r="2979">
          <cell r="A2979" t="str">
            <v/>
          </cell>
        </row>
        <row r="2980">
          <cell r="A2980" t="str">
            <v/>
          </cell>
        </row>
        <row r="2981">
          <cell r="A2981" t="str">
            <v/>
          </cell>
        </row>
        <row r="2982">
          <cell r="A2982" t="str">
            <v/>
          </cell>
        </row>
        <row r="2983">
          <cell r="A2983" t="str">
            <v/>
          </cell>
        </row>
        <row r="2984">
          <cell r="A2984" t="str">
            <v/>
          </cell>
        </row>
        <row r="2985">
          <cell r="A2985" t="str">
            <v/>
          </cell>
        </row>
        <row r="2986">
          <cell r="A2986" t="str">
            <v/>
          </cell>
        </row>
        <row r="2987">
          <cell r="A2987" t="str">
            <v/>
          </cell>
        </row>
        <row r="2988">
          <cell r="A2988" t="str">
            <v/>
          </cell>
        </row>
        <row r="2989">
          <cell r="A2989" t="str">
            <v/>
          </cell>
        </row>
        <row r="2990">
          <cell r="A2990" t="str">
            <v/>
          </cell>
        </row>
        <row r="2991">
          <cell r="A2991" t="str">
            <v/>
          </cell>
        </row>
        <row r="2992">
          <cell r="A2992" t="str">
            <v/>
          </cell>
        </row>
        <row r="2993">
          <cell r="A2993" t="str">
            <v/>
          </cell>
        </row>
        <row r="2994">
          <cell r="A2994" t="str">
            <v/>
          </cell>
        </row>
        <row r="2995">
          <cell r="A2995" t="str">
            <v/>
          </cell>
        </row>
        <row r="2996">
          <cell r="A2996" t="str">
            <v/>
          </cell>
        </row>
        <row r="2997">
          <cell r="A2997" t="str">
            <v/>
          </cell>
        </row>
        <row r="2998">
          <cell r="A2998" t="str">
            <v/>
          </cell>
        </row>
        <row r="2999">
          <cell r="A2999" t="str">
            <v/>
          </cell>
        </row>
        <row r="3000">
          <cell r="A3000" t="str">
            <v/>
          </cell>
        </row>
        <row r="3001">
          <cell r="A3001" t="str">
            <v/>
          </cell>
        </row>
        <row r="3002">
          <cell r="A3002" t="str">
            <v/>
          </cell>
        </row>
        <row r="3003">
          <cell r="A3003" t="str">
            <v/>
          </cell>
        </row>
        <row r="3004">
          <cell r="A3004" t="str">
            <v/>
          </cell>
        </row>
        <row r="3005">
          <cell r="A3005" t="str">
            <v/>
          </cell>
        </row>
        <row r="3006">
          <cell r="A3006" t="str">
            <v/>
          </cell>
        </row>
        <row r="3007">
          <cell r="A3007" t="str">
            <v/>
          </cell>
        </row>
        <row r="3008">
          <cell r="A3008" t="str">
            <v/>
          </cell>
        </row>
        <row r="3009">
          <cell r="A3009" t="str">
            <v/>
          </cell>
        </row>
        <row r="3010">
          <cell r="A3010" t="str">
            <v/>
          </cell>
        </row>
        <row r="3011">
          <cell r="A3011" t="str">
            <v/>
          </cell>
        </row>
        <row r="3012">
          <cell r="A3012" t="str">
            <v/>
          </cell>
        </row>
        <row r="3013">
          <cell r="A3013" t="str">
            <v/>
          </cell>
        </row>
        <row r="3014">
          <cell r="A3014" t="str">
            <v/>
          </cell>
        </row>
        <row r="3015">
          <cell r="A3015" t="str">
            <v/>
          </cell>
        </row>
        <row r="3016">
          <cell r="A3016" t="str">
            <v/>
          </cell>
        </row>
        <row r="3017">
          <cell r="A3017" t="str">
            <v/>
          </cell>
        </row>
        <row r="3018">
          <cell r="A3018" t="str">
            <v/>
          </cell>
        </row>
        <row r="3019">
          <cell r="A3019" t="str">
            <v/>
          </cell>
        </row>
        <row r="3020">
          <cell r="A3020" t="str">
            <v/>
          </cell>
        </row>
        <row r="3021">
          <cell r="A3021" t="str">
            <v/>
          </cell>
        </row>
        <row r="3022">
          <cell r="A3022" t="str">
            <v/>
          </cell>
        </row>
        <row r="3023">
          <cell r="A3023" t="str">
            <v/>
          </cell>
        </row>
        <row r="3024">
          <cell r="A3024" t="str">
            <v/>
          </cell>
        </row>
        <row r="3025">
          <cell r="A3025" t="str">
            <v/>
          </cell>
        </row>
        <row r="3026">
          <cell r="A3026" t="str">
            <v/>
          </cell>
        </row>
        <row r="3027">
          <cell r="A3027" t="str">
            <v/>
          </cell>
        </row>
        <row r="3028">
          <cell r="A3028" t="str">
            <v/>
          </cell>
        </row>
        <row r="3029">
          <cell r="A3029" t="str">
            <v/>
          </cell>
        </row>
        <row r="3030">
          <cell r="A3030" t="str">
            <v/>
          </cell>
        </row>
        <row r="3031">
          <cell r="A3031" t="str">
            <v/>
          </cell>
        </row>
        <row r="3032">
          <cell r="A3032" t="str">
            <v/>
          </cell>
        </row>
        <row r="3033">
          <cell r="A3033" t="str">
            <v/>
          </cell>
        </row>
        <row r="3034">
          <cell r="A3034" t="str">
            <v/>
          </cell>
        </row>
        <row r="3035">
          <cell r="A3035" t="str">
            <v/>
          </cell>
        </row>
        <row r="3036">
          <cell r="A3036" t="str">
            <v/>
          </cell>
        </row>
        <row r="3037">
          <cell r="A3037" t="str">
            <v/>
          </cell>
        </row>
        <row r="3038">
          <cell r="A3038" t="str">
            <v/>
          </cell>
        </row>
        <row r="3039">
          <cell r="A3039" t="str">
            <v/>
          </cell>
        </row>
        <row r="3040">
          <cell r="A3040" t="str">
            <v/>
          </cell>
        </row>
        <row r="3041">
          <cell r="A3041" t="str">
            <v/>
          </cell>
        </row>
        <row r="3042">
          <cell r="A3042" t="str">
            <v/>
          </cell>
        </row>
        <row r="3043">
          <cell r="A3043" t="str">
            <v/>
          </cell>
        </row>
        <row r="3044">
          <cell r="A3044" t="str">
            <v/>
          </cell>
        </row>
        <row r="3045">
          <cell r="A3045" t="str">
            <v/>
          </cell>
        </row>
        <row r="3046">
          <cell r="A3046" t="str">
            <v/>
          </cell>
        </row>
        <row r="3047">
          <cell r="A3047" t="str">
            <v/>
          </cell>
        </row>
        <row r="3048">
          <cell r="A3048" t="str">
            <v/>
          </cell>
        </row>
        <row r="3049">
          <cell r="A3049" t="str">
            <v/>
          </cell>
        </row>
        <row r="3050">
          <cell r="A3050" t="str">
            <v/>
          </cell>
        </row>
        <row r="3051">
          <cell r="A3051" t="str">
            <v/>
          </cell>
        </row>
        <row r="3052">
          <cell r="A3052" t="str">
            <v/>
          </cell>
        </row>
        <row r="3053">
          <cell r="A3053" t="str">
            <v/>
          </cell>
        </row>
        <row r="3054">
          <cell r="A3054" t="str">
            <v/>
          </cell>
        </row>
        <row r="3055">
          <cell r="A3055" t="str">
            <v/>
          </cell>
        </row>
        <row r="3056">
          <cell r="A3056" t="str">
            <v/>
          </cell>
        </row>
        <row r="3057">
          <cell r="A3057" t="str">
            <v/>
          </cell>
        </row>
        <row r="3058">
          <cell r="A3058" t="str">
            <v/>
          </cell>
        </row>
        <row r="3059">
          <cell r="A3059" t="str">
            <v/>
          </cell>
        </row>
        <row r="3060">
          <cell r="A3060" t="str">
            <v/>
          </cell>
        </row>
        <row r="3061">
          <cell r="A3061" t="str">
            <v/>
          </cell>
        </row>
        <row r="3062">
          <cell r="A3062" t="str">
            <v/>
          </cell>
        </row>
        <row r="3063">
          <cell r="A3063" t="str">
            <v/>
          </cell>
        </row>
        <row r="3064">
          <cell r="A3064" t="str">
            <v/>
          </cell>
        </row>
        <row r="3065">
          <cell r="A3065" t="str">
            <v/>
          </cell>
        </row>
        <row r="3066">
          <cell r="A3066" t="str">
            <v/>
          </cell>
        </row>
        <row r="3067">
          <cell r="A3067" t="str">
            <v/>
          </cell>
        </row>
        <row r="3068">
          <cell r="A3068" t="str">
            <v/>
          </cell>
        </row>
        <row r="3069">
          <cell r="A3069" t="str">
            <v/>
          </cell>
        </row>
        <row r="3070">
          <cell r="A3070" t="str">
            <v/>
          </cell>
        </row>
        <row r="3071">
          <cell r="A3071" t="str">
            <v/>
          </cell>
        </row>
        <row r="3072">
          <cell r="A3072" t="str">
            <v/>
          </cell>
        </row>
        <row r="3073">
          <cell r="A3073" t="str">
            <v/>
          </cell>
        </row>
        <row r="3074">
          <cell r="A3074" t="str">
            <v/>
          </cell>
        </row>
        <row r="3075">
          <cell r="A3075" t="str">
            <v/>
          </cell>
        </row>
        <row r="3076">
          <cell r="A3076" t="str">
            <v/>
          </cell>
        </row>
        <row r="3077">
          <cell r="A3077" t="str">
            <v/>
          </cell>
        </row>
        <row r="3078">
          <cell r="A3078" t="str">
            <v/>
          </cell>
        </row>
        <row r="3079">
          <cell r="A3079" t="str">
            <v/>
          </cell>
        </row>
        <row r="3080">
          <cell r="A3080" t="str">
            <v/>
          </cell>
        </row>
        <row r="3081">
          <cell r="A3081" t="str">
            <v/>
          </cell>
        </row>
        <row r="3082">
          <cell r="A3082" t="str">
            <v/>
          </cell>
        </row>
        <row r="3083">
          <cell r="A3083" t="str">
            <v/>
          </cell>
        </row>
        <row r="3084">
          <cell r="A3084" t="str">
            <v/>
          </cell>
        </row>
        <row r="3085">
          <cell r="A3085" t="str">
            <v/>
          </cell>
        </row>
        <row r="3086">
          <cell r="A3086" t="str">
            <v/>
          </cell>
        </row>
        <row r="3087">
          <cell r="A3087" t="str">
            <v/>
          </cell>
        </row>
        <row r="3088">
          <cell r="A3088" t="str">
            <v/>
          </cell>
        </row>
        <row r="3089">
          <cell r="A3089" t="str">
            <v/>
          </cell>
        </row>
        <row r="3090">
          <cell r="A3090" t="str">
            <v/>
          </cell>
        </row>
        <row r="3091">
          <cell r="A3091" t="str">
            <v/>
          </cell>
        </row>
        <row r="3092">
          <cell r="A3092" t="str">
            <v/>
          </cell>
        </row>
        <row r="3093">
          <cell r="A3093" t="str">
            <v/>
          </cell>
        </row>
        <row r="3094">
          <cell r="A3094" t="str">
            <v/>
          </cell>
        </row>
        <row r="3095">
          <cell r="A3095" t="str">
            <v/>
          </cell>
        </row>
        <row r="3096">
          <cell r="A3096" t="str">
            <v/>
          </cell>
        </row>
        <row r="3097">
          <cell r="A3097" t="str">
            <v/>
          </cell>
        </row>
        <row r="3098">
          <cell r="A3098" t="str">
            <v/>
          </cell>
        </row>
        <row r="3099">
          <cell r="A3099" t="str">
            <v/>
          </cell>
        </row>
        <row r="3100">
          <cell r="A3100" t="str">
            <v/>
          </cell>
        </row>
        <row r="3101">
          <cell r="A3101" t="str">
            <v/>
          </cell>
        </row>
        <row r="3102">
          <cell r="A3102" t="str">
            <v/>
          </cell>
        </row>
        <row r="3103">
          <cell r="A3103" t="str">
            <v/>
          </cell>
        </row>
        <row r="3104">
          <cell r="A3104" t="str">
            <v/>
          </cell>
        </row>
        <row r="3105">
          <cell r="A3105" t="str">
            <v/>
          </cell>
        </row>
        <row r="3106">
          <cell r="A3106" t="str">
            <v/>
          </cell>
        </row>
        <row r="3107">
          <cell r="A3107" t="str">
            <v/>
          </cell>
        </row>
        <row r="3108">
          <cell r="A3108" t="str">
            <v/>
          </cell>
        </row>
        <row r="3109">
          <cell r="A3109" t="str">
            <v/>
          </cell>
        </row>
        <row r="3110">
          <cell r="A3110" t="str">
            <v/>
          </cell>
        </row>
        <row r="3111">
          <cell r="A3111" t="str">
            <v/>
          </cell>
        </row>
        <row r="3112">
          <cell r="A3112" t="str">
            <v/>
          </cell>
        </row>
        <row r="3113">
          <cell r="A3113" t="str">
            <v/>
          </cell>
        </row>
        <row r="3114">
          <cell r="A3114" t="str">
            <v/>
          </cell>
        </row>
        <row r="3115">
          <cell r="A3115" t="str">
            <v/>
          </cell>
        </row>
        <row r="3116">
          <cell r="A3116" t="str">
            <v/>
          </cell>
        </row>
        <row r="3117">
          <cell r="A3117" t="str">
            <v/>
          </cell>
        </row>
        <row r="3118">
          <cell r="A3118" t="str">
            <v/>
          </cell>
        </row>
        <row r="3119">
          <cell r="A3119" t="str">
            <v/>
          </cell>
        </row>
        <row r="3120">
          <cell r="A3120" t="str">
            <v/>
          </cell>
        </row>
        <row r="3121">
          <cell r="A3121" t="str">
            <v/>
          </cell>
        </row>
        <row r="3122">
          <cell r="A3122" t="str">
            <v/>
          </cell>
        </row>
        <row r="3123">
          <cell r="A3123" t="str">
            <v/>
          </cell>
        </row>
        <row r="3124">
          <cell r="A3124" t="str">
            <v/>
          </cell>
        </row>
        <row r="3125">
          <cell r="A3125" t="str">
            <v/>
          </cell>
        </row>
        <row r="3126">
          <cell r="A3126" t="str">
            <v/>
          </cell>
        </row>
        <row r="3127">
          <cell r="A3127" t="str">
            <v/>
          </cell>
        </row>
        <row r="3128">
          <cell r="A3128" t="str">
            <v/>
          </cell>
        </row>
        <row r="3129">
          <cell r="A3129" t="str">
            <v/>
          </cell>
        </row>
        <row r="3130">
          <cell r="A3130" t="str">
            <v/>
          </cell>
        </row>
        <row r="3131">
          <cell r="A3131" t="str">
            <v/>
          </cell>
        </row>
        <row r="3132">
          <cell r="A3132" t="str">
            <v/>
          </cell>
        </row>
        <row r="3133">
          <cell r="A3133" t="str">
            <v/>
          </cell>
        </row>
        <row r="3134">
          <cell r="A3134" t="str">
            <v/>
          </cell>
        </row>
        <row r="3135">
          <cell r="A3135" t="str">
            <v/>
          </cell>
        </row>
        <row r="3136">
          <cell r="A3136" t="str">
            <v/>
          </cell>
        </row>
        <row r="3137">
          <cell r="A3137" t="str">
            <v/>
          </cell>
        </row>
        <row r="3138">
          <cell r="A3138" t="str">
            <v/>
          </cell>
        </row>
        <row r="3139">
          <cell r="A3139" t="str">
            <v/>
          </cell>
        </row>
        <row r="3140">
          <cell r="A3140" t="str">
            <v/>
          </cell>
        </row>
        <row r="3141">
          <cell r="A3141" t="str">
            <v/>
          </cell>
        </row>
        <row r="3142">
          <cell r="A3142" t="str">
            <v/>
          </cell>
        </row>
        <row r="3143">
          <cell r="A3143" t="str">
            <v/>
          </cell>
        </row>
        <row r="3144">
          <cell r="A3144" t="str">
            <v/>
          </cell>
        </row>
        <row r="3145">
          <cell r="A3145" t="str">
            <v/>
          </cell>
        </row>
        <row r="3146">
          <cell r="A3146" t="str">
            <v/>
          </cell>
        </row>
        <row r="3147">
          <cell r="A3147" t="str">
            <v/>
          </cell>
        </row>
        <row r="3148">
          <cell r="A3148" t="str">
            <v/>
          </cell>
        </row>
        <row r="3149">
          <cell r="A3149" t="str">
            <v/>
          </cell>
        </row>
        <row r="3150">
          <cell r="A3150" t="str">
            <v/>
          </cell>
        </row>
        <row r="3151">
          <cell r="A3151" t="str">
            <v/>
          </cell>
        </row>
        <row r="3152">
          <cell r="A3152" t="str">
            <v/>
          </cell>
        </row>
        <row r="3153">
          <cell r="A3153" t="str">
            <v/>
          </cell>
        </row>
        <row r="3154">
          <cell r="A3154" t="str">
            <v/>
          </cell>
        </row>
        <row r="3155">
          <cell r="A3155" t="str">
            <v/>
          </cell>
        </row>
        <row r="3156">
          <cell r="A3156" t="str">
            <v/>
          </cell>
        </row>
        <row r="3157">
          <cell r="A3157" t="str">
            <v/>
          </cell>
        </row>
        <row r="3158">
          <cell r="A3158" t="str">
            <v/>
          </cell>
        </row>
        <row r="3159">
          <cell r="A3159" t="str">
            <v/>
          </cell>
        </row>
        <row r="3160">
          <cell r="A3160" t="str">
            <v/>
          </cell>
        </row>
        <row r="3161">
          <cell r="A3161" t="str">
            <v/>
          </cell>
        </row>
        <row r="3162">
          <cell r="A3162" t="str">
            <v/>
          </cell>
        </row>
        <row r="3163">
          <cell r="A3163" t="str">
            <v/>
          </cell>
        </row>
        <row r="3164">
          <cell r="A3164" t="str">
            <v/>
          </cell>
        </row>
        <row r="3165">
          <cell r="A3165" t="str">
            <v/>
          </cell>
        </row>
        <row r="3166">
          <cell r="A3166" t="str">
            <v/>
          </cell>
        </row>
        <row r="3167">
          <cell r="A3167" t="str">
            <v/>
          </cell>
        </row>
        <row r="3168">
          <cell r="A3168" t="str">
            <v/>
          </cell>
        </row>
        <row r="3169">
          <cell r="A3169" t="str">
            <v/>
          </cell>
        </row>
        <row r="3170">
          <cell r="A3170" t="str">
            <v/>
          </cell>
        </row>
        <row r="3171">
          <cell r="A3171" t="str">
            <v/>
          </cell>
        </row>
        <row r="3172">
          <cell r="A3172" t="str">
            <v/>
          </cell>
        </row>
        <row r="3173">
          <cell r="A3173" t="str">
            <v/>
          </cell>
        </row>
        <row r="3174">
          <cell r="A3174" t="str">
            <v/>
          </cell>
        </row>
        <row r="3175">
          <cell r="A3175" t="str">
            <v/>
          </cell>
        </row>
        <row r="3176">
          <cell r="A3176" t="str">
            <v/>
          </cell>
        </row>
        <row r="3177">
          <cell r="A3177" t="str">
            <v/>
          </cell>
        </row>
        <row r="3178">
          <cell r="A3178" t="str">
            <v/>
          </cell>
        </row>
        <row r="3179">
          <cell r="A3179" t="str">
            <v/>
          </cell>
        </row>
        <row r="3180">
          <cell r="A3180" t="str">
            <v/>
          </cell>
        </row>
        <row r="3181">
          <cell r="A3181" t="str">
            <v/>
          </cell>
        </row>
        <row r="3182">
          <cell r="A3182" t="str">
            <v/>
          </cell>
        </row>
        <row r="3183">
          <cell r="A3183" t="str">
            <v/>
          </cell>
        </row>
        <row r="3184">
          <cell r="A3184" t="str">
            <v/>
          </cell>
        </row>
        <row r="3185">
          <cell r="A3185" t="str">
            <v/>
          </cell>
        </row>
        <row r="3186">
          <cell r="A3186" t="str">
            <v/>
          </cell>
        </row>
        <row r="3187">
          <cell r="A3187" t="str">
            <v/>
          </cell>
        </row>
        <row r="3188">
          <cell r="A3188" t="str">
            <v/>
          </cell>
        </row>
        <row r="3189">
          <cell r="A3189" t="str">
            <v/>
          </cell>
        </row>
        <row r="3190">
          <cell r="A3190" t="str">
            <v/>
          </cell>
        </row>
        <row r="3191">
          <cell r="A3191" t="str">
            <v/>
          </cell>
        </row>
        <row r="3192">
          <cell r="A3192" t="str">
            <v/>
          </cell>
        </row>
        <row r="3193">
          <cell r="A3193" t="str">
            <v/>
          </cell>
        </row>
        <row r="3194">
          <cell r="A3194" t="str">
            <v/>
          </cell>
        </row>
        <row r="3195">
          <cell r="A3195" t="str">
            <v/>
          </cell>
        </row>
        <row r="3196">
          <cell r="A3196" t="str">
            <v/>
          </cell>
        </row>
        <row r="3197">
          <cell r="A3197" t="str">
            <v/>
          </cell>
        </row>
        <row r="3198">
          <cell r="A3198" t="str">
            <v/>
          </cell>
        </row>
        <row r="3199">
          <cell r="A3199" t="str">
            <v/>
          </cell>
        </row>
        <row r="3200">
          <cell r="A3200" t="str">
            <v/>
          </cell>
        </row>
        <row r="3201">
          <cell r="A3201" t="str">
            <v/>
          </cell>
        </row>
        <row r="3202">
          <cell r="A3202" t="str">
            <v/>
          </cell>
        </row>
        <row r="3203">
          <cell r="A3203" t="str">
            <v/>
          </cell>
        </row>
        <row r="3204">
          <cell r="A3204" t="str">
            <v/>
          </cell>
        </row>
        <row r="3205">
          <cell r="A3205" t="str">
            <v/>
          </cell>
        </row>
        <row r="3206">
          <cell r="A3206" t="str">
            <v/>
          </cell>
        </row>
        <row r="3207">
          <cell r="A3207" t="str">
            <v/>
          </cell>
        </row>
        <row r="3208">
          <cell r="A3208" t="str">
            <v/>
          </cell>
        </row>
        <row r="3209">
          <cell r="A3209" t="str">
            <v/>
          </cell>
        </row>
        <row r="3210">
          <cell r="A3210" t="str">
            <v/>
          </cell>
        </row>
        <row r="3211">
          <cell r="A3211" t="str">
            <v/>
          </cell>
        </row>
        <row r="3212">
          <cell r="A3212" t="str">
            <v/>
          </cell>
        </row>
        <row r="3213">
          <cell r="A3213" t="str">
            <v/>
          </cell>
        </row>
        <row r="3214">
          <cell r="A3214" t="str">
            <v/>
          </cell>
        </row>
        <row r="3215">
          <cell r="A3215" t="str">
            <v/>
          </cell>
        </row>
        <row r="3216">
          <cell r="A3216" t="str">
            <v/>
          </cell>
        </row>
        <row r="3217">
          <cell r="A3217" t="str">
            <v/>
          </cell>
        </row>
        <row r="3218">
          <cell r="A3218" t="str">
            <v/>
          </cell>
        </row>
        <row r="3219">
          <cell r="A3219" t="str">
            <v/>
          </cell>
        </row>
        <row r="3220">
          <cell r="A3220" t="str">
            <v/>
          </cell>
        </row>
        <row r="3221">
          <cell r="A3221" t="str">
            <v/>
          </cell>
        </row>
        <row r="3222">
          <cell r="A3222" t="str">
            <v/>
          </cell>
        </row>
        <row r="3223">
          <cell r="A3223" t="str">
            <v/>
          </cell>
        </row>
        <row r="3224">
          <cell r="A3224" t="str">
            <v/>
          </cell>
        </row>
        <row r="3225">
          <cell r="A3225" t="str">
            <v/>
          </cell>
        </row>
        <row r="3226">
          <cell r="A3226" t="str">
            <v/>
          </cell>
        </row>
        <row r="3227">
          <cell r="A3227" t="str">
            <v/>
          </cell>
        </row>
        <row r="3228">
          <cell r="A3228" t="str">
            <v/>
          </cell>
        </row>
        <row r="3229">
          <cell r="A3229" t="str">
            <v/>
          </cell>
        </row>
        <row r="3230">
          <cell r="A3230" t="str">
            <v/>
          </cell>
        </row>
        <row r="3231">
          <cell r="A3231" t="str">
            <v/>
          </cell>
        </row>
        <row r="3232">
          <cell r="A3232" t="str">
            <v/>
          </cell>
        </row>
        <row r="3233">
          <cell r="A3233" t="str">
            <v/>
          </cell>
        </row>
        <row r="3234">
          <cell r="A3234" t="str">
            <v/>
          </cell>
        </row>
        <row r="3235">
          <cell r="A3235" t="str">
            <v/>
          </cell>
        </row>
        <row r="3236">
          <cell r="A3236" t="str">
            <v/>
          </cell>
        </row>
        <row r="3237">
          <cell r="A3237" t="str">
            <v/>
          </cell>
        </row>
        <row r="3238">
          <cell r="A3238" t="str">
            <v/>
          </cell>
        </row>
        <row r="3239">
          <cell r="A3239" t="str">
            <v/>
          </cell>
        </row>
        <row r="3240">
          <cell r="A3240" t="str">
            <v/>
          </cell>
        </row>
        <row r="3241">
          <cell r="A3241" t="str">
            <v/>
          </cell>
        </row>
        <row r="3242">
          <cell r="A3242" t="str">
            <v/>
          </cell>
        </row>
        <row r="3243">
          <cell r="A3243" t="str">
            <v/>
          </cell>
        </row>
        <row r="3244">
          <cell r="A3244" t="str">
            <v/>
          </cell>
        </row>
        <row r="3245">
          <cell r="A3245" t="str">
            <v/>
          </cell>
        </row>
        <row r="3246">
          <cell r="A3246" t="str">
            <v/>
          </cell>
        </row>
        <row r="3247">
          <cell r="A3247" t="str">
            <v/>
          </cell>
        </row>
        <row r="3248">
          <cell r="A3248" t="str">
            <v/>
          </cell>
        </row>
        <row r="3249">
          <cell r="A3249" t="str">
            <v/>
          </cell>
        </row>
        <row r="3250">
          <cell r="A3250" t="str">
            <v/>
          </cell>
        </row>
        <row r="3251">
          <cell r="A3251" t="str">
            <v/>
          </cell>
        </row>
        <row r="3252">
          <cell r="A3252" t="str">
            <v/>
          </cell>
        </row>
        <row r="3253">
          <cell r="A3253" t="str">
            <v/>
          </cell>
        </row>
        <row r="3254">
          <cell r="A3254" t="str">
            <v/>
          </cell>
        </row>
        <row r="3255">
          <cell r="A3255" t="str">
            <v/>
          </cell>
        </row>
        <row r="3256">
          <cell r="A3256" t="str">
            <v/>
          </cell>
        </row>
        <row r="3257">
          <cell r="A3257" t="str">
            <v/>
          </cell>
        </row>
        <row r="3258">
          <cell r="A3258" t="str">
            <v/>
          </cell>
        </row>
        <row r="3259">
          <cell r="A3259" t="str">
            <v/>
          </cell>
        </row>
        <row r="3260">
          <cell r="A3260" t="str">
            <v/>
          </cell>
        </row>
        <row r="3261">
          <cell r="A3261" t="str">
            <v/>
          </cell>
        </row>
        <row r="3262">
          <cell r="A3262" t="str">
            <v/>
          </cell>
        </row>
        <row r="3263">
          <cell r="A3263" t="str">
            <v/>
          </cell>
        </row>
        <row r="3264">
          <cell r="A3264" t="str">
            <v/>
          </cell>
        </row>
        <row r="3265">
          <cell r="A3265" t="str">
            <v/>
          </cell>
        </row>
        <row r="3266">
          <cell r="A3266" t="str">
            <v/>
          </cell>
        </row>
        <row r="3267">
          <cell r="A3267" t="str">
            <v/>
          </cell>
        </row>
        <row r="3268">
          <cell r="A3268" t="str">
            <v/>
          </cell>
        </row>
        <row r="3269">
          <cell r="A3269" t="str">
            <v/>
          </cell>
        </row>
        <row r="3270">
          <cell r="A3270" t="str">
            <v/>
          </cell>
        </row>
        <row r="3271">
          <cell r="A3271" t="str">
            <v/>
          </cell>
        </row>
        <row r="3272">
          <cell r="A3272" t="str">
            <v/>
          </cell>
        </row>
        <row r="3273">
          <cell r="A3273" t="str">
            <v/>
          </cell>
        </row>
        <row r="3274">
          <cell r="A3274" t="str">
            <v/>
          </cell>
        </row>
        <row r="3275">
          <cell r="A3275" t="str">
            <v/>
          </cell>
        </row>
        <row r="3276">
          <cell r="A3276" t="str">
            <v/>
          </cell>
        </row>
        <row r="3277">
          <cell r="A3277" t="str">
            <v/>
          </cell>
        </row>
        <row r="3278">
          <cell r="A3278" t="str">
            <v/>
          </cell>
        </row>
        <row r="3279">
          <cell r="A3279" t="str">
            <v/>
          </cell>
        </row>
        <row r="3280">
          <cell r="A3280" t="str">
            <v/>
          </cell>
        </row>
        <row r="3281">
          <cell r="A3281" t="str">
            <v/>
          </cell>
        </row>
        <row r="3282">
          <cell r="A3282" t="str">
            <v/>
          </cell>
        </row>
        <row r="3283">
          <cell r="A3283" t="str">
            <v/>
          </cell>
        </row>
        <row r="3284">
          <cell r="A3284" t="str">
            <v/>
          </cell>
        </row>
        <row r="3285">
          <cell r="A3285" t="str">
            <v/>
          </cell>
        </row>
        <row r="3286">
          <cell r="A3286" t="str">
            <v/>
          </cell>
        </row>
        <row r="3287">
          <cell r="A3287" t="str">
            <v/>
          </cell>
        </row>
        <row r="3288">
          <cell r="A3288" t="str">
            <v/>
          </cell>
        </row>
        <row r="3289">
          <cell r="A3289" t="str">
            <v/>
          </cell>
        </row>
        <row r="3290">
          <cell r="A3290" t="str">
            <v/>
          </cell>
        </row>
        <row r="3291">
          <cell r="A3291" t="str">
            <v/>
          </cell>
        </row>
        <row r="3292">
          <cell r="A3292" t="str">
            <v/>
          </cell>
        </row>
        <row r="3293">
          <cell r="A3293" t="str">
            <v/>
          </cell>
        </row>
        <row r="3294">
          <cell r="A3294" t="str">
            <v/>
          </cell>
        </row>
        <row r="3295">
          <cell r="A3295" t="str">
            <v/>
          </cell>
        </row>
        <row r="3296">
          <cell r="A3296" t="str">
            <v/>
          </cell>
        </row>
        <row r="3297">
          <cell r="A3297" t="str">
            <v/>
          </cell>
        </row>
        <row r="3298">
          <cell r="A3298" t="str">
            <v/>
          </cell>
        </row>
        <row r="3299">
          <cell r="A3299" t="str">
            <v/>
          </cell>
        </row>
        <row r="3300">
          <cell r="A3300" t="str">
            <v/>
          </cell>
        </row>
        <row r="3301">
          <cell r="A3301" t="str">
            <v/>
          </cell>
        </row>
        <row r="3302">
          <cell r="A3302" t="str">
            <v/>
          </cell>
        </row>
        <row r="3303">
          <cell r="A3303" t="str">
            <v/>
          </cell>
        </row>
        <row r="3304">
          <cell r="A3304" t="str">
            <v/>
          </cell>
        </row>
        <row r="3305">
          <cell r="A3305" t="str">
            <v/>
          </cell>
        </row>
        <row r="3306">
          <cell r="A3306" t="str">
            <v/>
          </cell>
        </row>
        <row r="3307">
          <cell r="A3307" t="str">
            <v/>
          </cell>
        </row>
        <row r="3308">
          <cell r="A3308" t="str">
            <v/>
          </cell>
        </row>
        <row r="3309">
          <cell r="A3309" t="str">
            <v/>
          </cell>
        </row>
        <row r="3310">
          <cell r="A3310" t="str">
            <v/>
          </cell>
        </row>
        <row r="3311">
          <cell r="A3311" t="str">
            <v/>
          </cell>
        </row>
        <row r="3312">
          <cell r="A3312" t="str">
            <v/>
          </cell>
        </row>
        <row r="3313">
          <cell r="A3313" t="str">
            <v/>
          </cell>
        </row>
        <row r="3314">
          <cell r="A3314" t="str">
            <v/>
          </cell>
        </row>
        <row r="3315">
          <cell r="A3315" t="str">
            <v/>
          </cell>
        </row>
        <row r="3316">
          <cell r="A3316" t="str">
            <v/>
          </cell>
        </row>
        <row r="3317">
          <cell r="A3317" t="str">
            <v/>
          </cell>
        </row>
        <row r="3318">
          <cell r="A3318" t="str">
            <v/>
          </cell>
        </row>
        <row r="3319">
          <cell r="A3319" t="str">
            <v/>
          </cell>
        </row>
        <row r="3320">
          <cell r="A3320" t="str">
            <v/>
          </cell>
        </row>
        <row r="3321">
          <cell r="A3321" t="str">
            <v/>
          </cell>
        </row>
        <row r="3322">
          <cell r="A3322" t="str">
            <v/>
          </cell>
        </row>
        <row r="3323">
          <cell r="A3323" t="str">
            <v/>
          </cell>
        </row>
        <row r="3324">
          <cell r="A3324" t="str">
            <v/>
          </cell>
        </row>
        <row r="3325">
          <cell r="A3325" t="str">
            <v/>
          </cell>
        </row>
        <row r="3326">
          <cell r="A3326" t="str">
            <v/>
          </cell>
        </row>
        <row r="3327">
          <cell r="A3327" t="str">
            <v/>
          </cell>
        </row>
        <row r="3328">
          <cell r="A3328" t="str">
            <v/>
          </cell>
        </row>
        <row r="3329">
          <cell r="A3329" t="str">
            <v/>
          </cell>
        </row>
        <row r="3330">
          <cell r="A3330" t="str">
            <v/>
          </cell>
        </row>
        <row r="3331">
          <cell r="A3331" t="str">
            <v/>
          </cell>
        </row>
        <row r="3332">
          <cell r="A3332" t="str">
            <v/>
          </cell>
        </row>
        <row r="3333">
          <cell r="A3333" t="str">
            <v/>
          </cell>
        </row>
        <row r="3334">
          <cell r="A3334" t="str">
            <v/>
          </cell>
        </row>
        <row r="3335">
          <cell r="A3335" t="str">
            <v/>
          </cell>
        </row>
        <row r="3336">
          <cell r="A3336" t="str">
            <v/>
          </cell>
        </row>
        <row r="3337">
          <cell r="A3337" t="str">
            <v/>
          </cell>
        </row>
        <row r="3338">
          <cell r="A3338" t="str">
            <v/>
          </cell>
        </row>
        <row r="3339">
          <cell r="A3339" t="str">
            <v/>
          </cell>
        </row>
        <row r="3340">
          <cell r="A3340" t="str">
            <v/>
          </cell>
        </row>
        <row r="3341">
          <cell r="A3341" t="str">
            <v/>
          </cell>
        </row>
        <row r="3342">
          <cell r="A3342" t="str">
            <v/>
          </cell>
        </row>
        <row r="3343">
          <cell r="A3343" t="str">
            <v/>
          </cell>
        </row>
        <row r="3344">
          <cell r="A3344" t="str">
            <v/>
          </cell>
        </row>
        <row r="3345">
          <cell r="A3345" t="str">
            <v/>
          </cell>
        </row>
        <row r="3346">
          <cell r="A3346" t="str">
            <v/>
          </cell>
        </row>
        <row r="3347">
          <cell r="A3347" t="str">
            <v/>
          </cell>
        </row>
        <row r="3348">
          <cell r="A3348" t="str">
            <v/>
          </cell>
        </row>
        <row r="3349">
          <cell r="A3349" t="str">
            <v/>
          </cell>
        </row>
        <row r="3350">
          <cell r="A3350" t="str">
            <v/>
          </cell>
        </row>
        <row r="3351">
          <cell r="A3351" t="str">
            <v/>
          </cell>
        </row>
        <row r="3352">
          <cell r="A3352" t="str">
            <v/>
          </cell>
        </row>
        <row r="3353">
          <cell r="A3353" t="str">
            <v/>
          </cell>
        </row>
        <row r="3354">
          <cell r="A3354" t="str">
            <v/>
          </cell>
        </row>
        <row r="3355">
          <cell r="A3355" t="str">
            <v/>
          </cell>
        </row>
        <row r="3356">
          <cell r="A3356" t="str">
            <v/>
          </cell>
        </row>
        <row r="3357">
          <cell r="A3357" t="str">
            <v/>
          </cell>
        </row>
        <row r="3358">
          <cell r="A3358" t="str">
            <v/>
          </cell>
        </row>
        <row r="3359">
          <cell r="A3359" t="str">
            <v/>
          </cell>
        </row>
        <row r="3360">
          <cell r="A3360" t="str">
            <v/>
          </cell>
        </row>
        <row r="3361">
          <cell r="A3361" t="str">
            <v/>
          </cell>
        </row>
        <row r="3362">
          <cell r="A3362" t="str">
            <v/>
          </cell>
        </row>
        <row r="3363">
          <cell r="A3363" t="str">
            <v/>
          </cell>
        </row>
        <row r="3364">
          <cell r="A3364" t="str">
            <v/>
          </cell>
        </row>
        <row r="3365">
          <cell r="A3365" t="str">
            <v/>
          </cell>
        </row>
        <row r="3366">
          <cell r="A3366" t="str">
            <v/>
          </cell>
        </row>
        <row r="3367">
          <cell r="A3367" t="str">
            <v/>
          </cell>
        </row>
        <row r="3368">
          <cell r="A3368" t="str">
            <v/>
          </cell>
        </row>
        <row r="3369">
          <cell r="A3369" t="str">
            <v/>
          </cell>
        </row>
        <row r="3370">
          <cell r="A3370" t="str">
            <v/>
          </cell>
        </row>
        <row r="3371">
          <cell r="A3371" t="str">
            <v/>
          </cell>
        </row>
        <row r="3372">
          <cell r="A3372" t="str">
            <v/>
          </cell>
        </row>
        <row r="3373">
          <cell r="A3373" t="str">
            <v/>
          </cell>
        </row>
        <row r="3374">
          <cell r="A3374" t="str">
            <v/>
          </cell>
        </row>
        <row r="3375">
          <cell r="A3375" t="str">
            <v/>
          </cell>
        </row>
        <row r="3376">
          <cell r="A3376" t="str">
            <v/>
          </cell>
        </row>
        <row r="3377">
          <cell r="A3377" t="str">
            <v/>
          </cell>
        </row>
        <row r="3378">
          <cell r="A3378" t="str">
            <v/>
          </cell>
        </row>
        <row r="3379">
          <cell r="A3379" t="str">
            <v/>
          </cell>
        </row>
        <row r="3380">
          <cell r="A3380" t="str">
            <v/>
          </cell>
        </row>
        <row r="3381">
          <cell r="A3381" t="str">
            <v/>
          </cell>
        </row>
        <row r="3382">
          <cell r="A3382" t="str">
            <v/>
          </cell>
        </row>
        <row r="3383">
          <cell r="A3383" t="str">
            <v/>
          </cell>
        </row>
        <row r="3384">
          <cell r="A3384" t="str">
            <v/>
          </cell>
        </row>
        <row r="3385">
          <cell r="A3385" t="str">
            <v/>
          </cell>
        </row>
        <row r="3386">
          <cell r="A3386" t="str">
            <v/>
          </cell>
        </row>
        <row r="3387">
          <cell r="A3387" t="str">
            <v/>
          </cell>
        </row>
        <row r="3388">
          <cell r="A3388" t="str">
            <v/>
          </cell>
        </row>
        <row r="3389">
          <cell r="A3389" t="str">
            <v/>
          </cell>
        </row>
        <row r="3390">
          <cell r="A3390" t="str">
            <v/>
          </cell>
        </row>
        <row r="3391">
          <cell r="A3391" t="str">
            <v/>
          </cell>
        </row>
        <row r="3392">
          <cell r="A3392" t="str">
            <v/>
          </cell>
        </row>
        <row r="3393">
          <cell r="A3393" t="str">
            <v/>
          </cell>
        </row>
        <row r="3394">
          <cell r="A3394" t="str">
            <v/>
          </cell>
        </row>
        <row r="3395">
          <cell r="A3395" t="str">
            <v/>
          </cell>
        </row>
        <row r="3396">
          <cell r="A3396" t="str">
            <v/>
          </cell>
        </row>
        <row r="3397">
          <cell r="A3397" t="str">
            <v/>
          </cell>
        </row>
        <row r="3398">
          <cell r="A3398" t="str">
            <v/>
          </cell>
        </row>
        <row r="3399">
          <cell r="A3399" t="str">
            <v/>
          </cell>
        </row>
        <row r="3400">
          <cell r="A3400" t="str">
            <v/>
          </cell>
        </row>
        <row r="3401">
          <cell r="A3401" t="str">
            <v/>
          </cell>
        </row>
        <row r="3402">
          <cell r="A3402" t="str">
            <v/>
          </cell>
        </row>
        <row r="3403">
          <cell r="A3403" t="str">
            <v/>
          </cell>
        </row>
        <row r="3404">
          <cell r="A3404" t="str">
            <v/>
          </cell>
        </row>
        <row r="3405">
          <cell r="A3405" t="str">
            <v/>
          </cell>
        </row>
        <row r="3406">
          <cell r="A3406" t="str">
            <v/>
          </cell>
        </row>
        <row r="3407">
          <cell r="A3407" t="str">
            <v/>
          </cell>
        </row>
        <row r="3408">
          <cell r="A3408" t="str">
            <v/>
          </cell>
        </row>
        <row r="3409">
          <cell r="A3409" t="str">
            <v/>
          </cell>
        </row>
        <row r="3410">
          <cell r="A3410" t="str">
            <v/>
          </cell>
        </row>
        <row r="3411">
          <cell r="A3411" t="str">
            <v/>
          </cell>
        </row>
        <row r="3412">
          <cell r="A3412" t="str">
            <v/>
          </cell>
        </row>
        <row r="3413">
          <cell r="A3413" t="str">
            <v/>
          </cell>
        </row>
        <row r="3414">
          <cell r="A3414" t="str">
            <v/>
          </cell>
        </row>
        <row r="3415">
          <cell r="A3415" t="str">
            <v/>
          </cell>
        </row>
        <row r="3416">
          <cell r="A3416" t="str">
            <v/>
          </cell>
        </row>
        <row r="3417">
          <cell r="A3417" t="str">
            <v/>
          </cell>
        </row>
        <row r="3418">
          <cell r="A3418" t="str">
            <v/>
          </cell>
        </row>
        <row r="3419">
          <cell r="A3419" t="str">
            <v/>
          </cell>
        </row>
        <row r="3420">
          <cell r="A3420" t="str">
            <v/>
          </cell>
        </row>
        <row r="3421">
          <cell r="A3421" t="str">
            <v/>
          </cell>
        </row>
        <row r="3422">
          <cell r="A3422" t="str">
            <v/>
          </cell>
        </row>
        <row r="3423">
          <cell r="A3423" t="str">
            <v/>
          </cell>
        </row>
        <row r="3424">
          <cell r="A3424" t="str">
            <v/>
          </cell>
        </row>
        <row r="3425">
          <cell r="A3425" t="str">
            <v/>
          </cell>
        </row>
        <row r="3426">
          <cell r="A3426" t="str">
            <v/>
          </cell>
        </row>
        <row r="3427">
          <cell r="A3427" t="str">
            <v/>
          </cell>
        </row>
        <row r="3428">
          <cell r="A3428" t="str">
            <v/>
          </cell>
        </row>
        <row r="3429">
          <cell r="A3429" t="str">
            <v/>
          </cell>
        </row>
        <row r="3430">
          <cell r="A3430" t="str">
            <v/>
          </cell>
        </row>
        <row r="3431">
          <cell r="A3431" t="str">
            <v/>
          </cell>
        </row>
        <row r="3432">
          <cell r="A3432" t="str">
            <v/>
          </cell>
        </row>
        <row r="3433">
          <cell r="A3433" t="str">
            <v/>
          </cell>
        </row>
        <row r="3434">
          <cell r="A3434" t="str">
            <v/>
          </cell>
        </row>
        <row r="3435">
          <cell r="A3435" t="str">
            <v/>
          </cell>
        </row>
        <row r="3436">
          <cell r="A3436" t="str">
            <v/>
          </cell>
        </row>
        <row r="3437">
          <cell r="A3437" t="str">
            <v/>
          </cell>
        </row>
        <row r="3438">
          <cell r="A3438" t="str">
            <v/>
          </cell>
        </row>
        <row r="3439">
          <cell r="A3439" t="str">
            <v/>
          </cell>
        </row>
        <row r="3440">
          <cell r="A3440" t="str">
            <v/>
          </cell>
        </row>
        <row r="3441">
          <cell r="A3441" t="str">
            <v/>
          </cell>
        </row>
        <row r="3442">
          <cell r="A3442" t="str">
            <v/>
          </cell>
        </row>
        <row r="3443">
          <cell r="A3443" t="str">
            <v/>
          </cell>
        </row>
        <row r="3444">
          <cell r="A3444" t="str">
            <v/>
          </cell>
        </row>
        <row r="3445">
          <cell r="A3445" t="str">
            <v/>
          </cell>
        </row>
        <row r="3446">
          <cell r="A3446" t="str">
            <v/>
          </cell>
        </row>
        <row r="3447">
          <cell r="A3447" t="str">
            <v/>
          </cell>
        </row>
        <row r="3448">
          <cell r="A3448" t="str">
            <v/>
          </cell>
        </row>
        <row r="3449">
          <cell r="A3449" t="str">
            <v/>
          </cell>
        </row>
        <row r="3450">
          <cell r="A3450" t="str">
            <v/>
          </cell>
        </row>
        <row r="3451">
          <cell r="A3451" t="str">
            <v/>
          </cell>
        </row>
        <row r="3452">
          <cell r="A3452" t="str">
            <v/>
          </cell>
        </row>
        <row r="3453">
          <cell r="A3453" t="str">
            <v/>
          </cell>
        </row>
        <row r="3454">
          <cell r="A3454" t="str">
            <v/>
          </cell>
        </row>
        <row r="3455">
          <cell r="A3455" t="str">
            <v/>
          </cell>
        </row>
        <row r="3456">
          <cell r="A3456" t="str">
            <v/>
          </cell>
        </row>
        <row r="3457">
          <cell r="A3457" t="str">
            <v/>
          </cell>
        </row>
        <row r="3458">
          <cell r="A3458" t="str">
            <v/>
          </cell>
        </row>
        <row r="3459">
          <cell r="A3459" t="str">
            <v/>
          </cell>
        </row>
        <row r="3460">
          <cell r="A3460" t="str">
            <v/>
          </cell>
        </row>
        <row r="3461">
          <cell r="A3461" t="str">
            <v/>
          </cell>
        </row>
        <row r="3462">
          <cell r="A3462" t="str">
            <v/>
          </cell>
        </row>
        <row r="3463">
          <cell r="A3463" t="str">
            <v/>
          </cell>
        </row>
        <row r="3464">
          <cell r="A3464" t="str">
            <v/>
          </cell>
        </row>
        <row r="3465">
          <cell r="A3465" t="str">
            <v/>
          </cell>
        </row>
        <row r="3466">
          <cell r="A3466" t="str">
            <v/>
          </cell>
        </row>
        <row r="3467">
          <cell r="A3467" t="str">
            <v/>
          </cell>
        </row>
        <row r="3468">
          <cell r="A3468" t="str">
            <v/>
          </cell>
        </row>
        <row r="3469">
          <cell r="A3469" t="str">
            <v/>
          </cell>
        </row>
        <row r="3470">
          <cell r="A3470" t="str">
            <v/>
          </cell>
        </row>
        <row r="3471">
          <cell r="A3471" t="str">
            <v/>
          </cell>
        </row>
        <row r="3472">
          <cell r="A3472" t="str">
            <v/>
          </cell>
        </row>
        <row r="3473">
          <cell r="A3473" t="str">
            <v/>
          </cell>
        </row>
        <row r="3474">
          <cell r="A3474" t="str">
            <v/>
          </cell>
        </row>
        <row r="3475">
          <cell r="A3475" t="str">
            <v/>
          </cell>
        </row>
        <row r="3476">
          <cell r="A3476" t="str">
            <v/>
          </cell>
        </row>
        <row r="3477">
          <cell r="A3477" t="str">
            <v/>
          </cell>
        </row>
        <row r="3478">
          <cell r="A3478" t="str">
            <v/>
          </cell>
        </row>
        <row r="3479">
          <cell r="A3479" t="str">
            <v/>
          </cell>
        </row>
        <row r="3480">
          <cell r="A3480" t="str">
            <v/>
          </cell>
        </row>
        <row r="3481">
          <cell r="A3481" t="str">
            <v/>
          </cell>
        </row>
        <row r="3482">
          <cell r="A3482" t="str">
            <v/>
          </cell>
        </row>
        <row r="3483">
          <cell r="A3483" t="str">
            <v/>
          </cell>
        </row>
        <row r="3484">
          <cell r="A3484" t="str">
            <v/>
          </cell>
        </row>
        <row r="3485">
          <cell r="A3485" t="str">
            <v/>
          </cell>
        </row>
        <row r="3486">
          <cell r="A3486" t="str">
            <v/>
          </cell>
        </row>
        <row r="3487">
          <cell r="A3487" t="str">
            <v/>
          </cell>
        </row>
        <row r="3488">
          <cell r="A3488" t="str">
            <v/>
          </cell>
        </row>
        <row r="3489">
          <cell r="A3489" t="str">
            <v/>
          </cell>
        </row>
        <row r="3490">
          <cell r="A3490" t="str">
            <v/>
          </cell>
        </row>
        <row r="3491">
          <cell r="A3491" t="str">
            <v/>
          </cell>
        </row>
        <row r="3492">
          <cell r="A3492" t="str">
            <v/>
          </cell>
        </row>
        <row r="3493">
          <cell r="A3493" t="str">
            <v/>
          </cell>
        </row>
        <row r="3494">
          <cell r="A3494" t="str">
            <v/>
          </cell>
        </row>
        <row r="3495">
          <cell r="A3495" t="str">
            <v/>
          </cell>
        </row>
        <row r="3496">
          <cell r="A3496" t="str">
            <v/>
          </cell>
        </row>
        <row r="3497">
          <cell r="A3497" t="str">
            <v/>
          </cell>
        </row>
        <row r="3498">
          <cell r="A3498" t="str">
            <v/>
          </cell>
        </row>
        <row r="3499">
          <cell r="A3499" t="str">
            <v/>
          </cell>
        </row>
        <row r="3500">
          <cell r="A3500" t="str">
            <v/>
          </cell>
        </row>
        <row r="3501">
          <cell r="A3501" t="str">
            <v/>
          </cell>
        </row>
        <row r="3502">
          <cell r="A3502" t="str">
            <v/>
          </cell>
        </row>
        <row r="3503">
          <cell r="A3503" t="str">
            <v/>
          </cell>
        </row>
        <row r="3504">
          <cell r="A3504" t="str">
            <v/>
          </cell>
        </row>
        <row r="3505">
          <cell r="A3505" t="str">
            <v/>
          </cell>
        </row>
        <row r="3506">
          <cell r="A3506" t="str">
            <v/>
          </cell>
        </row>
        <row r="3507">
          <cell r="A3507" t="str">
            <v/>
          </cell>
        </row>
        <row r="3508">
          <cell r="A3508" t="str">
            <v/>
          </cell>
        </row>
        <row r="3509">
          <cell r="A3509" t="str">
            <v/>
          </cell>
        </row>
        <row r="3510">
          <cell r="A3510" t="str">
            <v/>
          </cell>
        </row>
        <row r="3511">
          <cell r="A3511" t="str">
            <v/>
          </cell>
        </row>
        <row r="3512">
          <cell r="A3512" t="str">
            <v/>
          </cell>
        </row>
        <row r="3513">
          <cell r="A3513" t="str">
            <v/>
          </cell>
        </row>
        <row r="3514">
          <cell r="A3514" t="str">
            <v/>
          </cell>
        </row>
        <row r="3515">
          <cell r="A3515" t="str">
            <v/>
          </cell>
        </row>
        <row r="3516">
          <cell r="A3516" t="str">
            <v/>
          </cell>
        </row>
        <row r="3517">
          <cell r="A3517" t="str">
            <v/>
          </cell>
        </row>
        <row r="3518">
          <cell r="A3518" t="str">
            <v/>
          </cell>
        </row>
        <row r="3519">
          <cell r="A3519" t="str">
            <v/>
          </cell>
        </row>
        <row r="3520">
          <cell r="A3520" t="str">
            <v/>
          </cell>
        </row>
        <row r="3521">
          <cell r="A3521" t="str">
            <v/>
          </cell>
        </row>
        <row r="3522">
          <cell r="A3522" t="str">
            <v/>
          </cell>
        </row>
        <row r="3523">
          <cell r="A3523" t="str">
            <v/>
          </cell>
        </row>
        <row r="3524">
          <cell r="A3524" t="str">
            <v/>
          </cell>
        </row>
        <row r="3525">
          <cell r="A3525" t="str">
            <v/>
          </cell>
        </row>
        <row r="3526">
          <cell r="A3526" t="str">
            <v/>
          </cell>
        </row>
        <row r="3527">
          <cell r="A3527" t="str">
            <v/>
          </cell>
        </row>
        <row r="3528">
          <cell r="A3528" t="str">
            <v/>
          </cell>
        </row>
        <row r="3529">
          <cell r="A3529" t="str">
            <v/>
          </cell>
        </row>
        <row r="3530">
          <cell r="A3530" t="str">
            <v/>
          </cell>
        </row>
        <row r="3531">
          <cell r="A3531" t="str">
            <v/>
          </cell>
        </row>
        <row r="3532">
          <cell r="A3532" t="str">
            <v/>
          </cell>
        </row>
        <row r="3533">
          <cell r="A3533" t="str">
            <v/>
          </cell>
        </row>
        <row r="3534">
          <cell r="A3534" t="str">
            <v/>
          </cell>
        </row>
        <row r="3535">
          <cell r="A3535" t="str">
            <v/>
          </cell>
        </row>
        <row r="3536">
          <cell r="A3536" t="str">
            <v/>
          </cell>
        </row>
        <row r="3537">
          <cell r="A3537" t="str">
            <v/>
          </cell>
        </row>
        <row r="3538">
          <cell r="A3538" t="str">
            <v/>
          </cell>
        </row>
        <row r="3539">
          <cell r="A3539" t="str">
            <v/>
          </cell>
        </row>
        <row r="3540">
          <cell r="A3540" t="str">
            <v/>
          </cell>
        </row>
        <row r="3541">
          <cell r="A3541" t="str">
            <v/>
          </cell>
        </row>
        <row r="3542">
          <cell r="A3542" t="str">
            <v/>
          </cell>
        </row>
        <row r="3543">
          <cell r="A3543" t="str">
            <v/>
          </cell>
        </row>
        <row r="3544">
          <cell r="A3544" t="str">
            <v/>
          </cell>
        </row>
        <row r="3545">
          <cell r="A3545" t="str">
            <v/>
          </cell>
        </row>
        <row r="3546">
          <cell r="A3546" t="str">
            <v/>
          </cell>
        </row>
        <row r="3547">
          <cell r="A3547" t="str">
            <v/>
          </cell>
        </row>
        <row r="3548">
          <cell r="A3548" t="str">
            <v/>
          </cell>
        </row>
        <row r="3549">
          <cell r="A3549" t="str">
            <v/>
          </cell>
        </row>
        <row r="3550">
          <cell r="A3550" t="str">
            <v/>
          </cell>
        </row>
        <row r="3551">
          <cell r="A3551" t="str">
            <v/>
          </cell>
        </row>
        <row r="3552">
          <cell r="A3552" t="str">
            <v/>
          </cell>
        </row>
        <row r="3553">
          <cell r="A3553" t="str">
            <v/>
          </cell>
        </row>
        <row r="3554">
          <cell r="A3554" t="str">
            <v/>
          </cell>
        </row>
        <row r="3555">
          <cell r="A3555" t="str">
            <v/>
          </cell>
        </row>
        <row r="3556">
          <cell r="A3556" t="str">
            <v/>
          </cell>
        </row>
        <row r="3557">
          <cell r="A3557" t="str">
            <v/>
          </cell>
        </row>
        <row r="3558">
          <cell r="A3558" t="str">
            <v/>
          </cell>
        </row>
        <row r="3559">
          <cell r="A3559" t="str">
            <v/>
          </cell>
        </row>
        <row r="3560">
          <cell r="A3560" t="str">
            <v/>
          </cell>
        </row>
        <row r="3561">
          <cell r="A3561" t="str">
            <v/>
          </cell>
        </row>
        <row r="3562">
          <cell r="A3562" t="str">
            <v/>
          </cell>
        </row>
        <row r="3563">
          <cell r="A3563" t="str">
            <v/>
          </cell>
        </row>
        <row r="3564">
          <cell r="A3564" t="str">
            <v/>
          </cell>
        </row>
        <row r="3565">
          <cell r="A3565" t="str">
            <v/>
          </cell>
        </row>
        <row r="3566">
          <cell r="A3566" t="str">
            <v/>
          </cell>
        </row>
        <row r="3567">
          <cell r="A3567" t="str">
            <v/>
          </cell>
        </row>
        <row r="3568">
          <cell r="A3568" t="str">
            <v/>
          </cell>
        </row>
        <row r="3569">
          <cell r="A3569" t="str">
            <v/>
          </cell>
        </row>
        <row r="3570">
          <cell r="A3570" t="str">
            <v/>
          </cell>
        </row>
        <row r="3571">
          <cell r="A3571" t="str">
            <v/>
          </cell>
        </row>
        <row r="3572">
          <cell r="A3572" t="str">
            <v/>
          </cell>
        </row>
        <row r="3573">
          <cell r="A3573" t="str">
            <v/>
          </cell>
        </row>
        <row r="3574">
          <cell r="A3574" t="str">
            <v/>
          </cell>
        </row>
        <row r="3575">
          <cell r="A3575" t="str">
            <v/>
          </cell>
        </row>
        <row r="3576">
          <cell r="A3576" t="str">
            <v/>
          </cell>
        </row>
        <row r="3577">
          <cell r="A3577" t="str">
            <v/>
          </cell>
        </row>
        <row r="3578">
          <cell r="A3578" t="str">
            <v/>
          </cell>
        </row>
        <row r="3579">
          <cell r="A3579" t="str">
            <v/>
          </cell>
        </row>
        <row r="3580">
          <cell r="A3580" t="str">
            <v/>
          </cell>
        </row>
        <row r="3581">
          <cell r="A3581" t="str">
            <v/>
          </cell>
        </row>
        <row r="3582">
          <cell r="A3582" t="str">
            <v/>
          </cell>
        </row>
        <row r="3583">
          <cell r="A3583" t="str">
            <v/>
          </cell>
        </row>
        <row r="3584">
          <cell r="A3584" t="str">
            <v/>
          </cell>
        </row>
        <row r="3585">
          <cell r="A3585" t="str">
            <v/>
          </cell>
        </row>
        <row r="3586">
          <cell r="A3586" t="str">
            <v/>
          </cell>
        </row>
        <row r="3587">
          <cell r="A3587" t="str">
            <v/>
          </cell>
        </row>
        <row r="3588">
          <cell r="A3588" t="str">
            <v/>
          </cell>
        </row>
        <row r="3589">
          <cell r="A3589" t="str">
            <v/>
          </cell>
        </row>
        <row r="3590">
          <cell r="A3590" t="str">
            <v/>
          </cell>
        </row>
        <row r="3591">
          <cell r="A3591" t="str">
            <v/>
          </cell>
        </row>
        <row r="3592">
          <cell r="A3592" t="str">
            <v/>
          </cell>
        </row>
        <row r="3593">
          <cell r="A3593" t="str">
            <v/>
          </cell>
        </row>
        <row r="3594">
          <cell r="A3594" t="str">
            <v/>
          </cell>
        </row>
        <row r="3595">
          <cell r="A3595" t="str">
            <v/>
          </cell>
        </row>
        <row r="3596">
          <cell r="A3596" t="str">
            <v/>
          </cell>
        </row>
        <row r="3597">
          <cell r="A3597" t="str">
            <v/>
          </cell>
        </row>
        <row r="3598">
          <cell r="A3598" t="str">
            <v/>
          </cell>
        </row>
        <row r="3599">
          <cell r="A3599" t="str">
            <v/>
          </cell>
        </row>
        <row r="3600">
          <cell r="A3600" t="str">
            <v/>
          </cell>
        </row>
        <row r="3601">
          <cell r="A3601" t="str">
            <v/>
          </cell>
        </row>
        <row r="3602">
          <cell r="A3602" t="str">
            <v/>
          </cell>
        </row>
        <row r="3603">
          <cell r="A3603" t="str">
            <v/>
          </cell>
        </row>
        <row r="3604">
          <cell r="A3604" t="str">
            <v/>
          </cell>
        </row>
        <row r="3605">
          <cell r="A3605" t="str">
            <v/>
          </cell>
        </row>
        <row r="3606">
          <cell r="A3606" t="str">
            <v/>
          </cell>
        </row>
        <row r="3607">
          <cell r="A3607" t="str">
            <v/>
          </cell>
        </row>
        <row r="3608">
          <cell r="A3608" t="str">
            <v/>
          </cell>
        </row>
        <row r="3609">
          <cell r="A3609" t="str">
            <v/>
          </cell>
        </row>
        <row r="3610">
          <cell r="A3610" t="str">
            <v/>
          </cell>
        </row>
        <row r="3611">
          <cell r="A3611" t="str">
            <v/>
          </cell>
        </row>
        <row r="3612">
          <cell r="A3612" t="str">
            <v/>
          </cell>
        </row>
        <row r="3613">
          <cell r="A3613" t="str">
            <v/>
          </cell>
        </row>
        <row r="3614">
          <cell r="A3614" t="str">
            <v/>
          </cell>
        </row>
        <row r="3615">
          <cell r="A3615" t="str">
            <v/>
          </cell>
        </row>
        <row r="3616">
          <cell r="A3616" t="str">
            <v/>
          </cell>
        </row>
        <row r="3617">
          <cell r="A3617" t="str">
            <v/>
          </cell>
        </row>
        <row r="3618">
          <cell r="A3618" t="str">
            <v/>
          </cell>
        </row>
        <row r="3619">
          <cell r="A3619" t="str">
            <v/>
          </cell>
        </row>
        <row r="3620">
          <cell r="A3620" t="str">
            <v/>
          </cell>
        </row>
        <row r="3621">
          <cell r="A3621" t="str">
            <v/>
          </cell>
        </row>
        <row r="3622">
          <cell r="A3622" t="str">
            <v/>
          </cell>
        </row>
        <row r="3623">
          <cell r="A3623" t="str">
            <v/>
          </cell>
        </row>
        <row r="3624">
          <cell r="A3624" t="str">
            <v/>
          </cell>
        </row>
        <row r="3625">
          <cell r="A3625" t="str">
            <v/>
          </cell>
        </row>
        <row r="3626">
          <cell r="A3626" t="str">
            <v/>
          </cell>
        </row>
        <row r="3627">
          <cell r="A3627" t="str">
            <v/>
          </cell>
        </row>
        <row r="3628">
          <cell r="A3628" t="str">
            <v/>
          </cell>
        </row>
        <row r="3629">
          <cell r="A3629" t="str">
            <v/>
          </cell>
        </row>
        <row r="3630">
          <cell r="A3630" t="str">
            <v/>
          </cell>
        </row>
        <row r="3631">
          <cell r="A3631" t="str">
            <v/>
          </cell>
        </row>
        <row r="3632">
          <cell r="A3632" t="str">
            <v/>
          </cell>
        </row>
        <row r="3633">
          <cell r="A3633" t="str">
            <v/>
          </cell>
        </row>
        <row r="3634">
          <cell r="A3634" t="str">
            <v/>
          </cell>
        </row>
        <row r="3635">
          <cell r="A3635" t="str">
            <v/>
          </cell>
        </row>
        <row r="3636">
          <cell r="A3636" t="str">
            <v/>
          </cell>
        </row>
        <row r="3637">
          <cell r="A3637" t="str">
            <v/>
          </cell>
        </row>
        <row r="3638">
          <cell r="A3638" t="str">
            <v/>
          </cell>
        </row>
        <row r="3639">
          <cell r="A3639" t="str">
            <v/>
          </cell>
        </row>
        <row r="3640">
          <cell r="A3640" t="str">
            <v/>
          </cell>
        </row>
        <row r="3641">
          <cell r="A3641" t="str">
            <v/>
          </cell>
        </row>
        <row r="3642">
          <cell r="A3642" t="str">
            <v/>
          </cell>
        </row>
        <row r="3643">
          <cell r="A3643" t="str">
            <v/>
          </cell>
        </row>
        <row r="3644">
          <cell r="A3644" t="str">
            <v/>
          </cell>
        </row>
        <row r="3645">
          <cell r="A3645" t="str">
            <v/>
          </cell>
        </row>
        <row r="3646">
          <cell r="A3646" t="str">
            <v/>
          </cell>
        </row>
        <row r="3647">
          <cell r="A3647" t="str">
            <v/>
          </cell>
        </row>
        <row r="3648">
          <cell r="A3648" t="str">
            <v/>
          </cell>
        </row>
        <row r="3649">
          <cell r="A3649" t="str">
            <v/>
          </cell>
        </row>
        <row r="3650">
          <cell r="A3650" t="str">
            <v/>
          </cell>
        </row>
        <row r="3651">
          <cell r="A3651" t="str">
            <v/>
          </cell>
        </row>
        <row r="3652">
          <cell r="A3652" t="str">
            <v/>
          </cell>
        </row>
        <row r="3653">
          <cell r="A3653" t="str">
            <v/>
          </cell>
        </row>
        <row r="3654">
          <cell r="A3654" t="str">
            <v/>
          </cell>
        </row>
        <row r="3655">
          <cell r="A3655" t="str">
            <v/>
          </cell>
        </row>
        <row r="3656">
          <cell r="A3656" t="str">
            <v/>
          </cell>
        </row>
        <row r="3657">
          <cell r="A3657" t="str">
            <v/>
          </cell>
        </row>
        <row r="3658">
          <cell r="A3658" t="str">
            <v/>
          </cell>
        </row>
        <row r="3659">
          <cell r="A3659" t="str">
            <v/>
          </cell>
        </row>
        <row r="3660">
          <cell r="A3660" t="str">
            <v/>
          </cell>
        </row>
        <row r="3661">
          <cell r="A3661" t="str">
            <v/>
          </cell>
        </row>
        <row r="3662">
          <cell r="A3662" t="str">
            <v/>
          </cell>
        </row>
        <row r="3663">
          <cell r="A3663" t="str">
            <v/>
          </cell>
        </row>
        <row r="3664">
          <cell r="A3664" t="str">
            <v/>
          </cell>
        </row>
        <row r="3665">
          <cell r="A3665" t="str">
            <v/>
          </cell>
        </row>
        <row r="3666">
          <cell r="A3666" t="str">
            <v/>
          </cell>
        </row>
        <row r="3667">
          <cell r="A3667" t="str">
            <v/>
          </cell>
        </row>
        <row r="3668">
          <cell r="A3668" t="str">
            <v/>
          </cell>
        </row>
        <row r="3669">
          <cell r="A3669" t="str">
            <v/>
          </cell>
        </row>
        <row r="3670">
          <cell r="A3670" t="str">
            <v/>
          </cell>
        </row>
        <row r="3671">
          <cell r="A3671" t="str">
            <v/>
          </cell>
        </row>
        <row r="3672">
          <cell r="A3672" t="str">
            <v/>
          </cell>
        </row>
        <row r="3673">
          <cell r="A3673" t="str">
            <v/>
          </cell>
        </row>
        <row r="3674">
          <cell r="A3674" t="str">
            <v/>
          </cell>
        </row>
        <row r="3675">
          <cell r="A3675" t="str">
            <v/>
          </cell>
        </row>
        <row r="3676">
          <cell r="A3676" t="str">
            <v/>
          </cell>
        </row>
        <row r="3677">
          <cell r="A3677" t="str">
            <v/>
          </cell>
        </row>
        <row r="3678">
          <cell r="A3678" t="str">
            <v/>
          </cell>
        </row>
        <row r="3679">
          <cell r="A3679" t="str">
            <v/>
          </cell>
        </row>
        <row r="3680">
          <cell r="A3680" t="str">
            <v/>
          </cell>
        </row>
        <row r="3681">
          <cell r="A3681" t="str">
            <v/>
          </cell>
        </row>
        <row r="3682">
          <cell r="A3682" t="str">
            <v/>
          </cell>
        </row>
        <row r="3683">
          <cell r="A3683" t="str">
            <v/>
          </cell>
        </row>
        <row r="3684">
          <cell r="A3684" t="str">
            <v/>
          </cell>
        </row>
        <row r="3685">
          <cell r="A3685" t="str">
            <v/>
          </cell>
        </row>
        <row r="3686">
          <cell r="A3686" t="str">
            <v/>
          </cell>
        </row>
        <row r="3687">
          <cell r="A3687" t="str">
            <v/>
          </cell>
        </row>
        <row r="3688">
          <cell r="A3688" t="str">
            <v/>
          </cell>
        </row>
        <row r="3689">
          <cell r="A3689" t="str">
            <v/>
          </cell>
        </row>
        <row r="3690">
          <cell r="A3690" t="str">
            <v/>
          </cell>
        </row>
        <row r="3691">
          <cell r="A3691" t="str">
            <v/>
          </cell>
        </row>
        <row r="3692">
          <cell r="A3692" t="str">
            <v/>
          </cell>
        </row>
        <row r="3693">
          <cell r="A3693" t="str">
            <v/>
          </cell>
        </row>
        <row r="3694">
          <cell r="A3694" t="str">
            <v/>
          </cell>
        </row>
        <row r="3695">
          <cell r="A3695" t="str">
            <v/>
          </cell>
        </row>
        <row r="3696">
          <cell r="A3696" t="str">
            <v/>
          </cell>
        </row>
        <row r="3697">
          <cell r="A3697" t="str">
            <v/>
          </cell>
        </row>
        <row r="3698">
          <cell r="A3698" t="str">
            <v/>
          </cell>
        </row>
        <row r="3699">
          <cell r="A3699" t="str">
            <v/>
          </cell>
        </row>
        <row r="3700">
          <cell r="A3700" t="str">
            <v/>
          </cell>
        </row>
        <row r="3701">
          <cell r="A3701" t="str">
            <v/>
          </cell>
        </row>
        <row r="3702">
          <cell r="A3702" t="str">
            <v/>
          </cell>
        </row>
        <row r="3703">
          <cell r="A3703" t="str">
            <v/>
          </cell>
        </row>
        <row r="3704">
          <cell r="A3704" t="str">
            <v/>
          </cell>
        </row>
        <row r="3705">
          <cell r="A3705" t="str">
            <v/>
          </cell>
        </row>
        <row r="3706">
          <cell r="A3706" t="str">
            <v/>
          </cell>
        </row>
        <row r="3707">
          <cell r="A3707" t="str">
            <v/>
          </cell>
        </row>
        <row r="3708">
          <cell r="A3708" t="str">
            <v/>
          </cell>
        </row>
        <row r="3709">
          <cell r="A3709" t="str">
            <v/>
          </cell>
        </row>
        <row r="3710">
          <cell r="A3710" t="str">
            <v/>
          </cell>
        </row>
        <row r="3711">
          <cell r="A3711" t="str">
            <v/>
          </cell>
        </row>
        <row r="3712">
          <cell r="A3712" t="str">
            <v/>
          </cell>
        </row>
        <row r="3713">
          <cell r="A3713" t="str">
            <v/>
          </cell>
        </row>
        <row r="3714">
          <cell r="A3714" t="str">
            <v/>
          </cell>
        </row>
        <row r="3715">
          <cell r="A3715" t="str">
            <v/>
          </cell>
        </row>
        <row r="3716">
          <cell r="A3716" t="str">
            <v/>
          </cell>
        </row>
        <row r="3717">
          <cell r="A3717" t="str">
            <v/>
          </cell>
        </row>
        <row r="3718">
          <cell r="A3718" t="str">
            <v/>
          </cell>
        </row>
        <row r="3719">
          <cell r="A3719" t="str">
            <v/>
          </cell>
        </row>
        <row r="3720">
          <cell r="A3720" t="str">
            <v/>
          </cell>
        </row>
        <row r="3721">
          <cell r="A3721" t="str">
            <v/>
          </cell>
        </row>
        <row r="3722">
          <cell r="A3722" t="str">
            <v/>
          </cell>
        </row>
        <row r="3723">
          <cell r="A3723" t="str">
            <v/>
          </cell>
        </row>
        <row r="3724">
          <cell r="A3724" t="str">
            <v/>
          </cell>
        </row>
        <row r="3725">
          <cell r="A3725" t="str">
            <v/>
          </cell>
        </row>
        <row r="3726">
          <cell r="A3726" t="str">
            <v/>
          </cell>
        </row>
        <row r="3727">
          <cell r="A3727" t="str">
            <v/>
          </cell>
        </row>
        <row r="3728">
          <cell r="A3728" t="str">
            <v/>
          </cell>
        </row>
        <row r="3729">
          <cell r="A3729" t="str">
            <v/>
          </cell>
        </row>
        <row r="3730">
          <cell r="A3730" t="str">
            <v/>
          </cell>
        </row>
        <row r="3731">
          <cell r="A3731" t="str">
            <v/>
          </cell>
        </row>
        <row r="3732">
          <cell r="A3732" t="str">
            <v/>
          </cell>
        </row>
        <row r="3733">
          <cell r="A3733" t="str">
            <v/>
          </cell>
        </row>
        <row r="3734">
          <cell r="A3734" t="str">
            <v/>
          </cell>
        </row>
        <row r="3735">
          <cell r="A3735" t="str">
            <v/>
          </cell>
        </row>
        <row r="3736">
          <cell r="A3736" t="str">
            <v/>
          </cell>
        </row>
        <row r="3737">
          <cell r="A3737" t="str">
            <v/>
          </cell>
        </row>
        <row r="3738">
          <cell r="A3738" t="str">
            <v/>
          </cell>
        </row>
        <row r="3739">
          <cell r="A3739" t="str">
            <v/>
          </cell>
        </row>
        <row r="3740">
          <cell r="A3740" t="str">
            <v/>
          </cell>
        </row>
        <row r="3741">
          <cell r="A3741" t="str">
            <v/>
          </cell>
        </row>
        <row r="3742">
          <cell r="A3742" t="str">
            <v/>
          </cell>
        </row>
        <row r="3743">
          <cell r="A3743" t="str">
            <v/>
          </cell>
        </row>
        <row r="3744">
          <cell r="A3744" t="str">
            <v/>
          </cell>
        </row>
        <row r="3745">
          <cell r="A3745" t="str">
            <v/>
          </cell>
        </row>
        <row r="3746">
          <cell r="A3746" t="str">
            <v/>
          </cell>
        </row>
        <row r="3747">
          <cell r="A3747" t="str">
            <v/>
          </cell>
        </row>
        <row r="3748">
          <cell r="A3748" t="str">
            <v/>
          </cell>
        </row>
        <row r="3749">
          <cell r="A3749" t="str">
            <v/>
          </cell>
        </row>
        <row r="3750">
          <cell r="A3750" t="str">
            <v/>
          </cell>
        </row>
        <row r="3751">
          <cell r="A3751" t="str">
            <v/>
          </cell>
        </row>
        <row r="3752">
          <cell r="A3752" t="str">
            <v/>
          </cell>
        </row>
        <row r="3753">
          <cell r="A3753" t="str">
            <v/>
          </cell>
        </row>
        <row r="3754">
          <cell r="A3754" t="str">
            <v/>
          </cell>
        </row>
        <row r="3755">
          <cell r="A3755" t="str">
            <v/>
          </cell>
        </row>
        <row r="3756">
          <cell r="A3756" t="str">
            <v/>
          </cell>
        </row>
        <row r="3757">
          <cell r="A3757" t="str">
            <v/>
          </cell>
        </row>
        <row r="3758">
          <cell r="A3758" t="str">
            <v/>
          </cell>
        </row>
        <row r="3759">
          <cell r="A3759" t="str">
            <v/>
          </cell>
        </row>
        <row r="3760">
          <cell r="A3760" t="str">
            <v/>
          </cell>
        </row>
        <row r="3761">
          <cell r="A3761" t="str">
            <v/>
          </cell>
        </row>
        <row r="3762">
          <cell r="A3762" t="str">
            <v/>
          </cell>
        </row>
        <row r="3763">
          <cell r="A3763" t="str">
            <v/>
          </cell>
        </row>
        <row r="3764">
          <cell r="A3764" t="str">
            <v/>
          </cell>
        </row>
        <row r="3765">
          <cell r="A3765" t="str">
            <v/>
          </cell>
        </row>
        <row r="3766">
          <cell r="A3766" t="str">
            <v/>
          </cell>
        </row>
        <row r="3767">
          <cell r="A3767" t="str">
            <v/>
          </cell>
        </row>
        <row r="3768">
          <cell r="A3768" t="str">
            <v/>
          </cell>
        </row>
        <row r="3769">
          <cell r="A3769" t="str">
            <v/>
          </cell>
        </row>
        <row r="3770">
          <cell r="A3770" t="str">
            <v/>
          </cell>
        </row>
        <row r="3771">
          <cell r="A3771" t="str">
            <v/>
          </cell>
        </row>
        <row r="3772">
          <cell r="A3772" t="str">
            <v/>
          </cell>
        </row>
        <row r="3773">
          <cell r="A3773" t="str">
            <v/>
          </cell>
        </row>
        <row r="3774">
          <cell r="A3774" t="str">
            <v/>
          </cell>
        </row>
        <row r="3775">
          <cell r="A3775" t="str">
            <v/>
          </cell>
        </row>
        <row r="3776">
          <cell r="A3776" t="str">
            <v/>
          </cell>
        </row>
        <row r="3777">
          <cell r="A3777" t="str">
            <v/>
          </cell>
        </row>
        <row r="3778">
          <cell r="A3778" t="str">
            <v/>
          </cell>
        </row>
        <row r="3779">
          <cell r="A3779" t="str">
            <v/>
          </cell>
        </row>
        <row r="3780">
          <cell r="A3780" t="str">
            <v/>
          </cell>
        </row>
        <row r="3781">
          <cell r="A3781" t="str">
            <v/>
          </cell>
        </row>
        <row r="3782">
          <cell r="A3782" t="str">
            <v/>
          </cell>
        </row>
        <row r="3783">
          <cell r="A3783" t="str">
            <v/>
          </cell>
        </row>
        <row r="3784">
          <cell r="A3784" t="str">
            <v/>
          </cell>
        </row>
        <row r="3785">
          <cell r="A3785" t="str">
            <v/>
          </cell>
        </row>
        <row r="3786">
          <cell r="A3786" t="str">
            <v/>
          </cell>
        </row>
        <row r="3787">
          <cell r="A3787" t="str">
            <v/>
          </cell>
        </row>
        <row r="3788">
          <cell r="A3788" t="str">
            <v/>
          </cell>
        </row>
        <row r="3789">
          <cell r="A3789" t="str">
            <v/>
          </cell>
        </row>
        <row r="3790">
          <cell r="A3790" t="str">
            <v/>
          </cell>
        </row>
        <row r="3791">
          <cell r="A3791" t="str">
            <v/>
          </cell>
        </row>
        <row r="3792">
          <cell r="A3792" t="str">
            <v/>
          </cell>
        </row>
        <row r="3793">
          <cell r="A3793" t="str">
            <v/>
          </cell>
        </row>
        <row r="3794">
          <cell r="A3794" t="str">
            <v/>
          </cell>
        </row>
        <row r="3795">
          <cell r="A3795" t="str">
            <v/>
          </cell>
        </row>
        <row r="3796">
          <cell r="A3796" t="str">
            <v/>
          </cell>
        </row>
        <row r="3797">
          <cell r="A3797" t="str">
            <v/>
          </cell>
        </row>
        <row r="3798">
          <cell r="A3798" t="str">
            <v/>
          </cell>
        </row>
        <row r="3799">
          <cell r="A3799" t="str">
            <v/>
          </cell>
        </row>
        <row r="3800">
          <cell r="A3800" t="str">
            <v/>
          </cell>
        </row>
        <row r="3801">
          <cell r="A3801" t="str">
            <v/>
          </cell>
        </row>
        <row r="3802">
          <cell r="A3802" t="str">
            <v/>
          </cell>
        </row>
        <row r="3803">
          <cell r="A3803" t="str">
            <v/>
          </cell>
        </row>
        <row r="3804">
          <cell r="A3804" t="str">
            <v/>
          </cell>
        </row>
        <row r="3805">
          <cell r="A3805" t="str">
            <v/>
          </cell>
        </row>
        <row r="3806">
          <cell r="A3806" t="str">
            <v/>
          </cell>
        </row>
        <row r="3807">
          <cell r="A3807" t="str">
            <v/>
          </cell>
        </row>
        <row r="3808">
          <cell r="A3808" t="str">
            <v/>
          </cell>
        </row>
        <row r="3809">
          <cell r="A3809" t="str">
            <v/>
          </cell>
        </row>
        <row r="3810">
          <cell r="A3810" t="str">
            <v/>
          </cell>
        </row>
        <row r="3811">
          <cell r="A3811" t="str">
            <v/>
          </cell>
        </row>
        <row r="3812">
          <cell r="A3812" t="str">
            <v/>
          </cell>
        </row>
        <row r="3813">
          <cell r="A3813" t="str">
            <v/>
          </cell>
        </row>
        <row r="3814">
          <cell r="A3814" t="str">
            <v/>
          </cell>
        </row>
        <row r="3815">
          <cell r="A3815" t="str">
            <v/>
          </cell>
        </row>
        <row r="3816">
          <cell r="A3816" t="str">
            <v/>
          </cell>
        </row>
        <row r="3817">
          <cell r="A3817" t="str">
            <v/>
          </cell>
        </row>
        <row r="3818">
          <cell r="A3818" t="str">
            <v/>
          </cell>
        </row>
        <row r="3819">
          <cell r="A3819" t="str">
            <v/>
          </cell>
        </row>
        <row r="3820">
          <cell r="A3820" t="str">
            <v/>
          </cell>
        </row>
        <row r="3821">
          <cell r="A3821" t="str">
            <v/>
          </cell>
        </row>
        <row r="3822">
          <cell r="A3822" t="str">
            <v/>
          </cell>
        </row>
        <row r="3823">
          <cell r="A3823" t="str">
            <v/>
          </cell>
        </row>
        <row r="3824">
          <cell r="A3824" t="str">
            <v/>
          </cell>
        </row>
        <row r="3825">
          <cell r="A3825" t="str">
            <v/>
          </cell>
        </row>
        <row r="3826">
          <cell r="A3826" t="str">
            <v/>
          </cell>
        </row>
        <row r="3827">
          <cell r="A3827" t="str">
            <v/>
          </cell>
        </row>
        <row r="3828">
          <cell r="A3828" t="str">
            <v/>
          </cell>
        </row>
        <row r="3829">
          <cell r="A3829" t="str">
            <v/>
          </cell>
        </row>
        <row r="3830">
          <cell r="A3830" t="str">
            <v/>
          </cell>
        </row>
        <row r="3831">
          <cell r="A3831" t="str">
            <v/>
          </cell>
        </row>
        <row r="3832">
          <cell r="A3832" t="str">
            <v/>
          </cell>
        </row>
        <row r="3833">
          <cell r="A3833" t="str">
            <v/>
          </cell>
        </row>
        <row r="3834">
          <cell r="A3834" t="str">
            <v/>
          </cell>
        </row>
        <row r="3835">
          <cell r="A3835" t="str">
            <v/>
          </cell>
        </row>
        <row r="3836">
          <cell r="A3836" t="str">
            <v/>
          </cell>
        </row>
        <row r="3837">
          <cell r="A3837" t="str">
            <v/>
          </cell>
        </row>
        <row r="3838">
          <cell r="A3838" t="str">
            <v/>
          </cell>
        </row>
        <row r="3839">
          <cell r="A3839" t="str">
            <v/>
          </cell>
        </row>
        <row r="3840">
          <cell r="A3840" t="str">
            <v/>
          </cell>
        </row>
        <row r="3841">
          <cell r="A3841" t="str">
            <v/>
          </cell>
        </row>
        <row r="3842">
          <cell r="A3842" t="str">
            <v/>
          </cell>
        </row>
        <row r="3843">
          <cell r="A3843" t="str">
            <v/>
          </cell>
        </row>
        <row r="3844">
          <cell r="A3844" t="str">
            <v/>
          </cell>
        </row>
        <row r="3845">
          <cell r="A3845" t="str">
            <v/>
          </cell>
        </row>
        <row r="3846">
          <cell r="A3846" t="str">
            <v/>
          </cell>
        </row>
        <row r="3847">
          <cell r="A3847" t="str">
            <v/>
          </cell>
        </row>
        <row r="3848">
          <cell r="A3848" t="str">
            <v/>
          </cell>
        </row>
        <row r="3849">
          <cell r="A3849" t="str">
            <v/>
          </cell>
        </row>
        <row r="3850">
          <cell r="A3850" t="str">
            <v/>
          </cell>
        </row>
        <row r="3851">
          <cell r="A3851" t="str">
            <v/>
          </cell>
        </row>
        <row r="3852">
          <cell r="A3852" t="str">
            <v/>
          </cell>
        </row>
        <row r="3853">
          <cell r="A3853" t="str">
            <v/>
          </cell>
        </row>
        <row r="3854">
          <cell r="A3854" t="str">
            <v/>
          </cell>
        </row>
        <row r="3855">
          <cell r="A3855" t="str">
            <v/>
          </cell>
        </row>
        <row r="3856">
          <cell r="A3856" t="str">
            <v/>
          </cell>
        </row>
        <row r="3857">
          <cell r="A3857" t="str">
            <v/>
          </cell>
        </row>
        <row r="3858">
          <cell r="A3858" t="str">
            <v/>
          </cell>
        </row>
        <row r="3859">
          <cell r="A3859" t="str">
            <v/>
          </cell>
        </row>
        <row r="3860">
          <cell r="A3860" t="str">
            <v/>
          </cell>
        </row>
        <row r="3861">
          <cell r="A3861" t="str">
            <v/>
          </cell>
        </row>
        <row r="3862">
          <cell r="A3862" t="str">
            <v/>
          </cell>
        </row>
        <row r="3863">
          <cell r="A3863" t="str">
            <v/>
          </cell>
        </row>
        <row r="3864">
          <cell r="A3864" t="str">
            <v/>
          </cell>
        </row>
        <row r="3865">
          <cell r="A3865" t="str">
            <v/>
          </cell>
        </row>
        <row r="3866">
          <cell r="A3866" t="str">
            <v/>
          </cell>
        </row>
        <row r="3867">
          <cell r="A3867" t="str">
            <v/>
          </cell>
        </row>
        <row r="3868">
          <cell r="A3868" t="str">
            <v/>
          </cell>
        </row>
        <row r="3869">
          <cell r="A3869" t="str">
            <v/>
          </cell>
        </row>
        <row r="3870">
          <cell r="A3870" t="str">
            <v/>
          </cell>
        </row>
        <row r="3871">
          <cell r="A3871" t="str">
            <v/>
          </cell>
        </row>
        <row r="3872">
          <cell r="A3872" t="str">
            <v/>
          </cell>
        </row>
        <row r="3873">
          <cell r="A3873" t="str">
            <v/>
          </cell>
        </row>
        <row r="3874">
          <cell r="A3874" t="str">
            <v/>
          </cell>
        </row>
        <row r="3875">
          <cell r="A3875" t="str">
            <v/>
          </cell>
        </row>
        <row r="3876">
          <cell r="A3876" t="str">
            <v/>
          </cell>
        </row>
        <row r="3877">
          <cell r="A3877" t="str">
            <v/>
          </cell>
        </row>
        <row r="3878">
          <cell r="A3878" t="str">
            <v/>
          </cell>
        </row>
        <row r="3879">
          <cell r="A3879" t="str">
            <v/>
          </cell>
        </row>
        <row r="3880">
          <cell r="A3880" t="str">
            <v/>
          </cell>
        </row>
        <row r="3881">
          <cell r="A3881" t="str">
            <v/>
          </cell>
        </row>
        <row r="3882">
          <cell r="A3882" t="str">
            <v/>
          </cell>
        </row>
        <row r="3883">
          <cell r="A3883" t="str">
            <v/>
          </cell>
        </row>
        <row r="3884">
          <cell r="A3884" t="str">
            <v/>
          </cell>
        </row>
        <row r="3885">
          <cell r="A3885" t="str">
            <v/>
          </cell>
        </row>
        <row r="3886">
          <cell r="A3886" t="str">
            <v/>
          </cell>
        </row>
        <row r="3887">
          <cell r="A3887" t="str">
            <v/>
          </cell>
        </row>
        <row r="3888">
          <cell r="A3888" t="str">
            <v/>
          </cell>
        </row>
        <row r="3889">
          <cell r="A3889" t="str">
            <v/>
          </cell>
        </row>
        <row r="3890">
          <cell r="A3890" t="str">
            <v/>
          </cell>
        </row>
        <row r="3891">
          <cell r="A3891" t="str">
            <v/>
          </cell>
        </row>
        <row r="3892">
          <cell r="A3892" t="str">
            <v/>
          </cell>
        </row>
        <row r="3893">
          <cell r="A3893" t="str">
            <v/>
          </cell>
        </row>
        <row r="3894">
          <cell r="A3894" t="str">
            <v/>
          </cell>
        </row>
        <row r="3895">
          <cell r="A3895" t="str">
            <v/>
          </cell>
        </row>
        <row r="3896">
          <cell r="A3896" t="str">
            <v/>
          </cell>
        </row>
        <row r="3897">
          <cell r="A3897" t="str">
            <v/>
          </cell>
        </row>
        <row r="3898">
          <cell r="A3898" t="str">
            <v/>
          </cell>
        </row>
        <row r="3899">
          <cell r="A3899" t="str">
            <v/>
          </cell>
        </row>
        <row r="3900">
          <cell r="A3900" t="str">
            <v/>
          </cell>
        </row>
        <row r="3901">
          <cell r="A3901" t="str">
            <v/>
          </cell>
        </row>
        <row r="3902">
          <cell r="A3902" t="str">
            <v/>
          </cell>
        </row>
        <row r="3903">
          <cell r="A3903" t="str">
            <v/>
          </cell>
        </row>
        <row r="3904">
          <cell r="A3904" t="str">
            <v/>
          </cell>
        </row>
        <row r="3905">
          <cell r="A3905" t="str">
            <v/>
          </cell>
        </row>
        <row r="3906">
          <cell r="A3906" t="str">
            <v/>
          </cell>
        </row>
        <row r="3907">
          <cell r="A3907" t="str">
            <v/>
          </cell>
        </row>
        <row r="3908">
          <cell r="A3908" t="str">
            <v/>
          </cell>
        </row>
        <row r="3909">
          <cell r="A3909" t="str">
            <v/>
          </cell>
        </row>
        <row r="3910">
          <cell r="A3910" t="str">
            <v/>
          </cell>
        </row>
        <row r="3911">
          <cell r="A3911" t="str">
            <v/>
          </cell>
        </row>
        <row r="3912">
          <cell r="A3912" t="str">
            <v/>
          </cell>
        </row>
        <row r="3913">
          <cell r="A3913" t="str">
            <v/>
          </cell>
        </row>
        <row r="3914">
          <cell r="A3914" t="str">
            <v/>
          </cell>
        </row>
        <row r="3915">
          <cell r="A3915" t="str">
            <v/>
          </cell>
        </row>
        <row r="3916">
          <cell r="A3916" t="str">
            <v/>
          </cell>
        </row>
        <row r="3917">
          <cell r="A3917" t="str">
            <v/>
          </cell>
        </row>
        <row r="3918">
          <cell r="A3918" t="str">
            <v/>
          </cell>
        </row>
        <row r="3919">
          <cell r="A3919" t="str">
            <v/>
          </cell>
        </row>
        <row r="3920">
          <cell r="A3920" t="str">
            <v/>
          </cell>
        </row>
        <row r="3921">
          <cell r="A3921" t="str">
            <v/>
          </cell>
        </row>
        <row r="3922">
          <cell r="A3922" t="str">
            <v/>
          </cell>
        </row>
        <row r="3923">
          <cell r="A3923" t="str">
            <v/>
          </cell>
        </row>
        <row r="3924">
          <cell r="A3924" t="str">
            <v/>
          </cell>
        </row>
        <row r="3925">
          <cell r="A3925" t="str">
            <v/>
          </cell>
        </row>
        <row r="3926">
          <cell r="A3926" t="str">
            <v/>
          </cell>
        </row>
        <row r="3927">
          <cell r="A3927" t="str">
            <v/>
          </cell>
        </row>
        <row r="3928">
          <cell r="A3928" t="str">
            <v/>
          </cell>
        </row>
        <row r="3929">
          <cell r="A3929" t="str">
            <v/>
          </cell>
        </row>
        <row r="3930">
          <cell r="A3930" t="str">
            <v/>
          </cell>
        </row>
        <row r="3931">
          <cell r="A3931" t="str">
            <v/>
          </cell>
        </row>
        <row r="3932">
          <cell r="A3932" t="str">
            <v/>
          </cell>
        </row>
        <row r="3933">
          <cell r="A3933" t="str">
            <v/>
          </cell>
        </row>
        <row r="3934">
          <cell r="A3934" t="str">
            <v/>
          </cell>
        </row>
        <row r="3935">
          <cell r="A3935" t="str">
            <v/>
          </cell>
        </row>
        <row r="3936">
          <cell r="A3936" t="str">
            <v/>
          </cell>
        </row>
        <row r="3937">
          <cell r="A3937" t="str">
            <v/>
          </cell>
        </row>
        <row r="3938">
          <cell r="A3938" t="str">
            <v/>
          </cell>
        </row>
        <row r="3939">
          <cell r="A3939" t="str">
            <v/>
          </cell>
        </row>
        <row r="3940">
          <cell r="A3940" t="str">
            <v/>
          </cell>
        </row>
        <row r="3941">
          <cell r="A3941" t="str">
            <v/>
          </cell>
        </row>
        <row r="3942">
          <cell r="A3942" t="str">
            <v/>
          </cell>
        </row>
        <row r="3943">
          <cell r="A3943" t="str">
            <v/>
          </cell>
        </row>
        <row r="3944">
          <cell r="A3944" t="str">
            <v/>
          </cell>
        </row>
        <row r="3945">
          <cell r="A3945" t="str">
            <v/>
          </cell>
        </row>
        <row r="3946">
          <cell r="A3946" t="str">
            <v/>
          </cell>
        </row>
        <row r="3947">
          <cell r="A3947" t="str">
            <v/>
          </cell>
        </row>
        <row r="3948">
          <cell r="A3948" t="str">
            <v/>
          </cell>
        </row>
        <row r="3949">
          <cell r="A3949" t="str">
            <v/>
          </cell>
        </row>
        <row r="3950">
          <cell r="A3950" t="str">
            <v/>
          </cell>
        </row>
        <row r="3951">
          <cell r="A3951" t="str">
            <v/>
          </cell>
        </row>
        <row r="3952">
          <cell r="A3952" t="str">
            <v/>
          </cell>
        </row>
        <row r="3953">
          <cell r="A3953" t="str">
            <v/>
          </cell>
        </row>
        <row r="3954">
          <cell r="A3954" t="str">
            <v/>
          </cell>
        </row>
        <row r="3955">
          <cell r="A3955" t="str">
            <v/>
          </cell>
        </row>
        <row r="3956">
          <cell r="A3956" t="str">
            <v/>
          </cell>
        </row>
        <row r="3957">
          <cell r="A3957" t="str">
            <v/>
          </cell>
        </row>
        <row r="3958">
          <cell r="A3958" t="str">
            <v/>
          </cell>
        </row>
        <row r="3959">
          <cell r="A3959" t="str">
            <v/>
          </cell>
        </row>
        <row r="3960">
          <cell r="A3960" t="str">
            <v/>
          </cell>
        </row>
        <row r="3961">
          <cell r="A3961" t="str">
            <v/>
          </cell>
        </row>
        <row r="3962">
          <cell r="A3962" t="str">
            <v/>
          </cell>
        </row>
        <row r="3963">
          <cell r="A3963" t="str">
            <v/>
          </cell>
        </row>
        <row r="3964">
          <cell r="A3964" t="str">
            <v/>
          </cell>
        </row>
        <row r="3965">
          <cell r="A3965" t="str">
            <v/>
          </cell>
        </row>
        <row r="3966">
          <cell r="A3966" t="str">
            <v/>
          </cell>
        </row>
        <row r="3967">
          <cell r="A3967" t="str">
            <v/>
          </cell>
        </row>
        <row r="3968">
          <cell r="A3968" t="str">
            <v/>
          </cell>
        </row>
        <row r="3969">
          <cell r="A3969" t="str">
            <v/>
          </cell>
        </row>
        <row r="3970">
          <cell r="A3970" t="str">
            <v/>
          </cell>
        </row>
        <row r="3971">
          <cell r="A3971" t="str">
            <v/>
          </cell>
        </row>
        <row r="3972">
          <cell r="A3972" t="str">
            <v/>
          </cell>
        </row>
        <row r="3973">
          <cell r="A3973" t="str">
            <v/>
          </cell>
        </row>
        <row r="3974">
          <cell r="A3974" t="str">
            <v/>
          </cell>
        </row>
        <row r="3975">
          <cell r="A3975" t="str">
            <v/>
          </cell>
        </row>
        <row r="3976">
          <cell r="A3976" t="str">
            <v/>
          </cell>
        </row>
        <row r="3977">
          <cell r="A3977" t="str">
            <v/>
          </cell>
        </row>
        <row r="3978">
          <cell r="A3978" t="str">
            <v/>
          </cell>
        </row>
        <row r="3979">
          <cell r="A3979" t="str">
            <v/>
          </cell>
        </row>
        <row r="3980">
          <cell r="A3980" t="str">
            <v/>
          </cell>
        </row>
        <row r="3981">
          <cell r="A3981" t="str">
            <v/>
          </cell>
        </row>
        <row r="3982">
          <cell r="A3982" t="str">
            <v/>
          </cell>
        </row>
        <row r="3983">
          <cell r="A3983" t="str">
            <v/>
          </cell>
        </row>
        <row r="3984">
          <cell r="A3984" t="str">
            <v/>
          </cell>
        </row>
        <row r="3985">
          <cell r="A3985" t="str">
            <v/>
          </cell>
        </row>
        <row r="3986">
          <cell r="A3986" t="str">
            <v/>
          </cell>
        </row>
        <row r="3987">
          <cell r="A3987" t="str">
            <v/>
          </cell>
        </row>
        <row r="3988">
          <cell r="A3988" t="str">
            <v/>
          </cell>
        </row>
        <row r="3989">
          <cell r="A3989" t="str">
            <v/>
          </cell>
        </row>
        <row r="3990">
          <cell r="A3990" t="str">
            <v/>
          </cell>
        </row>
        <row r="3991">
          <cell r="A3991" t="str">
            <v/>
          </cell>
        </row>
        <row r="3992">
          <cell r="A3992" t="str">
            <v/>
          </cell>
        </row>
        <row r="3993">
          <cell r="A3993" t="str">
            <v/>
          </cell>
        </row>
        <row r="3994">
          <cell r="A3994" t="str">
            <v/>
          </cell>
        </row>
        <row r="3995">
          <cell r="A3995" t="str">
            <v/>
          </cell>
        </row>
        <row r="3996">
          <cell r="A3996" t="str">
            <v/>
          </cell>
        </row>
        <row r="3997">
          <cell r="A3997" t="str">
            <v/>
          </cell>
        </row>
        <row r="3998">
          <cell r="A3998" t="str">
            <v/>
          </cell>
        </row>
        <row r="3999">
          <cell r="A3999" t="str">
            <v/>
          </cell>
        </row>
        <row r="4000">
          <cell r="A4000" t="str">
            <v/>
          </cell>
        </row>
        <row r="4001">
          <cell r="A4001" t="str">
            <v/>
          </cell>
        </row>
        <row r="4002">
          <cell r="A4002" t="str">
            <v/>
          </cell>
        </row>
        <row r="4003">
          <cell r="A4003" t="str">
            <v/>
          </cell>
        </row>
        <row r="4004">
          <cell r="A4004" t="str">
            <v/>
          </cell>
        </row>
        <row r="4005">
          <cell r="A4005" t="str">
            <v/>
          </cell>
        </row>
        <row r="4006">
          <cell r="A4006" t="str">
            <v/>
          </cell>
        </row>
        <row r="4007">
          <cell r="A4007" t="str">
            <v/>
          </cell>
        </row>
        <row r="4008">
          <cell r="A4008" t="str">
            <v/>
          </cell>
        </row>
        <row r="4009">
          <cell r="A4009" t="str">
            <v/>
          </cell>
        </row>
        <row r="4010">
          <cell r="A4010" t="str">
            <v/>
          </cell>
        </row>
        <row r="4011">
          <cell r="A4011" t="str">
            <v/>
          </cell>
        </row>
        <row r="4012">
          <cell r="A4012" t="str">
            <v/>
          </cell>
        </row>
        <row r="4013">
          <cell r="A4013" t="str">
            <v/>
          </cell>
        </row>
        <row r="4014">
          <cell r="A4014" t="str">
            <v/>
          </cell>
        </row>
        <row r="4015">
          <cell r="A4015" t="str">
            <v/>
          </cell>
        </row>
        <row r="4016">
          <cell r="A4016" t="str">
            <v/>
          </cell>
        </row>
        <row r="4017">
          <cell r="A4017" t="str">
            <v/>
          </cell>
        </row>
        <row r="4018">
          <cell r="A4018" t="str">
            <v/>
          </cell>
        </row>
        <row r="4019">
          <cell r="A4019" t="str">
            <v/>
          </cell>
        </row>
        <row r="4020">
          <cell r="A4020" t="str">
            <v/>
          </cell>
        </row>
        <row r="4021">
          <cell r="A4021" t="str">
            <v/>
          </cell>
        </row>
        <row r="4022">
          <cell r="A4022" t="str">
            <v/>
          </cell>
        </row>
        <row r="4023">
          <cell r="A4023" t="str">
            <v/>
          </cell>
        </row>
        <row r="4024">
          <cell r="A4024" t="str">
            <v/>
          </cell>
        </row>
        <row r="4025">
          <cell r="A4025" t="str">
            <v/>
          </cell>
        </row>
        <row r="4026">
          <cell r="A4026" t="str">
            <v/>
          </cell>
        </row>
        <row r="4027">
          <cell r="A4027" t="str">
            <v/>
          </cell>
        </row>
        <row r="4028">
          <cell r="A4028" t="str">
            <v/>
          </cell>
        </row>
        <row r="4029">
          <cell r="A4029" t="str">
            <v/>
          </cell>
        </row>
        <row r="4030">
          <cell r="A4030" t="str">
            <v/>
          </cell>
        </row>
        <row r="4031">
          <cell r="A4031" t="str">
            <v/>
          </cell>
        </row>
        <row r="4032">
          <cell r="A4032" t="str">
            <v/>
          </cell>
        </row>
        <row r="4033">
          <cell r="A4033" t="str">
            <v/>
          </cell>
        </row>
        <row r="4034">
          <cell r="A4034" t="str">
            <v/>
          </cell>
        </row>
        <row r="4035">
          <cell r="A4035" t="str">
            <v/>
          </cell>
        </row>
        <row r="4036">
          <cell r="A4036" t="str">
            <v/>
          </cell>
        </row>
        <row r="4037">
          <cell r="A4037" t="str">
            <v/>
          </cell>
        </row>
        <row r="4038">
          <cell r="A4038" t="str">
            <v/>
          </cell>
        </row>
        <row r="4039">
          <cell r="A4039" t="str">
            <v/>
          </cell>
        </row>
        <row r="4040">
          <cell r="A4040" t="str">
            <v/>
          </cell>
        </row>
        <row r="4041">
          <cell r="A4041" t="str">
            <v/>
          </cell>
        </row>
        <row r="4042">
          <cell r="A4042" t="str">
            <v/>
          </cell>
        </row>
        <row r="4043">
          <cell r="A4043" t="str">
            <v/>
          </cell>
        </row>
        <row r="4044">
          <cell r="A4044" t="str">
            <v/>
          </cell>
        </row>
        <row r="4045">
          <cell r="A4045" t="str">
            <v/>
          </cell>
        </row>
        <row r="4046">
          <cell r="A4046" t="str">
            <v/>
          </cell>
        </row>
        <row r="4047">
          <cell r="A4047" t="str">
            <v/>
          </cell>
        </row>
        <row r="4048">
          <cell r="A4048" t="str">
            <v/>
          </cell>
        </row>
        <row r="4049">
          <cell r="A4049" t="str">
            <v/>
          </cell>
        </row>
        <row r="4050">
          <cell r="A4050" t="str">
            <v/>
          </cell>
        </row>
        <row r="4051">
          <cell r="A4051" t="str">
            <v/>
          </cell>
        </row>
        <row r="4052">
          <cell r="A4052" t="str">
            <v/>
          </cell>
        </row>
        <row r="4053">
          <cell r="A4053" t="str">
            <v/>
          </cell>
        </row>
        <row r="4054">
          <cell r="A4054" t="str">
            <v/>
          </cell>
        </row>
        <row r="4055">
          <cell r="A4055" t="str">
            <v/>
          </cell>
        </row>
        <row r="4056">
          <cell r="A4056" t="str">
            <v/>
          </cell>
        </row>
        <row r="4057">
          <cell r="A4057" t="str">
            <v/>
          </cell>
        </row>
        <row r="4058">
          <cell r="A4058" t="str">
            <v/>
          </cell>
        </row>
        <row r="4059">
          <cell r="A4059" t="str">
            <v/>
          </cell>
        </row>
        <row r="4060">
          <cell r="A4060" t="str">
            <v/>
          </cell>
        </row>
        <row r="4061">
          <cell r="A4061" t="str">
            <v/>
          </cell>
        </row>
        <row r="4062">
          <cell r="A4062" t="str">
            <v/>
          </cell>
        </row>
        <row r="4063">
          <cell r="A4063" t="str">
            <v/>
          </cell>
        </row>
        <row r="4064">
          <cell r="A4064" t="str">
            <v/>
          </cell>
        </row>
        <row r="4065">
          <cell r="A4065" t="str">
            <v/>
          </cell>
        </row>
        <row r="4066">
          <cell r="A4066" t="str">
            <v/>
          </cell>
        </row>
        <row r="4067">
          <cell r="A4067" t="str">
            <v/>
          </cell>
        </row>
        <row r="4068">
          <cell r="A4068" t="str">
            <v/>
          </cell>
        </row>
        <row r="4069">
          <cell r="A4069" t="str">
            <v/>
          </cell>
        </row>
        <row r="4070">
          <cell r="A4070" t="str">
            <v/>
          </cell>
        </row>
        <row r="4071">
          <cell r="A4071" t="str">
            <v/>
          </cell>
        </row>
        <row r="4072">
          <cell r="A4072" t="str">
            <v/>
          </cell>
        </row>
        <row r="4073">
          <cell r="A4073" t="str">
            <v/>
          </cell>
        </row>
        <row r="4074">
          <cell r="A4074" t="str">
            <v/>
          </cell>
        </row>
        <row r="4075">
          <cell r="A4075" t="str">
            <v/>
          </cell>
        </row>
        <row r="4076">
          <cell r="A4076" t="str">
            <v/>
          </cell>
        </row>
        <row r="4077">
          <cell r="A4077" t="str">
            <v/>
          </cell>
        </row>
        <row r="4078">
          <cell r="A4078" t="str">
            <v/>
          </cell>
        </row>
        <row r="4079">
          <cell r="A4079" t="str">
            <v/>
          </cell>
        </row>
        <row r="4080">
          <cell r="A4080" t="str">
            <v/>
          </cell>
        </row>
        <row r="4081">
          <cell r="A4081" t="str">
            <v/>
          </cell>
        </row>
        <row r="4082">
          <cell r="A4082" t="str">
            <v/>
          </cell>
        </row>
        <row r="4083">
          <cell r="A4083" t="str">
            <v/>
          </cell>
        </row>
        <row r="4084">
          <cell r="A4084" t="str">
            <v/>
          </cell>
        </row>
        <row r="4085">
          <cell r="A4085" t="str">
            <v/>
          </cell>
        </row>
        <row r="4086">
          <cell r="A4086" t="str">
            <v/>
          </cell>
        </row>
        <row r="4087">
          <cell r="A4087" t="str">
            <v/>
          </cell>
        </row>
        <row r="4088">
          <cell r="A4088" t="str">
            <v/>
          </cell>
        </row>
        <row r="4089">
          <cell r="A4089" t="str">
            <v/>
          </cell>
        </row>
        <row r="4090">
          <cell r="A4090" t="str">
            <v/>
          </cell>
        </row>
        <row r="4091">
          <cell r="A4091" t="str">
            <v/>
          </cell>
        </row>
        <row r="4092">
          <cell r="A4092" t="str">
            <v/>
          </cell>
        </row>
        <row r="4093">
          <cell r="A4093" t="str">
            <v/>
          </cell>
        </row>
        <row r="4094">
          <cell r="A4094" t="str">
            <v/>
          </cell>
        </row>
        <row r="4095">
          <cell r="A4095" t="str">
            <v/>
          </cell>
        </row>
        <row r="4096">
          <cell r="A4096" t="str">
            <v/>
          </cell>
        </row>
        <row r="4097">
          <cell r="A4097" t="str">
            <v/>
          </cell>
        </row>
        <row r="4098">
          <cell r="A4098" t="str">
            <v/>
          </cell>
        </row>
        <row r="4099">
          <cell r="A4099" t="str">
            <v/>
          </cell>
        </row>
        <row r="4100">
          <cell r="A4100" t="str">
            <v/>
          </cell>
        </row>
        <row r="4101">
          <cell r="A4101" t="str">
            <v/>
          </cell>
        </row>
        <row r="4102">
          <cell r="A4102" t="str">
            <v/>
          </cell>
        </row>
        <row r="4103">
          <cell r="A4103" t="str">
            <v/>
          </cell>
        </row>
        <row r="4104">
          <cell r="A4104" t="str">
            <v/>
          </cell>
        </row>
        <row r="4105">
          <cell r="A4105" t="str">
            <v/>
          </cell>
        </row>
        <row r="4106">
          <cell r="A4106" t="str">
            <v/>
          </cell>
        </row>
        <row r="4107">
          <cell r="A4107" t="str">
            <v/>
          </cell>
        </row>
        <row r="4108">
          <cell r="A4108" t="str">
            <v/>
          </cell>
        </row>
        <row r="4109">
          <cell r="A4109" t="str">
            <v/>
          </cell>
        </row>
        <row r="4110">
          <cell r="A4110" t="str">
            <v/>
          </cell>
        </row>
        <row r="4111">
          <cell r="A4111" t="str">
            <v/>
          </cell>
        </row>
        <row r="4112">
          <cell r="A4112" t="str">
            <v/>
          </cell>
        </row>
        <row r="4113">
          <cell r="A4113" t="str">
            <v/>
          </cell>
        </row>
        <row r="4114">
          <cell r="A4114" t="str">
            <v/>
          </cell>
        </row>
        <row r="4115">
          <cell r="A4115" t="str">
            <v/>
          </cell>
        </row>
        <row r="4116">
          <cell r="A4116" t="str">
            <v/>
          </cell>
        </row>
        <row r="4117">
          <cell r="A4117" t="str">
            <v/>
          </cell>
        </row>
        <row r="4118">
          <cell r="A4118" t="str">
            <v/>
          </cell>
        </row>
        <row r="4119">
          <cell r="A4119" t="str">
            <v/>
          </cell>
        </row>
        <row r="4120">
          <cell r="A4120" t="str">
            <v/>
          </cell>
        </row>
        <row r="4121">
          <cell r="A4121" t="str">
            <v/>
          </cell>
        </row>
        <row r="4122">
          <cell r="A4122" t="str">
            <v/>
          </cell>
        </row>
        <row r="4123">
          <cell r="A4123" t="str">
            <v/>
          </cell>
        </row>
        <row r="4124">
          <cell r="A4124" t="str">
            <v/>
          </cell>
        </row>
        <row r="4125">
          <cell r="A4125" t="str">
            <v/>
          </cell>
        </row>
        <row r="4126">
          <cell r="A4126" t="str">
            <v/>
          </cell>
        </row>
        <row r="4127">
          <cell r="A4127" t="str">
            <v/>
          </cell>
        </row>
        <row r="4128">
          <cell r="A4128" t="str">
            <v/>
          </cell>
        </row>
        <row r="4129">
          <cell r="A4129" t="str">
            <v/>
          </cell>
        </row>
        <row r="4130">
          <cell r="A4130" t="str">
            <v/>
          </cell>
        </row>
        <row r="4131">
          <cell r="A4131" t="str">
            <v/>
          </cell>
        </row>
        <row r="4132">
          <cell r="A4132" t="str">
            <v/>
          </cell>
        </row>
        <row r="4133">
          <cell r="A4133" t="str">
            <v/>
          </cell>
        </row>
        <row r="4134">
          <cell r="A4134" t="str">
            <v/>
          </cell>
        </row>
        <row r="4135">
          <cell r="A4135" t="str">
            <v/>
          </cell>
        </row>
        <row r="4136">
          <cell r="A4136" t="str">
            <v/>
          </cell>
        </row>
        <row r="4137">
          <cell r="A4137" t="str">
            <v/>
          </cell>
        </row>
        <row r="4138">
          <cell r="A4138" t="str">
            <v/>
          </cell>
        </row>
        <row r="4139">
          <cell r="A4139" t="str">
            <v/>
          </cell>
        </row>
        <row r="4140">
          <cell r="A4140" t="str">
            <v/>
          </cell>
        </row>
        <row r="4141">
          <cell r="A4141" t="str">
            <v/>
          </cell>
        </row>
        <row r="4142">
          <cell r="A4142" t="str">
            <v/>
          </cell>
        </row>
        <row r="4143">
          <cell r="A4143" t="str">
            <v/>
          </cell>
        </row>
        <row r="4144">
          <cell r="A4144" t="str">
            <v/>
          </cell>
        </row>
        <row r="4145">
          <cell r="A4145" t="str">
            <v/>
          </cell>
        </row>
        <row r="4146">
          <cell r="A4146" t="str">
            <v/>
          </cell>
        </row>
        <row r="4147">
          <cell r="A4147" t="str">
            <v/>
          </cell>
        </row>
        <row r="4148">
          <cell r="A4148" t="str">
            <v/>
          </cell>
        </row>
        <row r="4149">
          <cell r="A4149" t="str">
            <v/>
          </cell>
        </row>
        <row r="4150">
          <cell r="A4150" t="str">
            <v/>
          </cell>
        </row>
        <row r="4151">
          <cell r="A4151" t="str">
            <v/>
          </cell>
        </row>
        <row r="4152">
          <cell r="A4152" t="str">
            <v/>
          </cell>
        </row>
        <row r="4153">
          <cell r="A4153" t="str">
            <v/>
          </cell>
        </row>
        <row r="4154">
          <cell r="A4154" t="str">
            <v/>
          </cell>
        </row>
        <row r="4155">
          <cell r="A4155" t="str">
            <v/>
          </cell>
        </row>
        <row r="4156">
          <cell r="A4156" t="str">
            <v/>
          </cell>
        </row>
        <row r="4157">
          <cell r="A4157" t="str">
            <v/>
          </cell>
        </row>
        <row r="4158">
          <cell r="A4158" t="str">
            <v/>
          </cell>
        </row>
        <row r="4159">
          <cell r="A4159" t="str">
            <v/>
          </cell>
        </row>
        <row r="4160">
          <cell r="A4160" t="str">
            <v/>
          </cell>
        </row>
        <row r="4161">
          <cell r="A4161" t="str">
            <v/>
          </cell>
        </row>
        <row r="4162">
          <cell r="A4162" t="str">
            <v/>
          </cell>
        </row>
        <row r="4163">
          <cell r="A4163" t="str">
            <v/>
          </cell>
        </row>
        <row r="4164">
          <cell r="A4164" t="str">
            <v/>
          </cell>
        </row>
        <row r="4165">
          <cell r="A4165" t="str">
            <v/>
          </cell>
        </row>
        <row r="4166">
          <cell r="A4166" t="str">
            <v/>
          </cell>
        </row>
        <row r="4167">
          <cell r="A4167" t="str">
            <v/>
          </cell>
        </row>
        <row r="4168">
          <cell r="A4168" t="str">
            <v/>
          </cell>
        </row>
        <row r="4169">
          <cell r="A4169" t="str">
            <v/>
          </cell>
        </row>
        <row r="4170">
          <cell r="A4170" t="str">
            <v/>
          </cell>
        </row>
        <row r="4171">
          <cell r="A4171" t="str">
            <v/>
          </cell>
        </row>
        <row r="4172">
          <cell r="A4172" t="str">
            <v/>
          </cell>
        </row>
        <row r="4173">
          <cell r="A4173" t="str">
            <v/>
          </cell>
        </row>
        <row r="4174">
          <cell r="A4174" t="str">
            <v/>
          </cell>
        </row>
        <row r="4175">
          <cell r="A4175" t="str">
            <v/>
          </cell>
        </row>
        <row r="4176">
          <cell r="A4176" t="str">
            <v/>
          </cell>
        </row>
        <row r="4177">
          <cell r="A4177" t="str">
            <v/>
          </cell>
        </row>
        <row r="4178">
          <cell r="A4178" t="str">
            <v/>
          </cell>
        </row>
        <row r="4179">
          <cell r="A4179" t="str">
            <v/>
          </cell>
        </row>
        <row r="4180">
          <cell r="A4180" t="str">
            <v/>
          </cell>
        </row>
        <row r="4181">
          <cell r="A4181" t="str">
            <v/>
          </cell>
        </row>
        <row r="4182">
          <cell r="A4182" t="str">
            <v/>
          </cell>
        </row>
        <row r="4183">
          <cell r="A4183" t="str">
            <v/>
          </cell>
        </row>
        <row r="4184">
          <cell r="A4184" t="str">
            <v/>
          </cell>
        </row>
        <row r="4185">
          <cell r="A4185" t="str">
            <v/>
          </cell>
        </row>
        <row r="4186">
          <cell r="A4186" t="str">
            <v/>
          </cell>
        </row>
        <row r="4187">
          <cell r="A4187" t="str">
            <v/>
          </cell>
        </row>
        <row r="4188">
          <cell r="A4188" t="str">
            <v/>
          </cell>
        </row>
        <row r="4189">
          <cell r="A4189" t="str">
            <v/>
          </cell>
        </row>
        <row r="4190">
          <cell r="A4190" t="str">
            <v/>
          </cell>
        </row>
        <row r="4191">
          <cell r="A4191" t="str">
            <v/>
          </cell>
        </row>
        <row r="4192">
          <cell r="A4192" t="str">
            <v/>
          </cell>
        </row>
        <row r="4193">
          <cell r="A4193" t="str">
            <v/>
          </cell>
        </row>
        <row r="4194">
          <cell r="A4194" t="str">
            <v/>
          </cell>
        </row>
        <row r="4195">
          <cell r="A4195" t="str">
            <v/>
          </cell>
        </row>
        <row r="4196">
          <cell r="A4196" t="str">
            <v/>
          </cell>
        </row>
        <row r="4197">
          <cell r="A4197" t="str">
            <v/>
          </cell>
        </row>
        <row r="4198">
          <cell r="A4198" t="str">
            <v/>
          </cell>
        </row>
        <row r="4199">
          <cell r="A4199" t="str">
            <v/>
          </cell>
        </row>
        <row r="4200">
          <cell r="A4200" t="str">
            <v/>
          </cell>
        </row>
        <row r="4201">
          <cell r="A4201" t="str">
            <v/>
          </cell>
        </row>
        <row r="4202">
          <cell r="A4202" t="str">
            <v/>
          </cell>
        </row>
        <row r="4203">
          <cell r="A4203" t="str">
            <v/>
          </cell>
        </row>
        <row r="4204">
          <cell r="A4204" t="str">
            <v/>
          </cell>
        </row>
        <row r="4205">
          <cell r="A4205" t="str">
            <v/>
          </cell>
        </row>
        <row r="4206">
          <cell r="A4206" t="str">
            <v/>
          </cell>
        </row>
        <row r="4207">
          <cell r="A4207" t="str">
            <v/>
          </cell>
        </row>
        <row r="4208">
          <cell r="A4208" t="str">
            <v/>
          </cell>
        </row>
        <row r="4209">
          <cell r="A4209" t="str">
            <v/>
          </cell>
        </row>
        <row r="4210">
          <cell r="A4210" t="str">
            <v/>
          </cell>
        </row>
        <row r="4211">
          <cell r="A4211" t="str">
            <v/>
          </cell>
        </row>
        <row r="4212">
          <cell r="A4212" t="str">
            <v/>
          </cell>
        </row>
        <row r="4213">
          <cell r="A4213" t="str">
            <v/>
          </cell>
        </row>
        <row r="4214">
          <cell r="A4214" t="str">
            <v/>
          </cell>
        </row>
        <row r="4215">
          <cell r="A4215" t="str">
            <v/>
          </cell>
        </row>
        <row r="4216">
          <cell r="A4216" t="str">
            <v/>
          </cell>
        </row>
        <row r="4217">
          <cell r="A4217" t="str">
            <v/>
          </cell>
        </row>
        <row r="4218">
          <cell r="A4218" t="str">
            <v/>
          </cell>
        </row>
        <row r="4219">
          <cell r="A4219" t="str">
            <v/>
          </cell>
        </row>
        <row r="4220">
          <cell r="A4220" t="str">
            <v/>
          </cell>
        </row>
        <row r="4221">
          <cell r="A4221" t="str">
            <v/>
          </cell>
        </row>
        <row r="4222">
          <cell r="A4222" t="str">
            <v/>
          </cell>
        </row>
        <row r="4223">
          <cell r="A4223" t="str">
            <v/>
          </cell>
        </row>
        <row r="4224">
          <cell r="A4224" t="str">
            <v/>
          </cell>
        </row>
        <row r="4225">
          <cell r="A4225" t="str">
            <v/>
          </cell>
        </row>
        <row r="4226">
          <cell r="A4226" t="str">
            <v/>
          </cell>
        </row>
        <row r="4227">
          <cell r="A4227" t="str">
            <v/>
          </cell>
        </row>
        <row r="4228">
          <cell r="A4228" t="str">
            <v/>
          </cell>
        </row>
        <row r="4229">
          <cell r="A4229" t="str">
            <v/>
          </cell>
        </row>
        <row r="4230">
          <cell r="A4230" t="str">
            <v/>
          </cell>
        </row>
        <row r="4231">
          <cell r="A4231" t="str">
            <v/>
          </cell>
        </row>
        <row r="4232">
          <cell r="A4232" t="str">
            <v/>
          </cell>
        </row>
        <row r="4233">
          <cell r="A4233" t="str">
            <v/>
          </cell>
        </row>
        <row r="4234">
          <cell r="A4234" t="str">
            <v/>
          </cell>
        </row>
        <row r="4235">
          <cell r="A4235" t="str">
            <v/>
          </cell>
        </row>
        <row r="4236">
          <cell r="A4236" t="str">
            <v/>
          </cell>
        </row>
        <row r="4237">
          <cell r="A4237" t="str">
            <v/>
          </cell>
        </row>
        <row r="4238">
          <cell r="A4238" t="str">
            <v/>
          </cell>
        </row>
        <row r="4239">
          <cell r="A4239" t="str">
            <v/>
          </cell>
        </row>
        <row r="4240">
          <cell r="A4240" t="str">
            <v/>
          </cell>
        </row>
        <row r="4241">
          <cell r="A4241" t="str">
            <v/>
          </cell>
        </row>
        <row r="4242">
          <cell r="A4242" t="str">
            <v/>
          </cell>
        </row>
        <row r="4243">
          <cell r="A4243" t="str">
            <v/>
          </cell>
        </row>
        <row r="4244">
          <cell r="A4244" t="str">
            <v/>
          </cell>
        </row>
        <row r="4245">
          <cell r="A4245" t="str">
            <v/>
          </cell>
        </row>
        <row r="4246">
          <cell r="A4246" t="str">
            <v/>
          </cell>
        </row>
        <row r="4247">
          <cell r="A4247" t="str">
            <v/>
          </cell>
        </row>
        <row r="4248">
          <cell r="A4248" t="str">
            <v/>
          </cell>
        </row>
        <row r="4249">
          <cell r="A4249" t="str">
            <v/>
          </cell>
        </row>
        <row r="4250">
          <cell r="A4250" t="str">
            <v/>
          </cell>
        </row>
        <row r="4251">
          <cell r="A4251" t="str">
            <v/>
          </cell>
        </row>
        <row r="4252">
          <cell r="A4252" t="str">
            <v/>
          </cell>
        </row>
        <row r="4253">
          <cell r="A4253" t="str">
            <v/>
          </cell>
        </row>
        <row r="4254">
          <cell r="A4254" t="str">
            <v/>
          </cell>
        </row>
        <row r="4255">
          <cell r="A4255" t="str">
            <v/>
          </cell>
        </row>
        <row r="4256">
          <cell r="A4256" t="str">
            <v/>
          </cell>
        </row>
        <row r="4257">
          <cell r="A4257" t="str">
            <v/>
          </cell>
        </row>
        <row r="4258">
          <cell r="A4258" t="str">
            <v/>
          </cell>
        </row>
        <row r="4259">
          <cell r="A4259" t="str">
            <v/>
          </cell>
        </row>
        <row r="4260">
          <cell r="A4260" t="str">
            <v/>
          </cell>
        </row>
        <row r="4261">
          <cell r="A4261" t="str">
            <v/>
          </cell>
        </row>
        <row r="4262">
          <cell r="A4262" t="str">
            <v/>
          </cell>
        </row>
        <row r="4263">
          <cell r="A4263" t="str">
            <v/>
          </cell>
        </row>
        <row r="4264">
          <cell r="A4264" t="str">
            <v/>
          </cell>
        </row>
        <row r="4265">
          <cell r="A4265" t="str">
            <v/>
          </cell>
        </row>
        <row r="4266">
          <cell r="A4266" t="str">
            <v/>
          </cell>
        </row>
        <row r="4267">
          <cell r="A4267" t="str">
            <v/>
          </cell>
        </row>
        <row r="4268">
          <cell r="A4268" t="str">
            <v/>
          </cell>
        </row>
        <row r="4269">
          <cell r="A4269" t="str">
            <v/>
          </cell>
        </row>
        <row r="4270">
          <cell r="A4270" t="str">
            <v/>
          </cell>
        </row>
        <row r="4271">
          <cell r="A4271" t="str">
            <v/>
          </cell>
        </row>
        <row r="4272">
          <cell r="A4272" t="str">
            <v/>
          </cell>
        </row>
        <row r="4273">
          <cell r="A4273" t="str">
            <v/>
          </cell>
        </row>
        <row r="4274">
          <cell r="A4274" t="str">
            <v/>
          </cell>
        </row>
        <row r="4275">
          <cell r="A4275" t="str">
            <v/>
          </cell>
        </row>
        <row r="4276">
          <cell r="A4276" t="str">
            <v/>
          </cell>
        </row>
        <row r="4277">
          <cell r="A4277" t="str">
            <v/>
          </cell>
        </row>
        <row r="4278">
          <cell r="A4278" t="str">
            <v/>
          </cell>
        </row>
        <row r="4279">
          <cell r="A4279" t="str">
            <v/>
          </cell>
        </row>
        <row r="4280">
          <cell r="A4280" t="str">
            <v/>
          </cell>
        </row>
        <row r="4281">
          <cell r="A4281" t="str">
            <v/>
          </cell>
        </row>
        <row r="4282">
          <cell r="A4282" t="str">
            <v/>
          </cell>
        </row>
        <row r="4283">
          <cell r="A4283" t="str">
            <v/>
          </cell>
        </row>
        <row r="4284">
          <cell r="A4284" t="str">
            <v/>
          </cell>
        </row>
        <row r="4285">
          <cell r="A4285" t="str">
            <v/>
          </cell>
        </row>
        <row r="4286">
          <cell r="A4286" t="str">
            <v/>
          </cell>
        </row>
        <row r="4287">
          <cell r="A4287" t="str">
            <v/>
          </cell>
        </row>
        <row r="4288">
          <cell r="A4288" t="str">
            <v/>
          </cell>
        </row>
        <row r="4289">
          <cell r="A4289" t="str">
            <v/>
          </cell>
        </row>
        <row r="4290">
          <cell r="A4290" t="str">
            <v/>
          </cell>
        </row>
        <row r="4291">
          <cell r="A4291" t="str">
            <v/>
          </cell>
        </row>
        <row r="4292">
          <cell r="A4292" t="str">
            <v/>
          </cell>
        </row>
        <row r="4293">
          <cell r="A4293" t="str">
            <v/>
          </cell>
        </row>
        <row r="4294">
          <cell r="A4294" t="str">
            <v/>
          </cell>
        </row>
        <row r="4295">
          <cell r="A4295" t="str">
            <v/>
          </cell>
        </row>
        <row r="4296">
          <cell r="A4296" t="str">
            <v/>
          </cell>
        </row>
        <row r="4297">
          <cell r="A4297" t="str">
            <v/>
          </cell>
        </row>
        <row r="4298">
          <cell r="A4298" t="str">
            <v/>
          </cell>
        </row>
        <row r="4299">
          <cell r="A4299" t="str">
            <v/>
          </cell>
        </row>
        <row r="4300">
          <cell r="A4300" t="str">
            <v/>
          </cell>
        </row>
        <row r="4301">
          <cell r="A4301" t="str">
            <v/>
          </cell>
        </row>
        <row r="4302">
          <cell r="A4302" t="str">
            <v/>
          </cell>
        </row>
        <row r="4303">
          <cell r="A4303" t="str">
            <v/>
          </cell>
        </row>
        <row r="4304">
          <cell r="A4304" t="str">
            <v/>
          </cell>
        </row>
        <row r="4305">
          <cell r="A4305" t="str">
            <v/>
          </cell>
        </row>
        <row r="4306">
          <cell r="A4306" t="str">
            <v/>
          </cell>
        </row>
        <row r="4307">
          <cell r="A4307" t="str">
            <v/>
          </cell>
        </row>
        <row r="4308">
          <cell r="A4308" t="str">
            <v/>
          </cell>
        </row>
        <row r="4309">
          <cell r="A4309" t="str">
            <v/>
          </cell>
        </row>
        <row r="4310">
          <cell r="A4310" t="str">
            <v/>
          </cell>
        </row>
        <row r="4311">
          <cell r="A4311" t="str">
            <v/>
          </cell>
        </row>
        <row r="4312">
          <cell r="A4312" t="str">
            <v/>
          </cell>
        </row>
        <row r="4313">
          <cell r="A4313" t="str">
            <v/>
          </cell>
        </row>
        <row r="4314">
          <cell r="A4314" t="str">
            <v/>
          </cell>
        </row>
        <row r="4315">
          <cell r="A4315" t="str">
            <v/>
          </cell>
        </row>
        <row r="4316">
          <cell r="A4316" t="str">
            <v/>
          </cell>
        </row>
        <row r="4317">
          <cell r="A4317" t="str">
            <v/>
          </cell>
        </row>
        <row r="4318">
          <cell r="A4318" t="str">
            <v/>
          </cell>
        </row>
        <row r="4319">
          <cell r="A4319" t="str">
            <v/>
          </cell>
        </row>
        <row r="4320">
          <cell r="A4320" t="str">
            <v/>
          </cell>
        </row>
        <row r="4321">
          <cell r="A4321" t="str">
            <v/>
          </cell>
        </row>
        <row r="4322">
          <cell r="A4322" t="str">
            <v/>
          </cell>
        </row>
        <row r="4323">
          <cell r="A4323" t="str">
            <v/>
          </cell>
        </row>
        <row r="4324">
          <cell r="A4324" t="str">
            <v/>
          </cell>
        </row>
        <row r="4325">
          <cell r="A4325" t="str">
            <v/>
          </cell>
        </row>
        <row r="4326">
          <cell r="A4326" t="str">
            <v/>
          </cell>
        </row>
        <row r="4327">
          <cell r="A4327" t="str">
            <v/>
          </cell>
        </row>
        <row r="4328">
          <cell r="A4328" t="str">
            <v/>
          </cell>
        </row>
        <row r="4329">
          <cell r="A4329" t="str">
            <v/>
          </cell>
        </row>
        <row r="4330">
          <cell r="A4330" t="str">
            <v/>
          </cell>
        </row>
        <row r="4331">
          <cell r="A4331" t="str">
            <v/>
          </cell>
        </row>
        <row r="4332">
          <cell r="A4332" t="str">
            <v/>
          </cell>
        </row>
        <row r="4333">
          <cell r="A4333" t="str">
            <v/>
          </cell>
        </row>
        <row r="4334">
          <cell r="A4334" t="str">
            <v/>
          </cell>
        </row>
        <row r="4335">
          <cell r="A4335" t="str">
            <v/>
          </cell>
        </row>
        <row r="4336">
          <cell r="A4336" t="str">
            <v/>
          </cell>
        </row>
        <row r="4337">
          <cell r="A4337" t="str">
            <v/>
          </cell>
        </row>
        <row r="4338">
          <cell r="A4338" t="str">
            <v/>
          </cell>
        </row>
        <row r="4339">
          <cell r="A4339" t="str">
            <v/>
          </cell>
        </row>
        <row r="4340">
          <cell r="A4340" t="str">
            <v/>
          </cell>
        </row>
        <row r="4341">
          <cell r="A4341" t="str">
            <v/>
          </cell>
        </row>
        <row r="4342">
          <cell r="A4342" t="str">
            <v/>
          </cell>
        </row>
        <row r="4343">
          <cell r="A4343" t="str">
            <v/>
          </cell>
        </row>
        <row r="4344">
          <cell r="A4344" t="str">
            <v/>
          </cell>
        </row>
        <row r="4345">
          <cell r="A4345" t="str">
            <v/>
          </cell>
        </row>
        <row r="4346">
          <cell r="A4346" t="str">
            <v/>
          </cell>
        </row>
        <row r="4347">
          <cell r="A4347" t="str">
            <v/>
          </cell>
        </row>
        <row r="4348">
          <cell r="A4348" t="str">
            <v/>
          </cell>
        </row>
        <row r="4349">
          <cell r="A4349" t="str">
            <v/>
          </cell>
        </row>
        <row r="4350">
          <cell r="A4350" t="str">
            <v/>
          </cell>
        </row>
        <row r="4351">
          <cell r="A4351" t="str">
            <v/>
          </cell>
        </row>
        <row r="4352">
          <cell r="A4352" t="str">
            <v/>
          </cell>
        </row>
        <row r="4353">
          <cell r="A4353" t="str">
            <v/>
          </cell>
        </row>
        <row r="4354">
          <cell r="A4354" t="str">
            <v/>
          </cell>
        </row>
        <row r="4355">
          <cell r="A4355" t="str">
            <v/>
          </cell>
        </row>
        <row r="4356">
          <cell r="A4356" t="str">
            <v/>
          </cell>
        </row>
        <row r="4357">
          <cell r="A4357" t="str">
            <v/>
          </cell>
        </row>
        <row r="4358">
          <cell r="A4358" t="str">
            <v/>
          </cell>
        </row>
        <row r="4359">
          <cell r="A4359" t="str">
            <v/>
          </cell>
        </row>
        <row r="4360">
          <cell r="A4360" t="str">
            <v/>
          </cell>
        </row>
        <row r="4361">
          <cell r="A4361" t="str">
            <v/>
          </cell>
        </row>
        <row r="4362">
          <cell r="A4362" t="str">
            <v/>
          </cell>
        </row>
        <row r="4363">
          <cell r="A4363" t="str">
            <v/>
          </cell>
        </row>
        <row r="4364">
          <cell r="A4364" t="str">
            <v/>
          </cell>
        </row>
        <row r="4365">
          <cell r="A4365" t="str">
            <v/>
          </cell>
        </row>
        <row r="4366">
          <cell r="A4366" t="str">
            <v/>
          </cell>
        </row>
        <row r="4367">
          <cell r="A4367" t="str">
            <v/>
          </cell>
        </row>
        <row r="4368">
          <cell r="A4368" t="str">
            <v/>
          </cell>
        </row>
        <row r="4369">
          <cell r="A4369" t="str">
            <v/>
          </cell>
        </row>
        <row r="4370">
          <cell r="A4370" t="str">
            <v/>
          </cell>
        </row>
        <row r="4371">
          <cell r="A4371" t="str">
            <v/>
          </cell>
        </row>
        <row r="4372">
          <cell r="A4372" t="str">
            <v/>
          </cell>
        </row>
        <row r="4373">
          <cell r="A4373" t="str">
            <v/>
          </cell>
        </row>
        <row r="4374">
          <cell r="A4374" t="str">
            <v/>
          </cell>
        </row>
        <row r="4375">
          <cell r="A4375" t="str">
            <v/>
          </cell>
        </row>
        <row r="4376">
          <cell r="A4376" t="str">
            <v/>
          </cell>
        </row>
        <row r="4377">
          <cell r="A4377" t="str">
            <v/>
          </cell>
        </row>
        <row r="4378">
          <cell r="A4378" t="str">
            <v/>
          </cell>
        </row>
        <row r="4379">
          <cell r="A4379" t="str">
            <v/>
          </cell>
        </row>
        <row r="4380">
          <cell r="A4380" t="str">
            <v/>
          </cell>
        </row>
        <row r="4381">
          <cell r="A4381" t="str">
            <v/>
          </cell>
        </row>
        <row r="4382">
          <cell r="A4382" t="str">
            <v/>
          </cell>
        </row>
        <row r="4383">
          <cell r="A4383" t="str">
            <v/>
          </cell>
        </row>
        <row r="4384">
          <cell r="A4384" t="str">
            <v/>
          </cell>
        </row>
        <row r="4385">
          <cell r="A4385" t="str">
            <v/>
          </cell>
        </row>
        <row r="4386">
          <cell r="A4386" t="str">
            <v/>
          </cell>
        </row>
        <row r="4387">
          <cell r="A4387" t="str">
            <v/>
          </cell>
        </row>
        <row r="4388">
          <cell r="A4388" t="str">
            <v/>
          </cell>
        </row>
        <row r="4389">
          <cell r="A4389" t="str">
            <v/>
          </cell>
        </row>
        <row r="4390">
          <cell r="A4390" t="str">
            <v/>
          </cell>
        </row>
        <row r="4391">
          <cell r="A4391" t="str">
            <v/>
          </cell>
        </row>
        <row r="4392">
          <cell r="A4392" t="str">
            <v/>
          </cell>
        </row>
        <row r="4393">
          <cell r="A4393" t="str">
            <v/>
          </cell>
        </row>
        <row r="4394">
          <cell r="A4394" t="str">
            <v/>
          </cell>
        </row>
        <row r="4395">
          <cell r="A4395" t="str">
            <v/>
          </cell>
        </row>
        <row r="4396">
          <cell r="A4396" t="str">
            <v/>
          </cell>
        </row>
        <row r="4397">
          <cell r="A4397" t="str">
            <v/>
          </cell>
        </row>
        <row r="4398">
          <cell r="A4398" t="str">
            <v/>
          </cell>
        </row>
        <row r="4399">
          <cell r="A4399" t="str">
            <v/>
          </cell>
        </row>
        <row r="4400">
          <cell r="A4400" t="str">
            <v/>
          </cell>
        </row>
        <row r="4401">
          <cell r="A4401" t="str">
            <v/>
          </cell>
        </row>
        <row r="4402">
          <cell r="A4402" t="str">
            <v/>
          </cell>
        </row>
        <row r="4403">
          <cell r="A4403" t="str">
            <v/>
          </cell>
        </row>
        <row r="4404">
          <cell r="A4404" t="str">
            <v/>
          </cell>
        </row>
        <row r="4405">
          <cell r="A4405" t="str">
            <v/>
          </cell>
        </row>
        <row r="4406">
          <cell r="A4406" t="str">
            <v/>
          </cell>
        </row>
        <row r="4407">
          <cell r="A4407" t="str">
            <v/>
          </cell>
        </row>
        <row r="4408">
          <cell r="A4408" t="str">
            <v/>
          </cell>
        </row>
        <row r="4409">
          <cell r="A4409" t="str">
            <v/>
          </cell>
        </row>
        <row r="4410">
          <cell r="A4410" t="str">
            <v/>
          </cell>
        </row>
        <row r="4411">
          <cell r="A4411" t="str">
            <v/>
          </cell>
        </row>
        <row r="4412">
          <cell r="A4412" t="str">
            <v/>
          </cell>
        </row>
        <row r="4413">
          <cell r="A4413" t="str">
            <v/>
          </cell>
        </row>
        <row r="4414">
          <cell r="A4414" t="str">
            <v/>
          </cell>
        </row>
        <row r="4415">
          <cell r="A4415" t="str">
            <v/>
          </cell>
        </row>
        <row r="4416">
          <cell r="A4416" t="str">
            <v/>
          </cell>
        </row>
        <row r="4417">
          <cell r="A4417" t="str">
            <v/>
          </cell>
        </row>
        <row r="4418">
          <cell r="A4418" t="str">
            <v/>
          </cell>
        </row>
        <row r="4419">
          <cell r="A4419" t="str">
            <v/>
          </cell>
        </row>
        <row r="4420">
          <cell r="A4420" t="str">
            <v/>
          </cell>
        </row>
        <row r="4421">
          <cell r="A4421" t="str">
            <v/>
          </cell>
        </row>
        <row r="4422">
          <cell r="A4422" t="str">
            <v/>
          </cell>
        </row>
        <row r="4423">
          <cell r="A4423" t="str">
            <v/>
          </cell>
        </row>
        <row r="4424">
          <cell r="A4424" t="str">
            <v/>
          </cell>
        </row>
        <row r="4425">
          <cell r="A4425" t="str">
            <v/>
          </cell>
        </row>
        <row r="4426">
          <cell r="A4426" t="str">
            <v/>
          </cell>
        </row>
        <row r="4427">
          <cell r="A4427" t="str">
            <v/>
          </cell>
        </row>
        <row r="4428">
          <cell r="A4428" t="str">
            <v/>
          </cell>
        </row>
        <row r="4429">
          <cell r="A4429" t="str">
            <v/>
          </cell>
        </row>
        <row r="4430">
          <cell r="A4430" t="str">
            <v/>
          </cell>
        </row>
        <row r="4431">
          <cell r="A4431" t="str">
            <v/>
          </cell>
        </row>
        <row r="4432">
          <cell r="A4432" t="str">
            <v/>
          </cell>
        </row>
        <row r="4433">
          <cell r="A4433" t="str">
            <v/>
          </cell>
        </row>
        <row r="4434">
          <cell r="A4434" t="str">
            <v/>
          </cell>
        </row>
        <row r="4435">
          <cell r="A4435" t="str">
            <v/>
          </cell>
        </row>
        <row r="4436">
          <cell r="A4436" t="str">
            <v/>
          </cell>
        </row>
        <row r="4437">
          <cell r="A4437" t="str">
            <v/>
          </cell>
        </row>
        <row r="4438">
          <cell r="A4438" t="str">
            <v/>
          </cell>
        </row>
        <row r="4439">
          <cell r="A4439" t="str">
            <v/>
          </cell>
        </row>
        <row r="4440">
          <cell r="A4440" t="str">
            <v/>
          </cell>
        </row>
        <row r="4441">
          <cell r="A4441" t="str">
            <v/>
          </cell>
        </row>
        <row r="4442">
          <cell r="A4442" t="str">
            <v/>
          </cell>
        </row>
        <row r="4443">
          <cell r="A4443" t="str">
            <v/>
          </cell>
        </row>
        <row r="4444">
          <cell r="A4444" t="str">
            <v/>
          </cell>
        </row>
        <row r="4445">
          <cell r="A4445" t="str">
            <v/>
          </cell>
        </row>
        <row r="4446">
          <cell r="A4446" t="str">
            <v/>
          </cell>
        </row>
        <row r="4447">
          <cell r="A4447" t="str">
            <v/>
          </cell>
        </row>
        <row r="4448">
          <cell r="A4448" t="str">
            <v/>
          </cell>
        </row>
        <row r="4449">
          <cell r="A4449" t="str">
            <v/>
          </cell>
        </row>
        <row r="4450">
          <cell r="A4450" t="str">
            <v/>
          </cell>
        </row>
        <row r="4451">
          <cell r="A4451" t="str">
            <v/>
          </cell>
        </row>
        <row r="4452">
          <cell r="A4452" t="str">
            <v/>
          </cell>
        </row>
        <row r="4453">
          <cell r="A4453" t="str">
            <v/>
          </cell>
        </row>
        <row r="4454">
          <cell r="A4454" t="str">
            <v/>
          </cell>
        </row>
        <row r="4455">
          <cell r="A4455" t="str">
            <v/>
          </cell>
        </row>
        <row r="4456">
          <cell r="A4456" t="str">
            <v/>
          </cell>
        </row>
        <row r="4457">
          <cell r="A4457" t="str">
            <v/>
          </cell>
        </row>
        <row r="4458">
          <cell r="A4458" t="str">
            <v/>
          </cell>
        </row>
        <row r="4459">
          <cell r="A4459" t="str">
            <v/>
          </cell>
        </row>
        <row r="4460">
          <cell r="A4460" t="str">
            <v/>
          </cell>
        </row>
        <row r="4461">
          <cell r="A4461" t="str">
            <v/>
          </cell>
        </row>
        <row r="4462">
          <cell r="A4462" t="str">
            <v/>
          </cell>
        </row>
        <row r="4463">
          <cell r="A4463" t="str">
            <v/>
          </cell>
        </row>
        <row r="4464">
          <cell r="A4464" t="str">
            <v/>
          </cell>
        </row>
        <row r="4465">
          <cell r="A4465" t="str">
            <v/>
          </cell>
        </row>
        <row r="4466">
          <cell r="A4466" t="str">
            <v/>
          </cell>
        </row>
        <row r="4467">
          <cell r="A4467" t="str">
            <v/>
          </cell>
        </row>
        <row r="4468">
          <cell r="A4468" t="str">
            <v/>
          </cell>
        </row>
        <row r="4469">
          <cell r="A4469" t="str">
            <v/>
          </cell>
        </row>
        <row r="4470">
          <cell r="A4470" t="str">
            <v/>
          </cell>
        </row>
        <row r="4471">
          <cell r="A4471" t="str">
            <v/>
          </cell>
        </row>
        <row r="4472">
          <cell r="A4472" t="str">
            <v/>
          </cell>
        </row>
        <row r="4473">
          <cell r="A4473" t="str">
            <v/>
          </cell>
        </row>
        <row r="4474">
          <cell r="A4474" t="str">
            <v/>
          </cell>
        </row>
        <row r="4475">
          <cell r="A4475" t="str">
            <v/>
          </cell>
        </row>
        <row r="4476">
          <cell r="A4476" t="str">
            <v/>
          </cell>
        </row>
        <row r="4477">
          <cell r="A4477" t="str">
            <v/>
          </cell>
        </row>
        <row r="4478">
          <cell r="A4478" t="str">
            <v/>
          </cell>
        </row>
        <row r="4479">
          <cell r="A4479" t="str">
            <v/>
          </cell>
        </row>
        <row r="4480">
          <cell r="A4480" t="str">
            <v/>
          </cell>
        </row>
        <row r="4481">
          <cell r="A4481" t="str">
            <v/>
          </cell>
        </row>
        <row r="4482">
          <cell r="A4482" t="str">
            <v/>
          </cell>
        </row>
        <row r="4483">
          <cell r="A4483" t="str">
            <v/>
          </cell>
        </row>
        <row r="4484">
          <cell r="A4484" t="str">
            <v/>
          </cell>
        </row>
        <row r="4485">
          <cell r="A4485" t="str">
            <v/>
          </cell>
        </row>
        <row r="4486">
          <cell r="A4486" t="str">
            <v/>
          </cell>
        </row>
        <row r="4487">
          <cell r="A4487" t="str">
            <v/>
          </cell>
        </row>
        <row r="4488">
          <cell r="A4488" t="str">
            <v/>
          </cell>
        </row>
        <row r="4489">
          <cell r="A4489" t="str">
            <v/>
          </cell>
        </row>
        <row r="4490">
          <cell r="A4490" t="str">
            <v/>
          </cell>
        </row>
        <row r="4491">
          <cell r="A4491" t="str">
            <v/>
          </cell>
        </row>
        <row r="4492">
          <cell r="A4492" t="str">
            <v/>
          </cell>
        </row>
        <row r="4493">
          <cell r="A4493" t="str">
            <v/>
          </cell>
        </row>
        <row r="4494">
          <cell r="A4494" t="str">
            <v/>
          </cell>
        </row>
        <row r="4495">
          <cell r="A4495" t="str">
            <v/>
          </cell>
        </row>
        <row r="4496">
          <cell r="A4496" t="str">
            <v/>
          </cell>
        </row>
        <row r="4497">
          <cell r="A4497" t="str">
            <v/>
          </cell>
        </row>
        <row r="4498">
          <cell r="A4498" t="str">
            <v/>
          </cell>
        </row>
        <row r="4499">
          <cell r="A4499" t="str">
            <v/>
          </cell>
        </row>
        <row r="4500">
          <cell r="A4500" t="str">
            <v/>
          </cell>
        </row>
        <row r="4501">
          <cell r="A4501" t="str">
            <v/>
          </cell>
        </row>
        <row r="4502">
          <cell r="A4502" t="str">
            <v/>
          </cell>
        </row>
        <row r="4503">
          <cell r="A4503" t="str">
            <v/>
          </cell>
        </row>
        <row r="4504">
          <cell r="A4504" t="str">
            <v/>
          </cell>
        </row>
        <row r="4505">
          <cell r="A4505" t="str">
            <v/>
          </cell>
        </row>
        <row r="4506">
          <cell r="A4506" t="str">
            <v/>
          </cell>
        </row>
        <row r="4507">
          <cell r="A4507" t="str">
            <v/>
          </cell>
        </row>
        <row r="4508">
          <cell r="A4508" t="str">
            <v/>
          </cell>
        </row>
        <row r="4509">
          <cell r="A4509" t="str">
            <v/>
          </cell>
        </row>
        <row r="4510">
          <cell r="A4510" t="str">
            <v/>
          </cell>
        </row>
        <row r="4511">
          <cell r="A4511" t="str">
            <v/>
          </cell>
        </row>
        <row r="4512">
          <cell r="A4512" t="str">
            <v/>
          </cell>
        </row>
        <row r="4513">
          <cell r="A4513" t="str">
            <v/>
          </cell>
        </row>
        <row r="4514">
          <cell r="A4514" t="str">
            <v/>
          </cell>
        </row>
        <row r="4515">
          <cell r="A4515" t="str">
            <v/>
          </cell>
        </row>
        <row r="4516">
          <cell r="A4516" t="str">
            <v/>
          </cell>
        </row>
        <row r="4517">
          <cell r="A4517" t="str">
            <v/>
          </cell>
        </row>
        <row r="4518">
          <cell r="A4518" t="str">
            <v/>
          </cell>
        </row>
        <row r="4519">
          <cell r="A4519" t="str">
            <v/>
          </cell>
        </row>
        <row r="4520">
          <cell r="A4520" t="str">
            <v/>
          </cell>
        </row>
        <row r="4521">
          <cell r="A4521" t="str">
            <v/>
          </cell>
        </row>
        <row r="4522">
          <cell r="A4522" t="str">
            <v/>
          </cell>
        </row>
        <row r="4523">
          <cell r="A4523" t="str">
            <v/>
          </cell>
        </row>
        <row r="4524">
          <cell r="A4524" t="str">
            <v/>
          </cell>
        </row>
        <row r="4525">
          <cell r="A4525" t="str">
            <v/>
          </cell>
        </row>
        <row r="4526">
          <cell r="A4526" t="str">
            <v/>
          </cell>
        </row>
        <row r="4527">
          <cell r="A4527" t="str">
            <v/>
          </cell>
        </row>
        <row r="4528">
          <cell r="A4528" t="str">
            <v/>
          </cell>
        </row>
        <row r="4529">
          <cell r="A4529" t="str">
            <v/>
          </cell>
        </row>
        <row r="4530">
          <cell r="A4530" t="str">
            <v/>
          </cell>
        </row>
        <row r="4531">
          <cell r="A4531" t="str">
            <v/>
          </cell>
        </row>
        <row r="4532">
          <cell r="A4532" t="str">
            <v/>
          </cell>
        </row>
        <row r="4533">
          <cell r="A4533" t="str">
            <v/>
          </cell>
        </row>
        <row r="4534">
          <cell r="A4534" t="str">
            <v/>
          </cell>
        </row>
        <row r="4535">
          <cell r="A4535" t="str">
            <v/>
          </cell>
        </row>
        <row r="4536">
          <cell r="A4536" t="str">
            <v/>
          </cell>
        </row>
        <row r="4537">
          <cell r="A4537" t="str">
            <v/>
          </cell>
        </row>
        <row r="4538">
          <cell r="A4538" t="str">
            <v/>
          </cell>
        </row>
        <row r="4539">
          <cell r="A4539" t="str">
            <v/>
          </cell>
        </row>
        <row r="4540">
          <cell r="A4540" t="str">
            <v/>
          </cell>
        </row>
        <row r="4541">
          <cell r="A4541" t="str">
            <v/>
          </cell>
        </row>
        <row r="4542">
          <cell r="A4542" t="str">
            <v/>
          </cell>
        </row>
        <row r="4543">
          <cell r="A4543" t="str">
            <v/>
          </cell>
        </row>
        <row r="4544">
          <cell r="A4544" t="str">
            <v/>
          </cell>
        </row>
        <row r="4545">
          <cell r="A4545" t="str">
            <v/>
          </cell>
        </row>
        <row r="4546">
          <cell r="A4546" t="str">
            <v/>
          </cell>
        </row>
        <row r="4547">
          <cell r="A4547" t="str">
            <v/>
          </cell>
        </row>
        <row r="4548">
          <cell r="A4548" t="str">
            <v/>
          </cell>
        </row>
        <row r="4549">
          <cell r="A4549" t="str">
            <v/>
          </cell>
        </row>
        <row r="4550">
          <cell r="A4550" t="str">
            <v/>
          </cell>
        </row>
        <row r="4551">
          <cell r="A4551" t="str">
            <v/>
          </cell>
        </row>
        <row r="4552">
          <cell r="A4552" t="str">
            <v/>
          </cell>
        </row>
        <row r="4553">
          <cell r="A4553" t="str">
            <v/>
          </cell>
        </row>
        <row r="4554">
          <cell r="A4554" t="str">
            <v/>
          </cell>
        </row>
        <row r="4555">
          <cell r="A4555" t="str">
            <v/>
          </cell>
        </row>
        <row r="4556">
          <cell r="A4556" t="str">
            <v/>
          </cell>
        </row>
        <row r="4557">
          <cell r="A4557" t="str">
            <v/>
          </cell>
        </row>
        <row r="4558">
          <cell r="A4558" t="str">
            <v/>
          </cell>
        </row>
        <row r="4559">
          <cell r="A4559" t="str">
            <v/>
          </cell>
        </row>
        <row r="4560">
          <cell r="A4560" t="str">
            <v/>
          </cell>
        </row>
        <row r="4561">
          <cell r="A4561" t="str">
            <v/>
          </cell>
        </row>
        <row r="4562">
          <cell r="A4562" t="str">
            <v/>
          </cell>
        </row>
        <row r="4563">
          <cell r="A4563" t="str">
            <v/>
          </cell>
        </row>
        <row r="4564">
          <cell r="A4564" t="str">
            <v/>
          </cell>
        </row>
        <row r="4565">
          <cell r="A4565" t="str">
            <v/>
          </cell>
        </row>
        <row r="4566">
          <cell r="A4566" t="str">
            <v/>
          </cell>
        </row>
        <row r="4567">
          <cell r="A4567" t="str">
            <v/>
          </cell>
        </row>
        <row r="4568">
          <cell r="A4568" t="str">
            <v/>
          </cell>
        </row>
        <row r="4569">
          <cell r="A4569" t="str">
            <v/>
          </cell>
        </row>
        <row r="4570">
          <cell r="A4570" t="str">
            <v/>
          </cell>
        </row>
        <row r="4571">
          <cell r="A4571" t="str">
            <v/>
          </cell>
        </row>
        <row r="4572">
          <cell r="A4572" t="str">
            <v/>
          </cell>
        </row>
        <row r="4573">
          <cell r="A4573" t="str">
            <v/>
          </cell>
        </row>
        <row r="4574">
          <cell r="A4574" t="str">
            <v/>
          </cell>
        </row>
        <row r="4575">
          <cell r="A4575" t="str">
            <v/>
          </cell>
        </row>
        <row r="4576">
          <cell r="A4576" t="str">
            <v/>
          </cell>
        </row>
        <row r="4577">
          <cell r="A4577" t="str">
            <v/>
          </cell>
        </row>
        <row r="4578">
          <cell r="A4578" t="str">
            <v/>
          </cell>
        </row>
        <row r="4579">
          <cell r="A4579" t="str">
            <v/>
          </cell>
        </row>
        <row r="4580">
          <cell r="A4580" t="str">
            <v/>
          </cell>
        </row>
        <row r="4581">
          <cell r="A4581" t="str">
            <v/>
          </cell>
        </row>
        <row r="4582">
          <cell r="A4582" t="str">
            <v/>
          </cell>
        </row>
        <row r="4583">
          <cell r="A4583" t="str">
            <v/>
          </cell>
        </row>
        <row r="4584">
          <cell r="A4584" t="str">
            <v/>
          </cell>
        </row>
        <row r="4585">
          <cell r="A4585" t="str">
            <v/>
          </cell>
        </row>
        <row r="4586">
          <cell r="A4586" t="str">
            <v/>
          </cell>
        </row>
        <row r="4587">
          <cell r="A4587" t="str">
            <v/>
          </cell>
        </row>
        <row r="4588">
          <cell r="A4588" t="str">
            <v/>
          </cell>
        </row>
        <row r="4589">
          <cell r="A4589" t="str">
            <v/>
          </cell>
        </row>
        <row r="4590">
          <cell r="A4590" t="str">
            <v/>
          </cell>
        </row>
        <row r="4591">
          <cell r="A4591" t="str">
            <v/>
          </cell>
        </row>
        <row r="4592">
          <cell r="A4592" t="str">
            <v/>
          </cell>
        </row>
        <row r="4593">
          <cell r="A4593" t="str">
            <v/>
          </cell>
        </row>
        <row r="4594">
          <cell r="A4594" t="str">
            <v/>
          </cell>
        </row>
        <row r="4595">
          <cell r="A4595" t="str">
            <v/>
          </cell>
        </row>
        <row r="4596">
          <cell r="A4596" t="str">
            <v/>
          </cell>
        </row>
        <row r="4597">
          <cell r="A4597" t="str">
            <v/>
          </cell>
        </row>
        <row r="4598">
          <cell r="A4598" t="str">
            <v/>
          </cell>
        </row>
        <row r="4599">
          <cell r="A4599" t="str">
            <v/>
          </cell>
        </row>
        <row r="4600">
          <cell r="A4600" t="str">
            <v/>
          </cell>
        </row>
        <row r="4601">
          <cell r="A4601" t="str">
            <v/>
          </cell>
        </row>
        <row r="4602">
          <cell r="A4602" t="str">
            <v/>
          </cell>
        </row>
        <row r="4603">
          <cell r="A4603" t="str">
            <v/>
          </cell>
        </row>
        <row r="4604">
          <cell r="A4604" t="str">
            <v/>
          </cell>
        </row>
        <row r="4605">
          <cell r="A4605" t="str">
            <v/>
          </cell>
        </row>
        <row r="4606">
          <cell r="A4606" t="str">
            <v/>
          </cell>
        </row>
        <row r="4607">
          <cell r="A4607" t="str">
            <v/>
          </cell>
        </row>
        <row r="4608">
          <cell r="A4608" t="str">
            <v/>
          </cell>
        </row>
        <row r="4609">
          <cell r="A4609" t="str">
            <v/>
          </cell>
        </row>
        <row r="4610">
          <cell r="A4610" t="str">
            <v/>
          </cell>
        </row>
        <row r="4611">
          <cell r="A4611" t="str">
            <v/>
          </cell>
        </row>
        <row r="4612">
          <cell r="A4612" t="str">
            <v/>
          </cell>
        </row>
        <row r="4613">
          <cell r="A4613" t="str">
            <v/>
          </cell>
        </row>
        <row r="4614">
          <cell r="A4614" t="str">
            <v/>
          </cell>
        </row>
        <row r="4615">
          <cell r="A4615" t="str">
            <v/>
          </cell>
        </row>
        <row r="4616">
          <cell r="A4616" t="str">
            <v/>
          </cell>
        </row>
        <row r="4617">
          <cell r="A4617" t="str">
            <v/>
          </cell>
        </row>
        <row r="4618">
          <cell r="A4618" t="str">
            <v/>
          </cell>
        </row>
        <row r="4619">
          <cell r="A4619" t="str">
            <v/>
          </cell>
        </row>
        <row r="4620">
          <cell r="A4620" t="str">
            <v/>
          </cell>
        </row>
        <row r="4621">
          <cell r="A4621" t="str">
            <v/>
          </cell>
        </row>
        <row r="4622">
          <cell r="A4622" t="str">
            <v/>
          </cell>
        </row>
        <row r="4623">
          <cell r="A4623" t="str">
            <v/>
          </cell>
        </row>
        <row r="4624">
          <cell r="A4624" t="str">
            <v/>
          </cell>
        </row>
        <row r="4625">
          <cell r="A4625" t="str">
            <v/>
          </cell>
        </row>
        <row r="4626">
          <cell r="A4626" t="str">
            <v/>
          </cell>
        </row>
        <row r="4627">
          <cell r="A4627" t="str">
            <v/>
          </cell>
        </row>
        <row r="4628">
          <cell r="A4628" t="str">
            <v/>
          </cell>
        </row>
        <row r="4629">
          <cell r="A4629" t="str">
            <v/>
          </cell>
        </row>
        <row r="4630">
          <cell r="A4630" t="str">
            <v/>
          </cell>
        </row>
        <row r="4631">
          <cell r="A4631" t="str">
            <v/>
          </cell>
        </row>
        <row r="4632">
          <cell r="A4632" t="str">
            <v/>
          </cell>
        </row>
        <row r="4633">
          <cell r="A4633" t="str">
            <v/>
          </cell>
        </row>
        <row r="4634">
          <cell r="A4634" t="str">
            <v/>
          </cell>
        </row>
        <row r="4635">
          <cell r="A4635" t="str">
            <v/>
          </cell>
        </row>
        <row r="4636">
          <cell r="A4636" t="str">
            <v/>
          </cell>
        </row>
        <row r="4637">
          <cell r="A4637" t="str">
            <v/>
          </cell>
        </row>
        <row r="4638">
          <cell r="A4638" t="str">
            <v/>
          </cell>
        </row>
        <row r="4639">
          <cell r="A4639" t="str">
            <v/>
          </cell>
        </row>
        <row r="4640">
          <cell r="A4640" t="str">
            <v/>
          </cell>
        </row>
        <row r="4641">
          <cell r="A4641" t="str">
            <v/>
          </cell>
        </row>
        <row r="4642">
          <cell r="A4642" t="str">
            <v/>
          </cell>
        </row>
        <row r="4643">
          <cell r="A4643" t="str">
            <v/>
          </cell>
        </row>
        <row r="4644">
          <cell r="A4644" t="str">
            <v/>
          </cell>
        </row>
        <row r="4645">
          <cell r="A4645" t="str">
            <v/>
          </cell>
        </row>
        <row r="4646">
          <cell r="A4646" t="str">
            <v/>
          </cell>
        </row>
        <row r="4647">
          <cell r="A4647" t="str">
            <v/>
          </cell>
        </row>
        <row r="4648">
          <cell r="A4648" t="str">
            <v/>
          </cell>
        </row>
        <row r="4649">
          <cell r="A4649" t="str">
            <v/>
          </cell>
        </row>
        <row r="4650">
          <cell r="A4650" t="str">
            <v/>
          </cell>
        </row>
        <row r="4651">
          <cell r="A4651" t="str">
            <v/>
          </cell>
        </row>
        <row r="4652">
          <cell r="A4652" t="str">
            <v/>
          </cell>
        </row>
        <row r="4653">
          <cell r="A4653" t="str">
            <v/>
          </cell>
        </row>
        <row r="4654">
          <cell r="A4654" t="str">
            <v/>
          </cell>
        </row>
        <row r="4655">
          <cell r="A4655" t="str">
            <v/>
          </cell>
        </row>
        <row r="4656">
          <cell r="A4656" t="str">
            <v/>
          </cell>
        </row>
        <row r="4657">
          <cell r="A4657" t="str">
            <v/>
          </cell>
        </row>
        <row r="4658">
          <cell r="A4658" t="str">
            <v/>
          </cell>
        </row>
        <row r="4659">
          <cell r="A4659" t="str">
            <v/>
          </cell>
        </row>
        <row r="4660">
          <cell r="A4660" t="str">
            <v/>
          </cell>
        </row>
        <row r="4661">
          <cell r="A4661" t="str">
            <v/>
          </cell>
        </row>
        <row r="4662">
          <cell r="A4662" t="str">
            <v/>
          </cell>
        </row>
        <row r="4663">
          <cell r="A4663" t="str">
            <v/>
          </cell>
        </row>
        <row r="4664">
          <cell r="A4664" t="str">
            <v/>
          </cell>
        </row>
        <row r="4665">
          <cell r="A4665" t="str">
            <v/>
          </cell>
        </row>
        <row r="4666">
          <cell r="A4666" t="str">
            <v/>
          </cell>
        </row>
        <row r="4667">
          <cell r="A4667" t="str">
            <v/>
          </cell>
        </row>
        <row r="4668">
          <cell r="A4668" t="str">
            <v/>
          </cell>
        </row>
        <row r="4669">
          <cell r="A4669" t="str">
            <v/>
          </cell>
        </row>
        <row r="4670">
          <cell r="A4670" t="str">
            <v/>
          </cell>
        </row>
        <row r="4671">
          <cell r="A4671" t="str">
            <v/>
          </cell>
        </row>
        <row r="4672">
          <cell r="A4672" t="str">
            <v/>
          </cell>
        </row>
        <row r="4673">
          <cell r="A4673" t="str">
            <v/>
          </cell>
        </row>
        <row r="4674">
          <cell r="A4674" t="str">
            <v/>
          </cell>
        </row>
        <row r="4675">
          <cell r="A4675" t="str">
            <v/>
          </cell>
        </row>
        <row r="4676">
          <cell r="A4676" t="str">
            <v/>
          </cell>
        </row>
        <row r="4677">
          <cell r="A4677" t="str">
            <v/>
          </cell>
        </row>
        <row r="4678">
          <cell r="A4678" t="str">
            <v/>
          </cell>
        </row>
        <row r="4679">
          <cell r="A4679" t="str">
            <v/>
          </cell>
        </row>
        <row r="4680">
          <cell r="A4680" t="str">
            <v/>
          </cell>
        </row>
        <row r="4681">
          <cell r="A4681" t="str">
            <v/>
          </cell>
        </row>
        <row r="4682">
          <cell r="A4682" t="str">
            <v/>
          </cell>
        </row>
        <row r="4683">
          <cell r="A4683" t="str">
            <v/>
          </cell>
        </row>
        <row r="4684">
          <cell r="A4684" t="str">
            <v/>
          </cell>
        </row>
        <row r="4685">
          <cell r="A4685" t="str">
            <v/>
          </cell>
        </row>
        <row r="4686">
          <cell r="A4686" t="str">
            <v/>
          </cell>
        </row>
        <row r="4687">
          <cell r="A4687" t="str">
            <v/>
          </cell>
        </row>
        <row r="4688">
          <cell r="A4688" t="str">
            <v/>
          </cell>
        </row>
        <row r="4689">
          <cell r="A4689" t="str">
            <v/>
          </cell>
        </row>
        <row r="4690">
          <cell r="A4690" t="str">
            <v/>
          </cell>
        </row>
        <row r="4691">
          <cell r="A4691" t="str">
            <v/>
          </cell>
        </row>
        <row r="4692">
          <cell r="A4692" t="str">
            <v/>
          </cell>
        </row>
        <row r="4693">
          <cell r="A4693" t="str">
            <v/>
          </cell>
        </row>
        <row r="4694">
          <cell r="A4694" t="str">
            <v/>
          </cell>
        </row>
        <row r="4695">
          <cell r="A4695" t="str">
            <v/>
          </cell>
        </row>
        <row r="4696">
          <cell r="A4696" t="str">
            <v/>
          </cell>
        </row>
        <row r="4697">
          <cell r="A4697" t="str">
            <v/>
          </cell>
        </row>
        <row r="4698">
          <cell r="A4698" t="str">
            <v/>
          </cell>
        </row>
        <row r="4699">
          <cell r="A4699" t="str">
            <v/>
          </cell>
        </row>
        <row r="4700">
          <cell r="A4700" t="str">
            <v/>
          </cell>
        </row>
        <row r="4701">
          <cell r="A4701" t="str">
            <v/>
          </cell>
        </row>
        <row r="4702">
          <cell r="A4702" t="str">
            <v/>
          </cell>
        </row>
        <row r="4703">
          <cell r="A4703" t="str">
            <v/>
          </cell>
        </row>
        <row r="4704">
          <cell r="A4704" t="str">
            <v/>
          </cell>
        </row>
        <row r="4705">
          <cell r="A4705" t="str">
            <v/>
          </cell>
        </row>
        <row r="4706">
          <cell r="A4706" t="str">
            <v/>
          </cell>
        </row>
        <row r="4707">
          <cell r="A4707" t="str">
            <v/>
          </cell>
        </row>
        <row r="4708">
          <cell r="A4708" t="str">
            <v/>
          </cell>
        </row>
        <row r="4709">
          <cell r="A4709" t="str">
            <v/>
          </cell>
        </row>
        <row r="4710">
          <cell r="A4710" t="str">
            <v/>
          </cell>
        </row>
        <row r="4711">
          <cell r="A4711" t="str">
            <v/>
          </cell>
        </row>
        <row r="4712">
          <cell r="A4712" t="str">
            <v/>
          </cell>
        </row>
        <row r="4713">
          <cell r="A4713" t="str">
            <v/>
          </cell>
        </row>
        <row r="4714">
          <cell r="A4714" t="str">
            <v/>
          </cell>
        </row>
        <row r="4715">
          <cell r="A4715" t="str">
            <v/>
          </cell>
        </row>
        <row r="4716">
          <cell r="A4716" t="str">
            <v/>
          </cell>
        </row>
        <row r="4717">
          <cell r="A4717" t="str">
            <v/>
          </cell>
        </row>
        <row r="4718">
          <cell r="A4718" t="str">
            <v/>
          </cell>
        </row>
        <row r="4719">
          <cell r="A4719" t="str">
            <v/>
          </cell>
        </row>
        <row r="4720">
          <cell r="A4720" t="str">
            <v/>
          </cell>
        </row>
        <row r="4721">
          <cell r="A4721" t="str">
            <v/>
          </cell>
        </row>
        <row r="4722">
          <cell r="A4722" t="str">
            <v/>
          </cell>
        </row>
        <row r="4723">
          <cell r="A4723" t="str">
            <v/>
          </cell>
        </row>
        <row r="4724">
          <cell r="A4724" t="str">
            <v/>
          </cell>
        </row>
        <row r="4725">
          <cell r="A4725" t="str">
            <v/>
          </cell>
        </row>
        <row r="4726">
          <cell r="A4726" t="str">
            <v/>
          </cell>
        </row>
        <row r="4727">
          <cell r="A4727" t="str">
            <v/>
          </cell>
        </row>
        <row r="4728">
          <cell r="A4728" t="str">
            <v/>
          </cell>
        </row>
        <row r="4729">
          <cell r="A4729" t="str">
            <v/>
          </cell>
        </row>
        <row r="4730">
          <cell r="A4730" t="str">
            <v/>
          </cell>
        </row>
        <row r="4731">
          <cell r="A4731" t="str">
            <v/>
          </cell>
        </row>
        <row r="4732">
          <cell r="A4732" t="str">
            <v/>
          </cell>
        </row>
        <row r="4733">
          <cell r="A4733" t="str">
            <v/>
          </cell>
        </row>
        <row r="4734">
          <cell r="A4734" t="str">
            <v/>
          </cell>
        </row>
        <row r="4735">
          <cell r="A4735" t="str">
            <v/>
          </cell>
        </row>
        <row r="4736">
          <cell r="A4736" t="str">
            <v/>
          </cell>
        </row>
        <row r="4737">
          <cell r="A4737" t="str">
            <v/>
          </cell>
        </row>
        <row r="4738">
          <cell r="A4738" t="str">
            <v/>
          </cell>
        </row>
        <row r="4739">
          <cell r="A4739" t="str">
            <v/>
          </cell>
        </row>
        <row r="4740">
          <cell r="A4740" t="str">
            <v/>
          </cell>
        </row>
        <row r="4741">
          <cell r="A4741" t="str">
            <v/>
          </cell>
        </row>
        <row r="4742">
          <cell r="A4742" t="str">
            <v/>
          </cell>
        </row>
        <row r="4743">
          <cell r="A4743" t="str">
            <v/>
          </cell>
        </row>
        <row r="4744">
          <cell r="A4744" t="str">
            <v/>
          </cell>
        </row>
        <row r="4745">
          <cell r="A4745" t="str">
            <v/>
          </cell>
        </row>
        <row r="4746">
          <cell r="A4746" t="str">
            <v/>
          </cell>
        </row>
        <row r="4747">
          <cell r="A4747" t="str">
            <v/>
          </cell>
        </row>
        <row r="4748">
          <cell r="A4748" t="str">
            <v/>
          </cell>
        </row>
        <row r="4749">
          <cell r="A4749" t="str">
            <v/>
          </cell>
        </row>
        <row r="4750">
          <cell r="A4750" t="str">
            <v/>
          </cell>
        </row>
        <row r="4751">
          <cell r="A4751" t="str">
            <v/>
          </cell>
        </row>
        <row r="4752">
          <cell r="A4752" t="str">
            <v/>
          </cell>
        </row>
        <row r="4753">
          <cell r="A4753" t="str">
            <v/>
          </cell>
        </row>
        <row r="4754">
          <cell r="A4754" t="str">
            <v/>
          </cell>
        </row>
        <row r="4755">
          <cell r="A4755" t="str">
            <v/>
          </cell>
        </row>
        <row r="4756">
          <cell r="A4756" t="str">
            <v/>
          </cell>
        </row>
        <row r="4757">
          <cell r="A4757" t="str">
            <v/>
          </cell>
        </row>
        <row r="4758">
          <cell r="A4758" t="str">
            <v/>
          </cell>
        </row>
        <row r="4759">
          <cell r="A4759" t="str">
            <v/>
          </cell>
        </row>
        <row r="4760">
          <cell r="A4760" t="str">
            <v/>
          </cell>
        </row>
        <row r="4761">
          <cell r="A4761" t="str">
            <v/>
          </cell>
        </row>
        <row r="4762">
          <cell r="A4762" t="str">
            <v/>
          </cell>
        </row>
        <row r="4763">
          <cell r="A4763" t="str">
            <v/>
          </cell>
        </row>
        <row r="4764">
          <cell r="A4764" t="str">
            <v/>
          </cell>
        </row>
        <row r="4765">
          <cell r="A4765" t="str">
            <v/>
          </cell>
        </row>
        <row r="4766">
          <cell r="A4766" t="str">
            <v/>
          </cell>
        </row>
        <row r="4767">
          <cell r="A4767" t="str">
            <v/>
          </cell>
        </row>
        <row r="4768">
          <cell r="A4768" t="str">
            <v/>
          </cell>
        </row>
        <row r="4769">
          <cell r="A4769" t="str">
            <v/>
          </cell>
        </row>
        <row r="4770">
          <cell r="A4770" t="str">
            <v/>
          </cell>
        </row>
        <row r="4771">
          <cell r="A4771" t="str">
            <v/>
          </cell>
        </row>
        <row r="4772">
          <cell r="A4772" t="str">
            <v/>
          </cell>
        </row>
        <row r="4773">
          <cell r="A4773" t="str">
            <v/>
          </cell>
        </row>
        <row r="4774">
          <cell r="A4774" t="str">
            <v/>
          </cell>
        </row>
        <row r="4775">
          <cell r="A4775" t="str">
            <v/>
          </cell>
        </row>
        <row r="4776">
          <cell r="A4776" t="str">
            <v/>
          </cell>
        </row>
        <row r="4777">
          <cell r="A4777" t="str">
            <v/>
          </cell>
        </row>
        <row r="4778">
          <cell r="A4778" t="str">
            <v/>
          </cell>
        </row>
        <row r="4779">
          <cell r="A4779" t="str">
            <v/>
          </cell>
        </row>
        <row r="4780">
          <cell r="A4780" t="str">
            <v/>
          </cell>
        </row>
        <row r="4781">
          <cell r="A4781" t="str">
            <v/>
          </cell>
        </row>
        <row r="4782">
          <cell r="A4782" t="str">
            <v/>
          </cell>
        </row>
        <row r="4783">
          <cell r="A4783" t="str">
            <v/>
          </cell>
        </row>
        <row r="4784">
          <cell r="A4784" t="str">
            <v/>
          </cell>
        </row>
        <row r="4785">
          <cell r="A4785" t="str">
            <v/>
          </cell>
        </row>
        <row r="4786">
          <cell r="A4786" t="str">
            <v/>
          </cell>
        </row>
        <row r="4787">
          <cell r="A4787" t="str">
            <v/>
          </cell>
        </row>
        <row r="4788">
          <cell r="A4788" t="str">
            <v/>
          </cell>
        </row>
        <row r="4789">
          <cell r="A4789" t="str">
            <v/>
          </cell>
        </row>
        <row r="4790">
          <cell r="A4790" t="str">
            <v/>
          </cell>
        </row>
        <row r="4791">
          <cell r="A4791" t="str">
            <v/>
          </cell>
        </row>
        <row r="4792">
          <cell r="A4792" t="str">
            <v/>
          </cell>
        </row>
        <row r="4793">
          <cell r="A4793" t="str">
            <v/>
          </cell>
        </row>
        <row r="4794">
          <cell r="A4794" t="str">
            <v/>
          </cell>
        </row>
        <row r="4795">
          <cell r="A4795" t="str">
            <v/>
          </cell>
        </row>
        <row r="4796">
          <cell r="A4796" t="str">
            <v/>
          </cell>
        </row>
        <row r="4797">
          <cell r="A4797" t="str">
            <v/>
          </cell>
        </row>
        <row r="4798">
          <cell r="A4798" t="str">
            <v/>
          </cell>
        </row>
        <row r="4799">
          <cell r="A4799" t="str">
            <v/>
          </cell>
        </row>
        <row r="4800">
          <cell r="A4800" t="str">
            <v/>
          </cell>
        </row>
        <row r="4801">
          <cell r="A4801" t="str">
            <v/>
          </cell>
        </row>
        <row r="4802">
          <cell r="A4802" t="str">
            <v/>
          </cell>
        </row>
        <row r="4803">
          <cell r="A4803" t="str">
            <v/>
          </cell>
        </row>
        <row r="4804">
          <cell r="A4804" t="str">
            <v/>
          </cell>
        </row>
        <row r="4805">
          <cell r="A4805" t="str">
            <v/>
          </cell>
        </row>
        <row r="4806">
          <cell r="A4806" t="str">
            <v/>
          </cell>
        </row>
        <row r="4807">
          <cell r="A4807" t="str">
            <v/>
          </cell>
        </row>
        <row r="4808">
          <cell r="A4808" t="str">
            <v/>
          </cell>
        </row>
        <row r="4809">
          <cell r="A4809" t="str">
            <v/>
          </cell>
        </row>
        <row r="4810">
          <cell r="A4810" t="str">
            <v/>
          </cell>
        </row>
        <row r="4811">
          <cell r="A4811" t="str">
            <v/>
          </cell>
        </row>
        <row r="4812">
          <cell r="A4812" t="str">
            <v/>
          </cell>
        </row>
        <row r="4813">
          <cell r="A4813" t="str">
            <v/>
          </cell>
        </row>
        <row r="4814">
          <cell r="A4814" t="str">
            <v/>
          </cell>
        </row>
        <row r="4815">
          <cell r="A4815" t="str">
            <v/>
          </cell>
        </row>
        <row r="4816">
          <cell r="A4816" t="str">
            <v/>
          </cell>
        </row>
        <row r="4817">
          <cell r="A4817" t="str">
            <v/>
          </cell>
        </row>
        <row r="4818">
          <cell r="A4818" t="str">
            <v/>
          </cell>
        </row>
        <row r="4819">
          <cell r="A4819" t="str">
            <v/>
          </cell>
        </row>
        <row r="4820">
          <cell r="A4820" t="str">
            <v/>
          </cell>
        </row>
        <row r="4821">
          <cell r="A4821" t="str">
            <v/>
          </cell>
        </row>
        <row r="4822">
          <cell r="A4822" t="str">
            <v/>
          </cell>
        </row>
        <row r="4823">
          <cell r="A4823" t="str">
            <v/>
          </cell>
        </row>
        <row r="4824">
          <cell r="A4824" t="str">
            <v/>
          </cell>
        </row>
        <row r="4825">
          <cell r="A4825" t="str">
            <v/>
          </cell>
        </row>
        <row r="4826">
          <cell r="A4826" t="str">
            <v/>
          </cell>
        </row>
        <row r="4827">
          <cell r="A4827" t="str">
            <v/>
          </cell>
        </row>
        <row r="4828">
          <cell r="A4828" t="str">
            <v/>
          </cell>
        </row>
        <row r="4829">
          <cell r="A4829" t="str">
            <v/>
          </cell>
        </row>
        <row r="4830">
          <cell r="A4830" t="str">
            <v/>
          </cell>
        </row>
        <row r="4831">
          <cell r="A4831" t="str">
            <v/>
          </cell>
        </row>
        <row r="4832">
          <cell r="A4832" t="str">
            <v/>
          </cell>
        </row>
        <row r="4833">
          <cell r="A4833" t="str">
            <v/>
          </cell>
        </row>
        <row r="4834">
          <cell r="A4834" t="str">
            <v/>
          </cell>
        </row>
        <row r="4835">
          <cell r="A4835" t="str">
            <v/>
          </cell>
        </row>
        <row r="4836">
          <cell r="A4836" t="str">
            <v/>
          </cell>
        </row>
        <row r="4837">
          <cell r="A4837" t="str">
            <v/>
          </cell>
        </row>
        <row r="4838">
          <cell r="A4838" t="str">
            <v/>
          </cell>
        </row>
        <row r="4839">
          <cell r="A4839" t="str">
            <v/>
          </cell>
        </row>
        <row r="4840">
          <cell r="A4840" t="str">
            <v/>
          </cell>
        </row>
        <row r="4841">
          <cell r="A4841" t="str">
            <v/>
          </cell>
        </row>
        <row r="4842">
          <cell r="A4842" t="str">
            <v/>
          </cell>
        </row>
        <row r="4843">
          <cell r="A4843" t="str">
            <v/>
          </cell>
        </row>
        <row r="4844">
          <cell r="A4844" t="str">
            <v/>
          </cell>
        </row>
        <row r="4845">
          <cell r="A4845" t="str">
            <v/>
          </cell>
        </row>
        <row r="4846">
          <cell r="A4846" t="str">
            <v/>
          </cell>
        </row>
        <row r="4847">
          <cell r="A4847" t="str">
            <v/>
          </cell>
        </row>
        <row r="4848">
          <cell r="A4848" t="str">
            <v/>
          </cell>
        </row>
        <row r="4849">
          <cell r="A4849" t="str">
            <v/>
          </cell>
        </row>
        <row r="4850">
          <cell r="A4850" t="str">
            <v/>
          </cell>
        </row>
        <row r="4851">
          <cell r="A4851" t="str">
            <v/>
          </cell>
        </row>
        <row r="4852">
          <cell r="A4852" t="str">
            <v/>
          </cell>
        </row>
        <row r="4853">
          <cell r="A4853" t="str">
            <v/>
          </cell>
        </row>
        <row r="4854">
          <cell r="A4854" t="str">
            <v/>
          </cell>
        </row>
        <row r="4855">
          <cell r="A4855" t="str">
            <v/>
          </cell>
        </row>
        <row r="4856">
          <cell r="A4856" t="str">
            <v/>
          </cell>
        </row>
        <row r="4857">
          <cell r="A4857" t="str">
            <v/>
          </cell>
        </row>
        <row r="4858">
          <cell r="A4858" t="str">
            <v/>
          </cell>
        </row>
        <row r="4859">
          <cell r="A4859" t="str">
            <v/>
          </cell>
        </row>
        <row r="4860">
          <cell r="A4860" t="str">
            <v/>
          </cell>
        </row>
        <row r="4861">
          <cell r="A4861" t="str">
            <v/>
          </cell>
        </row>
        <row r="4862">
          <cell r="A4862" t="str">
            <v/>
          </cell>
        </row>
        <row r="4863">
          <cell r="A4863" t="str">
            <v/>
          </cell>
        </row>
        <row r="4864">
          <cell r="A4864" t="str">
            <v/>
          </cell>
        </row>
        <row r="4865">
          <cell r="A4865" t="str">
            <v/>
          </cell>
        </row>
        <row r="4866">
          <cell r="A4866" t="str">
            <v/>
          </cell>
        </row>
        <row r="4867">
          <cell r="A4867" t="str">
            <v/>
          </cell>
        </row>
        <row r="4868">
          <cell r="A4868" t="str">
            <v/>
          </cell>
        </row>
        <row r="4869">
          <cell r="A4869" t="str">
            <v/>
          </cell>
        </row>
        <row r="4870">
          <cell r="A4870" t="str">
            <v/>
          </cell>
        </row>
        <row r="4871">
          <cell r="A4871" t="str">
            <v/>
          </cell>
        </row>
        <row r="4872">
          <cell r="A4872" t="str">
            <v/>
          </cell>
        </row>
        <row r="4873">
          <cell r="A4873" t="str">
            <v/>
          </cell>
        </row>
        <row r="4874">
          <cell r="A4874" t="str">
            <v/>
          </cell>
        </row>
        <row r="4875">
          <cell r="A4875" t="str">
            <v/>
          </cell>
        </row>
        <row r="4876">
          <cell r="A4876" t="str">
            <v/>
          </cell>
        </row>
        <row r="4877">
          <cell r="A4877" t="str">
            <v/>
          </cell>
        </row>
        <row r="4878">
          <cell r="A4878" t="str">
            <v/>
          </cell>
        </row>
        <row r="4879">
          <cell r="A4879" t="str">
            <v/>
          </cell>
        </row>
        <row r="4880">
          <cell r="A4880" t="str">
            <v/>
          </cell>
        </row>
        <row r="4881">
          <cell r="A4881" t="str">
            <v/>
          </cell>
        </row>
        <row r="4882">
          <cell r="A4882" t="str">
            <v/>
          </cell>
        </row>
        <row r="4883">
          <cell r="A4883" t="str">
            <v/>
          </cell>
        </row>
        <row r="4884">
          <cell r="A4884" t="str">
            <v/>
          </cell>
        </row>
        <row r="4885">
          <cell r="A4885" t="str">
            <v/>
          </cell>
        </row>
        <row r="4886">
          <cell r="A4886" t="str">
            <v/>
          </cell>
        </row>
        <row r="4887">
          <cell r="A4887" t="str">
            <v/>
          </cell>
        </row>
        <row r="4888">
          <cell r="A4888" t="str">
            <v/>
          </cell>
        </row>
        <row r="4889">
          <cell r="A4889" t="str">
            <v/>
          </cell>
        </row>
        <row r="4890">
          <cell r="A4890" t="str">
            <v/>
          </cell>
        </row>
        <row r="4891">
          <cell r="A4891" t="str">
            <v/>
          </cell>
        </row>
        <row r="4892">
          <cell r="A4892" t="str">
            <v/>
          </cell>
        </row>
        <row r="4893">
          <cell r="A4893" t="str">
            <v/>
          </cell>
        </row>
        <row r="4894">
          <cell r="A4894" t="str">
            <v/>
          </cell>
        </row>
        <row r="4895">
          <cell r="A4895" t="str">
            <v/>
          </cell>
        </row>
        <row r="4896">
          <cell r="A4896" t="str">
            <v/>
          </cell>
        </row>
        <row r="4897">
          <cell r="A4897" t="str">
            <v/>
          </cell>
        </row>
        <row r="4898">
          <cell r="A4898" t="str">
            <v/>
          </cell>
        </row>
        <row r="4899">
          <cell r="A4899" t="str">
            <v/>
          </cell>
        </row>
        <row r="4900">
          <cell r="A4900" t="str">
            <v/>
          </cell>
        </row>
        <row r="4901">
          <cell r="A4901" t="str">
            <v/>
          </cell>
        </row>
        <row r="4902">
          <cell r="A4902" t="str">
            <v/>
          </cell>
        </row>
        <row r="4903">
          <cell r="A4903" t="str">
            <v/>
          </cell>
        </row>
        <row r="4904">
          <cell r="A4904" t="str">
            <v/>
          </cell>
        </row>
        <row r="4905">
          <cell r="A4905" t="str">
            <v/>
          </cell>
        </row>
        <row r="4906">
          <cell r="A4906" t="str">
            <v/>
          </cell>
        </row>
        <row r="4907">
          <cell r="A4907" t="str">
            <v/>
          </cell>
        </row>
        <row r="4908">
          <cell r="A4908" t="str">
            <v/>
          </cell>
        </row>
        <row r="4909">
          <cell r="A4909" t="str">
            <v/>
          </cell>
        </row>
        <row r="4910">
          <cell r="A4910" t="str">
            <v/>
          </cell>
        </row>
        <row r="4911">
          <cell r="A4911" t="str">
            <v/>
          </cell>
        </row>
        <row r="4912">
          <cell r="A4912" t="str">
            <v/>
          </cell>
        </row>
        <row r="4913">
          <cell r="A4913" t="str">
            <v/>
          </cell>
        </row>
        <row r="4914">
          <cell r="A4914" t="str">
            <v/>
          </cell>
        </row>
        <row r="4915">
          <cell r="A4915" t="str">
            <v/>
          </cell>
        </row>
        <row r="4916">
          <cell r="A4916" t="str">
            <v/>
          </cell>
        </row>
        <row r="4917">
          <cell r="A4917" t="str">
            <v/>
          </cell>
        </row>
        <row r="4918">
          <cell r="A4918" t="str">
            <v/>
          </cell>
        </row>
        <row r="4919">
          <cell r="A4919" t="str">
            <v/>
          </cell>
        </row>
        <row r="4920">
          <cell r="A4920" t="str">
            <v/>
          </cell>
        </row>
        <row r="4921">
          <cell r="A4921" t="str">
            <v/>
          </cell>
        </row>
        <row r="4922">
          <cell r="A4922" t="str">
            <v/>
          </cell>
        </row>
        <row r="4923">
          <cell r="A4923" t="str">
            <v/>
          </cell>
        </row>
        <row r="4924">
          <cell r="A4924" t="str">
            <v/>
          </cell>
        </row>
        <row r="4925">
          <cell r="A4925" t="str">
            <v/>
          </cell>
        </row>
        <row r="4926">
          <cell r="A4926" t="str">
            <v/>
          </cell>
        </row>
        <row r="4927">
          <cell r="A4927" t="str">
            <v/>
          </cell>
        </row>
        <row r="4928">
          <cell r="A4928" t="str">
            <v/>
          </cell>
        </row>
        <row r="4929">
          <cell r="A4929" t="str">
            <v/>
          </cell>
        </row>
        <row r="4930">
          <cell r="A4930" t="str">
            <v/>
          </cell>
        </row>
        <row r="4931">
          <cell r="A4931" t="str">
            <v/>
          </cell>
        </row>
        <row r="4932">
          <cell r="A4932" t="str">
            <v/>
          </cell>
        </row>
        <row r="4933">
          <cell r="A4933" t="str">
            <v/>
          </cell>
        </row>
        <row r="4934">
          <cell r="A4934" t="str">
            <v/>
          </cell>
        </row>
        <row r="4935">
          <cell r="A4935" t="str">
            <v/>
          </cell>
        </row>
        <row r="4936">
          <cell r="A4936" t="str">
            <v/>
          </cell>
        </row>
        <row r="4937">
          <cell r="A4937" t="str">
            <v/>
          </cell>
        </row>
        <row r="4938">
          <cell r="A4938" t="str">
            <v/>
          </cell>
        </row>
        <row r="4939">
          <cell r="A4939" t="str">
            <v/>
          </cell>
        </row>
        <row r="4940">
          <cell r="A4940" t="str">
            <v/>
          </cell>
        </row>
        <row r="4941">
          <cell r="A4941" t="str">
            <v/>
          </cell>
        </row>
        <row r="4942">
          <cell r="A4942" t="str">
            <v/>
          </cell>
        </row>
        <row r="4943">
          <cell r="A4943" t="str">
            <v/>
          </cell>
        </row>
        <row r="4944">
          <cell r="A4944" t="str">
            <v/>
          </cell>
        </row>
        <row r="4945">
          <cell r="A4945" t="str">
            <v/>
          </cell>
        </row>
        <row r="4946">
          <cell r="A4946" t="str">
            <v/>
          </cell>
        </row>
        <row r="4947">
          <cell r="A4947" t="str">
            <v/>
          </cell>
        </row>
        <row r="4948">
          <cell r="A4948" t="str">
            <v/>
          </cell>
        </row>
        <row r="4949">
          <cell r="A4949" t="str">
            <v/>
          </cell>
        </row>
        <row r="4950">
          <cell r="A4950" t="str">
            <v/>
          </cell>
        </row>
        <row r="4951">
          <cell r="A4951" t="str">
            <v/>
          </cell>
        </row>
        <row r="4952">
          <cell r="A4952" t="str">
            <v/>
          </cell>
        </row>
        <row r="4953">
          <cell r="A4953" t="str">
            <v/>
          </cell>
        </row>
        <row r="4954">
          <cell r="A4954" t="str">
            <v/>
          </cell>
        </row>
        <row r="4955">
          <cell r="A4955" t="str">
            <v/>
          </cell>
        </row>
        <row r="4956">
          <cell r="A4956" t="str">
            <v/>
          </cell>
        </row>
        <row r="4957">
          <cell r="A4957" t="str">
            <v/>
          </cell>
        </row>
        <row r="4958">
          <cell r="A4958" t="str">
            <v/>
          </cell>
        </row>
        <row r="4959">
          <cell r="A4959" t="str">
            <v/>
          </cell>
        </row>
        <row r="4960">
          <cell r="A4960" t="str">
            <v/>
          </cell>
        </row>
        <row r="4961">
          <cell r="A4961" t="str">
            <v/>
          </cell>
        </row>
        <row r="4962">
          <cell r="A4962" t="str">
            <v/>
          </cell>
        </row>
        <row r="4963">
          <cell r="A4963" t="str">
            <v/>
          </cell>
        </row>
        <row r="4964">
          <cell r="A4964" t="str">
            <v/>
          </cell>
        </row>
        <row r="4965">
          <cell r="A4965" t="str">
            <v/>
          </cell>
        </row>
        <row r="4966">
          <cell r="A4966" t="str">
            <v/>
          </cell>
        </row>
        <row r="4967">
          <cell r="A4967" t="str">
            <v/>
          </cell>
        </row>
        <row r="4968">
          <cell r="A4968" t="str">
            <v/>
          </cell>
        </row>
        <row r="4969">
          <cell r="A4969" t="str">
            <v/>
          </cell>
        </row>
        <row r="4970">
          <cell r="A4970" t="str">
            <v/>
          </cell>
        </row>
        <row r="4971">
          <cell r="A4971" t="str">
            <v/>
          </cell>
        </row>
        <row r="4972">
          <cell r="A4972" t="str">
            <v/>
          </cell>
        </row>
        <row r="4973">
          <cell r="A4973" t="str">
            <v/>
          </cell>
        </row>
        <row r="4974">
          <cell r="A4974" t="str">
            <v/>
          </cell>
        </row>
        <row r="4975">
          <cell r="A4975" t="str">
            <v/>
          </cell>
        </row>
        <row r="4976">
          <cell r="A4976" t="str">
            <v/>
          </cell>
        </row>
        <row r="4977">
          <cell r="A4977" t="str">
            <v/>
          </cell>
        </row>
        <row r="4978">
          <cell r="A4978" t="str">
            <v/>
          </cell>
        </row>
        <row r="4979">
          <cell r="A4979" t="str">
            <v/>
          </cell>
        </row>
        <row r="4980">
          <cell r="A4980" t="str">
            <v/>
          </cell>
        </row>
        <row r="4981">
          <cell r="A4981" t="str">
            <v/>
          </cell>
        </row>
        <row r="4982">
          <cell r="A4982" t="str">
            <v/>
          </cell>
        </row>
        <row r="4983">
          <cell r="A4983" t="str">
            <v/>
          </cell>
        </row>
        <row r="4984">
          <cell r="A4984" t="str">
            <v/>
          </cell>
        </row>
        <row r="4985">
          <cell r="A4985" t="str">
            <v/>
          </cell>
        </row>
        <row r="4986">
          <cell r="A4986" t="str">
            <v/>
          </cell>
        </row>
        <row r="4987">
          <cell r="A4987" t="str">
            <v/>
          </cell>
        </row>
        <row r="4988">
          <cell r="A4988" t="str">
            <v/>
          </cell>
        </row>
        <row r="4989">
          <cell r="A4989" t="str">
            <v/>
          </cell>
        </row>
        <row r="4990">
          <cell r="A4990" t="str">
            <v/>
          </cell>
        </row>
        <row r="4991">
          <cell r="A4991" t="str">
            <v/>
          </cell>
        </row>
        <row r="4992">
          <cell r="A4992" t="str">
            <v/>
          </cell>
        </row>
        <row r="4993">
          <cell r="A4993" t="str">
            <v/>
          </cell>
        </row>
        <row r="4994">
          <cell r="A4994" t="str">
            <v/>
          </cell>
        </row>
        <row r="4995">
          <cell r="A4995" t="str">
            <v/>
          </cell>
        </row>
        <row r="4996">
          <cell r="A4996" t="str">
            <v/>
          </cell>
        </row>
        <row r="4997">
          <cell r="A4997" t="str">
            <v/>
          </cell>
        </row>
        <row r="4998">
          <cell r="A4998" t="str">
            <v/>
          </cell>
        </row>
        <row r="4999">
          <cell r="A4999" t="str">
            <v/>
          </cell>
        </row>
        <row r="5000">
          <cell r="A5000" t="str">
            <v/>
          </cell>
        </row>
        <row r="5001">
          <cell r="A5001" t="str">
            <v/>
          </cell>
        </row>
        <row r="5002">
          <cell r="A5002" t="str">
            <v/>
          </cell>
        </row>
        <row r="5003">
          <cell r="A5003" t="str">
            <v/>
          </cell>
        </row>
        <row r="5004">
          <cell r="A5004" t="str">
            <v/>
          </cell>
        </row>
        <row r="5005">
          <cell r="A5005" t="str">
            <v/>
          </cell>
        </row>
        <row r="5006">
          <cell r="A5006" t="str">
            <v/>
          </cell>
        </row>
        <row r="5007">
          <cell r="A5007" t="str">
            <v/>
          </cell>
        </row>
        <row r="5008">
          <cell r="A5008" t="str">
            <v/>
          </cell>
        </row>
        <row r="5009">
          <cell r="A5009" t="str">
            <v/>
          </cell>
        </row>
        <row r="5010">
          <cell r="A5010" t="str">
            <v/>
          </cell>
        </row>
        <row r="5011">
          <cell r="A5011" t="str">
            <v/>
          </cell>
        </row>
        <row r="5012">
          <cell r="A5012" t="str">
            <v/>
          </cell>
        </row>
        <row r="5013">
          <cell r="A5013" t="str">
            <v/>
          </cell>
        </row>
        <row r="5014">
          <cell r="A5014" t="str">
            <v/>
          </cell>
        </row>
        <row r="5015">
          <cell r="A5015" t="str">
            <v/>
          </cell>
        </row>
        <row r="5016">
          <cell r="A5016" t="str">
            <v/>
          </cell>
        </row>
        <row r="5017">
          <cell r="A5017" t="str">
            <v/>
          </cell>
        </row>
        <row r="5018">
          <cell r="A5018" t="str">
            <v/>
          </cell>
        </row>
        <row r="5019">
          <cell r="A5019" t="str">
            <v/>
          </cell>
        </row>
        <row r="5020">
          <cell r="A5020" t="str">
            <v/>
          </cell>
        </row>
        <row r="5021">
          <cell r="A5021" t="str">
            <v/>
          </cell>
        </row>
        <row r="5022">
          <cell r="A5022" t="str">
            <v/>
          </cell>
        </row>
        <row r="5023">
          <cell r="A5023" t="str">
            <v/>
          </cell>
        </row>
        <row r="5024">
          <cell r="A5024" t="str">
            <v/>
          </cell>
        </row>
        <row r="5025">
          <cell r="A5025" t="str">
            <v/>
          </cell>
        </row>
        <row r="5026">
          <cell r="A5026" t="str">
            <v/>
          </cell>
        </row>
        <row r="5027">
          <cell r="A5027" t="str">
            <v/>
          </cell>
        </row>
        <row r="5028">
          <cell r="A5028" t="str">
            <v/>
          </cell>
        </row>
        <row r="5029">
          <cell r="A5029" t="str">
            <v/>
          </cell>
        </row>
        <row r="5030">
          <cell r="A5030" t="str">
            <v/>
          </cell>
        </row>
        <row r="5031">
          <cell r="A5031" t="str">
            <v/>
          </cell>
        </row>
        <row r="5032">
          <cell r="A5032" t="str">
            <v/>
          </cell>
        </row>
        <row r="5033">
          <cell r="A5033" t="str">
            <v/>
          </cell>
        </row>
        <row r="5034">
          <cell r="A5034" t="str">
            <v/>
          </cell>
        </row>
        <row r="5035">
          <cell r="A5035" t="str">
            <v/>
          </cell>
        </row>
        <row r="5036">
          <cell r="A5036" t="str">
            <v/>
          </cell>
        </row>
        <row r="5037">
          <cell r="A5037" t="str">
            <v/>
          </cell>
        </row>
        <row r="5038">
          <cell r="A5038" t="str">
            <v/>
          </cell>
        </row>
        <row r="5039">
          <cell r="A5039" t="str">
            <v/>
          </cell>
        </row>
        <row r="5040">
          <cell r="A5040" t="str">
            <v/>
          </cell>
        </row>
        <row r="5041">
          <cell r="A5041" t="str">
            <v/>
          </cell>
        </row>
        <row r="5042">
          <cell r="A5042" t="str">
            <v/>
          </cell>
        </row>
        <row r="5043">
          <cell r="A5043" t="str">
            <v/>
          </cell>
        </row>
        <row r="5044">
          <cell r="A5044" t="str">
            <v/>
          </cell>
        </row>
        <row r="5045">
          <cell r="A5045" t="str">
            <v/>
          </cell>
        </row>
        <row r="5046">
          <cell r="A5046" t="str">
            <v/>
          </cell>
        </row>
        <row r="5047">
          <cell r="A5047" t="str">
            <v/>
          </cell>
        </row>
        <row r="5048">
          <cell r="A5048" t="str">
            <v/>
          </cell>
        </row>
        <row r="5049">
          <cell r="A5049" t="str">
            <v/>
          </cell>
        </row>
        <row r="5050">
          <cell r="A5050" t="str">
            <v/>
          </cell>
        </row>
        <row r="5051">
          <cell r="A5051" t="str">
            <v/>
          </cell>
        </row>
        <row r="5052">
          <cell r="A5052" t="str">
            <v/>
          </cell>
        </row>
        <row r="5053">
          <cell r="A5053" t="str">
            <v/>
          </cell>
        </row>
        <row r="5054">
          <cell r="A5054" t="str">
            <v/>
          </cell>
        </row>
        <row r="5055">
          <cell r="A5055" t="str">
            <v/>
          </cell>
        </row>
        <row r="5056">
          <cell r="A5056" t="str">
            <v/>
          </cell>
        </row>
        <row r="5057">
          <cell r="A5057" t="str">
            <v/>
          </cell>
        </row>
        <row r="5058">
          <cell r="A5058" t="str">
            <v/>
          </cell>
        </row>
        <row r="5059">
          <cell r="A5059" t="str">
            <v/>
          </cell>
        </row>
        <row r="5060">
          <cell r="A5060" t="str">
            <v/>
          </cell>
        </row>
        <row r="5061">
          <cell r="A5061" t="str">
            <v/>
          </cell>
        </row>
        <row r="5062">
          <cell r="A5062" t="str">
            <v/>
          </cell>
        </row>
        <row r="5063">
          <cell r="A5063" t="str">
            <v/>
          </cell>
        </row>
        <row r="5064">
          <cell r="A5064" t="str">
            <v/>
          </cell>
        </row>
        <row r="5065">
          <cell r="A5065" t="str">
            <v/>
          </cell>
        </row>
        <row r="5066">
          <cell r="A5066" t="str">
            <v/>
          </cell>
        </row>
        <row r="5067">
          <cell r="A5067" t="str">
            <v/>
          </cell>
        </row>
        <row r="5068">
          <cell r="A5068" t="str">
            <v/>
          </cell>
        </row>
        <row r="5069">
          <cell r="A5069" t="str">
            <v/>
          </cell>
        </row>
        <row r="5070">
          <cell r="A5070" t="str">
            <v/>
          </cell>
        </row>
        <row r="5071">
          <cell r="A5071" t="str">
            <v/>
          </cell>
        </row>
        <row r="5072">
          <cell r="A5072" t="str">
            <v/>
          </cell>
        </row>
        <row r="5073">
          <cell r="A5073" t="str">
            <v/>
          </cell>
        </row>
        <row r="5074">
          <cell r="A5074" t="str">
            <v/>
          </cell>
        </row>
        <row r="5075">
          <cell r="A5075" t="str">
            <v/>
          </cell>
        </row>
        <row r="5076">
          <cell r="A5076" t="str">
            <v/>
          </cell>
        </row>
        <row r="5077">
          <cell r="A5077" t="str">
            <v/>
          </cell>
        </row>
        <row r="5078">
          <cell r="A5078" t="str">
            <v/>
          </cell>
        </row>
        <row r="5079">
          <cell r="A5079" t="str">
            <v/>
          </cell>
        </row>
        <row r="5080">
          <cell r="A5080" t="str">
            <v/>
          </cell>
        </row>
        <row r="5081">
          <cell r="A5081" t="str">
            <v/>
          </cell>
        </row>
        <row r="5082">
          <cell r="A5082" t="str">
            <v/>
          </cell>
        </row>
        <row r="5083">
          <cell r="A5083" t="str">
            <v/>
          </cell>
        </row>
        <row r="5084">
          <cell r="A5084" t="str">
            <v/>
          </cell>
        </row>
        <row r="5085">
          <cell r="A5085" t="str">
            <v/>
          </cell>
        </row>
        <row r="5086">
          <cell r="A5086" t="str">
            <v/>
          </cell>
        </row>
        <row r="5087">
          <cell r="A5087" t="str">
            <v/>
          </cell>
        </row>
        <row r="5088">
          <cell r="A5088" t="str">
            <v/>
          </cell>
        </row>
        <row r="5089">
          <cell r="A5089" t="str">
            <v/>
          </cell>
        </row>
        <row r="5090">
          <cell r="A5090" t="str">
            <v/>
          </cell>
        </row>
        <row r="5091">
          <cell r="A5091" t="str">
            <v/>
          </cell>
        </row>
        <row r="5092">
          <cell r="A5092" t="str">
            <v/>
          </cell>
        </row>
        <row r="5093">
          <cell r="A5093" t="str">
            <v/>
          </cell>
        </row>
        <row r="5094">
          <cell r="A5094" t="str">
            <v/>
          </cell>
        </row>
        <row r="5095">
          <cell r="A5095" t="str">
            <v/>
          </cell>
        </row>
        <row r="5096">
          <cell r="A5096" t="str">
            <v/>
          </cell>
        </row>
        <row r="5097">
          <cell r="A5097" t="str">
            <v/>
          </cell>
        </row>
        <row r="5098">
          <cell r="A5098" t="str">
            <v/>
          </cell>
        </row>
        <row r="5099">
          <cell r="A5099" t="str">
            <v/>
          </cell>
        </row>
        <row r="5100">
          <cell r="A5100" t="str">
            <v/>
          </cell>
        </row>
        <row r="5101">
          <cell r="A5101" t="str">
            <v/>
          </cell>
        </row>
        <row r="5102">
          <cell r="A5102" t="str">
            <v/>
          </cell>
        </row>
        <row r="5103">
          <cell r="A5103" t="str">
            <v/>
          </cell>
        </row>
        <row r="5104">
          <cell r="A5104" t="str">
            <v/>
          </cell>
        </row>
        <row r="5105">
          <cell r="A5105" t="str">
            <v/>
          </cell>
        </row>
        <row r="5106">
          <cell r="A5106" t="str">
            <v/>
          </cell>
        </row>
        <row r="5107">
          <cell r="A5107" t="str">
            <v/>
          </cell>
        </row>
        <row r="5108">
          <cell r="A5108" t="str">
            <v/>
          </cell>
        </row>
        <row r="5109">
          <cell r="A5109" t="str">
            <v/>
          </cell>
        </row>
        <row r="5110">
          <cell r="A5110" t="str">
            <v/>
          </cell>
        </row>
        <row r="5111">
          <cell r="A5111" t="str">
            <v/>
          </cell>
        </row>
        <row r="5112">
          <cell r="A5112" t="str">
            <v/>
          </cell>
        </row>
        <row r="5113">
          <cell r="A5113" t="str">
            <v/>
          </cell>
        </row>
        <row r="5114">
          <cell r="A5114" t="str">
            <v/>
          </cell>
        </row>
        <row r="5115">
          <cell r="A5115" t="str">
            <v/>
          </cell>
        </row>
        <row r="5116">
          <cell r="A5116" t="str">
            <v/>
          </cell>
        </row>
        <row r="5117">
          <cell r="A5117" t="str">
            <v/>
          </cell>
        </row>
        <row r="5118">
          <cell r="A5118" t="str">
            <v/>
          </cell>
        </row>
        <row r="5119">
          <cell r="A5119" t="str">
            <v/>
          </cell>
        </row>
        <row r="5120">
          <cell r="A5120" t="str">
            <v/>
          </cell>
        </row>
        <row r="5121">
          <cell r="A5121" t="str">
            <v/>
          </cell>
        </row>
        <row r="5122">
          <cell r="A5122" t="str">
            <v/>
          </cell>
        </row>
        <row r="5123">
          <cell r="A5123" t="str">
            <v/>
          </cell>
        </row>
        <row r="5124">
          <cell r="A5124" t="str">
            <v/>
          </cell>
        </row>
        <row r="5125">
          <cell r="A5125" t="str">
            <v/>
          </cell>
        </row>
        <row r="5126">
          <cell r="A5126" t="str">
            <v/>
          </cell>
        </row>
        <row r="5127">
          <cell r="A5127" t="str">
            <v/>
          </cell>
        </row>
        <row r="5128">
          <cell r="A5128" t="str">
            <v/>
          </cell>
        </row>
        <row r="5129">
          <cell r="A5129" t="str">
            <v/>
          </cell>
        </row>
        <row r="5130">
          <cell r="A5130" t="str">
            <v/>
          </cell>
        </row>
        <row r="5131">
          <cell r="A5131" t="str">
            <v/>
          </cell>
        </row>
        <row r="5132">
          <cell r="A5132" t="str">
            <v/>
          </cell>
        </row>
        <row r="5133">
          <cell r="A5133" t="str">
            <v/>
          </cell>
        </row>
        <row r="5134">
          <cell r="A5134" t="str">
            <v/>
          </cell>
        </row>
        <row r="5135">
          <cell r="A5135" t="str">
            <v/>
          </cell>
        </row>
        <row r="5136">
          <cell r="A5136" t="str">
            <v/>
          </cell>
        </row>
        <row r="5137">
          <cell r="A5137" t="str">
            <v/>
          </cell>
        </row>
        <row r="5138">
          <cell r="A5138" t="str">
            <v/>
          </cell>
        </row>
        <row r="5139">
          <cell r="A5139" t="str">
            <v/>
          </cell>
        </row>
        <row r="5140">
          <cell r="A5140" t="str">
            <v/>
          </cell>
        </row>
        <row r="5141">
          <cell r="A5141" t="str">
            <v/>
          </cell>
        </row>
        <row r="5142">
          <cell r="A5142" t="str">
            <v/>
          </cell>
        </row>
        <row r="5143">
          <cell r="A5143" t="str">
            <v/>
          </cell>
        </row>
        <row r="5144">
          <cell r="A5144" t="str">
            <v/>
          </cell>
        </row>
        <row r="5145">
          <cell r="A5145" t="str">
            <v/>
          </cell>
        </row>
        <row r="5146">
          <cell r="A5146" t="str">
            <v/>
          </cell>
        </row>
        <row r="5147">
          <cell r="A5147" t="str">
            <v/>
          </cell>
        </row>
        <row r="5148">
          <cell r="A5148" t="str">
            <v/>
          </cell>
        </row>
        <row r="5149">
          <cell r="A5149" t="str">
            <v/>
          </cell>
        </row>
        <row r="5150">
          <cell r="A5150" t="str">
            <v/>
          </cell>
        </row>
        <row r="5151">
          <cell r="A5151" t="str">
            <v/>
          </cell>
        </row>
        <row r="5152">
          <cell r="A5152" t="str">
            <v/>
          </cell>
        </row>
        <row r="5153">
          <cell r="A5153" t="str">
            <v/>
          </cell>
        </row>
        <row r="5154">
          <cell r="A5154" t="str">
            <v/>
          </cell>
        </row>
        <row r="5155">
          <cell r="A5155" t="str">
            <v/>
          </cell>
        </row>
        <row r="5156">
          <cell r="A5156" t="str">
            <v/>
          </cell>
        </row>
        <row r="5157">
          <cell r="A5157" t="str">
            <v/>
          </cell>
        </row>
        <row r="5158">
          <cell r="A5158" t="str">
            <v/>
          </cell>
        </row>
        <row r="5159">
          <cell r="A5159" t="str">
            <v/>
          </cell>
        </row>
        <row r="5160">
          <cell r="A5160" t="str">
            <v/>
          </cell>
        </row>
        <row r="5161">
          <cell r="A5161" t="str">
            <v/>
          </cell>
        </row>
        <row r="5162">
          <cell r="A5162" t="str">
            <v/>
          </cell>
        </row>
        <row r="5163">
          <cell r="A5163" t="str">
            <v/>
          </cell>
        </row>
        <row r="5164">
          <cell r="A5164" t="str">
            <v/>
          </cell>
        </row>
        <row r="5165">
          <cell r="A5165" t="str">
            <v/>
          </cell>
        </row>
        <row r="5166">
          <cell r="A5166" t="str">
            <v/>
          </cell>
        </row>
        <row r="5167">
          <cell r="A5167" t="str">
            <v/>
          </cell>
        </row>
        <row r="5168">
          <cell r="A5168" t="str">
            <v/>
          </cell>
        </row>
        <row r="5169">
          <cell r="A5169" t="str">
            <v/>
          </cell>
        </row>
        <row r="5170">
          <cell r="A5170" t="str">
            <v/>
          </cell>
        </row>
        <row r="5171">
          <cell r="A5171" t="str">
            <v/>
          </cell>
        </row>
        <row r="5172">
          <cell r="A5172" t="str">
            <v/>
          </cell>
        </row>
        <row r="5173">
          <cell r="A5173" t="str">
            <v/>
          </cell>
        </row>
        <row r="5174">
          <cell r="A5174" t="str">
            <v/>
          </cell>
        </row>
        <row r="5175">
          <cell r="A5175" t="str">
            <v/>
          </cell>
        </row>
        <row r="5176">
          <cell r="A5176" t="str">
            <v/>
          </cell>
        </row>
        <row r="5177">
          <cell r="A5177" t="str">
            <v/>
          </cell>
        </row>
        <row r="5178">
          <cell r="A5178" t="str">
            <v/>
          </cell>
        </row>
        <row r="5179">
          <cell r="A5179" t="str">
            <v/>
          </cell>
        </row>
        <row r="5180">
          <cell r="A5180" t="str">
            <v/>
          </cell>
        </row>
        <row r="5181">
          <cell r="A5181" t="str">
            <v/>
          </cell>
        </row>
        <row r="5182">
          <cell r="A5182" t="str">
            <v/>
          </cell>
        </row>
        <row r="5183">
          <cell r="A5183" t="str">
            <v/>
          </cell>
        </row>
        <row r="5184">
          <cell r="A5184" t="str">
            <v/>
          </cell>
        </row>
        <row r="5185">
          <cell r="A5185" t="str">
            <v/>
          </cell>
        </row>
        <row r="5186">
          <cell r="A5186" t="str">
            <v/>
          </cell>
        </row>
        <row r="5187">
          <cell r="A5187" t="str">
            <v/>
          </cell>
        </row>
        <row r="5188">
          <cell r="A5188" t="str">
            <v/>
          </cell>
        </row>
        <row r="5189">
          <cell r="A5189" t="str">
            <v/>
          </cell>
        </row>
        <row r="5190">
          <cell r="A5190" t="str">
            <v/>
          </cell>
        </row>
        <row r="5191">
          <cell r="A5191" t="str">
            <v/>
          </cell>
        </row>
        <row r="5192">
          <cell r="A5192" t="str">
            <v/>
          </cell>
        </row>
        <row r="5193">
          <cell r="A5193" t="str">
            <v/>
          </cell>
        </row>
        <row r="5194">
          <cell r="A5194" t="str">
            <v/>
          </cell>
        </row>
        <row r="5195">
          <cell r="A5195" t="str">
            <v/>
          </cell>
        </row>
        <row r="5196">
          <cell r="A5196" t="str">
            <v/>
          </cell>
        </row>
        <row r="5197">
          <cell r="A5197" t="str">
            <v/>
          </cell>
        </row>
        <row r="5198">
          <cell r="A5198" t="str">
            <v/>
          </cell>
        </row>
        <row r="5199">
          <cell r="A5199" t="str">
            <v/>
          </cell>
        </row>
        <row r="5200">
          <cell r="A5200" t="str">
            <v/>
          </cell>
        </row>
        <row r="5201">
          <cell r="A5201" t="str">
            <v/>
          </cell>
        </row>
        <row r="5202">
          <cell r="A5202" t="str">
            <v/>
          </cell>
        </row>
        <row r="5203">
          <cell r="A5203" t="str">
            <v/>
          </cell>
        </row>
        <row r="5204">
          <cell r="A5204" t="str">
            <v/>
          </cell>
        </row>
        <row r="5205">
          <cell r="A5205" t="str">
            <v/>
          </cell>
        </row>
        <row r="5206">
          <cell r="A5206" t="str">
            <v/>
          </cell>
        </row>
        <row r="5207">
          <cell r="A5207" t="str">
            <v/>
          </cell>
        </row>
        <row r="5208">
          <cell r="A5208" t="str">
            <v/>
          </cell>
        </row>
        <row r="5209">
          <cell r="A5209" t="str">
            <v/>
          </cell>
        </row>
        <row r="5210">
          <cell r="A5210" t="str">
            <v/>
          </cell>
        </row>
        <row r="5211">
          <cell r="A5211" t="str">
            <v/>
          </cell>
        </row>
        <row r="5212">
          <cell r="A5212" t="str">
            <v/>
          </cell>
        </row>
        <row r="5213">
          <cell r="A5213" t="str">
            <v/>
          </cell>
        </row>
        <row r="5214">
          <cell r="A5214" t="str">
            <v/>
          </cell>
        </row>
        <row r="5215">
          <cell r="A5215" t="str">
            <v/>
          </cell>
        </row>
        <row r="5216">
          <cell r="A5216" t="str">
            <v/>
          </cell>
        </row>
        <row r="5217">
          <cell r="A5217" t="str">
            <v/>
          </cell>
        </row>
        <row r="5218">
          <cell r="A5218" t="str">
            <v/>
          </cell>
        </row>
        <row r="5219">
          <cell r="A5219" t="str">
            <v/>
          </cell>
        </row>
        <row r="5220">
          <cell r="A5220" t="str">
            <v/>
          </cell>
        </row>
        <row r="5221">
          <cell r="A5221" t="str">
            <v/>
          </cell>
        </row>
        <row r="5222">
          <cell r="A5222" t="str">
            <v/>
          </cell>
        </row>
        <row r="5223">
          <cell r="A5223" t="str">
            <v/>
          </cell>
        </row>
        <row r="5224">
          <cell r="A5224" t="str">
            <v/>
          </cell>
        </row>
        <row r="5225">
          <cell r="A5225" t="str">
            <v/>
          </cell>
        </row>
        <row r="5226">
          <cell r="A5226" t="str">
            <v/>
          </cell>
        </row>
        <row r="5227">
          <cell r="A5227" t="str">
            <v/>
          </cell>
        </row>
        <row r="5228">
          <cell r="A5228" t="str">
            <v/>
          </cell>
        </row>
        <row r="5229">
          <cell r="A5229" t="str">
            <v/>
          </cell>
        </row>
        <row r="5230">
          <cell r="A5230" t="str">
            <v/>
          </cell>
        </row>
        <row r="5231">
          <cell r="A5231" t="str">
            <v/>
          </cell>
        </row>
        <row r="5232">
          <cell r="A5232" t="str">
            <v/>
          </cell>
        </row>
        <row r="5233">
          <cell r="A5233" t="str">
            <v/>
          </cell>
        </row>
        <row r="5234">
          <cell r="A5234" t="str">
            <v/>
          </cell>
        </row>
        <row r="5235">
          <cell r="A5235" t="str">
            <v/>
          </cell>
        </row>
        <row r="5236">
          <cell r="A5236" t="str">
            <v/>
          </cell>
        </row>
        <row r="5237">
          <cell r="A5237" t="str">
            <v/>
          </cell>
        </row>
        <row r="5238">
          <cell r="A5238" t="str">
            <v/>
          </cell>
        </row>
        <row r="5239">
          <cell r="A5239" t="str">
            <v/>
          </cell>
        </row>
        <row r="5240">
          <cell r="A5240" t="str">
            <v/>
          </cell>
        </row>
        <row r="5241">
          <cell r="A5241" t="str">
            <v/>
          </cell>
        </row>
        <row r="5242">
          <cell r="A5242" t="str">
            <v/>
          </cell>
        </row>
        <row r="5243">
          <cell r="A5243" t="str">
            <v/>
          </cell>
        </row>
        <row r="5244">
          <cell r="A5244" t="str">
            <v/>
          </cell>
        </row>
        <row r="5245">
          <cell r="A5245" t="str">
            <v/>
          </cell>
        </row>
        <row r="5246">
          <cell r="A5246" t="str">
            <v/>
          </cell>
        </row>
        <row r="5247">
          <cell r="A5247" t="str">
            <v/>
          </cell>
        </row>
        <row r="5248">
          <cell r="A5248" t="str">
            <v/>
          </cell>
        </row>
        <row r="5249">
          <cell r="A5249" t="str">
            <v/>
          </cell>
        </row>
        <row r="5250">
          <cell r="A5250" t="str">
            <v/>
          </cell>
        </row>
        <row r="5251">
          <cell r="A5251" t="str">
            <v/>
          </cell>
        </row>
        <row r="5252">
          <cell r="A5252" t="str">
            <v/>
          </cell>
        </row>
        <row r="5253">
          <cell r="A5253" t="str">
            <v/>
          </cell>
        </row>
        <row r="5254">
          <cell r="A5254" t="str">
            <v/>
          </cell>
        </row>
        <row r="5255">
          <cell r="A5255" t="str">
            <v/>
          </cell>
        </row>
        <row r="5256">
          <cell r="A5256" t="str">
            <v/>
          </cell>
        </row>
        <row r="5257">
          <cell r="A5257" t="str">
            <v/>
          </cell>
        </row>
        <row r="5258">
          <cell r="A5258" t="str">
            <v/>
          </cell>
        </row>
        <row r="5259">
          <cell r="A5259" t="str">
            <v/>
          </cell>
        </row>
        <row r="5260">
          <cell r="A5260" t="str">
            <v/>
          </cell>
        </row>
        <row r="5261">
          <cell r="A5261" t="str">
            <v/>
          </cell>
        </row>
        <row r="5262">
          <cell r="A5262" t="str">
            <v/>
          </cell>
        </row>
        <row r="5263">
          <cell r="A5263" t="str">
            <v/>
          </cell>
        </row>
        <row r="5264">
          <cell r="A5264" t="str">
            <v/>
          </cell>
        </row>
        <row r="5265">
          <cell r="A5265" t="str">
            <v/>
          </cell>
        </row>
        <row r="5266">
          <cell r="A5266" t="str">
            <v/>
          </cell>
        </row>
        <row r="5267">
          <cell r="A5267" t="str">
            <v/>
          </cell>
        </row>
        <row r="5268">
          <cell r="A5268" t="str">
            <v/>
          </cell>
        </row>
        <row r="5269">
          <cell r="A5269" t="str">
            <v/>
          </cell>
        </row>
        <row r="5270">
          <cell r="A5270" t="str">
            <v/>
          </cell>
        </row>
        <row r="5271">
          <cell r="A5271" t="str">
            <v/>
          </cell>
        </row>
        <row r="5272">
          <cell r="A5272" t="str">
            <v/>
          </cell>
        </row>
        <row r="5273">
          <cell r="A5273" t="str">
            <v/>
          </cell>
        </row>
        <row r="5274">
          <cell r="A5274" t="str">
            <v/>
          </cell>
        </row>
        <row r="5275">
          <cell r="A5275" t="str">
            <v/>
          </cell>
        </row>
        <row r="5276">
          <cell r="A5276" t="str">
            <v/>
          </cell>
        </row>
        <row r="5277">
          <cell r="A5277" t="str">
            <v/>
          </cell>
        </row>
        <row r="5278">
          <cell r="A5278" t="str">
            <v/>
          </cell>
        </row>
        <row r="5279">
          <cell r="A5279" t="str">
            <v/>
          </cell>
        </row>
        <row r="5280">
          <cell r="A5280" t="str">
            <v/>
          </cell>
        </row>
        <row r="5281">
          <cell r="A5281" t="str">
            <v/>
          </cell>
        </row>
        <row r="5282">
          <cell r="A5282" t="str">
            <v/>
          </cell>
        </row>
        <row r="5283">
          <cell r="A5283" t="str">
            <v/>
          </cell>
        </row>
        <row r="5284">
          <cell r="A5284" t="str">
            <v/>
          </cell>
        </row>
        <row r="5285">
          <cell r="A5285" t="str">
            <v/>
          </cell>
        </row>
        <row r="5286">
          <cell r="A5286" t="str">
            <v/>
          </cell>
        </row>
        <row r="5287">
          <cell r="A5287" t="str">
            <v/>
          </cell>
        </row>
        <row r="5288">
          <cell r="A5288" t="str">
            <v/>
          </cell>
        </row>
        <row r="5289">
          <cell r="A5289" t="str">
            <v/>
          </cell>
        </row>
        <row r="5290">
          <cell r="A5290" t="str">
            <v/>
          </cell>
        </row>
        <row r="5291">
          <cell r="A5291" t="str">
            <v/>
          </cell>
        </row>
        <row r="5292">
          <cell r="A5292" t="str">
            <v/>
          </cell>
        </row>
        <row r="5293">
          <cell r="A5293" t="str">
            <v/>
          </cell>
        </row>
        <row r="5294">
          <cell r="A5294" t="str">
            <v/>
          </cell>
        </row>
        <row r="5295">
          <cell r="A5295" t="str">
            <v/>
          </cell>
        </row>
        <row r="5296">
          <cell r="A5296" t="str">
            <v/>
          </cell>
        </row>
        <row r="5297">
          <cell r="A5297" t="str">
            <v/>
          </cell>
        </row>
        <row r="5298">
          <cell r="A5298" t="str">
            <v/>
          </cell>
        </row>
        <row r="5299">
          <cell r="A5299" t="str">
            <v/>
          </cell>
        </row>
        <row r="5300">
          <cell r="A5300" t="str">
            <v/>
          </cell>
        </row>
        <row r="5301">
          <cell r="A5301" t="str">
            <v/>
          </cell>
        </row>
        <row r="5302">
          <cell r="A5302" t="str">
            <v/>
          </cell>
        </row>
        <row r="5303">
          <cell r="A5303" t="str">
            <v/>
          </cell>
        </row>
        <row r="5304">
          <cell r="A5304" t="str">
            <v/>
          </cell>
        </row>
        <row r="5305">
          <cell r="A5305" t="str">
            <v/>
          </cell>
        </row>
        <row r="5306">
          <cell r="A5306" t="str">
            <v/>
          </cell>
        </row>
        <row r="5307">
          <cell r="A5307" t="str">
            <v/>
          </cell>
        </row>
        <row r="5308">
          <cell r="A5308" t="str">
            <v/>
          </cell>
        </row>
        <row r="5309">
          <cell r="A5309" t="str">
            <v/>
          </cell>
        </row>
        <row r="5310">
          <cell r="A5310" t="str">
            <v/>
          </cell>
        </row>
        <row r="5311">
          <cell r="A5311" t="str">
            <v/>
          </cell>
        </row>
        <row r="5312">
          <cell r="A5312" t="str">
            <v/>
          </cell>
        </row>
        <row r="5313">
          <cell r="A5313" t="str">
            <v/>
          </cell>
        </row>
        <row r="5314">
          <cell r="A5314" t="str">
            <v/>
          </cell>
        </row>
        <row r="5315">
          <cell r="A5315" t="str">
            <v/>
          </cell>
        </row>
        <row r="5316">
          <cell r="A5316" t="str">
            <v/>
          </cell>
        </row>
        <row r="5317">
          <cell r="A5317" t="str">
            <v/>
          </cell>
        </row>
        <row r="5318">
          <cell r="A5318" t="str">
            <v/>
          </cell>
        </row>
        <row r="5319">
          <cell r="A5319" t="str">
            <v/>
          </cell>
        </row>
        <row r="5320">
          <cell r="A5320" t="str">
            <v/>
          </cell>
        </row>
        <row r="5321">
          <cell r="A5321" t="str">
            <v/>
          </cell>
        </row>
        <row r="5322">
          <cell r="A5322" t="str">
            <v/>
          </cell>
        </row>
        <row r="5323">
          <cell r="A5323" t="str">
            <v/>
          </cell>
        </row>
        <row r="5324">
          <cell r="A5324" t="str">
            <v/>
          </cell>
        </row>
        <row r="5325">
          <cell r="A5325" t="str">
            <v/>
          </cell>
        </row>
        <row r="5326">
          <cell r="A5326" t="str">
            <v/>
          </cell>
        </row>
        <row r="5327">
          <cell r="A5327" t="str">
            <v/>
          </cell>
        </row>
        <row r="5328">
          <cell r="A5328" t="str">
            <v/>
          </cell>
        </row>
        <row r="5329">
          <cell r="A5329" t="str">
            <v/>
          </cell>
        </row>
        <row r="5330">
          <cell r="A5330" t="str">
            <v/>
          </cell>
        </row>
        <row r="5331">
          <cell r="A5331" t="str">
            <v/>
          </cell>
        </row>
        <row r="5332">
          <cell r="A5332" t="str">
            <v/>
          </cell>
        </row>
        <row r="5333">
          <cell r="A5333" t="str">
            <v/>
          </cell>
        </row>
        <row r="5334">
          <cell r="A5334" t="str">
            <v/>
          </cell>
        </row>
        <row r="5335">
          <cell r="A5335" t="str">
            <v/>
          </cell>
        </row>
        <row r="5336">
          <cell r="A5336" t="str">
            <v/>
          </cell>
        </row>
        <row r="5337">
          <cell r="A5337" t="str">
            <v/>
          </cell>
        </row>
        <row r="5338">
          <cell r="A5338" t="str">
            <v/>
          </cell>
        </row>
        <row r="5339">
          <cell r="A5339" t="str">
            <v/>
          </cell>
        </row>
        <row r="5340">
          <cell r="A5340" t="str">
            <v/>
          </cell>
        </row>
        <row r="5341">
          <cell r="A5341" t="str">
            <v/>
          </cell>
        </row>
        <row r="5342">
          <cell r="A5342" t="str">
            <v/>
          </cell>
        </row>
        <row r="5343">
          <cell r="A5343" t="str">
            <v/>
          </cell>
        </row>
        <row r="5344">
          <cell r="A5344" t="str">
            <v/>
          </cell>
        </row>
        <row r="5345">
          <cell r="A5345" t="str">
            <v/>
          </cell>
        </row>
        <row r="5346">
          <cell r="A5346" t="str">
            <v/>
          </cell>
        </row>
        <row r="5347">
          <cell r="A5347" t="str">
            <v/>
          </cell>
        </row>
        <row r="5348">
          <cell r="A5348" t="str">
            <v/>
          </cell>
        </row>
        <row r="5349">
          <cell r="A5349" t="str">
            <v/>
          </cell>
        </row>
        <row r="5350">
          <cell r="A5350" t="str">
            <v/>
          </cell>
        </row>
        <row r="5351">
          <cell r="A5351" t="str">
            <v/>
          </cell>
        </row>
        <row r="5352">
          <cell r="A5352" t="str">
            <v/>
          </cell>
        </row>
        <row r="5353">
          <cell r="A5353" t="str">
            <v/>
          </cell>
        </row>
        <row r="5354">
          <cell r="A5354" t="str">
            <v/>
          </cell>
        </row>
        <row r="5355">
          <cell r="A5355" t="str">
            <v/>
          </cell>
        </row>
        <row r="5356">
          <cell r="A5356" t="str">
            <v/>
          </cell>
        </row>
        <row r="5357">
          <cell r="A5357" t="str">
            <v/>
          </cell>
        </row>
        <row r="5358">
          <cell r="A5358" t="str">
            <v/>
          </cell>
        </row>
        <row r="5359">
          <cell r="A5359" t="str">
            <v/>
          </cell>
        </row>
        <row r="5360">
          <cell r="A5360" t="str">
            <v/>
          </cell>
        </row>
        <row r="5361">
          <cell r="A5361" t="str">
            <v/>
          </cell>
        </row>
        <row r="5362">
          <cell r="A5362" t="str">
            <v/>
          </cell>
        </row>
        <row r="5363">
          <cell r="A5363" t="str">
            <v/>
          </cell>
        </row>
        <row r="5364">
          <cell r="A5364" t="str">
            <v/>
          </cell>
        </row>
        <row r="5365">
          <cell r="A5365" t="str">
            <v/>
          </cell>
        </row>
        <row r="5366">
          <cell r="A5366" t="str">
            <v/>
          </cell>
        </row>
        <row r="5367">
          <cell r="A5367" t="str">
            <v/>
          </cell>
        </row>
        <row r="5368">
          <cell r="A5368" t="str">
            <v/>
          </cell>
        </row>
        <row r="5369">
          <cell r="A5369" t="str">
            <v/>
          </cell>
        </row>
        <row r="5370">
          <cell r="A5370" t="str">
            <v/>
          </cell>
        </row>
        <row r="5371">
          <cell r="A5371" t="str">
            <v/>
          </cell>
        </row>
        <row r="5372">
          <cell r="A5372" t="str">
            <v/>
          </cell>
        </row>
        <row r="5373">
          <cell r="A5373" t="str">
            <v/>
          </cell>
        </row>
        <row r="5374">
          <cell r="A5374" t="str">
            <v/>
          </cell>
        </row>
        <row r="5375">
          <cell r="A5375" t="str">
            <v/>
          </cell>
        </row>
        <row r="5376">
          <cell r="A5376" t="str">
            <v/>
          </cell>
        </row>
        <row r="5377">
          <cell r="A5377" t="str">
            <v/>
          </cell>
        </row>
        <row r="5378">
          <cell r="A5378" t="str">
            <v/>
          </cell>
        </row>
        <row r="5379">
          <cell r="A5379" t="str">
            <v/>
          </cell>
        </row>
        <row r="5380">
          <cell r="A5380" t="str">
            <v/>
          </cell>
        </row>
        <row r="5381">
          <cell r="A5381" t="str">
            <v/>
          </cell>
        </row>
        <row r="5382">
          <cell r="A5382" t="str">
            <v/>
          </cell>
        </row>
        <row r="5383">
          <cell r="A5383" t="str">
            <v/>
          </cell>
        </row>
        <row r="5384">
          <cell r="A5384" t="str">
            <v/>
          </cell>
        </row>
        <row r="5385">
          <cell r="A5385" t="str">
            <v/>
          </cell>
        </row>
        <row r="5386">
          <cell r="A5386" t="str">
            <v/>
          </cell>
        </row>
        <row r="5387">
          <cell r="A5387" t="str">
            <v/>
          </cell>
        </row>
        <row r="5388">
          <cell r="A5388" t="str">
            <v/>
          </cell>
        </row>
        <row r="5389">
          <cell r="A5389" t="str">
            <v/>
          </cell>
        </row>
        <row r="5390">
          <cell r="A5390" t="str">
            <v/>
          </cell>
        </row>
        <row r="5391">
          <cell r="A5391" t="str">
            <v/>
          </cell>
        </row>
        <row r="5392">
          <cell r="A5392" t="str">
            <v/>
          </cell>
        </row>
        <row r="5393">
          <cell r="A5393" t="str">
            <v/>
          </cell>
        </row>
        <row r="5394">
          <cell r="A5394" t="str">
            <v/>
          </cell>
        </row>
        <row r="5395">
          <cell r="A5395" t="str">
            <v/>
          </cell>
        </row>
        <row r="5396">
          <cell r="A5396" t="str">
            <v/>
          </cell>
        </row>
        <row r="5397">
          <cell r="A5397" t="str">
            <v/>
          </cell>
        </row>
        <row r="5398">
          <cell r="A5398" t="str">
            <v/>
          </cell>
        </row>
        <row r="5399">
          <cell r="A5399" t="str">
            <v/>
          </cell>
        </row>
        <row r="5400">
          <cell r="A5400" t="str">
            <v/>
          </cell>
        </row>
        <row r="5401">
          <cell r="A5401" t="str">
            <v/>
          </cell>
        </row>
        <row r="5402">
          <cell r="A5402" t="str">
            <v/>
          </cell>
        </row>
        <row r="5403">
          <cell r="A5403" t="str">
            <v/>
          </cell>
        </row>
        <row r="5404">
          <cell r="A5404" t="str">
            <v/>
          </cell>
        </row>
        <row r="5405">
          <cell r="A5405" t="str">
            <v/>
          </cell>
        </row>
        <row r="5406">
          <cell r="A5406" t="str">
            <v/>
          </cell>
        </row>
        <row r="5407">
          <cell r="A5407" t="str">
            <v/>
          </cell>
        </row>
        <row r="5408">
          <cell r="A5408" t="str">
            <v/>
          </cell>
        </row>
        <row r="5409">
          <cell r="A5409" t="str">
            <v/>
          </cell>
        </row>
        <row r="5410">
          <cell r="A5410" t="str">
            <v/>
          </cell>
        </row>
        <row r="5411">
          <cell r="A5411" t="str">
            <v/>
          </cell>
        </row>
        <row r="5412">
          <cell r="A5412" t="str">
            <v/>
          </cell>
        </row>
        <row r="5413">
          <cell r="A5413" t="str">
            <v/>
          </cell>
        </row>
        <row r="5414">
          <cell r="A5414" t="str">
            <v/>
          </cell>
        </row>
        <row r="5415">
          <cell r="A5415" t="str">
            <v/>
          </cell>
        </row>
        <row r="5416">
          <cell r="A5416" t="str">
            <v/>
          </cell>
        </row>
        <row r="5417">
          <cell r="A5417" t="str">
            <v/>
          </cell>
        </row>
        <row r="5418">
          <cell r="A5418" t="str">
            <v/>
          </cell>
        </row>
        <row r="5419">
          <cell r="A5419" t="str">
            <v/>
          </cell>
        </row>
        <row r="5420">
          <cell r="A5420" t="str">
            <v/>
          </cell>
        </row>
        <row r="5421">
          <cell r="A5421" t="str">
            <v/>
          </cell>
        </row>
        <row r="5422">
          <cell r="A5422" t="str">
            <v/>
          </cell>
        </row>
        <row r="5423">
          <cell r="A5423" t="str">
            <v/>
          </cell>
        </row>
        <row r="5424">
          <cell r="A5424" t="str">
            <v/>
          </cell>
        </row>
        <row r="5425">
          <cell r="A5425" t="str">
            <v/>
          </cell>
        </row>
        <row r="5426">
          <cell r="A5426" t="str">
            <v/>
          </cell>
        </row>
        <row r="5427">
          <cell r="A5427" t="str">
            <v/>
          </cell>
        </row>
        <row r="5428">
          <cell r="A5428" t="str">
            <v/>
          </cell>
        </row>
        <row r="5429">
          <cell r="A5429" t="str">
            <v/>
          </cell>
        </row>
        <row r="5430">
          <cell r="A5430" t="str">
            <v/>
          </cell>
        </row>
        <row r="5431">
          <cell r="A5431" t="str">
            <v/>
          </cell>
        </row>
        <row r="5432">
          <cell r="A5432" t="str">
            <v/>
          </cell>
        </row>
        <row r="5433">
          <cell r="A5433" t="str">
            <v/>
          </cell>
        </row>
        <row r="5434">
          <cell r="A5434" t="str">
            <v/>
          </cell>
        </row>
        <row r="5435">
          <cell r="A5435" t="str">
            <v/>
          </cell>
        </row>
        <row r="5436">
          <cell r="A5436" t="str">
            <v/>
          </cell>
        </row>
        <row r="5437">
          <cell r="A5437" t="str">
            <v/>
          </cell>
        </row>
        <row r="5438">
          <cell r="A5438" t="str">
            <v/>
          </cell>
        </row>
        <row r="5439">
          <cell r="A5439" t="str">
            <v/>
          </cell>
        </row>
        <row r="5440">
          <cell r="A5440" t="str">
            <v/>
          </cell>
        </row>
        <row r="5441">
          <cell r="A5441" t="str">
            <v/>
          </cell>
        </row>
        <row r="5442">
          <cell r="A5442" t="str">
            <v/>
          </cell>
        </row>
        <row r="5443">
          <cell r="A5443" t="str">
            <v/>
          </cell>
        </row>
        <row r="5444">
          <cell r="A5444" t="str">
            <v/>
          </cell>
        </row>
        <row r="5445">
          <cell r="A5445" t="str">
            <v/>
          </cell>
        </row>
        <row r="5446">
          <cell r="A5446" t="str">
            <v/>
          </cell>
        </row>
        <row r="5447">
          <cell r="A5447" t="str">
            <v/>
          </cell>
        </row>
        <row r="5448">
          <cell r="A5448" t="str">
            <v/>
          </cell>
        </row>
        <row r="5449">
          <cell r="A5449" t="str">
            <v/>
          </cell>
        </row>
        <row r="5450">
          <cell r="A5450" t="str">
            <v/>
          </cell>
        </row>
        <row r="5451">
          <cell r="A5451" t="str">
            <v/>
          </cell>
        </row>
        <row r="5452">
          <cell r="A5452" t="str">
            <v/>
          </cell>
        </row>
        <row r="5453">
          <cell r="A5453" t="str">
            <v/>
          </cell>
        </row>
        <row r="5454">
          <cell r="A5454" t="str">
            <v/>
          </cell>
        </row>
        <row r="5455">
          <cell r="A5455" t="str">
            <v/>
          </cell>
        </row>
        <row r="5456">
          <cell r="A5456" t="str">
            <v/>
          </cell>
        </row>
        <row r="5457">
          <cell r="A5457" t="str">
            <v/>
          </cell>
        </row>
        <row r="5458">
          <cell r="A5458" t="str">
            <v/>
          </cell>
        </row>
        <row r="5459">
          <cell r="A5459" t="str">
            <v/>
          </cell>
        </row>
        <row r="5460">
          <cell r="A5460" t="str">
            <v/>
          </cell>
        </row>
        <row r="5461">
          <cell r="A5461" t="str">
            <v/>
          </cell>
        </row>
        <row r="5462">
          <cell r="A5462" t="str">
            <v/>
          </cell>
        </row>
        <row r="5463">
          <cell r="A5463" t="str">
            <v/>
          </cell>
        </row>
        <row r="5464">
          <cell r="A5464" t="str">
            <v/>
          </cell>
        </row>
        <row r="5465">
          <cell r="A5465" t="str">
            <v/>
          </cell>
        </row>
        <row r="5466">
          <cell r="A5466" t="str">
            <v/>
          </cell>
        </row>
        <row r="5467">
          <cell r="A5467" t="str">
            <v/>
          </cell>
        </row>
        <row r="5468">
          <cell r="A5468" t="str">
            <v/>
          </cell>
        </row>
        <row r="5469">
          <cell r="A5469" t="str">
            <v/>
          </cell>
        </row>
        <row r="5470">
          <cell r="A5470" t="str">
            <v/>
          </cell>
        </row>
        <row r="5471">
          <cell r="A5471" t="str">
            <v/>
          </cell>
        </row>
        <row r="5472">
          <cell r="A5472" t="str">
            <v/>
          </cell>
        </row>
        <row r="5473">
          <cell r="A5473" t="str">
            <v/>
          </cell>
        </row>
        <row r="5474">
          <cell r="A5474" t="str">
            <v/>
          </cell>
        </row>
        <row r="5475">
          <cell r="A5475" t="str">
            <v/>
          </cell>
        </row>
        <row r="5476">
          <cell r="A5476" t="str">
            <v/>
          </cell>
        </row>
        <row r="5477">
          <cell r="A5477" t="str">
            <v/>
          </cell>
        </row>
        <row r="5478">
          <cell r="A5478" t="str">
            <v/>
          </cell>
        </row>
        <row r="5479">
          <cell r="A5479" t="str">
            <v/>
          </cell>
        </row>
        <row r="5480">
          <cell r="A5480" t="str">
            <v/>
          </cell>
        </row>
        <row r="5481">
          <cell r="A5481" t="str">
            <v/>
          </cell>
        </row>
        <row r="5482">
          <cell r="A5482" t="str">
            <v/>
          </cell>
        </row>
        <row r="5483">
          <cell r="A5483" t="str">
            <v/>
          </cell>
        </row>
        <row r="5484">
          <cell r="A5484" t="str">
            <v/>
          </cell>
        </row>
        <row r="5485">
          <cell r="A5485" t="str">
            <v/>
          </cell>
        </row>
        <row r="5486">
          <cell r="A5486" t="str">
            <v/>
          </cell>
        </row>
        <row r="5487">
          <cell r="A5487" t="str">
            <v/>
          </cell>
        </row>
        <row r="5488">
          <cell r="A5488" t="str">
            <v/>
          </cell>
        </row>
        <row r="5489">
          <cell r="A5489" t="str">
            <v/>
          </cell>
        </row>
        <row r="5490">
          <cell r="A5490" t="str">
            <v/>
          </cell>
        </row>
        <row r="5491">
          <cell r="A5491" t="str">
            <v/>
          </cell>
        </row>
        <row r="5492">
          <cell r="A5492" t="str">
            <v/>
          </cell>
        </row>
        <row r="5493">
          <cell r="A5493" t="str">
            <v/>
          </cell>
        </row>
        <row r="5494">
          <cell r="A5494" t="str">
            <v/>
          </cell>
        </row>
        <row r="5495">
          <cell r="A5495" t="str">
            <v/>
          </cell>
        </row>
        <row r="5496">
          <cell r="A5496" t="str">
            <v/>
          </cell>
        </row>
        <row r="5497">
          <cell r="A5497" t="str">
            <v/>
          </cell>
        </row>
        <row r="5498">
          <cell r="A5498" t="str">
            <v/>
          </cell>
        </row>
        <row r="5499">
          <cell r="A5499" t="str">
            <v/>
          </cell>
        </row>
        <row r="5500">
          <cell r="A5500" t="str">
            <v/>
          </cell>
        </row>
        <row r="5501">
          <cell r="A5501" t="str">
            <v/>
          </cell>
        </row>
        <row r="5502">
          <cell r="A5502" t="str">
            <v/>
          </cell>
        </row>
        <row r="5503">
          <cell r="A5503" t="str">
            <v/>
          </cell>
        </row>
        <row r="5504">
          <cell r="A5504" t="str">
            <v/>
          </cell>
        </row>
        <row r="5505">
          <cell r="A5505" t="str">
            <v/>
          </cell>
        </row>
        <row r="5506">
          <cell r="A5506" t="str">
            <v/>
          </cell>
        </row>
        <row r="5507">
          <cell r="A5507" t="str">
            <v/>
          </cell>
        </row>
        <row r="5508">
          <cell r="A5508" t="str">
            <v/>
          </cell>
        </row>
        <row r="5509">
          <cell r="A5509" t="str">
            <v/>
          </cell>
        </row>
        <row r="5510">
          <cell r="A5510" t="str">
            <v/>
          </cell>
        </row>
        <row r="5511">
          <cell r="A5511" t="str">
            <v/>
          </cell>
        </row>
        <row r="5512">
          <cell r="A5512" t="str">
            <v/>
          </cell>
        </row>
        <row r="5513">
          <cell r="A5513" t="str">
            <v/>
          </cell>
        </row>
        <row r="5514">
          <cell r="A5514" t="str">
            <v/>
          </cell>
        </row>
        <row r="5515">
          <cell r="A5515" t="str">
            <v/>
          </cell>
        </row>
        <row r="5516">
          <cell r="A5516" t="str">
            <v/>
          </cell>
        </row>
        <row r="5517">
          <cell r="A5517" t="str">
            <v/>
          </cell>
        </row>
        <row r="5518">
          <cell r="A5518" t="str">
            <v/>
          </cell>
        </row>
        <row r="5519">
          <cell r="A5519" t="str">
            <v/>
          </cell>
        </row>
        <row r="5520">
          <cell r="A5520" t="str">
            <v/>
          </cell>
        </row>
        <row r="5521">
          <cell r="A5521" t="str">
            <v/>
          </cell>
        </row>
        <row r="5522">
          <cell r="A5522" t="str">
            <v/>
          </cell>
        </row>
        <row r="5523">
          <cell r="A5523" t="str">
            <v/>
          </cell>
        </row>
        <row r="5524">
          <cell r="A5524" t="str">
            <v/>
          </cell>
        </row>
        <row r="5525">
          <cell r="A5525" t="str">
            <v/>
          </cell>
        </row>
        <row r="5526">
          <cell r="A5526" t="str">
            <v/>
          </cell>
        </row>
        <row r="5527">
          <cell r="A5527" t="str">
            <v/>
          </cell>
        </row>
        <row r="5528">
          <cell r="A5528" t="str">
            <v/>
          </cell>
        </row>
        <row r="5529">
          <cell r="A5529" t="str">
            <v/>
          </cell>
        </row>
        <row r="5530">
          <cell r="A5530" t="str">
            <v/>
          </cell>
        </row>
        <row r="5531">
          <cell r="A5531" t="str">
            <v/>
          </cell>
        </row>
        <row r="5532">
          <cell r="A5532" t="str">
            <v/>
          </cell>
        </row>
        <row r="5533">
          <cell r="A5533" t="str">
            <v/>
          </cell>
        </row>
        <row r="5534">
          <cell r="A5534" t="str">
            <v/>
          </cell>
        </row>
        <row r="5535">
          <cell r="A5535" t="str">
            <v/>
          </cell>
        </row>
        <row r="5536">
          <cell r="A5536" t="str">
            <v/>
          </cell>
        </row>
        <row r="5537">
          <cell r="A5537" t="str">
            <v/>
          </cell>
        </row>
        <row r="5538">
          <cell r="A5538" t="str">
            <v/>
          </cell>
        </row>
        <row r="5539">
          <cell r="A5539" t="str">
            <v/>
          </cell>
        </row>
        <row r="5540">
          <cell r="A5540" t="str">
            <v/>
          </cell>
        </row>
        <row r="5541">
          <cell r="A5541" t="str">
            <v/>
          </cell>
        </row>
        <row r="5542">
          <cell r="A5542" t="str">
            <v/>
          </cell>
        </row>
        <row r="5543">
          <cell r="A5543" t="str">
            <v/>
          </cell>
        </row>
        <row r="5544">
          <cell r="A5544" t="str">
            <v/>
          </cell>
        </row>
        <row r="5545">
          <cell r="A5545" t="str">
            <v/>
          </cell>
        </row>
        <row r="5546">
          <cell r="A5546" t="str">
            <v/>
          </cell>
        </row>
        <row r="5547">
          <cell r="A5547" t="str">
            <v/>
          </cell>
        </row>
        <row r="5548">
          <cell r="A5548" t="str">
            <v/>
          </cell>
        </row>
        <row r="5549">
          <cell r="A5549" t="str">
            <v/>
          </cell>
        </row>
        <row r="5550">
          <cell r="A5550" t="str">
            <v/>
          </cell>
        </row>
        <row r="5551">
          <cell r="A5551" t="str">
            <v/>
          </cell>
        </row>
        <row r="5552">
          <cell r="A5552" t="str">
            <v/>
          </cell>
        </row>
        <row r="5553">
          <cell r="A5553" t="str">
            <v/>
          </cell>
        </row>
        <row r="5554">
          <cell r="A5554" t="str">
            <v/>
          </cell>
        </row>
        <row r="5555">
          <cell r="A5555" t="str">
            <v/>
          </cell>
        </row>
        <row r="5556">
          <cell r="A5556" t="str">
            <v/>
          </cell>
        </row>
        <row r="5557">
          <cell r="A5557" t="str">
            <v/>
          </cell>
        </row>
        <row r="5558">
          <cell r="A5558" t="str">
            <v/>
          </cell>
        </row>
        <row r="5559">
          <cell r="A5559" t="str">
            <v/>
          </cell>
        </row>
        <row r="5560">
          <cell r="A5560" t="str">
            <v/>
          </cell>
        </row>
        <row r="5561">
          <cell r="A5561" t="str">
            <v/>
          </cell>
        </row>
        <row r="5562">
          <cell r="A5562" t="str">
            <v/>
          </cell>
        </row>
        <row r="5563">
          <cell r="A5563" t="str">
            <v/>
          </cell>
        </row>
        <row r="5564">
          <cell r="A5564" t="str">
            <v/>
          </cell>
        </row>
        <row r="5565">
          <cell r="A5565" t="str">
            <v/>
          </cell>
        </row>
        <row r="5566">
          <cell r="A5566" t="str">
            <v/>
          </cell>
        </row>
        <row r="5567">
          <cell r="A5567" t="str">
            <v/>
          </cell>
        </row>
        <row r="5568">
          <cell r="A5568" t="str">
            <v/>
          </cell>
        </row>
        <row r="5569">
          <cell r="A5569" t="str">
            <v/>
          </cell>
        </row>
        <row r="5570">
          <cell r="A5570" t="str">
            <v/>
          </cell>
        </row>
        <row r="5571">
          <cell r="A5571" t="str">
            <v/>
          </cell>
        </row>
        <row r="5572">
          <cell r="A5572" t="str">
            <v/>
          </cell>
        </row>
        <row r="5573">
          <cell r="A5573" t="str">
            <v/>
          </cell>
        </row>
        <row r="5574">
          <cell r="A5574" t="str">
            <v/>
          </cell>
        </row>
        <row r="5575">
          <cell r="A5575" t="str">
            <v/>
          </cell>
        </row>
        <row r="5576">
          <cell r="A5576" t="str">
            <v/>
          </cell>
        </row>
        <row r="5577">
          <cell r="A5577" t="str">
            <v/>
          </cell>
        </row>
        <row r="5578">
          <cell r="A5578" t="str">
            <v/>
          </cell>
        </row>
        <row r="5579">
          <cell r="A5579" t="str">
            <v/>
          </cell>
        </row>
        <row r="5580">
          <cell r="A5580" t="str">
            <v/>
          </cell>
        </row>
        <row r="5581">
          <cell r="A5581" t="str">
            <v/>
          </cell>
        </row>
        <row r="5582">
          <cell r="A5582" t="str">
            <v/>
          </cell>
        </row>
        <row r="5583">
          <cell r="A5583" t="str">
            <v/>
          </cell>
        </row>
        <row r="5584">
          <cell r="A5584" t="str">
            <v/>
          </cell>
        </row>
        <row r="5585">
          <cell r="A5585" t="str">
            <v/>
          </cell>
        </row>
        <row r="5586">
          <cell r="A5586" t="str">
            <v/>
          </cell>
        </row>
        <row r="5587">
          <cell r="A5587" t="str">
            <v/>
          </cell>
        </row>
        <row r="5588">
          <cell r="A5588" t="str">
            <v/>
          </cell>
        </row>
        <row r="5589">
          <cell r="A5589" t="str">
            <v/>
          </cell>
        </row>
        <row r="5590">
          <cell r="A5590" t="str">
            <v/>
          </cell>
        </row>
        <row r="5591">
          <cell r="A5591" t="str">
            <v/>
          </cell>
        </row>
        <row r="5592">
          <cell r="A5592" t="str">
            <v/>
          </cell>
        </row>
        <row r="5593">
          <cell r="A5593" t="str">
            <v/>
          </cell>
        </row>
        <row r="5594">
          <cell r="A5594" t="str">
            <v/>
          </cell>
        </row>
        <row r="5595">
          <cell r="A5595" t="str">
            <v/>
          </cell>
        </row>
        <row r="5596">
          <cell r="A5596" t="str">
            <v/>
          </cell>
        </row>
        <row r="5597">
          <cell r="A5597" t="str">
            <v/>
          </cell>
        </row>
        <row r="5598">
          <cell r="A5598" t="str">
            <v/>
          </cell>
        </row>
        <row r="5599">
          <cell r="A5599" t="str">
            <v/>
          </cell>
        </row>
        <row r="5600">
          <cell r="A5600" t="str">
            <v/>
          </cell>
        </row>
        <row r="5601">
          <cell r="A5601" t="str">
            <v/>
          </cell>
        </row>
        <row r="5602">
          <cell r="A5602" t="str">
            <v/>
          </cell>
        </row>
        <row r="5603">
          <cell r="A5603" t="str">
            <v/>
          </cell>
        </row>
        <row r="5604">
          <cell r="A5604" t="str">
            <v/>
          </cell>
        </row>
        <row r="5605">
          <cell r="A5605" t="str">
            <v/>
          </cell>
        </row>
        <row r="5606">
          <cell r="A5606" t="str">
            <v/>
          </cell>
        </row>
        <row r="5607">
          <cell r="A5607" t="str">
            <v/>
          </cell>
        </row>
        <row r="5608">
          <cell r="A5608" t="str">
            <v/>
          </cell>
        </row>
        <row r="5609">
          <cell r="A5609" t="str">
            <v/>
          </cell>
        </row>
        <row r="5610">
          <cell r="A5610" t="str">
            <v/>
          </cell>
        </row>
        <row r="5611">
          <cell r="A5611" t="str">
            <v/>
          </cell>
        </row>
        <row r="5612">
          <cell r="A5612" t="str">
            <v/>
          </cell>
        </row>
        <row r="5613">
          <cell r="A5613" t="str">
            <v/>
          </cell>
        </row>
        <row r="5614">
          <cell r="A5614" t="str">
            <v/>
          </cell>
        </row>
        <row r="5615">
          <cell r="A5615" t="str">
            <v/>
          </cell>
        </row>
        <row r="5616">
          <cell r="A5616" t="str">
            <v/>
          </cell>
        </row>
        <row r="5617">
          <cell r="A5617" t="str">
            <v/>
          </cell>
        </row>
        <row r="5618">
          <cell r="A5618" t="str">
            <v/>
          </cell>
        </row>
        <row r="5619">
          <cell r="A5619" t="str">
            <v/>
          </cell>
        </row>
        <row r="5620">
          <cell r="A5620" t="str">
            <v/>
          </cell>
        </row>
        <row r="5621">
          <cell r="A5621" t="str">
            <v/>
          </cell>
        </row>
        <row r="5622">
          <cell r="A5622" t="str">
            <v/>
          </cell>
        </row>
        <row r="5623">
          <cell r="A5623" t="str">
            <v/>
          </cell>
        </row>
        <row r="5624">
          <cell r="A5624" t="str">
            <v/>
          </cell>
        </row>
        <row r="5625">
          <cell r="A5625" t="str">
            <v/>
          </cell>
        </row>
        <row r="5626">
          <cell r="A5626" t="str">
            <v/>
          </cell>
        </row>
        <row r="5627">
          <cell r="A5627" t="str">
            <v/>
          </cell>
        </row>
        <row r="5628">
          <cell r="A5628" t="str">
            <v/>
          </cell>
        </row>
        <row r="5629">
          <cell r="A5629" t="str">
            <v/>
          </cell>
        </row>
        <row r="5630">
          <cell r="A5630" t="str">
            <v/>
          </cell>
        </row>
        <row r="5631">
          <cell r="A5631" t="str">
            <v/>
          </cell>
        </row>
        <row r="5632">
          <cell r="A5632" t="str">
            <v/>
          </cell>
        </row>
        <row r="5633">
          <cell r="A5633" t="str">
            <v/>
          </cell>
        </row>
        <row r="5634">
          <cell r="A5634" t="str">
            <v/>
          </cell>
        </row>
        <row r="5635">
          <cell r="A5635" t="str">
            <v/>
          </cell>
        </row>
        <row r="5636">
          <cell r="A5636" t="str">
            <v/>
          </cell>
        </row>
        <row r="5637">
          <cell r="A5637" t="str">
            <v/>
          </cell>
        </row>
        <row r="5638">
          <cell r="A5638" t="str">
            <v/>
          </cell>
        </row>
        <row r="5639">
          <cell r="A5639" t="str">
            <v/>
          </cell>
        </row>
        <row r="5640">
          <cell r="A5640" t="str">
            <v/>
          </cell>
        </row>
        <row r="5641">
          <cell r="A5641" t="str">
            <v/>
          </cell>
        </row>
        <row r="5642">
          <cell r="A5642" t="str">
            <v/>
          </cell>
        </row>
        <row r="5643">
          <cell r="A5643" t="str">
            <v/>
          </cell>
        </row>
        <row r="5644">
          <cell r="A5644" t="str">
            <v/>
          </cell>
        </row>
        <row r="5645">
          <cell r="A5645" t="str">
            <v/>
          </cell>
        </row>
        <row r="5646">
          <cell r="A5646" t="str">
            <v/>
          </cell>
        </row>
        <row r="5647">
          <cell r="A5647" t="str">
            <v/>
          </cell>
        </row>
        <row r="5648">
          <cell r="A5648" t="str">
            <v/>
          </cell>
        </row>
        <row r="5649">
          <cell r="A5649" t="str">
            <v/>
          </cell>
        </row>
        <row r="5650">
          <cell r="A5650" t="str">
            <v/>
          </cell>
        </row>
        <row r="5651">
          <cell r="A5651" t="str">
            <v/>
          </cell>
        </row>
        <row r="5652">
          <cell r="A5652" t="str">
            <v/>
          </cell>
        </row>
        <row r="5653">
          <cell r="A5653" t="str">
            <v/>
          </cell>
        </row>
        <row r="5654">
          <cell r="A5654" t="str">
            <v/>
          </cell>
        </row>
        <row r="5655">
          <cell r="A5655" t="str">
            <v/>
          </cell>
        </row>
        <row r="5656">
          <cell r="A5656" t="str">
            <v/>
          </cell>
        </row>
        <row r="5657">
          <cell r="A5657" t="str">
            <v/>
          </cell>
        </row>
        <row r="5658">
          <cell r="A5658" t="str">
            <v/>
          </cell>
        </row>
        <row r="5659">
          <cell r="A5659" t="str">
            <v/>
          </cell>
        </row>
        <row r="5660">
          <cell r="A5660" t="str">
            <v/>
          </cell>
        </row>
        <row r="5661">
          <cell r="A5661" t="str">
            <v/>
          </cell>
        </row>
        <row r="5662">
          <cell r="A5662" t="str">
            <v/>
          </cell>
        </row>
        <row r="5663">
          <cell r="A5663" t="str">
            <v/>
          </cell>
        </row>
        <row r="5664">
          <cell r="A5664" t="str">
            <v/>
          </cell>
        </row>
        <row r="5665">
          <cell r="A5665" t="str">
            <v/>
          </cell>
        </row>
        <row r="5666">
          <cell r="A5666" t="str">
            <v/>
          </cell>
        </row>
        <row r="5667">
          <cell r="A5667" t="str">
            <v/>
          </cell>
        </row>
        <row r="5668">
          <cell r="A5668" t="str">
            <v/>
          </cell>
        </row>
        <row r="5669">
          <cell r="A5669" t="str">
            <v/>
          </cell>
        </row>
        <row r="5670">
          <cell r="A5670" t="str">
            <v/>
          </cell>
        </row>
        <row r="5671">
          <cell r="A5671" t="str">
            <v/>
          </cell>
        </row>
        <row r="5672">
          <cell r="A5672" t="str">
            <v/>
          </cell>
        </row>
        <row r="5673">
          <cell r="A5673" t="str">
            <v/>
          </cell>
        </row>
        <row r="5674">
          <cell r="A5674" t="str">
            <v/>
          </cell>
        </row>
        <row r="5675">
          <cell r="A5675" t="str">
            <v/>
          </cell>
        </row>
        <row r="5676">
          <cell r="A5676" t="str">
            <v/>
          </cell>
        </row>
        <row r="5677">
          <cell r="A5677" t="str">
            <v/>
          </cell>
        </row>
        <row r="5678">
          <cell r="A5678" t="str">
            <v/>
          </cell>
        </row>
        <row r="5679">
          <cell r="A5679" t="str">
            <v/>
          </cell>
        </row>
        <row r="5680">
          <cell r="A5680" t="str">
            <v/>
          </cell>
        </row>
        <row r="5681">
          <cell r="A5681" t="str">
            <v/>
          </cell>
        </row>
        <row r="5682">
          <cell r="A5682" t="str">
            <v/>
          </cell>
        </row>
        <row r="5683">
          <cell r="A5683" t="str">
            <v/>
          </cell>
        </row>
        <row r="5684">
          <cell r="A5684" t="str">
            <v/>
          </cell>
        </row>
        <row r="5685">
          <cell r="A5685" t="str">
            <v/>
          </cell>
        </row>
        <row r="5686">
          <cell r="A5686" t="str">
            <v/>
          </cell>
        </row>
        <row r="5687">
          <cell r="A5687" t="str">
            <v/>
          </cell>
        </row>
        <row r="5688">
          <cell r="A5688" t="str">
            <v/>
          </cell>
        </row>
        <row r="5689">
          <cell r="A5689" t="str">
            <v/>
          </cell>
        </row>
        <row r="5690">
          <cell r="A5690" t="str">
            <v/>
          </cell>
        </row>
        <row r="5691">
          <cell r="A5691" t="str">
            <v/>
          </cell>
        </row>
        <row r="5692">
          <cell r="A5692" t="str">
            <v/>
          </cell>
        </row>
        <row r="5693">
          <cell r="A5693" t="str">
            <v/>
          </cell>
        </row>
        <row r="5694">
          <cell r="A5694" t="str">
            <v/>
          </cell>
        </row>
        <row r="5695">
          <cell r="A5695" t="str">
            <v/>
          </cell>
        </row>
        <row r="5696">
          <cell r="A5696" t="str">
            <v/>
          </cell>
        </row>
        <row r="5697">
          <cell r="A5697" t="str">
            <v/>
          </cell>
        </row>
        <row r="5698">
          <cell r="A5698" t="str">
            <v/>
          </cell>
        </row>
        <row r="5699">
          <cell r="A5699" t="str">
            <v/>
          </cell>
        </row>
        <row r="5700">
          <cell r="A5700" t="str">
            <v/>
          </cell>
        </row>
        <row r="5701">
          <cell r="A5701" t="str">
            <v/>
          </cell>
        </row>
        <row r="5702">
          <cell r="A5702" t="str">
            <v/>
          </cell>
        </row>
        <row r="5703">
          <cell r="A5703" t="str">
            <v/>
          </cell>
        </row>
        <row r="5704">
          <cell r="A5704" t="str">
            <v/>
          </cell>
        </row>
        <row r="5705">
          <cell r="A5705" t="str">
            <v/>
          </cell>
        </row>
        <row r="5706">
          <cell r="A5706" t="str">
            <v/>
          </cell>
        </row>
        <row r="5707">
          <cell r="A5707" t="str">
            <v/>
          </cell>
        </row>
        <row r="5708">
          <cell r="A5708" t="str">
            <v/>
          </cell>
        </row>
        <row r="5709">
          <cell r="A5709" t="str">
            <v/>
          </cell>
        </row>
        <row r="5710">
          <cell r="A5710" t="str">
            <v/>
          </cell>
        </row>
        <row r="5711">
          <cell r="A5711" t="str">
            <v/>
          </cell>
        </row>
        <row r="5712">
          <cell r="A5712" t="str">
            <v/>
          </cell>
        </row>
        <row r="5713">
          <cell r="A5713" t="str">
            <v/>
          </cell>
        </row>
        <row r="5714">
          <cell r="A5714" t="str">
            <v/>
          </cell>
        </row>
        <row r="5715">
          <cell r="A5715" t="str">
            <v/>
          </cell>
        </row>
        <row r="5716">
          <cell r="A5716" t="str">
            <v/>
          </cell>
        </row>
        <row r="5717">
          <cell r="A5717" t="str">
            <v/>
          </cell>
        </row>
        <row r="5718">
          <cell r="A5718" t="str">
            <v/>
          </cell>
        </row>
        <row r="5719">
          <cell r="A5719" t="str">
            <v/>
          </cell>
        </row>
        <row r="5720">
          <cell r="A5720" t="str">
            <v/>
          </cell>
        </row>
        <row r="5721">
          <cell r="A5721" t="str">
            <v/>
          </cell>
        </row>
        <row r="5722">
          <cell r="A5722" t="str">
            <v/>
          </cell>
        </row>
        <row r="5723">
          <cell r="A5723" t="str">
            <v/>
          </cell>
        </row>
        <row r="5724">
          <cell r="A5724" t="str">
            <v/>
          </cell>
        </row>
        <row r="5725">
          <cell r="A5725" t="str">
            <v/>
          </cell>
        </row>
        <row r="5726">
          <cell r="A5726" t="str">
            <v/>
          </cell>
        </row>
        <row r="5727">
          <cell r="A5727" t="str">
            <v/>
          </cell>
        </row>
        <row r="5728">
          <cell r="A5728" t="str">
            <v/>
          </cell>
        </row>
        <row r="5729">
          <cell r="A5729" t="str">
            <v/>
          </cell>
        </row>
        <row r="5730">
          <cell r="A5730" t="str">
            <v/>
          </cell>
        </row>
        <row r="5731">
          <cell r="A5731" t="str">
            <v/>
          </cell>
        </row>
        <row r="5732">
          <cell r="A5732" t="str">
            <v/>
          </cell>
        </row>
        <row r="5733">
          <cell r="A5733" t="str">
            <v/>
          </cell>
        </row>
        <row r="5734">
          <cell r="A5734" t="str">
            <v/>
          </cell>
        </row>
        <row r="5735">
          <cell r="A5735" t="str">
            <v/>
          </cell>
        </row>
        <row r="5736">
          <cell r="A5736" t="str">
            <v/>
          </cell>
        </row>
        <row r="5737">
          <cell r="A5737" t="str">
            <v/>
          </cell>
        </row>
        <row r="5738">
          <cell r="A5738" t="str">
            <v/>
          </cell>
        </row>
        <row r="5739">
          <cell r="A5739" t="str">
            <v/>
          </cell>
        </row>
        <row r="5740">
          <cell r="A5740" t="str">
            <v/>
          </cell>
        </row>
        <row r="5741">
          <cell r="A5741" t="str">
            <v/>
          </cell>
        </row>
        <row r="5742">
          <cell r="A5742" t="str">
            <v/>
          </cell>
        </row>
        <row r="5743">
          <cell r="A5743" t="str">
            <v/>
          </cell>
        </row>
        <row r="5744">
          <cell r="A5744" t="str">
            <v/>
          </cell>
        </row>
        <row r="5745">
          <cell r="A5745" t="str">
            <v/>
          </cell>
        </row>
        <row r="5746">
          <cell r="A5746" t="str">
            <v/>
          </cell>
        </row>
        <row r="5747">
          <cell r="A5747" t="str">
            <v/>
          </cell>
        </row>
        <row r="5748">
          <cell r="A5748" t="str">
            <v/>
          </cell>
        </row>
        <row r="5749">
          <cell r="A5749" t="str">
            <v/>
          </cell>
        </row>
        <row r="5750">
          <cell r="A5750" t="str">
            <v/>
          </cell>
        </row>
        <row r="5751">
          <cell r="A5751" t="str">
            <v/>
          </cell>
        </row>
        <row r="5752">
          <cell r="A5752" t="str">
            <v/>
          </cell>
        </row>
        <row r="5753">
          <cell r="A5753" t="str">
            <v/>
          </cell>
        </row>
        <row r="5754">
          <cell r="A5754" t="str">
            <v/>
          </cell>
        </row>
        <row r="5755">
          <cell r="A5755" t="str">
            <v/>
          </cell>
        </row>
        <row r="5756">
          <cell r="A5756" t="str">
            <v/>
          </cell>
        </row>
        <row r="5757">
          <cell r="A5757" t="str">
            <v/>
          </cell>
        </row>
        <row r="5758">
          <cell r="A5758" t="str">
            <v/>
          </cell>
        </row>
        <row r="5759">
          <cell r="A5759" t="str">
            <v/>
          </cell>
        </row>
        <row r="5760">
          <cell r="A5760" t="str">
            <v/>
          </cell>
        </row>
        <row r="5761">
          <cell r="A5761" t="str">
            <v/>
          </cell>
        </row>
        <row r="5762">
          <cell r="A5762" t="str">
            <v/>
          </cell>
        </row>
        <row r="5763">
          <cell r="A5763" t="str">
            <v/>
          </cell>
        </row>
        <row r="5764">
          <cell r="A5764" t="str">
            <v/>
          </cell>
        </row>
        <row r="5765">
          <cell r="A5765" t="str">
            <v/>
          </cell>
        </row>
        <row r="5766">
          <cell r="A5766" t="str">
            <v/>
          </cell>
        </row>
        <row r="5767">
          <cell r="A5767" t="str">
            <v/>
          </cell>
        </row>
        <row r="5768">
          <cell r="A5768" t="str">
            <v/>
          </cell>
        </row>
        <row r="5769">
          <cell r="A5769" t="str">
            <v/>
          </cell>
        </row>
        <row r="5770">
          <cell r="A5770" t="str">
            <v/>
          </cell>
        </row>
        <row r="5771">
          <cell r="A5771" t="str">
            <v/>
          </cell>
        </row>
        <row r="5772">
          <cell r="A5772" t="str">
            <v/>
          </cell>
        </row>
        <row r="5773">
          <cell r="A5773" t="str">
            <v/>
          </cell>
        </row>
        <row r="5774">
          <cell r="A5774" t="str">
            <v/>
          </cell>
        </row>
        <row r="5775">
          <cell r="A5775" t="str">
            <v/>
          </cell>
        </row>
        <row r="5776">
          <cell r="A5776" t="str">
            <v/>
          </cell>
        </row>
        <row r="5777">
          <cell r="A5777" t="str">
            <v/>
          </cell>
        </row>
        <row r="5778">
          <cell r="A5778" t="str">
            <v/>
          </cell>
        </row>
        <row r="5779">
          <cell r="A5779" t="str">
            <v/>
          </cell>
        </row>
        <row r="5780">
          <cell r="A5780" t="str">
            <v/>
          </cell>
        </row>
        <row r="5781">
          <cell r="A5781" t="str">
            <v/>
          </cell>
        </row>
        <row r="5782">
          <cell r="A5782" t="str">
            <v/>
          </cell>
        </row>
        <row r="5783">
          <cell r="A5783" t="str">
            <v/>
          </cell>
        </row>
        <row r="5784">
          <cell r="A5784" t="str">
            <v/>
          </cell>
        </row>
        <row r="5785">
          <cell r="A5785" t="str">
            <v/>
          </cell>
        </row>
        <row r="5786">
          <cell r="A5786" t="str">
            <v/>
          </cell>
        </row>
        <row r="5787">
          <cell r="A5787" t="str">
            <v/>
          </cell>
        </row>
        <row r="5788">
          <cell r="A5788" t="str">
            <v/>
          </cell>
        </row>
        <row r="5789">
          <cell r="A5789" t="str">
            <v/>
          </cell>
        </row>
        <row r="5790">
          <cell r="A5790" t="str">
            <v/>
          </cell>
        </row>
        <row r="5791">
          <cell r="A5791" t="str">
            <v/>
          </cell>
        </row>
        <row r="5792">
          <cell r="A5792" t="str">
            <v/>
          </cell>
        </row>
        <row r="5793">
          <cell r="A5793" t="str">
            <v/>
          </cell>
        </row>
        <row r="5794">
          <cell r="A5794" t="str">
            <v/>
          </cell>
        </row>
        <row r="5795">
          <cell r="A5795" t="str">
            <v/>
          </cell>
        </row>
        <row r="5796">
          <cell r="A5796" t="str">
            <v/>
          </cell>
        </row>
        <row r="5797">
          <cell r="A5797" t="str">
            <v/>
          </cell>
        </row>
        <row r="5798">
          <cell r="A5798" t="str">
            <v/>
          </cell>
        </row>
        <row r="5799">
          <cell r="A5799" t="str">
            <v/>
          </cell>
        </row>
        <row r="5800">
          <cell r="A5800" t="str">
            <v/>
          </cell>
        </row>
        <row r="5801">
          <cell r="A5801" t="str">
            <v/>
          </cell>
        </row>
        <row r="5802">
          <cell r="A5802" t="str">
            <v/>
          </cell>
        </row>
        <row r="5803">
          <cell r="A5803" t="str">
            <v/>
          </cell>
        </row>
        <row r="5804">
          <cell r="A5804" t="str">
            <v/>
          </cell>
        </row>
        <row r="5805">
          <cell r="A5805" t="str">
            <v/>
          </cell>
        </row>
        <row r="5806">
          <cell r="A5806" t="str">
            <v/>
          </cell>
        </row>
        <row r="5807">
          <cell r="A5807" t="str">
            <v/>
          </cell>
        </row>
        <row r="5808">
          <cell r="A5808" t="str">
            <v/>
          </cell>
        </row>
        <row r="5809">
          <cell r="A5809" t="str">
            <v/>
          </cell>
        </row>
        <row r="5810">
          <cell r="A5810" t="str">
            <v/>
          </cell>
        </row>
        <row r="5811">
          <cell r="A5811" t="str">
            <v/>
          </cell>
        </row>
        <row r="5812">
          <cell r="A5812" t="str">
            <v/>
          </cell>
        </row>
        <row r="5813">
          <cell r="A5813" t="str">
            <v/>
          </cell>
        </row>
        <row r="5814">
          <cell r="A5814" t="str">
            <v/>
          </cell>
        </row>
        <row r="5815">
          <cell r="A5815" t="str">
            <v/>
          </cell>
        </row>
        <row r="5816">
          <cell r="A5816" t="str">
            <v/>
          </cell>
        </row>
        <row r="5817">
          <cell r="A5817" t="str">
            <v/>
          </cell>
        </row>
        <row r="5818">
          <cell r="A5818" t="str">
            <v/>
          </cell>
        </row>
        <row r="5819">
          <cell r="A5819" t="str">
            <v/>
          </cell>
        </row>
        <row r="5820">
          <cell r="A5820" t="str">
            <v/>
          </cell>
        </row>
        <row r="5821">
          <cell r="A5821" t="str">
            <v/>
          </cell>
        </row>
        <row r="5822">
          <cell r="A5822" t="str">
            <v/>
          </cell>
        </row>
        <row r="5823">
          <cell r="A5823" t="str">
            <v/>
          </cell>
        </row>
        <row r="5824">
          <cell r="A5824" t="str">
            <v/>
          </cell>
        </row>
        <row r="5825">
          <cell r="A5825" t="str">
            <v/>
          </cell>
        </row>
        <row r="5826">
          <cell r="A5826" t="str">
            <v/>
          </cell>
        </row>
        <row r="5827">
          <cell r="A5827" t="str">
            <v/>
          </cell>
        </row>
        <row r="5828">
          <cell r="A5828" t="str">
            <v/>
          </cell>
        </row>
        <row r="5829">
          <cell r="A5829" t="str">
            <v/>
          </cell>
        </row>
        <row r="5830">
          <cell r="A5830" t="str">
            <v/>
          </cell>
        </row>
        <row r="5831">
          <cell r="A5831" t="str">
            <v/>
          </cell>
        </row>
        <row r="5832">
          <cell r="A5832" t="str">
            <v/>
          </cell>
        </row>
        <row r="5833">
          <cell r="A5833" t="str">
            <v/>
          </cell>
        </row>
        <row r="5834">
          <cell r="A5834" t="str">
            <v/>
          </cell>
        </row>
        <row r="5835">
          <cell r="A5835" t="str">
            <v/>
          </cell>
        </row>
        <row r="5836">
          <cell r="A5836" t="str">
            <v/>
          </cell>
        </row>
        <row r="5837">
          <cell r="A5837" t="str">
            <v/>
          </cell>
        </row>
        <row r="5838">
          <cell r="A5838" t="str">
            <v/>
          </cell>
        </row>
        <row r="5839">
          <cell r="A5839" t="str">
            <v/>
          </cell>
        </row>
        <row r="5840">
          <cell r="A5840" t="str">
            <v/>
          </cell>
        </row>
        <row r="5841">
          <cell r="A5841" t="str">
            <v/>
          </cell>
        </row>
        <row r="5842">
          <cell r="A5842" t="str">
            <v/>
          </cell>
        </row>
        <row r="5843">
          <cell r="A5843" t="str">
            <v/>
          </cell>
        </row>
        <row r="5844">
          <cell r="A5844" t="str">
            <v/>
          </cell>
        </row>
        <row r="5845">
          <cell r="A5845" t="str">
            <v/>
          </cell>
        </row>
        <row r="5846">
          <cell r="A5846" t="str">
            <v/>
          </cell>
        </row>
        <row r="5847">
          <cell r="A5847" t="str">
            <v/>
          </cell>
        </row>
        <row r="5848">
          <cell r="A5848" t="str">
            <v/>
          </cell>
        </row>
        <row r="5849">
          <cell r="A5849" t="str">
            <v/>
          </cell>
        </row>
        <row r="5850">
          <cell r="A5850" t="str">
            <v/>
          </cell>
        </row>
        <row r="5851">
          <cell r="A5851" t="str">
            <v/>
          </cell>
        </row>
        <row r="5852">
          <cell r="A5852" t="str">
            <v/>
          </cell>
        </row>
        <row r="5853">
          <cell r="A5853" t="str">
            <v/>
          </cell>
        </row>
        <row r="5854">
          <cell r="A5854" t="str">
            <v/>
          </cell>
        </row>
        <row r="5855">
          <cell r="A5855" t="str">
            <v/>
          </cell>
        </row>
        <row r="5856">
          <cell r="A5856" t="str">
            <v/>
          </cell>
        </row>
        <row r="5857">
          <cell r="A5857" t="str">
            <v/>
          </cell>
        </row>
        <row r="5858">
          <cell r="A5858" t="str">
            <v/>
          </cell>
        </row>
        <row r="5859">
          <cell r="A5859" t="str">
            <v/>
          </cell>
        </row>
        <row r="5860">
          <cell r="A5860" t="str">
            <v/>
          </cell>
        </row>
        <row r="5861">
          <cell r="A5861" t="str">
            <v/>
          </cell>
        </row>
        <row r="5862">
          <cell r="A5862" t="str">
            <v/>
          </cell>
        </row>
        <row r="5863">
          <cell r="A5863" t="str">
            <v/>
          </cell>
        </row>
        <row r="5864">
          <cell r="A5864" t="str">
            <v/>
          </cell>
        </row>
        <row r="5865">
          <cell r="A5865" t="str">
            <v/>
          </cell>
        </row>
        <row r="5866">
          <cell r="A5866" t="str">
            <v/>
          </cell>
        </row>
        <row r="5867">
          <cell r="A5867" t="str">
            <v/>
          </cell>
        </row>
        <row r="5868">
          <cell r="A5868" t="str">
            <v/>
          </cell>
        </row>
        <row r="5869">
          <cell r="A5869" t="str">
            <v/>
          </cell>
        </row>
        <row r="5870">
          <cell r="A5870" t="str">
            <v/>
          </cell>
        </row>
        <row r="5871">
          <cell r="A5871" t="str">
            <v/>
          </cell>
        </row>
        <row r="5872">
          <cell r="A5872" t="str">
            <v/>
          </cell>
        </row>
        <row r="5873">
          <cell r="A5873" t="str">
            <v/>
          </cell>
        </row>
        <row r="5874">
          <cell r="A5874" t="str">
            <v/>
          </cell>
        </row>
        <row r="5875">
          <cell r="A5875" t="str">
            <v/>
          </cell>
        </row>
        <row r="5876">
          <cell r="A5876" t="str">
            <v/>
          </cell>
        </row>
        <row r="5877">
          <cell r="A5877" t="str">
            <v/>
          </cell>
        </row>
        <row r="5878">
          <cell r="A5878" t="str">
            <v/>
          </cell>
        </row>
        <row r="5879">
          <cell r="A5879" t="str">
            <v/>
          </cell>
        </row>
        <row r="5880">
          <cell r="A5880" t="str">
            <v/>
          </cell>
        </row>
        <row r="5881">
          <cell r="A5881" t="str">
            <v/>
          </cell>
        </row>
        <row r="5882">
          <cell r="A5882" t="str">
            <v/>
          </cell>
        </row>
        <row r="5883">
          <cell r="A5883" t="str">
            <v/>
          </cell>
        </row>
        <row r="5884">
          <cell r="A5884" t="str">
            <v/>
          </cell>
        </row>
        <row r="5885">
          <cell r="A5885" t="str">
            <v/>
          </cell>
        </row>
        <row r="5886">
          <cell r="A5886" t="str">
            <v/>
          </cell>
        </row>
        <row r="5887">
          <cell r="A5887" t="str">
            <v/>
          </cell>
        </row>
        <row r="5888">
          <cell r="A5888" t="str">
            <v/>
          </cell>
        </row>
        <row r="5889">
          <cell r="A5889" t="str">
            <v/>
          </cell>
        </row>
        <row r="5890">
          <cell r="A5890" t="str">
            <v/>
          </cell>
        </row>
        <row r="5891">
          <cell r="A5891" t="str">
            <v/>
          </cell>
        </row>
        <row r="5892">
          <cell r="A5892" t="str">
            <v/>
          </cell>
        </row>
        <row r="5893">
          <cell r="A5893" t="str">
            <v/>
          </cell>
        </row>
        <row r="5894">
          <cell r="A5894" t="str">
            <v/>
          </cell>
        </row>
        <row r="5895">
          <cell r="A5895" t="str">
            <v/>
          </cell>
        </row>
        <row r="5896">
          <cell r="A5896" t="str">
            <v/>
          </cell>
        </row>
        <row r="5897">
          <cell r="A5897" t="str">
            <v/>
          </cell>
        </row>
        <row r="5898">
          <cell r="A5898" t="str">
            <v/>
          </cell>
        </row>
        <row r="5899">
          <cell r="A5899" t="str">
            <v/>
          </cell>
        </row>
        <row r="5900">
          <cell r="A5900" t="str">
            <v/>
          </cell>
        </row>
        <row r="5901">
          <cell r="A5901" t="str">
            <v/>
          </cell>
        </row>
        <row r="5902">
          <cell r="A5902" t="str">
            <v/>
          </cell>
        </row>
        <row r="5903">
          <cell r="A5903" t="str">
            <v/>
          </cell>
        </row>
        <row r="5904">
          <cell r="A5904" t="str">
            <v/>
          </cell>
        </row>
        <row r="5905">
          <cell r="A5905" t="str">
            <v/>
          </cell>
        </row>
        <row r="5906">
          <cell r="A5906" t="str">
            <v/>
          </cell>
        </row>
        <row r="5907">
          <cell r="A5907" t="str">
            <v/>
          </cell>
        </row>
        <row r="5908">
          <cell r="A5908" t="str">
            <v/>
          </cell>
        </row>
        <row r="5909">
          <cell r="A5909" t="str">
            <v/>
          </cell>
        </row>
        <row r="5910">
          <cell r="A5910" t="str">
            <v/>
          </cell>
        </row>
        <row r="5911">
          <cell r="A5911" t="str">
            <v/>
          </cell>
        </row>
        <row r="5912">
          <cell r="A5912" t="str">
            <v/>
          </cell>
        </row>
        <row r="5913">
          <cell r="A5913" t="str">
            <v/>
          </cell>
        </row>
        <row r="5914">
          <cell r="A5914" t="str">
            <v/>
          </cell>
        </row>
        <row r="5915">
          <cell r="A5915" t="str">
            <v/>
          </cell>
        </row>
        <row r="5916">
          <cell r="A5916" t="str">
            <v/>
          </cell>
        </row>
        <row r="5917">
          <cell r="A5917" t="str">
            <v/>
          </cell>
        </row>
        <row r="5918">
          <cell r="A5918" t="str">
            <v/>
          </cell>
        </row>
        <row r="5919">
          <cell r="A5919" t="str">
            <v/>
          </cell>
        </row>
        <row r="5920">
          <cell r="A5920" t="str">
            <v/>
          </cell>
        </row>
        <row r="5921">
          <cell r="A5921" t="str">
            <v/>
          </cell>
        </row>
        <row r="5922">
          <cell r="A5922" t="str">
            <v/>
          </cell>
        </row>
        <row r="5923">
          <cell r="A5923" t="str">
            <v/>
          </cell>
        </row>
        <row r="5924">
          <cell r="A5924" t="str">
            <v/>
          </cell>
        </row>
        <row r="5925">
          <cell r="A5925" t="str">
            <v/>
          </cell>
        </row>
        <row r="5926">
          <cell r="A5926" t="str">
            <v/>
          </cell>
        </row>
        <row r="5927">
          <cell r="A5927" t="str">
            <v/>
          </cell>
        </row>
        <row r="5928">
          <cell r="A5928" t="str">
            <v/>
          </cell>
        </row>
        <row r="5929">
          <cell r="A5929" t="str">
            <v/>
          </cell>
        </row>
        <row r="5930">
          <cell r="A5930" t="str">
            <v/>
          </cell>
        </row>
        <row r="5931">
          <cell r="A5931" t="str">
            <v/>
          </cell>
        </row>
        <row r="5932">
          <cell r="A5932" t="str">
            <v/>
          </cell>
        </row>
        <row r="5933">
          <cell r="A5933" t="str">
            <v/>
          </cell>
        </row>
        <row r="5934">
          <cell r="A5934" t="str">
            <v/>
          </cell>
        </row>
        <row r="5935">
          <cell r="A5935" t="str">
            <v/>
          </cell>
        </row>
        <row r="5936">
          <cell r="A5936" t="str">
            <v/>
          </cell>
        </row>
        <row r="5937">
          <cell r="A5937" t="str">
            <v/>
          </cell>
        </row>
        <row r="5938">
          <cell r="A5938" t="str">
            <v/>
          </cell>
        </row>
        <row r="5939">
          <cell r="A5939" t="str">
            <v/>
          </cell>
        </row>
        <row r="5940">
          <cell r="A5940" t="str">
            <v/>
          </cell>
        </row>
        <row r="5941">
          <cell r="A5941" t="str">
            <v/>
          </cell>
        </row>
        <row r="5942">
          <cell r="A5942" t="str">
            <v/>
          </cell>
        </row>
        <row r="5943">
          <cell r="A5943" t="str">
            <v/>
          </cell>
        </row>
        <row r="5944">
          <cell r="A5944" t="str">
            <v/>
          </cell>
        </row>
        <row r="5945">
          <cell r="A5945" t="str">
            <v/>
          </cell>
        </row>
        <row r="5946">
          <cell r="A5946" t="str">
            <v/>
          </cell>
        </row>
        <row r="5947">
          <cell r="A5947" t="str">
            <v/>
          </cell>
        </row>
        <row r="5948">
          <cell r="A5948" t="str">
            <v/>
          </cell>
        </row>
        <row r="5949">
          <cell r="A5949" t="str">
            <v/>
          </cell>
        </row>
        <row r="5950">
          <cell r="A5950" t="str">
            <v/>
          </cell>
        </row>
        <row r="5951">
          <cell r="A5951" t="str">
            <v/>
          </cell>
        </row>
        <row r="5952">
          <cell r="A5952" t="str">
            <v/>
          </cell>
        </row>
        <row r="5953">
          <cell r="A5953" t="str">
            <v/>
          </cell>
        </row>
        <row r="5954">
          <cell r="A5954" t="str">
            <v/>
          </cell>
        </row>
        <row r="5955">
          <cell r="A5955" t="str">
            <v/>
          </cell>
        </row>
        <row r="5956">
          <cell r="A5956" t="str">
            <v/>
          </cell>
        </row>
        <row r="5957">
          <cell r="A5957" t="str">
            <v/>
          </cell>
        </row>
        <row r="5958">
          <cell r="A5958" t="str">
            <v/>
          </cell>
        </row>
        <row r="5959">
          <cell r="A5959" t="str">
            <v/>
          </cell>
        </row>
        <row r="5960">
          <cell r="A5960" t="str">
            <v/>
          </cell>
        </row>
        <row r="5961">
          <cell r="A5961" t="str">
            <v/>
          </cell>
        </row>
        <row r="5962">
          <cell r="A5962" t="str">
            <v/>
          </cell>
        </row>
        <row r="5963">
          <cell r="A5963" t="str">
            <v/>
          </cell>
        </row>
        <row r="5964">
          <cell r="A5964" t="str">
            <v/>
          </cell>
        </row>
        <row r="5965">
          <cell r="A5965" t="str">
            <v/>
          </cell>
        </row>
        <row r="5966">
          <cell r="A5966" t="str">
            <v/>
          </cell>
        </row>
        <row r="5967">
          <cell r="A5967" t="str">
            <v/>
          </cell>
        </row>
        <row r="5968">
          <cell r="A5968" t="str">
            <v/>
          </cell>
        </row>
        <row r="5969">
          <cell r="A5969" t="str">
            <v/>
          </cell>
        </row>
        <row r="5970">
          <cell r="A5970" t="str">
            <v/>
          </cell>
        </row>
        <row r="5971">
          <cell r="A5971" t="str">
            <v/>
          </cell>
        </row>
        <row r="5972">
          <cell r="A5972" t="str">
            <v/>
          </cell>
        </row>
        <row r="5973">
          <cell r="A5973" t="str">
            <v/>
          </cell>
        </row>
        <row r="5974">
          <cell r="A5974" t="str">
            <v/>
          </cell>
        </row>
        <row r="5975">
          <cell r="A5975" t="str">
            <v/>
          </cell>
        </row>
        <row r="5976">
          <cell r="A5976" t="str">
            <v/>
          </cell>
        </row>
        <row r="5977">
          <cell r="A5977" t="str">
            <v/>
          </cell>
        </row>
        <row r="5978">
          <cell r="A5978" t="str">
            <v/>
          </cell>
        </row>
        <row r="5979">
          <cell r="A5979" t="str">
            <v/>
          </cell>
        </row>
        <row r="5980">
          <cell r="A5980" t="str">
            <v/>
          </cell>
        </row>
        <row r="5981">
          <cell r="A5981" t="str">
            <v/>
          </cell>
        </row>
        <row r="5982">
          <cell r="A5982" t="str">
            <v/>
          </cell>
        </row>
        <row r="5983">
          <cell r="A5983" t="str">
            <v/>
          </cell>
        </row>
        <row r="5984">
          <cell r="A5984" t="str">
            <v/>
          </cell>
        </row>
        <row r="5985">
          <cell r="A5985" t="str">
            <v/>
          </cell>
        </row>
        <row r="5986">
          <cell r="A5986" t="str">
            <v/>
          </cell>
        </row>
        <row r="5987">
          <cell r="A5987" t="str">
            <v/>
          </cell>
        </row>
        <row r="5988">
          <cell r="A5988" t="str">
            <v/>
          </cell>
        </row>
        <row r="5989">
          <cell r="A5989" t="str">
            <v/>
          </cell>
        </row>
        <row r="5990">
          <cell r="A5990" t="str">
            <v/>
          </cell>
        </row>
        <row r="5991">
          <cell r="A5991" t="str">
            <v/>
          </cell>
        </row>
        <row r="5992">
          <cell r="A5992" t="str">
            <v/>
          </cell>
        </row>
        <row r="5993">
          <cell r="A5993" t="str">
            <v/>
          </cell>
        </row>
        <row r="5994">
          <cell r="A5994" t="str">
            <v/>
          </cell>
        </row>
        <row r="5995">
          <cell r="A5995" t="str">
            <v/>
          </cell>
        </row>
        <row r="5996">
          <cell r="A5996" t="str">
            <v/>
          </cell>
        </row>
        <row r="5997">
          <cell r="A5997" t="str">
            <v/>
          </cell>
        </row>
        <row r="5998">
          <cell r="A5998" t="str">
            <v/>
          </cell>
        </row>
        <row r="5999">
          <cell r="A5999" t="str">
            <v/>
          </cell>
        </row>
        <row r="6000">
          <cell r="A6000" t="str">
            <v/>
          </cell>
        </row>
        <row r="6001">
          <cell r="A6001" t="str">
            <v/>
          </cell>
        </row>
        <row r="6002">
          <cell r="A6002" t="str">
            <v/>
          </cell>
        </row>
        <row r="6003">
          <cell r="A6003" t="str">
            <v/>
          </cell>
        </row>
        <row r="6004">
          <cell r="A6004" t="str">
            <v/>
          </cell>
        </row>
        <row r="6005">
          <cell r="A6005" t="str">
            <v/>
          </cell>
        </row>
        <row r="6006">
          <cell r="A6006" t="str">
            <v/>
          </cell>
        </row>
        <row r="6007">
          <cell r="A6007" t="str">
            <v/>
          </cell>
        </row>
        <row r="6008">
          <cell r="A6008" t="str">
            <v/>
          </cell>
        </row>
        <row r="6009">
          <cell r="A6009" t="str">
            <v/>
          </cell>
        </row>
        <row r="6010">
          <cell r="A6010" t="str">
            <v/>
          </cell>
        </row>
        <row r="6011">
          <cell r="A6011" t="str">
            <v/>
          </cell>
        </row>
        <row r="6012">
          <cell r="A6012" t="str">
            <v/>
          </cell>
        </row>
        <row r="6013">
          <cell r="A6013" t="str">
            <v/>
          </cell>
        </row>
        <row r="6014">
          <cell r="A6014" t="str">
            <v/>
          </cell>
        </row>
        <row r="6015">
          <cell r="A6015" t="str">
            <v/>
          </cell>
        </row>
        <row r="6016">
          <cell r="A6016" t="str">
            <v/>
          </cell>
        </row>
        <row r="6017">
          <cell r="A6017" t="str">
            <v/>
          </cell>
        </row>
        <row r="6018">
          <cell r="A6018" t="str">
            <v/>
          </cell>
        </row>
        <row r="6019">
          <cell r="A6019" t="str">
            <v/>
          </cell>
        </row>
        <row r="6020">
          <cell r="A6020" t="str">
            <v/>
          </cell>
        </row>
        <row r="6021">
          <cell r="A6021" t="str">
            <v/>
          </cell>
        </row>
        <row r="6022">
          <cell r="A6022" t="str">
            <v/>
          </cell>
        </row>
        <row r="6023">
          <cell r="A6023" t="str">
            <v/>
          </cell>
        </row>
        <row r="6024">
          <cell r="A6024" t="str">
            <v/>
          </cell>
        </row>
        <row r="6025">
          <cell r="A6025" t="str">
            <v/>
          </cell>
        </row>
        <row r="6026">
          <cell r="A6026" t="str">
            <v/>
          </cell>
        </row>
        <row r="6027">
          <cell r="A6027" t="str">
            <v/>
          </cell>
        </row>
        <row r="6028">
          <cell r="A6028" t="str">
            <v/>
          </cell>
        </row>
        <row r="6029">
          <cell r="A6029" t="str">
            <v/>
          </cell>
        </row>
        <row r="6030">
          <cell r="A6030" t="str">
            <v/>
          </cell>
        </row>
        <row r="6031">
          <cell r="A6031" t="str">
            <v/>
          </cell>
        </row>
        <row r="6032">
          <cell r="A6032" t="str">
            <v/>
          </cell>
        </row>
        <row r="6033">
          <cell r="A6033" t="str">
            <v/>
          </cell>
        </row>
        <row r="6034">
          <cell r="A6034" t="str">
            <v/>
          </cell>
        </row>
        <row r="6035">
          <cell r="A6035" t="str">
            <v/>
          </cell>
        </row>
        <row r="6036">
          <cell r="A6036" t="str">
            <v/>
          </cell>
        </row>
        <row r="6037">
          <cell r="A6037" t="str">
            <v/>
          </cell>
        </row>
        <row r="6038">
          <cell r="A6038" t="str">
            <v/>
          </cell>
        </row>
        <row r="6039">
          <cell r="A6039" t="str">
            <v/>
          </cell>
        </row>
        <row r="6040">
          <cell r="A6040" t="str">
            <v/>
          </cell>
        </row>
        <row r="6041">
          <cell r="A6041" t="str">
            <v/>
          </cell>
        </row>
        <row r="6042">
          <cell r="A6042" t="str">
            <v/>
          </cell>
        </row>
        <row r="6043">
          <cell r="A6043" t="str">
            <v/>
          </cell>
        </row>
        <row r="6044">
          <cell r="A6044" t="str">
            <v/>
          </cell>
        </row>
        <row r="6045">
          <cell r="A6045" t="str">
            <v/>
          </cell>
        </row>
        <row r="6046">
          <cell r="A6046" t="str">
            <v/>
          </cell>
        </row>
        <row r="6047">
          <cell r="A6047" t="str">
            <v/>
          </cell>
        </row>
        <row r="6048">
          <cell r="A6048" t="str">
            <v/>
          </cell>
        </row>
        <row r="6049">
          <cell r="A6049" t="str">
            <v/>
          </cell>
        </row>
        <row r="6050">
          <cell r="A6050" t="str">
            <v/>
          </cell>
        </row>
        <row r="6051">
          <cell r="A6051" t="str">
            <v/>
          </cell>
        </row>
        <row r="6052">
          <cell r="A6052" t="str">
            <v/>
          </cell>
        </row>
        <row r="6053">
          <cell r="A6053" t="str">
            <v/>
          </cell>
        </row>
        <row r="6054">
          <cell r="A6054" t="str">
            <v/>
          </cell>
        </row>
        <row r="6055">
          <cell r="A6055" t="str">
            <v/>
          </cell>
        </row>
        <row r="6056">
          <cell r="A6056" t="str">
            <v/>
          </cell>
        </row>
        <row r="6057">
          <cell r="A6057" t="str">
            <v/>
          </cell>
        </row>
        <row r="6058">
          <cell r="A6058" t="str">
            <v/>
          </cell>
        </row>
        <row r="6059">
          <cell r="A6059" t="str">
            <v/>
          </cell>
        </row>
        <row r="6060">
          <cell r="A6060" t="str">
            <v/>
          </cell>
        </row>
        <row r="6061">
          <cell r="A6061" t="str">
            <v/>
          </cell>
        </row>
        <row r="6062">
          <cell r="A6062" t="str">
            <v/>
          </cell>
        </row>
        <row r="6063">
          <cell r="A6063" t="str">
            <v/>
          </cell>
        </row>
        <row r="6064">
          <cell r="A6064" t="str">
            <v/>
          </cell>
        </row>
        <row r="6065">
          <cell r="A6065" t="str">
            <v/>
          </cell>
        </row>
        <row r="6066">
          <cell r="A6066" t="str">
            <v/>
          </cell>
        </row>
        <row r="6067">
          <cell r="A6067" t="str">
            <v/>
          </cell>
        </row>
        <row r="6068">
          <cell r="A6068" t="str">
            <v/>
          </cell>
        </row>
        <row r="6069">
          <cell r="A6069" t="str">
            <v/>
          </cell>
        </row>
        <row r="6070">
          <cell r="A6070" t="str">
            <v/>
          </cell>
        </row>
        <row r="6071">
          <cell r="A6071" t="str">
            <v/>
          </cell>
        </row>
        <row r="6072">
          <cell r="A6072" t="str">
            <v/>
          </cell>
        </row>
        <row r="6073">
          <cell r="A6073" t="str">
            <v/>
          </cell>
        </row>
        <row r="6074">
          <cell r="A6074" t="str">
            <v/>
          </cell>
        </row>
        <row r="6075">
          <cell r="A6075" t="str">
            <v/>
          </cell>
        </row>
        <row r="6076">
          <cell r="A6076" t="str">
            <v/>
          </cell>
        </row>
        <row r="6077">
          <cell r="A6077" t="str">
            <v/>
          </cell>
        </row>
        <row r="6078">
          <cell r="A6078" t="str">
            <v/>
          </cell>
        </row>
        <row r="6079">
          <cell r="A6079" t="str">
            <v/>
          </cell>
        </row>
        <row r="6080">
          <cell r="A6080" t="str">
            <v/>
          </cell>
        </row>
        <row r="6081">
          <cell r="A6081" t="str">
            <v/>
          </cell>
        </row>
        <row r="6082">
          <cell r="A6082" t="str">
            <v/>
          </cell>
        </row>
        <row r="6083">
          <cell r="A6083" t="str">
            <v/>
          </cell>
        </row>
        <row r="6084">
          <cell r="A6084" t="str">
            <v/>
          </cell>
        </row>
        <row r="6085">
          <cell r="A6085" t="str">
            <v/>
          </cell>
        </row>
        <row r="6086">
          <cell r="A6086" t="str">
            <v/>
          </cell>
        </row>
        <row r="6087">
          <cell r="A6087" t="str">
            <v/>
          </cell>
        </row>
        <row r="6088">
          <cell r="A6088" t="str">
            <v/>
          </cell>
        </row>
        <row r="6089">
          <cell r="A6089" t="str">
            <v/>
          </cell>
        </row>
        <row r="6090">
          <cell r="A6090" t="str">
            <v/>
          </cell>
        </row>
        <row r="6091">
          <cell r="A6091" t="str">
            <v/>
          </cell>
        </row>
        <row r="6092">
          <cell r="A6092" t="str">
            <v/>
          </cell>
        </row>
        <row r="6093">
          <cell r="A6093" t="str">
            <v/>
          </cell>
        </row>
        <row r="6094">
          <cell r="A6094" t="str">
            <v/>
          </cell>
        </row>
        <row r="6095">
          <cell r="A6095" t="str">
            <v/>
          </cell>
        </row>
        <row r="6096">
          <cell r="A6096" t="str">
            <v/>
          </cell>
        </row>
        <row r="6097">
          <cell r="A6097" t="str">
            <v/>
          </cell>
        </row>
        <row r="6098">
          <cell r="A6098" t="str">
            <v/>
          </cell>
        </row>
        <row r="6099">
          <cell r="A6099" t="str">
            <v/>
          </cell>
        </row>
        <row r="6100">
          <cell r="A6100" t="str">
            <v/>
          </cell>
        </row>
        <row r="6101">
          <cell r="A6101" t="str">
            <v/>
          </cell>
        </row>
        <row r="6102">
          <cell r="A6102" t="str">
            <v/>
          </cell>
        </row>
        <row r="6103">
          <cell r="A6103" t="str">
            <v/>
          </cell>
        </row>
        <row r="6104">
          <cell r="A6104" t="str">
            <v/>
          </cell>
        </row>
        <row r="6105">
          <cell r="A6105" t="str">
            <v/>
          </cell>
        </row>
        <row r="6106">
          <cell r="A6106" t="str">
            <v/>
          </cell>
        </row>
        <row r="6107">
          <cell r="A6107" t="str">
            <v/>
          </cell>
        </row>
        <row r="6108">
          <cell r="A6108" t="str">
            <v/>
          </cell>
        </row>
        <row r="6109">
          <cell r="A6109" t="str">
            <v/>
          </cell>
        </row>
        <row r="6110">
          <cell r="A6110" t="str">
            <v/>
          </cell>
        </row>
        <row r="6111">
          <cell r="A6111" t="str">
            <v/>
          </cell>
        </row>
        <row r="6112">
          <cell r="A6112" t="str">
            <v/>
          </cell>
        </row>
        <row r="6113">
          <cell r="A6113" t="str">
            <v/>
          </cell>
        </row>
        <row r="6114">
          <cell r="A6114" t="str">
            <v/>
          </cell>
        </row>
        <row r="6115">
          <cell r="A6115" t="str">
            <v/>
          </cell>
        </row>
        <row r="6116">
          <cell r="A6116" t="str">
            <v/>
          </cell>
        </row>
        <row r="6117">
          <cell r="A6117" t="str">
            <v/>
          </cell>
        </row>
        <row r="6118">
          <cell r="A6118" t="str">
            <v/>
          </cell>
        </row>
        <row r="6119">
          <cell r="A6119" t="str">
            <v/>
          </cell>
        </row>
        <row r="6120">
          <cell r="A6120" t="str">
            <v/>
          </cell>
        </row>
        <row r="6121">
          <cell r="A6121" t="str">
            <v/>
          </cell>
        </row>
        <row r="6122">
          <cell r="A6122" t="str">
            <v/>
          </cell>
        </row>
        <row r="6123">
          <cell r="A6123" t="str">
            <v/>
          </cell>
        </row>
        <row r="6124">
          <cell r="A6124" t="str">
            <v/>
          </cell>
        </row>
        <row r="6125">
          <cell r="A6125" t="str">
            <v/>
          </cell>
        </row>
        <row r="6126">
          <cell r="A6126" t="str">
            <v/>
          </cell>
        </row>
        <row r="6127">
          <cell r="A6127" t="str">
            <v/>
          </cell>
        </row>
        <row r="6128">
          <cell r="A6128" t="str">
            <v/>
          </cell>
        </row>
        <row r="6129">
          <cell r="A6129" t="str">
            <v/>
          </cell>
        </row>
        <row r="6130">
          <cell r="A6130" t="str">
            <v/>
          </cell>
        </row>
        <row r="6131">
          <cell r="A6131" t="str">
            <v/>
          </cell>
        </row>
        <row r="6132">
          <cell r="A6132" t="str">
            <v/>
          </cell>
        </row>
        <row r="6133">
          <cell r="A6133" t="str">
            <v/>
          </cell>
        </row>
        <row r="6134">
          <cell r="A6134" t="str">
            <v/>
          </cell>
        </row>
        <row r="6135">
          <cell r="A6135" t="str">
            <v/>
          </cell>
        </row>
        <row r="6136">
          <cell r="A6136" t="str">
            <v/>
          </cell>
        </row>
        <row r="6137">
          <cell r="A6137" t="str">
            <v/>
          </cell>
        </row>
        <row r="6138">
          <cell r="A6138" t="str">
            <v/>
          </cell>
        </row>
        <row r="6139">
          <cell r="A6139" t="str">
            <v/>
          </cell>
        </row>
        <row r="6140">
          <cell r="A6140" t="str">
            <v/>
          </cell>
        </row>
        <row r="6141">
          <cell r="A6141" t="str">
            <v/>
          </cell>
        </row>
        <row r="6142">
          <cell r="A6142" t="str">
            <v/>
          </cell>
        </row>
        <row r="6143">
          <cell r="A6143" t="str">
            <v/>
          </cell>
        </row>
        <row r="6144">
          <cell r="A6144" t="str">
            <v/>
          </cell>
        </row>
        <row r="6145">
          <cell r="A6145" t="str">
            <v/>
          </cell>
        </row>
        <row r="6146">
          <cell r="A6146" t="str">
            <v/>
          </cell>
        </row>
        <row r="6147">
          <cell r="A6147" t="str">
            <v/>
          </cell>
        </row>
        <row r="6148">
          <cell r="A6148" t="str">
            <v/>
          </cell>
        </row>
        <row r="6149">
          <cell r="A6149" t="str">
            <v/>
          </cell>
        </row>
        <row r="6150">
          <cell r="A6150" t="str">
            <v/>
          </cell>
        </row>
        <row r="6151">
          <cell r="A6151" t="str">
            <v/>
          </cell>
        </row>
        <row r="6152">
          <cell r="A6152" t="str">
            <v/>
          </cell>
        </row>
        <row r="6153">
          <cell r="A6153" t="str">
            <v/>
          </cell>
        </row>
        <row r="6154">
          <cell r="A6154" t="str">
            <v/>
          </cell>
        </row>
        <row r="6155">
          <cell r="A6155" t="str">
            <v/>
          </cell>
        </row>
        <row r="6156">
          <cell r="A6156" t="str">
            <v/>
          </cell>
        </row>
        <row r="6157">
          <cell r="A6157" t="str">
            <v/>
          </cell>
        </row>
        <row r="6158">
          <cell r="A6158" t="str">
            <v/>
          </cell>
        </row>
        <row r="6159">
          <cell r="A6159" t="str">
            <v/>
          </cell>
        </row>
        <row r="6160">
          <cell r="A6160" t="str">
            <v/>
          </cell>
        </row>
        <row r="6161">
          <cell r="A6161" t="str">
            <v/>
          </cell>
        </row>
        <row r="6162">
          <cell r="A6162" t="str">
            <v/>
          </cell>
        </row>
        <row r="6163">
          <cell r="A6163" t="str">
            <v/>
          </cell>
        </row>
        <row r="6164">
          <cell r="A6164" t="str">
            <v/>
          </cell>
        </row>
        <row r="6165">
          <cell r="A6165" t="str">
            <v/>
          </cell>
        </row>
        <row r="6166">
          <cell r="A6166" t="str">
            <v/>
          </cell>
        </row>
        <row r="6167">
          <cell r="A6167" t="str">
            <v/>
          </cell>
        </row>
        <row r="6168">
          <cell r="A6168" t="str">
            <v/>
          </cell>
        </row>
        <row r="6169">
          <cell r="A6169" t="str">
            <v/>
          </cell>
        </row>
        <row r="6170">
          <cell r="A6170" t="str">
            <v/>
          </cell>
        </row>
        <row r="6171">
          <cell r="A6171" t="str">
            <v/>
          </cell>
        </row>
        <row r="6172">
          <cell r="A6172" t="str">
            <v/>
          </cell>
        </row>
        <row r="6173">
          <cell r="A6173" t="str">
            <v/>
          </cell>
        </row>
        <row r="6174">
          <cell r="A6174" t="str">
            <v/>
          </cell>
        </row>
        <row r="6175">
          <cell r="A6175" t="str">
            <v/>
          </cell>
        </row>
        <row r="6176">
          <cell r="A6176" t="str">
            <v/>
          </cell>
        </row>
        <row r="6177">
          <cell r="A6177" t="str">
            <v/>
          </cell>
        </row>
        <row r="6178">
          <cell r="A6178" t="str">
            <v/>
          </cell>
        </row>
        <row r="6179">
          <cell r="A6179" t="str">
            <v/>
          </cell>
        </row>
        <row r="6180">
          <cell r="A6180" t="str">
            <v/>
          </cell>
        </row>
        <row r="6181">
          <cell r="A6181" t="str">
            <v/>
          </cell>
        </row>
        <row r="6182">
          <cell r="A6182" t="str">
            <v/>
          </cell>
        </row>
        <row r="6183">
          <cell r="A6183" t="str">
            <v/>
          </cell>
        </row>
        <row r="6184">
          <cell r="A6184" t="str">
            <v/>
          </cell>
        </row>
        <row r="6185">
          <cell r="A6185" t="str">
            <v/>
          </cell>
        </row>
        <row r="6186">
          <cell r="A6186" t="str">
            <v/>
          </cell>
        </row>
        <row r="6187">
          <cell r="A6187" t="str">
            <v/>
          </cell>
        </row>
        <row r="6188">
          <cell r="A6188" t="str">
            <v/>
          </cell>
        </row>
        <row r="6189">
          <cell r="A6189" t="str">
            <v/>
          </cell>
        </row>
        <row r="6190">
          <cell r="A6190" t="str">
            <v/>
          </cell>
        </row>
        <row r="6191">
          <cell r="A6191" t="str">
            <v/>
          </cell>
        </row>
        <row r="6192">
          <cell r="A6192" t="str">
            <v/>
          </cell>
        </row>
        <row r="6193">
          <cell r="A6193" t="str">
            <v/>
          </cell>
        </row>
        <row r="6194">
          <cell r="A6194" t="str">
            <v/>
          </cell>
        </row>
        <row r="6195">
          <cell r="A6195" t="str">
            <v/>
          </cell>
        </row>
        <row r="6196">
          <cell r="A6196" t="str">
            <v/>
          </cell>
        </row>
        <row r="6197">
          <cell r="A6197" t="str">
            <v/>
          </cell>
        </row>
        <row r="6198">
          <cell r="A6198" t="str">
            <v/>
          </cell>
        </row>
        <row r="6199">
          <cell r="A6199" t="str">
            <v/>
          </cell>
        </row>
        <row r="6200">
          <cell r="A6200" t="str">
            <v/>
          </cell>
        </row>
        <row r="6201">
          <cell r="A6201" t="str">
            <v/>
          </cell>
        </row>
        <row r="6202">
          <cell r="A6202" t="str">
            <v/>
          </cell>
        </row>
        <row r="6203">
          <cell r="A6203" t="str">
            <v/>
          </cell>
        </row>
        <row r="6204">
          <cell r="A6204" t="str">
            <v/>
          </cell>
        </row>
        <row r="6205">
          <cell r="A6205" t="str">
            <v/>
          </cell>
        </row>
        <row r="6206">
          <cell r="A6206" t="str">
            <v/>
          </cell>
        </row>
        <row r="6207">
          <cell r="A6207" t="str">
            <v/>
          </cell>
        </row>
        <row r="6208">
          <cell r="A6208" t="str">
            <v/>
          </cell>
        </row>
        <row r="6209">
          <cell r="A6209" t="str">
            <v/>
          </cell>
        </row>
        <row r="6210">
          <cell r="A6210" t="str">
            <v/>
          </cell>
        </row>
        <row r="6211">
          <cell r="A6211" t="str">
            <v/>
          </cell>
        </row>
        <row r="6212">
          <cell r="A6212" t="str">
            <v/>
          </cell>
        </row>
        <row r="6213">
          <cell r="A6213" t="str">
            <v/>
          </cell>
        </row>
        <row r="6214">
          <cell r="A6214" t="str">
            <v/>
          </cell>
        </row>
        <row r="6215">
          <cell r="A6215" t="str">
            <v/>
          </cell>
        </row>
        <row r="6216">
          <cell r="A6216" t="str">
            <v/>
          </cell>
        </row>
        <row r="6217">
          <cell r="A6217" t="str">
            <v/>
          </cell>
        </row>
        <row r="6218">
          <cell r="A6218" t="str">
            <v/>
          </cell>
        </row>
        <row r="6219">
          <cell r="A6219" t="str">
            <v/>
          </cell>
        </row>
        <row r="6220">
          <cell r="A6220" t="str">
            <v/>
          </cell>
        </row>
        <row r="6221">
          <cell r="A6221" t="str">
            <v/>
          </cell>
        </row>
        <row r="6222">
          <cell r="A6222" t="str">
            <v/>
          </cell>
        </row>
        <row r="6223">
          <cell r="A6223" t="str">
            <v/>
          </cell>
        </row>
        <row r="6224">
          <cell r="A6224" t="str">
            <v/>
          </cell>
        </row>
        <row r="6225">
          <cell r="A6225" t="str">
            <v/>
          </cell>
        </row>
        <row r="6226">
          <cell r="A6226" t="str">
            <v/>
          </cell>
        </row>
        <row r="6227">
          <cell r="A6227" t="str">
            <v/>
          </cell>
        </row>
        <row r="6228">
          <cell r="A6228" t="str">
            <v/>
          </cell>
        </row>
        <row r="6229">
          <cell r="A6229" t="str">
            <v/>
          </cell>
        </row>
        <row r="6230">
          <cell r="A6230" t="str">
            <v/>
          </cell>
        </row>
        <row r="6231">
          <cell r="A6231" t="str">
            <v/>
          </cell>
        </row>
        <row r="6232">
          <cell r="A6232" t="str">
            <v/>
          </cell>
        </row>
        <row r="6233">
          <cell r="A6233" t="str">
            <v/>
          </cell>
        </row>
        <row r="6234">
          <cell r="A6234" t="str">
            <v/>
          </cell>
        </row>
        <row r="6235">
          <cell r="A6235" t="str">
            <v/>
          </cell>
        </row>
        <row r="6236">
          <cell r="A6236" t="str">
            <v/>
          </cell>
        </row>
        <row r="6237">
          <cell r="A6237" t="str">
            <v/>
          </cell>
        </row>
        <row r="6238">
          <cell r="A6238" t="str">
            <v/>
          </cell>
        </row>
        <row r="6239">
          <cell r="A6239" t="str">
            <v/>
          </cell>
        </row>
        <row r="6240">
          <cell r="A6240" t="str">
            <v/>
          </cell>
        </row>
        <row r="6241">
          <cell r="A6241" t="str">
            <v/>
          </cell>
        </row>
        <row r="6242">
          <cell r="A6242" t="str">
            <v/>
          </cell>
        </row>
        <row r="6243">
          <cell r="A6243" t="str">
            <v/>
          </cell>
        </row>
        <row r="6244">
          <cell r="A6244" t="str">
            <v/>
          </cell>
        </row>
        <row r="6245">
          <cell r="A6245" t="str">
            <v/>
          </cell>
        </row>
        <row r="6246">
          <cell r="A6246" t="str">
            <v/>
          </cell>
        </row>
        <row r="6247">
          <cell r="A6247" t="str">
            <v/>
          </cell>
        </row>
        <row r="6248">
          <cell r="A6248" t="str">
            <v/>
          </cell>
        </row>
        <row r="6249">
          <cell r="A6249" t="str">
            <v/>
          </cell>
        </row>
        <row r="6250">
          <cell r="A6250" t="str">
            <v/>
          </cell>
        </row>
        <row r="6251">
          <cell r="A6251" t="str">
            <v/>
          </cell>
        </row>
        <row r="6252">
          <cell r="A6252" t="str">
            <v/>
          </cell>
        </row>
        <row r="6253">
          <cell r="A6253" t="str">
            <v/>
          </cell>
        </row>
        <row r="6254">
          <cell r="A6254" t="str">
            <v/>
          </cell>
        </row>
        <row r="6255">
          <cell r="A6255" t="str">
            <v/>
          </cell>
        </row>
        <row r="6256">
          <cell r="A6256" t="str">
            <v/>
          </cell>
        </row>
        <row r="6257">
          <cell r="A6257" t="str">
            <v/>
          </cell>
        </row>
        <row r="6258">
          <cell r="A6258" t="str">
            <v/>
          </cell>
        </row>
        <row r="6259">
          <cell r="A6259" t="str">
            <v/>
          </cell>
        </row>
        <row r="6260">
          <cell r="A6260" t="str">
            <v/>
          </cell>
        </row>
        <row r="6261">
          <cell r="A6261" t="str">
            <v/>
          </cell>
        </row>
        <row r="6262">
          <cell r="A6262" t="str">
            <v/>
          </cell>
        </row>
        <row r="6263">
          <cell r="A6263" t="str">
            <v/>
          </cell>
        </row>
        <row r="6264">
          <cell r="A6264" t="str">
            <v/>
          </cell>
        </row>
        <row r="6265">
          <cell r="A6265" t="str">
            <v/>
          </cell>
        </row>
        <row r="6266">
          <cell r="A6266" t="str">
            <v/>
          </cell>
        </row>
        <row r="6267">
          <cell r="A6267" t="str">
            <v/>
          </cell>
        </row>
        <row r="6268">
          <cell r="A6268" t="str">
            <v/>
          </cell>
        </row>
        <row r="6269">
          <cell r="A6269" t="str">
            <v/>
          </cell>
        </row>
        <row r="6270">
          <cell r="A6270" t="str">
            <v/>
          </cell>
        </row>
        <row r="6271">
          <cell r="A6271" t="str">
            <v/>
          </cell>
        </row>
        <row r="6272">
          <cell r="A6272" t="str">
            <v/>
          </cell>
        </row>
        <row r="6273">
          <cell r="A6273" t="str">
            <v/>
          </cell>
        </row>
        <row r="6274">
          <cell r="A6274" t="str">
            <v/>
          </cell>
        </row>
        <row r="6275">
          <cell r="A6275" t="str">
            <v/>
          </cell>
        </row>
        <row r="6276">
          <cell r="A6276" t="str">
            <v/>
          </cell>
        </row>
        <row r="6277">
          <cell r="A6277" t="str">
            <v/>
          </cell>
        </row>
        <row r="6278">
          <cell r="A6278" t="str">
            <v/>
          </cell>
        </row>
        <row r="6279">
          <cell r="A6279" t="str">
            <v/>
          </cell>
        </row>
        <row r="6280">
          <cell r="A6280" t="str">
            <v/>
          </cell>
        </row>
        <row r="6281">
          <cell r="A6281" t="str">
            <v/>
          </cell>
        </row>
        <row r="6282">
          <cell r="A6282" t="str">
            <v/>
          </cell>
        </row>
        <row r="6283">
          <cell r="A6283" t="str">
            <v/>
          </cell>
        </row>
        <row r="6284">
          <cell r="A6284" t="str">
            <v/>
          </cell>
        </row>
        <row r="6285">
          <cell r="A6285" t="str">
            <v/>
          </cell>
        </row>
        <row r="6286">
          <cell r="A6286" t="str">
            <v/>
          </cell>
        </row>
        <row r="6287">
          <cell r="A6287" t="str">
            <v/>
          </cell>
        </row>
        <row r="6288">
          <cell r="A6288" t="str">
            <v/>
          </cell>
        </row>
        <row r="6289">
          <cell r="A6289" t="str">
            <v/>
          </cell>
        </row>
        <row r="6290">
          <cell r="A6290" t="str">
            <v/>
          </cell>
        </row>
        <row r="6291">
          <cell r="A6291" t="str">
            <v/>
          </cell>
        </row>
        <row r="6292">
          <cell r="A6292" t="str">
            <v/>
          </cell>
        </row>
        <row r="6293">
          <cell r="A6293" t="str">
            <v/>
          </cell>
        </row>
        <row r="6294">
          <cell r="A6294" t="str">
            <v/>
          </cell>
        </row>
        <row r="6295">
          <cell r="A6295" t="str">
            <v/>
          </cell>
        </row>
        <row r="6296">
          <cell r="A6296" t="str">
            <v/>
          </cell>
        </row>
        <row r="6297">
          <cell r="A6297" t="str">
            <v/>
          </cell>
        </row>
        <row r="6298">
          <cell r="A6298" t="str">
            <v/>
          </cell>
        </row>
        <row r="6299">
          <cell r="A6299" t="str">
            <v/>
          </cell>
        </row>
        <row r="6300">
          <cell r="A6300" t="str">
            <v/>
          </cell>
        </row>
        <row r="6301">
          <cell r="A6301" t="str">
            <v/>
          </cell>
        </row>
        <row r="6302">
          <cell r="A6302" t="str">
            <v/>
          </cell>
        </row>
        <row r="6303">
          <cell r="A6303" t="str">
            <v/>
          </cell>
        </row>
        <row r="6304">
          <cell r="A6304" t="str">
            <v/>
          </cell>
        </row>
        <row r="6305">
          <cell r="A6305" t="str">
            <v/>
          </cell>
        </row>
        <row r="6306">
          <cell r="A6306" t="str">
            <v/>
          </cell>
        </row>
        <row r="6307">
          <cell r="A6307" t="str">
            <v/>
          </cell>
        </row>
        <row r="6308">
          <cell r="A6308" t="str">
            <v/>
          </cell>
        </row>
        <row r="6309">
          <cell r="A6309" t="str">
            <v/>
          </cell>
        </row>
        <row r="6310">
          <cell r="A6310" t="str">
            <v/>
          </cell>
        </row>
        <row r="6311">
          <cell r="A6311" t="str">
            <v/>
          </cell>
        </row>
        <row r="6312">
          <cell r="A6312" t="str">
            <v/>
          </cell>
        </row>
        <row r="6313">
          <cell r="A6313" t="str">
            <v/>
          </cell>
        </row>
        <row r="6314">
          <cell r="A6314" t="str">
            <v/>
          </cell>
        </row>
        <row r="6315">
          <cell r="A6315" t="str">
            <v/>
          </cell>
        </row>
        <row r="6316">
          <cell r="A6316" t="str">
            <v/>
          </cell>
        </row>
        <row r="6317">
          <cell r="A6317" t="str">
            <v/>
          </cell>
        </row>
        <row r="6318">
          <cell r="A6318" t="str">
            <v/>
          </cell>
        </row>
        <row r="6319">
          <cell r="A6319" t="str">
            <v/>
          </cell>
        </row>
        <row r="6320">
          <cell r="A6320" t="str">
            <v/>
          </cell>
        </row>
        <row r="6321">
          <cell r="A6321" t="str">
            <v/>
          </cell>
        </row>
        <row r="6322">
          <cell r="A6322" t="str">
            <v/>
          </cell>
        </row>
        <row r="6323">
          <cell r="A6323" t="str">
            <v/>
          </cell>
        </row>
        <row r="6324">
          <cell r="A6324" t="str">
            <v/>
          </cell>
        </row>
        <row r="6325">
          <cell r="A6325" t="str">
            <v/>
          </cell>
        </row>
        <row r="6326">
          <cell r="A6326" t="str">
            <v/>
          </cell>
        </row>
        <row r="6327">
          <cell r="A6327" t="str">
            <v/>
          </cell>
        </row>
        <row r="6328">
          <cell r="A6328" t="str">
            <v/>
          </cell>
        </row>
        <row r="6329">
          <cell r="A6329" t="str">
            <v/>
          </cell>
        </row>
        <row r="6330">
          <cell r="A6330" t="str">
            <v/>
          </cell>
        </row>
        <row r="6331">
          <cell r="A6331" t="str">
            <v/>
          </cell>
        </row>
        <row r="6332">
          <cell r="A6332" t="str">
            <v/>
          </cell>
        </row>
        <row r="6333">
          <cell r="A6333" t="str">
            <v/>
          </cell>
        </row>
        <row r="6334">
          <cell r="A6334" t="str">
            <v/>
          </cell>
        </row>
        <row r="6335">
          <cell r="A6335" t="str">
            <v/>
          </cell>
        </row>
        <row r="6336">
          <cell r="A6336" t="str">
            <v/>
          </cell>
        </row>
        <row r="6337">
          <cell r="A6337" t="str">
            <v/>
          </cell>
        </row>
        <row r="6338">
          <cell r="A6338" t="str">
            <v/>
          </cell>
        </row>
        <row r="6339">
          <cell r="A6339" t="str">
            <v/>
          </cell>
        </row>
        <row r="6340">
          <cell r="A6340" t="str">
            <v/>
          </cell>
        </row>
        <row r="6341">
          <cell r="A6341" t="str">
            <v/>
          </cell>
        </row>
        <row r="6342">
          <cell r="A6342" t="str">
            <v/>
          </cell>
        </row>
        <row r="6343">
          <cell r="A6343" t="str">
            <v/>
          </cell>
        </row>
        <row r="6344">
          <cell r="A6344" t="str">
            <v/>
          </cell>
        </row>
        <row r="6345">
          <cell r="A6345" t="str">
            <v/>
          </cell>
        </row>
        <row r="6346">
          <cell r="A6346" t="str">
            <v/>
          </cell>
        </row>
        <row r="6347">
          <cell r="A6347" t="str">
            <v/>
          </cell>
        </row>
        <row r="6348">
          <cell r="A6348" t="str">
            <v/>
          </cell>
        </row>
        <row r="6349">
          <cell r="A6349" t="str">
            <v/>
          </cell>
        </row>
        <row r="6350">
          <cell r="A6350" t="str">
            <v/>
          </cell>
        </row>
        <row r="6351">
          <cell r="A6351" t="str">
            <v/>
          </cell>
        </row>
        <row r="6352">
          <cell r="A6352" t="str">
            <v/>
          </cell>
        </row>
        <row r="6353">
          <cell r="A6353" t="str">
            <v/>
          </cell>
        </row>
        <row r="6354">
          <cell r="A6354" t="str">
            <v/>
          </cell>
        </row>
        <row r="6355">
          <cell r="A6355" t="str">
            <v/>
          </cell>
        </row>
        <row r="6356">
          <cell r="A6356" t="str">
            <v/>
          </cell>
        </row>
        <row r="6357">
          <cell r="A6357" t="str">
            <v/>
          </cell>
        </row>
        <row r="6358">
          <cell r="A6358" t="str">
            <v/>
          </cell>
        </row>
        <row r="6359">
          <cell r="A6359" t="str">
            <v/>
          </cell>
        </row>
        <row r="6360">
          <cell r="A6360" t="str">
            <v/>
          </cell>
        </row>
        <row r="6361">
          <cell r="A6361" t="str">
            <v/>
          </cell>
        </row>
        <row r="6362">
          <cell r="A6362" t="str">
            <v/>
          </cell>
        </row>
        <row r="6363">
          <cell r="A6363" t="str">
            <v/>
          </cell>
        </row>
        <row r="6364">
          <cell r="A6364" t="str">
            <v/>
          </cell>
        </row>
        <row r="6365">
          <cell r="A6365" t="str">
            <v/>
          </cell>
        </row>
        <row r="6366">
          <cell r="A6366" t="str">
            <v/>
          </cell>
        </row>
        <row r="6367">
          <cell r="A6367" t="str">
            <v/>
          </cell>
        </row>
        <row r="6368">
          <cell r="A6368" t="str">
            <v/>
          </cell>
        </row>
        <row r="6369">
          <cell r="A6369" t="str">
            <v/>
          </cell>
        </row>
        <row r="6370">
          <cell r="A6370" t="str">
            <v/>
          </cell>
        </row>
        <row r="6371">
          <cell r="A6371" t="str">
            <v/>
          </cell>
        </row>
        <row r="6372">
          <cell r="A6372" t="str">
            <v/>
          </cell>
        </row>
        <row r="6373">
          <cell r="A6373" t="str">
            <v/>
          </cell>
        </row>
        <row r="6374">
          <cell r="A6374" t="str">
            <v/>
          </cell>
        </row>
        <row r="6375">
          <cell r="A6375" t="str">
            <v/>
          </cell>
        </row>
        <row r="6376">
          <cell r="A6376" t="str">
            <v/>
          </cell>
        </row>
        <row r="6377">
          <cell r="A6377" t="str">
            <v/>
          </cell>
        </row>
        <row r="6378">
          <cell r="A6378" t="str">
            <v/>
          </cell>
        </row>
        <row r="6379">
          <cell r="A6379" t="str">
            <v/>
          </cell>
        </row>
        <row r="6380">
          <cell r="A6380" t="str">
            <v/>
          </cell>
        </row>
        <row r="6381">
          <cell r="A6381" t="str">
            <v/>
          </cell>
        </row>
        <row r="6382">
          <cell r="A6382" t="str">
            <v/>
          </cell>
        </row>
        <row r="6383">
          <cell r="A6383" t="str">
            <v/>
          </cell>
        </row>
        <row r="6384">
          <cell r="A6384" t="str">
            <v/>
          </cell>
        </row>
        <row r="6385">
          <cell r="A6385" t="str">
            <v/>
          </cell>
        </row>
        <row r="6386">
          <cell r="A6386" t="str">
            <v/>
          </cell>
        </row>
        <row r="6387">
          <cell r="A6387" t="str">
            <v/>
          </cell>
        </row>
        <row r="6388">
          <cell r="A6388" t="str">
            <v/>
          </cell>
        </row>
        <row r="6389">
          <cell r="A6389" t="str">
            <v/>
          </cell>
        </row>
        <row r="6390">
          <cell r="A6390" t="str">
            <v/>
          </cell>
        </row>
        <row r="6391">
          <cell r="A6391" t="str">
            <v/>
          </cell>
        </row>
        <row r="6392">
          <cell r="A6392" t="str">
            <v/>
          </cell>
        </row>
        <row r="6393">
          <cell r="A6393" t="str">
            <v/>
          </cell>
        </row>
        <row r="6394">
          <cell r="A6394" t="str">
            <v/>
          </cell>
        </row>
        <row r="6395">
          <cell r="A6395" t="str">
            <v/>
          </cell>
        </row>
        <row r="6396">
          <cell r="A6396" t="str">
            <v/>
          </cell>
        </row>
        <row r="6397">
          <cell r="A6397" t="str">
            <v/>
          </cell>
        </row>
        <row r="6398">
          <cell r="A6398" t="str">
            <v/>
          </cell>
        </row>
        <row r="6399">
          <cell r="A6399" t="str">
            <v/>
          </cell>
        </row>
        <row r="6400">
          <cell r="A6400" t="str">
            <v/>
          </cell>
        </row>
        <row r="6401">
          <cell r="A6401" t="str">
            <v/>
          </cell>
        </row>
        <row r="6402">
          <cell r="A6402" t="str">
            <v/>
          </cell>
        </row>
        <row r="6403">
          <cell r="A6403" t="str">
            <v/>
          </cell>
        </row>
        <row r="6404">
          <cell r="A6404" t="str">
            <v/>
          </cell>
        </row>
        <row r="6405">
          <cell r="A6405" t="str">
            <v/>
          </cell>
        </row>
        <row r="6406">
          <cell r="A6406" t="str">
            <v/>
          </cell>
        </row>
        <row r="6407">
          <cell r="A6407" t="str">
            <v/>
          </cell>
        </row>
        <row r="6408">
          <cell r="A6408" t="str">
            <v/>
          </cell>
        </row>
        <row r="6409">
          <cell r="A6409" t="str">
            <v/>
          </cell>
        </row>
        <row r="6410">
          <cell r="A6410" t="str">
            <v/>
          </cell>
        </row>
        <row r="6411">
          <cell r="A6411" t="str">
            <v/>
          </cell>
        </row>
        <row r="6412">
          <cell r="A6412" t="str">
            <v/>
          </cell>
        </row>
        <row r="6413">
          <cell r="A6413" t="str">
            <v/>
          </cell>
        </row>
        <row r="6414">
          <cell r="A6414" t="str">
            <v/>
          </cell>
        </row>
        <row r="6415">
          <cell r="A6415" t="str">
            <v/>
          </cell>
        </row>
        <row r="6416">
          <cell r="A6416" t="str">
            <v/>
          </cell>
        </row>
        <row r="6417">
          <cell r="A6417" t="str">
            <v/>
          </cell>
        </row>
        <row r="6418">
          <cell r="A6418" t="str">
            <v/>
          </cell>
        </row>
        <row r="6419">
          <cell r="A6419" t="str">
            <v/>
          </cell>
        </row>
        <row r="6420">
          <cell r="A6420" t="str">
            <v/>
          </cell>
        </row>
        <row r="6421">
          <cell r="A6421" t="str">
            <v/>
          </cell>
        </row>
        <row r="6422">
          <cell r="A6422" t="str">
            <v/>
          </cell>
        </row>
        <row r="6423">
          <cell r="A6423" t="str">
            <v/>
          </cell>
        </row>
        <row r="6424">
          <cell r="A6424" t="str">
            <v/>
          </cell>
        </row>
        <row r="6425">
          <cell r="A6425" t="str">
            <v/>
          </cell>
        </row>
        <row r="6426">
          <cell r="A6426" t="str">
            <v/>
          </cell>
        </row>
        <row r="6427">
          <cell r="A6427" t="str">
            <v/>
          </cell>
        </row>
        <row r="6428">
          <cell r="A6428" t="str">
            <v/>
          </cell>
        </row>
        <row r="6429">
          <cell r="A6429" t="str">
            <v/>
          </cell>
        </row>
        <row r="6430">
          <cell r="A6430" t="str">
            <v/>
          </cell>
        </row>
        <row r="6431">
          <cell r="A6431" t="str">
            <v/>
          </cell>
        </row>
        <row r="6432">
          <cell r="A6432" t="str">
            <v/>
          </cell>
        </row>
        <row r="6433">
          <cell r="A6433" t="str">
            <v/>
          </cell>
        </row>
        <row r="6434">
          <cell r="A6434" t="str">
            <v/>
          </cell>
        </row>
        <row r="6435">
          <cell r="A6435" t="str">
            <v/>
          </cell>
        </row>
        <row r="6436">
          <cell r="A6436" t="str">
            <v/>
          </cell>
        </row>
        <row r="6437">
          <cell r="A6437" t="str">
            <v/>
          </cell>
        </row>
        <row r="6438">
          <cell r="A6438" t="str">
            <v/>
          </cell>
        </row>
        <row r="6439">
          <cell r="A6439" t="str">
            <v/>
          </cell>
        </row>
        <row r="6440">
          <cell r="A6440" t="str">
            <v/>
          </cell>
        </row>
        <row r="6441">
          <cell r="A6441" t="str">
            <v/>
          </cell>
        </row>
        <row r="6442">
          <cell r="A6442" t="str">
            <v/>
          </cell>
        </row>
        <row r="6443">
          <cell r="A6443" t="str">
            <v/>
          </cell>
        </row>
        <row r="6444">
          <cell r="A6444" t="str">
            <v/>
          </cell>
        </row>
        <row r="6445">
          <cell r="A6445" t="str">
            <v/>
          </cell>
        </row>
        <row r="6446">
          <cell r="A6446" t="str">
            <v/>
          </cell>
        </row>
        <row r="6447">
          <cell r="A6447" t="str">
            <v/>
          </cell>
        </row>
        <row r="6448">
          <cell r="A6448" t="str">
            <v/>
          </cell>
        </row>
        <row r="6449">
          <cell r="A6449" t="str">
            <v/>
          </cell>
        </row>
        <row r="6450">
          <cell r="A6450" t="str">
            <v/>
          </cell>
        </row>
        <row r="6451">
          <cell r="A6451" t="str">
            <v/>
          </cell>
        </row>
        <row r="6452">
          <cell r="A6452" t="str">
            <v/>
          </cell>
        </row>
        <row r="6453">
          <cell r="A6453" t="str">
            <v/>
          </cell>
        </row>
        <row r="6454">
          <cell r="A6454" t="str">
            <v/>
          </cell>
        </row>
        <row r="6455">
          <cell r="A6455" t="str">
            <v/>
          </cell>
        </row>
        <row r="6456">
          <cell r="A6456" t="str">
            <v/>
          </cell>
        </row>
        <row r="6457">
          <cell r="A6457" t="str">
            <v/>
          </cell>
        </row>
        <row r="6458">
          <cell r="A6458" t="str">
            <v/>
          </cell>
        </row>
        <row r="6459">
          <cell r="A6459" t="str">
            <v/>
          </cell>
        </row>
        <row r="6460">
          <cell r="A6460" t="str">
            <v/>
          </cell>
        </row>
        <row r="6461">
          <cell r="A6461" t="str">
            <v/>
          </cell>
        </row>
        <row r="6462">
          <cell r="A6462" t="str">
            <v/>
          </cell>
        </row>
        <row r="6463">
          <cell r="A6463" t="str">
            <v/>
          </cell>
        </row>
        <row r="6464">
          <cell r="A6464" t="str">
            <v/>
          </cell>
        </row>
        <row r="6465">
          <cell r="A6465" t="str">
            <v/>
          </cell>
        </row>
        <row r="6466">
          <cell r="A6466" t="str">
            <v/>
          </cell>
        </row>
        <row r="6467">
          <cell r="A6467" t="str">
            <v/>
          </cell>
        </row>
        <row r="6468">
          <cell r="A6468" t="str">
            <v/>
          </cell>
        </row>
        <row r="6469">
          <cell r="A6469" t="str">
            <v/>
          </cell>
        </row>
        <row r="6470">
          <cell r="A6470" t="str">
            <v/>
          </cell>
        </row>
        <row r="6471">
          <cell r="A6471" t="str">
            <v/>
          </cell>
        </row>
        <row r="6472">
          <cell r="A6472" t="str">
            <v/>
          </cell>
        </row>
        <row r="6473">
          <cell r="A6473" t="str">
            <v/>
          </cell>
        </row>
        <row r="6474">
          <cell r="A6474" t="str">
            <v/>
          </cell>
        </row>
        <row r="6475">
          <cell r="A6475" t="str">
            <v/>
          </cell>
        </row>
        <row r="6476">
          <cell r="A6476" t="str">
            <v/>
          </cell>
        </row>
        <row r="6477">
          <cell r="A6477" t="str">
            <v/>
          </cell>
        </row>
        <row r="6478">
          <cell r="A6478" t="str">
            <v/>
          </cell>
        </row>
        <row r="6479">
          <cell r="A6479" t="str">
            <v/>
          </cell>
        </row>
        <row r="6480">
          <cell r="A6480" t="str">
            <v/>
          </cell>
        </row>
        <row r="6481">
          <cell r="A6481" t="str">
            <v/>
          </cell>
        </row>
        <row r="6482">
          <cell r="A6482" t="str">
            <v/>
          </cell>
        </row>
        <row r="6483">
          <cell r="A6483" t="str">
            <v/>
          </cell>
        </row>
        <row r="6484">
          <cell r="A6484" t="str">
            <v/>
          </cell>
        </row>
        <row r="6485">
          <cell r="A6485" t="str">
            <v/>
          </cell>
        </row>
        <row r="6486">
          <cell r="A6486" t="str">
            <v/>
          </cell>
        </row>
        <row r="6487">
          <cell r="A6487" t="str">
            <v/>
          </cell>
        </row>
        <row r="6488">
          <cell r="A6488" t="str">
            <v/>
          </cell>
        </row>
        <row r="6489">
          <cell r="A6489" t="str">
            <v/>
          </cell>
        </row>
        <row r="6490">
          <cell r="A6490" t="str">
            <v/>
          </cell>
        </row>
        <row r="6491">
          <cell r="A6491" t="str">
            <v/>
          </cell>
        </row>
        <row r="6492">
          <cell r="A6492" t="str">
            <v/>
          </cell>
        </row>
        <row r="6493">
          <cell r="A6493" t="str">
            <v/>
          </cell>
        </row>
        <row r="6494">
          <cell r="A6494" t="str">
            <v/>
          </cell>
        </row>
        <row r="6495">
          <cell r="A6495" t="str">
            <v/>
          </cell>
        </row>
        <row r="6496">
          <cell r="A6496" t="str">
            <v/>
          </cell>
        </row>
        <row r="6497">
          <cell r="A6497" t="str">
            <v/>
          </cell>
        </row>
        <row r="6498">
          <cell r="A6498" t="str">
            <v/>
          </cell>
        </row>
        <row r="6499">
          <cell r="A6499" t="str">
            <v/>
          </cell>
        </row>
        <row r="6500">
          <cell r="A6500" t="str">
            <v/>
          </cell>
        </row>
        <row r="6501">
          <cell r="A6501" t="str">
            <v/>
          </cell>
        </row>
        <row r="6502">
          <cell r="A6502" t="str">
            <v/>
          </cell>
        </row>
        <row r="6503">
          <cell r="A6503" t="str">
            <v/>
          </cell>
        </row>
        <row r="6504">
          <cell r="A6504" t="str">
            <v/>
          </cell>
        </row>
        <row r="6505">
          <cell r="A6505" t="str">
            <v/>
          </cell>
        </row>
        <row r="6506">
          <cell r="A6506" t="str">
            <v/>
          </cell>
        </row>
        <row r="6507">
          <cell r="A6507" t="str">
            <v/>
          </cell>
        </row>
        <row r="6508">
          <cell r="A6508" t="str">
            <v/>
          </cell>
        </row>
        <row r="6509">
          <cell r="A6509" t="str">
            <v/>
          </cell>
        </row>
        <row r="6510">
          <cell r="A6510" t="str">
            <v/>
          </cell>
        </row>
        <row r="6511">
          <cell r="A6511" t="str">
            <v/>
          </cell>
        </row>
        <row r="6512">
          <cell r="A6512" t="str">
            <v/>
          </cell>
        </row>
        <row r="6513">
          <cell r="A6513" t="str">
            <v/>
          </cell>
        </row>
        <row r="6514">
          <cell r="A6514" t="str">
            <v/>
          </cell>
        </row>
        <row r="6515">
          <cell r="A6515" t="str">
            <v/>
          </cell>
        </row>
        <row r="6516">
          <cell r="A6516" t="str">
            <v/>
          </cell>
        </row>
        <row r="6517">
          <cell r="A6517" t="str">
            <v/>
          </cell>
        </row>
        <row r="6518">
          <cell r="A6518" t="str">
            <v/>
          </cell>
        </row>
        <row r="6519">
          <cell r="A6519" t="str">
            <v/>
          </cell>
        </row>
        <row r="6520">
          <cell r="A6520" t="str">
            <v/>
          </cell>
        </row>
        <row r="6521">
          <cell r="A6521" t="str">
            <v/>
          </cell>
        </row>
        <row r="6522">
          <cell r="A6522" t="str">
            <v/>
          </cell>
        </row>
        <row r="6523">
          <cell r="A6523" t="str">
            <v/>
          </cell>
        </row>
        <row r="6524">
          <cell r="A6524" t="str">
            <v/>
          </cell>
        </row>
        <row r="6525">
          <cell r="A6525" t="str">
            <v/>
          </cell>
        </row>
        <row r="6526">
          <cell r="A6526" t="str">
            <v/>
          </cell>
        </row>
        <row r="6527">
          <cell r="A6527" t="str">
            <v/>
          </cell>
        </row>
        <row r="6528">
          <cell r="A6528" t="str">
            <v/>
          </cell>
        </row>
        <row r="6529">
          <cell r="A6529" t="str">
            <v/>
          </cell>
        </row>
        <row r="6530">
          <cell r="A6530" t="str">
            <v/>
          </cell>
        </row>
        <row r="6531">
          <cell r="A6531" t="str">
            <v/>
          </cell>
        </row>
        <row r="6532">
          <cell r="A6532" t="str">
            <v/>
          </cell>
        </row>
        <row r="6533">
          <cell r="A6533" t="str">
            <v/>
          </cell>
        </row>
        <row r="6534">
          <cell r="A6534" t="str">
            <v/>
          </cell>
        </row>
        <row r="6535">
          <cell r="A6535" t="str">
            <v/>
          </cell>
        </row>
        <row r="6536">
          <cell r="A6536" t="str">
            <v/>
          </cell>
        </row>
        <row r="6537">
          <cell r="A6537" t="str">
            <v/>
          </cell>
        </row>
        <row r="6538">
          <cell r="A6538" t="str">
            <v/>
          </cell>
        </row>
        <row r="6539">
          <cell r="A6539" t="str">
            <v/>
          </cell>
        </row>
        <row r="6540">
          <cell r="A6540" t="str">
            <v/>
          </cell>
        </row>
        <row r="6541">
          <cell r="A6541" t="str">
            <v/>
          </cell>
        </row>
        <row r="6542">
          <cell r="A6542" t="str">
            <v/>
          </cell>
        </row>
        <row r="6543">
          <cell r="A6543" t="str">
            <v/>
          </cell>
        </row>
        <row r="6544">
          <cell r="A6544" t="str">
            <v/>
          </cell>
        </row>
        <row r="6545">
          <cell r="A6545" t="str">
            <v/>
          </cell>
        </row>
        <row r="6546">
          <cell r="A6546" t="str">
            <v/>
          </cell>
        </row>
        <row r="6547">
          <cell r="A6547" t="str">
            <v/>
          </cell>
        </row>
        <row r="6548">
          <cell r="A6548" t="str">
            <v/>
          </cell>
        </row>
        <row r="6549">
          <cell r="A6549" t="str">
            <v/>
          </cell>
        </row>
        <row r="6550">
          <cell r="A6550" t="str">
            <v/>
          </cell>
        </row>
        <row r="6551">
          <cell r="A6551" t="str">
            <v/>
          </cell>
        </row>
        <row r="6552">
          <cell r="A6552" t="str">
            <v/>
          </cell>
        </row>
        <row r="6553">
          <cell r="A6553" t="str">
            <v/>
          </cell>
        </row>
        <row r="6554">
          <cell r="A6554" t="str">
            <v/>
          </cell>
        </row>
        <row r="6555">
          <cell r="A6555" t="str">
            <v/>
          </cell>
        </row>
        <row r="6556">
          <cell r="A6556" t="str">
            <v/>
          </cell>
        </row>
        <row r="6557">
          <cell r="A6557" t="str">
            <v/>
          </cell>
        </row>
        <row r="6558">
          <cell r="A6558" t="str">
            <v/>
          </cell>
        </row>
        <row r="6559">
          <cell r="A6559" t="str">
            <v/>
          </cell>
        </row>
        <row r="6560">
          <cell r="A6560" t="str">
            <v/>
          </cell>
        </row>
        <row r="6561">
          <cell r="A6561" t="str">
            <v/>
          </cell>
        </row>
        <row r="6562">
          <cell r="A6562" t="str">
            <v/>
          </cell>
        </row>
        <row r="6563">
          <cell r="A6563" t="str">
            <v/>
          </cell>
        </row>
        <row r="6564">
          <cell r="A6564" t="str">
            <v/>
          </cell>
        </row>
        <row r="6565">
          <cell r="A6565" t="str">
            <v/>
          </cell>
        </row>
        <row r="6566">
          <cell r="A6566" t="str">
            <v/>
          </cell>
        </row>
        <row r="6567">
          <cell r="A6567" t="str">
            <v/>
          </cell>
        </row>
        <row r="6568">
          <cell r="A6568" t="str">
            <v/>
          </cell>
        </row>
        <row r="6569">
          <cell r="A6569" t="str">
            <v/>
          </cell>
        </row>
        <row r="6570">
          <cell r="A6570" t="str">
            <v/>
          </cell>
        </row>
        <row r="6571">
          <cell r="A6571" t="str">
            <v/>
          </cell>
        </row>
        <row r="6572">
          <cell r="A6572" t="str">
            <v/>
          </cell>
        </row>
        <row r="6573">
          <cell r="A6573" t="str">
            <v/>
          </cell>
        </row>
        <row r="6574">
          <cell r="A6574" t="str">
            <v/>
          </cell>
        </row>
        <row r="6575">
          <cell r="A6575" t="str">
            <v/>
          </cell>
        </row>
        <row r="6576">
          <cell r="A6576" t="str">
            <v/>
          </cell>
        </row>
        <row r="6577">
          <cell r="A6577" t="str">
            <v/>
          </cell>
        </row>
        <row r="6578">
          <cell r="A6578" t="str">
            <v/>
          </cell>
        </row>
        <row r="6579">
          <cell r="A6579" t="str">
            <v/>
          </cell>
        </row>
        <row r="6580">
          <cell r="A6580" t="str">
            <v/>
          </cell>
        </row>
        <row r="6581">
          <cell r="A6581" t="str">
            <v/>
          </cell>
        </row>
        <row r="6582">
          <cell r="A6582" t="str">
            <v/>
          </cell>
        </row>
        <row r="6583">
          <cell r="A6583" t="str">
            <v/>
          </cell>
        </row>
        <row r="6584">
          <cell r="A6584" t="str">
            <v/>
          </cell>
        </row>
        <row r="6585">
          <cell r="A6585" t="str">
            <v/>
          </cell>
        </row>
        <row r="6586">
          <cell r="A6586" t="str">
            <v/>
          </cell>
        </row>
        <row r="6587">
          <cell r="A6587" t="str">
            <v/>
          </cell>
        </row>
        <row r="6588">
          <cell r="A6588" t="str">
            <v/>
          </cell>
        </row>
        <row r="6589">
          <cell r="A6589" t="str">
            <v/>
          </cell>
        </row>
        <row r="6590">
          <cell r="A6590" t="str">
            <v/>
          </cell>
        </row>
        <row r="6591">
          <cell r="A6591" t="str">
            <v/>
          </cell>
        </row>
        <row r="6592">
          <cell r="A6592" t="str">
            <v/>
          </cell>
        </row>
        <row r="6593">
          <cell r="A6593" t="str">
            <v/>
          </cell>
        </row>
        <row r="6594">
          <cell r="A6594" t="str">
            <v/>
          </cell>
        </row>
        <row r="6595">
          <cell r="A6595" t="str">
            <v/>
          </cell>
        </row>
        <row r="6596">
          <cell r="A6596" t="str">
            <v/>
          </cell>
        </row>
        <row r="6597">
          <cell r="A6597" t="str">
            <v/>
          </cell>
        </row>
        <row r="6598">
          <cell r="A6598" t="str">
            <v/>
          </cell>
        </row>
        <row r="6599">
          <cell r="A6599" t="str">
            <v/>
          </cell>
        </row>
        <row r="6600">
          <cell r="A6600" t="str">
            <v/>
          </cell>
        </row>
        <row r="6601">
          <cell r="A6601" t="str">
            <v/>
          </cell>
        </row>
        <row r="6602">
          <cell r="A6602" t="str">
            <v/>
          </cell>
        </row>
        <row r="6603">
          <cell r="A6603" t="str">
            <v/>
          </cell>
        </row>
        <row r="6604">
          <cell r="A6604" t="str">
            <v/>
          </cell>
        </row>
        <row r="6605">
          <cell r="A6605" t="str">
            <v/>
          </cell>
        </row>
        <row r="6606">
          <cell r="A6606" t="str">
            <v/>
          </cell>
        </row>
        <row r="6607">
          <cell r="A6607" t="str">
            <v/>
          </cell>
        </row>
        <row r="6608">
          <cell r="A6608" t="str">
            <v/>
          </cell>
        </row>
        <row r="6609">
          <cell r="A6609" t="str">
            <v/>
          </cell>
        </row>
        <row r="6610">
          <cell r="A6610" t="str">
            <v/>
          </cell>
        </row>
        <row r="6611">
          <cell r="A6611" t="str">
            <v/>
          </cell>
        </row>
        <row r="6612">
          <cell r="A6612" t="str">
            <v/>
          </cell>
        </row>
        <row r="6613">
          <cell r="A6613" t="str">
            <v/>
          </cell>
        </row>
        <row r="6614">
          <cell r="A6614" t="str">
            <v/>
          </cell>
        </row>
        <row r="6615">
          <cell r="A6615" t="str">
            <v/>
          </cell>
        </row>
        <row r="6616">
          <cell r="A6616" t="str">
            <v/>
          </cell>
        </row>
        <row r="6617">
          <cell r="A6617" t="str">
            <v/>
          </cell>
        </row>
        <row r="6618">
          <cell r="A6618" t="str">
            <v/>
          </cell>
        </row>
        <row r="6619">
          <cell r="A6619" t="str">
            <v/>
          </cell>
        </row>
        <row r="6620">
          <cell r="A6620" t="str">
            <v/>
          </cell>
        </row>
        <row r="6621">
          <cell r="A6621" t="str">
            <v/>
          </cell>
        </row>
        <row r="6622">
          <cell r="A6622" t="str">
            <v/>
          </cell>
        </row>
        <row r="6623">
          <cell r="A6623" t="str">
            <v/>
          </cell>
        </row>
        <row r="6624">
          <cell r="A6624" t="str">
            <v/>
          </cell>
        </row>
        <row r="6625">
          <cell r="A6625" t="str">
            <v/>
          </cell>
        </row>
        <row r="6626">
          <cell r="A6626" t="str">
            <v/>
          </cell>
        </row>
        <row r="6627">
          <cell r="A6627" t="str">
            <v/>
          </cell>
        </row>
        <row r="6628">
          <cell r="A6628" t="str">
            <v/>
          </cell>
        </row>
        <row r="6629">
          <cell r="A6629" t="str">
            <v/>
          </cell>
        </row>
        <row r="6630">
          <cell r="A6630" t="str">
            <v/>
          </cell>
        </row>
        <row r="6631">
          <cell r="A6631" t="str">
            <v/>
          </cell>
        </row>
        <row r="6632">
          <cell r="A6632" t="str">
            <v/>
          </cell>
        </row>
        <row r="6633">
          <cell r="A6633" t="str">
            <v/>
          </cell>
        </row>
        <row r="6634">
          <cell r="A6634" t="str">
            <v/>
          </cell>
        </row>
        <row r="6635">
          <cell r="A6635" t="str">
            <v/>
          </cell>
        </row>
        <row r="6636">
          <cell r="A6636" t="str">
            <v/>
          </cell>
        </row>
        <row r="6637">
          <cell r="A6637" t="str">
            <v/>
          </cell>
        </row>
        <row r="6638">
          <cell r="A6638" t="str">
            <v/>
          </cell>
        </row>
        <row r="6639">
          <cell r="A6639" t="str">
            <v/>
          </cell>
        </row>
        <row r="6640">
          <cell r="A6640" t="str">
            <v/>
          </cell>
        </row>
        <row r="6641">
          <cell r="A6641" t="str">
            <v/>
          </cell>
        </row>
        <row r="6642">
          <cell r="A6642" t="str">
            <v/>
          </cell>
        </row>
        <row r="6643">
          <cell r="A6643" t="str">
            <v/>
          </cell>
        </row>
        <row r="6644">
          <cell r="A6644" t="str">
            <v/>
          </cell>
        </row>
        <row r="6645">
          <cell r="A6645" t="str">
            <v/>
          </cell>
        </row>
        <row r="6646">
          <cell r="A6646" t="str">
            <v/>
          </cell>
        </row>
        <row r="6647">
          <cell r="A6647" t="str">
            <v/>
          </cell>
        </row>
        <row r="6648">
          <cell r="A6648" t="str">
            <v/>
          </cell>
        </row>
        <row r="6649">
          <cell r="A6649" t="str">
            <v/>
          </cell>
        </row>
        <row r="6650">
          <cell r="A6650" t="str">
            <v/>
          </cell>
        </row>
        <row r="6651">
          <cell r="A6651" t="str">
            <v/>
          </cell>
        </row>
        <row r="6652">
          <cell r="A6652" t="str">
            <v/>
          </cell>
        </row>
        <row r="6653">
          <cell r="A6653" t="str">
            <v/>
          </cell>
        </row>
        <row r="6654">
          <cell r="A6654" t="str">
            <v/>
          </cell>
        </row>
        <row r="6655">
          <cell r="A6655" t="str">
            <v/>
          </cell>
        </row>
        <row r="6656">
          <cell r="A6656" t="str">
            <v/>
          </cell>
        </row>
        <row r="6657">
          <cell r="A6657" t="str">
            <v/>
          </cell>
        </row>
        <row r="6658">
          <cell r="A6658" t="str">
            <v/>
          </cell>
        </row>
        <row r="6659">
          <cell r="A6659" t="str">
            <v/>
          </cell>
        </row>
        <row r="6660">
          <cell r="A6660" t="str">
            <v/>
          </cell>
        </row>
        <row r="6661">
          <cell r="A6661" t="str">
            <v/>
          </cell>
        </row>
        <row r="6662">
          <cell r="A6662" t="str">
            <v/>
          </cell>
        </row>
        <row r="6663">
          <cell r="A6663" t="str">
            <v/>
          </cell>
        </row>
        <row r="6664">
          <cell r="A6664" t="str">
            <v/>
          </cell>
        </row>
        <row r="6665">
          <cell r="A6665" t="str">
            <v/>
          </cell>
        </row>
        <row r="6666">
          <cell r="A6666" t="str">
            <v/>
          </cell>
        </row>
        <row r="6667">
          <cell r="A6667" t="str">
            <v/>
          </cell>
        </row>
        <row r="6668">
          <cell r="A6668" t="str">
            <v/>
          </cell>
        </row>
        <row r="6669">
          <cell r="A6669" t="str">
            <v/>
          </cell>
        </row>
        <row r="6670">
          <cell r="A6670" t="str">
            <v/>
          </cell>
        </row>
        <row r="6671">
          <cell r="A6671" t="str">
            <v/>
          </cell>
        </row>
        <row r="6672">
          <cell r="A6672" t="str">
            <v/>
          </cell>
        </row>
        <row r="6673">
          <cell r="A6673" t="str">
            <v/>
          </cell>
        </row>
        <row r="6674">
          <cell r="A6674" t="str">
            <v/>
          </cell>
        </row>
        <row r="6675">
          <cell r="A6675" t="str">
            <v/>
          </cell>
        </row>
        <row r="6676">
          <cell r="A6676" t="str">
            <v/>
          </cell>
        </row>
        <row r="6677">
          <cell r="A6677" t="str">
            <v/>
          </cell>
        </row>
        <row r="6678">
          <cell r="A6678" t="str">
            <v/>
          </cell>
        </row>
        <row r="6679">
          <cell r="A6679" t="str">
            <v/>
          </cell>
        </row>
        <row r="6680">
          <cell r="A6680" t="str">
            <v/>
          </cell>
        </row>
        <row r="6681">
          <cell r="A6681" t="str">
            <v/>
          </cell>
        </row>
        <row r="6682">
          <cell r="A6682" t="str">
            <v/>
          </cell>
        </row>
        <row r="6683">
          <cell r="A6683" t="str">
            <v/>
          </cell>
        </row>
        <row r="6684">
          <cell r="A6684" t="str">
            <v/>
          </cell>
        </row>
        <row r="6685">
          <cell r="A6685" t="str">
            <v/>
          </cell>
        </row>
        <row r="6686">
          <cell r="A6686" t="str">
            <v/>
          </cell>
        </row>
        <row r="6687">
          <cell r="A6687" t="str">
            <v/>
          </cell>
        </row>
        <row r="6688">
          <cell r="A6688" t="str">
            <v/>
          </cell>
        </row>
        <row r="6689">
          <cell r="A6689" t="str">
            <v/>
          </cell>
        </row>
        <row r="6690">
          <cell r="A6690" t="str">
            <v/>
          </cell>
        </row>
        <row r="6691">
          <cell r="A6691" t="str">
            <v/>
          </cell>
        </row>
        <row r="6692">
          <cell r="A6692" t="str">
            <v/>
          </cell>
        </row>
        <row r="6693">
          <cell r="A6693" t="str">
            <v/>
          </cell>
        </row>
        <row r="6694">
          <cell r="A6694" t="str">
            <v/>
          </cell>
        </row>
        <row r="6695">
          <cell r="A6695" t="str">
            <v/>
          </cell>
        </row>
        <row r="6696">
          <cell r="A6696" t="str">
            <v/>
          </cell>
        </row>
        <row r="6697">
          <cell r="A6697" t="str">
            <v/>
          </cell>
        </row>
        <row r="6698">
          <cell r="A6698" t="str">
            <v/>
          </cell>
        </row>
        <row r="6699">
          <cell r="A6699" t="str">
            <v/>
          </cell>
        </row>
        <row r="6700">
          <cell r="A6700" t="str">
            <v/>
          </cell>
        </row>
        <row r="6701">
          <cell r="A6701" t="str">
            <v/>
          </cell>
        </row>
        <row r="6702">
          <cell r="A6702" t="str">
            <v/>
          </cell>
        </row>
        <row r="6703">
          <cell r="A6703" t="str">
            <v/>
          </cell>
        </row>
        <row r="6704">
          <cell r="A6704" t="str">
            <v/>
          </cell>
        </row>
        <row r="6705">
          <cell r="A6705" t="str">
            <v/>
          </cell>
        </row>
        <row r="6706">
          <cell r="A6706" t="str">
            <v/>
          </cell>
        </row>
        <row r="6707">
          <cell r="A6707" t="str">
            <v/>
          </cell>
        </row>
        <row r="6708">
          <cell r="A6708" t="str">
            <v/>
          </cell>
        </row>
        <row r="6709">
          <cell r="A6709" t="str">
            <v/>
          </cell>
        </row>
        <row r="6710">
          <cell r="A6710" t="str">
            <v/>
          </cell>
        </row>
        <row r="6711">
          <cell r="A6711" t="str">
            <v/>
          </cell>
        </row>
        <row r="6712">
          <cell r="A6712" t="str">
            <v/>
          </cell>
        </row>
        <row r="6713">
          <cell r="A6713" t="str">
            <v/>
          </cell>
        </row>
        <row r="6714">
          <cell r="A6714" t="str">
            <v/>
          </cell>
        </row>
        <row r="6715">
          <cell r="A6715" t="str">
            <v/>
          </cell>
        </row>
        <row r="6716">
          <cell r="A6716" t="str">
            <v/>
          </cell>
        </row>
        <row r="6717">
          <cell r="A6717" t="str">
            <v/>
          </cell>
        </row>
        <row r="6718">
          <cell r="A6718" t="str">
            <v/>
          </cell>
        </row>
        <row r="6719">
          <cell r="A6719" t="str">
            <v/>
          </cell>
        </row>
        <row r="6720">
          <cell r="A6720" t="str">
            <v/>
          </cell>
        </row>
        <row r="6721">
          <cell r="A6721" t="str">
            <v/>
          </cell>
        </row>
        <row r="6722">
          <cell r="A6722" t="str">
            <v/>
          </cell>
        </row>
        <row r="6723">
          <cell r="A6723" t="str">
            <v/>
          </cell>
        </row>
        <row r="6724">
          <cell r="A6724" t="str">
            <v/>
          </cell>
        </row>
        <row r="6725">
          <cell r="A6725" t="str">
            <v/>
          </cell>
        </row>
        <row r="6726">
          <cell r="A6726" t="str">
            <v/>
          </cell>
        </row>
        <row r="6727">
          <cell r="A6727" t="str">
            <v/>
          </cell>
        </row>
        <row r="6728">
          <cell r="A6728" t="str">
            <v/>
          </cell>
        </row>
        <row r="6729">
          <cell r="A6729" t="str">
            <v/>
          </cell>
        </row>
        <row r="6730">
          <cell r="A6730" t="str">
            <v/>
          </cell>
        </row>
        <row r="6731">
          <cell r="A6731" t="str">
            <v/>
          </cell>
        </row>
        <row r="6732">
          <cell r="A6732" t="str">
            <v/>
          </cell>
        </row>
        <row r="6733">
          <cell r="A6733" t="str">
            <v/>
          </cell>
        </row>
        <row r="6734">
          <cell r="A6734" t="str">
            <v/>
          </cell>
        </row>
        <row r="6735">
          <cell r="A6735" t="str">
            <v/>
          </cell>
        </row>
        <row r="6736">
          <cell r="A6736" t="str">
            <v/>
          </cell>
        </row>
        <row r="6737">
          <cell r="A6737" t="str">
            <v/>
          </cell>
        </row>
        <row r="6738">
          <cell r="A6738" t="str">
            <v/>
          </cell>
        </row>
        <row r="6739">
          <cell r="A6739" t="str">
            <v/>
          </cell>
        </row>
        <row r="6740">
          <cell r="A6740" t="str">
            <v/>
          </cell>
        </row>
        <row r="6741">
          <cell r="A6741" t="str">
            <v/>
          </cell>
        </row>
        <row r="6742">
          <cell r="A6742" t="str">
            <v/>
          </cell>
        </row>
        <row r="6743">
          <cell r="A6743" t="str">
            <v/>
          </cell>
        </row>
        <row r="6744">
          <cell r="A6744" t="str">
            <v/>
          </cell>
        </row>
        <row r="6745">
          <cell r="A6745" t="str">
            <v/>
          </cell>
        </row>
        <row r="6746">
          <cell r="A6746" t="str">
            <v/>
          </cell>
        </row>
        <row r="6747">
          <cell r="A6747" t="str">
            <v/>
          </cell>
        </row>
        <row r="6748">
          <cell r="A6748" t="str">
            <v/>
          </cell>
        </row>
        <row r="6749">
          <cell r="A6749" t="str">
            <v/>
          </cell>
        </row>
        <row r="6750">
          <cell r="A6750" t="str">
            <v/>
          </cell>
        </row>
        <row r="6751">
          <cell r="A6751" t="str">
            <v/>
          </cell>
        </row>
        <row r="6752">
          <cell r="A6752" t="str">
            <v/>
          </cell>
        </row>
        <row r="6753">
          <cell r="A6753" t="str">
            <v/>
          </cell>
        </row>
        <row r="6754">
          <cell r="A6754" t="str">
            <v/>
          </cell>
        </row>
        <row r="6755">
          <cell r="A6755" t="str">
            <v/>
          </cell>
        </row>
        <row r="6756">
          <cell r="A6756" t="str">
            <v/>
          </cell>
        </row>
        <row r="6757">
          <cell r="A6757" t="str">
            <v/>
          </cell>
        </row>
        <row r="6758">
          <cell r="A6758" t="str">
            <v/>
          </cell>
        </row>
        <row r="6759">
          <cell r="A6759" t="str">
            <v/>
          </cell>
        </row>
        <row r="6760">
          <cell r="A6760" t="str">
            <v/>
          </cell>
        </row>
        <row r="6761">
          <cell r="A6761" t="str">
            <v/>
          </cell>
        </row>
        <row r="6762">
          <cell r="A6762" t="str">
            <v/>
          </cell>
        </row>
        <row r="6763">
          <cell r="A6763" t="str">
            <v/>
          </cell>
        </row>
        <row r="6764">
          <cell r="A6764" t="str">
            <v/>
          </cell>
        </row>
        <row r="6765">
          <cell r="A6765" t="str">
            <v/>
          </cell>
        </row>
        <row r="6766">
          <cell r="A6766" t="str">
            <v/>
          </cell>
        </row>
        <row r="6767">
          <cell r="A6767" t="str">
            <v/>
          </cell>
        </row>
        <row r="6768">
          <cell r="A6768" t="str">
            <v/>
          </cell>
        </row>
        <row r="6769">
          <cell r="A6769" t="str">
            <v/>
          </cell>
        </row>
        <row r="6770">
          <cell r="A6770" t="str">
            <v/>
          </cell>
        </row>
        <row r="6771">
          <cell r="A6771" t="str">
            <v/>
          </cell>
        </row>
        <row r="6772">
          <cell r="A6772" t="str">
            <v/>
          </cell>
        </row>
        <row r="6773">
          <cell r="A6773" t="str">
            <v/>
          </cell>
        </row>
        <row r="6774">
          <cell r="A6774" t="str">
            <v/>
          </cell>
        </row>
        <row r="6775">
          <cell r="A6775" t="str">
            <v/>
          </cell>
        </row>
        <row r="6776">
          <cell r="A6776" t="str">
            <v/>
          </cell>
        </row>
        <row r="6777">
          <cell r="A6777" t="str">
            <v/>
          </cell>
        </row>
        <row r="6778">
          <cell r="A6778" t="str">
            <v/>
          </cell>
        </row>
        <row r="6779">
          <cell r="A6779" t="str">
            <v/>
          </cell>
        </row>
        <row r="6780">
          <cell r="A6780" t="str">
            <v/>
          </cell>
        </row>
        <row r="6781">
          <cell r="A6781" t="str">
            <v/>
          </cell>
        </row>
        <row r="6782">
          <cell r="A6782" t="str">
            <v/>
          </cell>
        </row>
        <row r="6783">
          <cell r="A6783" t="str">
            <v/>
          </cell>
        </row>
        <row r="6784">
          <cell r="A6784" t="str">
            <v/>
          </cell>
        </row>
        <row r="6785">
          <cell r="A6785" t="str">
            <v/>
          </cell>
        </row>
        <row r="6786">
          <cell r="A6786" t="str">
            <v/>
          </cell>
        </row>
        <row r="6787">
          <cell r="A6787" t="str">
            <v/>
          </cell>
        </row>
        <row r="6788">
          <cell r="A6788" t="str">
            <v/>
          </cell>
        </row>
        <row r="6789">
          <cell r="A6789" t="str">
            <v/>
          </cell>
        </row>
        <row r="6790">
          <cell r="A6790" t="str">
            <v/>
          </cell>
        </row>
        <row r="6791">
          <cell r="A6791" t="str">
            <v/>
          </cell>
        </row>
        <row r="6792">
          <cell r="A6792" t="str">
            <v/>
          </cell>
        </row>
        <row r="6793">
          <cell r="A6793" t="str">
            <v/>
          </cell>
        </row>
        <row r="6794">
          <cell r="A6794" t="str">
            <v/>
          </cell>
        </row>
        <row r="6795">
          <cell r="A6795" t="str">
            <v/>
          </cell>
        </row>
        <row r="6796">
          <cell r="A6796" t="str">
            <v/>
          </cell>
        </row>
        <row r="6797">
          <cell r="A6797" t="str">
            <v/>
          </cell>
        </row>
        <row r="6798">
          <cell r="A6798" t="str">
            <v/>
          </cell>
        </row>
        <row r="6799">
          <cell r="A6799" t="str">
            <v/>
          </cell>
        </row>
        <row r="6800">
          <cell r="A6800" t="str">
            <v/>
          </cell>
        </row>
        <row r="6801">
          <cell r="A6801" t="str">
            <v/>
          </cell>
        </row>
        <row r="6802">
          <cell r="A6802" t="str">
            <v/>
          </cell>
        </row>
        <row r="6803">
          <cell r="A6803" t="str">
            <v/>
          </cell>
        </row>
        <row r="6804">
          <cell r="A6804" t="str">
            <v/>
          </cell>
        </row>
        <row r="6805">
          <cell r="A6805" t="str">
            <v/>
          </cell>
        </row>
        <row r="6806">
          <cell r="A6806" t="str">
            <v/>
          </cell>
        </row>
        <row r="6807">
          <cell r="A6807" t="str">
            <v/>
          </cell>
        </row>
        <row r="6808">
          <cell r="A6808" t="str">
            <v/>
          </cell>
        </row>
        <row r="6809">
          <cell r="A6809" t="str">
            <v/>
          </cell>
        </row>
        <row r="6810">
          <cell r="A6810" t="str">
            <v/>
          </cell>
        </row>
        <row r="6811">
          <cell r="A6811" t="str">
            <v/>
          </cell>
        </row>
        <row r="6812">
          <cell r="A6812" t="str">
            <v/>
          </cell>
        </row>
        <row r="6813">
          <cell r="A6813" t="str">
            <v/>
          </cell>
        </row>
        <row r="6814">
          <cell r="A6814" t="str">
            <v/>
          </cell>
        </row>
        <row r="6815">
          <cell r="A6815" t="str">
            <v/>
          </cell>
        </row>
        <row r="6816">
          <cell r="A6816" t="str">
            <v/>
          </cell>
        </row>
        <row r="6817">
          <cell r="A6817" t="str">
            <v/>
          </cell>
        </row>
        <row r="6818">
          <cell r="A6818" t="str">
            <v/>
          </cell>
        </row>
        <row r="6819">
          <cell r="A6819" t="str">
            <v/>
          </cell>
        </row>
        <row r="6820">
          <cell r="A6820" t="str">
            <v/>
          </cell>
        </row>
        <row r="6821">
          <cell r="A6821" t="str">
            <v/>
          </cell>
        </row>
        <row r="6822">
          <cell r="A6822" t="str">
            <v/>
          </cell>
        </row>
        <row r="6823">
          <cell r="A6823" t="str">
            <v/>
          </cell>
        </row>
        <row r="6824">
          <cell r="A6824" t="str">
            <v/>
          </cell>
        </row>
        <row r="6825">
          <cell r="A6825" t="str">
            <v/>
          </cell>
        </row>
        <row r="6826">
          <cell r="A6826" t="str">
            <v/>
          </cell>
        </row>
        <row r="6827">
          <cell r="A6827" t="str">
            <v/>
          </cell>
        </row>
        <row r="6828">
          <cell r="A6828" t="str">
            <v/>
          </cell>
        </row>
        <row r="6829">
          <cell r="A6829" t="str">
            <v/>
          </cell>
        </row>
        <row r="6830">
          <cell r="A6830" t="str">
            <v/>
          </cell>
        </row>
        <row r="6831">
          <cell r="A6831" t="str">
            <v/>
          </cell>
        </row>
        <row r="6832">
          <cell r="A6832" t="str">
            <v/>
          </cell>
        </row>
        <row r="6833">
          <cell r="A6833" t="str">
            <v/>
          </cell>
        </row>
        <row r="6834">
          <cell r="A6834" t="str">
            <v/>
          </cell>
        </row>
        <row r="6835">
          <cell r="A6835" t="str">
            <v/>
          </cell>
        </row>
        <row r="6836">
          <cell r="A6836" t="str">
            <v/>
          </cell>
        </row>
        <row r="6837">
          <cell r="A6837" t="str">
            <v/>
          </cell>
        </row>
        <row r="6838">
          <cell r="A6838" t="str">
            <v/>
          </cell>
        </row>
        <row r="6839">
          <cell r="A6839" t="str">
            <v/>
          </cell>
        </row>
        <row r="6840">
          <cell r="A6840" t="str">
            <v/>
          </cell>
        </row>
        <row r="6841">
          <cell r="A6841" t="str">
            <v/>
          </cell>
        </row>
        <row r="6842">
          <cell r="A6842" t="str">
            <v/>
          </cell>
        </row>
        <row r="6843">
          <cell r="A6843" t="str">
            <v/>
          </cell>
        </row>
        <row r="6844">
          <cell r="A6844" t="str">
            <v/>
          </cell>
        </row>
        <row r="6845">
          <cell r="A6845" t="str">
            <v/>
          </cell>
        </row>
        <row r="6846">
          <cell r="A6846" t="str">
            <v/>
          </cell>
        </row>
        <row r="6847">
          <cell r="A6847" t="str">
            <v/>
          </cell>
        </row>
        <row r="6848">
          <cell r="A6848" t="str">
            <v/>
          </cell>
        </row>
        <row r="6849">
          <cell r="A6849" t="str">
            <v/>
          </cell>
        </row>
        <row r="6850">
          <cell r="A6850" t="str">
            <v/>
          </cell>
        </row>
        <row r="6851">
          <cell r="A6851" t="str">
            <v/>
          </cell>
        </row>
        <row r="6852">
          <cell r="A6852" t="str">
            <v/>
          </cell>
        </row>
        <row r="6853">
          <cell r="A6853" t="str">
            <v/>
          </cell>
        </row>
        <row r="6854">
          <cell r="A6854" t="str">
            <v/>
          </cell>
        </row>
        <row r="6855">
          <cell r="A6855" t="str">
            <v/>
          </cell>
        </row>
        <row r="6856">
          <cell r="A6856" t="str">
            <v/>
          </cell>
        </row>
        <row r="6857">
          <cell r="A6857" t="str">
            <v/>
          </cell>
        </row>
        <row r="6858">
          <cell r="A6858" t="str">
            <v/>
          </cell>
        </row>
        <row r="6859">
          <cell r="A6859" t="str">
            <v/>
          </cell>
        </row>
        <row r="6860">
          <cell r="A6860" t="str">
            <v/>
          </cell>
        </row>
        <row r="6861">
          <cell r="A6861" t="str">
            <v/>
          </cell>
        </row>
        <row r="6862">
          <cell r="A6862" t="str">
            <v/>
          </cell>
        </row>
        <row r="6863">
          <cell r="A6863" t="str">
            <v/>
          </cell>
        </row>
        <row r="6864">
          <cell r="A6864" t="str">
            <v/>
          </cell>
        </row>
        <row r="6865">
          <cell r="A6865" t="str">
            <v/>
          </cell>
        </row>
        <row r="6866">
          <cell r="A6866" t="str">
            <v/>
          </cell>
        </row>
        <row r="6867">
          <cell r="A6867" t="str">
            <v/>
          </cell>
        </row>
        <row r="6868">
          <cell r="A6868" t="str">
            <v/>
          </cell>
        </row>
        <row r="6869">
          <cell r="A6869" t="str">
            <v/>
          </cell>
        </row>
        <row r="6870">
          <cell r="A6870" t="str">
            <v/>
          </cell>
        </row>
        <row r="6871">
          <cell r="A6871" t="str">
            <v/>
          </cell>
        </row>
        <row r="6872">
          <cell r="A6872" t="str">
            <v/>
          </cell>
        </row>
        <row r="6873">
          <cell r="A6873" t="str">
            <v/>
          </cell>
        </row>
        <row r="6874">
          <cell r="A6874" t="str">
            <v/>
          </cell>
        </row>
        <row r="6875">
          <cell r="A6875" t="str">
            <v/>
          </cell>
        </row>
        <row r="6876">
          <cell r="A6876" t="str">
            <v/>
          </cell>
        </row>
        <row r="6877">
          <cell r="A6877" t="str">
            <v/>
          </cell>
        </row>
        <row r="6878">
          <cell r="A6878" t="str">
            <v/>
          </cell>
        </row>
        <row r="6879">
          <cell r="A6879" t="str">
            <v/>
          </cell>
        </row>
        <row r="6880">
          <cell r="A6880" t="str">
            <v/>
          </cell>
        </row>
        <row r="6881">
          <cell r="A6881" t="str">
            <v/>
          </cell>
        </row>
        <row r="6882">
          <cell r="A6882" t="str">
            <v/>
          </cell>
        </row>
        <row r="6883">
          <cell r="A6883" t="str">
            <v/>
          </cell>
        </row>
        <row r="6884">
          <cell r="A6884" t="str">
            <v/>
          </cell>
        </row>
        <row r="6885">
          <cell r="A6885" t="str">
            <v/>
          </cell>
        </row>
        <row r="6886">
          <cell r="A6886" t="str">
            <v/>
          </cell>
        </row>
        <row r="6887">
          <cell r="A6887" t="str">
            <v/>
          </cell>
        </row>
        <row r="6888">
          <cell r="A6888" t="str">
            <v/>
          </cell>
        </row>
        <row r="6889">
          <cell r="A6889" t="str">
            <v/>
          </cell>
        </row>
        <row r="6890">
          <cell r="A6890" t="str">
            <v/>
          </cell>
        </row>
        <row r="6891">
          <cell r="A6891" t="str">
            <v/>
          </cell>
        </row>
        <row r="6892">
          <cell r="A6892" t="str">
            <v/>
          </cell>
        </row>
        <row r="6893">
          <cell r="A6893" t="str">
            <v/>
          </cell>
        </row>
        <row r="6894">
          <cell r="A6894" t="str">
            <v/>
          </cell>
        </row>
        <row r="6895">
          <cell r="A6895" t="str">
            <v/>
          </cell>
        </row>
        <row r="6896">
          <cell r="A6896" t="str">
            <v/>
          </cell>
        </row>
        <row r="6897">
          <cell r="A6897" t="str">
            <v/>
          </cell>
        </row>
        <row r="6898">
          <cell r="A6898" t="str">
            <v/>
          </cell>
        </row>
        <row r="6899">
          <cell r="A6899" t="str">
            <v/>
          </cell>
        </row>
        <row r="6900">
          <cell r="A6900" t="str">
            <v/>
          </cell>
        </row>
        <row r="6901">
          <cell r="A6901" t="str">
            <v/>
          </cell>
        </row>
        <row r="6902">
          <cell r="A6902" t="str">
            <v/>
          </cell>
        </row>
        <row r="6903">
          <cell r="A6903" t="str">
            <v/>
          </cell>
        </row>
        <row r="6904">
          <cell r="A6904" t="str">
            <v/>
          </cell>
        </row>
        <row r="6905">
          <cell r="A6905" t="str">
            <v/>
          </cell>
        </row>
        <row r="6906">
          <cell r="A6906" t="str">
            <v/>
          </cell>
        </row>
        <row r="6907">
          <cell r="A6907" t="str">
            <v/>
          </cell>
        </row>
        <row r="6908">
          <cell r="A6908" t="str">
            <v/>
          </cell>
        </row>
        <row r="6909">
          <cell r="A6909" t="str">
            <v/>
          </cell>
        </row>
        <row r="6910">
          <cell r="A6910" t="str">
            <v/>
          </cell>
        </row>
        <row r="6911">
          <cell r="A6911" t="str">
            <v/>
          </cell>
        </row>
        <row r="6912">
          <cell r="A6912" t="str">
            <v/>
          </cell>
        </row>
        <row r="6913">
          <cell r="A6913" t="str">
            <v/>
          </cell>
        </row>
        <row r="6914">
          <cell r="A6914" t="str">
            <v/>
          </cell>
        </row>
        <row r="6915">
          <cell r="A6915" t="str">
            <v/>
          </cell>
        </row>
        <row r="6916">
          <cell r="A6916" t="str">
            <v/>
          </cell>
        </row>
        <row r="6917">
          <cell r="A6917" t="str">
            <v/>
          </cell>
        </row>
        <row r="6918">
          <cell r="A6918" t="str">
            <v/>
          </cell>
        </row>
        <row r="6919">
          <cell r="A6919" t="str">
            <v/>
          </cell>
        </row>
        <row r="6920">
          <cell r="A6920" t="str">
            <v/>
          </cell>
        </row>
        <row r="6921">
          <cell r="A6921" t="str">
            <v/>
          </cell>
        </row>
        <row r="6922">
          <cell r="A6922" t="str">
            <v/>
          </cell>
        </row>
        <row r="6923">
          <cell r="A6923" t="str">
            <v/>
          </cell>
        </row>
        <row r="6924">
          <cell r="A6924" t="str">
            <v/>
          </cell>
        </row>
        <row r="6925">
          <cell r="A6925" t="str">
            <v/>
          </cell>
        </row>
        <row r="6926">
          <cell r="A6926" t="str">
            <v/>
          </cell>
        </row>
        <row r="6927">
          <cell r="A6927" t="str">
            <v/>
          </cell>
        </row>
        <row r="6928">
          <cell r="A6928" t="str">
            <v/>
          </cell>
        </row>
        <row r="6929">
          <cell r="A6929" t="str">
            <v/>
          </cell>
        </row>
        <row r="6930">
          <cell r="A6930" t="str">
            <v/>
          </cell>
        </row>
        <row r="6931">
          <cell r="A6931" t="str">
            <v/>
          </cell>
        </row>
        <row r="6932">
          <cell r="A6932" t="str">
            <v/>
          </cell>
        </row>
        <row r="6933">
          <cell r="A6933" t="str">
            <v/>
          </cell>
        </row>
        <row r="6934">
          <cell r="A6934" t="str">
            <v/>
          </cell>
        </row>
        <row r="6935">
          <cell r="A6935" t="str">
            <v/>
          </cell>
        </row>
        <row r="6936">
          <cell r="A6936" t="str">
            <v/>
          </cell>
        </row>
        <row r="6937">
          <cell r="A6937" t="str">
            <v/>
          </cell>
        </row>
        <row r="6938">
          <cell r="A6938" t="str">
            <v/>
          </cell>
        </row>
        <row r="6939">
          <cell r="A6939" t="str">
            <v/>
          </cell>
        </row>
        <row r="6940">
          <cell r="A6940" t="str">
            <v/>
          </cell>
        </row>
        <row r="6941">
          <cell r="A6941" t="str">
            <v/>
          </cell>
        </row>
        <row r="6942">
          <cell r="A6942" t="str">
            <v/>
          </cell>
        </row>
        <row r="6943">
          <cell r="A6943" t="str">
            <v/>
          </cell>
        </row>
        <row r="6944">
          <cell r="A6944" t="str">
            <v/>
          </cell>
        </row>
        <row r="6945">
          <cell r="A6945" t="str">
            <v/>
          </cell>
        </row>
        <row r="6946">
          <cell r="A6946" t="str">
            <v/>
          </cell>
        </row>
        <row r="6947">
          <cell r="A6947" t="str">
            <v/>
          </cell>
        </row>
        <row r="6948">
          <cell r="A6948" t="str">
            <v/>
          </cell>
        </row>
        <row r="6949">
          <cell r="A6949" t="str">
            <v/>
          </cell>
        </row>
        <row r="6950">
          <cell r="A6950" t="str">
            <v/>
          </cell>
        </row>
        <row r="6951">
          <cell r="A6951" t="str">
            <v/>
          </cell>
        </row>
        <row r="6952">
          <cell r="A6952" t="str">
            <v/>
          </cell>
        </row>
        <row r="6953">
          <cell r="A6953" t="str">
            <v/>
          </cell>
        </row>
        <row r="6954">
          <cell r="A6954" t="str">
            <v/>
          </cell>
        </row>
        <row r="6955">
          <cell r="A6955" t="str">
            <v/>
          </cell>
        </row>
        <row r="6956">
          <cell r="A6956" t="str">
            <v/>
          </cell>
        </row>
        <row r="6957">
          <cell r="A6957" t="str">
            <v/>
          </cell>
        </row>
        <row r="6958">
          <cell r="A6958" t="str">
            <v/>
          </cell>
        </row>
        <row r="6959">
          <cell r="A6959" t="str">
            <v/>
          </cell>
        </row>
        <row r="6960">
          <cell r="A6960" t="str">
            <v/>
          </cell>
        </row>
        <row r="6961">
          <cell r="A6961" t="str">
            <v/>
          </cell>
        </row>
        <row r="6962">
          <cell r="A6962" t="str">
            <v/>
          </cell>
        </row>
        <row r="6963">
          <cell r="A6963" t="str">
            <v/>
          </cell>
        </row>
        <row r="6964">
          <cell r="A6964" t="str">
            <v/>
          </cell>
        </row>
        <row r="6965">
          <cell r="A6965" t="str">
            <v/>
          </cell>
        </row>
        <row r="6966">
          <cell r="A6966" t="str">
            <v/>
          </cell>
        </row>
        <row r="6967">
          <cell r="A6967" t="str">
            <v/>
          </cell>
        </row>
        <row r="6968">
          <cell r="A6968" t="str">
            <v/>
          </cell>
        </row>
        <row r="6969">
          <cell r="A6969" t="str">
            <v/>
          </cell>
        </row>
        <row r="6970">
          <cell r="A6970" t="str">
            <v/>
          </cell>
        </row>
        <row r="6971">
          <cell r="A6971" t="str">
            <v/>
          </cell>
        </row>
        <row r="6972">
          <cell r="A6972" t="str">
            <v/>
          </cell>
        </row>
        <row r="6973">
          <cell r="A6973" t="str">
            <v/>
          </cell>
        </row>
        <row r="6974">
          <cell r="A6974" t="str">
            <v/>
          </cell>
        </row>
        <row r="6975">
          <cell r="A6975" t="str">
            <v/>
          </cell>
        </row>
        <row r="6976">
          <cell r="A6976" t="str">
            <v/>
          </cell>
        </row>
        <row r="6977">
          <cell r="A6977" t="str">
            <v/>
          </cell>
        </row>
        <row r="6978">
          <cell r="A6978" t="str">
            <v/>
          </cell>
        </row>
        <row r="6979">
          <cell r="A6979" t="str">
            <v/>
          </cell>
        </row>
        <row r="6980">
          <cell r="A6980" t="str">
            <v/>
          </cell>
        </row>
        <row r="6981">
          <cell r="A6981" t="str">
            <v/>
          </cell>
        </row>
        <row r="6982">
          <cell r="A6982" t="str">
            <v/>
          </cell>
        </row>
        <row r="6983">
          <cell r="A6983" t="str">
            <v/>
          </cell>
        </row>
        <row r="6984">
          <cell r="A6984" t="str">
            <v/>
          </cell>
        </row>
        <row r="6985">
          <cell r="A6985" t="str">
            <v/>
          </cell>
        </row>
        <row r="6986">
          <cell r="A6986" t="str">
            <v/>
          </cell>
        </row>
        <row r="6987">
          <cell r="A6987" t="str">
            <v/>
          </cell>
        </row>
        <row r="6988">
          <cell r="A6988" t="str">
            <v/>
          </cell>
        </row>
        <row r="6989">
          <cell r="A6989" t="str">
            <v/>
          </cell>
        </row>
        <row r="6990">
          <cell r="A6990" t="str">
            <v/>
          </cell>
        </row>
        <row r="6991">
          <cell r="A6991" t="str">
            <v/>
          </cell>
        </row>
        <row r="6992">
          <cell r="A6992" t="str">
            <v/>
          </cell>
        </row>
        <row r="6993">
          <cell r="A6993" t="str">
            <v/>
          </cell>
        </row>
        <row r="6994">
          <cell r="A6994" t="str">
            <v/>
          </cell>
        </row>
        <row r="6995">
          <cell r="A6995" t="str">
            <v/>
          </cell>
        </row>
        <row r="6996">
          <cell r="A6996" t="str">
            <v/>
          </cell>
        </row>
        <row r="6997">
          <cell r="A6997" t="str">
            <v/>
          </cell>
        </row>
        <row r="6998">
          <cell r="A6998" t="str">
            <v/>
          </cell>
        </row>
        <row r="6999">
          <cell r="A6999" t="str">
            <v/>
          </cell>
        </row>
        <row r="7000">
          <cell r="A7000" t="str">
            <v/>
          </cell>
        </row>
        <row r="7001">
          <cell r="A7001" t="str">
            <v/>
          </cell>
        </row>
        <row r="7002">
          <cell r="A7002" t="str">
            <v/>
          </cell>
        </row>
        <row r="7003">
          <cell r="A7003" t="str">
            <v/>
          </cell>
        </row>
        <row r="7004">
          <cell r="A7004" t="str">
            <v/>
          </cell>
        </row>
        <row r="7005">
          <cell r="A7005" t="str">
            <v/>
          </cell>
        </row>
        <row r="7006">
          <cell r="A7006" t="str">
            <v/>
          </cell>
        </row>
        <row r="7007">
          <cell r="A7007" t="str">
            <v/>
          </cell>
        </row>
        <row r="7008">
          <cell r="A7008" t="str">
            <v/>
          </cell>
        </row>
        <row r="7009">
          <cell r="A7009" t="str">
            <v/>
          </cell>
        </row>
        <row r="7010">
          <cell r="A7010" t="str">
            <v/>
          </cell>
        </row>
        <row r="7011">
          <cell r="A7011" t="str">
            <v/>
          </cell>
        </row>
        <row r="7012">
          <cell r="A7012" t="str">
            <v/>
          </cell>
        </row>
        <row r="7013">
          <cell r="A7013" t="str">
            <v/>
          </cell>
        </row>
        <row r="7014">
          <cell r="A7014" t="str">
            <v/>
          </cell>
        </row>
        <row r="7015">
          <cell r="A7015" t="str">
            <v/>
          </cell>
        </row>
        <row r="7016">
          <cell r="A7016" t="str">
            <v/>
          </cell>
        </row>
        <row r="7017">
          <cell r="A7017" t="str">
            <v/>
          </cell>
        </row>
        <row r="7018">
          <cell r="A7018" t="str">
            <v/>
          </cell>
        </row>
        <row r="7019">
          <cell r="A7019" t="str">
            <v/>
          </cell>
        </row>
        <row r="7020">
          <cell r="A7020" t="str">
            <v/>
          </cell>
        </row>
        <row r="7021">
          <cell r="A7021" t="str">
            <v/>
          </cell>
        </row>
        <row r="7022">
          <cell r="A7022" t="str">
            <v/>
          </cell>
        </row>
        <row r="7023">
          <cell r="A7023" t="str">
            <v/>
          </cell>
        </row>
        <row r="7024">
          <cell r="A7024" t="str">
            <v/>
          </cell>
        </row>
        <row r="7025">
          <cell r="A7025" t="str">
            <v/>
          </cell>
        </row>
        <row r="7026">
          <cell r="A7026" t="str">
            <v/>
          </cell>
        </row>
        <row r="7027">
          <cell r="A7027" t="str">
            <v/>
          </cell>
        </row>
        <row r="7028">
          <cell r="A7028" t="str">
            <v/>
          </cell>
        </row>
        <row r="7029">
          <cell r="A7029" t="str">
            <v/>
          </cell>
        </row>
        <row r="7030">
          <cell r="A7030" t="str">
            <v/>
          </cell>
        </row>
        <row r="7031">
          <cell r="A7031" t="str">
            <v/>
          </cell>
        </row>
        <row r="7032">
          <cell r="A7032" t="str">
            <v/>
          </cell>
        </row>
        <row r="7033">
          <cell r="A7033" t="str">
            <v/>
          </cell>
        </row>
        <row r="7034">
          <cell r="A7034" t="str">
            <v/>
          </cell>
        </row>
        <row r="7035">
          <cell r="A7035" t="str">
            <v/>
          </cell>
        </row>
        <row r="7036">
          <cell r="A7036" t="str">
            <v/>
          </cell>
        </row>
        <row r="7037">
          <cell r="A7037" t="str">
            <v/>
          </cell>
        </row>
        <row r="7038">
          <cell r="A7038" t="str">
            <v/>
          </cell>
        </row>
        <row r="7039">
          <cell r="A7039" t="str">
            <v/>
          </cell>
        </row>
        <row r="7040">
          <cell r="A7040" t="str">
            <v/>
          </cell>
        </row>
        <row r="7041">
          <cell r="A7041" t="str">
            <v/>
          </cell>
        </row>
        <row r="7042">
          <cell r="A7042" t="str">
            <v/>
          </cell>
        </row>
        <row r="7043">
          <cell r="A7043" t="str">
            <v/>
          </cell>
        </row>
        <row r="7044">
          <cell r="A7044" t="str">
            <v/>
          </cell>
        </row>
        <row r="7045">
          <cell r="A7045" t="str">
            <v/>
          </cell>
        </row>
        <row r="7046">
          <cell r="A7046" t="str">
            <v/>
          </cell>
        </row>
        <row r="7047">
          <cell r="A7047" t="str">
            <v/>
          </cell>
        </row>
        <row r="7048">
          <cell r="A7048" t="str">
            <v/>
          </cell>
        </row>
        <row r="7049">
          <cell r="A7049" t="str">
            <v/>
          </cell>
        </row>
        <row r="7050">
          <cell r="A7050" t="str">
            <v/>
          </cell>
        </row>
        <row r="7051">
          <cell r="A7051" t="str">
            <v/>
          </cell>
        </row>
        <row r="7052">
          <cell r="A7052" t="str">
            <v/>
          </cell>
        </row>
        <row r="7053">
          <cell r="A7053" t="str">
            <v/>
          </cell>
        </row>
        <row r="7054">
          <cell r="A7054" t="str">
            <v/>
          </cell>
        </row>
        <row r="7055">
          <cell r="A7055" t="str">
            <v/>
          </cell>
        </row>
        <row r="7056">
          <cell r="A7056" t="str">
            <v/>
          </cell>
        </row>
        <row r="7057">
          <cell r="A7057" t="str">
            <v/>
          </cell>
        </row>
        <row r="7058">
          <cell r="A7058" t="str">
            <v/>
          </cell>
        </row>
        <row r="7059">
          <cell r="A7059" t="str">
            <v/>
          </cell>
        </row>
        <row r="7060">
          <cell r="A7060" t="str">
            <v/>
          </cell>
        </row>
        <row r="7061">
          <cell r="A7061" t="str">
            <v/>
          </cell>
        </row>
        <row r="7062">
          <cell r="A7062" t="str">
            <v/>
          </cell>
        </row>
        <row r="7063">
          <cell r="A7063" t="str">
            <v/>
          </cell>
        </row>
        <row r="7064">
          <cell r="A7064" t="str">
            <v/>
          </cell>
        </row>
        <row r="7065">
          <cell r="A7065" t="str">
            <v/>
          </cell>
        </row>
        <row r="7066">
          <cell r="A7066" t="str">
            <v/>
          </cell>
        </row>
        <row r="7067">
          <cell r="A7067" t="str">
            <v/>
          </cell>
        </row>
        <row r="7068">
          <cell r="A7068" t="str">
            <v/>
          </cell>
        </row>
        <row r="7069">
          <cell r="A7069" t="str">
            <v/>
          </cell>
        </row>
        <row r="7070">
          <cell r="A7070" t="str">
            <v/>
          </cell>
        </row>
        <row r="7071">
          <cell r="A7071" t="str">
            <v/>
          </cell>
        </row>
        <row r="7072">
          <cell r="A7072" t="str">
            <v/>
          </cell>
        </row>
        <row r="7073">
          <cell r="A7073" t="str">
            <v/>
          </cell>
        </row>
        <row r="7074">
          <cell r="A7074" t="str">
            <v/>
          </cell>
        </row>
        <row r="7075">
          <cell r="A7075" t="str">
            <v/>
          </cell>
        </row>
        <row r="7076">
          <cell r="A7076" t="str">
            <v/>
          </cell>
        </row>
        <row r="7077">
          <cell r="A7077" t="str">
            <v/>
          </cell>
        </row>
        <row r="7078">
          <cell r="A7078" t="str">
            <v/>
          </cell>
        </row>
        <row r="7079">
          <cell r="A7079" t="str">
            <v/>
          </cell>
        </row>
        <row r="7080">
          <cell r="A7080" t="str">
            <v/>
          </cell>
        </row>
        <row r="7081">
          <cell r="A7081" t="str">
            <v/>
          </cell>
        </row>
        <row r="7082">
          <cell r="A7082" t="str">
            <v/>
          </cell>
        </row>
        <row r="7083">
          <cell r="A7083" t="str">
            <v/>
          </cell>
        </row>
        <row r="7084">
          <cell r="A7084" t="str">
            <v/>
          </cell>
        </row>
        <row r="7085">
          <cell r="A7085" t="str">
            <v/>
          </cell>
        </row>
        <row r="7086">
          <cell r="A7086" t="str">
            <v/>
          </cell>
        </row>
        <row r="7087">
          <cell r="A7087" t="str">
            <v/>
          </cell>
        </row>
        <row r="7088">
          <cell r="A7088" t="str">
            <v/>
          </cell>
        </row>
        <row r="7089">
          <cell r="A7089" t="str">
            <v/>
          </cell>
        </row>
        <row r="7090">
          <cell r="A7090" t="str">
            <v/>
          </cell>
        </row>
        <row r="7091">
          <cell r="A7091" t="str">
            <v/>
          </cell>
        </row>
        <row r="7092">
          <cell r="A7092" t="str">
            <v/>
          </cell>
        </row>
        <row r="7093">
          <cell r="A7093" t="str">
            <v/>
          </cell>
        </row>
        <row r="7094">
          <cell r="A7094" t="str">
            <v/>
          </cell>
        </row>
        <row r="7095">
          <cell r="A7095" t="str">
            <v/>
          </cell>
        </row>
        <row r="7096">
          <cell r="A7096" t="str">
            <v/>
          </cell>
        </row>
        <row r="7097">
          <cell r="A7097" t="str">
            <v/>
          </cell>
        </row>
        <row r="7098">
          <cell r="A7098" t="str">
            <v/>
          </cell>
        </row>
        <row r="7099">
          <cell r="A7099" t="str">
            <v/>
          </cell>
        </row>
        <row r="7100">
          <cell r="A7100" t="str">
            <v/>
          </cell>
        </row>
        <row r="7101">
          <cell r="A7101" t="str">
            <v/>
          </cell>
        </row>
        <row r="7102">
          <cell r="A7102" t="str">
            <v/>
          </cell>
        </row>
        <row r="7103">
          <cell r="A7103" t="str">
            <v/>
          </cell>
        </row>
        <row r="7104">
          <cell r="A7104" t="str">
            <v/>
          </cell>
        </row>
        <row r="7105">
          <cell r="A7105" t="str">
            <v/>
          </cell>
        </row>
        <row r="7106">
          <cell r="A7106" t="str">
            <v/>
          </cell>
        </row>
        <row r="7107">
          <cell r="A7107" t="str">
            <v/>
          </cell>
        </row>
        <row r="7108">
          <cell r="A7108" t="str">
            <v/>
          </cell>
        </row>
        <row r="7109">
          <cell r="A7109" t="str">
            <v/>
          </cell>
        </row>
        <row r="7110">
          <cell r="A7110" t="str">
            <v/>
          </cell>
        </row>
        <row r="7111">
          <cell r="A7111" t="str">
            <v/>
          </cell>
        </row>
        <row r="7112">
          <cell r="A7112" t="str">
            <v/>
          </cell>
        </row>
        <row r="7113">
          <cell r="A7113" t="str">
            <v/>
          </cell>
        </row>
        <row r="7114">
          <cell r="A7114" t="str">
            <v/>
          </cell>
        </row>
        <row r="7115">
          <cell r="A7115" t="str">
            <v/>
          </cell>
        </row>
        <row r="7116">
          <cell r="A7116" t="str">
            <v/>
          </cell>
        </row>
        <row r="7117">
          <cell r="A7117" t="str">
            <v/>
          </cell>
        </row>
        <row r="7118">
          <cell r="A7118" t="str">
            <v/>
          </cell>
        </row>
        <row r="7119">
          <cell r="A7119" t="str">
            <v/>
          </cell>
        </row>
        <row r="7120">
          <cell r="A7120" t="str">
            <v/>
          </cell>
        </row>
        <row r="7121">
          <cell r="A7121" t="str">
            <v/>
          </cell>
        </row>
        <row r="7122">
          <cell r="A7122" t="str">
            <v/>
          </cell>
        </row>
        <row r="7123">
          <cell r="A7123" t="str">
            <v/>
          </cell>
        </row>
        <row r="7124">
          <cell r="A7124" t="str">
            <v/>
          </cell>
        </row>
        <row r="7125">
          <cell r="A7125" t="str">
            <v/>
          </cell>
        </row>
        <row r="7126">
          <cell r="A7126" t="str">
            <v/>
          </cell>
        </row>
        <row r="7127">
          <cell r="A7127" t="str">
            <v/>
          </cell>
        </row>
        <row r="7128">
          <cell r="A7128" t="str">
            <v/>
          </cell>
        </row>
        <row r="7129">
          <cell r="A7129" t="str">
            <v/>
          </cell>
        </row>
        <row r="7130">
          <cell r="A7130" t="str">
            <v/>
          </cell>
        </row>
        <row r="7131">
          <cell r="A7131" t="str">
            <v/>
          </cell>
        </row>
        <row r="7132">
          <cell r="A7132" t="str">
            <v/>
          </cell>
        </row>
        <row r="7133">
          <cell r="A7133" t="str">
            <v/>
          </cell>
        </row>
        <row r="7134">
          <cell r="A7134" t="str">
            <v/>
          </cell>
        </row>
        <row r="7135">
          <cell r="A7135" t="str">
            <v/>
          </cell>
        </row>
        <row r="7136">
          <cell r="A7136" t="str">
            <v/>
          </cell>
        </row>
        <row r="7137">
          <cell r="A7137" t="str">
            <v/>
          </cell>
        </row>
        <row r="7138">
          <cell r="A7138" t="str">
            <v/>
          </cell>
        </row>
        <row r="7139">
          <cell r="A7139" t="str">
            <v/>
          </cell>
        </row>
        <row r="7140">
          <cell r="A7140" t="str">
            <v/>
          </cell>
        </row>
        <row r="7141">
          <cell r="A7141" t="str">
            <v/>
          </cell>
        </row>
        <row r="7142">
          <cell r="A7142" t="str">
            <v/>
          </cell>
        </row>
        <row r="7143">
          <cell r="A7143" t="str">
            <v/>
          </cell>
        </row>
        <row r="7144">
          <cell r="A7144" t="str">
            <v/>
          </cell>
        </row>
        <row r="7145">
          <cell r="A7145" t="str">
            <v/>
          </cell>
        </row>
        <row r="7146">
          <cell r="A7146" t="str">
            <v/>
          </cell>
        </row>
        <row r="7147">
          <cell r="A7147" t="str">
            <v/>
          </cell>
        </row>
        <row r="7148">
          <cell r="A7148" t="str">
            <v/>
          </cell>
        </row>
        <row r="7149">
          <cell r="A7149" t="str">
            <v/>
          </cell>
        </row>
        <row r="7150">
          <cell r="A7150" t="str">
            <v/>
          </cell>
        </row>
        <row r="7151">
          <cell r="A7151" t="str">
            <v/>
          </cell>
        </row>
        <row r="7152">
          <cell r="A7152" t="str">
            <v/>
          </cell>
        </row>
        <row r="7153">
          <cell r="A7153" t="str">
            <v/>
          </cell>
        </row>
        <row r="7154">
          <cell r="A7154" t="str">
            <v/>
          </cell>
        </row>
        <row r="7155">
          <cell r="A7155" t="str">
            <v/>
          </cell>
        </row>
        <row r="7156">
          <cell r="A7156" t="str">
            <v/>
          </cell>
        </row>
        <row r="7157">
          <cell r="A7157" t="str">
            <v/>
          </cell>
        </row>
        <row r="7158">
          <cell r="A7158" t="str">
            <v/>
          </cell>
        </row>
        <row r="7159">
          <cell r="A7159" t="str">
            <v/>
          </cell>
        </row>
        <row r="7160">
          <cell r="A7160" t="str">
            <v/>
          </cell>
        </row>
        <row r="7161">
          <cell r="A7161" t="str">
            <v/>
          </cell>
        </row>
        <row r="7162">
          <cell r="A7162" t="str">
            <v/>
          </cell>
        </row>
        <row r="7163">
          <cell r="A7163" t="str">
            <v/>
          </cell>
        </row>
        <row r="7164">
          <cell r="A7164" t="str">
            <v/>
          </cell>
        </row>
        <row r="7165">
          <cell r="A7165" t="str">
            <v/>
          </cell>
        </row>
        <row r="7166">
          <cell r="A7166" t="str">
            <v/>
          </cell>
        </row>
        <row r="7167">
          <cell r="A7167" t="str">
            <v/>
          </cell>
        </row>
        <row r="7168">
          <cell r="A7168" t="str">
            <v/>
          </cell>
        </row>
        <row r="7169">
          <cell r="A7169" t="str">
            <v/>
          </cell>
        </row>
        <row r="7170">
          <cell r="A7170" t="str">
            <v/>
          </cell>
        </row>
        <row r="7171">
          <cell r="A7171" t="str">
            <v/>
          </cell>
        </row>
        <row r="7172">
          <cell r="A7172" t="str">
            <v/>
          </cell>
        </row>
        <row r="7173">
          <cell r="A7173" t="str">
            <v/>
          </cell>
        </row>
        <row r="7174">
          <cell r="A7174" t="str">
            <v/>
          </cell>
        </row>
        <row r="7175">
          <cell r="A7175" t="str">
            <v/>
          </cell>
        </row>
        <row r="7176">
          <cell r="A7176" t="str">
            <v/>
          </cell>
        </row>
        <row r="7177">
          <cell r="A7177" t="str">
            <v/>
          </cell>
        </row>
        <row r="7178">
          <cell r="A7178" t="str">
            <v/>
          </cell>
        </row>
        <row r="7179">
          <cell r="A7179" t="str">
            <v/>
          </cell>
        </row>
        <row r="7180">
          <cell r="A7180" t="str">
            <v/>
          </cell>
        </row>
        <row r="7181">
          <cell r="A7181" t="str">
            <v/>
          </cell>
        </row>
        <row r="7182">
          <cell r="A7182" t="str">
            <v/>
          </cell>
        </row>
        <row r="7183">
          <cell r="A7183" t="str">
            <v/>
          </cell>
        </row>
        <row r="7184">
          <cell r="A7184" t="str">
            <v/>
          </cell>
        </row>
        <row r="7185">
          <cell r="A7185" t="str">
            <v/>
          </cell>
        </row>
        <row r="7186">
          <cell r="A7186" t="str">
            <v/>
          </cell>
        </row>
        <row r="7187">
          <cell r="A7187" t="str">
            <v/>
          </cell>
        </row>
        <row r="7188">
          <cell r="A7188" t="str">
            <v/>
          </cell>
        </row>
        <row r="7189">
          <cell r="A7189" t="str">
            <v/>
          </cell>
        </row>
        <row r="7190">
          <cell r="A7190" t="str">
            <v/>
          </cell>
        </row>
        <row r="7191">
          <cell r="A7191" t="str">
            <v/>
          </cell>
        </row>
        <row r="7192">
          <cell r="A7192" t="str">
            <v/>
          </cell>
        </row>
        <row r="7193">
          <cell r="A7193" t="str">
            <v/>
          </cell>
        </row>
        <row r="7194">
          <cell r="A7194" t="str">
            <v/>
          </cell>
        </row>
        <row r="7195">
          <cell r="A7195" t="str">
            <v/>
          </cell>
        </row>
        <row r="7196">
          <cell r="A7196" t="str">
            <v/>
          </cell>
        </row>
        <row r="7197">
          <cell r="A7197" t="str">
            <v/>
          </cell>
        </row>
        <row r="7198">
          <cell r="A7198" t="str">
            <v/>
          </cell>
        </row>
        <row r="7199">
          <cell r="A7199" t="str">
            <v/>
          </cell>
        </row>
        <row r="7200">
          <cell r="A7200" t="str">
            <v/>
          </cell>
        </row>
        <row r="7201">
          <cell r="A7201" t="str">
            <v/>
          </cell>
        </row>
        <row r="7202">
          <cell r="A7202" t="str">
            <v/>
          </cell>
        </row>
        <row r="7203">
          <cell r="A7203" t="str">
            <v/>
          </cell>
        </row>
        <row r="7204">
          <cell r="A7204" t="str">
            <v/>
          </cell>
        </row>
        <row r="7205">
          <cell r="A7205" t="str">
            <v/>
          </cell>
        </row>
        <row r="7206">
          <cell r="A7206" t="str">
            <v/>
          </cell>
        </row>
        <row r="7207">
          <cell r="A7207" t="str">
            <v/>
          </cell>
        </row>
        <row r="7208">
          <cell r="A7208" t="str">
            <v/>
          </cell>
        </row>
        <row r="7209">
          <cell r="A7209" t="str">
            <v/>
          </cell>
        </row>
        <row r="7210">
          <cell r="A7210" t="str">
            <v/>
          </cell>
        </row>
        <row r="7211">
          <cell r="A7211" t="str">
            <v/>
          </cell>
        </row>
        <row r="7212">
          <cell r="A7212" t="str">
            <v/>
          </cell>
        </row>
        <row r="7213">
          <cell r="A7213" t="str">
            <v/>
          </cell>
        </row>
        <row r="7214">
          <cell r="A7214" t="str">
            <v/>
          </cell>
        </row>
        <row r="7215">
          <cell r="A7215" t="str">
            <v/>
          </cell>
        </row>
        <row r="7216">
          <cell r="A7216" t="str">
            <v/>
          </cell>
        </row>
        <row r="7217">
          <cell r="A7217" t="str">
            <v/>
          </cell>
        </row>
        <row r="7218">
          <cell r="A7218" t="str">
            <v/>
          </cell>
        </row>
        <row r="7219">
          <cell r="A7219" t="str">
            <v/>
          </cell>
        </row>
        <row r="7220">
          <cell r="A7220" t="str">
            <v/>
          </cell>
        </row>
        <row r="7221">
          <cell r="A7221" t="str">
            <v/>
          </cell>
        </row>
        <row r="7222">
          <cell r="A7222" t="str">
            <v/>
          </cell>
        </row>
        <row r="7223">
          <cell r="A7223" t="str">
            <v/>
          </cell>
        </row>
        <row r="7224">
          <cell r="A7224" t="str">
            <v/>
          </cell>
        </row>
        <row r="7225">
          <cell r="A7225" t="str">
            <v/>
          </cell>
        </row>
        <row r="7226">
          <cell r="A7226" t="str">
            <v/>
          </cell>
        </row>
        <row r="7227">
          <cell r="A7227" t="str">
            <v/>
          </cell>
        </row>
        <row r="7228">
          <cell r="A7228" t="str">
            <v/>
          </cell>
        </row>
        <row r="7229">
          <cell r="A7229" t="str">
            <v/>
          </cell>
        </row>
        <row r="7230">
          <cell r="A7230" t="str">
            <v/>
          </cell>
        </row>
        <row r="7231">
          <cell r="A7231" t="str">
            <v/>
          </cell>
        </row>
        <row r="7232">
          <cell r="A7232" t="str">
            <v/>
          </cell>
        </row>
        <row r="7233">
          <cell r="A7233" t="str">
            <v/>
          </cell>
        </row>
        <row r="7234">
          <cell r="A7234" t="str">
            <v/>
          </cell>
        </row>
        <row r="7235">
          <cell r="A7235" t="str">
            <v/>
          </cell>
        </row>
        <row r="7236">
          <cell r="A7236" t="str">
            <v/>
          </cell>
        </row>
        <row r="7237">
          <cell r="A7237" t="str">
            <v/>
          </cell>
        </row>
        <row r="7238">
          <cell r="A7238" t="str">
            <v/>
          </cell>
        </row>
        <row r="7239">
          <cell r="A7239" t="str">
            <v/>
          </cell>
        </row>
        <row r="7240">
          <cell r="A7240" t="str">
            <v/>
          </cell>
        </row>
        <row r="7241">
          <cell r="A7241" t="str">
            <v/>
          </cell>
        </row>
        <row r="7242">
          <cell r="A7242" t="str">
            <v/>
          </cell>
        </row>
        <row r="7243">
          <cell r="A7243" t="str">
            <v/>
          </cell>
        </row>
        <row r="7244">
          <cell r="A7244" t="str">
            <v/>
          </cell>
        </row>
        <row r="7245">
          <cell r="A7245" t="str">
            <v/>
          </cell>
        </row>
        <row r="7246">
          <cell r="A7246" t="str">
            <v/>
          </cell>
        </row>
        <row r="7247">
          <cell r="A7247" t="str">
            <v/>
          </cell>
        </row>
        <row r="7248">
          <cell r="A7248" t="str">
            <v/>
          </cell>
        </row>
        <row r="7249">
          <cell r="A7249" t="str">
            <v/>
          </cell>
        </row>
        <row r="7250">
          <cell r="A7250" t="str">
            <v/>
          </cell>
        </row>
        <row r="7251">
          <cell r="A7251" t="str">
            <v/>
          </cell>
        </row>
        <row r="7252">
          <cell r="A7252" t="str">
            <v/>
          </cell>
        </row>
        <row r="7253">
          <cell r="A7253" t="str">
            <v/>
          </cell>
        </row>
        <row r="7254">
          <cell r="A7254" t="str">
            <v/>
          </cell>
        </row>
        <row r="7255">
          <cell r="A7255" t="str">
            <v/>
          </cell>
        </row>
        <row r="7256">
          <cell r="A7256" t="str">
            <v/>
          </cell>
        </row>
        <row r="7257">
          <cell r="A7257" t="str">
            <v/>
          </cell>
        </row>
        <row r="7258">
          <cell r="A7258" t="str">
            <v/>
          </cell>
        </row>
        <row r="7259">
          <cell r="A7259" t="str">
            <v/>
          </cell>
        </row>
        <row r="7260">
          <cell r="A7260" t="str">
            <v/>
          </cell>
        </row>
        <row r="7261">
          <cell r="A7261" t="str">
            <v/>
          </cell>
        </row>
        <row r="7262">
          <cell r="A7262" t="str">
            <v/>
          </cell>
        </row>
        <row r="7263">
          <cell r="A7263" t="str">
            <v/>
          </cell>
        </row>
        <row r="7264">
          <cell r="A7264" t="str">
            <v/>
          </cell>
        </row>
        <row r="7265">
          <cell r="A7265" t="str">
            <v/>
          </cell>
        </row>
        <row r="7266">
          <cell r="A7266" t="str">
            <v/>
          </cell>
        </row>
        <row r="7267">
          <cell r="A7267" t="str">
            <v/>
          </cell>
        </row>
        <row r="7268">
          <cell r="A7268" t="str">
            <v/>
          </cell>
        </row>
        <row r="7269">
          <cell r="A7269" t="str">
            <v/>
          </cell>
        </row>
        <row r="7270">
          <cell r="A7270" t="str">
            <v/>
          </cell>
        </row>
        <row r="7271">
          <cell r="A7271" t="str">
            <v/>
          </cell>
        </row>
        <row r="7272">
          <cell r="A7272" t="str">
            <v/>
          </cell>
        </row>
        <row r="7273">
          <cell r="A7273" t="str">
            <v/>
          </cell>
        </row>
        <row r="7274">
          <cell r="A7274" t="str">
            <v/>
          </cell>
        </row>
        <row r="7275">
          <cell r="A7275" t="str">
            <v/>
          </cell>
        </row>
        <row r="7276">
          <cell r="A7276" t="str">
            <v/>
          </cell>
        </row>
        <row r="7277">
          <cell r="A7277" t="str">
            <v/>
          </cell>
        </row>
        <row r="7278">
          <cell r="A7278" t="str">
            <v/>
          </cell>
        </row>
        <row r="7279">
          <cell r="A7279" t="str">
            <v/>
          </cell>
        </row>
        <row r="7280">
          <cell r="A7280" t="str">
            <v/>
          </cell>
        </row>
        <row r="7281">
          <cell r="A7281" t="str">
            <v/>
          </cell>
        </row>
        <row r="7282">
          <cell r="A7282" t="str">
            <v/>
          </cell>
        </row>
        <row r="7283">
          <cell r="A7283" t="str">
            <v/>
          </cell>
        </row>
        <row r="7284">
          <cell r="A7284" t="str">
            <v/>
          </cell>
        </row>
        <row r="7285">
          <cell r="A7285" t="str">
            <v/>
          </cell>
        </row>
        <row r="7286">
          <cell r="A7286" t="str">
            <v/>
          </cell>
        </row>
        <row r="7287">
          <cell r="A7287" t="str">
            <v/>
          </cell>
        </row>
        <row r="7288">
          <cell r="A7288" t="str">
            <v/>
          </cell>
        </row>
        <row r="7289">
          <cell r="A7289" t="str">
            <v/>
          </cell>
        </row>
        <row r="7290">
          <cell r="A7290" t="str">
            <v/>
          </cell>
        </row>
        <row r="7291">
          <cell r="A7291" t="str">
            <v/>
          </cell>
        </row>
        <row r="7292">
          <cell r="A7292" t="str">
            <v/>
          </cell>
        </row>
        <row r="7293">
          <cell r="A7293" t="str">
            <v/>
          </cell>
        </row>
        <row r="7294">
          <cell r="A7294" t="str">
            <v/>
          </cell>
        </row>
        <row r="7295">
          <cell r="A7295" t="str">
            <v/>
          </cell>
        </row>
        <row r="7296">
          <cell r="A7296" t="str">
            <v/>
          </cell>
        </row>
        <row r="7297">
          <cell r="A7297" t="str">
            <v/>
          </cell>
        </row>
        <row r="7298">
          <cell r="A7298" t="str">
            <v/>
          </cell>
        </row>
        <row r="7299">
          <cell r="A7299" t="str">
            <v/>
          </cell>
        </row>
        <row r="7300">
          <cell r="A7300" t="str">
            <v/>
          </cell>
        </row>
        <row r="7301">
          <cell r="A7301" t="str">
            <v/>
          </cell>
        </row>
        <row r="7302">
          <cell r="A7302" t="str">
            <v/>
          </cell>
        </row>
        <row r="7303">
          <cell r="A7303" t="str">
            <v/>
          </cell>
        </row>
        <row r="7304">
          <cell r="A7304" t="str">
            <v/>
          </cell>
        </row>
        <row r="7305">
          <cell r="A7305" t="str">
            <v/>
          </cell>
        </row>
        <row r="7306">
          <cell r="A7306" t="str">
            <v/>
          </cell>
        </row>
        <row r="7307">
          <cell r="A7307" t="str">
            <v/>
          </cell>
        </row>
        <row r="7308">
          <cell r="A7308" t="str">
            <v/>
          </cell>
        </row>
        <row r="7309">
          <cell r="A7309" t="str">
            <v/>
          </cell>
        </row>
        <row r="7310">
          <cell r="A7310" t="str">
            <v/>
          </cell>
        </row>
        <row r="7311">
          <cell r="A7311" t="str">
            <v/>
          </cell>
        </row>
        <row r="7312">
          <cell r="A7312" t="str">
            <v/>
          </cell>
        </row>
        <row r="7313">
          <cell r="A7313" t="str">
            <v/>
          </cell>
        </row>
        <row r="7314">
          <cell r="A7314" t="str">
            <v/>
          </cell>
        </row>
        <row r="7315">
          <cell r="A7315" t="str">
            <v/>
          </cell>
        </row>
        <row r="7316">
          <cell r="A7316" t="str">
            <v/>
          </cell>
        </row>
        <row r="7317">
          <cell r="A7317" t="str">
            <v/>
          </cell>
        </row>
        <row r="7318">
          <cell r="A7318" t="str">
            <v/>
          </cell>
        </row>
        <row r="7319">
          <cell r="A7319" t="str">
            <v/>
          </cell>
        </row>
        <row r="7320">
          <cell r="A7320" t="str">
            <v/>
          </cell>
        </row>
        <row r="7321">
          <cell r="A7321" t="str">
            <v/>
          </cell>
        </row>
        <row r="7322">
          <cell r="A7322" t="str">
            <v/>
          </cell>
        </row>
        <row r="7323">
          <cell r="A7323" t="str">
            <v/>
          </cell>
        </row>
        <row r="7324">
          <cell r="A7324" t="str">
            <v/>
          </cell>
        </row>
        <row r="7325">
          <cell r="A7325" t="str">
            <v/>
          </cell>
        </row>
        <row r="7326">
          <cell r="A7326" t="str">
            <v/>
          </cell>
        </row>
        <row r="7327">
          <cell r="A7327" t="str">
            <v/>
          </cell>
        </row>
        <row r="7328">
          <cell r="A7328" t="str">
            <v/>
          </cell>
        </row>
        <row r="7329">
          <cell r="A7329" t="str">
            <v/>
          </cell>
        </row>
        <row r="7330">
          <cell r="A7330" t="str">
            <v/>
          </cell>
        </row>
        <row r="7331">
          <cell r="A7331" t="str">
            <v/>
          </cell>
        </row>
        <row r="7332">
          <cell r="A7332" t="str">
            <v/>
          </cell>
        </row>
        <row r="7333">
          <cell r="A7333" t="str">
            <v/>
          </cell>
        </row>
        <row r="7334">
          <cell r="A7334" t="str">
            <v/>
          </cell>
        </row>
        <row r="7335">
          <cell r="A7335" t="str">
            <v/>
          </cell>
        </row>
        <row r="7336">
          <cell r="A7336" t="str">
            <v/>
          </cell>
        </row>
        <row r="7337">
          <cell r="A7337" t="str">
            <v/>
          </cell>
        </row>
        <row r="7338">
          <cell r="A7338" t="str">
            <v/>
          </cell>
        </row>
        <row r="7339">
          <cell r="A7339" t="str">
            <v/>
          </cell>
        </row>
        <row r="7340">
          <cell r="A7340" t="str">
            <v/>
          </cell>
        </row>
        <row r="7341">
          <cell r="A7341" t="str">
            <v/>
          </cell>
        </row>
        <row r="7342">
          <cell r="A7342" t="str">
            <v/>
          </cell>
        </row>
        <row r="7343">
          <cell r="A7343" t="str">
            <v/>
          </cell>
        </row>
        <row r="7344">
          <cell r="A7344" t="str">
            <v/>
          </cell>
        </row>
        <row r="7345">
          <cell r="A7345" t="str">
            <v/>
          </cell>
        </row>
        <row r="7346">
          <cell r="A7346" t="str">
            <v/>
          </cell>
        </row>
        <row r="7347">
          <cell r="A7347" t="str">
            <v/>
          </cell>
        </row>
        <row r="7348">
          <cell r="A7348" t="str">
            <v/>
          </cell>
        </row>
        <row r="7349">
          <cell r="A7349" t="str">
            <v/>
          </cell>
        </row>
        <row r="7350">
          <cell r="A7350" t="str">
            <v/>
          </cell>
        </row>
        <row r="7351">
          <cell r="A7351" t="str">
            <v/>
          </cell>
        </row>
        <row r="7352">
          <cell r="A7352" t="str">
            <v/>
          </cell>
        </row>
        <row r="7353">
          <cell r="A7353" t="str">
            <v/>
          </cell>
        </row>
        <row r="7354">
          <cell r="A7354" t="str">
            <v/>
          </cell>
        </row>
        <row r="7355">
          <cell r="A7355" t="str">
            <v/>
          </cell>
        </row>
        <row r="7356">
          <cell r="A7356" t="str">
            <v/>
          </cell>
        </row>
        <row r="7357">
          <cell r="A7357" t="str">
            <v/>
          </cell>
        </row>
        <row r="7358">
          <cell r="A7358" t="str">
            <v/>
          </cell>
        </row>
        <row r="7359">
          <cell r="A7359" t="str">
            <v/>
          </cell>
        </row>
        <row r="7360">
          <cell r="A7360" t="str">
            <v/>
          </cell>
        </row>
        <row r="7361">
          <cell r="A7361" t="str">
            <v/>
          </cell>
        </row>
        <row r="7362">
          <cell r="A7362" t="str">
            <v/>
          </cell>
        </row>
        <row r="7363">
          <cell r="A7363" t="str">
            <v/>
          </cell>
        </row>
        <row r="7364">
          <cell r="A7364" t="str">
            <v/>
          </cell>
        </row>
        <row r="7365">
          <cell r="A7365" t="str">
            <v/>
          </cell>
        </row>
        <row r="7366">
          <cell r="A7366" t="str">
            <v/>
          </cell>
        </row>
        <row r="7367">
          <cell r="A7367" t="str">
            <v/>
          </cell>
        </row>
        <row r="7368">
          <cell r="A7368" t="str">
            <v/>
          </cell>
        </row>
        <row r="7369">
          <cell r="A7369" t="str">
            <v/>
          </cell>
        </row>
        <row r="7370">
          <cell r="A7370" t="str">
            <v/>
          </cell>
        </row>
        <row r="7371">
          <cell r="A7371" t="str">
            <v/>
          </cell>
        </row>
        <row r="7372">
          <cell r="A7372" t="str">
            <v/>
          </cell>
        </row>
        <row r="7373">
          <cell r="A7373" t="str">
            <v/>
          </cell>
        </row>
        <row r="7374">
          <cell r="A7374" t="str">
            <v/>
          </cell>
        </row>
        <row r="7375">
          <cell r="A7375" t="str">
            <v/>
          </cell>
        </row>
        <row r="7376">
          <cell r="A7376" t="str">
            <v/>
          </cell>
        </row>
        <row r="7377">
          <cell r="A7377" t="str">
            <v/>
          </cell>
        </row>
        <row r="7378">
          <cell r="A7378" t="str">
            <v/>
          </cell>
        </row>
        <row r="7379">
          <cell r="A7379" t="str">
            <v/>
          </cell>
        </row>
        <row r="7380">
          <cell r="A7380" t="str">
            <v/>
          </cell>
        </row>
        <row r="7381">
          <cell r="A7381" t="str">
            <v/>
          </cell>
        </row>
        <row r="7382">
          <cell r="A7382" t="str">
            <v/>
          </cell>
        </row>
        <row r="7383">
          <cell r="A7383" t="str">
            <v/>
          </cell>
        </row>
        <row r="7384">
          <cell r="A7384" t="str">
            <v/>
          </cell>
        </row>
        <row r="7385">
          <cell r="A7385" t="str">
            <v/>
          </cell>
        </row>
        <row r="7386">
          <cell r="A7386" t="str">
            <v/>
          </cell>
        </row>
        <row r="7387">
          <cell r="A7387" t="str">
            <v/>
          </cell>
        </row>
        <row r="7388">
          <cell r="A7388" t="str">
            <v/>
          </cell>
        </row>
        <row r="7389">
          <cell r="A7389" t="str">
            <v/>
          </cell>
        </row>
        <row r="7390">
          <cell r="A7390" t="str">
            <v/>
          </cell>
        </row>
        <row r="7391">
          <cell r="A7391" t="str">
            <v/>
          </cell>
        </row>
        <row r="7392">
          <cell r="A7392" t="str">
            <v/>
          </cell>
        </row>
        <row r="7393">
          <cell r="A7393" t="str">
            <v/>
          </cell>
        </row>
        <row r="7394">
          <cell r="A7394" t="str">
            <v/>
          </cell>
        </row>
        <row r="7395">
          <cell r="A7395" t="str">
            <v/>
          </cell>
        </row>
        <row r="7396">
          <cell r="A7396" t="str">
            <v/>
          </cell>
        </row>
        <row r="7397">
          <cell r="A7397" t="str">
            <v/>
          </cell>
        </row>
        <row r="7398">
          <cell r="A7398" t="str">
            <v/>
          </cell>
        </row>
        <row r="7399">
          <cell r="A7399" t="str">
            <v/>
          </cell>
        </row>
        <row r="7400">
          <cell r="A7400" t="str">
            <v/>
          </cell>
        </row>
        <row r="7401">
          <cell r="A7401" t="str">
            <v/>
          </cell>
        </row>
        <row r="7402">
          <cell r="A7402" t="str">
            <v/>
          </cell>
        </row>
        <row r="7403">
          <cell r="A7403" t="str">
            <v/>
          </cell>
        </row>
        <row r="7404">
          <cell r="A7404" t="str">
            <v/>
          </cell>
        </row>
        <row r="7405">
          <cell r="A7405" t="str">
            <v/>
          </cell>
        </row>
        <row r="7406">
          <cell r="A7406" t="str">
            <v/>
          </cell>
        </row>
        <row r="7407">
          <cell r="A7407" t="str">
            <v/>
          </cell>
        </row>
        <row r="7408">
          <cell r="A7408" t="str">
            <v/>
          </cell>
        </row>
        <row r="7409">
          <cell r="A7409" t="str">
            <v/>
          </cell>
        </row>
        <row r="7410">
          <cell r="A7410" t="str">
            <v/>
          </cell>
        </row>
        <row r="7411">
          <cell r="A7411" t="str">
            <v/>
          </cell>
        </row>
        <row r="7412">
          <cell r="A7412" t="str">
            <v/>
          </cell>
        </row>
        <row r="7413">
          <cell r="A7413" t="str">
            <v/>
          </cell>
        </row>
        <row r="7414">
          <cell r="A7414" t="str">
            <v/>
          </cell>
        </row>
        <row r="7415">
          <cell r="A7415" t="str">
            <v/>
          </cell>
        </row>
        <row r="7416">
          <cell r="A7416" t="str">
            <v/>
          </cell>
        </row>
        <row r="7417">
          <cell r="A7417" t="str">
            <v/>
          </cell>
        </row>
        <row r="7418">
          <cell r="A7418" t="str">
            <v/>
          </cell>
        </row>
        <row r="7419">
          <cell r="A7419" t="str">
            <v/>
          </cell>
        </row>
        <row r="7420">
          <cell r="A7420" t="str">
            <v/>
          </cell>
        </row>
        <row r="7421">
          <cell r="A7421" t="str">
            <v/>
          </cell>
        </row>
        <row r="7422">
          <cell r="A7422" t="str">
            <v/>
          </cell>
        </row>
        <row r="7423">
          <cell r="A7423" t="str">
            <v/>
          </cell>
        </row>
        <row r="7424">
          <cell r="A7424" t="str">
            <v/>
          </cell>
        </row>
        <row r="7425">
          <cell r="A7425" t="str">
            <v/>
          </cell>
        </row>
        <row r="7426">
          <cell r="A7426" t="str">
            <v/>
          </cell>
        </row>
        <row r="7427">
          <cell r="A7427" t="str">
            <v/>
          </cell>
        </row>
        <row r="7428">
          <cell r="A7428" t="str">
            <v/>
          </cell>
        </row>
        <row r="7429">
          <cell r="A7429" t="str">
            <v/>
          </cell>
        </row>
        <row r="7430">
          <cell r="A7430" t="str">
            <v/>
          </cell>
        </row>
        <row r="7431">
          <cell r="A7431" t="str">
            <v/>
          </cell>
        </row>
        <row r="7432">
          <cell r="A7432" t="str">
            <v/>
          </cell>
        </row>
        <row r="7433">
          <cell r="A7433" t="str">
            <v/>
          </cell>
        </row>
        <row r="7434">
          <cell r="A7434" t="str">
            <v/>
          </cell>
        </row>
        <row r="7435">
          <cell r="A7435" t="str">
            <v/>
          </cell>
        </row>
        <row r="7436">
          <cell r="A7436" t="str">
            <v/>
          </cell>
        </row>
        <row r="7437">
          <cell r="A7437" t="str">
            <v/>
          </cell>
        </row>
        <row r="7438">
          <cell r="A7438" t="str">
            <v/>
          </cell>
        </row>
        <row r="7439">
          <cell r="A7439" t="str">
            <v/>
          </cell>
        </row>
        <row r="7440">
          <cell r="A7440" t="str">
            <v/>
          </cell>
        </row>
        <row r="7441">
          <cell r="A7441" t="str">
            <v/>
          </cell>
        </row>
        <row r="7442">
          <cell r="A7442" t="str">
            <v/>
          </cell>
        </row>
        <row r="7443">
          <cell r="A7443" t="str">
            <v/>
          </cell>
        </row>
        <row r="7444">
          <cell r="A7444" t="str">
            <v/>
          </cell>
        </row>
        <row r="7445">
          <cell r="A7445" t="str">
            <v/>
          </cell>
        </row>
        <row r="7446">
          <cell r="A7446" t="str">
            <v/>
          </cell>
        </row>
        <row r="7447">
          <cell r="A7447" t="str">
            <v/>
          </cell>
        </row>
        <row r="7448">
          <cell r="A7448" t="str">
            <v/>
          </cell>
        </row>
        <row r="7449">
          <cell r="A7449" t="str">
            <v/>
          </cell>
        </row>
        <row r="7450">
          <cell r="A7450" t="str">
            <v/>
          </cell>
        </row>
        <row r="7451">
          <cell r="A7451" t="str">
            <v/>
          </cell>
        </row>
        <row r="7452">
          <cell r="A7452" t="str">
            <v/>
          </cell>
        </row>
        <row r="7453">
          <cell r="A7453" t="str">
            <v/>
          </cell>
        </row>
        <row r="7454">
          <cell r="A7454" t="str">
            <v/>
          </cell>
        </row>
        <row r="7455">
          <cell r="A7455" t="str">
            <v/>
          </cell>
        </row>
        <row r="7456">
          <cell r="A7456" t="str">
            <v/>
          </cell>
        </row>
        <row r="7457">
          <cell r="A7457" t="str">
            <v/>
          </cell>
        </row>
        <row r="7458">
          <cell r="A7458" t="str">
            <v/>
          </cell>
        </row>
        <row r="7459">
          <cell r="A7459" t="str">
            <v/>
          </cell>
        </row>
        <row r="7460">
          <cell r="A7460" t="str">
            <v/>
          </cell>
        </row>
        <row r="7461">
          <cell r="A7461" t="str">
            <v/>
          </cell>
        </row>
        <row r="7462">
          <cell r="A7462" t="str">
            <v/>
          </cell>
        </row>
        <row r="7463">
          <cell r="A7463" t="str">
            <v/>
          </cell>
        </row>
        <row r="7464">
          <cell r="A7464" t="str">
            <v/>
          </cell>
        </row>
        <row r="7465">
          <cell r="A7465" t="str">
            <v/>
          </cell>
        </row>
        <row r="7466">
          <cell r="A7466" t="str">
            <v/>
          </cell>
        </row>
        <row r="7467">
          <cell r="A7467" t="str">
            <v/>
          </cell>
        </row>
        <row r="7468">
          <cell r="A7468" t="str">
            <v/>
          </cell>
        </row>
        <row r="7469">
          <cell r="A7469" t="str">
            <v/>
          </cell>
        </row>
        <row r="7470">
          <cell r="A7470" t="str">
            <v/>
          </cell>
        </row>
        <row r="7471">
          <cell r="A7471" t="str">
            <v/>
          </cell>
        </row>
        <row r="7472">
          <cell r="A7472" t="str">
            <v/>
          </cell>
        </row>
        <row r="7473">
          <cell r="A7473" t="str">
            <v/>
          </cell>
        </row>
        <row r="7474">
          <cell r="A7474" t="str">
            <v/>
          </cell>
        </row>
        <row r="7475">
          <cell r="A7475" t="str">
            <v/>
          </cell>
        </row>
        <row r="7476">
          <cell r="A7476" t="str">
            <v/>
          </cell>
        </row>
        <row r="7477">
          <cell r="A7477" t="str">
            <v/>
          </cell>
        </row>
        <row r="7478">
          <cell r="A7478" t="str">
            <v/>
          </cell>
        </row>
        <row r="7479">
          <cell r="A7479" t="str">
            <v/>
          </cell>
        </row>
        <row r="7480">
          <cell r="A7480" t="str">
            <v/>
          </cell>
        </row>
        <row r="7481">
          <cell r="A7481" t="str">
            <v/>
          </cell>
        </row>
        <row r="7482">
          <cell r="A7482" t="str">
            <v/>
          </cell>
        </row>
        <row r="7483">
          <cell r="A7483" t="str">
            <v/>
          </cell>
        </row>
        <row r="7484">
          <cell r="A7484" t="str">
            <v/>
          </cell>
        </row>
        <row r="7485">
          <cell r="A7485" t="str">
            <v/>
          </cell>
        </row>
        <row r="7486">
          <cell r="A7486" t="str">
            <v/>
          </cell>
        </row>
        <row r="7487">
          <cell r="A7487" t="str">
            <v/>
          </cell>
        </row>
        <row r="7488">
          <cell r="A7488" t="str">
            <v/>
          </cell>
        </row>
        <row r="7489">
          <cell r="A7489" t="str">
            <v/>
          </cell>
        </row>
        <row r="7490">
          <cell r="A7490" t="str">
            <v/>
          </cell>
        </row>
        <row r="7491">
          <cell r="A7491" t="str">
            <v/>
          </cell>
        </row>
        <row r="7492">
          <cell r="A7492" t="str">
            <v/>
          </cell>
        </row>
        <row r="7493">
          <cell r="A7493" t="str">
            <v/>
          </cell>
        </row>
        <row r="7494">
          <cell r="A7494" t="str">
            <v/>
          </cell>
        </row>
        <row r="7495">
          <cell r="A7495" t="str">
            <v/>
          </cell>
        </row>
        <row r="7496">
          <cell r="A7496" t="str">
            <v/>
          </cell>
        </row>
        <row r="7497">
          <cell r="A7497" t="str">
            <v/>
          </cell>
        </row>
        <row r="7498">
          <cell r="A7498" t="str">
            <v/>
          </cell>
        </row>
        <row r="7499">
          <cell r="A7499" t="str">
            <v/>
          </cell>
        </row>
        <row r="7500">
          <cell r="A7500" t="str">
            <v/>
          </cell>
        </row>
        <row r="7501">
          <cell r="A7501" t="str">
            <v/>
          </cell>
        </row>
        <row r="7502">
          <cell r="A7502" t="str">
            <v/>
          </cell>
        </row>
        <row r="7503">
          <cell r="A7503" t="str">
            <v/>
          </cell>
        </row>
        <row r="7504">
          <cell r="A7504" t="str">
            <v/>
          </cell>
        </row>
        <row r="7505">
          <cell r="A7505" t="str">
            <v/>
          </cell>
        </row>
        <row r="7506">
          <cell r="A7506" t="str">
            <v/>
          </cell>
        </row>
        <row r="7507">
          <cell r="A7507" t="str">
            <v/>
          </cell>
        </row>
        <row r="7508">
          <cell r="A7508" t="str">
            <v/>
          </cell>
        </row>
        <row r="7509">
          <cell r="A7509" t="str">
            <v/>
          </cell>
        </row>
        <row r="7510">
          <cell r="A7510" t="str">
            <v/>
          </cell>
        </row>
        <row r="7511">
          <cell r="A7511" t="str">
            <v/>
          </cell>
        </row>
        <row r="7512">
          <cell r="A7512" t="str">
            <v/>
          </cell>
        </row>
        <row r="7513">
          <cell r="A7513" t="str">
            <v/>
          </cell>
        </row>
        <row r="7514">
          <cell r="A7514" t="str">
            <v/>
          </cell>
        </row>
        <row r="7515">
          <cell r="A7515" t="str">
            <v/>
          </cell>
        </row>
        <row r="7516">
          <cell r="A7516" t="str">
            <v/>
          </cell>
        </row>
        <row r="7517">
          <cell r="A7517" t="str">
            <v/>
          </cell>
        </row>
        <row r="7518">
          <cell r="A7518" t="str">
            <v/>
          </cell>
        </row>
        <row r="7519">
          <cell r="A7519" t="str">
            <v/>
          </cell>
        </row>
        <row r="7520">
          <cell r="A7520" t="str">
            <v/>
          </cell>
        </row>
        <row r="7521">
          <cell r="A7521" t="str">
            <v/>
          </cell>
        </row>
        <row r="7522">
          <cell r="A7522" t="str">
            <v/>
          </cell>
        </row>
        <row r="7523">
          <cell r="A7523" t="str">
            <v/>
          </cell>
        </row>
        <row r="7524">
          <cell r="A7524" t="str">
            <v/>
          </cell>
        </row>
        <row r="7525">
          <cell r="A7525" t="str">
            <v/>
          </cell>
        </row>
        <row r="7526">
          <cell r="A7526" t="str">
            <v/>
          </cell>
        </row>
        <row r="7527">
          <cell r="A7527" t="str">
            <v/>
          </cell>
        </row>
        <row r="7528">
          <cell r="A7528" t="str">
            <v/>
          </cell>
        </row>
        <row r="7529">
          <cell r="A7529" t="str">
            <v/>
          </cell>
        </row>
        <row r="7530">
          <cell r="A7530" t="str">
            <v/>
          </cell>
        </row>
        <row r="7531">
          <cell r="A7531" t="str">
            <v/>
          </cell>
        </row>
        <row r="7532">
          <cell r="A7532" t="str">
            <v/>
          </cell>
        </row>
        <row r="7533">
          <cell r="A7533" t="str">
            <v/>
          </cell>
        </row>
        <row r="7534">
          <cell r="A7534" t="str">
            <v/>
          </cell>
        </row>
        <row r="7535">
          <cell r="A7535" t="str">
            <v/>
          </cell>
        </row>
        <row r="7536">
          <cell r="A7536" t="str">
            <v/>
          </cell>
        </row>
        <row r="7537">
          <cell r="A7537" t="str">
            <v/>
          </cell>
        </row>
        <row r="7538">
          <cell r="A7538" t="str">
            <v/>
          </cell>
        </row>
        <row r="7539">
          <cell r="A7539" t="str">
            <v/>
          </cell>
        </row>
        <row r="7540">
          <cell r="A7540" t="str">
            <v/>
          </cell>
        </row>
        <row r="7541">
          <cell r="A7541" t="str">
            <v/>
          </cell>
        </row>
        <row r="7542">
          <cell r="A7542" t="str">
            <v/>
          </cell>
        </row>
        <row r="7543">
          <cell r="A7543" t="str">
            <v/>
          </cell>
        </row>
        <row r="7544">
          <cell r="A7544" t="str">
            <v/>
          </cell>
        </row>
        <row r="7545">
          <cell r="A7545" t="str">
            <v/>
          </cell>
        </row>
        <row r="7546">
          <cell r="A7546" t="str">
            <v/>
          </cell>
        </row>
        <row r="7547">
          <cell r="A7547" t="str">
            <v/>
          </cell>
        </row>
        <row r="7548">
          <cell r="A7548" t="str">
            <v/>
          </cell>
        </row>
        <row r="7549">
          <cell r="A7549" t="str">
            <v/>
          </cell>
        </row>
        <row r="7550">
          <cell r="A7550" t="str">
            <v/>
          </cell>
        </row>
        <row r="7551">
          <cell r="A7551" t="str">
            <v/>
          </cell>
        </row>
        <row r="7552">
          <cell r="A7552" t="str">
            <v/>
          </cell>
        </row>
        <row r="7553">
          <cell r="A7553" t="str">
            <v/>
          </cell>
        </row>
        <row r="7554">
          <cell r="A7554" t="str">
            <v/>
          </cell>
        </row>
        <row r="7555">
          <cell r="A7555" t="str">
            <v/>
          </cell>
        </row>
        <row r="7556">
          <cell r="A7556" t="str">
            <v/>
          </cell>
        </row>
        <row r="7557">
          <cell r="A7557" t="str">
            <v/>
          </cell>
        </row>
        <row r="7558">
          <cell r="A7558" t="str">
            <v/>
          </cell>
        </row>
        <row r="7559">
          <cell r="A7559" t="str">
            <v/>
          </cell>
        </row>
        <row r="7560">
          <cell r="A7560" t="str">
            <v/>
          </cell>
        </row>
        <row r="7561">
          <cell r="A7561" t="str">
            <v/>
          </cell>
        </row>
        <row r="7562">
          <cell r="A7562" t="str">
            <v/>
          </cell>
        </row>
        <row r="7563">
          <cell r="A7563" t="str">
            <v/>
          </cell>
        </row>
        <row r="7564">
          <cell r="A7564" t="str">
            <v/>
          </cell>
        </row>
        <row r="7565">
          <cell r="A7565" t="str">
            <v/>
          </cell>
        </row>
        <row r="7566">
          <cell r="A7566" t="str">
            <v/>
          </cell>
        </row>
        <row r="7567">
          <cell r="A7567" t="str">
            <v/>
          </cell>
        </row>
        <row r="7568">
          <cell r="A7568" t="str">
            <v/>
          </cell>
        </row>
        <row r="7569">
          <cell r="A7569" t="str">
            <v/>
          </cell>
        </row>
        <row r="7570">
          <cell r="A7570" t="str">
            <v/>
          </cell>
        </row>
        <row r="7571">
          <cell r="A7571" t="str">
            <v/>
          </cell>
        </row>
        <row r="7572">
          <cell r="A7572" t="str">
            <v/>
          </cell>
        </row>
        <row r="7573">
          <cell r="A7573" t="str">
            <v/>
          </cell>
        </row>
        <row r="7574">
          <cell r="A7574" t="str">
            <v/>
          </cell>
        </row>
        <row r="7575">
          <cell r="A7575" t="str">
            <v/>
          </cell>
        </row>
        <row r="7576">
          <cell r="A7576" t="str">
            <v/>
          </cell>
        </row>
        <row r="7577">
          <cell r="A7577" t="str">
            <v/>
          </cell>
        </row>
        <row r="7578">
          <cell r="A7578" t="str">
            <v/>
          </cell>
        </row>
        <row r="7579">
          <cell r="A7579" t="str">
            <v/>
          </cell>
        </row>
        <row r="7580">
          <cell r="A7580" t="str">
            <v/>
          </cell>
        </row>
        <row r="7581">
          <cell r="A7581" t="str">
            <v/>
          </cell>
        </row>
        <row r="7582">
          <cell r="A7582" t="str">
            <v/>
          </cell>
        </row>
        <row r="7583">
          <cell r="A7583" t="str">
            <v/>
          </cell>
        </row>
        <row r="7584">
          <cell r="A7584" t="str">
            <v/>
          </cell>
        </row>
        <row r="7585">
          <cell r="A7585" t="str">
            <v/>
          </cell>
        </row>
        <row r="7586">
          <cell r="A7586" t="str">
            <v/>
          </cell>
        </row>
        <row r="7587">
          <cell r="A7587" t="str">
            <v/>
          </cell>
        </row>
        <row r="7588">
          <cell r="A7588" t="str">
            <v/>
          </cell>
        </row>
        <row r="7589">
          <cell r="A7589" t="str">
            <v/>
          </cell>
        </row>
        <row r="7590">
          <cell r="A7590" t="str">
            <v/>
          </cell>
        </row>
        <row r="7591">
          <cell r="A7591" t="str">
            <v/>
          </cell>
        </row>
        <row r="7592">
          <cell r="A7592" t="str">
            <v/>
          </cell>
        </row>
        <row r="7593">
          <cell r="A7593" t="str">
            <v/>
          </cell>
        </row>
        <row r="7594">
          <cell r="A7594" t="str">
            <v/>
          </cell>
        </row>
        <row r="7595">
          <cell r="A7595" t="str">
            <v/>
          </cell>
        </row>
        <row r="7596">
          <cell r="A7596" t="str">
            <v/>
          </cell>
        </row>
        <row r="7597">
          <cell r="A7597" t="str">
            <v/>
          </cell>
        </row>
        <row r="7598">
          <cell r="A7598" t="str">
            <v/>
          </cell>
        </row>
        <row r="7599">
          <cell r="A7599" t="str">
            <v/>
          </cell>
        </row>
        <row r="7600">
          <cell r="A7600" t="str">
            <v/>
          </cell>
        </row>
        <row r="7601">
          <cell r="A7601" t="str">
            <v/>
          </cell>
        </row>
        <row r="7602">
          <cell r="A7602" t="str">
            <v/>
          </cell>
        </row>
        <row r="7603">
          <cell r="A7603" t="str">
            <v/>
          </cell>
        </row>
        <row r="7604">
          <cell r="A7604" t="str">
            <v/>
          </cell>
        </row>
        <row r="7605">
          <cell r="A7605" t="str">
            <v/>
          </cell>
        </row>
        <row r="7606">
          <cell r="A7606" t="str">
            <v/>
          </cell>
        </row>
        <row r="7607">
          <cell r="A7607" t="str">
            <v/>
          </cell>
        </row>
        <row r="7608">
          <cell r="A7608" t="str">
            <v/>
          </cell>
        </row>
        <row r="7609">
          <cell r="A7609" t="str">
            <v/>
          </cell>
        </row>
        <row r="7610">
          <cell r="A7610" t="str">
            <v/>
          </cell>
        </row>
        <row r="7611">
          <cell r="A7611" t="str">
            <v/>
          </cell>
        </row>
        <row r="7612">
          <cell r="A7612" t="str">
            <v/>
          </cell>
        </row>
        <row r="7613">
          <cell r="A7613" t="str">
            <v/>
          </cell>
        </row>
        <row r="7614">
          <cell r="A7614" t="str">
            <v/>
          </cell>
        </row>
        <row r="7615">
          <cell r="A7615" t="str">
            <v/>
          </cell>
        </row>
        <row r="7616">
          <cell r="A7616" t="str">
            <v/>
          </cell>
        </row>
        <row r="7617">
          <cell r="A7617" t="str">
            <v/>
          </cell>
        </row>
        <row r="7618">
          <cell r="A7618" t="str">
            <v/>
          </cell>
        </row>
        <row r="7619">
          <cell r="A7619" t="str">
            <v/>
          </cell>
        </row>
        <row r="7620">
          <cell r="A7620" t="str">
            <v/>
          </cell>
        </row>
        <row r="7621">
          <cell r="A7621" t="str">
            <v/>
          </cell>
        </row>
        <row r="7622">
          <cell r="A7622" t="str">
            <v/>
          </cell>
        </row>
        <row r="7623">
          <cell r="A7623" t="str">
            <v/>
          </cell>
        </row>
        <row r="7624">
          <cell r="A7624" t="str">
            <v/>
          </cell>
        </row>
        <row r="7625">
          <cell r="A7625" t="str">
            <v/>
          </cell>
        </row>
        <row r="7626">
          <cell r="A7626" t="str">
            <v/>
          </cell>
        </row>
        <row r="7627">
          <cell r="A7627" t="str">
            <v/>
          </cell>
        </row>
        <row r="7628">
          <cell r="A7628" t="str">
            <v/>
          </cell>
        </row>
        <row r="7629">
          <cell r="A7629" t="str">
            <v/>
          </cell>
        </row>
        <row r="7630">
          <cell r="A7630" t="str">
            <v/>
          </cell>
        </row>
        <row r="7631">
          <cell r="A7631" t="str">
            <v/>
          </cell>
        </row>
        <row r="7632">
          <cell r="A7632" t="str">
            <v/>
          </cell>
        </row>
        <row r="7633">
          <cell r="A7633" t="str">
            <v/>
          </cell>
        </row>
        <row r="7634">
          <cell r="A7634" t="str">
            <v/>
          </cell>
        </row>
        <row r="7635">
          <cell r="A7635" t="str">
            <v/>
          </cell>
        </row>
        <row r="7636">
          <cell r="A7636" t="str">
            <v/>
          </cell>
        </row>
        <row r="7637">
          <cell r="A7637" t="str">
            <v/>
          </cell>
        </row>
        <row r="7638">
          <cell r="A7638" t="str">
            <v/>
          </cell>
        </row>
        <row r="7639">
          <cell r="A7639" t="str">
            <v/>
          </cell>
        </row>
        <row r="7640">
          <cell r="A7640" t="str">
            <v/>
          </cell>
        </row>
        <row r="7641">
          <cell r="A7641" t="str">
            <v/>
          </cell>
        </row>
        <row r="7642">
          <cell r="A7642" t="str">
            <v/>
          </cell>
        </row>
        <row r="7643">
          <cell r="A7643" t="str">
            <v/>
          </cell>
        </row>
        <row r="7644">
          <cell r="A7644" t="str">
            <v/>
          </cell>
        </row>
        <row r="7645">
          <cell r="A7645" t="str">
            <v/>
          </cell>
        </row>
        <row r="7646">
          <cell r="A7646" t="str">
            <v/>
          </cell>
        </row>
        <row r="7647">
          <cell r="A7647" t="str">
            <v/>
          </cell>
        </row>
        <row r="7648">
          <cell r="A7648" t="str">
            <v/>
          </cell>
        </row>
        <row r="7649">
          <cell r="A7649" t="str">
            <v/>
          </cell>
        </row>
        <row r="7650">
          <cell r="A7650" t="str">
            <v/>
          </cell>
        </row>
        <row r="7651">
          <cell r="A7651" t="str">
            <v/>
          </cell>
        </row>
        <row r="7652">
          <cell r="A7652" t="str">
            <v/>
          </cell>
        </row>
        <row r="7653">
          <cell r="A7653" t="str">
            <v/>
          </cell>
        </row>
        <row r="7654">
          <cell r="A7654" t="str">
            <v/>
          </cell>
        </row>
        <row r="7655">
          <cell r="A7655" t="str">
            <v/>
          </cell>
        </row>
        <row r="7656">
          <cell r="A7656" t="str">
            <v/>
          </cell>
        </row>
        <row r="7657">
          <cell r="A7657" t="str">
            <v/>
          </cell>
        </row>
        <row r="7658">
          <cell r="A7658" t="str">
            <v/>
          </cell>
        </row>
        <row r="7659">
          <cell r="A7659" t="str">
            <v/>
          </cell>
        </row>
        <row r="7660">
          <cell r="A7660" t="str">
            <v/>
          </cell>
        </row>
        <row r="7661">
          <cell r="A7661" t="str">
            <v/>
          </cell>
        </row>
        <row r="7662">
          <cell r="A7662" t="str">
            <v/>
          </cell>
        </row>
        <row r="7663">
          <cell r="A7663" t="str">
            <v/>
          </cell>
        </row>
        <row r="7664">
          <cell r="A7664" t="str">
            <v/>
          </cell>
        </row>
        <row r="7665">
          <cell r="A7665" t="str">
            <v/>
          </cell>
        </row>
        <row r="7666">
          <cell r="A7666" t="str">
            <v/>
          </cell>
        </row>
        <row r="7667">
          <cell r="A7667" t="str">
            <v/>
          </cell>
        </row>
        <row r="7668">
          <cell r="A7668" t="str">
            <v/>
          </cell>
        </row>
        <row r="7669">
          <cell r="A7669" t="str">
            <v/>
          </cell>
        </row>
        <row r="7670">
          <cell r="A7670" t="str">
            <v/>
          </cell>
        </row>
        <row r="7671">
          <cell r="A7671" t="str">
            <v/>
          </cell>
        </row>
        <row r="7672">
          <cell r="A7672" t="str">
            <v/>
          </cell>
        </row>
        <row r="7673">
          <cell r="A7673" t="str">
            <v/>
          </cell>
        </row>
        <row r="7674">
          <cell r="A7674" t="str">
            <v/>
          </cell>
        </row>
        <row r="7675">
          <cell r="A7675" t="str">
            <v/>
          </cell>
        </row>
        <row r="7676">
          <cell r="A7676" t="str">
            <v/>
          </cell>
        </row>
        <row r="7677">
          <cell r="A7677" t="str">
            <v/>
          </cell>
        </row>
        <row r="7678">
          <cell r="A7678" t="str">
            <v/>
          </cell>
        </row>
        <row r="7679">
          <cell r="A7679" t="str">
            <v/>
          </cell>
        </row>
        <row r="7680">
          <cell r="A7680" t="str">
            <v/>
          </cell>
        </row>
        <row r="7681">
          <cell r="A7681" t="str">
            <v/>
          </cell>
        </row>
        <row r="7682">
          <cell r="A7682" t="str">
            <v/>
          </cell>
        </row>
        <row r="7683">
          <cell r="A7683" t="str">
            <v/>
          </cell>
        </row>
        <row r="7684">
          <cell r="A7684" t="str">
            <v/>
          </cell>
        </row>
        <row r="7685">
          <cell r="A7685" t="str">
            <v/>
          </cell>
        </row>
        <row r="7686">
          <cell r="A7686" t="str">
            <v/>
          </cell>
        </row>
        <row r="7687">
          <cell r="A7687" t="str">
            <v/>
          </cell>
        </row>
        <row r="7688">
          <cell r="A7688" t="str">
            <v/>
          </cell>
        </row>
        <row r="7689">
          <cell r="A7689" t="str">
            <v/>
          </cell>
        </row>
        <row r="7690">
          <cell r="A7690" t="str">
            <v/>
          </cell>
        </row>
        <row r="7691">
          <cell r="A7691" t="str">
            <v/>
          </cell>
        </row>
        <row r="7692">
          <cell r="A7692" t="str">
            <v/>
          </cell>
        </row>
        <row r="7693">
          <cell r="A7693" t="str">
            <v/>
          </cell>
        </row>
        <row r="7694">
          <cell r="A7694" t="str">
            <v/>
          </cell>
        </row>
        <row r="7695">
          <cell r="A7695" t="str">
            <v/>
          </cell>
        </row>
        <row r="7696">
          <cell r="A7696" t="str">
            <v/>
          </cell>
        </row>
        <row r="7697">
          <cell r="A7697" t="str">
            <v/>
          </cell>
        </row>
        <row r="7698">
          <cell r="A7698" t="str">
            <v/>
          </cell>
        </row>
        <row r="7699">
          <cell r="A7699" t="str">
            <v/>
          </cell>
        </row>
        <row r="7700">
          <cell r="A7700" t="str">
            <v/>
          </cell>
        </row>
        <row r="7701">
          <cell r="A7701" t="str">
            <v/>
          </cell>
        </row>
        <row r="7702">
          <cell r="A7702" t="str">
            <v/>
          </cell>
        </row>
        <row r="7703">
          <cell r="A7703" t="str">
            <v/>
          </cell>
        </row>
        <row r="7704">
          <cell r="A7704" t="str">
            <v/>
          </cell>
        </row>
        <row r="7705">
          <cell r="A7705" t="str">
            <v/>
          </cell>
        </row>
        <row r="7706">
          <cell r="A7706" t="str">
            <v/>
          </cell>
        </row>
        <row r="7707">
          <cell r="A7707" t="str">
            <v/>
          </cell>
        </row>
        <row r="7708">
          <cell r="A7708" t="str">
            <v/>
          </cell>
        </row>
        <row r="7709">
          <cell r="A7709" t="str">
            <v/>
          </cell>
        </row>
        <row r="7710">
          <cell r="A7710" t="str">
            <v/>
          </cell>
        </row>
        <row r="7711">
          <cell r="A7711" t="str">
            <v/>
          </cell>
        </row>
        <row r="7712">
          <cell r="A7712" t="str">
            <v/>
          </cell>
        </row>
        <row r="7713">
          <cell r="A7713" t="str">
            <v/>
          </cell>
        </row>
        <row r="7714">
          <cell r="A7714" t="str">
            <v/>
          </cell>
        </row>
        <row r="7715">
          <cell r="A7715" t="str">
            <v/>
          </cell>
        </row>
        <row r="7716">
          <cell r="A7716" t="str">
            <v/>
          </cell>
        </row>
        <row r="7717">
          <cell r="A7717" t="str">
            <v/>
          </cell>
        </row>
        <row r="7718">
          <cell r="A7718" t="str">
            <v/>
          </cell>
        </row>
        <row r="7719">
          <cell r="A7719" t="str">
            <v/>
          </cell>
        </row>
        <row r="7720">
          <cell r="A7720" t="str">
            <v/>
          </cell>
        </row>
        <row r="7721">
          <cell r="A7721" t="str">
            <v/>
          </cell>
        </row>
        <row r="7722">
          <cell r="A7722" t="str">
            <v/>
          </cell>
        </row>
        <row r="7723">
          <cell r="A7723" t="str">
            <v/>
          </cell>
        </row>
        <row r="7724">
          <cell r="A7724" t="str">
            <v/>
          </cell>
        </row>
        <row r="7725">
          <cell r="A7725" t="str">
            <v/>
          </cell>
        </row>
        <row r="7726">
          <cell r="A7726" t="str">
            <v/>
          </cell>
        </row>
        <row r="7727">
          <cell r="A7727" t="str">
            <v/>
          </cell>
        </row>
        <row r="7728">
          <cell r="A7728" t="str">
            <v/>
          </cell>
        </row>
        <row r="7729">
          <cell r="A7729" t="str">
            <v/>
          </cell>
        </row>
        <row r="7730">
          <cell r="A7730" t="str">
            <v/>
          </cell>
        </row>
        <row r="7731">
          <cell r="A7731" t="str">
            <v/>
          </cell>
        </row>
        <row r="7732">
          <cell r="A7732" t="str">
            <v/>
          </cell>
        </row>
        <row r="7733">
          <cell r="A7733" t="str">
            <v/>
          </cell>
        </row>
        <row r="7734">
          <cell r="A7734" t="str">
            <v/>
          </cell>
        </row>
        <row r="7735">
          <cell r="A7735" t="str">
            <v/>
          </cell>
        </row>
        <row r="7736">
          <cell r="A7736" t="str">
            <v/>
          </cell>
        </row>
        <row r="7737">
          <cell r="A7737" t="str">
            <v/>
          </cell>
        </row>
        <row r="7738">
          <cell r="A7738" t="str">
            <v/>
          </cell>
        </row>
        <row r="7739">
          <cell r="A7739" t="str">
            <v/>
          </cell>
        </row>
        <row r="7740">
          <cell r="A7740" t="str">
            <v/>
          </cell>
        </row>
        <row r="7741">
          <cell r="A7741" t="str">
            <v/>
          </cell>
        </row>
        <row r="7742">
          <cell r="A7742" t="str">
            <v/>
          </cell>
        </row>
        <row r="7743">
          <cell r="A7743" t="str">
            <v/>
          </cell>
        </row>
        <row r="7744">
          <cell r="A7744" t="str">
            <v/>
          </cell>
        </row>
        <row r="7745">
          <cell r="A7745" t="str">
            <v/>
          </cell>
        </row>
        <row r="7746">
          <cell r="A7746" t="str">
            <v/>
          </cell>
        </row>
        <row r="7747">
          <cell r="A7747" t="str">
            <v/>
          </cell>
        </row>
        <row r="7748">
          <cell r="A7748" t="str">
            <v/>
          </cell>
        </row>
        <row r="7749">
          <cell r="A7749" t="str">
            <v/>
          </cell>
        </row>
        <row r="7750">
          <cell r="A7750" t="str">
            <v/>
          </cell>
        </row>
        <row r="7751">
          <cell r="A7751" t="str">
            <v/>
          </cell>
        </row>
        <row r="7752">
          <cell r="A7752" t="str">
            <v/>
          </cell>
        </row>
        <row r="7753">
          <cell r="A7753" t="str">
            <v/>
          </cell>
        </row>
        <row r="7754">
          <cell r="A7754" t="str">
            <v/>
          </cell>
        </row>
        <row r="7755">
          <cell r="A7755" t="str">
            <v/>
          </cell>
        </row>
        <row r="7756">
          <cell r="A7756" t="str">
            <v/>
          </cell>
        </row>
        <row r="7757">
          <cell r="A7757" t="str">
            <v/>
          </cell>
        </row>
        <row r="7758">
          <cell r="A7758" t="str">
            <v/>
          </cell>
        </row>
        <row r="7759">
          <cell r="A7759" t="str">
            <v/>
          </cell>
        </row>
        <row r="7760">
          <cell r="A7760" t="str">
            <v/>
          </cell>
        </row>
        <row r="7761">
          <cell r="A7761" t="str">
            <v/>
          </cell>
        </row>
        <row r="7762">
          <cell r="A7762" t="str">
            <v/>
          </cell>
        </row>
        <row r="7763">
          <cell r="A7763" t="str">
            <v/>
          </cell>
        </row>
        <row r="7764">
          <cell r="A7764" t="str">
            <v/>
          </cell>
        </row>
        <row r="7765">
          <cell r="A7765" t="str">
            <v/>
          </cell>
        </row>
        <row r="7766">
          <cell r="A7766" t="str">
            <v/>
          </cell>
        </row>
        <row r="7767">
          <cell r="A7767" t="str">
            <v/>
          </cell>
        </row>
        <row r="7768">
          <cell r="A7768" t="str">
            <v/>
          </cell>
        </row>
        <row r="7769">
          <cell r="A7769" t="str">
            <v/>
          </cell>
        </row>
        <row r="7770">
          <cell r="A7770" t="str">
            <v/>
          </cell>
        </row>
        <row r="7771">
          <cell r="A7771" t="str">
            <v/>
          </cell>
        </row>
        <row r="7772">
          <cell r="A7772" t="str">
            <v/>
          </cell>
        </row>
        <row r="7773">
          <cell r="A7773" t="str">
            <v/>
          </cell>
        </row>
        <row r="7774">
          <cell r="A7774" t="str">
            <v/>
          </cell>
        </row>
        <row r="7775">
          <cell r="A7775" t="str">
            <v/>
          </cell>
        </row>
        <row r="7776">
          <cell r="A7776" t="str">
            <v/>
          </cell>
        </row>
        <row r="7777">
          <cell r="A7777" t="str">
            <v/>
          </cell>
        </row>
        <row r="7778">
          <cell r="A7778" t="str">
            <v/>
          </cell>
        </row>
        <row r="7779">
          <cell r="A7779" t="str">
            <v/>
          </cell>
        </row>
        <row r="7780">
          <cell r="A7780" t="str">
            <v/>
          </cell>
        </row>
        <row r="7781">
          <cell r="A7781" t="str">
            <v/>
          </cell>
        </row>
        <row r="7782">
          <cell r="A7782" t="str">
            <v/>
          </cell>
        </row>
        <row r="7783">
          <cell r="A7783" t="str">
            <v/>
          </cell>
        </row>
        <row r="7784">
          <cell r="A7784" t="str">
            <v/>
          </cell>
        </row>
        <row r="7785">
          <cell r="A7785" t="str">
            <v/>
          </cell>
        </row>
        <row r="7786">
          <cell r="A7786" t="str">
            <v/>
          </cell>
        </row>
        <row r="7787">
          <cell r="A7787" t="str">
            <v/>
          </cell>
        </row>
        <row r="7788">
          <cell r="A7788" t="str">
            <v/>
          </cell>
        </row>
        <row r="7789">
          <cell r="A7789" t="str">
            <v/>
          </cell>
        </row>
        <row r="7790">
          <cell r="A7790" t="str">
            <v/>
          </cell>
        </row>
        <row r="7791">
          <cell r="A7791" t="str">
            <v/>
          </cell>
        </row>
        <row r="7792">
          <cell r="A7792" t="str">
            <v/>
          </cell>
        </row>
        <row r="7793">
          <cell r="A7793" t="str">
            <v/>
          </cell>
        </row>
        <row r="7794">
          <cell r="A7794" t="str">
            <v/>
          </cell>
        </row>
        <row r="7795">
          <cell r="A7795" t="str">
            <v/>
          </cell>
        </row>
        <row r="7796">
          <cell r="A7796" t="str">
            <v/>
          </cell>
        </row>
        <row r="7797">
          <cell r="A7797" t="str">
            <v/>
          </cell>
        </row>
        <row r="7798">
          <cell r="A7798" t="str">
            <v/>
          </cell>
        </row>
        <row r="7799">
          <cell r="A7799" t="str">
            <v/>
          </cell>
        </row>
        <row r="7800">
          <cell r="A7800" t="str">
            <v/>
          </cell>
        </row>
        <row r="7801">
          <cell r="A7801" t="str">
            <v/>
          </cell>
        </row>
        <row r="7802">
          <cell r="A7802" t="str">
            <v/>
          </cell>
        </row>
        <row r="7803">
          <cell r="A7803" t="str">
            <v/>
          </cell>
        </row>
        <row r="7804">
          <cell r="A7804" t="str">
            <v/>
          </cell>
        </row>
        <row r="7805">
          <cell r="A7805" t="str">
            <v/>
          </cell>
        </row>
        <row r="7806">
          <cell r="A7806" t="str">
            <v/>
          </cell>
        </row>
        <row r="7807">
          <cell r="A7807" t="str">
            <v/>
          </cell>
        </row>
        <row r="7808">
          <cell r="A7808" t="str">
            <v/>
          </cell>
        </row>
        <row r="7809">
          <cell r="A7809" t="str">
            <v/>
          </cell>
        </row>
        <row r="7810">
          <cell r="A7810" t="str">
            <v/>
          </cell>
        </row>
        <row r="7811">
          <cell r="A7811" t="str">
            <v/>
          </cell>
        </row>
        <row r="7812">
          <cell r="A7812" t="str">
            <v/>
          </cell>
        </row>
        <row r="7813">
          <cell r="A7813" t="str">
            <v/>
          </cell>
        </row>
        <row r="7814">
          <cell r="A7814" t="str">
            <v/>
          </cell>
        </row>
        <row r="7815">
          <cell r="A7815" t="str">
            <v/>
          </cell>
        </row>
        <row r="7816">
          <cell r="A7816" t="str">
            <v/>
          </cell>
        </row>
        <row r="7817">
          <cell r="A7817" t="str">
            <v/>
          </cell>
        </row>
        <row r="7818">
          <cell r="A7818" t="str">
            <v/>
          </cell>
        </row>
        <row r="7819">
          <cell r="A7819" t="str">
            <v/>
          </cell>
        </row>
        <row r="7820">
          <cell r="A7820" t="str">
            <v/>
          </cell>
        </row>
        <row r="7821">
          <cell r="A7821" t="str">
            <v/>
          </cell>
        </row>
        <row r="7822">
          <cell r="A7822" t="str">
            <v/>
          </cell>
        </row>
        <row r="7823">
          <cell r="A7823" t="str">
            <v/>
          </cell>
        </row>
        <row r="7824">
          <cell r="A7824" t="str">
            <v/>
          </cell>
        </row>
        <row r="7825">
          <cell r="A7825" t="str">
            <v/>
          </cell>
        </row>
        <row r="7826">
          <cell r="A7826" t="str">
            <v/>
          </cell>
        </row>
        <row r="7827">
          <cell r="A7827" t="str">
            <v/>
          </cell>
        </row>
        <row r="7828">
          <cell r="A7828" t="str">
            <v/>
          </cell>
        </row>
        <row r="7829">
          <cell r="A7829" t="str">
            <v/>
          </cell>
        </row>
        <row r="7830">
          <cell r="A7830" t="str">
            <v/>
          </cell>
        </row>
        <row r="7831">
          <cell r="A7831" t="str">
            <v/>
          </cell>
        </row>
        <row r="7832">
          <cell r="A7832" t="str">
            <v/>
          </cell>
        </row>
        <row r="7833">
          <cell r="A7833" t="str">
            <v/>
          </cell>
        </row>
        <row r="7834">
          <cell r="A7834" t="str">
            <v/>
          </cell>
        </row>
        <row r="7835">
          <cell r="A7835" t="str">
            <v/>
          </cell>
        </row>
        <row r="7836">
          <cell r="A7836" t="str">
            <v/>
          </cell>
        </row>
        <row r="7837">
          <cell r="A7837" t="str">
            <v/>
          </cell>
        </row>
        <row r="7838">
          <cell r="A7838" t="str">
            <v/>
          </cell>
        </row>
        <row r="7839">
          <cell r="A7839" t="str">
            <v/>
          </cell>
        </row>
        <row r="7840">
          <cell r="A7840" t="str">
            <v/>
          </cell>
        </row>
        <row r="7841">
          <cell r="A7841" t="str">
            <v/>
          </cell>
        </row>
        <row r="7842">
          <cell r="A7842" t="str">
            <v/>
          </cell>
        </row>
        <row r="7843">
          <cell r="A7843" t="str">
            <v/>
          </cell>
        </row>
        <row r="7844">
          <cell r="A7844" t="str">
            <v/>
          </cell>
        </row>
        <row r="7845">
          <cell r="A7845" t="str">
            <v/>
          </cell>
        </row>
        <row r="7846">
          <cell r="A7846" t="str">
            <v/>
          </cell>
        </row>
        <row r="7847">
          <cell r="A7847" t="str">
            <v/>
          </cell>
        </row>
        <row r="7848">
          <cell r="A7848" t="str">
            <v/>
          </cell>
        </row>
        <row r="7849">
          <cell r="A7849" t="str">
            <v/>
          </cell>
        </row>
        <row r="7850">
          <cell r="A7850" t="str">
            <v/>
          </cell>
        </row>
        <row r="7851">
          <cell r="A7851" t="str">
            <v/>
          </cell>
        </row>
        <row r="7852">
          <cell r="A7852" t="str">
            <v/>
          </cell>
        </row>
        <row r="7853">
          <cell r="A7853" t="str">
            <v/>
          </cell>
        </row>
        <row r="7854">
          <cell r="A7854" t="str">
            <v/>
          </cell>
        </row>
        <row r="7855">
          <cell r="A7855" t="str">
            <v/>
          </cell>
        </row>
        <row r="7856">
          <cell r="A7856" t="str">
            <v/>
          </cell>
        </row>
        <row r="7857">
          <cell r="A7857" t="str">
            <v/>
          </cell>
        </row>
        <row r="7858">
          <cell r="A7858" t="str">
            <v/>
          </cell>
        </row>
        <row r="7859">
          <cell r="A7859" t="str">
            <v/>
          </cell>
        </row>
        <row r="7860">
          <cell r="A7860" t="str">
            <v/>
          </cell>
        </row>
        <row r="7861">
          <cell r="A7861" t="str">
            <v/>
          </cell>
        </row>
        <row r="7862">
          <cell r="A7862" t="str">
            <v/>
          </cell>
        </row>
        <row r="7863">
          <cell r="A7863" t="str">
            <v/>
          </cell>
        </row>
        <row r="7864">
          <cell r="A7864" t="str">
            <v/>
          </cell>
        </row>
        <row r="7865">
          <cell r="A7865" t="str">
            <v/>
          </cell>
        </row>
        <row r="7866">
          <cell r="A7866" t="str">
            <v/>
          </cell>
        </row>
        <row r="7867">
          <cell r="A7867" t="str">
            <v/>
          </cell>
        </row>
        <row r="7868">
          <cell r="A7868" t="str">
            <v/>
          </cell>
        </row>
        <row r="7869">
          <cell r="A7869" t="str">
            <v/>
          </cell>
        </row>
        <row r="7870">
          <cell r="A7870" t="str">
            <v/>
          </cell>
        </row>
        <row r="7871">
          <cell r="A7871" t="str">
            <v/>
          </cell>
        </row>
        <row r="7872">
          <cell r="A7872" t="str">
            <v/>
          </cell>
        </row>
        <row r="7873">
          <cell r="A7873" t="str">
            <v/>
          </cell>
        </row>
        <row r="7874">
          <cell r="A7874" t="str">
            <v/>
          </cell>
        </row>
        <row r="7875">
          <cell r="A7875" t="str">
            <v/>
          </cell>
        </row>
        <row r="7876">
          <cell r="A7876" t="str">
            <v/>
          </cell>
        </row>
        <row r="7877">
          <cell r="A7877" t="str">
            <v/>
          </cell>
        </row>
        <row r="7878">
          <cell r="A7878" t="str">
            <v/>
          </cell>
        </row>
        <row r="7879">
          <cell r="A7879" t="str">
            <v/>
          </cell>
        </row>
        <row r="7880">
          <cell r="A7880" t="str">
            <v/>
          </cell>
        </row>
        <row r="7881">
          <cell r="A7881" t="str">
            <v/>
          </cell>
        </row>
        <row r="7882">
          <cell r="A7882" t="str">
            <v/>
          </cell>
        </row>
        <row r="7883">
          <cell r="A7883" t="str">
            <v/>
          </cell>
        </row>
        <row r="7884">
          <cell r="A7884" t="str">
            <v/>
          </cell>
        </row>
        <row r="7885">
          <cell r="A7885" t="str">
            <v/>
          </cell>
        </row>
        <row r="7886">
          <cell r="A7886" t="str">
            <v/>
          </cell>
        </row>
        <row r="7887">
          <cell r="A7887" t="str">
            <v/>
          </cell>
        </row>
        <row r="7888">
          <cell r="A7888" t="str">
            <v/>
          </cell>
        </row>
        <row r="7889">
          <cell r="A7889" t="str">
            <v/>
          </cell>
        </row>
        <row r="7890">
          <cell r="A7890" t="str">
            <v/>
          </cell>
        </row>
        <row r="7891">
          <cell r="A7891" t="str">
            <v/>
          </cell>
        </row>
        <row r="7892">
          <cell r="A7892" t="str">
            <v/>
          </cell>
        </row>
        <row r="7893">
          <cell r="A7893" t="str">
            <v/>
          </cell>
        </row>
        <row r="7894">
          <cell r="A7894" t="str">
            <v/>
          </cell>
        </row>
        <row r="7895">
          <cell r="A7895" t="str">
            <v/>
          </cell>
        </row>
        <row r="7896">
          <cell r="A7896" t="str">
            <v/>
          </cell>
        </row>
        <row r="7897">
          <cell r="A7897" t="str">
            <v/>
          </cell>
        </row>
        <row r="7898">
          <cell r="A7898" t="str">
            <v/>
          </cell>
        </row>
        <row r="7899">
          <cell r="A7899" t="str">
            <v/>
          </cell>
        </row>
        <row r="7900">
          <cell r="A7900" t="str">
            <v/>
          </cell>
        </row>
        <row r="7901">
          <cell r="A7901" t="str">
            <v/>
          </cell>
        </row>
        <row r="7902">
          <cell r="A7902" t="str">
            <v/>
          </cell>
        </row>
        <row r="7903">
          <cell r="A7903" t="str">
            <v/>
          </cell>
        </row>
        <row r="7904">
          <cell r="A7904" t="str">
            <v/>
          </cell>
        </row>
        <row r="7905">
          <cell r="A7905" t="str">
            <v/>
          </cell>
        </row>
        <row r="7906">
          <cell r="A7906" t="str">
            <v/>
          </cell>
        </row>
        <row r="7907">
          <cell r="A7907" t="str">
            <v/>
          </cell>
        </row>
        <row r="7908">
          <cell r="A7908" t="str">
            <v/>
          </cell>
        </row>
        <row r="7909">
          <cell r="A7909" t="str">
            <v/>
          </cell>
        </row>
        <row r="7910">
          <cell r="A7910" t="str">
            <v/>
          </cell>
        </row>
        <row r="7911">
          <cell r="A7911" t="str">
            <v/>
          </cell>
        </row>
        <row r="7912">
          <cell r="A7912" t="str">
            <v/>
          </cell>
        </row>
        <row r="7913">
          <cell r="A7913" t="str">
            <v/>
          </cell>
        </row>
        <row r="7914">
          <cell r="A7914" t="str">
            <v/>
          </cell>
        </row>
        <row r="7915">
          <cell r="A7915" t="str">
            <v/>
          </cell>
        </row>
        <row r="7916">
          <cell r="A7916" t="str">
            <v/>
          </cell>
        </row>
        <row r="7917">
          <cell r="A7917" t="str">
            <v/>
          </cell>
        </row>
        <row r="7918">
          <cell r="A7918" t="str">
            <v/>
          </cell>
        </row>
        <row r="7919">
          <cell r="A7919" t="str">
            <v/>
          </cell>
        </row>
        <row r="7920">
          <cell r="A7920" t="str">
            <v/>
          </cell>
        </row>
        <row r="7921">
          <cell r="A7921" t="str">
            <v/>
          </cell>
        </row>
        <row r="7922">
          <cell r="A7922" t="str">
            <v/>
          </cell>
        </row>
        <row r="7923">
          <cell r="A7923" t="str">
            <v/>
          </cell>
        </row>
        <row r="7924">
          <cell r="A7924" t="str">
            <v/>
          </cell>
        </row>
        <row r="7925">
          <cell r="A7925" t="str">
            <v/>
          </cell>
        </row>
        <row r="7926">
          <cell r="A7926" t="str">
            <v/>
          </cell>
        </row>
        <row r="7927">
          <cell r="A7927" t="str">
            <v/>
          </cell>
        </row>
        <row r="7928">
          <cell r="A7928" t="str">
            <v/>
          </cell>
        </row>
        <row r="7929">
          <cell r="A7929" t="str">
            <v/>
          </cell>
        </row>
        <row r="7930">
          <cell r="A7930" t="str">
            <v/>
          </cell>
        </row>
        <row r="7931">
          <cell r="A7931" t="str">
            <v/>
          </cell>
        </row>
        <row r="7932">
          <cell r="A7932" t="str">
            <v/>
          </cell>
        </row>
        <row r="7933">
          <cell r="A7933" t="str">
            <v/>
          </cell>
        </row>
        <row r="7934">
          <cell r="A7934" t="str">
            <v/>
          </cell>
        </row>
        <row r="7935">
          <cell r="A7935" t="str">
            <v/>
          </cell>
        </row>
        <row r="7936">
          <cell r="A7936" t="str">
            <v/>
          </cell>
        </row>
        <row r="7937">
          <cell r="A7937" t="str">
            <v/>
          </cell>
        </row>
        <row r="7938">
          <cell r="A7938" t="str">
            <v/>
          </cell>
        </row>
        <row r="7939">
          <cell r="A7939" t="str">
            <v/>
          </cell>
        </row>
        <row r="7940">
          <cell r="A7940" t="str">
            <v/>
          </cell>
        </row>
        <row r="7941">
          <cell r="A7941" t="str">
            <v/>
          </cell>
        </row>
        <row r="7942">
          <cell r="A7942" t="str">
            <v/>
          </cell>
        </row>
        <row r="7943">
          <cell r="A7943" t="str">
            <v/>
          </cell>
        </row>
        <row r="7944">
          <cell r="A7944" t="str">
            <v/>
          </cell>
        </row>
        <row r="7945">
          <cell r="A7945" t="str">
            <v/>
          </cell>
        </row>
        <row r="7946">
          <cell r="A7946" t="str">
            <v/>
          </cell>
        </row>
        <row r="7947">
          <cell r="A7947" t="str">
            <v/>
          </cell>
        </row>
        <row r="7948">
          <cell r="A7948" t="str">
            <v/>
          </cell>
        </row>
        <row r="7949">
          <cell r="A7949" t="str">
            <v/>
          </cell>
        </row>
        <row r="7950">
          <cell r="A7950" t="str">
            <v/>
          </cell>
        </row>
        <row r="7951">
          <cell r="A7951" t="str">
            <v/>
          </cell>
        </row>
        <row r="7952">
          <cell r="A7952" t="str">
            <v/>
          </cell>
        </row>
        <row r="7953">
          <cell r="A7953" t="str">
            <v/>
          </cell>
        </row>
        <row r="7954">
          <cell r="A7954" t="str">
            <v/>
          </cell>
        </row>
        <row r="7955">
          <cell r="A7955" t="str">
            <v/>
          </cell>
        </row>
        <row r="7956">
          <cell r="A7956" t="str">
            <v/>
          </cell>
        </row>
        <row r="7957">
          <cell r="A7957" t="str">
            <v/>
          </cell>
        </row>
        <row r="7958">
          <cell r="A7958" t="str">
            <v/>
          </cell>
        </row>
        <row r="7959">
          <cell r="A7959" t="str">
            <v/>
          </cell>
        </row>
        <row r="7960">
          <cell r="A7960" t="str">
            <v/>
          </cell>
        </row>
        <row r="7961">
          <cell r="A7961" t="str">
            <v/>
          </cell>
        </row>
        <row r="7962">
          <cell r="A7962" t="str">
            <v/>
          </cell>
        </row>
        <row r="7963">
          <cell r="A7963" t="str">
            <v/>
          </cell>
        </row>
        <row r="7964">
          <cell r="A7964" t="str">
            <v/>
          </cell>
        </row>
        <row r="7965">
          <cell r="A7965" t="str">
            <v/>
          </cell>
        </row>
        <row r="7966">
          <cell r="A7966" t="str">
            <v/>
          </cell>
        </row>
        <row r="7967">
          <cell r="A7967" t="str">
            <v/>
          </cell>
        </row>
        <row r="7968">
          <cell r="A7968" t="str">
            <v/>
          </cell>
        </row>
        <row r="7969">
          <cell r="A7969" t="str">
            <v/>
          </cell>
        </row>
        <row r="7970">
          <cell r="A7970" t="str">
            <v/>
          </cell>
        </row>
        <row r="7971">
          <cell r="A7971" t="str">
            <v/>
          </cell>
        </row>
        <row r="7972">
          <cell r="A7972" t="str">
            <v/>
          </cell>
        </row>
        <row r="7973">
          <cell r="A7973" t="str">
            <v/>
          </cell>
        </row>
        <row r="7974">
          <cell r="A7974" t="str">
            <v/>
          </cell>
        </row>
        <row r="7975">
          <cell r="A7975" t="str">
            <v/>
          </cell>
        </row>
        <row r="7976">
          <cell r="A7976" t="str">
            <v/>
          </cell>
        </row>
        <row r="7977">
          <cell r="A7977" t="str">
            <v/>
          </cell>
        </row>
        <row r="7978">
          <cell r="A7978" t="str">
            <v/>
          </cell>
        </row>
        <row r="7979">
          <cell r="A7979" t="str">
            <v/>
          </cell>
        </row>
        <row r="7980">
          <cell r="A7980" t="str">
            <v/>
          </cell>
        </row>
        <row r="7981">
          <cell r="A7981" t="str">
            <v/>
          </cell>
        </row>
        <row r="7982">
          <cell r="A7982" t="str">
            <v/>
          </cell>
        </row>
        <row r="7983">
          <cell r="A7983" t="str">
            <v/>
          </cell>
        </row>
        <row r="7984">
          <cell r="A7984" t="str">
            <v/>
          </cell>
        </row>
        <row r="7985">
          <cell r="A7985" t="str">
            <v/>
          </cell>
        </row>
        <row r="7986">
          <cell r="A7986" t="str">
            <v/>
          </cell>
        </row>
        <row r="7987">
          <cell r="A7987" t="str">
            <v/>
          </cell>
        </row>
        <row r="7988">
          <cell r="A7988" t="str">
            <v/>
          </cell>
        </row>
        <row r="7989">
          <cell r="A7989" t="str">
            <v/>
          </cell>
        </row>
        <row r="7990">
          <cell r="A7990" t="str">
            <v/>
          </cell>
        </row>
        <row r="7991">
          <cell r="A7991" t="str">
            <v/>
          </cell>
        </row>
        <row r="7992">
          <cell r="A7992" t="str">
            <v/>
          </cell>
        </row>
        <row r="7993">
          <cell r="A7993" t="str">
            <v/>
          </cell>
        </row>
        <row r="7994">
          <cell r="A7994" t="str">
            <v/>
          </cell>
        </row>
        <row r="7995">
          <cell r="A7995" t="str">
            <v/>
          </cell>
        </row>
        <row r="7996">
          <cell r="A7996" t="str">
            <v/>
          </cell>
        </row>
        <row r="7997">
          <cell r="A7997" t="str">
            <v/>
          </cell>
        </row>
        <row r="7998">
          <cell r="A7998" t="str">
            <v/>
          </cell>
        </row>
        <row r="7999">
          <cell r="A7999" t="str">
            <v/>
          </cell>
        </row>
        <row r="8000">
          <cell r="A8000" t="str">
            <v/>
          </cell>
        </row>
        <row r="8001">
          <cell r="A8001" t="str">
            <v/>
          </cell>
        </row>
        <row r="8002">
          <cell r="A8002" t="str">
            <v/>
          </cell>
        </row>
        <row r="8003">
          <cell r="A8003" t="str">
            <v/>
          </cell>
        </row>
        <row r="8004">
          <cell r="A8004" t="str">
            <v/>
          </cell>
        </row>
        <row r="8005">
          <cell r="A8005" t="str">
            <v/>
          </cell>
        </row>
        <row r="8006">
          <cell r="A8006" t="str">
            <v/>
          </cell>
        </row>
        <row r="8007">
          <cell r="A8007" t="str">
            <v/>
          </cell>
        </row>
        <row r="8008">
          <cell r="A8008" t="str">
            <v/>
          </cell>
        </row>
        <row r="8009">
          <cell r="A8009" t="str">
            <v/>
          </cell>
        </row>
        <row r="8010">
          <cell r="A8010" t="str">
            <v/>
          </cell>
        </row>
        <row r="8011">
          <cell r="A8011" t="str">
            <v/>
          </cell>
        </row>
        <row r="8012">
          <cell r="A8012" t="str">
            <v/>
          </cell>
        </row>
        <row r="8013">
          <cell r="A8013" t="str">
            <v/>
          </cell>
        </row>
        <row r="8014">
          <cell r="A8014" t="str">
            <v/>
          </cell>
        </row>
        <row r="8015">
          <cell r="A8015" t="str">
            <v/>
          </cell>
        </row>
        <row r="8016">
          <cell r="A8016" t="str">
            <v/>
          </cell>
        </row>
        <row r="8017">
          <cell r="A8017" t="str">
            <v/>
          </cell>
        </row>
        <row r="8018">
          <cell r="A8018" t="str">
            <v/>
          </cell>
        </row>
        <row r="8019">
          <cell r="A8019" t="str">
            <v/>
          </cell>
        </row>
        <row r="8020">
          <cell r="A8020" t="str">
            <v/>
          </cell>
        </row>
        <row r="8021">
          <cell r="A8021" t="str">
            <v/>
          </cell>
        </row>
        <row r="8022">
          <cell r="A8022" t="str">
            <v/>
          </cell>
        </row>
        <row r="8023">
          <cell r="A8023" t="str">
            <v/>
          </cell>
        </row>
        <row r="8024">
          <cell r="A8024" t="str">
            <v/>
          </cell>
        </row>
        <row r="8025">
          <cell r="A8025" t="str">
            <v/>
          </cell>
        </row>
        <row r="8026">
          <cell r="A8026" t="str">
            <v/>
          </cell>
        </row>
        <row r="8027">
          <cell r="A8027" t="str">
            <v/>
          </cell>
        </row>
        <row r="8028">
          <cell r="A8028" t="str">
            <v/>
          </cell>
        </row>
        <row r="8029">
          <cell r="A8029" t="str">
            <v/>
          </cell>
        </row>
        <row r="8030">
          <cell r="A8030" t="str">
            <v/>
          </cell>
        </row>
        <row r="8031">
          <cell r="A8031" t="str">
            <v/>
          </cell>
        </row>
        <row r="8032">
          <cell r="A8032" t="str">
            <v/>
          </cell>
        </row>
        <row r="8033">
          <cell r="A8033" t="str">
            <v/>
          </cell>
        </row>
        <row r="8034">
          <cell r="A8034" t="str">
            <v/>
          </cell>
        </row>
        <row r="8035">
          <cell r="A8035" t="str">
            <v/>
          </cell>
        </row>
        <row r="8036">
          <cell r="A8036" t="str">
            <v/>
          </cell>
        </row>
        <row r="8037">
          <cell r="A8037" t="str">
            <v/>
          </cell>
        </row>
        <row r="8038">
          <cell r="A8038" t="str">
            <v/>
          </cell>
        </row>
        <row r="8039">
          <cell r="A8039" t="str">
            <v/>
          </cell>
        </row>
        <row r="8040">
          <cell r="A8040" t="str">
            <v/>
          </cell>
        </row>
        <row r="8041">
          <cell r="A8041" t="str">
            <v/>
          </cell>
        </row>
        <row r="8042">
          <cell r="A8042" t="str">
            <v/>
          </cell>
        </row>
        <row r="8043">
          <cell r="A8043" t="str">
            <v/>
          </cell>
        </row>
        <row r="8044">
          <cell r="A8044" t="str">
            <v/>
          </cell>
        </row>
        <row r="8045">
          <cell r="A8045" t="str">
            <v/>
          </cell>
        </row>
        <row r="8046">
          <cell r="A8046" t="str">
            <v/>
          </cell>
        </row>
        <row r="8047">
          <cell r="A8047" t="str">
            <v/>
          </cell>
        </row>
        <row r="8048">
          <cell r="A8048" t="str">
            <v/>
          </cell>
        </row>
        <row r="8049">
          <cell r="A8049" t="str">
            <v/>
          </cell>
        </row>
        <row r="8050">
          <cell r="A8050" t="str">
            <v/>
          </cell>
        </row>
        <row r="8051">
          <cell r="A8051" t="str">
            <v/>
          </cell>
        </row>
        <row r="8052">
          <cell r="A8052" t="str">
            <v/>
          </cell>
        </row>
        <row r="8053">
          <cell r="A8053" t="str">
            <v/>
          </cell>
        </row>
        <row r="8054">
          <cell r="A8054" t="str">
            <v/>
          </cell>
        </row>
        <row r="8055">
          <cell r="A8055" t="str">
            <v/>
          </cell>
        </row>
        <row r="8056">
          <cell r="A8056" t="str">
            <v/>
          </cell>
        </row>
        <row r="8057">
          <cell r="A8057" t="str">
            <v/>
          </cell>
        </row>
        <row r="8058">
          <cell r="A8058" t="str">
            <v/>
          </cell>
        </row>
        <row r="8059">
          <cell r="A8059" t="str">
            <v/>
          </cell>
        </row>
        <row r="8060">
          <cell r="A8060" t="str">
            <v/>
          </cell>
        </row>
        <row r="8061">
          <cell r="A8061" t="str">
            <v/>
          </cell>
        </row>
        <row r="8062">
          <cell r="A8062" t="str">
            <v/>
          </cell>
        </row>
        <row r="8063">
          <cell r="A8063" t="str">
            <v/>
          </cell>
        </row>
        <row r="8064">
          <cell r="A8064" t="str">
            <v/>
          </cell>
        </row>
        <row r="8065">
          <cell r="A8065" t="str">
            <v/>
          </cell>
        </row>
        <row r="8066">
          <cell r="A8066" t="str">
            <v/>
          </cell>
        </row>
        <row r="8067">
          <cell r="A8067" t="str">
            <v/>
          </cell>
        </row>
        <row r="8068">
          <cell r="A8068" t="str">
            <v/>
          </cell>
        </row>
        <row r="8069">
          <cell r="A8069" t="str">
            <v/>
          </cell>
        </row>
        <row r="8070">
          <cell r="A8070" t="str">
            <v/>
          </cell>
        </row>
        <row r="8071">
          <cell r="A8071" t="str">
            <v/>
          </cell>
        </row>
        <row r="8072">
          <cell r="A8072" t="str">
            <v/>
          </cell>
        </row>
        <row r="8073">
          <cell r="A8073" t="str">
            <v/>
          </cell>
        </row>
        <row r="8074">
          <cell r="A8074" t="str">
            <v/>
          </cell>
        </row>
        <row r="8075">
          <cell r="A8075" t="str">
            <v/>
          </cell>
        </row>
        <row r="8076">
          <cell r="A8076" t="str">
            <v/>
          </cell>
        </row>
        <row r="8077">
          <cell r="A8077" t="str">
            <v/>
          </cell>
        </row>
        <row r="8078">
          <cell r="A8078" t="str">
            <v/>
          </cell>
        </row>
        <row r="8079">
          <cell r="A8079" t="str">
            <v/>
          </cell>
        </row>
        <row r="8080">
          <cell r="A8080" t="str">
            <v/>
          </cell>
        </row>
        <row r="8081">
          <cell r="A8081" t="str">
            <v/>
          </cell>
        </row>
        <row r="8082">
          <cell r="A8082" t="str">
            <v/>
          </cell>
        </row>
        <row r="8083">
          <cell r="A8083" t="str">
            <v/>
          </cell>
        </row>
        <row r="8084">
          <cell r="A8084" t="str">
            <v/>
          </cell>
        </row>
        <row r="8085">
          <cell r="A8085" t="str">
            <v/>
          </cell>
        </row>
        <row r="8086">
          <cell r="A8086" t="str">
            <v/>
          </cell>
        </row>
        <row r="8087">
          <cell r="A8087" t="str">
            <v/>
          </cell>
        </row>
        <row r="8088">
          <cell r="A8088" t="str">
            <v/>
          </cell>
        </row>
        <row r="8089">
          <cell r="A8089" t="str">
            <v/>
          </cell>
        </row>
        <row r="8090">
          <cell r="A8090" t="str">
            <v/>
          </cell>
        </row>
        <row r="8091">
          <cell r="A8091" t="str">
            <v/>
          </cell>
        </row>
        <row r="8092">
          <cell r="A8092" t="str">
            <v/>
          </cell>
        </row>
        <row r="8093">
          <cell r="A8093" t="str">
            <v/>
          </cell>
        </row>
        <row r="8094">
          <cell r="A8094" t="str">
            <v/>
          </cell>
        </row>
        <row r="8095">
          <cell r="A8095" t="str">
            <v/>
          </cell>
        </row>
        <row r="8096">
          <cell r="A8096" t="str">
            <v/>
          </cell>
        </row>
        <row r="8097">
          <cell r="A8097" t="str">
            <v/>
          </cell>
        </row>
        <row r="8098">
          <cell r="A8098" t="str">
            <v/>
          </cell>
        </row>
        <row r="8099">
          <cell r="A8099" t="str">
            <v/>
          </cell>
        </row>
        <row r="8100">
          <cell r="A8100" t="str">
            <v/>
          </cell>
        </row>
        <row r="8101">
          <cell r="A8101" t="str">
            <v/>
          </cell>
        </row>
        <row r="8102">
          <cell r="A8102" t="str">
            <v/>
          </cell>
        </row>
        <row r="8103">
          <cell r="A8103" t="str">
            <v/>
          </cell>
        </row>
        <row r="8104">
          <cell r="A8104" t="str">
            <v/>
          </cell>
        </row>
        <row r="8105">
          <cell r="A8105" t="str">
            <v/>
          </cell>
        </row>
        <row r="8106">
          <cell r="A8106" t="str">
            <v/>
          </cell>
        </row>
        <row r="8107">
          <cell r="A8107" t="str">
            <v/>
          </cell>
        </row>
        <row r="8108">
          <cell r="A8108" t="str">
            <v/>
          </cell>
        </row>
        <row r="8109">
          <cell r="A8109" t="str">
            <v/>
          </cell>
        </row>
        <row r="8110">
          <cell r="A8110" t="str">
            <v/>
          </cell>
        </row>
        <row r="8111">
          <cell r="A8111" t="str">
            <v/>
          </cell>
        </row>
        <row r="8112">
          <cell r="A8112" t="str">
            <v/>
          </cell>
        </row>
        <row r="8113">
          <cell r="A8113" t="str">
            <v/>
          </cell>
        </row>
        <row r="8114">
          <cell r="A8114" t="str">
            <v/>
          </cell>
        </row>
        <row r="8115">
          <cell r="A8115" t="str">
            <v/>
          </cell>
        </row>
        <row r="8116">
          <cell r="A8116" t="str">
            <v/>
          </cell>
        </row>
        <row r="8117">
          <cell r="A8117" t="str">
            <v/>
          </cell>
        </row>
        <row r="8118">
          <cell r="A8118" t="str">
            <v/>
          </cell>
        </row>
        <row r="8119">
          <cell r="A8119" t="str">
            <v/>
          </cell>
        </row>
        <row r="8120">
          <cell r="A8120" t="str">
            <v/>
          </cell>
        </row>
        <row r="8121">
          <cell r="A8121" t="str">
            <v/>
          </cell>
        </row>
        <row r="8122">
          <cell r="A8122" t="str">
            <v/>
          </cell>
        </row>
        <row r="8123">
          <cell r="A8123" t="str">
            <v/>
          </cell>
        </row>
        <row r="8124">
          <cell r="A8124" t="str">
            <v/>
          </cell>
        </row>
        <row r="8125">
          <cell r="A8125" t="str">
            <v/>
          </cell>
        </row>
        <row r="8126">
          <cell r="A8126" t="str">
            <v/>
          </cell>
        </row>
        <row r="8127">
          <cell r="A8127" t="str">
            <v/>
          </cell>
        </row>
        <row r="8128">
          <cell r="A8128" t="str">
            <v/>
          </cell>
        </row>
        <row r="8129">
          <cell r="A8129" t="str">
            <v/>
          </cell>
        </row>
        <row r="8130">
          <cell r="A8130" t="str">
            <v/>
          </cell>
        </row>
        <row r="8131">
          <cell r="A8131" t="str">
            <v/>
          </cell>
        </row>
        <row r="8132">
          <cell r="A8132" t="str">
            <v/>
          </cell>
        </row>
        <row r="8133">
          <cell r="A8133" t="str">
            <v/>
          </cell>
        </row>
        <row r="8134">
          <cell r="A8134" t="str">
            <v/>
          </cell>
        </row>
        <row r="8135">
          <cell r="A8135" t="str">
            <v/>
          </cell>
        </row>
        <row r="8136">
          <cell r="A8136" t="str">
            <v/>
          </cell>
        </row>
        <row r="8137">
          <cell r="A8137" t="str">
            <v/>
          </cell>
        </row>
        <row r="8138">
          <cell r="A8138" t="str">
            <v/>
          </cell>
        </row>
        <row r="8139">
          <cell r="A8139" t="str">
            <v/>
          </cell>
        </row>
        <row r="8140">
          <cell r="A8140" t="str">
            <v/>
          </cell>
        </row>
        <row r="8141">
          <cell r="A8141" t="str">
            <v/>
          </cell>
        </row>
        <row r="8142">
          <cell r="A8142" t="str">
            <v/>
          </cell>
        </row>
        <row r="8143">
          <cell r="A8143" t="str">
            <v/>
          </cell>
        </row>
        <row r="8144">
          <cell r="A8144" t="str">
            <v/>
          </cell>
        </row>
        <row r="8145">
          <cell r="A8145" t="str">
            <v/>
          </cell>
        </row>
        <row r="8146">
          <cell r="A8146" t="str">
            <v/>
          </cell>
        </row>
        <row r="8147">
          <cell r="A8147" t="str">
            <v/>
          </cell>
        </row>
        <row r="8148">
          <cell r="A8148" t="str">
            <v/>
          </cell>
        </row>
        <row r="8149">
          <cell r="A8149" t="str">
            <v/>
          </cell>
        </row>
        <row r="8150">
          <cell r="A8150" t="str">
            <v/>
          </cell>
        </row>
        <row r="8151">
          <cell r="A8151" t="str">
            <v/>
          </cell>
        </row>
        <row r="8152">
          <cell r="A8152" t="str">
            <v/>
          </cell>
        </row>
        <row r="8153">
          <cell r="A8153" t="str">
            <v/>
          </cell>
        </row>
        <row r="8154">
          <cell r="A8154" t="str">
            <v/>
          </cell>
        </row>
        <row r="8155">
          <cell r="A8155" t="str">
            <v/>
          </cell>
        </row>
        <row r="8156">
          <cell r="A8156" t="str">
            <v/>
          </cell>
        </row>
        <row r="8157">
          <cell r="A8157" t="str">
            <v/>
          </cell>
        </row>
        <row r="8158">
          <cell r="A8158" t="str">
            <v/>
          </cell>
        </row>
        <row r="8159">
          <cell r="A8159" t="str">
            <v/>
          </cell>
        </row>
        <row r="8160">
          <cell r="A8160" t="str">
            <v/>
          </cell>
        </row>
        <row r="8161">
          <cell r="A8161" t="str">
            <v/>
          </cell>
        </row>
        <row r="8162">
          <cell r="A8162" t="str">
            <v/>
          </cell>
        </row>
        <row r="8163">
          <cell r="A8163" t="str">
            <v/>
          </cell>
        </row>
        <row r="8164">
          <cell r="A8164" t="str">
            <v/>
          </cell>
        </row>
        <row r="8165">
          <cell r="A8165" t="str">
            <v/>
          </cell>
        </row>
        <row r="8166">
          <cell r="A8166" t="str">
            <v/>
          </cell>
        </row>
        <row r="8167">
          <cell r="A8167" t="str">
            <v/>
          </cell>
        </row>
        <row r="8168">
          <cell r="A8168" t="str">
            <v/>
          </cell>
        </row>
        <row r="8169">
          <cell r="A8169" t="str">
            <v/>
          </cell>
        </row>
        <row r="8170">
          <cell r="A8170" t="str">
            <v/>
          </cell>
        </row>
        <row r="8171">
          <cell r="A8171" t="str">
            <v/>
          </cell>
        </row>
        <row r="8172">
          <cell r="A8172" t="str">
            <v/>
          </cell>
        </row>
        <row r="8173">
          <cell r="A8173" t="str">
            <v/>
          </cell>
        </row>
        <row r="8174">
          <cell r="A8174" t="str">
            <v/>
          </cell>
        </row>
        <row r="8175">
          <cell r="A8175" t="str">
            <v/>
          </cell>
        </row>
        <row r="8176">
          <cell r="A8176" t="str">
            <v/>
          </cell>
        </row>
        <row r="8177">
          <cell r="A8177" t="str">
            <v/>
          </cell>
        </row>
        <row r="8178">
          <cell r="A8178" t="str">
            <v/>
          </cell>
        </row>
        <row r="8179">
          <cell r="A8179" t="str">
            <v/>
          </cell>
        </row>
        <row r="8180">
          <cell r="A8180" t="str">
            <v/>
          </cell>
        </row>
        <row r="8181">
          <cell r="A8181" t="str">
            <v/>
          </cell>
        </row>
        <row r="8182">
          <cell r="A8182" t="str">
            <v/>
          </cell>
        </row>
        <row r="8183">
          <cell r="A8183" t="str">
            <v/>
          </cell>
        </row>
        <row r="8184">
          <cell r="A8184" t="str">
            <v/>
          </cell>
        </row>
        <row r="8185">
          <cell r="A8185" t="str">
            <v/>
          </cell>
        </row>
        <row r="8186">
          <cell r="A8186" t="str">
            <v/>
          </cell>
        </row>
        <row r="8187">
          <cell r="A8187" t="str">
            <v/>
          </cell>
        </row>
        <row r="8188">
          <cell r="A8188" t="str">
            <v/>
          </cell>
        </row>
        <row r="8189">
          <cell r="A8189" t="str">
            <v/>
          </cell>
        </row>
        <row r="8190">
          <cell r="A8190" t="str">
            <v/>
          </cell>
        </row>
        <row r="8191">
          <cell r="A8191" t="str">
            <v/>
          </cell>
        </row>
        <row r="8192">
          <cell r="A8192" t="str">
            <v/>
          </cell>
        </row>
        <row r="8193">
          <cell r="A8193" t="str">
            <v/>
          </cell>
        </row>
        <row r="8194">
          <cell r="A8194" t="str">
            <v/>
          </cell>
        </row>
        <row r="8195">
          <cell r="A8195" t="str">
            <v/>
          </cell>
        </row>
        <row r="8196">
          <cell r="A8196" t="str">
            <v/>
          </cell>
        </row>
        <row r="8197">
          <cell r="A8197" t="str">
            <v/>
          </cell>
        </row>
        <row r="8198">
          <cell r="A8198" t="str">
            <v/>
          </cell>
        </row>
        <row r="8199">
          <cell r="A8199" t="str">
            <v/>
          </cell>
        </row>
        <row r="8200">
          <cell r="A8200" t="str">
            <v/>
          </cell>
        </row>
        <row r="8201">
          <cell r="A8201" t="str">
            <v/>
          </cell>
        </row>
        <row r="8202">
          <cell r="A8202" t="str">
            <v/>
          </cell>
        </row>
        <row r="8203">
          <cell r="A8203" t="str">
            <v/>
          </cell>
        </row>
        <row r="8204">
          <cell r="A8204" t="str">
            <v/>
          </cell>
        </row>
        <row r="8205">
          <cell r="A8205" t="str">
            <v/>
          </cell>
        </row>
        <row r="8206">
          <cell r="A8206" t="str">
            <v/>
          </cell>
        </row>
        <row r="8207">
          <cell r="A8207" t="str">
            <v/>
          </cell>
        </row>
        <row r="8208">
          <cell r="A8208" t="str">
            <v/>
          </cell>
        </row>
        <row r="8209">
          <cell r="A8209" t="str">
            <v/>
          </cell>
        </row>
        <row r="8210">
          <cell r="A8210" t="str">
            <v/>
          </cell>
        </row>
        <row r="8211">
          <cell r="A8211" t="str">
            <v/>
          </cell>
        </row>
        <row r="8212">
          <cell r="A8212" t="str">
            <v/>
          </cell>
        </row>
        <row r="8213">
          <cell r="A8213" t="str">
            <v/>
          </cell>
        </row>
        <row r="8214">
          <cell r="A8214" t="str">
            <v/>
          </cell>
        </row>
        <row r="8215">
          <cell r="A8215" t="str">
            <v/>
          </cell>
        </row>
        <row r="8216">
          <cell r="A8216" t="str">
            <v/>
          </cell>
        </row>
        <row r="8217">
          <cell r="A8217" t="str">
            <v/>
          </cell>
        </row>
        <row r="8218">
          <cell r="A8218" t="str">
            <v/>
          </cell>
        </row>
        <row r="8219">
          <cell r="A8219" t="str">
            <v/>
          </cell>
        </row>
        <row r="8220">
          <cell r="A8220" t="str">
            <v/>
          </cell>
        </row>
        <row r="8221">
          <cell r="A8221" t="str">
            <v/>
          </cell>
        </row>
        <row r="8222">
          <cell r="A8222" t="str">
            <v/>
          </cell>
        </row>
        <row r="8223">
          <cell r="A8223" t="str">
            <v/>
          </cell>
        </row>
        <row r="8224">
          <cell r="A8224" t="str">
            <v/>
          </cell>
        </row>
        <row r="8225">
          <cell r="A8225" t="str">
            <v/>
          </cell>
        </row>
        <row r="8226">
          <cell r="A8226" t="str">
            <v/>
          </cell>
        </row>
        <row r="8227">
          <cell r="A8227" t="str">
            <v/>
          </cell>
        </row>
        <row r="8228">
          <cell r="A8228" t="str">
            <v/>
          </cell>
        </row>
        <row r="8229">
          <cell r="A8229" t="str">
            <v/>
          </cell>
        </row>
        <row r="8230">
          <cell r="A8230" t="str">
            <v/>
          </cell>
        </row>
        <row r="8231">
          <cell r="A8231" t="str">
            <v/>
          </cell>
        </row>
        <row r="8232">
          <cell r="A8232" t="str">
            <v/>
          </cell>
        </row>
        <row r="8233">
          <cell r="A8233" t="str">
            <v/>
          </cell>
        </row>
        <row r="8234">
          <cell r="A8234" t="str">
            <v/>
          </cell>
        </row>
        <row r="8235">
          <cell r="A8235" t="str">
            <v/>
          </cell>
        </row>
        <row r="8236">
          <cell r="A8236" t="str">
            <v/>
          </cell>
        </row>
        <row r="8237">
          <cell r="A8237" t="str">
            <v/>
          </cell>
        </row>
        <row r="8238">
          <cell r="A8238" t="str">
            <v/>
          </cell>
        </row>
        <row r="8239">
          <cell r="A8239" t="str">
            <v/>
          </cell>
        </row>
        <row r="8240">
          <cell r="A8240" t="str">
            <v/>
          </cell>
        </row>
        <row r="8241">
          <cell r="A8241" t="str">
            <v/>
          </cell>
        </row>
        <row r="8242">
          <cell r="A8242" t="str">
            <v/>
          </cell>
        </row>
        <row r="8243">
          <cell r="A8243" t="str">
            <v/>
          </cell>
        </row>
        <row r="8244">
          <cell r="A8244" t="str">
            <v/>
          </cell>
        </row>
        <row r="8245">
          <cell r="A8245" t="str">
            <v/>
          </cell>
        </row>
        <row r="8246">
          <cell r="A8246" t="str">
            <v/>
          </cell>
        </row>
        <row r="8247">
          <cell r="A8247" t="str">
            <v/>
          </cell>
        </row>
        <row r="8248">
          <cell r="A8248" t="str">
            <v/>
          </cell>
        </row>
        <row r="8249">
          <cell r="A8249" t="str">
            <v/>
          </cell>
        </row>
        <row r="8250">
          <cell r="A8250" t="str">
            <v/>
          </cell>
        </row>
        <row r="8251">
          <cell r="A8251" t="str">
            <v/>
          </cell>
        </row>
        <row r="8252">
          <cell r="A8252" t="str">
            <v/>
          </cell>
        </row>
        <row r="8253">
          <cell r="A8253" t="str">
            <v/>
          </cell>
        </row>
        <row r="8254">
          <cell r="A8254" t="str">
            <v/>
          </cell>
        </row>
        <row r="8255">
          <cell r="A8255" t="str">
            <v/>
          </cell>
        </row>
        <row r="8256">
          <cell r="A8256" t="str">
            <v/>
          </cell>
        </row>
        <row r="8257">
          <cell r="A8257" t="str">
            <v/>
          </cell>
        </row>
        <row r="8258">
          <cell r="A8258" t="str">
            <v/>
          </cell>
        </row>
        <row r="8259">
          <cell r="A8259" t="str">
            <v/>
          </cell>
        </row>
        <row r="8260">
          <cell r="A8260" t="str">
            <v/>
          </cell>
        </row>
        <row r="8261">
          <cell r="A8261" t="str">
            <v/>
          </cell>
        </row>
        <row r="8262">
          <cell r="A8262" t="str">
            <v/>
          </cell>
        </row>
        <row r="8263">
          <cell r="A8263" t="str">
            <v/>
          </cell>
        </row>
        <row r="8264">
          <cell r="A8264" t="str">
            <v/>
          </cell>
        </row>
        <row r="8265">
          <cell r="A8265" t="str">
            <v/>
          </cell>
        </row>
        <row r="8266">
          <cell r="A8266" t="str">
            <v/>
          </cell>
        </row>
        <row r="8267">
          <cell r="A8267" t="str">
            <v/>
          </cell>
        </row>
        <row r="8268">
          <cell r="A8268" t="str">
            <v/>
          </cell>
        </row>
        <row r="8269">
          <cell r="A8269" t="str">
            <v/>
          </cell>
        </row>
        <row r="8270">
          <cell r="A8270" t="str">
            <v/>
          </cell>
        </row>
        <row r="8271">
          <cell r="A8271" t="str">
            <v/>
          </cell>
        </row>
        <row r="8272">
          <cell r="A8272" t="str">
            <v/>
          </cell>
        </row>
        <row r="8273">
          <cell r="A8273" t="str">
            <v/>
          </cell>
        </row>
        <row r="8274">
          <cell r="A8274" t="str">
            <v/>
          </cell>
        </row>
        <row r="8275">
          <cell r="A8275" t="str">
            <v/>
          </cell>
        </row>
        <row r="8276">
          <cell r="A8276" t="str">
            <v/>
          </cell>
        </row>
        <row r="8277">
          <cell r="A8277" t="str">
            <v/>
          </cell>
        </row>
        <row r="8278">
          <cell r="A8278" t="str">
            <v/>
          </cell>
        </row>
        <row r="8279">
          <cell r="A8279" t="str">
            <v/>
          </cell>
        </row>
        <row r="8280">
          <cell r="A8280" t="str">
            <v/>
          </cell>
        </row>
        <row r="8281">
          <cell r="A8281" t="str">
            <v/>
          </cell>
        </row>
        <row r="8282">
          <cell r="A8282" t="str">
            <v/>
          </cell>
        </row>
        <row r="8283">
          <cell r="A8283" t="str">
            <v/>
          </cell>
        </row>
        <row r="8284">
          <cell r="A8284" t="str">
            <v/>
          </cell>
        </row>
        <row r="8285">
          <cell r="A8285" t="str">
            <v/>
          </cell>
        </row>
        <row r="8286">
          <cell r="A8286" t="str">
            <v/>
          </cell>
        </row>
        <row r="8287">
          <cell r="A8287" t="str">
            <v/>
          </cell>
        </row>
        <row r="8288">
          <cell r="A8288" t="str">
            <v/>
          </cell>
        </row>
        <row r="8289">
          <cell r="A8289" t="str">
            <v/>
          </cell>
        </row>
        <row r="8290">
          <cell r="A8290" t="str">
            <v/>
          </cell>
        </row>
        <row r="8291">
          <cell r="A8291" t="str">
            <v/>
          </cell>
        </row>
        <row r="8292">
          <cell r="A8292" t="str">
            <v/>
          </cell>
        </row>
        <row r="8293">
          <cell r="A8293" t="str">
            <v/>
          </cell>
        </row>
        <row r="8294">
          <cell r="A8294" t="str">
            <v/>
          </cell>
        </row>
        <row r="8295">
          <cell r="A8295" t="str">
            <v/>
          </cell>
        </row>
        <row r="8296">
          <cell r="A8296" t="str">
            <v/>
          </cell>
        </row>
        <row r="8297">
          <cell r="A8297" t="str">
            <v/>
          </cell>
        </row>
        <row r="8298">
          <cell r="A8298" t="str">
            <v/>
          </cell>
        </row>
        <row r="8299">
          <cell r="A8299" t="str">
            <v/>
          </cell>
        </row>
        <row r="8300">
          <cell r="A8300" t="str">
            <v/>
          </cell>
        </row>
        <row r="8301">
          <cell r="A8301" t="str">
            <v/>
          </cell>
        </row>
        <row r="8302">
          <cell r="A8302" t="str">
            <v/>
          </cell>
        </row>
        <row r="8303">
          <cell r="A8303" t="str">
            <v/>
          </cell>
        </row>
        <row r="8304">
          <cell r="A8304" t="str">
            <v/>
          </cell>
        </row>
        <row r="8305">
          <cell r="A8305" t="str">
            <v/>
          </cell>
        </row>
        <row r="8306">
          <cell r="A8306" t="str">
            <v/>
          </cell>
        </row>
        <row r="8307">
          <cell r="A8307" t="str">
            <v/>
          </cell>
        </row>
        <row r="8308">
          <cell r="A8308" t="str">
            <v/>
          </cell>
        </row>
        <row r="8309">
          <cell r="A8309" t="str">
            <v/>
          </cell>
        </row>
        <row r="8310">
          <cell r="A8310" t="str">
            <v/>
          </cell>
        </row>
        <row r="8311">
          <cell r="A8311" t="str">
            <v/>
          </cell>
        </row>
        <row r="8312">
          <cell r="A8312" t="str">
            <v/>
          </cell>
        </row>
        <row r="8313">
          <cell r="A8313" t="str">
            <v/>
          </cell>
        </row>
        <row r="8314">
          <cell r="A8314" t="str">
            <v/>
          </cell>
        </row>
        <row r="8315">
          <cell r="A8315" t="str">
            <v/>
          </cell>
        </row>
        <row r="8316">
          <cell r="A8316" t="str">
            <v/>
          </cell>
        </row>
        <row r="8317">
          <cell r="A8317" t="str">
            <v/>
          </cell>
        </row>
        <row r="8318">
          <cell r="A8318" t="str">
            <v/>
          </cell>
        </row>
        <row r="8319">
          <cell r="A8319" t="str">
            <v/>
          </cell>
        </row>
        <row r="8320">
          <cell r="A8320" t="str">
            <v/>
          </cell>
        </row>
        <row r="8321">
          <cell r="A8321" t="str">
            <v/>
          </cell>
        </row>
        <row r="8322">
          <cell r="A8322" t="str">
            <v/>
          </cell>
        </row>
        <row r="8323">
          <cell r="A8323" t="str">
            <v/>
          </cell>
        </row>
        <row r="8324">
          <cell r="A8324" t="str">
            <v/>
          </cell>
        </row>
        <row r="8325">
          <cell r="A8325" t="str">
            <v/>
          </cell>
        </row>
        <row r="8326">
          <cell r="A8326" t="str">
            <v/>
          </cell>
        </row>
        <row r="8327">
          <cell r="A8327" t="str">
            <v/>
          </cell>
        </row>
        <row r="8328">
          <cell r="A8328" t="str">
            <v/>
          </cell>
        </row>
        <row r="8329">
          <cell r="A8329" t="str">
            <v/>
          </cell>
        </row>
        <row r="8330">
          <cell r="A8330" t="str">
            <v/>
          </cell>
        </row>
        <row r="8331">
          <cell r="A8331" t="str">
            <v/>
          </cell>
        </row>
        <row r="8332">
          <cell r="A8332" t="str">
            <v/>
          </cell>
        </row>
        <row r="8333">
          <cell r="A8333" t="str">
            <v/>
          </cell>
        </row>
        <row r="8334">
          <cell r="A8334" t="str">
            <v/>
          </cell>
        </row>
        <row r="8335">
          <cell r="A8335" t="str">
            <v/>
          </cell>
        </row>
        <row r="8336">
          <cell r="A8336" t="str">
            <v/>
          </cell>
        </row>
        <row r="8337">
          <cell r="A8337" t="str">
            <v/>
          </cell>
        </row>
        <row r="8338">
          <cell r="A8338" t="str">
            <v/>
          </cell>
        </row>
        <row r="8339">
          <cell r="A8339" t="str">
            <v/>
          </cell>
        </row>
        <row r="8340">
          <cell r="A8340" t="str">
            <v/>
          </cell>
        </row>
        <row r="8341">
          <cell r="A8341" t="str">
            <v/>
          </cell>
        </row>
        <row r="8342">
          <cell r="A8342" t="str">
            <v/>
          </cell>
        </row>
        <row r="8343">
          <cell r="A8343" t="str">
            <v/>
          </cell>
        </row>
        <row r="8344">
          <cell r="A8344" t="str">
            <v/>
          </cell>
        </row>
        <row r="8345">
          <cell r="A8345" t="str">
            <v/>
          </cell>
        </row>
        <row r="8346">
          <cell r="A8346" t="str">
            <v/>
          </cell>
        </row>
        <row r="8347">
          <cell r="A8347" t="str">
            <v/>
          </cell>
        </row>
        <row r="8348">
          <cell r="A8348" t="str">
            <v/>
          </cell>
        </row>
        <row r="8349">
          <cell r="A8349" t="str">
            <v/>
          </cell>
        </row>
        <row r="8350">
          <cell r="A8350" t="str">
            <v/>
          </cell>
        </row>
        <row r="8351">
          <cell r="A8351" t="str">
            <v/>
          </cell>
        </row>
        <row r="8352">
          <cell r="A8352" t="str">
            <v/>
          </cell>
        </row>
        <row r="8353">
          <cell r="A8353" t="str">
            <v/>
          </cell>
        </row>
        <row r="8354">
          <cell r="A8354" t="str">
            <v/>
          </cell>
        </row>
        <row r="8355">
          <cell r="A8355" t="str">
            <v/>
          </cell>
        </row>
        <row r="8356">
          <cell r="A8356" t="str">
            <v/>
          </cell>
        </row>
        <row r="8357">
          <cell r="A8357" t="str">
            <v/>
          </cell>
        </row>
        <row r="8358">
          <cell r="A8358" t="str">
            <v/>
          </cell>
        </row>
        <row r="8359">
          <cell r="A8359" t="str">
            <v/>
          </cell>
        </row>
        <row r="8360">
          <cell r="A8360" t="str">
            <v/>
          </cell>
        </row>
        <row r="8361">
          <cell r="A8361" t="str">
            <v/>
          </cell>
        </row>
        <row r="8362">
          <cell r="A8362" t="str">
            <v/>
          </cell>
        </row>
        <row r="8363">
          <cell r="A8363" t="str">
            <v/>
          </cell>
        </row>
        <row r="8364">
          <cell r="A8364" t="str">
            <v/>
          </cell>
        </row>
        <row r="8365">
          <cell r="A8365" t="str">
            <v/>
          </cell>
        </row>
        <row r="8366">
          <cell r="A8366" t="str">
            <v/>
          </cell>
        </row>
        <row r="8367">
          <cell r="A8367" t="str">
            <v/>
          </cell>
        </row>
        <row r="8368">
          <cell r="A8368" t="str">
            <v/>
          </cell>
        </row>
        <row r="8369">
          <cell r="A8369" t="str">
            <v/>
          </cell>
        </row>
        <row r="8370">
          <cell r="A8370" t="str">
            <v/>
          </cell>
        </row>
        <row r="8371">
          <cell r="A8371" t="str">
            <v/>
          </cell>
        </row>
        <row r="8372">
          <cell r="A8372" t="str">
            <v/>
          </cell>
        </row>
        <row r="8373">
          <cell r="A8373" t="str">
            <v/>
          </cell>
        </row>
        <row r="8374">
          <cell r="A8374" t="str">
            <v/>
          </cell>
        </row>
        <row r="8375">
          <cell r="A8375" t="str">
            <v/>
          </cell>
        </row>
        <row r="8376">
          <cell r="A8376" t="str">
            <v/>
          </cell>
        </row>
        <row r="8377">
          <cell r="A8377" t="str">
            <v/>
          </cell>
        </row>
        <row r="8378">
          <cell r="A8378" t="str">
            <v/>
          </cell>
        </row>
        <row r="8379">
          <cell r="A8379" t="str">
            <v/>
          </cell>
        </row>
        <row r="8380">
          <cell r="A8380" t="str">
            <v/>
          </cell>
        </row>
        <row r="8381">
          <cell r="A8381" t="str">
            <v/>
          </cell>
        </row>
        <row r="8382">
          <cell r="A8382" t="str">
            <v/>
          </cell>
        </row>
        <row r="8383">
          <cell r="A8383" t="str">
            <v/>
          </cell>
        </row>
        <row r="8384">
          <cell r="A8384" t="str">
            <v/>
          </cell>
        </row>
        <row r="8385">
          <cell r="A8385" t="str">
            <v/>
          </cell>
        </row>
        <row r="8386">
          <cell r="A8386" t="str">
            <v/>
          </cell>
        </row>
        <row r="8387">
          <cell r="A8387" t="str">
            <v/>
          </cell>
        </row>
        <row r="8388">
          <cell r="A8388" t="str">
            <v/>
          </cell>
        </row>
        <row r="8389">
          <cell r="A8389" t="str">
            <v/>
          </cell>
        </row>
        <row r="8390">
          <cell r="A8390" t="str">
            <v/>
          </cell>
        </row>
        <row r="8391">
          <cell r="A8391" t="str">
            <v/>
          </cell>
        </row>
        <row r="8392">
          <cell r="A8392" t="str">
            <v/>
          </cell>
        </row>
        <row r="8393">
          <cell r="A8393" t="str">
            <v/>
          </cell>
        </row>
        <row r="8394">
          <cell r="A8394" t="str">
            <v/>
          </cell>
        </row>
        <row r="8395">
          <cell r="A8395" t="str">
            <v/>
          </cell>
        </row>
        <row r="8396">
          <cell r="A8396" t="str">
            <v/>
          </cell>
        </row>
        <row r="8397">
          <cell r="A8397" t="str">
            <v/>
          </cell>
        </row>
        <row r="8398">
          <cell r="A8398" t="str">
            <v/>
          </cell>
        </row>
        <row r="8399">
          <cell r="A8399" t="str">
            <v/>
          </cell>
        </row>
        <row r="8400">
          <cell r="A8400" t="str">
            <v/>
          </cell>
        </row>
        <row r="8401">
          <cell r="A8401" t="str">
            <v/>
          </cell>
        </row>
        <row r="8402">
          <cell r="A8402" t="str">
            <v/>
          </cell>
        </row>
        <row r="8403">
          <cell r="A8403" t="str">
            <v/>
          </cell>
        </row>
        <row r="8404">
          <cell r="A8404" t="str">
            <v/>
          </cell>
        </row>
        <row r="8405">
          <cell r="A8405" t="str">
            <v/>
          </cell>
        </row>
        <row r="8406">
          <cell r="A8406" t="str">
            <v/>
          </cell>
        </row>
        <row r="8407">
          <cell r="A8407" t="str">
            <v/>
          </cell>
        </row>
        <row r="8408">
          <cell r="A8408" t="str">
            <v/>
          </cell>
        </row>
        <row r="8409">
          <cell r="A8409" t="str">
            <v/>
          </cell>
        </row>
        <row r="8410">
          <cell r="A8410" t="str">
            <v/>
          </cell>
        </row>
        <row r="8411">
          <cell r="A8411" t="str">
            <v/>
          </cell>
        </row>
        <row r="8412">
          <cell r="A8412" t="str">
            <v/>
          </cell>
        </row>
        <row r="8413">
          <cell r="A8413" t="str">
            <v/>
          </cell>
        </row>
        <row r="8414">
          <cell r="A8414" t="str">
            <v/>
          </cell>
        </row>
        <row r="8415">
          <cell r="A8415" t="str">
            <v/>
          </cell>
        </row>
        <row r="8416">
          <cell r="A8416" t="str">
            <v/>
          </cell>
        </row>
        <row r="8417">
          <cell r="A8417" t="str">
            <v/>
          </cell>
        </row>
        <row r="8418">
          <cell r="A8418" t="str">
            <v/>
          </cell>
        </row>
        <row r="8419">
          <cell r="A8419" t="str">
            <v/>
          </cell>
        </row>
        <row r="8420">
          <cell r="A8420" t="str">
            <v/>
          </cell>
        </row>
        <row r="8421">
          <cell r="A8421" t="str">
            <v/>
          </cell>
        </row>
        <row r="8422">
          <cell r="A8422" t="str">
            <v/>
          </cell>
        </row>
        <row r="8423">
          <cell r="A8423" t="str">
            <v/>
          </cell>
        </row>
        <row r="8424">
          <cell r="A8424" t="str">
            <v/>
          </cell>
        </row>
        <row r="8425">
          <cell r="A8425" t="str">
            <v/>
          </cell>
        </row>
        <row r="8426">
          <cell r="A8426" t="str">
            <v/>
          </cell>
        </row>
        <row r="8427">
          <cell r="A8427" t="str">
            <v/>
          </cell>
        </row>
        <row r="8428">
          <cell r="A8428" t="str">
            <v/>
          </cell>
        </row>
        <row r="8429">
          <cell r="A8429" t="str">
            <v/>
          </cell>
        </row>
        <row r="8430">
          <cell r="A8430" t="str">
            <v/>
          </cell>
        </row>
        <row r="8431">
          <cell r="A8431" t="str">
            <v/>
          </cell>
        </row>
        <row r="8432">
          <cell r="A8432" t="str">
            <v/>
          </cell>
        </row>
        <row r="8433">
          <cell r="A8433" t="str">
            <v/>
          </cell>
        </row>
        <row r="8434">
          <cell r="A8434" t="str">
            <v/>
          </cell>
        </row>
        <row r="8435">
          <cell r="A8435" t="str">
            <v/>
          </cell>
        </row>
        <row r="8436">
          <cell r="A8436" t="str">
            <v/>
          </cell>
        </row>
        <row r="8437">
          <cell r="A8437" t="str">
            <v/>
          </cell>
        </row>
        <row r="8438">
          <cell r="A8438" t="str">
            <v/>
          </cell>
        </row>
        <row r="8439">
          <cell r="A8439" t="str">
            <v/>
          </cell>
        </row>
        <row r="8440">
          <cell r="A8440" t="str">
            <v/>
          </cell>
        </row>
        <row r="8441">
          <cell r="A8441" t="str">
            <v/>
          </cell>
        </row>
        <row r="8442">
          <cell r="A8442" t="str">
            <v/>
          </cell>
        </row>
        <row r="8443">
          <cell r="A8443" t="str">
            <v/>
          </cell>
        </row>
        <row r="8444">
          <cell r="A8444" t="str">
            <v/>
          </cell>
        </row>
        <row r="8445">
          <cell r="A8445" t="str">
            <v/>
          </cell>
        </row>
        <row r="8446">
          <cell r="A8446" t="str">
            <v/>
          </cell>
        </row>
        <row r="8447">
          <cell r="A8447" t="str">
            <v/>
          </cell>
        </row>
        <row r="8448">
          <cell r="A8448" t="str">
            <v/>
          </cell>
        </row>
        <row r="8449">
          <cell r="A8449" t="str">
            <v/>
          </cell>
        </row>
        <row r="8450">
          <cell r="A8450" t="str">
            <v/>
          </cell>
        </row>
        <row r="8451">
          <cell r="A8451" t="str">
            <v/>
          </cell>
        </row>
        <row r="8452">
          <cell r="A8452" t="str">
            <v/>
          </cell>
        </row>
        <row r="8453">
          <cell r="A8453" t="str">
            <v/>
          </cell>
        </row>
        <row r="8454">
          <cell r="A8454" t="str">
            <v/>
          </cell>
        </row>
        <row r="8455">
          <cell r="A8455" t="str">
            <v/>
          </cell>
        </row>
        <row r="8456">
          <cell r="A8456" t="str">
            <v/>
          </cell>
        </row>
        <row r="8457">
          <cell r="A8457" t="str">
            <v/>
          </cell>
        </row>
        <row r="8458">
          <cell r="A8458" t="str">
            <v/>
          </cell>
        </row>
        <row r="8459">
          <cell r="A8459" t="str">
            <v/>
          </cell>
        </row>
        <row r="8460">
          <cell r="A8460" t="str">
            <v/>
          </cell>
        </row>
        <row r="8461">
          <cell r="A8461" t="str">
            <v/>
          </cell>
        </row>
        <row r="8462">
          <cell r="A8462" t="str">
            <v/>
          </cell>
        </row>
        <row r="8463">
          <cell r="A8463" t="str">
            <v/>
          </cell>
        </row>
        <row r="8464">
          <cell r="A8464" t="str">
            <v/>
          </cell>
        </row>
        <row r="8465">
          <cell r="A8465" t="str">
            <v/>
          </cell>
        </row>
        <row r="8466">
          <cell r="A8466" t="str">
            <v/>
          </cell>
        </row>
        <row r="8467">
          <cell r="A8467" t="str">
            <v/>
          </cell>
        </row>
        <row r="8468">
          <cell r="A8468" t="str">
            <v/>
          </cell>
        </row>
        <row r="8469">
          <cell r="A8469" t="str">
            <v/>
          </cell>
        </row>
        <row r="8470">
          <cell r="A8470" t="str">
            <v/>
          </cell>
        </row>
        <row r="8471">
          <cell r="A8471" t="str">
            <v/>
          </cell>
        </row>
        <row r="8472">
          <cell r="A8472" t="str">
            <v/>
          </cell>
        </row>
        <row r="8473">
          <cell r="A8473" t="str">
            <v/>
          </cell>
        </row>
        <row r="8474">
          <cell r="A8474" t="str">
            <v/>
          </cell>
        </row>
        <row r="8475">
          <cell r="A8475" t="str">
            <v/>
          </cell>
        </row>
        <row r="8476">
          <cell r="A8476" t="str">
            <v/>
          </cell>
        </row>
        <row r="8477">
          <cell r="A8477" t="str">
            <v/>
          </cell>
        </row>
        <row r="8478">
          <cell r="A8478" t="str">
            <v/>
          </cell>
        </row>
        <row r="8479">
          <cell r="A8479" t="str">
            <v/>
          </cell>
        </row>
        <row r="8480">
          <cell r="A8480" t="str">
            <v/>
          </cell>
        </row>
        <row r="8481">
          <cell r="A8481" t="str">
            <v/>
          </cell>
        </row>
        <row r="8482">
          <cell r="A8482" t="str">
            <v/>
          </cell>
        </row>
        <row r="8483">
          <cell r="A8483" t="str">
            <v/>
          </cell>
        </row>
        <row r="8484">
          <cell r="A8484" t="str">
            <v/>
          </cell>
        </row>
        <row r="8485">
          <cell r="A8485" t="str">
            <v/>
          </cell>
        </row>
        <row r="8486">
          <cell r="A8486" t="str">
            <v/>
          </cell>
        </row>
        <row r="8487">
          <cell r="A8487" t="str">
            <v/>
          </cell>
        </row>
        <row r="8488">
          <cell r="A8488" t="str">
            <v/>
          </cell>
        </row>
        <row r="8489">
          <cell r="A8489" t="str">
            <v/>
          </cell>
        </row>
        <row r="8490">
          <cell r="A8490" t="str">
            <v/>
          </cell>
        </row>
        <row r="8491">
          <cell r="A8491" t="str">
            <v/>
          </cell>
        </row>
        <row r="8492">
          <cell r="A8492" t="str">
            <v/>
          </cell>
        </row>
        <row r="8493">
          <cell r="A8493" t="str">
            <v/>
          </cell>
        </row>
        <row r="8494">
          <cell r="A8494" t="str">
            <v/>
          </cell>
        </row>
        <row r="8495">
          <cell r="A8495" t="str">
            <v/>
          </cell>
        </row>
        <row r="8496">
          <cell r="A8496" t="str">
            <v/>
          </cell>
        </row>
        <row r="8497">
          <cell r="A8497" t="str">
            <v/>
          </cell>
        </row>
        <row r="8498">
          <cell r="A8498" t="str">
            <v/>
          </cell>
        </row>
        <row r="8499">
          <cell r="A8499" t="str">
            <v/>
          </cell>
        </row>
        <row r="8500">
          <cell r="A8500" t="str">
            <v/>
          </cell>
        </row>
        <row r="8501">
          <cell r="A8501" t="str">
            <v/>
          </cell>
        </row>
        <row r="8502">
          <cell r="A8502" t="str">
            <v/>
          </cell>
        </row>
        <row r="8503">
          <cell r="A8503" t="str">
            <v/>
          </cell>
        </row>
        <row r="8504">
          <cell r="A8504" t="str">
            <v/>
          </cell>
        </row>
        <row r="8505">
          <cell r="A8505" t="str">
            <v/>
          </cell>
        </row>
        <row r="8506">
          <cell r="A8506" t="str">
            <v/>
          </cell>
        </row>
        <row r="8507">
          <cell r="A8507" t="str">
            <v/>
          </cell>
        </row>
        <row r="8508">
          <cell r="A8508" t="str">
            <v/>
          </cell>
        </row>
        <row r="8509">
          <cell r="A8509" t="str">
            <v/>
          </cell>
        </row>
        <row r="8510">
          <cell r="A8510" t="str">
            <v/>
          </cell>
        </row>
        <row r="8511">
          <cell r="A8511" t="str">
            <v/>
          </cell>
        </row>
        <row r="8512">
          <cell r="A8512" t="str">
            <v/>
          </cell>
        </row>
        <row r="8513">
          <cell r="A8513" t="str">
            <v/>
          </cell>
        </row>
        <row r="8514">
          <cell r="A8514" t="str">
            <v/>
          </cell>
        </row>
        <row r="8515">
          <cell r="A8515" t="str">
            <v/>
          </cell>
        </row>
        <row r="8516">
          <cell r="A8516" t="str">
            <v/>
          </cell>
        </row>
        <row r="8517">
          <cell r="A8517" t="str">
            <v/>
          </cell>
        </row>
        <row r="8518">
          <cell r="A8518" t="str">
            <v/>
          </cell>
        </row>
        <row r="8519">
          <cell r="A8519" t="str">
            <v/>
          </cell>
        </row>
        <row r="8520">
          <cell r="A8520" t="str">
            <v/>
          </cell>
        </row>
        <row r="8521">
          <cell r="A8521" t="str">
            <v/>
          </cell>
        </row>
        <row r="8522">
          <cell r="A8522" t="str">
            <v/>
          </cell>
        </row>
        <row r="8523">
          <cell r="A8523" t="str">
            <v/>
          </cell>
        </row>
        <row r="8524">
          <cell r="A8524" t="str">
            <v/>
          </cell>
        </row>
        <row r="8525">
          <cell r="A8525" t="str">
            <v/>
          </cell>
        </row>
        <row r="8526">
          <cell r="A8526" t="str">
            <v/>
          </cell>
        </row>
        <row r="8527">
          <cell r="A8527" t="str">
            <v/>
          </cell>
        </row>
        <row r="8528">
          <cell r="A8528" t="str">
            <v/>
          </cell>
        </row>
        <row r="8529">
          <cell r="A8529" t="str">
            <v/>
          </cell>
        </row>
        <row r="8530">
          <cell r="A8530" t="str">
            <v/>
          </cell>
        </row>
        <row r="8531">
          <cell r="A8531" t="str">
            <v/>
          </cell>
        </row>
        <row r="8532">
          <cell r="A8532" t="str">
            <v/>
          </cell>
        </row>
        <row r="8533">
          <cell r="A8533" t="str">
            <v/>
          </cell>
        </row>
        <row r="8534">
          <cell r="A8534" t="str">
            <v/>
          </cell>
        </row>
        <row r="8535">
          <cell r="A8535" t="str">
            <v/>
          </cell>
        </row>
        <row r="8536">
          <cell r="A8536" t="str">
            <v/>
          </cell>
        </row>
        <row r="8537">
          <cell r="A8537" t="str">
            <v/>
          </cell>
        </row>
        <row r="8538">
          <cell r="A8538" t="str">
            <v/>
          </cell>
        </row>
        <row r="8539">
          <cell r="A8539" t="str">
            <v/>
          </cell>
        </row>
        <row r="8540">
          <cell r="A8540" t="str">
            <v/>
          </cell>
        </row>
        <row r="8541">
          <cell r="A8541" t="str">
            <v/>
          </cell>
        </row>
        <row r="8542">
          <cell r="A8542" t="str">
            <v/>
          </cell>
        </row>
        <row r="8543">
          <cell r="A8543" t="str">
            <v/>
          </cell>
        </row>
        <row r="8544">
          <cell r="A8544" t="str">
            <v/>
          </cell>
        </row>
        <row r="8545">
          <cell r="A8545" t="str">
            <v/>
          </cell>
        </row>
        <row r="8546">
          <cell r="A8546" t="str">
            <v/>
          </cell>
        </row>
        <row r="8547">
          <cell r="A8547" t="str">
            <v/>
          </cell>
        </row>
        <row r="8548">
          <cell r="A8548" t="str">
            <v/>
          </cell>
        </row>
        <row r="8549">
          <cell r="A8549" t="str">
            <v/>
          </cell>
        </row>
        <row r="8550">
          <cell r="A8550" t="str">
            <v/>
          </cell>
        </row>
        <row r="8551">
          <cell r="A8551" t="str">
            <v/>
          </cell>
        </row>
        <row r="8552">
          <cell r="A8552" t="str">
            <v/>
          </cell>
        </row>
        <row r="8553">
          <cell r="A8553" t="str">
            <v/>
          </cell>
        </row>
        <row r="8554">
          <cell r="A8554" t="str">
            <v/>
          </cell>
        </row>
        <row r="8555">
          <cell r="A8555" t="str">
            <v/>
          </cell>
        </row>
        <row r="8556">
          <cell r="A8556" t="str">
            <v/>
          </cell>
        </row>
        <row r="8557">
          <cell r="A8557" t="str">
            <v/>
          </cell>
        </row>
        <row r="8558">
          <cell r="A8558" t="str">
            <v/>
          </cell>
        </row>
        <row r="8559">
          <cell r="A8559" t="str">
            <v/>
          </cell>
        </row>
        <row r="8560">
          <cell r="A8560" t="str">
            <v/>
          </cell>
        </row>
        <row r="8561">
          <cell r="A8561" t="str">
            <v/>
          </cell>
        </row>
        <row r="8562">
          <cell r="A8562" t="str">
            <v/>
          </cell>
        </row>
        <row r="8563">
          <cell r="A8563" t="str">
            <v/>
          </cell>
        </row>
        <row r="8564">
          <cell r="A8564" t="str">
            <v/>
          </cell>
        </row>
        <row r="8565">
          <cell r="A8565" t="str">
            <v/>
          </cell>
        </row>
        <row r="8566">
          <cell r="A8566" t="str">
            <v/>
          </cell>
        </row>
        <row r="8567">
          <cell r="A8567" t="str">
            <v/>
          </cell>
        </row>
        <row r="8568">
          <cell r="A8568" t="str">
            <v/>
          </cell>
        </row>
        <row r="8569">
          <cell r="A8569" t="str">
            <v/>
          </cell>
        </row>
        <row r="8570">
          <cell r="A8570" t="str">
            <v/>
          </cell>
        </row>
        <row r="8571">
          <cell r="A8571" t="str">
            <v/>
          </cell>
        </row>
        <row r="8572">
          <cell r="A8572" t="str">
            <v/>
          </cell>
        </row>
        <row r="8573">
          <cell r="A8573" t="str">
            <v/>
          </cell>
        </row>
        <row r="8574">
          <cell r="A8574" t="str">
            <v/>
          </cell>
        </row>
        <row r="8575">
          <cell r="A8575" t="str">
            <v/>
          </cell>
        </row>
        <row r="8576">
          <cell r="A8576" t="str">
            <v/>
          </cell>
        </row>
        <row r="8577">
          <cell r="A8577" t="str">
            <v/>
          </cell>
        </row>
        <row r="8578">
          <cell r="A8578" t="str">
            <v/>
          </cell>
        </row>
        <row r="8579">
          <cell r="A8579" t="str">
            <v/>
          </cell>
        </row>
        <row r="8580">
          <cell r="A8580" t="str">
            <v/>
          </cell>
        </row>
        <row r="8581">
          <cell r="A8581" t="str">
            <v/>
          </cell>
        </row>
        <row r="8582">
          <cell r="A8582" t="str">
            <v/>
          </cell>
        </row>
        <row r="8583">
          <cell r="A8583" t="str">
            <v/>
          </cell>
        </row>
        <row r="8584">
          <cell r="A8584" t="str">
            <v/>
          </cell>
        </row>
        <row r="8585">
          <cell r="A8585" t="str">
            <v/>
          </cell>
        </row>
        <row r="8586">
          <cell r="A8586" t="str">
            <v/>
          </cell>
        </row>
        <row r="8587">
          <cell r="A8587" t="str">
            <v/>
          </cell>
        </row>
        <row r="8588">
          <cell r="A8588" t="str">
            <v/>
          </cell>
        </row>
        <row r="8589">
          <cell r="A8589" t="str">
            <v/>
          </cell>
        </row>
        <row r="8590">
          <cell r="A8590" t="str">
            <v/>
          </cell>
        </row>
        <row r="8591">
          <cell r="A8591" t="str">
            <v/>
          </cell>
        </row>
        <row r="8592">
          <cell r="A8592" t="str">
            <v/>
          </cell>
        </row>
        <row r="8593">
          <cell r="A8593" t="str">
            <v/>
          </cell>
        </row>
        <row r="8594">
          <cell r="A8594" t="str">
            <v/>
          </cell>
        </row>
        <row r="8595">
          <cell r="A8595" t="str">
            <v/>
          </cell>
        </row>
        <row r="8596">
          <cell r="A8596" t="str">
            <v/>
          </cell>
        </row>
        <row r="8597">
          <cell r="A8597" t="str">
            <v/>
          </cell>
        </row>
        <row r="8598">
          <cell r="A8598" t="str">
            <v/>
          </cell>
        </row>
        <row r="8599">
          <cell r="A8599" t="str">
            <v/>
          </cell>
        </row>
        <row r="8600">
          <cell r="A8600" t="str">
            <v/>
          </cell>
        </row>
        <row r="8601">
          <cell r="A8601" t="str">
            <v/>
          </cell>
        </row>
        <row r="8602">
          <cell r="A8602" t="str">
            <v/>
          </cell>
        </row>
        <row r="8603">
          <cell r="A8603" t="str">
            <v/>
          </cell>
        </row>
        <row r="8604">
          <cell r="A8604" t="str">
            <v/>
          </cell>
        </row>
        <row r="8605">
          <cell r="A8605" t="str">
            <v/>
          </cell>
        </row>
        <row r="8606">
          <cell r="A8606" t="str">
            <v/>
          </cell>
        </row>
        <row r="8607">
          <cell r="A8607" t="str">
            <v/>
          </cell>
        </row>
        <row r="8608">
          <cell r="A8608" t="str">
            <v/>
          </cell>
        </row>
        <row r="8609">
          <cell r="A8609" t="str">
            <v/>
          </cell>
        </row>
        <row r="8610">
          <cell r="A8610" t="str">
            <v/>
          </cell>
        </row>
        <row r="8611">
          <cell r="A8611" t="str">
            <v/>
          </cell>
        </row>
        <row r="8612">
          <cell r="A8612" t="str">
            <v/>
          </cell>
        </row>
        <row r="8613">
          <cell r="A8613" t="str">
            <v/>
          </cell>
        </row>
        <row r="8614">
          <cell r="A8614" t="str">
            <v/>
          </cell>
        </row>
        <row r="8615">
          <cell r="A8615" t="str">
            <v/>
          </cell>
        </row>
        <row r="8616">
          <cell r="A8616" t="str">
            <v/>
          </cell>
        </row>
        <row r="8617">
          <cell r="A8617" t="str">
            <v/>
          </cell>
        </row>
        <row r="8618">
          <cell r="A8618" t="str">
            <v/>
          </cell>
        </row>
        <row r="8619">
          <cell r="A8619" t="str">
            <v/>
          </cell>
        </row>
        <row r="8620">
          <cell r="A8620" t="str">
            <v/>
          </cell>
        </row>
        <row r="8621">
          <cell r="A8621" t="str">
            <v/>
          </cell>
        </row>
        <row r="8622">
          <cell r="A8622" t="str">
            <v/>
          </cell>
        </row>
        <row r="8623">
          <cell r="A8623" t="str">
            <v/>
          </cell>
        </row>
        <row r="8624">
          <cell r="A8624" t="str">
            <v/>
          </cell>
        </row>
        <row r="8625">
          <cell r="A8625" t="str">
            <v/>
          </cell>
        </row>
        <row r="8626">
          <cell r="A8626" t="str">
            <v/>
          </cell>
        </row>
        <row r="8627">
          <cell r="A8627" t="str">
            <v/>
          </cell>
        </row>
        <row r="8628">
          <cell r="A8628" t="str">
            <v/>
          </cell>
        </row>
        <row r="8629">
          <cell r="A8629" t="str">
            <v/>
          </cell>
        </row>
        <row r="8630">
          <cell r="A8630" t="str">
            <v/>
          </cell>
        </row>
        <row r="8631">
          <cell r="A8631" t="str">
            <v/>
          </cell>
        </row>
        <row r="8632">
          <cell r="A8632" t="str">
            <v/>
          </cell>
        </row>
        <row r="8633">
          <cell r="A8633" t="str">
            <v/>
          </cell>
        </row>
        <row r="8634">
          <cell r="A8634" t="str">
            <v/>
          </cell>
        </row>
        <row r="8635">
          <cell r="A8635" t="str">
            <v/>
          </cell>
        </row>
        <row r="8636">
          <cell r="A8636" t="str">
            <v/>
          </cell>
        </row>
        <row r="8637">
          <cell r="A8637" t="str">
            <v/>
          </cell>
        </row>
        <row r="8638">
          <cell r="A8638" t="str">
            <v/>
          </cell>
        </row>
        <row r="8639">
          <cell r="A8639" t="str">
            <v/>
          </cell>
        </row>
        <row r="8640">
          <cell r="A8640" t="str">
            <v/>
          </cell>
        </row>
        <row r="8641">
          <cell r="A8641" t="str">
            <v/>
          </cell>
        </row>
        <row r="8642">
          <cell r="A8642" t="str">
            <v/>
          </cell>
        </row>
        <row r="8643">
          <cell r="A8643" t="str">
            <v/>
          </cell>
        </row>
        <row r="8644">
          <cell r="A8644" t="str">
            <v/>
          </cell>
        </row>
        <row r="8645">
          <cell r="A8645" t="str">
            <v/>
          </cell>
        </row>
        <row r="8646">
          <cell r="A8646" t="str">
            <v/>
          </cell>
        </row>
        <row r="8647">
          <cell r="A8647" t="str">
            <v/>
          </cell>
        </row>
        <row r="8648">
          <cell r="A8648" t="str">
            <v/>
          </cell>
        </row>
        <row r="8649">
          <cell r="A8649" t="str">
            <v/>
          </cell>
        </row>
        <row r="8650">
          <cell r="A8650" t="str">
            <v/>
          </cell>
        </row>
        <row r="8651">
          <cell r="A8651" t="str">
            <v/>
          </cell>
        </row>
        <row r="8652">
          <cell r="A8652" t="str">
            <v/>
          </cell>
        </row>
        <row r="8653">
          <cell r="A8653" t="str">
            <v/>
          </cell>
        </row>
        <row r="8654">
          <cell r="A8654" t="str">
            <v/>
          </cell>
        </row>
        <row r="8655">
          <cell r="A8655" t="str">
            <v/>
          </cell>
        </row>
        <row r="8656">
          <cell r="A8656" t="str">
            <v/>
          </cell>
        </row>
        <row r="8657">
          <cell r="A8657" t="str">
            <v/>
          </cell>
        </row>
        <row r="8658">
          <cell r="A8658" t="str">
            <v/>
          </cell>
        </row>
        <row r="8659">
          <cell r="A8659" t="str">
            <v/>
          </cell>
        </row>
        <row r="8660">
          <cell r="A8660" t="str">
            <v/>
          </cell>
        </row>
        <row r="8661">
          <cell r="A8661" t="str">
            <v/>
          </cell>
        </row>
        <row r="8662">
          <cell r="A8662" t="str">
            <v/>
          </cell>
        </row>
        <row r="8663">
          <cell r="A8663" t="str">
            <v/>
          </cell>
        </row>
        <row r="8664">
          <cell r="A8664" t="str">
            <v/>
          </cell>
        </row>
        <row r="8665">
          <cell r="A8665" t="str">
            <v/>
          </cell>
        </row>
        <row r="8666">
          <cell r="A8666" t="str">
            <v/>
          </cell>
        </row>
        <row r="8667">
          <cell r="A8667" t="str">
            <v/>
          </cell>
        </row>
        <row r="8668">
          <cell r="A8668" t="str">
            <v/>
          </cell>
        </row>
        <row r="8669">
          <cell r="A8669" t="str">
            <v/>
          </cell>
        </row>
        <row r="8670">
          <cell r="A8670" t="str">
            <v/>
          </cell>
        </row>
        <row r="8671">
          <cell r="A8671" t="str">
            <v/>
          </cell>
        </row>
        <row r="8672">
          <cell r="A8672" t="str">
            <v/>
          </cell>
        </row>
        <row r="8673">
          <cell r="A8673" t="str">
            <v/>
          </cell>
        </row>
        <row r="8674">
          <cell r="A8674" t="str">
            <v/>
          </cell>
        </row>
        <row r="8675">
          <cell r="A8675" t="str">
            <v/>
          </cell>
        </row>
        <row r="8676">
          <cell r="A8676" t="str">
            <v/>
          </cell>
        </row>
        <row r="8677">
          <cell r="A8677" t="str">
            <v/>
          </cell>
        </row>
        <row r="8678">
          <cell r="A8678" t="str">
            <v/>
          </cell>
        </row>
        <row r="8679">
          <cell r="A8679" t="str">
            <v/>
          </cell>
        </row>
        <row r="8680">
          <cell r="A8680" t="str">
            <v/>
          </cell>
        </row>
        <row r="8681">
          <cell r="A8681" t="str">
            <v/>
          </cell>
        </row>
        <row r="8682">
          <cell r="A8682" t="str">
            <v/>
          </cell>
        </row>
        <row r="8683">
          <cell r="A8683" t="str">
            <v/>
          </cell>
        </row>
        <row r="8684">
          <cell r="A8684" t="str">
            <v/>
          </cell>
        </row>
        <row r="8685">
          <cell r="A8685" t="str">
            <v/>
          </cell>
        </row>
        <row r="8686">
          <cell r="A8686" t="str">
            <v/>
          </cell>
        </row>
        <row r="8687">
          <cell r="A8687" t="str">
            <v/>
          </cell>
        </row>
        <row r="8688">
          <cell r="A8688" t="str">
            <v/>
          </cell>
        </row>
        <row r="8689">
          <cell r="A8689" t="str">
            <v/>
          </cell>
        </row>
        <row r="8690">
          <cell r="A8690" t="str">
            <v/>
          </cell>
        </row>
        <row r="8691">
          <cell r="A8691" t="str">
            <v/>
          </cell>
        </row>
        <row r="8692">
          <cell r="A8692" t="str">
            <v/>
          </cell>
        </row>
        <row r="8693">
          <cell r="A8693" t="str">
            <v/>
          </cell>
        </row>
        <row r="8694">
          <cell r="A8694" t="str">
            <v/>
          </cell>
        </row>
        <row r="8695">
          <cell r="A8695" t="str">
            <v/>
          </cell>
        </row>
        <row r="8696">
          <cell r="A8696" t="str">
            <v/>
          </cell>
        </row>
        <row r="8697">
          <cell r="A8697" t="str">
            <v/>
          </cell>
        </row>
        <row r="8698">
          <cell r="A8698" t="str">
            <v/>
          </cell>
        </row>
        <row r="8699">
          <cell r="A8699" t="str">
            <v/>
          </cell>
        </row>
        <row r="8700">
          <cell r="A8700" t="str">
            <v/>
          </cell>
        </row>
        <row r="8701">
          <cell r="A8701" t="str">
            <v/>
          </cell>
        </row>
        <row r="8702">
          <cell r="A8702" t="str">
            <v/>
          </cell>
        </row>
        <row r="8703">
          <cell r="A8703" t="str">
            <v/>
          </cell>
        </row>
        <row r="8704">
          <cell r="A8704" t="str">
            <v/>
          </cell>
        </row>
        <row r="8705">
          <cell r="A8705" t="str">
            <v/>
          </cell>
        </row>
        <row r="8706">
          <cell r="A8706" t="str">
            <v/>
          </cell>
        </row>
        <row r="8707">
          <cell r="A8707" t="str">
            <v/>
          </cell>
        </row>
        <row r="8708">
          <cell r="A8708" t="str">
            <v/>
          </cell>
        </row>
        <row r="8709">
          <cell r="A8709" t="str">
            <v/>
          </cell>
        </row>
        <row r="8710">
          <cell r="A8710" t="str">
            <v/>
          </cell>
        </row>
        <row r="8711">
          <cell r="A8711" t="str">
            <v/>
          </cell>
        </row>
        <row r="8712">
          <cell r="A8712" t="str">
            <v/>
          </cell>
        </row>
        <row r="8713">
          <cell r="A8713" t="str">
            <v/>
          </cell>
        </row>
        <row r="8714">
          <cell r="A8714" t="str">
            <v/>
          </cell>
        </row>
        <row r="8715">
          <cell r="A8715" t="str">
            <v/>
          </cell>
        </row>
        <row r="8716">
          <cell r="A8716" t="str">
            <v/>
          </cell>
        </row>
        <row r="8717">
          <cell r="A8717" t="str">
            <v/>
          </cell>
        </row>
        <row r="8718">
          <cell r="A8718" t="str">
            <v/>
          </cell>
        </row>
        <row r="8719">
          <cell r="A8719" t="str">
            <v/>
          </cell>
        </row>
        <row r="8720">
          <cell r="A8720" t="str">
            <v/>
          </cell>
        </row>
        <row r="8721">
          <cell r="A8721" t="str">
            <v/>
          </cell>
        </row>
        <row r="8722">
          <cell r="A8722" t="str">
            <v/>
          </cell>
        </row>
        <row r="8723">
          <cell r="A8723" t="str">
            <v/>
          </cell>
        </row>
        <row r="8724">
          <cell r="A8724" t="str">
            <v/>
          </cell>
        </row>
        <row r="8725">
          <cell r="A8725" t="str">
            <v/>
          </cell>
        </row>
        <row r="8726">
          <cell r="A8726" t="str">
            <v/>
          </cell>
        </row>
        <row r="8727">
          <cell r="A8727" t="str">
            <v/>
          </cell>
        </row>
        <row r="8728">
          <cell r="A8728" t="str">
            <v/>
          </cell>
        </row>
        <row r="8729">
          <cell r="A8729" t="str">
            <v/>
          </cell>
        </row>
        <row r="8730">
          <cell r="A8730" t="str">
            <v/>
          </cell>
        </row>
        <row r="8731">
          <cell r="A8731" t="str">
            <v/>
          </cell>
        </row>
        <row r="8732">
          <cell r="A8732" t="str">
            <v/>
          </cell>
        </row>
        <row r="8733">
          <cell r="A8733" t="str">
            <v/>
          </cell>
        </row>
        <row r="8734">
          <cell r="A8734" t="str">
            <v/>
          </cell>
        </row>
        <row r="8735">
          <cell r="A8735" t="str">
            <v/>
          </cell>
        </row>
        <row r="8736">
          <cell r="A8736" t="str">
            <v/>
          </cell>
        </row>
        <row r="8737">
          <cell r="A8737" t="str">
            <v/>
          </cell>
        </row>
        <row r="8738">
          <cell r="A8738" t="str">
            <v/>
          </cell>
        </row>
        <row r="8739">
          <cell r="A8739" t="str">
            <v/>
          </cell>
        </row>
        <row r="8740">
          <cell r="A8740" t="str">
            <v/>
          </cell>
        </row>
        <row r="8741">
          <cell r="A8741" t="str">
            <v/>
          </cell>
        </row>
        <row r="8742">
          <cell r="A8742" t="str">
            <v/>
          </cell>
        </row>
        <row r="8743">
          <cell r="A8743" t="str">
            <v/>
          </cell>
        </row>
        <row r="8744">
          <cell r="A8744" t="str">
            <v/>
          </cell>
        </row>
        <row r="8745">
          <cell r="A8745" t="str">
            <v/>
          </cell>
        </row>
        <row r="8746">
          <cell r="A8746" t="str">
            <v/>
          </cell>
        </row>
        <row r="8747">
          <cell r="A8747" t="str">
            <v/>
          </cell>
        </row>
        <row r="8748">
          <cell r="A8748" t="str">
            <v/>
          </cell>
        </row>
        <row r="8749">
          <cell r="A8749" t="str">
            <v/>
          </cell>
        </row>
        <row r="8750">
          <cell r="A8750" t="str">
            <v/>
          </cell>
        </row>
        <row r="8751">
          <cell r="A8751" t="str">
            <v/>
          </cell>
        </row>
        <row r="8752">
          <cell r="A8752" t="str">
            <v/>
          </cell>
        </row>
        <row r="8753">
          <cell r="A8753" t="str">
            <v/>
          </cell>
        </row>
        <row r="8754">
          <cell r="A8754" t="str">
            <v/>
          </cell>
        </row>
        <row r="8755">
          <cell r="A8755" t="str">
            <v/>
          </cell>
        </row>
        <row r="8756">
          <cell r="A8756" t="str">
            <v/>
          </cell>
        </row>
        <row r="8757">
          <cell r="A8757" t="str">
            <v/>
          </cell>
        </row>
        <row r="8758">
          <cell r="A8758" t="str">
            <v/>
          </cell>
        </row>
        <row r="8759">
          <cell r="A8759" t="str">
            <v/>
          </cell>
        </row>
        <row r="8760">
          <cell r="A8760" t="str">
            <v/>
          </cell>
        </row>
        <row r="8761">
          <cell r="A8761" t="str">
            <v/>
          </cell>
        </row>
        <row r="8762">
          <cell r="A8762" t="str">
            <v/>
          </cell>
        </row>
        <row r="8763">
          <cell r="A8763" t="str">
            <v/>
          </cell>
        </row>
        <row r="8764">
          <cell r="A8764" t="str">
            <v/>
          </cell>
        </row>
        <row r="8765">
          <cell r="A8765" t="str">
            <v/>
          </cell>
        </row>
        <row r="8766">
          <cell r="A8766" t="str">
            <v/>
          </cell>
        </row>
        <row r="8767">
          <cell r="A8767" t="str">
            <v/>
          </cell>
        </row>
        <row r="8768">
          <cell r="A8768" t="str">
            <v/>
          </cell>
        </row>
        <row r="8769">
          <cell r="A8769" t="str">
            <v/>
          </cell>
        </row>
        <row r="8770">
          <cell r="A8770" t="str">
            <v/>
          </cell>
        </row>
        <row r="8771">
          <cell r="A8771" t="str">
            <v/>
          </cell>
        </row>
        <row r="8772">
          <cell r="A8772" t="str">
            <v/>
          </cell>
        </row>
        <row r="8773">
          <cell r="A8773" t="str">
            <v/>
          </cell>
        </row>
        <row r="8774">
          <cell r="A8774" t="str">
            <v/>
          </cell>
        </row>
        <row r="8775">
          <cell r="A8775" t="str">
            <v/>
          </cell>
        </row>
        <row r="8776">
          <cell r="A8776" t="str">
            <v/>
          </cell>
        </row>
        <row r="8777">
          <cell r="A8777" t="str">
            <v/>
          </cell>
        </row>
        <row r="8778">
          <cell r="A8778" t="str">
            <v/>
          </cell>
        </row>
        <row r="8779">
          <cell r="A8779" t="str">
            <v/>
          </cell>
        </row>
        <row r="8780">
          <cell r="A8780" t="str">
            <v/>
          </cell>
        </row>
        <row r="8781">
          <cell r="A8781" t="str">
            <v/>
          </cell>
        </row>
        <row r="8782">
          <cell r="A8782" t="str">
            <v/>
          </cell>
        </row>
        <row r="8783">
          <cell r="A8783" t="str">
            <v/>
          </cell>
        </row>
        <row r="8784">
          <cell r="A8784" t="str">
            <v/>
          </cell>
        </row>
        <row r="8785">
          <cell r="A8785" t="str">
            <v/>
          </cell>
        </row>
        <row r="8786">
          <cell r="A8786" t="str">
            <v/>
          </cell>
        </row>
        <row r="8787">
          <cell r="A8787" t="str">
            <v/>
          </cell>
        </row>
        <row r="8788">
          <cell r="A8788" t="str">
            <v/>
          </cell>
        </row>
        <row r="8789">
          <cell r="A8789" t="str">
            <v/>
          </cell>
        </row>
        <row r="8790">
          <cell r="A8790" t="str">
            <v/>
          </cell>
        </row>
        <row r="8791">
          <cell r="A8791" t="str">
            <v/>
          </cell>
        </row>
        <row r="8792">
          <cell r="A8792" t="str">
            <v/>
          </cell>
        </row>
        <row r="8793">
          <cell r="A8793" t="str">
            <v/>
          </cell>
        </row>
        <row r="8794">
          <cell r="A8794" t="str">
            <v/>
          </cell>
        </row>
        <row r="8795">
          <cell r="A8795" t="str">
            <v/>
          </cell>
        </row>
        <row r="8796">
          <cell r="A8796" t="str">
            <v/>
          </cell>
        </row>
        <row r="8797">
          <cell r="A8797" t="str">
            <v/>
          </cell>
        </row>
        <row r="8798">
          <cell r="A8798" t="str">
            <v/>
          </cell>
        </row>
        <row r="8799">
          <cell r="A8799" t="str">
            <v/>
          </cell>
        </row>
        <row r="8800">
          <cell r="A8800" t="str">
            <v/>
          </cell>
        </row>
        <row r="8801">
          <cell r="A8801" t="str">
            <v/>
          </cell>
        </row>
        <row r="8802">
          <cell r="A8802" t="str">
            <v/>
          </cell>
        </row>
        <row r="8803">
          <cell r="A8803" t="str">
            <v/>
          </cell>
        </row>
        <row r="8804">
          <cell r="A8804" t="str">
            <v/>
          </cell>
        </row>
        <row r="8805">
          <cell r="A8805" t="str">
            <v/>
          </cell>
        </row>
        <row r="8806">
          <cell r="A8806" t="str">
            <v/>
          </cell>
        </row>
        <row r="8807">
          <cell r="A8807" t="str">
            <v/>
          </cell>
        </row>
        <row r="8808">
          <cell r="A8808" t="str">
            <v/>
          </cell>
        </row>
        <row r="8809">
          <cell r="A8809" t="str">
            <v/>
          </cell>
        </row>
        <row r="8810">
          <cell r="A8810" t="str">
            <v/>
          </cell>
        </row>
        <row r="8811">
          <cell r="A8811" t="str">
            <v/>
          </cell>
        </row>
        <row r="8812">
          <cell r="A8812" t="str">
            <v/>
          </cell>
        </row>
        <row r="8813">
          <cell r="A8813" t="str">
            <v/>
          </cell>
        </row>
        <row r="8814">
          <cell r="A8814" t="str">
            <v/>
          </cell>
        </row>
        <row r="8815">
          <cell r="A8815" t="str">
            <v/>
          </cell>
        </row>
        <row r="8816">
          <cell r="A8816" t="str">
            <v/>
          </cell>
        </row>
        <row r="8817">
          <cell r="A8817" t="str">
            <v/>
          </cell>
        </row>
        <row r="8818">
          <cell r="A8818" t="str">
            <v/>
          </cell>
        </row>
        <row r="8819">
          <cell r="A8819" t="str">
            <v/>
          </cell>
        </row>
        <row r="8820">
          <cell r="A8820" t="str">
            <v/>
          </cell>
        </row>
        <row r="8821">
          <cell r="A8821" t="str">
            <v/>
          </cell>
        </row>
        <row r="8822">
          <cell r="A8822" t="str">
            <v/>
          </cell>
        </row>
        <row r="8823">
          <cell r="A8823" t="str">
            <v/>
          </cell>
        </row>
        <row r="8824">
          <cell r="A8824" t="str">
            <v/>
          </cell>
        </row>
        <row r="8825">
          <cell r="A8825" t="str">
            <v/>
          </cell>
        </row>
        <row r="8826">
          <cell r="A8826" t="str">
            <v/>
          </cell>
        </row>
        <row r="8827">
          <cell r="A8827" t="str">
            <v/>
          </cell>
        </row>
        <row r="8828">
          <cell r="A8828" t="str">
            <v/>
          </cell>
        </row>
        <row r="8829">
          <cell r="A8829" t="str">
            <v/>
          </cell>
        </row>
        <row r="8830">
          <cell r="A8830" t="str">
            <v/>
          </cell>
        </row>
        <row r="8831">
          <cell r="A8831" t="str">
            <v/>
          </cell>
        </row>
        <row r="8832">
          <cell r="A8832" t="str">
            <v/>
          </cell>
        </row>
        <row r="8833">
          <cell r="A8833" t="str">
            <v/>
          </cell>
        </row>
        <row r="8834">
          <cell r="A8834" t="str">
            <v/>
          </cell>
        </row>
        <row r="8835">
          <cell r="A8835" t="str">
            <v/>
          </cell>
        </row>
        <row r="8836">
          <cell r="A8836" t="str">
            <v/>
          </cell>
        </row>
        <row r="8837">
          <cell r="A8837" t="str">
            <v/>
          </cell>
        </row>
        <row r="8838">
          <cell r="A8838" t="str">
            <v/>
          </cell>
        </row>
        <row r="8839">
          <cell r="A8839" t="str">
            <v/>
          </cell>
        </row>
        <row r="8840">
          <cell r="A8840" t="str">
            <v/>
          </cell>
        </row>
        <row r="8841">
          <cell r="A8841" t="str">
            <v/>
          </cell>
        </row>
        <row r="8842">
          <cell r="A8842" t="str">
            <v/>
          </cell>
        </row>
        <row r="8843">
          <cell r="A8843" t="str">
            <v/>
          </cell>
        </row>
        <row r="8844">
          <cell r="A8844" t="str">
            <v/>
          </cell>
        </row>
        <row r="8845">
          <cell r="A8845" t="str">
            <v/>
          </cell>
        </row>
        <row r="8846">
          <cell r="A8846" t="str">
            <v/>
          </cell>
        </row>
        <row r="8847">
          <cell r="A8847" t="str">
            <v/>
          </cell>
        </row>
        <row r="8848">
          <cell r="A8848" t="str">
            <v/>
          </cell>
        </row>
        <row r="8849">
          <cell r="A8849" t="str">
            <v/>
          </cell>
        </row>
        <row r="8850">
          <cell r="A8850" t="str">
            <v/>
          </cell>
        </row>
        <row r="8851">
          <cell r="A8851" t="str">
            <v/>
          </cell>
        </row>
        <row r="8852">
          <cell r="A8852" t="str">
            <v/>
          </cell>
        </row>
        <row r="8853">
          <cell r="A8853" t="str">
            <v/>
          </cell>
        </row>
        <row r="8854">
          <cell r="A8854" t="str">
            <v/>
          </cell>
        </row>
        <row r="8855">
          <cell r="A8855" t="str">
            <v/>
          </cell>
        </row>
        <row r="8856">
          <cell r="A8856" t="str">
            <v/>
          </cell>
        </row>
        <row r="8857">
          <cell r="A8857" t="str">
            <v/>
          </cell>
        </row>
        <row r="8858">
          <cell r="A8858" t="str">
            <v/>
          </cell>
        </row>
        <row r="8859">
          <cell r="A8859" t="str">
            <v/>
          </cell>
        </row>
        <row r="8860">
          <cell r="A8860" t="str">
            <v/>
          </cell>
        </row>
        <row r="8861">
          <cell r="A8861" t="str">
            <v/>
          </cell>
        </row>
        <row r="8862">
          <cell r="A8862" t="str">
            <v/>
          </cell>
        </row>
        <row r="8863">
          <cell r="A8863" t="str">
            <v/>
          </cell>
        </row>
        <row r="8864">
          <cell r="A8864" t="str">
            <v/>
          </cell>
        </row>
        <row r="8865">
          <cell r="A8865" t="str">
            <v/>
          </cell>
        </row>
        <row r="8866">
          <cell r="A8866" t="str">
            <v/>
          </cell>
        </row>
        <row r="8867">
          <cell r="A8867" t="str">
            <v/>
          </cell>
        </row>
        <row r="8868">
          <cell r="A8868" t="str">
            <v/>
          </cell>
        </row>
        <row r="8869">
          <cell r="A8869" t="str">
            <v/>
          </cell>
        </row>
        <row r="8870">
          <cell r="A8870" t="str">
            <v/>
          </cell>
        </row>
        <row r="8871">
          <cell r="A8871" t="str">
            <v/>
          </cell>
        </row>
        <row r="8872">
          <cell r="A8872" t="str">
            <v/>
          </cell>
        </row>
        <row r="8873">
          <cell r="A8873" t="str">
            <v/>
          </cell>
        </row>
        <row r="8874">
          <cell r="A8874" t="str">
            <v/>
          </cell>
        </row>
        <row r="8875">
          <cell r="A8875" t="str">
            <v/>
          </cell>
        </row>
        <row r="8876">
          <cell r="A8876" t="str">
            <v/>
          </cell>
        </row>
        <row r="8877">
          <cell r="A8877" t="str">
            <v/>
          </cell>
        </row>
        <row r="8878">
          <cell r="A8878" t="str">
            <v/>
          </cell>
        </row>
        <row r="8879">
          <cell r="A8879" t="str">
            <v/>
          </cell>
        </row>
        <row r="8880">
          <cell r="A8880" t="str">
            <v/>
          </cell>
        </row>
        <row r="8881">
          <cell r="A8881" t="str">
            <v/>
          </cell>
        </row>
        <row r="8882">
          <cell r="A8882" t="str">
            <v/>
          </cell>
        </row>
        <row r="8883">
          <cell r="A8883" t="str">
            <v/>
          </cell>
        </row>
        <row r="8884">
          <cell r="A8884" t="str">
            <v/>
          </cell>
        </row>
        <row r="8885">
          <cell r="A8885" t="str">
            <v/>
          </cell>
        </row>
        <row r="8886">
          <cell r="A8886" t="str">
            <v/>
          </cell>
        </row>
        <row r="8887">
          <cell r="A8887" t="str">
            <v/>
          </cell>
        </row>
        <row r="8888">
          <cell r="A8888" t="str">
            <v/>
          </cell>
        </row>
        <row r="8889">
          <cell r="A8889" t="str">
            <v/>
          </cell>
        </row>
        <row r="8890">
          <cell r="A8890" t="str">
            <v/>
          </cell>
        </row>
        <row r="8891">
          <cell r="A8891" t="str">
            <v/>
          </cell>
        </row>
        <row r="8892">
          <cell r="A8892" t="str">
            <v/>
          </cell>
        </row>
        <row r="8893">
          <cell r="A8893" t="str">
            <v/>
          </cell>
        </row>
        <row r="8894">
          <cell r="A8894" t="str">
            <v/>
          </cell>
        </row>
        <row r="8895">
          <cell r="A8895" t="str">
            <v/>
          </cell>
        </row>
        <row r="8896">
          <cell r="A8896" t="str">
            <v/>
          </cell>
        </row>
        <row r="8897">
          <cell r="A8897" t="str">
            <v/>
          </cell>
        </row>
        <row r="8898">
          <cell r="A8898" t="str">
            <v/>
          </cell>
        </row>
        <row r="8899">
          <cell r="A8899" t="str">
            <v/>
          </cell>
        </row>
        <row r="8900">
          <cell r="A8900" t="str">
            <v/>
          </cell>
        </row>
        <row r="8901">
          <cell r="A8901" t="str">
            <v/>
          </cell>
        </row>
        <row r="8902">
          <cell r="A8902" t="str">
            <v/>
          </cell>
        </row>
        <row r="8903">
          <cell r="A8903" t="str">
            <v/>
          </cell>
        </row>
        <row r="8904">
          <cell r="A8904" t="str">
            <v/>
          </cell>
        </row>
        <row r="8905">
          <cell r="A8905" t="str">
            <v/>
          </cell>
        </row>
        <row r="8906">
          <cell r="A8906" t="str">
            <v/>
          </cell>
        </row>
        <row r="8907">
          <cell r="A8907" t="str">
            <v/>
          </cell>
        </row>
        <row r="8908">
          <cell r="A8908" t="str">
            <v/>
          </cell>
        </row>
        <row r="8909">
          <cell r="A8909" t="str">
            <v/>
          </cell>
        </row>
        <row r="8910">
          <cell r="A8910" t="str">
            <v/>
          </cell>
        </row>
        <row r="8911">
          <cell r="A8911" t="str">
            <v/>
          </cell>
        </row>
        <row r="8912">
          <cell r="A8912" t="str">
            <v/>
          </cell>
        </row>
        <row r="8913">
          <cell r="A8913" t="str">
            <v/>
          </cell>
        </row>
        <row r="8914">
          <cell r="A8914" t="str">
            <v/>
          </cell>
        </row>
        <row r="8915">
          <cell r="A8915" t="str">
            <v/>
          </cell>
        </row>
        <row r="8916">
          <cell r="A8916" t="str">
            <v/>
          </cell>
        </row>
        <row r="8917">
          <cell r="A8917" t="str">
            <v/>
          </cell>
        </row>
        <row r="8918">
          <cell r="A8918" t="str">
            <v/>
          </cell>
        </row>
        <row r="8919">
          <cell r="A8919" t="str">
            <v/>
          </cell>
        </row>
        <row r="8920">
          <cell r="A8920" t="str">
            <v/>
          </cell>
        </row>
        <row r="8921">
          <cell r="A8921" t="str">
            <v/>
          </cell>
        </row>
        <row r="8922">
          <cell r="A8922" t="str">
            <v/>
          </cell>
        </row>
        <row r="8923">
          <cell r="A8923" t="str">
            <v/>
          </cell>
        </row>
        <row r="8924">
          <cell r="A8924" t="str">
            <v/>
          </cell>
        </row>
        <row r="8925">
          <cell r="A8925" t="str">
            <v/>
          </cell>
        </row>
        <row r="8926">
          <cell r="A8926" t="str">
            <v/>
          </cell>
        </row>
        <row r="8927">
          <cell r="A8927" t="str">
            <v/>
          </cell>
        </row>
        <row r="8928">
          <cell r="A8928" t="str">
            <v/>
          </cell>
        </row>
        <row r="8929">
          <cell r="A8929" t="str">
            <v/>
          </cell>
        </row>
        <row r="8930">
          <cell r="A8930" t="str">
            <v/>
          </cell>
        </row>
        <row r="8931">
          <cell r="A8931" t="str">
            <v/>
          </cell>
        </row>
        <row r="8932">
          <cell r="A8932" t="str">
            <v/>
          </cell>
        </row>
        <row r="8933">
          <cell r="A8933" t="str">
            <v/>
          </cell>
        </row>
        <row r="8934">
          <cell r="A8934" t="str">
            <v/>
          </cell>
        </row>
        <row r="8935">
          <cell r="A8935" t="str">
            <v/>
          </cell>
        </row>
        <row r="8936">
          <cell r="A8936" t="str">
            <v/>
          </cell>
        </row>
        <row r="8937">
          <cell r="A8937" t="str">
            <v/>
          </cell>
        </row>
        <row r="8938">
          <cell r="A8938" t="str">
            <v/>
          </cell>
        </row>
        <row r="8939">
          <cell r="A8939" t="str">
            <v/>
          </cell>
        </row>
        <row r="8940">
          <cell r="A8940" t="str">
            <v/>
          </cell>
        </row>
        <row r="8941">
          <cell r="A8941" t="str">
            <v/>
          </cell>
        </row>
        <row r="8942">
          <cell r="A8942" t="str">
            <v/>
          </cell>
        </row>
        <row r="8943">
          <cell r="A8943" t="str">
            <v/>
          </cell>
        </row>
        <row r="8944">
          <cell r="A8944" t="str">
            <v/>
          </cell>
        </row>
        <row r="8945">
          <cell r="A8945" t="str">
            <v/>
          </cell>
        </row>
        <row r="8946">
          <cell r="A8946" t="str">
            <v/>
          </cell>
        </row>
        <row r="8947">
          <cell r="A8947" t="str">
            <v/>
          </cell>
        </row>
        <row r="8948">
          <cell r="A8948" t="str">
            <v/>
          </cell>
        </row>
        <row r="8949">
          <cell r="A8949" t="str">
            <v/>
          </cell>
        </row>
        <row r="8950">
          <cell r="A8950" t="str">
            <v/>
          </cell>
        </row>
        <row r="8951">
          <cell r="A8951" t="str">
            <v/>
          </cell>
        </row>
        <row r="8952">
          <cell r="A8952" t="str">
            <v/>
          </cell>
        </row>
        <row r="8953">
          <cell r="A8953" t="str">
            <v/>
          </cell>
        </row>
        <row r="8954">
          <cell r="A8954" t="str">
            <v/>
          </cell>
        </row>
        <row r="8955">
          <cell r="A8955" t="str">
            <v/>
          </cell>
        </row>
        <row r="8956">
          <cell r="A8956" t="str">
            <v/>
          </cell>
        </row>
        <row r="8957">
          <cell r="A8957" t="str">
            <v/>
          </cell>
        </row>
        <row r="8958">
          <cell r="A8958" t="str">
            <v/>
          </cell>
        </row>
        <row r="8959">
          <cell r="A8959" t="str">
            <v/>
          </cell>
        </row>
        <row r="8960">
          <cell r="A8960" t="str">
            <v/>
          </cell>
        </row>
        <row r="8961">
          <cell r="A8961" t="str">
            <v/>
          </cell>
        </row>
        <row r="8962">
          <cell r="A8962" t="str">
            <v/>
          </cell>
        </row>
        <row r="8963">
          <cell r="A8963" t="str">
            <v/>
          </cell>
        </row>
        <row r="8964">
          <cell r="A8964" t="str">
            <v/>
          </cell>
        </row>
        <row r="8965">
          <cell r="A8965" t="str">
            <v/>
          </cell>
        </row>
        <row r="8966">
          <cell r="A8966" t="str">
            <v/>
          </cell>
        </row>
        <row r="8967">
          <cell r="A8967" t="str">
            <v/>
          </cell>
        </row>
        <row r="8968">
          <cell r="A8968" t="str">
            <v/>
          </cell>
        </row>
        <row r="8969">
          <cell r="A8969" t="str">
            <v/>
          </cell>
        </row>
        <row r="8970">
          <cell r="A8970" t="str">
            <v/>
          </cell>
        </row>
        <row r="8971">
          <cell r="A8971" t="str">
            <v/>
          </cell>
        </row>
        <row r="8972">
          <cell r="A8972" t="str">
            <v/>
          </cell>
        </row>
        <row r="8973">
          <cell r="A8973" t="str">
            <v/>
          </cell>
        </row>
        <row r="8974">
          <cell r="A8974" t="str">
            <v/>
          </cell>
        </row>
        <row r="8975">
          <cell r="A8975" t="str">
            <v/>
          </cell>
        </row>
        <row r="8976">
          <cell r="A8976" t="str">
            <v/>
          </cell>
        </row>
        <row r="8977">
          <cell r="A8977" t="str">
            <v/>
          </cell>
        </row>
        <row r="8978">
          <cell r="A8978" t="str">
            <v/>
          </cell>
        </row>
        <row r="8979">
          <cell r="A8979" t="str">
            <v/>
          </cell>
        </row>
        <row r="8980">
          <cell r="A8980" t="str">
            <v/>
          </cell>
        </row>
        <row r="8981">
          <cell r="A8981" t="str">
            <v/>
          </cell>
        </row>
        <row r="8982">
          <cell r="A8982" t="str">
            <v/>
          </cell>
        </row>
        <row r="8983">
          <cell r="A8983" t="str">
            <v/>
          </cell>
        </row>
        <row r="8984">
          <cell r="A8984" t="str">
            <v/>
          </cell>
        </row>
        <row r="8985">
          <cell r="A8985" t="str">
            <v/>
          </cell>
        </row>
        <row r="8986">
          <cell r="A8986" t="str">
            <v/>
          </cell>
        </row>
        <row r="8987">
          <cell r="A8987" t="str">
            <v/>
          </cell>
        </row>
        <row r="8988">
          <cell r="A8988" t="str">
            <v/>
          </cell>
        </row>
        <row r="8989">
          <cell r="A8989" t="str">
            <v/>
          </cell>
        </row>
        <row r="8990">
          <cell r="A8990" t="str">
            <v/>
          </cell>
        </row>
        <row r="8991">
          <cell r="A8991" t="str">
            <v/>
          </cell>
        </row>
        <row r="8992">
          <cell r="A8992" t="str">
            <v/>
          </cell>
        </row>
        <row r="8993">
          <cell r="A8993" t="str">
            <v/>
          </cell>
        </row>
        <row r="8994">
          <cell r="A8994" t="str">
            <v/>
          </cell>
        </row>
        <row r="8995">
          <cell r="A8995" t="str">
            <v/>
          </cell>
        </row>
        <row r="8996">
          <cell r="A8996" t="str">
            <v/>
          </cell>
        </row>
        <row r="8997">
          <cell r="A8997" t="str">
            <v/>
          </cell>
        </row>
        <row r="8998">
          <cell r="A8998" t="str">
            <v/>
          </cell>
        </row>
        <row r="8999">
          <cell r="A8999" t="str">
            <v/>
          </cell>
        </row>
        <row r="9000">
          <cell r="A9000" t="str">
            <v/>
          </cell>
        </row>
        <row r="9001">
          <cell r="A9001" t="str">
            <v/>
          </cell>
        </row>
        <row r="9002">
          <cell r="A9002" t="str">
            <v/>
          </cell>
        </row>
        <row r="9003">
          <cell r="A9003" t="str">
            <v/>
          </cell>
        </row>
        <row r="9004">
          <cell r="A9004" t="str">
            <v/>
          </cell>
        </row>
        <row r="9005">
          <cell r="A9005" t="str">
            <v/>
          </cell>
        </row>
        <row r="9006">
          <cell r="A9006" t="str">
            <v/>
          </cell>
        </row>
        <row r="9007">
          <cell r="A9007" t="str">
            <v/>
          </cell>
        </row>
        <row r="9008">
          <cell r="A9008" t="str">
            <v/>
          </cell>
        </row>
        <row r="9009">
          <cell r="A9009" t="str">
            <v/>
          </cell>
        </row>
        <row r="9010">
          <cell r="A9010" t="str">
            <v/>
          </cell>
        </row>
        <row r="9011">
          <cell r="A9011" t="str">
            <v/>
          </cell>
        </row>
        <row r="9012">
          <cell r="A9012" t="str">
            <v/>
          </cell>
        </row>
        <row r="9013">
          <cell r="A9013" t="str">
            <v/>
          </cell>
        </row>
        <row r="9014">
          <cell r="A9014" t="str">
            <v/>
          </cell>
        </row>
        <row r="9015">
          <cell r="A9015" t="str">
            <v/>
          </cell>
        </row>
        <row r="9016">
          <cell r="A9016" t="str">
            <v/>
          </cell>
        </row>
        <row r="9017">
          <cell r="A9017" t="str">
            <v/>
          </cell>
        </row>
        <row r="9018">
          <cell r="A9018" t="str">
            <v/>
          </cell>
        </row>
        <row r="9019">
          <cell r="A9019" t="str">
            <v/>
          </cell>
        </row>
        <row r="9020">
          <cell r="A9020" t="str">
            <v/>
          </cell>
        </row>
        <row r="9021">
          <cell r="A9021" t="str">
            <v/>
          </cell>
        </row>
        <row r="9022">
          <cell r="A9022" t="str">
            <v/>
          </cell>
        </row>
        <row r="9023">
          <cell r="A9023" t="str">
            <v/>
          </cell>
        </row>
        <row r="9024">
          <cell r="A9024" t="str">
            <v/>
          </cell>
        </row>
        <row r="9025">
          <cell r="A9025" t="str">
            <v/>
          </cell>
        </row>
        <row r="9026">
          <cell r="A9026" t="str">
            <v/>
          </cell>
        </row>
        <row r="9027">
          <cell r="A9027" t="str">
            <v/>
          </cell>
        </row>
        <row r="9028">
          <cell r="A9028" t="str">
            <v/>
          </cell>
        </row>
        <row r="9029">
          <cell r="A9029" t="str">
            <v/>
          </cell>
        </row>
        <row r="9030">
          <cell r="A9030" t="str">
            <v/>
          </cell>
        </row>
        <row r="9031">
          <cell r="A9031" t="str">
            <v/>
          </cell>
        </row>
        <row r="9032">
          <cell r="A9032" t="str">
            <v/>
          </cell>
        </row>
        <row r="9033">
          <cell r="A9033" t="str">
            <v/>
          </cell>
        </row>
        <row r="9034">
          <cell r="A9034" t="str">
            <v/>
          </cell>
        </row>
        <row r="9035">
          <cell r="A9035" t="str">
            <v/>
          </cell>
        </row>
        <row r="9036">
          <cell r="A9036" t="str">
            <v/>
          </cell>
        </row>
        <row r="9037">
          <cell r="A9037" t="str">
            <v/>
          </cell>
        </row>
        <row r="9038">
          <cell r="A9038" t="str">
            <v/>
          </cell>
        </row>
        <row r="9039">
          <cell r="A9039" t="str">
            <v/>
          </cell>
        </row>
        <row r="9040">
          <cell r="A9040" t="str">
            <v/>
          </cell>
        </row>
        <row r="9041">
          <cell r="A9041" t="str">
            <v/>
          </cell>
        </row>
        <row r="9042">
          <cell r="A9042" t="str">
            <v/>
          </cell>
        </row>
        <row r="9043">
          <cell r="A9043" t="str">
            <v/>
          </cell>
        </row>
        <row r="9044">
          <cell r="A9044" t="str">
            <v/>
          </cell>
        </row>
        <row r="9045">
          <cell r="A9045" t="str">
            <v/>
          </cell>
        </row>
        <row r="9046">
          <cell r="A9046" t="str">
            <v/>
          </cell>
        </row>
        <row r="9047">
          <cell r="A9047" t="str">
            <v/>
          </cell>
        </row>
        <row r="9048">
          <cell r="A9048" t="str">
            <v/>
          </cell>
        </row>
        <row r="9049">
          <cell r="A9049" t="str">
            <v/>
          </cell>
        </row>
        <row r="9050">
          <cell r="A9050" t="str">
            <v/>
          </cell>
        </row>
        <row r="9051">
          <cell r="A9051" t="str">
            <v/>
          </cell>
        </row>
        <row r="9052">
          <cell r="A9052" t="str">
            <v/>
          </cell>
        </row>
        <row r="9053">
          <cell r="A9053" t="str">
            <v/>
          </cell>
        </row>
        <row r="9054">
          <cell r="A9054" t="str">
            <v/>
          </cell>
        </row>
        <row r="9055">
          <cell r="A9055" t="str">
            <v/>
          </cell>
        </row>
        <row r="9056">
          <cell r="A9056" t="str">
            <v/>
          </cell>
        </row>
        <row r="9057">
          <cell r="A9057" t="str">
            <v/>
          </cell>
        </row>
        <row r="9058">
          <cell r="A9058" t="str">
            <v/>
          </cell>
        </row>
        <row r="9059">
          <cell r="A9059" t="str">
            <v/>
          </cell>
        </row>
        <row r="9060">
          <cell r="A9060" t="str">
            <v/>
          </cell>
        </row>
        <row r="9061">
          <cell r="A9061" t="str">
            <v/>
          </cell>
        </row>
        <row r="9062">
          <cell r="A9062" t="str">
            <v/>
          </cell>
        </row>
        <row r="9063">
          <cell r="A9063" t="str">
            <v/>
          </cell>
        </row>
        <row r="9064">
          <cell r="A9064" t="str">
            <v/>
          </cell>
        </row>
        <row r="9065">
          <cell r="A9065" t="str">
            <v/>
          </cell>
        </row>
        <row r="9066">
          <cell r="A9066" t="str">
            <v/>
          </cell>
        </row>
        <row r="9067">
          <cell r="A9067" t="str">
            <v/>
          </cell>
        </row>
        <row r="9068">
          <cell r="A9068" t="str">
            <v/>
          </cell>
        </row>
        <row r="9069">
          <cell r="A9069" t="str">
            <v/>
          </cell>
        </row>
        <row r="9070">
          <cell r="A9070" t="str">
            <v/>
          </cell>
        </row>
        <row r="9071">
          <cell r="A9071" t="str">
            <v/>
          </cell>
        </row>
        <row r="9072">
          <cell r="A9072" t="str">
            <v/>
          </cell>
        </row>
        <row r="9073">
          <cell r="A9073" t="str">
            <v/>
          </cell>
        </row>
        <row r="9074">
          <cell r="A9074" t="str">
            <v/>
          </cell>
        </row>
        <row r="9075">
          <cell r="A9075" t="str">
            <v/>
          </cell>
        </row>
        <row r="9076">
          <cell r="A9076" t="str">
            <v/>
          </cell>
        </row>
        <row r="9077">
          <cell r="A9077" t="str">
            <v/>
          </cell>
        </row>
        <row r="9078">
          <cell r="A9078" t="str">
            <v/>
          </cell>
        </row>
        <row r="9079">
          <cell r="A9079" t="str">
            <v/>
          </cell>
        </row>
        <row r="9080">
          <cell r="A9080" t="str">
            <v/>
          </cell>
        </row>
        <row r="9081">
          <cell r="A9081" t="str">
            <v/>
          </cell>
        </row>
        <row r="9082">
          <cell r="A9082" t="str">
            <v/>
          </cell>
        </row>
        <row r="9083">
          <cell r="A9083" t="str">
            <v/>
          </cell>
        </row>
        <row r="9084">
          <cell r="A9084" t="str">
            <v/>
          </cell>
        </row>
        <row r="9085">
          <cell r="A9085" t="str">
            <v/>
          </cell>
        </row>
        <row r="9086">
          <cell r="A9086" t="str">
            <v/>
          </cell>
        </row>
        <row r="9087">
          <cell r="A9087" t="str">
            <v/>
          </cell>
        </row>
        <row r="9088">
          <cell r="A9088" t="str">
            <v/>
          </cell>
        </row>
        <row r="9089">
          <cell r="A9089" t="str">
            <v/>
          </cell>
        </row>
        <row r="9090">
          <cell r="A9090" t="str">
            <v/>
          </cell>
        </row>
        <row r="9091">
          <cell r="A9091" t="str">
            <v/>
          </cell>
        </row>
        <row r="9092">
          <cell r="A9092" t="str">
            <v/>
          </cell>
        </row>
        <row r="9093">
          <cell r="A9093" t="str">
            <v/>
          </cell>
        </row>
        <row r="9094">
          <cell r="A9094" t="str">
            <v/>
          </cell>
        </row>
        <row r="9095">
          <cell r="A9095" t="str">
            <v/>
          </cell>
        </row>
        <row r="9096">
          <cell r="A9096" t="str">
            <v/>
          </cell>
        </row>
        <row r="9097">
          <cell r="A9097" t="str">
            <v/>
          </cell>
        </row>
        <row r="9098">
          <cell r="A9098" t="str">
            <v/>
          </cell>
        </row>
        <row r="9099">
          <cell r="A9099" t="str">
            <v/>
          </cell>
        </row>
        <row r="9100">
          <cell r="A9100" t="str">
            <v/>
          </cell>
        </row>
        <row r="9101">
          <cell r="A9101" t="str">
            <v/>
          </cell>
        </row>
        <row r="9102">
          <cell r="A9102" t="str">
            <v/>
          </cell>
        </row>
        <row r="9103">
          <cell r="A9103" t="str">
            <v/>
          </cell>
        </row>
        <row r="9104">
          <cell r="A9104" t="str">
            <v/>
          </cell>
        </row>
        <row r="9105">
          <cell r="A9105" t="str">
            <v/>
          </cell>
        </row>
        <row r="9106">
          <cell r="A9106" t="str">
            <v/>
          </cell>
        </row>
        <row r="9107">
          <cell r="A9107" t="str">
            <v/>
          </cell>
        </row>
        <row r="9108">
          <cell r="A9108" t="str">
            <v/>
          </cell>
        </row>
        <row r="9109">
          <cell r="A9109" t="str">
            <v/>
          </cell>
        </row>
        <row r="9110">
          <cell r="A9110" t="str">
            <v/>
          </cell>
        </row>
        <row r="9111">
          <cell r="A9111" t="str">
            <v/>
          </cell>
        </row>
        <row r="9112">
          <cell r="A9112" t="str">
            <v/>
          </cell>
        </row>
        <row r="9113">
          <cell r="A9113" t="str">
            <v/>
          </cell>
        </row>
        <row r="9114">
          <cell r="A9114" t="str">
            <v/>
          </cell>
        </row>
        <row r="9115">
          <cell r="A9115" t="str">
            <v/>
          </cell>
        </row>
        <row r="9116">
          <cell r="A9116" t="str">
            <v/>
          </cell>
        </row>
        <row r="9117">
          <cell r="A9117" t="str">
            <v/>
          </cell>
        </row>
        <row r="9118">
          <cell r="A9118" t="str">
            <v/>
          </cell>
        </row>
        <row r="9119">
          <cell r="A9119" t="str">
            <v/>
          </cell>
        </row>
        <row r="9120">
          <cell r="A9120" t="str">
            <v/>
          </cell>
        </row>
        <row r="9121">
          <cell r="A9121" t="str">
            <v/>
          </cell>
        </row>
        <row r="9122">
          <cell r="A9122" t="str">
            <v/>
          </cell>
        </row>
        <row r="9123">
          <cell r="A9123" t="str">
            <v/>
          </cell>
        </row>
        <row r="9124">
          <cell r="A9124" t="str">
            <v/>
          </cell>
        </row>
        <row r="9125">
          <cell r="A9125" t="str">
            <v/>
          </cell>
        </row>
        <row r="9126">
          <cell r="A9126" t="str">
            <v/>
          </cell>
        </row>
        <row r="9127">
          <cell r="A9127" t="str">
            <v/>
          </cell>
        </row>
        <row r="9128">
          <cell r="A9128" t="str">
            <v/>
          </cell>
        </row>
        <row r="9129">
          <cell r="A9129" t="str">
            <v/>
          </cell>
        </row>
        <row r="9130">
          <cell r="A9130" t="str">
            <v/>
          </cell>
        </row>
        <row r="9131">
          <cell r="A9131" t="str">
            <v/>
          </cell>
        </row>
        <row r="9132">
          <cell r="A9132" t="str">
            <v/>
          </cell>
        </row>
        <row r="9133">
          <cell r="A9133" t="str">
            <v/>
          </cell>
        </row>
        <row r="9134">
          <cell r="A9134" t="str">
            <v/>
          </cell>
        </row>
        <row r="9135">
          <cell r="A9135" t="str">
            <v/>
          </cell>
        </row>
        <row r="9136">
          <cell r="A9136" t="str">
            <v/>
          </cell>
        </row>
        <row r="9137">
          <cell r="A9137" t="str">
            <v/>
          </cell>
        </row>
        <row r="9138">
          <cell r="A9138" t="str">
            <v/>
          </cell>
        </row>
        <row r="9139">
          <cell r="A9139" t="str">
            <v/>
          </cell>
        </row>
        <row r="9140">
          <cell r="A9140" t="str">
            <v/>
          </cell>
        </row>
        <row r="9141">
          <cell r="A9141" t="str">
            <v/>
          </cell>
        </row>
        <row r="9142">
          <cell r="A9142" t="str">
            <v/>
          </cell>
        </row>
        <row r="9143">
          <cell r="A9143" t="str">
            <v/>
          </cell>
        </row>
        <row r="9144">
          <cell r="A9144" t="str">
            <v/>
          </cell>
        </row>
        <row r="9145">
          <cell r="A9145" t="str">
            <v/>
          </cell>
        </row>
        <row r="9146">
          <cell r="A9146" t="str">
            <v/>
          </cell>
        </row>
        <row r="9147">
          <cell r="A9147" t="str">
            <v/>
          </cell>
        </row>
        <row r="9148">
          <cell r="A9148" t="str">
            <v/>
          </cell>
        </row>
        <row r="9149">
          <cell r="A9149" t="str">
            <v/>
          </cell>
        </row>
        <row r="9150">
          <cell r="A9150" t="str">
            <v/>
          </cell>
        </row>
        <row r="9151">
          <cell r="A9151" t="str">
            <v/>
          </cell>
        </row>
        <row r="9152">
          <cell r="A9152" t="str">
            <v/>
          </cell>
        </row>
        <row r="9153">
          <cell r="A9153" t="str">
            <v/>
          </cell>
        </row>
        <row r="9154">
          <cell r="A9154" t="str">
            <v/>
          </cell>
        </row>
        <row r="9155">
          <cell r="A9155" t="str">
            <v/>
          </cell>
        </row>
        <row r="9156">
          <cell r="A9156" t="str">
            <v/>
          </cell>
        </row>
        <row r="9157">
          <cell r="A9157" t="str">
            <v/>
          </cell>
        </row>
        <row r="9158">
          <cell r="A9158" t="str">
            <v/>
          </cell>
        </row>
        <row r="9159">
          <cell r="A9159" t="str">
            <v/>
          </cell>
        </row>
        <row r="9160">
          <cell r="A9160" t="str">
            <v/>
          </cell>
        </row>
        <row r="9161">
          <cell r="A9161" t="str">
            <v/>
          </cell>
        </row>
        <row r="9162">
          <cell r="A9162" t="str">
            <v/>
          </cell>
        </row>
        <row r="9163">
          <cell r="A9163" t="str">
            <v/>
          </cell>
        </row>
        <row r="9164">
          <cell r="A9164" t="str">
            <v/>
          </cell>
        </row>
        <row r="9165">
          <cell r="A9165" t="str">
            <v/>
          </cell>
        </row>
        <row r="9166">
          <cell r="A9166" t="str">
            <v/>
          </cell>
        </row>
        <row r="9167">
          <cell r="A9167" t="str">
            <v/>
          </cell>
        </row>
        <row r="9168">
          <cell r="A9168" t="str">
            <v/>
          </cell>
        </row>
        <row r="9169">
          <cell r="A9169" t="str">
            <v/>
          </cell>
        </row>
        <row r="9170">
          <cell r="A9170" t="str">
            <v/>
          </cell>
        </row>
        <row r="9171">
          <cell r="A9171" t="str">
            <v/>
          </cell>
        </row>
        <row r="9172">
          <cell r="A9172" t="str">
            <v/>
          </cell>
        </row>
        <row r="9173">
          <cell r="A9173" t="str">
            <v/>
          </cell>
        </row>
        <row r="9174">
          <cell r="A9174" t="str">
            <v/>
          </cell>
        </row>
        <row r="9175">
          <cell r="A9175" t="str">
            <v/>
          </cell>
        </row>
        <row r="9176">
          <cell r="A9176" t="str">
            <v/>
          </cell>
        </row>
        <row r="9177">
          <cell r="A9177" t="str">
            <v/>
          </cell>
        </row>
        <row r="9178">
          <cell r="A9178" t="str">
            <v/>
          </cell>
        </row>
        <row r="9179">
          <cell r="A9179" t="str">
            <v/>
          </cell>
        </row>
        <row r="9180">
          <cell r="A9180" t="str">
            <v/>
          </cell>
        </row>
        <row r="9181">
          <cell r="A9181" t="str">
            <v/>
          </cell>
        </row>
        <row r="9182">
          <cell r="A9182" t="str">
            <v/>
          </cell>
        </row>
        <row r="9183">
          <cell r="A9183" t="str">
            <v/>
          </cell>
        </row>
        <row r="9184">
          <cell r="A9184" t="str">
            <v/>
          </cell>
        </row>
        <row r="9185">
          <cell r="A9185" t="str">
            <v/>
          </cell>
        </row>
        <row r="9186">
          <cell r="A9186" t="str">
            <v/>
          </cell>
        </row>
        <row r="9187">
          <cell r="A9187" t="str">
            <v/>
          </cell>
        </row>
        <row r="9188">
          <cell r="A9188" t="str">
            <v/>
          </cell>
        </row>
        <row r="9189">
          <cell r="A9189" t="str">
            <v/>
          </cell>
        </row>
        <row r="9190">
          <cell r="A9190" t="str">
            <v/>
          </cell>
        </row>
        <row r="9191">
          <cell r="A9191" t="str">
            <v/>
          </cell>
        </row>
        <row r="9192">
          <cell r="A9192" t="str">
            <v/>
          </cell>
        </row>
        <row r="9193">
          <cell r="A9193" t="str">
            <v/>
          </cell>
        </row>
        <row r="9194">
          <cell r="A9194" t="str">
            <v/>
          </cell>
        </row>
        <row r="9195">
          <cell r="A9195" t="str">
            <v/>
          </cell>
        </row>
        <row r="9196">
          <cell r="A9196" t="str">
            <v/>
          </cell>
        </row>
        <row r="9197">
          <cell r="A9197" t="str">
            <v/>
          </cell>
        </row>
        <row r="9198">
          <cell r="A9198" t="str">
            <v/>
          </cell>
        </row>
        <row r="9199">
          <cell r="A9199" t="str">
            <v/>
          </cell>
        </row>
        <row r="9200">
          <cell r="A9200" t="str">
            <v/>
          </cell>
        </row>
        <row r="9201">
          <cell r="A9201" t="str">
            <v/>
          </cell>
        </row>
        <row r="9202">
          <cell r="A9202" t="str">
            <v/>
          </cell>
        </row>
        <row r="9203">
          <cell r="A9203" t="str">
            <v/>
          </cell>
        </row>
        <row r="9204">
          <cell r="A9204" t="str">
            <v/>
          </cell>
        </row>
        <row r="9205">
          <cell r="A9205" t="str">
            <v/>
          </cell>
        </row>
        <row r="9206">
          <cell r="A9206" t="str">
            <v/>
          </cell>
        </row>
        <row r="9207">
          <cell r="A9207" t="str">
            <v/>
          </cell>
        </row>
        <row r="9208">
          <cell r="A9208" t="str">
            <v/>
          </cell>
        </row>
        <row r="9209">
          <cell r="A9209" t="str">
            <v/>
          </cell>
        </row>
        <row r="9210">
          <cell r="A9210" t="str">
            <v/>
          </cell>
        </row>
        <row r="9211">
          <cell r="A9211" t="str">
            <v/>
          </cell>
        </row>
        <row r="9212">
          <cell r="A9212" t="str">
            <v/>
          </cell>
        </row>
        <row r="9213">
          <cell r="A9213" t="str">
            <v/>
          </cell>
        </row>
        <row r="9214">
          <cell r="A9214" t="str">
            <v/>
          </cell>
        </row>
        <row r="9215">
          <cell r="A9215" t="str">
            <v/>
          </cell>
        </row>
        <row r="9216">
          <cell r="A9216" t="str">
            <v/>
          </cell>
        </row>
        <row r="9217">
          <cell r="A9217" t="str">
            <v/>
          </cell>
        </row>
        <row r="9218">
          <cell r="A9218" t="str">
            <v/>
          </cell>
        </row>
        <row r="9219">
          <cell r="A9219" t="str">
            <v/>
          </cell>
        </row>
        <row r="9220">
          <cell r="A9220" t="str">
            <v/>
          </cell>
        </row>
        <row r="9221">
          <cell r="A9221" t="str">
            <v/>
          </cell>
        </row>
        <row r="9222">
          <cell r="A9222" t="str">
            <v/>
          </cell>
        </row>
        <row r="9223">
          <cell r="A9223" t="str">
            <v/>
          </cell>
        </row>
        <row r="9224">
          <cell r="A9224" t="str">
            <v/>
          </cell>
        </row>
        <row r="9225">
          <cell r="A9225" t="str">
            <v/>
          </cell>
        </row>
        <row r="9226">
          <cell r="A9226" t="str">
            <v/>
          </cell>
        </row>
        <row r="9227">
          <cell r="A9227" t="str">
            <v/>
          </cell>
        </row>
        <row r="9228">
          <cell r="A9228" t="str">
            <v/>
          </cell>
        </row>
        <row r="9229">
          <cell r="A9229" t="str">
            <v/>
          </cell>
        </row>
        <row r="9230">
          <cell r="A9230" t="str">
            <v/>
          </cell>
        </row>
        <row r="9231">
          <cell r="A9231" t="str">
            <v/>
          </cell>
        </row>
        <row r="9232">
          <cell r="A9232" t="str">
            <v/>
          </cell>
        </row>
        <row r="9233">
          <cell r="A9233" t="str">
            <v/>
          </cell>
        </row>
        <row r="9234">
          <cell r="A9234" t="str">
            <v/>
          </cell>
        </row>
        <row r="9235">
          <cell r="A9235" t="str">
            <v/>
          </cell>
        </row>
        <row r="9236">
          <cell r="A9236" t="str">
            <v/>
          </cell>
        </row>
        <row r="9237">
          <cell r="A9237" t="str">
            <v/>
          </cell>
        </row>
        <row r="9238">
          <cell r="A9238" t="str">
            <v/>
          </cell>
        </row>
        <row r="9239">
          <cell r="A9239" t="str">
            <v/>
          </cell>
        </row>
        <row r="9240">
          <cell r="A9240" t="str">
            <v/>
          </cell>
        </row>
        <row r="9241">
          <cell r="A9241" t="str">
            <v/>
          </cell>
        </row>
        <row r="9242">
          <cell r="A9242" t="str">
            <v/>
          </cell>
        </row>
        <row r="9243">
          <cell r="A9243" t="str">
            <v/>
          </cell>
        </row>
        <row r="9244">
          <cell r="A9244" t="str">
            <v/>
          </cell>
        </row>
        <row r="9245">
          <cell r="A9245" t="str">
            <v/>
          </cell>
        </row>
        <row r="9246">
          <cell r="A9246" t="str">
            <v/>
          </cell>
        </row>
        <row r="9247">
          <cell r="A9247" t="str">
            <v/>
          </cell>
        </row>
        <row r="9248">
          <cell r="A9248" t="str">
            <v/>
          </cell>
        </row>
        <row r="9249">
          <cell r="A9249" t="str">
            <v/>
          </cell>
        </row>
        <row r="9250">
          <cell r="A9250" t="str">
            <v/>
          </cell>
        </row>
        <row r="9251">
          <cell r="A9251" t="str">
            <v/>
          </cell>
        </row>
        <row r="9252">
          <cell r="A9252" t="str">
            <v/>
          </cell>
        </row>
        <row r="9253">
          <cell r="A9253" t="str">
            <v/>
          </cell>
        </row>
        <row r="9254">
          <cell r="A9254" t="str">
            <v/>
          </cell>
        </row>
        <row r="9255">
          <cell r="A9255" t="str">
            <v/>
          </cell>
        </row>
        <row r="9256">
          <cell r="A9256" t="str">
            <v/>
          </cell>
        </row>
        <row r="9257">
          <cell r="A9257" t="str">
            <v/>
          </cell>
        </row>
        <row r="9258">
          <cell r="A9258" t="str">
            <v/>
          </cell>
        </row>
        <row r="9259">
          <cell r="A9259" t="str">
            <v/>
          </cell>
        </row>
        <row r="9260">
          <cell r="A9260" t="str">
            <v/>
          </cell>
        </row>
        <row r="9261">
          <cell r="A9261" t="str">
            <v/>
          </cell>
        </row>
        <row r="9262">
          <cell r="A9262" t="str">
            <v/>
          </cell>
        </row>
        <row r="9263">
          <cell r="A9263" t="str">
            <v/>
          </cell>
        </row>
        <row r="9264">
          <cell r="A9264" t="str">
            <v/>
          </cell>
        </row>
        <row r="9265">
          <cell r="A9265" t="str">
            <v/>
          </cell>
        </row>
        <row r="9266">
          <cell r="A9266" t="str">
            <v/>
          </cell>
        </row>
        <row r="9267">
          <cell r="A9267" t="str">
            <v/>
          </cell>
        </row>
        <row r="9268">
          <cell r="A9268" t="str">
            <v/>
          </cell>
        </row>
        <row r="9269">
          <cell r="A9269" t="str">
            <v/>
          </cell>
        </row>
        <row r="9270">
          <cell r="A9270" t="str">
            <v/>
          </cell>
        </row>
        <row r="9271">
          <cell r="A9271" t="str">
            <v/>
          </cell>
        </row>
        <row r="9272">
          <cell r="A9272" t="str">
            <v/>
          </cell>
        </row>
        <row r="9273">
          <cell r="A9273" t="str">
            <v/>
          </cell>
        </row>
        <row r="9274">
          <cell r="A9274" t="str">
            <v/>
          </cell>
        </row>
        <row r="9275">
          <cell r="A9275" t="str">
            <v/>
          </cell>
        </row>
        <row r="9276">
          <cell r="A9276" t="str">
            <v/>
          </cell>
        </row>
        <row r="9277">
          <cell r="A9277" t="str">
            <v/>
          </cell>
        </row>
        <row r="9278">
          <cell r="A9278" t="str">
            <v/>
          </cell>
        </row>
        <row r="9279">
          <cell r="A9279" t="str">
            <v/>
          </cell>
        </row>
        <row r="9280">
          <cell r="A9280" t="str">
            <v/>
          </cell>
        </row>
        <row r="9281">
          <cell r="A9281" t="str">
            <v/>
          </cell>
        </row>
        <row r="9282">
          <cell r="A9282" t="str">
            <v/>
          </cell>
        </row>
        <row r="9283">
          <cell r="A9283" t="str">
            <v/>
          </cell>
        </row>
        <row r="9284">
          <cell r="A9284" t="str">
            <v/>
          </cell>
        </row>
        <row r="9285">
          <cell r="A9285" t="str">
            <v/>
          </cell>
        </row>
        <row r="9286">
          <cell r="A9286" t="str">
            <v/>
          </cell>
        </row>
        <row r="9287">
          <cell r="A9287" t="str">
            <v/>
          </cell>
        </row>
        <row r="9288">
          <cell r="A9288" t="str">
            <v/>
          </cell>
        </row>
        <row r="9289">
          <cell r="A9289" t="str">
            <v/>
          </cell>
        </row>
        <row r="9290">
          <cell r="A9290" t="str">
            <v/>
          </cell>
        </row>
        <row r="9291">
          <cell r="A9291" t="str">
            <v/>
          </cell>
        </row>
        <row r="9292">
          <cell r="A9292" t="str">
            <v/>
          </cell>
        </row>
        <row r="9293">
          <cell r="A9293" t="str">
            <v/>
          </cell>
        </row>
        <row r="9294">
          <cell r="A9294" t="str">
            <v/>
          </cell>
        </row>
        <row r="9295">
          <cell r="A9295" t="str">
            <v/>
          </cell>
        </row>
        <row r="9296">
          <cell r="A9296" t="str">
            <v/>
          </cell>
        </row>
        <row r="9297">
          <cell r="A9297" t="str">
            <v/>
          </cell>
        </row>
        <row r="9298">
          <cell r="A9298" t="str">
            <v/>
          </cell>
        </row>
        <row r="9299">
          <cell r="A9299" t="str">
            <v/>
          </cell>
        </row>
        <row r="9300">
          <cell r="A9300" t="str">
            <v/>
          </cell>
        </row>
        <row r="9301">
          <cell r="A9301" t="str">
            <v/>
          </cell>
        </row>
        <row r="9302">
          <cell r="A9302" t="str">
            <v/>
          </cell>
        </row>
        <row r="9303">
          <cell r="A9303" t="str">
            <v/>
          </cell>
        </row>
        <row r="9304">
          <cell r="A9304" t="str">
            <v/>
          </cell>
        </row>
        <row r="9305">
          <cell r="A9305" t="str">
            <v/>
          </cell>
        </row>
        <row r="9306">
          <cell r="A9306" t="str">
            <v/>
          </cell>
        </row>
        <row r="9307">
          <cell r="A9307" t="str">
            <v/>
          </cell>
        </row>
        <row r="9308">
          <cell r="A9308" t="str">
            <v/>
          </cell>
        </row>
        <row r="9309">
          <cell r="A9309" t="str">
            <v/>
          </cell>
        </row>
        <row r="9310">
          <cell r="A9310" t="str">
            <v/>
          </cell>
        </row>
        <row r="9311">
          <cell r="A9311" t="str">
            <v/>
          </cell>
        </row>
        <row r="9312">
          <cell r="A9312" t="str">
            <v/>
          </cell>
        </row>
        <row r="9313">
          <cell r="A9313" t="str">
            <v/>
          </cell>
        </row>
        <row r="9314">
          <cell r="A9314" t="str">
            <v/>
          </cell>
        </row>
        <row r="9315">
          <cell r="A9315" t="str">
            <v/>
          </cell>
        </row>
        <row r="9316">
          <cell r="A9316" t="str">
            <v/>
          </cell>
        </row>
        <row r="9317">
          <cell r="A9317" t="str">
            <v/>
          </cell>
        </row>
        <row r="9318">
          <cell r="A9318" t="str">
            <v/>
          </cell>
        </row>
        <row r="9319">
          <cell r="A9319" t="str">
            <v/>
          </cell>
        </row>
        <row r="9320">
          <cell r="A9320" t="str">
            <v/>
          </cell>
        </row>
        <row r="9321">
          <cell r="A9321" t="str">
            <v/>
          </cell>
        </row>
        <row r="9322">
          <cell r="A9322" t="str">
            <v/>
          </cell>
        </row>
        <row r="9323">
          <cell r="A9323" t="str">
            <v/>
          </cell>
        </row>
        <row r="9324">
          <cell r="A9324" t="str">
            <v/>
          </cell>
        </row>
        <row r="9325">
          <cell r="A9325" t="str">
            <v/>
          </cell>
        </row>
        <row r="9326">
          <cell r="A9326" t="str">
            <v/>
          </cell>
        </row>
        <row r="9327">
          <cell r="A9327" t="str">
            <v/>
          </cell>
        </row>
        <row r="9328">
          <cell r="A9328" t="str">
            <v/>
          </cell>
        </row>
        <row r="9329">
          <cell r="A9329" t="str">
            <v/>
          </cell>
        </row>
        <row r="9330">
          <cell r="A9330" t="str">
            <v/>
          </cell>
        </row>
        <row r="9331">
          <cell r="A9331" t="str">
            <v/>
          </cell>
        </row>
        <row r="9332">
          <cell r="A9332" t="str">
            <v/>
          </cell>
        </row>
        <row r="9333">
          <cell r="A9333" t="str">
            <v/>
          </cell>
        </row>
        <row r="9334">
          <cell r="A9334" t="str">
            <v/>
          </cell>
        </row>
        <row r="9335">
          <cell r="A9335" t="str">
            <v/>
          </cell>
        </row>
        <row r="9336">
          <cell r="A9336" t="str">
            <v/>
          </cell>
        </row>
        <row r="9337">
          <cell r="A9337" t="str">
            <v/>
          </cell>
        </row>
        <row r="9338">
          <cell r="A9338" t="str">
            <v/>
          </cell>
        </row>
        <row r="9339">
          <cell r="A9339" t="str">
            <v/>
          </cell>
        </row>
        <row r="9340">
          <cell r="A9340" t="str">
            <v/>
          </cell>
        </row>
        <row r="9341">
          <cell r="A9341" t="str">
            <v/>
          </cell>
        </row>
        <row r="9342">
          <cell r="A9342" t="str">
            <v/>
          </cell>
        </row>
        <row r="9343">
          <cell r="A9343" t="str">
            <v/>
          </cell>
        </row>
        <row r="9344">
          <cell r="A9344" t="str">
            <v/>
          </cell>
        </row>
        <row r="9345">
          <cell r="A9345" t="str">
            <v/>
          </cell>
        </row>
        <row r="9346">
          <cell r="A9346" t="str">
            <v/>
          </cell>
        </row>
        <row r="9347">
          <cell r="A9347" t="str">
            <v/>
          </cell>
        </row>
        <row r="9348">
          <cell r="A9348" t="str">
            <v/>
          </cell>
        </row>
        <row r="9349">
          <cell r="A9349" t="str">
            <v/>
          </cell>
        </row>
        <row r="9350">
          <cell r="A9350" t="str">
            <v/>
          </cell>
        </row>
        <row r="9351">
          <cell r="A9351" t="str">
            <v/>
          </cell>
        </row>
        <row r="9352">
          <cell r="A9352" t="str">
            <v/>
          </cell>
        </row>
        <row r="9353">
          <cell r="A9353" t="str">
            <v/>
          </cell>
        </row>
        <row r="9354">
          <cell r="A9354" t="str">
            <v/>
          </cell>
        </row>
        <row r="9355">
          <cell r="A9355" t="str">
            <v/>
          </cell>
        </row>
        <row r="9356">
          <cell r="A9356" t="str">
            <v/>
          </cell>
        </row>
        <row r="9357">
          <cell r="A9357" t="str">
            <v/>
          </cell>
        </row>
        <row r="9358">
          <cell r="A9358" t="str">
            <v/>
          </cell>
        </row>
        <row r="9359">
          <cell r="A9359" t="str">
            <v/>
          </cell>
        </row>
        <row r="9360">
          <cell r="A9360" t="str">
            <v/>
          </cell>
        </row>
        <row r="9361">
          <cell r="A9361" t="str">
            <v/>
          </cell>
        </row>
        <row r="9362">
          <cell r="A9362" t="str">
            <v/>
          </cell>
        </row>
        <row r="9363">
          <cell r="A9363" t="str">
            <v/>
          </cell>
        </row>
        <row r="9364">
          <cell r="A9364" t="str">
            <v/>
          </cell>
        </row>
        <row r="9365">
          <cell r="A9365" t="str">
            <v/>
          </cell>
        </row>
        <row r="9366">
          <cell r="A9366" t="str">
            <v/>
          </cell>
        </row>
        <row r="9367">
          <cell r="A9367" t="str">
            <v/>
          </cell>
        </row>
        <row r="9368">
          <cell r="A9368" t="str">
            <v/>
          </cell>
        </row>
        <row r="9369">
          <cell r="A9369" t="str">
            <v/>
          </cell>
        </row>
        <row r="9370">
          <cell r="A9370" t="str">
            <v/>
          </cell>
        </row>
        <row r="9371">
          <cell r="A9371" t="str">
            <v/>
          </cell>
        </row>
        <row r="9372">
          <cell r="A9372" t="str">
            <v/>
          </cell>
        </row>
        <row r="9373">
          <cell r="A9373" t="str">
            <v/>
          </cell>
        </row>
        <row r="9374">
          <cell r="A9374" t="str">
            <v/>
          </cell>
        </row>
        <row r="9375">
          <cell r="A9375" t="str">
            <v/>
          </cell>
        </row>
        <row r="9376">
          <cell r="A9376" t="str">
            <v/>
          </cell>
        </row>
        <row r="9377">
          <cell r="A9377" t="str">
            <v/>
          </cell>
        </row>
        <row r="9378">
          <cell r="A9378" t="str">
            <v/>
          </cell>
        </row>
        <row r="9379">
          <cell r="A9379" t="str">
            <v/>
          </cell>
        </row>
        <row r="9380">
          <cell r="A9380" t="str">
            <v/>
          </cell>
        </row>
        <row r="9381">
          <cell r="A9381" t="str">
            <v/>
          </cell>
        </row>
        <row r="9382">
          <cell r="A9382" t="str">
            <v/>
          </cell>
        </row>
        <row r="9383">
          <cell r="A9383" t="str">
            <v/>
          </cell>
        </row>
        <row r="9384">
          <cell r="A9384" t="str">
            <v/>
          </cell>
        </row>
        <row r="9385">
          <cell r="A9385" t="str">
            <v/>
          </cell>
        </row>
        <row r="9386">
          <cell r="A9386" t="str">
            <v/>
          </cell>
        </row>
        <row r="9387">
          <cell r="A9387" t="str">
            <v/>
          </cell>
        </row>
        <row r="9388">
          <cell r="A9388" t="str">
            <v/>
          </cell>
        </row>
        <row r="9389">
          <cell r="A9389" t="str">
            <v/>
          </cell>
        </row>
        <row r="9390">
          <cell r="A9390" t="str">
            <v/>
          </cell>
        </row>
        <row r="9391">
          <cell r="A9391" t="str">
            <v/>
          </cell>
        </row>
        <row r="9392">
          <cell r="A9392" t="str">
            <v/>
          </cell>
        </row>
        <row r="9393">
          <cell r="A9393" t="str">
            <v/>
          </cell>
        </row>
        <row r="9394">
          <cell r="A9394" t="str">
            <v/>
          </cell>
        </row>
        <row r="9395">
          <cell r="A9395" t="str">
            <v/>
          </cell>
        </row>
        <row r="9396">
          <cell r="A9396" t="str">
            <v/>
          </cell>
        </row>
        <row r="9397">
          <cell r="A9397" t="str">
            <v/>
          </cell>
        </row>
        <row r="9398">
          <cell r="A9398" t="str">
            <v/>
          </cell>
        </row>
        <row r="9399">
          <cell r="A9399" t="str">
            <v/>
          </cell>
        </row>
        <row r="9400">
          <cell r="A9400" t="str">
            <v/>
          </cell>
        </row>
        <row r="9401">
          <cell r="A9401" t="str">
            <v/>
          </cell>
        </row>
        <row r="9402">
          <cell r="A9402" t="str">
            <v/>
          </cell>
        </row>
        <row r="9403">
          <cell r="A9403" t="str">
            <v/>
          </cell>
        </row>
        <row r="9404">
          <cell r="A9404" t="str">
            <v/>
          </cell>
        </row>
        <row r="9405">
          <cell r="A9405" t="str">
            <v/>
          </cell>
        </row>
        <row r="9406">
          <cell r="A9406" t="str">
            <v/>
          </cell>
        </row>
        <row r="9407">
          <cell r="A9407" t="str">
            <v/>
          </cell>
        </row>
        <row r="9408">
          <cell r="A9408" t="str">
            <v/>
          </cell>
        </row>
        <row r="9409">
          <cell r="A9409" t="str">
            <v/>
          </cell>
        </row>
        <row r="9410">
          <cell r="A9410" t="str">
            <v/>
          </cell>
        </row>
        <row r="9411">
          <cell r="A9411" t="str">
            <v/>
          </cell>
        </row>
        <row r="9412">
          <cell r="A9412" t="str">
            <v/>
          </cell>
        </row>
        <row r="9413">
          <cell r="A9413" t="str">
            <v/>
          </cell>
        </row>
        <row r="9414">
          <cell r="A9414" t="str">
            <v/>
          </cell>
        </row>
        <row r="9415">
          <cell r="A9415" t="str">
            <v/>
          </cell>
        </row>
        <row r="9416">
          <cell r="A9416" t="str">
            <v/>
          </cell>
        </row>
        <row r="9417">
          <cell r="A9417" t="str">
            <v/>
          </cell>
        </row>
        <row r="9418">
          <cell r="A9418" t="str">
            <v/>
          </cell>
        </row>
        <row r="9419">
          <cell r="A9419" t="str">
            <v/>
          </cell>
        </row>
        <row r="9420">
          <cell r="A9420" t="str">
            <v/>
          </cell>
        </row>
        <row r="9421">
          <cell r="A9421" t="str">
            <v/>
          </cell>
        </row>
        <row r="9422">
          <cell r="A9422" t="str">
            <v/>
          </cell>
        </row>
        <row r="9423">
          <cell r="A9423" t="str">
            <v/>
          </cell>
        </row>
        <row r="9424">
          <cell r="A9424" t="str">
            <v/>
          </cell>
        </row>
        <row r="9425">
          <cell r="A9425" t="str">
            <v/>
          </cell>
        </row>
        <row r="9426">
          <cell r="A9426" t="str">
            <v/>
          </cell>
        </row>
        <row r="9427">
          <cell r="A9427" t="str">
            <v/>
          </cell>
        </row>
        <row r="9428">
          <cell r="A9428" t="str">
            <v/>
          </cell>
        </row>
        <row r="9429">
          <cell r="A9429" t="str">
            <v/>
          </cell>
        </row>
        <row r="9430">
          <cell r="A9430" t="str">
            <v/>
          </cell>
        </row>
        <row r="9431">
          <cell r="A9431" t="str">
            <v/>
          </cell>
        </row>
        <row r="9432">
          <cell r="A9432" t="str">
            <v/>
          </cell>
        </row>
        <row r="9433">
          <cell r="A9433" t="str">
            <v/>
          </cell>
        </row>
        <row r="9434">
          <cell r="A9434" t="str">
            <v/>
          </cell>
        </row>
        <row r="9435">
          <cell r="A9435" t="str">
            <v/>
          </cell>
        </row>
        <row r="9436">
          <cell r="A9436" t="str">
            <v/>
          </cell>
        </row>
        <row r="9437">
          <cell r="A9437" t="str">
            <v/>
          </cell>
        </row>
        <row r="9438">
          <cell r="A9438" t="str">
            <v/>
          </cell>
        </row>
        <row r="9439">
          <cell r="A9439" t="str">
            <v/>
          </cell>
        </row>
        <row r="9440">
          <cell r="A9440" t="str">
            <v/>
          </cell>
        </row>
        <row r="9441">
          <cell r="A9441" t="str">
            <v/>
          </cell>
        </row>
        <row r="9442">
          <cell r="A9442" t="str">
            <v/>
          </cell>
        </row>
        <row r="9443">
          <cell r="A9443" t="str">
            <v/>
          </cell>
        </row>
        <row r="9444">
          <cell r="A9444" t="str">
            <v/>
          </cell>
        </row>
        <row r="9445">
          <cell r="A9445" t="str">
            <v/>
          </cell>
        </row>
        <row r="9446">
          <cell r="A9446" t="str">
            <v/>
          </cell>
        </row>
        <row r="9447">
          <cell r="A9447" t="str">
            <v/>
          </cell>
        </row>
        <row r="9448">
          <cell r="A9448" t="str">
            <v/>
          </cell>
        </row>
        <row r="9449">
          <cell r="A9449" t="str">
            <v/>
          </cell>
        </row>
        <row r="9450">
          <cell r="A9450" t="str">
            <v/>
          </cell>
        </row>
        <row r="9451">
          <cell r="A9451" t="str">
            <v/>
          </cell>
        </row>
        <row r="9452">
          <cell r="A9452" t="str">
            <v/>
          </cell>
        </row>
        <row r="9453">
          <cell r="A9453" t="str">
            <v/>
          </cell>
        </row>
        <row r="9454">
          <cell r="A9454" t="str">
            <v/>
          </cell>
        </row>
        <row r="9455">
          <cell r="A9455" t="str">
            <v/>
          </cell>
        </row>
        <row r="9456">
          <cell r="A9456" t="str">
            <v/>
          </cell>
        </row>
        <row r="9457">
          <cell r="A9457" t="str">
            <v/>
          </cell>
        </row>
        <row r="9458">
          <cell r="A9458" t="str">
            <v/>
          </cell>
        </row>
        <row r="9459">
          <cell r="A9459" t="str">
            <v/>
          </cell>
        </row>
        <row r="9460">
          <cell r="A9460" t="str">
            <v/>
          </cell>
        </row>
        <row r="9461">
          <cell r="A9461" t="str">
            <v/>
          </cell>
        </row>
        <row r="9462">
          <cell r="A9462" t="str">
            <v/>
          </cell>
        </row>
        <row r="9463">
          <cell r="A9463" t="str">
            <v/>
          </cell>
        </row>
        <row r="9464">
          <cell r="A9464" t="str">
            <v/>
          </cell>
        </row>
        <row r="9465">
          <cell r="A9465" t="str">
            <v/>
          </cell>
        </row>
        <row r="9466">
          <cell r="A9466" t="str">
            <v/>
          </cell>
        </row>
        <row r="9467">
          <cell r="A9467" t="str">
            <v/>
          </cell>
        </row>
        <row r="9468">
          <cell r="A9468" t="str">
            <v/>
          </cell>
        </row>
        <row r="9469">
          <cell r="A9469" t="str">
            <v/>
          </cell>
        </row>
        <row r="9470">
          <cell r="A9470" t="str">
            <v/>
          </cell>
        </row>
        <row r="9471">
          <cell r="A9471" t="str">
            <v/>
          </cell>
        </row>
        <row r="9472">
          <cell r="A9472" t="str">
            <v/>
          </cell>
        </row>
        <row r="9473">
          <cell r="A9473" t="str">
            <v/>
          </cell>
        </row>
        <row r="9474">
          <cell r="A9474" t="str">
            <v/>
          </cell>
        </row>
        <row r="9475">
          <cell r="A9475" t="str">
            <v/>
          </cell>
        </row>
        <row r="9476">
          <cell r="A9476" t="str">
            <v/>
          </cell>
        </row>
        <row r="9477">
          <cell r="A9477" t="str">
            <v/>
          </cell>
        </row>
        <row r="9478">
          <cell r="A9478" t="str">
            <v/>
          </cell>
        </row>
        <row r="9479">
          <cell r="A9479" t="str">
            <v/>
          </cell>
        </row>
        <row r="9480">
          <cell r="A9480" t="str">
            <v/>
          </cell>
        </row>
        <row r="9481">
          <cell r="A9481" t="str">
            <v/>
          </cell>
        </row>
        <row r="9482">
          <cell r="A9482" t="str">
            <v/>
          </cell>
        </row>
        <row r="9483">
          <cell r="A9483" t="str">
            <v/>
          </cell>
        </row>
        <row r="9484">
          <cell r="A9484" t="str">
            <v/>
          </cell>
        </row>
        <row r="9485">
          <cell r="A9485" t="str">
            <v/>
          </cell>
        </row>
        <row r="9486">
          <cell r="A9486" t="str">
            <v/>
          </cell>
        </row>
        <row r="9487">
          <cell r="A9487" t="str">
            <v/>
          </cell>
        </row>
        <row r="9488">
          <cell r="A9488" t="str">
            <v/>
          </cell>
        </row>
        <row r="9489">
          <cell r="A9489" t="str">
            <v/>
          </cell>
        </row>
        <row r="9490">
          <cell r="A9490" t="str">
            <v/>
          </cell>
        </row>
        <row r="9491">
          <cell r="A9491" t="str">
            <v/>
          </cell>
        </row>
        <row r="9492">
          <cell r="A9492" t="str">
            <v/>
          </cell>
        </row>
        <row r="9493">
          <cell r="A9493" t="str">
            <v/>
          </cell>
        </row>
        <row r="9494">
          <cell r="A9494" t="str">
            <v/>
          </cell>
        </row>
        <row r="9495">
          <cell r="A9495" t="str">
            <v/>
          </cell>
        </row>
        <row r="9496">
          <cell r="A9496" t="str">
            <v/>
          </cell>
        </row>
        <row r="9497">
          <cell r="A9497" t="str">
            <v/>
          </cell>
        </row>
        <row r="9498">
          <cell r="A9498" t="str">
            <v/>
          </cell>
        </row>
        <row r="9499">
          <cell r="A9499" t="str">
            <v/>
          </cell>
        </row>
        <row r="9500">
          <cell r="A9500" t="str">
            <v/>
          </cell>
        </row>
        <row r="9501">
          <cell r="A9501" t="str">
            <v/>
          </cell>
        </row>
        <row r="9502">
          <cell r="A9502" t="str">
            <v/>
          </cell>
        </row>
        <row r="9503">
          <cell r="A9503" t="str">
            <v/>
          </cell>
        </row>
        <row r="9504">
          <cell r="A9504" t="str">
            <v/>
          </cell>
        </row>
        <row r="9505">
          <cell r="A9505" t="str">
            <v/>
          </cell>
        </row>
        <row r="9506">
          <cell r="A9506" t="str">
            <v/>
          </cell>
        </row>
        <row r="9507">
          <cell r="A9507" t="str">
            <v/>
          </cell>
        </row>
        <row r="9508">
          <cell r="A9508" t="str">
            <v/>
          </cell>
        </row>
        <row r="9509">
          <cell r="A9509" t="str">
            <v/>
          </cell>
        </row>
        <row r="9510">
          <cell r="A9510" t="str">
            <v/>
          </cell>
        </row>
        <row r="9511">
          <cell r="A9511" t="str">
            <v/>
          </cell>
        </row>
        <row r="9512">
          <cell r="A9512" t="str">
            <v/>
          </cell>
        </row>
        <row r="9513">
          <cell r="A9513" t="str">
            <v/>
          </cell>
        </row>
        <row r="9514">
          <cell r="A9514" t="str">
            <v/>
          </cell>
        </row>
        <row r="9515">
          <cell r="A9515" t="str">
            <v/>
          </cell>
        </row>
        <row r="9516">
          <cell r="A9516" t="str">
            <v/>
          </cell>
        </row>
        <row r="9517">
          <cell r="A9517" t="str">
            <v/>
          </cell>
        </row>
        <row r="9518">
          <cell r="A9518" t="str">
            <v/>
          </cell>
        </row>
        <row r="9519">
          <cell r="A9519" t="str">
            <v/>
          </cell>
        </row>
        <row r="9520">
          <cell r="A9520" t="str">
            <v/>
          </cell>
        </row>
        <row r="9521">
          <cell r="A9521" t="str">
            <v/>
          </cell>
        </row>
        <row r="9522">
          <cell r="A9522" t="str">
            <v/>
          </cell>
        </row>
        <row r="9523">
          <cell r="A9523" t="str">
            <v/>
          </cell>
        </row>
        <row r="9524">
          <cell r="A9524" t="str">
            <v/>
          </cell>
        </row>
        <row r="9525">
          <cell r="A9525" t="str">
            <v/>
          </cell>
        </row>
        <row r="9526">
          <cell r="A9526" t="str">
            <v/>
          </cell>
        </row>
        <row r="9527">
          <cell r="A9527" t="str">
            <v/>
          </cell>
        </row>
        <row r="9528">
          <cell r="A9528" t="str">
            <v/>
          </cell>
        </row>
        <row r="9529">
          <cell r="A9529" t="str">
            <v/>
          </cell>
        </row>
        <row r="9530">
          <cell r="A9530" t="str">
            <v/>
          </cell>
        </row>
        <row r="9531">
          <cell r="A9531" t="str">
            <v/>
          </cell>
        </row>
        <row r="9532">
          <cell r="A9532" t="str">
            <v/>
          </cell>
        </row>
        <row r="9533">
          <cell r="A9533" t="str">
            <v/>
          </cell>
        </row>
        <row r="9534">
          <cell r="A9534" t="str">
            <v/>
          </cell>
        </row>
        <row r="9535">
          <cell r="A9535" t="str">
            <v/>
          </cell>
        </row>
        <row r="9536">
          <cell r="A9536" t="str">
            <v/>
          </cell>
        </row>
        <row r="9537">
          <cell r="A9537" t="str">
            <v/>
          </cell>
        </row>
        <row r="9538">
          <cell r="A9538" t="str">
            <v/>
          </cell>
        </row>
        <row r="9539">
          <cell r="A9539" t="str">
            <v/>
          </cell>
        </row>
        <row r="9540">
          <cell r="A9540" t="str">
            <v/>
          </cell>
        </row>
        <row r="9541">
          <cell r="A9541" t="str">
            <v/>
          </cell>
        </row>
        <row r="9542">
          <cell r="A9542" t="str">
            <v/>
          </cell>
        </row>
        <row r="9543">
          <cell r="A9543" t="str">
            <v/>
          </cell>
        </row>
        <row r="9544">
          <cell r="A9544" t="str">
            <v/>
          </cell>
        </row>
        <row r="9545">
          <cell r="A9545" t="str">
            <v/>
          </cell>
        </row>
        <row r="9546">
          <cell r="A9546" t="str">
            <v/>
          </cell>
        </row>
        <row r="9547">
          <cell r="A9547" t="str">
            <v/>
          </cell>
        </row>
        <row r="9548">
          <cell r="A9548" t="str">
            <v/>
          </cell>
        </row>
        <row r="9549">
          <cell r="A9549" t="str">
            <v/>
          </cell>
        </row>
        <row r="9550">
          <cell r="A9550" t="str">
            <v/>
          </cell>
        </row>
        <row r="9551">
          <cell r="A9551" t="str">
            <v/>
          </cell>
        </row>
        <row r="9552">
          <cell r="A9552" t="str">
            <v/>
          </cell>
        </row>
        <row r="9553">
          <cell r="A9553" t="str">
            <v/>
          </cell>
        </row>
        <row r="9554">
          <cell r="A9554" t="str">
            <v/>
          </cell>
        </row>
        <row r="9555">
          <cell r="A9555" t="str">
            <v/>
          </cell>
        </row>
        <row r="9556">
          <cell r="A9556" t="str">
            <v/>
          </cell>
        </row>
        <row r="9557">
          <cell r="A9557" t="str">
            <v/>
          </cell>
        </row>
        <row r="9558">
          <cell r="A9558" t="str">
            <v/>
          </cell>
        </row>
        <row r="9559">
          <cell r="A9559" t="str">
            <v/>
          </cell>
        </row>
        <row r="9560">
          <cell r="A9560" t="str">
            <v/>
          </cell>
        </row>
        <row r="9561">
          <cell r="A9561" t="str">
            <v/>
          </cell>
        </row>
        <row r="9562">
          <cell r="A9562" t="str">
            <v/>
          </cell>
        </row>
        <row r="9563">
          <cell r="A9563" t="str">
            <v/>
          </cell>
        </row>
        <row r="9564">
          <cell r="A9564" t="str">
            <v/>
          </cell>
        </row>
        <row r="9565">
          <cell r="A9565" t="str">
            <v/>
          </cell>
        </row>
        <row r="9566">
          <cell r="A9566" t="str">
            <v/>
          </cell>
        </row>
        <row r="9567">
          <cell r="A9567" t="str">
            <v/>
          </cell>
        </row>
        <row r="9568">
          <cell r="A9568" t="str">
            <v/>
          </cell>
        </row>
        <row r="9569">
          <cell r="A9569" t="str">
            <v/>
          </cell>
        </row>
        <row r="9570">
          <cell r="A9570" t="str">
            <v/>
          </cell>
        </row>
        <row r="9571">
          <cell r="A9571" t="str">
            <v/>
          </cell>
        </row>
        <row r="9572">
          <cell r="A9572" t="str">
            <v/>
          </cell>
        </row>
        <row r="9573">
          <cell r="A9573" t="str">
            <v/>
          </cell>
        </row>
        <row r="9574">
          <cell r="A9574" t="str">
            <v/>
          </cell>
        </row>
        <row r="9575">
          <cell r="A9575" t="str">
            <v/>
          </cell>
        </row>
        <row r="9576">
          <cell r="A9576" t="str">
            <v/>
          </cell>
        </row>
        <row r="9577">
          <cell r="A9577" t="str">
            <v/>
          </cell>
        </row>
        <row r="9578">
          <cell r="A9578" t="str">
            <v/>
          </cell>
        </row>
        <row r="9579">
          <cell r="A9579" t="str">
            <v/>
          </cell>
        </row>
        <row r="9580">
          <cell r="A9580" t="str">
            <v/>
          </cell>
        </row>
        <row r="9581">
          <cell r="A9581" t="str">
            <v/>
          </cell>
        </row>
        <row r="9582">
          <cell r="A9582" t="str">
            <v/>
          </cell>
        </row>
        <row r="9583">
          <cell r="A9583" t="str">
            <v/>
          </cell>
        </row>
        <row r="9584">
          <cell r="A9584" t="str">
            <v/>
          </cell>
        </row>
        <row r="9585">
          <cell r="A9585" t="str">
            <v/>
          </cell>
        </row>
        <row r="9586">
          <cell r="A9586" t="str">
            <v/>
          </cell>
        </row>
        <row r="9587">
          <cell r="A9587" t="str">
            <v/>
          </cell>
        </row>
        <row r="9588">
          <cell r="A9588" t="str">
            <v/>
          </cell>
        </row>
        <row r="9589">
          <cell r="A9589" t="str">
            <v/>
          </cell>
        </row>
        <row r="9590">
          <cell r="A9590" t="str">
            <v/>
          </cell>
        </row>
        <row r="9591">
          <cell r="A9591" t="str">
            <v/>
          </cell>
        </row>
        <row r="9592">
          <cell r="A9592" t="str">
            <v/>
          </cell>
        </row>
        <row r="9593">
          <cell r="A9593" t="str">
            <v/>
          </cell>
        </row>
        <row r="9594">
          <cell r="A9594" t="str">
            <v/>
          </cell>
        </row>
        <row r="9595">
          <cell r="A9595" t="str">
            <v/>
          </cell>
        </row>
        <row r="9596">
          <cell r="A9596" t="str">
            <v/>
          </cell>
        </row>
        <row r="9597">
          <cell r="A9597" t="str">
            <v/>
          </cell>
        </row>
        <row r="9598">
          <cell r="A9598" t="str">
            <v/>
          </cell>
        </row>
        <row r="9599">
          <cell r="A9599" t="str">
            <v/>
          </cell>
        </row>
        <row r="9600">
          <cell r="A9600" t="str">
            <v/>
          </cell>
        </row>
        <row r="9601">
          <cell r="A9601" t="str">
            <v/>
          </cell>
        </row>
        <row r="9602">
          <cell r="A9602" t="str">
            <v/>
          </cell>
        </row>
        <row r="9603">
          <cell r="A9603" t="str">
            <v/>
          </cell>
        </row>
        <row r="9604">
          <cell r="A9604" t="str">
            <v/>
          </cell>
        </row>
        <row r="9605">
          <cell r="A9605" t="str">
            <v/>
          </cell>
        </row>
        <row r="9606">
          <cell r="A9606" t="str">
            <v/>
          </cell>
        </row>
        <row r="9607">
          <cell r="A9607" t="str">
            <v/>
          </cell>
        </row>
        <row r="9608">
          <cell r="A9608" t="str">
            <v/>
          </cell>
        </row>
        <row r="9609">
          <cell r="A9609" t="str">
            <v/>
          </cell>
        </row>
        <row r="9610">
          <cell r="A9610" t="str">
            <v/>
          </cell>
        </row>
        <row r="9611">
          <cell r="A9611" t="str">
            <v/>
          </cell>
        </row>
        <row r="9612">
          <cell r="A9612" t="str">
            <v/>
          </cell>
        </row>
        <row r="9613">
          <cell r="A9613" t="str">
            <v/>
          </cell>
        </row>
        <row r="9614">
          <cell r="A9614" t="str">
            <v/>
          </cell>
        </row>
        <row r="9615">
          <cell r="A9615" t="str">
            <v/>
          </cell>
        </row>
        <row r="9616">
          <cell r="A9616" t="str">
            <v/>
          </cell>
        </row>
        <row r="9617">
          <cell r="A9617" t="str">
            <v/>
          </cell>
        </row>
        <row r="9618">
          <cell r="A9618" t="str">
            <v/>
          </cell>
        </row>
        <row r="9619">
          <cell r="A9619" t="str">
            <v/>
          </cell>
        </row>
        <row r="9620">
          <cell r="A9620" t="str">
            <v/>
          </cell>
        </row>
        <row r="9621">
          <cell r="A9621" t="str">
            <v/>
          </cell>
        </row>
        <row r="9622">
          <cell r="A9622" t="str">
            <v/>
          </cell>
        </row>
        <row r="9623">
          <cell r="A9623" t="str">
            <v/>
          </cell>
        </row>
        <row r="9624">
          <cell r="A9624" t="str">
            <v/>
          </cell>
        </row>
        <row r="9625">
          <cell r="A9625" t="str">
            <v/>
          </cell>
        </row>
        <row r="9626">
          <cell r="A9626" t="str">
            <v/>
          </cell>
        </row>
        <row r="9627">
          <cell r="A9627" t="str">
            <v/>
          </cell>
        </row>
        <row r="9628">
          <cell r="A9628" t="str">
            <v/>
          </cell>
        </row>
        <row r="9629">
          <cell r="A9629" t="str">
            <v/>
          </cell>
        </row>
        <row r="9630">
          <cell r="A9630" t="str">
            <v/>
          </cell>
        </row>
        <row r="9631">
          <cell r="A9631" t="str">
            <v/>
          </cell>
        </row>
        <row r="9632">
          <cell r="A9632" t="str">
            <v/>
          </cell>
        </row>
        <row r="9633">
          <cell r="A9633" t="str">
            <v/>
          </cell>
        </row>
        <row r="9634">
          <cell r="A9634" t="str">
            <v/>
          </cell>
        </row>
        <row r="9635">
          <cell r="A9635" t="str">
            <v/>
          </cell>
        </row>
        <row r="9636">
          <cell r="A9636" t="str">
            <v/>
          </cell>
        </row>
        <row r="9637">
          <cell r="A9637" t="str">
            <v/>
          </cell>
        </row>
        <row r="9638">
          <cell r="A9638" t="str">
            <v/>
          </cell>
        </row>
        <row r="9639">
          <cell r="A9639" t="str">
            <v/>
          </cell>
        </row>
        <row r="9640">
          <cell r="A9640" t="str">
            <v/>
          </cell>
        </row>
        <row r="9641">
          <cell r="A9641" t="str">
            <v/>
          </cell>
        </row>
        <row r="9642">
          <cell r="A9642" t="str">
            <v/>
          </cell>
        </row>
        <row r="9643">
          <cell r="A9643" t="str">
            <v/>
          </cell>
        </row>
        <row r="9644">
          <cell r="A9644" t="str">
            <v/>
          </cell>
        </row>
        <row r="9645">
          <cell r="A9645" t="str">
            <v/>
          </cell>
        </row>
        <row r="9646">
          <cell r="A9646" t="str">
            <v/>
          </cell>
        </row>
        <row r="9647">
          <cell r="A9647" t="str">
            <v/>
          </cell>
        </row>
        <row r="9648">
          <cell r="A9648" t="str">
            <v/>
          </cell>
        </row>
        <row r="9649">
          <cell r="A9649" t="str">
            <v/>
          </cell>
        </row>
        <row r="9650">
          <cell r="A9650" t="str">
            <v/>
          </cell>
        </row>
        <row r="9651">
          <cell r="A9651" t="str">
            <v/>
          </cell>
        </row>
        <row r="9652">
          <cell r="A9652" t="str">
            <v/>
          </cell>
        </row>
        <row r="9653">
          <cell r="A9653" t="str">
            <v/>
          </cell>
        </row>
        <row r="9654">
          <cell r="A9654" t="str">
            <v/>
          </cell>
        </row>
        <row r="9655">
          <cell r="A9655" t="str">
            <v/>
          </cell>
        </row>
        <row r="9656">
          <cell r="A9656" t="str">
            <v/>
          </cell>
        </row>
        <row r="9657">
          <cell r="A9657" t="str">
            <v/>
          </cell>
        </row>
        <row r="9658">
          <cell r="A9658" t="str">
            <v/>
          </cell>
        </row>
        <row r="9659">
          <cell r="A9659" t="str">
            <v/>
          </cell>
        </row>
        <row r="9660">
          <cell r="A9660" t="str">
            <v/>
          </cell>
        </row>
        <row r="9661">
          <cell r="A9661" t="str">
            <v/>
          </cell>
        </row>
        <row r="9662">
          <cell r="A9662" t="str">
            <v/>
          </cell>
        </row>
        <row r="9663">
          <cell r="A9663" t="str">
            <v/>
          </cell>
        </row>
        <row r="9664">
          <cell r="A9664" t="str">
            <v/>
          </cell>
        </row>
        <row r="9665">
          <cell r="A9665" t="str">
            <v/>
          </cell>
        </row>
        <row r="9666">
          <cell r="A9666" t="str">
            <v/>
          </cell>
        </row>
        <row r="9667">
          <cell r="A9667" t="str">
            <v/>
          </cell>
        </row>
        <row r="9668">
          <cell r="A9668" t="str">
            <v/>
          </cell>
        </row>
        <row r="9669">
          <cell r="A9669" t="str">
            <v/>
          </cell>
        </row>
        <row r="9670">
          <cell r="A9670" t="str">
            <v/>
          </cell>
        </row>
        <row r="9671">
          <cell r="A9671" t="str">
            <v/>
          </cell>
        </row>
        <row r="9672">
          <cell r="A9672" t="str">
            <v/>
          </cell>
        </row>
        <row r="9673">
          <cell r="A9673" t="str">
            <v/>
          </cell>
        </row>
        <row r="9674">
          <cell r="A9674" t="str">
            <v/>
          </cell>
        </row>
        <row r="9675">
          <cell r="A9675" t="str">
            <v/>
          </cell>
        </row>
        <row r="9676">
          <cell r="A9676" t="str">
            <v/>
          </cell>
        </row>
        <row r="9677">
          <cell r="A9677" t="str">
            <v/>
          </cell>
        </row>
        <row r="9678">
          <cell r="A9678" t="str">
            <v/>
          </cell>
        </row>
        <row r="9679">
          <cell r="A9679" t="str">
            <v/>
          </cell>
        </row>
        <row r="9680">
          <cell r="A9680" t="str">
            <v/>
          </cell>
        </row>
        <row r="9681">
          <cell r="A9681" t="str">
            <v/>
          </cell>
        </row>
        <row r="9682">
          <cell r="A9682" t="str">
            <v/>
          </cell>
        </row>
        <row r="9683">
          <cell r="A9683" t="str">
            <v/>
          </cell>
        </row>
        <row r="9684">
          <cell r="A9684" t="str">
            <v/>
          </cell>
        </row>
        <row r="9685">
          <cell r="A9685" t="str">
            <v/>
          </cell>
        </row>
        <row r="9686">
          <cell r="A9686" t="str">
            <v/>
          </cell>
        </row>
        <row r="9687">
          <cell r="A9687" t="str">
            <v/>
          </cell>
        </row>
        <row r="9688">
          <cell r="A9688" t="str">
            <v/>
          </cell>
        </row>
        <row r="9689">
          <cell r="A9689" t="str">
            <v/>
          </cell>
        </row>
        <row r="9690">
          <cell r="A9690" t="str">
            <v/>
          </cell>
        </row>
        <row r="9691">
          <cell r="A9691" t="str">
            <v/>
          </cell>
        </row>
        <row r="9692">
          <cell r="A9692" t="str">
            <v/>
          </cell>
        </row>
        <row r="9693">
          <cell r="A9693" t="str">
            <v/>
          </cell>
        </row>
        <row r="9694">
          <cell r="A9694" t="str">
            <v/>
          </cell>
        </row>
        <row r="9695">
          <cell r="A9695" t="str">
            <v/>
          </cell>
        </row>
        <row r="9696">
          <cell r="A9696" t="str">
            <v/>
          </cell>
        </row>
        <row r="9697">
          <cell r="A9697" t="str">
            <v/>
          </cell>
        </row>
        <row r="9698">
          <cell r="A9698" t="str">
            <v/>
          </cell>
        </row>
        <row r="9699">
          <cell r="A9699" t="str">
            <v/>
          </cell>
        </row>
        <row r="9700">
          <cell r="A9700" t="str">
            <v/>
          </cell>
        </row>
        <row r="9701">
          <cell r="A9701" t="str">
            <v/>
          </cell>
        </row>
        <row r="9702">
          <cell r="A9702" t="str">
            <v/>
          </cell>
        </row>
        <row r="9703">
          <cell r="A9703" t="str">
            <v/>
          </cell>
        </row>
        <row r="9704">
          <cell r="A9704" t="str">
            <v/>
          </cell>
        </row>
        <row r="9705">
          <cell r="A9705" t="str">
            <v/>
          </cell>
        </row>
        <row r="9706">
          <cell r="A9706" t="str">
            <v/>
          </cell>
        </row>
        <row r="9707">
          <cell r="A9707" t="str">
            <v/>
          </cell>
        </row>
        <row r="9708">
          <cell r="A9708" t="str">
            <v/>
          </cell>
        </row>
        <row r="9709">
          <cell r="A9709" t="str">
            <v/>
          </cell>
        </row>
        <row r="9710">
          <cell r="A9710" t="str">
            <v/>
          </cell>
        </row>
        <row r="9711">
          <cell r="A9711" t="str">
            <v/>
          </cell>
        </row>
        <row r="9712">
          <cell r="A9712" t="str">
            <v/>
          </cell>
        </row>
        <row r="9713">
          <cell r="A9713" t="str">
            <v/>
          </cell>
        </row>
        <row r="9714">
          <cell r="A9714" t="str">
            <v/>
          </cell>
        </row>
        <row r="9715">
          <cell r="A9715" t="str">
            <v/>
          </cell>
        </row>
        <row r="9716">
          <cell r="A9716" t="str">
            <v/>
          </cell>
        </row>
        <row r="9717">
          <cell r="A9717" t="str">
            <v/>
          </cell>
        </row>
        <row r="9718">
          <cell r="A9718" t="str">
            <v/>
          </cell>
        </row>
        <row r="9719">
          <cell r="A9719" t="str">
            <v/>
          </cell>
        </row>
        <row r="9720">
          <cell r="A9720" t="str">
            <v/>
          </cell>
        </row>
        <row r="9721">
          <cell r="A9721" t="str">
            <v/>
          </cell>
        </row>
        <row r="9722">
          <cell r="A9722" t="str">
            <v/>
          </cell>
        </row>
        <row r="9723">
          <cell r="A9723" t="str">
            <v/>
          </cell>
        </row>
        <row r="9724">
          <cell r="A9724" t="str">
            <v/>
          </cell>
        </row>
        <row r="9725">
          <cell r="A9725" t="str">
            <v/>
          </cell>
        </row>
        <row r="9726">
          <cell r="A9726" t="str">
            <v/>
          </cell>
        </row>
        <row r="9727">
          <cell r="A9727" t="str">
            <v/>
          </cell>
        </row>
        <row r="9728">
          <cell r="A9728" t="str">
            <v/>
          </cell>
        </row>
        <row r="9729">
          <cell r="A9729" t="str">
            <v/>
          </cell>
        </row>
        <row r="9730">
          <cell r="A9730" t="str">
            <v/>
          </cell>
        </row>
        <row r="9731">
          <cell r="A9731" t="str">
            <v/>
          </cell>
        </row>
        <row r="9732">
          <cell r="A9732" t="str">
            <v/>
          </cell>
        </row>
        <row r="9733">
          <cell r="A9733" t="str">
            <v/>
          </cell>
        </row>
        <row r="9734">
          <cell r="A9734" t="str">
            <v/>
          </cell>
        </row>
        <row r="9735">
          <cell r="A9735" t="str">
            <v/>
          </cell>
        </row>
        <row r="9736">
          <cell r="A9736" t="str">
            <v/>
          </cell>
        </row>
        <row r="9737">
          <cell r="A9737" t="str">
            <v/>
          </cell>
        </row>
        <row r="9738">
          <cell r="A9738" t="str">
            <v/>
          </cell>
        </row>
        <row r="9739">
          <cell r="A9739" t="str">
            <v/>
          </cell>
        </row>
        <row r="9740">
          <cell r="A9740" t="str">
            <v/>
          </cell>
        </row>
        <row r="9741">
          <cell r="A9741" t="str">
            <v/>
          </cell>
        </row>
        <row r="9742">
          <cell r="A9742" t="str">
            <v/>
          </cell>
        </row>
        <row r="9743">
          <cell r="A9743" t="str">
            <v/>
          </cell>
        </row>
        <row r="9744">
          <cell r="A9744" t="str">
            <v/>
          </cell>
        </row>
        <row r="9745">
          <cell r="A9745" t="str">
            <v/>
          </cell>
        </row>
        <row r="9746">
          <cell r="A9746" t="str">
            <v/>
          </cell>
        </row>
        <row r="9747">
          <cell r="A9747" t="str">
            <v/>
          </cell>
        </row>
        <row r="9748">
          <cell r="A9748" t="str">
            <v/>
          </cell>
        </row>
        <row r="9749">
          <cell r="A9749" t="str">
            <v/>
          </cell>
        </row>
        <row r="9750">
          <cell r="A9750" t="str">
            <v/>
          </cell>
        </row>
        <row r="9751">
          <cell r="A9751" t="str">
            <v/>
          </cell>
        </row>
        <row r="9752">
          <cell r="A9752" t="str">
            <v/>
          </cell>
        </row>
        <row r="9753">
          <cell r="A9753" t="str">
            <v/>
          </cell>
        </row>
        <row r="9754">
          <cell r="A9754" t="str">
            <v/>
          </cell>
        </row>
        <row r="9755">
          <cell r="A9755" t="str">
            <v/>
          </cell>
        </row>
        <row r="9756">
          <cell r="A9756" t="str">
            <v/>
          </cell>
        </row>
        <row r="9757">
          <cell r="A9757" t="str">
            <v/>
          </cell>
        </row>
        <row r="9758">
          <cell r="A9758" t="str">
            <v/>
          </cell>
        </row>
        <row r="9759">
          <cell r="A9759" t="str">
            <v/>
          </cell>
        </row>
        <row r="9760">
          <cell r="A9760" t="str">
            <v/>
          </cell>
        </row>
        <row r="9761">
          <cell r="A9761" t="str">
            <v/>
          </cell>
        </row>
        <row r="9762">
          <cell r="A9762" t="str">
            <v/>
          </cell>
        </row>
        <row r="9763">
          <cell r="A9763" t="str">
            <v/>
          </cell>
        </row>
        <row r="9764">
          <cell r="A9764" t="str">
            <v/>
          </cell>
        </row>
        <row r="9765">
          <cell r="A9765" t="str">
            <v/>
          </cell>
        </row>
        <row r="9766">
          <cell r="A9766" t="str">
            <v/>
          </cell>
        </row>
        <row r="9767">
          <cell r="A9767" t="str">
            <v/>
          </cell>
        </row>
        <row r="9768">
          <cell r="A9768" t="str">
            <v/>
          </cell>
        </row>
        <row r="9769">
          <cell r="A9769" t="str">
            <v/>
          </cell>
        </row>
        <row r="9770">
          <cell r="A9770" t="str">
            <v/>
          </cell>
        </row>
        <row r="9771">
          <cell r="A9771" t="str">
            <v/>
          </cell>
        </row>
        <row r="9772">
          <cell r="A9772" t="str">
            <v/>
          </cell>
        </row>
        <row r="9773">
          <cell r="A9773" t="str">
            <v/>
          </cell>
        </row>
        <row r="9774">
          <cell r="A9774" t="str">
            <v/>
          </cell>
        </row>
        <row r="9775">
          <cell r="A9775" t="str">
            <v/>
          </cell>
        </row>
        <row r="9776">
          <cell r="A9776" t="str">
            <v/>
          </cell>
        </row>
        <row r="9777">
          <cell r="A9777" t="str">
            <v/>
          </cell>
        </row>
        <row r="9778">
          <cell r="A9778" t="str">
            <v/>
          </cell>
        </row>
        <row r="9779">
          <cell r="A9779" t="str">
            <v/>
          </cell>
        </row>
        <row r="9780">
          <cell r="A9780" t="str">
            <v/>
          </cell>
        </row>
        <row r="9781">
          <cell r="A9781" t="str">
            <v/>
          </cell>
        </row>
        <row r="9782">
          <cell r="A9782" t="str">
            <v/>
          </cell>
        </row>
        <row r="9783">
          <cell r="A9783" t="str">
            <v/>
          </cell>
        </row>
        <row r="9784">
          <cell r="A9784" t="str">
            <v/>
          </cell>
        </row>
        <row r="9785">
          <cell r="A9785" t="str">
            <v/>
          </cell>
        </row>
        <row r="9786">
          <cell r="A9786" t="str">
            <v/>
          </cell>
        </row>
        <row r="9787">
          <cell r="A9787" t="str">
            <v/>
          </cell>
        </row>
        <row r="9788">
          <cell r="A9788" t="str">
            <v/>
          </cell>
        </row>
        <row r="9789">
          <cell r="A9789" t="str">
            <v/>
          </cell>
        </row>
        <row r="9790">
          <cell r="A9790" t="str">
            <v/>
          </cell>
        </row>
        <row r="9791">
          <cell r="A9791" t="str">
            <v/>
          </cell>
        </row>
        <row r="9792">
          <cell r="A9792" t="str">
            <v/>
          </cell>
        </row>
        <row r="9793">
          <cell r="A9793" t="str">
            <v/>
          </cell>
        </row>
        <row r="9794">
          <cell r="A9794" t="str">
            <v/>
          </cell>
        </row>
        <row r="9795">
          <cell r="A9795" t="str">
            <v/>
          </cell>
        </row>
        <row r="9796">
          <cell r="A9796" t="str">
            <v/>
          </cell>
        </row>
        <row r="9797">
          <cell r="A9797" t="str">
            <v/>
          </cell>
        </row>
        <row r="9798">
          <cell r="A9798" t="str">
            <v/>
          </cell>
        </row>
        <row r="9799">
          <cell r="A9799" t="str">
            <v/>
          </cell>
        </row>
        <row r="9800">
          <cell r="A9800" t="str">
            <v/>
          </cell>
        </row>
        <row r="9801">
          <cell r="A9801" t="str">
            <v/>
          </cell>
        </row>
        <row r="9802">
          <cell r="A9802" t="str">
            <v/>
          </cell>
        </row>
        <row r="9803">
          <cell r="A9803" t="str">
            <v/>
          </cell>
        </row>
        <row r="9804">
          <cell r="A9804" t="str">
            <v/>
          </cell>
        </row>
        <row r="9805">
          <cell r="A9805" t="str">
            <v/>
          </cell>
        </row>
        <row r="9806">
          <cell r="A9806" t="str">
            <v/>
          </cell>
        </row>
        <row r="9807">
          <cell r="A9807" t="str">
            <v/>
          </cell>
        </row>
        <row r="9808">
          <cell r="A9808" t="str">
            <v/>
          </cell>
        </row>
        <row r="9809">
          <cell r="A9809" t="str">
            <v/>
          </cell>
        </row>
        <row r="9810">
          <cell r="A9810" t="str">
            <v/>
          </cell>
        </row>
        <row r="9811">
          <cell r="A9811" t="str">
            <v/>
          </cell>
        </row>
        <row r="9812">
          <cell r="A9812" t="str">
            <v/>
          </cell>
        </row>
        <row r="9813">
          <cell r="A9813" t="str">
            <v/>
          </cell>
        </row>
        <row r="9814">
          <cell r="A9814" t="str">
            <v/>
          </cell>
        </row>
        <row r="9815">
          <cell r="A9815" t="str">
            <v/>
          </cell>
        </row>
        <row r="9816">
          <cell r="A9816" t="str">
            <v/>
          </cell>
        </row>
        <row r="9817">
          <cell r="A9817" t="str">
            <v/>
          </cell>
        </row>
        <row r="9818">
          <cell r="A9818" t="str">
            <v/>
          </cell>
        </row>
        <row r="9819">
          <cell r="A9819" t="str">
            <v/>
          </cell>
        </row>
        <row r="9820">
          <cell r="A9820" t="str">
            <v/>
          </cell>
        </row>
        <row r="9821">
          <cell r="A9821" t="str">
            <v/>
          </cell>
        </row>
        <row r="9822">
          <cell r="A9822" t="str">
            <v/>
          </cell>
        </row>
        <row r="9823">
          <cell r="A9823" t="str">
            <v/>
          </cell>
        </row>
        <row r="9824">
          <cell r="A9824" t="str">
            <v/>
          </cell>
        </row>
        <row r="9825">
          <cell r="A9825" t="str">
            <v/>
          </cell>
        </row>
        <row r="9826">
          <cell r="A9826" t="str">
            <v/>
          </cell>
        </row>
        <row r="9827">
          <cell r="A9827" t="str">
            <v/>
          </cell>
        </row>
        <row r="9828">
          <cell r="A9828" t="str">
            <v/>
          </cell>
        </row>
        <row r="9829">
          <cell r="A9829" t="str">
            <v/>
          </cell>
        </row>
        <row r="9830">
          <cell r="A9830" t="str">
            <v/>
          </cell>
        </row>
        <row r="9831">
          <cell r="A9831" t="str">
            <v/>
          </cell>
        </row>
        <row r="9832">
          <cell r="A9832" t="str">
            <v/>
          </cell>
        </row>
        <row r="9833">
          <cell r="A9833" t="str">
            <v/>
          </cell>
        </row>
        <row r="9834">
          <cell r="A9834" t="str">
            <v/>
          </cell>
        </row>
        <row r="9835">
          <cell r="A9835" t="str">
            <v/>
          </cell>
        </row>
        <row r="9836">
          <cell r="A9836" t="str">
            <v/>
          </cell>
        </row>
        <row r="9837">
          <cell r="A9837" t="str">
            <v/>
          </cell>
        </row>
        <row r="9838">
          <cell r="A9838" t="str">
            <v/>
          </cell>
        </row>
        <row r="9839">
          <cell r="A9839" t="str">
            <v/>
          </cell>
        </row>
        <row r="9840">
          <cell r="A9840" t="str">
            <v/>
          </cell>
        </row>
        <row r="9841">
          <cell r="A9841" t="str">
            <v/>
          </cell>
        </row>
        <row r="9842">
          <cell r="A9842" t="str">
            <v/>
          </cell>
        </row>
        <row r="9843">
          <cell r="A9843" t="str">
            <v/>
          </cell>
        </row>
        <row r="9844">
          <cell r="A9844" t="str">
            <v/>
          </cell>
        </row>
        <row r="9845">
          <cell r="A9845" t="str">
            <v/>
          </cell>
        </row>
        <row r="9846">
          <cell r="A9846" t="str">
            <v/>
          </cell>
        </row>
        <row r="9847">
          <cell r="A9847" t="str">
            <v/>
          </cell>
        </row>
        <row r="9848">
          <cell r="A9848" t="str">
            <v/>
          </cell>
        </row>
        <row r="9849">
          <cell r="A9849" t="str">
            <v/>
          </cell>
        </row>
        <row r="9850">
          <cell r="A9850" t="str">
            <v/>
          </cell>
        </row>
        <row r="9851">
          <cell r="A9851" t="str">
            <v/>
          </cell>
        </row>
        <row r="9852">
          <cell r="A9852" t="str">
            <v/>
          </cell>
        </row>
        <row r="9853">
          <cell r="A9853" t="str">
            <v/>
          </cell>
        </row>
        <row r="9854">
          <cell r="A9854" t="str">
            <v/>
          </cell>
        </row>
        <row r="9855">
          <cell r="A9855" t="str">
            <v/>
          </cell>
        </row>
        <row r="9856">
          <cell r="A9856" t="str">
            <v/>
          </cell>
        </row>
        <row r="9857">
          <cell r="A9857" t="str">
            <v/>
          </cell>
        </row>
        <row r="9858">
          <cell r="A9858" t="str">
            <v/>
          </cell>
        </row>
        <row r="9859">
          <cell r="A9859" t="str">
            <v/>
          </cell>
        </row>
        <row r="9860">
          <cell r="A9860" t="str">
            <v/>
          </cell>
        </row>
        <row r="9861">
          <cell r="A9861" t="str">
            <v/>
          </cell>
        </row>
        <row r="9862">
          <cell r="A9862" t="str">
            <v/>
          </cell>
        </row>
        <row r="9863">
          <cell r="A9863" t="str">
            <v/>
          </cell>
        </row>
        <row r="9864">
          <cell r="A9864" t="str">
            <v/>
          </cell>
        </row>
        <row r="9865">
          <cell r="A9865" t="str">
            <v/>
          </cell>
        </row>
        <row r="9866">
          <cell r="A9866" t="str">
            <v/>
          </cell>
        </row>
        <row r="9867">
          <cell r="A9867" t="str">
            <v/>
          </cell>
        </row>
        <row r="9868">
          <cell r="A9868" t="str">
            <v/>
          </cell>
        </row>
        <row r="9869">
          <cell r="A9869" t="str">
            <v/>
          </cell>
        </row>
        <row r="9870">
          <cell r="A9870" t="str">
            <v/>
          </cell>
        </row>
        <row r="9871">
          <cell r="A9871" t="str">
            <v/>
          </cell>
        </row>
        <row r="9872">
          <cell r="A9872" t="str">
            <v/>
          </cell>
        </row>
        <row r="9873">
          <cell r="A9873" t="str">
            <v/>
          </cell>
        </row>
        <row r="9874">
          <cell r="A9874" t="str">
            <v/>
          </cell>
        </row>
        <row r="9875">
          <cell r="A9875" t="str">
            <v/>
          </cell>
        </row>
        <row r="9876">
          <cell r="A9876" t="str">
            <v/>
          </cell>
        </row>
        <row r="9877">
          <cell r="A9877" t="str">
            <v/>
          </cell>
        </row>
        <row r="9878">
          <cell r="A9878" t="str">
            <v/>
          </cell>
        </row>
        <row r="9879">
          <cell r="A9879" t="str">
            <v/>
          </cell>
        </row>
        <row r="9880">
          <cell r="A9880" t="str">
            <v/>
          </cell>
        </row>
        <row r="9881">
          <cell r="A9881" t="str">
            <v/>
          </cell>
        </row>
        <row r="9882">
          <cell r="A9882" t="str">
            <v/>
          </cell>
        </row>
        <row r="9883">
          <cell r="A9883" t="str">
            <v/>
          </cell>
        </row>
        <row r="9884">
          <cell r="A9884" t="str">
            <v/>
          </cell>
        </row>
        <row r="9885">
          <cell r="A9885" t="str">
            <v/>
          </cell>
        </row>
        <row r="9886">
          <cell r="A9886" t="str">
            <v/>
          </cell>
        </row>
        <row r="9887">
          <cell r="A9887" t="str">
            <v/>
          </cell>
        </row>
        <row r="9888">
          <cell r="A9888" t="str">
            <v/>
          </cell>
        </row>
        <row r="9889">
          <cell r="A9889" t="str">
            <v/>
          </cell>
        </row>
        <row r="9890">
          <cell r="A9890" t="str">
            <v/>
          </cell>
        </row>
        <row r="9891">
          <cell r="A9891" t="str">
            <v/>
          </cell>
        </row>
        <row r="9892">
          <cell r="A9892" t="str">
            <v/>
          </cell>
        </row>
        <row r="9893">
          <cell r="A9893" t="str">
            <v/>
          </cell>
        </row>
        <row r="9894">
          <cell r="A9894" t="str">
            <v/>
          </cell>
        </row>
        <row r="9895">
          <cell r="A9895" t="str">
            <v/>
          </cell>
        </row>
        <row r="9896">
          <cell r="A9896" t="str">
            <v/>
          </cell>
        </row>
        <row r="9897">
          <cell r="A9897" t="str">
            <v/>
          </cell>
        </row>
        <row r="9898">
          <cell r="A9898" t="str">
            <v/>
          </cell>
        </row>
        <row r="9899">
          <cell r="A9899" t="str">
            <v/>
          </cell>
        </row>
        <row r="9900">
          <cell r="A9900" t="str">
            <v/>
          </cell>
        </row>
        <row r="9901">
          <cell r="A9901" t="str">
            <v/>
          </cell>
        </row>
        <row r="9902">
          <cell r="A9902" t="str">
            <v/>
          </cell>
        </row>
        <row r="9903">
          <cell r="A9903" t="str">
            <v/>
          </cell>
        </row>
        <row r="9904">
          <cell r="A9904" t="str">
            <v/>
          </cell>
        </row>
        <row r="9905">
          <cell r="A9905" t="str">
            <v/>
          </cell>
        </row>
        <row r="9906">
          <cell r="A9906" t="str">
            <v/>
          </cell>
        </row>
        <row r="9907">
          <cell r="A9907" t="str">
            <v/>
          </cell>
        </row>
        <row r="9908">
          <cell r="A9908" t="str">
            <v/>
          </cell>
        </row>
        <row r="9909">
          <cell r="A9909" t="str">
            <v/>
          </cell>
        </row>
        <row r="9910">
          <cell r="A9910" t="str">
            <v/>
          </cell>
        </row>
        <row r="9911">
          <cell r="A9911" t="str">
            <v/>
          </cell>
        </row>
        <row r="9912">
          <cell r="A9912" t="str">
            <v/>
          </cell>
        </row>
        <row r="9913">
          <cell r="A9913" t="str">
            <v/>
          </cell>
        </row>
        <row r="9914">
          <cell r="A9914" t="str">
            <v/>
          </cell>
        </row>
        <row r="9915">
          <cell r="A9915" t="str">
            <v/>
          </cell>
        </row>
        <row r="9916">
          <cell r="A9916" t="str">
            <v/>
          </cell>
        </row>
        <row r="9917">
          <cell r="A9917" t="str">
            <v/>
          </cell>
        </row>
        <row r="9918">
          <cell r="A9918" t="str">
            <v/>
          </cell>
        </row>
        <row r="9919">
          <cell r="A9919" t="str">
            <v/>
          </cell>
        </row>
        <row r="9920">
          <cell r="A9920" t="str">
            <v/>
          </cell>
        </row>
        <row r="9921">
          <cell r="A9921" t="str">
            <v/>
          </cell>
        </row>
        <row r="9922">
          <cell r="A9922" t="str">
            <v/>
          </cell>
        </row>
        <row r="9923">
          <cell r="A9923" t="str">
            <v/>
          </cell>
        </row>
        <row r="9924">
          <cell r="A9924" t="str">
            <v/>
          </cell>
        </row>
        <row r="9925">
          <cell r="A9925" t="str">
            <v/>
          </cell>
        </row>
        <row r="9926">
          <cell r="A9926" t="str">
            <v/>
          </cell>
        </row>
        <row r="9927">
          <cell r="A9927" t="str">
            <v/>
          </cell>
        </row>
        <row r="9928">
          <cell r="A9928" t="str">
            <v/>
          </cell>
        </row>
        <row r="9929">
          <cell r="A9929" t="str">
            <v/>
          </cell>
        </row>
        <row r="9930">
          <cell r="A9930" t="str">
            <v/>
          </cell>
        </row>
        <row r="9931">
          <cell r="A9931" t="str">
            <v/>
          </cell>
        </row>
        <row r="9932">
          <cell r="A9932" t="str">
            <v/>
          </cell>
        </row>
        <row r="9933">
          <cell r="A9933" t="str">
            <v/>
          </cell>
        </row>
        <row r="9934">
          <cell r="A9934" t="str">
            <v/>
          </cell>
        </row>
        <row r="9935">
          <cell r="A9935" t="str">
            <v/>
          </cell>
        </row>
        <row r="9936">
          <cell r="A9936" t="str">
            <v/>
          </cell>
        </row>
        <row r="9937">
          <cell r="A9937" t="str">
            <v/>
          </cell>
        </row>
        <row r="9938">
          <cell r="A9938" t="str">
            <v/>
          </cell>
        </row>
        <row r="9939">
          <cell r="A9939" t="str">
            <v/>
          </cell>
        </row>
        <row r="9940">
          <cell r="A9940" t="str">
            <v/>
          </cell>
        </row>
        <row r="9941">
          <cell r="A9941" t="str">
            <v/>
          </cell>
        </row>
        <row r="9942">
          <cell r="A9942" t="str">
            <v/>
          </cell>
        </row>
        <row r="9943">
          <cell r="A9943" t="str">
            <v/>
          </cell>
        </row>
        <row r="9944">
          <cell r="A9944" t="str">
            <v/>
          </cell>
        </row>
        <row r="9945">
          <cell r="A9945" t="str">
            <v/>
          </cell>
        </row>
        <row r="9946">
          <cell r="A9946" t="str">
            <v/>
          </cell>
        </row>
        <row r="9947">
          <cell r="A9947" t="str">
            <v/>
          </cell>
        </row>
        <row r="9948">
          <cell r="A9948" t="str">
            <v/>
          </cell>
        </row>
        <row r="9949">
          <cell r="A9949" t="str">
            <v/>
          </cell>
        </row>
        <row r="9950">
          <cell r="A9950" t="str">
            <v/>
          </cell>
        </row>
        <row r="9951">
          <cell r="A9951" t="str">
            <v/>
          </cell>
        </row>
        <row r="9952">
          <cell r="A9952" t="str">
            <v/>
          </cell>
        </row>
        <row r="9953">
          <cell r="A9953" t="str">
            <v/>
          </cell>
        </row>
        <row r="9954">
          <cell r="A9954" t="str">
            <v/>
          </cell>
        </row>
        <row r="9955">
          <cell r="A9955" t="str">
            <v/>
          </cell>
        </row>
        <row r="9956">
          <cell r="A9956" t="str">
            <v/>
          </cell>
        </row>
        <row r="9957">
          <cell r="A9957" t="str">
            <v/>
          </cell>
        </row>
        <row r="9958">
          <cell r="A9958" t="str">
            <v/>
          </cell>
        </row>
        <row r="9959">
          <cell r="A9959" t="str">
            <v/>
          </cell>
        </row>
        <row r="9960">
          <cell r="A9960" t="str">
            <v/>
          </cell>
        </row>
        <row r="9961">
          <cell r="A9961" t="str">
            <v/>
          </cell>
        </row>
        <row r="9962">
          <cell r="A9962" t="str">
            <v/>
          </cell>
        </row>
        <row r="9963">
          <cell r="A9963" t="str">
            <v/>
          </cell>
        </row>
        <row r="9964">
          <cell r="A9964" t="str">
            <v/>
          </cell>
        </row>
        <row r="9965">
          <cell r="A9965" t="str">
            <v/>
          </cell>
        </row>
        <row r="9966">
          <cell r="A9966" t="str">
            <v/>
          </cell>
        </row>
        <row r="9967">
          <cell r="A9967" t="str">
            <v/>
          </cell>
        </row>
        <row r="9968">
          <cell r="A9968" t="str">
            <v/>
          </cell>
        </row>
        <row r="9969">
          <cell r="A9969" t="str">
            <v/>
          </cell>
        </row>
        <row r="9970">
          <cell r="A9970" t="str">
            <v/>
          </cell>
        </row>
        <row r="9971">
          <cell r="A9971" t="str">
            <v/>
          </cell>
        </row>
        <row r="9972">
          <cell r="A9972" t="str">
            <v/>
          </cell>
        </row>
        <row r="9973">
          <cell r="A9973" t="str">
            <v/>
          </cell>
        </row>
        <row r="9974">
          <cell r="A9974" t="str">
            <v/>
          </cell>
        </row>
        <row r="9975">
          <cell r="A9975" t="str">
            <v/>
          </cell>
        </row>
        <row r="9976">
          <cell r="A9976" t="str">
            <v/>
          </cell>
        </row>
        <row r="9977">
          <cell r="A9977" t="str">
            <v/>
          </cell>
        </row>
        <row r="9978">
          <cell r="A9978" t="str">
            <v/>
          </cell>
        </row>
        <row r="9979">
          <cell r="A9979" t="str">
            <v/>
          </cell>
        </row>
        <row r="9980">
          <cell r="A9980" t="str">
            <v/>
          </cell>
        </row>
        <row r="9981">
          <cell r="A9981" t="str">
            <v/>
          </cell>
        </row>
        <row r="9982">
          <cell r="A9982" t="str">
            <v/>
          </cell>
        </row>
        <row r="9983">
          <cell r="A9983" t="str">
            <v/>
          </cell>
        </row>
        <row r="9984">
          <cell r="A9984" t="str">
            <v/>
          </cell>
        </row>
        <row r="9985">
          <cell r="A9985" t="str">
            <v/>
          </cell>
        </row>
        <row r="9986">
          <cell r="A9986" t="str">
            <v/>
          </cell>
        </row>
        <row r="9987">
          <cell r="A9987" t="str">
            <v/>
          </cell>
        </row>
        <row r="9988">
          <cell r="A9988" t="str">
            <v/>
          </cell>
        </row>
        <row r="9989">
          <cell r="A9989" t="str">
            <v/>
          </cell>
        </row>
        <row r="9990">
          <cell r="A9990" t="str">
            <v/>
          </cell>
        </row>
        <row r="9991">
          <cell r="A9991" t="str">
            <v/>
          </cell>
        </row>
        <row r="9992">
          <cell r="A9992" t="str">
            <v/>
          </cell>
        </row>
        <row r="9993">
          <cell r="A9993" t="str">
            <v/>
          </cell>
        </row>
        <row r="9994">
          <cell r="A9994" t="str">
            <v/>
          </cell>
        </row>
        <row r="9995">
          <cell r="A9995" t="str">
            <v/>
          </cell>
        </row>
        <row r="9996">
          <cell r="A9996" t="str">
            <v/>
          </cell>
        </row>
        <row r="9997">
          <cell r="A9997" t="str">
            <v/>
          </cell>
        </row>
        <row r="9998">
          <cell r="A9998" t="str">
            <v/>
          </cell>
        </row>
        <row r="9999">
          <cell r="A9999" t="str">
            <v/>
          </cell>
        </row>
        <row r="10000">
          <cell r="A10000" t="str">
            <v/>
          </cell>
        </row>
        <row r="10001">
          <cell r="A10001" t="str">
            <v/>
          </cell>
        </row>
        <row r="10002">
          <cell r="A10002" t="str">
            <v/>
          </cell>
        </row>
        <row r="10003">
          <cell r="A10003" t="str">
            <v/>
          </cell>
        </row>
        <row r="10004">
          <cell r="A10004" t="str">
            <v/>
          </cell>
        </row>
        <row r="10005">
          <cell r="A10005" t="str">
            <v/>
          </cell>
        </row>
        <row r="10006">
          <cell r="A10006" t="str">
            <v/>
          </cell>
        </row>
        <row r="10007">
          <cell r="A10007" t="str">
            <v/>
          </cell>
        </row>
        <row r="10008">
          <cell r="A10008" t="str">
            <v/>
          </cell>
        </row>
        <row r="10009">
          <cell r="A10009" t="str">
            <v/>
          </cell>
        </row>
        <row r="10010">
          <cell r="A10010" t="str">
            <v/>
          </cell>
        </row>
        <row r="10011">
          <cell r="A10011" t="str">
            <v/>
          </cell>
        </row>
        <row r="10012">
          <cell r="A10012" t="str">
            <v/>
          </cell>
        </row>
        <row r="10013">
          <cell r="A10013" t="str">
            <v/>
          </cell>
        </row>
        <row r="10014">
          <cell r="A10014" t="str">
            <v/>
          </cell>
        </row>
        <row r="10015">
          <cell r="A10015" t="str">
            <v/>
          </cell>
        </row>
        <row r="10016">
          <cell r="A10016" t="str">
            <v/>
          </cell>
        </row>
        <row r="10017">
          <cell r="A10017" t="str">
            <v/>
          </cell>
        </row>
        <row r="10018">
          <cell r="A10018" t="str">
            <v/>
          </cell>
        </row>
        <row r="10019">
          <cell r="A10019" t="str">
            <v/>
          </cell>
        </row>
        <row r="10020">
          <cell r="A10020" t="str">
            <v/>
          </cell>
        </row>
        <row r="10021">
          <cell r="A10021" t="str">
            <v/>
          </cell>
        </row>
        <row r="10022">
          <cell r="A10022" t="str">
            <v/>
          </cell>
        </row>
        <row r="10023">
          <cell r="A10023" t="str">
            <v/>
          </cell>
        </row>
        <row r="10024">
          <cell r="A10024" t="str">
            <v/>
          </cell>
        </row>
        <row r="10025">
          <cell r="A10025" t="str">
            <v/>
          </cell>
        </row>
        <row r="10026">
          <cell r="A10026" t="str">
            <v/>
          </cell>
        </row>
        <row r="10027">
          <cell r="A10027" t="str">
            <v/>
          </cell>
        </row>
        <row r="10028">
          <cell r="A10028" t="str">
            <v/>
          </cell>
        </row>
        <row r="10029">
          <cell r="A10029" t="str">
            <v/>
          </cell>
        </row>
        <row r="10030">
          <cell r="A10030" t="str">
            <v/>
          </cell>
        </row>
        <row r="10031">
          <cell r="A10031" t="str">
            <v/>
          </cell>
        </row>
        <row r="10032">
          <cell r="A10032" t="str">
            <v/>
          </cell>
        </row>
        <row r="10033">
          <cell r="A10033" t="str">
            <v/>
          </cell>
        </row>
        <row r="10034">
          <cell r="A10034" t="str">
            <v/>
          </cell>
        </row>
        <row r="10035">
          <cell r="A10035" t="str">
            <v/>
          </cell>
        </row>
        <row r="10036">
          <cell r="A10036" t="str">
            <v/>
          </cell>
        </row>
        <row r="10037">
          <cell r="A10037" t="str">
            <v/>
          </cell>
        </row>
        <row r="10038">
          <cell r="A10038" t="str">
            <v/>
          </cell>
        </row>
        <row r="10039">
          <cell r="A10039" t="str">
            <v/>
          </cell>
        </row>
        <row r="10040">
          <cell r="A10040" t="str">
            <v/>
          </cell>
        </row>
        <row r="10041">
          <cell r="A10041" t="str">
            <v/>
          </cell>
        </row>
        <row r="10042">
          <cell r="A10042" t="str">
            <v/>
          </cell>
        </row>
        <row r="10043">
          <cell r="A10043" t="str">
            <v/>
          </cell>
        </row>
        <row r="10044">
          <cell r="A10044" t="str">
            <v/>
          </cell>
        </row>
        <row r="10045">
          <cell r="A10045" t="str">
            <v/>
          </cell>
        </row>
        <row r="10046">
          <cell r="A10046" t="str">
            <v/>
          </cell>
        </row>
        <row r="10047">
          <cell r="A10047" t="str">
            <v/>
          </cell>
        </row>
        <row r="10048">
          <cell r="A10048" t="str">
            <v/>
          </cell>
        </row>
        <row r="10049">
          <cell r="A10049" t="str">
            <v/>
          </cell>
        </row>
        <row r="10050">
          <cell r="A10050" t="str">
            <v/>
          </cell>
        </row>
        <row r="10051">
          <cell r="A10051" t="str">
            <v/>
          </cell>
        </row>
        <row r="10052">
          <cell r="A10052" t="str">
            <v/>
          </cell>
        </row>
        <row r="10053">
          <cell r="A10053" t="str">
            <v/>
          </cell>
        </row>
        <row r="10054">
          <cell r="A10054" t="str">
            <v/>
          </cell>
        </row>
        <row r="10055">
          <cell r="A10055" t="str">
            <v/>
          </cell>
        </row>
        <row r="10056">
          <cell r="A10056" t="str">
            <v/>
          </cell>
        </row>
        <row r="10057">
          <cell r="A10057" t="str">
            <v/>
          </cell>
        </row>
        <row r="10058">
          <cell r="A10058" t="str">
            <v/>
          </cell>
        </row>
        <row r="10059">
          <cell r="A10059" t="str">
            <v/>
          </cell>
        </row>
        <row r="10060">
          <cell r="A10060" t="str">
            <v/>
          </cell>
        </row>
        <row r="10061">
          <cell r="A10061" t="str">
            <v/>
          </cell>
        </row>
        <row r="10062">
          <cell r="A10062" t="str">
            <v/>
          </cell>
        </row>
        <row r="10063">
          <cell r="A10063" t="str">
            <v/>
          </cell>
        </row>
        <row r="10064">
          <cell r="A10064" t="str">
            <v/>
          </cell>
        </row>
        <row r="10065">
          <cell r="A10065" t="str">
            <v/>
          </cell>
        </row>
        <row r="10066">
          <cell r="A10066" t="str">
            <v/>
          </cell>
        </row>
        <row r="10067">
          <cell r="A10067" t="str">
            <v/>
          </cell>
        </row>
        <row r="10068">
          <cell r="A10068" t="str">
            <v/>
          </cell>
        </row>
        <row r="10069">
          <cell r="A10069" t="str">
            <v/>
          </cell>
        </row>
        <row r="10070">
          <cell r="A10070" t="str">
            <v/>
          </cell>
        </row>
        <row r="10071">
          <cell r="A10071" t="str">
            <v/>
          </cell>
        </row>
        <row r="10072">
          <cell r="A10072" t="str">
            <v/>
          </cell>
        </row>
        <row r="10073">
          <cell r="A10073" t="str">
            <v/>
          </cell>
        </row>
        <row r="10074">
          <cell r="A10074" t="str">
            <v/>
          </cell>
        </row>
        <row r="10075">
          <cell r="A10075" t="str">
            <v/>
          </cell>
        </row>
        <row r="10076">
          <cell r="A10076" t="str">
            <v/>
          </cell>
        </row>
        <row r="10077">
          <cell r="A10077" t="str">
            <v/>
          </cell>
        </row>
        <row r="10078">
          <cell r="A10078" t="str">
            <v/>
          </cell>
        </row>
        <row r="10079">
          <cell r="A10079" t="str">
            <v/>
          </cell>
        </row>
        <row r="10080">
          <cell r="A10080" t="str">
            <v/>
          </cell>
        </row>
        <row r="10081">
          <cell r="A10081" t="str">
            <v/>
          </cell>
        </row>
        <row r="10082">
          <cell r="A10082" t="str">
            <v/>
          </cell>
        </row>
        <row r="10083">
          <cell r="A10083" t="str">
            <v/>
          </cell>
        </row>
        <row r="10084">
          <cell r="A10084" t="str">
            <v/>
          </cell>
        </row>
        <row r="10085">
          <cell r="A10085" t="str">
            <v/>
          </cell>
        </row>
        <row r="10086">
          <cell r="A10086" t="str">
            <v/>
          </cell>
        </row>
        <row r="10087">
          <cell r="A10087" t="str">
            <v/>
          </cell>
        </row>
        <row r="10088">
          <cell r="A10088" t="str">
            <v/>
          </cell>
        </row>
        <row r="10089">
          <cell r="A10089" t="str">
            <v/>
          </cell>
        </row>
        <row r="10090">
          <cell r="A10090" t="str">
            <v/>
          </cell>
        </row>
        <row r="10091">
          <cell r="A10091" t="str">
            <v/>
          </cell>
        </row>
        <row r="10092">
          <cell r="A10092" t="str">
            <v/>
          </cell>
        </row>
        <row r="10093">
          <cell r="A10093" t="str">
            <v/>
          </cell>
        </row>
        <row r="10094">
          <cell r="A10094" t="str">
            <v/>
          </cell>
        </row>
        <row r="10095">
          <cell r="A10095" t="str">
            <v/>
          </cell>
        </row>
        <row r="10096">
          <cell r="A10096" t="str">
            <v/>
          </cell>
        </row>
        <row r="10097">
          <cell r="A10097" t="str">
            <v/>
          </cell>
        </row>
        <row r="10098">
          <cell r="A10098" t="str">
            <v/>
          </cell>
        </row>
        <row r="10099">
          <cell r="A10099" t="str">
            <v/>
          </cell>
        </row>
        <row r="10100">
          <cell r="A10100" t="str">
            <v/>
          </cell>
        </row>
        <row r="10101">
          <cell r="A10101" t="str">
            <v/>
          </cell>
        </row>
        <row r="10102">
          <cell r="A10102" t="str">
            <v/>
          </cell>
        </row>
        <row r="10103">
          <cell r="A10103" t="str">
            <v/>
          </cell>
        </row>
        <row r="10104">
          <cell r="A10104" t="str">
            <v/>
          </cell>
        </row>
        <row r="10105">
          <cell r="A10105" t="str">
            <v/>
          </cell>
        </row>
        <row r="10106">
          <cell r="A10106" t="str">
            <v/>
          </cell>
        </row>
        <row r="10107">
          <cell r="A10107" t="str">
            <v/>
          </cell>
        </row>
        <row r="10108">
          <cell r="A10108" t="str">
            <v/>
          </cell>
        </row>
        <row r="10109">
          <cell r="A10109" t="str">
            <v/>
          </cell>
        </row>
        <row r="10110">
          <cell r="A10110" t="str">
            <v/>
          </cell>
        </row>
        <row r="10111">
          <cell r="A10111" t="str">
            <v/>
          </cell>
        </row>
        <row r="10112">
          <cell r="A10112" t="str">
            <v/>
          </cell>
        </row>
        <row r="10113">
          <cell r="A10113" t="str">
            <v/>
          </cell>
        </row>
        <row r="10114">
          <cell r="A10114" t="str">
            <v/>
          </cell>
        </row>
        <row r="10115">
          <cell r="A10115" t="str">
            <v/>
          </cell>
        </row>
        <row r="10116">
          <cell r="A10116" t="str">
            <v/>
          </cell>
        </row>
        <row r="10117">
          <cell r="A10117" t="str">
            <v/>
          </cell>
        </row>
        <row r="10118">
          <cell r="A10118" t="str">
            <v/>
          </cell>
        </row>
        <row r="10119">
          <cell r="A10119" t="str">
            <v/>
          </cell>
        </row>
        <row r="10120">
          <cell r="A10120" t="str">
            <v/>
          </cell>
        </row>
        <row r="10121">
          <cell r="A10121" t="str">
            <v/>
          </cell>
        </row>
        <row r="10122">
          <cell r="A10122" t="str">
            <v/>
          </cell>
        </row>
        <row r="10123">
          <cell r="A10123" t="str">
            <v/>
          </cell>
        </row>
        <row r="10124">
          <cell r="A10124" t="str">
            <v/>
          </cell>
        </row>
        <row r="10125">
          <cell r="A10125" t="str">
            <v/>
          </cell>
        </row>
        <row r="10126">
          <cell r="A10126" t="str">
            <v/>
          </cell>
        </row>
        <row r="10127">
          <cell r="A10127" t="str">
            <v/>
          </cell>
        </row>
        <row r="10128">
          <cell r="A10128" t="str">
            <v/>
          </cell>
        </row>
        <row r="10129">
          <cell r="A10129" t="str">
            <v/>
          </cell>
        </row>
        <row r="10130">
          <cell r="A10130" t="str">
            <v/>
          </cell>
        </row>
        <row r="10131">
          <cell r="A10131" t="str">
            <v/>
          </cell>
        </row>
        <row r="10132">
          <cell r="A10132" t="str">
            <v/>
          </cell>
        </row>
        <row r="10133">
          <cell r="A10133" t="str">
            <v/>
          </cell>
        </row>
        <row r="10134">
          <cell r="A10134" t="str">
            <v/>
          </cell>
        </row>
        <row r="10135">
          <cell r="A10135" t="str">
            <v/>
          </cell>
        </row>
        <row r="10136">
          <cell r="A10136" t="str">
            <v/>
          </cell>
        </row>
        <row r="10137">
          <cell r="A10137" t="str">
            <v/>
          </cell>
        </row>
        <row r="10138">
          <cell r="A10138" t="str">
            <v/>
          </cell>
        </row>
        <row r="10139">
          <cell r="A10139" t="str">
            <v/>
          </cell>
        </row>
        <row r="10140">
          <cell r="A10140" t="str">
            <v/>
          </cell>
        </row>
        <row r="10141">
          <cell r="A10141" t="str">
            <v/>
          </cell>
        </row>
        <row r="10142">
          <cell r="A10142" t="str">
            <v/>
          </cell>
        </row>
        <row r="10143">
          <cell r="A10143" t="str">
            <v/>
          </cell>
        </row>
        <row r="10144">
          <cell r="A10144" t="str">
            <v/>
          </cell>
        </row>
        <row r="10145">
          <cell r="A10145" t="str">
            <v/>
          </cell>
        </row>
        <row r="10146">
          <cell r="A10146" t="str">
            <v/>
          </cell>
        </row>
        <row r="10147">
          <cell r="A10147" t="str">
            <v/>
          </cell>
        </row>
        <row r="10148">
          <cell r="A10148" t="str">
            <v/>
          </cell>
        </row>
        <row r="10149">
          <cell r="A10149" t="str">
            <v/>
          </cell>
        </row>
        <row r="10150">
          <cell r="A10150" t="str">
            <v/>
          </cell>
        </row>
        <row r="10151">
          <cell r="A10151" t="str">
            <v/>
          </cell>
        </row>
        <row r="10152">
          <cell r="A10152" t="str">
            <v/>
          </cell>
        </row>
        <row r="10153">
          <cell r="A10153" t="str">
            <v/>
          </cell>
        </row>
        <row r="10154">
          <cell r="A10154" t="str">
            <v/>
          </cell>
        </row>
        <row r="10155">
          <cell r="A10155" t="str">
            <v/>
          </cell>
        </row>
        <row r="10156">
          <cell r="A10156" t="str">
            <v/>
          </cell>
        </row>
        <row r="10157">
          <cell r="A10157" t="str">
            <v/>
          </cell>
        </row>
        <row r="10158">
          <cell r="A10158" t="str">
            <v/>
          </cell>
        </row>
        <row r="10159">
          <cell r="A10159" t="str">
            <v/>
          </cell>
        </row>
        <row r="10160">
          <cell r="A10160" t="str">
            <v/>
          </cell>
        </row>
        <row r="10161">
          <cell r="A10161" t="str">
            <v/>
          </cell>
        </row>
        <row r="10162">
          <cell r="A10162" t="str">
            <v/>
          </cell>
        </row>
        <row r="10163">
          <cell r="A10163" t="str">
            <v/>
          </cell>
        </row>
        <row r="10164">
          <cell r="A10164" t="str">
            <v/>
          </cell>
        </row>
        <row r="10165">
          <cell r="A10165" t="str">
            <v/>
          </cell>
        </row>
        <row r="10166">
          <cell r="A10166" t="str">
            <v/>
          </cell>
        </row>
        <row r="10167">
          <cell r="A10167" t="str">
            <v/>
          </cell>
        </row>
        <row r="10168">
          <cell r="A10168" t="str">
            <v/>
          </cell>
        </row>
        <row r="10169">
          <cell r="A10169" t="str">
            <v/>
          </cell>
        </row>
        <row r="10170">
          <cell r="A10170" t="str">
            <v/>
          </cell>
        </row>
        <row r="10171">
          <cell r="A10171" t="str">
            <v/>
          </cell>
        </row>
        <row r="10172">
          <cell r="A10172" t="str">
            <v/>
          </cell>
        </row>
        <row r="10173">
          <cell r="A10173" t="str">
            <v/>
          </cell>
        </row>
        <row r="10174">
          <cell r="A10174" t="str">
            <v/>
          </cell>
        </row>
        <row r="10175">
          <cell r="A10175" t="str">
            <v/>
          </cell>
        </row>
        <row r="10176">
          <cell r="A10176" t="str">
            <v/>
          </cell>
        </row>
        <row r="10177">
          <cell r="A10177" t="str">
            <v/>
          </cell>
        </row>
        <row r="10178">
          <cell r="A10178" t="str">
            <v/>
          </cell>
        </row>
        <row r="10179">
          <cell r="A10179" t="str">
            <v/>
          </cell>
        </row>
        <row r="10180">
          <cell r="A10180" t="str">
            <v/>
          </cell>
        </row>
        <row r="10181">
          <cell r="A10181" t="str">
            <v/>
          </cell>
        </row>
        <row r="10182">
          <cell r="A10182" t="str">
            <v/>
          </cell>
        </row>
        <row r="10183">
          <cell r="A10183" t="str">
            <v/>
          </cell>
        </row>
        <row r="10184">
          <cell r="A10184" t="str">
            <v/>
          </cell>
        </row>
        <row r="10185">
          <cell r="A10185" t="str">
            <v/>
          </cell>
        </row>
        <row r="10186">
          <cell r="A10186" t="str">
            <v/>
          </cell>
        </row>
        <row r="10187">
          <cell r="A10187" t="str">
            <v/>
          </cell>
        </row>
        <row r="10188">
          <cell r="A10188" t="str">
            <v/>
          </cell>
        </row>
        <row r="10189">
          <cell r="A10189" t="str">
            <v/>
          </cell>
        </row>
        <row r="10190">
          <cell r="A10190" t="str">
            <v/>
          </cell>
        </row>
        <row r="10191">
          <cell r="A10191" t="str">
            <v/>
          </cell>
        </row>
        <row r="10192">
          <cell r="A10192" t="str">
            <v/>
          </cell>
        </row>
        <row r="10193">
          <cell r="A10193" t="str">
            <v/>
          </cell>
        </row>
        <row r="10194">
          <cell r="A10194" t="str">
            <v/>
          </cell>
        </row>
        <row r="10195">
          <cell r="A10195" t="str">
            <v/>
          </cell>
        </row>
        <row r="10196">
          <cell r="A10196" t="str">
            <v/>
          </cell>
        </row>
        <row r="10197">
          <cell r="A10197" t="str">
            <v/>
          </cell>
        </row>
        <row r="10198">
          <cell r="A10198" t="str">
            <v/>
          </cell>
        </row>
        <row r="10199">
          <cell r="A10199" t="str">
            <v/>
          </cell>
        </row>
        <row r="10200">
          <cell r="A10200" t="str">
            <v/>
          </cell>
        </row>
        <row r="10201">
          <cell r="A10201" t="str">
            <v/>
          </cell>
        </row>
        <row r="10202">
          <cell r="A10202" t="str">
            <v/>
          </cell>
        </row>
        <row r="10203">
          <cell r="A10203" t="str">
            <v/>
          </cell>
        </row>
        <row r="10204">
          <cell r="A10204" t="str">
            <v/>
          </cell>
        </row>
        <row r="10205">
          <cell r="A10205" t="str">
            <v/>
          </cell>
        </row>
        <row r="10206">
          <cell r="A10206" t="str">
            <v/>
          </cell>
        </row>
        <row r="10207">
          <cell r="A10207" t="str">
            <v/>
          </cell>
        </row>
        <row r="10208">
          <cell r="A10208" t="str">
            <v/>
          </cell>
        </row>
        <row r="10209">
          <cell r="A10209" t="str">
            <v/>
          </cell>
        </row>
        <row r="10210">
          <cell r="A10210" t="str">
            <v/>
          </cell>
        </row>
        <row r="10211">
          <cell r="A10211" t="str">
            <v/>
          </cell>
        </row>
        <row r="10212">
          <cell r="A10212" t="str">
            <v/>
          </cell>
        </row>
        <row r="10213">
          <cell r="A10213" t="str">
            <v/>
          </cell>
        </row>
        <row r="10214">
          <cell r="A10214" t="str">
            <v/>
          </cell>
        </row>
        <row r="10215">
          <cell r="A10215" t="str">
            <v/>
          </cell>
        </row>
        <row r="10216">
          <cell r="A10216" t="str">
            <v/>
          </cell>
        </row>
        <row r="10217">
          <cell r="A10217" t="str">
            <v/>
          </cell>
        </row>
        <row r="10218">
          <cell r="A10218" t="str">
            <v/>
          </cell>
        </row>
        <row r="10219">
          <cell r="A10219" t="str">
            <v/>
          </cell>
        </row>
        <row r="10220">
          <cell r="A10220" t="str">
            <v/>
          </cell>
        </row>
        <row r="10221">
          <cell r="A10221" t="str">
            <v/>
          </cell>
        </row>
        <row r="10222">
          <cell r="A10222" t="str">
            <v/>
          </cell>
        </row>
        <row r="10223">
          <cell r="A10223" t="str">
            <v/>
          </cell>
        </row>
        <row r="10224">
          <cell r="A10224" t="str">
            <v/>
          </cell>
        </row>
        <row r="10225">
          <cell r="A10225" t="str">
            <v/>
          </cell>
        </row>
        <row r="10226">
          <cell r="A10226" t="str">
            <v/>
          </cell>
        </row>
        <row r="10227">
          <cell r="A10227" t="str">
            <v/>
          </cell>
        </row>
        <row r="10228">
          <cell r="A10228" t="str">
            <v/>
          </cell>
        </row>
        <row r="10229">
          <cell r="A10229" t="str">
            <v/>
          </cell>
        </row>
        <row r="10230">
          <cell r="A10230" t="str">
            <v/>
          </cell>
        </row>
        <row r="10231">
          <cell r="A10231" t="str">
            <v/>
          </cell>
        </row>
        <row r="10232">
          <cell r="A10232" t="str">
            <v/>
          </cell>
        </row>
        <row r="10233">
          <cell r="A10233" t="str">
            <v/>
          </cell>
        </row>
        <row r="10234">
          <cell r="A10234" t="str">
            <v/>
          </cell>
        </row>
        <row r="10235">
          <cell r="A10235" t="str">
            <v/>
          </cell>
        </row>
        <row r="10236">
          <cell r="A10236" t="str">
            <v/>
          </cell>
        </row>
        <row r="10237">
          <cell r="A10237" t="str">
            <v/>
          </cell>
        </row>
        <row r="10238">
          <cell r="A10238" t="str">
            <v/>
          </cell>
        </row>
        <row r="10239">
          <cell r="A10239" t="str">
            <v/>
          </cell>
        </row>
        <row r="10240">
          <cell r="A10240" t="str">
            <v/>
          </cell>
        </row>
        <row r="10241">
          <cell r="A10241" t="str">
            <v/>
          </cell>
        </row>
        <row r="10242">
          <cell r="A10242" t="str">
            <v/>
          </cell>
        </row>
        <row r="10243">
          <cell r="A10243" t="str">
            <v/>
          </cell>
        </row>
        <row r="10244">
          <cell r="A10244" t="str">
            <v/>
          </cell>
        </row>
        <row r="10245">
          <cell r="A10245" t="str">
            <v/>
          </cell>
        </row>
        <row r="10246">
          <cell r="A10246" t="str">
            <v/>
          </cell>
        </row>
        <row r="10247">
          <cell r="A10247" t="str">
            <v/>
          </cell>
        </row>
        <row r="10248">
          <cell r="A10248" t="str">
            <v/>
          </cell>
        </row>
        <row r="10249">
          <cell r="A10249" t="str">
            <v/>
          </cell>
        </row>
        <row r="10250">
          <cell r="A10250" t="str">
            <v/>
          </cell>
        </row>
        <row r="10251">
          <cell r="A10251" t="str">
            <v/>
          </cell>
        </row>
        <row r="10252">
          <cell r="A10252" t="str">
            <v/>
          </cell>
        </row>
        <row r="10253">
          <cell r="A10253" t="str">
            <v/>
          </cell>
        </row>
        <row r="10254">
          <cell r="A10254" t="str">
            <v/>
          </cell>
        </row>
        <row r="10255">
          <cell r="A10255" t="str">
            <v/>
          </cell>
        </row>
        <row r="10256">
          <cell r="A10256" t="str">
            <v/>
          </cell>
        </row>
        <row r="10257">
          <cell r="A10257" t="str">
            <v/>
          </cell>
        </row>
        <row r="10258">
          <cell r="A10258" t="str">
            <v/>
          </cell>
        </row>
        <row r="10259">
          <cell r="A10259" t="str">
            <v/>
          </cell>
        </row>
        <row r="10260">
          <cell r="A10260" t="str">
            <v/>
          </cell>
        </row>
        <row r="10261">
          <cell r="A10261" t="str">
            <v/>
          </cell>
        </row>
        <row r="10262">
          <cell r="A10262" t="str">
            <v/>
          </cell>
        </row>
        <row r="10263">
          <cell r="A10263" t="str">
            <v/>
          </cell>
        </row>
        <row r="10264">
          <cell r="A10264" t="str">
            <v/>
          </cell>
        </row>
        <row r="10265">
          <cell r="A10265" t="str">
            <v/>
          </cell>
        </row>
        <row r="10266">
          <cell r="A10266" t="str">
            <v/>
          </cell>
        </row>
        <row r="10267">
          <cell r="A10267" t="str">
            <v/>
          </cell>
        </row>
        <row r="10268">
          <cell r="A10268" t="str">
            <v/>
          </cell>
        </row>
        <row r="10269">
          <cell r="A10269" t="str">
            <v/>
          </cell>
        </row>
        <row r="10270">
          <cell r="A10270" t="str">
            <v/>
          </cell>
        </row>
        <row r="10271">
          <cell r="A10271" t="str">
            <v/>
          </cell>
        </row>
        <row r="10272">
          <cell r="A10272" t="str">
            <v/>
          </cell>
        </row>
        <row r="10273">
          <cell r="A10273" t="str">
            <v/>
          </cell>
        </row>
        <row r="10274">
          <cell r="A10274" t="str">
            <v/>
          </cell>
        </row>
        <row r="10275">
          <cell r="A10275" t="str">
            <v/>
          </cell>
        </row>
        <row r="10276">
          <cell r="A10276" t="str">
            <v/>
          </cell>
        </row>
        <row r="10277">
          <cell r="A10277" t="str">
            <v/>
          </cell>
        </row>
        <row r="10278">
          <cell r="A10278" t="str">
            <v/>
          </cell>
        </row>
        <row r="10279">
          <cell r="A10279" t="str">
            <v/>
          </cell>
        </row>
        <row r="10280">
          <cell r="A10280" t="str">
            <v/>
          </cell>
        </row>
        <row r="10281">
          <cell r="A10281" t="str">
            <v/>
          </cell>
        </row>
        <row r="10282">
          <cell r="A10282" t="str">
            <v/>
          </cell>
        </row>
        <row r="10283">
          <cell r="A10283" t="str">
            <v/>
          </cell>
        </row>
        <row r="10284">
          <cell r="A10284" t="str">
            <v/>
          </cell>
        </row>
        <row r="10285">
          <cell r="A10285" t="str">
            <v/>
          </cell>
        </row>
        <row r="10286">
          <cell r="A10286" t="str">
            <v/>
          </cell>
        </row>
        <row r="10287">
          <cell r="A10287" t="str">
            <v/>
          </cell>
        </row>
        <row r="10288">
          <cell r="A10288" t="str">
            <v/>
          </cell>
        </row>
        <row r="10289">
          <cell r="A10289" t="str">
            <v/>
          </cell>
        </row>
        <row r="10290">
          <cell r="A10290" t="str">
            <v/>
          </cell>
        </row>
        <row r="10291">
          <cell r="A10291" t="str">
            <v/>
          </cell>
        </row>
        <row r="10292">
          <cell r="A10292" t="str">
            <v/>
          </cell>
        </row>
        <row r="10293">
          <cell r="A10293" t="str">
            <v/>
          </cell>
        </row>
        <row r="10294">
          <cell r="A10294" t="str">
            <v/>
          </cell>
        </row>
        <row r="10295">
          <cell r="A10295" t="str">
            <v/>
          </cell>
        </row>
        <row r="10296">
          <cell r="A10296" t="str">
            <v/>
          </cell>
        </row>
        <row r="10297">
          <cell r="A10297" t="str">
            <v/>
          </cell>
        </row>
        <row r="10298">
          <cell r="A10298" t="str">
            <v/>
          </cell>
        </row>
        <row r="10299">
          <cell r="A10299" t="str">
            <v/>
          </cell>
        </row>
        <row r="10300">
          <cell r="A10300" t="str">
            <v/>
          </cell>
        </row>
        <row r="10301">
          <cell r="A10301" t="str">
            <v/>
          </cell>
        </row>
        <row r="10302">
          <cell r="A10302" t="str">
            <v/>
          </cell>
        </row>
        <row r="10303">
          <cell r="A10303" t="str">
            <v/>
          </cell>
        </row>
        <row r="10304">
          <cell r="A10304" t="str">
            <v/>
          </cell>
        </row>
        <row r="10305">
          <cell r="A10305" t="str">
            <v/>
          </cell>
        </row>
        <row r="10306">
          <cell r="A10306" t="str">
            <v/>
          </cell>
        </row>
        <row r="10307">
          <cell r="A10307" t="str">
            <v/>
          </cell>
        </row>
        <row r="10308">
          <cell r="A10308" t="str">
            <v/>
          </cell>
        </row>
        <row r="10309">
          <cell r="A10309" t="str">
            <v/>
          </cell>
        </row>
        <row r="10310">
          <cell r="A10310" t="str">
            <v/>
          </cell>
        </row>
        <row r="10311">
          <cell r="A10311" t="str">
            <v/>
          </cell>
        </row>
        <row r="10312">
          <cell r="A10312" t="str">
            <v/>
          </cell>
        </row>
        <row r="10313">
          <cell r="A10313" t="str">
            <v/>
          </cell>
        </row>
        <row r="10314">
          <cell r="A10314" t="str">
            <v/>
          </cell>
        </row>
        <row r="10315">
          <cell r="A10315" t="str">
            <v/>
          </cell>
        </row>
        <row r="10316">
          <cell r="A10316" t="str">
            <v/>
          </cell>
        </row>
        <row r="10317">
          <cell r="A10317" t="str">
            <v/>
          </cell>
        </row>
        <row r="10318">
          <cell r="A10318" t="str">
            <v/>
          </cell>
        </row>
        <row r="10319">
          <cell r="A10319" t="str">
            <v/>
          </cell>
        </row>
        <row r="10320">
          <cell r="A10320" t="str">
            <v/>
          </cell>
        </row>
        <row r="10321">
          <cell r="A10321" t="str">
            <v/>
          </cell>
        </row>
        <row r="10322">
          <cell r="A10322" t="str">
            <v/>
          </cell>
        </row>
        <row r="10323">
          <cell r="A10323" t="str">
            <v/>
          </cell>
        </row>
        <row r="10324">
          <cell r="A10324" t="str">
            <v/>
          </cell>
        </row>
        <row r="10325">
          <cell r="A10325" t="str">
            <v/>
          </cell>
        </row>
        <row r="10326">
          <cell r="A10326" t="str">
            <v/>
          </cell>
        </row>
        <row r="10327">
          <cell r="A10327" t="str">
            <v/>
          </cell>
        </row>
        <row r="10328">
          <cell r="A10328" t="str">
            <v/>
          </cell>
        </row>
        <row r="10329">
          <cell r="A10329" t="str">
            <v/>
          </cell>
        </row>
        <row r="10330">
          <cell r="A10330" t="str">
            <v/>
          </cell>
        </row>
        <row r="10331">
          <cell r="A10331" t="str">
            <v/>
          </cell>
        </row>
        <row r="10332">
          <cell r="A10332" t="str">
            <v/>
          </cell>
        </row>
        <row r="10333">
          <cell r="A10333" t="str">
            <v/>
          </cell>
        </row>
        <row r="10334">
          <cell r="A10334" t="str">
            <v/>
          </cell>
        </row>
        <row r="10335">
          <cell r="A10335" t="str">
            <v/>
          </cell>
        </row>
        <row r="10336">
          <cell r="A10336" t="str">
            <v/>
          </cell>
        </row>
        <row r="10337">
          <cell r="A10337" t="str">
            <v/>
          </cell>
        </row>
        <row r="10338">
          <cell r="A10338" t="str">
            <v/>
          </cell>
        </row>
        <row r="10339">
          <cell r="A10339" t="str">
            <v/>
          </cell>
        </row>
        <row r="10340">
          <cell r="A10340" t="str">
            <v/>
          </cell>
        </row>
        <row r="10341">
          <cell r="A10341" t="str">
            <v/>
          </cell>
        </row>
        <row r="10342">
          <cell r="A10342" t="str">
            <v/>
          </cell>
        </row>
        <row r="10343">
          <cell r="A10343" t="str">
            <v/>
          </cell>
        </row>
        <row r="10344">
          <cell r="A10344" t="str">
            <v/>
          </cell>
        </row>
        <row r="10345">
          <cell r="A10345" t="str">
            <v/>
          </cell>
        </row>
        <row r="10346">
          <cell r="A10346" t="str">
            <v/>
          </cell>
        </row>
        <row r="10347">
          <cell r="A10347" t="str">
            <v/>
          </cell>
        </row>
        <row r="10348">
          <cell r="A10348" t="str">
            <v/>
          </cell>
        </row>
        <row r="10349">
          <cell r="A10349" t="str">
            <v/>
          </cell>
        </row>
        <row r="10350">
          <cell r="A10350" t="str">
            <v/>
          </cell>
        </row>
        <row r="10351">
          <cell r="A10351" t="str">
            <v/>
          </cell>
        </row>
        <row r="10352">
          <cell r="A10352" t="str">
            <v/>
          </cell>
        </row>
        <row r="10353">
          <cell r="A10353" t="str">
            <v/>
          </cell>
        </row>
        <row r="10354">
          <cell r="A10354" t="str">
            <v/>
          </cell>
        </row>
        <row r="10355">
          <cell r="A10355" t="str">
            <v/>
          </cell>
        </row>
        <row r="10356">
          <cell r="A10356" t="str">
            <v/>
          </cell>
        </row>
        <row r="10357">
          <cell r="A10357" t="str">
            <v/>
          </cell>
        </row>
        <row r="10358">
          <cell r="A10358" t="str">
            <v/>
          </cell>
        </row>
        <row r="10359">
          <cell r="A10359" t="str">
            <v/>
          </cell>
        </row>
        <row r="10360">
          <cell r="A10360" t="str">
            <v/>
          </cell>
        </row>
        <row r="10361">
          <cell r="A10361" t="str">
            <v/>
          </cell>
        </row>
        <row r="10362">
          <cell r="A10362" t="str">
            <v/>
          </cell>
        </row>
        <row r="10363">
          <cell r="A10363" t="str">
            <v/>
          </cell>
        </row>
        <row r="10364">
          <cell r="A10364" t="str">
            <v/>
          </cell>
        </row>
        <row r="10365">
          <cell r="A10365" t="str">
            <v/>
          </cell>
        </row>
        <row r="10366">
          <cell r="A10366" t="str">
            <v/>
          </cell>
        </row>
        <row r="10367">
          <cell r="A10367" t="str">
            <v/>
          </cell>
        </row>
        <row r="10368">
          <cell r="A10368" t="str">
            <v/>
          </cell>
        </row>
        <row r="10369">
          <cell r="A10369" t="str">
            <v/>
          </cell>
        </row>
        <row r="10370">
          <cell r="A10370" t="str">
            <v/>
          </cell>
        </row>
        <row r="10371">
          <cell r="A10371" t="str">
            <v/>
          </cell>
        </row>
        <row r="10372">
          <cell r="A10372" t="str">
            <v/>
          </cell>
        </row>
        <row r="10373">
          <cell r="A10373" t="str">
            <v/>
          </cell>
        </row>
        <row r="10374">
          <cell r="A10374" t="str">
            <v/>
          </cell>
        </row>
        <row r="10375">
          <cell r="A10375" t="str">
            <v/>
          </cell>
        </row>
        <row r="10376">
          <cell r="A10376" t="str">
            <v/>
          </cell>
        </row>
        <row r="10377">
          <cell r="A10377" t="str">
            <v/>
          </cell>
        </row>
        <row r="10378">
          <cell r="A10378" t="str">
            <v/>
          </cell>
        </row>
        <row r="10379">
          <cell r="A10379" t="str">
            <v/>
          </cell>
        </row>
        <row r="10380">
          <cell r="A10380" t="str">
            <v/>
          </cell>
        </row>
        <row r="10381">
          <cell r="A10381" t="str">
            <v/>
          </cell>
        </row>
        <row r="10382">
          <cell r="A10382" t="str">
            <v/>
          </cell>
        </row>
        <row r="10383">
          <cell r="A10383" t="str">
            <v/>
          </cell>
        </row>
        <row r="10384">
          <cell r="A10384" t="str">
            <v/>
          </cell>
        </row>
        <row r="10385">
          <cell r="A10385" t="str">
            <v/>
          </cell>
        </row>
        <row r="10386">
          <cell r="A10386" t="str">
            <v/>
          </cell>
        </row>
        <row r="10387">
          <cell r="A10387" t="str">
            <v/>
          </cell>
        </row>
        <row r="10388">
          <cell r="A10388" t="str">
            <v/>
          </cell>
        </row>
        <row r="10389">
          <cell r="A10389" t="str">
            <v/>
          </cell>
        </row>
        <row r="10390">
          <cell r="A10390" t="str">
            <v/>
          </cell>
        </row>
        <row r="10391">
          <cell r="A10391" t="str">
            <v/>
          </cell>
        </row>
        <row r="10392">
          <cell r="A10392" t="str">
            <v/>
          </cell>
        </row>
        <row r="10393">
          <cell r="A10393" t="str">
            <v/>
          </cell>
        </row>
        <row r="10394">
          <cell r="A10394" t="str">
            <v/>
          </cell>
        </row>
        <row r="10395">
          <cell r="A10395" t="str">
            <v/>
          </cell>
        </row>
        <row r="10396">
          <cell r="A10396" t="str">
            <v/>
          </cell>
        </row>
        <row r="10397">
          <cell r="A10397" t="str">
            <v/>
          </cell>
        </row>
        <row r="10398">
          <cell r="A10398" t="str">
            <v/>
          </cell>
        </row>
        <row r="10399">
          <cell r="A10399" t="str">
            <v/>
          </cell>
        </row>
        <row r="10400">
          <cell r="A10400" t="str">
            <v/>
          </cell>
        </row>
        <row r="10401">
          <cell r="A10401" t="str">
            <v/>
          </cell>
        </row>
        <row r="10402">
          <cell r="A10402" t="str">
            <v/>
          </cell>
        </row>
        <row r="10403">
          <cell r="A10403" t="str">
            <v/>
          </cell>
        </row>
        <row r="10404">
          <cell r="A10404" t="str">
            <v/>
          </cell>
        </row>
        <row r="10405">
          <cell r="A10405" t="str">
            <v/>
          </cell>
        </row>
        <row r="10406">
          <cell r="A10406" t="str">
            <v/>
          </cell>
        </row>
        <row r="10407">
          <cell r="A10407" t="str">
            <v/>
          </cell>
        </row>
        <row r="10408">
          <cell r="A10408" t="str">
            <v/>
          </cell>
        </row>
        <row r="10409">
          <cell r="A10409" t="str">
            <v/>
          </cell>
        </row>
        <row r="10410">
          <cell r="A10410" t="str">
            <v/>
          </cell>
        </row>
        <row r="10411">
          <cell r="A10411" t="str">
            <v/>
          </cell>
        </row>
        <row r="10412">
          <cell r="A10412" t="str">
            <v/>
          </cell>
        </row>
        <row r="10413">
          <cell r="A10413" t="str">
            <v/>
          </cell>
        </row>
        <row r="10414">
          <cell r="A10414" t="str">
            <v/>
          </cell>
        </row>
        <row r="10415">
          <cell r="A10415" t="str">
            <v/>
          </cell>
        </row>
        <row r="10416">
          <cell r="A10416" t="str">
            <v/>
          </cell>
        </row>
        <row r="10417">
          <cell r="A10417" t="str">
            <v/>
          </cell>
        </row>
        <row r="10418">
          <cell r="A10418" t="str">
            <v/>
          </cell>
        </row>
        <row r="10419">
          <cell r="A10419" t="str">
            <v/>
          </cell>
        </row>
        <row r="10420">
          <cell r="A10420" t="str">
            <v/>
          </cell>
        </row>
        <row r="10421">
          <cell r="A10421" t="str">
            <v/>
          </cell>
        </row>
        <row r="10422">
          <cell r="A10422" t="str">
            <v/>
          </cell>
        </row>
        <row r="10423">
          <cell r="A10423" t="str">
            <v/>
          </cell>
        </row>
        <row r="10424">
          <cell r="A10424" t="str">
            <v/>
          </cell>
        </row>
        <row r="10425">
          <cell r="A10425" t="str">
            <v/>
          </cell>
        </row>
        <row r="10426">
          <cell r="A10426" t="str">
            <v/>
          </cell>
        </row>
        <row r="10427">
          <cell r="A10427" t="str">
            <v/>
          </cell>
        </row>
        <row r="10428">
          <cell r="A10428" t="str">
            <v/>
          </cell>
        </row>
        <row r="10429">
          <cell r="A10429" t="str">
            <v/>
          </cell>
        </row>
        <row r="10430">
          <cell r="A10430" t="str">
            <v/>
          </cell>
        </row>
        <row r="10431">
          <cell r="A10431" t="str">
            <v/>
          </cell>
        </row>
        <row r="10432">
          <cell r="A10432" t="str">
            <v/>
          </cell>
        </row>
        <row r="10433">
          <cell r="A10433" t="str">
            <v/>
          </cell>
        </row>
        <row r="10434">
          <cell r="A10434" t="str">
            <v/>
          </cell>
        </row>
        <row r="10435">
          <cell r="A10435" t="str">
            <v/>
          </cell>
        </row>
        <row r="10436">
          <cell r="A10436" t="str">
            <v/>
          </cell>
        </row>
        <row r="10437">
          <cell r="A10437" t="str">
            <v/>
          </cell>
        </row>
        <row r="10438">
          <cell r="A10438" t="str">
            <v/>
          </cell>
        </row>
        <row r="10439">
          <cell r="A10439" t="str">
            <v/>
          </cell>
        </row>
        <row r="10440">
          <cell r="A10440" t="str">
            <v/>
          </cell>
        </row>
        <row r="10441">
          <cell r="A10441" t="str">
            <v/>
          </cell>
        </row>
        <row r="10442">
          <cell r="A10442" t="str">
            <v/>
          </cell>
        </row>
        <row r="10443">
          <cell r="A10443" t="str">
            <v/>
          </cell>
        </row>
        <row r="10444">
          <cell r="A10444" t="str">
            <v/>
          </cell>
        </row>
        <row r="10445">
          <cell r="A10445" t="str">
            <v/>
          </cell>
        </row>
        <row r="10446">
          <cell r="A10446" t="str">
            <v/>
          </cell>
        </row>
        <row r="10447">
          <cell r="A10447" t="str">
            <v/>
          </cell>
        </row>
        <row r="10448">
          <cell r="A10448" t="str">
            <v/>
          </cell>
        </row>
        <row r="10449">
          <cell r="A10449" t="str">
            <v/>
          </cell>
        </row>
        <row r="10450">
          <cell r="A10450" t="str">
            <v/>
          </cell>
        </row>
        <row r="10451">
          <cell r="A10451" t="str">
            <v/>
          </cell>
        </row>
        <row r="10452">
          <cell r="A10452" t="str">
            <v/>
          </cell>
        </row>
        <row r="10453">
          <cell r="A10453" t="str">
            <v/>
          </cell>
        </row>
        <row r="10454">
          <cell r="A10454" t="str">
            <v/>
          </cell>
        </row>
        <row r="10455">
          <cell r="A10455" t="str">
            <v/>
          </cell>
        </row>
        <row r="10456">
          <cell r="A10456" t="str">
            <v/>
          </cell>
        </row>
        <row r="10457">
          <cell r="A10457" t="str">
            <v/>
          </cell>
        </row>
        <row r="10458">
          <cell r="A10458" t="str">
            <v/>
          </cell>
        </row>
        <row r="10459">
          <cell r="A10459" t="str">
            <v/>
          </cell>
        </row>
        <row r="10460">
          <cell r="A10460" t="str">
            <v/>
          </cell>
        </row>
        <row r="10461">
          <cell r="A10461" t="str">
            <v/>
          </cell>
        </row>
        <row r="10462">
          <cell r="A10462" t="str">
            <v/>
          </cell>
        </row>
        <row r="10463">
          <cell r="A10463" t="str">
            <v/>
          </cell>
        </row>
        <row r="10464">
          <cell r="A10464" t="str">
            <v/>
          </cell>
        </row>
        <row r="10465">
          <cell r="A10465" t="str">
            <v/>
          </cell>
        </row>
        <row r="10466">
          <cell r="A10466" t="str">
            <v/>
          </cell>
        </row>
        <row r="10467">
          <cell r="A10467" t="str">
            <v/>
          </cell>
        </row>
        <row r="10468">
          <cell r="A10468" t="str">
            <v/>
          </cell>
        </row>
        <row r="10469">
          <cell r="A10469" t="str">
            <v/>
          </cell>
        </row>
        <row r="10470">
          <cell r="A10470" t="str">
            <v/>
          </cell>
        </row>
        <row r="10471">
          <cell r="A10471" t="str">
            <v/>
          </cell>
        </row>
        <row r="10472">
          <cell r="A10472" t="str">
            <v/>
          </cell>
        </row>
        <row r="10473">
          <cell r="A10473" t="str">
            <v/>
          </cell>
        </row>
        <row r="10474">
          <cell r="A10474" t="str">
            <v/>
          </cell>
        </row>
        <row r="10475">
          <cell r="A10475" t="str">
            <v/>
          </cell>
        </row>
        <row r="10476">
          <cell r="A10476" t="str">
            <v/>
          </cell>
        </row>
        <row r="10477">
          <cell r="A10477" t="str">
            <v/>
          </cell>
        </row>
        <row r="10478">
          <cell r="A10478" t="str">
            <v/>
          </cell>
        </row>
        <row r="10479">
          <cell r="A10479" t="str">
            <v/>
          </cell>
        </row>
        <row r="10480">
          <cell r="A10480" t="str">
            <v/>
          </cell>
        </row>
        <row r="10481">
          <cell r="A10481" t="str">
            <v/>
          </cell>
        </row>
        <row r="10482">
          <cell r="A10482" t="str">
            <v/>
          </cell>
        </row>
        <row r="10483">
          <cell r="A10483" t="str">
            <v/>
          </cell>
        </row>
        <row r="10484">
          <cell r="A10484" t="str">
            <v/>
          </cell>
        </row>
        <row r="10485">
          <cell r="A10485" t="str">
            <v/>
          </cell>
        </row>
        <row r="10486">
          <cell r="A10486" t="str">
            <v/>
          </cell>
        </row>
        <row r="10487">
          <cell r="A10487" t="str">
            <v/>
          </cell>
        </row>
        <row r="10488">
          <cell r="A10488" t="str">
            <v/>
          </cell>
        </row>
        <row r="10489">
          <cell r="A10489" t="str">
            <v/>
          </cell>
        </row>
        <row r="10490">
          <cell r="A10490" t="str">
            <v/>
          </cell>
        </row>
        <row r="10491">
          <cell r="A10491" t="str">
            <v/>
          </cell>
        </row>
        <row r="10492">
          <cell r="A10492" t="str">
            <v/>
          </cell>
        </row>
        <row r="10493">
          <cell r="A10493" t="str">
            <v/>
          </cell>
        </row>
        <row r="10494">
          <cell r="A10494" t="str">
            <v/>
          </cell>
        </row>
        <row r="10495">
          <cell r="A10495" t="str">
            <v/>
          </cell>
        </row>
        <row r="10496">
          <cell r="A10496" t="str">
            <v/>
          </cell>
        </row>
        <row r="10497">
          <cell r="A10497" t="str">
            <v/>
          </cell>
        </row>
        <row r="10498">
          <cell r="A10498" t="str">
            <v/>
          </cell>
        </row>
        <row r="10499">
          <cell r="A10499" t="str">
            <v/>
          </cell>
        </row>
        <row r="10500">
          <cell r="A10500" t="str">
            <v/>
          </cell>
        </row>
        <row r="10501">
          <cell r="A10501" t="str">
            <v/>
          </cell>
        </row>
        <row r="10502">
          <cell r="A10502" t="str">
            <v/>
          </cell>
        </row>
        <row r="10503">
          <cell r="A10503" t="str">
            <v/>
          </cell>
        </row>
        <row r="10504">
          <cell r="A10504" t="str">
            <v/>
          </cell>
        </row>
        <row r="10505">
          <cell r="A10505" t="str">
            <v/>
          </cell>
        </row>
        <row r="10506">
          <cell r="A10506" t="str">
            <v/>
          </cell>
        </row>
        <row r="10507">
          <cell r="A10507" t="str">
            <v/>
          </cell>
        </row>
        <row r="10508">
          <cell r="A10508" t="str">
            <v/>
          </cell>
        </row>
        <row r="10509">
          <cell r="A10509" t="str">
            <v/>
          </cell>
        </row>
        <row r="10510">
          <cell r="A10510" t="str">
            <v/>
          </cell>
        </row>
        <row r="10511">
          <cell r="A10511" t="str">
            <v/>
          </cell>
        </row>
        <row r="10512">
          <cell r="A10512" t="str">
            <v/>
          </cell>
        </row>
        <row r="10513">
          <cell r="A10513" t="str">
            <v/>
          </cell>
        </row>
        <row r="10514">
          <cell r="A10514" t="str">
            <v/>
          </cell>
        </row>
        <row r="10515">
          <cell r="A10515" t="str">
            <v/>
          </cell>
        </row>
        <row r="10516">
          <cell r="A10516" t="str">
            <v/>
          </cell>
        </row>
        <row r="10517">
          <cell r="A10517" t="str">
            <v/>
          </cell>
        </row>
        <row r="10518">
          <cell r="A10518" t="str">
            <v/>
          </cell>
        </row>
        <row r="10519">
          <cell r="A10519" t="str">
            <v/>
          </cell>
        </row>
        <row r="10520">
          <cell r="A10520" t="str">
            <v/>
          </cell>
        </row>
        <row r="10521">
          <cell r="A10521" t="str">
            <v/>
          </cell>
        </row>
        <row r="10522">
          <cell r="A10522" t="str">
            <v/>
          </cell>
        </row>
        <row r="10523">
          <cell r="A10523" t="str">
            <v/>
          </cell>
        </row>
        <row r="10524">
          <cell r="A10524" t="str">
            <v/>
          </cell>
        </row>
        <row r="10525">
          <cell r="A10525" t="str">
            <v/>
          </cell>
        </row>
        <row r="10526">
          <cell r="A10526" t="str">
            <v/>
          </cell>
        </row>
        <row r="10527">
          <cell r="A10527" t="str">
            <v/>
          </cell>
        </row>
        <row r="10528">
          <cell r="A10528" t="str">
            <v/>
          </cell>
        </row>
        <row r="10529">
          <cell r="A10529" t="str">
            <v/>
          </cell>
        </row>
        <row r="10530">
          <cell r="A10530" t="str">
            <v/>
          </cell>
        </row>
        <row r="10531">
          <cell r="A10531" t="str">
            <v/>
          </cell>
        </row>
        <row r="10532">
          <cell r="A10532" t="str">
            <v/>
          </cell>
        </row>
        <row r="10533">
          <cell r="A10533" t="str">
            <v/>
          </cell>
        </row>
        <row r="10534">
          <cell r="A10534" t="str">
            <v/>
          </cell>
        </row>
        <row r="10535">
          <cell r="A10535" t="str">
            <v/>
          </cell>
        </row>
        <row r="10536">
          <cell r="A10536" t="str">
            <v/>
          </cell>
        </row>
        <row r="10537">
          <cell r="A10537" t="str">
            <v/>
          </cell>
        </row>
        <row r="10538">
          <cell r="A10538" t="str">
            <v/>
          </cell>
        </row>
        <row r="10539">
          <cell r="A10539" t="str">
            <v/>
          </cell>
        </row>
        <row r="10540">
          <cell r="A10540" t="str">
            <v/>
          </cell>
        </row>
        <row r="10541">
          <cell r="A10541" t="str">
            <v/>
          </cell>
        </row>
        <row r="10542">
          <cell r="A10542" t="str">
            <v/>
          </cell>
        </row>
        <row r="10543">
          <cell r="A10543" t="str">
            <v/>
          </cell>
        </row>
        <row r="10544">
          <cell r="A10544" t="str">
            <v/>
          </cell>
        </row>
        <row r="10545">
          <cell r="A10545" t="str">
            <v/>
          </cell>
        </row>
        <row r="10546">
          <cell r="A10546" t="str">
            <v/>
          </cell>
        </row>
        <row r="10547">
          <cell r="A10547" t="str">
            <v/>
          </cell>
        </row>
        <row r="10548">
          <cell r="A10548" t="str">
            <v/>
          </cell>
        </row>
        <row r="10549">
          <cell r="A10549" t="str">
            <v/>
          </cell>
        </row>
        <row r="10550">
          <cell r="A10550" t="str">
            <v/>
          </cell>
        </row>
        <row r="10551">
          <cell r="A10551" t="str">
            <v/>
          </cell>
        </row>
        <row r="10552">
          <cell r="A10552" t="str">
            <v/>
          </cell>
        </row>
        <row r="10553">
          <cell r="A10553" t="str">
            <v/>
          </cell>
        </row>
        <row r="10554">
          <cell r="A10554" t="str">
            <v/>
          </cell>
        </row>
        <row r="10555">
          <cell r="A10555" t="str">
            <v/>
          </cell>
        </row>
        <row r="10556">
          <cell r="A10556" t="str">
            <v/>
          </cell>
        </row>
        <row r="10557">
          <cell r="A10557" t="str">
            <v/>
          </cell>
        </row>
        <row r="10558">
          <cell r="A10558" t="str">
            <v/>
          </cell>
        </row>
        <row r="10559">
          <cell r="A10559" t="str">
            <v/>
          </cell>
        </row>
        <row r="10560">
          <cell r="A10560" t="str">
            <v/>
          </cell>
        </row>
        <row r="10561">
          <cell r="A10561" t="str">
            <v/>
          </cell>
        </row>
        <row r="10562">
          <cell r="A10562" t="str">
            <v/>
          </cell>
        </row>
        <row r="10563">
          <cell r="A10563" t="str">
            <v/>
          </cell>
        </row>
        <row r="10564">
          <cell r="A10564" t="str">
            <v/>
          </cell>
        </row>
        <row r="10565">
          <cell r="A10565" t="str">
            <v/>
          </cell>
        </row>
        <row r="10566">
          <cell r="A10566" t="str">
            <v/>
          </cell>
        </row>
        <row r="10567">
          <cell r="A10567" t="str">
            <v/>
          </cell>
        </row>
        <row r="10568">
          <cell r="A10568" t="str">
            <v/>
          </cell>
        </row>
        <row r="10569">
          <cell r="A10569" t="str">
            <v/>
          </cell>
        </row>
        <row r="10570">
          <cell r="A10570" t="str">
            <v/>
          </cell>
        </row>
        <row r="10571">
          <cell r="A10571" t="str">
            <v/>
          </cell>
        </row>
        <row r="10572">
          <cell r="A10572" t="str">
            <v/>
          </cell>
        </row>
        <row r="10573">
          <cell r="A10573" t="str">
            <v/>
          </cell>
        </row>
        <row r="10574">
          <cell r="A10574" t="str">
            <v/>
          </cell>
        </row>
        <row r="10575">
          <cell r="A10575" t="str">
            <v/>
          </cell>
        </row>
        <row r="10576">
          <cell r="A10576" t="str">
            <v/>
          </cell>
        </row>
        <row r="10577">
          <cell r="A10577" t="str">
            <v/>
          </cell>
        </row>
        <row r="10578">
          <cell r="A10578" t="str">
            <v/>
          </cell>
        </row>
        <row r="10579">
          <cell r="A10579" t="str">
            <v/>
          </cell>
        </row>
        <row r="10580">
          <cell r="A10580" t="str">
            <v/>
          </cell>
        </row>
        <row r="10581">
          <cell r="A10581" t="str">
            <v/>
          </cell>
        </row>
        <row r="10582">
          <cell r="A10582" t="str">
            <v/>
          </cell>
        </row>
        <row r="10583">
          <cell r="A10583" t="str">
            <v/>
          </cell>
        </row>
        <row r="10584">
          <cell r="A10584" t="str">
            <v/>
          </cell>
        </row>
        <row r="10585">
          <cell r="A10585" t="str">
            <v/>
          </cell>
        </row>
        <row r="10586">
          <cell r="A10586" t="str">
            <v/>
          </cell>
        </row>
        <row r="10587">
          <cell r="A10587" t="str">
            <v/>
          </cell>
        </row>
        <row r="10588">
          <cell r="A10588" t="str">
            <v/>
          </cell>
        </row>
        <row r="10589">
          <cell r="A10589" t="str">
            <v/>
          </cell>
        </row>
        <row r="10590">
          <cell r="A10590" t="str">
            <v/>
          </cell>
        </row>
        <row r="10591">
          <cell r="A10591" t="str">
            <v/>
          </cell>
        </row>
        <row r="10592">
          <cell r="A10592" t="str">
            <v/>
          </cell>
        </row>
        <row r="10593">
          <cell r="A10593" t="str">
            <v/>
          </cell>
        </row>
        <row r="10594">
          <cell r="A10594" t="str">
            <v/>
          </cell>
        </row>
        <row r="10595">
          <cell r="A10595" t="str">
            <v/>
          </cell>
        </row>
        <row r="10596">
          <cell r="A10596" t="str">
            <v/>
          </cell>
        </row>
        <row r="10597">
          <cell r="A10597" t="str">
            <v/>
          </cell>
        </row>
        <row r="10598">
          <cell r="A10598" t="str">
            <v/>
          </cell>
        </row>
        <row r="10599">
          <cell r="A10599" t="str">
            <v/>
          </cell>
        </row>
        <row r="10600">
          <cell r="A10600" t="str">
            <v/>
          </cell>
        </row>
        <row r="10601">
          <cell r="A10601" t="str">
            <v/>
          </cell>
        </row>
        <row r="10602">
          <cell r="A10602" t="str">
            <v/>
          </cell>
        </row>
        <row r="10603">
          <cell r="A10603" t="str">
            <v/>
          </cell>
        </row>
        <row r="10604">
          <cell r="A10604" t="str">
            <v/>
          </cell>
        </row>
        <row r="10605">
          <cell r="A10605" t="str">
            <v/>
          </cell>
        </row>
        <row r="10606">
          <cell r="A10606" t="str">
            <v/>
          </cell>
        </row>
        <row r="10607">
          <cell r="A10607" t="str">
            <v/>
          </cell>
        </row>
        <row r="10608">
          <cell r="A10608" t="str">
            <v/>
          </cell>
        </row>
        <row r="10609">
          <cell r="A10609" t="str">
            <v/>
          </cell>
        </row>
        <row r="10610">
          <cell r="A10610" t="str">
            <v/>
          </cell>
        </row>
        <row r="10611">
          <cell r="A10611" t="str">
            <v/>
          </cell>
        </row>
        <row r="10612">
          <cell r="A10612" t="str">
            <v/>
          </cell>
        </row>
        <row r="10613">
          <cell r="A10613" t="str">
            <v/>
          </cell>
        </row>
        <row r="10614">
          <cell r="A10614" t="str">
            <v/>
          </cell>
        </row>
        <row r="10615">
          <cell r="A10615" t="str">
            <v/>
          </cell>
        </row>
        <row r="10616">
          <cell r="A10616" t="str">
            <v/>
          </cell>
        </row>
        <row r="10617">
          <cell r="A10617" t="str">
            <v/>
          </cell>
        </row>
        <row r="10618">
          <cell r="A10618" t="str">
            <v/>
          </cell>
        </row>
        <row r="10619">
          <cell r="A10619" t="str">
            <v/>
          </cell>
        </row>
        <row r="10620">
          <cell r="A10620" t="str">
            <v/>
          </cell>
        </row>
        <row r="10621">
          <cell r="A10621" t="str">
            <v/>
          </cell>
        </row>
        <row r="10622">
          <cell r="A10622" t="str">
            <v/>
          </cell>
        </row>
        <row r="10623">
          <cell r="A10623" t="str">
            <v/>
          </cell>
        </row>
        <row r="10624">
          <cell r="A10624" t="str">
            <v/>
          </cell>
        </row>
        <row r="10625">
          <cell r="A10625" t="str">
            <v/>
          </cell>
        </row>
        <row r="10626">
          <cell r="A10626" t="str">
            <v/>
          </cell>
        </row>
        <row r="10627">
          <cell r="A10627" t="str">
            <v/>
          </cell>
        </row>
        <row r="10628">
          <cell r="A10628" t="str">
            <v/>
          </cell>
        </row>
        <row r="10629">
          <cell r="A10629" t="str">
            <v/>
          </cell>
        </row>
        <row r="10630">
          <cell r="A10630" t="str">
            <v/>
          </cell>
        </row>
        <row r="10631">
          <cell r="A10631" t="str">
            <v/>
          </cell>
        </row>
        <row r="10632">
          <cell r="A10632" t="str">
            <v/>
          </cell>
        </row>
        <row r="10633">
          <cell r="A10633" t="str">
            <v/>
          </cell>
        </row>
        <row r="10634">
          <cell r="A10634" t="str">
            <v/>
          </cell>
        </row>
        <row r="10635">
          <cell r="A10635" t="str">
            <v/>
          </cell>
        </row>
        <row r="10636">
          <cell r="A10636" t="str">
            <v/>
          </cell>
        </row>
        <row r="10637">
          <cell r="A10637" t="str">
            <v/>
          </cell>
        </row>
        <row r="10638">
          <cell r="A10638" t="str">
            <v/>
          </cell>
        </row>
        <row r="10639">
          <cell r="A10639" t="str">
            <v/>
          </cell>
        </row>
        <row r="10640">
          <cell r="A10640" t="str">
            <v/>
          </cell>
        </row>
        <row r="10641">
          <cell r="A10641" t="str">
            <v/>
          </cell>
        </row>
        <row r="10642">
          <cell r="A10642" t="str">
            <v/>
          </cell>
        </row>
        <row r="10643">
          <cell r="A10643" t="str">
            <v/>
          </cell>
        </row>
        <row r="10644">
          <cell r="A10644" t="str">
            <v/>
          </cell>
        </row>
        <row r="10645">
          <cell r="A10645" t="str">
            <v/>
          </cell>
        </row>
        <row r="10646">
          <cell r="A10646" t="str">
            <v/>
          </cell>
        </row>
        <row r="10647">
          <cell r="A10647" t="str">
            <v/>
          </cell>
        </row>
        <row r="10648">
          <cell r="A10648" t="str">
            <v/>
          </cell>
        </row>
        <row r="10649">
          <cell r="A10649" t="str">
            <v/>
          </cell>
        </row>
        <row r="10650">
          <cell r="A10650" t="str">
            <v/>
          </cell>
        </row>
        <row r="10651">
          <cell r="A10651" t="str">
            <v/>
          </cell>
        </row>
        <row r="10652">
          <cell r="A10652" t="str">
            <v/>
          </cell>
        </row>
        <row r="10653">
          <cell r="A10653" t="str">
            <v/>
          </cell>
        </row>
        <row r="10654">
          <cell r="A10654" t="str">
            <v/>
          </cell>
        </row>
        <row r="10655">
          <cell r="A10655" t="str">
            <v/>
          </cell>
        </row>
        <row r="10656">
          <cell r="A10656" t="str">
            <v/>
          </cell>
        </row>
        <row r="10657">
          <cell r="A10657" t="str">
            <v/>
          </cell>
        </row>
        <row r="10658">
          <cell r="A10658" t="str">
            <v/>
          </cell>
        </row>
        <row r="10659">
          <cell r="A10659" t="str">
            <v/>
          </cell>
        </row>
        <row r="10660">
          <cell r="A10660" t="str">
            <v/>
          </cell>
        </row>
        <row r="10661">
          <cell r="A10661" t="str">
            <v/>
          </cell>
        </row>
        <row r="10662">
          <cell r="A10662" t="str">
            <v/>
          </cell>
        </row>
        <row r="10663">
          <cell r="A10663" t="str">
            <v/>
          </cell>
        </row>
        <row r="10664">
          <cell r="A10664" t="str">
            <v/>
          </cell>
        </row>
        <row r="10665">
          <cell r="A10665" t="str">
            <v/>
          </cell>
        </row>
        <row r="10666">
          <cell r="A10666" t="str">
            <v/>
          </cell>
        </row>
        <row r="10667">
          <cell r="A10667" t="str">
            <v/>
          </cell>
        </row>
        <row r="10668">
          <cell r="A10668" t="str">
            <v/>
          </cell>
        </row>
        <row r="10669">
          <cell r="A10669" t="str">
            <v/>
          </cell>
        </row>
        <row r="10670">
          <cell r="A10670" t="str">
            <v/>
          </cell>
        </row>
        <row r="10671">
          <cell r="A10671" t="str">
            <v/>
          </cell>
        </row>
        <row r="10672">
          <cell r="A10672" t="str">
            <v/>
          </cell>
        </row>
        <row r="10673">
          <cell r="A10673" t="str">
            <v/>
          </cell>
        </row>
        <row r="10674">
          <cell r="A10674" t="str">
            <v/>
          </cell>
        </row>
        <row r="10675">
          <cell r="A10675" t="str">
            <v/>
          </cell>
        </row>
        <row r="10676">
          <cell r="A10676" t="str">
            <v/>
          </cell>
        </row>
        <row r="10677">
          <cell r="A10677" t="str">
            <v/>
          </cell>
        </row>
        <row r="10678">
          <cell r="A10678" t="str">
            <v/>
          </cell>
        </row>
        <row r="10679">
          <cell r="A10679" t="str">
            <v/>
          </cell>
        </row>
        <row r="10680">
          <cell r="A10680" t="str">
            <v/>
          </cell>
        </row>
        <row r="10681">
          <cell r="A10681" t="str">
            <v/>
          </cell>
        </row>
        <row r="10682">
          <cell r="A10682" t="str">
            <v/>
          </cell>
        </row>
        <row r="10683">
          <cell r="A10683" t="str">
            <v/>
          </cell>
        </row>
        <row r="10684">
          <cell r="A10684" t="str">
            <v/>
          </cell>
        </row>
        <row r="10685">
          <cell r="A10685" t="str">
            <v/>
          </cell>
        </row>
        <row r="10686">
          <cell r="A10686" t="str">
            <v/>
          </cell>
        </row>
        <row r="10687">
          <cell r="A10687" t="str">
            <v/>
          </cell>
        </row>
        <row r="10688">
          <cell r="A10688" t="str">
            <v/>
          </cell>
        </row>
        <row r="10689">
          <cell r="A10689" t="str">
            <v/>
          </cell>
        </row>
        <row r="10690">
          <cell r="A10690" t="str">
            <v/>
          </cell>
        </row>
        <row r="10691">
          <cell r="A10691" t="str">
            <v/>
          </cell>
        </row>
        <row r="10692">
          <cell r="A10692" t="str">
            <v/>
          </cell>
        </row>
        <row r="10693">
          <cell r="A10693" t="str">
            <v/>
          </cell>
        </row>
        <row r="10694">
          <cell r="A10694" t="str">
            <v/>
          </cell>
        </row>
        <row r="10695">
          <cell r="A10695" t="str">
            <v/>
          </cell>
        </row>
        <row r="10696">
          <cell r="A10696" t="str">
            <v/>
          </cell>
        </row>
        <row r="10697">
          <cell r="A10697" t="str">
            <v/>
          </cell>
        </row>
        <row r="10698">
          <cell r="A10698" t="str">
            <v/>
          </cell>
        </row>
        <row r="10699">
          <cell r="A10699" t="str">
            <v/>
          </cell>
        </row>
        <row r="10700">
          <cell r="A10700" t="str">
            <v/>
          </cell>
        </row>
        <row r="10701">
          <cell r="A10701" t="str">
            <v/>
          </cell>
        </row>
        <row r="10702">
          <cell r="A10702" t="str">
            <v/>
          </cell>
        </row>
        <row r="10703">
          <cell r="A10703" t="str">
            <v/>
          </cell>
        </row>
        <row r="10704">
          <cell r="A10704" t="str">
            <v/>
          </cell>
        </row>
        <row r="10705">
          <cell r="A10705" t="str">
            <v/>
          </cell>
        </row>
        <row r="10706">
          <cell r="A10706" t="str">
            <v/>
          </cell>
        </row>
        <row r="10707">
          <cell r="A10707" t="str">
            <v/>
          </cell>
        </row>
        <row r="10708">
          <cell r="A10708" t="str">
            <v/>
          </cell>
        </row>
        <row r="10709">
          <cell r="A10709" t="str">
            <v/>
          </cell>
        </row>
        <row r="10710">
          <cell r="A10710" t="str">
            <v/>
          </cell>
        </row>
        <row r="10711">
          <cell r="A10711" t="str">
            <v/>
          </cell>
        </row>
        <row r="10712">
          <cell r="A10712" t="str">
            <v/>
          </cell>
        </row>
        <row r="10713">
          <cell r="A10713" t="str">
            <v/>
          </cell>
        </row>
        <row r="10714">
          <cell r="A10714" t="str">
            <v/>
          </cell>
        </row>
        <row r="10715">
          <cell r="A10715" t="str">
            <v/>
          </cell>
        </row>
        <row r="10716">
          <cell r="A10716" t="str">
            <v/>
          </cell>
        </row>
        <row r="10717">
          <cell r="A10717" t="str">
            <v/>
          </cell>
        </row>
        <row r="10718">
          <cell r="A10718" t="str">
            <v/>
          </cell>
        </row>
        <row r="10719">
          <cell r="A10719" t="str">
            <v/>
          </cell>
        </row>
        <row r="10720">
          <cell r="A10720" t="str">
            <v/>
          </cell>
        </row>
        <row r="10721">
          <cell r="A10721" t="str">
            <v/>
          </cell>
        </row>
        <row r="10722">
          <cell r="A10722" t="str">
            <v/>
          </cell>
        </row>
        <row r="10723">
          <cell r="A10723" t="str">
            <v/>
          </cell>
        </row>
        <row r="10724">
          <cell r="A10724" t="str">
            <v/>
          </cell>
        </row>
        <row r="10725">
          <cell r="A10725" t="str">
            <v/>
          </cell>
        </row>
        <row r="10726">
          <cell r="A10726" t="str">
            <v/>
          </cell>
        </row>
        <row r="10727">
          <cell r="A10727" t="str">
            <v/>
          </cell>
        </row>
        <row r="10728">
          <cell r="A10728" t="str">
            <v/>
          </cell>
        </row>
        <row r="10729">
          <cell r="A10729" t="str">
            <v/>
          </cell>
        </row>
        <row r="10730">
          <cell r="A10730" t="str">
            <v/>
          </cell>
        </row>
        <row r="10731">
          <cell r="A10731" t="str">
            <v/>
          </cell>
        </row>
        <row r="10732">
          <cell r="A10732" t="str">
            <v/>
          </cell>
        </row>
        <row r="10733">
          <cell r="A10733" t="str">
            <v/>
          </cell>
        </row>
        <row r="10734">
          <cell r="A10734" t="str">
            <v/>
          </cell>
        </row>
        <row r="10735">
          <cell r="A10735" t="str">
            <v/>
          </cell>
        </row>
        <row r="10736">
          <cell r="A10736" t="str">
            <v/>
          </cell>
        </row>
        <row r="10737">
          <cell r="A10737" t="str">
            <v/>
          </cell>
        </row>
        <row r="10738">
          <cell r="A10738" t="str">
            <v/>
          </cell>
        </row>
        <row r="10739">
          <cell r="A10739" t="str">
            <v/>
          </cell>
        </row>
        <row r="10740">
          <cell r="A10740" t="str">
            <v/>
          </cell>
        </row>
        <row r="10741">
          <cell r="A10741" t="str">
            <v/>
          </cell>
        </row>
        <row r="10742">
          <cell r="A10742" t="str">
            <v/>
          </cell>
        </row>
        <row r="10743">
          <cell r="A10743" t="str">
            <v/>
          </cell>
        </row>
        <row r="10744">
          <cell r="A10744" t="str">
            <v/>
          </cell>
        </row>
        <row r="10745">
          <cell r="A10745" t="str">
            <v/>
          </cell>
        </row>
        <row r="10746">
          <cell r="A10746" t="str">
            <v/>
          </cell>
        </row>
        <row r="10747">
          <cell r="A10747" t="str">
            <v/>
          </cell>
        </row>
        <row r="10748">
          <cell r="A10748" t="str">
            <v/>
          </cell>
        </row>
        <row r="10749">
          <cell r="A10749" t="str">
            <v/>
          </cell>
        </row>
        <row r="10750">
          <cell r="A10750" t="str">
            <v/>
          </cell>
        </row>
        <row r="10751">
          <cell r="A10751" t="str">
            <v/>
          </cell>
        </row>
        <row r="10752">
          <cell r="A10752" t="str">
            <v/>
          </cell>
        </row>
        <row r="10753">
          <cell r="A10753" t="str">
            <v/>
          </cell>
        </row>
        <row r="10754">
          <cell r="A10754" t="str">
            <v/>
          </cell>
        </row>
        <row r="10755">
          <cell r="A10755" t="str">
            <v/>
          </cell>
        </row>
        <row r="10756">
          <cell r="A10756" t="str">
            <v/>
          </cell>
        </row>
        <row r="10757">
          <cell r="A10757" t="str">
            <v/>
          </cell>
        </row>
        <row r="10758">
          <cell r="A10758" t="str">
            <v/>
          </cell>
        </row>
        <row r="10759">
          <cell r="A10759" t="str">
            <v/>
          </cell>
        </row>
        <row r="10760">
          <cell r="A10760" t="str">
            <v/>
          </cell>
        </row>
        <row r="10761">
          <cell r="A10761" t="str">
            <v/>
          </cell>
        </row>
        <row r="10762">
          <cell r="A10762" t="str">
            <v/>
          </cell>
        </row>
        <row r="10763">
          <cell r="A10763" t="str">
            <v/>
          </cell>
        </row>
        <row r="10764">
          <cell r="A10764" t="str">
            <v/>
          </cell>
        </row>
        <row r="10765">
          <cell r="A10765" t="str">
            <v/>
          </cell>
        </row>
        <row r="10766">
          <cell r="A10766" t="str">
            <v/>
          </cell>
        </row>
        <row r="10767">
          <cell r="A10767" t="str">
            <v/>
          </cell>
        </row>
        <row r="10768">
          <cell r="A10768" t="str">
            <v/>
          </cell>
        </row>
        <row r="10769">
          <cell r="A10769" t="str">
            <v/>
          </cell>
        </row>
        <row r="10770">
          <cell r="A10770" t="str">
            <v/>
          </cell>
        </row>
        <row r="10771">
          <cell r="A10771" t="str">
            <v/>
          </cell>
        </row>
        <row r="10772">
          <cell r="A10772" t="str">
            <v/>
          </cell>
        </row>
        <row r="10773">
          <cell r="A10773" t="str">
            <v/>
          </cell>
        </row>
        <row r="10774">
          <cell r="A10774" t="str">
            <v/>
          </cell>
        </row>
        <row r="10775">
          <cell r="A10775" t="str">
            <v/>
          </cell>
        </row>
        <row r="10776">
          <cell r="A10776" t="str">
            <v/>
          </cell>
        </row>
        <row r="10777">
          <cell r="A10777" t="str">
            <v/>
          </cell>
        </row>
        <row r="10778">
          <cell r="A10778" t="str">
            <v/>
          </cell>
        </row>
        <row r="10779">
          <cell r="A10779" t="str">
            <v/>
          </cell>
        </row>
        <row r="10780">
          <cell r="A10780" t="str">
            <v/>
          </cell>
        </row>
        <row r="10781">
          <cell r="A10781" t="str">
            <v/>
          </cell>
        </row>
        <row r="10782">
          <cell r="A10782" t="str">
            <v/>
          </cell>
        </row>
        <row r="10783">
          <cell r="A10783" t="str">
            <v/>
          </cell>
        </row>
        <row r="10784">
          <cell r="A10784" t="str">
            <v/>
          </cell>
        </row>
        <row r="10785">
          <cell r="A10785" t="str">
            <v/>
          </cell>
        </row>
        <row r="10786">
          <cell r="A10786" t="str">
            <v/>
          </cell>
        </row>
        <row r="10787">
          <cell r="A10787" t="str">
            <v/>
          </cell>
        </row>
        <row r="10788">
          <cell r="A10788" t="str">
            <v/>
          </cell>
        </row>
        <row r="10789">
          <cell r="A10789" t="str">
            <v/>
          </cell>
        </row>
        <row r="10790">
          <cell r="A10790" t="str">
            <v/>
          </cell>
        </row>
        <row r="10791">
          <cell r="A10791" t="str">
            <v/>
          </cell>
        </row>
        <row r="10792">
          <cell r="A10792" t="str">
            <v/>
          </cell>
        </row>
        <row r="10793">
          <cell r="A10793" t="str">
            <v/>
          </cell>
        </row>
        <row r="10794">
          <cell r="A10794" t="str">
            <v/>
          </cell>
        </row>
        <row r="10795">
          <cell r="A10795" t="str">
            <v/>
          </cell>
        </row>
        <row r="10796">
          <cell r="A10796" t="str">
            <v/>
          </cell>
        </row>
        <row r="10797">
          <cell r="A10797" t="str">
            <v/>
          </cell>
        </row>
        <row r="10798">
          <cell r="A10798" t="str">
            <v/>
          </cell>
        </row>
        <row r="10799">
          <cell r="A10799" t="str">
            <v/>
          </cell>
        </row>
        <row r="10800">
          <cell r="A10800" t="str">
            <v/>
          </cell>
        </row>
        <row r="10801">
          <cell r="A10801" t="str">
            <v/>
          </cell>
        </row>
        <row r="10802">
          <cell r="A10802" t="str">
            <v/>
          </cell>
        </row>
        <row r="10803">
          <cell r="A10803" t="str">
            <v/>
          </cell>
        </row>
        <row r="10804">
          <cell r="A10804" t="str">
            <v/>
          </cell>
        </row>
        <row r="10805">
          <cell r="A10805" t="str">
            <v/>
          </cell>
        </row>
        <row r="10806">
          <cell r="A10806" t="str">
            <v/>
          </cell>
        </row>
        <row r="10807">
          <cell r="A10807" t="str">
            <v/>
          </cell>
        </row>
        <row r="10808">
          <cell r="A10808" t="str">
            <v/>
          </cell>
        </row>
        <row r="10809">
          <cell r="A10809" t="str">
            <v/>
          </cell>
        </row>
        <row r="10810">
          <cell r="A10810" t="str">
            <v/>
          </cell>
        </row>
        <row r="10811">
          <cell r="A10811" t="str">
            <v/>
          </cell>
        </row>
        <row r="10812">
          <cell r="A10812" t="str">
            <v/>
          </cell>
        </row>
        <row r="10813">
          <cell r="A10813" t="str">
            <v/>
          </cell>
        </row>
        <row r="10814">
          <cell r="A10814" t="str">
            <v/>
          </cell>
        </row>
        <row r="10815">
          <cell r="A10815" t="str">
            <v/>
          </cell>
        </row>
        <row r="10816">
          <cell r="A10816" t="str">
            <v/>
          </cell>
        </row>
        <row r="10817">
          <cell r="A10817" t="str">
            <v/>
          </cell>
        </row>
        <row r="10818">
          <cell r="A10818" t="str">
            <v/>
          </cell>
        </row>
        <row r="10819">
          <cell r="A10819" t="str">
            <v/>
          </cell>
        </row>
        <row r="10820">
          <cell r="A10820" t="str">
            <v/>
          </cell>
        </row>
        <row r="10821">
          <cell r="A10821" t="str">
            <v/>
          </cell>
        </row>
        <row r="10822">
          <cell r="A10822" t="str">
            <v/>
          </cell>
        </row>
        <row r="10823">
          <cell r="A10823" t="str">
            <v/>
          </cell>
        </row>
        <row r="10824">
          <cell r="A10824" t="str">
            <v/>
          </cell>
        </row>
        <row r="10825">
          <cell r="A10825" t="str">
            <v/>
          </cell>
        </row>
        <row r="10826">
          <cell r="A10826" t="str">
            <v/>
          </cell>
        </row>
        <row r="10827">
          <cell r="A10827" t="str">
            <v/>
          </cell>
        </row>
        <row r="10828">
          <cell r="A10828" t="str">
            <v/>
          </cell>
        </row>
        <row r="10829">
          <cell r="A10829" t="str">
            <v/>
          </cell>
        </row>
        <row r="10830">
          <cell r="A10830" t="str">
            <v/>
          </cell>
        </row>
        <row r="10831">
          <cell r="A10831" t="str">
            <v/>
          </cell>
        </row>
        <row r="10832">
          <cell r="A10832" t="str">
            <v/>
          </cell>
        </row>
        <row r="10833">
          <cell r="A10833" t="str">
            <v/>
          </cell>
        </row>
        <row r="10834">
          <cell r="A10834" t="str">
            <v/>
          </cell>
        </row>
        <row r="10835">
          <cell r="A10835" t="str">
            <v/>
          </cell>
        </row>
        <row r="10836">
          <cell r="A10836" t="str">
            <v/>
          </cell>
        </row>
        <row r="10837">
          <cell r="A10837" t="str">
            <v/>
          </cell>
        </row>
        <row r="10838">
          <cell r="A10838" t="str">
            <v/>
          </cell>
        </row>
        <row r="10839">
          <cell r="A10839" t="str">
            <v/>
          </cell>
        </row>
        <row r="10840">
          <cell r="A10840" t="str">
            <v/>
          </cell>
        </row>
        <row r="10841">
          <cell r="A10841" t="str">
            <v/>
          </cell>
        </row>
        <row r="10842">
          <cell r="A10842" t="str">
            <v/>
          </cell>
        </row>
        <row r="10843">
          <cell r="A10843" t="str">
            <v/>
          </cell>
        </row>
        <row r="10844">
          <cell r="A10844" t="str">
            <v/>
          </cell>
        </row>
        <row r="10845">
          <cell r="A10845" t="str">
            <v/>
          </cell>
        </row>
        <row r="10846">
          <cell r="A10846" t="str">
            <v/>
          </cell>
        </row>
        <row r="10847">
          <cell r="A10847" t="str">
            <v/>
          </cell>
        </row>
        <row r="10848">
          <cell r="A10848" t="str">
            <v/>
          </cell>
        </row>
        <row r="10849">
          <cell r="A10849" t="str">
            <v/>
          </cell>
        </row>
        <row r="10850">
          <cell r="A10850" t="str">
            <v/>
          </cell>
        </row>
        <row r="10851">
          <cell r="A10851" t="str">
            <v/>
          </cell>
        </row>
        <row r="10852">
          <cell r="A10852" t="str">
            <v/>
          </cell>
        </row>
        <row r="10853">
          <cell r="A10853" t="str">
            <v/>
          </cell>
        </row>
        <row r="10854">
          <cell r="A10854" t="str">
            <v/>
          </cell>
        </row>
        <row r="10855">
          <cell r="A10855" t="str">
            <v/>
          </cell>
        </row>
        <row r="10856">
          <cell r="A10856" t="str">
            <v/>
          </cell>
        </row>
        <row r="10857">
          <cell r="A10857" t="str">
            <v/>
          </cell>
        </row>
        <row r="10858">
          <cell r="A10858" t="str">
            <v/>
          </cell>
        </row>
        <row r="10859">
          <cell r="A10859" t="str">
            <v/>
          </cell>
        </row>
        <row r="10860">
          <cell r="A10860" t="str">
            <v/>
          </cell>
        </row>
        <row r="10861">
          <cell r="A10861" t="str">
            <v/>
          </cell>
        </row>
        <row r="10862">
          <cell r="A10862" t="str">
            <v/>
          </cell>
        </row>
        <row r="10863">
          <cell r="A10863" t="str">
            <v/>
          </cell>
        </row>
        <row r="10864">
          <cell r="A10864" t="str">
            <v/>
          </cell>
        </row>
        <row r="10865">
          <cell r="A10865" t="str">
            <v/>
          </cell>
        </row>
        <row r="10866">
          <cell r="A10866" t="str">
            <v/>
          </cell>
        </row>
        <row r="10867">
          <cell r="A10867" t="str">
            <v/>
          </cell>
        </row>
        <row r="10868">
          <cell r="A10868" t="str">
            <v/>
          </cell>
        </row>
        <row r="10869">
          <cell r="A10869" t="str">
            <v/>
          </cell>
        </row>
        <row r="10870">
          <cell r="A10870" t="str">
            <v/>
          </cell>
        </row>
        <row r="10871">
          <cell r="A10871" t="str">
            <v/>
          </cell>
        </row>
        <row r="10872">
          <cell r="A10872" t="str">
            <v/>
          </cell>
        </row>
        <row r="10873">
          <cell r="A10873" t="str">
            <v/>
          </cell>
        </row>
        <row r="10874">
          <cell r="A10874" t="str">
            <v/>
          </cell>
        </row>
        <row r="10875">
          <cell r="A10875" t="str">
            <v/>
          </cell>
        </row>
        <row r="10876">
          <cell r="A10876" t="str">
            <v/>
          </cell>
        </row>
        <row r="10877">
          <cell r="A10877" t="str">
            <v/>
          </cell>
        </row>
        <row r="10878">
          <cell r="A10878" t="str">
            <v/>
          </cell>
        </row>
        <row r="10879">
          <cell r="A10879" t="str">
            <v/>
          </cell>
        </row>
        <row r="10880">
          <cell r="A10880" t="str">
            <v/>
          </cell>
        </row>
        <row r="10881">
          <cell r="A10881" t="str">
            <v/>
          </cell>
        </row>
        <row r="10882">
          <cell r="A10882" t="str">
            <v/>
          </cell>
        </row>
        <row r="10883">
          <cell r="A10883" t="str">
            <v/>
          </cell>
        </row>
        <row r="10884">
          <cell r="A10884" t="str">
            <v/>
          </cell>
        </row>
        <row r="10885">
          <cell r="A10885" t="str">
            <v/>
          </cell>
        </row>
        <row r="10886">
          <cell r="A10886" t="str">
            <v/>
          </cell>
        </row>
        <row r="10887">
          <cell r="A10887" t="str">
            <v/>
          </cell>
        </row>
        <row r="10888">
          <cell r="A10888" t="str">
            <v/>
          </cell>
        </row>
        <row r="10889">
          <cell r="A10889" t="str">
            <v/>
          </cell>
        </row>
        <row r="10890">
          <cell r="A10890" t="str">
            <v/>
          </cell>
        </row>
        <row r="10891">
          <cell r="A10891" t="str">
            <v/>
          </cell>
        </row>
        <row r="10892">
          <cell r="A10892" t="str">
            <v/>
          </cell>
        </row>
        <row r="10893">
          <cell r="A10893" t="str">
            <v/>
          </cell>
        </row>
        <row r="10894">
          <cell r="A10894" t="str">
            <v/>
          </cell>
        </row>
        <row r="10895">
          <cell r="A10895" t="str">
            <v/>
          </cell>
        </row>
        <row r="10896">
          <cell r="A10896" t="str">
            <v/>
          </cell>
        </row>
        <row r="10897">
          <cell r="A10897" t="str">
            <v/>
          </cell>
        </row>
        <row r="10898">
          <cell r="A10898" t="str">
            <v/>
          </cell>
        </row>
        <row r="10899">
          <cell r="A10899" t="str">
            <v/>
          </cell>
        </row>
        <row r="10900">
          <cell r="A10900" t="str">
            <v/>
          </cell>
        </row>
        <row r="10901">
          <cell r="A10901" t="str">
            <v/>
          </cell>
        </row>
        <row r="10902">
          <cell r="A10902" t="str">
            <v/>
          </cell>
        </row>
        <row r="10903">
          <cell r="A10903" t="str">
            <v/>
          </cell>
        </row>
        <row r="10904">
          <cell r="A10904" t="str">
            <v/>
          </cell>
        </row>
        <row r="10905">
          <cell r="A10905" t="str">
            <v/>
          </cell>
        </row>
        <row r="10906">
          <cell r="A10906" t="str">
            <v/>
          </cell>
        </row>
        <row r="10907">
          <cell r="A10907" t="str">
            <v/>
          </cell>
        </row>
        <row r="10908">
          <cell r="A10908" t="str">
            <v/>
          </cell>
        </row>
        <row r="10909">
          <cell r="A10909" t="str">
            <v/>
          </cell>
        </row>
        <row r="10910">
          <cell r="A10910" t="str">
            <v/>
          </cell>
        </row>
        <row r="10911">
          <cell r="A10911" t="str">
            <v/>
          </cell>
        </row>
        <row r="10912">
          <cell r="A10912" t="str">
            <v/>
          </cell>
        </row>
        <row r="10913">
          <cell r="A10913" t="str">
            <v/>
          </cell>
        </row>
        <row r="10914">
          <cell r="A10914" t="str">
            <v/>
          </cell>
        </row>
        <row r="10915">
          <cell r="A10915" t="str">
            <v/>
          </cell>
        </row>
        <row r="10916">
          <cell r="A10916" t="str">
            <v/>
          </cell>
        </row>
        <row r="10917">
          <cell r="A10917" t="str">
            <v/>
          </cell>
        </row>
        <row r="10918">
          <cell r="A10918" t="str">
            <v/>
          </cell>
        </row>
        <row r="10919">
          <cell r="A10919" t="str">
            <v/>
          </cell>
        </row>
        <row r="10920">
          <cell r="A10920" t="str">
            <v/>
          </cell>
        </row>
        <row r="10921">
          <cell r="A10921" t="str">
            <v/>
          </cell>
        </row>
        <row r="10922">
          <cell r="A10922" t="str">
            <v/>
          </cell>
        </row>
        <row r="10923">
          <cell r="A10923" t="str">
            <v/>
          </cell>
        </row>
        <row r="10924">
          <cell r="A10924" t="str">
            <v/>
          </cell>
        </row>
        <row r="10925">
          <cell r="A10925" t="str">
            <v/>
          </cell>
        </row>
        <row r="10926">
          <cell r="A10926" t="str">
            <v/>
          </cell>
        </row>
        <row r="10927">
          <cell r="A10927" t="str">
            <v/>
          </cell>
        </row>
        <row r="10928">
          <cell r="A10928" t="str">
            <v/>
          </cell>
        </row>
        <row r="10929">
          <cell r="A10929" t="str">
            <v/>
          </cell>
        </row>
        <row r="10930">
          <cell r="A10930" t="str">
            <v/>
          </cell>
        </row>
        <row r="10931">
          <cell r="A10931" t="str">
            <v/>
          </cell>
        </row>
        <row r="10932">
          <cell r="A10932" t="str">
            <v/>
          </cell>
        </row>
        <row r="10933">
          <cell r="A10933" t="str">
            <v/>
          </cell>
        </row>
        <row r="10934">
          <cell r="A10934" t="str">
            <v/>
          </cell>
        </row>
        <row r="10935">
          <cell r="A10935" t="str">
            <v/>
          </cell>
        </row>
        <row r="10936">
          <cell r="A10936" t="str">
            <v/>
          </cell>
        </row>
        <row r="10937">
          <cell r="A10937" t="str">
            <v/>
          </cell>
        </row>
        <row r="10938">
          <cell r="A10938" t="str">
            <v/>
          </cell>
        </row>
        <row r="10939">
          <cell r="A10939" t="str">
            <v/>
          </cell>
        </row>
        <row r="10940">
          <cell r="A10940" t="str">
            <v/>
          </cell>
        </row>
        <row r="10941">
          <cell r="A10941" t="str">
            <v/>
          </cell>
        </row>
        <row r="10942">
          <cell r="A10942" t="str">
            <v/>
          </cell>
        </row>
        <row r="10943">
          <cell r="A10943" t="str">
            <v/>
          </cell>
        </row>
        <row r="10944">
          <cell r="A10944" t="str">
            <v/>
          </cell>
        </row>
        <row r="10945">
          <cell r="A10945" t="str">
            <v/>
          </cell>
        </row>
        <row r="10946">
          <cell r="A10946" t="str">
            <v/>
          </cell>
        </row>
        <row r="10947">
          <cell r="A10947" t="str">
            <v/>
          </cell>
        </row>
        <row r="10948">
          <cell r="A10948" t="str">
            <v/>
          </cell>
        </row>
        <row r="10949">
          <cell r="A10949" t="str">
            <v/>
          </cell>
        </row>
        <row r="10950">
          <cell r="A10950" t="str">
            <v/>
          </cell>
        </row>
        <row r="10951">
          <cell r="A10951" t="str">
            <v/>
          </cell>
        </row>
        <row r="10952">
          <cell r="A10952" t="str">
            <v/>
          </cell>
        </row>
        <row r="10953">
          <cell r="A10953" t="str">
            <v/>
          </cell>
        </row>
        <row r="10954">
          <cell r="A10954" t="str">
            <v/>
          </cell>
        </row>
        <row r="10955">
          <cell r="A10955" t="str">
            <v/>
          </cell>
        </row>
        <row r="10956">
          <cell r="A10956" t="str">
            <v/>
          </cell>
        </row>
        <row r="10957">
          <cell r="A10957" t="str">
            <v/>
          </cell>
        </row>
        <row r="10958">
          <cell r="A10958" t="str">
            <v/>
          </cell>
        </row>
        <row r="10959">
          <cell r="A10959" t="str">
            <v/>
          </cell>
        </row>
        <row r="10960">
          <cell r="A10960" t="str">
            <v/>
          </cell>
        </row>
        <row r="10961">
          <cell r="A10961" t="str">
            <v/>
          </cell>
        </row>
        <row r="10962">
          <cell r="A10962" t="str">
            <v/>
          </cell>
        </row>
        <row r="10963">
          <cell r="A10963" t="str">
            <v/>
          </cell>
        </row>
        <row r="10964">
          <cell r="A10964" t="str">
            <v/>
          </cell>
        </row>
        <row r="10965">
          <cell r="A10965" t="str">
            <v/>
          </cell>
        </row>
        <row r="10966">
          <cell r="A10966" t="str">
            <v/>
          </cell>
        </row>
        <row r="10967">
          <cell r="A10967" t="str">
            <v/>
          </cell>
        </row>
        <row r="10968">
          <cell r="A10968" t="str">
            <v/>
          </cell>
        </row>
        <row r="10969">
          <cell r="A10969" t="str">
            <v/>
          </cell>
        </row>
        <row r="10970">
          <cell r="A10970" t="str">
            <v/>
          </cell>
        </row>
        <row r="10971">
          <cell r="A10971" t="str">
            <v/>
          </cell>
        </row>
        <row r="10972">
          <cell r="A10972" t="str">
            <v/>
          </cell>
        </row>
        <row r="10973">
          <cell r="A10973" t="str">
            <v/>
          </cell>
        </row>
        <row r="10974">
          <cell r="A10974" t="str">
            <v/>
          </cell>
        </row>
        <row r="10975">
          <cell r="A10975" t="str">
            <v/>
          </cell>
        </row>
        <row r="10976">
          <cell r="A10976" t="str">
            <v/>
          </cell>
        </row>
        <row r="10977">
          <cell r="A10977" t="str">
            <v/>
          </cell>
        </row>
        <row r="10978">
          <cell r="A10978" t="str">
            <v/>
          </cell>
        </row>
        <row r="10979">
          <cell r="A10979" t="str">
            <v/>
          </cell>
        </row>
        <row r="10980">
          <cell r="A10980" t="str">
            <v/>
          </cell>
        </row>
        <row r="10981">
          <cell r="A10981" t="str">
            <v/>
          </cell>
        </row>
        <row r="10982">
          <cell r="A10982" t="str">
            <v/>
          </cell>
        </row>
        <row r="10983">
          <cell r="A10983" t="str">
            <v/>
          </cell>
        </row>
        <row r="10984">
          <cell r="A10984" t="str">
            <v/>
          </cell>
        </row>
        <row r="10985">
          <cell r="A10985" t="str">
            <v/>
          </cell>
        </row>
        <row r="10986">
          <cell r="A10986" t="str">
            <v/>
          </cell>
        </row>
        <row r="10987">
          <cell r="A10987" t="str">
            <v/>
          </cell>
        </row>
        <row r="10988">
          <cell r="A10988" t="str">
            <v/>
          </cell>
        </row>
        <row r="10989">
          <cell r="A10989" t="str">
            <v/>
          </cell>
        </row>
        <row r="10990">
          <cell r="A10990" t="str">
            <v/>
          </cell>
        </row>
        <row r="10991">
          <cell r="A10991" t="str">
            <v/>
          </cell>
        </row>
        <row r="10992">
          <cell r="A10992" t="str">
            <v/>
          </cell>
        </row>
        <row r="10993">
          <cell r="A10993" t="str">
            <v/>
          </cell>
        </row>
        <row r="10994">
          <cell r="A10994" t="str">
            <v/>
          </cell>
        </row>
        <row r="10995">
          <cell r="A10995" t="str">
            <v/>
          </cell>
        </row>
        <row r="10996">
          <cell r="A10996" t="str">
            <v/>
          </cell>
        </row>
        <row r="10997">
          <cell r="A10997" t="str">
            <v/>
          </cell>
        </row>
        <row r="10998">
          <cell r="A10998" t="str">
            <v/>
          </cell>
        </row>
        <row r="10999">
          <cell r="A10999" t="str">
            <v/>
          </cell>
        </row>
        <row r="11000">
          <cell r="A11000" t="str">
            <v/>
          </cell>
        </row>
        <row r="11001">
          <cell r="A11001" t="str">
            <v/>
          </cell>
        </row>
        <row r="11002">
          <cell r="A11002" t="str">
            <v/>
          </cell>
        </row>
        <row r="11003">
          <cell r="A11003" t="str">
            <v/>
          </cell>
        </row>
        <row r="11004">
          <cell r="A11004" t="str">
            <v/>
          </cell>
        </row>
        <row r="11005">
          <cell r="A11005" t="str">
            <v/>
          </cell>
        </row>
        <row r="11006">
          <cell r="A11006" t="str">
            <v/>
          </cell>
        </row>
        <row r="11007">
          <cell r="A11007" t="str">
            <v/>
          </cell>
        </row>
        <row r="11008">
          <cell r="A11008" t="str">
            <v/>
          </cell>
        </row>
        <row r="11009">
          <cell r="A11009" t="str">
            <v/>
          </cell>
        </row>
        <row r="11010">
          <cell r="A11010" t="str">
            <v/>
          </cell>
        </row>
        <row r="11011">
          <cell r="A11011" t="str">
            <v/>
          </cell>
        </row>
        <row r="11012">
          <cell r="A11012" t="str">
            <v/>
          </cell>
        </row>
        <row r="11013">
          <cell r="A11013" t="str">
            <v/>
          </cell>
        </row>
        <row r="11014">
          <cell r="A11014" t="str">
            <v/>
          </cell>
        </row>
        <row r="11015">
          <cell r="A11015" t="str">
            <v/>
          </cell>
        </row>
        <row r="11016">
          <cell r="A11016" t="str">
            <v/>
          </cell>
        </row>
        <row r="11017">
          <cell r="A11017" t="str">
            <v/>
          </cell>
        </row>
        <row r="11018">
          <cell r="A11018" t="str">
            <v/>
          </cell>
        </row>
        <row r="11019">
          <cell r="A11019" t="str">
            <v/>
          </cell>
        </row>
        <row r="11020">
          <cell r="A11020" t="str">
            <v/>
          </cell>
        </row>
        <row r="11021">
          <cell r="A11021" t="str">
            <v/>
          </cell>
        </row>
        <row r="11022">
          <cell r="A11022" t="str">
            <v/>
          </cell>
        </row>
        <row r="11023">
          <cell r="A11023" t="str">
            <v/>
          </cell>
        </row>
        <row r="11024">
          <cell r="A11024" t="str">
            <v/>
          </cell>
        </row>
        <row r="11025">
          <cell r="A11025" t="str">
            <v/>
          </cell>
        </row>
        <row r="11026">
          <cell r="A11026" t="str">
            <v/>
          </cell>
        </row>
        <row r="11027">
          <cell r="A11027" t="str">
            <v/>
          </cell>
        </row>
        <row r="11028">
          <cell r="A11028" t="str">
            <v/>
          </cell>
        </row>
        <row r="11029">
          <cell r="A11029" t="str">
            <v/>
          </cell>
        </row>
        <row r="11030">
          <cell r="A11030" t="str">
            <v/>
          </cell>
        </row>
        <row r="11031">
          <cell r="A11031" t="str">
            <v/>
          </cell>
        </row>
        <row r="11032">
          <cell r="A11032" t="str">
            <v/>
          </cell>
        </row>
        <row r="11033">
          <cell r="A11033" t="str">
            <v/>
          </cell>
        </row>
        <row r="11034">
          <cell r="A11034" t="str">
            <v/>
          </cell>
        </row>
        <row r="11035">
          <cell r="A11035" t="str">
            <v/>
          </cell>
        </row>
        <row r="11036">
          <cell r="A11036" t="str">
            <v/>
          </cell>
        </row>
        <row r="11037">
          <cell r="A11037" t="str">
            <v/>
          </cell>
        </row>
        <row r="11038">
          <cell r="A11038" t="str">
            <v/>
          </cell>
        </row>
        <row r="11039">
          <cell r="A11039" t="str">
            <v/>
          </cell>
        </row>
        <row r="11040">
          <cell r="A11040" t="str">
            <v/>
          </cell>
        </row>
        <row r="11041">
          <cell r="A11041" t="str">
            <v/>
          </cell>
        </row>
        <row r="11042">
          <cell r="A11042" t="str">
            <v/>
          </cell>
        </row>
        <row r="11043">
          <cell r="A11043" t="str">
            <v/>
          </cell>
        </row>
        <row r="11044">
          <cell r="A11044" t="str">
            <v/>
          </cell>
        </row>
        <row r="11045">
          <cell r="A11045" t="str">
            <v/>
          </cell>
        </row>
        <row r="11046">
          <cell r="A11046" t="str">
            <v/>
          </cell>
        </row>
        <row r="11047">
          <cell r="A11047" t="str">
            <v/>
          </cell>
        </row>
        <row r="11048">
          <cell r="A11048" t="str">
            <v/>
          </cell>
        </row>
        <row r="11049">
          <cell r="A11049" t="str">
            <v/>
          </cell>
        </row>
        <row r="11050">
          <cell r="A11050" t="str">
            <v/>
          </cell>
        </row>
        <row r="11051">
          <cell r="A11051" t="str">
            <v/>
          </cell>
        </row>
        <row r="11052">
          <cell r="A11052" t="str">
            <v/>
          </cell>
        </row>
        <row r="11053">
          <cell r="A11053" t="str">
            <v/>
          </cell>
        </row>
        <row r="11054">
          <cell r="A11054" t="str">
            <v/>
          </cell>
        </row>
        <row r="11055">
          <cell r="A11055" t="str">
            <v/>
          </cell>
        </row>
        <row r="11056">
          <cell r="A11056" t="str">
            <v/>
          </cell>
        </row>
        <row r="11057">
          <cell r="A11057" t="str">
            <v/>
          </cell>
        </row>
        <row r="11058">
          <cell r="A11058" t="str">
            <v/>
          </cell>
        </row>
        <row r="11059">
          <cell r="A11059" t="str">
            <v/>
          </cell>
        </row>
        <row r="11060">
          <cell r="A11060" t="str">
            <v/>
          </cell>
        </row>
        <row r="11061">
          <cell r="A11061" t="str">
            <v/>
          </cell>
        </row>
        <row r="11062">
          <cell r="A11062" t="str">
            <v/>
          </cell>
        </row>
        <row r="11063">
          <cell r="A11063" t="str">
            <v/>
          </cell>
        </row>
        <row r="11064">
          <cell r="A11064" t="str">
            <v/>
          </cell>
        </row>
        <row r="11065">
          <cell r="A11065" t="str">
            <v/>
          </cell>
        </row>
        <row r="11066">
          <cell r="A11066" t="str">
            <v/>
          </cell>
        </row>
        <row r="11067">
          <cell r="A11067" t="str">
            <v/>
          </cell>
        </row>
        <row r="11068">
          <cell r="A11068" t="str">
            <v/>
          </cell>
        </row>
        <row r="11069">
          <cell r="A11069" t="str">
            <v/>
          </cell>
        </row>
        <row r="11070">
          <cell r="A11070" t="str">
            <v/>
          </cell>
        </row>
        <row r="11071">
          <cell r="A11071" t="str">
            <v/>
          </cell>
        </row>
        <row r="11072">
          <cell r="A11072" t="str">
            <v/>
          </cell>
        </row>
        <row r="11073">
          <cell r="A11073" t="str">
            <v/>
          </cell>
        </row>
        <row r="11074">
          <cell r="A11074" t="str">
            <v/>
          </cell>
        </row>
        <row r="11075">
          <cell r="A11075" t="str">
            <v/>
          </cell>
        </row>
        <row r="11076">
          <cell r="A11076" t="str">
            <v/>
          </cell>
        </row>
        <row r="11077">
          <cell r="A11077" t="str">
            <v/>
          </cell>
        </row>
        <row r="11078">
          <cell r="A11078" t="str">
            <v/>
          </cell>
        </row>
        <row r="11079">
          <cell r="A11079" t="str">
            <v/>
          </cell>
        </row>
        <row r="11080">
          <cell r="A11080" t="str">
            <v/>
          </cell>
        </row>
        <row r="11081">
          <cell r="A11081" t="str">
            <v/>
          </cell>
        </row>
        <row r="11082">
          <cell r="A11082" t="str">
            <v/>
          </cell>
        </row>
        <row r="11083">
          <cell r="A11083" t="str">
            <v/>
          </cell>
        </row>
        <row r="11084">
          <cell r="A11084" t="str">
            <v/>
          </cell>
        </row>
        <row r="11085">
          <cell r="A11085" t="str">
            <v/>
          </cell>
        </row>
        <row r="11086">
          <cell r="A11086" t="str">
            <v/>
          </cell>
        </row>
        <row r="11087">
          <cell r="A11087" t="str">
            <v/>
          </cell>
        </row>
        <row r="11088">
          <cell r="A11088" t="str">
            <v/>
          </cell>
        </row>
        <row r="11089">
          <cell r="A11089" t="str">
            <v/>
          </cell>
        </row>
        <row r="11090">
          <cell r="A11090" t="str">
            <v/>
          </cell>
        </row>
        <row r="11091">
          <cell r="A11091" t="str">
            <v/>
          </cell>
        </row>
        <row r="11092">
          <cell r="A11092" t="str">
            <v/>
          </cell>
        </row>
        <row r="11093">
          <cell r="A11093" t="str">
            <v/>
          </cell>
        </row>
        <row r="11094">
          <cell r="A11094" t="str">
            <v/>
          </cell>
        </row>
        <row r="11095">
          <cell r="A11095" t="str">
            <v/>
          </cell>
        </row>
        <row r="11096">
          <cell r="A11096" t="str">
            <v/>
          </cell>
        </row>
        <row r="11097">
          <cell r="A11097" t="str">
            <v/>
          </cell>
        </row>
        <row r="11098">
          <cell r="A11098" t="str">
            <v/>
          </cell>
        </row>
        <row r="11099">
          <cell r="A11099" t="str">
            <v/>
          </cell>
        </row>
        <row r="11100">
          <cell r="A11100" t="str">
            <v/>
          </cell>
        </row>
        <row r="11101">
          <cell r="A11101" t="str">
            <v/>
          </cell>
        </row>
        <row r="11102">
          <cell r="A11102" t="str">
            <v/>
          </cell>
        </row>
        <row r="11103">
          <cell r="A11103" t="str">
            <v/>
          </cell>
        </row>
        <row r="11104">
          <cell r="A11104" t="str">
            <v/>
          </cell>
        </row>
        <row r="11105">
          <cell r="A11105" t="str">
            <v/>
          </cell>
        </row>
        <row r="11106">
          <cell r="A11106" t="str">
            <v/>
          </cell>
        </row>
        <row r="11107">
          <cell r="A11107" t="str">
            <v/>
          </cell>
        </row>
        <row r="11108">
          <cell r="A11108" t="str">
            <v/>
          </cell>
        </row>
        <row r="11109">
          <cell r="A11109" t="str">
            <v/>
          </cell>
        </row>
        <row r="11110">
          <cell r="A11110" t="str">
            <v/>
          </cell>
        </row>
        <row r="11111">
          <cell r="A11111" t="str">
            <v/>
          </cell>
        </row>
        <row r="11112">
          <cell r="A11112" t="str">
            <v/>
          </cell>
        </row>
        <row r="11113">
          <cell r="A11113" t="str">
            <v/>
          </cell>
        </row>
        <row r="11114">
          <cell r="A11114" t="str">
            <v/>
          </cell>
        </row>
        <row r="11115">
          <cell r="A11115" t="str">
            <v/>
          </cell>
        </row>
        <row r="11116">
          <cell r="A11116" t="str">
            <v/>
          </cell>
        </row>
        <row r="11117">
          <cell r="A11117" t="str">
            <v/>
          </cell>
        </row>
        <row r="11118">
          <cell r="A11118" t="str">
            <v/>
          </cell>
        </row>
        <row r="11119">
          <cell r="A11119" t="str">
            <v/>
          </cell>
        </row>
        <row r="11120">
          <cell r="A11120" t="str">
            <v/>
          </cell>
        </row>
        <row r="11121">
          <cell r="A11121" t="str">
            <v/>
          </cell>
        </row>
        <row r="11122">
          <cell r="A11122" t="str">
            <v/>
          </cell>
        </row>
        <row r="11123">
          <cell r="A11123" t="str">
            <v/>
          </cell>
        </row>
        <row r="11124">
          <cell r="A11124" t="str">
            <v/>
          </cell>
        </row>
        <row r="11125">
          <cell r="A11125" t="str">
            <v/>
          </cell>
        </row>
        <row r="11126">
          <cell r="A11126" t="str">
            <v/>
          </cell>
        </row>
        <row r="11127">
          <cell r="A11127" t="str">
            <v/>
          </cell>
        </row>
        <row r="11128">
          <cell r="A11128" t="str">
            <v/>
          </cell>
        </row>
        <row r="11129">
          <cell r="A11129" t="str">
            <v/>
          </cell>
        </row>
        <row r="11130">
          <cell r="A11130" t="str">
            <v/>
          </cell>
        </row>
        <row r="11131">
          <cell r="A11131" t="str">
            <v/>
          </cell>
        </row>
        <row r="11132">
          <cell r="A11132" t="str">
            <v/>
          </cell>
        </row>
        <row r="11133">
          <cell r="A11133" t="str">
            <v/>
          </cell>
        </row>
        <row r="11134">
          <cell r="A11134" t="str">
            <v/>
          </cell>
        </row>
        <row r="11135">
          <cell r="A11135" t="str">
            <v/>
          </cell>
        </row>
        <row r="11136">
          <cell r="A11136" t="str">
            <v/>
          </cell>
        </row>
        <row r="11137">
          <cell r="A11137" t="str">
            <v/>
          </cell>
        </row>
        <row r="11138">
          <cell r="A11138" t="str">
            <v/>
          </cell>
        </row>
        <row r="11139">
          <cell r="A11139" t="str">
            <v/>
          </cell>
        </row>
        <row r="11140">
          <cell r="A11140" t="str">
            <v/>
          </cell>
        </row>
        <row r="11141">
          <cell r="A11141" t="str">
            <v/>
          </cell>
        </row>
        <row r="11142">
          <cell r="A11142" t="str">
            <v/>
          </cell>
        </row>
        <row r="11143">
          <cell r="A11143" t="str">
            <v/>
          </cell>
        </row>
        <row r="11144">
          <cell r="A11144" t="str">
            <v/>
          </cell>
        </row>
        <row r="11145">
          <cell r="A11145" t="str">
            <v/>
          </cell>
        </row>
        <row r="11146">
          <cell r="A11146" t="str">
            <v/>
          </cell>
        </row>
        <row r="11147">
          <cell r="A11147" t="str">
            <v/>
          </cell>
        </row>
        <row r="11148">
          <cell r="A11148" t="str">
            <v/>
          </cell>
        </row>
        <row r="11149">
          <cell r="A11149" t="str">
            <v/>
          </cell>
        </row>
        <row r="11150">
          <cell r="A11150" t="str">
            <v/>
          </cell>
        </row>
        <row r="11151">
          <cell r="A11151" t="str">
            <v/>
          </cell>
        </row>
        <row r="11152">
          <cell r="A11152" t="str">
            <v/>
          </cell>
        </row>
        <row r="11153">
          <cell r="A11153" t="str">
            <v/>
          </cell>
        </row>
        <row r="11154">
          <cell r="A11154" t="str">
            <v/>
          </cell>
        </row>
        <row r="11155">
          <cell r="A11155" t="str">
            <v/>
          </cell>
        </row>
        <row r="11156">
          <cell r="A11156" t="str">
            <v/>
          </cell>
        </row>
        <row r="11157">
          <cell r="A11157" t="str">
            <v/>
          </cell>
        </row>
        <row r="11158">
          <cell r="A11158" t="str">
            <v/>
          </cell>
        </row>
        <row r="11159">
          <cell r="A11159" t="str">
            <v/>
          </cell>
        </row>
        <row r="11160">
          <cell r="A11160" t="str">
            <v/>
          </cell>
        </row>
        <row r="11161">
          <cell r="A11161" t="str">
            <v/>
          </cell>
        </row>
        <row r="11162">
          <cell r="A11162" t="str">
            <v/>
          </cell>
        </row>
        <row r="11163">
          <cell r="A11163" t="str">
            <v/>
          </cell>
        </row>
        <row r="11164">
          <cell r="A11164" t="str">
            <v/>
          </cell>
        </row>
        <row r="11165">
          <cell r="A11165" t="str">
            <v/>
          </cell>
        </row>
        <row r="11166">
          <cell r="A11166" t="str">
            <v/>
          </cell>
        </row>
        <row r="11167">
          <cell r="A11167" t="str">
            <v/>
          </cell>
        </row>
        <row r="11168">
          <cell r="A11168" t="str">
            <v/>
          </cell>
        </row>
        <row r="11169">
          <cell r="A11169" t="str">
            <v/>
          </cell>
        </row>
        <row r="11170">
          <cell r="A11170" t="str">
            <v/>
          </cell>
        </row>
        <row r="11171">
          <cell r="A11171" t="str">
            <v/>
          </cell>
        </row>
        <row r="11172">
          <cell r="A11172" t="str">
            <v/>
          </cell>
        </row>
        <row r="11173">
          <cell r="A11173" t="str">
            <v/>
          </cell>
        </row>
        <row r="11174">
          <cell r="A11174" t="str">
            <v/>
          </cell>
        </row>
        <row r="11175">
          <cell r="A11175" t="str">
            <v/>
          </cell>
        </row>
        <row r="11176">
          <cell r="A11176" t="str">
            <v/>
          </cell>
        </row>
        <row r="11177">
          <cell r="A11177" t="str">
            <v/>
          </cell>
        </row>
        <row r="11178">
          <cell r="A11178" t="str">
            <v/>
          </cell>
        </row>
        <row r="11179">
          <cell r="A11179" t="str">
            <v/>
          </cell>
        </row>
        <row r="11180">
          <cell r="A11180" t="str">
            <v/>
          </cell>
        </row>
        <row r="11181">
          <cell r="A11181" t="str">
            <v/>
          </cell>
        </row>
        <row r="11182">
          <cell r="A11182" t="str">
            <v/>
          </cell>
        </row>
        <row r="11183">
          <cell r="A11183" t="str">
            <v/>
          </cell>
        </row>
        <row r="11184">
          <cell r="A11184" t="str">
            <v/>
          </cell>
        </row>
        <row r="11185">
          <cell r="A11185" t="str">
            <v/>
          </cell>
        </row>
        <row r="11186">
          <cell r="A11186" t="str">
            <v/>
          </cell>
        </row>
        <row r="11187">
          <cell r="A11187" t="str">
            <v/>
          </cell>
        </row>
        <row r="11188">
          <cell r="A11188" t="str">
            <v/>
          </cell>
        </row>
        <row r="11189">
          <cell r="A11189" t="str">
            <v/>
          </cell>
        </row>
        <row r="11190">
          <cell r="A11190" t="str">
            <v/>
          </cell>
        </row>
        <row r="11191">
          <cell r="A11191" t="str">
            <v/>
          </cell>
        </row>
        <row r="11192">
          <cell r="A11192" t="str">
            <v/>
          </cell>
        </row>
        <row r="11193">
          <cell r="A11193" t="str">
            <v/>
          </cell>
        </row>
        <row r="11194">
          <cell r="A11194" t="str">
            <v/>
          </cell>
        </row>
        <row r="11195">
          <cell r="A11195" t="str">
            <v/>
          </cell>
        </row>
        <row r="11196">
          <cell r="A11196" t="str">
            <v/>
          </cell>
        </row>
        <row r="11197">
          <cell r="A11197" t="str">
            <v/>
          </cell>
        </row>
        <row r="11198">
          <cell r="A11198" t="str">
            <v/>
          </cell>
        </row>
        <row r="11199">
          <cell r="A11199" t="str">
            <v/>
          </cell>
        </row>
        <row r="11200">
          <cell r="A11200" t="str">
            <v/>
          </cell>
        </row>
        <row r="11201">
          <cell r="A11201" t="str">
            <v/>
          </cell>
        </row>
        <row r="11202">
          <cell r="A11202" t="str">
            <v/>
          </cell>
        </row>
        <row r="11203">
          <cell r="A11203" t="str">
            <v/>
          </cell>
        </row>
        <row r="11204">
          <cell r="A11204" t="str">
            <v/>
          </cell>
        </row>
        <row r="11205">
          <cell r="A11205" t="str">
            <v/>
          </cell>
        </row>
        <row r="11206">
          <cell r="A11206" t="str">
            <v/>
          </cell>
        </row>
        <row r="11207">
          <cell r="A11207" t="str">
            <v/>
          </cell>
        </row>
        <row r="11208">
          <cell r="A11208" t="str">
            <v/>
          </cell>
        </row>
        <row r="11209">
          <cell r="A11209" t="str">
            <v/>
          </cell>
        </row>
        <row r="11210">
          <cell r="A11210" t="str">
            <v/>
          </cell>
        </row>
        <row r="11211">
          <cell r="A11211" t="str">
            <v/>
          </cell>
        </row>
        <row r="11212">
          <cell r="A11212" t="str">
            <v/>
          </cell>
        </row>
        <row r="11213">
          <cell r="A11213" t="str">
            <v/>
          </cell>
        </row>
        <row r="11214">
          <cell r="A11214" t="str">
            <v/>
          </cell>
        </row>
        <row r="11215">
          <cell r="A11215" t="str">
            <v/>
          </cell>
        </row>
        <row r="11216">
          <cell r="A11216" t="str">
            <v/>
          </cell>
        </row>
        <row r="11217">
          <cell r="A11217" t="str">
            <v/>
          </cell>
        </row>
        <row r="11218">
          <cell r="A11218" t="str">
            <v/>
          </cell>
        </row>
        <row r="11219">
          <cell r="A11219" t="str">
            <v/>
          </cell>
        </row>
        <row r="11220">
          <cell r="A11220" t="str">
            <v/>
          </cell>
        </row>
        <row r="11221">
          <cell r="A11221" t="str">
            <v/>
          </cell>
        </row>
        <row r="11222">
          <cell r="A11222" t="str">
            <v/>
          </cell>
        </row>
        <row r="11223">
          <cell r="A11223" t="str">
            <v/>
          </cell>
        </row>
        <row r="11224">
          <cell r="A11224" t="str">
            <v/>
          </cell>
        </row>
        <row r="11225">
          <cell r="A11225" t="str">
            <v/>
          </cell>
        </row>
        <row r="11226">
          <cell r="A11226" t="str">
            <v/>
          </cell>
        </row>
        <row r="11227">
          <cell r="A11227" t="str">
            <v/>
          </cell>
        </row>
        <row r="11228">
          <cell r="A11228" t="str">
            <v/>
          </cell>
        </row>
        <row r="11229">
          <cell r="A11229" t="str">
            <v/>
          </cell>
        </row>
        <row r="11230">
          <cell r="A11230" t="str">
            <v/>
          </cell>
        </row>
        <row r="11231">
          <cell r="A11231" t="str">
            <v/>
          </cell>
        </row>
        <row r="11232">
          <cell r="A11232" t="str">
            <v/>
          </cell>
        </row>
        <row r="11233">
          <cell r="A11233" t="str">
            <v/>
          </cell>
        </row>
        <row r="11234">
          <cell r="A11234" t="str">
            <v/>
          </cell>
        </row>
        <row r="11235">
          <cell r="A11235" t="str">
            <v/>
          </cell>
        </row>
        <row r="11236">
          <cell r="A11236" t="str">
            <v/>
          </cell>
        </row>
        <row r="11237">
          <cell r="A11237" t="str">
            <v/>
          </cell>
        </row>
        <row r="11238">
          <cell r="A11238" t="str">
            <v/>
          </cell>
        </row>
        <row r="11239">
          <cell r="A11239" t="str">
            <v/>
          </cell>
        </row>
        <row r="11240">
          <cell r="A11240" t="str">
            <v/>
          </cell>
        </row>
        <row r="11241">
          <cell r="A11241" t="str">
            <v/>
          </cell>
        </row>
        <row r="11242">
          <cell r="A11242" t="str">
            <v/>
          </cell>
        </row>
        <row r="11243">
          <cell r="A11243" t="str">
            <v/>
          </cell>
        </row>
        <row r="11244">
          <cell r="A11244" t="str">
            <v/>
          </cell>
        </row>
        <row r="11245">
          <cell r="A11245" t="str">
            <v/>
          </cell>
        </row>
        <row r="11246">
          <cell r="A11246" t="str">
            <v/>
          </cell>
        </row>
        <row r="11247">
          <cell r="A11247" t="str">
            <v/>
          </cell>
        </row>
        <row r="11248">
          <cell r="A11248" t="str">
            <v/>
          </cell>
        </row>
        <row r="11249">
          <cell r="A11249" t="str">
            <v/>
          </cell>
        </row>
        <row r="11250">
          <cell r="A11250" t="str">
            <v/>
          </cell>
        </row>
        <row r="11251">
          <cell r="A11251" t="str">
            <v/>
          </cell>
        </row>
        <row r="11252">
          <cell r="A11252" t="str">
            <v/>
          </cell>
        </row>
        <row r="11253">
          <cell r="A11253" t="str">
            <v/>
          </cell>
        </row>
        <row r="11254">
          <cell r="A11254" t="str">
            <v/>
          </cell>
        </row>
        <row r="11255">
          <cell r="A11255" t="str">
            <v/>
          </cell>
        </row>
        <row r="11256">
          <cell r="A11256" t="str">
            <v/>
          </cell>
        </row>
        <row r="11257">
          <cell r="A11257" t="str">
            <v/>
          </cell>
        </row>
        <row r="11258">
          <cell r="A11258" t="str">
            <v/>
          </cell>
        </row>
        <row r="11259">
          <cell r="A11259" t="str">
            <v/>
          </cell>
        </row>
        <row r="11260">
          <cell r="A11260" t="str">
            <v/>
          </cell>
        </row>
        <row r="11261">
          <cell r="A11261" t="str">
            <v/>
          </cell>
        </row>
        <row r="11262">
          <cell r="A11262" t="str">
            <v/>
          </cell>
        </row>
        <row r="11263">
          <cell r="A11263" t="str">
            <v/>
          </cell>
        </row>
        <row r="11264">
          <cell r="A11264" t="str">
            <v/>
          </cell>
        </row>
        <row r="11265">
          <cell r="A11265" t="str">
            <v/>
          </cell>
        </row>
        <row r="11266">
          <cell r="A11266" t="str">
            <v/>
          </cell>
        </row>
        <row r="11267">
          <cell r="A11267" t="str">
            <v/>
          </cell>
        </row>
        <row r="11268">
          <cell r="A11268" t="str">
            <v/>
          </cell>
        </row>
        <row r="11269">
          <cell r="A11269" t="str">
            <v/>
          </cell>
        </row>
        <row r="11270">
          <cell r="A11270" t="str">
            <v/>
          </cell>
        </row>
        <row r="11271">
          <cell r="A11271" t="str">
            <v/>
          </cell>
        </row>
        <row r="11272">
          <cell r="A11272" t="str">
            <v/>
          </cell>
        </row>
        <row r="11273">
          <cell r="A11273" t="str">
            <v/>
          </cell>
        </row>
        <row r="11274">
          <cell r="A11274" t="str">
            <v/>
          </cell>
        </row>
        <row r="11275">
          <cell r="A11275" t="str">
            <v/>
          </cell>
        </row>
        <row r="11276">
          <cell r="A11276" t="str">
            <v/>
          </cell>
        </row>
        <row r="11277">
          <cell r="A11277" t="str">
            <v/>
          </cell>
        </row>
        <row r="11278">
          <cell r="A11278" t="str">
            <v/>
          </cell>
        </row>
        <row r="11279">
          <cell r="A11279" t="str">
            <v/>
          </cell>
        </row>
        <row r="11280">
          <cell r="A11280" t="str">
            <v/>
          </cell>
        </row>
        <row r="11281">
          <cell r="A11281" t="str">
            <v/>
          </cell>
        </row>
        <row r="11282">
          <cell r="A11282" t="str">
            <v/>
          </cell>
        </row>
        <row r="11283">
          <cell r="A11283" t="str">
            <v/>
          </cell>
        </row>
        <row r="11284">
          <cell r="A11284" t="str">
            <v/>
          </cell>
        </row>
        <row r="11285">
          <cell r="A11285" t="str">
            <v/>
          </cell>
        </row>
        <row r="11286">
          <cell r="A11286" t="str">
            <v/>
          </cell>
        </row>
        <row r="11287">
          <cell r="A11287" t="str">
            <v/>
          </cell>
        </row>
        <row r="11288">
          <cell r="A11288" t="str">
            <v/>
          </cell>
        </row>
        <row r="11289">
          <cell r="A11289" t="str">
            <v/>
          </cell>
        </row>
        <row r="11290">
          <cell r="A11290" t="str">
            <v/>
          </cell>
        </row>
        <row r="11291">
          <cell r="A11291" t="str">
            <v/>
          </cell>
        </row>
        <row r="11292">
          <cell r="A11292" t="str">
            <v/>
          </cell>
        </row>
        <row r="11293">
          <cell r="A11293" t="str">
            <v/>
          </cell>
        </row>
        <row r="11294">
          <cell r="A11294" t="str">
            <v/>
          </cell>
        </row>
        <row r="11295">
          <cell r="A11295" t="str">
            <v/>
          </cell>
        </row>
        <row r="11296">
          <cell r="A11296" t="str">
            <v/>
          </cell>
        </row>
        <row r="11297">
          <cell r="A11297" t="str">
            <v/>
          </cell>
        </row>
        <row r="11298">
          <cell r="A11298" t="str">
            <v/>
          </cell>
        </row>
        <row r="11299">
          <cell r="A11299" t="str">
            <v/>
          </cell>
        </row>
        <row r="11300">
          <cell r="A11300" t="str">
            <v/>
          </cell>
        </row>
        <row r="11301">
          <cell r="A11301" t="str">
            <v/>
          </cell>
        </row>
        <row r="11302">
          <cell r="A11302" t="str">
            <v/>
          </cell>
        </row>
        <row r="11303">
          <cell r="A11303" t="str">
            <v/>
          </cell>
        </row>
        <row r="11304">
          <cell r="A11304" t="str">
            <v/>
          </cell>
        </row>
        <row r="11305">
          <cell r="A11305" t="str">
            <v/>
          </cell>
        </row>
        <row r="11306">
          <cell r="A11306" t="str">
            <v/>
          </cell>
        </row>
        <row r="11307">
          <cell r="A11307" t="str">
            <v/>
          </cell>
        </row>
        <row r="11308">
          <cell r="A11308" t="str">
            <v/>
          </cell>
        </row>
        <row r="11309">
          <cell r="A11309" t="str">
            <v/>
          </cell>
        </row>
        <row r="11310">
          <cell r="A11310" t="str">
            <v/>
          </cell>
        </row>
        <row r="11311">
          <cell r="A11311" t="str">
            <v/>
          </cell>
        </row>
        <row r="11312">
          <cell r="A11312" t="str">
            <v/>
          </cell>
        </row>
        <row r="11313">
          <cell r="A11313" t="str">
            <v/>
          </cell>
        </row>
        <row r="11314">
          <cell r="A11314" t="str">
            <v/>
          </cell>
        </row>
        <row r="11315">
          <cell r="A11315" t="str">
            <v/>
          </cell>
        </row>
        <row r="11316">
          <cell r="A11316" t="str">
            <v/>
          </cell>
        </row>
        <row r="11317">
          <cell r="A11317" t="str">
            <v/>
          </cell>
        </row>
        <row r="11318">
          <cell r="A11318" t="str">
            <v/>
          </cell>
        </row>
        <row r="11319">
          <cell r="A11319" t="str">
            <v/>
          </cell>
        </row>
        <row r="11320">
          <cell r="A11320" t="str">
            <v/>
          </cell>
        </row>
        <row r="11321">
          <cell r="A11321" t="str">
            <v/>
          </cell>
        </row>
        <row r="11322">
          <cell r="A11322" t="str">
            <v/>
          </cell>
        </row>
        <row r="11323">
          <cell r="A11323" t="str">
            <v/>
          </cell>
        </row>
        <row r="11324">
          <cell r="A11324" t="str">
            <v/>
          </cell>
        </row>
        <row r="11325">
          <cell r="A11325" t="str">
            <v/>
          </cell>
        </row>
        <row r="11326">
          <cell r="A11326" t="str">
            <v/>
          </cell>
        </row>
        <row r="11327">
          <cell r="A11327" t="str">
            <v/>
          </cell>
        </row>
        <row r="11328">
          <cell r="A11328" t="str">
            <v/>
          </cell>
        </row>
        <row r="11329">
          <cell r="A11329" t="str">
            <v/>
          </cell>
        </row>
        <row r="11330">
          <cell r="A11330" t="str">
            <v/>
          </cell>
        </row>
        <row r="11331">
          <cell r="A11331" t="str">
            <v/>
          </cell>
        </row>
        <row r="11332">
          <cell r="A11332" t="str">
            <v/>
          </cell>
        </row>
        <row r="11333">
          <cell r="A11333" t="str">
            <v/>
          </cell>
        </row>
        <row r="11334">
          <cell r="A11334" t="str">
            <v/>
          </cell>
        </row>
        <row r="11335">
          <cell r="A11335" t="str">
            <v/>
          </cell>
        </row>
        <row r="11336">
          <cell r="A11336" t="str">
            <v/>
          </cell>
        </row>
        <row r="11337">
          <cell r="A11337" t="str">
            <v/>
          </cell>
        </row>
        <row r="11338">
          <cell r="A11338" t="str">
            <v/>
          </cell>
        </row>
        <row r="11339">
          <cell r="A11339" t="str">
            <v/>
          </cell>
        </row>
        <row r="11340">
          <cell r="A11340" t="str">
            <v/>
          </cell>
        </row>
        <row r="11341">
          <cell r="A11341" t="str">
            <v/>
          </cell>
        </row>
        <row r="11342">
          <cell r="A11342" t="str">
            <v/>
          </cell>
        </row>
        <row r="11343">
          <cell r="A11343" t="str">
            <v/>
          </cell>
        </row>
        <row r="11344">
          <cell r="A11344" t="str">
            <v/>
          </cell>
        </row>
        <row r="11345">
          <cell r="A11345" t="str">
            <v/>
          </cell>
        </row>
        <row r="11346">
          <cell r="A11346" t="str">
            <v/>
          </cell>
        </row>
        <row r="11347">
          <cell r="A11347" t="str">
            <v/>
          </cell>
        </row>
        <row r="11348">
          <cell r="A11348" t="str">
            <v/>
          </cell>
        </row>
        <row r="11349">
          <cell r="A11349" t="str">
            <v/>
          </cell>
        </row>
        <row r="11350">
          <cell r="A11350" t="str">
            <v/>
          </cell>
        </row>
        <row r="11351">
          <cell r="A11351" t="str">
            <v/>
          </cell>
        </row>
        <row r="11352">
          <cell r="A11352" t="str">
            <v/>
          </cell>
        </row>
        <row r="11353">
          <cell r="A11353" t="str">
            <v/>
          </cell>
        </row>
        <row r="11354">
          <cell r="A11354" t="str">
            <v/>
          </cell>
        </row>
        <row r="11355">
          <cell r="A11355" t="str">
            <v/>
          </cell>
        </row>
        <row r="11356">
          <cell r="A11356" t="str">
            <v/>
          </cell>
        </row>
        <row r="11357">
          <cell r="A11357" t="str">
            <v/>
          </cell>
        </row>
        <row r="11358">
          <cell r="A11358" t="str">
            <v/>
          </cell>
        </row>
        <row r="11359">
          <cell r="A11359" t="str">
            <v/>
          </cell>
        </row>
        <row r="11360">
          <cell r="A11360" t="str">
            <v/>
          </cell>
        </row>
        <row r="11361">
          <cell r="A11361" t="str">
            <v/>
          </cell>
        </row>
        <row r="11362">
          <cell r="A11362" t="str">
            <v/>
          </cell>
        </row>
        <row r="11363">
          <cell r="A11363" t="str">
            <v/>
          </cell>
        </row>
        <row r="11364">
          <cell r="A11364" t="str">
            <v/>
          </cell>
        </row>
        <row r="11365">
          <cell r="A11365" t="str">
            <v/>
          </cell>
        </row>
        <row r="11366">
          <cell r="A11366" t="str">
            <v/>
          </cell>
        </row>
        <row r="11367">
          <cell r="A11367" t="str">
            <v/>
          </cell>
        </row>
        <row r="11368">
          <cell r="A11368" t="str">
            <v/>
          </cell>
        </row>
        <row r="11369">
          <cell r="A11369" t="str">
            <v/>
          </cell>
        </row>
        <row r="11370">
          <cell r="A11370" t="str">
            <v/>
          </cell>
        </row>
        <row r="11371">
          <cell r="A11371" t="str">
            <v/>
          </cell>
        </row>
        <row r="11372">
          <cell r="A11372" t="str">
            <v/>
          </cell>
        </row>
        <row r="11373">
          <cell r="A11373" t="str">
            <v/>
          </cell>
        </row>
        <row r="11374">
          <cell r="A11374" t="str">
            <v/>
          </cell>
        </row>
        <row r="11375">
          <cell r="A11375" t="str">
            <v/>
          </cell>
        </row>
        <row r="11376">
          <cell r="A11376" t="str">
            <v/>
          </cell>
        </row>
        <row r="11377">
          <cell r="A11377" t="str">
            <v/>
          </cell>
        </row>
        <row r="11378">
          <cell r="A11378" t="str">
            <v/>
          </cell>
        </row>
        <row r="11379">
          <cell r="A11379" t="str">
            <v/>
          </cell>
        </row>
        <row r="11380">
          <cell r="A11380" t="str">
            <v/>
          </cell>
        </row>
        <row r="11381">
          <cell r="A11381" t="str">
            <v/>
          </cell>
        </row>
        <row r="11382">
          <cell r="A11382" t="str">
            <v/>
          </cell>
        </row>
        <row r="11383">
          <cell r="A11383" t="str">
            <v/>
          </cell>
        </row>
        <row r="11384">
          <cell r="A11384" t="str">
            <v/>
          </cell>
        </row>
        <row r="11385">
          <cell r="A11385" t="str">
            <v/>
          </cell>
        </row>
        <row r="11386">
          <cell r="A11386" t="str">
            <v/>
          </cell>
        </row>
        <row r="11387">
          <cell r="A11387" t="str">
            <v/>
          </cell>
        </row>
        <row r="11388">
          <cell r="A11388" t="str">
            <v/>
          </cell>
        </row>
        <row r="11389">
          <cell r="A11389" t="str">
            <v/>
          </cell>
        </row>
        <row r="11390">
          <cell r="A11390" t="str">
            <v/>
          </cell>
        </row>
        <row r="11391">
          <cell r="A11391" t="str">
            <v/>
          </cell>
        </row>
        <row r="11392">
          <cell r="A11392" t="str">
            <v/>
          </cell>
        </row>
        <row r="11393">
          <cell r="A11393" t="str">
            <v/>
          </cell>
        </row>
        <row r="11394">
          <cell r="A11394" t="str">
            <v/>
          </cell>
        </row>
        <row r="11395">
          <cell r="A11395" t="str">
            <v/>
          </cell>
        </row>
        <row r="11396">
          <cell r="A11396" t="str">
            <v/>
          </cell>
        </row>
        <row r="11397">
          <cell r="A11397" t="str">
            <v/>
          </cell>
        </row>
        <row r="11398">
          <cell r="A11398" t="str">
            <v/>
          </cell>
        </row>
        <row r="11399">
          <cell r="A11399" t="str">
            <v/>
          </cell>
        </row>
        <row r="11400">
          <cell r="A11400" t="str">
            <v/>
          </cell>
        </row>
        <row r="11401">
          <cell r="A11401" t="str">
            <v/>
          </cell>
        </row>
        <row r="11402">
          <cell r="A11402" t="str">
            <v/>
          </cell>
        </row>
        <row r="11403">
          <cell r="A11403" t="str">
            <v/>
          </cell>
        </row>
        <row r="11404">
          <cell r="A11404" t="str">
            <v/>
          </cell>
        </row>
        <row r="11405">
          <cell r="A11405" t="str">
            <v/>
          </cell>
        </row>
        <row r="11406">
          <cell r="A11406" t="str">
            <v/>
          </cell>
        </row>
        <row r="11407">
          <cell r="A11407" t="str">
            <v/>
          </cell>
        </row>
        <row r="11408">
          <cell r="A11408" t="str">
            <v/>
          </cell>
        </row>
        <row r="11409">
          <cell r="A11409" t="str">
            <v/>
          </cell>
        </row>
        <row r="11410">
          <cell r="A11410" t="str">
            <v/>
          </cell>
        </row>
        <row r="11411">
          <cell r="A11411" t="str">
            <v/>
          </cell>
        </row>
        <row r="11412">
          <cell r="A11412" t="str">
            <v/>
          </cell>
        </row>
        <row r="11413">
          <cell r="A11413" t="str">
            <v/>
          </cell>
        </row>
        <row r="11414">
          <cell r="A11414" t="str">
            <v/>
          </cell>
        </row>
        <row r="11415">
          <cell r="A11415" t="str">
            <v/>
          </cell>
        </row>
        <row r="11416">
          <cell r="A11416" t="str">
            <v/>
          </cell>
        </row>
        <row r="11417">
          <cell r="A11417" t="str">
            <v/>
          </cell>
        </row>
        <row r="11418">
          <cell r="A11418" t="str">
            <v/>
          </cell>
        </row>
        <row r="11419">
          <cell r="A11419" t="str">
            <v/>
          </cell>
        </row>
        <row r="11420">
          <cell r="A11420" t="str">
            <v/>
          </cell>
        </row>
        <row r="11421">
          <cell r="A11421" t="str">
            <v/>
          </cell>
        </row>
        <row r="11422">
          <cell r="A11422" t="str">
            <v/>
          </cell>
        </row>
        <row r="11423">
          <cell r="A11423" t="str">
            <v/>
          </cell>
        </row>
        <row r="11424">
          <cell r="A11424" t="str">
            <v/>
          </cell>
        </row>
        <row r="11425">
          <cell r="A11425" t="str">
            <v/>
          </cell>
        </row>
        <row r="11426">
          <cell r="A11426" t="str">
            <v/>
          </cell>
        </row>
        <row r="11427">
          <cell r="A11427" t="str">
            <v/>
          </cell>
        </row>
        <row r="11428">
          <cell r="A11428" t="str">
            <v/>
          </cell>
        </row>
        <row r="11429">
          <cell r="A11429" t="str">
            <v/>
          </cell>
        </row>
        <row r="11430">
          <cell r="A11430" t="str">
            <v/>
          </cell>
        </row>
        <row r="11431">
          <cell r="A11431" t="str">
            <v/>
          </cell>
        </row>
        <row r="11432">
          <cell r="A11432" t="str">
            <v/>
          </cell>
        </row>
        <row r="11433">
          <cell r="A11433" t="str">
            <v/>
          </cell>
        </row>
        <row r="11434">
          <cell r="A11434" t="str">
            <v/>
          </cell>
        </row>
        <row r="11435">
          <cell r="A11435" t="str">
            <v/>
          </cell>
        </row>
        <row r="11436">
          <cell r="A11436" t="str">
            <v/>
          </cell>
        </row>
        <row r="11437">
          <cell r="A11437" t="str">
            <v/>
          </cell>
        </row>
        <row r="11438">
          <cell r="A11438" t="str">
            <v/>
          </cell>
        </row>
        <row r="11439">
          <cell r="A11439" t="str">
            <v/>
          </cell>
        </row>
        <row r="11440">
          <cell r="A11440" t="str">
            <v/>
          </cell>
        </row>
        <row r="11441">
          <cell r="A11441" t="str">
            <v/>
          </cell>
        </row>
        <row r="11442">
          <cell r="A11442" t="str">
            <v/>
          </cell>
        </row>
        <row r="11443">
          <cell r="A11443" t="str">
            <v/>
          </cell>
        </row>
        <row r="11444">
          <cell r="A11444" t="str">
            <v/>
          </cell>
        </row>
        <row r="11445">
          <cell r="A11445" t="str">
            <v/>
          </cell>
        </row>
        <row r="11446">
          <cell r="A11446" t="str">
            <v/>
          </cell>
        </row>
        <row r="11447">
          <cell r="A11447" t="str">
            <v/>
          </cell>
        </row>
        <row r="11448">
          <cell r="A11448" t="str">
            <v/>
          </cell>
        </row>
        <row r="11449">
          <cell r="A11449" t="str">
            <v/>
          </cell>
        </row>
        <row r="11450">
          <cell r="A11450" t="str">
            <v/>
          </cell>
        </row>
        <row r="11451">
          <cell r="A11451" t="str">
            <v/>
          </cell>
        </row>
        <row r="11452">
          <cell r="A11452" t="str">
            <v/>
          </cell>
        </row>
        <row r="11453">
          <cell r="A11453" t="str">
            <v/>
          </cell>
        </row>
        <row r="11454">
          <cell r="A11454" t="str">
            <v/>
          </cell>
        </row>
        <row r="11455">
          <cell r="A11455" t="str">
            <v/>
          </cell>
        </row>
        <row r="11456">
          <cell r="A11456" t="str">
            <v/>
          </cell>
        </row>
        <row r="11457">
          <cell r="A11457" t="str">
            <v/>
          </cell>
        </row>
        <row r="11458">
          <cell r="A11458" t="str">
            <v/>
          </cell>
        </row>
        <row r="11459">
          <cell r="A11459" t="str">
            <v/>
          </cell>
        </row>
        <row r="11460">
          <cell r="A11460" t="str">
            <v/>
          </cell>
        </row>
        <row r="11461">
          <cell r="A11461" t="str">
            <v/>
          </cell>
        </row>
        <row r="11462">
          <cell r="A11462" t="str">
            <v/>
          </cell>
        </row>
        <row r="11463">
          <cell r="A11463" t="str">
            <v/>
          </cell>
        </row>
        <row r="11464">
          <cell r="A11464" t="str">
            <v/>
          </cell>
        </row>
        <row r="11465">
          <cell r="A11465" t="str">
            <v/>
          </cell>
        </row>
        <row r="11466">
          <cell r="A11466" t="str">
            <v/>
          </cell>
        </row>
        <row r="11467">
          <cell r="A11467" t="str">
            <v/>
          </cell>
        </row>
        <row r="11468">
          <cell r="A11468" t="str">
            <v/>
          </cell>
        </row>
        <row r="11469">
          <cell r="A11469" t="str">
            <v/>
          </cell>
        </row>
        <row r="11470">
          <cell r="A11470" t="str">
            <v/>
          </cell>
        </row>
        <row r="11471">
          <cell r="A11471" t="str">
            <v/>
          </cell>
        </row>
        <row r="11472">
          <cell r="A11472" t="str">
            <v/>
          </cell>
        </row>
        <row r="11473">
          <cell r="A11473" t="str">
            <v/>
          </cell>
        </row>
        <row r="11474">
          <cell r="A11474" t="str">
            <v/>
          </cell>
        </row>
        <row r="11475">
          <cell r="A11475" t="str">
            <v/>
          </cell>
        </row>
        <row r="11476">
          <cell r="A11476" t="str">
            <v/>
          </cell>
        </row>
        <row r="11477">
          <cell r="A11477" t="str">
            <v/>
          </cell>
        </row>
        <row r="11478">
          <cell r="A11478" t="str">
            <v/>
          </cell>
        </row>
        <row r="11479">
          <cell r="A11479" t="str">
            <v/>
          </cell>
        </row>
        <row r="11480">
          <cell r="A11480" t="str">
            <v/>
          </cell>
        </row>
        <row r="11481">
          <cell r="A11481" t="str">
            <v/>
          </cell>
        </row>
        <row r="11482">
          <cell r="A11482" t="str">
            <v/>
          </cell>
        </row>
        <row r="11483">
          <cell r="A11483" t="str">
            <v/>
          </cell>
        </row>
        <row r="11484">
          <cell r="A11484" t="str">
            <v/>
          </cell>
        </row>
        <row r="11485">
          <cell r="A11485" t="str">
            <v/>
          </cell>
        </row>
        <row r="11486">
          <cell r="A11486" t="str">
            <v/>
          </cell>
        </row>
        <row r="11487">
          <cell r="A11487" t="str">
            <v/>
          </cell>
        </row>
        <row r="11488">
          <cell r="A11488" t="str">
            <v/>
          </cell>
        </row>
        <row r="11489">
          <cell r="A11489" t="str">
            <v/>
          </cell>
        </row>
        <row r="11490">
          <cell r="A11490" t="str">
            <v/>
          </cell>
        </row>
        <row r="11491">
          <cell r="A11491" t="str">
            <v/>
          </cell>
        </row>
        <row r="11492">
          <cell r="A11492" t="str">
            <v/>
          </cell>
        </row>
        <row r="11493">
          <cell r="A11493" t="str">
            <v/>
          </cell>
        </row>
        <row r="11494">
          <cell r="A11494" t="str">
            <v/>
          </cell>
        </row>
        <row r="11495">
          <cell r="A11495" t="str">
            <v/>
          </cell>
        </row>
        <row r="11496">
          <cell r="A11496" t="str">
            <v/>
          </cell>
        </row>
        <row r="11497">
          <cell r="A11497" t="str">
            <v/>
          </cell>
        </row>
        <row r="11498">
          <cell r="A11498" t="str">
            <v/>
          </cell>
        </row>
        <row r="11499">
          <cell r="A11499" t="str">
            <v/>
          </cell>
        </row>
        <row r="11500">
          <cell r="A11500" t="str">
            <v/>
          </cell>
        </row>
        <row r="11501">
          <cell r="A11501" t="str">
            <v/>
          </cell>
        </row>
        <row r="11502">
          <cell r="A11502" t="str">
            <v/>
          </cell>
        </row>
        <row r="11503">
          <cell r="A11503" t="str">
            <v/>
          </cell>
        </row>
        <row r="11504">
          <cell r="A11504" t="str">
            <v/>
          </cell>
        </row>
        <row r="11505">
          <cell r="A11505" t="str">
            <v/>
          </cell>
        </row>
        <row r="11506">
          <cell r="A11506" t="str">
            <v/>
          </cell>
        </row>
        <row r="11507">
          <cell r="A11507" t="str">
            <v/>
          </cell>
        </row>
        <row r="11508">
          <cell r="A11508" t="str">
            <v/>
          </cell>
        </row>
        <row r="11509">
          <cell r="A11509" t="str">
            <v/>
          </cell>
        </row>
        <row r="11510">
          <cell r="A11510" t="str">
            <v/>
          </cell>
        </row>
        <row r="11511">
          <cell r="A11511" t="str">
            <v/>
          </cell>
        </row>
        <row r="11512">
          <cell r="A11512" t="str">
            <v/>
          </cell>
        </row>
        <row r="11513">
          <cell r="A11513" t="str">
            <v/>
          </cell>
        </row>
        <row r="11514">
          <cell r="A11514" t="str">
            <v/>
          </cell>
        </row>
        <row r="11515">
          <cell r="A11515" t="str">
            <v/>
          </cell>
        </row>
        <row r="11516">
          <cell r="A11516" t="str">
            <v/>
          </cell>
        </row>
        <row r="11517">
          <cell r="A11517" t="str">
            <v/>
          </cell>
        </row>
        <row r="11518">
          <cell r="A11518" t="str">
            <v/>
          </cell>
        </row>
        <row r="11519">
          <cell r="A11519" t="str">
            <v/>
          </cell>
        </row>
        <row r="11520">
          <cell r="A11520" t="str">
            <v/>
          </cell>
        </row>
        <row r="11521">
          <cell r="A11521" t="str">
            <v/>
          </cell>
        </row>
        <row r="11522">
          <cell r="A11522" t="str">
            <v/>
          </cell>
        </row>
        <row r="11523">
          <cell r="A11523" t="str">
            <v/>
          </cell>
        </row>
        <row r="11524">
          <cell r="A11524" t="str">
            <v/>
          </cell>
        </row>
        <row r="11525">
          <cell r="A11525" t="str">
            <v/>
          </cell>
        </row>
        <row r="11526">
          <cell r="A11526" t="str">
            <v/>
          </cell>
        </row>
        <row r="11527">
          <cell r="A11527" t="str">
            <v/>
          </cell>
        </row>
        <row r="11528">
          <cell r="A11528" t="str">
            <v/>
          </cell>
        </row>
        <row r="11529">
          <cell r="A11529" t="str">
            <v/>
          </cell>
        </row>
        <row r="11530">
          <cell r="A11530" t="str">
            <v/>
          </cell>
        </row>
        <row r="11531">
          <cell r="A11531" t="str">
            <v/>
          </cell>
        </row>
        <row r="11532">
          <cell r="A11532" t="str">
            <v/>
          </cell>
        </row>
        <row r="11533">
          <cell r="A11533" t="str">
            <v/>
          </cell>
        </row>
        <row r="11534">
          <cell r="A11534" t="str">
            <v/>
          </cell>
        </row>
        <row r="11535">
          <cell r="A11535" t="str">
            <v/>
          </cell>
        </row>
        <row r="11536">
          <cell r="A11536" t="str">
            <v/>
          </cell>
        </row>
        <row r="11537">
          <cell r="A11537" t="str">
            <v/>
          </cell>
        </row>
        <row r="11538">
          <cell r="A11538" t="str">
            <v/>
          </cell>
        </row>
        <row r="11539">
          <cell r="A11539" t="str">
            <v/>
          </cell>
        </row>
        <row r="11540">
          <cell r="A11540" t="str">
            <v/>
          </cell>
        </row>
        <row r="11541">
          <cell r="A11541" t="str">
            <v/>
          </cell>
        </row>
        <row r="11542">
          <cell r="A11542" t="str">
            <v/>
          </cell>
        </row>
        <row r="11543">
          <cell r="A11543" t="str">
            <v/>
          </cell>
        </row>
        <row r="11544">
          <cell r="A11544" t="str">
            <v/>
          </cell>
        </row>
        <row r="11545">
          <cell r="A11545" t="str">
            <v/>
          </cell>
        </row>
        <row r="11546">
          <cell r="A11546" t="str">
            <v/>
          </cell>
        </row>
        <row r="11547">
          <cell r="A11547" t="str">
            <v/>
          </cell>
        </row>
        <row r="11548">
          <cell r="A11548" t="str">
            <v/>
          </cell>
        </row>
        <row r="11549">
          <cell r="A11549" t="str">
            <v/>
          </cell>
        </row>
        <row r="11550">
          <cell r="A11550" t="str">
            <v/>
          </cell>
        </row>
        <row r="11551">
          <cell r="A11551" t="str">
            <v/>
          </cell>
        </row>
        <row r="11552">
          <cell r="A11552" t="str">
            <v/>
          </cell>
        </row>
        <row r="11553">
          <cell r="A11553" t="str">
            <v/>
          </cell>
        </row>
        <row r="11554">
          <cell r="A11554" t="str">
            <v/>
          </cell>
        </row>
        <row r="11555">
          <cell r="A11555" t="str">
            <v/>
          </cell>
        </row>
        <row r="11556">
          <cell r="A11556" t="str">
            <v/>
          </cell>
        </row>
        <row r="11557">
          <cell r="A11557" t="str">
            <v/>
          </cell>
        </row>
        <row r="11558">
          <cell r="A11558" t="str">
            <v/>
          </cell>
        </row>
        <row r="11559">
          <cell r="A11559" t="str">
            <v/>
          </cell>
        </row>
        <row r="11560">
          <cell r="A11560" t="str">
            <v/>
          </cell>
        </row>
        <row r="11561">
          <cell r="A11561" t="str">
            <v/>
          </cell>
        </row>
        <row r="11562">
          <cell r="A11562" t="str">
            <v/>
          </cell>
        </row>
        <row r="11563">
          <cell r="A11563" t="str">
            <v/>
          </cell>
        </row>
        <row r="11564">
          <cell r="A11564" t="str">
            <v/>
          </cell>
        </row>
        <row r="11565">
          <cell r="A11565" t="str">
            <v/>
          </cell>
        </row>
        <row r="11566">
          <cell r="A11566" t="str">
            <v/>
          </cell>
        </row>
        <row r="11567">
          <cell r="A11567" t="str">
            <v/>
          </cell>
        </row>
        <row r="11568">
          <cell r="A11568" t="str">
            <v/>
          </cell>
        </row>
        <row r="11569">
          <cell r="A11569" t="str">
            <v/>
          </cell>
        </row>
        <row r="11570">
          <cell r="A11570" t="str">
            <v/>
          </cell>
        </row>
        <row r="11571">
          <cell r="A11571" t="str">
            <v/>
          </cell>
        </row>
        <row r="11572">
          <cell r="A11572" t="str">
            <v/>
          </cell>
        </row>
        <row r="11573">
          <cell r="A11573" t="str">
            <v/>
          </cell>
        </row>
        <row r="11574">
          <cell r="A11574" t="str">
            <v/>
          </cell>
        </row>
        <row r="11575">
          <cell r="A11575" t="str">
            <v/>
          </cell>
        </row>
        <row r="11576">
          <cell r="A11576" t="str">
            <v/>
          </cell>
        </row>
        <row r="11577">
          <cell r="A11577" t="str">
            <v/>
          </cell>
        </row>
        <row r="11578">
          <cell r="A11578" t="str">
            <v/>
          </cell>
        </row>
        <row r="11579">
          <cell r="A11579" t="str">
            <v/>
          </cell>
        </row>
        <row r="11580">
          <cell r="A11580" t="str">
            <v/>
          </cell>
        </row>
        <row r="11581">
          <cell r="A11581" t="str">
            <v/>
          </cell>
        </row>
        <row r="11582">
          <cell r="A11582" t="str">
            <v/>
          </cell>
        </row>
        <row r="11583">
          <cell r="A11583" t="str">
            <v/>
          </cell>
        </row>
        <row r="11584">
          <cell r="A11584" t="str">
            <v/>
          </cell>
        </row>
        <row r="11585">
          <cell r="A11585" t="str">
            <v/>
          </cell>
        </row>
        <row r="11586">
          <cell r="A11586" t="str">
            <v/>
          </cell>
        </row>
        <row r="11587">
          <cell r="A11587" t="str">
            <v/>
          </cell>
        </row>
        <row r="11588">
          <cell r="A11588" t="str">
            <v/>
          </cell>
        </row>
        <row r="11589">
          <cell r="A11589" t="str">
            <v/>
          </cell>
        </row>
        <row r="11590">
          <cell r="A11590" t="str">
            <v/>
          </cell>
        </row>
        <row r="11591">
          <cell r="A11591" t="str">
            <v/>
          </cell>
        </row>
        <row r="11592">
          <cell r="A11592" t="str">
            <v/>
          </cell>
        </row>
        <row r="11593">
          <cell r="A11593" t="str">
            <v/>
          </cell>
        </row>
        <row r="11594">
          <cell r="A11594" t="str">
            <v/>
          </cell>
        </row>
        <row r="11595">
          <cell r="A11595" t="str">
            <v/>
          </cell>
        </row>
        <row r="11596">
          <cell r="A11596" t="str">
            <v/>
          </cell>
        </row>
        <row r="11597">
          <cell r="A11597" t="str">
            <v/>
          </cell>
        </row>
        <row r="11598">
          <cell r="A11598" t="str">
            <v/>
          </cell>
        </row>
        <row r="11599">
          <cell r="A11599" t="str">
            <v/>
          </cell>
        </row>
        <row r="11600">
          <cell r="A11600" t="str">
            <v/>
          </cell>
        </row>
        <row r="11601">
          <cell r="A11601" t="str">
            <v/>
          </cell>
        </row>
        <row r="11602">
          <cell r="A11602" t="str">
            <v/>
          </cell>
        </row>
        <row r="11603">
          <cell r="A11603" t="str">
            <v/>
          </cell>
        </row>
        <row r="11604">
          <cell r="A11604" t="str">
            <v/>
          </cell>
        </row>
        <row r="11605">
          <cell r="A11605" t="str">
            <v/>
          </cell>
        </row>
        <row r="11606">
          <cell r="A11606" t="str">
            <v/>
          </cell>
        </row>
        <row r="11607">
          <cell r="A11607" t="str">
            <v/>
          </cell>
        </row>
        <row r="11608">
          <cell r="A11608" t="str">
            <v/>
          </cell>
        </row>
        <row r="11609">
          <cell r="A11609" t="str">
            <v/>
          </cell>
        </row>
        <row r="11610">
          <cell r="A11610" t="str">
            <v/>
          </cell>
        </row>
        <row r="11611">
          <cell r="A11611" t="str">
            <v/>
          </cell>
        </row>
        <row r="11612">
          <cell r="A11612" t="str">
            <v/>
          </cell>
        </row>
        <row r="11613">
          <cell r="A11613" t="str">
            <v/>
          </cell>
        </row>
        <row r="11614">
          <cell r="A11614" t="str">
            <v/>
          </cell>
        </row>
        <row r="11615">
          <cell r="A11615" t="str">
            <v/>
          </cell>
        </row>
        <row r="11616">
          <cell r="A11616" t="str">
            <v/>
          </cell>
        </row>
        <row r="11617">
          <cell r="A11617" t="str">
            <v/>
          </cell>
        </row>
        <row r="11618">
          <cell r="A11618" t="str">
            <v/>
          </cell>
        </row>
        <row r="11619">
          <cell r="A11619" t="str">
            <v/>
          </cell>
        </row>
        <row r="11620">
          <cell r="A11620" t="str">
            <v/>
          </cell>
        </row>
        <row r="11621">
          <cell r="A11621" t="str">
            <v/>
          </cell>
        </row>
        <row r="11622">
          <cell r="A11622" t="str">
            <v/>
          </cell>
        </row>
        <row r="11623">
          <cell r="A11623" t="str">
            <v/>
          </cell>
        </row>
        <row r="11624">
          <cell r="A11624" t="str">
            <v/>
          </cell>
        </row>
        <row r="11625">
          <cell r="A11625" t="str">
            <v/>
          </cell>
        </row>
        <row r="11626">
          <cell r="A11626" t="str">
            <v/>
          </cell>
        </row>
        <row r="11627">
          <cell r="A11627" t="str">
            <v/>
          </cell>
        </row>
        <row r="11628">
          <cell r="A11628" t="str">
            <v/>
          </cell>
        </row>
        <row r="11629">
          <cell r="A11629" t="str">
            <v/>
          </cell>
        </row>
        <row r="11630">
          <cell r="A11630" t="str">
            <v/>
          </cell>
        </row>
        <row r="11631">
          <cell r="A11631" t="str">
            <v/>
          </cell>
        </row>
        <row r="11632">
          <cell r="A11632" t="str">
            <v/>
          </cell>
        </row>
        <row r="11633">
          <cell r="A11633" t="str">
            <v/>
          </cell>
        </row>
        <row r="11634">
          <cell r="A11634" t="str">
            <v/>
          </cell>
        </row>
        <row r="11635">
          <cell r="A11635" t="str">
            <v/>
          </cell>
        </row>
        <row r="11636">
          <cell r="A11636" t="str">
            <v/>
          </cell>
        </row>
        <row r="11637">
          <cell r="A11637" t="str">
            <v/>
          </cell>
        </row>
        <row r="11638">
          <cell r="A11638" t="str">
            <v/>
          </cell>
        </row>
        <row r="11639">
          <cell r="A11639" t="str">
            <v/>
          </cell>
        </row>
        <row r="11640">
          <cell r="A11640" t="str">
            <v/>
          </cell>
        </row>
        <row r="11641">
          <cell r="A11641" t="str">
            <v/>
          </cell>
        </row>
        <row r="11642">
          <cell r="A11642" t="str">
            <v/>
          </cell>
        </row>
        <row r="11643">
          <cell r="A11643" t="str">
            <v/>
          </cell>
        </row>
        <row r="11644">
          <cell r="A11644" t="str">
            <v/>
          </cell>
        </row>
        <row r="11645">
          <cell r="A11645" t="str">
            <v/>
          </cell>
        </row>
        <row r="11646">
          <cell r="A11646" t="str">
            <v/>
          </cell>
        </row>
        <row r="11647">
          <cell r="A11647" t="str">
            <v/>
          </cell>
        </row>
        <row r="11648">
          <cell r="A11648" t="str">
            <v/>
          </cell>
        </row>
        <row r="11649">
          <cell r="A11649" t="str">
            <v/>
          </cell>
        </row>
        <row r="11650">
          <cell r="A11650" t="str">
            <v/>
          </cell>
        </row>
        <row r="11651">
          <cell r="A11651" t="str">
            <v/>
          </cell>
        </row>
        <row r="11652">
          <cell r="A11652" t="str">
            <v/>
          </cell>
        </row>
        <row r="11653">
          <cell r="A11653" t="str">
            <v/>
          </cell>
        </row>
        <row r="11654">
          <cell r="A11654" t="str">
            <v/>
          </cell>
        </row>
        <row r="11655">
          <cell r="A11655" t="str">
            <v/>
          </cell>
        </row>
        <row r="11656">
          <cell r="A11656" t="str">
            <v/>
          </cell>
        </row>
        <row r="11657">
          <cell r="A11657" t="str">
            <v/>
          </cell>
        </row>
        <row r="11658">
          <cell r="A11658" t="str">
            <v/>
          </cell>
        </row>
        <row r="11659">
          <cell r="A11659" t="str">
            <v/>
          </cell>
        </row>
        <row r="11660">
          <cell r="A11660" t="str">
            <v/>
          </cell>
        </row>
        <row r="11661">
          <cell r="A11661" t="str">
            <v/>
          </cell>
        </row>
        <row r="11662">
          <cell r="A11662" t="str">
            <v/>
          </cell>
        </row>
        <row r="11663">
          <cell r="A11663" t="str">
            <v/>
          </cell>
        </row>
        <row r="11664">
          <cell r="A11664" t="str">
            <v/>
          </cell>
        </row>
        <row r="11665">
          <cell r="A11665" t="str">
            <v/>
          </cell>
        </row>
        <row r="11666">
          <cell r="A11666" t="str">
            <v/>
          </cell>
        </row>
        <row r="11667">
          <cell r="A11667" t="str">
            <v/>
          </cell>
        </row>
        <row r="11668">
          <cell r="A11668" t="str">
            <v/>
          </cell>
        </row>
        <row r="11669">
          <cell r="A11669" t="str">
            <v/>
          </cell>
        </row>
        <row r="11670">
          <cell r="A11670" t="str">
            <v/>
          </cell>
        </row>
        <row r="11671">
          <cell r="A11671" t="str">
            <v/>
          </cell>
        </row>
        <row r="11672">
          <cell r="A11672" t="str">
            <v/>
          </cell>
        </row>
        <row r="11673">
          <cell r="A11673" t="str">
            <v/>
          </cell>
        </row>
        <row r="11674">
          <cell r="A11674" t="str">
            <v/>
          </cell>
        </row>
        <row r="11675">
          <cell r="A11675" t="str">
            <v/>
          </cell>
        </row>
        <row r="11676">
          <cell r="A11676" t="str">
            <v/>
          </cell>
        </row>
        <row r="11677">
          <cell r="A11677" t="str">
            <v/>
          </cell>
        </row>
        <row r="11678">
          <cell r="A11678" t="str">
            <v/>
          </cell>
        </row>
        <row r="11679">
          <cell r="A11679" t="str">
            <v/>
          </cell>
        </row>
        <row r="11680">
          <cell r="A11680" t="str">
            <v/>
          </cell>
        </row>
        <row r="11681">
          <cell r="A11681" t="str">
            <v/>
          </cell>
        </row>
        <row r="11682">
          <cell r="A11682" t="str">
            <v/>
          </cell>
        </row>
        <row r="11683">
          <cell r="A11683" t="str">
            <v/>
          </cell>
        </row>
        <row r="11684">
          <cell r="A11684" t="str">
            <v/>
          </cell>
        </row>
        <row r="11685">
          <cell r="A11685" t="str">
            <v/>
          </cell>
        </row>
        <row r="11686">
          <cell r="A11686" t="str">
            <v/>
          </cell>
        </row>
        <row r="11687">
          <cell r="A11687" t="str">
            <v/>
          </cell>
        </row>
        <row r="11688">
          <cell r="A11688" t="str">
            <v/>
          </cell>
        </row>
        <row r="11689">
          <cell r="A11689" t="str">
            <v/>
          </cell>
        </row>
        <row r="11690">
          <cell r="A11690" t="str">
            <v/>
          </cell>
        </row>
        <row r="11691">
          <cell r="A11691" t="str">
            <v/>
          </cell>
        </row>
        <row r="11692">
          <cell r="A11692" t="str">
            <v/>
          </cell>
        </row>
        <row r="11693">
          <cell r="A11693" t="str">
            <v/>
          </cell>
        </row>
        <row r="11694">
          <cell r="A11694" t="str">
            <v/>
          </cell>
        </row>
        <row r="11695">
          <cell r="A11695" t="str">
            <v/>
          </cell>
        </row>
        <row r="11696">
          <cell r="A11696" t="str">
            <v/>
          </cell>
        </row>
        <row r="11697">
          <cell r="A11697" t="str">
            <v/>
          </cell>
        </row>
        <row r="11698">
          <cell r="A11698" t="str">
            <v/>
          </cell>
        </row>
        <row r="11699">
          <cell r="A11699" t="str">
            <v/>
          </cell>
        </row>
        <row r="11700">
          <cell r="A11700" t="str">
            <v/>
          </cell>
        </row>
        <row r="11701">
          <cell r="A11701" t="str">
            <v/>
          </cell>
        </row>
        <row r="11702">
          <cell r="A11702" t="str">
            <v/>
          </cell>
        </row>
        <row r="11703">
          <cell r="A11703" t="str">
            <v/>
          </cell>
        </row>
        <row r="11704">
          <cell r="A11704" t="str">
            <v/>
          </cell>
        </row>
        <row r="11705">
          <cell r="A11705" t="str">
            <v/>
          </cell>
        </row>
        <row r="11706">
          <cell r="A11706" t="str">
            <v/>
          </cell>
        </row>
        <row r="11707">
          <cell r="A11707" t="str">
            <v/>
          </cell>
        </row>
        <row r="11708">
          <cell r="A11708" t="str">
            <v/>
          </cell>
        </row>
        <row r="11709">
          <cell r="A11709" t="str">
            <v/>
          </cell>
        </row>
        <row r="11710">
          <cell r="A11710" t="str">
            <v/>
          </cell>
        </row>
        <row r="11711">
          <cell r="A11711" t="str">
            <v/>
          </cell>
        </row>
        <row r="11712">
          <cell r="A11712" t="str">
            <v/>
          </cell>
        </row>
        <row r="11713">
          <cell r="A11713" t="str">
            <v/>
          </cell>
        </row>
        <row r="11714">
          <cell r="A11714" t="str">
            <v/>
          </cell>
        </row>
        <row r="11715">
          <cell r="A11715" t="str">
            <v/>
          </cell>
        </row>
        <row r="11716">
          <cell r="A11716" t="str">
            <v/>
          </cell>
        </row>
        <row r="11717">
          <cell r="A11717" t="str">
            <v/>
          </cell>
        </row>
        <row r="11718">
          <cell r="A11718" t="str">
            <v/>
          </cell>
        </row>
        <row r="11719">
          <cell r="A11719" t="str">
            <v/>
          </cell>
        </row>
        <row r="11720">
          <cell r="A11720" t="str">
            <v/>
          </cell>
        </row>
        <row r="11721">
          <cell r="A11721" t="str">
            <v/>
          </cell>
        </row>
        <row r="11722">
          <cell r="A11722" t="str">
            <v/>
          </cell>
        </row>
        <row r="11723">
          <cell r="A11723" t="str">
            <v/>
          </cell>
        </row>
        <row r="11724">
          <cell r="A11724" t="str">
            <v/>
          </cell>
        </row>
        <row r="11725">
          <cell r="A11725" t="str">
            <v/>
          </cell>
        </row>
        <row r="11726">
          <cell r="A11726" t="str">
            <v/>
          </cell>
        </row>
        <row r="11727">
          <cell r="A11727" t="str">
            <v/>
          </cell>
        </row>
        <row r="11728">
          <cell r="A11728" t="str">
            <v/>
          </cell>
        </row>
        <row r="11729">
          <cell r="A11729" t="str">
            <v/>
          </cell>
        </row>
        <row r="11730">
          <cell r="A11730" t="str">
            <v/>
          </cell>
        </row>
        <row r="11731">
          <cell r="A11731" t="str">
            <v/>
          </cell>
        </row>
        <row r="11732">
          <cell r="A11732" t="str">
            <v/>
          </cell>
        </row>
        <row r="11733">
          <cell r="A11733" t="str">
            <v/>
          </cell>
        </row>
        <row r="11734">
          <cell r="A11734" t="str">
            <v/>
          </cell>
        </row>
        <row r="11735">
          <cell r="A11735" t="str">
            <v/>
          </cell>
        </row>
        <row r="11736">
          <cell r="A11736" t="str">
            <v/>
          </cell>
        </row>
        <row r="11737">
          <cell r="A11737" t="str">
            <v/>
          </cell>
        </row>
        <row r="11738">
          <cell r="A11738" t="str">
            <v/>
          </cell>
        </row>
        <row r="11739">
          <cell r="A11739" t="str">
            <v/>
          </cell>
        </row>
        <row r="11740">
          <cell r="A11740" t="str">
            <v/>
          </cell>
        </row>
        <row r="11741">
          <cell r="A11741" t="str">
            <v/>
          </cell>
        </row>
        <row r="11742">
          <cell r="A11742" t="str">
            <v/>
          </cell>
        </row>
        <row r="11743">
          <cell r="A11743" t="str">
            <v/>
          </cell>
        </row>
        <row r="11744">
          <cell r="A11744" t="str">
            <v/>
          </cell>
        </row>
        <row r="11745">
          <cell r="A11745" t="str">
            <v/>
          </cell>
        </row>
        <row r="11746">
          <cell r="A11746" t="str">
            <v/>
          </cell>
        </row>
        <row r="11747">
          <cell r="A11747" t="str">
            <v/>
          </cell>
        </row>
        <row r="11748">
          <cell r="A11748" t="str">
            <v/>
          </cell>
        </row>
        <row r="11749">
          <cell r="A11749" t="str">
            <v/>
          </cell>
        </row>
        <row r="11750">
          <cell r="A11750" t="str">
            <v/>
          </cell>
        </row>
        <row r="11751">
          <cell r="A11751" t="str">
            <v/>
          </cell>
        </row>
        <row r="11752">
          <cell r="A11752" t="str">
            <v/>
          </cell>
        </row>
        <row r="11753">
          <cell r="A11753" t="str">
            <v/>
          </cell>
        </row>
        <row r="11754">
          <cell r="A11754" t="str">
            <v/>
          </cell>
        </row>
        <row r="11755">
          <cell r="A11755" t="str">
            <v/>
          </cell>
        </row>
        <row r="11756">
          <cell r="A11756" t="str">
            <v/>
          </cell>
        </row>
        <row r="11757">
          <cell r="A11757" t="str">
            <v/>
          </cell>
        </row>
        <row r="11758">
          <cell r="A11758" t="str">
            <v/>
          </cell>
        </row>
        <row r="11759">
          <cell r="A11759" t="str">
            <v/>
          </cell>
        </row>
        <row r="11760">
          <cell r="A11760" t="str">
            <v/>
          </cell>
        </row>
        <row r="11761">
          <cell r="A11761" t="str">
            <v/>
          </cell>
        </row>
        <row r="11762">
          <cell r="A11762" t="str">
            <v/>
          </cell>
        </row>
        <row r="11763">
          <cell r="A11763" t="str">
            <v/>
          </cell>
        </row>
        <row r="11764">
          <cell r="A11764" t="str">
            <v/>
          </cell>
        </row>
        <row r="11765">
          <cell r="A11765" t="str">
            <v/>
          </cell>
        </row>
        <row r="11766">
          <cell r="A11766" t="str">
            <v/>
          </cell>
        </row>
        <row r="11767">
          <cell r="A11767" t="str">
            <v/>
          </cell>
        </row>
        <row r="11768">
          <cell r="A11768" t="str">
            <v/>
          </cell>
        </row>
        <row r="11769">
          <cell r="A11769" t="str">
            <v/>
          </cell>
        </row>
        <row r="11770">
          <cell r="A11770" t="str">
            <v/>
          </cell>
        </row>
        <row r="11771">
          <cell r="A11771" t="str">
            <v/>
          </cell>
        </row>
        <row r="11772">
          <cell r="A11772" t="str">
            <v/>
          </cell>
        </row>
        <row r="11773">
          <cell r="A11773" t="str">
            <v/>
          </cell>
        </row>
        <row r="11774">
          <cell r="A11774" t="str">
            <v/>
          </cell>
        </row>
        <row r="11775">
          <cell r="A11775" t="str">
            <v/>
          </cell>
        </row>
        <row r="11776">
          <cell r="A11776" t="str">
            <v/>
          </cell>
        </row>
        <row r="11777">
          <cell r="A11777" t="str">
            <v/>
          </cell>
        </row>
        <row r="11778">
          <cell r="A11778" t="str">
            <v/>
          </cell>
        </row>
        <row r="11779">
          <cell r="A11779" t="str">
            <v/>
          </cell>
        </row>
        <row r="11780">
          <cell r="A11780" t="str">
            <v/>
          </cell>
        </row>
        <row r="11781">
          <cell r="A11781" t="str">
            <v/>
          </cell>
        </row>
        <row r="11782">
          <cell r="A11782" t="str">
            <v/>
          </cell>
        </row>
        <row r="11783">
          <cell r="A11783" t="str">
            <v/>
          </cell>
        </row>
        <row r="11784">
          <cell r="A11784" t="str">
            <v/>
          </cell>
        </row>
        <row r="11785">
          <cell r="A11785" t="str">
            <v/>
          </cell>
        </row>
        <row r="11786">
          <cell r="A11786" t="str">
            <v/>
          </cell>
        </row>
        <row r="11787">
          <cell r="A11787" t="str">
            <v/>
          </cell>
        </row>
        <row r="11788">
          <cell r="A11788" t="str">
            <v/>
          </cell>
        </row>
        <row r="11789">
          <cell r="A11789" t="str">
            <v/>
          </cell>
        </row>
        <row r="11790">
          <cell r="A11790" t="str">
            <v/>
          </cell>
        </row>
        <row r="11791">
          <cell r="A11791" t="str">
            <v/>
          </cell>
        </row>
        <row r="11792">
          <cell r="A11792" t="str">
            <v/>
          </cell>
        </row>
        <row r="11793">
          <cell r="A11793" t="str">
            <v/>
          </cell>
        </row>
        <row r="11794">
          <cell r="A11794" t="str">
            <v/>
          </cell>
        </row>
        <row r="11795">
          <cell r="A11795" t="str">
            <v/>
          </cell>
        </row>
        <row r="11796">
          <cell r="A11796" t="str">
            <v/>
          </cell>
        </row>
        <row r="11797">
          <cell r="A11797" t="str">
            <v/>
          </cell>
        </row>
        <row r="11798">
          <cell r="A11798" t="str">
            <v/>
          </cell>
        </row>
        <row r="11799">
          <cell r="A11799" t="str">
            <v/>
          </cell>
        </row>
        <row r="11800">
          <cell r="A11800" t="str">
            <v/>
          </cell>
        </row>
        <row r="11801">
          <cell r="A11801" t="str">
            <v/>
          </cell>
        </row>
        <row r="11802">
          <cell r="A11802" t="str">
            <v/>
          </cell>
        </row>
        <row r="11803">
          <cell r="A11803" t="str">
            <v/>
          </cell>
        </row>
        <row r="11804">
          <cell r="A11804" t="str">
            <v/>
          </cell>
        </row>
        <row r="11805">
          <cell r="A11805" t="str">
            <v/>
          </cell>
        </row>
        <row r="11806">
          <cell r="A11806" t="str">
            <v/>
          </cell>
        </row>
        <row r="11807">
          <cell r="A11807" t="str">
            <v/>
          </cell>
        </row>
        <row r="11808">
          <cell r="A11808" t="str">
            <v/>
          </cell>
        </row>
        <row r="11809">
          <cell r="A11809" t="str">
            <v/>
          </cell>
        </row>
        <row r="11810">
          <cell r="A11810" t="str">
            <v/>
          </cell>
        </row>
        <row r="11811">
          <cell r="A11811" t="str">
            <v/>
          </cell>
        </row>
        <row r="11812">
          <cell r="A11812" t="str">
            <v/>
          </cell>
        </row>
        <row r="11813">
          <cell r="A11813" t="str">
            <v/>
          </cell>
        </row>
        <row r="11814">
          <cell r="A11814" t="str">
            <v/>
          </cell>
        </row>
        <row r="11815">
          <cell r="A11815" t="str">
            <v/>
          </cell>
        </row>
        <row r="11816">
          <cell r="A11816" t="str">
            <v/>
          </cell>
        </row>
        <row r="11817">
          <cell r="A11817" t="str">
            <v/>
          </cell>
        </row>
        <row r="11818">
          <cell r="A11818" t="str">
            <v/>
          </cell>
        </row>
        <row r="11819">
          <cell r="A11819" t="str">
            <v/>
          </cell>
        </row>
        <row r="11820">
          <cell r="A11820" t="str">
            <v/>
          </cell>
        </row>
        <row r="11821">
          <cell r="A11821" t="str">
            <v/>
          </cell>
        </row>
        <row r="11822">
          <cell r="A11822" t="str">
            <v/>
          </cell>
        </row>
        <row r="11823">
          <cell r="A11823" t="str">
            <v/>
          </cell>
        </row>
        <row r="11824">
          <cell r="A11824" t="str">
            <v/>
          </cell>
        </row>
        <row r="11825">
          <cell r="A11825" t="str">
            <v/>
          </cell>
        </row>
        <row r="11826">
          <cell r="A11826" t="str">
            <v/>
          </cell>
        </row>
        <row r="11827">
          <cell r="A11827" t="str">
            <v/>
          </cell>
        </row>
        <row r="11828">
          <cell r="A11828" t="str">
            <v/>
          </cell>
        </row>
        <row r="11829">
          <cell r="A11829" t="str">
            <v/>
          </cell>
        </row>
        <row r="11830">
          <cell r="A11830" t="str">
            <v/>
          </cell>
        </row>
        <row r="11831">
          <cell r="A11831" t="str">
            <v/>
          </cell>
        </row>
        <row r="11832">
          <cell r="A11832" t="str">
            <v/>
          </cell>
        </row>
        <row r="11833">
          <cell r="A11833" t="str">
            <v/>
          </cell>
        </row>
        <row r="11834">
          <cell r="A11834" t="str">
            <v/>
          </cell>
        </row>
        <row r="11835">
          <cell r="A11835" t="str">
            <v/>
          </cell>
        </row>
        <row r="11836">
          <cell r="A11836" t="str">
            <v/>
          </cell>
        </row>
        <row r="11837">
          <cell r="A11837" t="str">
            <v/>
          </cell>
        </row>
        <row r="11838">
          <cell r="A11838" t="str">
            <v/>
          </cell>
        </row>
        <row r="11839">
          <cell r="A11839" t="str">
            <v/>
          </cell>
        </row>
        <row r="11840">
          <cell r="A11840" t="str">
            <v/>
          </cell>
        </row>
        <row r="11841">
          <cell r="A11841" t="str">
            <v/>
          </cell>
        </row>
        <row r="11842">
          <cell r="A11842" t="str">
            <v/>
          </cell>
        </row>
        <row r="11843">
          <cell r="A11843" t="str">
            <v/>
          </cell>
        </row>
        <row r="11844">
          <cell r="A11844" t="str">
            <v/>
          </cell>
        </row>
        <row r="11845">
          <cell r="A11845" t="str">
            <v/>
          </cell>
        </row>
        <row r="11846">
          <cell r="A11846" t="str">
            <v/>
          </cell>
        </row>
        <row r="11847">
          <cell r="A11847" t="str">
            <v/>
          </cell>
        </row>
        <row r="11848">
          <cell r="A11848" t="str">
            <v/>
          </cell>
        </row>
        <row r="11849">
          <cell r="A11849" t="str">
            <v/>
          </cell>
        </row>
        <row r="11850">
          <cell r="A11850" t="str">
            <v/>
          </cell>
        </row>
        <row r="11851">
          <cell r="A11851" t="str">
            <v/>
          </cell>
        </row>
        <row r="11852">
          <cell r="A11852" t="str">
            <v/>
          </cell>
        </row>
        <row r="11853">
          <cell r="A11853" t="str">
            <v/>
          </cell>
        </row>
        <row r="11854">
          <cell r="A11854" t="str">
            <v/>
          </cell>
        </row>
        <row r="11855">
          <cell r="A11855" t="str">
            <v/>
          </cell>
        </row>
        <row r="11856">
          <cell r="A11856" t="str">
            <v/>
          </cell>
        </row>
        <row r="11857">
          <cell r="A11857" t="str">
            <v/>
          </cell>
        </row>
        <row r="11858">
          <cell r="A11858" t="str">
            <v/>
          </cell>
        </row>
        <row r="11859">
          <cell r="A11859" t="str">
            <v/>
          </cell>
        </row>
        <row r="11860">
          <cell r="A11860" t="str">
            <v/>
          </cell>
        </row>
        <row r="11861">
          <cell r="A11861" t="str">
            <v/>
          </cell>
        </row>
        <row r="11862">
          <cell r="A11862" t="str">
            <v/>
          </cell>
        </row>
        <row r="11863">
          <cell r="A11863" t="str">
            <v/>
          </cell>
        </row>
        <row r="11864">
          <cell r="A11864" t="str">
            <v/>
          </cell>
        </row>
        <row r="11865">
          <cell r="A11865" t="str">
            <v/>
          </cell>
        </row>
        <row r="11866">
          <cell r="A11866" t="str">
            <v/>
          </cell>
        </row>
        <row r="11867">
          <cell r="A11867" t="str">
            <v/>
          </cell>
        </row>
        <row r="11868">
          <cell r="A11868" t="str">
            <v/>
          </cell>
        </row>
        <row r="11869">
          <cell r="A11869" t="str">
            <v/>
          </cell>
        </row>
        <row r="11870">
          <cell r="A11870" t="str">
            <v/>
          </cell>
        </row>
        <row r="11871">
          <cell r="A11871" t="str">
            <v/>
          </cell>
        </row>
        <row r="11872">
          <cell r="A11872" t="str">
            <v/>
          </cell>
        </row>
        <row r="11873">
          <cell r="A11873" t="str">
            <v/>
          </cell>
        </row>
        <row r="11874">
          <cell r="A11874" t="str">
            <v/>
          </cell>
        </row>
        <row r="11875">
          <cell r="A11875" t="str">
            <v/>
          </cell>
        </row>
        <row r="11876">
          <cell r="A11876" t="str">
            <v/>
          </cell>
        </row>
        <row r="11877">
          <cell r="A11877" t="str">
            <v/>
          </cell>
        </row>
        <row r="11878">
          <cell r="A11878" t="str">
            <v/>
          </cell>
        </row>
        <row r="11879">
          <cell r="A11879" t="str">
            <v/>
          </cell>
        </row>
        <row r="11880">
          <cell r="A11880" t="str">
            <v/>
          </cell>
        </row>
        <row r="11881">
          <cell r="A11881" t="str">
            <v/>
          </cell>
        </row>
        <row r="11882">
          <cell r="A11882" t="str">
            <v/>
          </cell>
        </row>
        <row r="11883">
          <cell r="A11883" t="str">
            <v/>
          </cell>
        </row>
        <row r="11884">
          <cell r="A11884" t="str">
            <v/>
          </cell>
        </row>
        <row r="11885">
          <cell r="A11885" t="str">
            <v/>
          </cell>
        </row>
        <row r="11886">
          <cell r="A11886" t="str">
            <v/>
          </cell>
        </row>
        <row r="11887">
          <cell r="A11887" t="str">
            <v/>
          </cell>
        </row>
        <row r="11888">
          <cell r="A11888" t="str">
            <v/>
          </cell>
        </row>
        <row r="11889">
          <cell r="A11889" t="str">
            <v/>
          </cell>
        </row>
        <row r="11890">
          <cell r="A11890" t="str">
            <v/>
          </cell>
        </row>
        <row r="11891">
          <cell r="A11891" t="str">
            <v/>
          </cell>
        </row>
        <row r="11892">
          <cell r="A11892" t="str">
            <v/>
          </cell>
        </row>
        <row r="11893">
          <cell r="A11893" t="str">
            <v/>
          </cell>
        </row>
        <row r="11894">
          <cell r="A11894" t="str">
            <v/>
          </cell>
        </row>
        <row r="11895">
          <cell r="A11895" t="str">
            <v/>
          </cell>
        </row>
        <row r="11896">
          <cell r="A11896" t="str">
            <v/>
          </cell>
        </row>
        <row r="11897">
          <cell r="A11897" t="str">
            <v/>
          </cell>
        </row>
        <row r="11898">
          <cell r="A11898" t="str">
            <v/>
          </cell>
        </row>
        <row r="11899">
          <cell r="A11899" t="str">
            <v/>
          </cell>
        </row>
        <row r="11900">
          <cell r="A11900" t="str">
            <v/>
          </cell>
        </row>
        <row r="11901">
          <cell r="A11901" t="str">
            <v/>
          </cell>
        </row>
        <row r="11902">
          <cell r="A11902" t="str">
            <v/>
          </cell>
        </row>
        <row r="11903">
          <cell r="A11903" t="str">
            <v/>
          </cell>
        </row>
        <row r="11904">
          <cell r="A11904" t="str">
            <v/>
          </cell>
        </row>
        <row r="11905">
          <cell r="A11905" t="str">
            <v/>
          </cell>
        </row>
        <row r="11906">
          <cell r="A11906" t="str">
            <v/>
          </cell>
        </row>
        <row r="11907">
          <cell r="A11907" t="str">
            <v/>
          </cell>
        </row>
        <row r="11908">
          <cell r="A11908" t="str">
            <v/>
          </cell>
        </row>
        <row r="11909">
          <cell r="A11909" t="str">
            <v/>
          </cell>
        </row>
        <row r="11910">
          <cell r="A11910" t="str">
            <v/>
          </cell>
        </row>
        <row r="11911">
          <cell r="A11911" t="str">
            <v/>
          </cell>
        </row>
        <row r="11912">
          <cell r="A11912" t="str">
            <v/>
          </cell>
        </row>
        <row r="11913">
          <cell r="A11913" t="str">
            <v/>
          </cell>
        </row>
        <row r="11914">
          <cell r="A11914" t="str">
            <v/>
          </cell>
        </row>
        <row r="11915">
          <cell r="A11915" t="str">
            <v/>
          </cell>
        </row>
        <row r="11916">
          <cell r="A11916" t="str">
            <v/>
          </cell>
        </row>
        <row r="11917">
          <cell r="A11917" t="str">
            <v/>
          </cell>
        </row>
        <row r="11918">
          <cell r="A11918" t="str">
            <v/>
          </cell>
        </row>
        <row r="11919">
          <cell r="A11919" t="str">
            <v/>
          </cell>
        </row>
        <row r="11920">
          <cell r="A11920" t="str">
            <v/>
          </cell>
        </row>
        <row r="11921">
          <cell r="A11921" t="str">
            <v/>
          </cell>
        </row>
        <row r="11922">
          <cell r="A11922" t="str">
            <v/>
          </cell>
        </row>
        <row r="11923">
          <cell r="A11923" t="str">
            <v/>
          </cell>
        </row>
        <row r="11924">
          <cell r="A11924" t="str">
            <v/>
          </cell>
        </row>
        <row r="11925">
          <cell r="A11925" t="str">
            <v/>
          </cell>
        </row>
        <row r="11926">
          <cell r="A11926" t="str">
            <v/>
          </cell>
        </row>
        <row r="11927">
          <cell r="A11927" t="str">
            <v/>
          </cell>
        </row>
        <row r="11928">
          <cell r="A11928" t="str">
            <v/>
          </cell>
        </row>
        <row r="11929">
          <cell r="A11929" t="str">
            <v/>
          </cell>
        </row>
        <row r="11930">
          <cell r="A11930" t="str">
            <v/>
          </cell>
        </row>
        <row r="11931">
          <cell r="A11931" t="str">
            <v/>
          </cell>
        </row>
        <row r="11932">
          <cell r="A11932" t="str">
            <v/>
          </cell>
        </row>
        <row r="11933">
          <cell r="A11933" t="str">
            <v/>
          </cell>
        </row>
        <row r="11934">
          <cell r="A11934" t="str">
            <v/>
          </cell>
        </row>
        <row r="11935">
          <cell r="A11935" t="str">
            <v/>
          </cell>
        </row>
        <row r="11936">
          <cell r="A11936" t="str">
            <v/>
          </cell>
        </row>
        <row r="11937">
          <cell r="A11937" t="str">
            <v/>
          </cell>
        </row>
        <row r="11938">
          <cell r="A11938" t="str">
            <v/>
          </cell>
        </row>
        <row r="11939">
          <cell r="A11939" t="str">
            <v/>
          </cell>
        </row>
        <row r="11940">
          <cell r="A11940" t="str">
            <v/>
          </cell>
        </row>
        <row r="11941">
          <cell r="A11941" t="str">
            <v/>
          </cell>
        </row>
        <row r="11942">
          <cell r="A11942" t="str">
            <v/>
          </cell>
        </row>
        <row r="11943">
          <cell r="A11943" t="str">
            <v/>
          </cell>
        </row>
        <row r="11944">
          <cell r="A11944" t="str">
            <v/>
          </cell>
        </row>
        <row r="11945">
          <cell r="A11945" t="str">
            <v/>
          </cell>
        </row>
        <row r="11946">
          <cell r="A11946" t="str">
            <v/>
          </cell>
        </row>
        <row r="11947">
          <cell r="A11947" t="str">
            <v/>
          </cell>
        </row>
        <row r="11948">
          <cell r="A11948" t="str">
            <v/>
          </cell>
        </row>
        <row r="11949">
          <cell r="A11949" t="str">
            <v/>
          </cell>
        </row>
        <row r="11950">
          <cell r="A11950" t="str">
            <v/>
          </cell>
        </row>
        <row r="11951">
          <cell r="A11951" t="str">
            <v/>
          </cell>
        </row>
        <row r="11952">
          <cell r="A11952" t="str">
            <v/>
          </cell>
        </row>
        <row r="11953">
          <cell r="A11953" t="str">
            <v/>
          </cell>
        </row>
        <row r="11954">
          <cell r="A11954" t="str">
            <v/>
          </cell>
        </row>
        <row r="11955">
          <cell r="A11955" t="str">
            <v/>
          </cell>
        </row>
        <row r="11956">
          <cell r="A11956" t="str">
            <v/>
          </cell>
        </row>
        <row r="11957">
          <cell r="A11957" t="str">
            <v/>
          </cell>
        </row>
        <row r="11958">
          <cell r="A11958" t="str">
            <v/>
          </cell>
        </row>
        <row r="11959">
          <cell r="A11959" t="str">
            <v/>
          </cell>
        </row>
        <row r="11960">
          <cell r="A11960" t="str">
            <v/>
          </cell>
        </row>
        <row r="11961">
          <cell r="A11961" t="str">
            <v/>
          </cell>
        </row>
        <row r="11962">
          <cell r="A11962" t="str">
            <v/>
          </cell>
        </row>
        <row r="11963">
          <cell r="A11963" t="str">
            <v/>
          </cell>
        </row>
        <row r="11964">
          <cell r="A11964" t="str">
            <v/>
          </cell>
        </row>
        <row r="11965">
          <cell r="A11965" t="str">
            <v/>
          </cell>
        </row>
        <row r="11966">
          <cell r="A11966" t="str">
            <v/>
          </cell>
        </row>
        <row r="11967">
          <cell r="A11967" t="str">
            <v/>
          </cell>
        </row>
        <row r="11968">
          <cell r="A11968" t="str">
            <v/>
          </cell>
        </row>
        <row r="11969">
          <cell r="A11969" t="str">
            <v/>
          </cell>
        </row>
        <row r="11970">
          <cell r="A11970" t="str">
            <v/>
          </cell>
        </row>
        <row r="11971">
          <cell r="A11971" t="str">
            <v/>
          </cell>
        </row>
        <row r="11972">
          <cell r="A11972" t="str">
            <v/>
          </cell>
        </row>
        <row r="11973">
          <cell r="A11973" t="str">
            <v/>
          </cell>
        </row>
        <row r="11974">
          <cell r="A11974" t="str">
            <v/>
          </cell>
        </row>
        <row r="11975">
          <cell r="A11975" t="str">
            <v/>
          </cell>
        </row>
        <row r="11976">
          <cell r="A11976" t="str">
            <v/>
          </cell>
        </row>
        <row r="11977">
          <cell r="A11977" t="str">
            <v/>
          </cell>
        </row>
        <row r="11978">
          <cell r="A11978" t="str">
            <v/>
          </cell>
        </row>
        <row r="11979">
          <cell r="A11979" t="str">
            <v/>
          </cell>
        </row>
        <row r="11980">
          <cell r="A11980" t="str">
            <v/>
          </cell>
        </row>
        <row r="11981">
          <cell r="A11981" t="str">
            <v/>
          </cell>
        </row>
        <row r="11982">
          <cell r="A11982" t="str">
            <v/>
          </cell>
        </row>
        <row r="11983">
          <cell r="A11983" t="str">
            <v/>
          </cell>
        </row>
        <row r="11984">
          <cell r="A11984" t="str">
            <v/>
          </cell>
        </row>
        <row r="11985">
          <cell r="A11985" t="str">
            <v/>
          </cell>
        </row>
        <row r="11986">
          <cell r="A11986" t="str">
            <v/>
          </cell>
        </row>
        <row r="11987">
          <cell r="A11987" t="str">
            <v/>
          </cell>
        </row>
        <row r="11988">
          <cell r="A11988" t="str">
            <v/>
          </cell>
        </row>
        <row r="11989">
          <cell r="A11989" t="str">
            <v/>
          </cell>
        </row>
        <row r="11990">
          <cell r="A11990" t="str">
            <v/>
          </cell>
        </row>
        <row r="11991">
          <cell r="A11991" t="str">
            <v/>
          </cell>
        </row>
        <row r="11992">
          <cell r="A11992" t="str">
            <v/>
          </cell>
        </row>
        <row r="11993">
          <cell r="A11993" t="str">
            <v/>
          </cell>
        </row>
        <row r="11994">
          <cell r="A11994" t="str">
            <v/>
          </cell>
        </row>
        <row r="11995">
          <cell r="A11995" t="str">
            <v/>
          </cell>
        </row>
        <row r="11996">
          <cell r="A11996" t="str">
            <v/>
          </cell>
        </row>
        <row r="11997">
          <cell r="A11997" t="str">
            <v/>
          </cell>
        </row>
        <row r="11998">
          <cell r="A11998" t="str">
            <v/>
          </cell>
        </row>
        <row r="11999">
          <cell r="A11999" t="str">
            <v/>
          </cell>
        </row>
        <row r="12000">
          <cell r="A12000" t="str">
            <v/>
          </cell>
        </row>
        <row r="12001">
          <cell r="A12001" t="str">
            <v/>
          </cell>
        </row>
        <row r="12002">
          <cell r="A12002" t="str">
            <v/>
          </cell>
        </row>
        <row r="12003">
          <cell r="A12003" t="str">
            <v/>
          </cell>
        </row>
        <row r="12004">
          <cell r="A12004" t="str">
            <v/>
          </cell>
        </row>
        <row r="12005">
          <cell r="A12005" t="str">
            <v/>
          </cell>
        </row>
        <row r="12006">
          <cell r="A12006" t="str">
            <v/>
          </cell>
        </row>
        <row r="12007">
          <cell r="A12007" t="str">
            <v/>
          </cell>
        </row>
        <row r="12008">
          <cell r="A12008" t="str">
            <v/>
          </cell>
        </row>
        <row r="12009">
          <cell r="A12009" t="str">
            <v/>
          </cell>
        </row>
        <row r="12010">
          <cell r="A12010" t="str">
            <v/>
          </cell>
        </row>
        <row r="12011">
          <cell r="A12011" t="str">
            <v/>
          </cell>
        </row>
        <row r="12012">
          <cell r="A12012" t="str">
            <v/>
          </cell>
        </row>
        <row r="12013">
          <cell r="A12013" t="str">
            <v/>
          </cell>
        </row>
        <row r="12014">
          <cell r="A12014" t="str">
            <v/>
          </cell>
        </row>
        <row r="12015">
          <cell r="A12015" t="str">
            <v/>
          </cell>
        </row>
        <row r="12016">
          <cell r="A12016" t="str">
            <v/>
          </cell>
        </row>
        <row r="12017">
          <cell r="A12017" t="str">
            <v/>
          </cell>
        </row>
        <row r="12018">
          <cell r="A12018" t="str">
            <v/>
          </cell>
        </row>
        <row r="12019">
          <cell r="A12019" t="str">
            <v/>
          </cell>
        </row>
        <row r="12020">
          <cell r="A12020" t="str">
            <v/>
          </cell>
        </row>
        <row r="12021">
          <cell r="A12021" t="str">
            <v/>
          </cell>
        </row>
        <row r="12022">
          <cell r="A12022" t="str">
            <v/>
          </cell>
        </row>
        <row r="12023">
          <cell r="A12023" t="str">
            <v/>
          </cell>
        </row>
        <row r="12024">
          <cell r="A12024" t="str">
            <v/>
          </cell>
        </row>
        <row r="12025">
          <cell r="A12025" t="str">
            <v/>
          </cell>
        </row>
        <row r="12026">
          <cell r="A12026" t="str">
            <v/>
          </cell>
        </row>
        <row r="12027">
          <cell r="A12027" t="str">
            <v/>
          </cell>
        </row>
        <row r="12028">
          <cell r="A12028" t="str">
            <v/>
          </cell>
        </row>
        <row r="12029">
          <cell r="A12029" t="str">
            <v/>
          </cell>
        </row>
        <row r="12030">
          <cell r="A12030" t="str">
            <v/>
          </cell>
        </row>
        <row r="12031">
          <cell r="A12031" t="str">
            <v/>
          </cell>
        </row>
        <row r="12032">
          <cell r="A12032" t="str">
            <v/>
          </cell>
        </row>
        <row r="12033">
          <cell r="A12033" t="str">
            <v/>
          </cell>
        </row>
        <row r="12034">
          <cell r="A12034" t="str">
            <v/>
          </cell>
        </row>
        <row r="12035">
          <cell r="A12035" t="str">
            <v/>
          </cell>
        </row>
        <row r="12036">
          <cell r="A12036" t="str">
            <v/>
          </cell>
        </row>
        <row r="12037">
          <cell r="A12037" t="str">
            <v/>
          </cell>
        </row>
        <row r="12038">
          <cell r="A12038" t="str">
            <v/>
          </cell>
        </row>
        <row r="12039">
          <cell r="A12039" t="str">
            <v/>
          </cell>
        </row>
        <row r="12040">
          <cell r="A12040" t="str">
            <v/>
          </cell>
        </row>
        <row r="12041">
          <cell r="A12041" t="str">
            <v/>
          </cell>
        </row>
        <row r="12042">
          <cell r="A12042" t="str">
            <v/>
          </cell>
        </row>
        <row r="12043">
          <cell r="A12043" t="str">
            <v/>
          </cell>
        </row>
        <row r="12044">
          <cell r="A12044" t="str">
            <v/>
          </cell>
        </row>
        <row r="12045">
          <cell r="A12045" t="str">
            <v/>
          </cell>
        </row>
        <row r="12046">
          <cell r="A12046" t="str">
            <v/>
          </cell>
        </row>
        <row r="12047">
          <cell r="A12047" t="str">
            <v/>
          </cell>
        </row>
        <row r="12048">
          <cell r="A12048" t="str">
            <v/>
          </cell>
        </row>
        <row r="12049">
          <cell r="A12049" t="str">
            <v/>
          </cell>
        </row>
        <row r="12050">
          <cell r="A12050" t="str">
            <v/>
          </cell>
        </row>
        <row r="12051">
          <cell r="A12051" t="str">
            <v/>
          </cell>
        </row>
        <row r="12052">
          <cell r="A12052" t="str">
            <v/>
          </cell>
        </row>
        <row r="12053">
          <cell r="A12053" t="str">
            <v/>
          </cell>
        </row>
        <row r="12054">
          <cell r="A12054" t="str">
            <v/>
          </cell>
        </row>
        <row r="12055">
          <cell r="A12055" t="str">
            <v/>
          </cell>
        </row>
        <row r="12056">
          <cell r="A12056" t="str">
            <v/>
          </cell>
        </row>
        <row r="12057">
          <cell r="A12057" t="str">
            <v/>
          </cell>
        </row>
        <row r="12058">
          <cell r="A12058" t="str">
            <v/>
          </cell>
        </row>
        <row r="12059">
          <cell r="A12059" t="str">
            <v/>
          </cell>
        </row>
        <row r="12060">
          <cell r="A12060" t="str">
            <v/>
          </cell>
        </row>
        <row r="12061">
          <cell r="A12061" t="str">
            <v/>
          </cell>
        </row>
        <row r="12062">
          <cell r="A12062" t="str">
            <v/>
          </cell>
        </row>
        <row r="12063">
          <cell r="A12063" t="str">
            <v/>
          </cell>
        </row>
        <row r="12064">
          <cell r="A12064" t="str">
            <v/>
          </cell>
        </row>
        <row r="12065">
          <cell r="A12065" t="str">
            <v/>
          </cell>
        </row>
        <row r="12066">
          <cell r="A12066" t="str">
            <v/>
          </cell>
        </row>
        <row r="12067">
          <cell r="A12067" t="str">
            <v/>
          </cell>
        </row>
        <row r="12068">
          <cell r="A12068" t="str">
            <v/>
          </cell>
        </row>
        <row r="12069">
          <cell r="A12069" t="str">
            <v/>
          </cell>
        </row>
        <row r="12070">
          <cell r="A12070" t="str">
            <v/>
          </cell>
        </row>
        <row r="12071">
          <cell r="A12071" t="str">
            <v/>
          </cell>
        </row>
        <row r="12072">
          <cell r="A12072" t="str">
            <v/>
          </cell>
        </row>
        <row r="12073">
          <cell r="A12073" t="str">
            <v/>
          </cell>
        </row>
        <row r="12074">
          <cell r="A12074" t="str">
            <v/>
          </cell>
        </row>
        <row r="12075">
          <cell r="A12075" t="str">
            <v/>
          </cell>
        </row>
        <row r="12076">
          <cell r="A12076" t="str">
            <v/>
          </cell>
        </row>
        <row r="12077">
          <cell r="A12077" t="str">
            <v/>
          </cell>
        </row>
        <row r="12078">
          <cell r="A12078" t="str">
            <v/>
          </cell>
        </row>
        <row r="12079">
          <cell r="A12079" t="str">
            <v/>
          </cell>
        </row>
        <row r="12080">
          <cell r="A12080" t="str">
            <v/>
          </cell>
        </row>
        <row r="12081">
          <cell r="A12081" t="str">
            <v/>
          </cell>
        </row>
        <row r="12082">
          <cell r="A12082" t="str">
            <v/>
          </cell>
        </row>
        <row r="12083">
          <cell r="A12083" t="str">
            <v/>
          </cell>
        </row>
        <row r="12084">
          <cell r="A12084" t="str">
            <v/>
          </cell>
        </row>
        <row r="12085">
          <cell r="A12085" t="str">
            <v/>
          </cell>
        </row>
        <row r="12086">
          <cell r="A12086" t="str">
            <v/>
          </cell>
        </row>
        <row r="12087">
          <cell r="A12087" t="str">
            <v/>
          </cell>
        </row>
        <row r="12088">
          <cell r="A12088" t="str">
            <v/>
          </cell>
        </row>
        <row r="12089">
          <cell r="A12089" t="str">
            <v/>
          </cell>
        </row>
        <row r="12090">
          <cell r="A12090" t="str">
            <v/>
          </cell>
        </row>
        <row r="12091">
          <cell r="A12091" t="str">
            <v/>
          </cell>
        </row>
        <row r="12092">
          <cell r="A12092" t="str">
            <v/>
          </cell>
        </row>
        <row r="12093">
          <cell r="A12093" t="str">
            <v/>
          </cell>
        </row>
        <row r="12094">
          <cell r="A12094" t="str">
            <v/>
          </cell>
        </row>
        <row r="12095">
          <cell r="A12095" t="str">
            <v/>
          </cell>
        </row>
        <row r="12096">
          <cell r="A12096" t="str">
            <v/>
          </cell>
        </row>
        <row r="12097">
          <cell r="A12097" t="str">
            <v/>
          </cell>
        </row>
        <row r="12098">
          <cell r="A12098" t="str">
            <v/>
          </cell>
        </row>
        <row r="12099">
          <cell r="A12099" t="str">
            <v/>
          </cell>
        </row>
        <row r="12100">
          <cell r="A12100" t="str">
            <v/>
          </cell>
        </row>
        <row r="12101">
          <cell r="A12101" t="str">
            <v/>
          </cell>
        </row>
        <row r="12102">
          <cell r="A12102" t="str">
            <v/>
          </cell>
        </row>
        <row r="12103">
          <cell r="A12103" t="str">
            <v/>
          </cell>
        </row>
        <row r="12104">
          <cell r="A12104" t="str">
            <v/>
          </cell>
        </row>
        <row r="12105">
          <cell r="A12105" t="str">
            <v/>
          </cell>
        </row>
        <row r="12106">
          <cell r="A12106" t="str">
            <v/>
          </cell>
        </row>
        <row r="12107">
          <cell r="A12107" t="str">
            <v/>
          </cell>
        </row>
        <row r="12108">
          <cell r="A12108" t="str">
            <v/>
          </cell>
        </row>
        <row r="12109">
          <cell r="A12109" t="str">
            <v/>
          </cell>
        </row>
        <row r="12110">
          <cell r="A12110" t="str">
            <v/>
          </cell>
        </row>
        <row r="12111">
          <cell r="A12111" t="str">
            <v/>
          </cell>
        </row>
        <row r="12112">
          <cell r="A12112" t="str">
            <v/>
          </cell>
        </row>
        <row r="12113">
          <cell r="A12113" t="str">
            <v/>
          </cell>
        </row>
        <row r="12114">
          <cell r="A12114" t="str">
            <v/>
          </cell>
        </row>
        <row r="12115">
          <cell r="A12115" t="str">
            <v/>
          </cell>
        </row>
        <row r="12116">
          <cell r="A12116" t="str">
            <v/>
          </cell>
        </row>
        <row r="12117">
          <cell r="A12117" t="str">
            <v/>
          </cell>
        </row>
        <row r="12118">
          <cell r="A12118" t="str">
            <v/>
          </cell>
        </row>
        <row r="12119">
          <cell r="A12119" t="str">
            <v/>
          </cell>
        </row>
        <row r="12120">
          <cell r="A12120" t="str">
            <v/>
          </cell>
        </row>
        <row r="12121">
          <cell r="A12121" t="str">
            <v/>
          </cell>
        </row>
        <row r="12122">
          <cell r="A12122" t="str">
            <v/>
          </cell>
        </row>
        <row r="12123">
          <cell r="A12123" t="str">
            <v/>
          </cell>
        </row>
        <row r="12124">
          <cell r="A12124" t="str">
            <v/>
          </cell>
        </row>
        <row r="12125">
          <cell r="A12125" t="str">
            <v/>
          </cell>
        </row>
        <row r="12126">
          <cell r="A12126" t="str">
            <v/>
          </cell>
        </row>
        <row r="12127">
          <cell r="A12127" t="str">
            <v/>
          </cell>
        </row>
        <row r="12128">
          <cell r="A12128" t="str">
            <v/>
          </cell>
        </row>
        <row r="12129">
          <cell r="A12129" t="str">
            <v/>
          </cell>
        </row>
        <row r="12130">
          <cell r="A12130" t="str">
            <v/>
          </cell>
        </row>
        <row r="12131">
          <cell r="A12131" t="str">
            <v/>
          </cell>
        </row>
        <row r="12132">
          <cell r="A12132" t="str">
            <v/>
          </cell>
        </row>
        <row r="12133">
          <cell r="A12133" t="str">
            <v/>
          </cell>
        </row>
        <row r="12134">
          <cell r="A12134" t="str">
            <v/>
          </cell>
        </row>
        <row r="12135">
          <cell r="A12135" t="str">
            <v/>
          </cell>
        </row>
        <row r="12136">
          <cell r="A12136" t="str">
            <v/>
          </cell>
        </row>
        <row r="12137">
          <cell r="A12137" t="str">
            <v/>
          </cell>
        </row>
        <row r="12138">
          <cell r="A12138" t="str">
            <v/>
          </cell>
        </row>
        <row r="12139">
          <cell r="A12139" t="str">
            <v/>
          </cell>
        </row>
        <row r="12140">
          <cell r="A12140" t="str">
            <v/>
          </cell>
        </row>
        <row r="12141">
          <cell r="A12141" t="str">
            <v/>
          </cell>
        </row>
        <row r="12142">
          <cell r="A12142" t="str">
            <v/>
          </cell>
        </row>
        <row r="12143">
          <cell r="A12143" t="str">
            <v/>
          </cell>
        </row>
        <row r="12144">
          <cell r="A12144" t="str">
            <v/>
          </cell>
        </row>
        <row r="12145">
          <cell r="A12145" t="str">
            <v/>
          </cell>
        </row>
        <row r="12146">
          <cell r="A12146" t="str">
            <v/>
          </cell>
        </row>
        <row r="12147">
          <cell r="A12147" t="str">
            <v/>
          </cell>
        </row>
        <row r="12148">
          <cell r="A12148" t="str">
            <v/>
          </cell>
        </row>
        <row r="12149">
          <cell r="A12149" t="str">
            <v/>
          </cell>
        </row>
        <row r="12150">
          <cell r="A12150" t="str">
            <v/>
          </cell>
        </row>
        <row r="12151">
          <cell r="A12151" t="str">
            <v/>
          </cell>
        </row>
        <row r="12152">
          <cell r="A12152" t="str">
            <v/>
          </cell>
        </row>
        <row r="12153">
          <cell r="A12153" t="str">
            <v/>
          </cell>
        </row>
        <row r="12154">
          <cell r="A12154" t="str">
            <v/>
          </cell>
        </row>
        <row r="12155">
          <cell r="A12155" t="str">
            <v/>
          </cell>
        </row>
        <row r="12156">
          <cell r="A12156" t="str">
            <v/>
          </cell>
        </row>
        <row r="12157">
          <cell r="A12157" t="str">
            <v/>
          </cell>
        </row>
        <row r="12158">
          <cell r="A12158" t="str">
            <v/>
          </cell>
        </row>
        <row r="12159">
          <cell r="A12159" t="str">
            <v/>
          </cell>
        </row>
        <row r="12160">
          <cell r="A12160" t="str">
            <v/>
          </cell>
        </row>
        <row r="12161">
          <cell r="A12161" t="str">
            <v/>
          </cell>
        </row>
        <row r="12162">
          <cell r="A12162" t="str">
            <v/>
          </cell>
        </row>
        <row r="12163">
          <cell r="A12163" t="str">
            <v/>
          </cell>
        </row>
        <row r="12164">
          <cell r="A12164" t="str">
            <v/>
          </cell>
        </row>
        <row r="12165">
          <cell r="A12165" t="str">
            <v/>
          </cell>
        </row>
        <row r="12166">
          <cell r="A12166" t="str">
            <v/>
          </cell>
        </row>
        <row r="12167">
          <cell r="A12167" t="str">
            <v/>
          </cell>
        </row>
        <row r="12168">
          <cell r="A12168" t="str">
            <v/>
          </cell>
        </row>
        <row r="12169">
          <cell r="A12169" t="str">
            <v/>
          </cell>
        </row>
        <row r="12170">
          <cell r="A12170" t="str">
            <v/>
          </cell>
        </row>
        <row r="12171">
          <cell r="A12171" t="str">
            <v/>
          </cell>
        </row>
        <row r="12172">
          <cell r="A12172" t="str">
            <v/>
          </cell>
        </row>
        <row r="12173">
          <cell r="A12173" t="str">
            <v/>
          </cell>
        </row>
        <row r="12174">
          <cell r="A12174" t="str">
            <v/>
          </cell>
        </row>
        <row r="12175">
          <cell r="A12175" t="str">
            <v/>
          </cell>
        </row>
        <row r="12176">
          <cell r="A12176" t="str">
            <v/>
          </cell>
        </row>
        <row r="12177">
          <cell r="A12177" t="str">
            <v/>
          </cell>
        </row>
        <row r="12178">
          <cell r="A12178" t="str">
            <v/>
          </cell>
        </row>
        <row r="12179">
          <cell r="A12179" t="str">
            <v/>
          </cell>
        </row>
        <row r="12180">
          <cell r="A12180" t="str">
            <v/>
          </cell>
        </row>
        <row r="12181">
          <cell r="A12181" t="str">
            <v/>
          </cell>
        </row>
        <row r="12182">
          <cell r="A12182" t="str">
            <v/>
          </cell>
        </row>
        <row r="12183">
          <cell r="A12183" t="str">
            <v/>
          </cell>
        </row>
        <row r="12184">
          <cell r="A12184" t="str">
            <v/>
          </cell>
        </row>
        <row r="12185">
          <cell r="A12185" t="str">
            <v/>
          </cell>
        </row>
        <row r="12186">
          <cell r="A12186" t="str">
            <v/>
          </cell>
        </row>
        <row r="12187">
          <cell r="A12187" t="str">
            <v/>
          </cell>
        </row>
        <row r="12188">
          <cell r="A12188" t="str">
            <v/>
          </cell>
        </row>
        <row r="12189">
          <cell r="A12189" t="str">
            <v/>
          </cell>
        </row>
        <row r="12190">
          <cell r="A12190" t="str">
            <v/>
          </cell>
        </row>
        <row r="12191">
          <cell r="A12191" t="str">
            <v/>
          </cell>
        </row>
        <row r="12192">
          <cell r="A12192" t="str">
            <v/>
          </cell>
        </row>
        <row r="12193">
          <cell r="A12193" t="str">
            <v/>
          </cell>
        </row>
        <row r="12194">
          <cell r="A12194" t="str">
            <v/>
          </cell>
        </row>
        <row r="12195">
          <cell r="A12195" t="str">
            <v/>
          </cell>
        </row>
        <row r="12196">
          <cell r="A12196" t="str">
            <v/>
          </cell>
        </row>
        <row r="12197">
          <cell r="A12197" t="str">
            <v/>
          </cell>
        </row>
        <row r="12198">
          <cell r="A12198" t="str">
            <v/>
          </cell>
        </row>
        <row r="12199">
          <cell r="A12199" t="str">
            <v/>
          </cell>
        </row>
        <row r="12200">
          <cell r="A12200" t="str">
            <v/>
          </cell>
        </row>
        <row r="12201">
          <cell r="A12201" t="str">
            <v/>
          </cell>
        </row>
        <row r="12202">
          <cell r="A12202" t="str">
            <v/>
          </cell>
        </row>
        <row r="12203">
          <cell r="A12203" t="str">
            <v/>
          </cell>
        </row>
        <row r="12204">
          <cell r="A12204" t="str">
            <v/>
          </cell>
        </row>
        <row r="12205">
          <cell r="A12205" t="str">
            <v/>
          </cell>
        </row>
        <row r="12206">
          <cell r="A12206" t="str">
            <v/>
          </cell>
        </row>
        <row r="12207">
          <cell r="A12207" t="str">
            <v/>
          </cell>
        </row>
        <row r="12208">
          <cell r="A12208" t="str">
            <v/>
          </cell>
        </row>
        <row r="12209">
          <cell r="A12209" t="str">
            <v/>
          </cell>
        </row>
        <row r="12210">
          <cell r="A12210" t="str">
            <v/>
          </cell>
        </row>
        <row r="12211">
          <cell r="A12211" t="str">
            <v/>
          </cell>
        </row>
        <row r="12212">
          <cell r="A12212" t="str">
            <v/>
          </cell>
        </row>
        <row r="12213">
          <cell r="A12213" t="str">
            <v/>
          </cell>
        </row>
        <row r="12214">
          <cell r="A12214" t="str">
            <v/>
          </cell>
        </row>
        <row r="12215">
          <cell r="A12215" t="str">
            <v/>
          </cell>
        </row>
        <row r="12216">
          <cell r="A12216" t="str">
            <v/>
          </cell>
        </row>
        <row r="12217">
          <cell r="A12217" t="str">
            <v/>
          </cell>
        </row>
        <row r="12218">
          <cell r="A12218" t="str">
            <v/>
          </cell>
        </row>
        <row r="12219">
          <cell r="A12219" t="str">
            <v/>
          </cell>
        </row>
        <row r="12220">
          <cell r="A12220" t="str">
            <v/>
          </cell>
        </row>
        <row r="12221">
          <cell r="A12221" t="str">
            <v/>
          </cell>
        </row>
        <row r="12222">
          <cell r="A12222" t="str">
            <v/>
          </cell>
        </row>
        <row r="12223">
          <cell r="A12223" t="str">
            <v/>
          </cell>
        </row>
        <row r="12224">
          <cell r="A12224" t="str">
            <v/>
          </cell>
        </row>
        <row r="12225">
          <cell r="A12225" t="str">
            <v/>
          </cell>
        </row>
        <row r="12226">
          <cell r="A12226" t="str">
            <v/>
          </cell>
        </row>
        <row r="12227">
          <cell r="A12227" t="str">
            <v/>
          </cell>
        </row>
        <row r="12228">
          <cell r="A12228" t="str">
            <v/>
          </cell>
        </row>
        <row r="12229">
          <cell r="A12229" t="str">
            <v/>
          </cell>
        </row>
        <row r="12230">
          <cell r="A12230" t="str">
            <v/>
          </cell>
        </row>
        <row r="12231">
          <cell r="A12231" t="str">
            <v/>
          </cell>
        </row>
        <row r="12232">
          <cell r="A12232" t="str">
            <v/>
          </cell>
        </row>
        <row r="12233">
          <cell r="A12233" t="str">
            <v/>
          </cell>
        </row>
        <row r="12234">
          <cell r="A12234" t="str">
            <v/>
          </cell>
        </row>
        <row r="12235">
          <cell r="A12235" t="str">
            <v/>
          </cell>
        </row>
        <row r="12236">
          <cell r="A12236" t="str">
            <v/>
          </cell>
        </row>
        <row r="12237">
          <cell r="A12237" t="str">
            <v/>
          </cell>
        </row>
        <row r="12238">
          <cell r="A12238" t="str">
            <v/>
          </cell>
        </row>
        <row r="12239">
          <cell r="A12239" t="str">
            <v/>
          </cell>
        </row>
        <row r="12240">
          <cell r="A12240" t="str">
            <v/>
          </cell>
        </row>
        <row r="12241">
          <cell r="A12241" t="str">
            <v/>
          </cell>
        </row>
        <row r="12242">
          <cell r="A12242" t="str">
            <v/>
          </cell>
        </row>
        <row r="12243">
          <cell r="A12243" t="str">
            <v/>
          </cell>
        </row>
        <row r="12244">
          <cell r="A12244" t="str">
            <v/>
          </cell>
        </row>
        <row r="12245">
          <cell r="A12245" t="str">
            <v/>
          </cell>
        </row>
        <row r="12246">
          <cell r="A12246" t="str">
            <v/>
          </cell>
        </row>
        <row r="12247">
          <cell r="A12247" t="str">
            <v/>
          </cell>
        </row>
        <row r="12248">
          <cell r="A12248" t="str">
            <v/>
          </cell>
        </row>
        <row r="12249">
          <cell r="A12249" t="str">
            <v/>
          </cell>
        </row>
        <row r="12250">
          <cell r="A12250" t="str">
            <v/>
          </cell>
        </row>
        <row r="12251">
          <cell r="A12251" t="str">
            <v/>
          </cell>
        </row>
        <row r="12252">
          <cell r="A12252" t="str">
            <v/>
          </cell>
        </row>
        <row r="12253">
          <cell r="A12253" t="str">
            <v/>
          </cell>
        </row>
        <row r="12254">
          <cell r="A12254" t="str">
            <v/>
          </cell>
        </row>
        <row r="12255">
          <cell r="A12255" t="str">
            <v/>
          </cell>
        </row>
        <row r="12256">
          <cell r="A12256" t="str">
            <v/>
          </cell>
        </row>
        <row r="12257">
          <cell r="A12257" t="str">
            <v/>
          </cell>
        </row>
        <row r="12258">
          <cell r="A12258" t="str">
            <v/>
          </cell>
        </row>
        <row r="12259">
          <cell r="A12259" t="str">
            <v/>
          </cell>
        </row>
        <row r="12260">
          <cell r="A12260" t="str">
            <v/>
          </cell>
        </row>
        <row r="12261">
          <cell r="A12261" t="str">
            <v/>
          </cell>
        </row>
        <row r="12262">
          <cell r="A12262" t="str">
            <v/>
          </cell>
        </row>
        <row r="12263">
          <cell r="A12263" t="str">
            <v/>
          </cell>
        </row>
        <row r="12264">
          <cell r="A12264" t="str">
            <v/>
          </cell>
        </row>
        <row r="12265">
          <cell r="A12265" t="str">
            <v/>
          </cell>
        </row>
        <row r="12266">
          <cell r="A12266" t="str">
            <v/>
          </cell>
        </row>
        <row r="12267">
          <cell r="A12267" t="str">
            <v/>
          </cell>
        </row>
        <row r="12268">
          <cell r="A12268" t="str">
            <v/>
          </cell>
        </row>
        <row r="12269">
          <cell r="A12269" t="str">
            <v/>
          </cell>
        </row>
        <row r="12270">
          <cell r="A12270" t="str">
            <v/>
          </cell>
        </row>
        <row r="12271">
          <cell r="A12271" t="str">
            <v/>
          </cell>
        </row>
        <row r="12272">
          <cell r="A12272" t="str">
            <v/>
          </cell>
        </row>
        <row r="12273">
          <cell r="A12273" t="str">
            <v/>
          </cell>
        </row>
        <row r="12274">
          <cell r="A12274" t="str">
            <v/>
          </cell>
        </row>
        <row r="12275">
          <cell r="A12275" t="str">
            <v/>
          </cell>
        </row>
        <row r="12276">
          <cell r="A12276" t="str">
            <v/>
          </cell>
        </row>
        <row r="12277">
          <cell r="A12277" t="str">
            <v/>
          </cell>
        </row>
        <row r="12278">
          <cell r="A12278" t="str">
            <v/>
          </cell>
        </row>
        <row r="12279">
          <cell r="A12279" t="str">
            <v/>
          </cell>
        </row>
        <row r="12280">
          <cell r="A12280" t="str">
            <v/>
          </cell>
        </row>
        <row r="12281">
          <cell r="A12281" t="str">
            <v/>
          </cell>
        </row>
        <row r="12282">
          <cell r="A12282" t="str">
            <v/>
          </cell>
        </row>
        <row r="12283">
          <cell r="A12283" t="str">
            <v/>
          </cell>
        </row>
        <row r="12284">
          <cell r="A12284" t="str">
            <v/>
          </cell>
        </row>
        <row r="12285">
          <cell r="A12285" t="str">
            <v/>
          </cell>
        </row>
        <row r="12286">
          <cell r="A12286" t="str">
            <v/>
          </cell>
        </row>
        <row r="12287">
          <cell r="A12287" t="str">
            <v/>
          </cell>
        </row>
        <row r="12288">
          <cell r="A12288" t="str">
            <v/>
          </cell>
        </row>
        <row r="12289">
          <cell r="A12289" t="str">
            <v/>
          </cell>
        </row>
        <row r="12290">
          <cell r="A12290" t="str">
            <v/>
          </cell>
        </row>
        <row r="12291">
          <cell r="A12291" t="str">
            <v/>
          </cell>
        </row>
        <row r="12292">
          <cell r="A12292" t="str">
            <v/>
          </cell>
        </row>
        <row r="12293">
          <cell r="A12293" t="str">
            <v/>
          </cell>
        </row>
        <row r="12294">
          <cell r="A12294" t="str">
            <v/>
          </cell>
        </row>
        <row r="12295">
          <cell r="A12295" t="str">
            <v/>
          </cell>
        </row>
        <row r="12296">
          <cell r="A12296" t="str">
            <v/>
          </cell>
        </row>
        <row r="12297">
          <cell r="A12297" t="str">
            <v/>
          </cell>
        </row>
        <row r="12298">
          <cell r="A12298" t="str">
            <v/>
          </cell>
        </row>
        <row r="12299">
          <cell r="A12299" t="str">
            <v/>
          </cell>
        </row>
        <row r="12300">
          <cell r="A12300" t="str">
            <v/>
          </cell>
        </row>
        <row r="12301">
          <cell r="A12301" t="str">
            <v/>
          </cell>
        </row>
        <row r="12302">
          <cell r="A12302" t="str">
            <v/>
          </cell>
        </row>
        <row r="12303">
          <cell r="A12303" t="str">
            <v/>
          </cell>
        </row>
        <row r="12304">
          <cell r="A12304" t="str">
            <v/>
          </cell>
        </row>
        <row r="12305">
          <cell r="A12305" t="str">
            <v/>
          </cell>
        </row>
        <row r="12306">
          <cell r="A12306" t="str">
            <v/>
          </cell>
        </row>
        <row r="12307">
          <cell r="A12307" t="str">
            <v/>
          </cell>
        </row>
        <row r="12308">
          <cell r="A12308" t="str">
            <v/>
          </cell>
        </row>
        <row r="12309">
          <cell r="A12309" t="str">
            <v/>
          </cell>
        </row>
        <row r="12310">
          <cell r="A12310" t="str">
            <v/>
          </cell>
        </row>
        <row r="12311">
          <cell r="A12311" t="str">
            <v/>
          </cell>
        </row>
        <row r="12312">
          <cell r="A12312" t="str">
            <v/>
          </cell>
        </row>
        <row r="12313">
          <cell r="A12313" t="str">
            <v/>
          </cell>
        </row>
        <row r="12314">
          <cell r="A12314" t="str">
            <v/>
          </cell>
        </row>
        <row r="12315">
          <cell r="A12315" t="str">
            <v/>
          </cell>
        </row>
        <row r="12316">
          <cell r="A12316" t="str">
            <v/>
          </cell>
        </row>
        <row r="12317">
          <cell r="A12317" t="str">
            <v/>
          </cell>
        </row>
        <row r="12318">
          <cell r="A12318" t="str">
            <v/>
          </cell>
        </row>
        <row r="12319">
          <cell r="A12319" t="str">
            <v/>
          </cell>
        </row>
        <row r="12320">
          <cell r="A12320" t="str">
            <v/>
          </cell>
        </row>
        <row r="12321">
          <cell r="A12321" t="str">
            <v/>
          </cell>
        </row>
        <row r="12322">
          <cell r="A12322" t="str">
            <v/>
          </cell>
        </row>
        <row r="12323">
          <cell r="A12323" t="str">
            <v/>
          </cell>
        </row>
        <row r="12324">
          <cell r="A12324" t="str">
            <v/>
          </cell>
        </row>
        <row r="12325">
          <cell r="A12325" t="str">
            <v/>
          </cell>
        </row>
        <row r="12326">
          <cell r="A12326" t="str">
            <v/>
          </cell>
        </row>
        <row r="12327">
          <cell r="A12327" t="str">
            <v/>
          </cell>
        </row>
        <row r="12328">
          <cell r="A12328" t="str">
            <v/>
          </cell>
        </row>
        <row r="12329">
          <cell r="A12329" t="str">
            <v/>
          </cell>
        </row>
        <row r="12330">
          <cell r="A12330" t="str">
            <v/>
          </cell>
        </row>
        <row r="12331">
          <cell r="A12331" t="str">
            <v/>
          </cell>
        </row>
        <row r="12332">
          <cell r="A12332" t="str">
            <v/>
          </cell>
        </row>
        <row r="12333">
          <cell r="A12333" t="str">
            <v/>
          </cell>
        </row>
        <row r="12334">
          <cell r="A12334" t="str">
            <v/>
          </cell>
        </row>
        <row r="12335">
          <cell r="A12335" t="str">
            <v/>
          </cell>
        </row>
        <row r="12336">
          <cell r="A12336" t="str">
            <v/>
          </cell>
        </row>
        <row r="12337">
          <cell r="A12337" t="str">
            <v/>
          </cell>
        </row>
        <row r="12338">
          <cell r="A12338" t="str">
            <v/>
          </cell>
        </row>
        <row r="12339">
          <cell r="A12339" t="str">
            <v/>
          </cell>
        </row>
        <row r="12340">
          <cell r="A12340" t="str">
            <v/>
          </cell>
        </row>
        <row r="12341">
          <cell r="A12341" t="str">
            <v/>
          </cell>
        </row>
        <row r="12342">
          <cell r="A12342" t="str">
            <v/>
          </cell>
        </row>
        <row r="12343">
          <cell r="A12343" t="str">
            <v/>
          </cell>
        </row>
        <row r="12344">
          <cell r="A12344" t="str">
            <v/>
          </cell>
        </row>
        <row r="12345">
          <cell r="A12345" t="str">
            <v/>
          </cell>
        </row>
        <row r="12346">
          <cell r="A12346" t="str">
            <v/>
          </cell>
        </row>
        <row r="12347">
          <cell r="A12347" t="str">
            <v/>
          </cell>
        </row>
        <row r="12348">
          <cell r="A12348" t="str">
            <v/>
          </cell>
        </row>
        <row r="12349">
          <cell r="A12349" t="str">
            <v/>
          </cell>
        </row>
        <row r="12350">
          <cell r="A12350" t="str">
            <v/>
          </cell>
        </row>
        <row r="12351">
          <cell r="A12351" t="str">
            <v/>
          </cell>
        </row>
        <row r="12352">
          <cell r="A12352" t="str">
            <v/>
          </cell>
        </row>
        <row r="12353">
          <cell r="A12353" t="str">
            <v/>
          </cell>
        </row>
        <row r="12354">
          <cell r="A12354" t="str">
            <v/>
          </cell>
        </row>
        <row r="12355">
          <cell r="A12355" t="str">
            <v/>
          </cell>
        </row>
        <row r="12356">
          <cell r="A12356" t="str">
            <v/>
          </cell>
        </row>
        <row r="12357">
          <cell r="A12357" t="str">
            <v/>
          </cell>
        </row>
        <row r="12358">
          <cell r="A12358" t="str">
            <v/>
          </cell>
        </row>
        <row r="12359">
          <cell r="A12359" t="str">
            <v/>
          </cell>
        </row>
        <row r="12360">
          <cell r="A12360" t="str">
            <v/>
          </cell>
        </row>
        <row r="12361">
          <cell r="A12361" t="str">
            <v/>
          </cell>
        </row>
        <row r="12362">
          <cell r="A12362" t="str">
            <v/>
          </cell>
        </row>
        <row r="12363">
          <cell r="A12363" t="str">
            <v/>
          </cell>
        </row>
        <row r="12364">
          <cell r="A12364" t="str">
            <v/>
          </cell>
        </row>
        <row r="12365">
          <cell r="A12365" t="str">
            <v/>
          </cell>
        </row>
        <row r="12366">
          <cell r="A12366" t="str">
            <v/>
          </cell>
        </row>
        <row r="12367">
          <cell r="A12367" t="str">
            <v/>
          </cell>
        </row>
        <row r="12368">
          <cell r="A12368" t="str">
            <v/>
          </cell>
        </row>
        <row r="12369">
          <cell r="A12369" t="str">
            <v/>
          </cell>
        </row>
        <row r="12370">
          <cell r="A12370" t="str">
            <v/>
          </cell>
        </row>
        <row r="12371">
          <cell r="A12371" t="str">
            <v/>
          </cell>
        </row>
        <row r="12372">
          <cell r="A12372" t="str">
            <v/>
          </cell>
        </row>
        <row r="12373">
          <cell r="A12373" t="str">
            <v/>
          </cell>
        </row>
        <row r="12374">
          <cell r="A12374" t="str">
            <v/>
          </cell>
        </row>
        <row r="12375">
          <cell r="A12375" t="str">
            <v/>
          </cell>
        </row>
        <row r="12376">
          <cell r="A12376" t="str">
            <v/>
          </cell>
        </row>
        <row r="12377">
          <cell r="A12377" t="str">
            <v/>
          </cell>
        </row>
        <row r="12378">
          <cell r="A12378" t="str">
            <v/>
          </cell>
        </row>
        <row r="12379">
          <cell r="A12379" t="str">
            <v/>
          </cell>
        </row>
        <row r="12380">
          <cell r="A12380" t="str">
            <v/>
          </cell>
        </row>
        <row r="12381">
          <cell r="A12381" t="str">
            <v/>
          </cell>
        </row>
        <row r="12382">
          <cell r="A12382" t="str">
            <v/>
          </cell>
        </row>
        <row r="12383">
          <cell r="A12383" t="str">
            <v/>
          </cell>
        </row>
        <row r="12384">
          <cell r="A12384" t="str">
            <v/>
          </cell>
        </row>
        <row r="12385">
          <cell r="A12385" t="str">
            <v/>
          </cell>
        </row>
        <row r="12386">
          <cell r="A12386" t="str">
            <v/>
          </cell>
        </row>
        <row r="12387">
          <cell r="A12387" t="str">
            <v/>
          </cell>
        </row>
        <row r="12388">
          <cell r="A12388" t="str">
            <v/>
          </cell>
        </row>
        <row r="12389">
          <cell r="A12389" t="str">
            <v/>
          </cell>
        </row>
        <row r="12390">
          <cell r="A12390" t="str">
            <v/>
          </cell>
        </row>
        <row r="12391">
          <cell r="A12391" t="str">
            <v/>
          </cell>
        </row>
        <row r="12392">
          <cell r="A12392" t="str">
            <v/>
          </cell>
        </row>
        <row r="12393">
          <cell r="A12393" t="str">
            <v/>
          </cell>
        </row>
        <row r="12394">
          <cell r="A12394" t="str">
            <v/>
          </cell>
        </row>
        <row r="12395">
          <cell r="A12395" t="str">
            <v/>
          </cell>
        </row>
        <row r="12396">
          <cell r="A12396" t="str">
            <v/>
          </cell>
        </row>
        <row r="12397">
          <cell r="A12397" t="str">
            <v/>
          </cell>
        </row>
        <row r="12398">
          <cell r="A12398" t="str">
            <v/>
          </cell>
        </row>
        <row r="12399">
          <cell r="A12399" t="str">
            <v/>
          </cell>
        </row>
        <row r="12400">
          <cell r="A12400" t="str">
            <v/>
          </cell>
        </row>
        <row r="12401">
          <cell r="A12401" t="str">
            <v/>
          </cell>
        </row>
        <row r="12402">
          <cell r="A12402" t="str">
            <v/>
          </cell>
        </row>
        <row r="12403">
          <cell r="A12403" t="str">
            <v/>
          </cell>
        </row>
        <row r="12404">
          <cell r="A12404" t="str">
            <v/>
          </cell>
        </row>
        <row r="12405">
          <cell r="A12405" t="str">
            <v/>
          </cell>
        </row>
        <row r="12406">
          <cell r="A12406" t="str">
            <v/>
          </cell>
        </row>
        <row r="12407">
          <cell r="A12407" t="str">
            <v/>
          </cell>
        </row>
        <row r="12408">
          <cell r="A12408" t="str">
            <v/>
          </cell>
        </row>
        <row r="12409">
          <cell r="A12409" t="str">
            <v/>
          </cell>
        </row>
        <row r="12410">
          <cell r="A12410" t="str">
            <v/>
          </cell>
        </row>
        <row r="12411">
          <cell r="A12411" t="str">
            <v/>
          </cell>
        </row>
        <row r="12412">
          <cell r="A12412" t="str">
            <v/>
          </cell>
        </row>
        <row r="12413">
          <cell r="A12413" t="str">
            <v/>
          </cell>
        </row>
        <row r="12414">
          <cell r="A12414" t="str">
            <v/>
          </cell>
        </row>
        <row r="12415">
          <cell r="A12415" t="str">
            <v/>
          </cell>
        </row>
        <row r="12416">
          <cell r="A12416" t="str">
            <v/>
          </cell>
        </row>
        <row r="12417">
          <cell r="A12417" t="str">
            <v/>
          </cell>
        </row>
        <row r="12418">
          <cell r="A12418" t="str">
            <v/>
          </cell>
        </row>
        <row r="12419">
          <cell r="A12419" t="str">
            <v/>
          </cell>
        </row>
        <row r="12420">
          <cell r="A12420" t="str">
            <v/>
          </cell>
        </row>
        <row r="12421">
          <cell r="A12421" t="str">
            <v/>
          </cell>
        </row>
        <row r="12422">
          <cell r="A12422" t="str">
            <v/>
          </cell>
        </row>
        <row r="12423">
          <cell r="A12423" t="str">
            <v/>
          </cell>
        </row>
        <row r="12424">
          <cell r="A12424" t="str">
            <v/>
          </cell>
        </row>
        <row r="12425">
          <cell r="A12425" t="str">
            <v/>
          </cell>
        </row>
        <row r="12426">
          <cell r="A12426" t="str">
            <v/>
          </cell>
        </row>
        <row r="12427">
          <cell r="A12427" t="str">
            <v/>
          </cell>
        </row>
        <row r="12428">
          <cell r="A12428" t="str">
            <v/>
          </cell>
        </row>
        <row r="12429">
          <cell r="A12429" t="str">
            <v/>
          </cell>
        </row>
        <row r="12430">
          <cell r="A12430" t="str">
            <v/>
          </cell>
        </row>
        <row r="12431">
          <cell r="A12431" t="str">
            <v/>
          </cell>
        </row>
        <row r="12432">
          <cell r="A12432" t="str">
            <v/>
          </cell>
        </row>
        <row r="12433">
          <cell r="A12433" t="str">
            <v/>
          </cell>
        </row>
        <row r="12434">
          <cell r="A12434" t="str">
            <v/>
          </cell>
        </row>
        <row r="12435">
          <cell r="A12435" t="str">
            <v/>
          </cell>
        </row>
        <row r="12436">
          <cell r="A12436" t="str">
            <v/>
          </cell>
        </row>
        <row r="12437">
          <cell r="A12437" t="str">
            <v/>
          </cell>
        </row>
        <row r="12438">
          <cell r="A12438" t="str">
            <v/>
          </cell>
        </row>
        <row r="12439">
          <cell r="A12439" t="str">
            <v/>
          </cell>
        </row>
        <row r="12440">
          <cell r="A12440" t="str">
            <v/>
          </cell>
        </row>
        <row r="12441">
          <cell r="A12441" t="str">
            <v/>
          </cell>
        </row>
        <row r="12442">
          <cell r="A12442" t="str">
            <v/>
          </cell>
        </row>
        <row r="12443">
          <cell r="A12443" t="str">
            <v/>
          </cell>
        </row>
        <row r="12444">
          <cell r="A12444" t="str">
            <v/>
          </cell>
        </row>
        <row r="12445">
          <cell r="A12445" t="str">
            <v/>
          </cell>
        </row>
        <row r="12446">
          <cell r="A12446" t="str">
            <v/>
          </cell>
        </row>
        <row r="12447">
          <cell r="A12447" t="str">
            <v/>
          </cell>
        </row>
        <row r="12448">
          <cell r="A12448" t="str">
            <v/>
          </cell>
        </row>
        <row r="12449">
          <cell r="A12449" t="str">
            <v/>
          </cell>
        </row>
        <row r="12450">
          <cell r="A12450" t="str">
            <v/>
          </cell>
        </row>
        <row r="12451">
          <cell r="A12451" t="str">
            <v/>
          </cell>
        </row>
        <row r="12452">
          <cell r="A12452" t="str">
            <v/>
          </cell>
        </row>
        <row r="12453">
          <cell r="A12453" t="str">
            <v/>
          </cell>
        </row>
        <row r="12454">
          <cell r="A12454" t="str">
            <v/>
          </cell>
        </row>
        <row r="12455">
          <cell r="A12455" t="str">
            <v/>
          </cell>
        </row>
        <row r="12456">
          <cell r="A12456" t="str">
            <v/>
          </cell>
        </row>
        <row r="12457">
          <cell r="A12457" t="str">
            <v/>
          </cell>
        </row>
        <row r="12458">
          <cell r="A12458" t="str">
            <v/>
          </cell>
        </row>
        <row r="12459">
          <cell r="A12459" t="str">
            <v/>
          </cell>
        </row>
        <row r="12460">
          <cell r="A12460" t="str">
            <v/>
          </cell>
        </row>
        <row r="12461">
          <cell r="A12461" t="str">
            <v/>
          </cell>
        </row>
        <row r="12462">
          <cell r="A12462" t="str">
            <v/>
          </cell>
        </row>
        <row r="12463">
          <cell r="A12463" t="str">
            <v/>
          </cell>
        </row>
        <row r="12464">
          <cell r="A12464" t="str">
            <v/>
          </cell>
        </row>
        <row r="12465">
          <cell r="A12465" t="str">
            <v/>
          </cell>
        </row>
        <row r="12466">
          <cell r="A12466" t="str">
            <v/>
          </cell>
        </row>
        <row r="12467">
          <cell r="A12467" t="str">
            <v/>
          </cell>
        </row>
        <row r="12468">
          <cell r="A12468" t="str">
            <v/>
          </cell>
        </row>
        <row r="12469">
          <cell r="A12469" t="str">
            <v/>
          </cell>
        </row>
        <row r="12470">
          <cell r="A12470" t="str">
            <v/>
          </cell>
        </row>
        <row r="12471">
          <cell r="A12471" t="str">
            <v/>
          </cell>
        </row>
        <row r="12472">
          <cell r="A12472" t="str">
            <v/>
          </cell>
        </row>
        <row r="12473">
          <cell r="A12473" t="str">
            <v/>
          </cell>
        </row>
        <row r="12474">
          <cell r="A12474" t="str">
            <v/>
          </cell>
        </row>
        <row r="12475">
          <cell r="A12475" t="str">
            <v/>
          </cell>
        </row>
        <row r="12476">
          <cell r="A12476" t="str">
            <v/>
          </cell>
        </row>
        <row r="12477">
          <cell r="A12477" t="str">
            <v/>
          </cell>
        </row>
        <row r="12478">
          <cell r="A12478" t="str">
            <v/>
          </cell>
        </row>
        <row r="12479">
          <cell r="A12479" t="str">
            <v/>
          </cell>
        </row>
        <row r="12480">
          <cell r="A12480" t="str">
            <v/>
          </cell>
        </row>
        <row r="12481">
          <cell r="A12481" t="str">
            <v/>
          </cell>
        </row>
        <row r="12482">
          <cell r="A12482" t="str">
            <v/>
          </cell>
        </row>
        <row r="12483">
          <cell r="A12483" t="str">
            <v/>
          </cell>
        </row>
        <row r="12484">
          <cell r="A12484" t="str">
            <v/>
          </cell>
        </row>
        <row r="12485">
          <cell r="A12485" t="str">
            <v/>
          </cell>
        </row>
        <row r="12486">
          <cell r="A12486" t="str">
            <v/>
          </cell>
        </row>
        <row r="12487">
          <cell r="A12487" t="str">
            <v/>
          </cell>
        </row>
        <row r="12488">
          <cell r="A12488" t="str">
            <v/>
          </cell>
        </row>
        <row r="12489">
          <cell r="A12489" t="str">
            <v/>
          </cell>
        </row>
        <row r="12490">
          <cell r="A12490" t="str">
            <v/>
          </cell>
        </row>
        <row r="12491">
          <cell r="A12491" t="str">
            <v/>
          </cell>
        </row>
        <row r="12492">
          <cell r="A12492" t="str">
            <v/>
          </cell>
        </row>
        <row r="12493">
          <cell r="A12493" t="str">
            <v/>
          </cell>
        </row>
        <row r="12494">
          <cell r="A12494" t="str">
            <v/>
          </cell>
        </row>
        <row r="12495">
          <cell r="A12495" t="str">
            <v/>
          </cell>
        </row>
        <row r="12496">
          <cell r="A12496" t="str">
            <v/>
          </cell>
        </row>
        <row r="12497">
          <cell r="A12497" t="str">
            <v/>
          </cell>
        </row>
        <row r="12498">
          <cell r="A12498" t="str">
            <v/>
          </cell>
        </row>
        <row r="12499">
          <cell r="A12499" t="str">
            <v/>
          </cell>
        </row>
        <row r="12500">
          <cell r="A12500" t="str">
            <v/>
          </cell>
        </row>
        <row r="12501">
          <cell r="A12501" t="str">
            <v/>
          </cell>
        </row>
        <row r="12502">
          <cell r="A12502" t="str">
            <v/>
          </cell>
        </row>
        <row r="12503">
          <cell r="A12503" t="str">
            <v/>
          </cell>
        </row>
        <row r="12504">
          <cell r="A12504" t="str">
            <v/>
          </cell>
        </row>
        <row r="12505">
          <cell r="A12505" t="str">
            <v/>
          </cell>
        </row>
        <row r="12506">
          <cell r="A12506" t="str">
            <v/>
          </cell>
        </row>
        <row r="12507">
          <cell r="A12507" t="str">
            <v/>
          </cell>
        </row>
        <row r="12508">
          <cell r="A12508" t="str">
            <v/>
          </cell>
        </row>
        <row r="12509">
          <cell r="A12509" t="str">
            <v/>
          </cell>
        </row>
        <row r="12510">
          <cell r="A12510" t="str">
            <v/>
          </cell>
        </row>
        <row r="12511">
          <cell r="A12511" t="str">
            <v/>
          </cell>
        </row>
        <row r="12512">
          <cell r="A12512" t="str">
            <v/>
          </cell>
        </row>
        <row r="12513">
          <cell r="A12513" t="str">
            <v/>
          </cell>
        </row>
        <row r="12514">
          <cell r="A12514" t="str">
            <v/>
          </cell>
        </row>
        <row r="12515">
          <cell r="A12515" t="str">
            <v/>
          </cell>
        </row>
        <row r="12516">
          <cell r="A12516" t="str">
            <v/>
          </cell>
        </row>
        <row r="12517">
          <cell r="A12517" t="str">
            <v/>
          </cell>
        </row>
        <row r="12518">
          <cell r="A12518" t="str">
            <v/>
          </cell>
        </row>
        <row r="12519">
          <cell r="A12519" t="str">
            <v/>
          </cell>
        </row>
        <row r="12520">
          <cell r="A12520" t="str">
            <v/>
          </cell>
        </row>
        <row r="12521">
          <cell r="A12521" t="str">
            <v/>
          </cell>
        </row>
        <row r="12522">
          <cell r="A12522" t="str">
            <v/>
          </cell>
        </row>
        <row r="12523">
          <cell r="A12523" t="str">
            <v/>
          </cell>
        </row>
        <row r="12524">
          <cell r="A12524" t="str">
            <v/>
          </cell>
        </row>
        <row r="12525">
          <cell r="A12525" t="str">
            <v/>
          </cell>
        </row>
        <row r="12526">
          <cell r="A12526" t="str">
            <v/>
          </cell>
        </row>
        <row r="12527">
          <cell r="A12527" t="str">
            <v/>
          </cell>
        </row>
        <row r="12528">
          <cell r="A12528" t="str">
            <v/>
          </cell>
        </row>
        <row r="12529">
          <cell r="A12529" t="str">
            <v/>
          </cell>
        </row>
        <row r="12530">
          <cell r="A12530" t="str">
            <v/>
          </cell>
        </row>
        <row r="12531">
          <cell r="A12531" t="str">
            <v/>
          </cell>
        </row>
        <row r="12532">
          <cell r="A12532" t="str">
            <v/>
          </cell>
        </row>
        <row r="12533">
          <cell r="A12533" t="str">
            <v/>
          </cell>
        </row>
        <row r="12534">
          <cell r="A12534" t="str">
            <v/>
          </cell>
        </row>
        <row r="12535">
          <cell r="A12535" t="str">
            <v/>
          </cell>
        </row>
        <row r="12536">
          <cell r="A12536" t="str">
            <v/>
          </cell>
        </row>
        <row r="12537">
          <cell r="A12537" t="str">
            <v/>
          </cell>
        </row>
        <row r="12538">
          <cell r="A12538" t="str">
            <v/>
          </cell>
        </row>
        <row r="12539">
          <cell r="A12539" t="str">
            <v/>
          </cell>
        </row>
        <row r="12540">
          <cell r="A12540" t="str">
            <v/>
          </cell>
        </row>
        <row r="12541">
          <cell r="A12541" t="str">
            <v/>
          </cell>
        </row>
        <row r="12542">
          <cell r="A12542" t="str">
            <v/>
          </cell>
        </row>
        <row r="12543">
          <cell r="A12543" t="str">
            <v/>
          </cell>
        </row>
        <row r="12544">
          <cell r="A12544" t="str">
            <v/>
          </cell>
        </row>
        <row r="12545">
          <cell r="A12545" t="str">
            <v/>
          </cell>
        </row>
        <row r="12546">
          <cell r="A12546" t="str">
            <v/>
          </cell>
        </row>
        <row r="12547">
          <cell r="A12547" t="str">
            <v/>
          </cell>
        </row>
        <row r="12548">
          <cell r="A12548" t="str">
            <v/>
          </cell>
        </row>
        <row r="12549">
          <cell r="A12549" t="str">
            <v/>
          </cell>
        </row>
        <row r="12550">
          <cell r="A12550" t="str">
            <v/>
          </cell>
        </row>
        <row r="12551">
          <cell r="A12551" t="str">
            <v/>
          </cell>
        </row>
        <row r="12552">
          <cell r="A12552" t="str">
            <v/>
          </cell>
        </row>
        <row r="12553">
          <cell r="A12553" t="str">
            <v/>
          </cell>
        </row>
        <row r="12554">
          <cell r="A12554" t="str">
            <v/>
          </cell>
        </row>
        <row r="12555">
          <cell r="A12555" t="str">
            <v/>
          </cell>
        </row>
        <row r="12556">
          <cell r="A12556" t="str">
            <v/>
          </cell>
        </row>
        <row r="12557">
          <cell r="A12557" t="str">
            <v/>
          </cell>
        </row>
        <row r="12558">
          <cell r="A12558" t="str">
            <v/>
          </cell>
        </row>
        <row r="12559">
          <cell r="A12559" t="str">
            <v/>
          </cell>
        </row>
        <row r="12560">
          <cell r="A12560" t="str">
            <v/>
          </cell>
        </row>
        <row r="12561">
          <cell r="A12561" t="str">
            <v/>
          </cell>
        </row>
        <row r="12562">
          <cell r="A12562" t="str">
            <v/>
          </cell>
        </row>
        <row r="12563">
          <cell r="A12563" t="str">
            <v/>
          </cell>
        </row>
        <row r="12564">
          <cell r="A12564" t="str">
            <v/>
          </cell>
        </row>
        <row r="12565">
          <cell r="A12565" t="str">
            <v/>
          </cell>
        </row>
        <row r="12566">
          <cell r="A12566" t="str">
            <v/>
          </cell>
        </row>
        <row r="12567">
          <cell r="A12567" t="str">
            <v/>
          </cell>
        </row>
        <row r="12568">
          <cell r="A12568" t="str">
            <v/>
          </cell>
        </row>
        <row r="12569">
          <cell r="A12569" t="str">
            <v/>
          </cell>
        </row>
        <row r="12570">
          <cell r="A12570" t="str">
            <v/>
          </cell>
        </row>
        <row r="12571">
          <cell r="A12571" t="str">
            <v/>
          </cell>
        </row>
        <row r="12572">
          <cell r="A12572" t="str">
            <v/>
          </cell>
        </row>
        <row r="12573">
          <cell r="A12573" t="str">
            <v/>
          </cell>
        </row>
        <row r="12574">
          <cell r="A12574" t="str">
            <v/>
          </cell>
        </row>
        <row r="12575">
          <cell r="A12575" t="str">
            <v/>
          </cell>
        </row>
        <row r="12576">
          <cell r="A12576" t="str">
            <v/>
          </cell>
        </row>
        <row r="12577">
          <cell r="A12577" t="str">
            <v/>
          </cell>
        </row>
        <row r="12578">
          <cell r="A12578" t="str">
            <v/>
          </cell>
        </row>
        <row r="12579">
          <cell r="A12579" t="str">
            <v/>
          </cell>
        </row>
        <row r="12580">
          <cell r="A12580" t="str">
            <v/>
          </cell>
        </row>
        <row r="12581">
          <cell r="A12581" t="str">
            <v/>
          </cell>
        </row>
        <row r="12582">
          <cell r="A12582" t="str">
            <v/>
          </cell>
        </row>
        <row r="12583">
          <cell r="A12583" t="str">
            <v/>
          </cell>
        </row>
        <row r="12584">
          <cell r="A12584" t="str">
            <v/>
          </cell>
        </row>
        <row r="12585">
          <cell r="A12585" t="str">
            <v/>
          </cell>
        </row>
        <row r="12586">
          <cell r="A12586" t="str">
            <v/>
          </cell>
        </row>
        <row r="12587">
          <cell r="A12587" t="str">
            <v/>
          </cell>
        </row>
        <row r="12588">
          <cell r="A12588" t="str">
            <v/>
          </cell>
        </row>
        <row r="12589">
          <cell r="A12589" t="str">
            <v/>
          </cell>
        </row>
        <row r="12590">
          <cell r="A12590" t="str">
            <v/>
          </cell>
        </row>
        <row r="12591">
          <cell r="A12591" t="str">
            <v/>
          </cell>
        </row>
        <row r="12592">
          <cell r="A12592" t="str">
            <v/>
          </cell>
        </row>
        <row r="12593">
          <cell r="A12593" t="str">
            <v/>
          </cell>
        </row>
        <row r="12594">
          <cell r="A12594" t="str">
            <v/>
          </cell>
        </row>
        <row r="12595">
          <cell r="A12595" t="str">
            <v/>
          </cell>
        </row>
        <row r="12596">
          <cell r="A12596" t="str">
            <v/>
          </cell>
        </row>
        <row r="12597">
          <cell r="A12597" t="str">
            <v/>
          </cell>
        </row>
        <row r="12598">
          <cell r="A12598" t="str">
            <v/>
          </cell>
        </row>
        <row r="12599">
          <cell r="A12599" t="str">
            <v/>
          </cell>
        </row>
        <row r="12600">
          <cell r="A12600" t="str">
            <v/>
          </cell>
        </row>
        <row r="12601">
          <cell r="A12601" t="str">
            <v/>
          </cell>
        </row>
        <row r="12602">
          <cell r="A12602" t="str">
            <v/>
          </cell>
        </row>
        <row r="12603">
          <cell r="A12603" t="str">
            <v/>
          </cell>
        </row>
        <row r="12604">
          <cell r="A12604" t="str">
            <v/>
          </cell>
        </row>
        <row r="12605">
          <cell r="A12605" t="str">
            <v/>
          </cell>
        </row>
        <row r="12606">
          <cell r="A12606" t="str">
            <v/>
          </cell>
        </row>
        <row r="12607">
          <cell r="A12607" t="str">
            <v/>
          </cell>
        </row>
        <row r="12608">
          <cell r="A12608" t="str">
            <v/>
          </cell>
        </row>
        <row r="12609">
          <cell r="A12609" t="str">
            <v/>
          </cell>
        </row>
        <row r="12610">
          <cell r="A12610" t="str">
            <v/>
          </cell>
        </row>
        <row r="12611">
          <cell r="A12611" t="str">
            <v/>
          </cell>
        </row>
        <row r="12612">
          <cell r="A12612" t="str">
            <v/>
          </cell>
        </row>
        <row r="12613">
          <cell r="A12613" t="str">
            <v/>
          </cell>
        </row>
        <row r="12614">
          <cell r="A12614" t="str">
            <v/>
          </cell>
        </row>
        <row r="12615">
          <cell r="A12615" t="str">
            <v/>
          </cell>
        </row>
        <row r="12616">
          <cell r="A12616" t="str">
            <v/>
          </cell>
        </row>
        <row r="12617">
          <cell r="A12617" t="str">
            <v/>
          </cell>
        </row>
        <row r="12618">
          <cell r="A12618" t="str">
            <v/>
          </cell>
        </row>
        <row r="12619">
          <cell r="A12619" t="str">
            <v/>
          </cell>
        </row>
        <row r="12620">
          <cell r="A12620" t="str">
            <v/>
          </cell>
        </row>
        <row r="12621">
          <cell r="A12621" t="str">
            <v/>
          </cell>
        </row>
        <row r="12622">
          <cell r="A12622" t="str">
            <v/>
          </cell>
        </row>
        <row r="12623">
          <cell r="A12623" t="str">
            <v/>
          </cell>
        </row>
        <row r="12624">
          <cell r="A12624" t="str">
            <v/>
          </cell>
        </row>
        <row r="12625">
          <cell r="A12625" t="str">
            <v/>
          </cell>
        </row>
        <row r="12626">
          <cell r="A12626" t="str">
            <v/>
          </cell>
        </row>
        <row r="12627">
          <cell r="A12627" t="str">
            <v/>
          </cell>
        </row>
        <row r="12628">
          <cell r="A12628" t="str">
            <v/>
          </cell>
        </row>
        <row r="12629">
          <cell r="A12629" t="str">
            <v/>
          </cell>
        </row>
        <row r="12630">
          <cell r="A12630" t="str">
            <v/>
          </cell>
        </row>
        <row r="12631">
          <cell r="A12631" t="str">
            <v/>
          </cell>
        </row>
        <row r="12632">
          <cell r="A12632" t="str">
            <v/>
          </cell>
        </row>
        <row r="12633">
          <cell r="A12633" t="str">
            <v/>
          </cell>
        </row>
        <row r="12634">
          <cell r="A12634" t="str">
            <v/>
          </cell>
        </row>
        <row r="12635">
          <cell r="A12635" t="str">
            <v/>
          </cell>
        </row>
        <row r="12636">
          <cell r="A12636" t="str">
            <v/>
          </cell>
        </row>
        <row r="12637">
          <cell r="A12637" t="str">
            <v/>
          </cell>
        </row>
        <row r="12638">
          <cell r="A12638" t="str">
            <v/>
          </cell>
        </row>
        <row r="12639">
          <cell r="A12639" t="str">
            <v/>
          </cell>
        </row>
        <row r="12640">
          <cell r="A12640" t="str">
            <v/>
          </cell>
        </row>
        <row r="12641">
          <cell r="A12641" t="str">
            <v/>
          </cell>
        </row>
        <row r="12642">
          <cell r="A12642" t="str">
            <v/>
          </cell>
        </row>
        <row r="12643">
          <cell r="A12643" t="str">
            <v/>
          </cell>
        </row>
        <row r="12644">
          <cell r="A12644" t="str">
            <v/>
          </cell>
        </row>
        <row r="12645">
          <cell r="A12645" t="str">
            <v/>
          </cell>
        </row>
        <row r="12646">
          <cell r="A12646" t="str">
            <v/>
          </cell>
        </row>
        <row r="12647">
          <cell r="A12647" t="str">
            <v/>
          </cell>
        </row>
        <row r="12648">
          <cell r="A12648" t="str">
            <v/>
          </cell>
        </row>
        <row r="12649">
          <cell r="A12649" t="str">
            <v/>
          </cell>
        </row>
        <row r="12650">
          <cell r="A12650" t="str">
            <v/>
          </cell>
        </row>
        <row r="12651">
          <cell r="A12651" t="str">
            <v/>
          </cell>
        </row>
        <row r="12652">
          <cell r="A12652" t="str">
            <v/>
          </cell>
        </row>
        <row r="12653">
          <cell r="A12653" t="str">
            <v/>
          </cell>
        </row>
        <row r="12654">
          <cell r="A12654" t="str">
            <v/>
          </cell>
        </row>
        <row r="12655">
          <cell r="A12655" t="str">
            <v/>
          </cell>
        </row>
        <row r="12656">
          <cell r="A12656" t="str">
            <v/>
          </cell>
        </row>
        <row r="12657">
          <cell r="A12657" t="str">
            <v/>
          </cell>
        </row>
        <row r="12658">
          <cell r="A12658" t="str">
            <v/>
          </cell>
        </row>
        <row r="12659">
          <cell r="A12659" t="str">
            <v/>
          </cell>
        </row>
        <row r="12660">
          <cell r="A12660" t="str">
            <v/>
          </cell>
        </row>
        <row r="12661">
          <cell r="A12661" t="str">
            <v/>
          </cell>
        </row>
        <row r="12662">
          <cell r="A12662" t="str">
            <v/>
          </cell>
        </row>
        <row r="12663">
          <cell r="A12663" t="str">
            <v/>
          </cell>
        </row>
        <row r="12664">
          <cell r="A12664" t="str">
            <v/>
          </cell>
        </row>
        <row r="12665">
          <cell r="A12665" t="str">
            <v/>
          </cell>
        </row>
        <row r="12666">
          <cell r="A12666" t="str">
            <v/>
          </cell>
        </row>
        <row r="12667">
          <cell r="A12667" t="str">
            <v/>
          </cell>
        </row>
        <row r="12668">
          <cell r="A12668" t="str">
            <v/>
          </cell>
        </row>
        <row r="12669">
          <cell r="A12669" t="str">
            <v/>
          </cell>
        </row>
        <row r="12670">
          <cell r="A12670" t="str">
            <v/>
          </cell>
        </row>
        <row r="12671">
          <cell r="A12671" t="str">
            <v/>
          </cell>
        </row>
        <row r="12672">
          <cell r="A12672" t="str">
            <v/>
          </cell>
        </row>
        <row r="12673">
          <cell r="A12673" t="str">
            <v/>
          </cell>
        </row>
        <row r="12674">
          <cell r="A12674" t="str">
            <v/>
          </cell>
        </row>
        <row r="12675">
          <cell r="A12675" t="str">
            <v/>
          </cell>
        </row>
        <row r="12676">
          <cell r="A12676" t="str">
            <v/>
          </cell>
        </row>
        <row r="12677">
          <cell r="A12677" t="str">
            <v/>
          </cell>
        </row>
        <row r="12678">
          <cell r="A12678" t="str">
            <v/>
          </cell>
        </row>
        <row r="12679">
          <cell r="A12679" t="str">
            <v/>
          </cell>
        </row>
        <row r="12680">
          <cell r="A12680" t="str">
            <v/>
          </cell>
        </row>
        <row r="12681">
          <cell r="A12681" t="str">
            <v/>
          </cell>
        </row>
        <row r="12682">
          <cell r="A12682" t="str">
            <v/>
          </cell>
        </row>
        <row r="12683">
          <cell r="A12683" t="str">
            <v/>
          </cell>
        </row>
        <row r="12684">
          <cell r="A12684" t="str">
            <v/>
          </cell>
        </row>
        <row r="12685">
          <cell r="A12685" t="str">
            <v/>
          </cell>
        </row>
        <row r="12686">
          <cell r="A12686" t="str">
            <v/>
          </cell>
        </row>
        <row r="12687">
          <cell r="A12687" t="str">
            <v/>
          </cell>
        </row>
        <row r="12688">
          <cell r="A12688" t="str">
            <v/>
          </cell>
        </row>
        <row r="12689">
          <cell r="A12689" t="str">
            <v/>
          </cell>
        </row>
        <row r="12690">
          <cell r="A12690" t="str">
            <v/>
          </cell>
        </row>
        <row r="12691">
          <cell r="A12691" t="str">
            <v/>
          </cell>
        </row>
        <row r="12692">
          <cell r="A12692" t="str">
            <v/>
          </cell>
        </row>
        <row r="12693">
          <cell r="A12693" t="str">
            <v/>
          </cell>
        </row>
        <row r="12694">
          <cell r="A12694" t="str">
            <v/>
          </cell>
        </row>
        <row r="12695">
          <cell r="A12695" t="str">
            <v/>
          </cell>
        </row>
        <row r="12696">
          <cell r="A12696" t="str">
            <v/>
          </cell>
        </row>
        <row r="12697">
          <cell r="A12697" t="str">
            <v/>
          </cell>
        </row>
        <row r="12698">
          <cell r="A12698" t="str">
            <v/>
          </cell>
        </row>
        <row r="12699">
          <cell r="A12699" t="str">
            <v/>
          </cell>
        </row>
        <row r="12700">
          <cell r="A12700" t="str">
            <v/>
          </cell>
        </row>
        <row r="12701">
          <cell r="A12701" t="str">
            <v/>
          </cell>
        </row>
        <row r="12702">
          <cell r="A12702" t="str">
            <v/>
          </cell>
        </row>
        <row r="12703">
          <cell r="A12703" t="str">
            <v/>
          </cell>
        </row>
        <row r="12704">
          <cell r="A12704" t="str">
            <v/>
          </cell>
        </row>
        <row r="12705">
          <cell r="A12705" t="str">
            <v/>
          </cell>
        </row>
        <row r="12706">
          <cell r="A12706" t="str">
            <v/>
          </cell>
        </row>
        <row r="12707">
          <cell r="A12707" t="str">
            <v/>
          </cell>
        </row>
        <row r="12708">
          <cell r="A12708" t="str">
            <v/>
          </cell>
        </row>
        <row r="12709">
          <cell r="A12709" t="str">
            <v/>
          </cell>
        </row>
        <row r="12710">
          <cell r="A12710" t="str">
            <v/>
          </cell>
        </row>
        <row r="12711">
          <cell r="A12711" t="str">
            <v/>
          </cell>
        </row>
        <row r="12712">
          <cell r="A12712" t="str">
            <v/>
          </cell>
        </row>
        <row r="12713">
          <cell r="A12713" t="str">
            <v/>
          </cell>
        </row>
        <row r="12714">
          <cell r="A12714" t="str">
            <v/>
          </cell>
        </row>
        <row r="12715">
          <cell r="A12715" t="str">
            <v/>
          </cell>
        </row>
        <row r="12716">
          <cell r="A12716" t="str">
            <v/>
          </cell>
        </row>
        <row r="12717">
          <cell r="A12717" t="str">
            <v/>
          </cell>
        </row>
        <row r="12718">
          <cell r="A12718" t="str">
            <v/>
          </cell>
        </row>
        <row r="12719">
          <cell r="A12719" t="str">
            <v/>
          </cell>
        </row>
        <row r="12720">
          <cell r="A12720" t="str">
            <v/>
          </cell>
        </row>
        <row r="12721">
          <cell r="A12721" t="str">
            <v/>
          </cell>
        </row>
        <row r="12722">
          <cell r="A12722" t="str">
            <v/>
          </cell>
        </row>
        <row r="12723">
          <cell r="A12723" t="str">
            <v/>
          </cell>
        </row>
        <row r="12724">
          <cell r="A12724" t="str">
            <v/>
          </cell>
        </row>
        <row r="12725">
          <cell r="A12725" t="str">
            <v/>
          </cell>
        </row>
        <row r="12726">
          <cell r="A12726" t="str">
            <v/>
          </cell>
        </row>
        <row r="12727">
          <cell r="A12727" t="str">
            <v/>
          </cell>
        </row>
        <row r="12728">
          <cell r="A12728" t="str">
            <v/>
          </cell>
        </row>
        <row r="12729">
          <cell r="A12729" t="str">
            <v/>
          </cell>
        </row>
        <row r="12730">
          <cell r="A12730" t="str">
            <v/>
          </cell>
        </row>
        <row r="12731">
          <cell r="A12731" t="str">
            <v/>
          </cell>
        </row>
        <row r="12732">
          <cell r="A12732" t="str">
            <v/>
          </cell>
        </row>
        <row r="12733">
          <cell r="A12733" t="str">
            <v/>
          </cell>
        </row>
        <row r="12734">
          <cell r="A12734" t="str">
            <v/>
          </cell>
        </row>
        <row r="12735">
          <cell r="A12735" t="str">
            <v/>
          </cell>
        </row>
        <row r="12736">
          <cell r="A12736" t="str">
            <v/>
          </cell>
        </row>
        <row r="12737">
          <cell r="A12737" t="str">
            <v/>
          </cell>
        </row>
        <row r="12738">
          <cell r="A12738" t="str">
            <v/>
          </cell>
        </row>
        <row r="12739">
          <cell r="A12739" t="str">
            <v/>
          </cell>
        </row>
        <row r="12740">
          <cell r="A12740" t="str">
            <v/>
          </cell>
        </row>
        <row r="12741">
          <cell r="A12741" t="str">
            <v/>
          </cell>
        </row>
        <row r="12742">
          <cell r="A12742" t="str">
            <v/>
          </cell>
        </row>
        <row r="12743">
          <cell r="A12743" t="str">
            <v/>
          </cell>
        </row>
        <row r="12744">
          <cell r="A12744" t="str">
            <v/>
          </cell>
        </row>
        <row r="12745">
          <cell r="A12745" t="str">
            <v/>
          </cell>
        </row>
        <row r="12746">
          <cell r="A12746" t="str">
            <v/>
          </cell>
        </row>
        <row r="12747">
          <cell r="A12747" t="str">
            <v/>
          </cell>
        </row>
        <row r="12748">
          <cell r="A12748" t="str">
            <v/>
          </cell>
        </row>
        <row r="12749">
          <cell r="A12749" t="str">
            <v/>
          </cell>
        </row>
        <row r="12750">
          <cell r="A12750" t="str">
            <v/>
          </cell>
        </row>
        <row r="12751">
          <cell r="A12751" t="str">
            <v/>
          </cell>
        </row>
        <row r="12752">
          <cell r="A12752" t="str">
            <v/>
          </cell>
        </row>
        <row r="12753">
          <cell r="A12753" t="str">
            <v/>
          </cell>
        </row>
        <row r="12754">
          <cell r="A12754" t="str">
            <v/>
          </cell>
        </row>
        <row r="12755">
          <cell r="A12755" t="str">
            <v/>
          </cell>
        </row>
        <row r="12756">
          <cell r="A12756" t="str">
            <v/>
          </cell>
        </row>
        <row r="12757">
          <cell r="A12757" t="str">
            <v/>
          </cell>
        </row>
        <row r="12758">
          <cell r="A12758" t="str">
            <v/>
          </cell>
        </row>
        <row r="12759">
          <cell r="A12759" t="str">
            <v/>
          </cell>
        </row>
        <row r="12760">
          <cell r="A12760" t="str">
            <v/>
          </cell>
        </row>
        <row r="12761">
          <cell r="A12761" t="str">
            <v/>
          </cell>
        </row>
        <row r="12762">
          <cell r="A12762" t="str">
            <v/>
          </cell>
        </row>
        <row r="12763">
          <cell r="A12763" t="str">
            <v/>
          </cell>
        </row>
        <row r="12764">
          <cell r="A12764" t="str">
            <v/>
          </cell>
        </row>
        <row r="12765">
          <cell r="A12765" t="str">
            <v/>
          </cell>
        </row>
        <row r="12766">
          <cell r="A12766" t="str">
            <v/>
          </cell>
        </row>
        <row r="12767">
          <cell r="A12767" t="str">
            <v/>
          </cell>
        </row>
        <row r="12768">
          <cell r="A12768" t="str">
            <v/>
          </cell>
        </row>
        <row r="12769">
          <cell r="A12769" t="str">
            <v/>
          </cell>
        </row>
        <row r="12770">
          <cell r="A12770" t="str">
            <v/>
          </cell>
        </row>
        <row r="12771">
          <cell r="A12771" t="str">
            <v/>
          </cell>
        </row>
        <row r="12772">
          <cell r="A12772" t="str">
            <v/>
          </cell>
        </row>
        <row r="12773">
          <cell r="A12773" t="str">
            <v/>
          </cell>
        </row>
        <row r="12774">
          <cell r="A12774" t="str">
            <v/>
          </cell>
        </row>
        <row r="12775">
          <cell r="A12775" t="str">
            <v/>
          </cell>
        </row>
        <row r="12776">
          <cell r="A12776" t="str">
            <v/>
          </cell>
        </row>
        <row r="12777">
          <cell r="A12777" t="str">
            <v/>
          </cell>
        </row>
        <row r="12778">
          <cell r="A12778" t="str">
            <v/>
          </cell>
        </row>
        <row r="12779">
          <cell r="A12779" t="str">
            <v/>
          </cell>
        </row>
        <row r="12780">
          <cell r="A12780" t="str">
            <v/>
          </cell>
        </row>
        <row r="12781">
          <cell r="A12781" t="str">
            <v/>
          </cell>
        </row>
        <row r="12782">
          <cell r="A12782" t="str">
            <v/>
          </cell>
        </row>
        <row r="12783">
          <cell r="A12783" t="str">
            <v/>
          </cell>
        </row>
        <row r="12784">
          <cell r="A12784" t="str">
            <v/>
          </cell>
        </row>
        <row r="12785">
          <cell r="A12785" t="str">
            <v/>
          </cell>
        </row>
        <row r="12786">
          <cell r="A12786" t="str">
            <v/>
          </cell>
        </row>
        <row r="12787">
          <cell r="A12787" t="str">
            <v/>
          </cell>
        </row>
        <row r="12788">
          <cell r="A12788" t="str">
            <v/>
          </cell>
        </row>
        <row r="12789">
          <cell r="A12789" t="str">
            <v/>
          </cell>
        </row>
        <row r="12790">
          <cell r="A12790" t="str">
            <v/>
          </cell>
        </row>
        <row r="12791">
          <cell r="A12791" t="str">
            <v/>
          </cell>
        </row>
        <row r="12792">
          <cell r="A12792" t="str">
            <v/>
          </cell>
        </row>
        <row r="12793">
          <cell r="A12793" t="str">
            <v/>
          </cell>
        </row>
        <row r="12794">
          <cell r="A12794" t="str">
            <v/>
          </cell>
        </row>
        <row r="12795">
          <cell r="A12795" t="str">
            <v/>
          </cell>
        </row>
        <row r="12796">
          <cell r="A12796" t="str">
            <v/>
          </cell>
        </row>
        <row r="12797">
          <cell r="A12797" t="str">
            <v/>
          </cell>
        </row>
        <row r="12798">
          <cell r="A12798" t="str">
            <v/>
          </cell>
        </row>
        <row r="12799">
          <cell r="A12799" t="str">
            <v/>
          </cell>
        </row>
        <row r="12800">
          <cell r="A12800" t="str">
            <v/>
          </cell>
        </row>
        <row r="12801">
          <cell r="A12801" t="str">
            <v/>
          </cell>
        </row>
        <row r="12802">
          <cell r="A12802" t="str">
            <v/>
          </cell>
        </row>
        <row r="12803">
          <cell r="A12803" t="str">
            <v/>
          </cell>
        </row>
        <row r="12804">
          <cell r="A12804" t="str">
            <v/>
          </cell>
        </row>
        <row r="12805">
          <cell r="A12805" t="str">
            <v/>
          </cell>
        </row>
        <row r="12806">
          <cell r="A12806" t="str">
            <v/>
          </cell>
        </row>
        <row r="12807">
          <cell r="A12807" t="str">
            <v/>
          </cell>
        </row>
        <row r="12808">
          <cell r="A12808" t="str">
            <v/>
          </cell>
        </row>
        <row r="12809">
          <cell r="A12809" t="str">
            <v/>
          </cell>
        </row>
        <row r="12810">
          <cell r="A12810" t="str">
            <v/>
          </cell>
        </row>
        <row r="12811">
          <cell r="A12811" t="str">
            <v/>
          </cell>
        </row>
        <row r="12812">
          <cell r="A12812" t="str">
            <v/>
          </cell>
        </row>
        <row r="12813">
          <cell r="A12813" t="str">
            <v/>
          </cell>
        </row>
        <row r="12814">
          <cell r="A12814" t="str">
            <v/>
          </cell>
        </row>
        <row r="12815">
          <cell r="A12815" t="str">
            <v/>
          </cell>
        </row>
        <row r="12816">
          <cell r="A12816" t="str">
            <v/>
          </cell>
        </row>
        <row r="12817">
          <cell r="A12817" t="str">
            <v/>
          </cell>
        </row>
        <row r="12818">
          <cell r="A12818" t="str">
            <v/>
          </cell>
        </row>
        <row r="12819">
          <cell r="A12819" t="str">
            <v/>
          </cell>
        </row>
        <row r="12820">
          <cell r="A12820" t="str">
            <v/>
          </cell>
        </row>
        <row r="12821">
          <cell r="A12821" t="str">
            <v/>
          </cell>
        </row>
        <row r="12822">
          <cell r="A12822" t="str">
            <v/>
          </cell>
        </row>
        <row r="12823">
          <cell r="A12823" t="str">
            <v/>
          </cell>
        </row>
        <row r="12824">
          <cell r="A12824" t="str">
            <v/>
          </cell>
        </row>
        <row r="12825">
          <cell r="A12825" t="str">
            <v/>
          </cell>
        </row>
        <row r="12826">
          <cell r="A12826" t="str">
            <v/>
          </cell>
        </row>
        <row r="12827">
          <cell r="A12827" t="str">
            <v/>
          </cell>
        </row>
        <row r="12828">
          <cell r="A12828" t="str">
            <v/>
          </cell>
        </row>
        <row r="12829">
          <cell r="A12829" t="str">
            <v/>
          </cell>
        </row>
        <row r="12830">
          <cell r="A12830" t="str">
            <v/>
          </cell>
        </row>
        <row r="12831">
          <cell r="A12831" t="str">
            <v/>
          </cell>
        </row>
        <row r="12832">
          <cell r="A12832" t="str">
            <v/>
          </cell>
        </row>
        <row r="12833">
          <cell r="A12833" t="str">
            <v/>
          </cell>
        </row>
        <row r="12834">
          <cell r="A12834" t="str">
            <v/>
          </cell>
        </row>
        <row r="12835">
          <cell r="A12835" t="str">
            <v/>
          </cell>
        </row>
        <row r="12836">
          <cell r="A12836" t="str">
            <v/>
          </cell>
        </row>
        <row r="12837">
          <cell r="A12837" t="str">
            <v/>
          </cell>
        </row>
        <row r="12838">
          <cell r="A12838" t="str">
            <v/>
          </cell>
        </row>
        <row r="12839">
          <cell r="A12839" t="str">
            <v/>
          </cell>
        </row>
        <row r="12840">
          <cell r="A12840" t="str">
            <v/>
          </cell>
        </row>
        <row r="12841">
          <cell r="A12841" t="str">
            <v/>
          </cell>
        </row>
        <row r="12842">
          <cell r="A12842" t="str">
            <v/>
          </cell>
        </row>
        <row r="12843">
          <cell r="A12843" t="str">
            <v/>
          </cell>
        </row>
        <row r="12844">
          <cell r="A12844" t="str">
            <v/>
          </cell>
        </row>
        <row r="12845">
          <cell r="A12845" t="str">
            <v/>
          </cell>
        </row>
        <row r="12846">
          <cell r="A12846" t="str">
            <v/>
          </cell>
        </row>
        <row r="12847">
          <cell r="A12847" t="str">
            <v/>
          </cell>
        </row>
        <row r="12848">
          <cell r="A12848" t="str">
            <v/>
          </cell>
        </row>
        <row r="12849">
          <cell r="A12849" t="str">
            <v/>
          </cell>
        </row>
        <row r="12850">
          <cell r="A12850" t="str">
            <v/>
          </cell>
        </row>
        <row r="12851">
          <cell r="A12851" t="str">
            <v/>
          </cell>
        </row>
        <row r="12852">
          <cell r="A12852" t="str">
            <v/>
          </cell>
        </row>
        <row r="12853">
          <cell r="A12853" t="str">
            <v/>
          </cell>
        </row>
        <row r="12854">
          <cell r="A12854" t="str">
            <v/>
          </cell>
        </row>
        <row r="12855">
          <cell r="A12855" t="str">
            <v/>
          </cell>
        </row>
        <row r="12856">
          <cell r="A12856" t="str">
            <v/>
          </cell>
        </row>
        <row r="12857">
          <cell r="A12857" t="str">
            <v/>
          </cell>
        </row>
        <row r="12858">
          <cell r="A12858" t="str">
            <v/>
          </cell>
        </row>
        <row r="12859">
          <cell r="A12859" t="str">
            <v/>
          </cell>
        </row>
        <row r="12860">
          <cell r="A12860" t="str">
            <v/>
          </cell>
        </row>
        <row r="12861">
          <cell r="A12861" t="str">
            <v/>
          </cell>
        </row>
        <row r="12862">
          <cell r="A12862" t="str">
            <v/>
          </cell>
        </row>
        <row r="12863">
          <cell r="A12863" t="str">
            <v/>
          </cell>
        </row>
        <row r="12864">
          <cell r="A12864" t="str">
            <v/>
          </cell>
        </row>
        <row r="12865">
          <cell r="A12865" t="str">
            <v/>
          </cell>
        </row>
        <row r="12866">
          <cell r="A12866" t="str">
            <v/>
          </cell>
        </row>
        <row r="12867">
          <cell r="A12867" t="str">
            <v/>
          </cell>
        </row>
        <row r="12868">
          <cell r="A12868" t="str">
            <v/>
          </cell>
        </row>
        <row r="12869">
          <cell r="A12869" t="str">
            <v/>
          </cell>
        </row>
        <row r="12870">
          <cell r="A12870" t="str">
            <v/>
          </cell>
        </row>
        <row r="12871">
          <cell r="A12871" t="str">
            <v/>
          </cell>
        </row>
        <row r="12872">
          <cell r="A12872" t="str">
            <v/>
          </cell>
        </row>
        <row r="12873">
          <cell r="A12873" t="str">
            <v/>
          </cell>
        </row>
        <row r="12874">
          <cell r="A12874" t="str">
            <v/>
          </cell>
        </row>
        <row r="12875">
          <cell r="A12875" t="str">
            <v/>
          </cell>
        </row>
        <row r="12876">
          <cell r="A12876" t="str">
            <v/>
          </cell>
        </row>
        <row r="12877">
          <cell r="A12877" t="str">
            <v/>
          </cell>
        </row>
        <row r="12878">
          <cell r="A12878" t="str">
            <v/>
          </cell>
        </row>
        <row r="12879">
          <cell r="A12879" t="str">
            <v/>
          </cell>
        </row>
        <row r="12880">
          <cell r="A12880" t="str">
            <v/>
          </cell>
        </row>
        <row r="12881">
          <cell r="A12881" t="str">
            <v/>
          </cell>
        </row>
        <row r="12882">
          <cell r="A12882" t="str">
            <v/>
          </cell>
        </row>
        <row r="12883">
          <cell r="A12883" t="str">
            <v/>
          </cell>
        </row>
        <row r="12884">
          <cell r="A12884" t="str">
            <v/>
          </cell>
        </row>
        <row r="12885">
          <cell r="A12885" t="str">
            <v/>
          </cell>
        </row>
        <row r="12886">
          <cell r="A12886" t="str">
            <v/>
          </cell>
        </row>
        <row r="12887">
          <cell r="A12887" t="str">
            <v/>
          </cell>
        </row>
        <row r="12888">
          <cell r="A12888" t="str">
            <v/>
          </cell>
        </row>
        <row r="12889">
          <cell r="A12889" t="str">
            <v/>
          </cell>
        </row>
        <row r="12890">
          <cell r="A12890" t="str">
            <v/>
          </cell>
        </row>
        <row r="12891">
          <cell r="A12891" t="str">
            <v/>
          </cell>
        </row>
        <row r="12892">
          <cell r="A12892" t="str">
            <v/>
          </cell>
        </row>
        <row r="12893">
          <cell r="A12893" t="str">
            <v/>
          </cell>
        </row>
        <row r="12894">
          <cell r="A12894" t="str">
            <v/>
          </cell>
        </row>
        <row r="12895">
          <cell r="A12895" t="str">
            <v/>
          </cell>
        </row>
        <row r="12896">
          <cell r="A12896" t="str">
            <v/>
          </cell>
        </row>
        <row r="12897">
          <cell r="A12897" t="str">
            <v/>
          </cell>
        </row>
        <row r="12898">
          <cell r="A12898" t="str">
            <v/>
          </cell>
        </row>
        <row r="12899">
          <cell r="A12899" t="str">
            <v/>
          </cell>
        </row>
        <row r="12900">
          <cell r="A12900" t="str">
            <v/>
          </cell>
        </row>
        <row r="12901">
          <cell r="A12901" t="str">
            <v/>
          </cell>
        </row>
        <row r="12902">
          <cell r="A12902" t="str">
            <v/>
          </cell>
        </row>
        <row r="12903">
          <cell r="A12903" t="str">
            <v/>
          </cell>
        </row>
        <row r="12904">
          <cell r="A12904" t="str">
            <v/>
          </cell>
        </row>
        <row r="12905">
          <cell r="A12905" t="str">
            <v/>
          </cell>
        </row>
        <row r="12906">
          <cell r="A12906" t="str">
            <v/>
          </cell>
        </row>
        <row r="12907">
          <cell r="A12907" t="str">
            <v/>
          </cell>
        </row>
        <row r="12908">
          <cell r="A12908" t="str">
            <v/>
          </cell>
        </row>
        <row r="12909">
          <cell r="A12909" t="str">
            <v/>
          </cell>
        </row>
        <row r="12910">
          <cell r="A12910" t="str">
            <v/>
          </cell>
        </row>
        <row r="12911">
          <cell r="A12911" t="str">
            <v/>
          </cell>
        </row>
        <row r="12912">
          <cell r="A12912" t="str">
            <v/>
          </cell>
        </row>
        <row r="12913">
          <cell r="A12913" t="str">
            <v/>
          </cell>
        </row>
        <row r="12914">
          <cell r="A12914" t="str">
            <v/>
          </cell>
        </row>
        <row r="12915">
          <cell r="A12915" t="str">
            <v/>
          </cell>
        </row>
        <row r="12916">
          <cell r="A12916" t="str">
            <v/>
          </cell>
        </row>
        <row r="12917">
          <cell r="A12917" t="str">
            <v/>
          </cell>
        </row>
        <row r="12918">
          <cell r="A12918" t="str">
            <v/>
          </cell>
        </row>
        <row r="12919">
          <cell r="A12919" t="str">
            <v/>
          </cell>
        </row>
        <row r="12920">
          <cell r="A12920" t="str">
            <v/>
          </cell>
        </row>
        <row r="12921">
          <cell r="A12921" t="str">
            <v/>
          </cell>
        </row>
        <row r="12922">
          <cell r="A12922" t="str">
            <v/>
          </cell>
        </row>
        <row r="12923">
          <cell r="A12923" t="str">
            <v/>
          </cell>
        </row>
        <row r="12924">
          <cell r="A12924" t="str">
            <v/>
          </cell>
        </row>
        <row r="12925">
          <cell r="A12925" t="str">
            <v/>
          </cell>
        </row>
        <row r="12926">
          <cell r="A12926" t="str">
            <v/>
          </cell>
        </row>
        <row r="12927">
          <cell r="A12927" t="str">
            <v/>
          </cell>
        </row>
        <row r="12928">
          <cell r="A12928" t="str">
            <v/>
          </cell>
        </row>
        <row r="12929">
          <cell r="A12929" t="str">
            <v/>
          </cell>
        </row>
        <row r="12930">
          <cell r="A12930" t="str">
            <v/>
          </cell>
        </row>
        <row r="12931">
          <cell r="A12931" t="str">
            <v/>
          </cell>
        </row>
        <row r="12932">
          <cell r="A12932" t="str">
            <v/>
          </cell>
        </row>
        <row r="12933">
          <cell r="A12933" t="str">
            <v/>
          </cell>
        </row>
        <row r="12934">
          <cell r="A12934" t="str">
            <v/>
          </cell>
        </row>
        <row r="12935">
          <cell r="A12935" t="str">
            <v/>
          </cell>
        </row>
        <row r="12936">
          <cell r="A12936" t="str">
            <v/>
          </cell>
        </row>
        <row r="12937">
          <cell r="A12937" t="str">
            <v/>
          </cell>
        </row>
        <row r="12938">
          <cell r="A12938" t="str">
            <v/>
          </cell>
        </row>
        <row r="12939">
          <cell r="A12939" t="str">
            <v/>
          </cell>
        </row>
        <row r="12940">
          <cell r="A12940" t="str">
            <v/>
          </cell>
        </row>
        <row r="12941">
          <cell r="A12941" t="str">
            <v/>
          </cell>
        </row>
        <row r="12942">
          <cell r="A12942" t="str">
            <v/>
          </cell>
        </row>
        <row r="12943">
          <cell r="A12943" t="str">
            <v/>
          </cell>
        </row>
        <row r="12944">
          <cell r="A12944" t="str">
            <v/>
          </cell>
        </row>
        <row r="12945">
          <cell r="A12945" t="str">
            <v/>
          </cell>
        </row>
        <row r="12946">
          <cell r="A12946" t="str">
            <v/>
          </cell>
        </row>
        <row r="12947">
          <cell r="A12947" t="str">
            <v/>
          </cell>
        </row>
        <row r="12948">
          <cell r="A12948" t="str">
            <v/>
          </cell>
        </row>
        <row r="12949">
          <cell r="A12949" t="str">
            <v/>
          </cell>
        </row>
        <row r="12950">
          <cell r="A12950" t="str">
            <v/>
          </cell>
        </row>
        <row r="12951">
          <cell r="A12951" t="str">
            <v/>
          </cell>
        </row>
        <row r="12952">
          <cell r="A12952" t="str">
            <v/>
          </cell>
        </row>
        <row r="12953">
          <cell r="A12953" t="str">
            <v/>
          </cell>
        </row>
        <row r="12954">
          <cell r="A12954" t="str">
            <v/>
          </cell>
        </row>
        <row r="12955">
          <cell r="A12955" t="str">
            <v/>
          </cell>
        </row>
        <row r="12956">
          <cell r="A12956" t="str">
            <v/>
          </cell>
        </row>
        <row r="12957">
          <cell r="A12957" t="str">
            <v/>
          </cell>
        </row>
        <row r="12958">
          <cell r="A12958" t="str">
            <v/>
          </cell>
        </row>
        <row r="12959">
          <cell r="A12959" t="str">
            <v/>
          </cell>
        </row>
        <row r="12960">
          <cell r="A12960" t="str">
            <v/>
          </cell>
        </row>
        <row r="12961">
          <cell r="A12961" t="str">
            <v/>
          </cell>
        </row>
        <row r="12962">
          <cell r="A12962" t="str">
            <v/>
          </cell>
        </row>
        <row r="12963">
          <cell r="A12963" t="str">
            <v/>
          </cell>
        </row>
        <row r="12964">
          <cell r="A12964" t="str">
            <v/>
          </cell>
        </row>
        <row r="12965">
          <cell r="A12965" t="str">
            <v/>
          </cell>
        </row>
        <row r="12966">
          <cell r="A12966" t="str">
            <v/>
          </cell>
        </row>
        <row r="12967">
          <cell r="A12967" t="str">
            <v/>
          </cell>
        </row>
        <row r="12968">
          <cell r="A12968" t="str">
            <v/>
          </cell>
        </row>
        <row r="12969">
          <cell r="A12969" t="str">
            <v/>
          </cell>
        </row>
        <row r="12970">
          <cell r="A12970" t="str">
            <v/>
          </cell>
        </row>
        <row r="12971">
          <cell r="A12971" t="str">
            <v/>
          </cell>
        </row>
        <row r="12972">
          <cell r="A12972" t="str">
            <v/>
          </cell>
        </row>
        <row r="12973">
          <cell r="A12973" t="str">
            <v/>
          </cell>
        </row>
        <row r="12974">
          <cell r="A12974" t="str">
            <v/>
          </cell>
        </row>
        <row r="12975">
          <cell r="A12975" t="str">
            <v/>
          </cell>
        </row>
        <row r="12976">
          <cell r="A12976" t="str">
            <v/>
          </cell>
        </row>
        <row r="12977">
          <cell r="A12977" t="str">
            <v/>
          </cell>
        </row>
        <row r="12978">
          <cell r="A12978" t="str">
            <v/>
          </cell>
        </row>
        <row r="12979">
          <cell r="A12979" t="str">
            <v/>
          </cell>
        </row>
        <row r="12980">
          <cell r="A12980" t="str">
            <v/>
          </cell>
        </row>
        <row r="12981">
          <cell r="A12981" t="str">
            <v/>
          </cell>
        </row>
        <row r="12982">
          <cell r="A12982" t="str">
            <v/>
          </cell>
        </row>
        <row r="12983">
          <cell r="A12983" t="str">
            <v/>
          </cell>
        </row>
        <row r="12984">
          <cell r="A12984" t="str">
            <v/>
          </cell>
        </row>
        <row r="12985">
          <cell r="A12985" t="str">
            <v/>
          </cell>
        </row>
        <row r="12986">
          <cell r="A12986" t="str">
            <v/>
          </cell>
        </row>
        <row r="12987">
          <cell r="A12987" t="str">
            <v/>
          </cell>
        </row>
        <row r="12988">
          <cell r="A12988" t="str">
            <v/>
          </cell>
        </row>
        <row r="12989">
          <cell r="A12989" t="str">
            <v/>
          </cell>
        </row>
        <row r="12990">
          <cell r="A12990" t="str">
            <v/>
          </cell>
        </row>
        <row r="12991">
          <cell r="A12991" t="str">
            <v/>
          </cell>
        </row>
        <row r="12992">
          <cell r="A12992" t="str">
            <v/>
          </cell>
        </row>
        <row r="12993">
          <cell r="A12993" t="str">
            <v/>
          </cell>
        </row>
        <row r="12994">
          <cell r="A12994" t="str">
            <v/>
          </cell>
        </row>
        <row r="12995">
          <cell r="A12995" t="str">
            <v/>
          </cell>
        </row>
        <row r="12996">
          <cell r="A12996" t="str">
            <v/>
          </cell>
        </row>
        <row r="12997">
          <cell r="A12997" t="str">
            <v/>
          </cell>
        </row>
        <row r="12998">
          <cell r="A12998" t="str">
            <v/>
          </cell>
        </row>
        <row r="12999">
          <cell r="A12999" t="str">
            <v/>
          </cell>
        </row>
        <row r="13000">
          <cell r="A13000" t="str">
            <v/>
          </cell>
        </row>
        <row r="13001">
          <cell r="A13001" t="str">
            <v/>
          </cell>
        </row>
        <row r="13002">
          <cell r="A13002" t="str">
            <v/>
          </cell>
        </row>
        <row r="13003">
          <cell r="A13003" t="str">
            <v/>
          </cell>
        </row>
        <row r="13004">
          <cell r="A13004" t="str">
            <v/>
          </cell>
        </row>
        <row r="13005">
          <cell r="A13005" t="str">
            <v/>
          </cell>
        </row>
        <row r="13006">
          <cell r="A13006" t="str">
            <v/>
          </cell>
        </row>
        <row r="13007">
          <cell r="A13007" t="str">
            <v/>
          </cell>
        </row>
        <row r="13008">
          <cell r="A13008" t="str">
            <v/>
          </cell>
        </row>
        <row r="13009">
          <cell r="A13009" t="str">
            <v/>
          </cell>
        </row>
        <row r="13010">
          <cell r="A13010" t="str">
            <v/>
          </cell>
        </row>
        <row r="13011">
          <cell r="A13011" t="str">
            <v/>
          </cell>
        </row>
        <row r="13012">
          <cell r="A13012" t="str">
            <v/>
          </cell>
        </row>
        <row r="13013">
          <cell r="A13013" t="str">
            <v/>
          </cell>
        </row>
        <row r="13014">
          <cell r="A13014" t="str">
            <v/>
          </cell>
        </row>
        <row r="13015">
          <cell r="A13015" t="str">
            <v/>
          </cell>
        </row>
        <row r="13016">
          <cell r="A13016" t="str">
            <v/>
          </cell>
        </row>
        <row r="13017">
          <cell r="A13017" t="str">
            <v/>
          </cell>
        </row>
        <row r="13018">
          <cell r="A13018" t="str">
            <v/>
          </cell>
        </row>
        <row r="13019">
          <cell r="A13019" t="str">
            <v/>
          </cell>
        </row>
        <row r="13020">
          <cell r="A13020" t="str">
            <v/>
          </cell>
        </row>
        <row r="13021">
          <cell r="A13021" t="str">
            <v/>
          </cell>
        </row>
        <row r="13022">
          <cell r="A13022" t="str">
            <v/>
          </cell>
        </row>
        <row r="13023">
          <cell r="A13023" t="str">
            <v/>
          </cell>
        </row>
        <row r="13024">
          <cell r="A13024" t="str">
            <v/>
          </cell>
        </row>
        <row r="13025">
          <cell r="A13025" t="str">
            <v/>
          </cell>
        </row>
        <row r="13026">
          <cell r="A13026" t="str">
            <v/>
          </cell>
        </row>
        <row r="13027">
          <cell r="A13027" t="str">
            <v/>
          </cell>
        </row>
        <row r="13028">
          <cell r="A13028" t="str">
            <v/>
          </cell>
        </row>
        <row r="13029">
          <cell r="A13029" t="str">
            <v/>
          </cell>
        </row>
        <row r="13030">
          <cell r="A13030" t="str">
            <v/>
          </cell>
        </row>
        <row r="13031">
          <cell r="A13031" t="str">
            <v/>
          </cell>
        </row>
        <row r="13032">
          <cell r="A13032" t="str">
            <v/>
          </cell>
        </row>
        <row r="13033">
          <cell r="A13033" t="str">
            <v/>
          </cell>
        </row>
        <row r="13034">
          <cell r="A13034" t="str">
            <v/>
          </cell>
        </row>
        <row r="13035">
          <cell r="A13035" t="str">
            <v/>
          </cell>
        </row>
        <row r="13036">
          <cell r="A13036" t="str">
            <v/>
          </cell>
        </row>
        <row r="13037">
          <cell r="A13037" t="str">
            <v/>
          </cell>
        </row>
        <row r="13038">
          <cell r="A13038" t="str">
            <v/>
          </cell>
        </row>
        <row r="13039">
          <cell r="A13039" t="str">
            <v/>
          </cell>
        </row>
        <row r="13040">
          <cell r="A13040" t="str">
            <v/>
          </cell>
        </row>
        <row r="13041">
          <cell r="A13041" t="str">
            <v/>
          </cell>
        </row>
        <row r="13042">
          <cell r="A13042" t="str">
            <v/>
          </cell>
        </row>
        <row r="13043">
          <cell r="A13043" t="str">
            <v/>
          </cell>
        </row>
        <row r="13044">
          <cell r="A13044" t="str">
            <v/>
          </cell>
        </row>
        <row r="13045">
          <cell r="A13045" t="str">
            <v/>
          </cell>
        </row>
        <row r="13046">
          <cell r="A13046" t="str">
            <v/>
          </cell>
        </row>
        <row r="13047">
          <cell r="A13047" t="str">
            <v/>
          </cell>
        </row>
        <row r="13048">
          <cell r="A13048" t="str">
            <v/>
          </cell>
        </row>
        <row r="13049">
          <cell r="A13049" t="str">
            <v/>
          </cell>
        </row>
        <row r="13050">
          <cell r="A13050" t="str">
            <v/>
          </cell>
        </row>
        <row r="13051">
          <cell r="A13051" t="str">
            <v/>
          </cell>
        </row>
        <row r="13052">
          <cell r="A13052" t="str">
            <v/>
          </cell>
        </row>
        <row r="13053">
          <cell r="A13053" t="str">
            <v/>
          </cell>
        </row>
        <row r="13054">
          <cell r="A13054" t="str">
            <v/>
          </cell>
        </row>
        <row r="13055">
          <cell r="A13055" t="str">
            <v/>
          </cell>
        </row>
        <row r="13056">
          <cell r="A13056" t="str">
            <v/>
          </cell>
        </row>
        <row r="13057">
          <cell r="A13057" t="str">
            <v/>
          </cell>
        </row>
        <row r="13058">
          <cell r="A13058" t="str">
            <v/>
          </cell>
        </row>
        <row r="13059">
          <cell r="A13059" t="str">
            <v/>
          </cell>
        </row>
        <row r="13060">
          <cell r="A13060" t="str">
            <v/>
          </cell>
        </row>
        <row r="13061">
          <cell r="A13061" t="str">
            <v/>
          </cell>
        </row>
        <row r="13062">
          <cell r="A13062" t="str">
            <v/>
          </cell>
        </row>
        <row r="13063">
          <cell r="A13063" t="str">
            <v/>
          </cell>
        </row>
        <row r="13064">
          <cell r="A13064" t="str">
            <v/>
          </cell>
        </row>
        <row r="13065">
          <cell r="A13065" t="str">
            <v/>
          </cell>
        </row>
        <row r="13066">
          <cell r="A13066" t="str">
            <v/>
          </cell>
        </row>
        <row r="13067">
          <cell r="A13067" t="str">
            <v/>
          </cell>
        </row>
        <row r="13068">
          <cell r="A13068" t="str">
            <v/>
          </cell>
        </row>
        <row r="13069">
          <cell r="A13069" t="str">
            <v/>
          </cell>
        </row>
        <row r="13070">
          <cell r="A13070" t="str">
            <v/>
          </cell>
        </row>
        <row r="13071">
          <cell r="A13071" t="str">
            <v/>
          </cell>
        </row>
        <row r="13072">
          <cell r="A13072" t="str">
            <v/>
          </cell>
        </row>
        <row r="13073">
          <cell r="A13073" t="str">
            <v/>
          </cell>
        </row>
        <row r="13074">
          <cell r="A13074" t="str">
            <v/>
          </cell>
        </row>
        <row r="13075">
          <cell r="A13075" t="str">
            <v/>
          </cell>
        </row>
        <row r="13076">
          <cell r="A13076" t="str">
            <v/>
          </cell>
        </row>
        <row r="13077">
          <cell r="A13077" t="str">
            <v/>
          </cell>
        </row>
        <row r="13078">
          <cell r="A13078" t="str">
            <v/>
          </cell>
        </row>
        <row r="13079">
          <cell r="A13079" t="str">
            <v/>
          </cell>
        </row>
        <row r="13080">
          <cell r="A13080" t="str">
            <v/>
          </cell>
        </row>
        <row r="13081">
          <cell r="A13081" t="str">
            <v/>
          </cell>
        </row>
        <row r="13082">
          <cell r="A13082" t="str">
            <v/>
          </cell>
        </row>
        <row r="13083">
          <cell r="A13083" t="str">
            <v/>
          </cell>
        </row>
        <row r="13084">
          <cell r="A13084" t="str">
            <v/>
          </cell>
        </row>
        <row r="13085">
          <cell r="A13085" t="str">
            <v/>
          </cell>
        </row>
        <row r="13086">
          <cell r="A13086" t="str">
            <v/>
          </cell>
        </row>
        <row r="13087">
          <cell r="A13087" t="str">
            <v/>
          </cell>
        </row>
        <row r="13088">
          <cell r="A13088" t="str">
            <v/>
          </cell>
        </row>
        <row r="13089">
          <cell r="A13089" t="str">
            <v/>
          </cell>
        </row>
        <row r="13090">
          <cell r="A13090" t="str">
            <v/>
          </cell>
        </row>
        <row r="13091">
          <cell r="A13091" t="str">
            <v/>
          </cell>
        </row>
        <row r="13092">
          <cell r="A13092" t="str">
            <v/>
          </cell>
        </row>
        <row r="13093">
          <cell r="A13093" t="str">
            <v/>
          </cell>
        </row>
        <row r="13094">
          <cell r="A13094" t="str">
            <v/>
          </cell>
        </row>
        <row r="13095">
          <cell r="A13095" t="str">
            <v/>
          </cell>
        </row>
        <row r="13096">
          <cell r="A13096" t="str">
            <v/>
          </cell>
        </row>
        <row r="13097">
          <cell r="A13097" t="str">
            <v/>
          </cell>
        </row>
        <row r="13098">
          <cell r="A13098" t="str">
            <v/>
          </cell>
        </row>
        <row r="13099">
          <cell r="A13099" t="str">
            <v/>
          </cell>
        </row>
        <row r="13100">
          <cell r="A13100" t="str">
            <v/>
          </cell>
        </row>
        <row r="13101">
          <cell r="A13101" t="str">
            <v/>
          </cell>
        </row>
        <row r="13102">
          <cell r="A13102" t="str">
            <v/>
          </cell>
        </row>
        <row r="13103">
          <cell r="A13103" t="str">
            <v/>
          </cell>
        </row>
        <row r="13104">
          <cell r="A13104" t="str">
            <v/>
          </cell>
        </row>
        <row r="13105">
          <cell r="A13105" t="str">
            <v/>
          </cell>
        </row>
        <row r="13106">
          <cell r="A13106" t="str">
            <v/>
          </cell>
        </row>
        <row r="13107">
          <cell r="A13107" t="str">
            <v/>
          </cell>
        </row>
        <row r="13108">
          <cell r="A13108" t="str">
            <v/>
          </cell>
        </row>
        <row r="13109">
          <cell r="A13109" t="str">
            <v/>
          </cell>
        </row>
        <row r="13110">
          <cell r="A13110" t="str">
            <v/>
          </cell>
        </row>
        <row r="13111">
          <cell r="A13111" t="str">
            <v/>
          </cell>
        </row>
        <row r="13112">
          <cell r="A13112" t="str">
            <v/>
          </cell>
        </row>
        <row r="13113">
          <cell r="A13113" t="str">
            <v/>
          </cell>
        </row>
        <row r="13114">
          <cell r="A13114" t="str">
            <v/>
          </cell>
        </row>
        <row r="13115">
          <cell r="A13115" t="str">
            <v/>
          </cell>
        </row>
        <row r="13116">
          <cell r="A13116" t="str">
            <v/>
          </cell>
        </row>
        <row r="13117">
          <cell r="A13117" t="str">
            <v/>
          </cell>
        </row>
        <row r="13118">
          <cell r="A13118" t="str">
            <v/>
          </cell>
        </row>
        <row r="13119">
          <cell r="A13119" t="str">
            <v/>
          </cell>
        </row>
        <row r="13120">
          <cell r="A13120" t="str">
            <v/>
          </cell>
        </row>
        <row r="13121">
          <cell r="A13121" t="str">
            <v/>
          </cell>
        </row>
        <row r="13122">
          <cell r="A13122" t="str">
            <v/>
          </cell>
        </row>
        <row r="13123">
          <cell r="A13123" t="str">
            <v/>
          </cell>
        </row>
        <row r="13124">
          <cell r="A13124" t="str">
            <v/>
          </cell>
        </row>
        <row r="13125">
          <cell r="A13125" t="str">
            <v/>
          </cell>
        </row>
        <row r="13126">
          <cell r="A13126" t="str">
            <v/>
          </cell>
        </row>
        <row r="13127">
          <cell r="A13127" t="str">
            <v/>
          </cell>
        </row>
        <row r="13128">
          <cell r="A13128" t="str">
            <v/>
          </cell>
        </row>
        <row r="13129">
          <cell r="A13129" t="str">
            <v/>
          </cell>
        </row>
        <row r="13130">
          <cell r="A13130" t="str">
            <v/>
          </cell>
        </row>
        <row r="13131">
          <cell r="A13131" t="str">
            <v/>
          </cell>
        </row>
        <row r="13132">
          <cell r="A13132" t="str">
            <v/>
          </cell>
        </row>
        <row r="13133">
          <cell r="A13133" t="str">
            <v/>
          </cell>
        </row>
        <row r="13134">
          <cell r="A13134" t="str">
            <v/>
          </cell>
        </row>
        <row r="13135">
          <cell r="A13135" t="str">
            <v/>
          </cell>
        </row>
        <row r="13136">
          <cell r="A13136" t="str">
            <v/>
          </cell>
        </row>
        <row r="13137">
          <cell r="A13137" t="str">
            <v/>
          </cell>
        </row>
        <row r="13138">
          <cell r="A13138" t="str">
            <v/>
          </cell>
        </row>
        <row r="13139">
          <cell r="A13139" t="str">
            <v/>
          </cell>
        </row>
        <row r="13140">
          <cell r="A13140" t="str">
            <v/>
          </cell>
        </row>
        <row r="13141">
          <cell r="A13141" t="str">
            <v/>
          </cell>
        </row>
        <row r="13142">
          <cell r="A13142" t="str">
            <v/>
          </cell>
        </row>
        <row r="13143">
          <cell r="A13143" t="str">
            <v/>
          </cell>
        </row>
        <row r="13144">
          <cell r="A13144" t="str">
            <v/>
          </cell>
        </row>
        <row r="13145">
          <cell r="A13145" t="str">
            <v/>
          </cell>
        </row>
        <row r="13146">
          <cell r="A13146" t="str">
            <v/>
          </cell>
        </row>
        <row r="13147">
          <cell r="A13147" t="str">
            <v/>
          </cell>
        </row>
        <row r="13148">
          <cell r="A13148" t="str">
            <v/>
          </cell>
        </row>
        <row r="13149">
          <cell r="A13149" t="str">
            <v/>
          </cell>
        </row>
        <row r="13150">
          <cell r="A13150" t="str">
            <v/>
          </cell>
        </row>
        <row r="13151">
          <cell r="A13151" t="str">
            <v/>
          </cell>
        </row>
        <row r="13152">
          <cell r="A13152" t="str">
            <v/>
          </cell>
        </row>
        <row r="13153">
          <cell r="A13153" t="str">
            <v/>
          </cell>
        </row>
        <row r="13154">
          <cell r="A13154" t="str">
            <v/>
          </cell>
        </row>
        <row r="13155">
          <cell r="A13155" t="str">
            <v/>
          </cell>
        </row>
        <row r="13156">
          <cell r="A13156" t="str">
            <v/>
          </cell>
        </row>
        <row r="13157">
          <cell r="A13157" t="str">
            <v/>
          </cell>
        </row>
        <row r="13158">
          <cell r="A13158" t="str">
            <v/>
          </cell>
        </row>
        <row r="13159">
          <cell r="A13159" t="str">
            <v/>
          </cell>
        </row>
        <row r="13160">
          <cell r="A13160" t="str">
            <v/>
          </cell>
        </row>
        <row r="13161">
          <cell r="A13161" t="str">
            <v/>
          </cell>
        </row>
        <row r="13162">
          <cell r="A13162" t="str">
            <v/>
          </cell>
        </row>
        <row r="13163">
          <cell r="A13163" t="str">
            <v/>
          </cell>
        </row>
        <row r="13164">
          <cell r="A13164" t="str">
            <v/>
          </cell>
        </row>
        <row r="13165">
          <cell r="A13165" t="str">
            <v/>
          </cell>
        </row>
        <row r="13166">
          <cell r="A13166" t="str">
            <v/>
          </cell>
        </row>
        <row r="13167">
          <cell r="A13167" t="str">
            <v/>
          </cell>
        </row>
        <row r="13168">
          <cell r="A13168" t="str">
            <v/>
          </cell>
        </row>
        <row r="13169">
          <cell r="A13169" t="str">
            <v/>
          </cell>
        </row>
        <row r="13170">
          <cell r="A13170" t="str">
            <v/>
          </cell>
        </row>
        <row r="13171">
          <cell r="A13171" t="str">
            <v/>
          </cell>
        </row>
        <row r="13172">
          <cell r="A13172" t="str">
            <v/>
          </cell>
        </row>
        <row r="13173">
          <cell r="A13173" t="str">
            <v/>
          </cell>
        </row>
        <row r="13174">
          <cell r="A13174" t="str">
            <v/>
          </cell>
        </row>
        <row r="13175">
          <cell r="A13175" t="str">
            <v/>
          </cell>
        </row>
        <row r="13176">
          <cell r="A13176" t="str">
            <v/>
          </cell>
        </row>
        <row r="13177">
          <cell r="A13177" t="str">
            <v/>
          </cell>
        </row>
        <row r="13178">
          <cell r="A13178" t="str">
            <v/>
          </cell>
        </row>
        <row r="13179">
          <cell r="A13179" t="str">
            <v/>
          </cell>
        </row>
        <row r="13180">
          <cell r="A13180" t="str">
            <v/>
          </cell>
        </row>
        <row r="13181">
          <cell r="A13181" t="str">
            <v/>
          </cell>
        </row>
        <row r="13182">
          <cell r="A13182" t="str">
            <v/>
          </cell>
        </row>
        <row r="13183">
          <cell r="A13183" t="str">
            <v/>
          </cell>
        </row>
        <row r="13184">
          <cell r="A13184" t="str">
            <v/>
          </cell>
        </row>
        <row r="13185">
          <cell r="A13185" t="str">
            <v/>
          </cell>
        </row>
        <row r="13186">
          <cell r="A13186" t="str">
            <v/>
          </cell>
        </row>
        <row r="13187">
          <cell r="A13187" t="str">
            <v/>
          </cell>
        </row>
        <row r="13188">
          <cell r="A13188" t="str">
            <v/>
          </cell>
        </row>
        <row r="13189">
          <cell r="A13189" t="str">
            <v/>
          </cell>
        </row>
        <row r="13190">
          <cell r="A13190" t="str">
            <v/>
          </cell>
        </row>
        <row r="13191">
          <cell r="A13191" t="str">
            <v/>
          </cell>
        </row>
        <row r="13192">
          <cell r="A13192" t="str">
            <v/>
          </cell>
        </row>
        <row r="13193">
          <cell r="A13193" t="str">
            <v/>
          </cell>
        </row>
        <row r="13194">
          <cell r="A13194" t="str">
            <v/>
          </cell>
        </row>
        <row r="13195">
          <cell r="A13195" t="str">
            <v/>
          </cell>
        </row>
        <row r="13196">
          <cell r="A13196" t="str">
            <v/>
          </cell>
        </row>
        <row r="13197">
          <cell r="A13197" t="str">
            <v/>
          </cell>
        </row>
        <row r="13198">
          <cell r="A13198" t="str">
            <v/>
          </cell>
        </row>
        <row r="13199">
          <cell r="A13199" t="str">
            <v/>
          </cell>
        </row>
        <row r="13200">
          <cell r="A13200" t="str">
            <v/>
          </cell>
        </row>
        <row r="13201">
          <cell r="A13201" t="str">
            <v/>
          </cell>
        </row>
        <row r="13202">
          <cell r="A13202" t="str">
            <v/>
          </cell>
        </row>
        <row r="13203">
          <cell r="A13203" t="str">
            <v/>
          </cell>
        </row>
        <row r="13204">
          <cell r="A13204" t="str">
            <v/>
          </cell>
        </row>
        <row r="13205">
          <cell r="A13205" t="str">
            <v/>
          </cell>
        </row>
        <row r="13206">
          <cell r="A13206" t="str">
            <v/>
          </cell>
        </row>
        <row r="13207">
          <cell r="A13207" t="str">
            <v/>
          </cell>
        </row>
        <row r="13208">
          <cell r="A13208" t="str">
            <v/>
          </cell>
        </row>
        <row r="13209">
          <cell r="A13209" t="str">
            <v/>
          </cell>
        </row>
        <row r="13210">
          <cell r="A13210" t="str">
            <v/>
          </cell>
        </row>
        <row r="13211">
          <cell r="A13211" t="str">
            <v/>
          </cell>
        </row>
        <row r="13212">
          <cell r="A13212" t="str">
            <v/>
          </cell>
        </row>
        <row r="13213">
          <cell r="A13213" t="str">
            <v/>
          </cell>
        </row>
        <row r="13214">
          <cell r="A13214" t="str">
            <v/>
          </cell>
        </row>
        <row r="13215">
          <cell r="A13215" t="str">
            <v/>
          </cell>
        </row>
        <row r="13216">
          <cell r="A13216" t="str">
            <v/>
          </cell>
        </row>
        <row r="13217">
          <cell r="A13217" t="str">
            <v/>
          </cell>
        </row>
        <row r="13218">
          <cell r="A13218" t="str">
            <v/>
          </cell>
        </row>
        <row r="13219">
          <cell r="A13219" t="str">
            <v/>
          </cell>
        </row>
        <row r="13220">
          <cell r="A13220" t="str">
            <v/>
          </cell>
        </row>
        <row r="13221">
          <cell r="A13221" t="str">
            <v/>
          </cell>
        </row>
        <row r="13222">
          <cell r="A13222" t="str">
            <v/>
          </cell>
        </row>
        <row r="13223">
          <cell r="A13223" t="str">
            <v/>
          </cell>
        </row>
        <row r="13224">
          <cell r="A13224" t="str">
            <v/>
          </cell>
        </row>
        <row r="13225">
          <cell r="A13225" t="str">
            <v/>
          </cell>
        </row>
        <row r="13226">
          <cell r="A13226" t="str">
            <v/>
          </cell>
        </row>
        <row r="13227">
          <cell r="A13227" t="str">
            <v/>
          </cell>
        </row>
        <row r="13228">
          <cell r="A13228" t="str">
            <v/>
          </cell>
        </row>
        <row r="13229">
          <cell r="A13229" t="str">
            <v/>
          </cell>
        </row>
        <row r="13230">
          <cell r="A13230" t="str">
            <v/>
          </cell>
        </row>
        <row r="13231">
          <cell r="A13231" t="str">
            <v/>
          </cell>
        </row>
        <row r="13232">
          <cell r="A13232" t="str">
            <v/>
          </cell>
        </row>
        <row r="13233">
          <cell r="A13233" t="str">
            <v/>
          </cell>
        </row>
        <row r="13234">
          <cell r="A13234" t="str">
            <v/>
          </cell>
        </row>
        <row r="13235">
          <cell r="A13235" t="str">
            <v/>
          </cell>
        </row>
        <row r="13236">
          <cell r="A13236" t="str">
            <v/>
          </cell>
        </row>
        <row r="13237">
          <cell r="A13237" t="str">
            <v/>
          </cell>
        </row>
        <row r="13238">
          <cell r="A13238" t="str">
            <v/>
          </cell>
        </row>
        <row r="13239">
          <cell r="A13239" t="str">
            <v/>
          </cell>
        </row>
        <row r="13240">
          <cell r="A13240" t="str">
            <v/>
          </cell>
        </row>
        <row r="13241">
          <cell r="A13241" t="str">
            <v/>
          </cell>
        </row>
        <row r="13242">
          <cell r="A13242" t="str">
            <v/>
          </cell>
        </row>
        <row r="13243">
          <cell r="A13243" t="str">
            <v/>
          </cell>
        </row>
        <row r="13244">
          <cell r="A13244" t="str">
            <v/>
          </cell>
        </row>
        <row r="13245">
          <cell r="A13245" t="str">
            <v/>
          </cell>
        </row>
        <row r="13246">
          <cell r="A13246" t="str">
            <v/>
          </cell>
        </row>
        <row r="13247">
          <cell r="A13247" t="str">
            <v/>
          </cell>
        </row>
        <row r="13248">
          <cell r="A13248" t="str">
            <v/>
          </cell>
        </row>
        <row r="13249">
          <cell r="A13249" t="str">
            <v/>
          </cell>
        </row>
        <row r="13250">
          <cell r="A13250" t="str">
            <v/>
          </cell>
        </row>
        <row r="13251">
          <cell r="A13251" t="str">
            <v/>
          </cell>
        </row>
        <row r="13252">
          <cell r="A13252" t="str">
            <v/>
          </cell>
        </row>
        <row r="13253">
          <cell r="A13253" t="str">
            <v/>
          </cell>
        </row>
        <row r="13254">
          <cell r="A13254" t="str">
            <v/>
          </cell>
        </row>
        <row r="13255">
          <cell r="A13255" t="str">
            <v/>
          </cell>
        </row>
        <row r="13256">
          <cell r="A13256" t="str">
            <v/>
          </cell>
        </row>
        <row r="13257">
          <cell r="A13257" t="str">
            <v/>
          </cell>
        </row>
        <row r="13258">
          <cell r="A13258" t="str">
            <v/>
          </cell>
        </row>
        <row r="13259">
          <cell r="A13259" t="str">
            <v/>
          </cell>
        </row>
        <row r="13260">
          <cell r="A13260" t="str">
            <v/>
          </cell>
        </row>
        <row r="13261">
          <cell r="A13261" t="str">
            <v/>
          </cell>
        </row>
        <row r="13262">
          <cell r="A13262" t="str">
            <v/>
          </cell>
        </row>
        <row r="13263">
          <cell r="A13263" t="str">
            <v/>
          </cell>
        </row>
        <row r="13264">
          <cell r="A13264" t="str">
            <v/>
          </cell>
        </row>
        <row r="13265">
          <cell r="A13265" t="str">
            <v/>
          </cell>
        </row>
        <row r="13266">
          <cell r="A13266" t="str">
            <v/>
          </cell>
        </row>
        <row r="13267">
          <cell r="A13267" t="str">
            <v/>
          </cell>
        </row>
        <row r="13268">
          <cell r="A13268" t="str">
            <v/>
          </cell>
        </row>
        <row r="13269">
          <cell r="A13269" t="str">
            <v/>
          </cell>
        </row>
        <row r="13270">
          <cell r="A13270" t="str">
            <v/>
          </cell>
        </row>
        <row r="13271">
          <cell r="A13271" t="str">
            <v/>
          </cell>
        </row>
        <row r="13272">
          <cell r="A13272" t="str">
            <v/>
          </cell>
        </row>
        <row r="13273">
          <cell r="A13273" t="str">
            <v/>
          </cell>
        </row>
        <row r="13274">
          <cell r="A13274" t="str">
            <v/>
          </cell>
        </row>
        <row r="13275">
          <cell r="A13275" t="str">
            <v/>
          </cell>
        </row>
        <row r="13276">
          <cell r="A13276" t="str">
            <v/>
          </cell>
        </row>
        <row r="13277">
          <cell r="A13277" t="str">
            <v/>
          </cell>
        </row>
        <row r="13278">
          <cell r="A13278" t="str">
            <v/>
          </cell>
        </row>
        <row r="13279">
          <cell r="A13279" t="str">
            <v/>
          </cell>
        </row>
        <row r="13280">
          <cell r="A13280" t="str">
            <v/>
          </cell>
        </row>
        <row r="13281">
          <cell r="A13281" t="str">
            <v/>
          </cell>
        </row>
        <row r="13282">
          <cell r="A13282" t="str">
            <v/>
          </cell>
        </row>
        <row r="13283">
          <cell r="A13283" t="str">
            <v/>
          </cell>
        </row>
        <row r="13284">
          <cell r="A13284" t="str">
            <v/>
          </cell>
        </row>
        <row r="13285">
          <cell r="A13285" t="str">
            <v/>
          </cell>
        </row>
        <row r="13286">
          <cell r="A13286" t="str">
            <v/>
          </cell>
        </row>
        <row r="13287">
          <cell r="A13287" t="str">
            <v/>
          </cell>
        </row>
        <row r="13288">
          <cell r="A13288" t="str">
            <v/>
          </cell>
        </row>
        <row r="13289">
          <cell r="A13289" t="str">
            <v/>
          </cell>
        </row>
        <row r="13290">
          <cell r="A13290" t="str">
            <v/>
          </cell>
        </row>
        <row r="13291">
          <cell r="A13291" t="str">
            <v/>
          </cell>
        </row>
        <row r="13292">
          <cell r="A13292" t="str">
            <v/>
          </cell>
        </row>
        <row r="13293">
          <cell r="A13293" t="str">
            <v/>
          </cell>
        </row>
        <row r="13294">
          <cell r="A13294" t="str">
            <v/>
          </cell>
        </row>
        <row r="13295">
          <cell r="A13295" t="str">
            <v/>
          </cell>
        </row>
        <row r="13296">
          <cell r="A13296" t="str">
            <v/>
          </cell>
        </row>
        <row r="13297">
          <cell r="A13297" t="str">
            <v/>
          </cell>
        </row>
        <row r="13298">
          <cell r="A13298" t="str">
            <v/>
          </cell>
        </row>
        <row r="13299">
          <cell r="A13299" t="str">
            <v/>
          </cell>
        </row>
        <row r="13300">
          <cell r="A13300" t="str">
            <v/>
          </cell>
        </row>
        <row r="13301">
          <cell r="A13301" t="str">
            <v/>
          </cell>
        </row>
        <row r="13302">
          <cell r="A13302" t="str">
            <v/>
          </cell>
        </row>
        <row r="13303">
          <cell r="A13303" t="str">
            <v/>
          </cell>
        </row>
        <row r="13304">
          <cell r="A13304" t="str">
            <v/>
          </cell>
        </row>
        <row r="13305">
          <cell r="A13305" t="str">
            <v/>
          </cell>
        </row>
        <row r="13306">
          <cell r="A13306" t="str">
            <v/>
          </cell>
        </row>
        <row r="13307">
          <cell r="A13307" t="str">
            <v/>
          </cell>
        </row>
        <row r="13308">
          <cell r="A13308" t="str">
            <v/>
          </cell>
        </row>
        <row r="13309">
          <cell r="A13309" t="str">
            <v/>
          </cell>
        </row>
        <row r="13310">
          <cell r="A13310" t="str">
            <v/>
          </cell>
        </row>
        <row r="13311">
          <cell r="A13311" t="str">
            <v/>
          </cell>
        </row>
        <row r="13312">
          <cell r="A13312" t="str">
            <v/>
          </cell>
        </row>
        <row r="13313">
          <cell r="A13313" t="str">
            <v/>
          </cell>
        </row>
        <row r="13314">
          <cell r="A13314" t="str">
            <v/>
          </cell>
        </row>
        <row r="13315">
          <cell r="A13315" t="str">
            <v/>
          </cell>
        </row>
        <row r="13316">
          <cell r="A13316" t="str">
            <v/>
          </cell>
        </row>
        <row r="13317">
          <cell r="A13317" t="str">
            <v/>
          </cell>
        </row>
        <row r="13318">
          <cell r="A13318" t="str">
            <v/>
          </cell>
        </row>
        <row r="13319">
          <cell r="A13319" t="str">
            <v/>
          </cell>
        </row>
        <row r="13320">
          <cell r="A13320" t="str">
            <v/>
          </cell>
        </row>
        <row r="13321">
          <cell r="A13321" t="str">
            <v/>
          </cell>
        </row>
        <row r="13322">
          <cell r="A13322" t="str">
            <v/>
          </cell>
        </row>
        <row r="13323">
          <cell r="A13323" t="str">
            <v/>
          </cell>
        </row>
        <row r="13324">
          <cell r="A13324" t="str">
            <v/>
          </cell>
        </row>
        <row r="13325">
          <cell r="A13325" t="str">
            <v/>
          </cell>
        </row>
        <row r="13326">
          <cell r="A13326" t="str">
            <v/>
          </cell>
        </row>
        <row r="13327">
          <cell r="A13327" t="str">
            <v/>
          </cell>
        </row>
        <row r="13328">
          <cell r="A13328" t="str">
            <v/>
          </cell>
        </row>
        <row r="13329">
          <cell r="A13329" t="str">
            <v/>
          </cell>
        </row>
        <row r="13330">
          <cell r="A13330" t="str">
            <v/>
          </cell>
        </row>
        <row r="13331">
          <cell r="A13331" t="str">
            <v/>
          </cell>
        </row>
        <row r="13332">
          <cell r="A13332" t="str">
            <v/>
          </cell>
        </row>
        <row r="13333">
          <cell r="A13333" t="str">
            <v/>
          </cell>
        </row>
        <row r="13334">
          <cell r="A13334" t="str">
            <v/>
          </cell>
        </row>
        <row r="13335">
          <cell r="A13335" t="str">
            <v/>
          </cell>
        </row>
        <row r="13336">
          <cell r="A13336" t="str">
            <v/>
          </cell>
        </row>
        <row r="13337">
          <cell r="A13337" t="str">
            <v/>
          </cell>
        </row>
        <row r="13338">
          <cell r="A13338" t="str">
            <v/>
          </cell>
        </row>
        <row r="13339">
          <cell r="A13339" t="str">
            <v/>
          </cell>
        </row>
        <row r="13340">
          <cell r="A13340" t="str">
            <v/>
          </cell>
        </row>
        <row r="13341">
          <cell r="A13341" t="str">
            <v/>
          </cell>
        </row>
        <row r="13342">
          <cell r="A13342" t="str">
            <v/>
          </cell>
        </row>
        <row r="13343">
          <cell r="A13343" t="str">
            <v/>
          </cell>
        </row>
        <row r="13344">
          <cell r="A13344" t="str">
            <v/>
          </cell>
        </row>
        <row r="13345">
          <cell r="A13345" t="str">
            <v/>
          </cell>
        </row>
        <row r="13346">
          <cell r="A13346" t="str">
            <v/>
          </cell>
        </row>
        <row r="13347">
          <cell r="A13347" t="str">
            <v/>
          </cell>
        </row>
        <row r="13348">
          <cell r="A13348" t="str">
            <v/>
          </cell>
        </row>
        <row r="13349">
          <cell r="A13349" t="str">
            <v/>
          </cell>
        </row>
        <row r="13350">
          <cell r="A13350" t="str">
            <v/>
          </cell>
        </row>
        <row r="13351">
          <cell r="A13351" t="str">
            <v/>
          </cell>
        </row>
        <row r="13352">
          <cell r="A13352" t="str">
            <v/>
          </cell>
        </row>
        <row r="13353">
          <cell r="A13353" t="str">
            <v/>
          </cell>
        </row>
        <row r="13354">
          <cell r="A13354" t="str">
            <v/>
          </cell>
        </row>
        <row r="13355">
          <cell r="A13355" t="str">
            <v/>
          </cell>
        </row>
        <row r="13356">
          <cell r="A13356" t="str">
            <v/>
          </cell>
        </row>
        <row r="13357">
          <cell r="A13357" t="str">
            <v/>
          </cell>
        </row>
        <row r="13358">
          <cell r="A13358" t="str">
            <v/>
          </cell>
        </row>
        <row r="13359">
          <cell r="A13359" t="str">
            <v/>
          </cell>
        </row>
        <row r="13360">
          <cell r="A13360" t="str">
            <v/>
          </cell>
        </row>
        <row r="13361">
          <cell r="A13361" t="str">
            <v/>
          </cell>
        </row>
        <row r="13362">
          <cell r="A13362" t="str">
            <v/>
          </cell>
        </row>
        <row r="13363">
          <cell r="A13363" t="str">
            <v/>
          </cell>
        </row>
        <row r="13364">
          <cell r="A13364" t="str">
            <v/>
          </cell>
        </row>
        <row r="13365">
          <cell r="A13365" t="str">
            <v/>
          </cell>
        </row>
        <row r="13366">
          <cell r="A13366" t="str">
            <v/>
          </cell>
        </row>
        <row r="13367">
          <cell r="A13367" t="str">
            <v/>
          </cell>
        </row>
        <row r="13368">
          <cell r="A13368" t="str">
            <v/>
          </cell>
        </row>
        <row r="13369">
          <cell r="A13369" t="str">
            <v/>
          </cell>
        </row>
        <row r="13370">
          <cell r="A13370" t="str">
            <v/>
          </cell>
        </row>
        <row r="13371">
          <cell r="A13371" t="str">
            <v/>
          </cell>
        </row>
        <row r="13372">
          <cell r="A13372" t="str">
            <v/>
          </cell>
        </row>
        <row r="13373">
          <cell r="A13373" t="str">
            <v/>
          </cell>
        </row>
        <row r="13374">
          <cell r="A13374" t="str">
            <v/>
          </cell>
        </row>
        <row r="13375">
          <cell r="A13375" t="str">
            <v/>
          </cell>
        </row>
        <row r="13376">
          <cell r="A13376" t="str">
            <v/>
          </cell>
        </row>
        <row r="13377">
          <cell r="A13377" t="str">
            <v/>
          </cell>
        </row>
        <row r="13378">
          <cell r="A13378" t="str">
            <v/>
          </cell>
        </row>
        <row r="13379">
          <cell r="A13379" t="str">
            <v/>
          </cell>
        </row>
        <row r="13380">
          <cell r="A13380" t="str">
            <v/>
          </cell>
        </row>
        <row r="13381">
          <cell r="A13381" t="str">
            <v/>
          </cell>
        </row>
        <row r="13382">
          <cell r="A13382" t="str">
            <v/>
          </cell>
        </row>
        <row r="13383">
          <cell r="A13383" t="str">
            <v/>
          </cell>
        </row>
        <row r="13384">
          <cell r="A13384" t="str">
            <v/>
          </cell>
        </row>
        <row r="13385">
          <cell r="A13385" t="str">
            <v/>
          </cell>
        </row>
        <row r="13386">
          <cell r="A13386" t="str">
            <v/>
          </cell>
        </row>
        <row r="13387">
          <cell r="A13387" t="str">
            <v/>
          </cell>
        </row>
        <row r="13388">
          <cell r="A13388" t="str">
            <v/>
          </cell>
        </row>
        <row r="13389">
          <cell r="A13389" t="str">
            <v/>
          </cell>
        </row>
        <row r="13390">
          <cell r="A13390" t="str">
            <v/>
          </cell>
        </row>
        <row r="13391">
          <cell r="A13391" t="str">
            <v/>
          </cell>
        </row>
        <row r="13392">
          <cell r="A13392" t="str">
            <v/>
          </cell>
        </row>
        <row r="13393">
          <cell r="A13393" t="str">
            <v/>
          </cell>
        </row>
        <row r="13394">
          <cell r="A13394" t="str">
            <v/>
          </cell>
        </row>
        <row r="13395">
          <cell r="A13395" t="str">
            <v/>
          </cell>
        </row>
        <row r="13396">
          <cell r="A13396" t="str">
            <v/>
          </cell>
        </row>
        <row r="13397">
          <cell r="A13397" t="str">
            <v/>
          </cell>
        </row>
        <row r="13398">
          <cell r="A13398" t="str">
            <v/>
          </cell>
        </row>
        <row r="13399">
          <cell r="A13399" t="str">
            <v/>
          </cell>
        </row>
        <row r="13400">
          <cell r="A13400" t="str">
            <v/>
          </cell>
        </row>
        <row r="13401">
          <cell r="A13401" t="str">
            <v/>
          </cell>
        </row>
        <row r="13402">
          <cell r="A13402" t="str">
            <v/>
          </cell>
        </row>
        <row r="13403">
          <cell r="A13403" t="str">
            <v/>
          </cell>
        </row>
        <row r="13404">
          <cell r="A13404" t="str">
            <v/>
          </cell>
        </row>
        <row r="13405">
          <cell r="A13405" t="str">
            <v/>
          </cell>
        </row>
        <row r="13406">
          <cell r="A13406" t="str">
            <v/>
          </cell>
        </row>
        <row r="13407">
          <cell r="A13407" t="str">
            <v/>
          </cell>
        </row>
        <row r="13408">
          <cell r="A13408" t="str">
            <v/>
          </cell>
        </row>
        <row r="13409">
          <cell r="A13409" t="str">
            <v/>
          </cell>
        </row>
        <row r="13410">
          <cell r="A13410" t="str">
            <v/>
          </cell>
        </row>
        <row r="13411">
          <cell r="A13411" t="str">
            <v/>
          </cell>
        </row>
        <row r="13412">
          <cell r="A13412" t="str">
            <v/>
          </cell>
        </row>
        <row r="13413">
          <cell r="A13413" t="str">
            <v/>
          </cell>
        </row>
        <row r="13414">
          <cell r="A13414" t="str">
            <v/>
          </cell>
        </row>
        <row r="13415">
          <cell r="A13415" t="str">
            <v/>
          </cell>
        </row>
        <row r="13416">
          <cell r="A13416" t="str">
            <v/>
          </cell>
        </row>
        <row r="13417">
          <cell r="A13417" t="str">
            <v/>
          </cell>
        </row>
        <row r="13418">
          <cell r="A13418" t="str">
            <v/>
          </cell>
        </row>
        <row r="13419">
          <cell r="A13419" t="str">
            <v/>
          </cell>
        </row>
        <row r="13420">
          <cell r="A13420" t="str">
            <v/>
          </cell>
        </row>
        <row r="13421">
          <cell r="A13421" t="str">
            <v/>
          </cell>
        </row>
        <row r="13422">
          <cell r="A13422" t="str">
            <v/>
          </cell>
        </row>
        <row r="13423">
          <cell r="A13423" t="str">
            <v/>
          </cell>
        </row>
        <row r="13424">
          <cell r="A13424" t="str">
            <v/>
          </cell>
        </row>
        <row r="13425">
          <cell r="A13425" t="str">
            <v/>
          </cell>
        </row>
        <row r="13426">
          <cell r="A13426" t="str">
            <v/>
          </cell>
        </row>
        <row r="13427">
          <cell r="A13427" t="str">
            <v/>
          </cell>
        </row>
        <row r="13428">
          <cell r="A13428" t="str">
            <v/>
          </cell>
        </row>
        <row r="13429">
          <cell r="A13429" t="str">
            <v/>
          </cell>
        </row>
        <row r="13430">
          <cell r="A13430" t="str">
            <v/>
          </cell>
        </row>
        <row r="13431">
          <cell r="A13431" t="str">
            <v/>
          </cell>
        </row>
        <row r="13432">
          <cell r="A13432" t="str">
            <v/>
          </cell>
        </row>
        <row r="13433">
          <cell r="A13433" t="str">
            <v/>
          </cell>
        </row>
        <row r="13434">
          <cell r="A13434" t="str">
            <v/>
          </cell>
        </row>
        <row r="13435">
          <cell r="A13435" t="str">
            <v/>
          </cell>
        </row>
        <row r="13436">
          <cell r="A13436" t="str">
            <v/>
          </cell>
        </row>
        <row r="13437">
          <cell r="A13437" t="str">
            <v/>
          </cell>
        </row>
        <row r="13438">
          <cell r="A13438" t="str">
            <v/>
          </cell>
        </row>
        <row r="13439">
          <cell r="A13439" t="str">
            <v/>
          </cell>
        </row>
        <row r="13440">
          <cell r="A13440" t="str">
            <v/>
          </cell>
        </row>
        <row r="13441">
          <cell r="A13441" t="str">
            <v/>
          </cell>
        </row>
        <row r="13442">
          <cell r="A13442" t="str">
            <v/>
          </cell>
        </row>
        <row r="13443">
          <cell r="A13443" t="str">
            <v/>
          </cell>
        </row>
        <row r="13444">
          <cell r="A13444" t="str">
            <v/>
          </cell>
        </row>
        <row r="13445">
          <cell r="A13445" t="str">
            <v/>
          </cell>
        </row>
        <row r="13446">
          <cell r="A13446" t="str">
            <v/>
          </cell>
        </row>
        <row r="13447">
          <cell r="A13447" t="str">
            <v/>
          </cell>
        </row>
        <row r="13448">
          <cell r="A13448" t="str">
            <v/>
          </cell>
        </row>
        <row r="13449">
          <cell r="A13449" t="str">
            <v/>
          </cell>
        </row>
        <row r="13450">
          <cell r="A13450" t="str">
            <v/>
          </cell>
        </row>
        <row r="13451">
          <cell r="A13451" t="str">
            <v/>
          </cell>
        </row>
        <row r="13452">
          <cell r="A13452" t="str">
            <v/>
          </cell>
        </row>
        <row r="13453">
          <cell r="A13453" t="str">
            <v/>
          </cell>
        </row>
        <row r="13454">
          <cell r="A13454" t="str">
            <v/>
          </cell>
        </row>
        <row r="13455">
          <cell r="A13455" t="str">
            <v/>
          </cell>
        </row>
        <row r="13456">
          <cell r="A13456" t="str">
            <v/>
          </cell>
        </row>
        <row r="13457">
          <cell r="A13457" t="str">
            <v/>
          </cell>
        </row>
        <row r="13458">
          <cell r="A13458" t="str">
            <v/>
          </cell>
        </row>
        <row r="13459">
          <cell r="A13459" t="str">
            <v/>
          </cell>
        </row>
        <row r="13460">
          <cell r="A13460" t="str">
            <v/>
          </cell>
        </row>
        <row r="13461">
          <cell r="A13461" t="str">
            <v/>
          </cell>
        </row>
        <row r="13462">
          <cell r="A13462" t="str">
            <v/>
          </cell>
        </row>
        <row r="13463">
          <cell r="A13463" t="str">
            <v/>
          </cell>
        </row>
        <row r="13464">
          <cell r="A13464" t="str">
            <v/>
          </cell>
        </row>
        <row r="13465">
          <cell r="A13465" t="str">
            <v/>
          </cell>
        </row>
        <row r="13466">
          <cell r="A13466" t="str">
            <v/>
          </cell>
        </row>
        <row r="13467">
          <cell r="A13467" t="str">
            <v/>
          </cell>
        </row>
        <row r="13468">
          <cell r="A13468" t="str">
            <v/>
          </cell>
        </row>
        <row r="13469">
          <cell r="A13469" t="str">
            <v/>
          </cell>
        </row>
        <row r="13470">
          <cell r="A13470" t="str">
            <v/>
          </cell>
        </row>
        <row r="13471">
          <cell r="A13471" t="str">
            <v/>
          </cell>
        </row>
        <row r="13472">
          <cell r="A13472" t="str">
            <v/>
          </cell>
        </row>
        <row r="13473">
          <cell r="A13473" t="str">
            <v/>
          </cell>
        </row>
        <row r="13474">
          <cell r="A13474" t="str">
            <v/>
          </cell>
        </row>
        <row r="13475">
          <cell r="A13475" t="str">
            <v/>
          </cell>
        </row>
        <row r="13476">
          <cell r="A13476" t="str">
            <v/>
          </cell>
        </row>
        <row r="13477">
          <cell r="A13477" t="str">
            <v/>
          </cell>
        </row>
        <row r="13478">
          <cell r="A13478" t="str">
            <v/>
          </cell>
        </row>
        <row r="13479">
          <cell r="A13479" t="str">
            <v/>
          </cell>
        </row>
        <row r="13480">
          <cell r="A13480" t="str">
            <v/>
          </cell>
        </row>
        <row r="13481">
          <cell r="A13481" t="str">
            <v/>
          </cell>
        </row>
        <row r="13482">
          <cell r="A13482" t="str">
            <v/>
          </cell>
        </row>
        <row r="13483">
          <cell r="A13483" t="str">
            <v/>
          </cell>
        </row>
        <row r="13484">
          <cell r="A13484" t="str">
            <v/>
          </cell>
        </row>
        <row r="13485">
          <cell r="A13485" t="str">
            <v/>
          </cell>
        </row>
        <row r="13486">
          <cell r="A13486" t="str">
            <v/>
          </cell>
        </row>
        <row r="13487">
          <cell r="A13487" t="str">
            <v/>
          </cell>
        </row>
        <row r="13488">
          <cell r="A13488" t="str">
            <v/>
          </cell>
        </row>
        <row r="13489">
          <cell r="A13489" t="str">
            <v/>
          </cell>
        </row>
        <row r="13490">
          <cell r="A13490" t="str">
            <v/>
          </cell>
        </row>
        <row r="13491">
          <cell r="A13491" t="str">
            <v/>
          </cell>
        </row>
        <row r="13492">
          <cell r="A13492" t="str">
            <v/>
          </cell>
        </row>
        <row r="13493">
          <cell r="A13493" t="str">
            <v/>
          </cell>
        </row>
        <row r="13494">
          <cell r="A13494" t="str">
            <v/>
          </cell>
        </row>
        <row r="13495">
          <cell r="A13495" t="str">
            <v/>
          </cell>
        </row>
        <row r="13496">
          <cell r="A13496" t="str">
            <v/>
          </cell>
        </row>
        <row r="13497">
          <cell r="A13497" t="str">
            <v/>
          </cell>
        </row>
        <row r="13498">
          <cell r="A13498" t="str">
            <v/>
          </cell>
        </row>
        <row r="13499">
          <cell r="A13499" t="str">
            <v/>
          </cell>
        </row>
        <row r="13500">
          <cell r="A13500" t="str">
            <v/>
          </cell>
        </row>
        <row r="13501">
          <cell r="A13501" t="str">
            <v/>
          </cell>
        </row>
        <row r="13502">
          <cell r="A13502" t="str">
            <v/>
          </cell>
        </row>
        <row r="13503">
          <cell r="A13503" t="str">
            <v/>
          </cell>
        </row>
        <row r="13504">
          <cell r="A13504" t="str">
            <v/>
          </cell>
        </row>
        <row r="13505">
          <cell r="A13505" t="str">
            <v/>
          </cell>
        </row>
        <row r="13506">
          <cell r="A13506" t="str">
            <v/>
          </cell>
        </row>
        <row r="13507">
          <cell r="A13507" t="str">
            <v/>
          </cell>
        </row>
        <row r="13508">
          <cell r="A13508" t="str">
            <v/>
          </cell>
        </row>
        <row r="13509">
          <cell r="A13509" t="str">
            <v/>
          </cell>
        </row>
        <row r="13510">
          <cell r="A13510" t="str">
            <v/>
          </cell>
        </row>
        <row r="13511">
          <cell r="A13511" t="str">
            <v/>
          </cell>
        </row>
        <row r="13512">
          <cell r="A13512" t="str">
            <v/>
          </cell>
        </row>
        <row r="13513">
          <cell r="A13513" t="str">
            <v/>
          </cell>
        </row>
        <row r="13514">
          <cell r="A13514" t="str">
            <v/>
          </cell>
        </row>
        <row r="13515">
          <cell r="A13515" t="str">
            <v/>
          </cell>
        </row>
        <row r="13516">
          <cell r="A13516" t="str">
            <v/>
          </cell>
        </row>
        <row r="13517">
          <cell r="A13517" t="str">
            <v/>
          </cell>
        </row>
        <row r="13518">
          <cell r="A13518" t="str">
            <v/>
          </cell>
        </row>
        <row r="13519">
          <cell r="A13519" t="str">
            <v/>
          </cell>
        </row>
        <row r="13520">
          <cell r="A13520" t="str">
            <v/>
          </cell>
        </row>
        <row r="13521">
          <cell r="A13521" t="str">
            <v/>
          </cell>
        </row>
        <row r="13522">
          <cell r="A13522" t="str">
            <v/>
          </cell>
        </row>
        <row r="13523">
          <cell r="A13523" t="str">
            <v/>
          </cell>
        </row>
        <row r="13524">
          <cell r="A13524" t="str">
            <v/>
          </cell>
        </row>
        <row r="13525">
          <cell r="A13525" t="str">
            <v/>
          </cell>
        </row>
        <row r="13526">
          <cell r="A13526" t="str">
            <v/>
          </cell>
        </row>
        <row r="13527">
          <cell r="A13527" t="str">
            <v/>
          </cell>
        </row>
        <row r="13528">
          <cell r="A13528" t="str">
            <v/>
          </cell>
        </row>
        <row r="13529">
          <cell r="A13529" t="str">
            <v/>
          </cell>
        </row>
        <row r="13530">
          <cell r="A13530" t="str">
            <v/>
          </cell>
        </row>
        <row r="13531">
          <cell r="A13531" t="str">
            <v/>
          </cell>
        </row>
        <row r="13532">
          <cell r="A13532" t="str">
            <v/>
          </cell>
        </row>
        <row r="13533">
          <cell r="A13533" t="str">
            <v/>
          </cell>
        </row>
        <row r="13534">
          <cell r="A13534" t="str">
            <v/>
          </cell>
        </row>
        <row r="13535">
          <cell r="A13535" t="str">
            <v/>
          </cell>
        </row>
        <row r="13536">
          <cell r="A13536" t="str">
            <v/>
          </cell>
        </row>
        <row r="13537">
          <cell r="A13537" t="str">
            <v/>
          </cell>
        </row>
        <row r="13538">
          <cell r="A13538" t="str">
            <v/>
          </cell>
        </row>
        <row r="13539">
          <cell r="A13539" t="str">
            <v/>
          </cell>
        </row>
        <row r="13540">
          <cell r="A13540" t="str">
            <v/>
          </cell>
        </row>
        <row r="13541">
          <cell r="A13541" t="str">
            <v/>
          </cell>
        </row>
        <row r="13542">
          <cell r="A13542" t="str">
            <v/>
          </cell>
        </row>
        <row r="13543">
          <cell r="A13543" t="str">
            <v/>
          </cell>
        </row>
        <row r="13544">
          <cell r="A13544" t="str">
            <v/>
          </cell>
        </row>
        <row r="13545">
          <cell r="A13545" t="str">
            <v/>
          </cell>
        </row>
        <row r="13546">
          <cell r="A13546" t="str">
            <v/>
          </cell>
        </row>
        <row r="13547">
          <cell r="A13547" t="str">
            <v/>
          </cell>
        </row>
        <row r="13548">
          <cell r="A13548" t="str">
            <v/>
          </cell>
        </row>
        <row r="13549">
          <cell r="A13549" t="str">
            <v/>
          </cell>
        </row>
        <row r="13550">
          <cell r="A13550" t="str">
            <v/>
          </cell>
        </row>
        <row r="13551">
          <cell r="A13551" t="str">
            <v/>
          </cell>
        </row>
        <row r="13552">
          <cell r="A13552" t="str">
            <v/>
          </cell>
        </row>
        <row r="13553">
          <cell r="A13553" t="str">
            <v/>
          </cell>
        </row>
        <row r="13554">
          <cell r="A13554" t="str">
            <v/>
          </cell>
        </row>
        <row r="13555">
          <cell r="A13555" t="str">
            <v/>
          </cell>
        </row>
        <row r="13556">
          <cell r="A13556" t="str">
            <v/>
          </cell>
        </row>
        <row r="13557">
          <cell r="A13557" t="str">
            <v/>
          </cell>
        </row>
        <row r="13558">
          <cell r="A13558" t="str">
            <v/>
          </cell>
        </row>
        <row r="13559">
          <cell r="A13559" t="str">
            <v/>
          </cell>
        </row>
        <row r="13560">
          <cell r="A13560" t="str">
            <v/>
          </cell>
        </row>
        <row r="13561">
          <cell r="A13561" t="str">
            <v/>
          </cell>
        </row>
        <row r="13562">
          <cell r="A13562" t="str">
            <v/>
          </cell>
        </row>
        <row r="13563">
          <cell r="A13563" t="str">
            <v/>
          </cell>
        </row>
        <row r="13564">
          <cell r="A13564" t="str">
            <v/>
          </cell>
        </row>
        <row r="13565">
          <cell r="A13565" t="str">
            <v/>
          </cell>
        </row>
        <row r="13566">
          <cell r="A13566" t="str">
            <v/>
          </cell>
        </row>
        <row r="13567">
          <cell r="A13567" t="str">
            <v/>
          </cell>
        </row>
        <row r="13568">
          <cell r="A13568" t="str">
            <v/>
          </cell>
        </row>
        <row r="13569">
          <cell r="A13569" t="str">
            <v/>
          </cell>
        </row>
        <row r="13570">
          <cell r="A13570" t="str">
            <v/>
          </cell>
        </row>
        <row r="13571">
          <cell r="A13571" t="str">
            <v/>
          </cell>
        </row>
        <row r="13572">
          <cell r="A13572" t="str">
            <v/>
          </cell>
        </row>
        <row r="13573">
          <cell r="A13573" t="str">
            <v/>
          </cell>
        </row>
        <row r="13574">
          <cell r="A13574" t="str">
            <v/>
          </cell>
        </row>
        <row r="13575">
          <cell r="A13575" t="str">
            <v/>
          </cell>
        </row>
        <row r="13576">
          <cell r="A13576" t="str">
            <v/>
          </cell>
        </row>
        <row r="13577">
          <cell r="A13577" t="str">
            <v/>
          </cell>
        </row>
        <row r="13578">
          <cell r="A13578" t="str">
            <v/>
          </cell>
        </row>
        <row r="13579">
          <cell r="A13579" t="str">
            <v/>
          </cell>
        </row>
        <row r="13580">
          <cell r="A13580" t="str">
            <v/>
          </cell>
        </row>
        <row r="13581">
          <cell r="A13581" t="str">
            <v/>
          </cell>
        </row>
        <row r="13582">
          <cell r="A13582" t="str">
            <v/>
          </cell>
        </row>
        <row r="13583">
          <cell r="A13583" t="str">
            <v/>
          </cell>
        </row>
        <row r="13584">
          <cell r="A13584" t="str">
            <v/>
          </cell>
        </row>
        <row r="13585">
          <cell r="A13585" t="str">
            <v/>
          </cell>
        </row>
        <row r="13586">
          <cell r="A13586" t="str">
            <v/>
          </cell>
        </row>
        <row r="13587">
          <cell r="A13587" t="str">
            <v/>
          </cell>
        </row>
        <row r="13588">
          <cell r="A13588" t="str">
            <v/>
          </cell>
        </row>
        <row r="13589">
          <cell r="A13589" t="str">
            <v/>
          </cell>
        </row>
        <row r="13590">
          <cell r="A13590" t="str">
            <v/>
          </cell>
        </row>
        <row r="13591">
          <cell r="A13591" t="str">
            <v/>
          </cell>
        </row>
        <row r="13592">
          <cell r="A13592" t="str">
            <v/>
          </cell>
        </row>
        <row r="13593">
          <cell r="A13593" t="str">
            <v/>
          </cell>
        </row>
        <row r="13594">
          <cell r="A13594" t="str">
            <v/>
          </cell>
        </row>
        <row r="13595">
          <cell r="A13595" t="str">
            <v/>
          </cell>
        </row>
        <row r="13596">
          <cell r="A13596" t="str">
            <v/>
          </cell>
        </row>
        <row r="13597">
          <cell r="A13597" t="str">
            <v/>
          </cell>
        </row>
        <row r="13598">
          <cell r="A13598" t="str">
            <v/>
          </cell>
        </row>
        <row r="13599">
          <cell r="A13599" t="str">
            <v/>
          </cell>
        </row>
        <row r="13600">
          <cell r="A13600" t="str">
            <v/>
          </cell>
        </row>
        <row r="13601">
          <cell r="A13601" t="str">
            <v/>
          </cell>
        </row>
        <row r="13602">
          <cell r="A13602" t="str">
            <v/>
          </cell>
        </row>
        <row r="13603">
          <cell r="A13603" t="str">
            <v/>
          </cell>
        </row>
        <row r="13604">
          <cell r="A13604" t="str">
            <v/>
          </cell>
        </row>
        <row r="13605">
          <cell r="A13605" t="str">
            <v/>
          </cell>
        </row>
        <row r="13606">
          <cell r="A13606" t="str">
            <v/>
          </cell>
        </row>
        <row r="13607">
          <cell r="A13607" t="str">
            <v/>
          </cell>
        </row>
        <row r="13608">
          <cell r="A13608" t="str">
            <v/>
          </cell>
        </row>
        <row r="13609">
          <cell r="A13609" t="str">
            <v/>
          </cell>
        </row>
        <row r="13610">
          <cell r="A13610" t="str">
            <v/>
          </cell>
        </row>
        <row r="13611">
          <cell r="A13611" t="str">
            <v/>
          </cell>
        </row>
        <row r="13612">
          <cell r="A13612" t="str">
            <v/>
          </cell>
        </row>
        <row r="13613">
          <cell r="A13613" t="str">
            <v/>
          </cell>
        </row>
        <row r="13614">
          <cell r="A13614" t="str">
            <v/>
          </cell>
        </row>
        <row r="13615">
          <cell r="A13615" t="str">
            <v/>
          </cell>
        </row>
        <row r="13616">
          <cell r="A13616" t="str">
            <v/>
          </cell>
        </row>
        <row r="13617">
          <cell r="A13617" t="str">
            <v/>
          </cell>
        </row>
        <row r="13618">
          <cell r="A13618" t="str">
            <v/>
          </cell>
        </row>
        <row r="13619">
          <cell r="A13619" t="str">
            <v/>
          </cell>
        </row>
        <row r="13620">
          <cell r="A13620" t="str">
            <v/>
          </cell>
        </row>
        <row r="13621">
          <cell r="A13621" t="str">
            <v/>
          </cell>
        </row>
        <row r="13622">
          <cell r="A13622" t="str">
            <v/>
          </cell>
        </row>
        <row r="13623">
          <cell r="A13623" t="str">
            <v/>
          </cell>
        </row>
        <row r="13624">
          <cell r="A13624" t="str">
            <v/>
          </cell>
        </row>
        <row r="13625">
          <cell r="A13625" t="str">
            <v/>
          </cell>
        </row>
        <row r="13626">
          <cell r="A13626" t="str">
            <v/>
          </cell>
        </row>
        <row r="13627">
          <cell r="A13627" t="str">
            <v/>
          </cell>
        </row>
        <row r="13628">
          <cell r="A13628" t="str">
            <v/>
          </cell>
        </row>
        <row r="13629">
          <cell r="A13629" t="str">
            <v/>
          </cell>
        </row>
        <row r="13630">
          <cell r="A13630" t="str">
            <v/>
          </cell>
        </row>
        <row r="13631">
          <cell r="A13631" t="str">
            <v/>
          </cell>
        </row>
        <row r="13632">
          <cell r="A13632" t="str">
            <v/>
          </cell>
        </row>
        <row r="13633">
          <cell r="A13633" t="str">
            <v/>
          </cell>
        </row>
        <row r="13634">
          <cell r="A13634" t="str">
            <v/>
          </cell>
        </row>
        <row r="13635">
          <cell r="A13635" t="str">
            <v/>
          </cell>
        </row>
        <row r="13636">
          <cell r="A13636" t="str">
            <v/>
          </cell>
        </row>
        <row r="13637">
          <cell r="A13637" t="str">
            <v/>
          </cell>
        </row>
        <row r="13638">
          <cell r="A13638" t="str">
            <v/>
          </cell>
        </row>
        <row r="13639">
          <cell r="A13639" t="str">
            <v/>
          </cell>
        </row>
        <row r="13640">
          <cell r="A13640" t="str">
            <v/>
          </cell>
        </row>
        <row r="13641">
          <cell r="A13641" t="str">
            <v/>
          </cell>
        </row>
        <row r="13642">
          <cell r="A13642" t="str">
            <v/>
          </cell>
        </row>
        <row r="13643">
          <cell r="A13643" t="str">
            <v/>
          </cell>
        </row>
        <row r="13644">
          <cell r="A13644" t="str">
            <v/>
          </cell>
        </row>
        <row r="13645">
          <cell r="A13645" t="str">
            <v/>
          </cell>
        </row>
        <row r="13646">
          <cell r="A13646" t="str">
            <v/>
          </cell>
        </row>
        <row r="13647">
          <cell r="A13647" t="str">
            <v/>
          </cell>
        </row>
        <row r="13648">
          <cell r="A13648" t="str">
            <v/>
          </cell>
        </row>
        <row r="13649">
          <cell r="A13649" t="str">
            <v/>
          </cell>
        </row>
        <row r="13650">
          <cell r="A13650" t="str">
            <v/>
          </cell>
        </row>
        <row r="13651">
          <cell r="A13651" t="str">
            <v/>
          </cell>
        </row>
        <row r="13652">
          <cell r="A13652" t="str">
            <v/>
          </cell>
        </row>
        <row r="13653">
          <cell r="A13653" t="str">
            <v/>
          </cell>
        </row>
        <row r="13654">
          <cell r="A13654" t="str">
            <v/>
          </cell>
        </row>
        <row r="13655">
          <cell r="A13655" t="str">
            <v/>
          </cell>
        </row>
        <row r="13656">
          <cell r="A13656" t="str">
            <v/>
          </cell>
        </row>
        <row r="13657">
          <cell r="A13657" t="str">
            <v/>
          </cell>
        </row>
        <row r="13658">
          <cell r="A13658" t="str">
            <v/>
          </cell>
        </row>
        <row r="13659">
          <cell r="A13659" t="str">
            <v/>
          </cell>
        </row>
        <row r="13660">
          <cell r="A13660" t="str">
            <v/>
          </cell>
        </row>
        <row r="13661">
          <cell r="A13661" t="str">
            <v/>
          </cell>
        </row>
        <row r="13662">
          <cell r="A13662" t="str">
            <v/>
          </cell>
        </row>
        <row r="13663">
          <cell r="A13663" t="str">
            <v/>
          </cell>
        </row>
        <row r="13664">
          <cell r="A13664" t="str">
            <v/>
          </cell>
        </row>
        <row r="13665">
          <cell r="A13665" t="str">
            <v/>
          </cell>
        </row>
        <row r="13666">
          <cell r="A13666" t="str">
            <v/>
          </cell>
        </row>
        <row r="13667">
          <cell r="A13667" t="str">
            <v/>
          </cell>
        </row>
        <row r="13668">
          <cell r="A13668" t="str">
            <v/>
          </cell>
        </row>
        <row r="13669">
          <cell r="A13669" t="str">
            <v/>
          </cell>
        </row>
        <row r="13670">
          <cell r="A13670" t="str">
            <v/>
          </cell>
        </row>
        <row r="13671">
          <cell r="A13671" t="str">
            <v/>
          </cell>
        </row>
        <row r="13672">
          <cell r="A13672" t="str">
            <v/>
          </cell>
        </row>
        <row r="13673">
          <cell r="A13673" t="str">
            <v/>
          </cell>
        </row>
        <row r="13674">
          <cell r="A13674" t="str">
            <v/>
          </cell>
        </row>
        <row r="13675">
          <cell r="A13675" t="str">
            <v/>
          </cell>
        </row>
        <row r="13676">
          <cell r="A13676" t="str">
            <v/>
          </cell>
        </row>
        <row r="13677">
          <cell r="A13677" t="str">
            <v/>
          </cell>
        </row>
        <row r="13678">
          <cell r="A13678" t="str">
            <v/>
          </cell>
        </row>
        <row r="13679">
          <cell r="A13679" t="str">
            <v/>
          </cell>
        </row>
        <row r="13680">
          <cell r="A13680" t="str">
            <v/>
          </cell>
        </row>
        <row r="13681">
          <cell r="A13681" t="str">
            <v/>
          </cell>
        </row>
        <row r="13682">
          <cell r="A13682" t="str">
            <v/>
          </cell>
        </row>
        <row r="13683">
          <cell r="A13683" t="str">
            <v/>
          </cell>
        </row>
        <row r="13684">
          <cell r="A13684" t="str">
            <v/>
          </cell>
        </row>
        <row r="13685">
          <cell r="A13685" t="str">
            <v/>
          </cell>
        </row>
        <row r="13686">
          <cell r="A13686" t="str">
            <v/>
          </cell>
        </row>
        <row r="13687">
          <cell r="A13687" t="str">
            <v/>
          </cell>
        </row>
        <row r="13688">
          <cell r="A13688" t="str">
            <v/>
          </cell>
        </row>
        <row r="13689">
          <cell r="A13689" t="str">
            <v/>
          </cell>
        </row>
        <row r="13690">
          <cell r="A13690" t="str">
            <v/>
          </cell>
        </row>
        <row r="13691">
          <cell r="A13691" t="str">
            <v/>
          </cell>
        </row>
        <row r="13692">
          <cell r="A13692" t="str">
            <v/>
          </cell>
        </row>
        <row r="13693">
          <cell r="A13693" t="str">
            <v/>
          </cell>
        </row>
        <row r="13694">
          <cell r="A13694" t="str">
            <v/>
          </cell>
        </row>
        <row r="13695">
          <cell r="A13695" t="str">
            <v/>
          </cell>
        </row>
        <row r="13696">
          <cell r="A13696" t="str">
            <v/>
          </cell>
        </row>
        <row r="13697">
          <cell r="A13697" t="str">
            <v/>
          </cell>
        </row>
        <row r="13698">
          <cell r="A13698" t="str">
            <v/>
          </cell>
        </row>
        <row r="13699">
          <cell r="A13699" t="str">
            <v/>
          </cell>
        </row>
        <row r="13700">
          <cell r="A13700" t="str">
            <v/>
          </cell>
        </row>
        <row r="13701">
          <cell r="A13701" t="str">
            <v/>
          </cell>
        </row>
        <row r="13702">
          <cell r="A13702" t="str">
            <v/>
          </cell>
        </row>
        <row r="13703">
          <cell r="A13703" t="str">
            <v/>
          </cell>
        </row>
        <row r="13704">
          <cell r="A13704" t="str">
            <v/>
          </cell>
        </row>
        <row r="13705">
          <cell r="A13705" t="str">
            <v/>
          </cell>
        </row>
        <row r="13706">
          <cell r="A13706" t="str">
            <v/>
          </cell>
        </row>
        <row r="13707">
          <cell r="A13707" t="str">
            <v/>
          </cell>
        </row>
        <row r="13708">
          <cell r="A13708" t="str">
            <v/>
          </cell>
        </row>
        <row r="13709">
          <cell r="A13709" t="str">
            <v/>
          </cell>
        </row>
        <row r="13710">
          <cell r="A13710" t="str">
            <v/>
          </cell>
        </row>
        <row r="13711">
          <cell r="A13711" t="str">
            <v/>
          </cell>
        </row>
        <row r="13712">
          <cell r="A13712" t="str">
            <v/>
          </cell>
        </row>
        <row r="13713">
          <cell r="A13713" t="str">
            <v/>
          </cell>
        </row>
        <row r="13714">
          <cell r="A13714" t="str">
            <v/>
          </cell>
        </row>
        <row r="13715">
          <cell r="A13715" t="str">
            <v/>
          </cell>
        </row>
        <row r="13716">
          <cell r="A13716" t="str">
            <v/>
          </cell>
        </row>
        <row r="13717">
          <cell r="A13717" t="str">
            <v/>
          </cell>
        </row>
        <row r="13718">
          <cell r="A13718" t="str">
            <v/>
          </cell>
        </row>
        <row r="13719">
          <cell r="A13719" t="str">
            <v/>
          </cell>
        </row>
        <row r="13720">
          <cell r="A13720" t="str">
            <v/>
          </cell>
        </row>
        <row r="13721">
          <cell r="A13721" t="str">
            <v/>
          </cell>
        </row>
        <row r="13722">
          <cell r="A13722" t="str">
            <v/>
          </cell>
        </row>
        <row r="13723">
          <cell r="A13723" t="str">
            <v/>
          </cell>
        </row>
        <row r="13724">
          <cell r="A13724" t="str">
            <v/>
          </cell>
        </row>
        <row r="13725">
          <cell r="A13725" t="str">
            <v/>
          </cell>
        </row>
        <row r="13726">
          <cell r="A13726" t="str">
            <v/>
          </cell>
        </row>
        <row r="13727">
          <cell r="A13727" t="str">
            <v/>
          </cell>
        </row>
        <row r="13728">
          <cell r="A13728" t="str">
            <v/>
          </cell>
        </row>
        <row r="13729">
          <cell r="A13729" t="str">
            <v/>
          </cell>
        </row>
        <row r="13730">
          <cell r="A13730" t="str">
            <v/>
          </cell>
        </row>
        <row r="13731">
          <cell r="A13731" t="str">
            <v/>
          </cell>
        </row>
        <row r="13732">
          <cell r="A13732" t="str">
            <v/>
          </cell>
        </row>
        <row r="13733">
          <cell r="A13733" t="str">
            <v/>
          </cell>
        </row>
        <row r="13734">
          <cell r="A13734" t="str">
            <v/>
          </cell>
        </row>
        <row r="13735">
          <cell r="A13735" t="str">
            <v/>
          </cell>
        </row>
        <row r="13736">
          <cell r="A13736" t="str">
            <v/>
          </cell>
        </row>
        <row r="13737">
          <cell r="A13737" t="str">
            <v/>
          </cell>
        </row>
        <row r="13738">
          <cell r="A13738" t="str">
            <v/>
          </cell>
        </row>
        <row r="13739">
          <cell r="A13739" t="str">
            <v/>
          </cell>
        </row>
        <row r="13740">
          <cell r="A13740" t="str">
            <v/>
          </cell>
        </row>
        <row r="13741">
          <cell r="A13741" t="str">
            <v/>
          </cell>
        </row>
        <row r="13742">
          <cell r="A13742" t="str">
            <v/>
          </cell>
        </row>
        <row r="13743">
          <cell r="A13743" t="str">
            <v/>
          </cell>
        </row>
        <row r="13744">
          <cell r="A13744" t="str">
            <v/>
          </cell>
        </row>
        <row r="13745">
          <cell r="A13745" t="str">
            <v/>
          </cell>
        </row>
        <row r="13746">
          <cell r="A13746" t="str">
            <v/>
          </cell>
        </row>
        <row r="13747">
          <cell r="A13747" t="str">
            <v/>
          </cell>
        </row>
        <row r="13748">
          <cell r="A13748" t="str">
            <v/>
          </cell>
        </row>
        <row r="13749">
          <cell r="A13749" t="str">
            <v/>
          </cell>
        </row>
        <row r="13750">
          <cell r="A13750" t="str">
            <v/>
          </cell>
        </row>
        <row r="13751">
          <cell r="A13751" t="str">
            <v/>
          </cell>
        </row>
        <row r="13752">
          <cell r="A13752" t="str">
            <v/>
          </cell>
        </row>
        <row r="13753">
          <cell r="A13753" t="str">
            <v/>
          </cell>
        </row>
        <row r="13754">
          <cell r="A13754" t="str">
            <v/>
          </cell>
        </row>
        <row r="13755">
          <cell r="A13755" t="str">
            <v/>
          </cell>
        </row>
        <row r="13756">
          <cell r="A13756" t="str">
            <v/>
          </cell>
        </row>
        <row r="13757">
          <cell r="A13757" t="str">
            <v/>
          </cell>
        </row>
        <row r="13758">
          <cell r="A13758" t="str">
            <v/>
          </cell>
        </row>
        <row r="13759">
          <cell r="A13759" t="str">
            <v/>
          </cell>
        </row>
        <row r="13760">
          <cell r="A13760" t="str">
            <v/>
          </cell>
        </row>
        <row r="13761">
          <cell r="A13761" t="str">
            <v/>
          </cell>
        </row>
        <row r="13762">
          <cell r="A13762" t="str">
            <v/>
          </cell>
        </row>
        <row r="13763">
          <cell r="A13763" t="str">
            <v/>
          </cell>
        </row>
        <row r="13764">
          <cell r="A13764" t="str">
            <v/>
          </cell>
        </row>
        <row r="13765">
          <cell r="A13765" t="str">
            <v/>
          </cell>
        </row>
        <row r="13766">
          <cell r="A13766" t="str">
            <v/>
          </cell>
        </row>
        <row r="13767">
          <cell r="A13767" t="str">
            <v/>
          </cell>
        </row>
        <row r="13768">
          <cell r="A13768" t="str">
            <v/>
          </cell>
        </row>
        <row r="13769">
          <cell r="A13769" t="str">
            <v/>
          </cell>
        </row>
        <row r="13770">
          <cell r="A13770" t="str">
            <v/>
          </cell>
        </row>
        <row r="13771">
          <cell r="A13771" t="str">
            <v/>
          </cell>
        </row>
        <row r="13772">
          <cell r="A13772" t="str">
            <v/>
          </cell>
        </row>
        <row r="13773">
          <cell r="A13773" t="str">
            <v/>
          </cell>
        </row>
        <row r="13774">
          <cell r="A13774" t="str">
            <v/>
          </cell>
        </row>
        <row r="13775">
          <cell r="A13775" t="str">
            <v/>
          </cell>
        </row>
        <row r="13776">
          <cell r="A13776" t="str">
            <v/>
          </cell>
        </row>
        <row r="13777">
          <cell r="A13777" t="str">
            <v/>
          </cell>
        </row>
        <row r="13778">
          <cell r="A13778" t="str">
            <v/>
          </cell>
        </row>
        <row r="13779">
          <cell r="A13779" t="str">
            <v/>
          </cell>
        </row>
        <row r="13780">
          <cell r="A13780" t="str">
            <v/>
          </cell>
        </row>
        <row r="13781">
          <cell r="A13781" t="str">
            <v/>
          </cell>
        </row>
        <row r="13782">
          <cell r="A13782" t="str">
            <v/>
          </cell>
        </row>
        <row r="13783">
          <cell r="A13783" t="str">
            <v/>
          </cell>
        </row>
        <row r="13784">
          <cell r="A13784" t="str">
            <v/>
          </cell>
        </row>
        <row r="13785">
          <cell r="A13785" t="str">
            <v/>
          </cell>
        </row>
        <row r="13786">
          <cell r="A13786" t="str">
            <v/>
          </cell>
        </row>
        <row r="13787">
          <cell r="A13787" t="str">
            <v/>
          </cell>
        </row>
        <row r="13788">
          <cell r="A13788" t="str">
            <v/>
          </cell>
        </row>
        <row r="13789">
          <cell r="A13789" t="str">
            <v/>
          </cell>
        </row>
        <row r="13790">
          <cell r="A13790" t="str">
            <v/>
          </cell>
        </row>
        <row r="13791">
          <cell r="A13791" t="str">
            <v/>
          </cell>
        </row>
        <row r="13792">
          <cell r="A13792" t="str">
            <v/>
          </cell>
        </row>
        <row r="13793">
          <cell r="A13793" t="str">
            <v/>
          </cell>
        </row>
        <row r="13794">
          <cell r="A13794" t="str">
            <v/>
          </cell>
        </row>
        <row r="13795">
          <cell r="A13795" t="str">
            <v/>
          </cell>
        </row>
        <row r="13796">
          <cell r="A13796" t="str">
            <v/>
          </cell>
        </row>
        <row r="13797">
          <cell r="A13797" t="str">
            <v/>
          </cell>
        </row>
        <row r="13798">
          <cell r="A13798" t="str">
            <v/>
          </cell>
        </row>
        <row r="13799">
          <cell r="A13799" t="str">
            <v/>
          </cell>
        </row>
        <row r="13800">
          <cell r="A13800" t="str">
            <v/>
          </cell>
        </row>
        <row r="13801">
          <cell r="A13801" t="str">
            <v/>
          </cell>
        </row>
        <row r="13802">
          <cell r="A13802" t="str">
            <v/>
          </cell>
        </row>
        <row r="13803">
          <cell r="A13803" t="str">
            <v/>
          </cell>
        </row>
        <row r="13804">
          <cell r="A13804" t="str">
            <v/>
          </cell>
        </row>
        <row r="13805">
          <cell r="A13805" t="str">
            <v/>
          </cell>
        </row>
        <row r="13806">
          <cell r="A13806" t="str">
            <v/>
          </cell>
        </row>
        <row r="13807">
          <cell r="A13807" t="str">
            <v/>
          </cell>
        </row>
        <row r="13808">
          <cell r="A13808" t="str">
            <v/>
          </cell>
        </row>
        <row r="13809">
          <cell r="A13809" t="str">
            <v/>
          </cell>
        </row>
        <row r="13810">
          <cell r="A13810" t="str">
            <v/>
          </cell>
        </row>
        <row r="13811">
          <cell r="A13811" t="str">
            <v/>
          </cell>
        </row>
        <row r="13812">
          <cell r="A13812" t="str">
            <v/>
          </cell>
        </row>
        <row r="13813">
          <cell r="A13813" t="str">
            <v/>
          </cell>
        </row>
        <row r="13814">
          <cell r="A13814" t="str">
            <v/>
          </cell>
        </row>
        <row r="13815">
          <cell r="A13815" t="str">
            <v/>
          </cell>
        </row>
        <row r="13816">
          <cell r="A13816" t="str">
            <v/>
          </cell>
        </row>
        <row r="13817">
          <cell r="A13817" t="str">
            <v/>
          </cell>
        </row>
        <row r="13818">
          <cell r="A13818" t="str">
            <v/>
          </cell>
        </row>
        <row r="13819">
          <cell r="A13819" t="str">
            <v/>
          </cell>
        </row>
        <row r="13820">
          <cell r="A13820" t="str">
            <v/>
          </cell>
        </row>
        <row r="13821">
          <cell r="A13821" t="str">
            <v/>
          </cell>
        </row>
        <row r="13822">
          <cell r="A13822" t="str">
            <v/>
          </cell>
        </row>
        <row r="13823">
          <cell r="A13823" t="str">
            <v/>
          </cell>
        </row>
        <row r="13824">
          <cell r="A13824" t="str">
            <v/>
          </cell>
        </row>
        <row r="13825">
          <cell r="A13825" t="str">
            <v/>
          </cell>
        </row>
        <row r="13826">
          <cell r="A13826" t="str">
            <v/>
          </cell>
        </row>
        <row r="13827">
          <cell r="A13827" t="str">
            <v/>
          </cell>
        </row>
        <row r="13828">
          <cell r="A13828" t="str">
            <v/>
          </cell>
        </row>
        <row r="13829">
          <cell r="A13829" t="str">
            <v/>
          </cell>
        </row>
        <row r="13830">
          <cell r="A13830" t="str">
            <v/>
          </cell>
        </row>
        <row r="13831">
          <cell r="A13831" t="str">
            <v/>
          </cell>
        </row>
        <row r="13832">
          <cell r="A13832" t="str">
            <v/>
          </cell>
        </row>
        <row r="13833">
          <cell r="A13833" t="str">
            <v/>
          </cell>
        </row>
        <row r="13834">
          <cell r="A13834" t="str">
            <v/>
          </cell>
        </row>
        <row r="13835">
          <cell r="A13835" t="str">
            <v/>
          </cell>
        </row>
        <row r="13836">
          <cell r="A13836" t="str">
            <v/>
          </cell>
        </row>
        <row r="13837">
          <cell r="A13837" t="str">
            <v/>
          </cell>
        </row>
        <row r="13838">
          <cell r="A13838" t="str">
            <v/>
          </cell>
        </row>
        <row r="13839">
          <cell r="A13839" t="str">
            <v/>
          </cell>
        </row>
        <row r="13840">
          <cell r="A13840" t="str">
            <v/>
          </cell>
        </row>
        <row r="13841">
          <cell r="A13841" t="str">
            <v/>
          </cell>
        </row>
        <row r="13842">
          <cell r="A13842" t="str">
            <v/>
          </cell>
        </row>
        <row r="13843">
          <cell r="A13843" t="str">
            <v/>
          </cell>
        </row>
        <row r="13844">
          <cell r="A13844" t="str">
            <v/>
          </cell>
        </row>
        <row r="13845">
          <cell r="A13845" t="str">
            <v/>
          </cell>
        </row>
        <row r="13846">
          <cell r="A13846" t="str">
            <v/>
          </cell>
        </row>
        <row r="13847">
          <cell r="A13847" t="str">
            <v/>
          </cell>
        </row>
        <row r="13848">
          <cell r="A13848" t="str">
            <v/>
          </cell>
        </row>
        <row r="13849">
          <cell r="A13849" t="str">
            <v/>
          </cell>
        </row>
        <row r="13850">
          <cell r="A13850" t="str">
            <v/>
          </cell>
        </row>
        <row r="13851">
          <cell r="A13851" t="str">
            <v/>
          </cell>
        </row>
        <row r="13852">
          <cell r="A13852" t="str">
            <v/>
          </cell>
        </row>
        <row r="13853">
          <cell r="A13853" t="str">
            <v/>
          </cell>
        </row>
        <row r="13854">
          <cell r="A13854" t="str">
            <v/>
          </cell>
        </row>
        <row r="13855">
          <cell r="A13855" t="str">
            <v/>
          </cell>
        </row>
        <row r="13856">
          <cell r="A13856" t="str">
            <v/>
          </cell>
        </row>
        <row r="13857">
          <cell r="A13857" t="str">
            <v/>
          </cell>
        </row>
        <row r="13858">
          <cell r="A13858" t="str">
            <v/>
          </cell>
        </row>
        <row r="13859">
          <cell r="A13859" t="str">
            <v/>
          </cell>
        </row>
        <row r="13860">
          <cell r="A13860" t="str">
            <v/>
          </cell>
        </row>
        <row r="13861">
          <cell r="A13861" t="str">
            <v/>
          </cell>
        </row>
        <row r="13862">
          <cell r="A13862" t="str">
            <v/>
          </cell>
        </row>
        <row r="13863">
          <cell r="A13863" t="str">
            <v/>
          </cell>
        </row>
        <row r="13864">
          <cell r="A13864" t="str">
            <v/>
          </cell>
        </row>
        <row r="13865">
          <cell r="A13865" t="str">
            <v/>
          </cell>
        </row>
        <row r="13866">
          <cell r="A13866" t="str">
            <v/>
          </cell>
        </row>
        <row r="13867">
          <cell r="A13867" t="str">
            <v/>
          </cell>
        </row>
        <row r="13868">
          <cell r="A13868" t="str">
            <v/>
          </cell>
        </row>
        <row r="13869">
          <cell r="A13869" t="str">
            <v/>
          </cell>
        </row>
        <row r="13870">
          <cell r="A13870" t="str">
            <v/>
          </cell>
        </row>
        <row r="13871">
          <cell r="A13871" t="str">
            <v/>
          </cell>
        </row>
        <row r="13872">
          <cell r="A13872" t="str">
            <v/>
          </cell>
        </row>
        <row r="13873">
          <cell r="A13873" t="str">
            <v/>
          </cell>
        </row>
        <row r="13874">
          <cell r="A13874" t="str">
            <v/>
          </cell>
        </row>
        <row r="13875">
          <cell r="A13875" t="str">
            <v/>
          </cell>
        </row>
        <row r="13876">
          <cell r="A13876" t="str">
            <v/>
          </cell>
        </row>
        <row r="13877">
          <cell r="A13877" t="str">
            <v/>
          </cell>
        </row>
        <row r="13878">
          <cell r="A13878" t="str">
            <v/>
          </cell>
        </row>
        <row r="13879">
          <cell r="A13879" t="str">
            <v/>
          </cell>
        </row>
        <row r="13880">
          <cell r="A13880" t="str">
            <v/>
          </cell>
        </row>
        <row r="13881">
          <cell r="A13881" t="str">
            <v/>
          </cell>
        </row>
        <row r="13882">
          <cell r="A13882" t="str">
            <v/>
          </cell>
        </row>
        <row r="13883">
          <cell r="A13883" t="str">
            <v/>
          </cell>
        </row>
        <row r="13884">
          <cell r="A13884" t="str">
            <v/>
          </cell>
        </row>
        <row r="13885">
          <cell r="A13885" t="str">
            <v/>
          </cell>
        </row>
        <row r="13886">
          <cell r="A13886" t="str">
            <v/>
          </cell>
        </row>
        <row r="13887">
          <cell r="A13887" t="str">
            <v/>
          </cell>
        </row>
        <row r="13888">
          <cell r="A13888" t="str">
            <v/>
          </cell>
        </row>
        <row r="13889">
          <cell r="A13889" t="str">
            <v/>
          </cell>
        </row>
        <row r="13890">
          <cell r="A13890" t="str">
            <v/>
          </cell>
        </row>
        <row r="13891">
          <cell r="A13891" t="str">
            <v/>
          </cell>
        </row>
        <row r="13892">
          <cell r="A13892" t="str">
            <v/>
          </cell>
        </row>
        <row r="13893">
          <cell r="A13893" t="str">
            <v/>
          </cell>
        </row>
        <row r="13894">
          <cell r="A13894" t="str">
            <v/>
          </cell>
        </row>
        <row r="13895">
          <cell r="A13895" t="str">
            <v/>
          </cell>
        </row>
        <row r="13896">
          <cell r="A13896" t="str">
            <v/>
          </cell>
        </row>
        <row r="13897">
          <cell r="A13897" t="str">
            <v/>
          </cell>
        </row>
        <row r="13898">
          <cell r="A13898" t="str">
            <v/>
          </cell>
        </row>
        <row r="13899">
          <cell r="A13899" t="str">
            <v/>
          </cell>
        </row>
        <row r="13900">
          <cell r="A13900" t="str">
            <v/>
          </cell>
        </row>
        <row r="13901">
          <cell r="A13901" t="str">
            <v/>
          </cell>
        </row>
        <row r="13902">
          <cell r="A13902" t="str">
            <v/>
          </cell>
        </row>
        <row r="13903">
          <cell r="A13903" t="str">
            <v/>
          </cell>
        </row>
        <row r="13904">
          <cell r="A13904" t="str">
            <v/>
          </cell>
        </row>
        <row r="13905">
          <cell r="A13905" t="str">
            <v/>
          </cell>
        </row>
        <row r="13906">
          <cell r="A13906" t="str">
            <v/>
          </cell>
        </row>
        <row r="13907">
          <cell r="A13907" t="str">
            <v/>
          </cell>
        </row>
        <row r="13908">
          <cell r="A13908" t="str">
            <v/>
          </cell>
        </row>
        <row r="13909">
          <cell r="A13909" t="str">
            <v/>
          </cell>
        </row>
        <row r="13910">
          <cell r="A13910" t="str">
            <v/>
          </cell>
        </row>
        <row r="13911">
          <cell r="A13911" t="str">
            <v/>
          </cell>
        </row>
        <row r="13912">
          <cell r="A13912" t="str">
            <v/>
          </cell>
        </row>
        <row r="13913">
          <cell r="A13913" t="str">
            <v/>
          </cell>
        </row>
        <row r="13914">
          <cell r="A13914" t="str">
            <v/>
          </cell>
        </row>
        <row r="13915">
          <cell r="A13915" t="str">
            <v/>
          </cell>
        </row>
        <row r="13916">
          <cell r="A13916" t="str">
            <v/>
          </cell>
        </row>
        <row r="13917">
          <cell r="A13917" t="str">
            <v/>
          </cell>
        </row>
        <row r="13918">
          <cell r="A13918" t="str">
            <v/>
          </cell>
        </row>
        <row r="13919">
          <cell r="A13919" t="str">
            <v/>
          </cell>
        </row>
        <row r="13920">
          <cell r="A13920" t="str">
            <v/>
          </cell>
        </row>
        <row r="13921">
          <cell r="A13921" t="str">
            <v/>
          </cell>
        </row>
        <row r="13922">
          <cell r="A13922" t="str">
            <v/>
          </cell>
        </row>
        <row r="13923">
          <cell r="A13923" t="str">
            <v/>
          </cell>
        </row>
        <row r="13924">
          <cell r="A13924" t="str">
            <v/>
          </cell>
        </row>
        <row r="13925">
          <cell r="A13925" t="str">
            <v/>
          </cell>
        </row>
        <row r="13926">
          <cell r="A13926" t="str">
            <v/>
          </cell>
        </row>
        <row r="13927">
          <cell r="A13927" t="str">
            <v/>
          </cell>
        </row>
        <row r="13928">
          <cell r="A13928" t="str">
            <v/>
          </cell>
        </row>
        <row r="13929">
          <cell r="A13929" t="str">
            <v/>
          </cell>
        </row>
        <row r="13930">
          <cell r="A13930" t="str">
            <v/>
          </cell>
        </row>
        <row r="13931">
          <cell r="A13931" t="str">
            <v/>
          </cell>
        </row>
        <row r="13932">
          <cell r="A13932" t="str">
            <v/>
          </cell>
        </row>
        <row r="13933">
          <cell r="A13933" t="str">
            <v/>
          </cell>
        </row>
        <row r="13934">
          <cell r="A13934" t="str">
            <v/>
          </cell>
        </row>
        <row r="13935">
          <cell r="A13935" t="str">
            <v/>
          </cell>
        </row>
        <row r="13936">
          <cell r="A13936" t="str">
            <v/>
          </cell>
        </row>
        <row r="13937">
          <cell r="A13937" t="str">
            <v/>
          </cell>
        </row>
        <row r="13938">
          <cell r="A13938" t="str">
            <v/>
          </cell>
        </row>
        <row r="13939">
          <cell r="A13939" t="str">
            <v/>
          </cell>
        </row>
        <row r="13940">
          <cell r="A13940" t="str">
            <v/>
          </cell>
        </row>
        <row r="13941">
          <cell r="A13941" t="str">
            <v/>
          </cell>
        </row>
        <row r="13942">
          <cell r="A13942" t="str">
            <v/>
          </cell>
        </row>
        <row r="13943">
          <cell r="A13943" t="str">
            <v/>
          </cell>
        </row>
        <row r="13944">
          <cell r="A13944" t="str">
            <v/>
          </cell>
        </row>
        <row r="13945">
          <cell r="A13945" t="str">
            <v/>
          </cell>
        </row>
        <row r="13946">
          <cell r="A13946" t="str">
            <v/>
          </cell>
        </row>
        <row r="13947">
          <cell r="A13947" t="str">
            <v/>
          </cell>
        </row>
        <row r="13948">
          <cell r="A13948" t="str">
            <v/>
          </cell>
        </row>
        <row r="13949">
          <cell r="A13949" t="str">
            <v/>
          </cell>
        </row>
        <row r="13950">
          <cell r="A13950" t="str">
            <v/>
          </cell>
        </row>
        <row r="13951">
          <cell r="A13951" t="str">
            <v/>
          </cell>
        </row>
        <row r="13952">
          <cell r="A13952" t="str">
            <v/>
          </cell>
        </row>
        <row r="13953">
          <cell r="A13953" t="str">
            <v/>
          </cell>
        </row>
        <row r="13954">
          <cell r="A13954" t="str">
            <v/>
          </cell>
        </row>
        <row r="13955">
          <cell r="A13955" t="str">
            <v/>
          </cell>
        </row>
        <row r="13956">
          <cell r="A13956" t="str">
            <v/>
          </cell>
        </row>
        <row r="13957">
          <cell r="A13957" t="str">
            <v/>
          </cell>
        </row>
        <row r="13958">
          <cell r="A13958" t="str">
            <v/>
          </cell>
        </row>
        <row r="13959">
          <cell r="A13959" t="str">
            <v/>
          </cell>
        </row>
        <row r="13960">
          <cell r="A13960" t="str">
            <v/>
          </cell>
        </row>
        <row r="13961">
          <cell r="A13961" t="str">
            <v/>
          </cell>
        </row>
        <row r="13962">
          <cell r="A13962" t="str">
            <v/>
          </cell>
        </row>
        <row r="13963">
          <cell r="A13963" t="str">
            <v/>
          </cell>
        </row>
        <row r="13964">
          <cell r="A13964" t="str">
            <v/>
          </cell>
        </row>
        <row r="13965">
          <cell r="A13965" t="str">
            <v/>
          </cell>
        </row>
        <row r="13966">
          <cell r="A13966" t="str">
            <v/>
          </cell>
        </row>
        <row r="13967">
          <cell r="A13967" t="str">
            <v/>
          </cell>
        </row>
        <row r="13968">
          <cell r="A13968" t="str">
            <v/>
          </cell>
        </row>
        <row r="13969">
          <cell r="A13969" t="str">
            <v/>
          </cell>
        </row>
        <row r="13970">
          <cell r="A13970" t="str">
            <v/>
          </cell>
        </row>
        <row r="13971">
          <cell r="A13971" t="str">
            <v/>
          </cell>
        </row>
        <row r="13972">
          <cell r="A13972" t="str">
            <v/>
          </cell>
        </row>
        <row r="13973">
          <cell r="A13973" t="str">
            <v/>
          </cell>
        </row>
        <row r="13974">
          <cell r="A13974" t="str">
            <v/>
          </cell>
        </row>
        <row r="13975">
          <cell r="A13975" t="str">
            <v/>
          </cell>
        </row>
        <row r="13976">
          <cell r="A13976" t="str">
            <v/>
          </cell>
        </row>
        <row r="13977">
          <cell r="A13977" t="str">
            <v/>
          </cell>
        </row>
        <row r="13978">
          <cell r="A13978" t="str">
            <v/>
          </cell>
        </row>
        <row r="13979">
          <cell r="A13979" t="str">
            <v/>
          </cell>
        </row>
        <row r="13980">
          <cell r="A13980" t="str">
            <v/>
          </cell>
        </row>
        <row r="13981">
          <cell r="A13981" t="str">
            <v/>
          </cell>
        </row>
        <row r="13982">
          <cell r="A13982" t="str">
            <v/>
          </cell>
        </row>
        <row r="13983">
          <cell r="A13983" t="str">
            <v/>
          </cell>
        </row>
        <row r="13984">
          <cell r="A13984" t="str">
            <v/>
          </cell>
        </row>
        <row r="13985">
          <cell r="A13985" t="str">
            <v/>
          </cell>
        </row>
        <row r="13986">
          <cell r="A13986" t="str">
            <v/>
          </cell>
        </row>
        <row r="13987">
          <cell r="A13987" t="str">
            <v/>
          </cell>
        </row>
        <row r="13988">
          <cell r="A13988" t="str">
            <v/>
          </cell>
        </row>
        <row r="13989">
          <cell r="A13989" t="str">
            <v/>
          </cell>
        </row>
        <row r="13990">
          <cell r="A13990" t="str">
            <v/>
          </cell>
        </row>
        <row r="13991">
          <cell r="A13991" t="str">
            <v/>
          </cell>
        </row>
        <row r="13992">
          <cell r="A13992" t="str">
            <v/>
          </cell>
        </row>
        <row r="13993">
          <cell r="A13993" t="str">
            <v/>
          </cell>
        </row>
        <row r="13994">
          <cell r="A13994" t="str">
            <v/>
          </cell>
        </row>
        <row r="13995">
          <cell r="A13995" t="str">
            <v/>
          </cell>
        </row>
        <row r="13996">
          <cell r="A13996" t="str">
            <v/>
          </cell>
        </row>
        <row r="13997">
          <cell r="A13997" t="str">
            <v/>
          </cell>
        </row>
        <row r="13998">
          <cell r="A13998" t="str">
            <v/>
          </cell>
        </row>
        <row r="13999">
          <cell r="A13999" t="str">
            <v/>
          </cell>
        </row>
        <row r="14000">
          <cell r="A14000" t="str">
            <v/>
          </cell>
        </row>
        <row r="14001">
          <cell r="A14001" t="str">
            <v/>
          </cell>
        </row>
        <row r="14002">
          <cell r="A14002" t="str">
            <v/>
          </cell>
        </row>
        <row r="14003">
          <cell r="A14003" t="str">
            <v/>
          </cell>
        </row>
        <row r="14004">
          <cell r="A14004" t="str">
            <v/>
          </cell>
        </row>
        <row r="14005">
          <cell r="A14005" t="str">
            <v/>
          </cell>
        </row>
        <row r="14006">
          <cell r="A14006" t="str">
            <v/>
          </cell>
        </row>
        <row r="14007">
          <cell r="A14007" t="str">
            <v/>
          </cell>
        </row>
        <row r="14008">
          <cell r="A14008" t="str">
            <v/>
          </cell>
        </row>
        <row r="14009">
          <cell r="A14009" t="str">
            <v/>
          </cell>
        </row>
        <row r="14010">
          <cell r="A14010" t="str">
            <v/>
          </cell>
        </row>
        <row r="14011">
          <cell r="A14011" t="str">
            <v/>
          </cell>
        </row>
        <row r="14012">
          <cell r="A14012" t="str">
            <v/>
          </cell>
        </row>
        <row r="14013">
          <cell r="A14013" t="str">
            <v/>
          </cell>
        </row>
        <row r="14014">
          <cell r="A14014" t="str">
            <v/>
          </cell>
        </row>
        <row r="14015">
          <cell r="A14015" t="str">
            <v/>
          </cell>
        </row>
        <row r="14016">
          <cell r="A14016" t="str">
            <v/>
          </cell>
        </row>
        <row r="14017">
          <cell r="A14017" t="str">
            <v/>
          </cell>
        </row>
        <row r="14018">
          <cell r="A14018" t="str">
            <v/>
          </cell>
        </row>
        <row r="14019">
          <cell r="A14019" t="str">
            <v/>
          </cell>
        </row>
        <row r="14020">
          <cell r="A14020" t="str">
            <v/>
          </cell>
        </row>
        <row r="14021">
          <cell r="A14021" t="str">
            <v/>
          </cell>
        </row>
        <row r="14022">
          <cell r="A14022" t="str">
            <v/>
          </cell>
        </row>
        <row r="14023">
          <cell r="A14023" t="str">
            <v/>
          </cell>
        </row>
        <row r="14024">
          <cell r="A14024" t="str">
            <v/>
          </cell>
        </row>
        <row r="14025">
          <cell r="A14025" t="str">
            <v/>
          </cell>
        </row>
        <row r="14026">
          <cell r="A14026" t="str">
            <v/>
          </cell>
        </row>
        <row r="14027">
          <cell r="A14027" t="str">
            <v/>
          </cell>
        </row>
        <row r="14028">
          <cell r="A14028" t="str">
            <v/>
          </cell>
        </row>
        <row r="14029">
          <cell r="A14029" t="str">
            <v/>
          </cell>
        </row>
        <row r="14030">
          <cell r="A14030" t="str">
            <v/>
          </cell>
        </row>
        <row r="14031">
          <cell r="A14031" t="str">
            <v/>
          </cell>
        </row>
        <row r="14032">
          <cell r="A14032" t="str">
            <v/>
          </cell>
        </row>
        <row r="14033">
          <cell r="A14033" t="str">
            <v/>
          </cell>
        </row>
        <row r="14034">
          <cell r="A14034" t="str">
            <v/>
          </cell>
        </row>
        <row r="14035">
          <cell r="A14035" t="str">
            <v/>
          </cell>
        </row>
        <row r="14036">
          <cell r="A14036" t="str">
            <v/>
          </cell>
        </row>
        <row r="14037">
          <cell r="A14037" t="str">
            <v/>
          </cell>
        </row>
        <row r="14038">
          <cell r="A14038" t="str">
            <v/>
          </cell>
        </row>
        <row r="14039">
          <cell r="A14039" t="str">
            <v/>
          </cell>
        </row>
        <row r="14040">
          <cell r="A14040" t="str">
            <v/>
          </cell>
        </row>
        <row r="14041">
          <cell r="A14041" t="str">
            <v/>
          </cell>
        </row>
        <row r="14042">
          <cell r="A14042" t="str">
            <v/>
          </cell>
        </row>
        <row r="14043">
          <cell r="A14043" t="str">
            <v/>
          </cell>
        </row>
        <row r="14044">
          <cell r="A14044" t="str">
            <v/>
          </cell>
        </row>
        <row r="14045">
          <cell r="A14045" t="str">
            <v/>
          </cell>
        </row>
        <row r="14046">
          <cell r="A14046" t="str">
            <v/>
          </cell>
        </row>
        <row r="14047">
          <cell r="A14047" t="str">
            <v/>
          </cell>
        </row>
        <row r="14048">
          <cell r="A14048" t="str">
            <v/>
          </cell>
        </row>
        <row r="14049">
          <cell r="A14049" t="str">
            <v/>
          </cell>
        </row>
        <row r="14050">
          <cell r="A14050" t="str">
            <v/>
          </cell>
        </row>
        <row r="14051">
          <cell r="A14051" t="str">
            <v/>
          </cell>
        </row>
        <row r="14052">
          <cell r="A14052" t="str">
            <v/>
          </cell>
        </row>
        <row r="14053">
          <cell r="A14053" t="str">
            <v/>
          </cell>
        </row>
        <row r="14054">
          <cell r="A14054" t="str">
            <v/>
          </cell>
        </row>
        <row r="14055">
          <cell r="A14055" t="str">
            <v/>
          </cell>
        </row>
        <row r="14056">
          <cell r="A14056" t="str">
            <v/>
          </cell>
        </row>
        <row r="14057">
          <cell r="A14057" t="str">
            <v/>
          </cell>
        </row>
        <row r="14058">
          <cell r="A14058" t="str">
            <v/>
          </cell>
        </row>
        <row r="14059">
          <cell r="A14059" t="str">
            <v/>
          </cell>
        </row>
        <row r="14060">
          <cell r="A14060" t="str">
            <v/>
          </cell>
        </row>
        <row r="14061">
          <cell r="A14061" t="str">
            <v/>
          </cell>
        </row>
        <row r="14062">
          <cell r="A14062" t="str">
            <v/>
          </cell>
        </row>
        <row r="14063">
          <cell r="A14063" t="str">
            <v/>
          </cell>
        </row>
        <row r="14064">
          <cell r="A14064" t="str">
            <v/>
          </cell>
        </row>
        <row r="14065">
          <cell r="A14065" t="str">
            <v/>
          </cell>
        </row>
        <row r="14066">
          <cell r="A14066" t="str">
            <v/>
          </cell>
        </row>
        <row r="14067">
          <cell r="A14067" t="str">
            <v/>
          </cell>
        </row>
        <row r="14068">
          <cell r="A14068" t="str">
            <v/>
          </cell>
        </row>
        <row r="14069">
          <cell r="A14069" t="str">
            <v/>
          </cell>
        </row>
        <row r="14070">
          <cell r="A14070" t="str">
            <v/>
          </cell>
        </row>
        <row r="14071">
          <cell r="A14071" t="str">
            <v/>
          </cell>
        </row>
        <row r="14072">
          <cell r="A14072" t="str">
            <v/>
          </cell>
        </row>
        <row r="14073">
          <cell r="A14073" t="str">
            <v/>
          </cell>
        </row>
        <row r="14074">
          <cell r="A14074" t="str">
            <v/>
          </cell>
        </row>
        <row r="14075">
          <cell r="A14075" t="str">
            <v/>
          </cell>
        </row>
        <row r="14076">
          <cell r="A14076" t="str">
            <v/>
          </cell>
        </row>
        <row r="14077">
          <cell r="A14077" t="str">
            <v/>
          </cell>
        </row>
        <row r="14078">
          <cell r="A14078" t="str">
            <v/>
          </cell>
        </row>
        <row r="14079">
          <cell r="A14079" t="str">
            <v/>
          </cell>
        </row>
        <row r="14080">
          <cell r="A14080" t="str">
            <v/>
          </cell>
        </row>
        <row r="14081">
          <cell r="A14081" t="str">
            <v/>
          </cell>
        </row>
        <row r="14082">
          <cell r="A14082" t="str">
            <v/>
          </cell>
        </row>
        <row r="14083">
          <cell r="A14083" t="str">
            <v/>
          </cell>
        </row>
        <row r="14084">
          <cell r="A14084" t="str">
            <v/>
          </cell>
        </row>
        <row r="14085">
          <cell r="A14085" t="str">
            <v/>
          </cell>
        </row>
        <row r="14086">
          <cell r="A14086" t="str">
            <v/>
          </cell>
        </row>
        <row r="14087">
          <cell r="A14087" t="str">
            <v/>
          </cell>
        </row>
        <row r="14088">
          <cell r="A14088" t="str">
            <v/>
          </cell>
        </row>
        <row r="14089">
          <cell r="A14089" t="str">
            <v/>
          </cell>
        </row>
        <row r="14090">
          <cell r="A14090" t="str">
            <v/>
          </cell>
        </row>
        <row r="14091">
          <cell r="A14091" t="str">
            <v/>
          </cell>
        </row>
        <row r="14092">
          <cell r="A14092" t="str">
            <v/>
          </cell>
        </row>
        <row r="14093">
          <cell r="A14093" t="str">
            <v/>
          </cell>
        </row>
        <row r="14094">
          <cell r="A14094" t="str">
            <v/>
          </cell>
        </row>
        <row r="14095">
          <cell r="A14095" t="str">
            <v/>
          </cell>
        </row>
        <row r="14096">
          <cell r="A14096" t="str">
            <v/>
          </cell>
        </row>
        <row r="14097">
          <cell r="A14097" t="str">
            <v/>
          </cell>
        </row>
        <row r="14098">
          <cell r="A14098" t="str">
            <v/>
          </cell>
        </row>
        <row r="14099">
          <cell r="A14099" t="str">
            <v/>
          </cell>
        </row>
        <row r="14100">
          <cell r="A14100" t="str">
            <v/>
          </cell>
        </row>
        <row r="14101">
          <cell r="A14101" t="str">
            <v/>
          </cell>
        </row>
        <row r="14102">
          <cell r="A14102" t="str">
            <v/>
          </cell>
        </row>
        <row r="14103">
          <cell r="A14103" t="str">
            <v/>
          </cell>
        </row>
        <row r="14104">
          <cell r="A14104" t="str">
            <v/>
          </cell>
        </row>
        <row r="14105">
          <cell r="A14105" t="str">
            <v/>
          </cell>
        </row>
        <row r="14106">
          <cell r="A14106" t="str">
            <v/>
          </cell>
        </row>
        <row r="14107">
          <cell r="A14107" t="str">
            <v/>
          </cell>
        </row>
        <row r="14108">
          <cell r="A14108" t="str">
            <v/>
          </cell>
        </row>
        <row r="14109">
          <cell r="A14109" t="str">
            <v/>
          </cell>
        </row>
        <row r="14110">
          <cell r="A14110" t="str">
            <v/>
          </cell>
        </row>
        <row r="14111">
          <cell r="A14111" t="str">
            <v/>
          </cell>
        </row>
        <row r="14112">
          <cell r="A14112" t="str">
            <v/>
          </cell>
        </row>
        <row r="14113">
          <cell r="A14113" t="str">
            <v/>
          </cell>
        </row>
        <row r="14114">
          <cell r="A14114" t="str">
            <v/>
          </cell>
        </row>
        <row r="14115">
          <cell r="A14115" t="str">
            <v/>
          </cell>
        </row>
        <row r="14116">
          <cell r="A14116" t="str">
            <v/>
          </cell>
        </row>
        <row r="14117">
          <cell r="A14117" t="str">
            <v/>
          </cell>
        </row>
        <row r="14118">
          <cell r="A14118" t="str">
            <v/>
          </cell>
        </row>
        <row r="14119">
          <cell r="A14119" t="str">
            <v/>
          </cell>
        </row>
        <row r="14120">
          <cell r="A14120" t="str">
            <v/>
          </cell>
        </row>
        <row r="14121">
          <cell r="A14121" t="str">
            <v/>
          </cell>
        </row>
        <row r="14122">
          <cell r="A14122" t="str">
            <v/>
          </cell>
        </row>
        <row r="14123">
          <cell r="A14123" t="str">
            <v/>
          </cell>
        </row>
        <row r="14124">
          <cell r="A14124" t="str">
            <v/>
          </cell>
        </row>
        <row r="14125">
          <cell r="A14125" t="str">
            <v/>
          </cell>
        </row>
        <row r="14126">
          <cell r="A14126" t="str">
            <v/>
          </cell>
        </row>
        <row r="14127">
          <cell r="A14127" t="str">
            <v/>
          </cell>
        </row>
        <row r="14128">
          <cell r="A14128" t="str">
            <v/>
          </cell>
        </row>
        <row r="14129">
          <cell r="A14129" t="str">
            <v/>
          </cell>
        </row>
        <row r="14130">
          <cell r="A14130" t="str">
            <v/>
          </cell>
        </row>
        <row r="14131">
          <cell r="A14131" t="str">
            <v/>
          </cell>
        </row>
        <row r="14132">
          <cell r="A14132" t="str">
            <v/>
          </cell>
        </row>
        <row r="14133">
          <cell r="A14133" t="str">
            <v/>
          </cell>
        </row>
        <row r="14134">
          <cell r="A14134" t="str">
            <v/>
          </cell>
        </row>
        <row r="14135">
          <cell r="A14135" t="str">
            <v/>
          </cell>
        </row>
        <row r="14136">
          <cell r="A14136" t="str">
            <v/>
          </cell>
        </row>
        <row r="14137">
          <cell r="A14137" t="str">
            <v/>
          </cell>
        </row>
        <row r="14138">
          <cell r="A14138" t="str">
            <v/>
          </cell>
        </row>
        <row r="14139">
          <cell r="A14139" t="str">
            <v/>
          </cell>
        </row>
        <row r="14140">
          <cell r="A14140" t="str">
            <v/>
          </cell>
        </row>
        <row r="14141">
          <cell r="A14141" t="str">
            <v/>
          </cell>
        </row>
        <row r="14142">
          <cell r="A14142" t="str">
            <v/>
          </cell>
        </row>
        <row r="14143">
          <cell r="A14143" t="str">
            <v/>
          </cell>
        </row>
        <row r="14144">
          <cell r="A14144" t="str">
            <v/>
          </cell>
        </row>
        <row r="14145">
          <cell r="A14145" t="str">
            <v/>
          </cell>
        </row>
        <row r="14146">
          <cell r="A14146" t="str">
            <v/>
          </cell>
        </row>
        <row r="14147">
          <cell r="A14147" t="str">
            <v/>
          </cell>
        </row>
        <row r="14148">
          <cell r="A14148" t="str">
            <v/>
          </cell>
        </row>
        <row r="14149">
          <cell r="A14149" t="str">
            <v/>
          </cell>
        </row>
        <row r="14150">
          <cell r="A14150" t="str">
            <v/>
          </cell>
        </row>
        <row r="14151">
          <cell r="A14151" t="str">
            <v/>
          </cell>
        </row>
        <row r="14152">
          <cell r="A14152" t="str">
            <v/>
          </cell>
        </row>
        <row r="14153">
          <cell r="A14153" t="str">
            <v/>
          </cell>
        </row>
        <row r="14154">
          <cell r="A14154" t="str">
            <v/>
          </cell>
        </row>
        <row r="14155">
          <cell r="A14155" t="str">
            <v/>
          </cell>
        </row>
        <row r="14156">
          <cell r="A14156" t="str">
            <v/>
          </cell>
        </row>
        <row r="14157">
          <cell r="A14157" t="str">
            <v/>
          </cell>
        </row>
        <row r="14158">
          <cell r="A14158" t="str">
            <v/>
          </cell>
        </row>
        <row r="14159">
          <cell r="A14159" t="str">
            <v/>
          </cell>
        </row>
        <row r="14160">
          <cell r="A14160" t="str">
            <v/>
          </cell>
        </row>
        <row r="14161">
          <cell r="A14161" t="str">
            <v/>
          </cell>
        </row>
        <row r="14162">
          <cell r="A14162" t="str">
            <v/>
          </cell>
        </row>
        <row r="14163">
          <cell r="A14163" t="str">
            <v/>
          </cell>
        </row>
        <row r="14164">
          <cell r="A14164" t="str">
            <v/>
          </cell>
        </row>
        <row r="14165">
          <cell r="A14165" t="str">
            <v/>
          </cell>
        </row>
        <row r="14166">
          <cell r="A14166" t="str">
            <v/>
          </cell>
        </row>
        <row r="14167">
          <cell r="A14167" t="str">
            <v/>
          </cell>
        </row>
        <row r="14168">
          <cell r="A14168" t="str">
            <v/>
          </cell>
        </row>
        <row r="14169">
          <cell r="A14169" t="str">
            <v/>
          </cell>
        </row>
        <row r="14170">
          <cell r="A14170" t="str">
            <v/>
          </cell>
        </row>
        <row r="14171">
          <cell r="A14171" t="str">
            <v/>
          </cell>
        </row>
        <row r="14172">
          <cell r="A14172" t="str">
            <v/>
          </cell>
        </row>
        <row r="14173">
          <cell r="A14173" t="str">
            <v/>
          </cell>
        </row>
        <row r="14174">
          <cell r="A14174" t="str">
            <v/>
          </cell>
        </row>
        <row r="14175">
          <cell r="A14175" t="str">
            <v/>
          </cell>
        </row>
        <row r="14176">
          <cell r="A14176" t="str">
            <v/>
          </cell>
        </row>
        <row r="14177">
          <cell r="A14177" t="str">
            <v/>
          </cell>
        </row>
        <row r="14178">
          <cell r="A14178" t="str">
            <v/>
          </cell>
        </row>
        <row r="14179">
          <cell r="A14179" t="str">
            <v/>
          </cell>
        </row>
        <row r="14180">
          <cell r="A14180" t="str">
            <v/>
          </cell>
        </row>
        <row r="14181">
          <cell r="A14181" t="str">
            <v/>
          </cell>
        </row>
        <row r="14182">
          <cell r="A14182" t="str">
            <v/>
          </cell>
        </row>
        <row r="14183">
          <cell r="A14183" t="str">
            <v/>
          </cell>
        </row>
        <row r="14184">
          <cell r="A14184" t="str">
            <v/>
          </cell>
        </row>
        <row r="14185">
          <cell r="A14185" t="str">
            <v/>
          </cell>
        </row>
        <row r="14186">
          <cell r="A14186" t="str">
            <v/>
          </cell>
        </row>
        <row r="14187">
          <cell r="A14187" t="str">
            <v/>
          </cell>
        </row>
        <row r="14188">
          <cell r="A14188" t="str">
            <v/>
          </cell>
        </row>
        <row r="14189">
          <cell r="A14189" t="str">
            <v/>
          </cell>
        </row>
        <row r="14190">
          <cell r="A14190" t="str">
            <v/>
          </cell>
        </row>
        <row r="14191">
          <cell r="A14191" t="str">
            <v/>
          </cell>
        </row>
        <row r="14192">
          <cell r="A14192" t="str">
            <v/>
          </cell>
        </row>
        <row r="14193">
          <cell r="A14193" t="str">
            <v/>
          </cell>
        </row>
        <row r="14194">
          <cell r="A14194" t="str">
            <v/>
          </cell>
        </row>
        <row r="14195">
          <cell r="A14195" t="str">
            <v/>
          </cell>
        </row>
        <row r="14196">
          <cell r="A14196" t="str">
            <v/>
          </cell>
        </row>
        <row r="14197">
          <cell r="A14197" t="str">
            <v/>
          </cell>
        </row>
        <row r="14198">
          <cell r="A14198" t="str">
            <v/>
          </cell>
        </row>
        <row r="14199">
          <cell r="A14199" t="str">
            <v/>
          </cell>
        </row>
        <row r="14200">
          <cell r="A14200" t="str">
            <v/>
          </cell>
        </row>
        <row r="14201">
          <cell r="A14201" t="str">
            <v/>
          </cell>
        </row>
        <row r="14202">
          <cell r="A14202" t="str">
            <v/>
          </cell>
        </row>
        <row r="14203">
          <cell r="A14203" t="str">
            <v/>
          </cell>
        </row>
        <row r="14204">
          <cell r="A14204" t="str">
            <v/>
          </cell>
        </row>
        <row r="14205">
          <cell r="A14205" t="str">
            <v/>
          </cell>
        </row>
        <row r="14206">
          <cell r="A14206" t="str">
            <v/>
          </cell>
        </row>
        <row r="14207">
          <cell r="A14207" t="str">
            <v/>
          </cell>
        </row>
        <row r="14208">
          <cell r="A14208" t="str">
            <v/>
          </cell>
        </row>
        <row r="14209">
          <cell r="A14209" t="str">
            <v/>
          </cell>
        </row>
        <row r="14210">
          <cell r="A14210" t="str">
            <v/>
          </cell>
        </row>
        <row r="14211">
          <cell r="A14211" t="str">
            <v/>
          </cell>
        </row>
        <row r="14212">
          <cell r="A14212" t="str">
            <v/>
          </cell>
        </row>
        <row r="14213">
          <cell r="A14213" t="str">
            <v/>
          </cell>
        </row>
        <row r="14214">
          <cell r="A14214" t="str">
            <v/>
          </cell>
        </row>
        <row r="14215">
          <cell r="A14215" t="str">
            <v/>
          </cell>
        </row>
        <row r="14216">
          <cell r="A14216" t="str">
            <v/>
          </cell>
        </row>
        <row r="14217">
          <cell r="A14217" t="str">
            <v/>
          </cell>
        </row>
        <row r="14218">
          <cell r="A14218" t="str">
            <v/>
          </cell>
        </row>
        <row r="14219">
          <cell r="A14219" t="str">
            <v/>
          </cell>
        </row>
        <row r="14220">
          <cell r="A14220" t="str">
            <v/>
          </cell>
        </row>
        <row r="14221">
          <cell r="A14221" t="str">
            <v/>
          </cell>
        </row>
        <row r="14222">
          <cell r="A14222" t="str">
            <v/>
          </cell>
        </row>
        <row r="14223">
          <cell r="A14223" t="str">
            <v/>
          </cell>
        </row>
        <row r="14224">
          <cell r="A14224" t="str">
            <v/>
          </cell>
        </row>
        <row r="14225">
          <cell r="A14225" t="str">
            <v/>
          </cell>
        </row>
        <row r="14226">
          <cell r="A14226" t="str">
            <v/>
          </cell>
        </row>
        <row r="14227">
          <cell r="A14227" t="str">
            <v/>
          </cell>
        </row>
        <row r="14228">
          <cell r="A14228" t="str">
            <v/>
          </cell>
        </row>
        <row r="14229">
          <cell r="A14229" t="str">
            <v/>
          </cell>
        </row>
        <row r="14230">
          <cell r="A14230" t="str">
            <v/>
          </cell>
        </row>
        <row r="14231">
          <cell r="A14231" t="str">
            <v/>
          </cell>
        </row>
        <row r="14232">
          <cell r="A14232" t="str">
            <v/>
          </cell>
        </row>
        <row r="14233">
          <cell r="A14233" t="str">
            <v/>
          </cell>
        </row>
        <row r="14234">
          <cell r="A14234" t="str">
            <v/>
          </cell>
        </row>
        <row r="14235">
          <cell r="A14235" t="str">
            <v/>
          </cell>
        </row>
        <row r="14236">
          <cell r="A14236" t="str">
            <v/>
          </cell>
        </row>
        <row r="14237">
          <cell r="A14237" t="str">
            <v/>
          </cell>
        </row>
        <row r="14238">
          <cell r="A14238" t="str">
            <v/>
          </cell>
        </row>
        <row r="14239">
          <cell r="A14239" t="str">
            <v/>
          </cell>
        </row>
        <row r="14240">
          <cell r="A14240" t="str">
            <v/>
          </cell>
        </row>
        <row r="14241">
          <cell r="A14241" t="str">
            <v/>
          </cell>
        </row>
        <row r="14242">
          <cell r="A14242" t="str">
            <v/>
          </cell>
        </row>
        <row r="14243">
          <cell r="A14243" t="str">
            <v/>
          </cell>
        </row>
        <row r="14244">
          <cell r="A14244" t="str">
            <v/>
          </cell>
        </row>
        <row r="14245">
          <cell r="A14245" t="str">
            <v/>
          </cell>
        </row>
        <row r="14246">
          <cell r="A14246" t="str">
            <v/>
          </cell>
        </row>
        <row r="14247">
          <cell r="A14247" t="str">
            <v/>
          </cell>
        </row>
        <row r="14248">
          <cell r="A14248" t="str">
            <v/>
          </cell>
        </row>
        <row r="14249">
          <cell r="A14249" t="str">
            <v/>
          </cell>
        </row>
        <row r="14250">
          <cell r="A14250" t="str">
            <v/>
          </cell>
        </row>
        <row r="14251">
          <cell r="A14251" t="str">
            <v/>
          </cell>
        </row>
        <row r="14252">
          <cell r="A14252" t="str">
            <v/>
          </cell>
        </row>
        <row r="14253">
          <cell r="A14253" t="str">
            <v/>
          </cell>
        </row>
        <row r="14254">
          <cell r="A14254" t="str">
            <v/>
          </cell>
        </row>
        <row r="14255">
          <cell r="A14255" t="str">
            <v/>
          </cell>
        </row>
        <row r="14256">
          <cell r="A14256" t="str">
            <v/>
          </cell>
        </row>
        <row r="14257">
          <cell r="A14257" t="str">
            <v/>
          </cell>
        </row>
        <row r="14258">
          <cell r="A14258" t="str">
            <v/>
          </cell>
        </row>
        <row r="14259">
          <cell r="A14259" t="str">
            <v/>
          </cell>
        </row>
        <row r="14260">
          <cell r="A14260" t="str">
            <v/>
          </cell>
        </row>
        <row r="14261">
          <cell r="A14261" t="str">
            <v/>
          </cell>
        </row>
        <row r="14262">
          <cell r="A14262" t="str">
            <v/>
          </cell>
        </row>
        <row r="14263">
          <cell r="A14263" t="str">
            <v/>
          </cell>
        </row>
        <row r="14264">
          <cell r="A14264" t="str">
            <v/>
          </cell>
        </row>
        <row r="14265">
          <cell r="A14265" t="str">
            <v/>
          </cell>
        </row>
        <row r="14266">
          <cell r="A14266" t="str">
            <v/>
          </cell>
        </row>
        <row r="14267">
          <cell r="A14267" t="str">
            <v/>
          </cell>
        </row>
        <row r="14268">
          <cell r="A14268" t="str">
            <v/>
          </cell>
        </row>
        <row r="14269">
          <cell r="A14269" t="str">
            <v/>
          </cell>
        </row>
        <row r="14270">
          <cell r="A14270" t="str">
            <v/>
          </cell>
        </row>
        <row r="14271">
          <cell r="A14271" t="str">
            <v/>
          </cell>
        </row>
        <row r="14272">
          <cell r="A14272" t="str">
            <v/>
          </cell>
        </row>
        <row r="14273">
          <cell r="A14273" t="str">
            <v/>
          </cell>
        </row>
        <row r="14274">
          <cell r="A14274" t="str">
            <v/>
          </cell>
        </row>
        <row r="14275">
          <cell r="A14275" t="str">
            <v/>
          </cell>
        </row>
        <row r="14276">
          <cell r="A14276" t="str">
            <v/>
          </cell>
        </row>
        <row r="14277">
          <cell r="A14277" t="str">
            <v/>
          </cell>
        </row>
        <row r="14278">
          <cell r="A14278" t="str">
            <v/>
          </cell>
        </row>
        <row r="14279">
          <cell r="A14279" t="str">
            <v/>
          </cell>
        </row>
        <row r="14280">
          <cell r="A14280" t="str">
            <v/>
          </cell>
        </row>
        <row r="14281">
          <cell r="A14281" t="str">
            <v/>
          </cell>
        </row>
        <row r="14282">
          <cell r="A14282" t="str">
            <v/>
          </cell>
        </row>
        <row r="14283">
          <cell r="A14283" t="str">
            <v/>
          </cell>
        </row>
        <row r="14284">
          <cell r="A14284" t="str">
            <v/>
          </cell>
        </row>
        <row r="14285">
          <cell r="A14285" t="str">
            <v/>
          </cell>
        </row>
        <row r="14286">
          <cell r="A14286" t="str">
            <v/>
          </cell>
        </row>
        <row r="14287">
          <cell r="A14287" t="str">
            <v/>
          </cell>
        </row>
        <row r="14288">
          <cell r="A14288" t="str">
            <v/>
          </cell>
        </row>
        <row r="14289">
          <cell r="A14289" t="str">
            <v/>
          </cell>
        </row>
        <row r="14290">
          <cell r="A14290" t="str">
            <v/>
          </cell>
        </row>
        <row r="14291">
          <cell r="A14291" t="str">
            <v/>
          </cell>
        </row>
        <row r="14292">
          <cell r="A14292" t="str">
            <v/>
          </cell>
        </row>
        <row r="14293">
          <cell r="A14293" t="str">
            <v/>
          </cell>
        </row>
        <row r="14294">
          <cell r="A14294" t="str">
            <v/>
          </cell>
        </row>
        <row r="14295">
          <cell r="A14295" t="str">
            <v/>
          </cell>
        </row>
        <row r="14296">
          <cell r="A14296" t="str">
            <v/>
          </cell>
        </row>
        <row r="14297">
          <cell r="A14297" t="str">
            <v/>
          </cell>
        </row>
        <row r="14298">
          <cell r="A14298" t="str">
            <v/>
          </cell>
        </row>
        <row r="14299">
          <cell r="A14299" t="str">
            <v/>
          </cell>
        </row>
        <row r="14300">
          <cell r="A14300" t="str">
            <v/>
          </cell>
        </row>
        <row r="14301">
          <cell r="A14301" t="str">
            <v/>
          </cell>
        </row>
        <row r="14302">
          <cell r="A14302" t="str">
            <v/>
          </cell>
        </row>
        <row r="14303">
          <cell r="A14303" t="str">
            <v/>
          </cell>
        </row>
        <row r="14304">
          <cell r="A14304" t="str">
            <v/>
          </cell>
        </row>
        <row r="14305">
          <cell r="A14305" t="str">
            <v/>
          </cell>
        </row>
        <row r="14306">
          <cell r="A14306" t="str">
            <v/>
          </cell>
        </row>
        <row r="14307">
          <cell r="A14307" t="str">
            <v/>
          </cell>
        </row>
        <row r="14308">
          <cell r="A14308" t="str">
            <v/>
          </cell>
        </row>
        <row r="14309">
          <cell r="A14309" t="str">
            <v/>
          </cell>
        </row>
        <row r="14310">
          <cell r="A14310" t="str">
            <v/>
          </cell>
        </row>
        <row r="14311">
          <cell r="A14311" t="str">
            <v/>
          </cell>
        </row>
        <row r="14312">
          <cell r="A14312" t="str">
            <v/>
          </cell>
        </row>
        <row r="14313">
          <cell r="A14313" t="str">
            <v/>
          </cell>
        </row>
        <row r="14314">
          <cell r="A14314" t="str">
            <v/>
          </cell>
        </row>
        <row r="14315">
          <cell r="A14315" t="str">
            <v/>
          </cell>
        </row>
        <row r="14316">
          <cell r="A14316" t="str">
            <v/>
          </cell>
        </row>
        <row r="14317">
          <cell r="A14317" t="str">
            <v/>
          </cell>
        </row>
        <row r="14318">
          <cell r="A14318" t="str">
            <v/>
          </cell>
        </row>
        <row r="14319">
          <cell r="A14319" t="str">
            <v/>
          </cell>
        </row>
        <row r="14320">
          <cell r="A14320" t="str">
            <v/>
          </cell>
        </row>
        <row r="14321">
          <cell r="A14321" t="str">
            <v/>
          </cell>
        </row>
        <row r="14322">
          <cell r="A14322" t="str">
            <v/>
          </cell>
        </row>
        <row r="14323">
          <cell r="A14323" t="str">
            <v/>
          </cell>
        </row>
        <row r="14324">
          <cell r="A14324" t="str">
            <v/>
          </cell>
        </row>
        <row r="14325">
          <cell r="A14325" t="str">
            <v/>
          </cell>
        </row>
        <row r="14326">
          <cell r="A14326" t="str">
            <v/>
          </cell>
        </row>
        <row r="14327">
          <cell r="A14327" t="str">
            <v/>
          </cell>
        </row>
        <row r="14328">
          <cell r="A14328" t="str">
            <v/>
          </cell>
        </row>
        <row r="14329">
          <cell r="A14329" t="str">
            <v/>
          </cell>
        </row>
        <row r="14330">
          <cell r="A14330" t="str">
            <v/>
          </cell>
        </row>
        <row r="14331">
          <cell r="A14331" t="str">
            <v/>
          </cell>
        </row>
        <row r="14332">
          <cell r="A14332" t="str">
            <v/>
          </cell>
        </row>
        <row r="14333">
          <cell r="A14333" t="str">
            <v/>
          </cell>
        </row>
        <row r="14334">
          <cell r="A14334" t="str">
            <v/>
          </cell>
        </row>
        <row r="14335">
          <cell r="A14335" t="str">
            <v/>
          </cell>
        </row>
        <row r="14336">
          <cell r="A14336" t="str">
            <v/>
          </cell>
        </row>
        <row r="14337">
          <cell r="A14337" t="str">
            <v/>
          </cell>
        </row>
        <row r="14338">
          <cell r="A14338" t="str">
            <v/>
          </cell>
        </row>
        <row r="14339">
          <cell r="A14339" t="str">
            <v/>
          </cell>
        </row>
        <row r="14340">
          <cell r="A14340" t="str">
            <v/>
          </cell>
        </row>
        <row r="14341">
          <cell r="A14341" t="str">
            <v/>
          </cell>
        </row>
        <row r="14342">
          <cell r="A14342" t="str">
            <v/>
          </cell>
        </row>
        <row r="14343">
          <cell r="A14343" t="str">
            <v/>
          </cell>
        </row>
        <row r="14344">
          <cell r="A14344" t="str">
            <v/>
          </cell>
        </row>
        <row r="14345">
          <cell r="A14345" t="str">
            <v/>
          </cell>
        </row>
        <row r="14346">
          <cell r="A14346" t="str">
            <v/>
          </cell>
        </row>
        <row r="14347">
          <cell r="A14347" t="str">
            <v/>
          </cell>
        </row>
        <row r="14348">
          <cell r="A14348" t="str">
            <v/>
          </cell>
        </row>
        <row r="14349">
          <cell r="A14349" t="str">
            <v/>
          </cell>
        </row>
        <row r="14350">
          <cell r="A14350" t="str">
            <v/>
          </cell>
        </row>
        <row r="14351">
          <cell r="A14351" t="str">
            <v/>
          </cell>
        </row>
        <row r="14352">
          <cell r="A14352" t="str">
            <v/>
          </cell>
        </row>
        <row r="14353">
          <cell r="A14353" t="str">
            <v/>
          </cell>
        </row>
        <row r="14354">
          <cell r="A14354" t="str">
            <v/>
          </cell>
        </row>
        <row r="14355">
          <cell r="A14355" t="str">
            <v/>
          </cell>
        </row>
        <row r="14356">
          <cell r="A14356" t="str">
            <v/>
          </cell>
        </row>
        <row r="14357">
          <cell r="A14357" t="str">
            <v/>
          </cell>
        </row>
        <row r="14358">
          <cell r="A14358" t="str">
            <v/>
          </cell>
        </row>
        <row r="14359">
          <cell r="A14359" t="str">
            <v/>
          </cell>
        </row>
        <row r="14360">
          <cell r="A14360" t="str">
            <v/>
          </cell>
        </row>
        <row r="14361">
          <cell r="A14361" t="str">
            <v/>
          </cell>
        </row>
        <row r="14362">
          <cell r="A14362" t="str">
            <v/>
          </cell>
        </row>
        <row r="14363">
          <cell r="A14363" t="str">
            <v/>
          </cell>
        </row>
        <row r="14364">
          <cell r="A14364" t="str">
            <v/>
          </cell>
        </row>
        <row r="14365">
          <cell r="A14365" t="str">
            <v/>
          </cell>
        </row>
        <row r="14366">
          <cell r="A14366" t="str">
            <v/>
          </cell>
        </row>
        <row r="14367">
          <cell r="A14367" t="str">
            <v/>
          </cell>
        </row>
        <row r="14368">
          <cell r="A14368" t="str">
            <v/>
          </cell>
        </row>
        <row r="14369">
          <cell r="A14369" t="str">
            <v/>
          </cell>
        </row>
        <row r="14370">
          <cell r="A14370" t="str">
            <v/>
          </cell>
        </row>
        <row r="14371">
          <cell r="A14371" t="str">
            <v/>
          </cell>
        </row>
        <row r="14372">
          <cell r="A14372" t="str">
            <v/>
          </cell>
        </row>
        <row r="14373">
          <cell r="A14373" t="str">
            <v/>
          </cell>
        </row>
        <row r="14374">
          <cell r="A14374" t="str">
            <v/>
          </cell>
        </row>
        <row r="14375">
          <cell r="A14375" t="str">
            <v/>
          </cell>
        </row>
        <row r="14376">
          <cell r="A14376" t="str">
            <v/>
          </cell>
        </row>
        <row r="14377">
          <cell r="A14377" t="str">
            <v/>
          </cell>
        </row>
        <row r="14378">
          <cell r="A14378" t="str">
            <v/>
          </cell>
        </row>
        <row r="14379">
          <cell r="A14379" t="str">
            <v/>
          </cell>
        </row>
        <row r="14380">
          <cell r="A14380" t="str">
            <v/>
          </cell>
        </row>
        <row r="14381">
          <cell r="A14381" t="str">
            <v/>
          </cell>
        </row>
        <row r="14382">
          <cell r="A14382" t="str">
            <v/>
          </cell>
        </row>
        <row r="14383">
          <cell r="A14383" t="str">
            <v/>
          </cell>
        </row>
        <row r="14384">
          <cell r="A14384" t="str">
            <v/>
          </cell>
        </row>
        <row r="14385">
          <cell r="A14385" t="str">
            <v/>
          </cell>
        </row>
        <row r="14386">
          <cell r="A14386" t="str">
            <v/>
          </cell>
        </row>
        <row r="14387">
          <cell r="A14387" t="str">
            <v/>
          </cell>
        </row>
        <row r="14388">
          <cell r="A14388" t="str">
            <v/>
          </cell>
        </row>
        <row r="14389">
          <cell r="A14389" t="str">
            <v/>
          </cell>
        </row>
        <row r="14390">
          <cell r="A14390" t="str">
            <v/>
          </cell>
        </row>
        <row r="14391">
          <cell r="A14391" t="str">
            <v/>
          </cell>
        </row>
        <row r="14392">
          <cell r="A14392" t="str">
            <v/>
          </cell>
        </row>
        <row r="14393">
          <cell r="A14393" t="str">
            <v/>
          </cell>
        </row>
        <row r="14394">
          <cell r="A14394" t="str">
            <v/>
          </cell>
        </row>
        <row r="14395">
          <cell r="A14395" t="str">
            <v/>
          </cell>
        </row>
        <row r="14396">
          <cell r="A14396" t="str">
            <v/>
          </cell>
        </row>
        <row r="14397">
          <cell r="A14397" t="str">
            <v/>
          </cell>
        </row>
        <row r="14398">
          <cell r="A14398" t="str">
            <v/>
          </cell>
        </row>
        <row r="14399">
          <cell r="A14399" t="str">
            <v/>
          </cell>
        </row>
        <row r="14400">
          <cell r="A14400" t="str">
            <v/>
          </cell>
        </row>
        <row r="14401">
          <cell r="A14401" t="str">
            <v/>
          </cell>
        </row>
        <row r="14402">
          <cell r="A14402" t="str">
            <v/>
          </cell>
        </row>
        <row r="14403">
          <cell r="A14403" t="str">
            <v/>
          </cell>
        </row>
        <row r="14404">
          <cell r="A14404" t="str">
            <v/>
          </cell>
        </row>
        <row r="14405">
          <cell r="A14405" t="str">
            <v/>
          </cell>
        </row>
        <row r="14406">
          <cell r="A14406" t="str">
            <v/>
          </cell>
        </row>
        <row r="14407">
          <cell r="A14407" t="str">
            <v/>
          </cell>
        </row>
        <row r="14408">
          <cell r="A14408" t="str">
            <v/>
          </cell>
        </row>
        <row r="14409">
          <cell r="A14409" t="str">
            <v/>
          </cell>
        </row>
        <row r="14410">
          <cell r="A14410" t="str">
            <v/>
          </cell>
        </row>
        <row r="14411">
          <cell r="A14411" t="str">
            <v/>
          </cell>
        </row>
        <row r="14412">
          <cell r="A14412" t="str">
            <v/>
          </cell>
        </row>
        <row r="14413">
          <cell r="A14413" t="str">
            <v/>
          </cell>
        </row>
        <row r="14414">
          <cell r="A14414" t="str">
            <v/>
          </cell>
        </row>
        <row r="14415">
          <cell r="A14415" t="str">
            <v/>
          </cell>
        </row>
        <row r="14416">
          <cell r="A14416" t="str">
            <v/>
          </cell>
        </row>
        <row r="14417">
          <cell r="A14417" t="str">
            <v/>
          </cell>
        </row>
        <row r="14418">
          <cell r="A14418" t="str">
            <v/>
          </cell>
        </row>
        <row r="14419">
          <cell r="A14419" t="str">
            <v/>
          </cell>
        </row>
        <row r="14420">
          <cell r="A14420" t="str">
            <v/>
          </cell>
        </row>
        <row r="14421">
          <cell r="A14421" t="str">
            <v/>
          </cell>
        </row>
        <row r="14422">
          <cell r="A14422" t="str">
            <v/>
          </cell>
        </row>
        <row r="14423">
          <cell r="A14423" t="str">
            <v/>
          </cell>
        </row>
        <row r="14424">
          <cell r="A14424" t="str">
            <v/>
          </cell>
        </row>
        <row r="14425">
          <cell r="A14425" t="str">
            <v/>
          </cell>
        </row>
        <row r="14426">
          <cell r="A14426" t="str">
            <v/>
          </cell>
        </row>
        <row r="14427">
          <cell r="A14427" t="str">
            <v/>
          </cell>
        </row>
        <row r="14428">
          <cell r="A14428" t="str">
            <v/>
          </cell>
        </row>
        <row r="14429">
          <cell r="A14429" t="str">
            <v/>
          </cell>
        </row>
        <row r="14430">
          <cell r="A14430" t="str">
            <v/>
          </cell>
        </row>
        <row r="14431">
          <cell r="A14431" t="str">
            <v/>
          </cell>
        </row>
        <row r="14432">
          <cell r="A14432" t="str">
            <v/>
          </cell>
        </row>
        <row r="14433">
          <cell r="A14433" t="str">
            <v/>
          </cell>
        </row>
        <row r="14434">
          <cell r="A14434" t="str">
            <v/>
          </cell>
        </row>
        <row r="14435">
          <cell r="A14435" t="str">
            <v/>
          </cell>
        </row>
        <row r="14436">
          <cell r="A14436" t="str">
            <v/>
          </cell>
        </row>
        <row r="14437">
          <cell r="A14437" t="str">
            <v/>
          </cell>
        </row>
        <row r="14438">
          <cell r="A14438" t="str">
            <v/>
          </cell>
        </row>
        <row r="14439">
          <cell r="A14439" t="str">
            <v/>
          </cell>
        </row>
        <row r="14440">
          <cell r="A14440" t="str">
            <v/>
          </cell>
        </row>
        <row r="14441">
          <cell r="A14441" t="str">
            <v/>
          </cell>
        </row>
        <row r="14442">
          <cell r="A14442" t="str">
            <v/>
          </cell>
        </row>
        <row r="14443">
          <cell r="A14443" t="str">
            <v/>
          </cell>
        </row>
        <row r="14444">
          <cell r="A14444" t="str">
            <v/>
          </cell>
        </row>
        <row r="14445">
          <cell r="A14445" t="str">
            <v/>
          </cell>
        </row>
        <row r="14446">
          <cell r="A14446" t="str">
            <v/>
          </cell>
        </row>
        <row r="14447">
          <cell r="A14447" t="str">
            <v/>
          </cell>
        </row>
        <row r="14448">
          <cell r="A14448" t="str">
            <v/>
          </cell>
        </row>
        <row r="14449">
          <cell r="A14449" t="str">
            <v/>
          </cell>
        </row>
        <row r="14450">
          <cell r="A14450" t="str">
            <v/>
          </cell>
        </row>
        <row r="14451">
          <cell r="A14451" t="str">
            <v/>
          </cell>
        </row>
        <row r="14452">
          <cell r="A14452" t="str">
            <v/>
          </cell>
        </row>
        <row r="14453">
          <cell r="A14453" t="str">
            <v/>
          </cell>
        </row>
        <row r="14454">
          <cell r="A14454" t="str">
            <v/>
          </cell>
        </row>
        <row r="14455">
          <cell r="A14455" t="str">
            <v/>
          </cell>
        </row>
        <row r="14456">
          <cell r="A14456" t="str">
            <v/>
          </cell>
        </row>
        <row r="14457">
          <cell r="A14457" t="str">
            <v/>
          </cell>
        </row>
        <row r="14458">
          <cell r="A14458" t="str">
            <v/>
          </cell>
        </row>
        <row r="14459">
          <cell r="A14459" t="str">
            <v/>
          </cell>
        </row>
        <row r="14460">
          <cell r="A14460" t="str">
            <v/>
          </cell>
        </row>
        <row r="14461">
          <cell r="A14461" t="str">
            <v/>
          </cell>
        </row>
        <row r="14462">
          <cell r="A14462" t="str">
            <v/>
          </cell>
        </row>
        <row r="14463">
          <cell r="A14463" t="str">
            <v/>
          </cell>
        </row>
        <row r="14464">
          <cell r="A14464" t="str">
            <v/>
          </cell>
        </row>
        <row r="14465">
          <cell r="A14465" t="str">
            <v/>
          </cell>
        </row>
        <row r="14466">
          <cell r="A14466" t="str">
            <v/>
          </cell>
        </row>
        <row r="14467">
          <cell r="A14467" t="str">
            <v/>
          </cell>
        </row>
        <row r="14468">
          <cell r="A14468" t="str">
            <v/>
          </cell>
        </row>
        <row r="14469">
          <cell r="A14469" t="str">
            <v/>
          </cell>
        </row>
        <row r="14470">
          <cell r="A14470" t="str">
            <v/>
          </cell>
        </row>
        <row r="14471">
          <cell r="A14471" t="str">
            <v/>
          </cell>
        </row>
        <row r="14472">
          <cell r="A14472" t="str">
            <v/>
          </cell>
        </row>
        <row r="14473">
          <cell r="A14473" t="str">
            <v/>
          </cell>
        </row>
        <row r="14474">
          <cell r="A14474" t="str">
            <v/>
          </cell>
        </row>
        <row r="14475">
          <cell r="A14475" t="str">
            <v/>
          </cell>
        </row>
        <row r="14476">
          <cell r="A14476" t="str">
            <v/>
          </cell>
        </row>
        <row r="14477">
          <cell r="A14477" t="str">
            <v/>
          </cell>
        </row>
        <row r="14478">
          <cell r="A14478" t="str">
            <v/>
          </cell>
        </row>
        <row r="14479">
          <cell r="A14479" t="str">
            <v/>
          </cell>
        </row>
        <row r="14480">
          <cell r="A14480" t="str">
            <v/>
          </cell>
        </row>
        <row r="14481">
          <cell r="A14481" t="str">
            <v/>
          </cell>
        </row>
        <row r="14482">
          <cell r="A14482" t="str">
            <v/>
          </cell>
        </row>
        <row r="14483">
          <cell r="A14483" t="str">
            <v/>
          </cell>
        </row>
        <row r="14484">
          <cell r="A14484" t="str">
            <v/>
          </cell>
        </row>
        <row r="14485">
          <cell r="A14485" t="str">
            <v/>
          </cell>
        </row>
        <row r="14486">
          <cell r="A14486" t="str">
            <v/>
          </cell>
        </row>
        <row r="14487">
          <cell r="A14487" t="str">
            <v/>
          </cell>
        </row>
        <row r="14488">
          <cell r="A14488" t="str">
            <v/>
          </cell>
        </row>
        <row r="14489">
          <cell r="A14489" t="str">
            <v/>
          </cell>
        </row>
        <row r="14490">
          <cell r="A14490" t="str">
            <v/>
          </cell>
        </row>
        <row r="14491">
          <cell r="A14491" t="str">
            <v/>
          </cell>
        </row>
        <row r="14492">
          <cell r="A14492" t="str">
            <v/>
          </cell>
        </row>
        <row r="14493">
          <cell r="A14493" t="str">
            <v/>
          </cell>
        </row>
        <row r="14494">
          <cell r="A14494" t="str">
            <v/>
          </cell>
        </row>
        <row r="14495">
          <cell r="A14495" t="str">
            <v/>
          </cell>
        </row>
        <row r="14496">
          <cell r="A14496" t="str">
            <v/>
          </cell>
        </row>
        <row r="14497">
          <cell r="A14497" t="str">
            <v/>
          </cell>
        </row>
        <row r="14498">
          <cell r="A14498" t="str">
            <v/>
          </cell>
        </row>
        <row r="14499">
          <cell r="A14499" t="str">
            <v/>
          </cell>
        </row>
        <row r="14500">
          <cell r="A14500" t="str">
            <v/>
          </cell>
        </row>
        <row r="14501">
          <cell r="A14501" t="str">
            <v/>
          </cell>
        </row>
        <row r="14502">
          <cell r="A14502" t="str">
            <v/>
          </cell>
        </row>
        <row r="14503">
          <cell r="A14503" t="str">
            <v/>
          </cell>
        </row>
        <row r="14504">
          <cell r="A14504" t="str">
            <v/>
          </cell>
        </row>
        <row r="14505">
          <cell r="A14505" t="str">
            <v/>
          </cell>
        </row>
        <row r="14506">
          <cell r="A14506" t="str">
            <v/>
          </cell>
        </row>
        <row r="14507">
          <cell r="A14507" t="str">
            <v/>
          </cell>
        </row>
        <row r="14508">
          <cell r="A14508" t="str">
            <v/>
          </cell>
        </row>
        <row r="14509">
          <cell r="A14509" t="str">
            <v/>
          </cell>
        </row>
        <row r="14510">
          <cell r="A14510" t="str">
            <v/>
          </cell>
        </row>
        <row r="14511">
          <cell r="A14511" t="str">
            <v/>
          </cell>
        </row>
        <row r="14512">
          <cell r="A14512" t="str">
            <v/>
          </cell>
        </row>
        <row r="14513">
          <cell r="A14513" t="str">
            <v/>
          </cell>
        </row>
        <row r="14514">
          <cell r="A14514" t="str">
            <v/>
          </cell>
        </row>
        <row r="14515">
          <cell r="A14515" t="str">
            <v/>
          </cell>
        </row>
        <row r="14516">
          <cell r="A14516" t="str">
            <v/>
          </cell>
        </row>
        <row r="14517">
          <cell r="A14517" t="str">
            <v/>
          </cell>
        </row>
        <row r="14518">
          <cell r="A14518" t="str">
            <v/>
          </cell>
        </row>
        <row r="14519">
          <cell r="A14519" t="str">
            <v/>
          </cell>
        </row>
        <row r="14520">
          <cell r="A14520" t="str">
            <v/>
          </cell>
        </row>
        <row r="14521">
          <cell r="A14521" t="str">
            <v/>
          </cell>
        </row>
        <row r="14522">
          <cell r="A14522" t="str">
            <v/>
          </cell>
        </row>
        <row r="14523">
          <cell r="A14523" t="str">
            <v/>
          </cell>
        </row>
        <row r="14524">
          <cell r="A14524" t="str">
            <v/>
          </cell>
        </row>
        <row r="14525">
          <cell r="A14525" t="str">
            <v/>
          </cell>
        </row>
        <row r="14526">
          <cell r="A14526" t="str">
            <v/>
          </cell>
        </row>
        <row r="14527">
          <cell r="A14527" t="str">
            <v/>
          </cell>
        </row>
        <row r="14528">
          <cell r="A14528" t="str">
            <v/>
          </cell>
        </row>
        <row r="14529">
          <cell r="A14529" t="str">
            <v/>
          </cell>
        </row>
        <row r="14530">
          <cell r="A14530" t="str">
            <v/>
          </cell>
        </row>
        <row r="14531">
          <cell r="A14531" t="str">
            <v/>
          </cell>
        </row>
        <row r="14532">
          <cell r="A14532" t="str">
            <v/>
          </cell>
        </row>
        <row r="14533">
          <cell r="A14533" t="str">
            <v/>
          </cell>
        </row>
        <row r="14534">
          <cell r="A14534" t="str">
            <v/>
          </cell>
        </row>
        <row r="14535">
          <cell r="A14535" t="str">
            <v/>
          </cell>
        </row>
        <row r="14536">
          <cell r="A14536" t="str">
            <v/>
          </cell>
        </row>
        <row r="14537">
          <cell r="A14537" t="str">
            <v/>
          </cell>
        </row>
        <row r="14538">
          <cell r="A14538" t="str">
            <v/>
          </cell>
        </row>
        <row r="14539">
          <cell r="A14539" t="str">
            <v/>
          </cell>
        </row>
        <row r="14540">
          <cell r="A14540" t="str">
            <v/>
          </cell>
        </row>
        <row r="14541">
          <cell r="A14541" t="str">
            <v/>
          </cell>
        </row>
        <row r="14542">
          <cell r="A14542" t="str">
            <v/>
          </cell>
        </row>
        <row r="14543">
          <cell r="A14543" t="str">
            <v/>
          </cell>
        </row>
        <row r="14544">
          <cell r="A14544" t="str">
            <v/>
          </cell>
        </row>
        <row r="14545">
          <cell r="A14545" t="str">
            <v/>
          </cell>
        </row>
        <row r="14546">
          <cell r="A14546" t="str">
            <v/>
          </cell>
        </row>
        <row r="14547">
          <cell r="A14547" t="str">
            <v/>
          </cell>
        </row>
        <row r="14548">
          <cell r="A14548" t="str">
            <v/>
          </cell>
        </row>
        <row r="14549">
          <cell r="A14549" t="str">
            <v/>
          </cell>
        </row>
        <row r="14550">
          <cell r="A14550" t="str">
            <v/>
          </cell>
        </row>
        <row r="14551">
          <cell r="A14551" t="str">
            <v/>
          </cell>
        </row>
        <row r="14552">
          <cell r="A14552" t="str">
            <v/>
          </cell>
        </row>
        <row r="14553">
          <cell r="A14553" t="str">
            <v/>
          </cell>
        </row>
        <row r="14554">
          <cell r="A14554" t="str">
            <v/>
          </cell>
        </row>
        <row r="14555">
          <cell r="A14555" t="str">
            <v/>
          </cell>
        </row>
        <row r="14556">
          <cell r="A14556" t="str">
            <v/>
          </cell>
        </row>
        <row r="14557">
          <cell r="A14557" t="str">
            <v/>
          </cell>
        </row>
        <row r="14558">
          <cell r="A14558" t="str">
            <v/>
          </cell>
        </row>
        <row r="14559">
          <cell r="A14559" t="str">
            <v/>
          </cell>
        </row>
        <row r="14560">
          <cell r="A14560" t="str">
            <v/>
          </cell>
        </row>
        <row r="14561">
          <cell r="A14561" t="str">
            <v/>
          </cell>
        </row>
        <row r="14562">
          <cell r="A14562" t="str">
            <v/>
          </cell>
        </row>
        <row r="14563">
          <cell r="A14563" t="str">
            <v/>
          </cell>
        </row>
        <row r="14564">
          <cell r="A14564" t="str">
            <v/>
          </cell>
        </row>
        <row r="14565">
          <cell r="A14565" t="str">
            <v/>
          </cell>
        </row>
        <row r="14566">
          <cell r="A14566" t="str">
            <v/>
          </cell>
        </row>
        <row r="14567">
          <cell r="A14567" t="str">
            <v/>
          </cell>
        </row>
        <row r="14568">
          <cell r="A14568" t="str">
            <v/>
          </cell>
        </row>
        <row r="14569">
          <cell r="A14569" t="str">
            <v/>
          </cell>
        </row>
        <row r="14570">
          <cell r="A14570" t="str">
            <v/>
          </cell>
        </row>
        <row r="14571">
          <cell r="A14571" t="str">
            <v/>
          </cell>
        </row>
        <row r="14572">
          <cell r="A14572" t="str">
            <v/>
          </cell>
        </row>
        <row r="14573">
          <cell r="A14573" t="str">
            <v/>
          </cell>
        </row>
        <row r="14574">
          <cell r="A14574" t="str">
            <v/>
          </cell>
        </row>
        <row r="14575">
          <cell r="A14575" t="str">
            <v/>
          </cell>
        </row>
        <row r="14576">
          <cell r="A14576" t="str">
            <v/>
          </cell>
        </row>
        <row r="14577">
          <cell r="A14577" t="str">
            <v/>
          </cell>
        </row>
        <row r="14578">
          <cell r="A14578" t="str">
            <v/>
          </cell>
        </row>
        <row r="14579">
          <cell r="A14579" t="str">
            <v/>
          </cell>
        </row>
        <row r="14580">
          <cell r="A14580" t="str">
            <v/>
          </cell>
        </row>
        <row r="14581">
          <cell r="A14581" t="str">
            <v/>
          </cell>
        </row>
        <row r="14582">
          <cell r="A14582" t="str">
            <v/>
          </cell>
        </row>
        <row r="14583">
          <cell r="A14583" t="str">
            <v/>
          </cell>
        </row>
        <row r="14584">
          <cell r="A14584" t="str">
            <v/>
          </cell>
        </row>
        <row r="14585">
          <cell r="A14585" t="str">
            <v/>
          </cell>
        </row>
        <row r="14586">
          <cell r="A14586" t="str">
            <v/>
          </cell>
        </row>
        <row r="14587">
          <cell r="A14587" t="str">
            <v/>
          </cell>
        </row>
        <row r="14588">
          <cell r="A14588" t="str">
            <v/>
          </cell>
        </row>
        <row r="14589">
          <cell r="A14589" t="str">
            <v/>
          </cell>
        </row>
        <row r="14590">
          <cell r="A14590" t="str">
            <v/>
          </cell>
        </row>
        <row r="14591">
          <cell r="A14591" t="str">
            <v/>
          </cell>
        </row>
        <row r="14592">
          <cell r="A14592" t="str">
            <v/>
          </cell>
        </row>
        <row r="14593">
          <cell r="A14593" t="str">
            <v/>
          </cell>
        </row>
        <row r="14594">
          <cell r="A14594" t="str">
            <v/>
          </cell>
        </row>
        <row r="14595">
          <cell r="A14595" t="str">
            <v/>
          </cell>
        </row>
        <row r="14596">
          <cell r="A14596" t="str">
            <v/>
          </cell>
        </row>
        <row r="14597">
          <cell r="A14597" t="str">
            <v/>
          </cell>
        </row>
        <row r="14598">
          <cell r="A14598" t="str">
            <v/>
          </cell>
        </row>
        <row r="14599">
          <cell r="A14599" t="str">
            <v/>
          </cell>
        </row>
        <row r="14600">
          <cell r="A14600" t="str">
            <v/>
          </cell>
        </row>
        <row r="14601">
          <cell r="A14601" t="str">
            <v/>
          </cell>
        </row>
        <row r="14602">
          <cell r="A14602" t="str">
            <v/>
          </cell>
        </row>
        <row r="14603">
          <cell r="A14603" t="str">
            <v/>
          </cell>
        </row>
        <row r="14604">
          <cell r="A14604" t="str">
            <v/>
          </cell>
        </row>
        <row r="14605">
          <cell r="A14605" t="str">
            <v/>
          </cell>
        </row>
        <row r="14606">
          <cell r="A14606" t="str">
            <v/>
          </cell>
        </row>
        <row r="14607">
          <cell r="A14607" t="str">
            <v/>
          </cell>
        </row>
        <row r="14608">
          <cell r="A14608" t="str">
            <v/>
          </cell>
        </row>
        <row r="14609">
          <cell r="A14609" t="str">
            <v/>
          </cell>
        </row>
        <row r="14610">
          <cell r="A14610" t="str">
            <v/>
          </cell>
        </row>
        <row r="14611">
          <cell r="A14611" t="str">
            <v/>
          </cell>
        </row>
        <row r="14612">
          <cell r="A14612" t="str">
            <v/>
          </cell>
        </row>
        <row r="14613">
          <cell r="A14613" t="str">
            <v/>
          </cell>
        </row>
        <row r="14614">
          <cell r="A14614" t="str">
            <v/>
          </cell>
        </row>
        <row r="14615">
          <cell r="A14615" t="str">
            <v/>
          </cell>
        </row>
        <row r="14616">
          <cell r="A14616" t="str">
            <v/>
          </cell>
        </row>
        <row r="14617">
          <cell r="A14617" t="str">
            <v/>
          </cell>
        </row>
        <row r="14618">
          <cell r="A14618" t="str">
            <v/>
          </cell>
        </row>
        <row r="14619">
          <cell r="A14619" t="str">
            <v/>
          </cell>
        </row>
        <row r="14620">
          <cell r="A14620" t="str">
            <v/>
          </cell>
        </row>
        <row r="14621">
          <cell r="A14621" t="str">
            <v/>
          </cell>
        </row>
        <row r="14622">
          <cell r="A14622" t="str">
            <v/>
          </cell>
        </row>
        <row r="14623">
          <cell r="A14623" t="str">
            <v/>
          </cell>
        </row>
        <row r="14624">
          <cell r="A14624" t="str">
            <v/>
          </cell>
        </row>
        <row r="14625">
          <cell r="A14625" t="str">
            <v/>
          </cell>
        </row>
        <row r="14626">
          <cell r="A14626" t="str">
            <v/>
          </cell>
        </row>
        <row r="14627">
          <cell r="A14627" t="str">
            <v/>
          </cell>
        </row>
        <row r="14628">
          <cell r="A14628" t="str">
            <v/>
          </cell>
        </row>
        <row r="14629">
          <cell r="A14629" t="str">
            <v/>
          </cell>
        </row>
        <row r="14630">
          <cell r="A14630" t="str">
            <v/>
          </cell>
        </row>
        <row r="14631">
          <cell r="A14631" t="str">
            <v/>
          </cell>
        </row>
        <row r="14632">
          <cell r="A14632" t="str">
            <v/>
          </cell>
        </row>
        <row r="14633">
          <cell r="A14633" t="str">
            <v/>
          </cell>
        </row>
        <row r="14634">
          <cell r="A14634" t="str">
            <v/>
          </cell>
        </row>
        <row r="14635">
          <cell r="A14635" t="str">
            <v/>
          </cell>
        </row>
        <row r="14636">
          <cell r="A14636" t="str">
            <v/>
          </cell>
        </row>
        <row r="14637">
          <cell r="A14637" t="str">
            <v/>
          </cell>
        </row>
        <row r="14638">
          <cell r="A14638" t="str">
            <v/>
          </cell>
        </row>
        <row r="14639">
          <cell r="A14639" t="str">
            <v/>
          </cell>
        </row>
        <row r="14640">
          <cell r="A14640" t="str">
            <v/>
          </cell>
        </row>
        <row r="14641">
          <cell r="A14641" t="str">
            <v/>
          </cell>
        </row>
        <row r="14642">
          <cell r="A14642" t="str">
            <v/>
          </cell>
        </row>
        <row r="14643">
          <cell r="A14643" t="str">
            <v/>
          </cell>
        </row>
        <row r="14644">
          <cell r="A14644" t="str">
            <v/>
          </cell>
        </row>
        <row r="14645">
          <cell r="A14645" t="str">
            <v/>
          </cell>
        </row>
        <row r="14646">
          <cell r="A14646" t="str">
            <v/>
          </cell>
        </row>
        <row r="14647">
          <cell r="A14647" t="str">
            <v/>
          </cell>
        </row>
        <row r="14648">
          <cell r="A14648" t="str">
            <v/>
          </cell>
        </row>
        <row r="14649">
          <cell r="A14649" t="str">
            <v/>
          </cell>
        </row>
        <row r="14650">
          <cell r="A14650" t="str">
            <v/>
          </cell>
        </row>
        <row r="14651">
          <cell r="A14651" t="str">
            <v/>
          </cell>
        </row>
        <row r="14652">
          <cell r="A14652" t="str">
            <v/>
          </cell>
        </row>
        <row r="14653">
          <cell r="A14653" t="str">
            <v/>
          </cell>
        </row>
        <row r="14654">
          <cell r="A14654" t="str">
            <v/>
          </cell>
        </row>
        <row r="14655">
          <cell r="A14655" t="str">
            <v/>
          </cell>
        </row>
        <row r="14656">
          <cell r="A14656" t="str">
            <v/>
          </cell>
        </row>
        <row r="14657">
          <cell r="A14657" t="str">
            <v/>
          </cell>
        </row>
        <row r="14658">
          <cell r="A14658" t="str">
            <v/>
          </cell>
        </row>
        <row r="14659">
          <cell r="A14659" t="str">
            <v/>
          </cell>
        </row>
        <row r="14660">
          <cell r="A14660" t="str">
            <v/>
          </cell>
        </row>
        <row r="14661">
          <cell r="A14661" t="str">
            <v/>
          </cell>
        </row>
        <row r="14662">
          <cell r="A14662" t="str">
            <v/>
          </cell>
        </row>
        <row r="14663">
          <cell r="A14663" t="str">
            <v/>
          </cell>
        </row>
        <row r="14664">
          <cell r="A14664" t="str">
            <v/>
          </cell>
        </row>
        <row r="14665">
          <cell r="A14665" t="str">
            <v/>
          </cell>
        </row>
        <row r="14666">
          <cell r="A14666" t="str">
            <v/>
          </cell>
        </row>
        <row r="14667">
          <cell r="A14667" t="str">
            <v/>
          </cell>
        </row>
        <row r="14668">
          <cell r="A14668" t="str">
            <v/>
          </cell>
        </row>
        <row r="14669">
          <cell r="A14669" t="str">
            <v/>
          </cell>
        </row>
        <row r="14670">
          <cell r="A14670" t="str">
            <v/>
          </cell>
        </row>
        <row r="14671">
          <cell r="A14671" t="str">
            <v/>
          </cell>
        </row>
        <row r="14672">
          <cell r="A14672" t="str">
            <v/>
          </cell>
        </row>
        <row r="14673">
          <cell r="A14673" t="str">
            <v/>
          </cell>
        </row>
        <row r="14674">
          <cell r="A14674" t="str">
            <v/>
          </cell>
        </row>
        <row r="14675">
          <cell r="A14675" t="str">
            <v/>
          </cell>
        </row>
        <row r="14676">
          <cell r="A14676" t="str">
            <v/>
          </cell>
        </row>
        <row r="14677">
          <cell r="A14677" t="str">
            <v/>
          </cell>
        </row>
        <row r="14678">
          <cell r="A14678" t="str">
            <v/>
          </cell>
        </row>
        <row r="14679">
          <cell r="A14679" t="str">
            <v/>
          </cell>
        </row>
        <row r="14680">
          <cell r="A14680" t="str">
            <v/>
          </cell>
        </row>
        <row r="14681">
          <cell r="A14681" t="str">
            <v/>
          </cell>
        </row>
        <row r="14682">
          <cell r="A14682" t="str">
            <v/>
          </cell>
        </row>
        <row r="14683">
          <cell r="A14683" t="str">
            <v/>
          </cell>
        </row>
        <row r="14684">
          <cell r="A14684" t="str">
            <v/>
          </cell>
        </row>
        <row r="14685">
          <cell r="A14685" t="str">
            <v/>
          </cell>
        </row>
        <row r="14686">
          <cell r="A14686" t="str">
            <v/>
          </cell>
        </row>
        <row r="14687">
          <cell r="A14687" t="str">
            <v/>
          </cell>
        </row>
        <row r="14688">
          <cell r="A14688" t="str">
            <v/>
          </cell>
        </row>
        <row r="14689">
          <cell r="A14689" t="str">
            <v/>
          </cell>
        </row>
        <row r="14690">
          <cell r="A14690" t="str">
            <v/>
          </cell>
        </row>
        <row r="14691">
          <cell r="A14691" t="str">
            <v/>
          </cell>
        </row>
        <row r="14692">
          <cell r="A14692" t="str">
            <v/>
          </cell>
        </row>
        <row r="14693">
          <cell r="A14693" t="str">
            <v/>
          </cell>
        </row>
        <row r="14694">
          <cell r="A14694" t="str">
            <v/>
          </cell>
        </row>
        <row r="14695">
          <cell r="A14695" t="str">
            <v/>
          </cell>
        </row>
        <row r="14696">
          <cell r="A14696" t="str">
            <v/>
          </cell>
        </row>
        <row r="14697">
          <cell r="A14697" t="str">
            <v/>
          </cell>
        </row>
        <row r="14698">
          <cell r="A14698" t="str">
            <v/>
          </cell>
        </row>
        <row r="14699">
          <cell r="A14699" t="str">
            <v/>
          </cell>
        </row>
        <row r="14700">
          <cell r="A14700" t="str">
            <v/>
          </cell>
        </row>
        <row r="14701">
          <cell r="A14701" t="str">
            <v/>
          </cell>
        </row>
        <row r="14702">
          <cell r="A14702" t="str">
            <v/>
          </cell>
        </row>
        <row r="14703">
          <cell r="A14703" t="str">
            <v/>
          </cell>
        </row>
        <row r="14704">
          <cell r="A14704" t="str">
            <v/>
          </cell>
        </row>
        <row r="14705">
          <cell r="A14705" t="str">
            <v/>
          </cell>
        </row>
        <row r="14706">
          <cell r="A14706" t="str">
            <v/>
          </cell>
        </row>
        <row r="14707">
          <cell r="A14707" t="str">
            <v/>
          </cell>
        </row>
        <row r="14708">
          <cell r="A14708" t="str">
            <v/>
          </cell>
        </row>
        <row r="14709">
          <cell r="A14709" t="str">
            <v/>
          </cell>
        </row>
        <row r="14710">
          <cell r="A14710" t="str">
            <v/>
          </cell>
        </row>
        <row r="14711">
          <cell r="A14711" t="str">
            <v/>
          </cell>
        </row>
        <row r="14712">
          <cell r="A14712" t="str">
            <v/>
          </cell>
        </row>
        <row r="14713">
          <cell r="A14713" t="str">
            <v/>
          </cell>
        </row>
        <row r="14714">
          <cell r="A14714" t="str">
            <v/>
          </cell>
        </row>
        <row r="14715">
          <cell r="A14715" t="str">
            <v/>
          </cell>
        </row>
        <row r="14716">
          <cell r="A14716" t="str">
            <v/>
          </cell>
        </row>
        <row r="14717">
          <cell r="A14717" t="str">
            <v/>
          </cell>
        </row>
        <row r="14718">
          <cell r="A14718" t="str">
            <v/>
          </cell>
        </row>
        <row r="14719">
          <cell r="A14719" t="str">
            <v/>
          </cell>
        </row>
        <row r="14720">
          <cell r="A14720" t="str">
            <v/>
          </cell>
        </row>
        <row r="14721">
          <cell r="A14721" t="str">
            <v/>
          </cell>
        </row>
        <row r="14722">
          <cell r="A14722" t="str">
            <v/>
          </cell>
        </row>
        <row r="14723">
          <cell r="A14723" t="str">
            <v/>
          </cell>
        </row>
        <row r="14724">
          <cell r="A14724" t="str">
            <v/>
          </cell>
        </row>
        <row r="14725">
          <cell r="A14725" t="str">
            <v/>
          </cell>
        </row>
        <row r="14726">
          <cell r="A14726" t="str">
            <v/>
          </cell>
        </row>
        <row r="14727">
          <cell r="A14727" t="str">
            <v/>
          </cell>
        </row>
        <row r="14728">
          <cell r="A14728" t="str">
            <v/>
          </cell>
        </row>
        <row r="14729">
          <cell r="A14729" t="str">
            <v/>
          </cell>
        </row>
        <row r="14730">
          <cell r="A14730" t="str">
            <v/>
          </cell>
        </row>
        <row r="14731">
          <cell r="A14731" t="str">
            <v/>
          </cell>
        </row>
        <row r="14732">
          <cell r="A14732" t="str">
            <v/>
          </cell>
        </row>
        <row r="14733">
          <cell r="A14733" t="str">
            <v/>
          </cell>
        </row>
        <row r="14734">
          <cell r="A14734" t="str">
            <v/>
          </cell>
        </row>
        <row r="14735">
          <cell r="A14735" t="str">
            <v/>
          </cell>
        </row>
        <row r="14736">
          <cell r="A14736" t="str">
            <v/>
          </cell>
        </row>
        <row r="14737">
          <cell r="A14737" t="str">
            <v/>
          </cell>
        </row>
        <row r="14738">
          <cell r="A14738" t="str">
            <v/>
          </cell>
        </row>
        <row r="14739">
          <cell r="A14739" t="str">
            <v/>
          </cell>
        </row>
        <row r="14740">
          <cell r="A14740" t="str">
            <v/>
          </cell>
        </row>
        <row r="14741">
          <cell r="A14741" t="str">
            <v/>
          </cell>
        </row>
        <row r="14742">
          <cell r="A14742" t="str">
            <v/>
          </cell>
        </row>
        <row r="14743">
          <cell r="A14743" t="str">
            <v/>
          </cell>
        </row>
        <row r="14744">
          <cell r="A14744" t="str">
            <v/>
          </cell>
        </row>
        <row r="14745">
          <cell r="A14745" t="str">
            <v/>
          </cell>
        </row>
        <row r="14746">
          <cell r="A14746" t="str">
            <v/>
          </cell>
        </row>
        <row r="14747">
          <cell r="A14747" t="str">
            <v/>
          </cell>
        </row>
        <row r="14748">
          <cell r="A14748" t="str">
            <v/>
          </cell>
        </row>
        <row r="14749">
          <cell r="A14749" t="str">
            <v/>
          </cell>
        </row>
        <row r="14750">
          <cell r="A14750" t="str">
            <v/>
          </cell>
        </row>
        <row r="14751">
          <cell r="A14751" t="str">
            <v/>
          </cell>
        </row>
        <row r="14752">
          <cell r="A14752" t="str">
            <v/>
          </cell>
        </row>
        <row r="14753">
          <cell r="A14753" t="str">
            <v/>
          </cell>
        </row>
        <row r="14754">
          <cell r="A14754" t="str">
            <v/>
          </cell>
        </row>
        <row r="14755">
          <cell r="A14755" t="str">
            <v/>
          </cell>
        </row>
        <row r="14756">
          <cell r="A14756" t="str">
            <v/>
          </cell>
        </row>
        <row r="14757">
          <cell r="A14757" t="str">
            <v/>
          </cell>
        </row>
        <row r="14758">
          <cell r="A14758" t="str">
            <v/>
          </cell>
        </row>
        <row r="14759">
          <cell r="A14759" t="str">
            <v/>
          </cell>
        </row>
        <row r="14760">
          <cell r="A14760" t="str">
            <v/>
          </cell>
        </row>
        <row r="14761">
          <cell r="A14761" t="str">
            <v/>
          </cell>
        </row>
        <row r="14762">
          <cell r="A14762" t="str">
            <v/>
          </cell>
        </row>
        <row r="14763">
          <cell r="A14763" t="str">
            <v/>
          </cell>
        </row>
        <row r="14764">
          <cell r="A14764" t="str">
            <v/>
          </cell>
        </row>
        <row r="14765">
          <cell r="A14765" t="str">
            <v/>
          </cell>
        </row>
        <row r="14766">
          <cell r="A14766" t="str">
            <v/>
          </cell>
        </row>
        <row r="14767">
          <cell r="A14767" t="str">
            <v/>
          </cell>
        </row>
        <row r="14768">
          <cell r="A14768" t="str">
            <v/>
          </cell>
        </row>
        <row r="14769">
          <cell r="A14769" t="str">
            <v/>
          </cell>
        </row>
        <row r="14770">
          <cell r="A14770" t="str">
            <v/>
          </cell>
        </row>
        <row r="14771">
          <cell r="A14771" t="str">
            <v/>
          </cell>
        </row>
        <row r="14772">
          <cell r="A14772" t="str">
            <v/>
          </cell>
        </row>
        <row r="14773">
          <cell r="A14773" t="str">
            <v/>
          </cell>
        </row>
        <row r="14774">
          <cell r="A14774" t="str">
            <v/>
          </cell>
        </row>
        <row r="14775">
          <cell r="A14775" t="str">
            <v/>
          </cell>
        </row>
        <row r="14776">
          <cell r="A14776" t="str">
            <v/>
          </cell>
        </row>
        <row r="14777">
          <cell r="A14777" t="str">
            <v/>
          </cell>
        </row>
        <row r="14778">
          <cell r="A14778" t="str">
            <v/>
          </cell>
        </row>
        <row r="14779">
          <cell r="A14779" t="str">
            <v/>
          </cell>
        </row>
        <row r="14780">
          <cell r="A14780" t="str">
            <v/>
          </cell>
        </row>
        <row r="14781">
          <cell r="A14781" t="str">
            <v/>
          </cell>
        </row>
        <row r="14782">
          <cell r="A14782" t="str">
            <v/>
          </cell>
        </row>
        <row r="14783">
          <cell r="A14783" t="str">
            <v/>
          </cell>
        </row>
        <row r="14784">
          <cell r="A14784" t="str">
            <v/>
          </cell>
        </row>
        <row r="14785">
          <cell r="A14785" t="str">
            <v/>
          </cell>
        </row>
        <row r="14786">
          <cell r="A14786" t="str">
            <v/>
          </cell>
        </row>
        <row r="14787">
          <cell r="A14787" t="str">
            <v/>
          </cell>
        </row>
        <row r="14788">
          <cell r="A14788" t="str">
            <v/>
          </cell>
        </row>
        <row r="14789">
          <cell r="A14789" t="str">
            <v/>
          </cell>
        </row>
        <row r="14790">
          <cell r="A14790" t="str">
            <v/>
          </cell>
        </row>
        <row r="14791">
          <cell r="A14791" t="str">
            <v/>
          </cell>
        </row>
        <row r="14792">
          <cell r="A14792" t="str">
            <v/>
          </cell>
        </row>
        <row r="14793">
          <cell r="A14793" t="str">
            <v/>
          </cell>
        </row>
        <row r="14794">
          <cell r="A14794" t="str">
            <v/>
          </cell>
        </row>
        <row r="14795">
          <cell r="A14795" t="str">
            <v/>
          </cell>
        </row>
        <row r="14796">
          <cell r="A14796" t="str">
            <v/>
          </cell>
        </row>
        <row r="14797">
          <cell r="A14797" t="str">
            <v/>
          </cell>
        </row>
        <row r="14798">
          <cell r="A14798" t="str">
            <v/>
          </cell>
        </row>
        <row r="14799">
          <cell r="A14799" t="str">
            <v/>
          </cell>
        </row>
        <row r="14800">
          <cell r="A14800" t="str">
            <v/>
          </cell>
        </row>
        <row r="14801">
          <cell r="A14801" t="str">
            <v/>
          </cell>
        </row>
        <row r="14802">
          <cell r="A14802" t="str">
            <v/>
          </cell>
        </row>
        <row r="14803">
          <cell r="A14803" t="str">
            <v/>
          </cell>
        </row>
        <row r="14804">
          <cell r="A14804" t="str">
            <v/>
          </cell>
        </row>
        <row r="14805">
          <cell r="A14805" t="str">
            <v/>
          </cell>
        </row>
        <row r="14806">
          <cell r="A14806" t="str">
            <v/>
          </cell>
        </row>
        <row r="14807">
          <cell r="A14807" t="str">
            <v/>
          </cell>
        </row>
        <row r="14808">
          <cell r="A14808" t="str">
            <v/>
          </cell>
        </row>
        <row r="14809">
          <cell r="A14809" t="str">
            <v/>
          </cell>
        </row>
        <row r="14810">
          <cell r="A14810" t="str">
            <v/>
          </cell>
        </row>
        <row r="14811">
          <cell r="A14811" t="str">
            <v/>
          </cell>
        </row>
        <row r="14812">
          <cell r="A14812" t="str">
            <v/>
          </cell>
        </row>
        <row r="14813">
          <cell r="A14813" t="str">
            <v/>
          </cell>
        </row>
        <row r="14814">
          <cell r="A14814" t="str">
            <v/>
          </cell>
        </row>
        <row r="14815">
          <cell r="A14815" t="str">
            <v/>
          </cell>
        </row>
        <row r="14816">
          <cell r="A14816" t="str">
            <v/>
          </cell>
        </row>
        <row r="14817">
          <cell r="A14817" t="str">
            <v/>
          </cell>
        </row>
        <row r="14818">
          <cell r="A14818" t="str">
            <v/>
          </cell>
        </row>
        <row r="14819">
          <cell r="A14819" t="str">
            <v/>
          </cell>
        </row>
        <row r="14820">
          <cell r="A14820" t="str">
            <v/>
          </cell>
        </row>
        <row r="14821">
          <cell r="A14821" t="str">
            <v/>
          </cell>
        </row>
        <row r="14822">
          <cell r="A14822" t="str">
            <v/>
          </cell>
        </row>
        <row r="14823">
          <cell r="A14823" t="str">
            <v/>
          </cell>
        </row>
        <row r="14824">
          <cell r="A14824" t="str">
            <v/>
          </cell>
        </row>
        <row r="14825">
          <cell r="A14825" t="str">
            <v/>
          </cell>
        </row>
        <row r="14826">
          <cell r="A14826" t="str">
            <v/>
          </cell>
        </row>
        <row r="14827">
          <cell r="A14827" t="str">
            <v/>
          </cell>
        </row>
        <row r="14828">
          <cell r="A14828" t="str">
            <v/>
          </cell>
        </row>
        <row r="14829">
          <cell r="A14829" t="str">
            <v/>
          </cell>
        </row>
        <row r="14830">
          <cell r="A14830" t="str">
            <v/>
          </cell>
        </row>
        <row r="14831">
          <cell r="A14831" t="str">
            <v/>
          </cell>
        </row>
        <row r="14832">
          <cell r="A14832" t="str">
            <v/>
          </cell>
        </row>
        <row r="14833">
          <cell r="A14833" t="str">
            <v/>
          </cell>
        </row>
        <row r="14834">
          <cell r="A14834" t="str">
            <v/>
          </cell>
        </row>
        <row r="14835">
          <cell r="A14835" t="str">
            <v/>
          </cell>
        </row>
        <row r="14836">
          <cell r="A14836" t="str">
            <v/>
          </cell>
        </row>
        <row r="14837">
          <cell r="A14837" t="str">
            <v/>
          </cell>
        </row>
        <row r="14838">
          <cell r="A14838" t="str">
            <v/>
          </cell>
        </row>
        <row r="14839">
          <cell r="A14839" t="str">
            <v/>
          </cell>
        </row>
        <row r="14840">
          <cell r="A14840" t="str">
            <v/>
          </cell>
        </row>
        <row r="14841">
          <cell r="A14841" t="str">
            <v/>
          </cell>
        </row>
        <row r="14842">
          <cell r="A14842" t="str">
            <v/>
          </cell>
        </row>
        <row r="14843">
          <cell r="A14843" t="str">
            <v/>
          </cell>
        </row>
        <row r="14844">
          <cell r="A14844" t="str">
            <v/>
          </cell>
        </row>
        <row r="14845">
          <cell r="A14845" t="str">
            <v/>
          </cell>
        </row>
        <row r="14846">
          <cell r="A14846" t="str">
            <v/>
          </cell>
        </row>
        <row r="14847">
          <cell r="A14847" t="str">
            <v/>
          </cell>
        </row>
        <row r="14848">
          <cell r="A14848" t="str">
            <v/>
          </cell>
        </row>
        <row r="14849">
          <cell r="A14849" t="str">
            <v/>
          </cell>
        </row>
        <row r="14850">
          <cell r="A14850" t="str">
            <v/>
          </cell>
        </row>
        <row r="14851">
          <cell r="A14851" t="str">
            <v/>
          </cell>
        </row>
        <row r="14852">
          <cell r="A14852" t="str">
            <v/>
          </cell>
        </row>
        <row r="14853">
          <cell r="A14853" t="str">
            <v/>
          </cell>
        </row>
        <row r="14854">
          <cell r="A14854" t="str">
            <v/>
          </cell>
        </row>
        <row r="14855">
          <cell r="A14855" t="str">
            <v/>
          </cell>
        </row>
        <row r="14856">
          <cell r="A14856" t="str">
            <v/>
          </cell>
        </row>
        <row r="14857">
          <cell r="A14857" t="str">
            <v/>
          </cell>
        </row>
        <row r="14858">
          <cell r="A14858" t="str">
            <v/>
          </cell>
        </row>
        <row r="14859">
          <cell r="A14859" t="str">
            <v/>
          </cell>
        </row>
        <row r="14860">
          <cell r="A14860" t="str">
            <v/>
          </cell>
        </row>
        <row r="14861">
          <cell r="A14861" t="str">
            <v/>
          </cell>
        </row>
        <row r="14862">
          <cell r="A14862" t="str">
            <v/>
          </cell>
        </row>
        <row r="14863">
          <cell r="A14863" t="str">
            <v/>
          </cell>
        </row>
        <row r="14864">
          <cell r="A14864" t="str">
            <v/>
          </cell>
        </row>
        <row r="14865">
          <cell r="A14865" t="str">
            <v/>
          </cell>
        </row>
        <row r="14866">
          <cell r="A14866" t="str">
            <v/>
          </cell>
        </row>
        <row r="14867">
          <cell r="A14867" t="str">
            <v/>
          </cell>
        </row>
        <row r="14868">
          <cell r="A14868" t="str">
            <v/>
          </cell>
        </row>
        <row r="14869">
          <cell r="A14869" t="str">
            <v/>
          </cell>
        </row>
        <row r="14870">
          <cell r="A14870" t="str">
            <v/>
          </cell>
        </row>
        <row r="14871">
          <cell r="A14871" t="str">
            <v/>
          </cell>
        </row>
        <row r="14872">
          <cell r="A14872" t="str">
            <v/>
          </cell>
        </row>
        <row r="14873">
          <cell r="A14873" t="str">
            <v/>
          </cell>
        </row>
        <row r="14874">
          <cell r="A14874" t="str">
            <v/>
          </cell>
        </row>
        <row r="14875">
          <cell r="A14875" t="str">
            <v/>
          </cell>
        </row>
        <row r="14876">
          <cell r="A14876" t="str">
            <v/>
          </cell>
        </row>
        <row r="14877">
          <cell r="A14877" t="str">
            <v/>
          </cell>
        </row>
        <row r="14878">
          <cell r="A14878" t="str">
            <v/>
          </cell>
        </row>
        <row r="14879">
          <cell r="A14879" t="str">
            <v/>
          </cell>
        </row>
        <row r="14880">
          <cell r="A14880" t="str">
            <v/>
          </cell>
        </row>
        <row r="14881">
          <cell r="A14881" t="str">
            <v/>
          </cell>
        </row>
        <row r="14882">
          <cell r="A14882" t="str">
            <v/>
          </cell>
        </row>
        <row r="14883">
          <cell r="A14883" t="str">
            <v/>
          </cell>
        </row>
        <row r="14884">
          <cell r="A14884" t="str">
            <v/>
          </cell>
        </row>
        <row r="14885">
          <cell r="A14885" t="str">
            <v/>
          </cell>
        </row>
        <row r="14886">
          <cell r="A14886" t="str">
            <v/>
          </cell>
        </row>
        <row r="14887">
          <cell r="A14887" t="str">
            <v/>
          </cell>
        </row>
        <row r="14888">
          <cell r="A14888" t="str">
            <v/>
          </cell>
        </row>
        <row r="14889">
          <cell r="A14889" t="str">
            <v/>
          </cell>
        </row>
        <row r="14890">
          <cell r="A14890" t="str">
            <v/>
          </cell>
        </row>
        <row r="14891">
          <cell r="A14891" t="str">
            <v/>
          </cell>
        </row>
        <row r="14892">
          <cell r="A14892" t="str">
            <v/>
          </cell>
        </row>
        <row r="14893">
          <cell r="A14893" t="str">
            <v/>
          </cell>
        </row>
        <row r="14894">
          <cell r="A14894" t="str">
            <v/>
          </cell>
        </row>
        <row r="14895">
          <cell r="A14895" t="str">
            <v/>
          </cell>
        </row>
        <row r="14896">
          <cell r="A14896" t="str">
            <v/>
          </cell>
        </row>
        <row r="14897">
          <cell r="A14897" t="str">
            <v/>
          </cell>
        </row>
        <row r="14898">
          <cell r="A14898" t="str">
            <v/>
          </cell>
        </row>
        <row r="14899">
          <cell r="A14899" t="str">
            <v/>
          </cell>
        </row>
        <row r="14900">
          <cell r="A14900" t="str">
            <v/>
          </cell>
        </row>
        <row r="14901">
          <cell r="A14901" t="str">
            <v/>
          </cell>
        </row>
        <row r="14902">
          <cell r="A14902" t="str">
            <v/>
          </cell>
        </row>
        <row r="14903">
          <cell r="A14903" t="str">
            <v/>
          </cell>
        </row>
        <row r="14904">
          <cell r="A14904" t="str">
            <v/>
          </cell>
        </row>
        <row r="14905">
          <cell r="A14905" t="str">
            <v/>
          </cell>
        </row>
        <row r="14906">
          <cell r="A14906" t="str">
            <v/>
          </cell>
        </row>
        <row r="14907">
          <cell r="A14907" t="str">
            <v/>
          </cell>
        </row>
        <row r="14908">
          <cell r="A14908" t="str">
            <v/>
          </cell>
        </row>
        <row r="14909">
          <cell r="A14909" t="str">
            <v/>
          </cell>
        </row>
        <row r="14910">
          <cell r="A14910" t="str">
            <v/>
          </cell>
        </row>
        <row r="14911">
          <cell r="A14911" t="str">
            <v/>
          </cell>
        </row>
        <row r="14912">
          <cell r="A14912" t="str">
            <v/>
          </cell>
        </row>
        <row r="14913">
          <cell r="A14913" t="str">
            <v/>
          </cell>
        </row>
        <row r="14914">
          <cell r="A14914" t="str">
            <v/>
          </cell>
        </row>
        <row r="14915">
          <cell r="A14915" t="str">
            <v/>
          </cell>
        </row>
        <row r="14916">
          <cell r="A14916" t="str">
            <v/>
          </cell>
        </row>
        <row r="14917">
          <cell r="A14917" t="str">
            <v/>
          </cell>
        </row>
        <row r="14918">
          <cell r="A14918" t="str">
            <v/>
          </cell>
        </row>
        <row r="14919">
          <cell r="A14919" t="str">
            <v/>
          </cell>
        </row>
        <row r="14920">
          <cell r="A14920" t="str">
            <v/>
          </cell>
        </row>
        <row r="14921">
          <cell r="A14921" t="str">
            <v/>
          </cell>
        </row>
        <row r="14922">
          <cell r="A14922" t="str">
            <v/>
          </cell>
        </row>
        <row r="14923">
          <cell r="A14923" t="str">
            <v/>
          </cell>
        </row>
        <row r="14924">
          <cell r="A14924" t="str">
            <v/>
          </cell>
        </row>
        <row r="14925">
          <cell r="A14925" t="str">
            <v/>
          </cell>
        </row>
        <row r="14926">
          <cell r="A14926" t="str">
            <v/>
          </cell>
        </row>
        <row r="14927">
          <cell r="A14927" t="str">
            <v/>
          </cell>
        </row>
        <row r="14928">
          <cell r="A14928" t="str">
            <v/>
          </cell>
        </row>
        <row r="14929">
          <cell r="A14929" t="str">
            <v/>
          </cell>
        </row>
        <row r="14930">
          <cell r="A14930" t="str">
            <v/>
          </cell>
        </row>
        <row r="14931">
          <cell r="A14931" t="str">
            <v/>
          </cell>
        </row>
        <row r="14932">
          <cell r="A14932" t="str">
            <v/>
          </cell>
        </row>
        <row r="14933">
          <cell r="A14933" t="str">
            <v/>
          </cell>
        </row>
        <row r="14934">
          <cell r="A14934" t="str">
            <v/>
          </cell>
        </row>
        <row r="14935">
          <cell r="A14935" t="str">
            <v/>
          </cell>
        </row>
        <row r="14936">
          <cell r="A14936" t="str">
            <v/>
          </cell>
        </row>
        <row r="14937">
          <cell r="A14937" t="str">
            <v/>
          </cell>
        </row>
        <row r="14938">
          <cell r="A14938" t="str">
            <v/>
          </cell>
        </row>
        <row r="14939">
          <cell r="A14939" t="str">
            <v/>
          </cell>
        </row>
        <row r="14940">
          <cell r="A14940" t="str">
            <v/>
          </cell>
        </row>
        <row r="14941">
          <cell r="A14941" t="str">
            <v/>
          </cell>
        </row>
        <row r="14942">
          <cell r="A14942" t="str">
            <v/>
          </cell>
        </row>
        <row r="14943">
          <cell r="A14943" t="str">
            <v/>
          </cell>
        </row>
        <row r="14944">
          <cell r="A14944" t="str">
            <v/>
          </cell>
        </row>
        <row r="14945">
          <cell r="A14945" t="str">
            <v/>
          </cell>
        </row>
        <row r="14946">
          <cell r="A14946" t="str">
            <v/>
          </cell>
        </row>
        <row r="14947">
          <cell r="A14947" t="str">
            <v/>
          </cell>
        </row>
        <row r="14948">
          <cell r="A14948" t="str">
            <v/>
          </cell>
        </row>
        <row r="14949">
          <cell r="A14949" t="str">
            <v/>
          </cell>
        </row>
        <row r="14950">
          <cell r="A14950" t="str">
            <v/>
          </cell>
        </row>
        <row r="14951">
          <cell r="A14951" t="str">
            <v/>
          </cell>
        </row>
        <row r="14952">
          <cell r="A14952" t="str">
            <v/>
          </cell>
        </row>
        <row r="14953">
          <cell r="A14953" t="str">
            <v/>
          </cell>
        </row>
        <row r="14954">
          <cell r="A14954" t="str">
            <v/>
          </cell>
        </row>
        <row r="14955">
          <cell r="A14955" t="str">
            <v/>
          </cell>
        </row>
        <row r="14956">
          <cell r="A14956" t="str">
            <v/>
          </cell>
        </row>
        <row r="14957">
          <cell r="A14957" t="str">
            <v/>
          </cell>
        </row>
        <row r="14958">
          <cell r="A14958" t="str">
            <v/>
          </cell>
        </row>
        <row r="14959">
          <cell r="A14959" t="str">
            <v/>
          </cell>
        </row>
        <row r="14960">
          <cell r="A14960" t="str">
            <v/>
          </cell>
        </row>
        <row r="14961">
          <cell r="A14961" t="str">
            <v/>
          </cell>
        </row>
        <row r="14962">
          <cell r="A14962" t="str">
            <v/>
          </cell>
        </row>
        <row r="14963">
          <cell r="A14963" t="str">
            <v/>
          </cell>
        </row>
        <row r="14964">
          <cell r="A14964" t="str">
            <v/>
          </cell>
        </row>
        <row r="14965">
          <cell r="A14965" t="str">
            <v/>
          </cell>
        </row>
        <row r="14966">
          <cell r="A14966" t="str">
            <v/>
          </cell>
        </row>
        <row r="14967">
          <cell r="A14967" t="str">
            <v/>
          </cell>
        </row>
        <row r="14968">
          <cell r="A14968" t="str">
            <v/>
          </cell>
        </row>
        <row r="14969">
          <cell r="A14969" t="str">
            <v/>
          </cell>
        </row>
        <row r="14970">
          <cell r="A14970" t="str">
            <v/>
          </cell>
        </row>
        <row r="14971">
          <cell r="A14971" t="str">
            <v/>
          </cell>
        </row>
        <row r="14972">
          <cell r="A14972" t="str">
            <v/>
          </cell>
        </row>
        <row r="14973">
          <cell r="A14973" t="str">
            <v/>
          </cell>
        </row>
        <row r="14974">
          <cell r="A14974" t="str">
            <v/>
          </cell>
        </row>
        <row r="14975">
          <cell r="A14975" t="str">
            <v/>
          </cell>
        </row>
        <row r="14976">
          <cell r="A14976" t="str">
            <v/>
          </cell>
        </row>
        <row r="14977">
          <cell r="A14977" t="str">
            <v/>
          </cell>
        </row>
        <row r="14978">
          <cell r="A14978" t="str">
            <v/>
          </cell>
        </row>
        <row r="14979">
          <cell r="A14979" t="str">
            <v/>
          </cell>
        </row>
        <row r="14980">
          <cell r="A14980" t="str">
            <v/>
          </cell>
        </row>
        <row r="14981">
          <cell r="A14981" t="str">
            <v/>
          </cell>
        </row>
        <row r="14982">
          <cell r="A14982" t="str">
            <v/>
          </cell>
        </row>
        <row r="14983">
          <cell r="A14983" t="str">
            <v/>
          </cell>
        </row>
        <row r="14984">
          <cell r="A14984" t="str">
            <v/>
          </cell>
        </row>
        <row r="14985">
          <cell r="A14985" t="str">
            <v/>
          </cell>
        </row>
        <row r="14986">
          <cell r="A14986" t="str">
            <v/>
          </cell>
        </row>
        <row r="14987">
          <cell r="A14987" t="str">
            <v/>
          </cell>
        </row>
        <row r="14988">
          <cell r="A14988" t="str">
            <v/>
          </cell>
        </row>
        <row r="14989">
          <cell r="A14989" t="str">
            <v/>
          </cell>
        </row>
        <row r="14990">
          <cell r="A14990" t="str">
            <v/>
          </cell>
        </row>
        <row r="14991">
          <cell r="A14991" t="str">
            <v/>
          </cell>
        </row>
        <row r="14992">
          <cell r="A14992" t="str">
            <v/>
          </cell>
        </row>
        <row r="14993">
          <cell r="A14993" t="str">
            <v/>
          </cell>
        </row>
        <row r="14994">
          <cell r="A14994" t="str">
            <v/>
          </cell>
        </row>
        <row r="14995">
          <cell r="A14995" t="str">
            <v/>
          </cell>
        </row>
        <row r="14996">
          <cell r="A14996" t="str">
            <v/>
          </cell>
        </row>
        <row r="14997">
          <cell r="A14997" t="str">
            <v/>
          </cell>
        </row>
        <row r="14998">
          <cell r="A14998" t="str">
            <v/>
          </cell>
        </row>
        <row r="14999">
          <cell r="A14999" t="str">
            <v/>
          </cell>
        </row>
        <row r="15000">
          <cell r="A15000" t="str">
            <v/>
          </cell>
        </row>
        <row r="15001">
          <cell r="A15001" t="str">
            <v/>
          </cell>
        </row>
        <row r="15002">
          <cell r="A15002" t="str">
            <v/>
          </cell>
        </row>
        <row r="15003">
          <cell r="A15003" t="str">
            <v/>
          </cell>
        </row>
        <row r="15004">
          <cell r="A15004" t="str">
            <v/>
          </cell>
        </row>
        <row r="15005">
          <cell r="A15005" t="str">
            <v/>
          </cell>
        </row>
        <row r="15006">
          <cell r="A15006" t="str">
            <v/>
          </cell>
        </row>
        <row r="15007">
          <cell r="A15007" t="str">
            <v/>
          </cell>
        </row>
        <row r="15008">
          <cell r="A15008" t="str">
            <v/>
          </cell>
        </row>
        <row r="15009">
          <cell r="A15009" t="str">
            <v/>
          </cell>
        </row>
        <row r="15010">
          <cell r="A15010" t="str">
            <v/>
          </cell>
        </row>
        <row r="15011">
          <cell r="A15011" t="str">
            <v/>
          </cell>
        </row>
        <row r="15012">
          <cell r="A15012" t="str">
            <v/>
          </cell>
        </row>
        <row r="15013">
          <cell r="A15013" t="str">
            <v/>
          </cell>
        </row>
        <row r="15014">
          <cell r="A15014" t="str">
            <v/>
          </cell>
        </row>
        <row r="15015">
          <cell r="A15015" t="str">
            <v/>
          </cell>
        </row>
        <row r="15016">
          <cell r="A15016" t="str">
            <v/>
          </cell>
        </row>
        <row r="15017">
          <cell r="A15017" t="str">
            <v/>
          </cell>
        </row>
        <row r="15018">
          <cell r="A15018" t="str">
            <v/>
          </cell>
        </row>
        <row r="15019">
          <cell r="A15019" t="str">
            <v/>
          </cell>
        </row>
        <row r="15020">
          <cell r="A15020" t="str">
            <v/>
          </cell>
        </row>
        <row r="15021">
          <cell r="A15021" t="str">
            <v/>
          </cell>
        </row>
        <row r="15022">
          <cell r="A15022" t="str">
            <v/>
          </cell>
        </row>
        <row r="15023">
          <cell r="A15023" t="str">
            <v/>
          </cell>
        </row>
        <row r="15024">
          <cell r="A15024" t="str">
            <v/>
          </cell>
        </row>
        <row r="15025">
          <cell r="A15025" t="str">
            <v/>
          </cell>
        </row>
        <row r="15026">
          <cell r="A15026" t="str">
            <v/>
          </cell>
        </row>
        <row r="15027">
          <cell r="A15027" t="str">
            <v/>
          </cell>
        </row>
        <row r="15028">
          <cell r="A15028" t="str">
            <v/>
          </cell>
        </row>
        <row r="15029">
          <cell r="A15029" t="str">
            <v/>
          </cell>
        </row>
        <row r="15030">
          <cell r="A15030" t="str">
            <v/>
          </cell>
        </row>
        <row r="15031">
          <cell r="A15031" t="str">
            <v/>
          </cell>
        </row>
        <row r="15032">
          <cell r="A15032" t="str">
            <v/>
          </cell>
        </row>
        <row r="15033">
          <cell r="A15033" t="str">
            <v/>
          </cell>
        </row>
        <row r="15034">
          <cell r="A15034" t="str">
            <v/>
          </cell>
        </row>
        <row r="15035">
          <cell r="A15035" t="str">
            <v/>
          </cell>
        </row>
        <row r="15036">
          <cell r="A15036" t="str">
            <v/>
          </cell>
        </row>
        <row r="15037">
          <cell r="A15037" t="str">
            <v/>
          </cell>
        </row>
        <row r="15038">
          <cell r="A15038" t="str">
            <v/>
          </cell>
        </row>
        <row r="15039">
          <cell r="A15039" t="str">
            <v/>
          </cell>
        </row>
        <row r="15040">
          <cell r="A15040" t="str">
            <v/>
          </cell>
        </row>
        <row r="15041">
          <cell r="A15041" t="str">
            <v/>
          </cell>
        </row>
        <row r="15042">
          <cell r="A15042" t="str">
            <v/>
          </cell>
        </row>
        <row r="15043">
          <cell r="A15043" t="str">
            <v/>
          </cell>
        </row>
        <row r="15044">
          <cell r="A15044" t="str">
            <v/>
          </cell>
        </row>
        <row r="15045">
          <cell r="A15045" t="str">
            <v/>
          </cell>
        </row>
        <row r="15046">
          <cell r="A15046" t="str">
            <v/>
          </cell>
        </row>
        <row r="15047">
          <cell r="A15047" t="str">
            <v/>
          </cell>
        </row>
        <row r="15048">
          <cell r="A15048" t="str">
            <v/>
          </cell>
        </row>
        <row r="15049">
          <cell r="A15049" t="str">
            <v/>
          </cell>
        </row>
        <row r="15050">
          <cell r="A15050" t="str">
            <v/>
          </cell>
        </row>
        <row r="15051">
          <cell r="A15051" t="str">
            <v/>
          </cell>
        </row>
        <row r="15052">
          <cell r="A15052" t="str">
            <v/>
          </cell>
        </row>
        <row r="15053">
          <cell r="A15053" t="str">
            <v/>
          </cell>
        </row>
        <row r="15054">
          <cell r="A15054" t="str">
            <v/>
          </cell>
        </row>
        <row r="15055">
          <cell r="A15055" t="str">
            <v/>
          </cell>
        </row>
        <row r="15056">
          <cell r="A15056" t="str">
            <v/>
          </cell>
        </row>
        <row r="15057">
          <cell r="A15057" t="str">
            <v/>
          </cell>
        </row>
        <row r="15058">
          <cell r="A15058" t="str">
            <v/>
          </cell>
        </row>
        <row r="15059">
          <cell r="A15059" t="str">
            <v/>
          </cell>
        </row>
        <row r="15060">
          <cell r="A15060" t="str">
            <v/>
          </cell>
        </row>
        <row r="15061">
          <cell r="A15061" t="str">
            <v/>
          </cell>
        </row>
        <row r="15062">
          <cell r="A15062" t="str">
            <v/>
          </cell>
        </row>
        <row r="15063">
          <cell r="A15063" t="str">
            <v/>
          </cell>
        </row>
        <row r="15064">
          <cell r="A15064" t="str">
            <v/>
          </cell>
        </row>
        <row r="15065">
          <cell r="A15065" t="str">
            <v/>
          </cell>
        </row>
        <row r="15066">
          <cell r="A15066" t="str">
            <v/>
          </cell>
        </row>
        <row r="15067">
          <cell r="A15067" t="str">
            <v/>
          </cell>
        </row>
        <row r="15068">
          <cell r="A15068" t="str">
            <v/>
          </cell>
        </row>
        <row r="15069">
          <cell r="A15069" t="str">
            <v/>
          </cell>
        </row>
        <row r="15070">
          <cell r="A15070" t="str">
            <v/>
          </cell>
        </row>
        <row r="15071">
          <cell r="A15071" t="str">
            <v/>
          </cell>
        </row>
        <row r="15072">
          <cell r="A15072" t="str">
            <v/>
          </cell>
        </row>
        <row r="15073">
          <cell r="A15073" t="str">
            <v/>
          </cell>
        </row>
        <row r="15074">
          <cell r="A15074" t="str">
            <v/>
          </cell>
        </row>
        <row r="15075">
          <cell r="A15075" t="str">
            <v/>
          </cell>
        </row>
        <row r="15076">
          <cell r="A15076" t="str">
            <v/>
          </cell>
        </row>
        <row r="15077">
          <cell r="A15077" t="str">
            <v/>
          </cell>
        </row>
        <row r="15078">
          <cell r="A15078" t="str">
            <v/>
          </cell>
        </row>
        <row r="15079">
          <cell r="A15079" t="str">
            <v/>
          </cell>
        </row>
        <row r="15080">
          <cell r="A15080" t="str">
            <v/>
          </cell>
        </row>
        <row r="15081">
          <cell r="A15081" t="str">
            <v/>
          </cell>
        </row>
        <row r="15082">
          <cell r="A15082" t="str">
            <v/>
          </cell>
        </row>
        <row r="15083">
          <cell r="A15083" t="str">
            <v/>
          </cell>
        </row>
        <row r="15084">
          <cell r="A15084" t="str">
            <v/>
          </cell>
        </row>
        <row r="15085">
          <cell r="A15085" t="str">
            <v/>
          </cell>
        </row>
        <row r="15086">
          <cell r="A15086" t="str">
            <v/>
          </cell>
        </row>
        <row r="15087">
          <cell r="A15087" t="str">
            <v/>
          </cell>
        </row>
        <row r="15088">
          <cell r="A15088" t="str">
            <v/>
          </cell>
        </row>
        <row r="15089">
          <cell r="A15089" t="str">
            <v/>
          </cell>
        </row>
        <row r="15090">
          <cell r="A15090" t="str">
            <v/>
          </cell>
        </row>
        <row r="15091">
          <cell r="A15091" t="str">
            <v/>
          </cell>
        </row>
        <row r="15092">
          <cell r="A15092" t="str">
            <v/>
          </cell>
        </row>
        <row r="15093">
          <cell r="A15093" t="str">
            <v/>
          </cell>
        </row>
        <row r="15094">
          <cell r="A15094" t="str">
            <v/>
          </cell>
        </row>
        <row r="15095">
          <cell r="A15095" t="str">
            <v/>
          </cell>
        </row>
        <row r="15096">
          <cell r="A15096" t="str">
            <v/>
          </cell>
        </row>
        <row r="15097">
          <cell r="A15097" t="str">
            <v/>
          </cell>
        </row>
        <row r="15098">
          <cell r="A15098" t="str">
            <v/>
          </cell>
        </row>
        <row r="15099">
          <cell r="A15099" t="str">
            <v/>
          </cell>
        </row>
        <row r="15100">
          <cell r="A15100" t="str">
            <v/>
          </cell>
        </row>
        <row r="15101">
          <cell r="A15101" t="str">
            <v/>
          </cell>
        </row>
        <row r="15102">
          <cell r="A15102" t="str">
            <v/>
          </cell>
        </row>
        <row r="15103">
          <cell r="A15103" t="str">
            <v/>
          </cell>
        </row>
        <row r="15104">
          <cell r="A15104" t="str">
            <v/>
          </cell>
        </row>
        <row r="15105">
          <cell r="A15105" t="str">
            <v/>
          </cell>
        </row>
        <row r="15106">
          <cell r="A15106" t="str">
            <v/>
          </cell>
        </row>
        <row r="15107">
          <cell r="A15107" t="str">
            <v/>
          </cell>
        </row>
        <row r="15108">
          <cell r="A15108" t="str">
            <v/>
          </cell>
        </row>
        <row r="15109">
          <cell r="A15109" t="str">
            <v/>
          </cell>
        </row>
        <row r="15110">
          <cell r="A15110" t="str">
            <v/>
          </cell>
        </row>
        <row r="15111">
          <cell r="A15111" t="str">
            <v/>
          </cell>
        </row>
        <row r="15112">
          <cell r="A15112" t="str">
            <v/>
          </cell>
        </row>
        <row r="15113">
          <cell r="A15113" t="str">
            <v/>
          </cell>
        </row>
        <row r="15114">
          <cell r="A15114" t="str">
            <v/>
          </cell>
        </row>
        <row r="15115">
          <cell r="A15115" t="str">
            <v/>
          </cell>
        </row>
        <row r="15116">
          <cell r="A15116" t="str">
            <v/>
          </cell>
        </row>
        <row r="15117">
          <cell r="A15117" t="str">
            <v/>
          </cell>
        </row>
        <row r="15118">
          <cell r="A15118" t="str">
            <v/>
          </cell>
        </row>
        <row r="15119">
          <cell r="A15119" t="str">
            <v/>
          </cell>
        </row>
        <row r="15120">
          <cell r="A15120" t="str">
            <v/>
          </cell>
        </row>
        <row r="15121">
          <cell r="A15121" t="str">
            <v/>
          </cell>
        </row>
        <row r="15122">
          <cell r="A15122" t="str">
            <v/>
          </cell>
        </row>
        <row r="15123">
          <cell r="A15123" t="str">
            <v/>
          </cell>
        </row>
        <row r="15124">
          <cell r="A15124" t="str">
            <v/>
          </cell>
        </row>
        <row r="15125">
          <cell r="A15125" t="str">
            <v/>
          </cell>
        </row>
        <row r="15126">
          <cell r="A15126" t="str">
            <v/>
          </cell>
        </row>
        <row r="15127">
          <cell r="A15127" t="str">
            <v/>
          </cell>
        </row>
        <row r="15128">
          <cell r="A15128" t="str">
            <v/>
          </cell>
        </row>
        <row r="15129">
          <cell r="A15129" t="str">
            <v/>
          </cell>
        </row>
        <row r="15130">
          <cell r="A15130" t="str">
            <v/>
          </cell>
        </row>
        <row r="15131">
          <cell r="A15131" t="str">
            <v/>
          </cell>
        </row>
        <row r="15132">
          <cell r="A15132" t="str">
            <v/>
          </cell>
        </row>
        <row r="15133">
          <cell r="A15133" t="str">
            <v/>
          </cell>
        </row>
        <row r="15134">
          <cell r="A15134" t="str">
            <v/>
          </cell>
        </row>
        <row r="15135">
          <cell r="A15135" t="str">
            <v/>
          </cell>
        </row>
        <row r="15136">
          <cell r="A15136" t="str">
            <v/>
          </cell>
        </row>
        <row r="15137">
          <cell r="A15137" t="str">
            <v/>
          </cell>
        </row>
        <row r="15138">
          <cell r="A15138" t="str">
            <v/>
          </cell>
        </row>
        <row r="15139">
          <cell r="A15139" t="str">
            <v/>
          </cell>
        </row>
        <row r="15140">
          <cell r="A15140" t="str">
            <v/>
          </cell>
        </row>
        <row r="15141">
          <cell r="A15141" t="str">
            <v/>
          </cell>
        </row>
        <row r="15142">
          <cell r="A15142" t="str">
            <v/>
          </cell>
        </row>
        <row r="15143">
          <cell r="A15143" t="str">
            <v/>
          </cell>
        </row>
        <row r="15144">
          <cell r="A15144" t="str">
            <v/>
          </cell>
        </row>
        <row r="15145">
          <cell r="A15145" t="str">
            <v/>
          </cell>
        </row>
        <row r="15146">
          <cell r="A15146" t="str">
            <v/>
          </cell>
        </row>
        <row r="15147">
          <cell r="A15147" t="str">
            <v/>
          </cell>
        </row>
        <row r="15148">
          <cell r="A15148" t="str">
            <v/>
          </cell>
        </row>
        <row r="15149">
          <cell r="A15149" t="str">
            <v/>
          </cell>
        </row>
        <row r="15150">
          <cell r="A15150" t="str">
            <v/>
          </cell>
        </row>
        <row r="15151">
          <cell r="A15151" t="str">
            <v/>
          </cell>
        </row>
        <row r="15152">
          <cell r="A15152" t="str">
            <v/>
          </cell>
        </row>
        <row r="15153">
          <cell r="A15153" t="str">
            <v/>
          </cell>
        </row>
        <row r="15154">
          <cell r="A15154" t="str">
            <v/>
          </cell>
        </row>
        <row r="15155">
          <cell r="A15155" t="str">
            <v/>
          </cell>
        </row>
        <row r="15156">
          <cell r="A15156" t="str">
            <v/>
          </cell>
        </row>
        <row r="15157">
          <cell r="A15157" t="str">
            <v/>
          </cell>
        </row>
        <row r="15158">
          <cell r="A15158" t="str">
            <v/>
          </cell>
        </row>
        <row r="15159">
          <cell r="A15159" t="str">
            <v/>
          </cell>
        </row>
        <row r="15160">
          <cell r="A15160" t="str">
            <v/>
          </cell>
        </row>
        <row r="15161">
          <cell r="A15161" t="str">
            <v/>
          </cell>
        </row>
        <row r="15162">
          <cell r="A15162" t="str">
            <v/>
          </cell>
        </row>
        <row r="15163">
          <cell r="A15163" t="str">
            <v/>
          </cell>
        </row>
        <row r="15164">
          <cell r="A15164" t="str">
            <v/>
          </cell>
        </row>
        <row r="15165">
          <cell r="A15165" t="str">
            <v/>
          </cell>
        </row>
        <row r="15166">
          <cell r="A15166" t="str">
            <v/>
          </cell>
        </row>
        <row r="15167">
          <cell r="A15167" t="str">
            <v/>
          </cell>
        </row>
        <row r="15168">
          <cell r="A15168" t="str">
            <v/>
          </cell>
        </row>
        <row r="15169">
          <cell r="A15169" t="str">
            <v/>
          </cell>
        </row>
        <row r="15170">
          <cell r="A15170" t="str">
            <v/>
          </cell>
        </row>
        <row r="15171">
          <cell r="A15171" t="str">
            <v/>
          </cell>
        </row>
        <row r="15172">
          <cell r="A15172" t="str">
            <v/>
          </cell>
        </row>
        <row r="15173">
          <cell r="A15173" t="str">
            <v/>
          </cell>
        </row>
        <row r="15174">
          <cell r="A15174" t="str">
            <v/>
          </cell>
        </row>
        <row r="15175">
          <cell r="A15175" t="str">
            <v/>
          </cell>
        </row>
        <row r="15176">
          <cell r="A15176" t="str">
            <v/>
          </cell>
        </row>
        <row r="15177">
          <cell r="A15177" t="str">
            <v/>
          </cell>
        </row>
        <row r="15178">
          <cell r="A15178" t="str">
            <v/>
          </cell>
        </row>
        <row r="15179">
          <cell r="A15179" t="str">
            <v/>
          </cell>
        </row>
        <row r="15180">
          <cell r="A15180" t="str">
            <v/>
          </cell>
        </row>
        <row r="15181">
          <cell r="A15181" t="str">
            <v/>
          </cell>
        </row>
        <row r="15182">
          <cell r="A15182" t="str">
            <v/>
          </cell>
        </row>
        <row r="15183">
          <cell r="A15183" t="str">
            <v/>
          </cell>
        </row>
        <row r="15184">
          <cell r="A15184" t="str">
            <v/>
          </cell>
        </row>
        <row r="15185">
          <cell r="A15185" t="str">
            <v/>
          </cell>
        </row>
        <row r="15186">
          <cell r="A15186" t="str">
            <v/>
          </cell>
        </row>
        <row r="15187">
          <cell r="A15187" t="str">
            <v/>
          </cell>
        </row>
        <row r="15188">
          <cell r="A15188" t="str">
            <v/>
          </cell>
        </row>
        <row r="15189">
          <cell r="A15189" t="str">
            <v/>
          </cell>
        </row>
        <row r="15190">
          <cell r="A15190" t="str">
            <v/>
          </cell>
        </row>
        <row r="15191">
          <cell r="A15191" t="str">
            <v/>
          </cell>
        </row>
        <row r="15192">
          <cell r="A15192" t="str">
            <v/>
          </cell>
        </row>
        <row r="15193">
          <cell r="A15193" t="str">
            <v/>
          </cell>
        </row>
        <row r="15194">
          <cell r="A15194" t="str">
            <v/>
          </cell>
        </row>
        <row r="15195">
          <cell r="A15195" t="str">
            <v/>
          </cell>
        </row>
        <row r="15196">
          <cell r="A15196" t="str">
            <v/>
          </cell>
        </row>
        <row r="15197">
          <cell r="A15197" t="str">
            <v/>
          </cell>
        </row>
        <row r="15198">
          <cell r="A15198" t="str">
            <v/>
          </cell>
        </row>
        <row r="15199">
          <cell r="A15199" t="str">
            <v/>
          </cell>
        </row>
        <row r="15200">
          <cell r="A15200" t="str">
            <v/>
          </cell>
        </row>
        <row r="15201">
          <cell r="A15201" t="str">
            <v/>
          </cell>
        </row>
        <row r="15202">
          <cell r="A15202" t="str">
            <v/>
          </cell>
        </row>
        <row r="15203">
          <cell r="A15203" t="str">
            <v/>
          </cell>
        </row>
        <row r="15204">
          <cell r="A15204" t="str">
            <v/>
          </cell>
        </row>
        <row r="15205">
          <cell r="A15205" t="str">
            <v/>
          </cell>
        </row>
        <row r="15206">
          <cell r="A15206" t="str">
            <v/>
          </cell>
        </row>
        <row r="15207">
          <cell r="A15207" t="str">
            <v/>
          </cell>
        </row>
        <row r="15208">
          <cell r="A15208" t="str">
            <v/>
          </cell>
        </row>
        <row r="15209">
          <cell r="A15209" t="str">
            <v/>
          </cell>
        </row>
        <row r="15210">
          <cell r="A15210" t="str">
            <v/>
          </cell>
        </row>
        <row r="15211">
          <cell r="A15211" t="str">
            <v/>
          </cell>
        </row>
        <row r="15212">
          <cell r="A15212" t="str">
            <v/>
          </cell>
        </row>
        <row r="15213">
          <cell r="A15213" t="str">
            <v/>
          </cell>
        </row>
        <row r="15214">
          <cell r="A15214" t="str">
            <v/>
          </cell>
        </row>
        <row r="15215">
          <cell r="A15215" t="str">
            <v/>
          </cell>
        </row>
        <row r="15216">
          <cell r="A15216" t="str">
            <v/>
          </cell>
        </row>
        <row r="15217">
          <cell r="A15217" t="str">
            <v/>
          </cell>
        </row>
        <row r="15218">
          <cell r="A15218" t="str">
            <v/>
          </cell>
        </row>
        <row r="15219">
          <cell r="A15219" t="str">
            <v/>
          </cell>
        </row>
        <row r="15220">
          <cell r="A15220" t="str">
            <v/>
          </cell>
        </row>
        <row r="15221">
          <cell r="A15221" t="str">
            <v/>
          </cell>
        </row>
        <row r="15222">
          <cell r="A15222" t="str">
            <v/>
          </cell>
        </row>
        <row r="15223">
          <cell r="A15223" t="str">
            <v/>
          </cell>
        </row>
        <row r="15224">
          <cell r="A15224" t="str">
            <v/>
          </cell>
        </row>
        <row r="15225">
          <cell r="A15225" t="str">
            <v/>
          </cell>
        </row>
        <row r="15226">
          <cell r="A15226" t="str">
            <v/>
          </cell>
        </row>
        <row r="15227">
          <cell r="A15227" t="str">
            <v/>
          </cell>
        </row>
        <row r="15228">
          <cell r="A15228" t="str">
            <v/>
          </cell>
        </row>
        <row r="15229">
          <cell r="A15229" t="str">
            <v/>
          </cell>
        </row>
        <row r="15230">
          <cell r="A15230" t="str">
            <v/>
          </cell>
        </row>
        <row r="15231">
          <cell r="A15231" t="str">
            <v/>
          </cell>
        </row>
        <row r="15232">
          <cell r="A15232" t="str">
            <v/>
          </cell>
        </row>
        <row r="15233">
          <cell r="A15233" t="str">
            <v/>
          </cell>
        </row>
        <row r="15234">
          <cell r="A15234" t="str">
            <v/>
          </cell>
        </row>
        <row r="15235">
          <cell r="A15235" t="str">
            <v/>
          </cell>
        </row>
        <row r="15236">
          <cell r="A15236" t="str">
            <v/>
          </cell>
        </row>
        <row r="15237">
          <cell r="A15237" t="str">
            <v/>
          </cell>
        </row>
        <row r="15238">
          <cell r="A15238" t="str">
            <v/>
          </cell>
        </row>
        <row r="15239">
          <cell r="A15239" t="str">
            <v/>
          </cell>
        </row>
        <row r="15240">
          <cell r="A15240" t="str">
            <v/>
          </cell>
        </row>
        <row r="15241">
          <cell r="A15241" t="str">
            <v/>
          </cell>
        </row>
        <row r="15242">
          <cell r="A15242" t="str">
            <v/>
          </cell>
        </row>
        <row r="15243">
          <cell r="A15243" t="str">
            <v/>
          </cell>
        </row>
        <row r="15244">
          <cell r="A15244" t="str">
            <v/>
          </cell>
        </row>
        <row r="15245">
          <cell r="A15245" t="str">
            <v/>
          </cell>
        </row>
        <row r="15246">
          <cell r="A15246" t="str">
            <v/>
          </cell>
        </row>
        <row r="15247">
          <cell r="A15247" t="str">
            <v/>
          </cell>
        </row>
        <row r="15248">
          <cell r="A15248" t="str">
            <v/>
          </cell>
        </row>
        <row r="15249">
          <cell r="A15249" t="str">
            <v/>
          </cell>
        </row>
        <row r="15250">
          <cell r="A15250" t="str">
            <v/>
          </cell>
        </row>
        <row r="15251">
          <cell r="A15251" t="str">
            <v/>
          </cell>
        </row>
        <row r="15252">
          <cell r="A15252" t="str">
            <v/>
          </cell>
        </row>
        <row r="15253">
          <cell r="A15253" t="str">
            <v/>
          </cell>
        </row>
        <row r="15254">
          <cell r="A15254" t="str">
            <v/>
          </cell>
        </row>
        <row r="15255">
          <cell r="A15255" t="str">
            <v/>
          </cell>
        </row>
        <row r="15256">
          <cell r="A15256" t="str">
            <v/>
          </cell>
        </row>
        <row r="15257">
          <cell r="A15257" t="str">
            <v/>
          </cell>
        </row>
        <row r="15258">
          <cell r="A15258" t="str">
            <v/>
          </cell>
        </row>
        <row r="15259">
          <cell r="A15259" t="str">
            <v/>
          </cell>
        </row>
        <row r="15260">
          <cell r="A15260" t="str">
            <v/>
          </cell>
        </row>
        <row r="15261">
          <cell r="A15261" t="str">
            <v/>
          </cell>
        </row>
        <row r="15262">
          <cell r="A15262" t="str">
            <v/>
          </cell>
        </row>
        <row r="15263">
          <cell r="A15263" t="str">
            <v/>
          </cell>
        </row>
        <row r="15264">
          <cell r="A15264" t="str">
            <v/>
          </cell>
        </row>
        <row r="15265">
          <cell r="A15265" t="str">
            <v/>
          </cell>
        </row>
        <row r="15266">
          <cell r="A15266" t="str">
            <v/>
          </cell>
        </row>
        <row r="15267">
          <cell r="A15267" t="str">
            <v/>
          </cell>
        </row>
        <row r="15268">
          <cell r="A15268" t="str">
            <v/>
          </cell>
        </row>
        <row r="15269">
          <cell r="A15269" t="str">
            <v/>
          </cell>
        </row>
        <row r="15270">
          <cell r="A15270" t="str">
            <v/>
          </cell>
        </row>
        <row r="15271">
          <cell r="A15271" t="str">
            <v/>
          </cell>
        </row>
        <row r="15272">
          <cell r="A15272" t="str">
            <v/>
          </cell>
        </row>
        <row r="15273">
          <cell r="A15273" t="str">
            <v/>
          </cell>
        </row>
        <row r="15274">
          <cell r="A15274" t="str">
            <v/>
          </cell>
        </row>
        <row r="15275">
          <cell r="A15275" t="str">
            <v/>
          </cell>
        </row>
        <row r="15276">
          <cell r="A15276" t="str">
            <v/>
          </cell>
        </row>
        <row r="15277">
          <cell r="A15277" t="str">
            <v/>
          </cell>
        </row>
        <row r="15278">
          <cell r="A15278" t="str">
            <v/>
          </cell>
        </row>
        <row r="15279">
          <cell r="A15279" t="str">
            <v/>
          </cell>
        </row>
        <row r="15280">
          <cell r="A15280" t="str">
            <v/>
          </cell>
        </row>
        <row r="15281">
          <cell r="A15281" t="str">
            <v/>
          </cell>
        </row>
        <row r="15282">
          <cell r="A15282" t="str">
            <v/>
          </cell>
        </row>
        <row r="15283">
          <cell r="A15283" t="str">
            <v/>
          </cell>
        </row>
        <row r="15284">
          <cell r="A15284" t="str">
            <v/>
          </cell>
        </row>
        <row r="15285">
          <cell r="A15285" t="str">
            <v/>
          </cell>
        </row>
        <row r="15286">
          <cell r="A15286" t="str">
            <v/>
          </cell>
        </row>
        <row r="15287">
          <cell r="A15287" t="str">
            <v/>
          </cell>
        </row>
        <row r="15288">
          <cell r="A15288" t="str">
            <v/>
          </cell>
        </row>
        <row r="15289">
          <cell r="A15289" t="str">
            <v/>
          </cell>
        </row>
        <row r="15290">
          <cell r="A15290" t="str">
            <v/>
          </cell>
        </row>
        <row r="15291">
          <cell r="A15291" t="str">
            <v/>
          </cell>
        </row>
        <row r="15292">
          <cell r="A15292" t="str">
            <v/>
          </cell>
        </row>
        <row r="15293">
          <cell r="A15293" t="str">
            <v/>
          </cell>
        </row>
        <row r="15294">
          <cell r="A15294" t="str">
            <v/>
          </cell>
        </row>
        <row r="15295">
          <cell r="A15295" t="str">
            <v/>
          </cell>
        </row>
        <row r="15296">
          <cell r="A15296" t="str">
            <v/>
          </cell>
        </row>
        <row r="15297">
          <cell r="A15297" t="str">
            <v/>
          </cell>
        </row>
        <row r="15298">
          <cell r="A15298" t="str">
            <v/>
          </cell>
        </row>
        <row r="15299">
          <cell r="A15299" t="str">
            <v/>
          </cell>
        </row>
        <row r="15300">
          <cell r="A15300" t="str">
            <v/>
          </cell>
        </row>
        <row r="15301">
          <cell r="A15301" t="str">
            <v/>
          </cell>
        </row>
        <row r="15302">
          <cell r="A15302" t="str">
            <v/>
          </cell>
        </row>
        <row r="15303">
          <cell r="A15303" t="str">
            <v/>
          </cell>
        </row>
        <row r="15304">
          <cell r="A15304" t="str">
            <v/>
          </cell>
        </row>
        <row r="15305">
          <cell r="A15305" t="str">
            <v/>
          </cell>
        </row>
        <row r="15306">
          <cell r="A15306" t="str">
            <v/>
          </cell>
        </row>
        <row r="15307">
          <cell r="A15307" t="str">
            <v/>
          </cell>
        </row>
        <row r="15308">
          <cell r="A15308" t="str">
            <v/>
          </cell>
        </row>
        <row r="15309">
          <cell r="A15309" t="str">
            <v/>
          </cell>
        </row>
        <row r="15310">
          <cell r="A15310" t="str">
            <v/>
          </cell>
        </row>
        <row r="15311">
          <cell r="A15311" t="str">
            <v/>
          </cell>
        </row>
        <row r="15312">
          <cell r="A15312" t="str">
            <v/>
          </cell>
        </row>
        <row r="15313">
          <cell r="A15313" t="str">
            <v/>
          </cell>
        </row>
        <row r="15314">
          <cell r="A15314" t="str">
            <v/>
          </cell>
        </row>
        <row r="15315">
          <cell r="A15315" t="str">
            <v/>
          </cell>
        </row>
        <row r="15316">
          <cell r="A15316" t="str">
            <v/>
          </cell>
        </row>
        <row r="15317">
          <cell r="A15317" t="str">
            <v/>
          </cell>
        </row>
        <row r="15318">
          <cell r="A15318" t="str">
            <v/>
          </cell>
        </row>
        <row r="15319">
          <cell r="A15319" t="str">
            <v/>
          </cell>
        </row>
        <row r="15320">
          <cell r="A15320" t="str">
            <v/>
          </cell>
        </row>
        <row r="15321">
          <cell r="A15321" t="str">
            <v/>
          </cell>
        </row>
        <row r="15322">
          <cell r="A15322" t="str">
            <v/>
          </cell>
        </row>
        <row r="15323">
          <cell r="A15323" t="str">
            <v/>
          </cell>
        </row>
        <row r="15324">
          <cell r="A15324" t="str">
            <v/>
          </cell>
        </row>
        <row r="15325">
          <cell r="A15325" t="str">
            <v/>
          </cell>
        </row>
        <row r="15326">
          <cell r="A15326" t="str">
            <v/>
          </cell>
        </row>
        <row r="15327">
          <cell r="A15327" t="str">
            <v/>
          </cell>
        </row>
        <row r="15328">
          <cell r="A15328" t="str">
            <v/>
          </cell>
        </row>
        <row r="15329">
          <cell r="A15329" t="str">
            <v/>
          </cell>
        </row>
        <row r="15330">
          <cell r="A15330" t="str">
            <v/>
          </cell>
        </row>
        <row r="15331">
          <cell r="A15331" t="str">
            <v/>
          </cell>
        </row>
        <row r="15332">
          <cell r="A15332" t="str">
            <v/>
          </cell>
        </row>
        <row r="15333">
          <cell r="A15333" t="str">
            <v/>
          </cell>
        </row>
        <row r="15334">
          <cell r="A15334" t="str">
            <v/>
          </cell>
        </row>
        <row r="15335">
          <cell r="A15335" t="str">
            <v/>
          </cell>
        </row>
        <row r="15336">
          <cell r="A15336" t="str">
            <v/>
          </cell>
        </row>
        <row r="15337">
          <cell r="A15337" t="str">
            <v/>
          </cell>
        </row>
        <row r="15338">
          <cell r="A15338" t="str">
            <v/>
          </cell>
        </row>
        <row r="15339">
          <cell r="A15339" t="str">
            <v/>
          </cell>
        </row>
        <row r="15340">
          <cell r="A15340" t="str">
            <v/>
          </cell>
        </row>
        <row r="15341">
          <cell r="A15341" t="str">
            <v/>
          </cell>
        </row>
        <row r="15342">
          <cell r="A15342" t="str">
            <v/>
          </cell>
        </row>
        <row r="15343">
          <cell r="A15343" t="str">
            <v/>
          </cell>
        </row>
        <row r="15344">
          <cell r="A15344" t="str">
            <v/>
          </cell>
        </row>
        <row r="15345">
          <cell r="A15345" t="str">
            <v/>
          </cell>
        </row>
        <row r="15346">
          <cell r="A15346" t="str">
            <v/>
          </cell>
        </row>
        <row r="15347">
          <cell r="A15347" t="str">
            <v/>
          </cell>
        </row>
        <row r="15348">
          <cell r="A15348" t="str">
            <v/>
          </cell>
        </row>
        <row r="15349">
          <cell r="A15349" t="str">
            <v/>
          </cell>
        </row>
        <row r="15350">
          <cell r="A15350" t="str">
            <v/>
          </cell>
        </row>
        <row r="15351">
          <cell r="A15351" t="str">
            <v/>
          </cell>
        </row>
        <row r="15352">
          <cell r="A15352" t="str">
            <v/>
          </cell>
        </row>
        <row r="15353">
          <cell r="A15353" t="str">
            <v/>
          </cell>
        </row>
        <row r="15354">
          <cell r="A15354" t="str">
            <v/>
          </cell>
        </row>
        <row r="15355">
          <cell r="A15355" t="str">
            <v/>
          </cell>
        </row>
        <row r="15356">
          <cell r="A15356" t="str">
            <v/>
          </cell>
        </row>
        <row r="15357">
          <cell r="A15357" t="str">
            <v/>
          </cell>
        </row>
        <row r="15358">
          <cell r="A15358" t="str">
            <v/>
          </cell>
        </row>
        <row r="15359">
          <cell r="A15359" t="str">
            <v/>
          </cell>
        </row>
        <row r="15360">
          <cell r="A15360" t="str">
            <v/>
          </cell>
        </row>
        <row r="15361">
          <cell r="A15361" t="str">
            <v/>
          </cell>
        </row>
        <row r="15362">
          <cell r="A15362" t="str">
            <v/>
          </cell>
        </row>
        <row r="15363">
          <cell r="A15363" t="str">
            <v/>
          </cell>
        </row>
        <row r="15364">
          <cell r="A15364" t="str">
            <v/>
          </cell>
        </row>
        <row r="15365">
          <cell r="A15365" t="str">
            <v/>
          </cell>
        </row>
        <row r="15366">
          <cell r="A15366" t="str">
            <v/>
          </cell>
        </row>
        <row r="15367">
          <cell r="A15367" t="str">
            <v/>
          </cell>
        </row>
        <row r="15368">
          <cell r="A15368" t="str">
            <v/>
          </cell>
        </row>
        <row r="15369">
          <cell r="A15369" t="str">
            <v/>
          </cell>
        </row>
        <row r="15370">
          <cell r="A15370" t="str">
            <v/>
          </cell>
        </row>
        <row r="15371">
          <cell r="A15371" t="str">
            <v/>
          </cell>
        </row>
        <row r="15372">
          <cell r="A15372" t="str">
            <v/>
          </cell>
        </row>
        <row r="15373">
          <cell r="A15373" t="str">
            <v/>
          </cell>
        </row>
        <row r="15374">
          <cell r="A15374" t="str">
            <v/>
          </cell>
        </row>
        <row r="15375">
          <cell r="A15375" t="str">
            <v/>
          </cell>
        </row>
        <row r="15376">
          <cell r="A15376" t="str">
            <v/>
          </cell>
        </row>
        <row r="15377">
          <cell r="A15377" t="str">
            <v/>
          </cell>
        </row>
        <row r="15378">
          <cell r="A15378" t="str">
            <v/>
          </cell>
        </row>
        <row r="15379">
          <cell r="A15379" t="str">
            <v/>
          </cell>
        </row>
        <row r="15380">
          <cell r="A15380" t="str">
            <v/>
          </cell>
        </row>
        <row r="15381">
          <cell r="A15381" t="str">
            <v/>
          </cell>
        </row>
        <row r="15382">
          <cell r="A15382" t="str">
            <v/>
          </cell>
        </row>
        <row r="15383">
          <cell r="A15383" t="str">
            <v/>
          </cell>
        </row>
        <row r="15384">
          <cell r="A15384" t="str">
            <v/>
          </cell>
        </row>
        <row r="15385">
          <cell r="A15385" t="str">
            <v/>
          </cell>
        </row>
        <row r="15386">
          <cell r="A15386" t="str">
            <v/>
          </cell>
        </row>
        <row r="15387">
          <cell r="A15387" t="str">
            <v/>
          </cell>
        </row>
        <row r="15388">
          <cell r="A15388" t="str">
            <v/>
          </cell>
        </row>
        <row r="15389">
          <cell r="A15389" t="str">
            <v/>
          </cell>
        </row>
        <row r="15390">
          <cell r="A15390" t="str">
            <v/>
          </cell>
        </row>
        <row r="15391">
          <cell r="A15391" t="str">
            <v/>
          </cell>
        </row>
        <row r="15392">
          <cell r="A15392" t="str">
            <v/>
          </cell>
        </row>
        <row r="15393">
          <cell r="A15393" t="str">
            <v/>
          </cell>
        </row>
        <row r="15394">
          <cell r="A15394" t="str">
            <v/>
          </cell>
        </row>
        <row r="15395">
          <cell r="A15395" t="str">
            <v/>
          </cell>
        </row>
        <row r="15396">
          <cell r="A15396" t="str">
            <v/>
          </cell>
        </row>
        <row r="15397">
          <cell r="A15397" t="str">
            <v/>
          </cell>
        </row>
        <row r="15398">
          <cell r="A15398" t="str">
            <v/>
          </cell>
        </row>
        <row r="15399">
          <cell r="A15399" t="str">
            <v/>
          </cell>
        </row>
        <row r="15400">
          <cell r="A15400" t="str">
            <v/>
          </cell>
        </row>
        <row r="15401">
          <cell r="A15401" t="str">
            <v/>
          </cell>
        </row>
        <row r="15402">
          <cell r="A15402" t="str">
            <v/>
          </cell>
        </row>
        <row r="15403">
          <cell r="A15403" t="str">
            <v/>
          </cell>
        </row>
        <row r="15404">
          <cell r="A15404" t="str">
            <v/>
          </cell>
        </row>
        <row r="15405">
          <cell r="A15405" t="str">
            <v/>
          </cell>
        </row>
        <row r="15406">
          <cell r="A15406" t="str">
            <v/>
          </cell>
        </row>
        <row r="15407">
          <cell r="A15407" t="str">
            <v/>
          </cell>
        </row>
        <row r="15408">
          <cell r="A15408" t="str">
            <v/>
          </cell>
        </row>
        <row r="15409">
          <cell r="A15409" t="str">
            <v/>
          </cell>
        </row>
        <row r="15410">
          <cell r="A15410" t="str">
            <v/>
          </cell>
        </row>
        <row r="15411">
          <cell r="A15411" t="str">
            <v/>
          </cell>
        </row>
        <row r="15412">
          <cell r="A15412" t="str">
            <v/>
          </cell>
        </row>
        <row r="15413">
          <cell r="A15413" t="str">
            <v/>
          </cell>
        </row>
        <row r="15414">
          <cell r="A15414" t="str">
            <v/>
          </cell>
        </row>
        <row r="15415">
          <cell r="A15415" t="str">
            <v/>
          </cell>
        </row>
        <row r="15416">
          <cell r="A15416" t="str">
            <v/>
          </cell>
        </row>
        <row r="15417">
          <cell r="A15417" t="str">
            <v/>
          </cell>
        </row>
        <row r="15418">
          <cell r="A15418" t="str">
            <v/>
          </cell>
        </row>
        <row r="15419">
          <cell r="A15419" t="str">
            <v/>
          </cell>
        </row>
        <row r="15420">
          <cell r="A15420" t="str">
            <v/>
          </cell>
        </row>
        <row r="15421">
          <cell r="A15421" t="str">
            <v/>
          </cell>
        </row>
        <row r="15422">
          <cell r="A15422" t="str">
            <v/>
          </cell>
        </row>
        <row r="15423">
          <cell r="A15423" t="str">
            <v/>
          </cell>
        </row>
        <row r="15424">
          <cell r="A15424" t="str">
            <v/>
          </cell>
        </row>
        <row r="15425">
          <cell r="A15425" t="str">
            <v/>
          </cell>
        </row>
        <row r="15426">
          <cell r="A15426" t="str">
            <v/>
          </cell>
        </row>
        <row r="15427">
          <cell r="A15427" t="str">
            <v/>
          </cell>
        </row>
        <row r="15428">
          <cell r="A15428" t="str">
            <v/>
          </cell>
        </row>
        <row r="15429">
          <cell r="A15429" t="str">
            <v/>
          </cell>
        </row>
        <row r="15430">
          <cell r="A15430" t="str">
            <v/>
          </cell>
        </row>
        <row r="15431">
          <cell r="A15431" t="str">
            <v/>
          </cell>
        </row>
        <row r="15432">
          <cell r="A15432" t="str">
            <v/>
          </cell>
        </row>
        <row r="15433">
          <cell r="A15433" t="str">
            <v/>
          </cell>
        </row>
        <row r="15434">
          <cell r="A15434" t="str">
            <v/>
          </cell>
        </row>
        <row r="15435">
          <cell r="A15435" t="str">
            <v/>
          </cell>
        </row>
        <row r="15436">
          <cell r="A15436" t="str">
            <v/>
          </cell>
        </row>
        <row r="15437">
          <cell r="A15437" t="str">
            <v/>
          </cell>
        </row>
        <row r="15438">
          <cell r="A15438" t="str">
            <v/>
          </cell>
        </row>
        <row r="15439">
          <cell r="A15439" t="str">
            <v/>
          </cell>
        </row>
        <row r="15440">
          <cell r="A15440" t="str">
            <v/>
          </cell>
        </row>
        <row r="15441">
          <cell r="A15441" t="str">
            <v/>
          </cell>
        </row>
        <row r="15442">
          <cell r="A15442" t="str">
            <v/>
          </cell>
        </row>
        <row r="15443">
          <cell r="A15443" t="str">
            <v/>
          </cell>
        </row>
        <row r="15444">
          <cell r="A15444" t="str">
            <v/>
          </cell>
        </row>
        <row r="15445">
          <cell r="A15445" t="str">
            <v/>
          </cell>
        </row>
        <row r="15446">
          <cell r="A15446" t="str">
            <v/>
          </cell>
        </row>
        <row r="15447">
          <cell r="A15447" t="str">
            <v/>
          </cell>
        </row>
        <row r="15448">
          <cell r="A15448" t="str">
            <v/>
          </cell>
        </row>
        <row r="15449">
          <cell r="A15449" t="str">
            <v/>
          </cell>
        </row>
        <row r="15450">
          <cell r="A15450" t="str">
            <v/>
          </cell>
        </row>
        <row r="15451">
          <cell r="A15451" t="str">
            <v/>
          </cell>
        </row>
        <row r="15452">
          <cell r="A15452" t="str">
            <v/>
          </cell>
        </row>
        <row r="15453">
          <cell r="A15453" t="str">
            <v/>
          </cell>
        </row>
        <row r="15454">
          <cell r="A15454" t="str">
            <v/>
          </cell>
        </row>
        <row r="15455">
          <cell r="A15455" t="str">
            <v/>
          </cell>
        </row>
        <row r="15456">
          <cell r="A15456" t="str">
            <v/>
          </cell>
        </row>
        <row r="15457">
          <cell r="A15457" t="str">
            <v/>
          </cell>
        </row>
        <row r="15458">
          <cell r="A15458" t="str">
            <v/>
          </cell>
        </row>
        <row r="15459">
          <cell r="A15459" t="str">
            <v/>
          </cell>
        </row>
        <row r="15460">
          <cell r="A15460" t="str">
            <v/>
          </cell>
        </row>
        <row r="15461">
          <cell r="A15461" t="str">
            <v/>
          </cell>
        </row>
        <row r="15462">
          <cell r="A15462" t="str">
            <v/>
          </cell>
        </row>
        <row r="15463">
          <cell r="A15463" t="str">
            <v/>
          </cell>
        </row>
        <row r="15464">
          <cell r="A15464" t="str">
            <v/>
          </cell>
        </row>
        <row r="15465">
          <cell r="A15465" t="str">
            <v/>
          </cell>
        </row>
        <row r="15466">
          <cell r="A15466" t="str">
            <v/>
          </cell>
        </row>
        <row r="15467">
          <cell r="A15467" t="str">
            <v/>
          </cell>
        </row>
        <row r="15468">
          <cell r="A15468" t="str">
            <v/>
          </cell>
        </row>
        <row r="15469">
          <cell r="A15469" t="str">
            <v/>
          </cell>
        </row>
        <row r="15470">
          <cell r="A15470" t="str">
            <v/>
          </cell>
        </row>
        <row r="15471">
          <cell r="A15471" t="str">
            <v/>
          </cell>
        </row>
        <row r="15472">
          <cell r="A15472" t="str">
            <v/>
          </cell>
        </row>
        <row r="15473">
          <cell r="A15473" t="str">
            <v/>
          </cell>
        </row>
        <row r="15474">
          <cell r="A15474" t="str">
            <v/>
          </cell>
        </row>
        <row r="15475">
          <cell r="A15475" t="str">
            <v/>
          </cell>
        </row>
        <row r="15476">
          <cell r="A15476" t="str">
            <v/>
          </cell>
        </row>
        <row r="15477">
          <cell r="A15477" t="str">
            <v/>
          </cell>
        </row>
        <row r="15478">
          <cell r="A15478" t="str">
            <v/>
          </cell>
        </row>
        <row r="15479">
          <cell r="A15479" t="str">
            <v/>
          </cell>
        </row>
        <row r="15480">
          <cell r="A15480" t="str">
            <v/>
          </cell>
        </row>
        <row r="15481">
          <cell r="A15481" t="str">
            <v/>
          </cell>
        </row>
        <row r="15482">
          <cell r="A15482" t="str">
            <v/>
          </cell>
        </row>
        <row r="15483">
          <cell r="A15483" t="str">
            <v/>
          </cell>
        </row>
        <row r="15484">
          <cell r="A15484" t="str">
            <v/>
          </cell>
        </row>
        <row r="15485">
          <cell r="A15485" t="str">
            <v/>
          </cell>
        </row>
        <row r="15486">
          <cell r="A15486" t="str">
            <v/>
          </cell>
        </row>
        <row r="15487">
          <cell r="A15487" t="str">
            <v/>
          </cell>
        </row>
        <row r="15488">
          <cell r="A15488" t="str">
            <v/>
          </cell>
        </row>
        <row r="15489">
          <cell r="A15489" t="str">
            <v/>
          </cell>
        </row>
        <row r="15490">
          <cell r="A15490" t="str">
            <v/>
          </cell>
        </row>
        <row r="15491">
          <cell r="A15491" t="str">
            <v/>
          </cell>
        </row>
        <row r="15492">
          <cell r="A15492" t="str">
            <v/>
          </cell>
        </row>
        <row r="15493">
          <cell r="A15493" t="str">
            <v/>
          </cell>
        </row>
        <row r="15494">
          <cell r="A15494" t="str">
            <v/>
          </cell>
        </row>
        <row r="15495">
          <cell r="A15495" t="str">
            <v/>
          </cell>
        </row>
        <row r="15496">
          <cell r="A15496" t="str">
            <v/>
          </cell>
        </row>
        <row r="15497">
          <cell r="A15497" t="str">
            <v/>
          </cell>
        </row>
        <row r="15498">
          <cell r="A15498" t="str">
            <v/>
          </cell>
        </row>
        <row r="15499">
          <cell r="A15499" t="str">
            <v/>
          </cell>
        </row>
        <row r="15500">
          <cell r="A15500" t="str">
            <v/>
          </cell>
        </row>
        <row r="15501">
          <cell r="A15501" t="str">
            <v/>
          </cell>
        </row>
        <row r="15502">
          <cell r="A15502" t="str">
            <v/>
          </cell>
        </row>
        <row r="15503">
          <cell r="A15503" t="str">
            <v/>
          </cell>
        </row>
        <row r="15504">
          <cell r="A15504" t="str">
            <v/>
          </cell>
        </row>
        <row r="15505">
          <cell r="A15505" t="str">
            <v/>
          </cell>
        </row>
        <row r="15506">
          <cell r="A15506" t="str">
            <v/>
          </cell>
        </row>
        <row r="15507">
          <cell r="A15507" t="str">
            <v/>
          </cell>
        </row>
        <row r="15508">
          <cell r="A15508" t="str">
            <v/>
          </cell>
        </row>
        <row r="15509">
          <cell r="A15509" t="str">
            <v/>
          </cell>
        </row>
        <row r="15510">
          <cell r="A15510" t="str">
            <v/>
          </cell>
        </row>
        <row r="15511">
          <cell r="A15511" t="str">
            <v/>
          </cell>
        </row>
        <row r="15512">
          <cell r="A15512" t="str">
            <v/>
          </cell>
        </row>
        <row r="15513">
          <cell r="A15513" t="str">
            <v/>
          </cell>
        </row>
        <row r="15514">
          <cell r="A15514" t="str">
            <v/>
          </cell>
        </row>
        <row r="15515">
          <cell r="A15515" t="str">
            <v/>
          </cell>
        </row>
        <row r="15516">
          <cell r="A15516" t="str">
            <v/>
          </cell>
        </row>
        <row r="15517">
          <cell r="A15517" t="str">
            <v/>
          </cell>
        </row>
        <row r="15518">
          <cell r="A15518" t="str">
            <v/>
          </cell>
        </row>
        <row r="15519">
          <cell r="A15519" t="str">
            <v/>
          </cell>
        </row>
        <row r="15520">
          <cell r="A15520" t="str">
            <v/>
          </cell>
        </row>
        <row r="15521">
          <cell r="A15521" t="str">
            <v/>
          </cell>
        </row>
        <row r="15522">
          <cell r="A15522" t="str">
            <v/>
          </cell>
        </row>
        <row r="15523">
          <cell r="A15523" t="str">
            <v/>
          </cell>
        </row>
        <row r="15524">
          <cell r="A15524" t="str">
            <v/>
          </cell>
        </row>
        <row r="15525">
          <cell r="A15525" t="str">
            <v/>
          </cell>
        </row>
        <row r="15526">
          <cell r="A15526" t="str">
            <v/>
          </cell>
        </row>
        <row r="15527">
          <cell r="A15527" t="str">
            <v/>
          </cell>
        </row>
        <row r="15528">
          <cell r="A15528" t="str">
            <v/>
          </cell>
        </row>
        <row r="15529">
          <cell r="A15529" t="str">
            <v/>
          </cell>
        </row>
        <row r="15530">
          <cell r="A15530" t="str">
            <v/>
          </cell>
        </row>
        <row r="15531">
          <cell r="A15531" t="str">
            <v/>
          </cell>
        </row>
        <row r="15532">
          <cell r="A15532" t="str">
            <v/>
          </cell>
        </row>
        <row r="15533">
          <cell r="A15533" t="str">
            <v/>
          </cell>
        </row>
        <row r="15534">
          <cell r="A15534" t="str">
            <v/>
          </cell>
        </row>
        <row r="15535">
          <cell r="A15535" t="str">
            <v/>
          </cell>
        </row>
        <row r="15536">
          <cell r="A15536" t="str">
            <v/>
          </cell>
        </row>
        <row r="15537">
          <cell r="A15537" t="str">
            <v/>
          </cell>
        </row>
        <row r="15538">
          <cell r="A15538" t="str">
            <v/>
          </cell>
        </row>
        <row r="15539">
          <cell r="A15539" t="str">
            <v/>
          </cell>
        </row>
        <row r="15540">
          <cell r="A15540" t="str">
            <v/>
          </cell>
        </row>
        <row r="15541">
          <cell r="A15541" t="str">
            <v/>
          </cell>
        </row>
        <row r="15542">
          <cell r="A15542" t="str">
            <v/>
          </cell>
        </row>
        <row r="15543">
          <cell r="A15543" t="str">
            <v/>
          </cell>
        </row>
        <row r="15544">
          <cell r="A15544" t="str">
            <v/>
          </cell>
        </row>
        <row r="15545">
          <cell r="A15545" t="str">
            <v/>
          </cell>
        </row>
        <row r="15546">
          <cell r="A15546" t="str">
            <v/>
          </cell>
        </row>
        <row r="15547">
          <cell r="A15547" t="str">
            <v/>
          </cell>
        </row>
        <row r="15548">
          <cell r="A15548" t="str">
            <v/>
          </cell>
        </row>
        <row r="15549">
          <cell r="A15549" t="str">
            <v/>
          </cell>
        </row>
        <row r="15550">
          <cell r="A15550" t="str">
            <v/>
          </cell>
        </row>
        <row r="15551">
          <cell r="A15551" t="str">
            <v/>
          </cell>
        </row>
        <row r="15552">
          <cell r="A15552" t="str">
            <v/>
          </cell>
        </row>
        <row r="15553">
          <cell r="A15553" t="str">
            <v/>
          </cell>
        </row>
        <row r="15554">
          <cell r="A15554" t="str">
            <v/>
          </cell>
        </row>
        <row r="15555">
          <cell r="A15555" t="str">
            <v/>
          </cell>
        </row>
        <row r="15556">
          <cell r="A15556" t="str">
            <v/>
          </cell>
        </row>
        <row r="15557">
          <cell r="A15557" t="str">
            <v/>
          </cell>
        </row>
        <row r="15558">
          <cell r="A15558" t="str">
            <v/>
          </cell>
        </row>
        <row r="15559">
          <cell r="A15559" t="str">
            <v/>
          </cell>
        </row>
        <row r="15560">
          <cell r="A15560" t="str">
            <v/>
          </cell>
        </row>
        <row r="15561">
          <cell r="A15561" t="str">
            <v/>
          </cell>
        </row>
        <row r="15562">
          <cell r="A15562" t="str">
            <v/>
          </cell>
        </row>
        <row r="15563">
          <cell r="A15563" t="str">
            <v/>
          </cell>
        </row>
        <row r="15564">
          <cell r="A15564" t="str">
            <v/>
          </cell>
        </row>
        <row r="15565">
          <cell r="A15565" t="str">
            <v/>
          </cell>
        </row>
        <row r="15566">
          <cell r="A15566" t="str">
            <v/>
          </cell>
        </row>
        <row r="15567">
          <cell r="A15567" t="str">
            <v/>
          </cell>
        </row>
        <row r="15568">
          <cell r="A15568" t="str">
            <v/>
          </cell>
        </row>
        <row r="15569">
          <cell r="A15569" t="str">
            <v/>
          </cell>
        </row>
        <row r="15570">
          <cell r="A15570" t="str">
            <v/>
          </cell>
        </row>
        <row r="15571">
          <cell r="A15571" t="str">
            <v/>
          </cell>
        </row>
        <row r="15572">
          <cell r="A15572" t="str">
            <v/>
          </cell>
        </row>
        <row r="15573">
          <cell r="A15573" t="str">
            <v/>
          </cell>
        </row>
        <row r="15574">
          <cell r="A15574" t="str">
            <v/>
          </cell>
        </row>
        <row r="15575">
          <cell r="A15575" t="str">
            <v/>
          </cell>
        </row>
        <row r="15576">
          <cell r="A15576" t="str">
            <v/>
          </cell>
        </row>
        <row r="15577">
          <cell r="A15577" t="str">
            <v/>
          </cell>
        </row>
        <row r="15578">
          <cell r="A15578" t="str">
            <v/>
          </cell>
        </row>
        <row r="15579">
          <cell r="A15579" t="str">
            <v/>
          </cell>
        </row>
        <row r="15580">
          <cell r="A15580" t="str">
            <v/>
          </cell>
        </row>
        <row r="15581">
          <cell r="A15581" t="str">
            <v/>
          </cell>
        </row>
        <row r="15582">
          <cell r="A15582" t="str">
            <v/>
          </cell>
        </row>
        <row r="15583">
          <cell r="A15583" t="str">
            <v/>
          </cell>
        </row>
        <row r="15584">
          <cell r="A15584" t="str">
            <v/>
          </cell>
        </row>
        <row r="15585">
          <cell r="A15585" t="str">
            <v/>
          </cell>
        </row>
        <row r="15586">
          <cell r="A15586" t="str">
            <v/>
          </cell>
        </row>
        <row r="15587">
          <cell r="A15587" t="str">
            <v/>
          </cell>
        </row>
        <row r="15588">
          <cell r="A15588" t="str">
            <v/>
          </cell>
        </row>
        <row r="15589">
          <cell r="A15589" t="str">
            <v/>
          </cell>
        </row>
        <row r="15590">
          <cell r="A15590" t="str">
            <v/>
          </cell>
        </row>
        <row r="15591">
          <cell r="A15591" t="str">
            <v/>
          </cell>
        </row>
        <row r="15592">
          <cell r="A15592" t="str">
            <v/>
          </cell>
        </row>
        <row r="15593">
          <cell r="A15593" t="str">
            <v/>
          </cell>
        </row>
        <row r="15594">
          <cell r="A15594" t="str">
            <v/>
          </cell>
        </row>
        <row r="15595">
          <cell r="A15595" t="str">
            <v/>
          </cell>
        </row>
        <row r="15596">
          <cell r="A15596" t="str">
            <v/>
          </cell>
        </row>
        <row r="15597">
          <cell r="A15597" t="str">
            <v/>
          </cell>
        </row>
        <row r="15598">
          <cell r="A15598" t="str">
            <v/>
          </cell>
        </row>
        <row r="15599">
          <cell r="A15599" t="str">
            <v/>
          </cell>
        </row>
        <row r="15600">
          <cell r="A15600" t="str">
            <v/>
          </cell>
        </row>
        <row r="15601">
          <cell r="A15601" t="str">
            <v/>
          </cell>
        </row>
        <row r="15602">
          <cell r="A15602" t="str">
            <v/>
          </cell>
        </row>
        <row r="15603">
          <cell r="A15603" t="str">
            <v/>
          </cell>
        </row>
        <row r="15604">
          <cell r="A15604" t="str">
            <v/>
          </cell>
        </row>
        <row r="15605">
          <cell r="A15605" t="str">
            <v/>
          </cell>
        </row>
        <row r="15606">
          <cell r="A15606" t="str">
            <v/>
          </cell>
        </row>
        <row r="15607">
          <cell r="A15607" t="str">
            <v/>
          </cell>
        </row>
        <row r="15608">
          <cell r="A15608" t="str">
            <v/>
          </cell>
        </row>
        <row r="15609">
          <cell r="A15609" t="str">
            <v/>
          </cell>
        </row>
        <row r="15610">
          <cell r="A15610" t="str">
            <v/>
          </cell>
        </row>
        <row r="15611">
          <cell r="A15611" t="str">
            <v/>
          </cell>
        </row>
        <row r="15612">
          <cell r="A15612" t="str">
            <v/>
          </cell>
        </row>
        <row r="15613">
          <cell r="A15613" t="str">
            <v/>
          </cell>
        </row>
        <row r="15614">
          <cell r="A15614" t="str">
            <v/>
          </cell>
        </row>
        <row r="15615">
          <cell r="A15615" t="str">
            <v/>
          </cell>
        </row>
        <row r="15616">
          <cell r="A15616" t="str">
            <v/>
          </cell>
        </row>
        <row r="15617">
          <cell r="A15617" t="str">
            <v/>
          </cell>
        </row>
        <row r="15618">
          <cell r="A15618" t="str">
            <v/>
          </cell>
        </row>
        <row r="15619">
          <cell r="A15619" t="str">
            <v/>
          </cell>
        </row>
        <row r="15620">
          <cell r="A15620" t="str">
            <v/>
          </cell>
        </row>
        <row r="15621">
          <cell r="A15621" t="str">
            <v/>
          </cell>
        </row>
        <row r="15622">
          <cell r="A15622" t="str">
            <v/>
          </cell>
        </row>
        <row r="15623">
          <cell r="A15623" t="str">
            <v/>
          </cell>
        </row>
        <row r="15624">
          <cell r="A15624" t="str">
            <v/>
          </cell>
        </row>
        <row r="15625">
          <cell r="A15625" t="str">
            <v/>
          </cell>
        </row>
        <row r="15626">
          <cell r="A15626" t="str">
            <v/>
          </cell>
        </row>
        <row r="15627">
          <cell r="A15627" t="str">
            <v/>
          </cell>
        </row>
        <row r="15628">
          <cell r="A15628" t="str">
            <v/>
          </cell>
        </row>
        <row r="15629">
          <cell r="A15629" t="str">
            <v/>
          </cell>
        </row>
        <row r="15630">
          <cell r="A15630" t="str">
            <v/>
          </cell>
        </row>
        <row r="15631">
          <cell r="A15631" t="str">
            <v/>
          </cell>
        </row>
        <row r="15632">
          <cell r="A15632" t="str">
            <v/>
          </cell>
        </row>
        <row r="15633">
          <cell r="A15633" t="str">
            <v/>
          </cell>
        </row>
        <row r="15634">
          <cell r="A15634" t="str">
            <v/>
          </cell>
        </row>
        <row r="15635">
          <cell r="A15635" t="str">
            <v/>
          </cell>
        </row>
        <row r="15636">
          <cell r="A15636" t="str">
            <v/>
          </cell>
        </row>
        <row r="15637">
          <cell r="A15637" t="str">
            <v/>
          </cell>
        </row>
        <row r="15638">
          <cell r="A15638" t="str">
            <v/>
          </cell>
        </row>
        <row r="15639">
          <cell r="A15639" t="str">
            <v/>
          </cell>
        </row>
        <row r="15640">
          <cell r="A15640" t="str">
            <v/>
          </cell>
        </row>
        <row r="15641">
          <cell r="A15641" t="str">
            <v/>
          </cell>
        </row>
        <row r="15642">
          <cell r="A15642" t="str">
            <v/>
          </cell>
        </row>
        <row r="15643">
          <cell r="A15643" t="str">
            <v/>
          </cell>
        </row>
        <row r="15644">
          <cell r="A15644" t="str">
            <v/>
          </cell>
        </row>
        <row r="15645">
          <cell r="A15645" t="str">
            <v/>
          </cell>
        </row>
        <row r="15646">
          <cell r="A15646" t="str">
            <v/>
          </cell>
        </row>
        <row r="15647">
          <cell r="A15647" t="str">
            <v/>
          </cell>
        </row>
        <row r="15648">
          <cell r="A15648" t="str">
            <v/>
          </cell>
        </row>
        <row r="15649">
          <cell r="A15649" t="str">
            <v/>
          </cell>
        </row>
        <row r="15650">
          <cell r="A15650" t="str">
            <v/>
          </cell>
        </row>
        <row r="15651">
          <cell r="A15651" t="str">
            <v/>
          </cell>
        </row>
        <row r="15652">
          <cell r="A15652" t="str">
            <v/>
          </cell>
        </row>
        <row r="15653">
          <cell r="A15653" t="str">
            <v/>
          </cell>
        </row>
        <row r="15654">
          <cell r="A15654" t="str">
            <v/>
          </cell>
        </row>
        <row r="15655">
          <cell r="A15655" t="str">
            <v/>
          </cell>
        </row>
        <row r="15656">
          <cell r="A15656" t="str">
            <v/>
          </cell>
        </row>
        <row r="15657">
          <cell r="A15657" t="str">
            <v/>
          </cell>
        </row>
        <row r="15658">
          <cell r="A15658" t="str">
            <v/>
          </cell>
        </row>
        <row r="15659">
          <cell r="A15659" t="str">
            <v/>
          </cell>
        </row>
        <row r="15660">
          <cell r="A15660" t="str">
            <v/>
          </cell>
        </row>
        <row r="15661">
          <cell r="A15661" t="str">
            <v/>
          </cell>
        </row>
        <row r="15662">
          <cell r="A15662" t="str">
            <v/>
          </cell>
        </row>
        <row r="15663">
          <cell r="A15663" t="str">
            <v/>
          </cell>
        </row>
        <row r="15664">
          <cell r="A15664" t="str">
            <v/>
          </cell>
        </row>
        <row r="15665">
          <cell r="A15665" t="str">
            <v/>
          </cell>
        </row>
        <row r="15666">
          <cell r="A15666" t="str">
            <v/>
          </cell>
        </row>
        <row r="15667">
          <cell r="A15667" t="str">
            <v/>
          </cell>
        </row>
        <row r="15668">
          <cell r="A15668" t="str">
            <v/>
          </cell>
        </row>
        <row r="15669">
          <cell r="A15669" t="str">
            <v/>
          </cell>
        </row>
        <row r="15670">
          <cell r="A15670" t="str">
            <v/>
          </cell>
        </row>
        <row r="15671">
          <cell r="A15671" t="str">
            <v/>
          </cell>
        </row>
        <row r="15672">
          <cell r="A15672" t="str">
            <v/>
          </cell>
        </row>
        <row r="15673">
          <cell r="A15673" t="str">
            <v/>
          </cell>
        </row>
        <row r="15674">
          <cell r="A15674" t="str">
            <v/>
          </cell>
        </row>
        <row r="15675">
          <cell r="A15675" t="str">
            <v/>
          </cell>
        </row>
        <row r="15676">
          <cell r="A15676" t="str">
            <v/>
          </cell>
        </row>
        <row r="15677">
          <cell r="A15677" t="str">
            <v/>
          </cell>
        </row>
        <row r="15678">
          <cell r="A15678" t="str">
            <v/>
          </cell>
        </row>
        <row r="15679">
          <cell r="A15679" t="str">
            <v/>
          </cell>
        </row>
        <row r="15680">
          <cell r="A15680" t="str">
            <v/>
          </cell>
        </row>
        <row r="15681">
          <cell r="A15681" t="str">
            <v/>
          </cell>
        </row>
        <row r="15682">
          <cell r="A15682" t="str">
            <v/>
          </cell>
        </row>
        <row r="15683">
          <cell r="A15683" t="str">
            <v/>
          </cell>
        </row>
        <row r="15684">
          <cell r="A15684" t="str">
            <v/>
          </cell>
        </row>
        <row r="15685">
          <cell r="A15685" t="str">
            <v/>
          </cell>
        </row>
        <row r="15686">
          <cell r="A15686" t="str">
            <v/>
          </cell>
        </row>
        <row r="15687">
          <cell r="A15687" t="str">
            <v/>
          </cell>
        </row>
        <row r="15688">
          <cell r="A15688" t="str">
            <v/>
          </cell>
        </row>
        <row r="15689">
          <cell r="A15689" t="str">
            <v/>
          </cell>
        </row>
        <row r="15690">
          <cell r="A15690" t="str">
            <v/>
          </cell>
        </row>
        <row r="15691">
          <cell r="A15691" t="str">
            <v/>
          </cell>
        </row>
        <row r="15692">
          <cell r="A15692" t="str">
            <v/>
          </cell>
        </row>
        <row r="15693">
          <cell r="A15693" t="str">
            <v/>
          </cell>
        </row>
        <row r="15694">
          <cell r="A15694" t="str">
            <v/>
          </cell>
        </row>
        <row r="15695">
          <cell r="A15695" t="str">
            <v/>
          </cell>
        </row>
        <row r="15696">
          <cell r="A15696" t="str">
            <v/>
          </cell>
        </row>
        <row r="15697">
          <cell r="A15697" t="str">
            <v/>
          </cell>
        </row>
        <row r="15698">
          <cell r="A15698" t="str">
            <v/>
          </cell>
        </row>
        <row r="15699">
          <cell r="A15699" t="str">
            <v/>
          </cell>
        </row>
        <row r="15700">
          <cell r="A15700" t="str">
            <v/>
          </cell>
        </row>
        <row r="15701">
          <cell r="A15701" t="str">
            <v/>
          </cell>
        </row>
        <row r="15702">
          <cell r="A15702" t="str">
            <v/>
          </cell>
        </row>
        <row r="15703">
          <cell r="A15703" t="str">
            <v/>
          </cell>
        </row>
        <row r="15704">
          <cell r="A15704" t="str">
            <v/>
          </cell>
        </row>
        <row r="15705">
          <cell r="A15705" t="str">
            <v/>
          </cell>
        </row>
        <row r="15706">
          <cell r="A15706" t="str">
            <v/>
          </cell>
        </row>
        <row r="15707">
          <cell r="A15707" t="str">
            <v/>
          </cell>
        </row>
        <row r="15708">
          <cell r="A15708" t="str">
            <v/>
          </cell>
        </row>
        <row r="15709">
          <cell r="A15709" t="str">
            <v/>
          </cell>
        </row>
        <row r="15710">
          <cell r="A15710" t="str">
            <v/>
          </cell>
        </row>
        <row r="15711">
          <cell r="A15711" t="str">
            <v/>
          </cell>
        </row>
        <row r="15712">
          <cell r="A15712" t="str">
            <v/>
          </cell>
        </row>
        <row r="15713">
          <cell r="A15713" t="str">
            <v/>
          </cell>
        </row>
        <row r="15714">
          <cell r="A15714" t="str">
            <v/>
          </cell>
        </row>
        <row r="15715">
          <cell r="A15715" t="str">
            <v/>
          </cell>
        </row>
        <row r="15716">
          <cell r="A15716" t="str">
            <v/>
          </cell>
        </row>
        <row r="15717">
          <cell r="A15717" t="str">
            <v/>
          </cell>
        </row>
        <row r="15718">
          <cell r="A15718" t="str">
            <v/>
          </cell>
        </row>
        <row r="15719">
          <cell r="A15719" t="str">
            <v/>
          </cell>
        </row>
        <row r="15720">
          <cell r="A15720" t="str">
            <v/>
          </cell>
        </row>
        <row r="15721">
          <cell r="A15721" t="str">
            <v/>
          </cell>
        </row>
        <row r="15722">
          <cell r="A15722" t="str">
            <v/>
          </cell>
        </row>
        <row r="15723">
          <cell r="A15723" t="str">
            <v/>
          </cell>
        </row>
        <row r="15724">
          <cell r="A15724" t="str">
            <v/>
          </cell>
        </row>
        <row r="15725">
          <cell r="A15725" t="str">
            <v/>
          </cell>
        </row>
        <row r="15726">
          <cell r="A15726" t="str">
            <v/>
          </cell>
        </row>
        <row r="15727">
          <cell r="A15727" t="str">
            <v/>
          </cell>
        </row>
        <row r="15728">
          <cell r="A15728" t="str">
            <v/>
          </cell>
        </row>
        <row r="15729">
          <cell r="A15729" t="str">
            <v/>
          </cell>
        </row>
        <row r="15730">
          <cell r="A15730" t="str">
            <v/>
          </cell>
        </row>
        <row r="15731">
          <cell r="A15731" t="str">
            <v/>
          </cell>
        </row>
        <row r="15732">
          <cell r="A15732" t="str">
            <v/>
          </cell>
        </row>
        <row r="15733">
          <cell r="A15733" t="str">
            <v/>
          </cell>
        </row>
        <row r="15734">
          <cell r="A15734" t="str">
            <v/>
          </cell>
        </row>
        <row r="15735">
          <cell r="A15735" t="str">
            <v/>
          </cell>
        </row>
        <row r="15736">
          <cell r="A15736" t="str">
            <v/>
          </cell>
        </row>
        <row r="15737">
          <cell r="A15737" t="str">
            <v/>
          </cell>
        </row>
        <row r="15738">
          <cell r="A15738" t="str">
            <v/>
          </cell>
        </row>
        <row r="15739">
          <cell r="A15739" t="str">
            <v/>
          </cell>
        </row>
        <row r="15740">
          <cell r="A15740" t="str">
            <v/>
          </cell>
        </row>
        <row r="15741">
          <cell r="A15741" t="str">
            <v/>
          </cell>
        </row>
        <row r="15742">
          <cell r="A15742" t="str">
            <v/>
          </cell>
        </row>
        <row r="15743">
          <cell r="A15743" t="str">
            <v/>
          </cell>
        </row>
        <row r="15744">
          <cell r="A15744" t="str">
            <v/>
          </cell>
        </row>
        <row r="15745">
          <cell r="A15745" t="str">
            <v/>
          </cell>
        </row>
        <row r="15746">
          <cell r="A15746" t="str">
            <v/>
          </cell>
        </row>
        <row r="15747">
          <cell r="A15747" t="str">
            <v/>
          </cell>
        </row>
        <row r="15748">
          <cell r="A15748" t="str">
            <v/>
          </cell>
        </row>
        <row r="15749">
          <cell r="A15749" t="str">
            <v/>
          </cell>
        </row>
        <row r="15750">
          <cell r="A15750" t="str">
            <v/>
          </cell>
        </row>
        <row r="15751">
          <cell r="A15751" t="str">
            <v/>
          </cell>
        </row>
        <row r="15752">
          <cell r="A15752" t="str">
            <v/>
          </cell>
        </row>
        <row r="15753">
          <cell r="A15753" t="str">
            <v/>
          </cell>
        </row>
        <row r="15754">
          <cell r="A15754" t="str">
            <v/>
          </cell>
        </row>
        <row r="15755">
          <cell r="A15755" t="str">
            <v/>
          </cell>
        </row>
        <row r="15756">
          <cell r="A15756" t="str">
            <v/>
          </cell>
        </row>
        <row r="15757">
          <cell r="A15757" t="str">
            <v/>
          </cell>
        </row>
        <row r="15758">
          <cell r="A15758" t="str">
            <v/>
          </cell>
        </row>
        <row r="15759">
          <cell r="A15759" t="str">
            <v/>
          </cell>
        </row>
        <row r="15760">
          <cell r="A15760" t="str">
            <v/>
          </cell>
        </row>
        <row r="15761">
          <cell r="A15761" t="str">
            <v/>
          </cell>
        </row>
        <row r="15762">
          <cell r="A15762" t="str">
            <v/>
          </cell>
        </row>
        <row r="15763">
          <cell r="A15763" t="str">
            <v/>
          </cell>
        </row>
        <row r="15764">
          <cell r="A15764" t="str">
            <v/>
          </cell>
        </row>
        <row r="15765">
          <cell r="A15765" t="str">
            <v/>
          </cell>
        </row>
        <row r="15766">
          <cell r="A15766" t="str">
            <v/>
          </cell>
        </row>
        <row r="15767">
          <cell r="A15767" t="str">
            <v/>
          </cell>
        </row>
        <row r="15768">
          <cell r="A15768" t="str">
            <v/>
          </cell>
        </row>
        <row r="15769">
          <cell r="A15769" t="str">
            <v/>
          </cell>
        </row>
        <row r="15770">
          <cell r="A15770" t="str">
            <v/>
          </cell>
        </row>
        <row r="15771">
          <cell r="A15771" t="str">
            <v/>
          </cell>
        </row>
        <row r="15772">
          <cell r="A15772" t="str">
            <v/>
          </cell>
        </row>
        <row r="15773">
          <cell r="A15773" t="str">
            <v/>
          </cell>
        </row>
        <row r="15774">
          <cell r="A15774" t="str">
            <v/>
          </cell>
        </row>
        <row r="15775">
          <cell r="A15775" t="str">
            <v/>
          </cell>
        </row>
        <row r="15776">
          <cell r="A15776" t="str">
            <v/>
          </cell>
        </row>
        <row r="15777">
          <cell r="A15777" t="str">
            <v/>
          </cell>
        </row>
        <row r="15778">
          <cell r="A15778" t="str">
            <v/>
          </cell>
        </row>
        <row r="15779">
          <cell r="A15779" t="str">
            <v/>
          </cell>
        </row>
        <row r="15780">
          <cell r="A15780" t="str">
            <v/>
          </cell>
        </row>
        <row r="15781">
          <cell r="A15781" t="str">
            <v/>
          </cell>
        </row>
        <row r="15782">
          <cell r="A15782" t="str">
            <v/>
          </cell>
        </row>
        <row r="15783">
          <cell r="A15783" t="str">
            <v/>
          </cell>
        </row>
        <row r="15784">
          <cell r="A15784" t="str">
            <v/>
          </cell>
        </row>
        <row r="15785">
          <cell r="A15785" t="str">
            <v/>
          </cell>
        </row>
        <row r="15786">
          <cell r="A15786" t="str">
            <v/>
          </cell>
        </row>
        <row r="15787">
          <cell r="A15787" t="str">
            <v/>
          </cell>
        </row>
        <row r="15788">
          <cell r="A15788" t="str">
            <v/>
          </cell>
        </row>
        <row r="15789">
          <cell r="A15789" t="str">
            <v/>
          </cell>
        </row>
        <row r="15790">
          <cell r="A15790" t="str">
            <v/>
          </cell>
        </row>
        <row r="15791">
          <cell r="A15791" t="str">
            <v/>
          </cell>
        </row>
        <row r="15792">
          <cell r="A15792" t="str">
            <v/>
          </cell>
        </row>
        <row r="15793">
          <cell r="A15793" t="str">
            <v/>
          </cell>
        </row>
        <row r="15794">
          <cell r="A15794" t="str">
            <v/>
          </cell>
        </row>
        <row r="15795">
          <cell r="A15795" t="str">
            <v/>
          </cell>
        </row>
        <row r="15796">
          <cell r="A15796" t="str">
            <v/>
          </cell>
        </row>
        <row r="15797">
          <cell r="A15797" t="str">
            <v/>
          </cell>
        </row>
        <row r="15798">
          <cell r="A15798" t="str">
            <v/>
          </cell>
        </row>
        <row r="15799">
          <cell r="A15799" t="str">
            <v/>
          </cell>
        </row>
        <row r="15800">
          <cell r="A15800" t="str">
            <v/>
          </cell>
        </row>
        <row r="15801">
          <cell r="A15801" t="str">
            <v/>
          </cell>
        </row>
        <row r="15802">
          <cell r="A15802" t="str">
            <v/>
          </cell>
        </row>
        <row r="15803">
          <cell r="A15803" t="str">
            <v/>
          </cell>
        </row>
        <row r="15804">
          <cell r="A15804" t="str">
            <v/>
          </cell>
        </row>
        <row r="15805">
          <cell r="A15805" t="str">
            <v/>
          </cell>
        </row>
        <row r="15806">
          <cell r="A15806" t="str">
            <v/>
          </cell>
        </row>
        <row r="15807">
          <cell r="A15807" t="str">
            <v/>
          </cell>
        </row>
        <row r="15808">
          <cell r="A15808" t="str">
            <v/>
          </cell>
        </row>
        <row r="15809">
          <cell r="A15809" t="str">
            <v/>
          </cell>
        </row>
        <row r="15810">
          <cell r="A15810" t="str">
            <v/>
          </cell>
        </row>
        <row r="15811">
          <cell r="A15811" t="str">
            <v/>
          </cell>
        </row>
        <row r="15812">
          <cell r="A15812" t="str">
            <v/>
          </cell>
        </row>
        <row r="15813">
          <cell r="A15813" t="str">
            <v/>
          </cell>
        </row>
        <row r="15814">
          <cell r="A15814" t="str">
            <v/>
          </cell>
        </row>
        <row r="15815">
          <cell r="A15815" t="str">
            <v/>
          </cell>
        </row>
        <row r="15816">
          <cell r="A15816" t="str">
            <v/>
          </cell>
        </row>
        <row r="15817">
          <cell r="A15817" t="str">
            <v/>
          </cell>
        </row>
        <row r="15818">
          <cell r="A15818" t="str">
            <v/>
          </cell>
        </row>
        <row r="15819">
          <cell r="A15819" t="str">
            <v/>
          </cell>
        </row>
        <row r="15820">
          <cell r="A15820" t="str">
            <v/>
          </cell>
        </row>
        <row r="15821">
          <cell r="A15821" t="str">
            <v/>
          </cell>
        </row>
        <row r="15822">
          <cell r="A15822" t="str">
            <v/>
          </cell>
        </row>
        <row r="15823">
          <cell r="A15823" t="str">
            <v/>
          </cell>
        </row>
        <row r="15824">
          <cell r="A15824" t="str">
            <v/>
          </cell>
        </row>
        <row r="15825">
          <cell r="A15825" t="str">
            <v/>
          </cell>
        </row>
        <row r="15826">
          <cell r="A15826" t="str">
            <v/>
          </cell>
        </row>
        <row r="15827">
          <cell r="A15827" t="str">
            <v/>
          </cell>
        </row>
        <row r="15828">
          <cell r="A15828" t="str">
            <v/>
          </cell>
        </row>
        <row r="15829">
          <cell r="A15829" t="str">
            <v/>
          </cell>
        </row>
        <row r="15830">
          <cell r="A15830" t="str">
            <v/>
          </cell>
        </row>
        <row r="15831">
          <cell r="A15831" t="str">
            <v/>
          </cell>
        </row>
        <row r="15832">
          <cell r="A15832" t="str">
            <v/>
          </cell>
        </row>
        <row r="15833">
          <cell r="A15833" t="str">
            <v/>
          </cell>
        </row>
        <row r="15834">
          <cell r="A15834" t="str">
            <v/>
          </cell>
        </row>
        <row r="15835">
          <cell r="A15835" t="str">
            <v/>
          </cell>
        </row>
        <row r="15836">
          <cell r="A15836" t="str">
            <v/>
          </cell>
        </row>
        <row r="15837">
          <cell r="A15837" t="str">
            <v/>
          </cell>
        </row>
        <row r="15838">
          <cell r="A15838" t="str">
            <v/>
          </cell>
        </row>
        <row r="15839">
          <cell r="A15839" t="str">
            <v/>
          </cell>
        </row>
        <row r="15840">
          <cell r="A15840" t="str">
            <v/>
          </cell>
        </row>
        <row r="15841">
          <cell r="A15841" t="str">
            <v/>
          </cell>
        </row>
        <row r="15842">
          <cell r="A15842" t="str">
            <v/>
          </cell>
        </row>
        <row r="15843">
          <cell r="A15843" t="str">
            <v/>
          </cell>
        </row>
        <row r="15844">
          <cell r="A15844" t="str">
            <v/>
          </cell>
        </row>
        <row r="15845">
          <cell r="A15845" t="str">
            <v/>
          </cell>
        </row>
        <row r="15846">
          <cell r="A15846" t="str">
            <v/>
          </cell>
        </row>
        <row r="15847">
          <cell r="A15847" t="str">
            <v/>
          </cell>
        </row>
        <row r="15848">
          <cell r="A15848" t="str">
            <v/>
          </cell>
        </row>
        <row r="15849">
          <cell r="A15849" t="str">
            <v/>
          </cell>
        </row>
        <row r="15850">
          <cell r="A15850" t="str">
            <v/>
          </cell>
        </row>
        <row r="15851">
          <cell r="A15851" t="str">
            <v/>
          </cell>
        </row>
        <row r="15852">
          <cell r="A15852" t="str">
            <v/>
          </cell>
        </row>
        <row r="15853">
          <cell r="A15853" t="str">
            <v/>
          </cell>
        </row>
        <row r="15854">
          <cell r="A15854" t="str">
            <v/>
          </cell>
        </row>
        <row r="15855">
          <cell r="A15855" t="str">
            <v/>
          </cell>
        </row>
        <row r="15856">
          <cell r="A15856" t="str">
            <v/>
          </cell>
        </row>
        <row r="15857">
          <cell r="A15857" t="str">
            <v/>
          </cell>
        </row>
        <row r="15858">
          <cell r="A15858" t="str">
            <v/>
          </cell>
        </row>
        <row r="15859">
          <cell r="A15859" t="str">
            <v/>
          </cell>
        </row>
        <row r="15860">
          <cell r="A15860" t="str">
            <v/>
          </cell>
        </row>
        <row r="15861">
          <cell r="A15861" t="str">
            <v/>
          </cell>
        </row>
        <row r="15862">
          <cell r="A15862" t="str">
            <v/>
          </cell>
        </row>
        <row r="15863">
          <cell r="A15863" t="str">
            <v/>
          </cell>
        </row>
        <row r="15864">
          <cell r="A15864" t="str">
            <v/>
          </cell>
        </row>
        <row r="15865">
          <cell r="A15865" t="str">
            <v/>
          </cell>
        </row>
        <row r="15866">
          <cell r="A15866" t="str">
            <v/>
          </cell>
        </row>
        <row r="15867">
          <cell r="A15867" t="str">
            <v/>
          </cell>
        </row>
        <row r="15868">
          <cell r="A15868" t="str">
            <v/>
          </cell>
        </row>
        <row r="15869">
          <cell r="A15869" t="str">
            <v/>
          </cell>
        </row>
        <row r="15870">
          <cell r="A15870" t="str">
            <v/>
          </cell>
        </row>
        <row r="15871">
          <cell r="A15871" t="str">
            <v/>
          </cell>
        </row>
        <row r="15872">
          <cell r="A15872" t="str">
            <v/>
          </cell>
        </row>
        <row r="15873">
          <cell r="A15873" t="str">
            <v/>
          </cell>
        </row>
        <row r="15874">
          <cell r="A15874" t="str">
            <v/>
          </cell>
        </row>
        <row r="15875">
          <cell r="A15875" t="str">
            <v/>
          </cell>
        </row>
        <row r="15876">
          <cell r="A15876" t="str">
            <v/>
          </cell>
        </row>
        <row r="15877">
          <cell r="A15877" t="str">
            <v/>
          </cell>
        </row>
        <row r="15878">
          <cell r="A15878" t="str">
            <v/>
          </cell>
        </row>
        <row r="15879">
          <cell r="A15879" t="str">
            <v/>
          </cell>
        </row>
        <row r="15880">
          <cell r="A15880" t="str">
            <v/>
          </cell>
        </row>
        <row r="15881">
          <cell r="A15881" t="str">
            <v/>
          </cell>
        </row>
        <row r="15882">
          <cell r="A15882" t="str">
            <v/>
          </cell>
        </row>
        <row r="15883">
          <cell r="A15883" t="str">
            <v/>
          </cell>
        </row>
        <row r="15884">
          <cell r="A15884" t="str">
            <v/>
          </cell>
        </row>
        <row r="15885">
          <cell r="A15885" t="str">
            <v/>
          </cell>
        </row>
        <row r="15886">
          <cell r="A15886" t="str">
            <v/>
          </cell>
        </row>
        <row r="15887">
          <cell r="A15887" t="str">
            <v/>
          </cell>
        </row>
        <row r="15888">
          <cell r="A15888" t="str">
            <v/>
          </cell>
        </row>
        <row r="15889">
          <cell r="A15889" t="str">
            <v/>
          </cell>
        </row>
        <row r="15890">
          <cell r="A15890" t="str">
            <v/>
          </cell>
        </row>
        <row r="15891">
          <cell r="A15891" t="str">
            <v/>
          </cell>
        </row>
        <row r="15892">
          <cell r="A15892" t="str">
            <v/>
          </cell>
        </row>
        <row r="15893">
          <cell r="A15893" t="str">
            <v/>
          </cell>
        </row>
        <row r="15894">
          <cell r="A15894" t="str">
            <v/>
          </cell>
        </row>
        <row r="15895">
          <cell r="A15895" t="str">
            <v/>
          </cell>
        </row>
        <row r="15896">
          <cell r="A15896" t="str">
            <v/>
          </cell>
        </row>
        <row r="15897">
          <cell r="A15897" t="str">
            <v/>
          </cell>
        </row>
        <row r="15898">
          <cell r="A15898" t="str">
            <v/>
          </cell>
        </row>
        <row r="15899">
          <cell r="A15899" t="str">
            <v/>
          </cell>
        </row>
        <row r="15900">
          <cell r="A15900" t="str">
            <v/>
          </cell>
        </row>
        <row r="15901">
          <cell r="A15901" t="str">
            <v/>
          </cell>
        </row>
        <row r="15902">
          <cell r="A15902" t="str">
            <v/>
          </cell>
        </row>
        <row r="15903">
          <cell r="A15903" t="str">
            <v/>
          </cell>
        </row>
        <row r="15904">
          <cell r="A15904" t="str">
            <v/>
          </cell>
        </row>
        <row r="15905">
          <cell r="A15905" t="str">
            <v/>
          </cell>
        </row>
        <row r="15906">
          <cell r="A15906" t="str">
            <v/>
          </cell>
        </row>
        <row r="15907">
          <cell r="A15907" t="str">
            <v/>
          </cell>
        </row>
        <row r="15908">
          <cell r="A15908" t="str">
            <v/>
          </cell>
        </row>
        <row r="15909">
          <cell r="A15909" t="str">
            <v/>
          </cell>
        </row>
        <row r="15910">
          <cell r="A15910" t="str">
            <v/>
          </cell>
        </row>
        <row r="15911">
          <cell r="A15911" t="str">
            <v/>
          </cell>
        </row>
        <row r="15912">
          <cell r="A15912" t="str">
            <v/>
          </cell>
        </row>
        <row r="15913">
          <cell r="A15913" t="str">
            <v/>
          </cell>
        </row>
        <row r="15914">
          <cell r="A15914" t="str">
            <v/>
          </cell>
        </row>
        <row r="15915">
          <cell r="A15915" t="str">
            <v/>
          </cell>
        </row>
        <row r="15916">
          <cell r="A15916" t="str">
            <v/>
          </cell>
        </row>
        <row r="15917">
          <cell r="A15917" t="str">
            <v/>
          </cell>
        </row>
        <row r="15918">
          <cell r="A15918" t="str">
            <v/>
          </cell>
        </row>
        <row r="15919">
          <cell r="A15919" t="str">
            <v/>
          </cell>
        </row>
        <row r="15920">
          <cell r="A15920" t="str">
            <v/>
          </cell>
        </row>
        <row r="15921">
          <cell r="A15921" t="str">
            <v/>
          </cell>
        </row>
        <row r="15922">
          <cell r="A15922" t="str">
            <v/>
          </cell>
        </row>
        <row r="15923">
          <cell r="A15923" t="str">
            <v/>
          </cell>
        </row>
        <row r="15924">
          <cell r="A15924" t="str">
            <v/>
          </cell>
        </row>
        <row r="15925">
          <cell r="A15925" t="str">
            <v/>
          </cell>
        </row>
        <row r="15926">
          <cell r="A15926" t="str">
            <v/>
          </cell>
        </row>
        <row r="15927">
          <cell r="A15927" t="str">
            <v/>
          </cell>
        </row>
        <row r="15928">
          <cell r="A15928" t="str">
            <v/>
          </cell>
        </row>
        <row r="15929">
          <cell r="A15929" t="str">
            <v/>
          </cell>
        </row>
        <row r="15930">
          <cell r="A15930" t="str">
            <v/>
          </cell>
        </row>
        <row r="15931">
          <cell r="A15931" t="str">
            <v/>
          </cell>
        </row>
        <row r="15932">
          <cell r="A15932" t="str">
            <v/>
          </cell>
        </row>
        <row r="15933">
          <cell r="A15933" t="str">
            <v/>
          </cell>
        </row>
        <row r="15934">
          <cell r="A15934" t="str">
            <v/>
          </cell>
        </row>
        <row r="15935">
          <cell r="A15935" t="str">
            <v/>
          </cell>
        </row>
        <row r="15936">
          <cell r="A15936" t="str">
            <v/>
          </cell>
        </row>
        <row r="15937">
          <cell r="A15937" t="str">
            <v/>
          </cell>
        </row>
        <row r="15938">
          <cell r="A15938" t="str">
            <v/>
          </cell>
        </row>
        <row r="15939">
          <cell r="A15939" t="str">
            <v/>
          </cell>
        </row>
        <row r="15940">
          <cell r="A15940" t="str">
            <v/>
          </cell>
        </row>
        <row r="15941">
          <cell r="A15941" t="str">
            <v/>
          </cell>
        </row>
        <row r="15942">
          <cell r="A15942" t="str">
            <v/>
          </cell>
        </row>
        <row r="15943">
          <cell r="A15943" t="str">
            <v/>
          </cell>
        </row>
        <row r="15944">
          <cell r="A15944" t="str">
            <v/>
          </cell>
        </row>
        <row r="15945">
          <cell r="A15945" t="str">
            <v/>
          </cell>
        </row>
        <row r="15946">
          <cell r="A15946" t="str">
            <v/>
          </cell>
        </row>
        <row r="15947">
          <cell r="A15947" t="str">
            <v/>
          </cell>
        </row>
        <row r="15948">
          <cell r="A15948" t="str">
            <v/>
          </cell>
        </row>
        <row r="15949">
          <cell r="A15949" t="str">
            <v/>
          </cell>
        </row>
        <row r="15950">
          <cell r="A15950" t="str">
            <v/>
          </cell>
        </row>
        <row r="15951">
          <cell r="A15951" t="str">
            <v/>
          </cell>
        </row>
        <row r="15952">
          <cell r="A15952" t="str">
            <v/>
          </cell>
        </row>
        <row r="15953">
          <cell r="A15953" t="str">
            <v/>
          </cell>
        </row>
        <row r="15954">
          <cell r="A15954" t="str">
            <v/>
          </cell>
        </row>
        <row r="15955">
          <cell r="A15955" t="str">
            <v/>
          </cell>
        </row>
        <row r="15956">
          <cell r="A15956" t="str">
            <v/>
          </cell>
        </row>
        <row r="15957">
          <cell r="A15957" t="str">
            <v/>
          </cell>
        </row>
        <row r="15958">
          <cell r="A15958" t="str">
            <v/>
          </cell>
        </row>
        <row r="15959">
          <cell r="A15959" t="str">
            <v/>
          </cell>
        </row>
        <row r="15960">
          <cell r="A15960" t="str">
            <v/>
          </cell>
        </row>
        <row r="15961">
          <cell r="A15961" t="str">
            <v/>
          </cell>
        </row>
        <row r="15962">
          <cell r="A15962" t="str">
            <v/>
          </cell>
        </row>
        <row r="15963">
          <cell r="A15963" t="str">
            <v/>
          </cell>
        </row>
        <row r="15964">
          <cell r="A15964" t="str">
            <v/>
          </cell>
        </row>
        <row r="15965">
          <cell r="A15965" t="str">
            <v/>
          </cell>
        </row>
        <row r="15966">
          <cell r="A15966" t="str">
            <v/>
          </cell>
        </row>
        <row r="15967">
          <cell r="A15967" t="str">
            <v/>
          </cell>
        </row>
        <row r="15968">
          <cell r="A15968" t="str">
            <v/>
          </cell>
        </row>
        <row r="15969">
          <cell r="A15969" t="str">
            <v/>
          </cell>
        </row>
        <row r="15970">
          <cell r="A15970" t="str">
            <v/>
          </cell>
        </row>
        <row r="15971">
          <cell r="A15971" t="str">
            <v/>
          </cell>
        </row>
        <row r="15972">
          <cell r="A15972" t="str">
            <v/>
          </cell>
        </row>
        <row r="15973">
          <cell r="A15973" t="str">
            <v/>
          </cell>
        </row>
        <row r="15974">
          <cell r="A15974" t="str">
            <v/>
          </cell>
        </row>
        <row r="15975">
          <cell r="A15975" t="str">
            <v/>
          </cell>
        </row>
        <row r="15976">
          <cell r="A15976" t="str">
            <v/>
          </cell>
        </row>
        <row r="15977">
          <cell r="A15977" t="str">
            <v/>
          </cell>
        </row>
        <row r="15978">
          <cell r="A15978" t="str">
            <v/>
          </cell>
        </row>
        <row r="15979">
          <cell r="A15979" t="str">
            <v/>
          </cell>
        </row>
        <row r="15980">
          <cell r="A15980" t="str">
            <v/>
          </cell>
        </row>
        <row r="15981">
          <cell r="A15981" t="str">
            <v/>
          </cell>
        </row>
        <row r="15982">
          <cell r="A15982" t="str">
            <v/>
          </cell>
        </row>
        <row r="15983">
          <cell r="A15983" t="str">
            <v/>
          </cell>
        </row>
        <row r="15984">
          <cell r="A15984" t="str">
            <v/>
          </cell>
        </row>
        <row r="15985">
          <cell r="A15985" t="str">
            <v/>
          </cell>
        </row>
        <row r="15986">
          <cell r="A15986" t="str">
            <v/>
          </cell>
        </row>
        <row r="15987">
          <cell r="A15987" t="str">
            <v/>
          </cell>
        </row>
        <row r="15988">
          <cell r="A15988" t="str">
            <v/>
          </cell>
        </row>
        <row r="15989">
          <cell r="A15989" t="str">
            <v/>
          </cell>
        </row>
        <row r="15990">
          <cell r="A15990" t="str">
            <v/>
          </cell>
        </row>
        <row r="15991">
          <cell r="A15991" t="str">
            <v/>
          </cell>
        </row>
        <row r="15992">
          <cell r="A15992" t="str">
            <v/>
          </cell>
        </row>
        <row r="15993">
          <cell r="A15993" t="str">
            <v/>
          </cell>
        </row>
        <row r="15994">
          <cell r="A15994" t="str">
            <v/>
          </cell>
        </row>
        <row r="15995">
          <cell r="A15995" t="str">
            <v/>
          </cell>
        </row>
        <row r="15996">
          <cell r="A15996" t="str">
            <v/>
          </cell>
        </row>
        <row r="15997">
          <cell r="A15997" t="str">
            <v/>
          </cell>
        </row>
        <row r="15998">
          <cell r="A15998" t="str">
            <v/>
          </cell>
        </row>
        <row r="15999">
          <cell r="A15999" t="str">
            <v/>
          </cell>
        </row>
        <row r="16000">
          <cell r="A16000" t="str">
            <v/>
          </cell>
        </row>
        <row r="16001">
          <cell r="A16001" t="str">
            <v/>
          </cell>
        </row>
        <row r="16002">
          <cell r="A16002" t="str">
            <v/>
          </cell>
        </row>
        <row r="16003">
          <cell r="A16003" t="str">
            <v/>
          </cell>
        </row>
        <row r="16004">
          <cell r="A16004" t="str">
            <v/>
          </cell>
        </row>
        <row r="16005">
          <cell r="A16005" t="str">
            <v/>
          </cell>
        </row>
        <row r="16006">
          <cell r="A16006" t="str">
            <v/>
          </cell>
        </row>
        <row r="16007">
          <cell r="A16007" t="str">
            <v/>
          </cell>
        </row>
        <row r="16008">
          <cell r="A16008" t="str">
            <v/>
          </cell>
        </row>
        <row r="16009">
          <cell r="A16009" t="str">
            <v/>
          </cell>
        </row>
        <row r="16010">
          <cell r="A16010" t="str">
            <v/>
          </cell>
        </row>
        <row r="16011">
          <cell r="A16011" t="str">
            <v/>
          </cell>
        </row>
        <row r="16012">
          <cell r="A16012" t="str">
            <v/>
          </cell>
        </row>
        <row r="16013">
          <cell r="A16013" t="str">
            <v/>
          </cell>
        </row>
        <row r="16014">
          <cell r="A16014" t="str">
            <v/>
          </cell>
        </row>
        <row r="16015">
          <cell r="A16015" t="str">
            <v/>
          </cell>
        </row>
        <row r="16016">
          <cell r="A16016" t="str">
            <v/>
          </cell>
        </row>
        <row r="16017">
          <cell r="A16017" t="str">
            <v/>
          </cell>
        </row>
        <row r="16018">
          <cell r="A16018" t="str">
            <v/>
          </cell>
        </row>
        <row r="16019">
          <cell r="A16019" t="str">
            <v/>
          </cell>
        </row>
        <row r="16020">
          <cell r="A16020" t="str">
            <v/>
          </cell>
        </row>
        <row r="16021">
          <cell r="A16021" t="str">
            <v/>
          </cell>
        </row>
        <row r="16022">
          <cell r="A16022" t="str">
            <v/>
          </cell>
        </row>
        <row r="16023">
          <cell r="A16023" t="str">
            <v/>
          </cell>
        </row>
        <row r="16024">
          <cell r="A16024" t="str">
            <v/>
          </cell>
        </row>
        <row r="16025">
          <cell r="A16025" t="str">
            <v/>
          </cell>
        </row>
        <row r="16026">
          <cell r="A16026" t="str">
            <v/>
          </cell>
        </row>
        <row r="16027">
          <cell r="A16027" t="str">
            <v/>
          </cell>
        </row>
        <row r="16028">
          <cell r="A16028" t="str">
            <v/>
          </cell>
        </row>
        <row r="16029">
          <cell r="A16029" t="str">
            <v/>
          </cell>
        </row>
        <row r="16030">
          <cell r="A16030" t="str">
            <v/>
          </cell>
        </row>
        <row r="16031">
          <cell r="A16031" t="str">
            <v/>
          </cell>
        </row>
        <row r="16032">
          <cell r="A16032" t="str">
            <v/>
          </cell>
        </row>
        <row r="16033">
          <cell r="A16033" t="str">
            <v/>
          </cell>
        </row>
        <row r="16034">
          <cell r="A16034" t="str">
            <v/>
          </cell>
        </row>
        <row r="16035">
          <cell r="A16035" t="str">
            <v/>
          </cell>
        </row>
        <row r="16036">
          <cell r="A16036" t="str">
            <v/>
          </cell>
        </row>
        <row r="16037">
          <cell r="A16037" t="str">
            <v/>
          </cell>
        </row>
        <row r="16038">
          <cell r="A16038" t="str">
            <v/>
          </cell>
        </row>
        <row r="16039">
          <cell r="A16039" t="str">
            <v/>
          </cell>
        </row>
        <row r="16040">
          <cell r="A16040" t="str">
            <v/>
          </cell>
        </row>
        <row r="16041">
          <cell r="A16041" t="str">
            <v/>
          </cell>
        </row>
        <row r="16042">
          <cell r="A16042" t="str">
            <v/>
          </cell>
        </row>
        <row r="16043">
          <cell r="A16043" t="str">
            <v/>
          </cell>
        </row>
        <row r="16044">
          <cell r="A16044" t="str">
            <v/>
          </cell>
        </row>
        <row r="16045">
          <cell r="A16045" t="str">
            <v/>
          </cell>
        </row>
        <row r="16046">
          <cell r="A16046" t="str">
            <v/>
          </cell>
        </row>
        <row r="16047">
          <cell r="A16047" t="str">
            <v/>
          </cell>
        </row>
        <row r="16048">
          <cell r="A16048" t="str">
            <v/>
          </cell>
        </row>
        <row r="16049">
          <cell r="A16049" t="str">
            <v/>
          </cell>
        </row>
        <row r="16050">
          <cell r="A16050" t="str">
            <v/>
          </cell>
        </row>
        <row r="16051">
          <cell r="A16051" t="str">
            <v/>
          </cell>
        </row>
        <row r="16052">
          <cell r="A16052" t="str">
            <v/>
          </cell>
        </row>
        <row r="16053">
          <cell r="A16053" t="str">
            <v/>
          </cell>
        </row>
        <row r="16054">
          <cell r="A16054" t="str">
            <v/>
          </cell>
        </row>
        <row r="16055">
          <cell r="A16055" t="str">
            <v/>
          </cell>
        </row>
        <row r="16056">
          <cell r="A16056" t="str">
            <v/>
          </cell>
        </row>
        <row r="16057">
          <cell r="A16057" t="str">
            <v/>
          </cell>
        </row>
        <row r="16058">
          <cell r="A16058" t="str">
            <v/>
          </cell>
        </row>
        <row r="16059">
          <cell r="A16059" t="str">
            <v/>
          </cell>
        </row>
        <row r="16060">
          <cell r="A16060" t="str">
            <v/>
          </cell>
        </row>
        <row r="16061">
          <cell r="A16061" t="str">
            <v/>
          </cell>
        </row>
        <row r="16062">
          <cell r="A16062" t="str">
            <v/>
          </cell>
        </row>
        <row r="16063">
          <cell r="A16063" t="str">
            <v/>
          </cell>
        </row>
        <row r="16064">
          <cell r="A16064" t="str">
            <v/>
          </cell>
        </row>
        <row r="16065">
          <cell r="A16065" t="str">
            <v/>
          </cell>
        </row>
        <row r="16066">
          <cell r="A16066" t="str">
            <v/>
          </cell>
        </row>
        <row r="16067">
          <cell r="A16067" t="str">
            <v/>
          </cell>
        </row>
        <row r="16068">
          <cell r="A16068" t="str">
            <v/>
          </cell>
        </row>
        <row r="16069">
          <cell r="A16069" t="str">
            <v/>
          </cell>
        </row>
        <row r="16070">
          <cell r="A16070" t="str">
            <v/>
          </cell>
        </row>
        <row r="16071">
          <cell r="A16071" t="str">
            <v/>
          </cell>
        </row>
        <row r="16072">
          <cell r="A16072" t="str">
            <v/>
          </cell>
        </row>
        <row r="16073">
          <cell r="A16073" t="str">
            <v/>
          </cell>
        </row>
        <row r="16074">
          <cell r="A16074" t="str">
            <v/>
          </cell>
        </row>
        <row r="16075">
          <cell r="A16075" t="str">
            <v/>
          </cell>
        </row>
        <row r="16076">
          <cell r="A16076" t="str">
            <v/>
          </cell>
        </row>
        <row r="16077">
          <cell r="A16077" t="str">
            <v/>
          </cell>
        </row>
        <row r="16078">
          <cell r="A16078" t="str">
            <v/>
          </cell>
        </row>
        <row r="16079">
          <cell r="A16079" t="str">
            <v/>
          </cell>
        </row>
        <row r="16080">
          <cell r="A16080" t="str">
            <v/>
          </cell>
        </row>
        <row r="16081">
          <cell r="A16081" t="str">
            <v/>
          </cell>
        </row>
        <row r="16082">
          <cell r="A16082" t="str">
            <v/>
          </cell>
        </row>
        <row r="16083">
          <cell r="A16083" t="str">
            <v/>
          </cell>
        </row>
        <row r="16084">
          <cell r="A16084" t="str">
            <v/>
          </cell>
        </row>
        <row r="16085">
          <cell r="A16085" t="str">
            <v/>
          </cell>
        </row>
        <row r="16086">
          <cell r="A16086" t="str">
            <v/>
          </cell>
        </row>
        <row r="16087">
          <cell r="A16087" t="str">
            <v/>
          </cell>
        </row>
        <row r="16088">
          <cell r="A16088" t="str">
            <v/>
          </cell>
        </row>
        <row r="16089">
          <cell r="A16089" t="str">
            <v/>
          </cell>
        </row>
        <row r="16090">
          <cell r="A16090" t="str">
            <v/>
          </cell>
        </row>
        <row r="16091">
          <cell r="A16091" t="str">
            <v/>
          </cell>
        </row>
        <row r="16092">
          <cell r="A16092" t="str">
            <v/>
          </cell>
        </row>
        <row r="16093">
          <cell r="A16093" t="str">
            <v/>
          </cell>
        </row>
        <row r="16094">
          <cell r="A16094" t="str">
            <v/>
          </cell>
        </row>
        <row r="16095">
          <cell r="A16095" t="str">
            <v/>
          </cell>
        </row>
        <row r="16096">
          <cell r="A16096" t="str">
            <v/>
          </cell>
        </row>
        <row r="16097">
          <cell r="A16097" t="str">
            <v/>
          </cell>
        </row>
        <row r="16098">
          <cell r="A16098" t="str">
            <v/>
          </cell>
        </row>
        <row r="16099">
          <cell r="A16099" t="str">
            <v/>
          </cell>
        </row>
        <row r="16100">
          <cell r="A16100" t="str">
            <v/>
          </cell>
        </row>
        <row r="16101">
          <cell r="A16101" t="str">
            <v/>
          </cell>
        </row>
        <row r="16102">
          <cell r="A16102" t="str">
            <v/>
          </cell>
        </row>
        <row r="16103">
          <cell r="A16103" t="str">
            <v/>
          </cell>
        </row>
        <row r="16104">
          <cell r="A16104" t="str">
            <v/>
          </cell>
        </row>
        <row r="16105">
          <cell r="A16105" t="str">
            <v/>
          </cell>
        </row>
        <row r="16106">
          <cell r="A16106" t="str">
            <v/>
          </cell>
        </row>
        <row r="16107">
          <cell r="A16107" t="str">
            <v/>
          </cell>
        </row>
        <row r="16108">
          <cell r="A16108" t="str">
            <v/>
          </cell>
        </row>
        <row r="16109">
          <cell r="A16109" t="str">
            <v/>
          </cell>
        </row>
        <row r="16110">
          <cell r="A16110" t="str">
            <v/>
          </cell>
        </row>
        <row r="16111">
          <cell r="A16111" t="str">
            <v/>
          </cell>
        </row>
        <row r="16112">
          <cell r="A16112" t="str">
            <v/>
          </cell>
        </row>
        <row r="16113">
          <cell r="A16113" t="str">
            <v/>
          </cell>
        </row>
        <row r="16114">
          <cell r="A16114" t="str">
            <v/>
          </cell>
        </row>
        <row r="16115">
          <cell r="A16115" t="str">
            <v/>
          </cell>
        </row>
        <row r="16116">
          <cell r="A16116" t="str">
            <v/>
          </cell>
        </row>
        <row r="16117">
          <cell r="A16117" t="str">
            <v/>
          </cell>
        </row>
        <row r="16118">
          <cell r="A16118" t="str">
            <v/>
          </cell>
        </row>
        <row r="16119">
          <cell r="A16119" t="str">
            <v/>
          </cell>
        </row>
        <row r="16120">
          <cell r="A16120" t="str">
            <v/>
          </cell>
        </row>
        <row r="16121">
          <cell r="A16121" t="str">
            <v/>
          </cell>
        </row>
        <row r="16122">
          <cell r="A16122" t="str">
            <v/>
          </cell>
        </row>
        <row r="16123">
          <cell r="A16123" t="str">
            <v/>
          </cell>
        </row>
        <row r="16124">
          <cell r="A16124" t="str">
            <v/>
          </cell>
        </row>
        <row r="16125">
          <cell r="A16125" t="str">
            <v/>
          </cell>
        </row>
        <row r="16126">
          <cell r="A16126" t="str">
            <v/>
          </cell>
        </row>
        <row r="16127">
          <cell r="A16127" t="str">
            <v/>
          </cell>
        </row>
        <row r="16128">
          <cell r="A16128" t="str">
            <v/>
          </cell>
        </row>
        <row r="16129">
          <cell r="A16129" t="str">
            <v/>
          </cell>
        </row>
        <row r="16130">
          <cell r="A16130" t="str">
            <v/>
          </cell>
        </row>
        <row r="16131">
          <cell r="A16131" t="str">
            <v/>
          </cell>
        </row>
        <row r="16132">
          <cell r="A16132" t="str">
            <v/>
          </cell>
        </row>
        <row r="16133">
          <cell r="A16133" t="str">
            <v/>
          </cell>
        </row>
        <row r="16134">
          <cell r="A16134" t="str">
            <v/>
          </cell>
        </row>
        <row r="16135">
          <cell r="A16135" t="str">
            <v/>
          </cell>
        </row>
        <row r="16136">
          <cell r="A16136" t="str">
            <v/>
          </cell>
        </row>
        <row r="16137">
          <cell r="A16137" t="str">
            <v/>
          </cell>
        </row>
        <row r="16138">
          <cell r="A16138" t="str">
            <v/>
          </cell>
        </row>
        <row r="16139">
          <cell r="A16139" t="str">
            <v/>
          </cell>
        </row>
        <row r="16140">
          <cell r="A16140" t="str">
            <v/>
          </cell>
        </row>
        <row r="16141">
          <cell r="A16141" t="str">
            <v/>
          </cell>
        </row>
        <row r="16142">
          <cell r="A16142" t="str">
            <v/>
          </cell>
        </row>
        <row r="16143">
          <cell r="A16143" t="str">
            <v/>
          </cell>
        </row>
        <row r="16144">
          <cell r="A16144" t="str">
            <v/>
          </cell>
        </row>
        <row r="16145">
          <cell r="A16145" t="str">
            <v/>
          </cell>
        </row>
        <row r="16146">
          <cell r="A16146" t="str">
            <v/>
          </cell>
        </row>
        <row r="16147">
          <cell r="A16147" t="str">
            <v/>
          </cell>
        </row>
        <row r="16148">
          <cell r="A16148" t="str">
            <v/>
          </cell>
        </row>
        <row r="16149">
          <cell r="A16149" t="str">
            <v/>
          </cell>
        </row>
        <row r="16150">
          <cell r="A16150" t="str">
            <v/>
          </cell>
        </row>
        <row r="16151">
          <cell r="A16151" t="str">
            <v/>
          </cell>
        </row>
        <row r="16152">
          <cell r="A16152" t="str">
            <v/>
          </cell>
        </row>
        <row r="16153">
          <cell r="A16153" t="str">
            <v/>
          </cell>
        </row>
        <row r="16154">
          <cell r="A16154" t="str">
            <v/>
          </cell>
        </row>
        <row r="16155">
          <cell r="A16155" t="str">
            <v/>
          </cell>
        </row>
        <row r="16156">
          <cell r="A16156" t="str">
            <v/>
          </cell>
        </row>
        <row r="16157">
          <cell r="A16157" t="str">
            <v/>
          </cell>
        </row>
        <row r="16158">
          <cell r="A16158" t="str">
            <v/>
          </cell>
        </row>
        <row r="16159">
          <cell r="A16159" t="str">
            <v/>
          </cell>
        </row>
        <row r="16160">
          <cell r="A16160" t="str">
            <v/>
          </cell>
        </row>
        <row r="16161">
          <cell r="A16161" t="str">
            <v/>
          </cell>
        </row>
        <row r="16162">
          <cell r="A16162" t="str">
            <v/>
          </cell>
        </row>
        <row r="16163">
          <cell r="A16163" t="str">
            <v/>
          </cell>
        </row>
        <row r="16164">
          <cell r="A16164" t="str">
            <v/>
          </cell>
        </row>
        <row r="16165">
          <cell r="A16165" t="str">
            <v/>
          </cell>
        </row>
        <row r="16166">
          <cell r="A16166" t="str">
            <v/>
          </cell>
        </row>
        <row r="16167">
          <cell r="A16167" t="str">
            <v/>
          </cell>
        </row>
        <row r="16168">
          <cell r="A16168" t="str">
            <v/>
          </cell>
        </row>
        <row r="16169">
          <cell r="A16169" t="str">
            <v/>
          </cell>
        </row>
        <row r="16170">
          <cell r="A16170" t="str">
            <v/>
          </cell>
        </row>
        <row r="16171">
          <cell r="A16171" t="str">
            <v/>
          </cell>
        </row>
        <row r="16172">
          <cell r="A16172" t="str">
            <v/>
          </cell>
        </row>
        <row r="16173">
          <cell r="A16173" t="str">
            <v/>
          </cell>
        </row>
        <row r="16174">
          <cell r="A16174" t="str">
            <v/>
          </cell>
        </row>
        <row r="16175">
          <cell r="A16175" t="str">
            <v/>
          </cell>
        </row>
        <row r="16176">
          <cell r="A16176" t="str">
            <v/>
          </cell>
        </row>
        <row r="16177">
          <cell r="A16177" t="str">
            <v/>
          </cell>
        </row>
        <row r="16178">
          <cell r="A16178" t="str">
            <v/>
          </cell>
        </row>
        <row r="16179">
          <cell r="A16179" t="str">
            <v/>
          </cell>
        </row>
        <row r="16180">
          <cell r="A16180" t="str">
            <v/>
          </cell>
        </row>
        <row r="16181">
          <cell r="A16181" t="str">
            <v/>
          </cell>
        </row>
        <row r="16182">
          <cell r="A16182" t="str">
            <v/>
          </cell>
        </row>
        <row r="16183">
          <cell r="A16183" t="str">
            <v/>
          </cell>
        </row>
        <row r="16184">
          <cell r="A16184" t="str">
            <v/>
          </cell>
        </row>
        <row r="16185">
          <cell r="A16185" t="str">
            <v/>
          </cell>
        </row>
        <row r="16186">
          <cell r="A16186" t="str">
            <v/>
          </cell>
        </row>
        <row r="16187">
          <cell r="A16187" t="str">
            <v/>
          </cell>
        </row>
        <row r="16188">
          <cell r="A16188" t="str">
            <v/>
          </cell>
        </row>
        <row r="16189">
          <cell r="A16189" t="str">
            <v/>
          </cell>
        </row>
        <row r="16190">
          <cell r="A16190" t="str">
            <v/>
          </cell>
        </row>
        <row r="16191">
          <cell r="A16191" t="str">
            <v/>
          </cell>
        </row>
        <row r="16192">
          <cell r="A16192" t="str">
            <v/>
          </cell>
        </row>
        <row r="16193">
          <cell r="A16193" t="str">
            <v/>
          </cell>
        </row>
        <row r="16194">
          <cell r="A16194" t="str">
            <v/>
          </cell>
        </row>
        <row r="16195">
          <cell r="A16195" t="str">
            <v/>
          </cell>
        </row>
        <row r="16196">
          <cell r="A16196" t="str">
            <v/>
          </cell>
        </row>
        <row r="16197">
          <cell r="A16197" t="str">
            <v/>
          </cell>
        </row>
        <row r="16198">
          <cell r="A16198" t="str">
            <v/>
          </cell>
        </row>
        <row r="16199">
          <cell r="A16199" t="str">
            <v/>
          </cell>
        </row>
        <row r="16200">
          <cell r="A16200" t="str">
            <v/>
          </cell>
        </row>
        <row r="16201">
          <cell r="A16201" t="str">
            <v/>
          </cell>
        </row>
        <row r="16202">
          <cell r="A16202" t="str">
            <v/>
          </cell>
        </row>
        <row r="16203">
          <cell r="A16203" t="str">
            <v/>
          </cell>
        </row>
        <row r="16204">
          <cell r="A16204" t="str">
            <v/>
          </cell>
        </row>
        <row r="16205">
          <cell r="A16205" t="str">
            <v/>
          </cell>
        </row>
        <row r="16206">
          <cell r="A16206" t="str">
            <v/>
          </cell>
        </row>
        <row r="16207">
          <cell r="A16207" t="str">
            <v/>
          </cell>
        </row>
        <row r="16208">
          <cell r="A16208" t="str">
            <v/>
          </cell>
        </row>
        <row r="16209">
          <cell r="A16209" t="str">
            <v/>
          </cell>
        </row>
        <row r="16210">
          <cell r="A16210" t="str">
            <v/>
          </cell>
        </row>
        <row r="16211">
          <cell r="A16211" t="str">
            <v/>
          </cell>
        </row>
        <row r="16212">
          <cell r="A16212" t="str">
            <v/>
          </cell>
        </row>
        <row r="16213">
          <cell r="A16213" t="str">
            <v/>
          </cell>
        </row>
        <row r="16214">
          <cell r="A16214" t="str">
            <v/>
          </cell>
        </row>
        <row r="16215">
          <cell r="A16215" t="str">
            <v/>
          </cell>
        </row>
        <row r="16216">
          <cell r="A16216" t="str">
            <v/>
          </cell>
        </row>
        <row r="16217">
          <cell r="A16217" t="str">
            <v/>
          </cell>
        </row>
        <row r="16218">
          <cell r="A16218" t="str">
            <v/>
          </cell>
        </row>
        <row r="16219">
          <cell r="A16219" t="str">
            <v/>
          </cell>
        </row>
        <row r="16220">
          <cell r="A16220" t="str">
            <v/>
          </cell>
        </row>
        <row r="16221">
          <cell r="A16221" t="str">
            <v/>
          </cell>
        </row>
        <row r="16222">
          <cell r="A16222" t="str">
            <v/>
          </cell>
        </row>
        <row r="16223">
          <cell r="A16223" t="str">
            <v/>
          </cell>
        </row>
        <row r="16224">
          <cell r="A16224" t="str">
            <v/>
          </cell>
        </row>
        <row r="16225">
          <cell r="A16225" t="str">
            <v/>
          </cell>
        </row>
        <row r="16226">
          <cell r="A16226" t="str">
            <v/>
          </cell>
        </row>
        <row r="16227">
          <cell r="A16227" t="str">
            <v/>
          </cell>
        </row>
        <row r="16228">
          <cell r="A16228" t="str">
            <v/>
          </cell>
        </row>
        <row r="16229">
          <cell r="A16229" t="str">
            <v/>
          </cell>
        </row>
        <row r="16230">
          <cell r="A16230" t="str">
            <v/>
          </cell>
        </row>
        <row r="16231">
          <cell r="A16231" t="str">
            <v/>
          </cell>
        </row>
        <row r="16232">
          <cell r="A16232" t="str">
            <v/>
          </cell>
        </row>
        <row r="16233">
          <cell r="A16233" t="str">
            <v/>
          </cell>
        </row>
        <row r="16234">
          <cell r="A16234" t="str">
            <v/>
          </cell>
        </row>
        <row r="16235">
          <cell r="A16235" t="str">
            <v/>
          </cell>
        </row>
        <row r="16236">
          <cell r="A16236" t="str">
            <v/>
          </cell>
        </row>
        <row r="16237">
          <cell r="A16237" t="str">
            <v/>
          </cell>
        </row>
        <row r="16238">
          <cell r="A16238" t="str">
            <v/>
          </cell>
        </row>
        <row r="16239">
          <cell r="A16239" t="str">
            <v/>
          </cell>
        </row>
        <row r="16240">
          <cell r="A16240" t="str">
            <v/>
          </cell>
        </row>
        <row r="16241">
          <cell r="A16241" t="str">
            <v/>
          </cell>
        </row>
        <row r="16242">
          <cell r="A16242" t="str">
            <v/>
          </cell>
        </row>
        <row r="16243">
          <cell r="A16243" t="str">
            <v/>
          </cell>
        </row>
        <row r="16244">
          <cell r="A16244" t="str">
            <v/>
          </cell>
        </row>
        <row r="16245">
          <cell r="A16245" t="str">
            <v/>
          </cell>
        </row>
        <row r="16246">
          <cell r="A16246" t="str">
            <v/>
          </cell>
        </row>
        <row r="16247">
          <cell r="A16247" t="str">
            <v/>
          </cell>
        </row>
        <row r="16248">
          <cell r="A16248" t="str">
            <v/>
          </cell>
        </row>
        <row r="16249">
          <cell r="A16249" t="str">
            <v/>
          </cell>
        </row>
        <row r="16250">
          <cell r="A16250" t="str">
            <v/>
          </cell>
        </row>
        <row r="16251">
          <cell r="A16251" t="str">
            <v/>
          </cell>
        </row>
        <row r="16252">
          <cell r="A16252" t="str">
            <v/>
          </cell>
        </row>
        <row r="16253">
          <cell r="A16253" t="str">
            <v/>
          </cell>
        </row>
        <row r="16254">
          <cell r="A16254" t="str">
            <v/>
          </cell>
        </row>
        <row r="16255">
          <cell r="A16255" t="str">
            <v/>
          </cell>
        </row>
        <row r="16256">
          <cell r="A16256" t="str">
            <v/>
          </cell>
        </row>
        <row r="16257">
          <cell r="A16257" t="str">
            <v/>
          </cell>
        </row>
        <row r="16258">
          <cell r="A16258" t="str">
            <v/>
          </cell>
        </row>
        <row r="16259">
          <cell r="A16259" t="str">
            <v/>
          </cell>
        </row>
        <row r="16260">
          <cell r="A16260" t="str">
            <v/>
          </cell>
        </row>
        <row r="16261">
          <cell r="A16261" t="str">
            <v/>
          </cell>
        </row>
        <row r="16262">
          <cell r="A16262" t="str">
            <v/>
          </cell>
        </row>
        <row r="16263">
          <cell r="A16263" t="str">
            <v/>
          </cell>
        </row>
        <row r="16264">
          <cell r="A16264" t="str">
            <v/>
          </cell>
        </row>
        <row r="16265">
          <cell r="A16265" t="str">
            <v/>
          </cell>
        </row>
        <row r="16266">
          <cell r="A16266" t="str">
            <v/>
          </cell>
        </row>
        <row r="16267">
          <cell r="A16267" t="str">
            <v/>
          </cell>
        </row>
        <row r="16268">
          <cell r="A16268" t="str">
            <v/>
          </cell>
        </row>
        <row r="16269">
          <cell r="A16269" t="str">
            <v/>
          </cell>
        </row>
        <row r="16270">
          <cell r="A16270" t="str">
            <v/>
          </cell>
        </row>
        <row r="16271">
          <cell r="A16271" t="str">
            <v/>
          </cell>
        </row>
        <row r="16272">
          <cell r="A16272" t="str">
            <v/>
          </cell>
        </row>
        <row r="16273">
          <cell r="A16273" t="str">
            <v/>
          </cell>
        </row>
        <row r="16274">
          <cell r="A16274" t="str">
            <v/>
          </cell>
        </row>
        <row r="16275">
          <cell r="A16275" t="str">
            <v/>
          </cell>
        </row>
        <row r="16276">
          <cell r="A16276" t="str">
            <v/>
          </cell>
        </row>
        <row r="16277">
          <cell r="A16277" t="str">
            <v/>
          </cell>
        </row>
        <row r="16278">
          <cell r="A16278" t="str">
            <v/>
          </cell>
        </row>
        <row r="16279">
          <cell r="A16279" t="str">
            <v/>
          </cell>
        </row>
        <row r="16280">
          <cell r="A16280" t="str">
            <v/>
          </cell>
        </row>
        <row r="16281">
          <cell r="A16281" t="str">
            <v/>
          </cell>
        </row>
        <row r="16282">
          <cell r="A16282" t="str">
            <v/>
          </cell>
        </row>
        <row r="16283">
          <cell r="A16283" t="str">
            <v/>
          </cell>
        </row>
        <row r="16284">
          <cell r="A16284" t="str">
            <v/>
          </cell>
        </row>
        <row r="16285">
          <cell r="A16285" t="str">
            <v/>
          </cell>
        </row>
        <row r="16286">
          <cell r="A16286" t="str">
            <v/>
          </cell>
        </row>
        <row r="16287">
          <cell r="A16287" t="str">
            <v/>
          </cell>
        </row>
        <row r="16288">
          <cell r="A16288" t="str">
            <v/>
          </cell>
        </row>
        <row r="16289">
          <cell r="A16289" t="str">
            <v/>
          </cell>
        </row>
        <row r="16290">
          <cell r="A16290" t="str">
            <v/>
          </cell>
        </row>
        <row r="16291">
          <cell r="A16291" t="str">
            <v/>
          </cell>
        </row>
        <row r="16292">
          <cell r="A16292" t="str">
            <v/>
          </cell>
        </row>
        <row r="16293">
          <cell r="A16293" t="str">
            <v/>
          </cell>
        </row>
        <row r="16294">
          <cell r="A16294" t="str">
            <v/>
          </cell>
        </row>
        <row r="16295">
          <cell r="A16295" t="str">
            <v/>
          </cell>
        </row>
        <row r="16296">
          <cell r="A16296" t="str">
            <v/>
          </cell>
        </row>
        <row r="16297">
          <cell r="A16297" t="str">
            <v/>
          </cell>
        </row>
        <row r="16298">
          <cell r="A16298" t="str">
            <v/>
          </cell>
        </row>
        <row r="16299">
          <cell r="A16299" t="str">
            <v/>
          </cell>
        </row>
        <row r="16300">
          <cell r="A16300" t="str">
            <v/>
          </cell>
        </row>
        <row r="16301">
          <cell r="A16301" t="str">
            <v/>
          </cell>
        </row>
        <row r="16302">
          <cell r="A16302" t="str">
            <v/>
          </cell>
        </row>
        <row r="16303">
          <cell r="A16303" t="str">
            <v/>
          </cell>
        </row>
        <row r="16304">
          <cell r="A16304" t="str">
            <v/>
          </cell>
        </row>
        <row r="16305">
          <cell r="A16305" t="str">
            <v/>
          </cell>
        </row>
        <row r="16306">
          <cell r="A16306" t="str">
            <v/>
          </cell>
        </row>
        <row r="16307">
          <cell r="A16307" t="str">
            <v/>
          </cell>
        </row>
        <row r="16308">
          <cell r="A16308" t="str">
            <v/>
          </cell>
        </row>
        <row r="16309">
          <cell r="A16309" t="str">
            <v/>
          </cell>
        </row>
        <row r="16310">
          <cell r="A16310" t="str">
            <v/>
          </cell>
        </row>
        <row r="16311">
          <cell r="A16311" t="str">
            <v/>
          </cell>
        </row>
        <row r="16312">
          <cell r="A16312" t="str">
            <v/>
          </cell>
        </row>
        <row r="16313">
          <cell r="A16313" t="str">
            <v/>
          </cell>
        </row>
        <row r="16314">
          <cell r="A16314" t="str">
            <v/>
          </cell>
        </row>
        <row r="16315">
          <cell r="A16315" t="str">
            <v/>
          </cell>
        </row>
        <row r="16316">
          <cell r="A16316" t="str">
            <v/>
          </cell>
        </row>
        <row r="16317">
          <cell r="A16317" t="str">
            <v/>
          </cell>
        </row>
        <row r="16318">
          <cell r="A16318" t="str">
            <v/>
          </cell>
        </row>
        <row r="16319">
          <cell r="A16319" t="str">
            <v/>
          </cell>
        </row>
        <row r="16320">
          <cell r="A16320" t="str">
            <v/>
          </cell>
        </row>
        <row r="16321">
          <cell r="A16321" t="str">
            <v/>
          </cell>
        </row>
        <row r="16322">
          <cell r="A16322" t="str">
            <v/>
          </cell>
        </row>
        <row r="16323">
          <cell r="A16323" t="str">
            <v/>
          </cell>
        </row>
        <row r="16324">
          <cell r="A16324" t="str">
            <v/>
          </cell>
        </row>
        <row r="16325">
          <cell r="A16325" t="str">
            <v/>
          </cell>
        </row>
        <row r="16326">
          <cell r="A16326" t="str">
            <v/>
          </cell>
        </row>
        <row r="16327">
          <cell r="A16327" t="str">
            <v/>
          </cell>
        </row>
        <row r="16328">
          <cell r="A16328" t="str">
            <v/>
          </cell>
        </row>
        <row r="16329">
          <cell r="A16329" t="str">
            <v/>
          </cell>
        </row>
        <row r="16330">
          <cell r="A16330" t="str">
            <v/>
          </cell>
        </row>
        <row r="16331">
          <cell r="A16331" t="str">
            <v/>
          </cell>
        </row>
        <row r="16332">
          <cell r="A16332" t="str">
            <v/>
          </cell>
        </row>
        <row r="16333">
          <cell r="A16333" t="str">
            <v/>
          </cell>
        </row>
        <row r="16334">
          <cell r="A16334" t="str">
            <v/>
          </cell>
        </row>
        <row r="16335">
          <cell r="A16335" t="str">
            <v/>
          </cell>
        </row>
        <row r="16336">
          <cell r="A16336" t="str">
            <v/>
          </cell>
        </row>
        <row r="16337">
          <cell r="A16337" t="str">
            <v/>
          </cell>
        </row>
        <row r="16338">
          <cell r="A16338" t="str">
            <v/>
          </cell>
        </row>
        <row r="16339">
          <cell r="A16339" t="str">
            <v/>
          </cell>
        </row>
        <row r="16340">
          <cell r="A16340" t="str">
            <v/>
          </cell>
        </row>
        <row r="16341">
          <cell r="A16341" t="str">
            <v/>
          </cell>
        </row>
        <row r="16342">
          <cell r="A16342" t="str">
            <v/>
          </cell>
        </row>
        <row r="16343">
          <cell r="A16343" t="str">
            <v/>
          </cell>
        </row>
        <row r="16344">
          <cell r="A16344" t="str">
            <v/>
          </cell>
        </row>
        <row r="16345">
          <cell r="A16345" t="str">
            <v/>
          </cell>
        </row>
        <row r="16346">
          <cell r="A16346" t="str">
            <v/>
          </cell>
        </row>
        <row r="16347">
          <cell r="A16347" t="str">
            <v/>
          </cell>
        </row>
        <row r="16348">
          <cell r="A16348" t="str">
            <v/>
          </cell>
        </row>
        <row r="16349">
          <cell r="A16349" t="str">
            <v/>
          </cell>
        </row>
        <row r="16350">
          <cell r="A16350" t="str">
            <v/>
          </cell>
        </row>
        <row r="16351">
          <cell r="A16351" t="str">
            <v/>
          </cell>
        </row>
        <row r="16352">
          <cell r="A16352" t="str">
            <v/>
          </cell>
        </row>
        <row r="16353">
          <cell r="A16353" t="str">
            <v/>
          </cell>
        </row>
        <row r="16354">
          <cell r="A16354" t="str">
            <v/>
          </cell>
        </row>
        <row r="16355">
          <cell r="A16355" t="str">
            <v/>
          </cell>
        </row>
        <row r="16356">
          <cell r="A16356" t="str">
            <v/>
          </cell>
        </row>
        <row r="16357">
          <cell r="A16357" t="str">
            <v/>
          </cell>
        </row>
        <row r="16358">
          <cell r="A16358" t="str">
            <v/>
          </cell>
        </row>
        <row r="16359">
          <cell r="A16359" t="str">
            <v/>
          </cell>
        </row>
        <row r="16360">
          <cell r="A16360" t="str">
            <v/>
          </cell>
        </row>
        <row r="16361">
          <cell r="A16361" t="str">
            <v/>
          </cell>
        </row>
        <row r="16362">
          <cell r="A16362" t="str">
            <v/>
          </cell>
        </row>
        <row r="16363">
          <cell r="A16363" t="str">
            <v/>
          </cell>
        </row>
        <row r="16364">
          <cell r="A16364" t="str">
            <v/>
          </cell>
        </row>
        <row r="16365">
          <cell r="A16365" t="str">
            <v/>
          </cell>
        </row>
        <row r="16366">
          <cell r="A16366" t="str">
            <v/>
          </cell>
        </row>
        <row r="16367">
          <cell r="A16367" t="str">
            <v/>
          </cell>
        </row>
        <row r="16368">
          <cell r="A16368" t="str">
            <v/>
          </cell>
        </row>
        <row r="16369">
          <cell r="A16369" t="str">
            <v/>
          </cell>
        </row>
        <row r="16370">
          <cell r="A16370" t="str">
            <v/>
          </cell>
        </row>
        <row r="16371">
          <cell r="A16371" t="str">
            <v/>
          </cell>
        </row>
        <row r="16372">
          <cell r="A16372" t="str">
            <v/>
          </cell>
        </row>
        <row r="16373">
          <cell r="A16373" t="str">
            <v/>
          </cell>
        </row>
        <row r="16374">
          <cell r="A16374" t="str">
            <v/>
          </cell>
        </row>
        <row r="16375">
          <cell r="A16375" t="str">
            <v/>
          </cell>
        </row>
        <row r="16376">
          <cell r="A16376" t="str">
            <v/>
          </cell>
        </row>
        <row r="16377">
          <cell r="A16377" t="str">
            <v/>
          </cell>
        </row>
        <row r="16378">
          <cell r="A16378" t="str">
            <v/>
          </cell>
        </row>
        <row r="16379">
          <cell r="A16379" t="str">
            <v/>
          </cell>
        </row>
        <row r="16380">
          <cell r="A16380" t="str">
            <v/>
          </cell>
        </row>
        <row r="16381">
          <cell r="A16381" t="str">
            <v/>
          </cell>
        </row>
        <row r="16382">
          <cell r="A16382" t="str">
            <v/>
          </cell>
        </row>
        <row r="16383">
          <cell r="A16383" t="str">
            <v/>
          </cell>
        </row>
        <row r="16384">
          <cell r="A16384" t="str">
            <v/>
          </cell>
        </row>
        <row r="16385">
          <cell r="A16385" t="str">
            <v/>
          </cell>
        </row>
        <row r="16386">
          <cell r="A16386" t="str">
            <v/>
          </cell>
        </row>
        <row r="16387">
          <cell r="A16387" t="str">
            <v/>
          </cell>
        </row>
        <row r="16388">
          <cell r="A16388" t="str">
            <v/>
          </cell>
        </row>
        <row r="16389">
          <cell r="A16389" t="str">
            <v/>
          </cell>
        </row>
        <row r="16390">
          <cell r="A16390" t="str">
            <v/>
          </cell>
        </row>
        <row r="16391">
          <cell r="A16391" t="str">
            <v/>
          </cell>
        </row>
        <row r="16392">
          <cell r="A16392" t="str">
            <v/>
          </cell>
        </row>
        <row r="16393">
          <cell r="A16393" t="str">
            <v/>
          </cell>
        </row>
        <row r="16394">
          <cell r="A16394" t="str">
            <v/>
          </cell>
        </row>
        <row r="16395">
          <cell r="A16395" t="str">
            <v/>
          </cell>
        </row>
        <row r="16396">
          <cell r="A16396" t="str">
            <v/>
          </cell>
        </row>
        <row r="16397">
          <cell r="A16397" t="str">
            <v/>
          </cell>
        </row>
        <row r="16398">
          <cell r="A16398" t="str">
            <v/>
          </cell>
        </row>
        <row r="16399">
          <cell r="A16399" t="str">
            <v/>
          </cell>
        </row>
        <row r="16400">
          <cell r="A16400" t="str">
            <v/>
          </cell>
        </row>
        <row r="16401">
          <cell r="A16401" t="str">
            <v/>
          </cell>
        </row>
        <row r="16402">
          <cell r="A16402" t="str">
            <v/>
          </cell>
        </row>
        <row r="16403">
          <cell r="A16403" t="str">
            <v/>
          </cell>
        </row>
        <row r="16404">
          <cell r="A16404" t="str">
            <v/>
          </cell>
        </row>
        <row r="16405">
          <cell r="A16405" t="str">
            <v/>
          </cell>
        </row>
        <row r="16406">
          <cell r="A16406" t="str">
            <v/>
          </cell>
        </row>
        <row r="16407">
          <cell r="A16407" t="str">
            <v/>
          </cell>
        </row>
        <row r="16408">
          <cell r="A16408" t="str">
            <v/>
          </cell>
        </row>
        <row r="16409">
          <cell r="A16409" t="str">
            <v/>
          </cell>
        </row>
        <row r="16410">
          <cell r="A16410" t="str">
            <v/>
          </cell>
        </row>
        <row r="16411">
          <cell r="A16411" t="str">
            <v/>
          </cell>
        </row>
        <row r="16412">
          <cell r="A16412" t="str">
            <v/>
          </cell>
        </row>
        <row r="16413">
          <cell r="A16413" t="str">
            <v/>
          </cell>
        </row>
        <row r="16414">
          <cell r="A16414" t="str">
            <v/>
          </cell>
        </row>
        <row r="16415">
          <cell r="A16415" t="str">
            <v/>
          </cell>
        </row>
        <row r="16416">
          <cell r="A16416" t="str">
            <v/>
          </cell>
        </row>
        <row r="16417">
          <cell r="A16417" t="str">
            <v/>
          </cell>
        </row>
        <row r="16418">
          <cell r="A16418" t="str">
            <v/>
          </cell>
        </row>
        <row r="16419">
          <cell r="A16419" t="str">
            <v/>
          </cell>
        </row>
        <row r="16420">
          <cell r="A16420" t="str">
            <v/>
          </cell>
        </row>
        <row r="16421">
          <cell r="A16421" t="str">
            <v/>
          </cell>
        </row>
        <row r="16422">
          <cell r="A16422" t="str">
            <v/>
          </cell>
        </row>
        <row r="16423">
          <cell r="A16423" t="str">
            <v/>
          </cell>
        </row>
        <row r="16424">
          <cell r="A16424" t="str">
            <v/>
          </cell>
        </row>
        <row r="16425">
          <cell r="A16425" t="str">
            <v/>
          </cell>
        </row>
        <row r="16426">
          <cell r="A16426" t="str">
            <v/>
          </cell>
        </row>
        <row r="16427">
          <cell r="A16427" t="str">
            <v/>
          </cell>
        </row>
        <row r="16428">
          <cell r="A16428" t="str">
            <v/>
          </cell>
        </row>
        <row r="16429">
          <cell r="A16429" t="str">
            <v/>
          </cell>
        </row>
        <row r="16430">
          <cell r="A16430" t="str">
            <v/>
          </cell>
        </row>
        <row r="16431">
          <cell r="A16431" t="str">
            <v/>
          </cell>
        </row>
        <row r="16432">
          <cell r="A16432" t="str">
            <v/>
          </cell>
        </row>
        <row r="16433">
          <cell r="A16433" t="str">
            <v/>
          </cell>
        </row>
        <row r="16434">
          <cell r="A16434" t="str">
            <v/>
          </cell>
        </row>
        <row r="16435">
          <cell r="A16435" t="str">
            <v/>
          </cell>
        </row>
        <row r="16436">
          <cell r="A16436" t="str">
            <v/>
          </cell>
        </row>
        <row r="16437">
          <cell r="A16437" t="str">
            <v/>
          </cell>
        </row>
        <row r="16438">
          <cell r="A16438" t="str">
            <v/>
          </cell>
        </row>
        <row r="16439">
          <cell r="A16439" t="str">
            <v/>
          </cell>
        </row>
        <row r="16440">
          <cell r="A16440" t="str">
            <v/>
          </cell>
        </row>
        <row r="16441">
          <cell r="A16441" t="str">
            <v/>
          </cell>
        </row>
        <row r="16442">
          <cell r="A16442" t="str">
            <v/>
          </cell>
        </row>
        <row r="16443">
          <cell r="A16443" t="str">
            <v/>
          </cell>
        </row>
        <row r="16444">
          <cell r="A16444" t="str">
            <v/>
          </cell>
        </row>
        <row r="16445">
          <cell r="A16445" t="str">
            <v/>
          </cell>
        </row>
        <row r="16446">
          <cell r="A16446" t="str">
            <v/>
          </cell>
        </row>
        <row r="16447">
          <cell r="A16447" t="str">
            <v/>
          </cell>
        </row>
        <row r="16448">
          <cell r="A16448" t="str">
            <v/>
          </cell>
        </row>
        <row r="16449">
          <cell r="A16449" t="str">
            <v/>
          </cell>
        </row>
        <row r="16450">
          <cell r="A16450" t="str">
            <v/>
          </cell>
        </row>
        <row r="16451">
          <cell r="A16451" t="str">
            <v/>
          </cell>
        </row>
        <row r="16452">
          <cell r="A16452" t="str">
            <v/>
          </cell>
        </row>
        <row r="16453">
          <cell r="A16453" t="str">
            <v/>
          </cell>
        </row>
        <row r="16454">
          <cell r="A16454" t="str">
            <v/>
          </cell>
        </row>
        <row r="16455">
          <cell r="A16455" t="str">
            <v/>
          </cell>
        </row>
        <row r="16456">
          <cell r="A16456" t="str">
            <v/>
          </cell>
        </row>
        <row r="16457">
          <cell r="A16457" t="str">
            <v/>
          </cell>
        </row>
        <row r="16458">
          <cell r="A16458" t="str">
            <v/>
          </cell>
        </row>
        <row r="16459">
          <cell r="A16459" t="str">
            <v/>
          </cell>
        </row>
        <row r="16460">
          <cell r="A16460" t="str">
            <v/>
          </cell>
        </row>
        <row r="16461">
          <cell r="A16461" t="str">
            <v/>
          </cell>
        </row>
        <row r="16462">
          <cell r="A16462" t="str">
            <v/>
          </cell>
        </row>
        <row r="16463">
          <cell r="A16463" t="str">
            <v/>
          </cell>
        </row>
        <row r="16464">
          <cell r="A16464" t="str">
            <v/>
          </cell>
        </row>
        <row r="16465">
          <cell r="A16465" t="str">
            <v/>
          </cell>
        </row>
        <row r="16466">
          <cell r="A16466" t="str">
            <v/>
          </cell>
        </row>
        <row r="16467">
          <cell r="A16467" t="str">
            <v/>
          </cell>
        </row>
        <row r="16468">
          <cell r="A16468" t="str">
            <v/>
          </cell>
        </row>
        <row r="16469">
          <cell r="A16469" t="str">
            <v/>
          </cell>
        </row>
        <row r="16470">
          <cell r="A16470" t="str">
            <v/>
          </cell>
        </row>
        <row r="16471">
          <cell r="A16471" t="str">
            <v/>
          </cell>
        </row>
        <row r="16472">
          <cell r="A16472" t="str">
            <v/>
          </cell>
        </row>
        <row r="16473">
          <cell r="A16473" t="str">
            <v/>
          </cell>
        </row>
        <row r="16474">
          <cell r="A16474" t="str">
            <v/>
          </cell>
        </row>
        <row r="16475">
          <cell r="A16475" t="str">
            <v/>
          </cell>
        </row>
        <row r="16476">
          <cell r="A16476" t="str">
            <v/>
          </cell>
        </row>
        <row r="16477">
          <cell r="A16477" t="str">
            <v/>
          </cell>
        </row>
        <row r="16478">
          <cell r="A16478" t="str">
            <v/>
          </cell>
        </row>
        <row r="16479">
          <cell r="A16479" t="str">
            <v/>
          </cell>
        </row>
        <row r="16480">
          <cell r="A16480" t="str">
            <v/>
          </cell>
        </row>
        <row r="16481">
          <cell r="A16481" t="str">
            <v/>
          </cell>
        </row>
        <row r="16482">
          <cell r="A16482" t="str">
            <v/>
          </cell>
        </row>
        <row r="16483">
          <cell r="A16483" t="str">
            <v/>
          </cell>
        </row>
        <row r="16484">
          <cell r="A16484" t="str">
            <v/>
          </cell>
        </row>
        <row r="16485">
          <cell r="A16485" t="str">
            <v/>
          </cell>
        </row>
        <row r="16486">
          <cell r="A16486" t="str">
            <v/>
          </cell>
        </row>
        <row r="16487">
          <cell r="A16487" t="str">
            <v/>
          </cell>
        </row>
        <row r="16488">
          <cell r="A16488" t="str">
            <v/>
          </cell>
        </row>
        <row r="16489">
          <cell r="A16489" t="str">
            <v/>
          </cell>
        </row>
        <row r="16490">
          <cell r="A16490" t="str">
            <v/>
          </cell>
        </row>
        <row r="16491">
          <cell r="A16491" t="str">
            <v/>
          </cell>
        </row>
        <row r="16492">
          <cell r="A16492" t="str">
            <v/>
          </cell>
        </row>
        <row r="16493">
          <cell r="A16493" t="str">
            <v/>
          </cell>
        </row>
        <row r="16494">
          <cell r="A16494" t="str">
            <v/>
          </cell>
        </row>
        <row r="16495">
          <cell r="A16495" t="str">
            <v/>
          </cell>
        </row>
        <row r="16496">
          <cell r="A16496" t="str">
            <v/>
          </cell>
        </row>
        <row r="16497">
          <cell r="A16497" t="str">
            <v/>
          </cell>
        </row>
        <row r="16498">
          <cell r="A16498" t="str">
            <v/>
          </cell>
        </row>
        <row r="16499">
          <cell r="A16499" t="str">
            <v/>
          </cell>
        </row>
        <row r="16500">
          <cell r="A16500" t="str">
            <v/>
          </cell>
        </row>
        <row r="16501">
          <cell r="A16501" t="str">
            <v/>
          </cell>
        </row>
        <row r="16502">
          <cell r="A16502" t="str">
            <v/>
          </cell>
        </row>
        <row r="16503">
          <cell r="A16503" t="str">
            <v/>
          </cell>
        </row>
        <row r="16504">
          <cell r="A16504" t="str">
            <v/>
          </cell>
        </row>
        <row r="16505">
          <cell r="A16505" t="str">
            <v/>
          </cell>
        </row>
        <row r="16506">
          <cell r="A16506" t="str">
            <v/>
          </cell>
        </row>
        <row r="16507">
          <cell r="A16507" t="str">
            <v/>
          </cell>
        </row>
        <row r="16508">
          <cell r="A16508" t="str">
            <v/>
          </cell>
        </row>
        <row r="16509">
          <cell r="A16509" t="str">
            <v/>
          </cell>
        </row>
        <row r="16510">
          <cell r="A16510" t="str">
            <v/>
          </cell>
        </row>
        <row r="16511">
          <cell r="A16511" t="str">
            <v/>
          </cell>
        </row>
        <row r="16512">
          <cell r="A16512" t="str">
            <v/>
          </cell>
        </row>
        <row r="16513">
          <cell r="A16513" t="str">
            <v/>
          </cell>
        </row>
        <row r="16514">
          <cell r="A16514" t="str">
            <v/>
          </cell>
        </row>
        <row r="16515">
          <cell r="A16515" t="str">
            <v/>
          </cell>
        </row>
        <row r="16516">
          <cell r="A16516" t="str">
            <v/>
          </cell>
        </row>
        <row r="16517">
          <cell r="A16517" t="str">
            <v/>
          </cell>
        </row>
        <row r="16518">
          <cell r="A16518" t="str">
            <v/>
          </cell>
        </row>
        <row r="16519">
          <cell r="A16519" t="str">
            <v/>
          </cell>
        </row>
        <row r="16520">
          <cell r="A16520" t="str">
            <v/>
          </cell>
        </row>
        <row r="16521">
          <cell r="A16521" t="str">
            <v/>
          </cell>
        </row>
        <row r="16522">
          <cell r="A16522" t="str">
            <v/>
          </cell>
        </row>
        <row r="16523">
          <cell r="A16523" t="str">
            <v/>
          </cell>
        </row>
        <row r="16524">
          <cell r="A16524" t="str">
            <v/>
          </cell>
        </row>
        <row r="16525">
          <cell r="A16525" t="str">
            <v/>
          </cell>
        </row>
        <row r="16526">
          <cell r="A16526" t="str">
            <v/>
          </cell>
        </row>
        <row r="16527">
          <cell r="A16527" t="str">
            <v/>
          </cell>
        </row>
        <row r="16528">
          <cell r="A16528" t="str">
            <v/>
          </cell>
        </row>
        <row r="16529">
          <cell r="A16529" t="str">
            <v/>
          </cell>
        </row>
        <row r="16530">
          <cell r="A16530" t="str">
            <v/>
          </cell>
        </row>
        <row r="16531">
          <cell r="A16531" t="str">
            <v/>
          </cell>
        </row>
        <row r="16532">
          <cell r="A16532" t="str">
            <v/>
          </cell>
        </row>
        <row r="16533">
          <cell r="A16533" t="str">
            <v/>
          </cell>
        </row>
        <row r="16534">
          <cell r="A16534" t="str">
            <v/>
          </cell>
        </row>
        <row r="16535">
          <cell r="A16535" t="str">
            <v/>
          </cell>
        </row>
        <row r="16536">
          <cell r="A16536" t="str">
            <v/>
          </cell>
        </row>
        <row r="16537">
          <cell r="A16537" t="str">
            <v/>
          </cell>
        </row>
        <row r="16538">
          <cell r="A16538" t="str">
            <v/>
          </cell>
        </row>
        <row r="16539">
          <cell r="A16539" t="str">
            <v/>
          </cell>
        </row>
        <row r="16540">
          <cell r="A16540" t="str">
            <v/>
          </cell>
        </row>
        <row r="16541">
          <cell r="A16541" t="str">
            <v/>
          </cell>
        </row>
        <row r="16542">
          <cell r="A16542" t="str">
            <v/>
          </cell>
        </row>
        <row r="16543">
          <cell r="A16543" t="str">
            <v/>
          </cell>
        </row>
        <row r="16544">
          <cell r="A16544" t="str">
            <v/>
          </cell>
        </row>
        <row r="16545">
          <cell r="A16545" t="str">
            <v/>
          </cell>
        </row>
        <row r="16546">
          <cell r="A16546" t="str">
            <v/>
          </cell>
        </row>
        <row r="16547">
          <cell r="A16547" t="str">
            <v/>
          </cell>
        </row>
        <row r="16548">
          <cell r="A16548" t="str">
            <v/>
          </cell>
        </row>
        <row r="16549">
          <cell r="A16549" t="str">
            <v/>
          </cell>
        </row>
        <row r="16550">
          <cell r="A16550" t="str">
            <v/>
          </cell>
        </row>
        <row r="16551">
          <cell r="A16551" t="str">
            <v/>
          </cell>
        </row>
        <row r="16552">
          <cell r="A16552" t="str">
            <v/>
          </cell>
        </row>
        <row r="16553">
          <cell r="A16553" t="str">
            <v/>
          </cell>
        </row>
        <row r="16554">
          <cell r="A16554" t="str">
            <v/>
          </cell>
        </row>
        <row r="16555">
          <cell r="A16555" t="str">
            <v/>
          </cell>
        </row>
        <row r="16556">
          <cell r="A16556" t="str">
            <v/>
          </cell>
        </row>
        <row r="16557">
          <cell r="A16557" t="str">
            <v/>
          </cell>
        </row>
        <row r="16558">
          <cell r="A16558" t="str">
            <v/>
          </cell>
        </row>
        <row r="16559">
          <cell r="A16559" t="str">
            <v/>
          </cell>
        </row>
        <row r="16560">
          <cell r="A16560" t="str">
            <v/>
          </cell>
        </row>
        <row r="16561">
          <cell r="A16561" t="str">
            <v/>
          </cell>
        </row>
        <row r="16562">
          <cell r="A16562" t="str">
            <v/>
          </cell>
        </row>
        <row r="16563">
          <cell r="A16563" t="str">
            <v/>
          </cell>
        </row>
        <row r="16564">
          <cell r="A16564" t="str">
            <v/>
          </cell>
        </row>
        <row r="16565">
          <cell r="A16565" t="str">
            <v/>
          </cell>
        </row>
        <row r="16566">
          <cell r="A16566" t="str">
            <v/>
          </cell>
        </row>
        <row r="16567">
          <cell r="A16567" t="str">
            <v/>
          </cell>
        </row>
        <row r="16568">
          <cell r="A16568" t="str">
            <v/>
          </cell>
        </row>
        <row r="16569">
          <cell r="A16569" t="str">
            <v/>
          </cell>
        </row>
        <row r="16570">
          <cell r="A16570" t="str">
            <v/>
          </cell>
        </row>
        <row r="16571">
          <cell r="A16571" t="str">
            <v/>
          </cell>
        </row>
        <row r="16572">
          <cell r="A16572" t="str">
            <v/>
          </cell>
        </row>
        <row r="16573">
          <cell r="A16573" t="str">
            <v/>
          </cell>
        </row>
        <row r="16574">
          <cell r="A16574" t="str">
            <v/>
          </cell>
        </row>
        <row r="16575">
          <cell r="A16575" t="str">
            <v/>
          </cell>
        </row>
        <row r="16576">
          <cell r="A16576" t="str">
            <v/>
          </cell>
        </row>
        <row r="16577">
          <cell r="A16577" t="str">
            <v/>
          </cell>
        </row>
        <row r="16578">
          <cell r="A16578" t="str">
            <v/>
          </cell>
        </row>
        <row r="16579">
          <cell r="A16579" t="str">
            <v/>
          </cell>
        </row>
        <row r="16580">
          <cell r="A16580" t="str">
            <v/>
          </cell>
        </row>
        <row r="16581">
          <cell r="A16581" t="str">
            <v/>
          </cell>
        </row>
        <row r="16582">
          <cell r="A16582" t="str">
            <v/>
          </cell>
        </row>
        <row r="16583">
          <cell r="A16583" t="str">
            <v/>
          </cell>
        </row>
        <row r="16584">
          <cell r="A16584" t="str">
            <v/>
          </cell>
        </row>
        <row r="16585">
          <cell r="A16585" t="str">
            <v/>
          </cell>
        </row>
        <row r="16586">
          <cell r="A16586" t="str">
            <v/>
          </cell>
        </row>
        <row r="16587">
          <cell r="A16587" t="str">
            <v/>
          </cell>
        </row>
        <row r="16588">
          <cell r="A16588" t="str">
            <v/>
          </cell>
        </row>
        <row r="16589">
          <cell r="A16589" t="str">
            <v/>
          </cell>
        </row>
        <row r="16590">
          <cell r="A16590" t="str">
            <v/>
          </cell>
        </row>
        <row r="16591">
          <cell r="A16591" t="str">
            <v/>
          </cell>
        </row>
        <row r="16592">
          <cell r="A16592" t="str">
            <v/>
          </cell>
        </row>
        <row r="16593">
          <cell r="A16593" t="str">
            <v/>
          </cell>
        </row>
        <row r="16594">
          <cell r="A16594" t="str">
            <v/>
          </cell>
        </row>
        <row r="16595">
          <cell r="A16595" t="str">
            <v/>
          </cell>
        </row>
        <row r="16596">
          <cell r="A16596" t="str">
            <v/>
          </cell>
        </row>
        <row r="16597">
          <cell r="A16597" t="str">
            <v/>
          </cell>
        </row>
        <row r="16598">
          <cell r="A16598" t="str">
            <v/>
          </cell>
        </row>
        <row r="16599">
          <cell r="A16599" t="str">
            <v/>
          </cell>
        </row>
        <row r="16600">
          <cell r="A16600" t="str">
            <v/>
          </cell>
        </row>
        <row r="16601">
          <cell r="A16601" t="str">
            <v/>
          </cell>
        </row>
        <row r="16602">
          <cell r="A16602" t="str">
            <v/>
          </cell>
        </row>
        <row r="16603">
          <cell r="A16603" t="str">
            <v/>
          </cell>
        </row>
        <row r="16604">
          <cell r="A16604" t="str">
            <v/>
          </cell>
        </row>
        <row r="16605">
          <cell r="A16605" t="str">
            <v/>
          </cell>
        </row>
        <row r="16606">
          <cell r="A16606" t="str">
            <v/>
          </cell>
        </row>
        <row r="16607">
          <cell r="A16607" t="str">
            <v/>
          </cell>
        </row>
        <row r="16608">
          <cell r="A16608" t="str">
            <v/>
          </cell>
        </row>
        <row r="16609">
          <cell r="A16609" t="str">
            <v/>
          </cell>
        </row>
        <row r="16610">
          <cell r="A16610" t="str">
            <v/>
          </cell>
        </row>
        <row r="16611">
          <cell r="A16611" t="str">
            <v/>
          </cell>
        </row>
        <row r="16612">
          <cell r="A16612" t="str">
            <v/>
          </cell>
        </row>
        <row r="16613">
          <cell r="A16613" t="str">
            <v/>
          </cell>
        </row>
        <row r="16614">
          <cell r="A16614" t="str">
            <v/>
          </cell>
        </row>
        <row r="16615">
          <cell r="A16615" t="str">
            <v/>
          </cell>
        </row>
        <row r="16616">
          <cell r="A16616" t="str">
            <v/>
          </cell>
        </row>
        <row r="16617">
          <cell r="A16617" t="str">
            <v/>
          </cell>
        </row>
        <row r="16618">
          <cell r="A16618" t="str">
            <v/>
          </cell>
        </row>
        <row r="16619">
          <cell r="A16619" t="str">
            <v/>
          </cell>
        </row>
        <row r="16620">
          <cell r="A16620" t="str">
            <v/>
          </cell>
        </row>
        <row r="16621">
          <cell r="A16621" t="str">
            <v/>
          </cell>
        </row>
        <row r="16622">
          <cell r="A16622" t="str">
            <v/>
          </cell>
        </row>
        <row r="16623">
          <cell r="A16623" t="str">
            <v/>
          </cell>
        </row>
        <row r="16624">
          <cell r="A16624" t="str">
            <v/>
          </cell>
        </row>
        <row r="16625">
          <cell r="A16625" t="str">
            <v/>
          </cell>
        </row>
        <row r="16626">
          <cell r="A16626" t="str">
            <v/>
          </cell>
        </row>
        <row r="16627">
          <cell r="A16627" t="str">
            <v/>
          </cell>
        </row>
        <row r="16628">
          <cell r="A16628" t="str">
            <v/>
          </cell>
        </row>
        <row r="16629">
          <cell r="A16629" t="str">
            <v/>
          </cell>
        </row>
        <row r="16630">
          <cell r="A16630" t="str">
            <v/>
          </cell>
        </row>
        <row r="16631">
          <cell r="A16631" t="str">
            <v/>
          </cell>
        </row>
        <row r="16632">
          <cell r="A16632" t="str">
            <v/>
          </cell>
        </row>
        <row r="16633">
          <cell r="A16633" t="str">
            <v/>
          </cell>
        </row>
        <row r="16634">
          <cell r="A16634" t="str">
            <v/>
          </cell>
        </row>
        <row r="16635">
          <cell r="A16635" t="str">
            <v/>
          </cell>
        </row>
        <row r="16636">
          <cell r="A16636" t="str">
            <v/>
          </cell>
        </row>
        <row r="16637">
          <cell r="A16637" t="str">
            <v/>
          </cell>
        </row>
        <row r="16638">
          <cell r="A16638" t="str">
            <v/>
          </cell>
        </row>
        <row r="16639">
          <cell r="A16639" t="str">
            <v/>
          </cell>
        </row>
        <row r="16640">
          <cell r="A16640" t="str">
            <v/>
          </cell>
        </row>
        <row r="16641">
          <cell r="A16641" t="str">
            <v/>
          </cell>
        </row>
        <row r="16642">
          <cell r="A16642" t="str">
            <v/>
          </cell>
        </row>
        <row r="16643">
          <cell r="A16643" t="str">
            <v/>
          </cell>
        </row>
        <row r="16644">
          <cell r="A16644" t="str">
            <v/>
          </cell>
        </row>
        <row r="16645">
          <cell r="A16645" t="str">
            <v/>
          </cell>
        </row>
        <row r="16646">
          <cell r="A16646" t="str">
            <v/>
          </cell>
        </row>
        <row r="16647">
          <cell r="A16647" t="str">
            <v/>
          </cell>
        </row>
        <row r="16648">
          <cell r="A16648" t="str">
            <v/>
          </cell>
        </row>
        <row r="16649">
          <cell r="A16649" t="str">
            <v/>
          </cell>
        </row>
        <row r="16650">
          <cell r="A16650" t="str">
            <v/>
          </cell>
        </row>
        <row r="16651">
          <cell r="A16651" t="str">
            <v/>
          </cell>
        </row>
        <row r="16652">
          <cell r="A16652" t="str">
            <v/>
          </cell>
        </row>
        <row r="16653">
          <cell r="A16653" t="str">
            <v/>
          </cell>
        </row>
        <row r="16654">
          <cell r="A16654" t="str">
            <v/>
          </cell>
        </row>
        <row r="16655">
          <cell r="A16655" t="str">
            <v/>
          </cell>
        </row>
        <row r="16656">
          <cell r="A16656" t="str">
            <v/>
          </cell>
        </row>
        <row r="16657">
          <cell r="A16657" t="str">
            <v/>
          </cell>
        </row>
        <row r="16658">
          <cell r="A16658" t="str">
            <v/>
          </cell>
        </row>
        <row r="16659">
          <cell r="A16659" t="str">
            <v/>
          </cell>
        </row>
        <row r="16660">
          <cell r="A16660" t="str">
            <v/>
          </cell>
        </row>
        <row r="16661">
          <cell r="A16661" t="str">
            <v/>
          </cell>
        </row>
        <row r="16662">
          <cell r="A16662" t="str">
            <v/>
          </cell>
        </row>
        <row r="16663">
          <cell r="A16663" t="str">
            <v/>
          </cell>
        </row>
        <row r="16664">
          <cell r="A16664" t="str">
            <v/>
          </cell>
        </row>
        <row r="16665">
          <cell r="A16665" t="str">
            <v/>
          </cell>
        </row>
        <row r="16666">
          <cell r="A16666" t="str">
            <v/>
          </cell>
        </row>
        <row r="16667">
          <cell r="A16667" t="str">
            <v/>
          </cell>
        </row>
        <row r="16668">
          <cell r="A16668" t="str">
            <v/>
          </cell>
        </row>
        <row r="16669">
          <cell r="A16669" t="str">
            <v/>
          </cell>
        </row>
        <row r="16670">
          <cell r="A16670" t="str">
            <v/>
          </cell>
        </row>
        <row r="16671">
          <cell r="A16671" t="str">
            <v/>
          </cell>
        </row>
        <row r="16672">
          <cell r="A16672" t="str">
            <v/>
          </cell>
        </row>
        <row r="16673">
          <cell r="A16673" t="str">
            <v/>
          </cell>
        </row>
        <row r="16674">
          <cell r="A16674" t="str">
            <v/>
          </cell>
        </row>
        <row r="16675">
          <cell r="A16675" t="str">
            <v/>
          </cell>
        </row>
        <row r="16676">
          <cell r="A16676" t="str">
            <v/>
          </cell>
        </row>
        <row r="16677">
          <cell r="A16677" t="str">
            <v/>
          </cell>
        </row>
        <row r="16678">
          <cell r="A16678" t="str">
            <v/>
          </cell>
        </row>
        <row r="16679">
          <cell r="A16679" t="str">
            <v/>
          </cell>
        </row>
        <row r="16680">
          <cell r="A16680" t="str">
            <v/>
          </cell>
        </row>
        <row r="16681">
          <cell r="A16681" t="str">
            <v/>
          </cell>
        </row>
        <row r="16682">
          <cell r="A16682" t="str">
            <v/>
          </cell>
        </row>
        <row r="16683">
          <cell r="A16683" t="str">
            <v/>
          </cell>
        </row>
        <row r="16684">
          <cell r="A16684" t="str">
            <v/>
          </cell>
        </row>
        <row r="16685">
          <cell r="A16685" t="str">
            <v/>
          </cell>
        </row>
        <row r="16686">
          <cell r="A16686" t="str">
            <v/>
          </cell>
        </row>
        <row r="16687">
          <cell r="A16687" t="str">
            <v/>
          </cell>
        </row>
        <row r="16688">
          <cell r="A16688" t="str">
            <v/>
          </cell>
        </row>
        <row r="16689">
          <cell r="A16689" t="str">
            <v/>
          </cell>
        </row>
        <row r="16690">
          <cell r="A16690" t="str">
            <v/>
          </cell>
        </row>
        <row r="16691">
          <cell r="A16691" t="str">
            <v/>
          </cell>
        </row>
        <row r="16692">
          <cell r="A16692" t="str">
            <v/>
          </cell>
        </row>
        <row r="16693">
          <cell r="A16693" t="str">
            <v/>
          </cell>
        </row>
        <row r="16694">
          <cell r="A16694" t="str">
            <v/>
          </cell>
        </row>
        <row r="16695">
          <cell r="A16695" t="str">
            <v/>
          </cell>
        </row>
        <row r="16696">
          <cell r="A16696" t="str">
            <v/>
          </cell>
        </row>
        <row r="16697">
          <cell r="A16697" t="str">
            <v/>
          </cell>
        </row>
        <row r="16698">
          <cell r="A16698" t="str">
            <v/>
          </cell>
        </row>
        <row r="16699">
          <cell r="A16699" t="str">
            <v/>
          </cell>
        </row>
        <row r="16700">
          <cell r="A16700" t="str">
            <v/>
          </cell>
        </row>
        <row r="16701">
          <cell r="A16701" t="str">
            <v/>
          </cell>
        </row>
        <row r="16702">
          <cell r="A16702" t="str">
            <v/>
          </cell>
        </row>
        <row r="16703">
          <cell r="A16703" t="str">
            <v/>
          </cell>
        </row>
        <row r="16704">
          <cell r="A16704" t="str">
            <v/>
          </cell>
        </row>
        <row r="16705">
          <cell r="A16705" t="str">
            <v/>
          </cell>
        </row>
        <row r="16706">
          <cell r="A16706" t="str">
            <v/>
          </cell>
        </row>
        <row r="16707">
          <cell r="A16707" t="str">
            <v/>
          </cell>
        </row>
        <row r="16708">
          <cell r="A16708" t="str">
            <v/>
          </cell>
        </row>
        <row r="16709">
          <cell r="A16709" t="str">
            <v/>
          </cell>
        </row>
        <row r="16710">
          <cell r="A16710" t="str">
            <v/>
          </cell>
        </row>
        <row r="16711">
          <cell r="A16711" t="str">
            <v/>
          </cell>
        </row>
        <row r="16712">
          <cell r="A16712" t="str">
            <v/>
          </cell>
        </row>
        <row r="16713">
          <cell r="A16713" t="str">
            <v/>
          </cell>
        </row>
        <row r="16714">
          <cell r="A16714" t="str">
            <v/>
          </cell>
        </row>
        <row r="16715">
          <cell r="A16715" t="str">
            <v/>
          </cell>
        </row>
        <row r="16716">
          <cell r="A16716" t="str">
            <v/>
          </cell>
        </row>
        <row r="16717">
          <cell r="A16717" t="str">
            <v/>
          </cell>
        </row>
        <row r="16718">
          <cell r="A16718" t="str">
            <v/>
          </cell>
        </row>
        <row r="16719">
          <cell r="A16719" t="str">
            <v/>
          </cell>
        </row>
        <row r="16720">
          <cell r="A16720" t="str">
            <v/>
          </cell>
        </row>
        <row r="16721">
          <cell r="A16721" t="str">
            <v/>
          </cell>
        </row>
        <row r="16722">
          <cell r="A16722" t="str">
            <v/>
          </cell>
        </row>
        <row r="16723">
          <cell r="A16723" t="str">
            <v/>
          </cell>
        </row>
        <row r="16724">
          <cell r="A16724" t="str">
            <v/>
          </cell>
        </row>
        <row r="16725">
          <cell r="A16725" t="str">
            <v/>
          </cell>
        </row>
        <row r="16726">
          <cell r="A16726" t="str">
            <v/>
          </cell>
        </row>
        <row r="16727">
          <cell r="A16727" t="str">
            <v/>
          </cell>
        </row>
        <row r="16728">
          <cell r="A16728" t="str">
            <v/>
          </cell>
        </row>
        <row r="16729">
          <cell r="A16729" t="str">
            <v/>
          </cell>
        </row>
        <row r="16730">
          <cell r="A16730" t="str">
            <v/>
          </cell>
        </row>
        <row r="16731">
          <cell r="A16731" t="str">
            <v/>
          </cell>
        </row>
        <row r="16732">
          <cell r="A16732" t="str">
            <v/>
          </cell>
        </row>
        <row r="16733">
          <cell r="A16733" t="str">
            <v/>
          </cell>
        </row>
        <row r="16734">
          <cell r="A16734" t="str">
            <v/>
          </cell>
        </row>
        <row r="16735">
          <cell r="A16735" t="str">
            <v/>
          </cell>
        </row>
        <row r="16736">
          <cell r="A16736" t="str">
            <v/>
          </cell>
        </row>
        <row r="16737">
          <cell r="A16737" t="str">
            <v/>
          </cell>
        </row>
        <row r="16738">
          <cell r="A16738" t="str">
            <v/>
          </cell>
        </row>
        <row r="16739">
          <cell r="A16739" t="str">
            <v/>
          </cell>
        </row>
        <row r="16740">
          <cell r="A16740" t="str">
            <v/>
          </cell>
        </row>
        <row r="16741">
          <cell r="A16741" t="str">
            <v/>
          </cell>
        </row>
        <row r="16742">
          <cell r="A16742" t="str">
            <v/>
          </cell>
        </row>
        <row r="16743">
          <cell r="A16743" t="str">
            <v/>
          </cell>
        </row>
        <row r="16744">
          <cell r="A16744" t="str">
            <v/>
          </cell>
        </row>
        <row r="16745">
          <cell r="A16745" t="str">
            <v/>
          </cell>
        </row>
        <row r="16746">
          <cell r="A16746" t="str">
            <v/>
          </cell>
        </row>
        <row r="16747">
          <cell r="A16747" t="str">
            <v/>
          </cell>
        </row>
        <row r="16748">
          <cell r="A16748" t="str">
            <v/>
          </cell>
        </row>
        <row r="16749">
          <cell r="A16749" t="str">
            <v/>
          </cell>
        </row>
        <row r="16750">
          <cell r="A16750" t="str">
            <v/>
          </cell>
        </row>
        <row r="16751">
          <cell r="A16751" t="str">
            <v/>
          </cell>
        </row>
        <row r="16752">
          <cell r="A16752" t="str">
            <v/>
          </cell>
        </row>
        <row r="16753">
          <cell r="A16753" t="str">
            <v/>
          </cell>
        </row>
        <row r="16754">
          <cell r="A16754" t="str">
            <v/>
          </cell>
        </row>
        <row r="16755">
          <cell r="A16755" t="str">
            <v/>
          </cell>
        </row>
        <row r="16756">
          <cell r="A16756" t="str">
            <v/>
          </cell>
        </row>
        <row r="16757">
          <cell r="A16757" t="str">
            <v/>
          </cell>
        </row>
        <row r="16758">
          <cell r="A16758" t="str">
            <v/>
          </cell>
        </row>
        <row r="16759">
          <cell r="A16759" t="str">
            <v/>
          </cell>
        </row>
        <row r="16760">
          <cell r="A16760" t="str">
            <v/>
          </cell>
        </row>
        <row r="16761">
          <cell r="A16761" t="str">
            <v/>
          </cell>
        </row>
        <row r="16762">
          <cell r="A16762" t="str">
            <v/>
          </cell>
        </row>
        <row r="16763">
          <cell r="A16763" t="str">
            <v/>
          </cell>
        </row>
        <row r="16764">
          <cell r="A16764" t="str">
            <v/>
          </cell>
        </row>
        <row r="16765">
          <cell r="A16765" t="str">
            <v/>
          </cell>
        </row>
        <row r="16766">
          <cell r="A16766" t="str">
            <v/>
          </cell>
        </row>
        <row r="16767">
          <cell r="A16767" t="str">
            <v/>
          </cell>
        </row>
        <row r="16768">
          <cell r="A16768" t="str">
            <v/>
          </cell>
        </row>
        <row r="16769">
          <cell r="A16769" t="str">
            <v/>
          </cell>
        </row>
        <row r="16770">
          <cell r="A16770" t="str">
            <v/>
          </cell>
        </row>
        <row r="16771">
          <cell r="A16771" t="str">
            <v/>
          </cell>
        </row>
        <row r="16772">
          <cell r="A16772" t="str">
            <v/>
          </cell>
        </row>
        <row r="16773">
          <cell r="A16773" t="str">
            <v/>
          </cell>
        </row>
        <row r="16774">
          <cell r="A16774" t="str">
            <v/>
          </cell>
        </row>
        <row r="16775">
          <cell r="A16775" t="str">
            <v/>
          </cell>
        </row>
        <row r="16776">
          <cell r="A16776" t="str">
            <v/>
          </cell>
        </row>
        <row r="16777">
          <cell r="A16777" t="str">
            <v/>
          </cell>
        </row>
        <row r="16778">
          <cell r="A16778" t="str">
            <v/>
          </cell>
        </row>
        <row r="16779">
          <cell r="A16779" t="str">
            <v/>
          </cell>
        </row>
        <row r="16780">
          <cell r="A16780" t="str">
            <v/>
          </cell>
        </row>
        <row r="16781">
          <cell r="A16781" t="str">
            <v/>
          </cell>
        </row>
        <row r="16782">
          <cell r="A16782" t="str">
            <v/>
          </cell>
        </row>
        <row r="16783">
          <cell r="A16783" t="str">
            <v/>
          </cell>
        </row>
        <row r="16784">
          <cell r="A16784" t="str">
            <v/>
          </cell>
        </row>
        <row r="16785">
          <cell r="A16785" t="str">
            <v/>
          </cell>
        </row>
        <row r="16786">
          <cell r="A16786" t="str">
            <v/>
          </cell>
        </row>
        <row r="16787">
          <cell r="A16787" t="str">
            <v/>
          </cell>
        </row>
        <row r="16788">
          <cell r="A16788" t="str">
            <v/>
          </cell>
        </row>
        <row r="16789">
          <cell r="A16789" t="str">
            <v/>
          </cell>
        </row>
        <row r="16790">
          <cell r="A16790" t="str">
            <v/>
          </cell>
        </row>
        <row r="16791">
          <cell r="A16791" t="str">
            <v/>
          </cell>
        </row>
        <row r="16792">
          <cell r="A16792" t="str">
            <v/>
          </cell>
        </row>
        <row r="16793">
          <cell r="A16793" t="str">
            <v/>
          </cell>
        </row>
        <row r="16794">
          <cell r="A16794" t="str">
            <v/>
          </cell>
        </row>
        <row r="16795">
          <cell r="A16795" t="str">
            <v/>
          </cell>
        </row>
        <row r="16796">
          <cell r="A16796" t="str">
            <v/>
          </cell>
        </row>
        <row r="16797">
          <cell r="A16797" t="str">
            <v/>
          </cell>
        </row>
        <row r="16798">
          <cell r="A16798" t="str">
            <v/>
          </cell>
        </row>
        <row r="16799">
          <cell r="A16799" t="str">
            <v/>
          </cell>
        </row>
        <row r="16800">
          <cell r="A16800" t="str">
            <v/>
          </cell>
        </row>
        <row r="16801">
          <cell r="A16801" t="str">
            <v/>
          </cell>
        </row>
        <row r="16802">
          <cell r="A16802" t="str">
            <v/>
          </cell>
        </row>
        <row r="16803">
          <cell r="A16803" t="str">
            <v/>
          </cell>
        </row>
        <row r="16804">
          <cell r="A16804" t="str">
            <v/>
          </cell>
        </row>
        <row r="16805">
          <cell r="A16805" t="str">
            <v/>
          </cell>
        </row>
        <row r="16806">
          <cell r="A16806" t="str">
            <v/>
          </cell>
        </row>
        <row r="16807">
          <cell r="A16807" t="str">
            <v/>
          </cell>
        </row>
        <row r="16808">
          <cell r="A16808" t="str">
            <v/>
          </cell>
        </row>
        <row r="16809">
          <cell r="A16809" t="str">
            <v/>
          </cell>
        </row>
        <row r="16810">
          <cell r="A16810" t="str">
            <v/>
          </cell>
        </row>
        <row r="16811">
          <cell r="A16811" t="str">
            <v/>
          </cell>
        </row>
        <row r="16812">
          <cell r="A16812" t="str">
            <v/>
          </cell>
        </row>
        <row r="16813">
          <cell r="A16813" t="str">
            <v/>
          </cell>
        </row>
        <row r="16814">
          <cell r="A16814" t="str">
            <v/>
          </cell>
        </row>
        <row r="16815">
          <cell r="A16815" t="str">
            <v/>
          </cell>
        </row>
        <row r="16816">
          <cell r="A16816" t="str">
            <v/>
          </cell>
        </row>
        <row r="16817">
          <cell r="A16817" t="str">
            <v/>
          </cell>
        </row>
        <row r="16818">
          <cell r="A16818" t="str">
            <v/>
          </cell>
        </row>
        <row r="16819">
          <cell r="A16819" t="str">
            <v/>
          </cell>
        </row>
        <row r="16820">
          <cell r="A16820" t="str">
            <v/>
          </cell>
        </row>
        <row r="16821">
          <cell r="A16821" t="str">
            <v/>
          </cell>
        </row>
        <row r="16822">
          <cell r="A16822" t="str">
            <v/>
          </cell>
        </row>
        <row r="16823">
          <cell r="A16823" t="str">
            <v/>
          </cell>
        </row>
        <row r="16824">
          <cell r="A16824" t="str">
            <v/>
          </cell>
        </row>
        <row r="16825">
          <cell r="A16825" t="str">
            <v/>
          </cell>
        </row>
        <row r="16826">
          <cell r="A16826" t="str">
            <v/>
          </cell>
        </row>
        <row r="16827">
          <cell r="A16827" t="str">
            <v/>
          </cell>
        </row>
        <row r="16828">
          <cell r="A16828" t="str">
            <v/>
          </cell>
        </row>
        <row r="16829">
          <cell r="A16829" t="str">
            <v/>
          </cell>
        </row>
        <row r="16830">
          <cell r="A16830" t="str">
            <v/>
          </cell>
        </row>
        <row r="16831">
          <cell r="A16831" t="str">
            <v/>
          </cell>
        </row>
        <row r="16832">
          <cell r="A16832" t="str">
            <v/>
          </cell>
        </row>
        <row r="16833">
          <cell r="A16833" t="str">
            <v/>
          </cell>
        </row>
        <row r="16834">
          <cell r="A16834" t="str">
            <v/>
          </cell>
        </row>
        <row r="16835">
          <cell r="A16835" t="str">
            <v/>
          </cell>
        </row>
        <row r="16836">
          <cell r="A16836" t="str">
            <v/>
          </cell>
        </row>
        <row r="16837">
          <cell r="A16837" t="str">
            <v/>
          </cell>
        </row>
        <row r="16838">
          <cell r="A16838" t="str">
            <v/>
          </cell>
        </row>
        <row r="16839">
          <cell r="A16839" t="str">
            <v/>
          </cell>
        </row>
        <row r="16840">
          <cell r="A16840" t="str">
            <v/>
          </cell>
        </row>
        <row r="16841">
          <cell r="A16841" t="str">
            <v/>
          </cell>
        </row>
        <row r="16842">
          <cell r="A16842" t="str">
            <v/>
          </cell>
        </row>
        <row r="16843">
          <cell r="A16843" t="str">
            <v/>
          </cell>
        </row>
        <row r="16844">
          <cell r="A16844" t="str">
            <v/>
          </cell>
        </row>
        <row r="16845">
          <cell r="A16845" t="str">
            <v/>
          </cell>
        </row>
        <row r="16846">
          <cell r="A16846" t="str">
            <v/>
          </cell>
        </row>
        <row r="16847">
          <cell r="A16847" t="str">
            <v/>
          </cell>
        </row>
        <row r="16848">
          <cell r="A16848" t="str">
            <v/>
          </cell>
        </row>
        <row r="16849">
          <cell r="A16849" t="str">
            <v/>
          </cell>
        </row>
        <row r="16850">
          <cell r="A16850" t="str">
            <v/>
          </cell>
        </row>
        <row r="16851">
          <cell r="A16851" t="str">
            <v/>
          </cell>
        </row>
        <row r="16852">
          <cell r="A16852" t="str">
            <v/>
          </cell>
        </row>
        <row r="16853">
          <cell r="A16853" t="str">
            <v/>
          </cell>
        </row>
        <row r="16854">
          <cell r="A16854" t="str">
            <v/>
          </cell>
        </row>
        <row r="16855">
          <cell r="A16855" t="str">
            <v/>
          </cell>
        </row>
        <row r="16856">
          <cell r="A16856" t="str">
            <v/>
          </cell>
        </row>
        <row r="16857">
          <cell r="A16857" t="str">
            <v/>
          </cell>
        </row>
        <row r="16858">
          <cell r="A16858" t="str">
            <v/>
          </cell>
        </row>
        <row r="16859">
          <cell r="A16859" t="str">
            <v/>
          </cell>
        </row>
        <row r="16860">
          <cell r="A16860" t="str">
            <v/>
          </cell>
        </row>
        <row r="16861">
          <cell r="A16861" t="str">
            <v/>
          </cell>
        </row>
        <row r="16862">
          <cell r="A16862" t="str">
            <v/>
          </cell>
        </row>
        <row r="16863">
          <cell r="A16863" t="str">
            <v/>
          </cell>
        </row>
        <row r="16864">
          <cell r="A16864" t="str">
            <v/>
          </cell>
        </row>
        <row r="16865">
          <cell r="A16865" t="str">
            <v/>
          </cell>
        </row>
        <row r="16866">
          <cell r="A16866" t="str">
            <v/>
          </cell>
        </row>
        <row r="16867">
          <cell r="A16867" t="str">
            <v/>
          </cell>
        </row>
        <row r="16868">
          <cell r="A16868" t="str">
            <v/>
          </cell>
        </row>
        <row r="16869">
          <cell r="A16869" t="str">
            <v/>
          </cell>
        </row>
        <row r="16870">
          <cell r="A16870" t="str">
            <v/>
          </cell>
        </row>
        <row r="16871">
          <cell r="A16871" t="str">
            <v/>
          </cell>
        </row>
        <row r="16872">
          <cell r="A16872" t="str">
            <v/>
          </cell>
        </row>
        <row r="16873">
          <cell r="A16873" t="str">
            <v/>
          </cell>
        </row>
        <row r="16874">
          <cell r="A16874" t="str">
            <v/>
          </cell>
        </row>
        <row r="16875">
          <cell r="A16875" t="str">
            <v/>
          </cell>
        </row>
        <row r="16876">
          <cell r="A16876" t="str">
            <v/>
          </cell>
        </row>
        <row r="16877">
          <cell r="A16877" t="str">
            <v/>
          </cell>
        </row>
        <row r="16878">
          <cell r="A16878" t="str">
            <v/>
          </cell>
        </row>
        <row r="16879">
          <cell r="A16879" t="str">
            <v/>
          </cell>
        </row>
        <row r="16880">
          <cell r="A16880" t="str">
            <v/>
          </cell>
        </row>
        <row r="16881">
          <cell r="A16881" t="str">
            <v/>
          </cell>
        </row>
        <row r="16882">
          <cell r="A16882" t="str">
            <v/>
          </cell>
        </row>
        <row r="16883">
          <cell r="A16883" t="str">
            <v/>
          </cell>
        </row>
        <row r="16884">
          <cell r="A16884" t="str">
            <v/>
          </cell>
        </row>
        <row r="16885">
          <cell r="A16885" t="str">
            <v/>
          </cell>
        </row>
        <row r="16886">
          <cell r="A16886" t="str">
            <v/>
          </cell>
        </row>
        <row r="16887">
          <cell r="A16887" t="str">
            <v/>
          </cell>
        </row>
        <row r="16888">
          <cell r="A16888" t="str">
            <v/>
          </cell>
        </row>
        <row r="16889">
          <cell r="A16889" t="str">
            <v/>
          </cell>
        </row>
        <row r="16890">
          <cell r="A16890" t="str">
            <v/>
          </cell>
        </row>
        <row r="16891">
          <cell r="A16891" t="str">
            <v/>
          </cell>
        </row>
        <row r="16892">
          <cell r="A16892" t="str">
            <v/>
          </cell>
        </row>
        <row r="16893">
          <cell r="A16893" t="str">
            <v/>
          </cell>
        </row>
        <row r="16894">
          <cell r="A16894" t="str">
            <v/>
          </cell>
        </row>
        <row r="16895">
          <cell r="A16895" t="str">
            <v/>
          </cell>
        </row>
        <row r="16896">
          <cell r="A16896" t="str">
            <v/>
          </cell>
        </row>
        <row r="16897">
          <cell r="A16897" t="str">
            <v/>
          </cell>
        </row>
        <row r="16898">
          <cell r="A16898" t="str">
            <v/>
          </cell>
        </row>
        <row r="16899">
          <cell r="A16899" t="str">
            <v/>
          </cell>
        </row>
        <row r="16900">
          <cell r="A16900" t="str">
            <v/>
          </cell>
        </row>
        <row r="16901">
          <cell r="A16901" t="str">
            <v/>
          </cell>
        </row>
        <row r="16902">
          <cell r="A16902" t="str">
            <v/>
          </cell>
        </row>
        <row r="16903">
          <cell r="A16903" t="str">
            <v/>
          </cell>
        </row>
        <row r="16904">
          <cell r="A16904" t="str">
            <v/>
          </cell>
        </row>
        <row r="16905">
          <cell r="A16905" t="str">
            <v/>
          </cell>
        </row>
        <row r="16906">
          <cell r="A16906" t="str">
            <v/>
          </cell>
        </row>
        <row r="16907">
          <cell r="A16907" t="str">
            <v/>
          </cell>
        </row>
        <row r="16908">
          <cell r="A16908" t="str">
            <v/>
          </cell>
        </row>
        <row r="16909">
          <cell r="A16909" t="str">
            <v/>
          </cell>
        </row>
        <row r="16910">
          <cell r="A16910" t="str">
            <v/>
          </cell>
        </row>
        <row r="16911">
          <cell r="A16911" t="str">
            <v/>
          </cell>
        </row>
        <row r="16912">
          <cell r="A16912" t="str">
            <v/>
          </cell>
        </row>
        <row r="16913">
          <cell r="A16913" t="str">
            <v/>
          </cell>
        </row>
        <row r="16914">
          <cell r="A16914" t="str">
            <v/>
          </cell>
        </row>
        <row r="16915">
          <cell r="A16915" t="str">
            <v/>
          </cell>
        </row>
        <row r="16916">
          <cell r="A16916" t="str">
            <v/>
          </cell>
        </row>
        <row r="16917">
          <cell r="A16917" t="str">
            <v/>
          </cell>
        </row>
        <row r="16918">
          <cell r="A16918" t="str">
            <v/>
          </cell>
        </row>
        <row r="16919">
          <cell r="A16919" t="str">
            <v/>
          </cell>
        </row>
        <row r="16920">
          <cell r="A16920" t="str">
            <v/>
          </cell>
        </row>
        <row r="16921">
          <cell r="A16921" t="str">
            <v/>
          </cell>
        </row>
        <row r="16922">
          <cell r="A16922" t="str">
            <v/>
          </cell>
        </row>
        <row r="16923">
          <cell r="A16923" t="str">
            <v/>
          </cell>
        </row>
        <row r="16924">
          <cell r="A16924" t="str">
            <v/>
          </cell>
        </row>
        <row r="16925">
          <cell r="A16925" t="str">
            <v/>
          </cell>
        </row>
        <row r="16926">
          <cell r="A16926" t="str">
            <v/>
          </cell>
        </row>
        <row r="16927">
          <cell r="A16927" t="str">
            <v/>
          </cell>
        </row>
        <row r="16928">
          <cell r="A16928" t="str">
            <v/>
          </cell>
        </row>
        <row r="16929">
          <cell r="A16929" t="str">
            <v/>
          </cell>
        </row>
        <row r="16930">
          <cell r="A16930" t="str">
            <v/>
          </cell>
        </row>
        <row r="16931">
          <cell r="A16931" t="str">
            <v/>
          </cell>
        </row>
        <row r="16932">
          <cell r="A16932" t="str">
            <v/>
          </cell>
        </row>
        <row r="16933">
          <cell r="A16933" t="str">
            <v/>
          </cell>
        </row>
        <row r="16934">
          <cell r="A16934" t="str">
            <v/>
          </cell>
        </row>
        <row r="16935">
          <cell r="A16935" t="str">
            <v/>
          </cell>
        </row>
        <row r="16936">
          <cell r="A16936" t="str">
            <v/>
          </cell>
        </row>
        <row r="16937">
          <cell r="A16937" t="str">
            <v/>
          </cell>
        </row>
        <row r="16938">
          <cell r="A16938" t="str">
            <v/>
          </cell>
        </row>
        <row r="16939">
          <cell r="A16939" t="str">
            <v/>
          </cell>
        </row>
        <row r="16940">
          <cell r="A16940" t="str">
            <v/>
          </cell>
        </row>
        <row r="16941">
          <cell r="A16941" t="str">
            <v/>
          </cell>
        </row>
        <row r="16942">
          <cell r="A16942" t="str">
            <v/>
          </cell>
        </row>
        <row r="16943">
          <cell r="A16943" t="str">
            <v/>
          </cell>
        </row>
        <row r="16944">
          <cell r="A16944" t="str">
            <v/>
          </cell>
        </row>
        <row r="16945">
          <cell r="A16945" t="str">
            <v/>
          </cell>
        </row>
        <row r="16946">
          <cell r="A16946" t="str">
            <v/>
          </cell>
        </row>
        <row r="16947">
          <cell r="A16947" t="str">
            <v/>
          </cell>
        </row>
        <row r="16948">
          <cell r="A16948" t="str">
            <v/>
          </cell>
        </row>
        <row r="16949">
          <cell r="A16949" t="str">
            <v/>
          </cell>
        </row>
        <row r="16950">
          <cell r="A16950" t="str">
            <v/>
          </cell>
        </row>
        <row r="16951">
          <cell r="A16951" t="str">
            <v/>
          </cell>
        </row>
        <row r="16952">
          <cell r="A16952" t="str">
            <v/>
          </cell>
        </row>
        <row r="16953">
          <cell r="A16953" t="str">
            <v/>
          </cell>
        </row>
        <row r="16954">
          <cell r="A16954" t="str">
            <v/>
          </cell>
        </row>
        <row r="16955">
          <cell r="A16955" t="str">
            <v/>
          </cell>
        </row>
        <row r="16956">
          <cell r="A16956" t="str">
            <v/>
          </cell>
        </row>
        <row r="16957">
          <cell r="A16957" t="str">
            <v/>
          </cell>
        </row>
        <row r="16958">
          <cell r="A16958" t="str">
            <v/>
          </cell>
        </row>
        <row r="16959">
          <cell r="A16959" t="str">
            <v/>
          </cell>
        </row>
        <row r="16960">
          <cell r="A16960" t="str">
            <v/>
          </cell>
        </row>
        <row r="16961">
          <cell r="A16961" t="str">
            <v/>
          </cell>
        </row>
        <row r="16962">
          <cell r="A16962" t="str">
            <v/>
          </cell>
        </row>
        <row r="16963">
          <cell r="A16963" t="str">
            <v/>
          </cell>
        </row>
        <row r="16964">
          <cell r="A16964" t="str">
            <v/>
          </cell>
        </row>
        <row r="16965">
          <cell r="A16965" t="str">
            <v/>
          </cell>
        </row>
        <row r="16966">
          <cell r="A16966" t="str">
            <v/>
          </cell>
        </row>
        <row r="16967">
          <cell r="A16967" t="str">
            <v/>
          </cell>
        </row>
        <row r="16968">
          <cell r="A16968" t="str">
            <v/>
          </cell>
        </row>
        <row r="16969">
          <cell r="A16969" t="str">
            <v/>
          </cell>
        </row>
        <row r="16970">
          <cell r="A16970" t="str">
            <v/>
          </cell>
        </row>
        <row r="16971">
          <cell r="A16971" t="str">
            <v/>
          </cell>
        </row>
        <row r="16972">
          <cell r="A16972" t="str">
            <v/>
          </cell>
        </row>
        <row r="16973">
          <cell r="A16973" t="str">
            <v/>
          </cell>
        </row>
        <row r="16974">
          <cell r="A16974" t="str">
            <v/>
          </cell>
        </row>
        <row r="16975">
          <cell r="A16975" t="str">
            <v/>
          </cell>
        </row>
        <row r="16976">
          <cell r="A16976" t="str">
            <v/>
          </cell>
        </row>
        <row r="16977">
          <cell r="A16977" t="str">
            <v/>
          </cell>
        </row>
        <row r="16978">
          <cell r="A16978" t="str">
            <v/>
          </cell>
        </row>
        <row r="16979">
          <cell r="A16979" t="str">
            <v/>
          </cell>
        </row>
        <row r="16980">
          <cell r="A16980" t="str">
            <v/>
          </cell>
        </row>
        <row r="16981">
          <cell r="A16981" t="str">
            <v/>
          </cell>
        </row>
        <row r="16982">
          <cell r="A16982" t="str">
            <v/>
          </cell>
        </row>
        <row r="16983">
          <cell r="A16983" t="str">
            <v/>
          </cell>
        </row>
        <row r="16984">
          <cell r="A16984" t="str">
            <v/>
          </cell>
        </row>
        <row r="16985">
          <cell r="A16985" t="str">
            <v/>
          </cell>
        </row>
        <row r="16986">
          <cell r="A16986" t="str">
            <v/>
          </cell>
        </row>
        <row r="16987">
          <cell r="A16987" t="str">
            <v/>
          </cell>
        </row>
        <row r="16988">
          <cell r="A16988" t="str">
            <v/>
          </cell>
        </row>
        <row r="16989">
          <cell r="A16989" t="str">
            <v/>
          </cell>
        </row>
        <row r="16990">
          <cell r="A16990" t="str">
            <v/>
          </cell>
        </row>
        <row r="16991">
          <cell r="A16991" t="str">
            <v/>
          </cell>
        </row>
        <row r="16992">
          <cell r="A16992" t="str">
            <v/>
          </cell>
        </row>
        <row r="16993">
          <cell r="A16993" t="str">
            <v/>
          </cell>
        </row>
        <row r="16994">
          <cell r="A16994" t="str">
            <v/>
          </cell>
        </row>
        <row r="16995">
          <cell r="A16995" t="str">
            <v/>
          </cell>
        </row>
        <row r="16996">
          <cell r="A16996" t="str">
            <v/>
          </cell>
        </row>
        <row r="16997">
          <cell r="A16997" t="str">
            <v/>
          </cell>
        </row>
        <row r="16998">
          <cell r="A16998" t="str">
            <v/>
          </cell>
        </row>
        <row r="16999">
          <cell r="A16999" t="str">
            <v/>
          </cell>
        </row>
        <row r="17000">
          <cell r="A17000" t="str">
            <v/>
          </cell>
        </row>
        <row r="17001">
          <cell r="A17001" t="str">
            <v/>
          </cell>
        </row>
        <row r="17002">
          <cell r="A17002" t="str">
            <v/>
          </cell>
        </row>
        <row r="17003">
          <cell r="A17003" t="str">
            <v/>
          </cell>
        </row>
        <row r="17004">
          <cell r="A17004" t="str">
            <v/>
          </cell>
        </row>
        <row r="17005">
          <cell r="A17005" t="str">
            <v/>
          </cell>
        </row>
        <row r="17006">
          <cell r="A17006" t="str">
            <v/>
          </cell>
        </row>
        <row r="17007">
          <cell r="A17007" t="str">
            <v/>
          </cell>
        </row>
        <row r="17008">
          <cell r="A17008" t="str">
            <v/>
          </cell>
        </row>
        <row r="17009">
          <cell r="A17009" t="str">
            <v/>
          </cell>
        </row>
        <row r="17010">
          <cell r="A17010" t="str">
            <v/>
          </cell>
        </row>
        <row r="17011">
          <cell r="A17011" t="str">
            <v/>
          </cell>
        </row>
        <row r="17012">
          <cell r="A17012" t="str">
            <v/>
          </cell>
        </row>
        <row r="17013">
          <cell r="A17013" t="str">
            <v/>
          </cell>
        </row>
        <row r="17014">
          <cell r="A17014" t="str">
            <v/>
          </cell>
        </row>
        <row r="17015">
          <cell r="A17015" t="str">
            <v/>
          </cell>
        </row>
        <row r="17016">
          <cell r="A17016" t="str">
            <v/>
          </cell>
        </row>
        <row r="17017">
          <cell r="A17017" t="str">
            <v/>
          </cell>
        </row>
        <row r="17018">
          <cell r="A17018" t="str">
            <v/>
          </cell>
        </row>
        <row r="17019">
          <cell r="A17019" t="str">
            <v/>
          </cell>
        </row>
        <row r="17020">
          <cell r="A17020" t="str">
            <v/>
          </cell>
        </row>
        <row r="17021">
          <cell r="A17021" t="str">
            <v/>
          </cell>
        </row>
        <row r="17022">
          <cell r="A17022" t="str">
            <v/>
          </cell>
        </row>
        <row r="17023">
          <cell r="A17023" t="str">
            <v/>
          </cell>
        </row>
        <row r="17024">
          <cell r="A17024" t="str">
            <v/>
          </cell>
        </row>
        <row r="17025">
          <cell r="A17025" t="str">
            <v/>
          </cell>
        </row>
        <row r="17026">
          <cell r="A17026" t="str">
            <v/>
          </cell>
        </row>
        <row r="17027">
          <cell r="A17027" t="str">
            <v/>
          </cell>
        </row>
        <row r="17028">
          <cell r="A17028" t="str">
            <v/>
          </cell>
        </row>
        <row r="17029">
          <cell r="A17029" t="str">
            <v/>
          </cell>
        </row>
        <row r="17030">
          <cell r="A17030" t="str">
            <v/>
          </cell>
        </row>
        <row r="17031">
          <cell r="A17031" t="str">
            <v/>
          </cell>
        </row>
        <row r="17032">
          <cell r="A17032" t="str">
            <v/>
          </cell>
        </row>
        <row r="17033">
          <cell r="A17033" t="str">
            <v/>
          </cell>
        </row>
        <row r="17034">
          <cell r="A17034" t="str">
            <v/>
          </cell>
        </row>
        <row r="17035">
          <cell r="A17035" t="str">
            <v/>
          </cell>
        </row>
        <row r="17036">
          <cell r="A17036" t="str">
            <v/>
          </cell>
        </row>
        <row r="17037">
          <cell r="A17037" t="str">
            <v/>
          </cell>
        </row>
        <row r="17038">
          <cell r="A17038" t="str">
            <v/>
          </cell>
        </row>
        <row r="17039">
          <cell r="A17039" t="str">
            <v/>
          </cell>
        </row>
        <row r="17040">
          <cell r="A17040" t="str">
            <v/>
          </cell>
        </row>
        <row r="17041">
          <cell r="A17041" t="str">
            <v/>
          </cell>
        </row>
        <row r="17042">
          <cell r="A17042" t="str">
            <v/>
          </cell>
        </row>
        <row r="17043">
          <cell r="A17043" t="str">
            <v/>
          </cell>
        </row>
        <row r="17044">
          <cell r="A17044" t="str">
            <v/>
          </cell>
        </row>
        <row r="17045">
          <cell r="A17045" t="str">
            <v/>
          </cell>
        </row>
        <row r="17046">
          <cell r="A17046" t="str">
            <v/>
          </cell>
        </row>
        <row r="17047">
          <cell r="A17047" t="str">
            <v/>
          </cell>
        </row>
        <row r="17048">
          <cell r="A17048" t="str">
            <v/>
          </cell>
        </row>
        <row r="17049">
          <cell r="A17049" t="str">
            <v/>
          </cell>
        </row>
        <row r="17050">
          <cell r="A17050" t="str">
            <v/>
          </cell>
        </row>
        <row r="17051">
          <cell r="A17051" t="str">
            <v/>
          </cell>
        </row>
        <row r="17052">
          <cell r="A17052" t="str">
            <v/>
          </cell>
        </row>
        <row r="17053">
          <cell r="A17053" t="str">
            <v/>
          </cell>
        </row>
        <row r="17054">
          <cell r="A17054" t="str">
            <v/>
          </cell>
        </row>
        <row r="17055">
          <cell r="A17055" t="str">
            <v/>
          </cell>
        </row>
        <row r="17056">
          <cell r="A17056" t="str">
            <v/>
          </cell>
        </row>
        <row r="17057">
          <cell r="A17057" t="str">
            <v/>
          </cell>
        </row>
        <row r="17058">
          <cell r="A17058" t="str">
            <v/>
          </cell>
        </row>
        <row r="17059">
          <cell r="A17059" t="str">
            <v/>
          </cell>
        </row>
        <row r="17060">
          <cell r="A17060" t="str">
            <v/>
          </cell>
        </row>
        <row r="17061">
          <cell r="A17061" t="str">
            <v/>
          </cell>
        </row>
        <row r="17062">
          <cell r="A17062" t="str">
            <v/>
          </cell>
        </row>
        <row r="17063">
          <cell r="A17063" t="str">
            <v/>
          </cell>
        </row>
        <row r="17064">
          <cell r="A17064" t="str">
            <v/>
          </cell>
        </row>
        <row r="17065">
          <cell r="A17065" t="str">
            <v/>
          </cell>
        </row>
        <row r="17066">
          <cell r="A17066" t="str">
            <v/>
          </cell>
        </row>
        <row r="17067">
          <cell r="A17067" t="str">
            <v/>
          </cell>
        </row>
        <row r="17068">
          <cell r="A17068" t="str">
            <v/>
          </cell>
        </row>
        <row r="17069">
          <cell r="A17069" t="str">
            <v/>
          </cell>
        </row>
        <row r="17070">
          <cell r="A17070" t="str">
            <v/>
          </cell>
        </row>
        <row r="17071">
          <cell r="A17071" t="str">
            <v/>
          </cell>
        </row>
        <row r="17072">
          <cell r="A17072" t="str">
            <v/>
          </cell>
        </row>
        <row r="17073">
          <cell r="A17073" t="str">
            <v/>
          </cell>
        </row>
        <row r="17074">
          <cell r="A17074" t="str">
            <v/>
          </cell>
        </row>
        <row r="17075">
          <cell r="A17075" t="str">
            <v/>
          </cell>
        </row>
        <row r="17076">
          <cell r="A17076" t="str">
            <v/>
          </cell>
        </row>
        <row r="17077">
          <cell r="A17077" t="str">
            <v/>
          </cell>
        </row>
        <row r="17078">
          <cell r="A17078" t="str">
            <v/>
          </cell>
        </row>
        <row r="17079">
          <cell r="A17079" t="str">
            <v/>
          </cell>
        </row>
        <row r="17080">
          <cell r="A17080" t="str">
            <v/>
          </cell>
        </row>
        <row r="17081">
          <cell r="A17081" t="str">
            <v/>
          </cell>
        </row>
        <row r="17082">
          <cell r="A17082" t="str">
            <v/>
          </cell>
        </row>
        <row r="17083">
          <cell r="A17083" t="str">
            <v/>
          </cell>
        </row>
        <row r="17084">
          <cell r="A17084" t="str">
            <v/>
          </cell>
        </row>
        <row r="17085">
          <cell r="A17085" t="str">
            <v/>
          </cell>
        </row>
        <row r="17086">
          <cell r="A17086" t="str">
            <v/>
          </cell>
        </row>
        <row r="17087">
          <cell r="A17087" t="str">
            <v/>
          </cell>
        </row>
        <row r="17088">
          <cell r="A17088" t="str">
            <v/>
          </cell>
        </row>
        <row r="17089">
          <cell r="A17089" t="str">
            <v/>
          </cell>
        </row>
        <row r="17090">
          <cell r="A17090" t="str">
            <v/>
          </cell>
        </row>
        <row r="17091">
          <cell r="A17091" t="str">
            <v/>
          </cell>
        </row>
        <row r="17092">
          <cell r="A17092" t="str">
            <v/>
          </cell>
        </row>
        <row r="17093">
          <cell r="A17093" t="str">
            <v/>
          </cell>
        </row>
        <row r="17094">
          <cell r="A17094" t="str">
            <v/>
          </cell>
        </row>
        <row r="17095">
          <cell r="A17095" t="str">
            <v/>
          </cell>
        </row>
        <row r="17096">
          <cell r="A17096" t="str">
            <v/>
          </cell>
        </row>
        <row r="17097">
          <cell r="A17097" t="str">
            <v/>
          </cell>
        </row>
        <row r="17098">
          <cell r="A17098" t="str">
            <v/>
          </cell>
        </row>
        <row r="17099">
          <cell r="A17099" t="str">
            <v/>
          </cell>
        </row>
        <row r="17100">
          <cell r="A17100" t="str">
            <v/>
          </cell>
        </row>
        <row r="17101">
          <cell r="A17101" t="str">
            <v/>
          </cell>
        </row>
        <row r="17102">
          <cell r="A17102" t="str">
            <v/>
          </cell>
        </row>
        <row r="17103">
          <cell r="A17103" t="str">
            <v/>
          </cell>
        </row>
        <row r="17104">
          <cell r="A17104" t="str">
            <v/>
          </cell>
        </row>
        <row r="17105">
          <cell r="A17105" t="str">
            <v/>
          </cell>
        </row>
        <row r="17106">
          <cell r="A17106" t="str">
            <v/>
          </cell>
        </row>
        <row r="17107">
          <cell r="A17107" t="str">
            <v/>
          </cell>
        </row>
        <row r="17108">
          <cell r="A17108" t="str">
            <v/>
          </cell>
        </row>
        <row r="17109">
          <cell r="A17109" t="str">
            <v/>
          </cell>
        </row>
        <row r="17110">
          <cell r="A17110" t="str">
            <v/>
          </cell>
        </row>
        <row r="17111">
          <cell r="A17111" t="str">
            <v/>
          </cell>
        </row>
        <row r="17112">
          <cell r="A17112" t="str">
            <v/>
          </cell>
        </row>
        <row r="17113">
          <cell r="A17113" t="str">
            <v/>
          </cell>
        </row>
        <row r="17114">
          <cell r="A17114" t="str">
            <v/>
          </cell>
        </row>
        <row r="17115">
          <cell r="A17115" t="str">
            <v/>
          </cell>
        </row>
        <row r="17116">
          <cell r="A17116" t="str">
            <v/>
          </cell>
        </row>
        <row r="17117">
          <cell r="A17117" t="str">
            <v/>
          </cell>
        </row>
        <row r="17118">
          <cell r="A17118" t="str">
            <v/>
          </cell>
        </row>
        <row r="17119">
          <cell r="A17119" t="str">
            <v/>
          </cell>
        </row>
        <row r="17120">
          <cell r="A17120" t="str">
            <v/>
          </cell>
        </row>
        <row r="17121">
          <cell r="A17121" t="str">
            <v/>
          </cell>
        </row>
        <row r="17122">
          <cell r="A17122" t="str">
            <v/>
          </cell>
        </row>
        <row r="17123">
          <cell r="A17123" t="str">
            <v/>
          </cell>
        </row>
        <row r="17124">
          <cell r="A17124" t="str">
            <v/>
          </cell>
        </row>
        <row r="17125">
          <cell r="A17125" t="str">
            <v/>
          </cell>
        </row>
        <row r="17126">
          <cell r="A17126" t="str">
            <v/>
          </cell>
        </row>
        <row r="17127">
          <cell r="A17127" t="str">
            <v/>
          </cell>
        </row>
        <row r="17128">
          <cell r="A17128" t="str">
            <v/>
          </cell>
        </row>
        <row r="17129">
          <cell r="A17129" t="str">
            <v/>
          </cell>
        </row>
        <row r="17130">
          <cell r="A17130" t="str">
            <v/>
          </cell>
        </row>
        <row r="17131">
          <cell r="A17131" t="str">
            <v/>
          </cell>
        </row>
        <row r="17132">
          <cell r="A17132" t="str">
            <v/>
          </cell>
        </row>
        <row r="17133">
          <cell r="A17133" t="str">
            <v/>
          </cell>
        </row>
        <row r="17134">
          <cell r="A17134" t="str">
            <v/>
          </cell>
        </row>
        <row r="17135">
          <cell r="A17135" t="str">
            <v/>
          </cell>
        </row>
        <row r="17136">
          <cell r="A17136" t="str">
            <v/>
          </cell>
        </row>
        <row r="17137">
          <cell r="A17137" t="str">
            <v/>
          </cell>
        </row>
        <row r="17138">
          <cell r="A17138" t="str">
            <v/>
          </cell>
        </row>
        <row r="17139">
          <cell r="A17139" t="str">
            <v/>
          </cell>
        </row>
        <row r="17140">
          <cell r="A17140" t="str">
            <v/>
          </cell>
        </row>
        <row r="17141">
          <cell r="A17141" t="str">
            <v/>
          </cell>
        </row>
        <row r="17142">
          <cell r="A17142" t="str">
            <v/>
          </cell>
        </row>
        <row r="17143">
          <cell r="A17143" t="str">
            <v/>
          </cell>
        </row>
        <row r="17144">
          <cell r="A17144" t="str">
            <v/>
          </cell>
        </row>
        <row r="17145">
          <cell r="A17145" t="str">
            <v/>
          </cell>
        </row>
        <row r="17146">
          <cell r="A17146" t="str">
            <v/>
          </cell>
        </row>
        <row r="17147">
          <cell r="A17147" t="str">
            <v/>
          </cell>
        </row>
        <row r="17148">
          <cell r="A17148" t="str">
            <v/>
          </cell>
        </row>
        <row r="17149">
          <cell r="A17149" t="str">
            <v/>
          </cell>
        </row>
        <row r="17150">
          <cell r="A17150" t="str">
            <v/>
          </cell>
        </row>
        <row r="17151">
          <cell r="A17151" t="str">
            <v/>
          </cell>
        </row>
        <row r="17152">
          <cell r="A17152" t="str">
            <v/>
          </cell>
        </row>
        <row r="17153">
          <cell r="A17153" t="str">
            <v/>
          </cell>
        </row>
        <row r="17154">
          <cell r="A17154" t="str">
            <v/>
          </cell>
        </row>
        <row r="17155">
          <cell r="A17155" t="str">
            <v/>
          </cell>
        </row>
        <row r="17156">
          <cell r="A17156" t="str">
            <v/>
          </cell>
        </row>
        <row r="17157">
          <cell r="A17157" t="str">
            <v/>
          </cell>
        </row>
        <row r="17158">
          <cell r="A17158" t="str">
            <v/>
          </cell>
        </row>
        <row r="17159">
          <cell r="A17159" t="str">
            <v/>
          </cell>
        </row>
        <row r="17160">
          <cell r="A17160" t="str">
            <v/>
          </cell>
        </row>
        <row r="17161">
          <cell r="A17161" t="str">
            <v/>
          </cell>
        </row>
        <row r="17162">
          <cell r="A17162" t="str">
            <v/>
          </cell>
        </row>
        <row r="17163">
          <cell r="A17163" t="str">
            <v/>
          </cell>
        </row>
        <row r="17164">
          <cell r="A17164" t="str">
            <v/>
          </cell>
        </row>
        <row r="17165">
          <cell r="A17165" t="str">
            <v/>
          </cell>
        </row>
        <row r="17166">
          <cell r="A17166" t="str">
            <v/>
          </cell>
        </row>
        <row r="17167">
          <cell r="A17167" t="str">
            <v/>
          </cell>
        </row>
        <row r="17168">
          <cell r="A17168" t="str">
            <v/>
          </cell>
        </row>
        <row r="17169">
          <cell r="A17169" t="str">
            <v/>
          </cell>
        </row>
        <row r="17170">
          <cell r="A17170" t="str">
            <v/>
          </cell>
        </row>
        <row r="17171">
          <cell r="A17171" t="str">
            <v/>
          </cell>
        </row>
        <row r="17172">
          <cell r="A17172" t="str">
            <v/>
          </cell>
        </row>
        <row r="17173">
          <cell r="A17173" t="str">
            <v/>
          </cell>
        </row>
        <row r="17174">
          <cell r="A17174" t="str">
            <v/>
          </cell>
        </row>
        <row r="17175">
          <cell r="A17175" t="str">
            <v/>
          </cell>
        </row>
        <row r="17176">
          <cell r="A17176" t="str">
            <v/>
          </cell>
        </row>
        <row r="17177">
          <cell r="A17177" t="str">
            <v/>
          </cell>
        </row>
        <row r="17178">
          <cell r="A17178" t="str">
            <v/>
          </cell>
        </row>
        <row r="17179">
          <cell r="A17179" t="str">
            <v/>
          </cell>
        </row>
        <row r="17180">
          <cell r="A17180" t="str">
            <v/>
          </cell>
        </row>
        <row r="17181">
          <cell r="A17181" t="str">
            <v/>
          </cell>
        </row>
        <row r="17182">
          <cell r="A17182" t="str">
            <v/>
          </cell>
        </row>
        <row r="17183">
          <cell r="A17183" t="str">
            <v/>
          </cell>
        </row>
        <row r="17184">
          <cell r="A17184" t="str">
            <v/>
          </cell>
        </row>
        <row r="17185">
          <cell r="A17185" t="str">
            <v/>
          </cell>
        </row>
        <row r="17186">
          <cell r="A17186" t="str">
            <v/>
          </cell>
        </row>
        <row r="17187">
          <cell r="A17187" t="str">
            <v/>
          </cell>
        </row>
        <row r="17188">
          <cell r="A17188" t="str">
            <v/>
          </cell>
        </row>
        <row r="17189">
          <cell r="A17189" t="str">
            <v/>
          </cell>
        </row>
        <row r="17190">
          <cell r="A17190" t="str">
            <v/>
          </cell>
        </row>
        <row r="17191">
          <cell r="A17191" t="str">
            <v/>
          </cell>
        </row>
        <row r="17192">
          <cell r="A17192" t="str">
            <v/>
          </cell>
        </row>
        <row r="17193">
          <cell r="A17193" t="str">
            <v/>
          </cell>
        </row>
        <row r="17194">
          <cell r="A17194" t="str">
            <v/>
          </cell>
        </row>
        <row r="17195">
          <cell r="A17195" t="str">
            <v/>
          </cell>
        </row>
        <row r="17196">
          <cell r="A17196" t="str">
            <v/>
          </cell>
        </row>
        <row r="17197">
          <cell r="A17197" t="str">
            <v/>
          </cell>
        </row>
        <row r="17198">
          <cell r="A17198" t="str">
            <v/>
          </cell>
        </row>
        <row r="17199">
          <cell r="A17199" t="str">
            <v/>
          </cell>
        </row>
        <row r="17200">
          <cell r="A17200" t="str">
            <v/>
          </cell>
        </row>
        <row r="17201">
          <cell r="A17201" t="str">
            <v/>
          </cell>
        </row>
        <row r="17202">
          <cell r="A17202" t="str">
            <v/>
          </cell>
        </row>
        <row r="17203">
          <cell r="A17203" t="str">
            <v/>
          </cell>
        </row>
        <row r="17204">
          <cell r="A17204" t="str">
            <v/>
          </cell>
        </row>
        <row r="17205">
          <cell r="A17205" t="str">
            <v/>
          </cell>
        </row>
        <row r="17206">
          <cell r="A17206" t="str">
            <v/>
          </cell>
        </row>
        <row r="17207">
          <cell r="A17207" t="str">
            <v/>
          </cell>
        </row>
        <row r="17208">
          <cell r="A17208" t="str">
            <v/>
          </cell>
        </row>
        <row r="17209">
          <cell r="A17209" t="str">
            <v/>
          </cell>
        </row>
        <row r="17210">
          <cell r="A17210" t="str">
            <v/>
          </cell>
        </row>
        <row r="17211">
          <cell r="A17211" t="str">
            <v/>
          </cell>
        </row>
        <row r="17212">
          <cell r="A17212" t="str">
            <v/>
          </cell>
        </row>
        <row r="17213">
          <cell r="A17213" t="str">
            <v/>
          </cell>
        </row>
        <row r="17214">
          <cell r="A17214" t="str">
            <v/>
          </cell>
        </row>
        <row r="17215">
          <cell r="A17215" t="str">
            <v/>
          </cell>
        </row>
        <row r="17216">
          <cell r="A17216" t="str">
            <v/>
          </cell>
        </row>
        <row r="17217">
          <cell r="A17217" t="str">
            <v/>
          </cell>
        </row>
        <row r="17218">
          <cell r="A17218" t="str">
            <v/>
          </cell>
        </row>
        <row r="17219">
          <cell r="A17219" t="str">
            <v/>
          </cell>
        </row>
        <row r="17220">
          <cell r="A17220" t="str">
            <v/>
          </cell>
        </row>
        <row r="17221">
          <cell r="A17221" t="str">
            <v/>
          </cell>
        </row>
        <row r="17222">
          <cell r="A17222" t="str">
            <v/>
          </cell>
        </row>
        <row r="17223">
          <cell r="A17223" t="str">
            <v/>
          </cell>
        </row>
        <row r="17224">
          <cell r="A17224" t="str">
            <v/>
          </cell>
        </row>
        <row r="17225">
          <cell r="A17225" t="str">
            <v/>
          </cell>
        </row>
        <row r="17226">
          <cell r="A17226" t="str">
            <v/>
          </cell>
        </row>
        <row r="17227">
          <cell r="A17227" t="str">
            <v/>
          </cell>
        </row>
        <row r="17228">
          <cell r="A17228" t="str">
            <v/>
          </cell>
        </row>
        <row r="17229">
          <cell r="A17229" t="str">
            <v/>
          </cell>
        </row>
        <row r="17230">
          <cell r="A17230" t="str">
            <v/>
          </cell>
        </row>
        <row r="17231">
          <cell r="A17231" t="str">
            <v/>
          </cell>
        </row>
        <row r="17232">
          <cell r="A17232" t="str">
            <v/>
          </cell>
        </row>
        <row r="17233">
          <cell r="A17233" t="str">
            <v/>
          </cell>
        </row>
        <row r="17234">
          <cell r="A17234" t="str">
            <v/>
          </cell>
        </row>
        <row r="17235">
          <cell r="A17235" t="str">
            <v/>
          </cell>
        </row>
        <row r="17236">
          <cell r="A17236" t="str">
            <v/>
          </cell>
        </row>
        <row r="17237">
          <cell r="A17237" t="str">
            <v/>
          </cell>
        </row>
        <row r="17238">
          <cell r="A17238" t="str">
            <v/>
          </cell>
        </row>
        <row r="17239">
          <cell r="A17239" t="str">
            <v/>
          </cell>
        </row>
        <row r="17240">
          <cell r="A17240" t="str">
            <v/>
          </cell>
        </row>
        <row r="17241">
          <cell r="A17241" t="str">
            <v/>
          </cell>
        </row>
        <row r="17242">
          <cell r="A17242" t="str">
            <v/>
          </cell>
        </row>
        <row r="17243">
          <cell r="A17243" t="str">
            <v/>
          </cell>
        </row>
        <row r="17244">
          <cell r="A17244" t="str">
            <v/>
          </cell>
        </row>
        <row r="17245">
          <cell r="A17245" t="str">
            <v/>
          </cell>
        </row>
        <row r="17246">
          <cell r="A17246" t="str">
            <v/>
          </cell>
        </row>
        <row r="17247">
          <cell r="A17247" t="str">
            <v/>
          </cell>
        </row>
        <row r="17248">
          <cell r="A17248" t="str">
            <v/>
          </cell>
        </row>
        <row r="17249">
          <cell r="A17249" t="str">
            <v/>
          </cell>
        </row>
        <row r="17250">
          <cell r="A17250" t="str">
            <v/>
          </cell>
        </row>
        <row r="17251">
          <cell r="A17251" t="str">
            <v/>
          </cell>
        </row>
        <row r="17252">
          <cell r="A17252" t="str">
            <v/>
          </cell>
        </row>
        <row r="17253">
          <cell r="A17253" t="str">
            <v/>
          </cell>
        </row>
        <row r="17254">
          <cell r="A17254" t="str">
            <v/>
          </cell>
        </row>
        <row r="17255">
          <cell r="A17255" t="str">
            <v/>
          </cell>
        </row>
        <row r="17256">
          <cell r="A17256" t="str">
            <v/>
          </cell>
        </row>
        <row r="17257">
          <cell r="A17257" t="str">
            <v/>
          </cell>
        </row>
        <row r="17258">
          <cell r="A17258" t="str">
            <v/>
          </cell>
        </row>
        <row r="17259">
          <cell r="A17259" t="str">
            <v/>
          </cell>
        </row>
        <row r="17260">
          <cell r="A17260" t="str">
            <v/>
          </cell>
        </row>
        <row r="17261">
          <cell r="A17261" t="str">
            <v/>
          </cell>
        </row>
        <row r="17262">
          <cell r="A17262" t="str">
            <v/>
          </cell>
        </row>
        <row r="17263">
          <cell r="A17263" t="str">
            <v/>
          </cell>
        </row>
        <row r="17264">
          <cell r="A17264" t="str">
            <v/>
          </cell>
        </row>
        <row r="17265">
          <cell r="A17265" t="str">
            <v/>
          </cell>
        </row>
        <row r="17266">
          <cell r="A17266" t="str">
            <v/>
          </cell>
        </row>
        <row r="17267">
          <cell r="A17267" t="str">
            <v/>
          </cell>
        </row>
        <row r="17268">
          <cell r="A17268" t="str">
            <v/>
          </cell>
        </row>
        <row r="17269">
          <cell r="A17269" t="str">
            <v/>
          </cell>
        </row>
        <row r="17270">
          <cell r="A17270" t="str">
            <v/>
          </cell>
        </row>
        <row r="17271">
          <cell r="A17271" t="str">
            <v/>
          </cell>
        </row>
        <row r="17272">
          <cell r="A17272" t="str">
            <v/>
          </cell>
        </row>
        <row r="17273">
          <cell r="A17273" t="str">
            <v/>
          </cell>
        </row>
        <row r="17274">
          <cell r="A17274" t="str">
            <v/>
          </cell>
        </row>
        <row r="17275">
          <cell r="A17275" t="str">
            <v/>
          </cell>
        </row>
        <row r="17276">
          <cell r="A17276" t="str">
            <v/>
          </cell>
        </row>
        <row r="17277">
          <cell r="A17277" t="str">
            <v/>
          </cell>
        </row>
        <row r="17278">
          <cell r="A17278" t="str">
            <v/>
          </cell>
        </row>
        <row r="17279">
          <cell r="A17279" t="str">
            <v/>
          </cell>
        </row>
        <row r="17280">
          <cell r="A17280" t="str">
            <v/>
          </cell>
        </row>
        <row r="17281">
          <cell r="A17281" t="str">
            <v/>
          </cell>
        </row>
        <row r="17282">
          <cell r="A17282" t="str">
            <v/>
          </cell>
        </row>
        <row r="17283">
          <cell r="A17283" t="str">
            <v/>
          </cell>
        </row>
        <row r="17284">
          <cell r="A17284" t="str">
            <v/>
          </cell>
        </row>
        <row r="17285">
          <cell r="A17285" t="str">
            <v/>
          </cell>
        </row>
        <row r="17286">
          <cell r="A17286" t="str">
            <v/>
          </cell>
        </row>
        <row r="17287">
          <cell r="A17287" t="str">
            <v/>
          </cell>
        </row>
        <row r="17288">
          <cell r="A17288" t="str">
            <v/>
          </cell>
        </row>
        <row r="17289">
          <cell r="A17289" t="str">
            <v/>
          </cell>
        </row>
        <row r="17290">
          <cell r="A17290" t="str">
            <v/>
          </cell>
        </row>
        <row r="17291">
          <cell r="A17291" t="str">
            <v/>
          </cell>
        </row>
        <row r="17292">
          <cell r="A17292" t="str">
            <v/>
          </cell>
        </row>
        <row r="17293">
          <cell r="A17293" t="str">
            <v/>
          </cell>
        </row>
        <row r="17294">
          <cell r="A17294" t="str">
            <v/>
          </cell>
        </row>
        <row r="17295">
          <cell r="A17295" t="str">
            <v/>
          </cell>
        </row>
        <row r="17296">
          <cell r="A17296" t="str">
            <v/>
          </cell>
        </row>
        <row r="17297">
          <cell r="A17297" t="str">
            <v/>
          </cell>
        </row>
        <row r="17298">
          <cell r="A17298" t="str">
            <v/>
          </cell>
        </row>
        <row r="17299">
          <cell r="A17299" t="str">
            <v/>
          </cell>
        </row>
        <row r="17300">
          <cell r="A17300" t="str">
            <v/>
          </cell>
        </row>
        <row r="17301">
          <cell r="A17301" t="str">
            <v/>
          </cell>
        </row>
        <row r="17302">
          <cell r="A17302" t="str">
            <v/>
          </cell>
        </row>
        <row r="17303">
          <cell r="A17303" t="str">
            <v/>
          </cell>
        </row>
        <row r="17304">
          <cell r="A17304" t="str">
            <v/>
          </cell>
        </row>
        <row r="17305">
          <cell r="A17305" t="str">
            <v/>
          </cell>
        </row>
        <row r="17306">
          <cell r="A17306" t="str">
            <v/>
          </cell>
        </row>
        <row r="17307">
          <cell r="A17307" t="str">
            <v/>
          </cell>
        </row>
        <row r="17308">
          <cell r="A17308" t="str">
            <v/>
          </cell>
        </row>
        <row r="17309">
          <cell r="A17309" t="str">
            <v/>
          </cell>
        </row>
        <row r="17310">
          <cell r="A17310" t="str">
            <v/>
          </cell>
        </row>
        <row r="17311">
          <cell r="A17311" t="str">
            <v/>
          </cell>
        </row>
        <row r="17312">
          <cell r="A17312" t="str">
            <v/>
          </cell>
        </row>
        <row r="17313">
          <cell r="A17313" t="str">
            <v/>
          </cell>
        </row>
        <row r="17314">
          <cell r="A17314" t="str">
            <v/>
          </cell>
        </row>
        <row r="17315">
          <cell r="A17315" t="str">
            <v/>
          </cell>
        </row>
        <row r="17316">
          <cell r="A17316" t="str">
            <v/>
          </cell>
        </row>
        <row r="17317">
          <cell r="A17317" t="str">
            <v/>
          </cell>
        </row>
        <row r="17318">
          <cell r="A17318" t="str">
            <v/>
          </cell>
        </row>
        <row r="17319">
          <cell r="A17319" t="str">
            <v/>
          </cell>
        </row>
        <row r="17320">
          <cell r="A17320" t="str">
            <v/>
          </cell>
        </row>
        <row r="17321">
          <cell r="A17321" t="str">
            <v/>
          </cell>
        </row>
        <row r="17322">
          <cell r="A17322" t="str">
            <v/>
          </cell>
        </row>
        <row r="17323">
          <cell r="A17323" t="str">
            <v/>
          </cell>
        </row>
        <row r="17324">
          <cell r="A17324" t="str">
            <v/>
          </cell>
        </row>
        <row r="17325">
          <cell r="A17325" t="str">
            <v/>
          </cell>
        </row>
        <row r="17326">
          <cell r="A17326" t="str">
            <v/>
          </cell>
        </row>
        <row r="17327">
          <cell r="A17327" t="str">
            <v/>
          </cell>
        </row>
        <row r="17328">
          <cell r="A17328" t="str">
            <v/>
          </cell>
        </row>
        <row r="17329">
          <cell r="A17329" t="str">
            <v/>
          </cell>
        </row>
        <row r="17330">
          <cell r="A17330" t="str">
            <v/>
          </cell>
        </row>
        <row r="17331">
          <cell r="A17331" t="str">
            <v/>
          </cell>
        </row>
        <row r="17332">
          <cell r="A17332" t="str">
            <v/>
          </cell>
        </row>
        <row r="17333">
          <cell r="A17333" t="str">
            <v/>
          </cell>
        </row>
        <row r="17334">
          <cell r="A17334" t="str">
            <v/>
          </cell>
        </row>
        <row r="17335">
          <cell r="A17335" t="str">
            <v/>
          </cell>
        </row>
        <row r="17336">
          <cell r="A17336" t="str">
            <v/>
          </cell>
        </row>
        <row r="17337">
          <cell r="A17337" t="str">
            <v/>
          </cell>
        </row>
        <row r="17338">
          <cell r="A17338" t="str">
            <v/>
          </cell>
        </row>
        <row r="17339">
          <cell r="A17339" t="str">
            <v/>
          </cell>
        </row>
        <row r="17340">
          <cell r="A17340" t="str">
            <v/>
          </cell>
        </row>
        <row r="17341">
          <cell r="A17341" t="str">
            <v/>
          </cell>
        </row>
        <row r="17342">
          <cell r="A17342" t="str">
            <v/>
          </cell>
        </row>
        <row r="17343">
          <cell r="A17343" t="str">
            <v/>
          </cell>
        </row>
        <row r="17344">
          <cell r="A17344" t="str">
            <v/>
          </cell>
        </row>
        <row r="17345">
          <cell r="A17345" t="str">
            <v/>
          </cell>
        </row>
        <row r="17346">
          <cell r="A17346" t="str">
            <v/>
          </cell>
        </row>
        <row r="17347">
          <cell r="A17347" t="str">
            <v/>
          </cell>
        </row>
        <row r="17348">
          <cell r="A17348" t="str">
            <v/>
          </cell>
        </row>
        <row r="17349">
          <cell r="A17349" t="str">
            <v/>
          </cell>
        </row>
        <row r="17350">
          <cell r="A17350" t="str">
            <v/>
          </cell>
        </row>
        <row r="17351">
          <cell r="A17351" t="str">
            <v/>
          </cell>
        </row>
        <row r="17352">
          <cell r="A17352" t="str">
            <v/>
          </cell>
        </row>
        <row r="17353">
          <cell r="A17353" t="str">
            <v/>
          </cell>
        </row>
        <row r="17354">
          <cell r="A17354" t="str">
            <v/>
          </cell>
        </row>
        <row r="17355">
          <cell r="A17355" t="str">
            <v/>
          </cell>
        </row>
        <row r="17356">
          <cell r="A17356" t="str">
            <v/>
          </cell>
        </row>
        <row r="17357">
          <cell r="A17357" t="str">
            <v/>
          </cell>
        </row>
        <row r="17358">
          <cell r="A17358" t="str">
            <v/>
          </cell>
        </row>
        <row r="17359">
          <cell r="A17359" t="str">
            <v/>
          </cell>
        </row>
        <row r="17360">
          <cell r="A17360" t="str">
            <v/>
          </cell>
        </row>
        <row r="17361">
          <cell r="A17361" t="str">
            <v/>
          </cell>
        </row>
        <row r="17362">
          <cell r="A17362" t="str">
            <v/>
          </cell>
        </row>
        <row r="17363">
          <cell r="A17363" t="str">
            <v/>
          </cell>
        </row>
        <row r="17364">
          <cell r="A17364" t="str">
            <v/>
          </cell>
        </row>
        <row r="17365">
          <cell r="A17365" t="str">
            <v/>
          </cell>
        </row>
        <row r="17366">
          <cell r="A17366" t="str">
            <v/>
          </cell>
        </row>
        <row r="17367">
          <cell r="A17367" t="str">
            <v/>
          </cell>
        </row>
        <row r="17368">
          <cell r="A17368" t="str">
            <v/>
          </cell>
        </row>
        <row r="17369">
          <cell r="A17369" t="str">
            <v/>
          </cell>
        </row>
        <row r="17370">
          <cell r="A17370" t="str">
            <v/>
          </cell>
        </row>
        <row r="17371">
          <cell r="A17371" t="str">
            <v/>
          </cell>
        </row>
        <row r="17372">
          <cell r="A17372" t="str">
            <v/>
          </cell>
        </row>
        <row r="17373">
          <cell r="A17373" t="str">
            <v/>
          </cell>
        </row>
        <row r="17374">
          <cell r="A17374" t="str">
            <v/>
          </cell>
        </row>
        <row r="17375">
          <cell r="A17375" t="str">
            <v/>
          </cell>
        </row>
        <row r="17376">
          <cell r="A17376" t="str">
            <v/>
          </cell>
        </row>
        <row r="17377">
          <cell r="A17377" t="str">
            <v/>
          </cell>
        </row>
        <row r="17378">
          <cell r="A17378" t="str">
            <v/>
          </cell>
        </row>
        <row r="17379">
          <cell r="A17379" t="str">
            <v/>
          </cell>
        </row>
        <row r="17380">
          <cell r="A17380" t="str">
            <v/>
          </cell>
        </row>
        <row r="17381">
          <cell r="A17381" t="str">
            <v/>
          </cell>
        </row>
        <row r="17382">
          <cell r="A17382" t="str">
            <v/>
          </cell>
        </row>
        <row r="17383">
          <cell r="A17383" t="str">
            <v/>
          </cell>
        </row>
        <row r="17384">
          <cell r="A17384" t="str">
            <v/>
          </cell>
        </row>
        <row r="17385">
          <cell r="A17385" t="str">
            <v/>
          </cell>
        </row>
        <row r="17386">
          <cell r="A17386" t="str">
            <v/>
          </cell>
        </row>
        <row r="17387">
          <cell r="A17387" t="str">
            <v/>
          </cell>
        </row>
        <row r="17388">
          <cell r="A17388" t="str">
            <v/>
          </cell>
        </row>
        <row r="17389">
          <cell r="A17389" t="str">
            <v/>
          </cell>
        </row>
        <row r="17390">
          <cell r="A17390" t="str">
            <v/>
          </cell>
        </row>
        <row r="17391">
          <cell r="A17391" t="str">
            <v/>
          </cell>
        </row>
        <row r="17392">
          <cell r="A17392" t="str">
            <v/>
          </cell>
        </row>
        <row r="17393">
          <cell r="A17393" t="str">
            <v/>
          </cell>
        </row>
        <row r="17394">
          <cell r="A17394" t="str">
            <v/>
          </cell>
        </row>
        <row r="17395">
          <cell r="A17395" t="str">
            <v/>
          </cell>
        </row>
        <row r="17396">
          <cell r="A17396" t="str">
            <v/>
          </cell>
        </row>
        <row r="17397">
          <cell r="A17397" t="str">
            <v/>
          </cell>
        </row>
        <row r="17398">
          <cell r="A17398" t="str">
            <v/>
          </cell>
        </row>
        <row r="17399">
          <cell r="A17399" t="str">
            <v/>
          </cell>
        </row>
        <row r="17400">
          <cell r="A17400" t="str">
            <v/>
          </cell>
        </row>
        <row r="17401">
          <cell r="A17401" t="str">
            <v/>
          </cell>
        </row>
        <row r="17402">
          <cell r="A17402" t="str">
            <v/>
          </cell>
        </row>
        <row r="17403">
          <cell r="A17403" t="str">
            <v/>
          </cell>
        </row>
        <row r="17404">
          <cell r="A17404" t="str">
            <v/>
          </cell>
        </row>
        <row r="17405">
          <cell r="A17405" t="str">
            <v/>
          </cell>
        </row>
        <row r="17406">
          <cell r="A17406" t="str">
            <v/>
          </cell>
        </row>
        <row r="17407">
          <cell r="A17407" t="str">
            <v/>
          </cell>
        </row>
        <row r="17408">
          <cell r="A17408" t="str">
            <v/>
          </cell>
        </row>
        <row r="17409">
          <cell r="A17409" t="str">
            <v/>
          </cell>
        </row>
        <row r="17410">
          <cell r="A17410" t="str">
            <v/>
          </cell>
        </row>
        <row r="17411">
          <cell r="A17411" t="str">
            <v/>
          </cell>
        </row>
        <row r="17412">
          <cell r="A17412" t="str">
            <v/>
          </cell>
        </row>
        <row r="17413">
          <cell r="A17413" t="str">
            <v/>
          </cell>
        </row>
        <row r="17414">
          <cell r="A17414" t="str">
            <v/>
          </cell>
        </row>
        <row r="17415">
          <cell r="A17415" t="str">
            <v/>
          </cell>
        </row>
        <row r="17416">
          <cell r="A17416" t="str">
            <v/>
          </cell>
        </row>
        <row r="17417">
          <cell r="A17417" t="str">
            <v/>
          </cell>
        </row>
        <row r="17418">
          <cell r="A17418" t="str">
            <v/>
          </cell>
        </row>
        <row r="17419">
          <cell r="A17419" t="str">
            <v/>
          </cell>
        </row>
        <row r="17420">
          <cell r="A17420" t="str">
            <v/>
          </cell>
        </row>
        <row r="17421">
          <cell r="A17421" t="str">
            <v/>
          </cell>
        </row>
        <row r="17422">
          <cell r="A17422" t="str">
            <v/>
          </cell>
        </row>
        <row r="17423">
          <cell r="A17423" t="str">
            <v/>
          </cell>
        </row>
        <row r="17424">
          <cell r="A17424" t="str">
            <v/>
          </cell>
        </row>
        <row r="17425">
          <cell r="A17425" t="str">
            <v/>
          </cell>
        </row>
        <row r="17426">
          <cell r="A17426" t="str">
            <v/>
          </cell>
        </row>
        <row r="17427">
          <cell r="A17427" t="str">
            <v/>
          </cell>
        </row>
        <row r="17428">
          <cell r="A17428" t="str">
            <v/>
          </cell>
        </row>
        <row r="17429">
          <cell r="A17429" t="str">
            <v/>
          </cell>
        </row>
        <row r="17430">
          <cell r="A17430" t="str">
            <v/>
          </cell>
        </row>
        <row r="17431">
          <cell r="A17431" t="str">
            <v/>
          </cell>
        </row>
        <row r="17432">
          <cell r="A17432" t="str">
            <v/>
          </cell>
        </row>
        <row r="17433">
          <cell r="A17433" t="str">
            <v/>
          </cell>
        </row>
        <row r="17434">
          <cell r="A17434" t="str">
            <v/>
          </cell>
        </row>
        <row r="17435">
          <cell r="A17435" t="str">
            <v/>
          </cell>
        </row>
        <row r="17436">
          <cell r="A17436" t="str">
            <v/>
          </cell>
        </row>
        <row r="17437">
          <cell r="A17437" t="str">
            <v/>
          </cell>
        </row>
        <row r="17438">
          <cell r="A17438" t="str">
            <v/>
          </cell>
        </row>
        <row r="17439">
          <cell r="A17439" t="str">
            <v/>
          </cell>
        </row>
        <row r="17440">
          <cell r="A17440" t="str">
            <v/>
          </cell>
        </row>
        <row r="17441">
          <cell r="A17441" t="str">
            <v/>
          </cell>
        </row>
        <row r="17442">
          <cell r="A17442" t="str">
            <v/>
          </cell>
        </row>
        <row r="17443">
          <cell r="A17443" t="str">
            <v/>
          </cell>
        </row>
        <row r="17444">
          <cell r="A17444" t="str">
            <v/>
          </cell>
        </row>
        <row r="17445">
          <cell r="A17445" t="str">
            <v/>
          </cell>
        </row>
        <row r="17446">
          <cell r="A17446" t="str">
            <v/>
          </cell>
        </row>
        <row r="17447">
          <cell r="A17447" t="str">
            <v/>
          </cell>
        </row>
        <row r="17448">
          <cell r="A17448" t="str">
            <v/>
          </cell>
        </row>
        <row r="17449">
          <cell r="A17449" t="str">
            <v/>
          </cell>
        </row>
        <row r="17450">
          <cell r="A17450" t="str">
            <v/>
          </cell>
        </row>
        <row r="17451">
          <cell r="A17451" t="str">
            <v/>
          </cell>
        </row>
        <row r="17452">
          <cell r="A17452" t="str">
            <v/>
          </cell>
        </row>
        <row r="17453">
          <cell r="A17453" t="str">
            <v/>
          </cell>
        </row>
        <row r="17454">
          <cell r="A17454" t="str">
            <v/>
          </cell>
        </row>
        <row r="17455">
          <cell r="A17455" t="str">
            <v/>
          </cell>
        </row>
        <row r="17456">
          <cell r="A17456" t="str">
            <v/>
          </cell>
        </row>
        <row r="17457">
          <cell r="A17457" t="str">
            <v/>
          </cell>
        </row>
        <row r="17458">
          <cell r="A17458" t="str">
            <v/>
          </cell>
        </row>
        <row r="17459">
          <cell r="A17459" t="str">
            <v/>
          </cell>
        </row>
        <row r="17460">
          <cell r="A17460" t="str">
            <v/>
          </cell>
        </row>
        <row r="17461">
          <cell r="A17461" t="str">
            <v/>
          </cell>
        </row>
        <row r="17462">
          <cell r="A17462" t="str">
            <v/>
          </cell>
        </row>
        <row r="17463">
          <cell r="A17463" t="str">
            <v/>
          </cell>
        </row>
        <row r="17464">
          <cell r="A17464" t="str">
            <v/>
          </cell>
        </row>
        <row r="17465">
          <cell r="A17465" t="str">
            <v/>
          </cell>
        </row>
        <row r="17466">
          <cell r="A17466" t="str">
            <v/>
          </cell>
        </row>
        <row r="17467">
          <cell r="A17467" t="str">
            <v/>
          </cell>
        </row>
        <row r="17468">
          <cell r="A17468" t="str">
            <v/>
          </cell>
        </row>
        <row r="17469">
          <cell r="A17469" t="str">
            <v/>
          </cell>
        </row>
        <row r="17470">
          <cell r="A17470" t="str">
            <v/>
          </cell>
        </row>
        <row r="17471">
          <cell r="A17471" t="str">
            <v/>
          </cell>
        </row>
        <row r="17472">
          <cell r="A17472" t="str">
            <v/>
          </cell>
        </row>
        <row r="17473">
          <cell r="A17473" t="str">
            <v/>
          </cell>
        </row>
        <row r="17474">
          <cell r="A17474" t="str">
            <v/>
          </cell>
        </row>
        <row r="17475">
          <cell r="A17475" t="str">
            <v/>
          </cell>
        </row>
        <row r="17476">
          <cell r="A17476" t="str">
            <v/>
          </cell>
        </row>
        <row r="17477">
          <cell r="A17477" t="str">
            <v/>
          </cell>
        </row>
        <row r="17478">
          <cell r="A17478" t="str">
            <v/>
          </cell>
        </row>
        <row r="17479">
          <cell r="A17479" t="str">
            <v/>
          </cell>
        </row>
        <row r="17480">
          <cell r="A17480" t="str">
            <v/>
          </cell>
        </row>
        <row r="17481">
          <cell r="A17481" t="str">
            <v/>
          </cell>
        </row>
        <row r="17482">
          <cell r="A17482" t="str">
            <v/>
          </cell>
        </row>
        <row r="17483">
          <cell r="A17483" t="str">
            <v/>
          </cell>
        </row>
        <row r="17484">
          <cell r="A17484" t="str">
            <v/>
          </cell>
        </row>
        <row r="17485">
          <cell r="A17485" t="str">
            <v/>
          </cell>
        </row>
        <row r="17486">
          <cell r="A17486" t="str">
            <v/>
          </cell>
        </row>
        <row r="17487">
          <cell r="A17487" t="str">
            <v/>
          </cell>
        </row>
        <row r="17488">
          <cell r="A17488" t="str">
            <v/>
          </cell>
        </row>
        <row r="17489">
          <cell r="A17489" t="str">
            <v/>
          </cell>
        </row>
        <row r="17490">
          <cell r="A17490" t="str">
            <v/>
          </cell>
        </row>
        <row r="17491">
          <cell r="A17491" t="str">
            <v/>
          </cell>
        </row>
        <row r="17492">
          <cell r="A17492" t="str">
            <v/>
          </cell>
        </row>
        <row r="17493">
          <cell r="A17493" t="str">
            <v/>
          </cell>
        </row>
        <row r="17494">
          <cell r="A17494" t="str">
            <v/>
          </cell>
        </row>
        <row r="17495">
          <cell r="A17495" t="str">
            <v/>
          </cell>
        </row>
        <row r="17496">
          <cell r="A17496" t="str">
            <v/>
          </cell>
        </row>
        <row r="17497">
          <cell r="A17497" t="str">
            <v/>
          </cell>
        </row>
        <row r="17498">
          <cell r="A17498" t="str">
            <v/>
          </cell>
        </row>
        <row r="17499">
          <cell r="A17499" t="str">
            <v/>
          </cell>
        </row>
        <row r="17500">
          <cell r="A17500" t="str">
            <v/>
          </cell>
        </row>
        <row r="17501">
          <cell r="A17501" t="str">
            <v/>
          </cell>
        </row>
        <row r="17502">
          <cell r="A17502" t="str">
            <v/>
          </cell>
        </row>
        <row r="17503">
          <cell r="A17503" t="str">
            <v/>
          </cell>
        </row>
        <row r="17504">
          <cell r="A17504" t="str">
            <v/>
          </cell>
        </row>
        <row r="17505">
          <cell r="A17505" t="str">
            <v/>
          </cell>
        </row>
        <row r="17506">
          <cell r="A17506" t="str">
            <v/>
          </cell>
        </row>
        <row r="17507">
          <cell r="A17507" t="str">
            <v/>
          </cell>
        </row>
        <row r="17508">
          <cell r="A17508" t="str">
            <v/>
          </cell>
        </row>
        <row r="17509">
          <cell r="A17509" t="str">
            <v/>
          </cell>
        </row>
        <row r="17510">
          <cell r="A17510" t="str">
            <v/>
          </cell>
        </row>
        <row r="17511">
          <cell r="A17511" t="str">
            <v/>
          </cell>
        </row>
        <row r="17512">
          <cell r="A17512" t="str">
            <v/>
          </cell>
        </row>
        <row r="17513">
          <cell r="A17513" t="str">
            <v/>
          </cell>
        </row>
        <row r="17514">
          <cell r="A17514" t="str">
            <v/>
          </cell>
        </row>
        <row r="17515">
          <cell r="A17515" t="str">
            <v/>
          </cell>
        </row>
        <row r="17516">
          <cell r="A17516" t="str">
            <v/>
          </cell>
        </row>
        <row r="17517">
          <cell r="A17517" t="str">
            <v/>
          </cell>
        </row>
        <row r="17518">
          <cell r="A17518" t="str">
            <v/>
          </cell>
        </row>
        <row r="17519">
          <cell r="A17519" t="str">
            <v/>
          </cell>
        </row>
        <row r="17520">
          <cell r="A17520" t="str">
            <v/>
          </cell>
        </row>
        <row r="17521">
          <cell r="A17521" t="str">
            <v/>
          </cell>
        </row>
        <row r="17522">
          <cell r="A17522" t="str">
            <v/>
          </cell>
        </row>
        <row r="17523">
          <cell r="A17523" t="str">
            <v/>
          </cell>
        </row>
        <row r="17524">
          <cell r="A17524" t="str">
            <v/>
          </cell>
        </row>
        <row r="17525">
          <cell r="A17525" t="str">
            <v/>
          </cell>
        </row>
        <row r="17526">
          <cell r="A17526" t="str">
            <v/>
          </cell>
        </row>
        <row r="17527">
          <cell r="A17527" t="str">
            <v/>
          </cell>
        </row>
        <row r="17528">
          <cell r="A17528" t="str">
            <v/>
          </cell>
        </row>
        <row r="17529">
          <cell r="A17529" t="str">
            <v/>
          </cell>
        </row>
        <row r="17530">
          <cell r="A17530" t="str">
            <v/>
          </cell>
        </row>
        <row r="17531">
          <cell r="A17531" t="str">
            <v/>
          </cell>
        </row>
        <row r="17532">
          <cell r="A17532" t="str">
            <v/>
          </cell>
        </row>
        <row r="17533">
          <cell r="A17533" t="str">
            <v/>
          </cell>
        </row>
        <row r="17534">
          <cell r="A17534" t="str">
            <v/>
          </cell>
        </row>
        <row r="17535">
          <cell r="A17535" t="str">
            <v/>
          </cell>
        </row>
        <row r="17536">
          <cell r="A17536" t="str">
            <v/>
          </cell>
        </row>
        <row r="17537">
          <cell r="A17537" t="str">
            <v/>
          </cell>
        </row>
        <row r="17538">
          <cell r="A17538" t="str">
            <v/>
          </cell>
        </row>
        <row r="17539">
          <cell r="A17539" t="str">
            <v/>
          </cell>
        </row>
        <row r="17540">
          <cell r="A17540" t="str">
            <v/>
          </cell>
        </row>
        <row r="17541">
          <cell r="A17541" t="str">
            <v/>
          </cell>
        </row>
        <row r="17542">
          <cell r="A17542" t="str">
            <v/>
          </cell>
        </row>
        <row r="17543">
          <cell r="A17543" t="str">
            <v/>
          </cell>
        </row>
        <row r="17544">
          <cell r="A17544" t="str">
            <v/>
          </cell>
        </row>
        <row r="17545">
          <cell r="A17545" t="str">
            <v/>
          </cell>
        </row>
        <row r="17546">
          <cell r="A17546" t="str">
            <v/>
          </cell>
        </row>
        <row r="17547">
          <cell r="A17547" t="str">
            <v/>
          </cell>
        </row>
        <row r="17548">
          <cell r="A17548" t="str">
            <v/>
          </cell>
        </row>
        <row r="17549">
          <cell r="A17549" t="str">
            <v/>
          </cell>
        </row>
        <row r="17550">
          <cell r="A17550" t="str">
            <v/>
          </cell>
        </row>
        <row r="17551">
          <cell r="A17551" t="str">
            <v/>
          </cell>
        </row>
        <row r="17552">
          <cell r="A17552" t="str">
            <v/>
          </cell>
        </row>
        <row r="17553">
          <cell r="A17553" t="str">
            <v/>
          </cell>
        </row>
        <row r="17554">
          <cell r="A17554" t="str">
            <v/>
          </cell>
        </row>
        <row r="17555">
          <cell r="A17555" t="str">
            <v/>
          </cell>
        </row>
        <row r="17556">
          <cell r="A17556" t="str">
            <v/>
          </cell>
        </row>
        <row r="17557">
          <cell r="A17557" t="str">
            <v/>
          </cell>
        </row>
        <row r="17558">
          <cell r="A17558" t="str">
            <v/>
          </cell>
        </row>
        <row r="17559">
          <cell r="A17559" t="str">
            <v/>
          </cell>
        </row>
        <row r="17560">
          <cell r="A17560" t="str">
            <v/>
          </cell>
        </row>
        <row r="17561">
          <cell r="A17561" t="str">
            <v/>
          </cell>
        </row>
        <row r="17562">
          <cell r="A17562" t="str">
            <v/>
          </cell>
        </row>
        <row r="17563">
          <cell r="A17563" t="str">
            <v/>
          </cell>
        </row>
        <row r="17564">
          <cell r="A17564" t="str">
            <v/>
          </cell>
        </row>
        <row r="17565">
          <cell r="A17565" t="str">
            <v/>
          </cell>
        </row>
        <row r="17566">
          <cell r="A17566" t="str">
            <v/>
          </cell>
        </row>
        <row r="17567">
          <cell r="A17567" t="str">
            <v/>
          </cell>
        </row>
        <row r="17568">
          <cell r="A17568" t="str">
            <v/>
          </cell>
        </row>
        <row r="17569">
          <cell r="A17569" t="str">
            <v/>
          </cell>
        </row>
        <row r="17570">
          <cell r="A17570" t="str">
            <v/>
          </cell>
        </row>
        <row r="17571">
          <cell r="A17571" t="str">
            <v/>
          </cell>
        </row>
        <row r="17572">
          <cell r="A17572" t="str">
            <v/>
          </cell>
        </row>
        <row r="17573">
          <cell r="A17573" t="str">
            <v/>
          </cell>
        </row>
        <row r="17574">
          <cell r="A17574" t="str">
            <v/>
          </cell>
        </row>
        <row r="17575">
          <cell r="A17575" t="str">
            <v/>
          </cell>
        </row>
        <row r="17576">
          <cell r="A17576" t="str">
            <v/>
          </cell>
        </row>
        <row r="17577">
          <cell r="A17577" t="str">
            <v/>
          </cell>
        </row>
        <row r="17578">
          <cell r="A17578" t="str">
            <v/>
          </cell>
        </row>
        <row r="17579">
          <cell r="A17579" t="str">
            <v/>
          </cell>
        </row>
        <row r="17580">
          <cell r="A17580" t="str">
            <v/>
          </cell>
        </row>
        <row r="17581">
          <cell r="A17581" t="str">
            <v/>
          </cell>
        </row>
        <row r="17582">
          <cell r="A17582" t="str">
            <v/>
          </cell>
        </row>
        <row r="17583">
          <cell r="A17583" t="str">
            <v/>
          </cell>
        </row>
        <row r="17584">
          <cell r="A17584" t="str">
            <v/>
          </cell>
        </row>
        <row r="17585">
          <cell r="A17585" t="str">
            <v/>
          </cell>
        </row>
        <row r="17586">
          <cell r="A17586" t="str">
            <v/>
          </cell>
        </row>
        <row r="17587">
          <cell r="A17587" t="str">
            <v/>
          </cell>
        </row>
        <row r="17588">
          <cell r="A17588" t="str">
            <v/>
          </cell>
        </row>
        <row r="17589">
          <cell r="A17589" t="str">
            <v/>
          </cell>
        </row>
        <row r="17590">
          <cell r="A17590" t="str">
            <v/>
          </cell>
        </row>
        <row r="17591">
          <cell r="A17591" t="str">
            <v/>
          </cell>
        </row>
        <row r="17592">
          <cell r="A17592" t="str">
            <v/>
          </cell>
        </row>
        <row r="17593">
          <cell r="A17593" t="str">
            <v/>
          </cell>
        </row>
        <row r="17594">
          <cell r="A17594" t="str">
            <v/>
          </cell>
        </row>
        <row r="17595">
          <cell r="A17595" t="str">
            <v/>
          </cell>
        </row>
        <row r="17596">
          <cell r="A17596" t="str">
            <v/>
          </cell>
        </row>
        <row r="17597">
          <cell r="A17597" t="str">
            <v/>
          </cell>
        </row>
        <row r="17598">
          <cell r="A17598" t="str">
            <v/>
          </cell>
        </row>
        <row r="17599">
          <cell r="A17599" t="str">
            <v/>
          </cell>
        </row>
        <row r="17600">
          <cell r="A17600" t="str">
            <v/>
          </cell>
        </row>
        <row r="17601">
          <cell r="A17601" t="str">
            <v/>
          </cell>
        </row>
        <row r="17602">
          <cell r="A17602" t="str">
            <v/>
          </cell>
        </row>
        <row r="17603">
          <cell r="A17603" t="str">
            <v/>
          </cell>
        </row>
        <row r="17604">
          <cell r="A17604" t="str">
            <v/>
          </cell>
        </row>
        <row r="17605">
          <cell r="A17605" t="str">
            <v/>
          </cell>
        </row>
        <row r="17606">
          <cell r="A17606" t="str">
            <v/>
          </cell>
        </row>
        <row r="17607">
          <cell r="A17607" t="str">
            <v/>
          </cell>
        </row>
        <row r="17608">
          <cell r="A17608" t="str">
            <v/>
          </cell>
        </row>
        <row r="17609">
          <cell r="A17609" t="str">
            <v/>
          </cell>
        </row>
        <row r="17610">
          <cell r="A17610" t="str">
            <v/>
          </cell>
        </row>
        <row r="17611">
          <cell r="A17611" t="str">
            <v/>
          </cell>
        </row>
        <row r="17612">
          <cell r="A17612" t="str">
            <v/>
          </cell>
        </row>
        <row r="17613">
          <cell r="A17613" t="str">
            <v/>
          </cell>
        </row>
        <row r="17614">
          <cell r="A17614" t="str">
            <v/>
          </cell>
        </row>
        <row r="17615">
          <cell r="A17615" t="str">
            <v/>
          </cell>
        </row>
        <row r="17616">
          <cell r="A17616" t="str">
            <v/>
          </cell>
        </row>
        <row r="17617">
          <cell r="A17617" t="str">
            <v/>
          </cell>
        </row>
        <row r="17618">
          <cell r="A17618" t="str">
            <v/>
          </cell>
        </row>
        <row r="17619">
          <cell r="A17619" t="str">
            <v/>
          </cell>
        </row>
        <row r="17620">
          <cell r="A17620" t="str">
            <v/>
          </cell>
        </row>
        <row r="17621">
          <cell r="A17621" t="str">
            <v/>
          </cell>
        </row>
        <row r="17622">
          <cell r="A17622" t="str">
            <v/>
          </cell>
        </row>
        <row r="17623">
          <cell r="A17623" t="str">
            <v/>
          </cell>
        </row>
        <row r="17624">
          <cell r="A17624" t="str">
            <v/>
          </cell>
        </row>
        <row r="17625">
          <cell r="A17625" t="str">
            <v/>
          </cell>
        </row>
        <row r="17626">
          <cell r="A17626" t="str">
            <v/>
          </cell>
        </row>
        <row r="17627">
          <cell r="A17627" t="str">
            <v/>
          </cell>
        </row>
        <row r="17628">
          <cell r="A17628" t="str">
            <v/>
          </cell>
        </row>
        <row r="17629">
          <cell r="A17629" t="str">
            <v/>
          </cell>
        </row>
        <row r="17630">
          <cell r="A17630" t="str">
            <v/>
          </cell>
        </row>
        <row r="17631">
          <cell r="A17631" t="str">
            <v/>
          </cell>
        </row>
        <row r="17632">
          <cell r="A17632" t="str">
            <v/>
          </cell>
        </row>
        <row r="17633">
          <cell r="A17633" t="str">
            <v/>
          </cell>
        </row>
        <row r="17634">
          <cell r="A17634" t="str">
            <v/>
          </cell>
        </row>
        <row r="17635">
          <cell r="A17635" t="str">
            <v/>
          </cell>
        </row>
        <row r="17636">
          <cell r="A17636" t="str">
            <v/>
          </cell>
        </row>
        <row r="17637">
          <cell r="A17637" t="str">
            <v/>
          </cell>
        </row>
        <row r="17638">
          <cell r="A17638" t="str">
            <v/>
          </cell>
        </row>
        <row r="17639">
          <cell r="A17639" t="str">
            <v/>
          </cell>
        </row>
        <row r="17640">
          <cell r="A17640" t="str">
            <v/>
          </cell>
        </row>
        <row r="17641">
          <cell r="A17641" t="str">
            <v/>
          </cell>
        </row>
        <row r="17642">
          <cell r="A17642" t="str">
            <v/>
          </cell>
        </row>
        <row r="17643">
          <cell r="A17643" t="str">
            <v/>
          </cell>
        </row>
        <row r="17644">
          <cell r="A17644" t="str">
            <v/>
          </cell>
        </row>
        <row r="17645">
          <cell r="A17645" t="str">
            <v/>
          </cell>
        </row>
        <row r="17646">
          <cell r="A17646" t="str">
            <v/>
          </cell>
        </row>
        <row r="17647">
          <cell r="A17647" t="str">
            <v/>
          </cell>
        </row>
        <row r="17648">
          <cell r="A17648" t="str">
            <v/>
          </cell>
        </row>
        <row r="17649">
          <cell r="A17649" t="str">
            <v/>
          </cell>
        </row>
        <row r="17650">
          <cell r="A17650" t="str">
            <v/>
          </cell>
        </row>
        <row r="17651">
          <cell r="A17651" t="str">
            <v/>
          </cell>
        </row>
        <row r="17652">
          <cell r="A17652" t="str">
            <v/>
          </cell>
        </row>
        <row r="17653">
          <cell r="A17653" t="str">
            <v/>
          </cell>
        </row>
        <row r="17654">
          <cell r="A17654" t="str">
            <v/>
          </cell>
        </row>
        <row r="17655">
          <cell r="A17655" t="str">
            <v/>
          </cell>
        </row>
        <row r="17656">
          <cell r="A17656" t="str">
            <v/>
          </cell>
        </row>
        <row r="17657">
          <cell r="A17657" t="str">
            <v/>
          </cell>
        </row>
        <row r="17658">
          <cell r="A17658" t="str">
            <v/>
          </cell>
        </row>
        <row r="17659">
          <cell r="A17659" t="str">
            <v/>
          </cell>
        </row>
        <row r="17660">
          <cell r="A17660" t="str">
            <v/>
          </cell>
        </row>
        <row r="17661">
          <cell r="A17661" t="str">
            <v/>
          </cell>
        </row>
        <row r="17662">
          <cell r="A17662" t="str">
            <v/>
          </cell>
        </row>
        <row r="17663">
          <cell r="A17663" t="str">
            <v/>
          </cell>
        </row>
        <row r="17664">
          <cell r="A17664" t="str">
            <v/>
          </cell>
        </row>
        <row r="17665">
          <cell r="A17665" t="str">
            <v/>
          </cell>
        </row>
        <row r="17666">
          <cell r="A17666" t="str">
            <v/>
          </cell>
        </row>
        <row r="17667">
          <cell r="A17667" t="str">
            <v/>
          </cell>
        </row>
        <row r="17668">
          <cell r="A17668" t="str">
            <v/>
          </cell>
        </row>
        <row r="17669">
          <cell r="A17669" t="str">
            <v/>
          </cell>
        </row>
        <row r="17670">
          <cell r="A17670" t="str">
            <v/>
          </cell>
        </row>
        <row r="17671">
          <cell r="A17671" t="str">
            <v/>
          </cell>
        </row>
        <row r="17672">
          <cell r="A17672" t="str">
            <v/>
          </cell>
        </row>
        <row r="17673">
          <cell r="A17673" t="str">
            <v/>
          </cell>
        </row>
        <row r="17674">
          <cell r="A17674" t="str">
            <v/>
          </cell>
        </row>
        <row r="17675">
          <cell r="A17675" t="str">
            <v/>
          </cell>
        </row>
        <row r="17676">
          <cell r="A17676" t="str">
            <v/>
          </cell>
        </row>
        <row r="17677">
          <cell r="A17677" t="str">
            <v/>
          </cell>
        </row>
        <row r="17678">
          <cell r="A17678" t="str">
            <v/>
          </cell>
        </row>
        <row r="17679">
          <cell r="A17679" t="str">
            <v/>
          </cell>
        </row>
        <row r="17680">
          <cell r="A17680" t="str">
            <v/>
          </cell>
        </row>
        <row r="17681">
          <cell r="A17681" t="str">
            <v/>
          </cell>
        </row>
        <row r="17682">
          <cell r="A17682" t="str">
            <v/>
          </cell>
        </row>
        <row r="17683">
          <cell r="A17683" t="str">
            <v/>
          </cell>
        </row>
        <row r="17684">
          <cell r="A17684" t="str">
            <v/>
          </cell>
        </row>
        <row r="17685">
          <cell r="A17685" t="str">
            <v/>
          </cell>
        </row>
        <row r="17686">
          <cell r="A17686" t="str">
            <v/>
          </cell>
        </row>
        <row r="17687">
          <cell r="A17687" t="str">
            <v/>
          </cell>
        </row>
        <row r="17688">
          <cell r="A17688" t="str">
            <v/>
          </cell>
        </row>
        <row r="17689">
          <cell r="A17689" t="str">
            <v/>
          </cell>
        </row>
        <row r="17690">
          <cell r="A17690" t="str">
            <v/>
          </cell>
        </row>
        <row r="17691">
          <cell r="A17691" t="str">
            <v/>
          </cell>
        </row>
        <row r="17692">
          <cell r="A17692" t="str">
            <v/>
          </cell>
        </row>
        <row r="17693">
          <cell r="A17693" t="str">
            <v/>
          </cell>
        </row>
        <row r="17694">
          <cell r="A17694" t="str">
            <v/>
          </cell>
        </row>
        <row r="17695">
          <cell r="A17695" t="str">
            <v/>
          </cell>
        </row>
        <row r="17696">
          <cell r="A17696" t="str">
            <v/>
          </cell>
        </row>
        <row r="17697">
          <cell r="A17697" t="str">
            <v/>
          </cell>
        </row>
        <row r="17698">
          <cell r="A17698" t="str">
            <v/>
          </cell>
        </row>
        <row r="17699">
          <cell r="A17699" t="str">
            <v/>
          </cell>
        </row>
        <row r="17700">
          <cell r="A17700" t="str">
            <v/>
          </cell>
        </row>
        <row r="17701">
          <cell r="A17701" t="str">
            <v/>
          </cell>
        </row>
        <row r="17702">
          <cell r="A17702" t="str">
            <v/>
          </cell>
        </row>
        <row r="17703">
          <cell r="A17703" t="str">
            <v/>
          </cell>
        </row>
        <row r="17704">
          <cell r="A17704" t="str">
            <v/>
          </cell>
        </row>
        <row r="17705">
          <cell r="A17705" t="str">
            <v/>
          </cell>
        </row>
        <row r="17706">
          <cell r="A17706" t="str">
            <v/>
          </cell>
        </row>
        <row r="17707">
          <cell r="A17707" t="str">
            <v/>
          </cell>
        </row>
        <row r="17708">
          <cell r="A17708" t="str">
            <v/>
          </cell>
        </row>
        <row r="17709">
          <cell r="A17709" t="str">
            <v/>
          </cell>
        </row>
        <row r="17710">
          <cell r="A17710" t="str">
            <v/>
          </cell>
        </row>
        <row r="17711">
          <cell r="A17711" t="str">
            <v/>
          </cell>
        </row>
        <row r="17712">
          <cell r="A17712" t="str">
            <v/>
          </cell>
        </row>
        <row r="17713">
          <cell r="A17713" t="str">
            <v/>
          </cell>
        </row>
        <row r="17714">
          <cell r="A17714" t="str">
            <v/>
          </cell>
        </row>
        <row r="17715">
          <cell r="A17715" t="str">
            <v/>
          </cell>
        </row>
        <row r="17716">
          <cell r="A17716" t="str">
            <v/>
          </cell>
        </row>
        <row r="17717">
          <cell r="A17717" t="str">
            <v/>
          </cell>
        </row>
        <row r="17718">
          <cell r="A17718" t="str">
            <v/>
          </cell>
        </row>
        <row r="17719">
          <cell r="A17719" t="str">
            <v/>
          </cell>
        </row>
        <row r="17720">
          <cell r="A17720" t="str">
            <v/>
          </cell>
        </row>
        <row r="17721">
          <cell r="A17721" t="str">
            <v/>
          </cell>
        </row>
        <row r="17722">
          <cell r="A17722" t="str">
            <v/>
          </cell>
        </row>
        <row r="17723">
          <cell r="A17723" t="str">
            <v/>
          </cell>
        </row>
        <row r="17724">
          <cell r="A17724" t="str">
            <v/>
          </cell>
        </row>
        <row r="17725">
          <cell r="A17725" t="str">
            <v/>
          </cell>
        </row>
        <row r="17726">
          <cell r="A17726" t="str">
            <v/>
          </cell>
        </row>
        <row r="17727">
          <cell r="A17727" t="str">
            <v/>
          </cell>
        </row>
        <row r="17728">
          <cell r="A17728" t="str">
            <v/>
          </cell>
        </row>
        <row r="17729">
          <cell r="A17729" t="str">
            <v/>
          </cell>
        </row>
        <row r="17730">
          <cell r="A17730" t="str">
            <v/>
          </cell>
        </row>
        <row r="17731">
          <cell r="A17731" t="str">
            <v/>
          </cell>
        </row>
        <row r="17732">
          <cell r="A17732" t="str">
            <v/>
          </cell>
        </row>
        <row r="17733">
          <cell r="A17733" t="str">
            <v/>
          </cell>
        </row>
        <row r="17734">
          <cell r="A17734" t="str">
            <v/>
          </cell>
        </row>
        <row r="17735">
          <cell r="A17735" t="str">
            <v/>
          </cell>
        </row>
        <row r="17736">
          <cell r="A17736" t="str">
            <v/>
          </cell>
        </row>
        <row r="17737">
          <cell r="A17737" t="str">
            <v/>
          </cell>
        </row>
        <row r="17738">
          <cell r="A17738" t="str">
            <v/>
          </cell>
        </row>
        <row r="17739">
          <cell r="A17739" t="str">
            <v/>
          </cell>
        </row>
        <row r="17740">
          <cell r="A17740" t="str">
            <v/>
          </cell>
        </row>
        <row r="17741">
          <cell r="A17741" t="str">
            <v/>
          </cell>
        </row>
        <row r="17742">
          <cell r="A17742" t="str">
            <v/>
          </cell>
        </row>
        <row r="17743">
          <cell r="A17743" t="str">
            <v/>
          </cell>
        </row>
        <row r="17744">
          <cell r="A17744" t="str">
            <v/>
          </cell>
        </row>
        <row r="17745">
          <cell r="A17745" t="str">
            <v/>
          </cell>
        </row>
        <row r="17746">
          <cell r="A17746" t="str">
            <v/>
          </cell>
        </row>
        <row r="17747">
          <cell r="A17747" t="str">
            <v/>
          </cell>
        </row>
        <row r="17748">
          <cell r="A17748" t="str">
            <v/>
          </cell>
        </row>
        <row r="17749">
          <cell r="A17749" t="str">
            <v/>
          </cell>
        </row>
        <row r="17750">
          <cell r="A17750" t="str">
            <v/>
          </cell>
        </row>
        <row r="17751">
          <cell r="A17751" t="str">
            <v/>
          </cell>
        </row>
        <row r="17752">
          <cell r="A17752" t="str">
            <v/>
          </cell>
        </row>
        <row r="17753">
          <cell r="A17753" t="str">
            <v/>
          </cell>
        </row>
        <row r="17754">
          <cell r="A17754" t="str">
            <v/>
          </cell>
        </row>
        <row r="17755">
          <cell r="A17755" t="str">
            <v/>
          </cell>
        </row>
        <row r="17756">
          <cell r="A17756" t="str">
            <v/>
          </cell>
        </row>
        <row r="17757">
          <cell r="A17757" t="str">
            <v/>
          </cell>
        </row>
        <row r="17758">
          <cell r="A17758" t="str">
            <v/>
          </cell>
        </row>
        <row r="17759">
          <cell r="A17759" t="str">
            <v/>
          </cell>
        </row>
        <row r="17760">
          <cell r="A17760" t="str">
            <v/>
          </cell>
        </row>
        <row r="17761">
          <cell r="A17761" t="str">
            <v/>
          </cell>
        </row>
        <row r="17762">
          <cell r="A17762" t="str">
            <v/>
          </cell>
        </row>
        <row r="17763">
          <cell r="A17763" t="str">
            <v/>
          </cell>
        </row>
        <row r="17764">
          <cell r="A17764" t="str">
            <v/>
          </cell>
        </row>
        <row r="17765">
          <cell r="A17765" t="str">
            <v/>
          </cell>
        </row>
        <row r="17766">
          <cell r="A17766" t="str">
            <v/>
          </cell>
        </row>
        <row r="17767">
          <cell r="A17767" t="str">
            <v/>
          </cell>
        </row>
        <row r="17768">
          <cell r="A17768" t="str">
            <v/>
          </cell>
        </row>
        <row r="17769">
          <cell r="A17769" t="str">
            <v/>
          </cell>
        </row>
        <row r="17770">
          <cell r="A17770" t="str">
            <v/>
          </cell>
        </row>
        <row r="17771">
          <cell r="A17771" t="str">
            <v/>
          </cell>
        </row>
        <row r="17772">
          <cell r="A17772" t="str">
            <v/>
          </cell>
        </row>
        <row r="17773">
          <cell r="A17773" t="str">
            <v/>
          </cell>
        </row>
        <row r="17774">
          <cell r="A17774" t="str">
            <v/>
          </cell>
        </row>
        <row r="17775">
          <cell r="A17775" t="str">
            <v/>
          </cell>
        </row>
        <row r="17776">
          <cell r="A17776" t="str">
            <v/>
          </cell>
        </row>
        <row r="17777">
          <cell r="A17777" t="str">
            <v/>
          </cell>
        </row>
        <row r="17778">
          <cell r="A17778" t="str">
            <v/>
          </cell>
        </row>
        <row r="17779">
          <cell r="A17779" t="str">
            <v/>
          </cell>
        </row>
        <row r="17780">
          <cell r="A17780" t="str">
            <v/>
          </cell>
        </row>
        <row r="17781">
          <cell r="A17781" t="str">
            <v/>
          </cell>
        </row>
        <row r="17782">
          <cell r="A17782" t="str">
            <v/>
          </cell>
        </row>
        <row r="17783">
          <cell r="A17783" t="str">
            <v/>
          </cell>
        </row>
        <row r="17784">
          <cell r="A17784" t="str">
            <v/>
          </cell>
        </row>
        <row r="17785">
          <cell r="A17785" t="str">
            <v/>
          </cell>
        </row>
        <row r="17786">
          <cell r="A17786" t="str">
            <v/>
          </cell>
        </row>
        <row r="17787">
          <cell r="A17787" t="str">
            <v/>
          </cell>
        </row>
        <row r="17788">
          <cell r="A17788" t="str">
            <v/>
          </cell>
        </row>
        <row r="17789">
          <cell r="A17789" t="str">
            <v/>
          </cell>
        </row>
        <row r="17790">
          <cell r="A17790" t="str">
            <v/>
          </cell>
        </row>
        <row r="17791">
          <cell r="A17791" t="str">
            <v/>
          </cell>
        </row>
        <row r="17792">
          <cell r="A17792" t="str">
            <v/>
          </cell>
        </row>
        <row r="17793">
          <cell r="A17793" t="str">
            <v/>
          </cell>
        </row>
        <row r="17794">
          <cell r="A17794" t="str">
            <v/>
          </cell>
        </row>
        <row r="17795">
          <cell r="A17795" t="str">
            <v/>
          </cell>
        </row>
        <row r="17796">
          <cell r="A17796" t="str">
            <v/>
          </cell>
        </row>
        <row r="17797">
          <cell r="A17797" t="str">
            <v/>
          </cell>
        </row>
        <row r="17798">
          <cell r="A17798" t="str">
            <v/>
          </cell>
        </row>
        <row r="17799">
          <cell r="A17799" t="str">
            <v/>
          </cell>
        </row>
        <row r="17800">
          <cell r="A17800" t="str">
            <v/>
          </cell>
        </row>
        <row r="17801">
          <cell r="A17801" t="str">
            <v/>
          </cell>
        </row>
        <row r="17802">
          <cell r="A17802" t="str">
            <v/>
          </cell>
        </row>
        <row r="17803">
          <cell r="A17803" t="str">
            <v/>
          </cell>
        </row>
        <row r="17804">
          <cell r="A17804" t="str">
            <v/>
          </cell>
        </row>
        <row r="17805">
          <cell r="A17805" t="str">
            <v/>
          </cell>
        </row>
        <row r="17806">
          <cell r="A17806" t="str">
            <v/>
          </cell>
        </row>
        <row r="17807">
          <cell r="A17807" t="str">
            <v/>
          </cell>
        </row>
        <row r="17808">
          <cell r="A17808" t="str">
            <v/>
          </cell>
        </row>
        <row r="17809">
          <cell r="A17809" t="str">
            <v/>
          </cell>
        </row>
        <row r="17810">
          <cell r="A17810" t="str">
            <v/>
          </cell>
        </row>
        <row r="17811">
          <cell r="A17811" t="str">
            <v/>
          </cell>
        </row>
        <row r="17812">
          <cell r="A17812" t="str">
            <v/>
          </cell>
        </row>
        <row r="17813">
          <cell r="A17813" t="str">
            <v/>
          </cell>
        </row>
        <row r="17814">
          <cell r="A17814" t="str">
            <v/>
          </cell>
        </row>
        <row r="17815">
          <cell r="A17815" t="str">
            <v/>
          </cell>
        </row>
        <row r="17816">
          <cell r="A17816" t="str">
            <v/>
          </cell>
        </row>
        <row r="17817">
          <cell r="A17817" t="str">
            <v/>
          </cell>
        </row>
        <row r="17818">
          <cell r="A17818" t="str">
            <v/>
          </cell>
        </row>
        <row r="17819">
          <cell r="A17819" t="str">
            <v/>
          </cell>
        </row>
        <row r="17820">
          <cell r="A17820" t="str">
            <v/>
          </cell>
        </row>
        <row r="17821">
          <cell r="A17821" t="str">
            <v/>
          </cell>
        </row>
        <row r="17822">
          <cell r="A17822" t="str">
            <v/>
          </cell>
        </row>
        <row r="17823">
          <cell r="A17823" t="str">
            <v/>
          </cell>
        </row>
        <row r="17824">
          <cell r="A17824" t="str">
            <v/>
          </cell>
        </row>
        <row r="17825">
          <cell r="A17825" t="str">
            <v/>
          </cell>
        </row>
        <row r="17826">
          <cell r="A17826" t="str">
            <v/>
          </cell>
        </row>
        <row r="17827">
          <cell r="A17827" t="str">
            <v/>
          </cell>
        </row>
        <row r="17828">
          <cell r="A17828" t="str">
            <v/>
          </cell>
        </row>
        <row r="17829">
          <cell r="A17829" t="str">
            <v/>
          </cell>
        </row>
        <row r="17830">
          <cell r="A17830" t="str">
            <v/>
          </cell>
        </row>
        <row r="17831">
          <cell r="A17831" t="str">
            <v/>
          </cell>
        </row>
        <row r="17832">
          <cell r="A17832" t="str">
            <v/>
          </cell>
        </row>
        <row r="17833">
          <cell r="A17833" t="str">
            <v/>
          </cell>
        </row>
        <row r="17834">
          <cell r="A17834" t="str">
            <v/>
          </cell>
        </row>
        <row r="17835">
          <cell r="A17835" t="str">
            <v/>
          </cell>
        </row>
        <row r="17836">
          <cell r="A17836" t="str">
            <v/>
          </cell>
        </row>
        <row r="17837">
          <cell r="A17837" t="str">
            <v/>
          </cell>
        </row>
        <row r="17838">
          <cell r="A17838" t="str">
            <v/>
          </cell>
        </row>
        <row r="17839">
          <cell r="A17839" t="str">
            <v/>
          </cell>
        </row>
        <row r="17840">
          <cell r="A17840" t="str">
            <v/>
          </cell>
        </row>
        <row r="17841">
          <cell r="A17841" t="str">
            <v/>
          </cell>
        </row>
        <row r="17842">
          <cell r="A17842" t="str">
            <v/>
          </cell>
        </row>
        <row r="17843">
          <cell r="A17843" t="str">
            <v/>
          </cell>
        </row>
        <row r="17844">
          <cell r="A17844" t="str">
            <v/>
          </cell>
        </row>
        <row r="17845">
          <cell r="A17845" t="str">
            <v/>
          </cell>
        </row>
        <row r="17846">
          <cell r="A17846" t="str">
            <v/>
          </cell>
        </row>
        <row r="17847">
          <cell r="A17847" t="str">
            <v/>
          </cell>
        </row>
        <row r="17848">
          <cell r="A17848" t="str">
            <v/>
          </cell>
        </row>
        <row r="17849">
          <cell r="A17849" t="str">
            <v/>
          </cell>
        </row>
        <row r="17850">
          <cell r="A17850" t="str">
            <v/>
          </cell>
        </row>
        <row r="17851">
          <cell r="A17851" t="str">
            <v/>
          </cell>
        </row>
        <row r="17852">
          <cell r="A17852" t="str">
            <v/>
          </cell>
        </row>
        <row r="17853">
          <cell r="A17853" t="str">
            <v/>
          </cell>
        </row>
        <row r="17854">
          <cell r="A17854" t="str">
            <v/>
          </cell>
        </row>
        <row r="17855">
          <cell r="A17855" t="str">
            <v/>
          </cell>
        </row>
        <row r="17856">
          <cell r="A17856" t="str">
            <v/>
          </cell>
        </row>
        <row r="17857">
          <cell r="A17857" t="str">
            <v/>
          </cell>
        </row>
        <row r="17858">
          <cell r="A17858" t="str">
            <v/>
          </cell>
        </row>
        <row r="17859">
          <cell r="A17859" t="str">
            <v/>
          </cell>
        </row>
        <row r="17860">
          <cell r="A17860" t="str">
            <v/>
          </cell>
        </row>
        <row r="17861">
          <cell r="A17861" t="str">
            <v/>
          </cell>
        </row>
        <row r="17862">
          <cell r="A17862" t="str">
            <v/>
          </cell>
        </row>
        <row r="17863">
          <cell r="A17863" t="str">
            <v/>
          </cell>
        </row>
        <row r="17864">
          <cell r="A17864" t="str">
            <v/>
          </cell>
        </row>
        <row r="17865">
          <cell r="A17865" t="str">
            <v/>
          </cell>
        </row>
        <row r="17866">
          <cell r="A17866" t="str">
            <v/>
          </cell>
        </row>
        <row r="17867">
          <cell r="A17867" t="str">
            <v/>
          </cell>
        </row>
        <row r="17868">
          <cell r="A17868" t="str">
            <v/>
          </cell>
        </row>
        <row r="17869">
          <cell r="A17869" t="str">
            <v/>
          </cell>
        </row>
        <row r="17870">
          <cell r="A17870" t="str">
            <v/>
          </cell>
        </row>
        <row r="17871">
          <cell r="A17871" t="str">
            <v/>
          </cell>
        </row>
        <row r="17872">
          <cell r="A17872" t="str">
            <v/>
          </cell>
        </row>
        <row r="17873">
          <cell r="A17873" t="str">
            <v/>
          </cell>
        </row>
        <row r="17874">
          <cell r="A17874" t="str">
            <v/>
          </cell>
        </row>
        <row r="17875">
          <cell r="A17875" t="str">
            <v/>
          </cell>
        </row>
        <row r="17876">
          <cell r="A17876" t="str">
            <v/>
          </cell>
        </row>
        <row r="17877">
          <cell r="A17877" t="str">
            <v/>
          </cell>
        </row>
        <row r="17878">
          <cell r="A17878" t="str">
            <v/>
          </cell>
        </row>
        <row r="17879">
          <cell r="A17879" t="str">
            <v/>
          </cell>
        </row>
        <row r="17880">
          <cell r="A17880" t="str">
            <v/>
          </cell>
        </row>
        <row r="17881">
          <cell r="A17881" t="str">
            <v/>
          </cell>
        </row>
        <row r="17882">
          <cell r="A17882" t="str">
            <v/>
          </cell>
        </row>
        <row r="17883">
          <cell r="A17883" t="str">
            <v/>
          </cell>
        </row>
        <row r="17884">
          <cell r="A17884" t="str">
            <v/>
          </cell>
        </row>
        <row r="17885">
          <cell r="A17885" t="str">
            <v/>
          </cell>
        </row>
        <row r="17886">
          <cell r="A17886" t="str">
            <v/>
          </cell>
        </row>
        <row r="17887">
          <cell r="A17887" t="str">
            <v/>
          </cell>
        </row>
        <row r="17888">
          <cell r="A17888" t="str">
            <v/>
          </cell>
        </row>
        <row r="17889">
          <cell r="A17889" t="str">
            <v/>
          </cell>
        </row>
        <row r="17890">
          <cell r="A17890" t="str">
            <v/>
          </cell>
        </row>
        <row r="17891">
          <cell r="A17891" t="str">
            <v/>
          </cell>
        </row>
        <row r="17892">
          <cell r="A17892" t="str">
            <v/>
          </cell>
        </row>
        <row r="17893">
          <cell r="A17893" t="str">
            <v/>
          </cell>
        </row>
        <row r="17894">
          <cell r="A17894" t="str">
            <v/>
          </cell>
        </row>
        <row r="17895">
          <cell r="A17895" t="str">
            <v/>
          </cell>
        </row>
        <row r="17896">
          <cell r="A17896" t="str">
            <v/>
          </cell>
        </row>
        <row r="17897">
          <cell r="A17897" t="str">
            <v/>
          </cell>
        </row>
        <row r="17898">
          <cell r="A17898" t="str">
            <v/>
          </cell>
        </row>
        <row r="17899">
          <cell r="A17899" t="str">
            <v/>
          </cell>
        </row>
        <row r="17900">
          <cell r="A17900" t="str">
            <v/>
          </cell>
        </row>
        <row r="17901">
          <cell r="A17901" t="str">
            <v/>
          </cell>
        </row>
        <row r="17902">
          <cell r="A17902" t="str">
            <v/>
          </cell>
        </row>
        <row r="17903">
          <cell r="A17903" t="str">
            <v/>
          </cell>
        </row>
        <row r="17904">
          <cell r="A17904" t="str">
            <v/>
          </cell>
        </row>
        <row r="17905">
          <cell r="A17905" t="str">
            <v/>
          </cell>
        </row>
        <row r="17906">
          <cell r="A17906" t="str">
            <v/>
          </cell>
        </row>
        <row r="17907">
          <cell r="A17907" t="str">
            <v/>
          </cell>
        </row>
        <row r="17908">
          <cell r="A17908" t="str">
            <v/>
          </cell>
        </row>
        <row r="17909">
          <cell r="A17909" t="str">
            <v/>
          </cell>
        </row>
        <row r="17910">
          <cell r="A17910" t="str">
            <v/>
          </cell>
        </row>
        <row r="17911">
          <cell r="A17911" t="str">
            <v/>
          </cell>
        </row>
        <row r="17912">
          <cell r="A17912" t="str">
            <v/>
          </cell>
        </row>
        <row r="17913">
          <cell r="A17913" t="str">
            <v/>
          </cell>
        </row>
        <row r="17914">
          <cell r="A17914" t="str">
            <v/>
          </cell>
        </row>
        <row r="17915">
          <cell r="A17915" t="str">
            <v/>
          </cell>
        </row>
        <row r="17916">
          <cell r="A17916" t="str">
            <v/>
          </cell>
        </row>
        <row r="17917">
          <cell r="A17917" t="str">
            <v/>
          </cell>
        </row>
        <row r="17918">
          <cell r="A17918" t="str">
            <v/>
          </cell>
        </row>
        <row r="17919">
          <cell r="A17919" t="str">
            <v/>
          </cell>
        </row>
        <row r="17920">
          <cell r="A17920" t="str">
            <v/>
          </cell>
        </row>
        <row r="17921">
          <cell r="A17921" t="str">
            <v/>
          </cell>
        </row>
        <row r="17922">
          <cell r="A17922" t="str">
            <v/>
          </cell>
        </row>
        <row r="17923">
          <cell r="A17923" t="str">
            <v/>
          </cell>
        </row>
        <row r="17924">
          <cell r="A17924" t="str">
            <v/>
          </cell>
        </row>
        <row r="17925">
          <cell r="A17925" t="str">
            <v/>
          </cell>
        </row>
        <row r="17926">
          <cell r="A17926" t="str">
            <v/>
          </cell>
        </row>
        <row r="17927">
          <cell r="A17927" t="str">
            <v/>
          </cell>
        </row>
        <row r="17928">
          <cell r="A17928" t="str">
            <v/>
          </cell>
        </row>
        <row r="17929">
          <cell r="A17929" t="str">
            <v/>
          </cell>
        </row>
        <row r="17930">
          <cell r="A17930" t="str">
            <v/>
          </cell>
        </row>
        <row r="17931">
          <cell r="A17931" t="str">
            <v/>
          </cell>
        </row>
        <row r="17932">
          <cell r="A17932" t="str">
            <v/>
          </cell>
        </row>
        <row r="17933">
          <cell r="A17933" t="str">
            <v/>
          </cell>
        </row>
        <row r="17934">
          <cell r="A17934" t="str">
            <v/>
          </cell>
        </row>
        <row r="17935">
          <cell r="A17935" t="str">
            <v/>
          </cell>
        </row>
        <row r="17936">
          <cell r="A17936" t="str">
            <v/>
          </cell>
        </row>
        <row r="17937">
          <cell r="A17937" t="str">
            <v/>
          </cell>
        </row>
        <row r="17938">
          <cell r="A17938" t="str">
            <v/>
          </cell>
        </row>
        <row r="17939">
          <cell r="A17939" t="str">
            <v/>
          </cell>
        </row>
        <row r="17940">
          <cell r="A17940" t="str">
            <v/>
          </cell>
        </row>
        <row r="17941">
          <cell r="A17941" t="str">
            <v/>
          </cell>
        </row>
        <row r="17942">
          <cell r="A17942" t="str">
            <v/>
          </cell>
        </row>
        <row r="17943">
          <cell r="A17943" t="str">
            <v/>
          </cell>
        </row>
        <row r="17944">
          <cell r="A17944" t="str">
            <v/>
          </cell>
        </row>
        <row r="17945">
          <cell r="A17945" t="str">
            <v/>
          </cell>
        </row>
        <row r="17946">
          <cell r="A17946" t="str">
            <v/>
          </cell>
        </row>
        <row r="17947">
          <cell r="A17947" t="str">
            <v/>
          </cell>
        </row>
        <row r="17948">
          <cell r="A17948" t="str">
            <v/>
          </cell>
        </row>
        <row r="17949">
          <cell r="A17949" t="str">
            <v/>
          </cell>
        </row>
        <row r="17950">
          <cell r="A17950" t="str">
            <v/>
          </cell>
        </row>
        <row r="17951">
          <cell r="A17951" t="str">
            <v/>
          </cell>
        </row>
        <row r="17952">
          <cell r="A17952" t="str">
            <v/>
          </cell>
        </row>
        <row r="17953">
          <cell r="A17953" t="str">
            <v/>
          </cell>
        </row>
        <row r="17954">
          <cell r="A17954" t="str">
            <v/>
          </cell>
        </row>
        <row r="17955">
          <cell r="A17955" t="str">
            <v/>
          </cell>
        </row>
        <row r="17956">
          <cell r="A17956" t="str">
            <v/>
          </cell>
        </row>
        <row r="17957">
          <cell r="A17957" t="str">
            <v/>
          </cell>
        </row>
        <row r="17958">
          <cell r="A17958" t="str">
            <v/>
          </cell>
        </row>
        <row r="17959">
          <cell r="A17959" t="str">
            <v/>
          </cell>
        </row>
        <row r="17960">
          <cell r="A17960" t="str">
            <v/>
          </cell>
        </row>
        <row r="17961">
          <cell r="A17961" t="str">
            <v/>
          </cell>
        </row>
        <row r="17962">
          <cell r="A17962" t="str">
            <v/>
          </cell>
        </row>
        <row r="17963">
          <cell r="A17963" t="str">
            <v/>
          </cell>
        </row>
        <row r="17964">
          <cell r="A17964" t="str">
            <v/>
          </cell>
        </row>
        <row r="17965">
          <cell r="A17965" t="str">
            <v/>
          </cell>
        </row>
        <row r="17966">
          <cell r="A17966" t="str">
            <v/>
          </cell>
        </row>
        <row r="17967">
          <cell r="A17967" t="str">
            <v/>
          </cell>
        </row>
        <row r="17968">
          <cell r="A17968" t="str">
            <v/>
          </cell>
        </row>
        <row r="17969">
          <cell r="A17969" t="str">
            <v/>
          </cell>
        </row>
        <row r="17970">
          <cell r="A17970" t="str">
            <v/>
          </cell>
        </row>
        <row r="17971">
          <cell r="A17971" t="str">
            <v/>
          </cell>
        </row>
        <row r="17972">
          <cell r="A17972" t="str">
            <v/>
          </cell>
        </row>
        <row r="17973">
          <cell r="A17973" t="str">
            <v/>
          </cell>
        </row>
        <row r="17974">
          <cell r="A17974" t="str">
            <v/>
          </cell>
        </row>
        <row r="17975">
          <cell r="A17975" t="str">
            <v/>
          </cell>
        </row>
        <row r="17976">
          <cell r="A17976" t="str">
            <v/>
          </cell>
        </row>
        <row r="17977">
          <cell r="A17977" t="str">
            <v/>
          </cell>
        </row>
        <row r="17978">
          <cell r="A17978" t="str">
            <v/>
          </cell>
        </row>
        <row r="17979">
          <cell r="A17979" t="str">
            <v/>
          </cell>
        </row>
        <row r="17980">
          <cell r="A17980" t="str">
            <v/>
          </cell>
        </row>
        <row r="17981">
          <cell r="A17981" t="str">
            <v/>
          </cell>
        </row>
        <row r="17982">
          <cell r="A17982" t="str">
            <v/>
          </cell>
        </row>
        <row r="17983">
          <cell r="A17983" t="str">
            <v/>
          </cell>
        </row>
        <row r="17984">
          <cell r="A17984" t="str">
            <v/>
          </cell>
        </row>
        <row r="17985">
          <cell r="A17985" t="str">
            <v/>
          </cell>
        </row>
        <row r="17986">
          <cell r="A17986" t="str">
            <v/>
          </cell>
        </row>
        <row r="17987">
          <cell r="A17987" t="str">
            <v/>
          </cell>
        </row>
        <row r="17988">
          <cell r="A17988" t="str">
            <v/>
          </cell>
        </row>
        <row r="17989">
          <cell r="A17989" t="str">
            <v/>
          </cell>
        </row>
        <row r="17990">
          <cell r="A17990" t="str">
            <v/>
          </cell>
        </row>
        <row r="17991">
          <cell r="A17991" t="str">
            <v/>
          </cell>
        </row>
        <row r="17992">
          <cell r="A17992" t="str">
            <v/>
          </cell>
        </row>
        <row r="17993">
          <cell r="A17993" t="str">
            <v/>
          </cell>
        </row>
        <row r="17994">
          <cell r="A17994" t="str">
            <v/>
          </cell>
        </row>
        <row r="17995">
          <cell r="A17995" t="str">
            <v/>
          </cell>
        </row>
        <row r="17996">
          <cell r="A17996" t="str">
            <v/>
          </cell>
        </row>
        <row r="17997">
          <cell r="A17997" t="str">
            <v/>
          </cell>
        </row>
        <row r="17998">
          <cell r="A17998" t="str">
            <v/>
          </cell>
        </row>
        <row r="17999">
          <cell r="A17999" t="str">
            <v/>
          </cell>
        </row>
        <row r="18000">
          <cell r="A18000" t="str">
            <v/>
          </cell>
        </row>
        <row r="18001">
          <cell r="A18001" t="str">
            <v/>
          </cell>
        </row>
        <row r="18002">
          <cell r="A18002" t="str">
            <v/>
          </cell>
        </row>
        <row r="18003">
          <cell r="A18003" t="str">
            <v/>
          </cell>
        </row>
        <row r="18004">
          <cell r="A18004" t="str">
            <v/>
          </cell>
        </row>
        <row r="18005">
          <cell r="A18005" t="str">
            <v/>
          </cell>
        </row>
        <row r="18006">
          <cell r="A18006" t="str">
            <v/>
          </cell>
        </row>
        <row r="18007">
          <cell r="A18007" t="str">
            <v/>
          </cell>
        </row>
        <row r="18008">
          <cell r="A18008" t="str">
            <v/>
          </cell>
        </row>
        <row r="18009">
          <cell r="A18009" t="str">
            <v/>
          </cell>
        </row>
        <row r="18010">
          <cell r="A18010" t="str">
            <v/>
          </cell>
        </row>
        <row r="18011">
          <cell r="A18011" t="str">
            <v/>
          </cell>
        </row>
        <row r="18012">
          <cell r="A18012" t="str">
            <v/>
          </cell>
        </row>
        <row r="18013">
          <cell r="A18013" t="str">
            <v/>
          </cell>
        </row>
        <row r="18014">
          <cell r="A18014" t="str">
            <v/>
          </cell>
        </row>
        <row r="18015">
          <cell r="A18015" t="str">
            <v/>
          </cell>
        </row>
        <row r="18016">
          <cell r="A18016" t="str">
            <v/>
          </cell>
        </row>
        <row r="18017">
          <cell r="A18017" t="str">
            <v/>
          </cell>
        </row>
        <row r="18018">
          <cell r="A18018" t="str">
            <v/>
          </cell>
        </row>
        <row r="18019">
          <cell r="A18019" t="str">
            <v/>
          </cell>
        </row>
        <row r="18020">
          <cell r="A18020" t="str">
            <v/>
          </cell>
        </row>
        <row r="18021">
          <cell r="A18021" t="str">
            <v/>
          </cell>
        </row>
        <row r="18022">
          <cell r="A18022" t="str">
            <v/>
          </cell>
        </row>
        <row r="18023">
          <cell r="A18023" t="str">
            <v/>
          </cell>
        </row>
        <row r="18024">
          <cell r="A18024" t="str">
            <v/>
          </cell>
        </row>
        <row r="18025">
          <cell r="A18025" t="str">
            <v/>
          </cell>
        </row>
        <row r="18026">
          <cell r="A18026" t="str">
            <v/>
          </cell>
        </row>
        <row r="18027">
          <cell r="A18027" t="str">
            <v/>
          </cell>
        </row>
        <row r="18028">
          <cell r="A18028" t="str">
            <v/>
          </cell>
        </row>
        <row r="18029">
          <cell r="A18029" t="str">
            <v/>
          </cell>
        </row>
        <row r="18030">
          <cell r="A18030" t="str">
            <v/>
          </cell>
        </row>
        <row r="18031">
          <cell r="A18031" t="str">
            <v/>
          </cell>
        </row>
        <row r="18032">
          <cell r="A18032" t="str">
            <v/>
          </cell>
        </row>
        <row r="18033">
          <cell r="A18033" t="str">
            <v/>
          </cell>
        </row>
        <row r="18034">
          <cell r="A18034" t="str">
            <v/>
          </cell>
        </row>
        <row r="18035">
          <cell r="A18035" t="str">
            <v/>
          </cell>
        </row>
        <row r="18036">
          <cell r="A18036" t="str">
            <v/>
          </cell>
        </row>
        <row r="18037">
          <cell r="A18037" t="str">
            <v/>
          </cell>
        </row>
        <row r="18038">
          <cell r="A18038" t="str">
            <v/>
          </cell>
        </row>
        <row r="18039">
          <cell r="A18039" t="str">
            <v/>
          </cell>
        </row>
        <row r="18040">
          <cell r="A18040" t="str">
            <v/>
          </cell>
        </row>
        <row r="18041">
          <cell r="A18041" t="str">
            <v/>
          </cell>
        </row>
        <row r="18042">
          <cell r="A18042" t="str">
            <v/>
          </cell>
        </row>
        <row r="18043">
          <cell r="A18043" t="str">
            <v/>
          </cell>
        </row>
        <row r="18044">
          <cell r="A18044" t="str">
            <v/>
          </cell>
        </row>
        <row r="18045">
          <cell r="A18045" t="str">
            <v/>
          </cell>
        </row>
        <row r="18046">
          <cell r="A18046" t="str">
            <v/>
          </cell>
        </row>
        <row r="18047">
          <cell r="A18047" t="str">
            <v/>
          </cell>
        </row>
        <row r="18048">
          <cell r="A18048" t="str">
            <v/>
          </cell>
        </row>
        <row r="18049">
          <cell r="A18049" t="str">
            <v/>
          </cell>
        </row>
        <row r="18050">
          <cell r="A18050" t="str">
            <v/>
          </cell>
        </row>
        <row r="18051">
          <cell r="A18051" t="str">
            <v/>
          </cell>
        </row>
        <row r="18052">
          <cell r="A18052" t="str">
            <v/>
          </cell>
        </row>
        <row r="18053">
          <cell r="A18053" t="str">
            <v/>
          </cell>
        </row>
        <row r="18054">
          <cell r="A18054" t="str">
            <v/>
          </cell>
        </row>
        <row r="18055">
          <cell r="A18055" t="str">
            <v/>
          </cell>
        </row>
        <row r="18056">
          <cell r="A18056" t="str">
            <v/>
          </cell>
        </row>
        <row r="18057">
          <cell r="A18057" t="str">
            <v/>
          </cell>
        </row>
        <row r="18058">
          <cell r="A18058" t="str">
            <v/>
          </cell>
        </row>
        <row r="18059">
          <cell r="A18059" t="str">
            <v/>
          </cell>
        </row>
        <row r="18060">
          <cell r="A18060" t="str">
            <v/>
          </cell>
        </row>
        <row r="18061">
          <cell r="A18061" t="str">
            <v/>
          </cell>
        </row>
        <row r="18062">
          <cell r="A18062" t="str">
            <v/>
          </cell>
        </row>
        <row r="18063">
          <cell r="A18063" t="str">
            <v/>
          </cell>
        </row>
        <row r="18064">
          <cell r="A18064" t="str">
            <v/>
          </cell>
        </row>
        <row r="18065">
          <cell r="A18065" t="str">
            <v/>
          </cell>
        </row>
        <row r="18066">
          <cell r="A18066" t="str">
            <v/>
          </cell>
        </row>
        <row r="18067">
          <cell r="A18067" t="str">
            <v/>
          </cell>
        </row>
        <row r="18068">
          <cell r="A18068" t="str">
            <v/>
          </cell>
        </row>
        <row r="18069">
          <cell r="A18069" t="str">
            <v/>
          </cell>
        </row>
        <row r="18070">
          <cell r="A18070" t="str">
            <v/>
          </cell>
        </row>
        <row r="18071">
          <cell r="A18071" t="str">
            <v/>
          </cell>
        </row>
        <row r="18072">
          <cell r="A18072" t="str">
            <v/>
          </cell>
        </row>
        <row r="18073">
          <cell r="A18073" t="str">
            <v/>
          </cell>
        </row>
        <row r="18074">
          <cell r="A18074" t="str">
            <v/>
          </cell>
        </row>
        <row r="18075">
          <cell r="A18075" t="str">
            <v/>
          </cell>
        </row>
        <row r="18076">
          <cell r="A18076" t="str">
            <v/>
          </cell>
        </row>
        <row r="18077">
          <cell r="A18077" t="str">
            <v/>
          </cell>
        </row>
        <row r="18078">
          <cell r="A18078" t="str">
            <v/>
          </cell>
        </row>
        <row r="18079">
          <cell r="A18079" t="str">
            <v/>
          </cell>
        </row>
        <row r="18080">
          <cell r="A18080" t="str">
            <v/>
          </cell>
        </row>
        <row r="18081">
          <cell r="A18081" t="str">
            <v/>
          </cell>
        </row>
        <row r="18082">
          <cell r="A18082" t="str">
            <v/>
          </cell>
        </row>
        <row r="18083">
          <cell r="A18083" t="str">
            <v/>
          </cell>
        </row>
        <row r="18084">
          <cell r="A18084" t="str">
            <v/>
          </cell>
        </row>
        <row r="18085">
          <cell r="A18085" t="str">
            <v/>
          </cell>
        </row>
        <row r="18086">
          <cell r="A18086" t="str">
            <v/>
          </cell>
        </row>
        <row r="18087">
          <cell r="A18087" t="str">
            <v/>
          </cell>
        </row>
        <row r="18088">
          <cell r="A18088" t="str">
            <v/>
          </cell>
        </row>
        <row r="18089">
          <cell r="A18089" t="str">
            <v/>
          </cell>
        </row>
        <row r="18090">
          <cell r="A18090" t="str">
            <v/>
          </cell>
        </row>
        <row r="18091">
          <cell r="A18091" t="str">
            <v/>
          </cell>
        </row>
        <row r="18092">
          <cell r="A18092" t="str">
            <v/>
          </cell>
        </row>
        <row r="18093">
          <cell r="A18093" t="str">
            <v/>
          </cell>
        </row>
        <row r="18094">
          <cell r="A18094" t="str">
            <v/>
          </cell>
        </row>
        <row r="18095">
          <cell r="A18095" t="str">
            <v/>
          </cell>
        </row>
        <row r="18096">
          <cell r="A18096" t="str">
            <v/>
          </cell>
        </row>
        <row r="18097">
          <cell r="A18097" t="str">
            <v/>
          </cell>
        </row>
        <row r="18098">
          <cell r="A18098" t="str">
            <v/>
          </cell>
        </row>
        <row r="18099">
          <cell r="A18099" t="str">
            <v/>
          </cell>
        </row>
        <row r="18100">
          <cell r="A18100" t="str">
            <v/>
          </cell>
        </row>
        <row r="18101">
          <cell r="A18101" t="str">
            <v/>
          </cell>
        </row>
        <row r="18102">
          <cell r="A18102" t="str">
            <v/>
          </cell>
        </row>
        <row r="18103">
          <cell r="A18103" t="str">
            <v/>
          </cell>
        </row>
        <row r="18104">
          <cell r="A18104" t="str">
            <v/>
          </cell>
        </row>
        <row r="18105">
          <cell r="A18105" t="str">
            <v/>
          </cell>
        </row>
        <row r="18106">
          <cell r="A18106" t="str">
            <v/>
          </cell>
        </row>
        <row r="18107">
          <cell r="A18107" t="str">
            <v/>
          </cell>
        </row>
        <row r="18108">
          <cell r="A18108" t="str">
            <v/>
          </cell>
        </row>
        <row r="18109">
          <cell r="A18109" t="str">
            <v/>
          </cell>
        </row>
        <row r="18110">
          <cell r="A18110" t="str">
            <v/>
          </cell>
        </row>
        <row r="18111">
          <cell r="A18111" t="str">
            <v/>
          </cell>
        </row>
        <row r="18112">
          <cell r="A18112" t="str">
            <v/>
          </cell>
        </row>
        <row r="18113">
          <cell r="A18113" t="str">
            <v/>
          </cell>
        </row>
        <row r="18114">
          <cell r="A18114" t="str">
            <v/>
          </cell>
        </row>
        <row r="18115">
          <cell r="A18115" t="str">
            <v/>
          </cell>
        </row>
        <row r="18116">
          <cell r="A18116" t="str">
            <v/>
          </cell>
        </row>
        <row r="18117">
          <cell r="A18117" t="str">
            <v/>
          </cell>
        </row>
        <row r="18118">
          <cell r="A18118" t="str">
            <v/>
          </cell>
        </row>
        <row r="18119">
          <cell r="A18119" t="str">
            <v/>
          </cell>
        </row>
        <row r="18120">
          <cell r="A18120" t="str">
            <v/>
          </cell>
        </row>
        <row r="18121">
          <cell r="A18121" t="str">
            <v/>
          </cell>
        </row>
        <row r="18122">
          <cell r="A18122" t="str">
            <v/>
          </cell>
        </row>
        <row r="18123">
          <cell r="A18123" t="str">
            <v/>
          </cell>
        </row>
        <row r="18124">
          <cell r="A18124" t="str">
            <v/>
          </cell>
        </row>
        <row r="18125">
          <cell r="A18125" t="str">
            <v/>
          </cell>
        </row>
        <row r="18126">
          <cell r="A18126" t="str">
            <v/>
          </cell>
        </row>
        <row r="18127">
          <cell r="A18127" t="str">
            <v/>
          </cell>
        </row>
        <row r="18128">
          <cell r="A18128" t="str">
            <v/>
          </cell>
        </row>
        <row r="18129">
          <cell r="A18129" t="str">
            <v/>
          </cell>
        </row>
        <row r="18130">
          <cell r="A18130" t="str">
            <v/>
          </cell>
        </row>
        <row r="18131">
          <cell r="A18131" t="str">
            <v/>
          </cell>
        </row>
        <row r="18132">
          <cell r="A18132" t="str">
            <v/>
          </cell>
        </row>
        <row r="18133">
          <cell r="A18133" t="str">
            <v/>
          </cell>
        </row>
        <row r="18134">
          <cell r="A18134" t="str">
            <v/>
          </cell>
        </row>
        <row r="18135">
          <cell r="A18135" t="str">
            <v/>
          </cell>
        </row>
        <row r="18136">
          <cell r="A18136" t="str">
            <v/>
          </cell>
        </row>
        <row r="18137">
          <cell r="A18137" t="str">
            <v/>
          </cell>
        </row>
        <row r="18138">
          <cell r="A18138" t="str">
            <v/>
          </cell>
        </row>
        <row r="18139">
          <cell r="A18139" t="str">
            <v/>
          </cell>
        </row>
        <row r="18140">
          <cell r="A18140" t="str">
            <v/>
          </cell>
        </row>
        <row r="18141">
          <cell r="A18141" t="str">
            <v/>
          </cell>
        </row>
        <row r="18142">
          <cell r="A18142" t="str">
            <v/>
          </cell>
        </row>
        <row r="18143">
          <cell r="A18143" t="str">
            <v/>
          </cell>
        </row>
        <row r="18144">
          <cell r="A18144" t="str">
            <v/>
          </cell>
        </row>
        <row r="18145">
          <cell r="A18145" t="str">
            <v/>
          </cell>
        </row>
        <row r="18146">
          <cell r="A18146" t="str">
            <v/>
          </cell>
        </row>
        <row r="18147">
          <cell r="A18147" t="str">
            <v/>
          </cell>
        </row>
        <row r="18148">
          <cell r="A18148" t="str">
            <v/>
          </cell>
        </row>
        <row r="18149">
          <cell r="A18149" t="str">
            <v/>
          </cell>
        </row>
        <row r="18150">
          <cell r="A18150" t="str">
            <v/>
          </cell>
        </row>
        <row r="18151">
          <cell r="A18151" t="str">
            <v/>
          </cell>
        </row>
        <row r="18152">
          <cell r="A18152" t="str">
            <v/>
          </cell>
        </row>
        <row r="18153">
          <cell r="A18153" t="str">
            <v/>
          </cell>
        </row>
        <row r="18154">
          <cell r="A18154" t="str">
            <v/>
          </cell>
        </row>
        <row r="18155">
          <cell r="A18155" t="str">
            <v/>
          </cell>
        </row>
        <row r="18156">
          <cell r="A18156" t="str">
            <v/>
          </cell>
        </row>
        <row r="18157">
          <cell r="A18157" t="str">
            <v/>
          </cell>
        </row>
        <row r="18158">
          <cell r="A18158" t="str">
            <v/>
          </cell>
        </row>
        <row r="18159">
          <cell r="A18159" t="str">
            <v/>
          </cell>
        </row>
        <row r="18160">
          <cell r="A18160" t="str">
            <v/>
          </cell>
        </row>
        <row r="18161">
          <cell r="A18161" t="str">
            <v/>
          </cell>
        </row>
        <row r="18162">
          <cell r="A18162" t="str">
            <v/>
          </cell>
        </row>
        <row r="18163">
          <cell r="A18163" t="str">
            <v/>
          </cell>
        </row>
        <row r="18164">
          <cell r="A18164" t="str">
            <v/>
          </cell>
        </row>
        <row r="18165">
          <cell r="A18165" t="str">
            <v/>
          </cell>
        </row>
        <row r="18166">
          <cell r="A18166" t="str">
            <v/>
          </cell>
        </row>
        <row r="18167">
          <cell r="A18167" t="str">
            <v/>
          </cell>
        </row>
        <row r="18168">
          <cell r="A18168" t="str">
            <v/>
          </cell>
        </row>
        <row r="18169">
          <cell r="A18169" t="str">
            <v/>
          </cell>
        </row>
        <row r="18170">
          <cell r="A18170" t="str">
            <v/>
          </cell>
        </row>
        <row r="18171">
          <cell r="A18171" t="str">
            <v/>
          </cell>
        </row>
        <row r="18172">
          <cell r="A18172" t="str">
            <v/>
          </cell>
        </row>
        <row r="18173">
          <cell r="A18173" t="str">
            <v/>
          </cell>
        </row>
        <row r="18174">
          <cell r="A18174" t="str">
            <v/>
          </cell>
        </row>
        <row r="18175">
          <cell r="A18175" t="str">
            <v/>
          </cell>
        </row>
        <row r="18176">
          <cell r="A18176" t="str">
            <v/>
          </cell>
        </row>
        <row r="18177">
          <cell r="A18177" t="str">
            <v/>
          </cell>
        </row>
        <row r="18178">
          <cell r="A18178" t="str">
            <v/>
          </cell>
        </row>
        <row r="18179">
          <cell r="A18179" t="str">
            <v/>
          </cell>
        </row>
        <row r="18180">
          <cell r="A18180" t="str">
            <v/>
          </cell>
        </row>
        <row r="18181">
          <cell r="A18181" t="str">
            <v/>
          </cell>
        </row>
        <row r="18182">
          <cell r="A18182" t="str">
            <v/>
          </cell>
        </row>
        <row r="18183">
          <cell r="A18183" t="str">
            <v/>
          </cell>
        </row>
        <row r="18184">
          <cell r="A18184" t="str">
            <v/>
          </cell>
        </row>
        <row r="18185">
          <cell r="A18185" t="str">
            <v/>
          </cell>
        </row>
        <row r="18186">
          <cell r="A18186" t="str">
            <v/>
          </cell>
        </row>
        <row r="18187">
          <cell r="A18187" t="str">
            <v/>
          </cell>
        </row>
        <row r="18188">
          <cell r="A18188" t="str">
            <v/>
          </cell>
        </row>
        <row r="18189">
          <cell r="A18189" t="str">
            <v/>
          </cell>
        </row>
        <row r="18190">
          <cell r="A18190" t="str">
            <v/>
          </cell>
        </row>
        <row r="18191">
          <cell r="A18191" t="str">
            <v/>
          </cell>
        </row>
        <row r="18192">
          <cell r="A18192" t="str">
            <v/>
          </cell>
        </row>
        <row r="18193">
          <cell r="A18193" t="str">
            <v/>
          </cell>
        </row>
        <row r="18194">
          <cell r="A18194" t="str">
            <v/>
          </cell>
        </row>
        <row r="18195">
          <cell r="A18195" t="str">
            <v/>
          </cell>
        </row>
        <row r="18196">
          <cell r="A18196" t="str">
            <v/>
          </cell>
        </row>
        <row r="18197">
          <cell r="A18197" t="str">
            <v/>
          </cell>
        </row>
        <row r="18198">
          <cell r="A18198" t="str">
            <v/>
          </cell>
        </row>
        <row r="18199">
          <cell r="A18199" t="str">
            <v/>
          </cell>
        </row>
        <row r="18200">
          <cell r="A18200" t="str">
            <v/>
          </cell>
        </row>
        <row r="18201">
          <cell r="A18201" t="str">
            <v/>
          </cell>
        </row>
        <row r="18202">
          <cell r="A18202" t="str">
            <v/>
          </cell>
        </row>
        <row r="18203">
          <cell r="A18203" t="str">
            <v/>
          </cell>
        </row>
        <row r="18204">
          <cell r="A18204" t="str">
            <v/>
          </cell>
        </row>
        <row r="18205">
          <cell r="A18205" t="str">
            <v/>
          </cell>
        </row>
        <row r="18206">
          <cell r="A18206" t="str">
            <v/>
          </cell>
        </row>
        <row r="18207">
          <cell r="A18207" t="str">
            <v/>
          </cell>
        </row>
        <row r="18208">
          <cell r="A18208" t="str">
            <v/>
          </cell>
        </row>
        <row r="18209">
          <cell r="A18209" t="str">
            <v/>
          </cell>
        </row>
        <row r="18210">
          <cell r="A18210" t="str">
            <v/>
          </cell>
        </row>
        <row r="18211">
          <cell r="A18211" t="str">
            <v/>
          </cell>
        </row>
        <row r="18212">
          <cell r="A18212" t="str">
            <v/>
          </cell>
        </row>
        <row r="18213">
          <cell r="A18213" t="str">
            <v/>
          </cell>
        </row>
        <row r="18214">
          <cell r="A18214" t="str">
            <v/>
          </cell>
        </row>
        <row r="18215">
          <cell r="A18215" t="str">
            <v/>
          </cell>
        </row>
        <row r="18216">
          <cell r="A18216" t="str">
            <v/>
          </cell>
        </row>
        <row r="18217">
          <cell r="A18217" t="str">
            <v/>
          </cell>
        </row>
        <row r="18218">
          <cell r="A18218" t="str">
            <v/>
          </cell>
        </row>
        <row r="18219">
          <cell r="A18219" t="str">
            <v/>
          </cell>
        </row>
        <row r="18220">
          <cell r="A18220" t="str">
            <v/>
          </cell>
        </row>
        <row r="18221">
          <cell r="A18221" t="str">
            <v/>
          </cell>
        </row>
        <row r="18222">
          <cell r="A18222" t="str">
            <v/>
          </cell>
        </row>
        <row r="18223">
          <cell r="A18223" t="str">
            <v/>
          </cell>
        </row>
        <row r="18224">
          <cell r="A18224" t="str">
            <v/>
          </cell>
        </row>
        <row r="18225">
          <cell r="A18225" t="str">
            <v/>
          </cell>
        </row>
        <row r="18226">
          <cell r="A18226" t="str">
            <v/>
          </cell>
        </row>
        <row r="18227">
          <cell r="A18227" t="str">
            <v/>
          </cell>
        </row>
        <row r="18228">
          <cell r="A18228" t="str">
            <v/>
          </cell>
        </row>
        <row r="18229">
          <cell r="A18229" t="str">
            <v/>
          </cell>
        </row>
        <row r="18230">
          <cell r="A18230" t="str">
            <v/>
          </cell>
        </row>
        <row r="18231">
          <cell r="A18231" t="str">
            <v/>
          </cell>
        </row>
        <row r="18232">
          <cell r="A18232" t="str">
            <v/>
          </cell>
        </row>
        <row r="18233">
          <cell r="A18233" t="str">
            <v/>
          </cell>
        </row>
        <row r="18234">
          <cell r="A18234" t="str">
            <v/>
          </cell>
        </row>
        <row r="18235">
          <cell r="A18235" t="str">
            <v/>
          </cell>
        </row>
        <row r="18236">
          <cell r="A18236" t="str">
            <v/>
          </cell>
        </row>
        <row r="18237">
          <cell r="A18237" t="str">
            <v/>
          </cell>
        </row>
        <row r="18238">
          <cell r="A18238" t="str">
            <v/>
          </cell>
        </row>
        <row r="18239">
          <cell r="A18239" t="str">
            <v/>
          </cell>
        </row>
        <row r="18240">
          <cell r="A18240" t="str">
            <v/>
          </cell>
        </row>
        <row r="18241">
          <cell r="A18241" t="str">
            <v/>
          </cell>
        </row>
        <row r="18242">
          <cell r="A18242" t="str">
            <v/>
          </cell>
        </row>
        <row r="18243">
          <cell r="A18243" t="str">
            <v/>
          </cell>
        </row>
        <row r="18244">
          <cell r="A18244" t="str">
            <v/>
          </cell>
        </row>
        <row r="18245">
          <cell r="A18245" t="str">
            <v/>
          </cell>
        </row>
        <row r="18246">
          <cell r="A18246" t="str">
            <v/>
          </cell>
        </row>
        <row r="18247">
          <cell r="A18247" t="str">
            <v/>
          </cell>
        </row>
        <row r="18248">
          <cell r="A18248" t="str">
            <v/>
          </cell>
        </row>
        <row r="18249">
          <cell r="A18249" t="str">
            <v/>
          </cell>
        </row>
        <row r="18250">
          <cell r="A18250" t="str">
            <v/>
          </cell>
        </row>
        <row r="18251">
          <cell r="A18251" t="str">
            <v/>
          </cell>
        </row>
        <row r="18252">
          <cell r="A18252" t="str">
            <v/>
          </cell>
        </row>
        <row r="18253">
          <cell r="A18253" t="str">
            <v/>
          </cell>
        </row>
        <row r="18254">
          <cell r="A18254" t="str">
            <v/>
          </cell>
        </row>
        <row r="18255">
          <cell r="A18255" t="str">
            <v/>
          </cell>
        </row>
        <row r="18256">
          <cell r="A18256" t="str">
            <v/>
          </cell>
        </row>
        <row r="18257">
          <cell r="A18257" t="str">
            <v/>
          </cell>
        </row>
        <row r="18258">
          <cell r="A18258" t="str">
            <v/>
          </cell>
        </row>
        <row r="18259">
          <cell r="A18259" t="str">
            <v/>
          </cell>
        </row>
        <row r="18260">
          <cell r="A18260" t="str">
            <v/>
          </cell>
        </row>
        <row r="18261">
          <cell r="A18261" t="str">
            <v/>
          </cell>
        </row>
        <row r="18262">
          <cell r="A18262" t="str">
            <v/>
          </cell>
        </row>
        <row r="18263">
          <cell r="A18263" t="str">
            <v/>
          </cell>
        </row>
        <row r="18264">
          <cell r="A18264" t="str">
            <v/>
          </cell>
        </row>
        <row r="18265">
          <cell r="A18265" t="str">
            <v/>
          </cell>
        </row>
        <row r="18266">
          <cell r="A18266" t="str">
            <v/>
          </cell>
        </row>
        <row r="18267">
          <cell r="A18267" t="str">
            <v/>
          </cell>
        </row>
        <row r="18268">
          <cell r="A18268" t="str">
            <v/>
          </cell>
        </row>
        <row r="18269">
          <cell r="A18269" t="str">
            <v/>
          </cell>
        </row>
        <row r="18270">
          <cell r="A18270" t="str">
            <v/>
          </cell>
        </row>
        <row r="18271">
          <cell r="A18271" t="str">
            <v/>
          </cell>
        </row>
        <row r="18272">
          <cell r="A18272" t="str">
            <v/>
          </cell>
        </row>
        <row r="18273">
          <cell r="A18273" t="str">
            <v/>
          </cell>
        </row>
        <row r="18274">
          <cell r="A18274" t="str">
            <v/>
          </cell>
        </row>
        <row r="18275">
          <cell r="A18275" t="str">
            <v/>
          </cell>
        </row>
        <row r="18276">
          <cell r="A18276" t="str">
            <v/>
          </cell>
        </row>
        <row r="18277">
          <cell r="A18277" t="str">
            <v/>
          </cell>
        </row>
        <row r="18278">
          <cell r="A18278" t="str">
            <v/>
          </cell>
        </row>
        <row r="18279">
          <cell r="A18279" t="str">
            <v/>
          </cell>
        </row>
        <row r="18280">
          <cell r="A18280" t="str">
            <v/>
          </cell>
        </row>
        <row r="18281">
          <cell r="A18281" t="str">
            <v/>
          </cell>
        </row>
        <row r="18282">
          <cell r="A18282" t="str">
            <v/>
          </cell>
        </row>
        <row r="18283">
          <cell r="A18283" t="str">
            <v/>
          </cell>
        </row>
        <row r="18284">
          <cell r="A18284" t="str">
            <v/>
          </cell>
        </row>
        <row r="18285">
          <cell r="A18285" t="str">
            <v/>
          </cell>
        </row>
        <row r="18286">
          <cell r="A18286" t="str">
            <v/>
          </cell>
        </row>
        <row r="18287">
          <cell r="A18287" t="str">
            <v/>
          </cell>
        </row>
        <row r="18288">
          <cell r="A18288" t="str">
            <v/>
          </cell>
        </row>
        <row r="18289">
          <cell r="A18289" t="str">
            <v/>
          </cell>
        </row>
        <row r="18290">
          <cell r="A18290" t="str">
            <v/>
          </cell>
        </row>
        <row r="18291">
          <cell r="A18291" t="str">
            <v/>
          </cell>
        </row>
        <row r="18292">
          <cell r="A18292" t="str">
            <v/>
          </cell>
        </row>
        <row r="18293">
          <cell r="A18293" t="str">
            <v/>
          </cell>
        </row>
        <row r="18294">
          <cell r="A18294" t="str">
            <v/>
          </cell>
        </row>
        <row r="18295">
          <cell r="A18295" t="str">
            <v/>
          </cell>
        </row>
        <row r="18296">
          <cell r="A18296" t="str">
            <v/>
          </cell>
        </row>
        <row r="18297">
          <cell r="A18297" t="str">
            <v/>
          </cell>
        </row>
        <row r="18298">
          <cell r="A18298" t="str">
            <v/>
          </cell>
        </row>
        <row r="18299">
          <cell r="A18299" t="str">
            <v/>
          </cell>
        </row>
        <row r="18300">
          <cell r="A18300" t="str">
            <v/>
          </cell>
        </row>
        <row r="18301">
          <cell r="A18301" t="str">
            <v/>
          </cell>
        </row>
        <row r="18302">
          <cell r="A18302" t="str">
            <v/>
          </cell>
        </row>
        <row r="18303">
          <cell r="A18303" t="str">
            <v/>
          </cell>
        </row>
        <row r="18304">
          <cell r="A18304" t="str">
            <v/>
          </cell>
        </row>
        <row r="18305">
          <cell r="A18305" t="str">
            <v/>
          </cell>
        </row>
        <row r="18306">
          <cell r="A18306" t="str">
            <v/>
          </cell>
        </row>
        <row r="18307">
          <cell r="A18307" t="str">
            <v/>
          </cell>
        </row>
        <row r="18308">
          <cell r="A18308" t="str">
            <v/>
          </cell>
        </row>
        <row r="18309">
          <cell r="A18309" t="str">
            <v/>
          </cell>
        </row>
        <row r="18310">
          <cell r="A18310" t="str">
            <v/>
          </cell>
        </row>
        <row r="18311">
          <cell r="A18311" t="str">
            <v/>
          </cell>
        </row>
        <row r="18312">
          <cell r="A18312" t="str">
            <v/>
          </cell>
        </row>
        <row r="18313">
          <cell r="A18313" t="str">
            <v/>
          </cell>
        </row>
        <row r="18314">
          <cell r="A18314" t="str">
            <v/>
          </cell>
        </row>
        <row r="18315">
          <cell r="A18315" t="str">
            <v/>
          </cell>
        </row>
        <row r="18316">
          <cell r="A18316" t="str">
            <v/>
          </cell>
        </row>
        <row r="18317">
          <cell r="A18317" t="str">
            <v/>
          </cell>
        </row>
        <row r="18318">
          <cell r="A18318" t="str">
            <v/>
          </cell>
        </row>
        <row r="18319">
          <cell r="A18319" t="str">
            <v/>
          </cell>
        </row>
        <row r="18320">
          <cell r="A18320" t="str">
            <v/>
          </cell>
        </row>
        <row r="18321">
          <cell r="A18321" t="str">
            <v/>
          </cell>
        </row>
        <row r="18322">
          <cell r="A18322" t="str">
            <v/>
          </cell>
        </row>
        <row r="18323">
          <cell r="A18323" t="str">
            <v/>
          </cell>
        </row>
        <row r="18324">
          <cell r="A18324" t="str">
            <v/>
          </cell>
        </row>
        <row r="18325">
          <cell r="A18325" t="str">
            <v/>
          </cell>
        </row>
        <row r="18326">
          <cell r="A18326" t="str">
            <v/>
          </cell>
        </row>
        <row r="18327">
          <cell r="A18327" t="str">
            <v/>
          </cell>
        </row>
        <row r="18328">
          <cell r="A18328" t="str">
            <v/>
          </cell>
        </row>
        <row r="18329">
          <cell r="A18329" t="str">
            <v/>
          </cell>
        </row>
        <row r="18330">
          <cell r="A18330" t="str">
            <v/>
          </cell>
        </row>
        <row r="18331">
          <cell r="A18331" t="str">
            <v/>
          </cell>
        </row>
        <row r="18332">
          <cell r="A18332" t="str">
            <v/>
          </cell>
        </row>
        <row r="18333">
          <cell r="A18333" t="str">
            <v/>
          </cell>
        </row>
        <row r="18334">
          <cell r="A18334" t="str">
            <v/>
          </cell>
        </row>
        <row r="18335">
          <cell r="A18335" t="str">
            <v/>
          </cell>
        </row>
        <row r="18336">
          <cell r="A18336" t="str">
            <v/>
          </cell>
        </row>
        <row r="18337">
          <cell r="A18337" t="str">
            <v/>
          </cell>
        </row>
        <row r="18338">
          <cell r="A18338" t="str">
            <v/>
          </cell>
        </row>
        <row r="18339">
          <cell r="A18339" t="str">
            <v/>
          </cell>
        </row>
        <row r="18340">
          <cell r="A18340" t="str">
            <v/>
          </cell>
        </row>
        <row r="18341">
          <cell r="A18341" t="str">
            <v/>
          </cell>
        </row>
        <row r="18342">
          <cell r="A18342" t="str">
            <v/>
          </cell>
        </row>
        <row r="18343">
          <cell r="A18343" t="str">
            <v/>
          </cell>
        </row>
        <row r="18344">
          <cell r="A18344" t="str">
            <v/>
          </cell>
        </row>
        <row r="18345">
          <cell r="A18345" t="str">
            <v/>
          </cell>
        </row>
        <row r="18346">
          <cell r="A18346" t="str">
            <v/>
          </cell>
        </row>
        <row r="18347">
          <cell r="A18347" t="str">
            <v/>
          </cell>
        </row>
        <row r="18348">
          <cell r="A18348" t="str">
            <v/>
          </cell>
        </row>
        <row r="18349">
          <cell r="A18349" t="str">
            <v/>
          </cell>
        </row>
        <row r="18350">
          <cell r="A18350" t="str">
            <v/>
          </cell>
        </row>
        <row r="18351">
          <cell r="A18351" t="str">
            <v/>
          </cell>
        </row>
        <row r="18352">
          <cell r="A18352" t="str">
            <v/>
          </cell>
        </row>
        <row r="18353">
          <cell r="A18353" t="str">
            <v/>
          </cell>
        </row>
        <row r="18354">
          <cell r="A18354" t="str">
            <v/>
          </cell>
        </row>
        <row r="18355">
          <cell r="A18355" t="str">
            <v/>
          </cell>
        </row>
        <row r="18356">
          <cell r="A18356" t="str">
            <v/>
          </cell>
        </row>
        <row r="18357">
          <cell r="A18357" t="str">
            <v/>
          </cell>
        </row>
        <row r="18358">
          <cell r="A18358" t="str">
            <v/>
          </cell>
        </row>
        <row r="18359">
          <cell r="A18359" t="str">
            <v/>
          </cell>
        </row>
        <row r="18360">
          <cell r="A18360" t="str">
            <v/>
          </cell>
        </row>
        <row r="18361">
          <cell r="A18361" t="str">
            <v/>
          </cell>
        </row>
        <row r="18362">
          <cell r="A18362" t="str">
            <v/>
          </cell>
        </row>
        <row r="18363">
          <cell r="A18363" t="str">
            <v/>
          </cell>
        </row>
        <row r="18364">
          <cell r="A18364" t="str">
            <v/>
          </cell>
        </row>
        <row r="18365">
          <cell r="A18365" t="str">
            <v/>
          </cell>
        </row>
        <row r="18366">
          <cell r="A18366" t="str">
            <v/>
          </cell>
        </row>
        <row r="18367">
          <cell r="A18367" t="str">
            <v/>
          </cell>
        </row>
        <row r="18368">
          <cell r="A18368" t="str">
            <v/>
          </cell>
        </row>
        <row r="18369">
          <cell r="A18369" t="str">
            <v/>
          </cell>
        </row>
        <row r="18370">
          <cell r="A18370" t="str">
            <v/>
          </cell>
        </row>
        <row r="18371">
          <cell r="A18371" t="str">
            <v/>
          </cell>
        </row>
        <row r="18372">
          <cell r="A18372" t="str">
            <v/>
          </cell>
        </row>
        <row r="18373">
          <cell r="A18373" t="str">
            <v/>
          </cell>
        </row>
        <row r="18374">
          <cell r="A18374" t="str">
            <v/>
          </cell>
        </row>
        <row r="18375">
          <cell r="A18375" t="str">
            <v/>
          </cell>
        </row>
        <row r="18376">
          <cell r="A18376" t="str">
            <v/>
          </cell>
        </row>
        <row r="18377">
          <cell r="A18377" t="str">
            <v/>
          </cell>
        </row>
        <row r="18378">
          <cell r="A18378" t="str">
            <v/>
          </cell>
        </row>
        <row r="18379">
          <cell r="A18379" t="str">
            <v/>
          </cell>
        </row>
        <row r="18380">
          <cell r="A18380" t="str">
            <v/>
          </cell>
        </row>
        <row r="18381">
          <cell r="A18381" t="str">
            <v/>
          </cell>
        </row>
        <row r="18382">
          <cell r="A18382" t="str">
            <v/>
          </cell>
        </row>
        <row r="18383">
          <cell r="A18383" t="str">
            <v/>
          </cell>
        </row>
        <row r="18384">
          <cell r="A18384" t="str">
            <v/>
          </cell>
        </row>
        <row r="18385">
          <cell r="A18385" t="str">
            <v/>
          </cell>
        </row>
        <row r="18386">
          <cell r="A18386" t="str">
            <v/>
          </cell>
        </row>
        <row r="18387">
          <cell r="A18387" t="str">
            <v/>
          </cell>
        </row>
        <row r="18388">
          <cell r="A18388" t="str">
            <v/>
          </cell>
        </row>
        <row r="18389">
          <cell r="A18389" t="str">
            <v/>
          </cell>
        </row>
        <row r="18390">
          <cell r="A18390" t="str">
            <v/>
          </cell>
        </row>
        <row r="18391">
          <cell r="A18391" t="str">
            <v/>
          </cell>
        </row>
        <row r="18392">
          <cell r="A18392" t="str">
            <v/>
          </cell>
        </row>
        <row r="18393">
          <cell r="A18393" t="str">
            <v/>
          </cell>
        </row>
        <row r="18394">
          <cell r="A18394" t="str">
            <v/>
          </cell>
        </row>
        <row r="18395">
          <cell r="A18395" t="str">
            <v/>
          </cell>
        </row>
        <row r="18396">
          <cell r="A18396" t="str">
            <v/>
          </cell>
        </row>
        <row r="18397">
          <cell r="A18397" t="str">
            <v/>
          </cell>
        </row>
        <row r="18398">
          <cell r="A18398" t="str">
            <v/>
          </cell>
        </row>
        <row r="18399">
          <cell r="A18399" t="str">
            <v/>
          </cell>
        </row>
        <row r="18400">
          <cell r="A18400" t="str">
            <v/>
          </cell>
        </row>
        <row r="18401">
          <cell r="A18401" t="str">
            <v/>
          </cell>
        </row>
        <row r="18402">
          <cell r="A18402" t="str">
            <v/>
          </cell>
        </row>
        <row r="18403">
          <cell r="A18403" t="str">
            <v/>
          </cell>
        </row>
        <row r="18404">
          <cell r="A18404" t="str">
            <v/>
          </cell>
        </row>
        <row r="18405">
          <cell r="A18405" t="str">
            <v/>
          </cell>
        </row>
        <row r="18406">
          <cell r="A18406" t="str">
            <v/>
          </cell>
        </row>
        <row r="18407">
          <cell r="A18407" t="str">
            <v/>
          </cell>
        </row>
        <row r="18408">
          <cell r="A18408" t="str">
            <v/>
          </cell>
        </row>
        <row r="18409">
          <cell r="A18409" t="str">
            <v/>
          </cell>
        </row>
        <row r="18410">
          <cell r="A18410" t="str">
            <v/>
          </cell>
        </row>
        <row r="18411">
          <cell r="A18411" t="str">
            <v/>
          </cell>
        </row>
        <row r="18412">
          <cell r="A18412" t="str">
            <v/>
          </cell>
        </row>
        <row r="18413">
          <cell r="A18413" t="str">
            <v/>
          </cell>
        </row>
        <row r="18414">
          <cell r="A18414" t="str">
            <v/>
          </cell>
        </row>
        <row r="18415">
          <cell r="A18415" t="str">
            <v/>
          </cell>
        </row>
        <row r="18416">
          <cell r="A18416" t="str">
            <v/>
          </cell>
        </row>
        <row r="18417">
          <cell r="A18417" t="str">
            <v/>
          </cell>
        </row>
        <row r="18418">
          <cell r="A18418" t="str">
            <v/>
          </cell>
        </row>
        <row r="18419">
          <cell r="A18419" t="str">
            <v/>
          </cell>
        </row>
        <row r="18420">
          <cell r="A18420" t="str">
            <v/>
          </cell>
        </row>
        <row r="18421">
          <cell r="A18421" t="str">
            <v/>
          </cell>
        </row>
        <row r="18422">
          <cell r="A18422" t="str">
            <v/>
          </cell>
        </row>
        <row r="18423">
          <cell r="A18423" t="str">
            <v/>
          </cell>
        </row>
        <row r="18424">
          <cell r="A18424" t="str">
            <v/>
          </cell>
        </row>
        <row r="18425">
          <cell r="A18425" t="str">
            <v/>
          </cell>
        </row>
        <row r="18426">
          <cell r="A18426" t="str">
            <v/>
          </cell>
        </row>
        <row r="18427">
          <cell r="A18427" t="str">
            <v/>
          </cell>
        </row>
        <row r="18428">
          <cell r="A18428" t="str">
            <v/>
          </cell>
        </row>
        <row r="18429">
          <cell r="A18429" t="str">
            <v/>
          </cell>
        </row>
        <row r="18430">
          <cell r="A18430" t="str">
            <v/>
          </cell>
        </row>
        <row r="18431">
          <cell r="A18431" t="str">
            <v/>
          </cell>
        </row>
        <row r="18432">
          <cell r="A18432" t="str">
            <v/>
          </cell>
        </row>
        <row r="18433">
          <cell r="A18433" t="str">
            <v/>
          </cell>
        </row>
        <row r="18434">
          <cell r="A18434" t="str">
            <v/>
          </cell>
        </row>
        <row r="18435">
          <cell r="A18435" t="str">
            <v/>
          </cell>
        </row>
        <row r="18436">
          <cell r="A18436" t="str">
            <v/>
          </cell>
        </row>
        <row r="18437">
          <cell r="A18437" t="str">
            <v/>
          </cell>
        </row>
        <row r="18438">
          <cell r="A18438" t="str">
            <v/>
          </cell>
        </row>
        <row r="18439">
          <cell r="A18439" t="str">
            <v/>
          </cell>
        </row>
        <row r="18440">
          <cell r="A18440" t="str">
            <v/>
          </cell>
        </row>
        <row r="18441">
          <cell r="A18441" t="str">
            <v/>
          </cell>
        </row>
        <row r="18442">
          <cell r="A18442" t="str">
            <v/>
          </cell>
        </row>
        <row r="18443">
          <cell r="A18443" t="str">
            <v/>
          </cell>
        </row>
        <row r="18444">
          <cell r="A18444" t="str">
            <v/>
          </cell>
        </row>
        <row r="18445">
          <cell r="A18445" t="str">
            <v/>
          </cell>
        </row>
        <row r="18446">
          <cell r="A18446" t="str">
            <v/>
          </cell>
        </row>
        <row r="18447">
          <cell r="A18447" t="str">
            <v/>
          </cell>
        </row>
        <row r="18448">
          <cell r="A18448" t="str">
            <v/>
          </cell>
        </row>
        <row r="18449">
          <cell r="A18449" t="str">
            <v/>
          </cell>
        </row>
        <row r="18450">
          <cell r="A18450" t="str">
            <v/>
          </cell>
        </row>
        <row r="18451">
          <cell r="A18451" t="str">
            <v/>
          </cell>
        </row>
        <row r="18452">
          <cell r="A18452" t="str">
            <v/>
          </cell>
        </row>
        <row r="18453">
          <cell r="A18453" t="str">
            <v/>
          </cell>
        </row>
        <row r="18454">
          <cell r="A18454" t="str">
            <v/>
          </cell>
        </row>
        <row r="18455">
          <cell r="A18455" t="str">
            <v/>
          </cell>
        </row>
        <row r="18456">
          <cell r="A18456" t="str">
            <v/>
          </cell>
        </row>
        <row r="18457">
          <cell r="A18457" t="str">
            <v/>
          </cell>
        </row>
        <row r="18458">
          <cell r="A18458" t="str">
            <v/>
          </cell>
        </row>
        <row r="18459">
          <cell r="A18459" t="str">
            <v/>
          </cell>
        </row>
        <row r="18460">
          <cell r="A18460" t="str">
            <v/>
          </cell>
        </row>
        <row r="18461">
          <cell r="A18461" t="str">
            <v/>
          </cell>
        </row>
        <row r="18462">
          <cell r="A18462" t="str">
            <v/>
          </cell>
        </row>
        <row r="18463">
          <cell r="A18463" t="str">
            <v/>
          </cell>
        </row>
        <row r="18464">
          <cell r="A18464" t="str">
            <v/>
          </cell>
        </row>
        <row r="18465">
          <cell r="A18465" t="str">
            <v/>
          </cell>
        </row>
        <row r="18466">
          <cell r="A18466" t="str">
            <v/>
          </cell>
        </row>
        <row r="18467">
          <cell r="A18467" t="str">
            <v/>
          </cell>
        </row>
        <row r="18468">
          <cell r="A18468" t="str">
            <v/>
          </cell>
        </row>
        <row r="18469">
          <cell r="A18469" t="str">
            <v/>
          </cell>
        </row>
        <row r="18470">
          <cell r="A18470" t="str">
            <v/>
          </cell>
        </row>
        <row r="18471">
          <cell r="A18471" t="str">
            <v/>
          </cell>
        </row>
        <row r="18472">
          <cell r="A18472" t="str">
            <v/>
          </cell>
        </row>
        <row r="18473">
          <cell r="A18473" t="str">
            <v/>
          </cell>
        </row>
        <row r="18474">
          <cell r="A18474" t="str">
            <v/>
          </cell>
        </row>
        <row r="18475">
          <cell r="A18475" t="str">
            <v/>
          </cell>
        </row>
        <row r="18476">
          <cell r="A18476" t="str">
            <v/>
          </cell>
        </row>
        <row r="18477">
          <cell r="A18477" t="str">
            <v/>
          </cell>
        </row>
        <row r="18478">
          <cell r="A18478" t="str">
            <v/>
          </cell>
        </row>
        <row r="18479">
          <cell r="A18479" t="str">
            <v/>
          </cell>
        </row>
        <row r="18480">
          <cell r="A18480" t="str">
            <v/>
          </cell>
        </row>
        <row r="18481">
          <cell r="A18481" t="str">
            <v/>
          </cell>
        </row>
        <row r="18482">
          <cell r="A18482" t="str">
            <v/>
          </cell>
        </row>
        <row r="18483">
          <cell r="A18483" t="str">
            <v/>
          </cell>
        </row>
        <row r="18484">
          <cell r="A18484" t="str">
            <v/>
          </cell>
        </row>
        <row r="18485">
          <cell r="A18485" t="str">
            <v/>
          </cell>
        </row>
        <row r="18486">
          <cell r="A18486" t="str">
            <v/>
          </cell>
        </row>
        <row r="18487">
          <cell r="A18487" t="str">
            <v/>
          </cell>
        </row>
        <row r="18488">
          <cell r="A18488" t="str">
            <v/>
          </cell>
        </row>
        <row r="18489">
          <cell r="A18489" t="str">
            <v/>
          </cell>
        </row>
        <row r="18490">
          <cell r="A18490" t="str">
            <v/>
          </cell>
        </row>
        <row r="18491">
          <cell r="A18491" t="str">
            <v/>
          </cell>
        </row>
        <row r="18492">
          <cell r="A18492" t="str">
            <v/>
          </cell>
        </row>
        <row r="18493">
          <cell r="A18493" t="str">
            <v/>
          </cell>
        </row>
        <row r="18494">
          <cell r="A18494" t="str">
            <v/>
          </cell>
        </row>
        <row r="18495">
          <cell r="A18495" t="str">
            <v/>
          </cell>
        </row>
        <row r="18496">
          <cell r="A18496" t="str">
            <v/>
          </cell>
        </row>
        <row r="18497">
          <cell r="A18497" t="str">
            <v/>
          </cell>
        </row>
        <row r="18498">
          <cell r="A18498" t="str">
            <v/>
          </cell>
        </row>
        <row r="18499">
          <cell r="A18499" t="str">
            <v/>
          </cell>
        </row>
        <row r="18500">
          <cell r="A18500" t="str">
            <v/>
          </cell>
        </row>
        <row r="18501">
          <cell r="A18501" t="str">
            <v/>
          </cell>
        </row>
        <row r="18502">
          <cell r="A18502" t="str">
            <v/>
          </cell>
        </row>
        <row r="18503">
          <cell r="A18503" t="str">
            <v/>
          </cell>
        </row>
        <row r="18504">
          <cell r="A18504" t="str">
            <v/>
          </cell>
        </row>
        <row r="18505">
          <cell r="A18505" t="str">
            <v/>
          </cell>
        </row>
        <row r="18506">
          <cell r="A18506" t="str">
            <v/>
          </cell>
        </row>
        <row r="18507">
          <cell r="A18507" t="str">
            <v/>
          </cell>
        </row>
        <row r="18508">
          <cell r="A18508" t="str">
            <v/>
          </cell>
        </row>
        <row r="18509">
          <cell r="A18509" t="str">
            <v/>
          </cell>
        </row>
        <row r="18510">
          <cell r="A18510" t="str">
            <v/>
          </cell>
        </row>
        <row r="18511">
          <cell r="A18511" t="str">
            <v/>
          </cell>
        </row>
        <row r="18512">
          <cell r="A18512" t="str">
            <v/>
          </cell>
        </row>
        <row r="18513">
          <cell r="A18513" t="str">
            <v/>
          </cell>
        </row>
        <row r="18514">
          <cell r="A18514" t="str">
            <v/>
          </cell>
        </row>
        <row r="18515">
          <cell r="A18515" t="str">
            <v/>
          </cell>
        </row>
        <row r="18516">
          <cell r="A18516" t="str">
            <v/>
          </cell>
        </row>
        <row r="18517">
          <cell r="A18517" t="str">
            <v/>
          </cell>
        </row>
        <row r="18518">
          <cell r="A18518" t="str">
            <v/>
          </cell>
        </row>
        <row r="18519">
          <cell r="A18519" t="str">
            <v/>
          </cell>
        </row>
        <row r="18520">
          <cell r="A18520" t="str">
            <v/>
          </cell>
        </row>
        <row r="18521">
          <cell r="A18521" t="str">
            <v/>
          </cell>
        </row>
        <row r="18522">
          <cell r="A18522" t="str">
            <v/>
          </cell>
        </row>
        <row r="18523">
          <cell r="A18523" t="str">
            <v/>
          </cell>
        </row>
        <row r="18524">
          <cell r="A18524" t="str">
            <v/>
          </cell>
        </row>
        <row r="18525">
          <cell r="A18525" t="str">
            <v/>
          </cell>
        </row>
        <row r="18526">
          <cell r="A18526" t="str">
            <v/>
          </cell>
        </row>
        <row r="18527">
          <cell r="A18527" t="str">
            <v/>
          </cell>
        </row>
        <row r="18528">
          <cell r="A18528" t="str">
            <v/>
          </cell>
        </row>
        <row r="18529">
          <cell r="A18529" t="str">
            <v/>
          </cell>
        </row>
        <row r="18530">
          <cell r="A18530" t="str">
            <v/>
          </cell>
        </row>
        <row r="18531">
          <cell r="A18531" t="str">
            <v/>
          </cell>
        </row>
        <row r="18532">
          <cell r="A18532" t="str">
            <v/>
          </cell>
        </row>
        <row r="18533">
          <cell r="A18533" t="str">
            <v/>
          </cell>
        </row>
        <row r="18534">
          <cell r="A18534" t="str">
            <v/>
          </cell>
        </row>
        <row r="18535">
          <cell r="A18535" t="str">
            <v/>
          </cell>
        </row>
        <row r="18536">
          <cell r="A18536" t="str">
            <v/>
          </cell>
        </row>
        <row r="18537">
          <cell r="A18537" t="str">
            <v/>
          </cell>
        </row>
        <row r="18538">
          <cell r="A18538" t="str">
            <v/>
          </cell>
        </row>
        <row r="18539">
          <cell r="A18539" t="str">
            <v/>
          </cell>
        </row>
        <row r="18540">
          <cell r="A18540" t="str">
            <v/>
          </cell>
        </row>
        <row r="18541">
          <cell r="A18541" t="str">
            <v/>
          </cell>
        </row>
        <row r="18542">
          <cell r="A18542" t="str">
            <v/>
          </cell>
        </row>
        <row r="18543">
          <cell r="A18543" t="str">
            <v/>
          </cell>
        </row>
        <row r="18544">
          <cell r="A18544" t="str">
            <v/>
          </cell>
        </row>
        <row r="18545">
          <cell r="A18545" t="str">
            <v/>
          </cell>
        </row>
        <row r="18546">
          <cell r="A18546" t="str">
            <v/>
          </cell>
        </row>
        <row r="18547">
          <cell r="A18547" t="str">
            <v/>
          </cell>
        </row>
        <row r="18548">
          <cell r="A18548" t="str">
            <v/>
          </cell>
        </row>
        <row r="18549">
          <cell r="A18549" t="str">
            <v/>
          </cell>
        </row>
        <row r="18550">
          <cell r="A18550" t="str">
            <v/>
          </cell>
        </row>
        <row r="18551">
          <cell r="A18551" t="str">
            <v/>
          </cell>
        </row>
        <row r="18552">
          <cell r="A18552" t="str">
            <v/>
          </cell>
        </row>
        <row r="18553">
          <cell r="A18553" t="str">
            <v/>
          </cell>
        </row>
        <row r="18554">
          <cell r="A18554" t="str">
            <v/>
          </cell>
        </row>
        <row r="18555">
          <cell r="A18555" t="str">
            <v/>
          </cell>
        </row>
        <row r="18556">
          <cell r="A18556" t="str">
            <v/>
          </cell>
        </row>
        <row r="18557">
          <cell r="A18557" t="str">
            <v/>
          </cell>
        </row>
        <row r="18558">
          <cell r="A18558" t="str">
            <v/>
          </cell>
        </row>
        <row r="18559">
          <cell r="A18559" t="str">
            <v/>
          </cell>
        </row>
        <row r="18560">
          <cell r="A18560" t="str">
            <v/>
          </cell>
        </row>
        <row r="18561">
          <cell r="A18561" t="str">
            <v/>
          </cell>
        </row>
        <row r="18562">
          <cell r="A18562" t="str">
            <v/>
          </cell>
        </row>
        <row r="18563">
          <cell r="A18563" t="str">
            <v/>
          </cell>
        </row>
        <row r="18564">
          <cell r="A18564" t="str">
            <v/>
          </cell>
        </row>
        <row r="18565">
          <cell r="A18565" t="str">
            <v/>
          </cell>
        </row>
        <row r="18566">
          <cell r="A18566" t="str">
            <v/>
          </cell>
        </row>
        <row r="18567">
          <cell r="A18567" t="str">
            <v/>
          </cell>
        </row>
        <row r="18568">
          <cell r="A18568" t="str">
            <v/>
          </cell>
        </row>
        <row r="18569">
          <cell r="A18569" t="str">
            <v/>
          </cell>
        </row>
        <row r="18570">
          <cell r="A18570" t="str">
            <v/>
          </cell>
        </row>
        <row r="18571">
          <cell r="A18571" t="str">
            <v/>
          </cell>
        </row>
        <row r="18572">
          <cell r="A18572" t="str">
            <v/>
          </cell>
        </row>
        <row r="18573">
          <cell r="A18573" t="str">
            <v/>
          </cell>
        </row>
        <row r="18574">
          <cell r="A18574" t="str">
            <v/>
          </cell>
        </row>
        <row r="18575">
          <cell r="A18575" t="str">
            <v/>
          </cell>
        </row>
        <row r="18576">
          <cell r="A18576" t="str">
            <v/>
          </cell>
        </row>
        <row r="18577">
          <cell r="A18577" t="str">
            <v/>
          </cell>
        </row>
        <row r="18578">
          <cell r="A18578" t="str">
            <v/>
          </cell>
        </row>
        <row r="18579">
          <cell r="A18579" t="str">
            <v/>
          </cell>
        </row>
        <row r="18580">
          <cell r="A18580" t="str">
            <v/>
          </cell>
        </row>
        <row r="18581">
          <cell r="A18581" t="str">
            <v/>
          </cell>
        </row>
        <row r="18582">
          <cell r="A18582" t="str">
            <v/>
          </cell>
        </row>
        <row r="18583">
          <cell r="A18583" t="str">
            <v/>
          </cell>
        </row>
        <row r="18584">
          <cell r="A18584" t="str">
            <v/>
          </cell>
        </row>
        <row r="18585">
          <cell r="A18585" t="str">
            <v/>
          </cell>
        </row>
        <row r="18586">
          <cell r="A18586" t="str">
            <v/>
          </cell>
        </row>
        <row r="18587">
          <cell r="A18587" t="str">
            <v/>
          </cell>
        </row>
        <row r="18588">
          <cell r="A18588" t="str">
            <v/>
          </cell>
        </row>
        <row r="18589">
          <cell r="A18589" t="str">
            <v/>
          </cell>
        </row>
        <row r="18590">
          <cell r="A18590" t="str">
            <v/>
          </cell>
        </row>
        <row r="18591">
          <cell r="A18591" t="str">
            <v/>
          </cell>
        </row>
        <row r="18592">
          <cell r="A18592" t="str">
            <v/>
          </cell>
        </row>
        <row r="18593">
          <cell r="A18593" t="str">
            <v/>
          </cell>
        </row>
        <row r="18594">
          <cell r="A18594" t="str">
            <v/>
          </cell>
        </row>
        <row r="18595">
          <cell r="A18595" t="str">
            <v/>
          </cell>
        </row>
        <row r="18596">
          <cell r="A18596" t="str">
            <v/>
          </cell>
        </row>
        <row r="18597">
          <cell r="A18597" t="str">
            <v/>
          </cell>
        </row>
        <row r="18598">
          <cell r="A18598" t="str">
            <v/>
          </cell>
        </row>
        <row r="18599">
          <cell r="A18599" t="str">
            <v/>
          </cell>
        </row>
        <row r="18600">
          <cell r="A18600" t="str">
            <v/>
          </cell>
        </row>
        <row r="18601">
          <cell r="A18601" t="str">
            <v/>
          </cell>
        </row>
        <row r="18602">
          <cell r="A18602" t="str">
            <v/>
          </cell>
        </row>
        <row r="18603">
          <cell r="A18603" t="str">
            <v/>
          </cell>
        </row>
        <row r="18604">
          <cell r="A18604" t="str">
            <v/>
          </cell>
        </row>
        <row r="18605">
          <cell r="A18605" t="str">
            <v/>
          </cell>
        </row>
        <row r="18606">
          <cell r="A18606" t="str">
            <v/>
          </cell>
        </row>
        <row r="18607">
          <cell r="A18607" t="str">
            <v/>
          </cell>
        </row>
        <row r="18608">
          <cell r="A18608" t="str">
            <v/>
          </cell>
        </row>
        <row r="18609">
          <cell r="A18609" t="str">
            <v/>
          </cell>
        </row>
        <row r="18610">
          <cell r="A18610" t="str">
            <v/>
          </cell>
        </row>
        <row r="18611">
          <cell r="A18611" t="str">
            <v/>
          </cell>
        </row>
        <row r="18612">
          <cell r="A18612" t="str">
            <v/>
          </cell>
        </row>
        <row r="18613">
          <cell r="A18613" t="str">
            <v/>
          </cell>
        </row>
        <row r="18614">
          <cell r="A18614" t="str">
            <v/>
          </cell>
        </row>
        <row r="18615">
          <cell r="A18615" t="str">
            <v/>
          </cell>
        </row>
        <row r="18616">
          <cell r="A18616" t="str">
            <v/>
          </cell>
        </row>
        <row r="18617">
          <cell r="A18617" t="str">
            <v/>
          </cell>
        </row>
        <row r="18618">
          <cell r="A18618" t="str">
            <v/>
          </cell>
        </row>
        <row r="18619">
          <cell r="A18619" t="str">
            <v/>
          </cell>
        </row>
        <row r="18620">
          <cell r="A18620" t="str">
            <v/>
          </cell>
        </row>
        <row r="18621">
          <cell r="A18621" t="str">
            <v/>
          </cell>
        </row>
        <row r="18622">
          <cell r="A18622" t="str">
            <v/>
          </cell>
        </row>
        <row r="18623">
          <cell r="A18623" t="str">
            <v/>
          </cell>
        </row>
        <row r="18624">
          <cell r="A18624" t="str">
            <v/>
          </cell>
        </row>
        <row r="18625">
          <cell r="A18625" t="str">
            <v/>
          </cell>
        </row>
        <row r="18626">
          <cell r="A18626" t="str">
            <v/>
          </cell>
        </row>
        <row r="18627">
          <cell r="A18627" t="str">
            <v/>
          </cell>
        </row>
        <row r="18628">
          <cell r="A18628" t="str">
            <v/>
          </cell>
        </row>
        <row r="18629">
          <cell r="A18629" t="str">
            <v/>
          </cell>
        </row>
        <row r="18630">
          <cell r="A18630" t="str">
            <v/>
          </cell>
        </row>
        <row r="18631">
          <cell r="A18631" t="str">
            <v/>
          </cell>
        </row>
        <row r="18632">
          <cell r="A18632" t="str">
            <v/>
          </cell>
        </row>
        <row r="18633">
          <cell r="A18633" t="str">
            <v/>
          </cell>
        </row>
        <row r="18634">
          <cell r="A18634" t="str">
            <v/>
          </cell>
        </row>
        <row r="18635">
          <cell r="A18635" t="str">
            <v/>
          </cell>
        </row>
        <row r="18636">
          <cell r="A18636" t="str">
            <v/>
          </cell>
        </row>
        <row r="18637">
          <cell r="A18637" t="str">
            <v/>
          </cell>
        </row>
        <row r="18638">
          <cell r="A18638" t="str">
            <v/>
          </cell>
        </row>
        <row r="18639">
          <cell r="A18639" t="str">
            <v/>
          </cell>
        </row>
        <row r="18640">
          <cell r="A18640" t="str">
            <v/>
          </cell>
        </row>
        <row r="18641">
          <cell r="A18641" t="str">
            <v/>
          </cell>
        </row>
        <row r="18642">
          <cell r="A18642" t="str">
            <v/>
          </cell>
        </row>
        <row r="18643">
          <cell r="A18643" t="str">
            <v/>
          </cell>
        </row>
        <row r="18644">
          <cell r="A18644" t="str">
            <v/>
          </cell>
        </row>
        <row r="18645">
          <cell r="A18645" t="str">
            <v/>
          </cell>
        </row>
        <row r="18646">
          <cell r="A18646" t="str">
            <v/>
          </cell>
        </row>
        <row r="18647">
          <cell r="A18647" t="str">
            <v/>
          </cell>
        </row>
        <row r="18648">
          <cell r="A18648" t="str">
            <v/>
          </cell>
        </row>
        <row r="18649">
          <cell r="A18649" t="str">
            <v/>
          </cell>
        </row>
        <row r="18650">
          <cell r="A18650" t="str">
            <v/>
          </cell>
        </row>
        <row r="18651">
          <cell r="A18651" t="str">
            <v/>
          </cell>
        </row>
        <row r="18652">
          <cell r="A18652" t="str">
            <v/>
          </cell>
        </row>
        <row r="18653">
          <cell r="A18653" t="str">
            <v/>
          </cell>
        </row>
        <row r="18654">
          <cell r="A18654" t="str">
            <v/>
          </cell>
        </row>
        <row r="18655">
          <cell r="A18655" t="str">
            <v/>
          </cell>
        </row>
        <row r="18656">
          <cell r="A18656" t="str">
            <v/>
          </cell>
        </row>
        <row r="18657">
          <cell r="A18657" t="str">
            <v/>
          </cell>
        </row>
        <row r="18658">
          <cell r="A18658" t="str">
            <v/>
          </cell>
        </row>
        <row r="18659">
          <cell r="A18659" t="str">
            <v/>
          </cell>
        </row>
        <row r="18660">
          <cell r="A18660" t="str">
            <v/>
          </cell>
        </row>
        <row r="18661">
          <cell r="A18661" t="str">
            <v/>
          </cell>
        </row>
        <row r="18662">
          <cell r="A18662" t="str">
            <v/>
          </cell>
        </row>
        <row r="18663">
          <cell r="A18663" t="str">
            <v/>
          </cell>
        </row>
        <row r="18664">
          <cell r="A18664" t="str">
            <v/>
          </cell>
        </row>
        <row r="18665">
          <cell r="A18665" t="str">
            <v/>
          </cell>
        </row>
        <row r="18666">
          <cell r="A18666" t="str">
            <v/>
          </cell>
        </row>
        <row r="18667">
          <cell r="A18667" t="str">
            <v/>
          </cell>
        </row>
        <row r="18668">
          <cell r="A18668" t="str">
            <v/>
          </cell>
        </row>
        <row r="18669">
          <cell r="A18669" t="str">
            <v/>
          </cell>
        </row>
        <row r="18670">
          <cell r="A18670" t="str">
            <v/>
          </cell>
        </row>
        <row r="18671">
          <cell r="A18671" t="str">
            <v/>
          </cell>
        </row>
        <row r="18672">
          <cell r="A18672" t="str">
            <v/>
          </cell>
        </row>
        <row r="18673">
          <cell r="A18673" t="str">
            <v/>
          </cell>
        </row>
        <row r="18674">
          <cell r="A18674" t="str">
            <v/>
          </cell>
        </row>
        <row r="18675">
          <cell r="A18675" t="str">
            <v/>
          </cell>
        </row>
        <row r="18676">
          <cell r="A18676" t="str">
            <v/>
          </cell>
        </row>
        <row r="18677">
          <cell r="A18677" t="str">
            <v/>
          </cell>
        </row>
        <row r="18678">
          <cell r="A18678" t="str">
            <v/>
          </cell>
        </row>
        <row r="18679">
          <cell r="A18679" t="str">
            <v/>
          </cell>
        </row>
        <row r="18680">
          <cell r="A18680" t="str">
            <v/>
          </cell>
        </row>
        <row r="18681">
          <cell r="A18681" t="str">
            <v/>
          </cell>
        </row>
        <row r="18682">
          <cell r="A18682" t="str">
            <v/>
          </cell>
        </row>
        <row r="18683">
          <cell r="A18683" t="str">
            <v/>
          </cell>
        </row>
        <row r="18684">
          <cell r="A18684" t="str">
            <v/>
          </cell>
        </row>
        <row r="18685">
          <cell r="A18685" t="str">
            <v/>
          </cell>
        </row>
        <row r="18686">
          <cell r="A18686" t="str">
            <v/>
          </cell>
        </row>
        <row r="18687">
          <cell r="A18687" t="str">
            <v/>
          </cell>
        </row>
        <row r="18688">
          <cell r="A18688" t="str">
            <v/>
          </cell>
        </row>
        <row r="18689">
          <cell r="A18689" t="str">
            <v/>
          </cell>
        </row>
        <row r="18690">
          <cell r="A18690" t="str">
            <v/>
          </cell>
        </row>
        <row r="18691">
          <cell r="A18691" t="str">
            <v/>
          </cell>
        </row>
        <row r="18692">
          <cell r="A18692" t="str">
            <v/>
          </cell>
        </row>
        <row r="18693">
          <cell r="A18693" t="str">
            <v/>
          </cell>
        </row>
        <row r="18694">
          <cell r="A18694" t="str">
            <v/>
          </cell>
        </row>
        <row r="18695">
          <cell r="A18695" t="str">
            <v/>
          </cell>
        </row>
        <row r="18696">
          <cell r="A18696" t="str">
            <v/>
          </cell>
        </row>
        <row r="18697">
          <cell r="A18697" t="str">
            <v/>
          </cell>
        </row>
        <row r="18698">
          <cell r="A18698" t="str">
            <v/>
          </cell>
        </row>
        <row r="18699">
          <cell r="A18699" t="str">
            <v/>
          </cell>
        </row>
        <row r="18700">
          <cell r="A18700" t="str">
            <v/>
          </cell>
        </row>
        <row r="18701">
          <cell r="A18701" t="str">
            <v/>
          </cell>
        </row>
        <row r="18702">
          <cell r="A18702" t="str">
            <v/>
          </cell>
        </row>
        <row r="18703">
          <cell r="A18703" t="str">
            <v/>
          </cell>
        </row>
        <row r="18704">
          <cell r="A18704" t="str">
            <v/>
          </cell>
        </row>
        <row r="18705">
          <cell r="A18705" t="str">
            <v/>
          </cell>
        </row>
        <row r="18706">
          <cell r="A18706" t="str">
            <v/>
          </cell>
        </row>
        <row r="18707">
          <cell r="A18707" t="str">
            <v/>
          </cell>
        </row>
        <row r="18708">
          <cell r="A18708" t="str">
            <v/>
          </cell>
        </row>
        <row r="18709">
          <cell r="A18709" t="str">
            <v/>
          </cell>
        </row>
        <row r="18710">
          <cell r="A18710" t="str">
            <v/>
          </cell>
        </row>
        <row r="18711">
          <cell r="A18711" t="str">
            <v/>
          </cell>
        </row>
        <row r="18712">
          <cell r="A18712" t="str">
            <v/>
          </cell>
        </row>
        <row r="18713">
          <cell r="A18713" t="str">
            <v/>
          </cell>
        </row>
        <row r="18714">
          <cell r="A18714" t="str">
            <v/>
          </cell>
        </row>
        <row r="18715">
          <cell r="A18715" t="str">
            <v/>
          </cell>
        </row>
        <row r="18716">
          <cell r="A18716" t="str">
            <v/>
          </cell>
        </row>
        <row r="18717">
          <cell r="A18717" t="str">
            <v/>
          </cell>
        </row>
        <row r="18718">
          <cell r="A18718" t="str">
            <v/>
          </cell>
        </row>
        <row r="18719">
          <cell r="A18719" t="str">
            <v/>
          </cell>
        </row>
        <row r="18720">
          <cell r="A18720" t="str">
            <v/>
          </cell>
        </row>
        <row r="18721">
          <cell r="A18721" t="str">
            <v/>
          </cell>
        </row>
        <row r="18722">
          <cell r="A18722" t="str">
            <v/>
          </cell>
        </row>
        <row r="18723">
          <cell r="A18723" t="str">
            <v/>
          </cell>
        </row>
        <row r="18724">
          <cell r="A18724" t="str">
            <v/>
          </cell>
        </row>
        <row r="18725">
          <cell r="A18725" t="str">
            <v/>
          </cell>
        </row>
        <row r="18726">
          <cell r="A18726" t="str">
            <v/>
          </cell>
        </row>
        <row r="18727">
          <cell r="A18727" t="str">
            <v/>
          </cell>
        </row>
        <row r="18728">
          <cell r="A18728" t="str">
            <v/>
          </cell>
        </row>
        <row r="18729">
          <cell r="A18729" t="str">
            <v/>
          </cell>
        </row>
        <row r="18730">
          <cell r="A18730" t="str">
            <v/>
          </cell>
        </row>
        <row r="18731">
          <cell r="A18731" t="str">
            <v/>
          </cell>
        </row>
        <row r="18732">
          <cell r="A18732" t="str">
            <v/>
          </cell>
        </row>
        <row r="18733">
          <cell r="A18733" t="str">
            <v/>
          </cell>
        </row>
        <row r="18734">
          <cell r="A18734" t="str">
            <v/>
          </cell>
        </row>
        <row r="18735">
          <cell r="A18735" t="str">
            <v/>
          </cell>
        </row>
        <row r="18736">
          <cell r="A18736" t="str">
            <v/>
          </cell>
        </row>
        <row r="18737">
          <cell r="A18737" t="str">
            <v/>
          </cell>
        </row>
        <row r="18738">
          <cell r="A18738" t="str">
            <v/>
          </cell>
        </row>
        <row r="18739">
          <cell r="A18739" t="str">
            <v/>
          </cell>
        </row>
        <row r="18740">
          <cell r="A18740" t="str">
            <v/>
          </cell>
        </row>
        <row r="18741">
          <cell r="A18741" t="str">
            <v/>
          </cell>
        </row>
        <row r="18742">
          <cell r="A18742" t="str">
            <v/>
          </cell>
        </row>
        <row r="18743">
          <cell r="A18743" t="str">
            <v/>
          </cell>
        </row>
        <row r="18744">
          <cell r="A18744" t="str">
            <v/>
          </cell>
        </row>
        <row r="18745">
          <cell r="A18745" t="str">
            <v/>
          </cell>
        </row>
        <row r="18746">
          <cell r="A18746" t="str">
            <v/>
          </cell>
        </row>
        <row r="18747">
          <cell r="A18747" t="str">
            <v/>
          </cell>
        </row>
        <row r="18748">
          <cell r="A18748" t="str">
            <v/>
          </cell>
        </row>
        <row r="18749">
          <cell r="A18749" t="str">
            <v/>
          </cell>
        </row>
        <row r="18750">
          <cell r="A18750" t="str">
            <v/>
          </cell>
        </row>
        <row r="18751">
          <cell r="A18751" t="str">
            <v/>
          </cell>
        </row>
        <row r="18752">
          <cell r="A18752" t="str">
            <v/>
          </cell>
        </row>
        <row r="18753">
          <cell r="A18753" t="str">
            <v/>
          </cell>
        </row>
        <row r="18754">
          <cell r="A18754" t="str">
            <v/>
          </cell>
        </row>
        <row r="18755">
          <cell r="A18755" t="str">
            <v/>
          </cell>
        </row>
        <row r="18756">
          <cell r="A18756" t="str">
            <v/>
          </cell>
        </row>
        <row r="18757">
          <cell r="A18757" t="str">
            <v/>
          </cell>
        </row>
        <row r="18758">
          <cell r="A18758" t="str">
            <v/>
          </cell>
        </row>
        <row r="18759">
          <cell r="A18759" t="str">
            <v/>
          </cell>
        </row>
        <row r="18760">
          <cell r="A18760" t="str">
            <v/>
          </cell>
        </row>
        <row r="18761">
          <cell r="A18761" t="str">
            <v/>
          </cell>
        </row>
        <row r="18762">
          <cell r="A18762" t="str">
            <v/>
          </cell>
        </row>
        <row r="18763">
          <cell r="A18763" t="str">
            <v/>
          </cell>
        </row>
        <row r="18764">
          <cell r="A18764" t="str">
            <v/>
          </cell>
        </row>
        <row r="18765">
          <cell r="A18765" t="str">
            <v/>
          </cell>
        </row>
        <row r="18766">
          <cell r="A18766" t="str">
            <v/>
          </cell>
        </row>
        <row r="18767">
          <cell r="A18767" t="str">
            <v/>
          </cell>
        </row>
        <row r="18768">
          <cell r="A18768" t="str">
            <v/>
          </cell>
        </row>
        <row r="18769">
          <cell r="A18769" t="str">
            <v/>
          </cell>
        </row>
        <row r="18770">
          <cell r="A18770" t="str">
            <v/>
          </cell>
        </row>
        <row r="18771">
          <cell r="A18771" t="str">
            <v/>
          </cell>
        </row>
        <row r="18772">
          <cell r="A18772" t="str">
            <v/>
          </cell>
        </row>
        <row r="18773">
          <cell r="A18773" t="str">
            <v/>
          </cell>
        </row>
        <row r="18774">
          <cell r="A18774" t="str">
            <v/>
          </cell>
        </row>
        <row r="18775">
          <cell r="A18775" t="str">
            <v/>
          </cell>
        </row>
        <row r="18776">
          <cell r="A18776" t="str">
            <v/>
          </cell>
        </row>
        <row r="18777">
          <cell r="A18777" t="str">
            <v/>
          </cell>
        </row>
        <row r="18778">
          <cell r="A18778" t="str">
            <v/>
          </cell>
        </row>
        <row r="18779">
          <cell r="A18779" t="str">
            <v/>
          </cell>
        </row>
        <row r="18780">
          <cell r="A18780" t="str">
            <v/>
          </cell>
        </row>
        <row r="18781">
          <cell r="A18781" t="str">
            <v/>
          </cell>
        </row>
        <row r="18782">
          <cell r="A18782" t="str">
            <v/>
          </cell>
        </row>
        <row r="18783">
          <cell r="A18783" t="str">
            <v/>
          </cell>
        </row>
        <row r="18784">
          <cell r="A18784" t="str">
            <v/>
          </cell>
        </row>
        <row r="18785">
          <cell r="A18785" t="str">
            <v/>
          </cell>
        </row>
        <row r="18786">
          <cell r="A18786" t="str">
            <v/>
          </cell>
        </row>
        <row r="18787">
          <cell r="A18787" t="str">
            <v/>
          </cell>
        </row>
        <row r="18788">
          <cell r="A18788" t="str">
            <v/>
          </cell>
        </row>
        <row r="18789">
          <cell r="A18789" t="str">
            <v/>
          </cell>
        </row>
        <row r="18790">
          <cell r="A18790" t="str">
            <v/>
          </cell>
        </row>
        <row r="18791">
          <cell r="A18791" t="str">
            <v/>
          </cell>
        </row>
        <row r="18792">
          <cell r="A18792" t="str">
            <v/>
          </cell>
        </row>
        <row r="18793">
          <cell r="A18793" t="str">
            <v/>
          </cell>
        </row>
        <row r="18794">
          <cell r="A18794" t="str">
            <v/>
          </cell>
        </row>
        <row r="18795">
          <cell r="A18795" t="str">
            <v/>
          </cell>
        </row>
        <row r="18796">
          <cell r="A18796" t="str">
            <v/>
          </cell>
        </row>
        <row r="18797">
          <cell r="A18797" t="str">
            <v/>
          </cell>
        </row>
        <row r="18798">
          <cell r="A18798" t="str">
            <v/>
          </cell>
        </row>
        <row r="18799">
          <cell r="A18799" t="str">
            <v/>
          </cell>
        </row>
        <row r="18800">
          <cell r="A18800" t="str">
            <v/>
          </cell>
        </row>
        <row r="18801">
          <cell r="A18801" t="str">
            <v/>
          </cell>
        </row>
        <row r="18802">
          <cell r="A18802" t="str">
            <v/>
          </cell>
        </row>
        <row r="18803">
          <cell r="A18803" t="str">
            <v/>
          </cell>
        </row>
        <row r="18804">
          <cell r="A18804" t="str">
            <v/>
          </cell>
        </row>
        <row r="18805">
          <cell r="A18805" t="str">
            <v/>
          </cell>
        </row>
        <row r="18806">
          <cell r="A18806" t="str">
            <v/>
          </cell>
        </row>
        <row r="18807">
          <cell r="A18807" t="str">
            <v/>
          </cell>
        </row>
        <row r="18808">
          <cell r="A18808" t="str">
            <v/>
          </cell>
        </row>
        <row r="18809">
          <cell r="A18809" t="str">
            <v/>
          </cell>
        </row>
        <row r="18810">
          <cell r="A18810" t="str">
            <v/>
          </cell>
        </row>
        <row r="18811">
          <cell r="A18811" t="str">
            <v/>
          </cell>
        </row>
        <row r="18812">
          <cell r="A18812" t="str">
            <v/>
          </cell>
        </row>
        <row r="18813">
          <cell r="A18813" t="str">
            <v/>
          </cell>
        </row>
        <row r="18814">
          <cell r="A18814" t="str">
            <v/>
          </cell>
        </row>
        <row r="18815">
          <cell r="A18815" t="str">
            <v/>
          </cell>
        </row>
        <row r="18816">
          <cell r="A18816" t="str">
            <v/>
          </cell>
        </row>
        <row r="18817">
          <cell r="A18817" t="str">
            <v/>
          </cell>
        </row>
        <row r="18818">
          <cell r="A18818" t="str">
            <v/>
          </cell>
        </row>
        <row r="18819">
          <cell r="A18819" t="str">
            <v/>
          </cell>
        </row>
        <row r="18820">
          <cell r="A18820" t="str">
            <v/>
          </cell>
        </row>
        <row r="18821">
          <cell r="A18821" t="str">
            <v/>
          </cell>
        </row>
        <row r="18822">
          <cell r="A18822" t="str">
            <v/>
          </cell>
        </row>
        <row r="18823">
          <cell r="A18823" t="str">
            <v/>
          </cell>
        </row>
        <row r="18824">
          <cell r="A18824" t="str">
            <v/>
          </cell>
        </row>
        <row r="18825">
          <cell r="A18825" t="str">
            <v/>
          </cell>
        </row>
        <row r="18826">
          <cell r="A18826" t="str">
            <v/>
          </cell>
        </row>
        <row r="18827">
          <cell r="A18827" t="str">
            <v/>
          </cell>
        </row>
        <row r="18828">
          <cell r="A18828" t="str">
            <v/>
          </cell>
        </row>
        <row r="18829">
          <cell r="A18829" t="str">
            <v/>
          </cell>
        </row>
        <row r="18830">
          <cell r="A18830" t="str">
            <v/>
          </cell>
        </row>
        <row r="18831">
          <cell r="A18831" t="str">
            <v/>
          </cell>
        </row>
        <row r="18832">
          <cell r="A18832" t="str">
            <v/>
          </cell>
        </row>
        <row r="18833">
          <cell r="A18833" t="str">
            <v/>
          </cell>
        </row>
        <row r="18834">
          <cell r="A18834" t="str">
            <v/>
          </cell>
        </row>
        <row r="18835">
          <cell r="A18835" t="str">
            <v/>
          </cell>
        </row>
        <row r="18836">
          <cell r="A18836" t="str">
            <v/>
          </cell>
        </row>
        <row r="18837">
          <cell r="A18837" t="str">
            <v/>
          </cell>
        </row>
        <row r="18838">
          <cell r="A18838" t="str">
            <v/>
          </cell>
        </row>
        <row r="18839">
          <cell r="A18839" t="str">
            <v/>
          </cell>
        </row>
        <row r="18840">
          <cell r="A18840" t="str">
            <v/>
          </cell>
        </row>
        <row r="18841">
          <cell r="A18841" t="str">
            <v/>
          </cell>
        </row>
        <row r="18842">
          <cell r="A18842" t="str">
            <v/>
          </cell>
        </row>
        <row r="18843">
          <cell r="A18843" t="str">
            <v/>
          </cell>
        </row>
        <row r="18844">
          <cell r="A18844" t="str">
            <v/>
          </cell>
        </row>
        <row r="18845">
          <cell r="A18845" t="str">
            <v/>
          </cell>
        </row>
        <row r="18846">
          <cell r="A18846" t="str">
            <v/>
          </cell>
        </row>
        <row r="18847">
          <cell r="A18847" t="str">
            <v/>
          </cell>
        </row>
        <row r="18848">
          <cell r="A18848" t="str">
            <v/>
          </cell>
        </row>
        <row r="18849">
          <cell r="A18849" t="str">
            <v/>
          </cell>
        </row>
        <row r="18850">
          <cell r="A18850" t="str">
            <v/>
          </cell>
        </row>
        <row r="18851">
          <cell r="A18851" t="str">
            <v/>
          </cell>
        </row>
        <row r="18852">
          <cell r="A18852" t="str">
            <v/>
          </cell>
        </row>
        <row r="18853">
          <cell r="A18853" t="str">
            <v/>
          </cell>
        </row>
        <row r="18854">
          <cell r="A18854" t="str">
            <v/>
          </cell>
        </row>
        <row r="18855">
          <cell r="A18855" t="str">
            <v/>
          </cell>
        </row>
        <row r="18856">
          <cell r="A18856" t="str">
            <v/>
          </cell>
        </row>
        <row r="18857">
          <cell r="A18857" t="str">
            <v/>
          </cell>
        </row>
        <row r="18858">
          <cell r="A18858" t="str">
            <v/>
          </cell>
        </row>
        <row r="18859">
          <cell r="A18859" t="str">
            <v/>
          </cell>
        </row>
        <row r="18860">
          <cell r="A18860" t="str">
            <v/>
          </cell>
        </row>
        <row r="18861">
          <cell r="A18861" t="str">
            <v/>
          </cell>
        </row>
        <row r="18862">
          <cell r="A18862" t="str">
            <v/>
          </cell>
        </row>
        <row r="18863">
          <cell r="A18863" t="str">
            <v/>
          </cell>
        </row>
        <row r="18864">
          <cell r="A18864" t="str">
            <v/>
          </cell>
        </row>
        <row r="18865">
          <cell r="A18865" t="str">
            <v/>
          </cell>
        </row>
        <row r="18866">
          <cell r="A18866" t="str">
            <v/>
          </cell>
        </row>
        <row r="18867">
          <cell r="A18867" t="str">
            <v/>
          </cell>
        </row>
        <row r="18868">
          <cell r="A18868" t="str">
            <v/>
          </cell>
        </row>
        <row r="18869">
          <cell r="A18869" t="str">
            <v/>
          </cell>
        </row>
        <row r="18870">
          <cell r="A18870" t="str">
            <v/>
          </cell>
        </row>
        <row r="18871">
          <cell r="A18871" t="str">
            <v/>
          </cell>
        </row>
        <row r="18872">
          <cell r="A18872" t="str">
            <v/>
          </cell>
        </row>
        <row r="18873">
          <cell r="A18873" t="str">
            <v/>
          </cell>
        </row>
        <row r="18874">
          <cell r="A18874" t="str">
            <v/>
          </cell>
        </row>
        <row r="18875">
          <cell r="A18875" t="str">
            <v/>
          </cell>
        </row>
        <row r="18876">
          <cell r="A18876" t="str">
            <v/>
          </cell>
        </row>
        <row r="18877">
          <cell r="A18877" t="str">
            <v/>
          </cell>
        </row>
        <row r="18878">
          <cell r="A18878" t="str">
            <v/>
          </cell>
        </row>
        <row r="18879">
          <cell r="A18879" t="str">
            <v/>
          </cell>
        </row>
        <row r="18880">
          <cell r="A18880" t="str">
            <v/>
          </cell>
        </row>
        <row r="18881">
          <cell r="A18881" t="str">
            <v/>
          </cell>
        </row>
        <row r="18882">
          <cell r="A18882" t="str">
            <v/>
          </cell>
        </row>
        <row r="18883">
          <cell r="A18883" t="str">
            <v/>
          </cell>
        </row>
        <row r="18884">
          <cell r="A18884" t="str">
            <v/>
          </cell>
        </row>
        <row r="18885">
          <cell r="A18885" t="str">
            <v/>
          </cell>
        </row>
        <row r="18886">
          <cell r="A18886" t="str">
            <v/>
          </cell>
        </row>
        <row r="18887">
          <cell r="A18887" t="str">
            <v/>
          </cell>
        </row>
        <row r="18888">
          <cell r="A18888" t="str">
            <v/>
          </cell>
        </row>
        <row r="18889">
          <cell r="A18889" t="str">
            <v/>
          </cell>
        </row>
        <row r="18890">
          <cell r="A18890" t="str">
            <v/>
          </cell>
        </row>
        <row r="18891">
          <cell r="A18891" t="str">
            <v/>
          </cell>
        </row>
        <row r="18892">
          <cell r="A18892" t="str">
            <v/>
          </cell>
        </row>
        <row r="18893">
          <cell r="A18893" t="str">
            <v/>
          </cell>
        </row>
        <row r="18894">
          <cell r="A18894" t="str">
            <v/>
          </cell>
        </row>
        <row r="18895">
          <cell r="A18895" t="str">
            <v/>
          </cell>
        </row>
        <row r="18896">
          <cell r="A18896" t="str">
            <v/>
          </cell>
        </row>
        <row r="18897">
          <cell r="A18897" t="str">
            <v/>
          </cell>
        </row>
        <row r="18898">
          <cell r="A18898" t="str">
            <v/>
          </cell>
        </row>
        <row r="18899">
          <cell r="A18899" t="str">
            <v/>
          </cell>
        </row>
        <row r="18900">
          <cell r="A18900" t="str">
            <v/>
          </cell>
        </row>
        <row r="18901">
          <cell r="A18901" t="str">
            <v/>
          </cell>
        </row>
        <row r="18902">
          <cell r="A18902" t="str">
            <v/>
          </cell>
        </row>
        <row r="18903">
          <cell r="A18903" t="str">
            <v/>
          </cell>
        </row>
        <row r="18904">
          <cell r="A18904" t="str">
            <v/>
          </cell>
        </row>
        <row r="18905">
          <cell r="A18905" t="str">
            <v/>
          </cell>
        </row>
        <row r="18906">
          <cell r="A18906" t="str">
            <v/>
          </cell>
        </row>
        <row r="18907">
          <cell r="A18907" t="str">
            <v/>
          </cell>
        </row>
        <row r="18908">
          <cell r="A18908" t="str">
            <v/>
          </cell>
        </row>
        <row r="18909">
          <cell r="A18909" t="str">
            <v/>
          </cell>
        </row>
        <row r="18910">
          <cell r="A18910" t="str">
            <v/>
          </cell>
        </row>
        <row r="18911">
          <cell r="A18911" t="str">
            <v/>
          </cell>
        </row>
        <row r="18912">
          <cell r="A18912" t="str">
            <v/>
          </cell>
        </row>
        <row r="18913">
          <cell r="A18913" t="str">
            <v/>
          </cell>
        </row>
        <row r="18914">
          <cell r="A18914" t="str">
            <v/>
          </cell>
        </row>
        <row r="18915">
          <cell r="A18915" t="str">
            <v/>
          </cell>
        </row>
        <row r="18916">
          <cell r="A18916" t="str">
            <v/>
          </cell>
        </row>
        <row r="18917">
          <cell r="A18917" t="str">
            <v/>
          </cell>
        </row>
        <row r="18918">
          <cell r="A18918" t="str">
            <v/>
          </cell>
        </row>
        <row r="18919">
          <cell r="A18919" t="str">
            <v/>
          </cell>
        </row>
        <row r="18920">
          <cell r="A18920" t="str">
            <v/>
          </cell>
        </row>
        <row r="18921">
          <cell r="A18921" t="str">
            <v/>
          </cell>
        </row>
        <row r="18922">
          <cell r="A18922" t="str">
            <v/>
          </cell>
        </row>
        <row r="18923">
          <cell r="A18923" t="str">
            <v/>
          </cell>
        </row>
        <row r="18924">
          <cell r="A18924" t="str">
            <v/>
          </cell>
        </row>
        <row r="18925">
          <cell r="A18925" t="str">
            <v/>
          </cell>
        </row>
        <row r="18926">
          <cell r="A18926" t="str">
            <v/>
          </cell>
        </row>
        <row r="18927">
          <cell r="A18927" t="str">
            <v/>
          </cell>
        </row>
        <row r="18928">
          <cell r="A18928" t="str">
            <v/>
          </cell>
        </row>
        <row r="18929">
          <cell r="A18929" t="str">
            <v/>
          </cell>
        </row>
        <row r="18930">
          <cell r="A18930" t="str">
            <v/>
          </cell>
        </row>
        <row r="18931">
          <cell r="A18931" t="str">
            <v/>
          </cell>
        </row>
        <row r="18932">
          <cell r="A18932" t="str">
            <v/>
          </cell>
        </row>
        <row r="18933">
          <cell r="A18933" t="str">
            <v/>
          </cell>
        </row>
        <row r="18934">
          <cell r="A18934" t="str">
            <v/>
          </cell>
        </row>
        <row r="18935">
          <cell r="A18935" t="str">
            <v/>
          </cell>
        </row>
        <row r="18936">
          <cell r="A18936" t="str">
            <v/>
          </cell>
        </row>
        <row r="18937">
          <cell r="A18937" t="str">
            <v/>
          </cell>
        </row>
        <row r="18938">
          <cell r="A18938" t="str">
            <v/>
          </cell>
        </row>
        <row r="18939">
          <cell r="A18939" t="str">
            <v/>
          </cell>
        </row>
        <row r="18940">
          <cell r="A18940" t="str">
            <v/>
          </cell>
        </row>
        <row r="18941">
          <cell r="A18941" t="str">
            <v/>
          </cell>
        </row>
        <row r="18942">
          <cell r="A18942" t="str">
            <v/>
          </cell>
        </row>
        <row r="18943">
          <cell r="A18943" t="str">
            <v/>
          </cell>
        </row>
        <row r="18944">
          <cell r="A18944" t="str">
            <v/>
          </cell>
        </row>
        <row r="18945">
          <cell r="A18945" t="str">
            <v/>
          </cell>
        </row>
        <row r="18946">
          <cell r="A18946" t="str">
            <v/>
          </cell>
        </row>
        <row r="18947">
          <cell r="A18947" t="str">
            <v/>
          </cell>
        </row>
        <row r="18948">
          <cell r="A18948" t="str">
            <v/>
          </cell>
        </row>
        <row r="18949">
          <cell r="A18949" t="str">
            <v/>
          </cell>
        </row>
        <row r="18950">
          <cell r="A18950" t="str">
            <v/>
          </cell>
        </row>
        <row r="18951">
          <cell r="A18951" t="str">
            <v/>
          </cell>
        </row>
        <row r="18952">
          <cell r="A18952" t="str">
            <v/>
          </cell>
        </row>
        <row r="18953">
          <cell r="A18953" t="str">
            <v/>
          </cell>
        </row>
        <row r="18954">
          <cell r="A18954" t="str">
            <v/>
          </cell>
        </row>
        <row r="18955">
          <cell r="A18955" t="str">
            <v/>
          </cell>
        </row>
        <row r="18956">
          <cell r="A18956" t="str">
            <v/>
          </cell>
        </row>
        <row r="18957">
          <cell r="A18957" t="str">
            <v/>
          </cell>
        </row>
        <row r="18958">
          <cell r="A18958" t="str">
            <v/>
          </cell>
        </row>
        <row r="18959">
          <cell r="A18959" t="str">
            <v/>
          </cell>
        </row>
        <row r="18960">
          <cell r="A18960" t="str">
            <v/>
          </cell>
        </row>
        <row r="18961">
          <cell r="A18961" t="str">
            <v/>
          </cell>
        </row>
        <row r="18962">
          <cell r="A18962" t="str">
            <v/>
          </cell>
        </row>
        <row r="18963">
          <cell r="A18963" t="str">
            <v/>
          </cell>
        </row>
        <row r="18964">
          <cell r="A18964" t="str">
            <v/>
          </cell>
        </row>
        <row r="18965">
          <cell r="A18965" t="str">
            <v/>
          </cell>
        </row>
        <row r="18966">
          <cell r="A18966" t="str">
            <v/>
          </cell>
        </row>
        <row r="18967">
          <cell r="A18967" t="str">
            <v/>
          </cell>
        </row>
        <row r="18968">
          <cell r="A18968" t="str">
            <v/>
          </cell>
        </row>
        <row r="18969">
          <cell r="A18969" t="str">
            <v/>
          </cell>
        </row>
        <row r="18970">
          <cell r="A18970" t="str">
            <v/>
          </cell>
        </row>
        <row r="18971">
          <cell r="A18971" t="str">
            <v/>
          </cell>
        </row>
        <row r="18972">
          <cell r="A18972" t="str">
            <v/>
          </cell>
        </row>
        <row r="18973">
          <cell r="A18973" t="str">
            <v/>
          </cell>
        </row>
        <row r="18974">
          <cell r="A18974" t="str">
            <v/>
          </cell>
        </row>
        <row r="18975">
          <cell r="A18975" t="str">
            <v/>
          </cell>
        </row>
        <row r="18976">
          <cell r="A18976" t="str">
            <v/>
          </cell>
        </row>
        <row r="18977">
          <cell r="A18977" t="str">
            <v/>
          </cell>
        </row>
        <row r="18978">
          <cell r="A18978" t="str">
            <v/>
          </cell>
        </row>
        <row r="18979">
          <cell r="A18979" t="str">
            <v/>
          </cell>
        </row>
        <row r="18980">
          <cell r="A18980" t="str">
            <v/>
          </cell>
        </row>
        <row r="18981">
          <cell r="A18981" t="str">
            <v/>
          </cell>
        </row>
        <row r="18982">
          <cell r="A18982" t="str">
            <v/>
          </cell>
        </row>
        <row r="18983">
          <cell r="A18983" t="str">
            <v/>
          </cell>
        </row>
        <row r="18984">
          <cell r="A18984" t="str">
            <v/>
          </cell>
        </row>
        <row r="18985">
          <cell r="A18985" t="str">
            <v/>
          </cell>
        </row>
        <row r="18986">
          <cell r="A18986" t="str">
            <v/>
          </cell>
        </row>
        <row r="18987">
          <cell r="A18987" t="str">
            <v/>
          </cell>
        </row>
        <row r="18988">
          <cell r="A18988" t="str">
            <v/>
          </cell>
        </row>
        <row r="18989">
          <cell r="A18989" t="str">
            <v/>
          </cell>
        </row>
        <row r="18990">
          <cell r="A18990" t="str">
            <v/>
          </cell>
        </row>
        <row r="18991">
          <cell r="A18991" t="str">
            <v/>
          </cell>
        </row>
        <row r="18992">
          <cell r="A18992" t="str">
            <v/>
          </cell>
        </row>
        <row r="18993">
          <cell r="A18993" t="str">
            <v/>
          </cell>
        </row>
        <row r="18994">
          <cell r="A18994" t="str">
            <v/>
          </cell>
        </row>
        <row r="18995">
          <cell r="A18995" t="str">
            <v/>
          </cell>
        </row>
        <row r="18996">
          <cell r="A18996" t="str">
            <v/>
          </cell>
        </row>
        <row r="18997">
          <cell r="A18997" t="str">
            <v/>
          </cell>
        </row>
        <row r="18998">
          <cell r="A18998" t="str">
            <v/>
          </cell>
        </row>
        <row r="18999">
          <cell r="A18999" t="str">
            <v/>
          </cell>
        </row>
        <row r="19000">
          <cell r="A19000" t="str">
            <v/>
          </cell>
        </row>
        <row r="19001">
          <cell r="A19001" t="str">
            <v/>
          </cell>
        </row>
        <row r="19002">
          <cell r="A19002" t="str">
            <v/>
          </cell>
        </row>
        <row r="19003">
          <cell r="A19003" t="str">
            <v/>
          </cell>
        </row>
        <row r="19004">
          <cell r="A19004" t="str">
            <v/>
          </cell>
        </row>
        <row r="19005">
          <cell r="A19005" t="str">
            <v/>
          </cell>
        </row>
        <row r="19006">
          <cell r="A19006" t="str">
            <v/>
          </cell>
        </row>
        <row r="19007">
          <cell r="A19007" t="str">
            <v/>
          </cell>
        </row>
        <row r="19008">
          <cell r="A19008" t="str">
            <v/>
          </cell>
        </row>
        <row r="19009">
          <cell r="A19009" t="str">
            <v/>
          </cell>
        </row>
        <row r="19010">
          <cell r="A19010" t="str">
            <v/>
          </cell>
        </row>
        <row r="19011">
          <cell r="A19011" t="str">
            <v/>
          </cell>
        </row>
        <row r="19012">
          <cell r="A19012" t="str">
            <v/>
          </cell>
        </row>
        <row r="19013">
          <cell r="A19013" t="str">
            <v/>
          </cell>
        </row>
        <row r="19014">
          <cell r="A19014" t="str">
            <v/>
          </cell>
        </row>
        <row r="19015">
          <cell r="A19015" t="str">
            <v/>
          </cell>
        </row>
        <row r="19016">
          <cell r="A19016" t="str">
            <v/>
          </cell>
        </row>
        <row r="19017">
          <cell r="A19017" t="str">
            <v/>
          </cell>
        </row>
        <row r="19018">
          <cell r="A19018" t="str">
            <v/>
          </cell>
        </row>
        <row r="19019">
          <cell r="A19019" t="str">
            <v/>
          </cell>
        </row>
        <row r="19020">
          <cell r="A19020" t="str">
            <v/>
          </cell>
        </row>
        <row r="19021">
          <cell r="A19021" t="str">
            <v/>
          </cell>
        </row>
        <row r="19022">
          <cell r="A19022" t="str">
            <v/>
          </cell>
        </row>
        <row r="19023">
          <cell r="A19023" t="str">
            <v/>
          </cell>
        </row>
        <row r="19024">
          <cell r="A19024" t="str">
            <v/>
          </cell>
        </row>
        <row r="19025">
          <cell r="A19025" t="str">
            <v/>
          </cell>
        </row>
        <row r="19026">
          <cell r="A19026" t="str">
            <v/>
          </cell>
        </row>
        <row r="19027">
          <cell r="A19027" t="str">
            <v/>
          </cell>
        </row>
        <row r="19028">
          <cell r="A19028" t="str">
            <v/>
          </cell>
        </row>
        <row r="19029">
          <cell r="A19029" t="str">
            <v/>
          </cell>
        </row>
        <row r="19030">
          <cell r="A19030" t="str">
            <v/>
          </cell>
        </row>
        <row r="19031">
          <cell r="A19031" t="str">
            <v/>
          </cell>
        </row>
        <row r="19032">
          <cell r="A19032" t="str">
            <v/>
          </cell>
        </row>
        <row r="19033">
          <cell r="A19033" t="str">
            <v/>
          </cell>
        </row>
        <row r="19034">
          <cell r="A19034" t="str">
            <v/>
          </cell>
        </row>
        <row r="19035">
          <cell r="A19035" t="str">
            <v/>
          </cell>
        </row>
        <row r="19036">
          <cell r="A19036" t="str">
            <v/>
          </cell>
        </row>
        <row r="19037">
          <cell r="A19037" t="str">
            <v/>
          </cell>
        </row>
        <row r="19038">
          <cell r="A19038" t="str">
            <v/>
          </cell>
        </row>
        <row r="19039">
          <cell r="A19039" t="str">
            <v/>
          </cell>
        </row>
        <row r="19040">
          <cell r="A19040" t="str">
            <v/>
          </cell>
        </row>
        <row r="19041">
          <cell r="A19041" t="str">
            <v/>
          </cell>
        </row>
        <row r="19042">
          <cell r="A19042" t="str">
            <v/>
          </cell>
        </row>
        <row r="19043">
          <cell r="A19043" t="str">
            <v/>
          </cell>
        </row>
        <row r="19044">
          <cell r="A19044" t="str">
            <v/>
          </cell>
        </row>
        <row r="19045">
          <cell r="A19045" t="str">
            <v/>
          </cell>
        </row>
        <row r="19046">
          <cell r="A19046" t="str">
            <v/>
          </cell>
        </row>
        <row r="19047">
          <cell r="A19047" t="str">
            <v/>
          </cell>
        </row>
        <row r="19048">
          <cell r="A19048" t="str">
            <v/>
          </cell>
        </row>
        <row r="19049">
          <cell r="A19049" t="str">
            <v/>
          </cell>
        </row>
        <row r="19050">
          <cell r="A19050" t="str">
            <v/>
          </cell>
        </row>
        <row r="19051">
          <cell r="A19051" t="str">
            <v/>
          </cell>
        </row>
        <row r="19052">
          <cell r="A19052" t="str">
            <v/>
          </cell>
        </row>
        <row r="19053">
          <cell r="A19053" t="str">
            <v/>
          </cell>
        </row>
        <row r="19054">
          <cell r="A19054" t="str">
            <v/>
          </cell>
        </row>
        <row r="19055">
          <cell r="A19055" t="str">
            <v/>
          </cell>
        </row>
        <row r="19056">
          <cell r="A19056" t="str">
            <v/>
          </cell>
        </row>
        <row r="19057">
          <cell r="A19057" t="str">
            <v/>
          </cell>
        </row>
        <row r="19058">
          <cell r="A19058" t="str">
            <v/>
          </cell>
        </row>
        <row r="19059">
          <cell r="A19059" t="str">
            <v/>
          </cell>
        </row>
        <row r="19060">
          <cell r="A19060" t="str">
            <v/>
          </cell>
        </row>
        <row r="19061">
          <cell r="A19061" t="str">
            <v/>
          </cell>
        </row>
        <row r="19062">
          <cell r="A19062" t="str">
            <v/>
          </cell>
        </row>
        <row r="19063">
          <cell r="A19063" t="str">
            <v/>
          </cell>
        </row>
        <row r="19064">
          <cell r="A19064" t="str">
            <v/>
          </cell>
        </row>
        <row r="19065">
          <cell r="A19065" t="str">
            <v/>
          </cell>
        </row>
        <row r="19066">
          <cell r="A19066" t="str">
            <v/>
          </cell>
        </row>
        <row r="19067">
          <cell r="A19067" t="str">
            <v/>
          </cell>
        </row>
        <row r="19068">
          <cell r="A19068" t="str">
            <v/>
          </cell>
        </row>
        <row r="19069">
          <cell r="A19069" t="str">
            <v/>
          </cell>
        </row>
        <row r="19070">
          <cell r="A19070" t="str">
            <v/>
          </cell>
        </row>
        <row r="19071">
          <cell r="A19071" t="str">
            <v/>
          </cell>
        </row>
        <row r="19072">
          <cell r="A19072" t="str">
            <v/>
          </cell>
        </row>
        <row r="19073">
          <cell r="A19073" t="str">
            <v/>
          </cell>
        </row>
        <row r="19074">
          <cell r="A19074" t="str">
            <v/>
          </cell>
        </row>
        <row r="19075">
          <cell r="A19075" t="str">
            <v/>
          </cell>
        </row>
        <row r="19076">
          <cell r="A19076" t="str">
            <v/>
          </cell>
        </row>
        <row r="19077">
          <cell r="A19077" t="str">
            <v/>
          </cell>
        </row>
        <row r="19078">
          <cell r="A19078" t="str">
            <v/>
          </cell>
        </row>
        <row r="19079">
          <cell r="A19079" t="str">
            <v/>
          </cell>
        </row>
        <row r="19080">
          <cell r="A19080" t="str">
            <v/>
          </cell>
        </row>
        <row r="19081">
          <cell r="A19081" t="str">
            <v/>
          </cell>
        </row>
        <row r="19082">
          <cell r="A19082" t="str">
            <v/>
          </cell>
        </row>
        <row r="19083">
          <cell r="A19083" t="str">
            <v/>
          </cell>
        </row>
        <row r="19084">
          <cell r="A19084" t="str">
            <v/>
          </cell>
        </row>
        <row r="19085">
          <cell r="A19085" t="str">
            <v/>
          </cell>
        </row>
        <row r="19086">
          <cell r="A19086" t="str">
            <v/>
          </cell>
        </row>
        <row r="19087">
          <cell r="A19087" t="str">
            <v/>
          </cell>
        </row>
        <row r="19088">
          <cell r="A19088" t="str">
            <v/>
          </cell>
        </row>
        <row r="19089">
          <cell r="A19089" t="str">
            <v/>
          </cell>
        </row>
        <row r="19090">
          <cell r="A19090" t="str">
            <v/>
          </cell>
        </row>
        <row r="19091">
          <cell r="A19091" t="str">
            <v/>
          </cell>
        </row>
        <row r="19092">
          <cell r="A19092" t="str">
            <v/>
          </cell>
        </row>
        <row r="19093">
          <cell r="A19093" t="str">
            <v/>
          </cell>
        </row>
        <row r="19094">
          <cell r="A19094" t="str">
            <v/>
          </cell>
        </row>
        <row r="19095">
          <cell r="A19095" t="str">
            <v/>
          </cell>
        </row>
        <row r="19096">
          <cell r="A19096" t="str">
            <v/>
          </cell>
        </row>
        <row r="19097">
          <cell r="A19097" t="str">
            <v/>
          </cell>
        </row>
        <row r="19098">
          <cell r="A19098" t="str">
            <v/>
          </cell>
        </row>
        <row r="19099">
          <cell r="A19099" t="str">
            <v/>
          </cell>
        </row>
        <row r="19100">
          <cell r="A19100" t="str">
            <v/>
          </cell>
        </row>
        <row r="19101">
          <cell r="A19101" t="str">
            <v/>
          </cell>
        </row>
        <row r="19102">
          <cell r="A19102" t="str">
            <v/>
          </cell>
        </row>
        <row r="19103">
          <cell r="A19103" t="str">
            <v/>
          </cell>
        </row>
        <row r="19104">
          <cell r="A19104" t="str">
            <v/>
          </cell>
        </row>
        <row r="19105">
          <cell r="A19105" t="str">
            <v/>
          </cell>
        </row>
        <row r="19106">
          <cell r="A19106" t="str">
            <v/>
          </cell>
        </row>
        <row r="19107">
          <cell r="A19107" t="str">
            <v/>
          </cell>
        </row>
        <row r="19108">
          <cell r="A19108" t="str">
            <v/>
          </cell>
        </row>
        <row r="19109">
          <cell r="A19109" t="str">
            <v/>
          </cell>
        </row>
        <row r="19110">
          <cell r="A19110" t="str">
            <v/>
          </cell>
        </row>
        <row r="19111">
          <cell r="A19111" t="str">
            <v/>
          </cell>
        </row>
        <row r="19112">
          <cell r="A19112" t="str">
            <v/>
          </cell>
        </row>
        <row r="19113">
          <cell r="A19113" t="str">
            <v/>
          </cell>
        </row>
        <row r="19114">
          <cell r="A19114" t="str">
            <v/>
          </cell>
        </row>
        <row r="19115">
          <cell r="A19115" t="str">
            <v/>
          </cell>
        </row>
        <row r="19116">
          <cell r="A19116" t="str">
            <v/>
          </cell>
        </row>
        <row r="19117">
          <cell r="A19117" t="str">
            <v/>
          </cell>
        </row>
        <row r="19118">
          <cell r="A19118" t="str">
            <v/>
          </cell>
        </row>
        <row r="19119">
          <cell r="A19119" t="str">
            <v/>
          </cell>
        </row>
        <row r="19120">
          <cell r="A19120" t="str">
            <v/>
          </cell>
        </row>
        <row r="19121">
          <cell r="A19121" t="str">
            <v/>
          </cell>
        </row>
        <row r="19122">
          <cell r="A19122" t="str">
            <v/>
          </cell>
        </row>
        <row r="19123">
          <cell r="A19123" t="str">
            <v/>
          </cell>
        </row>
        <row r="19124">
          <cell r="A19124" t="str">
            <v/>
          </cell>
        </row>
        <row r="19125">
          <cell r="A19125" t="str">
            <v/>
          </cell>
        </row>
        <row r="19126">
          <cell r="A19126" t="str">
            <v/>
          </cell>
        </row>
        <row r="19127">
          <cell r="A19127" t="str">
            <v/>
          </cell>
        </row>
        <row r="19128">
          <cell r="A19128" t="str">
            <v/>
          </cell>
        </row>
        <row r="19129">
          <cell r="A19129" t="str">
            <v/>
          </cell>
        </row>
        <row r="19130">
          <cell r="A19130" t="str">
            <v/>
          </cell>
        </row>
        <row r="19131">
          <cell r="A19131" t="str">
            <v/>
          </cell>
        </row>
        <row r="19132">
          <cell r="A19132" t="str">
            <v/>
          </cell>
        </row>
        <row r="19133">
          <cell r="A19133" t="str">
            <v/>
          </cell>
        </row>
        <row r="19134">
          <cell r="A19134" t="str">
            <v/>
          </cell>
        </row>
        <row r="19135">
          <cell r="A19135" t="str">
            <v/>
          </cell>
        </row>
        <row r="19136">
          <cell r="A19136" t="str">
            <v/>
          </cell>
        </row>
        <row r="19137">
          <cell r="A19137" t="str">
            <v/>
          </cell>
        </row>
        <row r="19138">
          <cell r="A19138" t="str">
            <v/>
          </cell>
        </row>
        <row r="19139">
          <cell r="A19139" t="str">
            <v/>
          </cell>
        </row>
        <row r="19140">
          <cell r="A19140" t="str">
            <v/>
          </cell>
        </row>
        <row r="19141">
          <cell r="A19141" t="str">
            <v/>
          </cell>
        </row>
        <row r="19142">
          <cell r="A19142" t="str">
            <v/>
          </cell>
        </row>
        <row r="19143">
          <cell r="A19143" t="str">
            <v/>
          </cell>
        </row>
        <row r="19144">
          <cell r="A19144" t="str">
            <v/>
          </cell>
        </row>
        <row r="19145">
          <cell r="A19145" t="str">
            <v/>
          </cell>
        </row>
        <row r="19146">
          <cell r="A19146" t="str">
            <v/>
          </cell>
        </row>
        <row r="19147">
          <cell r="A19147" t="str">
            <v/>
          </cell>
        </row>
        <row r="19148">
          <cell r="A19148" t="str">
            <v/>
          </cell>
        </row>
        <row r="19149">
          <cell r="A19149" t="str">
            <v/>
          </cell>
        </row>
        <row r="19150">
          <cell r="A19150" t="str">
            <v/>
          </cell>
        </row>
        <row r="19151">
          <cell r="A19151" t="str">
            <v/>
          </cell>
        </row>
        <row r="19152">
          <cell r="A19152" t="str">
            <v/>
          </cell>
        </row>
        <row r="19153">
          <cell r="A19153" t="str">
            <v/>
          </cell>
        </row>
        <row r="19154">
          <cell r="A19154" t="str">
            <v/>
          </cell>
        </row>
        <row r="19155">
          <cell r="A19155" t="str">
            <v/>
          </cell>
        </row>
        <row r="19156">
          <cell r="A19156" t="str">
            <v/>
          </cell>
        </row>
        <row r="19157">
          <cell r="A19157" t="str">
            <v/>
          </cell>
        </row>
        <row r="19158">
          <cell r="A19158" t="str">
            <v/>
          </cell>
        </row>
        <row r="19159">
          <cell r="A19159" t="str">
            <v/>
          </cell>
        </row>
        <row r="19160">
          <cell r="A19160" t="str">
            <v/>
          </cell>
        </row>
        <row r="19161">
          <cell r="A19161" t="str">
            <v/>
          </cell>
        </row>
        <row r="19162">
          <cell r="A19162" t="str">
            <v/>
          </cell>
        </row>
        <row r="19163">
          <cell r="A19163" t="str">
            <v/>
          </cell>
        </row>
        <row r="19164">
          <cell r="A19164" t="str">
            <v/>
          </cell>
        </row>
        <row r="19165">
          <cell r="A19165" t="str">
            <v/>
          </cell>
        </row>
        <row r="19166">
          <cell r="A19166" t="str">
            <v/>
          </cell>
        </row>
        <row r="19167">
          <cell r="A19167" t="str">
            <v/>
          </cell>
        </row>
        <row r="19168">
          <cell r="A19168" t="str">
            <v/>
          </cell>
        </row>
        <row r="19169">
          <cell r="A19169" t="str">
            <v/>
          </cell>
        </row>
        <row r="19170">
          <cell r="A19170" t="str">
            <v/>
          </cell>
        </row>
        <row r="19171">
          <cell r="A19171" t="str">
            <v/>
          </cell>
        </row>
        <row r="19172">
          <cell r="A19172" t="str">
            <v/>
          </cell>
        </row>
        <row r="19173">
          <cell r="A19173" t="str">
            <v/>
          </cell>
        </row>
        <row r="19174">
          <cell r="A19174" t="str">
            <v/>
          </cell>
        </row>
        <row r="19175">
          <cell r="A19175" t="str">
            <v/>
          </cell>
        </row>
        <row r="19176">
          <cell r="A19176" t="str">
            <v/>
          </cell>
        </row>
        <row r="19177">
          <cell r="A19177" t="str">
            <v/>
          </cell>
        </row>
        <row r="19178">
          <cell r="A19178" t="str">
            <v/>
          </cell>
        </row>
        <row r="19179">
          <cell r="A19179" t="str">
            <v/>
          </cell>
        </row>
        <row r="19180">
          <cell r="A19180" t="str">
            <v/>
          </cell>
        </row>
        <row r="19181">
          <cell r="A19181" t="str">
            <v/>
          </cell>
        </row>
        <row r="19182">
          <cell r="A19182" t="str">
            <v/>
          </cell>
        </row>
        <row r="19183">
          <cell r="A19183" t="str">
            <v/>
          </cell>
        </row>
        <row r="19184">
          <cell r="A19184" t="str">
            <v/>
          </cell>
        </row>
        <row r="19185">
          <cell r="A19185" t="str">
            <v/>
          </cell>
        </row>
        <row r="19186">
          <cell r="A19186" t="str">
            <v/>
          </cell>
        </row>
        <row r="19187">
          <cell r="A19187" t="str">
            <v/>
          </cell>
        </row>
        <row r="19188">
          <cell r="A19188" t="str">
            <v/>
          </cell>
        </row>
        <row r="19189">
          <cell r="A19189" t="str">
            <v/>
          </cell>
        </row>
        <row r="19190">
          <cell r="A19190" t="str">
            <v/>
          </cell>
        </row>
        <row r="19191">
          <cell r="A19191" t="str">
            <v/>
          </cell>
        </row>
        <row r="19192">
          <cell r="A19192" t="str">
            <v/>
          </cell>
        </row>
        <row r="19193">
          <cell r="A19193" t="str">
            <v/>
          </cell>
        </row>
        <row r="19194">
          <cell r="A19194" t="str">
            <v/>
          </cell>
        </row>
        <row r="19195">
          <cell r="A19195" t="str">
            <v/>
          </cell>
        </row>
        <row r="19196">
          <cell r="A19196" t="str">
            <v/>
          </cell>
        </row>
        <row r="19197">
          <cell r="A19197" t="str">
            <v/>
          </cell>
        </row>
        <row r="19198">
          <cell r="A19198" t="str">
            <v/>
          </cell>
        </row>
        <row r="19199">
          <cell r="A19199" t="str">
            <v/>
          </cell>
        </row>
        <row r="19200">
          <cell r="A19200" t="str">
            <v/>
          </cell>
        </row>
        <row r="19201">
          <cell r="A19201" t="str">
            <v/>
          </cell>
        </row>
        <row r="19202">
          <cell r="A19202" t="str">
            <v/>
          </cell>
        </row>
        <row r="19203">
          <cell r="A19203" t="str">
            <v/>
          </cell>
        </row>
        <row r="19204">
          <cell r="A19204" t="str">
            <v/>
          </cell>
        </row>
        <row r="19205">
          <cell r="A19205" t="str">
            <v/>
          </cell>
        </row>
        <row r="19206">
          <cell r="A19206" t="str">
            <v/>
          </cell>
        </row>
        <row r="19207">
          <cell r="A19207" t="str">
            <v/>
          </cell>
        </row>
        <row r="19208">
          <cell r="A19208" t="str">
            <v/>
          </cell>
        </row>
        <row r="19209">
          <cell r="A19209" t="str">
            <v/>
          </cell>
        </row>
        <row r="19210">
          <cell r="A19210" t="str">
            <v/>
          </cell>
        </row>
        <row r="19211">
          <cell r="A19211" t="str">
            <v/>
          </cell>
        </row>
        <row r="19212">
          <cell r="A19212" t="str">
            <v/>
          </cell>
        </row>
        <row r="19213">
          <cell r="A19213" t="str">
            <v/>
          </cell>
        </row>
        <row r="19214">
          <cell r="A19214" t="str">
            <v/>
          </cell>
        </row>
        <row r="19215">
          <cell r="A19215" t="str">
            <v/>
          </cell>
        </row>
        <row r="19216">
          <cell r="A19216" t="str">
            <v/>
          </cell>
        </row>
        <row r="19217">
          <cell r="A19217" t="str">
            <v/>
          </cell>
        </row>
        <row r="19218">
          <cell r="A19218" t="str">
            <v/>
          </cell>
        </row>
        <row r="19219">
          <cell r="A19219" t="str">
            <v/>
          </cell>
        </row>
        <row r="19220">
          <cell r="A19220" t="str">
            <v/>
          </cell>
        </row>
        <row r="19221">
          <cell r="A19221" t="str">
            <v/>
          </cell>
        </row>
        <row r="19222">
          <cell r="A19222" t="str">
            <v/>
          </cell>
        </row>
        <row r="19223">
          <cell r="A19223" t="str">
            <v/>
          </cell>
        </row>
        <row r="19224">
          <cell r="A19224" t="str">
            <v/>
          </cell>
        </row>
        <row r="19225">
          <cell r="A19225" t="str">
            <v/>
          </cell>
        </row>
        <row r="19226">
          <cell r="A19226" t="str">
            <v/>
          </cell>
        </row>
        <row r="19227">
          <cell r="A19227" t="str">
            <v/>
          </cell>
        </row>
        <row r="19228">
          <cell r="A19228" t="str">
            <v/>
          </cell>
        </row>
        <row r="19229">
          <cell r="A19229" t="str">
            <v/>
          </cell>
        </row>
        <row r="19230">
          <cell r="A19230" t="str">
            <v/>
          </cell>
        </row>
        <row r="19231">
          <cell r="A19231" t="str">
            <v/>
          </cell>
        </row>
        <row r="19232">
          <cell r="A19232" t="str">
            <v/>
          </cell>
        </row>
        <row r="19233">
          <cell r="A19233" t="str">
            <v/>
          </cell>
        </row>
        <row r="19234">
          <cell r="A19234" t="str">
            <v/>
          </cell>
        </row>
        <row r="19235">
          <cell r="A19235" t="str">
            <v/>
          </cell>
        </row>
        <row r="19236">
          <cell r="A19236" t="str">
            <v/>
          </cell>
        </row>
        <row r="19237">
          <cell r="A19237" t="str">
            <v/>
          </cell>
        </row>
        <row r="19238">
          <cell r="A19238" t="str">
            <v/>
          </cell>
        </row>
        <row r="19239">
          <cell r="A19239" t="str">
            <v/>
          </cell>
        </row>
        <row r="19240">
          <cell r="A19240" t="str">
            <v/>
          </cell>
        </row>
        <row r="19241">
          <cell r="A19241" t="str">
            <v/>
          </cell>
        </row>
        <row r="19242">
          <cell r="A19242" t="str">
            <v/>
          </cell>
        </row>
        <row r="19243">
          <cell r="A19243" t="str">
            <v/>
          </cell>
        </row>
        <row r="19244">
          <cell r="A19244" t="str">
            <v/>
          </cell>
        </row>
        <row r="19245">
          <cell r="A19245" t="str">
            <v/>
          </cell>
        </row>
        <row r="19246">
          <cell r="A19246" t="str">
            <v/>
          </cell>
        </row>
        <row r="19247">
          <cell r="A19247" t="str">
            <v/>
          </cell>
        </row>
        <row r="19248">
          <cell r="A19248" t="str">
            <v/>
          </cell>
        </row>
        <row r="19249">
          <cell r="A19249" t="str">
            <v/>
          </cell>
        </row>
        <row r="19250">
          <cell r="A19250" t="str">
            <v/>
          </cell>
        </row>
        <row r="19251">
          <cell r="A19251" t="str">
            <v/>
          </cell>
        </row>
        <row r="19252">
          <cell r="A19252" t="str">
            <v/>
          </cell>
        </row>
        <row r="19253">
          <cell r="A19253" t="str">
            <v/>
          </cell>
        </row>
        <row r="19254">
          <cell r="A19254" t="str">
            <v/>
          </cell>
        </row>
        <row r="19255">
          <cell r="A19255" t="str">
            <v/>
          </cell>
        </row>
        <row r="19256">
          <cell r="A19256" t="str">
            <v/>
          </cell>
        </row>
        <row r="19257">
          <cell r="A19257" t="str">
            <v/>
          </cell>
        </row>
        <row r="19258">
          <cell r="A19258" t="str">
            <v/>
          </cell>
        </row>
        <row r="19259">
          <cell r="A19259" t="str">
            <v/>
          </cell>
        </row>
        <row r="19260">
          <cell r="A19260" t="str">
            <v/>
          </cell>
        </row>
        <row r="19261">
          <cell r="A19261" t="str">
            <v/>
          </cell>
        </row>
        <row r="19262">
          <cell r="A19262" t="str">
            <v/>
          </cell>
        </row>
        <row r="19263">
          <cell r="A19263" t="str">
            <v/>
          </cell>
        </row>
        <row r="19264">
          <cell r="A19264" t="str">
            <v/>
          </cell>
        </row>
        <row r="19265">
          <cell r="A19265" t="str">
            <v/>
          </cell>
        </row>
        <row r="19266">
          <cell r="A19266" t="str">
            <v/>
          </cell>
        </row>
        <row r="19267">
          <cell r="A19267" t="str">
            <v/>
          </cell>
        </row>
        <row r="19268">
          <cell r="A19268" t="str">
            <v/>
          </cell>
        </row>
        <row r="19269">
          <cell r="A19269" t="str">
            <v/>
          </cell>
        </row>
        <row r="19270">
          <cell r="A19270" t="str">
            <v/>
          </cell>
        </row>
        <row r="19271">
          <cell r="A19271" t="str">
            <v/>
          </cell>
        </row>
        <row r="19272">
          <cell r="A19272" t="str">
            <v/>
          </cell>
        </row>
        <row r="19273">
          <cell r="A19273" t="str">
            <v/>
          </cell>
        </row>
        <row r="19274">
          <cell r="A19274" t="str">
            <v/>
          </cell>
        </row>
        <row r="19275">
          <cell r="A19275" t="str">
            <v/>
          </cell>
        </row>
        <row r="19276">
          <cell r="A19276" t="str">
            <v/>
          </cell>
        </row>
        <row r="19277">
          <cell r="A19277" t="str">
            <v/>
          </cell>
        </row>
        <row r="19278">
          <cell r="A19278" t="str">
            <v/>
          </cell>
        </row>
        <row r="19279">
          <cell r="A19279" t="str">
            <v/>
          </cell>
        </row>
        <row r="19280">
          <cell r="A19280" t="str">
            <v/>
          </cell>
        </row>
        <row r="19281">
          <cell r="A19281" t="str">
            <v/>
          </cell>
        </row>
        <row r="19282">
          <cell r="A19282" t="str">
            <v/>
          </cell>
        </row>
        <row r="19283">
          <cell r="A19283" t="str">
            <v/>
          </cell>
        </row>
        <row r="19284">
          <cell r="A19284" t="str">
            <v/>
          </cell>
        </row>
        <row r="19285">
          <cell r="A19285" t="str">
            <v/>
          </cell>
        </row>
        <row r="19286">
          <cell r="A19286" t="str">
            <v/>
          </cell>
        </row>
        <row r="19287">
          <cell r="A19287" t="str">
            <v/>
          </cell>
        </row>
        <row r="19288">
          <cell r="A19288" t="str">
            <v/>
          </cell>
        </row>
        <row r="19289">
          <cell r="A19289" t="str">
            <v/>
          </cell>
        </row>
        <row r="19290">
          <cell r="A19290" t="str">
            <v/>
          </cell>
        </row>
        <row r="19291">
          <cell r="A19291" t="str">
            <v/>
          </cell>
        </row>
        <row r="19292">
          <cell r="A19292" t="str">
            <v/>
          </cell>
        </row>
        <row r="19293">
          <cell r="A19293" t="str">
            <v/>
          </cell>
        </row>
        <row r="19294">
          <cell r="A19294" t="str">
            <v/>
          </cell>
        </row>
        <row r="19295">
          <cell r="A19295" t="str">
            <v/>
          </cell>
        </row>
        <row r="19296">
          <cell r="A19296" t="str">
            <v/>
          </cell>
        </row>
        <row r="19297">
          <cell r="A19297" t="str">
            <v/>
          </cell>
        </row>
        <row r="19298">
          <cell r="A19298" t="str">
            <v/>
          </cell>
        </row>
        <row r="19299">
          <cell r="A19299" t="str">
            <v/>
          </cell>
        </row>
        <row r="19300">
          <cell r="A19300" t="str">
            <v/>
          </cell>
        </row>
        <row r="19301">
          <cell r="A19301" t="str">
            <v/>
          </cell>
        </row>
        <row r="19302">
          <cell r="A19302" t="str">
            <v/>
          </cell>
        </row>
        <row r="19303">
          <cell r="A19303" t="str">
            <v/>
          </cell>
        </row>
        <row r="19304">
          <cell r="A19304" t="str">
            <v/>
          </cell>
        </row>
        <row r="19305">
          <cell r="A19305" t="str">
            <v/>
          </cell>
        </row>
        <row r="19306">
          <cell r="A19306" t="str">
            <v/>
          </cell>
        </row>
        <row r="19307">
          <cell r="A19307" t="str">
            <v/>
          </cell>
        </row>
        <row r="19308">
          <cell r="A19308" t="str">
            <v/>
          </cell>
        </row>
        <row r="19309">
          <cell r="A19309" t="str">
            <v/>
          </cell>
        </row>
        <row r="19310">
          <cell r="A19310" t="str">
            <v/>
          </cell>
        </row>
        <row r="19311">
          <cell r="A19311" t="str">
            <v/>
          </cell>
        </row>
        <row r="19312">
          <cell r="A19312" t="str">
            <v/>
          </cell>
        </row>
        <row r="19313">
          <cell r="A19313" t="str">
            <v/>
          </cell>
        </row>
        <row r="19314">
          <cell r="A19314" t="str">
            <v/>
          </cell>
        </row>
        <row r="19315">
          <cell r="A19315" t="str">
            <v/>
          </cell>
        </row>
        <row r="19316">
          <cell r="A19316" t="str">
            <v/>
          </cell>
        </row>
        <row r="19317">
          <cell r="A19317" t="str">
            <v/>
          </cell>
        </row>
        <row r="19318">
          <cell r="A19318" t="str">
            <v/>
          </cell>
        </row>
        <row r="19319">
          <cell r="A19319" t="str">
            <v/>
          </cell>
        </row>
        <row r="19320">
          <cell r="A19320" t="str">
            <v/>
          </cell>
        </row>
        <row r="19321">
          <cell r="A19321" t="str">
            <v/>
          </cell>
        </row>
        <row r="19322">
          <cell r="A19322" t="str">
            <v/>
          </cell>
        </row>
        <row r="19323">
          <cell r="A19323" t="str">
            <v/>
          </cell>
        </row>
        <row r="19324">
          <cell r="A19324" t="str">
            <v/>
          </cell>
        </row>
        <row r="19325">
          <cell r="A19325" t="str">
            <v/>
          </cell>
        </row>
        <row r="19326">
          <cell r="A19326" t="str">
            <v/>
          </cell>
        </row>
        <row r="19327">
          <cell r="A19327" t="str">
            <v/>
          </cell>
        </row>
        <row r="19328">
          <cell r="A19328" t="str">
            <v/>
          </cell>
        </row>
        <row r="19329">
          <cell r="A19329" t="str">
            <v/>
          </cell>
        </row>
        <row r="19330">
          <cell r="A19330" t="str">
            <v/>
          </cell>
        </row>
        <row r="19331">
          <cell r="A19331" t="str">
            <v/>
          </cell>
        </row>
        <row r="19332">
          <cell r="A19332" t="str">
            <v/>
          </cell>
        </row>
        <row r="19333">
          <cell r="A19333" t="str">
            <v/>
          </cell>
        </row>
        <row r="19334">
          <cell r="A19334" t="str">
            <v/>
          </cell>
        </row>
        <row r="19335">
          <cell r="A19335" t="str">
            <v/>
          </cell>
        </row>
        <row r="19336">
          <cell r="A19336" t="str">
            <v/>
          </cell>
        </row>
        <row r="19337">
          <cell r="A19337" t="str">
            <v/>
          </cell>
        </row>
        <row r="19338">
          <cell r="A19338" t="str">
            <v/>
          </cell>
        </row>
        <row r="19339">
          <cell r="A19339" t="str">
            <v/>
          </cell>
        </row>
        <row r="19340">
          <cell r="A19340" t="str">
            <v/>
          </cell>
        </row>
        <row r="19341">
          <cell r="A19341" t="str">
            <v/>
          </cell>
        </row>
        <row r="19342">
          <cell r="A19342" t="str">
            <v/>
          </cell>
        </row>
        <row r="19343">
          <cell r="A19343" t="str">
            <v/>
          </cell>
        </row>
        <row r="19344">
          <cell r="A19344" t="str">
            <v/>
          </cell>
        </row>
        <row r="19345">
          <cell r="A19345" t="str">
            <v/>
          </cell>
        </row>
        <row r="19346">
          <cell r="A19346" t="str">
            <v/>
          </cell>
        </row>
        <row r="19347">
          <cell r="A19347" t="str">
            <v/>
          </cell>
        </row>
        <row r="19348">
          <cell r="A19348" t="str">
            <v/>
          </cell>
        </row>
        <row r="19349">
          <cell r="A19349" t="str">
            <v/>
          </cell>
        </row>
        <row r="19350">
          <cell r="A19350" t="str">
            <v/>
          </cell>
        </row>
        <row r="19351">
          <cell r="A19351" t="str">
            <v/>
          </cell>
        </row>
        <row r="19352">
          <cell r="A19352" t="str">
            <v/>
          </cell>
        </row>
        <row r="19353">
          <cell r="A19353" t="str">
            <v/>
          </cell>
        </row>
        <row r="19354">
          <cell r="A19354" t="str">
            <v/>
          </cell>
        </row>
        <row r="19355">
          <cell r="A19355" t="str">
            <v/>
          </cell>
        </row>
        <row r="19356">
          <cell r="A19356" t="str">
            <v/>
          </cell>
        </row>
        <row r="19357">
          <cell r="A19357" t="str">
            <v/>
          </cell>
        </row>
        <row r="19358">
          <cell r="A19358" t="str">
            <v/>
          </cell>
        </row>
        <row r="19359">
          <cell r="A19359" t="str">
            <v/>
          </cell>
        </row>
        <row r="19360">
          <cell r="A19360" t="str">
            <v/>
          </cell>
        </row>
        <row r="19361">
          <cell r="A19361" t="str">
            <v/>
          </cell>
        </row>
        <row r="19362">
          <cell r="A19362" t="str">
            <v/>
          </cell>
        </row>
        <row r="19363">
          <cell r="A19363" t="str">
            <v/>
          </cell>
        </row>
        <row r="19364">
          <cell r="A19364" t="str">
            <v/>
          </cell>
        </row>
        <row r="19365">
          <cell r="A19365" t="str">
            <v/>
          </cell>
        </row>
        <row r="19366">
          <cell r="A19366" t="str">
            <v/>
          </cell>
        </row>
        <row r="19367">
          <cell r="A19367" t="str">
            <v/>
          </cell>
        </row>
        <row r="19368">
          <cell r="A19368" t="str">
            <v/>
          </cell>
        </row>
        <row r="19369">
          <cell r="A19369" t="str">
            <v/>
          </cell>
        </row>
        <row r="19370">
          <cell r="A19370" t="str">
            <v/>
          </cell>
        </row>
        <row r="19371">
          <cell r="A19371" t="str">
            <v/>
          </cell>
        </row>
        <row r="19372">
          <cell r="A19372" t="str">
            <v/>
          </cell>
        </row>
        <row r="19373">
          <cell r="A19373" t="str">
            <v/>
          </cell>
        </row>
        <row r="19374">
          <cell r="A19374" t="str">
            <v/>
          </cell>
        </row>
        <row r="19375">
          <cell r="A19375" t="str">
            <v/>
          </cell>
        </row>
        <row r="19376">
          <cell r="A19376" t="str">
            <v/>
          </cell>
        </row>
        <row r="19377">
          <cell r="A19377" t="str">
            <v/>
          </cell>
        </row>
        <row r="19378">
          <cell r="A19378" t="str">
            <v/>
          </cell>
        </row>
        <row r="19379">
          <cell r="A19379" t="str">
            <v/>
          </cell>
        </row>
        <row r="19380">
          <cell r="A19380" t="str">
            <v/>
          </cell>
        </row>
        <row r="19381">
          <cell r="A19381" t="str">
            <v/>
          </cell>
        </row>
        <row r="19382">
          <cell r="A19382" t="str">
            <v/>
          </cell>
        </row>
        <row r="19383">
          <cell r="A19383" t="str">
            <v/>
          </cell>
        </row>
        <row r="19384">
          <cell r="A19384" t="str">
            <v/>
          </cell>
        </row>
        <row r="19385">
          <cell r="A19385" t="str">
            <v/>
          </cell>
        </row>
        <row r="19386">
          <cell r="A19386" t="str">
            <v/>
          </cell>
        </row>
        <row r="19387">
          <cell r="A19387" t="str">
            <v/>
          </cell>
        </row>
        <row r="19388">
          <cell r="A19388" t="str">
            <v/>
          </cell>
        </row>
        <row r="19389">
          <cell r="A19389" t="str">
            <v/>
          </cell>
        </row>
        <row r="19390">
          <cell r="A19390" t="str">
            <v/>
          </cell>
        </row>
        <row r="19391">
          <cell r="A19391" t="str">
            <v/>
          </cell>
        </row>
        <row r="19392">
          <cell r="A19392" t="str">
            <v/>
          </cell>
        </row>
        <row r="19393">
          <cell r="A19393" t="str">
            <v/>
          </cell>
        </row>
        <row r="19394">
          <cell r="A19394" t="str">
            <v/>
          </cell>
        </row>
        <row r="19395">
          <cell r="A19395" t="str">
            <v/>
          </cell>
        </row>
        <row r="19396">
          <cell r="A19396" t="str">
            <v/>
          </cell>
        </row>
        <row r="19397">
          <cell r="A19397" t="str">
            <v/>
          </cell>
        </row>
        <row r="19398">
          <cell r="A19398" t="str">
            <v/>
          </cell>
        </row>
        <row r="19399">
          <cell r="A19399" t="str">
            <v/>
          </cell>
        </row>
        <row r="19400">
          <cell r="A19400" t="str">
            <v/>
          </cell>
        </row>
        <row r="19401">
          <cell r="A19401" t="str">
            <v/>
          </cell>
        </row>
        <row r="19402">
          <cell r="A19402" t="str">
            <v/>
          </cell>
        </row>
        <row r="19403">
          <cell r="A19403" t="str">
            <v/>
          </cell>
        </row>
        <row r="19404">
          <cell r="A19404" t="str">
            <v/>
          </cell>
        </row>
        <row r="19405">
          <cell r="A19405" t="str">
            <v/>
          </cell>
        </row>
        <row r="19406">
          <cell r="A19406" t="str">
            <v/>
          </cell>
        </row>
        <row r="19407">
          <cell r="A19407" t="str">
            <v/>
          </cell>
        </row>
        <row r="19408">
          <cell r="A19408" t="str">
            <v/>
          </cell>
        </row>
        <row r="19409">
          <cell r="A19409" t="str">
            <v/>
          </cell>
        </row>
        <row r="19410">
          <cell r="A19410" t="str">
            <v/>
          </cell>
        </row>
        <row r="19411">
          <cell r="A19411" t="str">
            <v/>
          </cell>
        </row>
        <row r="19412">
          <cell r="A19412" t="str">
            <v/>
          </cell>
        </row>
        <row r="19413">
          <cell r="A19413" t="str">
            <v/>
          </cell>
        </row>
        <row r="19414">
          <cell r="A19414" t="str">
            <v/>
          </cell>
        </row>
        <row r="19415">
          <cell r="A19415" t="str">
            <v/>
          </cell>
        </row>
        <row r="19416">
          <cell r="A19416" t="str">
            <v/>
          </cell>
        </row>
        <row r="19417">
          <cell r="A19417" t="str">
            <v/>
          </cell>
        </row>
        <row r="19418">
          <cell r="A19418" t="str">
            <v/>
          </cell>
        </row>
        <row r="19419">
          <cell r="A19419" t="str">
            <v/>
          </cell>
        </row>
        <row r="19420">
          <cell r="A19420" t="str">
            <v/>
          </cell>
        </row>
        <row r="19421">
          <cell r="A19421" t="str">
            <v/>
          </cell>
        </row>
        <row r="19422">
          <cell r="A19422" t="str">
            <v/>
          </cell>
        </row>
        <row r="19423">
          <cell r="A19423" t="str">
            <v/>
          </cell>
        </row>
        <row r="19424">
          <cell r="A19424" t="str">
            <v/>
          </cell>
        </row>
        <row r="19425">
          <cell r="A19425" t="str">
            <v/>
          </cell>
        </row>
        <row r="19426">
          <cell r="A19426" t="str">
            <v/>
          </cell>
        </row>
        <row r="19427">
          <cell r="A19427" t="str">
            <v/>
          </cell>
        </row>
        <row r="19428">
          <cell r="A19428" t="str">
            <v/>
          </cell>
        </row>
        <row r="19429">
          <cell r="A19429" t="str">
            <v/>
          </cell>
        </row>
        <row r="19430">
          <cell r="A19430" t="str">
            <v/>
          </cell>
        </row>
        <row r="19431">
          <cell r="A19431" t="str">
            <v/>
          </cell>
        </row>
        <row r="19432">
          <cell r="A19432" t="str">
            <v/>
          </cell>
        </row>
        <row r="19433">
          <cell r="A19433" t="str">
            <v/>
          </cell>
        </row>
        <row r="19434">
          <cell r="A19434" t="str">
            <v/>
          </cell>
        </row>
        <row r="19435">
          <cell r="A19435" t="str">
            <v/>
          </cell>
        </row>
        <row r="19436">
          <cell r="A19436" t="str">
            <v/>
          </cell>
        </row>
        <row r="19437">
          <cell r="A19437" t="str">
            <v/>
          </cell>
        </row>
        <row r="19438">
          <cell r="A19438" t="str">
            <v/>
          </cell>
        </row>
        <row r="19439">
          <cell r="A19439" t="str">
            <v/>
          </cell>
        </row>
        <row r="19440">
          <cell r="A19440" t="str">
            <v/>
          </cell>
        </row>
        <row r="19441">
          <cell r="A19441" t="str">
            <v/>
          </cell>
        </row>
        <row r="19442">
          <cell r="A19442" t="str">
            <v/>
          </cell>
        </row>
        <row r="19443">
          <cell r="A19443" t="str">
            <v/>
          </cell>
        </row>
        <row r="19444">
          <cell r="A19444" t="str">
            <v/>
          </cell>
        </row>
        <row r="19445">
          <cell r="A19445" t="str">
            <v/>
          </cell>
        </row>
        <row r="19446">
          <cell r="A19446" t="str">
            <v/>
          </cell>
        </row>
        <row r="19447">
          <cell r="A19447" t="str">
            <v/>
          </cell>
        </row>
        <row r="19448">
          <cell r="A19448" t="str">
            <v/>
          </cell>
        </row>
        <row r="19449">
          <cell r="A19449" t="str">
            <v/>
          </cell>
        </row>
        <row r="19450">
          <cell r="A19450" t="str">
            <v/>
          </cell>
        </row>
        <row r="19451">
          <cell r="A19451" t="str">
            <v/>
          </cell>
        </row>
        <row r="19452">
          <cell r="A19452" t="str">
            <v/>
          </cell>
        </row>
        <row r="19453">
          <cell r="A19453" t="str">
            <v/>
          </cell>
        </row>
        <row r="19454">
          <cell r="A19454" t="str">
            <v/>
          </cell>
        </row>
        <row r="19455">
          <cell r="A19455" t="str">
            <v/>
          </cell>
        </row>
        <row r="19456">
          <cell r="A19456" t="str">
            <v/>
          </cell>
        </row>
        <row r="19457">
          <cell r="A19457" t="str">
            <v/>
          </cell>
        </row>
        <row r="19458">
          <cell r="A19458" t="str">
            <v/>
          </cell>
        </row>
        <row r="19459">
          <cell r="A19459" t="str">
            <v/>
          </cell>
        </row>
        <row r="19460">
          <cell r="A19460" t="str">
            <v/>
          </cell>
        </row>
        <row r="19461">
          <cell r="A19461" t="str">
            <v/>
          </cell>
        </row>
        <row r="19462">
          <cell r="A19462" t="str">
            <v/>
          </cell>
        </row>
        <row r="19463">
          <cell r="A19463" t="str">
            <v/>
          </cell>
        </row>
        <row r="19464">
          <cell r="A19464" t="str">
            <v/>
          </cell>
        </row>
        <row r="19465">
          <cell r="A19465" t="str">
            <v/>
          </cell>
        </row>
        <row r="19466">
          <cell r="A19466" t="str">
            <v/>
          </cell>
        </row>
        <row r="19467">
          <cell r="A19467" t="str">
            <v/>
          </cell>
        </row>
        <row r="19468">
          <cell r="A19468" t="str">
            <v/>
          </cell>
        </row>
        <row r="19469">
          <cell r="A19469" t="str">
            <v/>
          </cell>
        </row>
        <row r="19470">
          <cell r="A19470" t="str">
            <v/>
          </cell>
        </row>
        <row r="19471">
          <cell r="A19471" t="str">
            <v/>
          </cell>
        </row>
        <row r="19472">
          <cell r="A19472" t="str">
            <v/>
          </cell>
        </row>
        <row r="19473">
          <cell r="A19473" t="str">
            <v/>
          </cell>
        </row>
        <row r="19474">
          <cell r="A19474" t="str">
            <v/>
          </cell>
        </row>
        <row r="19475">
          <cell r="A19475" t="str">
            <v/>
          </cell>
        </row>
        <row r="19476">
          <cell r="A19476" t="str">
            <v/>
          </cell>
        </row>
        <row r="19477">
          <cell r="A19477" t="str">
            <v/>
          </cell>
        </row>
        <row r="19478">
          <cell r="A19478" t="str">
            <v/>
          </cell>
        </row>
        <row r="19479">
          <cell r="A19479" t="str">
            <v/>
          </cell>
        </row>
        <row r="19480">
          <cell r="A19480" t="str">
            <v/>
          </cell>
        </row>
        <row r="19481">
          <cell r="A19481" t="str">
            <v/>
          </cell>
        </row>
        <row r="19482">
          <cell r="A19482" t="str">
            <v/>
          </cell>
        </row>
        <row r="19483">
          <cell r="A19483" t="str">
            <v/>
          </cell>
        </row>
        <row r="19484">
          <cell r="A19484" t="str">
            <v/>
          </cell>
        </row>
        <row r="19485">
          <cell r="A19485" t="str">
            <v/>
          </cell>
        </row>
        <row r="19486">
          <cell r="A19486" t="str">
            <v/>
          </cell>
        </row>
        <row r="19487">
          <cell r="A19487" t="str">
            <v/>
          </cell>
        </row>
        <row r="19488">
          <cell r="A19488" t="str">
            <v/>
          </cell>
        </row>
        <row r="19489">
          <cell r="A19489" t="str">
            <v/>
          </cell>
        </row>
        <row r="19490">
          <cell r="A19490" t="str">
            <v/>
          </cell>
        </row>
        <row r="19491">
          <cell r="A19491" t="str">
            <v/>
          </cell>
        </row>
        <row r="19492">
          <cell r="A19492" t="str">
            <v/>
          </cell>
        </row>
        <row r="19493">
          <cell r="A19493" t="str">
            <v/>
          </cell>
        </row>
        <row r="19494">
          <cell r="A19494" t="str">
            <v/>
          </cell>
        </row>
        <row r="19495">
          <cell r="A19495" t="str">
            <v/>
          </cell>
        </row>
        <row r="19496">
          <cell r="A19496" t="str">
            <v/>
          </cell>
        </row>
        <row r="19497">
          <cell r="A19497" t="str">
            <v/>
          </cell>
        </row>
        <row r="19498">
          <cell r="A19498" t="str">
            <v/>
          </cell>
        </row>
        <row r="19499">
          <cell r="A19499" t="str">
            <v/>
          </cell>
        </row>
        <row r="19500">
          <cell r="A19500" t="str">
            <v/>
          </cell>
        </row>
        <row r="19501">
          <cell r="A19501" t="str">
            <v/>
          </cell>
        </row>
        <row r="19502">
          <cell r="A19502" t="str">
            <v/>
          </cell>
        </row>
        <row r="19503">
          <cell r="A19503" t="str">
            <v/>
          </cell>
        </row>
        <row r="19504">
          <cell r="A19504" t="str">
            <v/>
          </cell>
        </row>
        <row r="19505">
          <cell r="A19505" t="str">
            <v/>
          </cell>
        </row>
        <row r="19506">
          <cell r="A19506" t="str">
            <v/>
          </cell>
        </row>
        <row r="19507">
          <cell r="A19507" t="str">
            <v/>
          </cell>
        </row>
        <row r="19508">
          <cell r="A19508" t="str">
            <v/>
          </cell>
        </row>
        <row r="19509">
          <cell r="A19509" t="str">
            <v/>
          </cell>
        </row>
        <row r="19510">
          <cell r="A19510" t="str">
            <v/>
          </cell>
        </row>
        <row r="19511">
          <cell r="A19511" t="str">
            <v/>
          </cell>
        </row>
        <row r="19512">
          <cell r="A19512" t="str">
            <v/>
          </cell>
        </row>
        <row r="19513">
          <cell r="A19513" t="str">
            <v/>
          </cell>
        </row>
        <row r="19514">
          <cell r="A19514" t="str">
            <v/>
          </cell>
        </row>
        <row r="19515">
          <cell r="A19515" t="str">
            <v/>
          </cell>
        </row>
        <row r="19516">
          <cell r="A19516" t="str">
            <v/>
          </cell>
        </row>
        <row r="19517">
          <cell r="A19517" t="str">
            <v/>
          </cell>
        </row>
        <row r="19518">
          <cell r="A19518" t="str">
            <v/>
          </cell>
        </row>
        <row r="19519">
          <cell r="A19519" t="str">
            <v/>
          </cell>
        </row>
        <row r="19520">
          <cell r="A19520" t="str">
            <v/>
          </cell>
        </row>
        <row r="19521">
          <cell r="A19521" t="str">
            <v/>
          </cell>
        </row>
        <row r="19522">
          <cell r="A19522" t="str">
            <v/>
          </cell>
        </row>
        <row r="19523">
          <cell r="A19523" t="str">
            <v/>
          </cell>
        </row>
        <row r="19524">
          <cell r="A19524" t="str">
            <v/>
          </cell>
        </row>
        <row r="19525">
          <cell r="A19525" t="str">
            <v/>
          </cell>
        </row>
        <row r="19526">
          <cell r="A19526" t="str">
            <v/>
          </cell>
        </row>
        <row r="19527">
          <cell r="A19527" t="str">
            <v/>
          </cell>
        </row>
        <row r="19528">
          <cell r="A19528" t="str">
            <v/>
          </cell>
        </row>
        <row r="19529">
          <cell r="A19529" t="str">
            <v/>
          </cell>
        </row>
        <row r="19530">
          <cell r="A19530" t="str">
            <v/>
          </cell>
        </row>
        <row r="19531">
          <cell r="A19531" t="str">
            <v/>
          </cell>
        </row>
        <row r="19532">
          <cell r="A19532" t="str">
            <v/>
          </cell>
        </row>
        <row r="19533">
          <cell r="A19533" t="str">
            <v/>
          </cell>
        </row>
        <row r="19534">
          <cell r="A19534" t="str">
            <v/>
          </cell>
        </row>
        <row r="19535">
          <cell r="A19535" t="str">
            <v/>
          </cell>
        </row>
        <row r="19536">
          <cell r="A19536" t="str">
            <v/>
          </cell>
        </row>
        <row r="19537">
          <cell r="A19537" t="str">
            <v/>
          </cell>
        </row>
        <row r="19538">
          <cell r="A19538" t="str">
            <v/>
          </cell>
        </row>
        <row r="19539">
          <cell r="A19539" t="str">
            <v/>
          </cell>
        </row>
        <row r="19540">
          <cell r="A19540" t="str">
            <v/>
          </cell>
        </row>
        <row r="19541">
          <cell r="A19541" t="str">
            <v/>
          </cell>
        </row>
        <row r="19542">
          <cell r="A19542" t="str">
            <v/>
          </cell>
        </row>
        <row r="19543">
          <cell r="A19543" t="str">
            <v/>
          </cell>
        </row>
        <row r="19544">
          <cell r="A19544" t="str">
            <v/>
          </cell>
        </row>
        <row r="19545">
          <cell r="A19545" t="str">
            <v/>
          </cell>
        </row>
        <row r="19546">
          <cell r="A19546" t="str">
            <v/>
          </cell>
        </row>
        <row r="19547">
          <cell r="A19547" t="str">
            <v/>
          </cell>
        </row>
        <row r="19548">
          <cell r="A19548" t="str">
            <v/>
          </cell>
        </row>
        <row r="19549">
          <cell r="A19549" t="str">
            <v/>
          </cell>
        </row>
        <row r="19550">
          <cell r="A19550" t="str">
            <v/>
          </cell>
        </row>
        <row r="19551">
          <cell r="A19551" t="str">
            <v/>
          </cell>
        </row>
        <row r="19552">
          <cell r="A19552" t="str">
            <v/>
          </cell>
        </row>
        <row r="19553">
          <cell r="A19553" t="str">
            <v/>
          </cell>
        </row>
        <row r="19554">
          <cell r="A19554" t="str">
            <v/>
          </cell>
        </row>
        <row r="19555">
          <cell r="A19555" t="str">
            <v/>
          </cell>
        </row>
        <row r="19556">
          <cell r="A19556" t="str">
            <v/>
          </cell>
        </row>
        <row r="19557">
          <cell r="A19557" t="str">
            <v/>
          </cell>
        </row>
        <row r="19558">
          <cell r="A19558" t="str">
            <v/>
          </cell>
        </row>
        <row r="19559">
          <cell r="A19559" t="str">
            <v/>
          </cell>
        </row>
        <row r="19560">
          <cell r="A19560" t="str">
            <v/>
          </cell>
        </row>
        <row r="19561">
          <cell r="A19561" t="str">
            <v/>
          </cell>
        </row>
        <row r="19562">
          <cell r="A19562" t="str">
            <v/>
          </cell>
        </row>
        <row r="19563">
          <cell r="A19563" t="str">
            <v/>
          </cell>
        </row>
        <row r="19564">
          <cell r="A19564" t="str">
            <v/>
          </cell>
        </row>
        <row r="19565">
          <cell r="A19565" t="str">
            <v/>
          </cell>
        </row>
        <row r="19566">
          <cell r="A19566" t="str">
            <v/>
          </cell>
        </row>
        <row r="19567">
          <cell r="A19567" t="str">
            <v/>
          </cell>
        </row>
        <row r="19568">
          <cell r="A19568" t="str">
            <v/>
          </cell>
        </row>
        <row r="19569">
          <cell r="A19569" t="str">
            <v/>
          </cell>
        </row>
        <row r="19570">
          <cell r="A19570" t="str">
            <v/>
          </cell>
        </row>
        <row r="19571">
          <cell r="A19571" t="str">
            <v/>
          </cell>
        </row>
        <row r="19572">
          <cell r="A19572" t="str">
            <v/>
          </cell>
        </row>
        <row r="19573">
          <cell r="A19573" t="str">
            <v/>
          </cell>
        </row>
        <row r="19574">
          <cell r="A19574" t="str">
            <v/>
          </cell>
        </row>
        <row r="19575">
          <cell r="A19575" t="str">
            <v/>
          </cell>
        </row>
        <row r="19576">
          <cell r="A19576" t="str">
            <v/>
          </cell>
        </row>
        <row r="19577">
          <cell r="A19577" t="str">
            <v/>
          </cell>
        </row>
        <row r="19578">
          <cell r="A19578" t="str">
            <v/>
          </cell>
        </row>
        <row r="19579">
          <cell r="A19579" t="str">
            <v/>
          </cell>
        </row>
        <row r="19580">
          <cell r="A19580" t="str">
            <v/>
          </cell>
        </row>
        <row r="19581">
          <cell r="A19581" t="str">
            <v/>
          </cell>
        </row>
        <row r="19582">
          <cell r="A19582" t="str">
            <v/>
          </cell>
        </row>
        <row r="19583">
          <cell r="A19583" t="str">
            <v/>
          </cell>
        </row>
        <row r="19584">
          <cell r="A19584" t="str">
            <v/>
          </cell>
        </row>
        <row r="19585">
          <cell r="A19585" t="str">
            <v/>
          </cell>
        </row>
        <row r="19586">
          <cell r="A19586" t="str">
            <v/>
          </cell>
        </row>
        <row r="19587">
          <cell r="A19587" t="str">
            <v/>
          </cell>
        </row>
        <row r="19588">
          <cell r="A19588" t="str">
            <v/>
          </cell>
        </row>
        <row r="19589">
          <cell r="A19589" t="str">
            <v/>
          </cell>
        </row>
        <row r="19590">
          <cell r="A19590" t="str">
            <v/>
          </cell>
        </row>
        <row r="19591">
          <cell r="A19591" t="str">
            <v/>
          </cell>
        </row>
        <row r="19592">
          <cell r="A19592" t="str">
            <v/>
          </cell>
        </row>
        <row r="19593">
          <cell r="A19593" t="str">
            <v/>
          </cell>
        </row>
        <row r="19594">
          <cell r="A19594" t="str">
            <v/>
          </cell>
        </row>
        <row r="19595">
          <cell r="A19595" t="str">
            <v/>
          </cell>
        </row>
        <row r="19596">
          <cell r="A19596" t="str">
            <v/>
          </cell>
        </row>
        <row r="19597">
          <cell r="A19597" t="str">
            <v/>
          </cell>
        </row>
        <row r="19598">
          <cell r="A19598" t="str">
            <v/>
          </cell>
        </row>
        <row r="19599">
          <cell r="A19599" t="str">
            <v/>
          </cell>
        </row>
        <row r="19600">
          <cell r="A19600" t="str">
            <v/>
          </cell>
        </row>
        <row r="19601">
          <cell r="A19601" t="str">
            <v/>
          </cell>
        </row>
        <row r="19602">
          <cell r="A19602" t="str">
            <v/>
          </cell>
        </row>
        <row r="19603">
          <cell r="A19603" t="str">
            <v/>
          </cell>
        </row>
        <row r="19604">
          <cell r="A19604" t="str">
            <v/>
          </cell>
        </row>
        <row r="19605">
          <cell r="A19605" t="str">
            <v/>
          </cell>
        </row>
        <row r="19606">
          <cell r="A19606" t="str">
            <v/>
          </cell>
        </row>
        <row r="19607">
          <cell r="A19607" t="str">
            <v/>
          </cell>
        </row>
        <row r="19608">
          <cell r="A19608" t="str">
            <v/>
          </cell>
        </row>
        <row r="19609">
          <cell r="A19609" t="str">
            <v/>
          </cell>
        </row>
        <row r="19610">
          <cell r="A19610" t="str">
            <v/>
          </cell>
        </row>
        <row r="19611">
          <cell r="A19611" t="str">
            <v/>
          </cell>
        </row>
        <row r="19612">
          <cell r="A19612" t="str">
            <v/>
          </cell>
        </row>
        <row r="19613">
          <cell r="A19613" t="str">
            <v/>
          </cell>
        </row>
        <row r="19614">
          <cell r="A19614" t="str">
            <v/>
          </cell>
        </row>
        <row r="19615">
          <cell r="A19615" t="str">
            <v/>
          </cell>
        </row>
        <row r="19616">
          <cell r="A19616" t="str">
            <v/>
          </cell>
        </row>
        <row r="19617">
          <cell r="A19617" t="str">
            <v/>
          </cell>
        </row>
        <row r="19618">
          <cell r="A19618" t="str">
            <v/>
          </cell>
        </row>
        <row r="19619">
          <cell r="A19619" t="str">
            <v/>
          </cell>
        </row>
        <row r="19620">
          <cell r="A19620" t="str">
            <v/>
          </cell>
        </row>
        <row r="19621">
          <cell r="A19621" t="str">
            <v/>
          </cell>
        </row>
        <row r="19622">
          <cell r="A19622" t="str">
            <v/>
          </cell>
        </row>
        <row r="19623">
          <cell r="A19623" t="str">
            <v/>
          </cell>
        </row>
        <row r="19624">
          <cell r="A19624" t="str">
            <v/>
          </cell>
        </row>
        <row r="19625">
          <cell r="A19625" t="str">
            <v/>
          </cell>
        </row>
        <row r="19626">
          <cell r="A19626" t="str">
            <v/>
          </cell>
        </row>
        <row r="19627">
          <cell r="A19627" t="str">
            <v/>
          </cell>
        </row>
        <row r="19628">
          <cell r="A19628" t="str">
            <v/>
          </cell>
        </row>
        <row r="19629">
          <cell r="A19629" t="str">
            <v/>
          </cell>
        </row>
        <row r="19630">
          <cell r="A19630" t="str">
            <v/>
          </cell>
        </row>
        <row r="19631">
          <cell r="A19631" t="str">
            <v/>
          </cell>
        </row>
        <row r="19632">
          <cell r="A19632" t="str">
            <v/>
          </cell>
        </row>
        <row r="19633">
          <cell r="A19633" t="str">
            <v/>
          </cell>
        </row>
        <row r="19634">
          <cell r="A19634" t="str">
            <v/>
          </cell>
        </row>
        <row r="19635">
          <cell r="A19635" t="str">
            <v/>
          </cell>
        </row>
        <row r="19636">
          <cell r="A19636" t="str">
            <v/>
          </cell>
        </row>
        <row r="19637">
          <cell r="A19637" t="str">
            <v/>
          </cell>
        </row>
        <row r="19638">
          <cell r="A19638" t="str">
            <v/>
          </cell>
        </row>
        <row r="19639">
          <cell r="A19639" t="str">
            <v/>
          </cell>
        </row>
        <row r="19640">
          <cell r="A19640" t="str">
            <v/>
          </cell>
        </row>
        <row r="19641">
          <cell r="A19641" t="str">
            <v/>
          </cell>
        </row>
        <row r="19642">
          <cell r="A19642" t="str">
            <v/>
          </cell>
        </row>
        <row r="19643">
          <cell r="A19643" t="str">
            <v/>
          </cell>
        </row>
        <row r="19644">
          <cell r="A19644" t="str">
            <v/>
          </cell>
        </row>
        <row r="19645">
          <cell r="A19645" t="str">
            <v/>
          </cell>
        </row>
        <row r="19646">
          <cell r="A19646" t="str">
            <v/>
          </cell>
        </row>
        <row r="19647">
          <cell r="A19647" t="str">
            <v/>
          </cell>
        </row>
        <row r="19648">
          <cell r="A19648" t="str">
            <v/>
          </cell>
        </row>
        <row r="19649">
          <cell r="A19649" t="str">
            <v/>
          </cell>
        </row>
        <row r="19650">
          <cell r="A19650" t="str">
            <v/>
          </cell>
        </row>
        <row r="19651">
          <cell r="A19651" t="str">
            <v/>
          </cell>
        </row>
        <row r="19652">
          <cell r="A19652" t="str">
            <v/>
          </cell>
        </row>
        <row r="19653">
          <cell r="A19653" t="str">
            <v/>
          </cell>
        </row>
        <row r="19654">
          <cell r="A19654" t="str">
            <v/>
          </cell>
        </row>
        <row r="19655">
          <cell r="A19655" t="str">
            <v/>
          </cell>
        </row>
        <row r="19656">
          <cell r="A19656" t="str">
            <v/>
          </cell>
        </row>
        <row r="19657">
          <cell r="A19657" t="str">
            <v/>
          </cell>
        </row>
        <row r="19658">
          <cell r="A19658" t="str">
            <v/>
          </cell>
        </row>
        <row r="19659">
          <cell r="A19659" t="str">
            <v/>
          </cell>
        </row>
        <row r="19660">
          <cell r="A19660" t="str">
            <v/>
          </cell>
        </row>
        <row r="19661">
          <cell r="A19661" t="str">
            <v/>
          </cell>
        </row>
        <row r="19662">
          <cell r="A19662" t="str">
            <v/>
          </cell>
        </row>
        <row r="19663">
          <cell r="A19663" t="str">
            <v/>
          </cell>
        </row>
        <row r="19664">
          <cell r="A19664" t="str">
            <v/>
          </cell>
        </row>
        <row r="19665">
          <cell r="A19665" t="str">
            <v/>
          </cell>
        </row>
        <row r="19666">
          <cell r="A19666" t="str">
            <v/>
          </cell>
        </row>
        <row r="19667">
          <cell r="A19667" t="str">
            <v/>
          </cell>
        </row>
        <row r="19668">
          <cell r="A19668" t="str">
            <v/>
          </cell>
        </row>
        <row r="19669">
          <cell r="A19669" t="str">
            <v/>
          </cell>
        </row>
        <row r="19670">
          <cell r="A19670" t="str">
            <v/>
          </cell>
        </row>
        <row r="19671">
          <cell r="A19671" t="str">
            <v/>
          </cell>
        </row>
        <row r="19672">
          <cell r="A19672" t="str">
            <v/>
          </cell>
        </row>
        <row r="19673">
          <cell r="A19673" t="str">
            <v/>
          </cell>
        </row>
        <row r="19674">
          <cell r="A19674" t="str">
            <v/>
          </cell>
        </row>
        <row r="19675">
          <cell r="A19675" t="str">
            <v/>
          </cell>
        </row>
        <row r="19676">
          <cell r="A19676" t="str">
            <v/>
          </cell>
        </row>
        <row r="19677">
          <cell r="A19677" t="str">
            <v/>
          </cell>
        </row>
        <row r="19678">
          <cell r="A19678" t="str">
            <v/>
          </cell>
        </row>
        <row r="19679">
          <cell r="A19679" t="str">
            <v/>
          </cell>
        </row>
        <row r="19680">
          <cell r="A19680" t="str">
            <v/>
          </cell>
        </row>
        <row r="19681">
          <cell r="A19681" t="str">
            <v/>
          </cell>
        </row>
        <row r="19682">
          <cell r="A19682" t="str">
            <v/>
          </cell>
        </row>
        <row r="19683">
          <cell r="A19683" t="str">
            <v/>
          </cell>
        </row>
        <row r="19684">
          <cell r="A19684" t="str">
            <v/>
          </cell>
        </row>
        <row r="19685">
          <cell r="A19685" t="str">
            <v/>
          </cell>
        </row>
        <row r="19686">
          <cell r="A19686" t="str">
            <v/>
          </cell>
        </row>
        <row r="19687">
          <cell r="A19687" t="str">
            <v/>
          </cell>
        </row>
        <row r="19688">
          <cell r="A19688" t="str">
            <v/>
          </cell>
        </row>
        <row r="19689">
          <cell r="A19689" t="str">
            <v/>
          </cell>
        </row>
        <row r="19690">
          <cell r="A19690" t="str">
            <v/>
          </cell>
        </row>
        <row r="19691">
          <cell r="A19691" t="str">
            <v/>
          </cell>
        </row>
        <row r="19692">
          <cell r="A19692" t="str">
            <v/>
          </cell>
        </row>
        <row r="19693">
          <cell r="A19693" t="str">
            <v/>
          </cell>
        </row>
        <row r="19694">
          <cell r="A19694" t="str">
            <v/>
          </cell>
        </row>
        <row r="19695">
          <cell r="A19695" t="str">
            <v/>
          </cell>
        </row>
        <row r="19696">
          <cell r="A19696" t="str">
            <v/>
          </cell>
        </row>
        <row r="19697">
          <cell r="A19697" t="str">
            <v/>
          </cell>
        </row>
        <row r="19698">
          <cell r="A19698" t="str">
            <v/>
          </cell>
        </row>
        <row r="19699">
          <cell r="A19699" t="str">
            <v/>
          </cell>
        </row>
        <row r="19700">
          <cell r="A19700" t="str">
            <v/>
          </cell>
        </row>
        <row r="19701">
          <cell r="A19701" t="str">
            <v/>
          </cell>
        </row>
        <row r="19702">
          <cell r="A19702" t="str">
            <v/>
          </cell>
        </row>
        <row r="19703">
          <cell r="A19703" t="str">
            <v/>
          </cell>
        </row>
        <row r="19704">
          <cell r="A19704" t="str">
            <v/>
          </cell>
        </row>
        <row r="19705">
          <cell r="A19705" t="str">
            <v/>
          </cell>
        </row>
        <row r="19706">
          <cell r="A19706" t="str">
            <v/>
          </cell>
        </row>
        <row r="19707">
          <cell r="A19707" t="str">
            <v/>
          </cell>
        </row>
        <row r="19708">
          <cell r="A19708" t="str">
            <v/>
          </cell>
        </row>
        <row r="19709">
          <cell r="A19709" t="str">
            <v/>
          </cell>
        </row>
        <row r="19710">
          <cell r="A19710" t="str">
            <v/>
          </cell>
        </row>
        <row r="19711">
          <cell r="A19711" t="str">
            <v/>
          </cell>
        </row>
        <row r="19712">
          <cell r="A19712" t="str">
            <v/>
          </cell>
        </row>
        <row r="19713">
          <cell r="A19713" t="str">
            <v/>
          </cell>
        </row>
        <row r="19714">
          <cell r="A19714" t="str">
            <v/>
          </cell>
        </row>
        <row r="19715">
          <cell r="A19715" t="str">
            <v/>
          </cell>
        </row>
        <row r="19716">
          <cell r="A19716" t="str">
            <v/>
          </cell>
        </row>
        <row r="19717">
          <cell r="A19717" t="str">
            <v/>
          </cell>
        </row>
        <row r="19718">
          <cell r="A19718" t="str">
            <v/>
          </cell>
        </row>
        <row r="19719">
          <cell r="A19719" t="str">
            <v/>
          </cell>
        </row>
        <row r="19720">
          <cell r="A19720" t="str">
            <v/>
          </cell>
        </row>
        <row r="19721">
          <cell r="A19721" t="str">
            <v/>
          </cell>
        </row>
        <row r="19722">
          <cell r="A19722" t="str">
            <v/>
          </cell>
        </row>
        <row r="19723">
          <cell r="A19723" t="str">
            <v/>
          </cell>
        </row>
        <row r="19724">
          <cell r="A19724" t="str">
            <v/>
          </cell>
        </row>
        <row r="19725">
          <cell r="A19725" t="str">
            <v/>
          </cell>
        </row>
        <row r="19726">
          <cell r="A19726" t="str">
            <v/>
          </cell>
        </row>
        <row r="19727">
          <cell r="A19727" t="str">
            <v/>
          </cell>
        </row>
        <row r="19728">
          <cell r="A19728" t="str">
            <v/>
          </cell>
        </row>
        <row r="19729">
          <cell r="A19729" t="str">
            <v/>
          </cell>
        </row>
        <row r="19730">
          <cell r="A19730" t="str">
            <v/>
          </cell>
        </row>
        <row r="19731">
          <cell r="A19731" t="str">
            <v/>
          </cell>
        </row>
        <row r="19732">
          <cell r="A19732" t="str">
            <v/>
          </cell>
        </row>
        <row r="19733">
          <cell r="A19733" t="str">
            <v/>
          </cell>
        </row>
        <row r="19734">
          <cell r="A19734" t="str">
            <v/>
          </cell>
        </row>
        <row r="19735">
          <cell r="A19735" t="str">
            <v/>
          </cell>
        </row>
        <row r="19736">
          <cell r="A19736" t="str">
            <v/>
          </cell>
        </row>
        <row r="19737">
          <cell r="A19737" t="str">
            <v/>
          </cell>
        </row>
        <row r="19738">
          <cell r="A19738" t="str">
            <v/>
          </cell>
        </row>
        <row r="19739">
          <cell r="A19739" t="str">
            <v/>
          </cell>
        </row>
        <row r="19740">
          <cell r="A19740" t="str">
            <v/>
          </cell>
        </row>
        <row r="19741">
          <cell r="A19741" t="str">
            <v/>
          </cell>
        </row>
        <row r="19742">
          <cell r="A19742" t="str">
            <v/>
          </cell>
        </row>
        <row r="19743">
          <cell r="A19743" t="str">
            <v/>
          </cell>
        </row>
        <row r="19744">
          <cell r="A19744" t="str">
            <v/>
          </cell>
        </row>
        <row r="19745">
          <cell r="A19745" t="str">
            <v/>
          </cell>
        </row>
        <row r="19746">
          <cell r="A19746" t="str">
            <v/>
          </cell>
        </row>
        <row r="19747">
          <cell r="A19747" t="str">
            <v/>
          </cell>
        </row>
        <row r="19748">
          <cell r="A19748" t="str">
            <v/>
          </cell>
        </row>
        <row r="19749">
          <cell r="A19749" t="str">
            <v/>
          </cell>
        </row>
        <row r="19750">
          <cell r="A19750" t="str">
            <v/>
          </cell>
        </row>
        <row r="19751">
          <cell r="A19751" t="str">
            <v/>
          </cell>
        </row>
        <row r="19752">
          <cell r="A19752" t="str">
            <v/>
          </cell>
        </row>
        <row r="19753">
          <cell r="A19753" t="str">
            <v/>
          </cell>
        </row>
        <row r="19754">
          <cell r="A19754" t="str">
            <v/>
          </cell>
        </row>
        <row r="19755">
          <cell r="A19755" t="str">
            <v/>
          </cell>
        </row>
        <row r="19756">
          <cell r="A19756" t="str">
            <v/>
          </cell>
        </row>
        <row r="19757">
          <cell r="A19757" t="str">
            <v/>
          </cell>
        </row>
        <row r="19758">
          <cell r="A19758" t="str">
            <v/>
          </cell>
        </row>
        <row r="19759">
          <cell r="A19759" t="str">
            <v/>
          </cell>
        </row>
        <row r="19760">
          <cell r="A19760" t="str">
            <v/>
          </cell>
        </row>
        <row r="19761">
          <cell r="A19761" t="str">
            <v/>
          </cell>
        </row>
        <row r="19762">
          <cell r="A19762" t="str">
            <v/>
          </cell>
        </row>
        <row r="19763">
          <cell r="A19763" t="str">
            <v/>
          </cell>
        </row>
        <row r="19764">
          <cell r="A19764" t="str">
            <v/>
          </cell>
        </row>
        <row r="19765">
          <cell r="A19765" t="str">
            <v/>
          </cell>
        </row>
        <row r="19766">
          <cell r="A19766" t="str">
            <v/>
          </cell>
        </row>
        <row r="19767">
          <cell r="A19767" t="str">
            <v/>
          </cell>
        </row>
        <row r="19768">
          <cell r="A19768" t="str">
            <v/>
          </cell>
        </row>
        <row r="19769">
          <cell r="A19769" t="str">
            <v/>
          </cell>
        </row>
        <row r="19770">
          <cell r="A19770" t="str">
            <v/>
          </cell>
        </row>
        <row r="19771">
          <cell r="A19771" t="str">
            <v/>
          </cell>
        </row>
        <row r="19772">
          <cell r="A19772" t="str">
            <v/>
          </cell>
        </row>
        <row r="19773">
          <cell r="A19773" t="str">
            <v/>
          </cell>
        </row>
        <row r="19774">
          <cell r="A19774" t="str">
            <v/>
          </cell>
        </row>
        <row r="19775">
          <cell r="A19775" t="str">
            <v/>
          </cell>
        </row>
        <row r="19776">
          <cell r="A19776" t="str">
            <v/>
          </cell>
        </row>
        <row r="19777">
          <cell r="A19777" t="str">
            <v/>
          </cell>
        </row>
        <row r="19778">
          <cell r="A19778" t="str">
            <v/>
          </cell>
        </row>
        <row r="19779">
          <cell r="A19779" t="str">
            <v/>
          </cell>
        </row>
        <row r="19780">
          <cell r="A19780" t="str">
            <v/>
          </cell>
        </row>
        <row r="19781">
          <cell r="A19781" t="str">
            <v/>
          </cell>
        </row>
        <row r="19782">
          <cell r="A19782" t="str">
            <v/>
          </cell>
        </row>
        <row r="19783">
          <cell r="A19783" t="str">
            <v/>
          </cell>
        </row>
        <row r="19784">
          <cell r="A19784" t="str">
            <v/>
          </cell>
        </row>
        <row r="19785">
          <cell r="A19785" t="str">
            <v/>
          </cell>
        </row>
        <row r="19786">
          <cell r="A19786" t="str">
            <v/>
          </cell>
        </row>
        <row r="19787">
          <cell r="A19787" t="str">
            <v/>
          </cell>
        </row>
        <row r="19788">
          <cell r="A19788" t="str">
            <v/>
          </cell>
        </row>
        <row r="19789">
          <cell r="A19789" t="str">
            <v/>
          </cell>
        </row>
        <row r="19790">
          <cell r="A19790" t="str">
            <v/>
          </cell>
        </row>
        <row r="19791">
          <cell r="A19791" t="str">
            <v/>
          </cell>
        </row>
        <row r="19792">
          <cell r="A19792" t="str">
            <v/>
          </cell>
        </row>
        <row r="19793">
          <cell r="A19793" t="str">
            <v/>
          </cell>
        </row>
        <row r="19794">
          <cell r="A19794" t="str">
            <v/>
          </cell>
        </row>
        <row r="19795">
          <cell r="A19795" t="str">
            <v/>
          </cell>
        </row>
        <row r="19796">
          <cell r="A19796" t="str">
            <v/>
          </cell>
        </row>
        <row r="19797">
          <cell r="A19797" t="str">
            <v/>
          </cell>
        </row>
        <row r="19798">
          <cell r="A19798" t="str">
            <v/>
          </cell>
        </row>
        <row r="19799">
          <cell r="A19799" t="str">
            <v/>
          </cell>
        </row>
        <row r="19800">
          <cell r="A19800" t="str">
            <v/>
          </cell>
        </row>
        <row r="19801">
          <cell r="A19801" t="str">
            <v/>
          </cell>
        </row>
        <row r="19802">
          <cell r="A19802" t="str">
            <v/>
          </cell>
        </row>
        <row r="19803">
          <cell r="A19803" t="str">
            <v/>
          </cell>
        </row>
        <row r="19804">
          <cell r="A19804" t="str">
            <v/>
          </cell>
        </row>
        <row r="19805">
          <cell r="A19805" t="str">
            <v/>
          </cell>
        </row>
        <row r="19806">
          <cell r="A19806" t="str">
            <v/>
          </cell>
        </row>
        <row r="19807">
          <cell r="A19807" t="str">
            <v/>
          </cell>
        </row>
        <row r="19808">
          <cell r="A19808" t="str">
            <v/>
          </cell>
        </row>
        <row r="19809">
          <cell r="A19809" t="str">
            <v/>
          </cell>
        </row>
        <row r="19810">
          <cell r="A19810" t="str">
            <v/>
          </cell>
        </row>
        <row r="19811">
          <cell r="A19811" t="str">
            <v/>
          </cell>
        </row>
        <row r="19812">
          <cell r="A19812" t="str">
            <v/>
          </cell>
        </row>
        <row r="19813">
          <cell r="A19813" t="str">
            <v/>
          </cell>
        </row>
        <row r="19814">
          <cell r="A19814" t="str">
            <v/>
          </cell>
        </row>
        <row r="19815">
          <cell r="A19815" t="str">
            <v/>
          </cell>
        </row>
        <row r="19816">
          <cell r="A19816" t="str">
            <v/>
          </cell>
        </row>
        <row r="19817">
          <cell r="A19817" t="str">
            <v/>
          </cell>
        </row>
        <row r="19818">
          <cell r="A19818" t="str">
            <v/>
          </cell>
        </row>
        <row r="19819">
          <cell r="A19819" t="str">
            <v/>
          </cell>
        </row>
        <row r="19820">
          <cell r="A19820" t="str">
            <v/>
          </cell>
        </row>
        <row r="19821">
          <cell r="A19821" t="str">
            <v/>
          </cell>
        </row>
        <row r="19822">
          <cell r="A19822" t="str">
            <v/>
          </cell>
        </row>
        <row r="19823">
          <cell r="A19823" t="str">
            <v/>
          </cell>
        </row>
        <row r="19824">
          <cell r="A19824" t="str">
            <v/>
          </cell>
        </row>
        <row r="19825">
          <cell r="A19825" t="str">
            <v/>
          </cell>
        </row>
        <row r="19826">
          <cell r="A19826" t="str">
            <v/>
          </cell>
        </row>
        <row r="19827">
          <cell r="A19827" t="str">
            <v/>
          </cell>
        </row>
        <row r="19828">
          <cell r="A19828" t="str">
            <v/>
          </cell>
        </row>
        <row r="19829">
          <cell r="A19829" t="str">
            <v/>
          </cell>
        </row>
        <row r="19830">
          <cell r="A19830" t="str">
            <v/>
          </cell>
        </row>
        <row r="19831">
          <cell r="A19831" t="str">
            <v/>
          </cell>
        </row>
        <row r="19832">
          <cell r="A19832" t="str">
            <v/>
          </cell>
        </row>
        <row r="19833">
          <cell r="A19833" t="str">
            <v/>
          </cell>
        </row>
        <row r="19834">
          <cell r="A19834" t="str">
            <v/>
          </cell>
        </row>
        <row r="19835">
          <cell r="A19835" t="str">
            <v/>
          </cell>
        </row>
        <row r="19836">
          <cell r="A19836" t="str">
            <v/>
          </cell>
        </row>
        <row r="19837">
          <cell r="A19837" t="str">
            <v/>
          </cell>
        </row>
        <row r="19838">
          <cell r="A19838" t="str">
            <v/>
          </cell>
        </row>
        <row r="19839">
          <cell r="A19839" t="str">
            <v/>
          </cell>
        </row>
        <row r="19840">
          <cell r="A19840" t="str">
            <v/>
          </cell>
        </row>
        <row r="19841">
          <cell r="A19841" t="str">
            <v/>
          </cell>
        </row>
        <row r="19842">
          <cell r="A19842" t="str">
            <v/>
          </cell>
        </row>
        <row r="19843">
          <cell r="A19843" t="str">
            <v/>
          </cell>
        </row>
        <row r="19844">
          <cell r="A19844" t="str">
            <v/>
          </cell>
        </row>
        <row r="19845">
          <cell r="A19845" t="str">
            <v/>
          </cell>
        </row>
        <row r="19846">
          <cell r="A19846" t="str">
            <v/>
          </cell>
        </row>
        <row r="19847">
          <cell r="A19847" t="str">
            <v/>
          </cell>
        </row>
        <row r="19848">
          <cell r="A19848" t="str">
            <v/>
          </cell>
        </row>
        <row r="19849">
          <cell r="A19849" t="str">
            <v/>
          </cell>
        </row>
        <row r="19850">
          <cell r="A19850" t="str">
            <v/>
          </cell>
        </row>
        <row r="19851">
          <cell r="A19851" t="str">
            <v/>
          </cell>
        </row>
        <row r="19852">
          <cell r="A19852" t="str">
            <v/>
          </cell>
        </row>
        <row r="19853">
          <cell r="A19853" t="str">
            <v/>
          </cell>
        </row>
        <row r="19854">
          <cell r="A19854" t="str">
            <v/>
          </cell>
        </row>
        <row r="19855">
          <cell r="A19855" t="str">
            <v/>
          </cell>
        </row>
        <row r="19856">
          <cell r="A19856" t="str">
            <v/>
          </cell>
        </row>
        <row r="19857">
          <cell r="A19857" t="str">
            <v/>
          </cell>
        </row>
        <row r="19858">
          <cell r="A19858" t="str">
            <v/>
          </cell>
        </row>
        <row r="19859">
          <cell r="A19859" t="str">
            <v/>
          </cell>
        </row>
        <row r="19860">
          <cell r="A19860" t="str">
            <v/>
          </cell>
        </row>
        <row r="19861">
          <cell r="A19861" t="str">
            <v/>
          </cell>
        </row>
        <row r="19862">
          <cell r="A19862" t="str">
            <v/>
          </cell>
        </row>
        <row r="19863">
          <cell r="A19863" t="str">
            <v/>
          </cell>
        </row>
        <row r="19864">
          <cell r="A19864" t="str">
            <v/>
          </cell>
        </row>
        <row r="19865">
          <cell r="A19865" t="str">
            <v/>
          </cell>
        </row>
        <row r="19866">
          <cell r="A19866" t="str">
            <v/>
          </cell>
        </row>
        <row r="19867">
          <cell r="A19867" t="str">
            <v/>
          </cell>
        </row>
        <row r="19868">
          <cell r="A19868" t="str">
            <v/>
          </cell>
        </row>
        <row r="19869">
          <cell r="A19869" t="str">
            <v/>
          </cell>
        </row>
        <row r="19870">
          <cell r="A19870" t="str">
            <v/>
          </cell>
        </row>
        <row r="19871">
          <cell r="A19871" t="str">
            <v/>
          </cell>
        </row>
        <row r="19872">
          <cell r="A19872" t="str">
            <v/>
          </cell>
        </row>
        <row r="19873">
          <cell r="A19873" t="str">
            <v/>
          </cell>
        </row>
        <row r="19874">
          <cell r="A19874" t="str">
            <v/>
          </cell>
        </row>
        <row r="19875">
          <cell r="A19875" t="str">
            <v/>
          </cell>
        </row>
        <row r="19876">
          <cell r="A19876" t="str">
            <v/>
          </cell>
        </row>
        <row r="19877">
          <cell r="A19877" t="str">
            <v/>
          </cell>
        </row>
        <row r="19878">
          <cell r="A19878" t="str">
            <v/>
          </cell>
        </row>
        <row r="19879">
          <cell r="A19879" t="str">
            <v/>
          </cell>
        </row>
        <row r="19880">
          <cell r="A19880" t="str">
            <v/>
          </cell>
        </row>
        <row r="19881">
          <cell r="A19881" t="str">
            <v/>
          </cell>
        </row>
        <row r="19882">
          <cell r="A19882" t="str">
            <v/>
          </cell>
        </row>
        <row r="19883">
          <cell r="A19883" t="str">
            <v/>
          </cell>
        </row>
        <row r="19884">
          <cell r="A19884" t="str">
            <v/>
          </cell>
        </row>
        <row r="19885">
          <cell r="A19885" t="str">
            <v/>
          </cell>
        </row>
        <row r="19886">
          <cell r="A19886" t="str">
            <v/>
          </cell>
        </row>
        <row r="19887">
          <cell r="A19887" t="str">
            <v/>
          </cell>
        </row>
        <row r="19888">
          <cell r="A19888" t="str">
            <v/>
          </cell>
        </row>
        <row r="19889">
          <cell r="A19889" t="str">
            <v/>
          </cell>
        </row>
        <row r="19890">
          <cell r="A19890" t="str">
            <v/>
          </cell>
        </row>
        <row r="19891">
          <cell r="A19891" t="str">
            <v/>
          </cell>
        </row>
        <row r="19892">
          <cell r="A19892" t="str">
            <v/>
          </cell>
        </row>
        <row r="19893">
          <cell r="A19893" t="str">
            <v/>
          </cell>
        </row>
        <row r="19894">
          <cell r="A19894" t="str">
            <v/>
          </cell>
        </row>
        <row r="19895">
          <cell r="A19895" t="str">
            <v/>
          </cell>
        </row>
        <row r="19896">
          <cell r="A19896" t="str">
            <v/>
          </cell>
        </row>
        <row r="19897">
          <cell r="A19897" t="str">
            <v/>
          </cell>
        </row>
        <row r="19898">
          <cell r="A19898" t="str">
            <v/>
          </cell>
        </row>
        <row r="19899">
          <cell r="A19899" t="str">
            <v/>
          </cell>
        </row>
        <row r="19900">
          <cell r="A19900" t="str">
            <v/>
          </cell>
        </row>
        <row r="19901">
          <cell r="A19901" t="str">
            <v/>
          </cell>
        </row>
        <row r="19902">
          <cell r="A19902" t="str">
            <v/>
          </cell>
        </row>
        <row r="19903">
          <cell r="A19903" t="str">
            <v/>
          </cell>
        </row>
        <row r="19904">
          <cell r="A19904" t="str">
            <v/>
          </cell>
        </row>
        <row r="19905">
          <cell r="A19905" t="str">
            <v/>
          </cell>
        </row>
        <row r="19906">
          <cell r="A19906" t="str">
            <v/>
          </cell>
        </row>
        <row r="19907">
          <cell r="A19907" t="str">
            <v/>
          </cell>
        </row>
        <row r="19908">
          <cell r="A19908" t="str">
            <v/>
          </cell>
        </row>
        <row r="19909">
          <cell r="A19909" t="str">
            <v/>
          </cell>
        </row>
        <row r="19910">
          <cell r="A19910" t="str">
            <v/>
          </cell>
        </row>
        <row r="19911">
          <cell r="A19911" t="str">
            <v/>
          </cell>
        </row>
        <row r="19912">
          <cell r="A19912" t="str">
            <v/>
          </cell>
        </row>
        <row r="19913">
          <cell r="A19913" t="str">
            <v/>
          </cell>
        </row>
        <row r="19914">
          <cell r="A19914" t="str">
            <v/>
          </cell>
        </row>
        <row r="19915">
          <cell r="A19915" t="str">
            <v/>
          </cell>
        </row>
        <row r="19916">
          <cell r="A19916" t="str">
            <v/>
          </cell>
        </row>
        <row r="19917">
          <cell r="A19917" t="str">
            <v/>
          </cell>
        </row>
        <row r="19918">
          <cell r="A19918" t="str">
            <v/>
          </cell>
        </row>
        <row r="19919">
          <cell r="A19919" t="str">
            <v/>
          </cell>
        </row>
        <row r="19920">
          <cell r="A19920" t="str">
            <v/>
          </cell>
        </row>
        <row r="19921">
          <cell r="A19921" t="str">
            <v/>
          </cell>
        </row>
        <row r="19922">
          <cell r="A19922" t="str">
            <v/>
          </cell>
        </row>
        <row r="19923">
          <cell r="A19923" t="str">
            <v/>
          </cell>
        </row>
        <row r="19924">
          <cell r="A19924" t="str">
            <v/>
          </cell>
        </row>
        <row r="19925">
          <cell r="A19925" t="str">
            <v/>
          </cell>
        </row>
        <row r="19926">
          <cell r="A19926" t="str">
            <v/>
          </cell>
        </row>
        <row r="19927">
          <cell r="A19927" t="str">
            <v/>
          </cell>
        </row>
        <row r="19928">
          <cell r="A19928" t="str">
            <v/>
          </cell>
        </row>
        <row r="19929">
          <cell r="A19929" t="str">
            <v/>
          </cell>
        </row>
        <row r="19930">
          <cell r="A19930" t="str">
            <v/>
          </cell>
        </row>
        <row r="19931">
          <cell r="A19931" t="str">
            <v/>
          </cell>
        </row>
        <row r="19932">
          <cell r="A19932" t="str">
            <v/>
          </cell>
        </row>
        <row r="19933">
          <cell r="A19933" t="str">
            <v/>
          </cell>
        </row>
        <row r="19934">
          <cell r="A19934" t="str">
            <v/>
          </cell>
        </row>
        <row r="19935">
          <cell r="A19935" t="str">
            <v/>
          </cell>
        </row>
        <row r="19936">
          <cell r="A19936" t="str">
            <v/>
          </cell>
        </row>
        <row r="19937">
          <cell r="A19937" t="str">
            <v/>
          </cell>
        </row>
        <row r="19938">
          <cell r="A19938" t="str">
            <v/>
          </cell>
        </row>
        <row r="19939">
          <cell r="A19939" t="str">
            <v/>
          </cell>
        </row>
        <row r="19940">
          <cell r="A19940" t="str">
            <v/>
          </cell>
        </row>
        <row r="19941">
          <cell r="A19941" t="str">
            <v/>
          </cell>
        </row>
        <row r="19942">
          <cell r="A19942" t="str">
            <v/>
          </cell>
        </row>
        <row r="19943">
          <cell r="A19943" t="str">
            <v/>
          </cell>
        </row>
        <row r="19944">
          <cell r="A19944" t="str">
            <v/>
          </cell>
        </row>
        <row r="19945">
          <cell r="A19945" t="str">
            <v/>
          </cell>
        </row>
        <row r="19946">
          <cell r="A19946" t="str">
            <v/>
          </cell>
        </row>
        <row r="19947">
          <cell r="A19947" t="str">
            <v/>
          </cell>
        </row>
        <row r="19948">
          <cell r="A19948" t="str">
            <v/>
          </cell>
        </row>
        <row r="19949">
          <cell r="A19949" t="str">
            <v/>
          </cell>
        </row>
        <row r="19950">
          <cell r="A19950" t="str">
            <v/>
          </cell>
        </row>
        <row r="19951">
          <cell r="A19951" t="str">
            <v/>
          </cell>
        </row>
        <row r="19952">
          <cell r="A19952" t="str">
            <v/>
          </cell>
        </row>
        <row r="19953">
          <cell r="A19953" t="str">
            <v/>
          </cell>
        </row>
        <row r="19954">
          <cell r="A19954" t="str">
            <v/>
          </cell>
        </row>
        <row r="19955">
          <cell r="A19955" t="str">
            <v/>
          </cell>
        </row>
        <row r="19956">
          <cell r="A19956" t="str">
            <v/>
          </cell>
        </row>
        <row r="19957">
          <cell r="A19957" t="str">
            <v/>
          </cell>
        </row>
        <row r="19958">
          <cell r="A19958" t="str">
            <v/>
          </cell>
        </row>
        <row r="19959">
          <cell r="A19959" t="str">
            <v/>
          </cell>
        </row>
        <row r="19960">
          <cell r="A19960" t="str">
            <v/>
          </cell>
        </row>
        <row r="19961">
          <cell r="A19961" t="str">
            <v/>
          </cell>
        </row>
        <row r="19962">
          <cell r="A19962" t="str">
            <v/>
          </cell>
        </row>
        <row r="19963">
          <cell r="A19963" t="str">
            <v/>
          </cell>
        </row>
        <row r="19964">
          <cell r="A19964" t="str">
            <v/>
          </cell>
        </row>
        <row r="19965">
          <cell r="A19965" t="str">
            <v/>
          </cell>
        </row>
        <row r="19966">
          <cell r="A19966" t="str">
            <v/>
          </cell>
        </row>
        <row r="19967">
          <cell r="A19967" t="str">
            <v/>
          </cell>
        </row>
        <row r="19968">
          <cell r="A19968" t="str">
            <v/>
          </cell>
        </row>
        <row r="19969">
          <cell r="A19969" t="str">
            <v/>
          </cell>
        </row>
        <row r="19970">
          <cell r="A19970" t="str">
            <v/>
          </cell>
        </row>
        <row r="19971">
          <cell r="A19971" t="str">
            <v/>
          </cell>
        </row>
        <row r="19972">
          <cell r="A19972" t="str">
            <v/>
          </cell>
        </row>
        <row r="19973">
          <cell r="A19973" t="str">
            <v/>
          </cell>
        </row>
        <row r="19974">
          <cell r="A19974" t="str">
            <v/>
          </cell>
        </row>
        <row r="19975">
          <cell r="A19975" t="str">
            <v/>
          </cell>
        </row>
        <row r="19976">
          <cell r="A19976" t="str">
            <v/>
          </cell>
        </row>
        <row r="19977">
          <cell r="A19977" t="str">
            <v/>
          </cell>
        </row>
        <row r="19978">
          <cell r="A19978" t="str">
            <v/>
          </cell>
        </row>
        <row r="19979">
          <cell r="A19979" t="str">
            <v/>
          </cell>
        </row>
        <row r="19980">
          <cell r="A19980" t="str">
            <v/>
          </cell>
        </row>
        <row r="19981">
          <cell r="A19981" t="str">
            <v/>
          </cell>
        </row>
        <row r="19982">
          <cell r="A19982" t="str">
            <v/>
          </cell>
        </row>
        <row r="19983">
          <cell r="A19983" t="str">
            <v/>
          </cell>
        </row>
        <row r="19984">
          <cell r="A19984" t="str">
            <v/>
          </cell>
        </row>
        <row r="19985">
          <cell r="A19985" t="str">
            <v/>
          </cell>
        </row>
        <row r="19986">
          <cell r="A19986" t="str">
            <v/>
          </cell>
        </row>
        <row r="19987">
          <cell r="A19987" t="str">
            <v/>
          </cell>
        </row>
        <row r="19988">
          <cell r="A19988" t="str">
            <v/>
          </cell>
        </row>
        <row r="19989">
          <cell r="A19989" t="str">
            <v/>
          </cell>
        </row>
        <row r="19990">
          <cell r="A19990" t="str">
            <v/>
          </cell>
        </row>
        <row r="19991">
          <cell r="A19991" t="str">
            <v/>
          </cell>
        </row>
        <row r="19992">
          <cell r="A19992" t="str">
            <v/>
          </cell>
        </row>
        <row r="19993">
          <cell r="A19993" t="str">
            <v/>
          </cell>
        </row>
        <row r="19994">
          <cell r="A19994" t="str">
            <v/>
          </cell>
        </row>
        <row r="19995">
          <cell r="A19995" t="str">
            <v/>
          </cell>
        </row>
        <row r="19996">
          <cell r="A19996" t="str">
            <v/>
          </cell>
        </row>
        <row r="19997">
          <cell r="A19997" t="str">
            <v/>
          </cell>
        </row>
        <row r="19998">
          <cell r="A19998" t="str">
            <v/>
          </cell>
        </row>
        <row r="19999">
          <cell r="A19999" t="str">
            <v/>
          </cell>
        </row>
        <row r="20000">
          <cell r="A20000" t="str">
            <v/>
          </cell>
        </row>
      </sheetData>
      <sheetData sheetId="3"/>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7.xml.rels><?xml version="1.0" encoding="UTF-8" standalone="yes"?>
<Relationships xmlns="http://schemas.openxmlformats.org/package/2006/relationships"><Relationship Id="rId13" Type="http://schemas.openxmlformats.org/officeDocument/2006/relationships/hyperlink" Target="https://maps.google.com/maps?f=q&amp;source=s_q&amp;hl=en&amp;geocode=&amp;q=2550+Main+Street+Red+Bluff+96080-2336&amp;aq=&amp;sll=39.160256,-122.133787&amp;sspn=0.006431,0.006319&amp;vpsrc=6&amp;ie=UTF8&amp;hq=&amp;hnear=2550+Main+St,+Red+Bluff,+California+96080&amp;ll=40.193082,-122.239181&amp;spn=0.003168,0.00316&amp;t=m&amp;z=18" TargetMode="External"/><Relationship Id="rId18" Type="http://schemas.openxmlformats.org/officeDocument/2006/relationships/hyperlink" Target="https://maps.google.com/maps?ie=UTF8&amp;q=CHP+13739+Andrew+Stevens+Dr.+Woodland,++CA++95776&amp;hq=&amp;hnear=&amp;t=h&amp;z=16&amp;vpsrc=0&amp;iwloc=A&amp;cid=6666081382759831247" TargetMode="External"/><Relationship Id="rId26" Type="http://schemas.openxmlformats.org/officeDocument/2006/relationships/hyperlink" Target="https://maps.google.com/maps?f=q&amp;source=s_q&amp;hl=en&amp;geocode=&amp;q=5264+Highway+49+North+Mariposa+95338-9501&amp;aq=&amp;sll=38.350082,-122.720662&amp;sspn=0.006504,0.006319&amp;vpsrc=0&amp;ie=UTF8&amp;hq=&amp;hnear=5264+California+49,+Mariposa,+California+95338&amp;t=m&amp;z=17" TargetMode="External"/><Relationship Id="rId39" Type="http://schemas.openxmlformats.org/officeDocument/2006/relationships/hyperlink" Target="https://maps.google.com/maps?f=q&amp;source=s_q&amp;hl=en&amp;geocode=&amp;q=905+West+C+Street,+Alturas,+CA+96101&amp;aq=0&amp;oq=905+West+C+Street+Alturas,+96101&amp;sll=41.49093,-120.549709&amp;sspn=0.003122,0.00316&amp;vpsrc=6&amp;ie=UTF8&amp;hq=&amp;hnear=905+W+C+St,+Alturas,+California+96101&amp;ll=41.491904,-120.550103&amp;spn=0.003106,0.00316&amp;t=m&amp;z=18" TargetMode="External"/><Relationship Id="rId21" Type="http://schemas.openxmlformats.org/officeDocument/2006/relationships/hyperlink" Target="https://maps.google.com/maps?f=q&amp;source=s_q&amp;hl=en&amp;geocode=&amp;q=CHP++53+SAN+CLEMENTE+DR.+CORTE+MADARA,+CA+94925&amp;aq=&amp;sll=37.924451,-122.511511&amp;sspn=0.004638,0.003417&amp;vpsrc=0&amp;t=h&amp;g=53+San+Clemente+Dr,+Corte+Madera,+California+94925&amp;ie=UTF8&amp;hq=CHP++53+SAN+CLEME" TargetMode="External"/><Relationship Id="rId34" Type="http://schemas.openxmlformats.org/officeDocument/2006/relationships/hyperlink" Target="https://maps.google.com/maps?f=q&amp;source=s_q&amp;hl=en&amp;geocode=&amp;q=2063+Hopi+Avenue,+South+Lake+Tahoe,+CA+96150&amp;aq=0&amp;oq=2063+Hopi+Avenue+South+Lake+Tahoe,+96150-&amp;sll=40.378905,-120.592219&amp;sspn=0.006318,0.006319&amp;vpsrc=0&amp;ie=UTF8&amp;hq=&amp;hnear=2063+Hopi+Ave,+South+Lake+Tahoe,+California+96150&amp;t=m&amp;z=17&amp;iwloc=A" TargetMode="External"/><Relationship Id="rId42" Type="http://schemas.openxmlformats.org/officeDocument/2006/relationships/hyperlink" Target="https://maps.google.com/maps?f=q&amp;source=s_q&amp;hl=en&amp;geocode=&amp;q=455+8th+St,+San+Francisco,+CA+94103&amp;aq=0&amp;oq=455+8th+St.+San+Francisco,+94103-&amp;sll=36.655931,-121.635979&amp;sspn=0.006653,0.006319&amp;vpsrc=6&amp;ie=UTF8&amp;hq=&amp;hnear=455+8th+St,+San+Francisco,+California+94103&amp;ll=37.773301,-122.407361&amp;spn=0.001639,0.00158&amp;t=m&amp;z=19&amp;iwloc=5335989271627873803" TargetMode="External"/><Relationship Id="rId47" Type="http://schemas.openxmlformats.org/officeDocument/2006/relationships/hyperlink" Target="https://maps.google.com/maps?f=q&amp;source=s_q&amp;hl=en&amp;geocode=&amp;q=CHP+3601+TELEGRAPH+AVE.+OAKLAND,++CA+94609&amp;aq=&amp;sll=37.824814,-122.26563&amp;sspn=0.006602,0.006834&amp;vpsrc=6&amp;t=h&amp;ie=UTF8&amp;hq=CHP&amp;hnear=3601+Telegraph+Ave,+Oakland,+California+94609&amp;fll=37.824561,-122.2" TargetMode="External"/><Relationship Id="rId50" Type="http://schemas.openxmlformats.org/officeDocument/2006/relationships/hyperlink" Target="https://maps.google.com/maps?f=q&amp;source=s_q&amp;hl=en&amp;geocode=&amp;q=6+Massie+Ct.+Sacramento,+CA+95823&amp;aq=&amp;sll=38.720784,-120.830378&amp;sspn=0.004587,0.003417&amp;vpsrc=6&amp;t=h&amp;ie=UTF8&amp;hq=&amp;hnear=6+Massie+Ct,+Sacramento,+California+95823&amp;ll=38.475057,-121.420823&amp;spn=0.004603,0.003417&amp;z=18" TargetMode="External"/><Relationship Id="rId55" Type="http://schemas.openxmlformats.org/officeDocument/2006/relationships/hyperlink" Target="https://maps.google.com/maps?f=q&amp;source=s_q&amp;hl=en&amp;geocode=&amp;q=5264+Highway+49+North+Mariposa+95338-9501&amp;aq=&amp;sll=38.350082,-122.720662&amp;sspn=0.006504,0.006319&amp;vpsrc=0&amp;ie=UTF8&amp;hq=&amp;hnear=5264+California+49,+Mariposa,+California+95338&amp;t=m&amp;z=17" TargetMode="External"/><Relationship Id="rId63" Type="http://schemas.openxmlformats.org/officeDocument/2006/relationships/hyperlink" Target="https://maps.google.com/maps?ie=UTF8&amp;q=195+Highland+Springs+Ave.+Beaumont,++92223-3091&amp;hq=&amp;hnear=195+Highland+Springs+Ave,+Beaumont,+California+92223&amp;t=m&amp;z=16&amp;vpsrc=0" TargetMode="External"/><Relationship Id="rId68" Type="http://schemas.openxmlformats.org/officeDocument/2006/relationships/hyperlink" Target="https://maps.google.com/maps?f=q&amp;source=s_q&amp;hl=en&amp;geocode=&amp;q=California+Highway+Patrol+Border+Division&amp;aq=&amp;sll=32.783159,-117.082519&amp;sspn=0.223696,0.297318&amp;vpsrc=6&amp;t=m&amp;ie=UTF8&amp;hq=&amp;hnear=9330+Farnham+St,+San+Diego,+California+92123&amp;ll=32.833353,-117.127924&amp;spn=0.001747,0.002323&amp;z=19&amp;iwloc=A&amp;cid=1100756523914962835" TargetMode="External"/><Relationship Id="rId76" Type="http://schemas.openxmlformats.org/officeDocument/2006/relationships/hyperlink" Target="https://maps.google.com/maps?f=q&amp;source=s_q&amp;hl=en&amp;geocode=&amp;q=6300+Bristol+Parkway+culver+city&amp;aq=&amp;sll=34.018945,-118.395796&amp;sspn=0.054992,0.053644&amp;vpsrc=0&amp;ie=UTF8&amp;hq=&amp;hnear=6300+Bristol+Pkwy,+Culver+City,+California+90230&amp;t=m&amp;z=17" TargetMode="External"/><Relationship Id="rId7" Type="http://schemas.openxmlformats.org/officeDocument/2006/relationships/hyperlink" Target="https://maps.google.com/maps?f=q&amp;source=s_q&amp;hl=en&amp;geocode=&amp;q=472-400+Diamond+Crest+Rd,+Susanville,+CA+96130&amp;aq=0&amp;oq=472-400+Diamond+Crest+Rd.+Susanville+96130&amp;sll=41.491904,-120.550103&amp;sspn=0.003106,0.00316&amp;vpsrc=0&amp;ie=UTF8&amp;hq=&amp;hnear=472-400+Diamond+Crest+Rd,+Susanville,+California+96130&amp;t=m&amp;z=17" TargetMode="External"/><Relationship Id="rId71" Type="http://schemas.openxmlformats.org/officeDocument/2006/relationships/hyperlink" Target="https://maps.google.com/maps?f=q&amp;source=s_q&amp;hl=en&amp;geocode=&amp;q=430+South+Broadway+Blythe+92225-2898&amp;aq=&amp;sll=34.021122,-118.396466&amp;sspn=0.219962,0.214577&amp;vpsrc=0&amp;ie=UTF8&amp;hq=&amp;hnear=430+S+Broadway,+Blythe,+California+92225&amp;t=m&amp;z=17&amp;iwloc=A" TargetMode="External"/><Relationship Id="rId2" Type="http://schemas.openxmlformats.org/officeDocument/2006/relationships/hyperlink" Target="https://maps.google.com/maps?ie=UTF8&amp;q=3737+Main+Street++Riverside,+CA+92501&amp;hq=&amp;hnear=3737+Main+St,+Riverside,+California+92501&amp;ll=33.982562,-117.374601&amp;spn=0.001719,0.001574&amp;t=m&amp;z=19&amp;vpsrc=6" TargetMode="External"/><Relationship Id="rId16" Type="http://schemas.openxmlformats.org/officeDocument/2006/relationships/hyperlink" Target="https://maps.google.com/maps?f=q&amp;source=s_q&amp;hl=en&amp;geocode=&amp;q=CHP+3031+Lo+Hi+Way,+Placerville,+CA+95667&amp;aq=&amp;sll=38.720805,-120.830415&amp;sspn=0.004339,0.003417&amp;vpsrc=0&amp;t=h&amp;g=3031+Lo+Hi+Way,+Placerville,+California+95667&amp;ie=UTF8&amp;hq=CHP&amp;hnear=3031+Lo+Hi+Way,+Pl" TargetMode="External"/><Relationship Id="rId29" Type="http://schemas.openxmlformats.org/officeDocument/2006/relationships/hyperlink" Target="https://maps.google.com/maps?f=q&amp;source=s_q&amp;hl=en&amp;geocode=&amp;q=9530+Pittsburg+Ave.+Rancho+Cucamonga,+91730-6014&amp;aq=&amp;sll=34.021122,-118.396466&amp;sspn=0.219962,0.214577&amp;vpsrc=0&amp;ie=UTF8&amp;hq=&amp;hnear=9530+Pittsburgh+Ave,+Rancho+Cucamonga,+California+91730&amp;t=m&amp;z=17" TargetMode="External"/><Relationship Id="rId11" Type="http://schemas.openxmlformats.org/officeDocument/2006/relationships/hyperlink" Target="https://maps.google.com/maps?f=q&amp;source=s_q&amp;hl=en&amp;geocode=&amp;q=905+West+C+Street,+Alturas,+CA+96101&amp;aq=0&amp;oq=905+West+C+Street+Alturas,+96101&amp;sll=41.49093,-120.549709&amp;sspn=0.003122,0.00316&amp;vpsrc=6&amp;ie=UTF8&amp;hq=&amp;hnear=905+W+C+St,+Alturas,+California+96101&amp;ll=41" TargetMode="External"/><Relationship Id="rId24" Type="http://schemas.openxmlformats.org/officeDocument/2006/relationships/hyperlink" Target="https://maps.google.com/maps?f=q&amp;source=s_q&amp;hl=en&amp;geocode=&amp;q=4040+Buck+Owens+Blvd.+Bakersfield,+93308-4930&amp;aq=&amp;sll=33.484547,-117.668424&amp;sspn=0.006541,0.006706&amp;vpsrc=0&amp;ie=UTF8&amp;hq=&amp;hnear=4040+Buck+Owens+Blvd,+Bakersfield,+California+93308&amp;t=m&amp;z=17" TargetMode="External"/><Relationship Id="rId32" Type="http://schemas.openxmlformats.org/officeDocument/2006/relationships/hyperlink" Target="https://maps.google.com/maps?f=q&amp;source=s_q&amp;hl=en&amp;geocode=&amp;q=30+West+Coast+Road+Redway+95560-9999&amp;aq=&amp;sll=39.147554,-123.199386&amp;sspn=0.006432,0.006319&amp;vpsrc=0&amp;ie=UTF8&amp;hq=&amp;hnear=30+West+Coast+Rd,+Redway,+California+95560&amp;t=m&amp;z=17" TargetMode="External"/><Relationship Id="rId37" Type="http://schemas.openxmlformats.org/officeDocument/2006/relationships/hyperlink" Target="https://maps.google.com/maps?f=q&amp;source=s_q&amp;hl=en&amp;geocode=&amp;q=540+South+Orchard+Avenue,+Ukiah,+CA+95482&amp;aq=0&amp;oq=540+South+Orchard+Avenue+Ukiah+95482-&amp;sll=37.496227,-119.979785&amp;sspn=0.00658,0.006319&amp;vpsrc=0&amp;ie=UTF8&amp;hq=&amp;hnear=540-542+S+Orchard+Ave,+Ukiah,+California+95482&amp;t=m&amp;z=17" TargetMode="External"/><Relationship Id="rId40" Type="http://schemas.openxmlformats.org/officeDocument/2006/relationships/hyperlink" Target="https://maps.google.com/maps?f=q&amp;source=s_q&amp;hl=en&amp;geocode=&amp;q=301+Clinton+Road+Jackson,+95624-2604&amp;aq=&amp;sll=40.115378,-123.814137&amp;sspn=0.006342,0.006319&amp;vpsrc=0&amp;ie=UTF8&amp;hq=&amp;hnear=301+Clinton+Rd,+Jackson,+California+95642&amp;t=m&amp;z=17" TargetMode="External"/><Relationship Id="rId45" Type="http://schemas.openxmlformats.org/officeDocument/2006/relationships/hyperlink" Target="https://maps.google.com/maps?f=q&amp;source=s_q&amp;hl=en&amp;geocode=&amp;q=53+SAN+CLEMENTE+DR.+CORTE+MADARA,+CA+94925&amp;aq=&amp;sll=37.383201,-121.911298&amp;sspn=0.006607,0.006834&amp;vpsrc=6&amp;t=h&amp;g=2020+Junction+Ave,+San+Jose,+California+95131&amp;ie=UTF8&amp;hq=&amp;hnear=53+San+Clemente+Dr,+Corte+Madera,+California+94925&amp;ll=37.924451,-122.511511&amp;spn=0.004638,0.003417&amp;z=18" TargetMode="External"/><Relationship Id="rId53" Type="http://schemas.openxmlformats.org/officeDocument/2006/relationships/hyperlink" Target="https://maps.google.com/maps?f=q&amp;source=s_q&amp;hl=en&amp;geocode=&amp;q=4040+Buck+Owens+Blvd.+Bakersfield,+93308-4930&amp;aq=&amp;sll=33.484547,-117.668424&amp;sspn=0.006541,0.006706&amp;vpsrc=0&amp;ie=UTF8&amp;hq=&amp;hnear=4040+Buck+Owens+Blvd,+Bakersfield,+California+93308&amp;t=m&amp;z=17" TargetMode="External"/><Relationship Id="rId58" Type="http://schemas.openxmlformats.org/officeDocument/2006/relationships/hyperlink" Target="https://maps.google.com/maps?f=q&amp;source=s_q&amp;hl=en&amp;geocode=&amp;q=300+E.+Mt.+View+Barstow,+92311-2887CA&amp;aq=&amp;sll=32.715666,-114.99115&amp;sspn=1.68919,1.716614&amp;vpsrc=0&amp;ie=UTF8&amp;hq=&amp;hnear=300+E+Mountain+View+St,+Barstow,+California+92311&amp;t=m&amp;z=17" TargetMode="External"/><Relationship Id="rId66" Type="http://schemas.openxmlformats.org/officeDocument/2006/relationships/hyperlink" Target="https://maps.google.com/maps?f=q&amp;source=s_q&amp;hl=en&amp;geocode=&amp;q=California+Highway+Patrol&amp;aq=&amp;sll=38.853741,-120.019346&amp;sspn=0.006458,0.006319&amp;vpsrc=6&amp;ie=UTF8&amp;hq=&amp;hnear=Felicity,+Imperial+County,+California&amp;ll=32.747868,-114.75812&amp;spn=0.014023,0.020814&amp;t=m&amp;z=16&amp;iwloc=A&amp;cid=17382512284718033849" TargetMode="External"/><Relationship Id="rId74" Type="http://schemas.openxmlformats.org/officeDocument/2006/relationships/hyperlink" Target="https://maps.google.com/maps?ie=UTF8&amp;q=195+Highland+Springs+Ave.+Beaumont,++92223-3091&amp;hq=&amp;hnear=195+Highland+Springs+Ave,+Beaumont,+California+92223&amp;t=m&amp;z=16&amp;vpsrc=0" TargetMode="External"/><Relationship Id="rId79" Type="http://schemas.openxmlformats.org/officeDocument/2006/relationships/hyperlink" Target="https://maps.google.com/maps?ie=UTF8&amp;q=9330+Farnham+Street+San+Diego,+CA&amp;hq=&amp;hnear=9330+Farnham+St,+San+Diego,+California+92123&amp;ll=32.83349,-117.127963&amp;spn=0.001235,0.001161&amp;t=h&amp;z=20&amp;vpsrc=6" TargetMode="External"/><Relationship Id="rId5" Type="http://schemas.openxmlformats.org/officeDocument/2006/relationships/hyperlink" Target="https://maps.google.com/maps?f=q&amp;source=s_q&amp;hl=en&amp;geocode=&amp;q=50+Canyon+Creek+Road+Gold+Run,+95717-0008&amp;aq=&amp;sll=38.343001,-120.762697&amp;sspn=0.006505,0.006319&amp;vpsrc=0&amp;ie=UTF8&amp;hq=&amp;hnear=50+Canyon+Creek+Rd,+Dutch+Flat,+California+95714&amp;t=m&amp;z=17" TargetMode="External"/><Relationship Id="rId61" Type="http://schemas.openxmlformats.org/officeDocument/2006/relationships/hyperlink" Target="https://maps.google.com/maps?f=q&amp;source=s_q&amp;hl=en&amp;geocode=&amp;q=32951+Camino+Capistrano+San+Juan+Capistrano,+92675-4597&amp;aq=&amp;sll=33.51121,-117.160284&amp;sspn=0.006575,0.006706&amp;vpsrc=0&amp;ie=UTF8&amp;hq=&amp;hnear=32951+Camino+Capistrano,+San+Juan+Capistrano,+California+92675&amp;ll=33.484547,-117.668424&amp;spn=0.006541,0.006706&amp;t=m&amp;z=17" TargetMode="External"/><Relationship Id="rId82" Type="http://schemas.openxmlformats.org/officeDocument/2006/relationships/comments" Target="../comments1.xml"/><Relationship Id="rId10" Type="http://schemas.openxmlformats.org/officeDocument/2006/relationships/hyperlink" Target="https://maps.google.com/maps?f=q&amp;source=s_q&amp;hl=en&amp;geocode=&amp;q=100+E+Street+Williams,+95987-0488&amp;aq=&amp;sll=39.188026,-120.834287&amp;sspn=0.006461,0.006319&amp;vpsrc=0&amp;ie=UTF8&amp;hq=&amp;hnear=100+E+St,+Williams,+Colusa+County,+California+95987&amp;ll=39.160256,-122.133787&amp;spn=0.006431,0.006319&amp;t=m&amp;z=17" TargetMode="External"/><Relationship Id="rId19" Type="http://schemas.openxmlformats.org/officeDocument/2006/relationships/hyperlink" Target="https://maps.google.com/maps?f=q&amp;source=s_q&amp;hl=en&amp;geocode=&amp;q=chp++5001+BLUM+RD.+MARTINEZ,+CA+94553&amp;aq=&amp;sll=37.996885,-122.073716&amp;sspn=0.099158,0.109348&amp;vpsrc=0&amp;t=h&amp;ie=UTF8&amp;hq=chp++5001+BLUM+RD.+MARTINEZ,+CA+94553&amp;hnear=&amp;radius=15000&amp;z=13&amp;cid=1279777779894" TargetMode="External"/><Relationship Id="rId31" Type="http://schemas.openxmlformats.org/officeDocument/2006/relationships/hyperlink" Target="file:///\\YO00FIL001" TargetMode="External"/><Relationship Id="rId44" Type="http://schemas.openxmlformats.org/officeDocument/2006/relationships/hyperlink" Target="https://maps.google.com/maps?ie=UTF8&amp;q=5001+BLUM+RD.+MARTINEZ,+CA+94553&amp;hq=&amp;hnear=5001+Blum+Rd,+Martinez,+California+94553&amp;ll=37.996779,-122.073525&amp;spn=0.001158,0.000983&amp;t=h&amp;z=20&amp;vpsrc=6" TargetMode="External"/><Relationship Id="rId52" Type="http://schemas.openxmlformats.org/officeDocument/2006/relationships/hyperlink" Target="https://maps.google.com/maps?ie=UTF-8&amp;q=1551+Benicia+Rd.+Vallejo,++CA++94591&amp;output=classic&amp;dg=brw" TargetMode="External"/><Relationship Id="rId60" Type="http://schemas.openxmlformats.org/officeDocument/2006/relationships/hyperlink" Target="https://maps.google.com/maps?f=q&amp;source=s_q&amp;hl=en&amp;geocode=&amp;q=28648+The+Old+Road+Valencia,+91355-1021&amp;aq=&amp;sll=33.981108,-118.391695&amp;sspn=0.006503,0.006706&amp;vpsrc=0&amp;g=6300+Bristol+Pkwy,+Culver+City,+California+90230&amp;ie=UTF8&amp;hq=&amp;hnear=28648+The+Old+Rd,+Valencia,+California+91355&amp;t=m&amp;z=17" TargetMode="External"/><Relationship Id="rId65" Type="http://schemas.openxmlformats.org/officeDocument/2006/relationships/hyperlink" Target="https://maps.google.com/maps?f=q&amp;source=s_q&amp;hl=en&amp;geocode=&amp;q=6300+Bristol+Parkway+culver+city&amp;aq=&amp;sll=34.018945,-118.395796&amp;sspn=0.054992,0.053644&amp;vpsrc=0&amp;ie=UTF8&amp;hq=&amp;hnear=6300+Bristol+Pkwy,+Culver+City,+California+90230&amp;t=m&amp;z=17" TargetMode="External"/><Relationship Id="rId73" Type="http://schemas.openxmlformats.org/officeDocument/2006/relationships/hyperlink" Target="https://maps.google.com/maps?f=q&amp;source=s_q&amp;hl=en&amp;geocode=&amp;q=79-650+Varner+Road+Indio+92203-9704&amp;aq=&amp;sll=34.021122,-118.396466&amp;sspn=0.208011,0.214577&amp;vpsrc=0&amp;ie=UTF8&amp;hq=&amp;hnear=Varner+Rd&amp;t=m&amp;z=17&amp;iwloc=A" TargetMode="External"/><Relationship Id="rId78" Type="http://schemas.openxmlformats.org/officeDocument/2006/relationships/hyperlink" Target="https://maps.google.com/maps?ie=UTF8&amp;q=437+Vermont+Street+Los+Angeles&amp;hq=&amp;hnear=437+N+Vermont+Ave,+Los+Angeles,+California+90004&amp;ll=34.078567,-118.292445&amp;spn=0.001717,0.002283&amp;t=m&amp;z=19&amp;vpsrc=6" TargetMode="External"/><Relationship Id="rId81" Type="http://schemas.openxmlformats.org/officeDocument/2006/relationships/vmlDrawing" Target="../drawings/vmlDrawing1.vml"/><Relationship Id="rId4" Type="http://schemas.openxmlformats.org/officeDocument/2006/relationships/hyperlink" Target="https://maps.google.com/maps?f=q&amp;source=s_q&amp;hl=en&amp;geocode=&amp;q=30+West+Coast+Road+Redway+95560-9999&amp;aq=&amp;sll=39.147554,-123.199386&amp;sspn=0.006432,0.006319&amp;vpsrc=0&amp;ie=UTF8&amp;hq=&amp;hnear=30+West+Coast+Rd,+Redway,+California+95560&amp;t=m&amp;z=17" TargetMode="External"/><Relationship Id="rId9" Type="http://schemas.openxmlformats.org/officeDocument/2006/relationships/hyperlink" Target="https://maps.google.com/maps?f=q&amp;source=s_q&amp;hl=en&amp;geocode=&amp;q=540+South+Orchard+Avenue,+Ukiah,+CA+95482&amp;aq=0&amp;oq=540+South+Orchard+Avenue+Ukiah+95482-&amp;sll=37.496227,-119.979785&amp;sspn=0.00658,0.006319&amp;vpsrc=0&amp;ie=UTF8&amp;hq=&amp;hnear=540-542+S+Orchard+Ave,+Ukiah,+California+95482&amp;t=m&amp;z=17" TargetMode="External"/><Relationship Id="rId14" Type="http://schemas.openxmlformats.org/officeDocument/2006/relationships/hyperlink" Target="https://maps.google.com/maps?f=q&amp;source=s_q&amp;hl=en&amp;geocode=&amp;q=455+8th+St,+San+Francisco,+CA+94103&amp;aq=0&amp;oq=455+8th+St.+San+Francisco,+94103-&amp;sll=36.655931,-121.635979&amp;sspn=0.006653,0.006319&amp;vpsrc=6&amp;ie=UTF8&amp;hq=&amp;hnear=455+8th+St,+San+Francisco,+California+94103&amp;ll=37.773301,-122.407361&amp;spn=0.001639,0.00158&amp;t=m&amp;z=19&amp;iwloc=5335989271627873803" TargetMode="External"/><Relationship Id="rId22" Type="http://schemas.openxmlformats.org/officeDocument/2006/relationships/hyperlink" Target="https://maps.google.com/maps?f=q&amp;source=s_q&amp;hl=en&amp;geocode=&amp;q=chp++3050+TRAVIS+BLVD.+FAIRfield,+CA+94534&amp;aq=&amp;sll=38.258628,-122.06697&amp;sspn=0.001092,0.000854&amp;vpsrc=0&amp;t=h&amp;ie=UTF8&amp;hq=chp&amp;hnear=3050+Travis+Blvd,+Fairfield,+California+94534&amp;fll=38.258594,-122.0" TargetMode="External"/><Relationship Id="rId27" Type="http://schemas.openxmlformats.org/officeDocument/2006/relationships/hyperlink" Target="https://maps.google.com/maps?f=q&amp;source=s_q&amp;hl=en&amp;geocode=&amp;q=960+East+Blanco+Road+Salinas+93901-&amp;aq=&amp;sll=34.970429,-120.421921&amp;sspn=0.006796,0.006706&amp;vpsrc=0&amp;ie=UTF8&amp;hq=&amp;hnear=960+E+Blanco+Rd,+Salinas,+California+93901&amp;ll=36.655931,-121.635979&amp;spn=0.006653,0.006319&amp;t=m&amp;z=17" TargetMode="External"/><Relationship Id="rId30" Type="http://schemas.openxmlformats.org/officeDocument/2006/relationships/hyperlink" Target="https://maps.google.com/maps?f=q&amp;source=s_q&amp;hl=en&amp;geocode=&amp;q=1710+No.+Carlotti+Drive+Santa+Maria,+93454-1505&amp;aq=&amp;sll=35.354537,-119.32973&amp;sspn=0.006764,0.006706&amp;vpsrc=0&amp;ie=UTF8&amp;hq=&amp;hnear=1710+Carlotti+Dr,+Santa+Maria,+California+93454&amp;t=m&amp;z=17" TargetMode="External"/><Relationship Id="rId35" Type="http://schemas.openxmlformats.org/officeDocument/2006/relationships/hyperlink" Target="https://maps.google.com/maps?f=q&amp;source=s_q&amp;hl=en&amp;geocode=&amp;q=472-400+Diamond+Crest+Rd,+Susanville,+CA+96130&amp;aq=0&amp;oq=472-400+Diamond+Crest+Rd.+Susanville+96130&amp;sll=41.491904,-120.550103&amp;sspn=0.003106,0.00316&amp;vpsrc=0&amp;ie=UTF8&amp;hq=&amp;hnear=472-400+Diamond+Crest+Rd,+Susanville,+California+96130&amp;t=m&amp;z=17" TargetMode="External"/><Relationship Id="rId43" Type="http://schemas.openxmlformats.org/officeDocument/2006/relationships/hyperlink" Target="https://maps.google.com/maps?f=q&amp;source=s_q&amp;hl=en&amp;geocode=&amp;q=6100+LaBath+Avenue+Rohnert+Park+94928-7915&amp;aq=&amp;sll=37.773301,-122.407361&amp;sspn=0.001639,0.00158&amp;vpsrc=0&amp;ie=UTF8&amp;hq=&amp;hnear=6100+Labath+Ave,+Rohnert+Park,+California+94928&amp;t=m&amp;z=17" TargetMode="External"/><Relationship Id="rId48" Type="http://schemas.openxmlformats.org/officeDocument/2006/relationships/hyperlink" Target="https://maps.google.com/maps?f=q&amp;source=s_q&amp;hl=en&amp;geocode=&amp;q=3031+Lo+Hi+Way,+Placerville,+CA+95667&amp;aq=0&amp;oq=3031+Lo+Hi+Way+Placerville,+CA+95667&amp;sll=38.720917,-120.830389&amp;sspn=0.006487,0.006834&amp;vpsrc=6&amp;t=h&amp;ie=UTF8&amp;hq=&amp;hnear=3031+Lo+Hi+Way,+Placerville,+California+95667&amp;ll=38.720805,-120.830415&amp;spn=0.004587,0.003417&amp;z=18&amp;iwloc=A" TargetMode="External"/><Relationship Id="rId56" Type="http://schemas.openxmlformats.org/officeDocument/2006/relationships/hyperlink" Target="https://maps.google.com/maps?f=q&amp;source=s_q&amp;hl=en&amp;geocode=&amp;q=960+East+Blanco+Road+Salinas+93901-&amp;aq=&amp;sll=34.970429,-120.421921&amp;sspn=0.006796,0.006706&amp;vpsrc=0&amp;ie=UTF8&amp;hq=&amp;hnear=960+E+Blanco+Rd,+Salinas,+California+93901&amp;ll=36.655931,-121.635979&amp;spn=0.006653,0.006319&amp;t=m&amp;z=17" TargetMode="External"/><Relationship Id="rId64" Type="http://schemas.openxmlformats.org/officeDocument/2006/relationships/hyperlink" Target="https://maps.google.com/maps?f=q&amp;source=s_q&amp;hl=en&amp;geocode=&amp;q=27685+Commerce+Center+Dr.+Temecula+92590&amp;aq=&amp;sll=34.070797,-117.267428&amp;sspn=0.006497,0.006706&amp;vpsrc=0&amp;ie=UTF8&amp;hq=&amp;hnear=27685+Commerce+Center+Dr,+Temecula,+California+92590&amp;t=m&amp;z=17" TargetMode="External"/><Relationship Id="rId69" Type="http://schemas.openxmlformats.org/officeDocument/2006/relationships/hyperlink" Target="https://maps.google.com/maps?f=q&amp;source=s_q&amp;hl=en&amp;geocode=&amp;q=430+South+Broadway+Blythe+92225-2898&amp;aq=&amp;sll=34.021122,-118.396466&amp;sspn=0.219962,0.214577&amp;vpsrc=0&amp;ie=UTF8&amp;hq=&amp;hnear=430+S+Broadway,+Blythe,+California+92225&amp;t=m&amp;z=17&amp;iwloc=A" TargetMode="External"/><Relationship Id="rId77" Type="http://schemas.openxmlformats.org/officeDocument/2006/relationships/hyperlink" Target="https://maps.google.com/maps?f=q&amp;source=s_q&amp;hl=en&amp;geocode=&amp;q=California+Highway+Patrol&amp;aq=&amp;sll=38.853741,-120.019346&amp;sspn=0.006458,0.006319&amp;vpsrc=6&amp;ie=UTF8&amp;hq=&amp;hnear=Felicity,+Imperial+County,+California&amp;ll=32.747868,-114.75812&amp;spn=0.014023,0.020814&amp;t=m&amp;z=16&amp;iwloc=A&amp;cid=17382512284718033849" TargetMode="External"/><Relationship Id="rId8" Type="http://schemas.openxmlformats.org/officeDocument/2006/relationships/hyperlink" Target="https://maps.google.com/maps?f=q&amp;source=s_q&amp;hl=en&amp;geocode=&amp;q=Highway+Patrol,+1511+Main+St,+Weaverville,+CA&amp;aq=&amp;sll=40.734771,-122.68158&amp;sspn=0.804372,0.808868&amp;vpsrc=0&amp;ie=UTF8&amp;hq=&amp;hnear=&amp;ll=40.72312,-122.928793&amp;spn=0.006285,0.006319&amp;t=m&amp;z=17&amp;iwloc=A&amp;cid=7156338978706129177" TargetMode="External"/><Relationship Id="rId51" Type="http://schemas.openxmlformats.org/officeDocument/2006/relationships/hyperlink" Target="https://maps.google.com/maps?f=q&amp;source=s_q&amp;hl=en&amp;geocode=&amp;q=2020+JUNCTION+AVE.+SAN+JOSE,+CA+95131&amp;aq=&amp;sll=37.996779,-122.073525&amp;sspn=0.001158,0.000854&amp;vpsrc=0&amp;t=h&amp;g=5001+Blum+Rd,+Martinez,+California+94553&amp;ie=UTF8&amp;hq=&amp;hnear=2020+Junction+Ave,+San+Jose,+California+95131&amp;z=17" TargetMode="External"/><Relationship Id="rId72" Type="http://schemas.openxmlformats.org/officeDocument/2006/relationships/hyperlink" Target="https://maps.google.com/maps?f=q&amp;source=s_q&amp;hl=en&amp;geocode=&amp;q=32951+Camino+Capistrano+San+Juan+Capistrano,+92675-4597&amp;aq=&amp;sll=33.51121,-117.160284&amp;sspn=0.006575,0.006706&amp;vpsrc=0&amp;ie=UTF8&amp;hq=&amp;hnear=32951+Camino+Capistrano,+San+Juan+Capistrano,+California+92675&amp;ll=33.484547,-117.668424&amp;spn=0.006541,0.006706&amp;t=m&amp;z=17" TargetMode="External"/><Relationship Id="rId80" Type="http://schemas.openxmlformats.org/officeDocument/2006/relationships/printerSettings" Target="../printerSettings/printerSettings7.bin"/><Relationship Id="rId3" Type="http://schemas.openxmlformats.org/officeDocument/2006/relationships/hyperlink" Target="https://maps.google.com/maps?ie=UTF8&amp;q=3101+Gold+Camp+Dr.+Ranch+Cordova++95670&amp;hq=&amp;hnear=3101+Gold+Camp+Dr,+Rancho+Cordova,+California+95670&amp;t=m&amp;z=16&amp;vpsrc=0" TargetMode="External"/><Relationship Id="rId12" Type="http://schemas.openxmlformats.org/officeDocument/2006/relationships/hyperlink" Target="https://maps.google.com/maps?f=q&amp;source=s_q&amp;hl=en&amp;geocode=&amp;q=301+Clinton+Road+Jackson,+95624-2604&amp;aq=&amp;sll=40.115378,-123.814137&amp;sspn=0.006342,0.006319&amp;vpsrc=0&amp;ie=UTF8&amp;hq=&amp;hnear=301+Clinton+Rd,+Jackson,+California+95642&amp;t=m&amp;z=17" TargetMode="External"/><Relationship Id="rId17" Type="http://schemas.openxmlformats.org/officeDocument/2006/relationships/hyperlink" Target="https://maps.google.com/maps?f=q&amp;source=s_q&amp;hl=en&amp;geocode=&amp;q=6+Massie+Ct.+Sacramento,+CA+95823&amp;aq=&amp;sll=38.720784,-120.830378&amp;sspn=0.004587,0.003417&amp;vpsrc=6&amp;t=h&amp;ie=UTF8&amp;hq=&amp;hnear=6+Massie+Ct,+Sacramento,+California+95823&amp;ll=38.475057,-121.420823&amp;spn=0.0046" TargetMode="External"/><Relationship Id="rId25" Type="http://schemas.openxmlformats.org/officeDocument/2006/relationships/hyperlink" Target="https://maps.google.com/maps?f=q&amp;source=s_q&amp;hl=en&amp;geocode=&amp;q=29449+Stockdale+Hwy.+Bakersfield,+93312-9644&amp;aq=&amp;sll=35.396638,-119.043229&amp;sspn=0.006795,0.006706&amp;vpsrc=0&amp;g=4040+Buck+Owens+Blvd,+Bakersfield,+California+93308&amp;ie=UTF8&amp;hq=&amp;hnear=29449+Stockdale+Hwy,+Bakersfield,+California+93314&amp;ll=35.354537,-119.32973&amp;spn=0.006764,0.006706&amp;t=m&amp;z=17" TargetMode="External"/><Relationship Id="rId33" Type="http://schemas.openxmlformats.org/officeDocument/2006/relationships/hyperlink" Target="https://maps.google.com/maps?f=q&amp;source=s_q&amp;hl=en&amp;geocode=&amp;q=50+Canyon+Creek+Road+Gold+Run,+95717-0008&amp;aq=&amp;sll=38.343001,-120.762697&amp;sspn=0.006505,0.006319&amp;vpsrc=0&amp;ie=UTF8&amp;hq=&amp;hnear=50+Canyon+Creek+Rd,+Dutch+Flat,+California+95714&amp;t=m&amp;z=17" TargetMode="External"/><Relationship Id="rId38" Type="http://schemas.openxmlformats.org/officeDocument/2006/relationships/hyperlink" Target="https://maps.google.com/maps?f=q&amp;source=s_q&amp;hl=en&amp;geocode=&amp;q=100+E+Street+Williams,+95987-0488&amp;aq=&amp;sll=39.188026,-120.834287&amp;sspn=0.006461,0.006319&amp;vpsrc=0&amp;ie=UTF8&amp;hq=&amp;hnear=100+E+St,+Williams,+Colusa+County,+California+95987&amp;ll=39.160256,-122.133787&amp;spn=0.006431,0.006319&amp;t=m&amp;z=17" TargetMode="External"/><Relationship Id="rId46" Type="http://schemas.openxmlformats.org/officeDocument/2006/relationships/hyperlink" Target="https://maps.google.com/maps?f=q&amp;source=s_q&amp;hl=en&amp;geocode=&amp;q=chp++3050+TRAVIS+BLVD.+FAIRfield,+CA+94534&amp;aq=&amp;sll=38.258628,-122.06697&amp;sspn=0.001092,0.000854&amp;vpsrc=6&amp;t=h&amp;ie=UTF8&amp;hq=chp&amp;hnear=3050+Travis+Blvd,+Fairfield,+California+94534&amp;fll=38.258594,-122.0" TargetMode="External"/><Relationship Id="rId59" Type="http://schemas.openxmlformats.org/officeDocument/2006/relationships/hyperlink" Target="https://maps.google.com/maps?f=q&amp;source=s_q&amp;hl=en&amp;geocode=&amp;q=9530+Pittsburg+Ave.+Rancho+Cucamonga,+91730-6014&amp;aq=&amp;sll=34.021122,-118.396466&amp;sspn=0.219962,0.214577&amp;vpsrc=0&amp;ie=UTF8&amp;hq=&amp;hnear=9530+Pittsburgh+Ave,+Rancho+Cucamonga,+California+91730&amp;t=m&amp;z=17" TargetMode="External"/><Relationship Id="rId67" Type="http://schemas.openxmlformats.org/officeDocument/2006/relationships/hyperlink" Target="https://maps.google.com/maps?ie=UTF8&amp;q=437+Vermont+Street+Los+Angeles&amp;hq=&amp;hnear=437+N+Vermont+Ave,+Los+Angeles,+California+90004&amp;ll=34.078567,-118.292445&amp;spn=0.001717,0.002283&amp;t=m&amp;z=19&amp;vpsrc=6" TargetMode="External"/><Relationship Id="rId20" Type="http://schemas.openxmlformats.org/officeDocument/2006/relationships/hyperlink" Target="https://maps.google.com/maps?f=q&amp;source=s_q&amp;hl=en&amp;geocode=&amp;q=CHP++2020+JUNCTION+AVE.+SAN+JOSE,+CA+95131&amp;aq=&amp;sll=37.383201,-121.911298&amp;sspn=0.006607,0.006834&amp;vpsrc=0&amp;t=h&amp;g=2020+Junction+Ave,+San+Jose,+California+95131&amp;ie=UTF8&amp;hq=CHP&amp;hnear=2020+Junction+Ave" TargetMode="External"/><Relationship Id="rId41" Type="http://schemas.openxmlformats.org/officeDocument/2006/relationships/hyperlink" Target="https://maps.google.com/maps?f=q&amp;source=s_q&amp;hl=en&amp;geocode=&amp;q=2550+Main+Street+Red+Bluff+96080-2336&amp;aq=&amp;sll=39.160256,-122.133787&amp;sspn=0.006431,0.006319&amp;vpsrc=6&amp;ie=UTF8&amp;hq=&amp;hnear=2550+Main+St,+Red+Bluff,+California+96080&amp;ll=40.193082,-122.239181&amp;spn=0.003168,0.00316&amp;t=m&amp;z=18" TargetMode="External"/><Relationship Id="rId54" Type="http://schemas.openxmlformats.org/officeDocument/2006/relationships/hyperlink" Target="https://maps.google.com/maps?f=q&amp;source=s_q&amp;hl=en&amp;geocode=&amp;q=29449+Stockdale+Hwy.+Bakersfield,+93312-9644&amp;aq=&amp;sll=35.396638,-119.043229&amp;sspn=0.006795,0.006706&amp;vpsrc=0&amp;g=4040+Buck+Owens+Blvd,+Bakersfield,+California+93308&amp;ie=UTF8&amp;hq=&amp;hnear=29449+Stockdale+Hwy,+Bakersfield,+California+93314&amp;ll=35.354537,-119.32973&amp;spn=0.006764,0.006706&amp;t=m&amp;z=17" TargetMode="External"/><Relationship Id="rId62" Type="http://schemas.openxmlformats.org/officeDocument/2006/relationships/hyperlink" Target="https://maps.google.com/maps?f=q&amp;source=s_q&amp;hl=en&amp;geocode=&amp;q=79-650+Varner+Road+Indio+92203-9704&amp;aq=&amp;sll=34.021122,-118.396466&amp;sspn=0.208011,0.214577&amp;vpsrc=0&amp;ie=UTF8&amp;hq=&amp;hnear=Varner+Rd&amp;t=m&amp;z=17&amp;iwloc=A" TargetMode="External"/><Relationship Id="rId70" Type="http://schemas.openxmlformats.org/officeDocument/2006/relationships/hyperlink" Target="https://maps.google.com/maps?f=q&amp;source=s_q&amp;hl=en&amp;geocode=&amp;q=28648+The+Old+Road+Valencia,+91355-1021&amp;aq=&amp;sll=33.981108,-118.391695&amp;sspn=0.006503,0.006706&amp;vpsrc=0&amp;g=6300+Bristol+Pkwy,+Culver+City,+California+90230&amp;ie=UTF8&amp;hq=&amp;hnear=28648+The+Old+Rd,+Valencia,+California+91355&amp;t=m&amp;z=17" TargetMode="External"/><Relationship Id="rId75" Type="http://schemas.openxmlformats.org/officeDocument/2006/relationships/hyperlink" Target="https://maps.google.com/maps?f=q&amp;source=s_q&amp;hl=en&amp;geocode=&amp;q=27685+Commerce+Center+Dr.+Temecula+92590&amp;aq=&amp;sll=34.070797,-117.267428&amp;sspn=0.006497,0.006706&amp;vpsrc=0&amp;ie=UTF8&amp;hq=&amp;hnear=27685+Commerce+Center+Dr,+Temecula,+California+92590&amp;t=m&amp;z=17" TargetMode="External"/><Relationship Id="rId1" Type="http://schemas.openxmlformats.org/officeDocument/2006/relationships/hyperlink" Target="https://maps.google.com/maps?ie=UTF8&amp;q=100+California+Drive+Yountville,+CA+9459&amp;hq=&amp;hnear=100+California+Dr,+Yountville,+California+94599&amp;t=m&amp;z=16&amp;vpsrc=0" TargetMode="External"/><Relationship Id="rId6" Type="http://schemas.openxmlformats.org/officeDocument/2006/relationships/hyperlink" Target="https://maps.google.com/maps?f=q&amp;source=s_q&amp;hl=en&amp;geocode=&amp;q=2063+Hopi+Avenue,+South+Lake+Tahoe,+CA+96150&amp;aq=0&amp;oq=2063+Hopi+Avenue+South+Lake+Tahoe,+96150-&amp;sll=40.378905,-120.592219&amp;sspn=0.006318,0.006319&amp;vpsrc=0&amp;ie=UTF8&amp;hq=&amp;hnear=2063+Hopi+Ave,+South+Lake+Tahoe,+California+96150&amp;t=m&amp;z=17&amp;iwloc=A" TargetMode="External"/><Relationship Id="rId15" Type="http://schemas.openxmlformats.org/officeDocument/2006/relationships/hyperlink" Target="https://maps.google.com/maps?f=q&amp;source=s_q&amp;hl=en&amp;geocode=&amp;q=6100+LaBath+Avenue+Rohnert+Park+94928-7915&amp;aq=&amp;sll=37.773301,-122.407361&amp;sspn=0.001639,0.00158&amp;vpsrc=0&amp;ie=UTF8&amp;hq=&amp;hnear=6100+Labath+Ave,+Rohnert+Park,+California+94928&amp;t=m&amp;z=17" TargetMode="External"/><Relationship Id="rId23" Type="http://schemas.openxmlformats.org/officeDocument/2006/relationships/hyperlink" Target="https://maps.google.com/maps?f=q&amp;source=s_q&amp;hl=en&amp;geocode=&amp;q=CHP+3601+TELEGRAPH+AVE.+OAKLAND,++CA+94609&amp;aq=&amp;sll=37.824814,-122.26563&amp;sspn=0.006602,0.006834&amp;vpsrc=0&amp;t=h&amp;ie=UTF8&amp;hq=CHP&amp;hnear=3601+Telegraph+Ave,+Oakland,+California+94609&amp;fll=37.824561,-122.2" TargetMode="External"/><Relationship Id="rId28" Type="http://schemas.openxmlformats.org/officeDocument/2006/relationships/hyperlink" Target="https://maps.google.com/maps?f=q&amp;source=s_q&amp;hl=en&amp;geocode=&amp;q=300+E.+Mt.+View+Barstow,+92311-2887CA&amp;aq=&amp;sll=32.715666,-114.99115&amp;sspn=1.68919,1.716614&amp;vpsrc=0&amp;ie=UTF8&amp;hq=&amp;hnear=300+E+Mountain+View+St,+Barstow,+California+92311&amp;t=m&amp;z=17" TargetMode="External"/><Relationship Id="rId36" Type="http://schemas.openxmlformats.org/officeDocument/2006/relationships/hyperlink" Target="https://maps.google.com/maps?f=q&amp;source=s_q&amp;hl=en&amp;geocode=&amp;q=Highway+Patrol,+1511+Main+St,+Weaverville,+CA&amp;aq=&amp;sll=40.734771,-122.68158&amp;sspn=0.804372,0.808868&amp;vpsrc=0&amp;ie=UTF8&amp;hq=&amp;hnear=&amp;ll=40.72312,-122.928793&amp;spn=0.006285,0.006319&amp;t=m&amp;z=17&amp;iwloc=A&amp;cid=7156338978706129177" TargetMode="External"/><Relationship Id="rId49" Type="http://schemas.openxmlformats.org/officeDocument/2006/relationships/hyperlink" Target="https://maps.google.com/maps?ie=UTF8&amp;q=13739+Andrew+Stevens+Dr.+Woodland,++CA++95776&amp;hq=&amp;hnear=13739+Andrew+Stevens+Dr,+Woodland,+California+95776&amp;t=h&amp;z=16&amp;vpsrc=0" TargetMode="External"/><Relationship Id="rId57" Type="http://schemas.openxmlformats.org/officeDocument/2006/relationships/hyperlink" Target="https://maps.google.com/maps?f=q&amp;source=s_q&amp;hl=en&amp;geocode=&amp;q=1710+No.+Carlotti+Drive+Santa+Maria,+93454-1505&amp;aq=&amp;sll=35.354537,-119.32973&amp;sspn=0.006764,0.006706&amp;vpsrc=0&amp;ie=UTF8&amp;hq=&amp;hnear=1710+Carlotti+Dr,+Santa+Maria,+California+93454&amp;t=m&amp;z=17"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7"/>
  </sheetPr>
  <dimension ref="B8:H46"/>
  <sheetViews>
    <sheetView tabSelected="1" zoomScale="70" zoomScaleNormal="70" workbookViewId="0">
      <selection activeCell="C46" sqref="C46"/>
    </sheetView>
  </sheetViews>
  <sheetFormatPr defaultRowHeight="13.8" x14ac:dyDescent="0.25"/>
  <cols>
    <col min="1" max="1" width="8.88671875" style="414"/>
    <col min="2" max="2" width="20.5546875" style="414" customWidth="1"/>
    <col min="3" max="3" width="111.109375" style="414" customWidth="1"/>
    <col min="4" max="16384" width="8.88671875" style="414"/>
  </cols>
  <sheetData>
    <row r="8" spans="2:8" ht="22.8" x14ac:dyDescent="0.4">
      <c r="B8" s="413" t="s">
        <v>603</v>
      </c>
      <c r="H8"/>
    </row>
    <row r="9" spans="2:8" ht="22.8" x14ac:dyDescent="0.4">
      <c r="B9" s="413" t="s">
        <v>604</v>
      </c>
    </row>
    <row r="10" spans="2:8" ht="22.8" x14ac:dyDescent="0.4">
      <c r="B10" s="413" t="s">
        <v>605</v>
      </c>
    </row>
    <row r="11" spans="2:8" ht="22.8" x14ac:dyDescent="0.4">
      <c r="B11" s="413"/>
      <c r="C11" s="415"/>
    </row>
    <row r="12" spans="2:8" ht="17.399999999999999" x14ac:dyDescent="0.3">
      <c r="B12" s="416" t="s">
        <v>655</v>
      </c>
    </row>
    <row r="13" spans="2:8" x14ac:dyDescent="0.25">
      <c r="B13" s="414" t="s">
        <v>606</v>
      </c>
      <c r="C13" s="414" t="s">
        <v>653</v>
      </c>
    </row>
    <row r="14" spans="2:8" x14ac:dyDescent="0.25">
      <c r="B14" s="414" t="s">
        <v>607</v>
      </c>
      <c r="C14" s="414" t="s">
        <v>608</v>
      </c>
    </row>
    <row r="15" spans="2:8" x14ac:dyDescent="0.25">
      <c r="B15" s="414" t="s">
        <v>609</v>
      </c>
      <c r="C15" s="414" t="s">
        <v>610</v>
      </c>
    </row>
    <row r="16" spans="2:8" x14ac:dyDescent="0.25">
      <c r="B16" s="414" t="s">
        <v>611</v>
      </c>
      <c r="C16" s="417">
        <v>42968</v>
      </c>
    </row>
    <row r="27" spans="2:3" ht="27.6" customHeight="1" x14ac:dyDescent="0.25">
      <c r="B27" s="418" t="s">
        <v>612</v>
      </c>
      <c r="C27" s="419"/>
    </row>
    <row r="28" spans="2:3" x14ac:dyDescent="0.25">
      <c r="B28" s="420" t="s">
        <v>613</v>
      </c>
      <c r="C28" s="421" t="s">
        <v>614</v>
      </c>
    </row>
    <row r="29" spans="2:3" x14ac:dyDescent="0.25">
      <c r="B29" s="420" t="s">
        <v>615</v>
      </c>
      <c r="C29" s="421" t="s">
        <v>616</v>
      </c>
    </row>
    <row r="30" spans="2:3" x14ac:dyDescent="0.25">
      <c r="B30" s="420" t="s">
        <v>590</v>
      </c>
      <c r="C30" s="421" t="s">
        <v>617</v>
      </c>
    </row>
    <row r="31" spans="2:3" x14ac:dyDescent="0.25">
      <c r="B31" s="420" t="s">
        <v>589</v>
      </c>
      <c r="C31" s="421" t="s">
        <v>618</v>
      </c>
    </row>
    <row r="32" spans="2:3" x14ac:dyDescent="0.25">
      <c r="B32" s="420" t="s">
        <v>590</v>
      </c>
      <c r="C32" s="421" t="s">
        <v>619</v>
      </c>
    </row>
    <row r="33" spans="2:3" x14ac:dyDescent="0.25">
      <c r="B33" s="420" t="s">
        <v>620</v>
      </c>
      <c r="C33" s="420" t="s">
        <v>621</v>
      </c>
    </row>
    <row r="34" spans="2:3" x14ac:dyDescent="0.25">
      <c r="B34" s="420" t="s">
        <v>622</v>
      </c>
      <c r="C34" s="420" t="s">
        <v>623</v>
      </c>
    </row>
    <row r="35" spans="2:3" ht="15.6" customHeight="1" x14ac:dyDescent="0.25">
      <c r="B35" s="420" t="s">
        <v>654</v>
      </c>
      <c r="C35" s="421" t="s">
        <v>624</v>
      </c>
    </row>
    <row r="36" spans="2:3" ht="15.6" customHeight="1" x14ac:dyDescent="0.25">
      <c r="B36" s="420" t="s">
        <v>660</v>
      </c>
      <c r="C36" s="421" t="s">
        <v>624</v>
      </c>
    </row>
    <row r="37" spans="2:3" x14ac:dyDescent="0.25">
      <c r="B37" s="422"/>
      <c r="C37" s="423"/>
    </row>
    <row r="39" spans="2:3" ht="27.6" customHeight="1" x14ac:dyDescent="0.25">
      <c r="B39" s="418" t="s">
        <v>625</v>
      </c>
      <c r="C39" s="419" t="s">
        <v>626</v>
      </c>
    </row>
    <row r="40" spans="2:3" x14ac:dyDescent="0.25">
      <c r="B40" s="420" t="s">
        <v>0</v>
      </c>
      <c r="C40" s="421" t="s">
        <v>627</v>
      </c>
    </row>
    <row r="41" spans="2:3" x14ac:dyDescent="0.25">
      <c r="B41" s="420" t="s">
        <v>4</v>
      </c>
      <c r="C41" s="421" t="s">
        <v>628</v>
      </c>
    </row>
    <row r="42" spans="2:3" ht="14.4" x14ac:dyDescent="0.3">
      <c r="B42" s="424" t="s">
        <v>629</v>
      </c>
      <c r="C42" s="425" t="s">
        <v>630</v>
      </c>
    </row>
    <row r="43" spans="2:3" ht="14.4" x14ac:dyDescent="0.3">
      <c r="B43" s="424" t="s">
        <v>19</v>
      </c>
      <c r="C43" s="425" t="s">
        <v>661</v>
      </c>
    </row>
    <row r="44" spans="2:3" ht="28.8" x14ac:dyDescent="0.3">
      <c r="B44" s="424" t="s">
        <v>631</v>
      </c>
      <c r="C44" s="425" t="s">
        <v>632</v>
      </c>
    </row>
    <row r="45" spans="2:3" ht="14.4" x14ac:dyDescent="0.3">
      <c r="B45" s="424" t="s">
        <v>64</v>
      </c>
      <c r="C45" s="425" t="s">
        <v>633</v>
      </c>
    </row>
    <row r="46" spans="2:3" ht="14.4" x14ac:dyDescent="0.3">
      <c r="B46" s="424" t="s">
        <v>634</v>
      </c>
      <c r="C46" s="425" t="s">
        <v>635</v>
      </c>
    </row>
  </sheetData>
  <mergeCells count="2">
    <mergeCell ref="B27:C27"/>
    <mergeCell ref="B39:C39"/>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7"/>
  </sheetPr>
  <dimension ref="B2:C36"/>
  <sheetViews>
    <sheetView zoomScale="70" zoomScaleNormal="70" workbookViewId="0">
      <selection activeCell="C24" sqref="C24"/>
    </sheetView>
  </sheetViews>
  <sheetFormatPr defaultRowHeight="14.4" x14ac:dyDescent="0.3"/>
  <cols>
    <col min="1" max="1" width="8.88671875" style="428"/>
    <col min="2" max="2" width="27.21875" style="438" customWidth="1"/>
    <col min="3" max="3" width="111.109375" style="439" customWidth="1"/>
    <col min="4" max="16384" width="8.88671875" style="428"/>
  </cols>
  <sheetData>
    <row r="2" spans="2:3" ht="13.8" customHeight="1" x14ac:dyDescent="0.3">
      <c r="B2" s="426" t="s">
        <v>636</v>
      </c>
      <c r="C2" s="427"/>
    </row>
    <row r="3" spans="2:3" x14ac:dyDescent="0.3">
      <c r="B3" s="429" t="s">
        <v>70</v>
      </c>
      <c r="C3" s="430" t="s">
        <v>14</v>
      </c>
    </row>
    <row r="4" spans="2:3" x14ac:dyDescent="0.3">
      <c r="B4" s="429" t="s">
        <v>637</v>
      </c>
      <c r="C4" s="430" t="str">
        <f>VLOOKUP($C$3, '[3]Look-up'!$A$4:$D$20, 2, FALSE)</f>
        <v>State Financing</v>
      </c>
    </row>
    <row r="5" spans="2:3" x14ac:dyDescent="0.3">
      <c r="B5" s="429" t="s">
        <v>67</v>
      </c>
      <c r="C5" s="430" t="str">
        <f>VLOOKUP($C$3, '[3]Look-up'!$A$4:$D$20, 3, FALSE)</f>
        <v>NR</v>
      </c>
    </row>
    <row r="8" spans="2:3" x14ac:dyDescent="0.3">
      <c r="B8" s="431" t="s">
        <v>659</v>
      </c>
      <c r="C8" s="432"/>
    </row>
    <row r="9" spans="2:3" x14ac:dyDescent="0.3">
      <c r="B9" s="429" t="s">
        <v>656</v>
      </c>
      <c r="C9" s="433" t="s">
        <v>657</v>
      </c>
    </row>
    <row r="10" spans="2:3" x14ac:dyDescent="0.3">
      <c r="B10" s="429" t="s">
        <v>658</v>
      </c>
      <c r="C10" s="434">
        <f>AVERAGE(C12:C13)</f>
        <v>1500000</v>
      </c>
    </row>
    <row r="11" spans="2:3" x14ac:dyDescent="0.3">
      <c r="B11" s="431" t="s">
        <v>40</v>
      </c>
      <c r="C11" s="432"/>
    </row>
    <row r="12" spans="2:3" x14ac:dyDescent="0.3">
      <c r="B12" s="429">
        <v>2016</v>
      </c>
      <c r="C12" s="433">
        <v>1000000</v>
      </c>
    </row>
    <row r="13" spans="2:3" x14ac:dyDescent="0.3">
      <c r="B13" s="429">
        <v>2017</v>
      </c>
      <c r="C13" s="434">
        <v>2000000</v>
      </c>
    </row>
    <row r="14" spans="2:3" x14ac:dyDescent="0.3">
      <c r="B14" s="429" t="s">
        <v>540</v>
      </c>
      <c r="C14" s="435">
        <f>SUM(C12:C13)</f>
        <v>3000000</v>
      </c>
    </row>
    <row r="17" spans="2:3" ht="13.8" customHeight="1" x14ac:dyDescent="0.3">
      <c r="B17" s="431" t="s">
        <v>638</v>
      </c>
      <c r="C17" s="432"/>
    </row>
    <row r="18" spans="2:3" ht="43.2" x14ac:dyDescent="0.3">
      <c r="B18" s="429" t="s">
        <v>639</v>
      </c>
      <c r="C18" s="430" t="s">
        <v>640</v>
      </c>
    </row>
    <row r="19" spans="2:3" ht="43.2" x14ac:dyDescent="0.3">
      <c r="B19" s="429" t="s">
        <v>641</v>
      </c>
      <c r="C19" s="430" t="s">
        <v>642</v>
      </c>
    </row>
    <row r="22" spans="2:3" x14ac:dyDescent="0.3">
      <c r="B22" s="431" t="s">
        <v>643</v>
      </c>
      <c r="C22" s="432"/>
    </row>
    <row r="23" spans="2:3" x14ac:dyDescent="0.3">
      <c r="B23" s="429" t="s">
        <v>64</v>
      </c>
      <c r="C23" s="436">
        <v>0</v>
      </c>
    </row>
    <row r="24" spans="2:3" x14ac:dyDescent="0.3">
      <c r="B24" s="429" t="s">
        <v>634</v>
      </c>
      <c r="C24" s="436">
        <v>1</v>
      </c>
    </row>
    <row r="27" spans="2:3" x14ac:dyDescent="0.3">
      <c r="B27" s="431" t="s">
        <v>644</v>
      </c>
      <c r="C27" s="432"/>
    </row>
    <row r="28" spans="2:3" x14ac:dyDescent="0.3">
      <c r="B28" s="437" t="s">
        <v>645</v>
      </c>
      <c r="C28" s="436">
        <f>'IOU vs DGS spending'!G27</f>
        <v>2.632511351478976E-2</v>
      </c>
    </row>
    <row r="29" spans="2:3" x14ac:dyDescent="0.3">
      <c r="B29" s="437" t="s">
        <v>646</v>
      </c>
      <c r="C29" s="436" t="s">
        <v>647</v>
      </c>
    </row>
    <row r="30" spans="2:3" x14ac:dyDescent="0.3">
      <c r="B30" s="437" t="s">
        <v>648</v>
      </c>
      <c r="C30" s="436" t="s">
        <v>647</v>
      </c>
    </row>
    <row r="33" spans="2:3" x14ac:dyDescent="0.3">
      <c r="B33" s="431" t="s">
        <v>649</v>
      </c>
      <c r="C33" s="432"/>
    </row>
    <row r="34" spans="2:3" ht="28.8" x14ac:dyDescent="0.3">
      <c r="B34" s="437" t="s">
        <v>650</v>
      </c>
      <c r="C34" s="430" t="s">
        <v>662</v>
      </c>
    </row>
    <row r="35" spans="2:3" ht="43.2" x14ac:dyDescent="0.3">
      <c r="B35" s="437" t="s">
        <v>651</v>
      </c>
      <c r="C35" s="430" t="s">
        <v>663</v>
      </c>
    </row>
    <row r="36" spans="2:3" ht="57.6" x14ac:dyDescent="0.3">
      <c r="B36" s="437" t="s">
        <v>652</v>
      </c>
      <c r="C36" s="430" t="s">
        <v>664</v>
      </c>
    </row>
  </sheetData>
  <mergeCells count="7">
    <mergeCell ref="B2:C2"/>
    <mergeCell ref="B8:C8"/>
    <mergeCell ref="B17:C17"/>
    <mergeCell ref="B22:C22"/>
    <mergeCell ref="B27:C27"/>
    <mergeCell ref="B33:C33"/>
    <mergeCell ref="B11:C11"/>
  </mergeCells>
  <dataValidations count="1">
    <dataValidation type="list" allowBlank="1" showInputMessage="1" showErrorMessage="1" sqref="C3">
      <formula1>Programs</formula1>
    </dataValidation>
  </dataValidation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B1:AB45"/>
  <sheetViews>
    <sheetView zoomScale="55" zoomScaleNormal="55" workbookViewId="0">
      <selection activeCell="C2" sqref="C2"/>
    </sheetView>
  </sheetViews>
  <sheetFormatPr defaultRowHeight="14.4" x14ac:dyDescent="0.3"/>
  <cols>
    <col min="2" max="2" width="25.33203125" customWidth="1"/>
    <col min="3" max="3" width="26.5546875" customWidth="1"/>
    <col min="4" max="4" width="31" customWidth="1"/>
    <col min="5" max="5" width="19.5546875" customWidth="1"/>
    <col min="6" max="6" width="22.33203125" bestFit="1" customWidth="1"/>
    <col min="7" max="11" width="7.6640625" bestFit="1" customWidth="1"/>
    <col min="12" max="21" width="10.109375" customWidth="1"/>
    <col min="23" max="23" width="14" customWidth="1"/>
    <col min="24" max="24" width="39.109375" customWidth="1"/>
    <col min="25" max="25" width="12.33203125" customWidth="1"/>
  </cols>
  <sheetData>
    <row r="1" spans="2:28" ht="23.4" x14ac:dyDescent="0.45">
      <c r="B1" s="340" t="s">
        <v>30</v>
      </c>
      <c r="C1" s="340" t="str">
        <f>'Program Analysis'!C3</f>
        <v>DGS EE Retrofit</v>
      </c>
    </row>
    <row r="2" spans="2:28" ht="23.4" x14ac:dyDescent="0.45">
      <c r="B2" s="340" t="s">
        <v>596</v>
      </c>
      <c r="C2" s="340" t="s">
        <v>602</v>
      </c>
    </row>
    <row r="3" spans="2:28" s="2" customFormat="1" ht="15.6" x14ac:dyDescent="0.3">
      <c r="B3" s="52"/>
      <c r="G3" s="10"/>
      <c r="H3" s="10"/>
      <c r="I3" s="10"/>
      <c r="J3" s="10"/>
      <c r="K3" s="10"/>
      <c r="L3" s="10"/>
      <c r="M3" s="10"/>
      <c r="N3" s="10"/>
      <c r="O3" s="10"/>
      <c r="P3" s="10"/>
      <c r="Q3" s="10"/>
      <c r="R3" s="10"/>
      <c r="S3" s="10"/>
      <c r="T3" s="10"/>
      <c r="U3" s="10"/>
    </row>
    <row r="4" spans="2:28" s="2" customFormat="1" ht="15" thickBot="1" x14ac:dyDescent="0.35">
      <c r="G4" s="10"/>
      <c r="H4" s="10"/>
      <c r="I4" s="10"/>
      <c r="J4" s="10"/>
      <c r="K4" s="10"/>
      <c r="L4" s="10"/>
      <c r="M4" s="10"/>
      <c r="N4" s="10"/>
      <c r="O4" s="10"/>
      <c r="P4" s="10"/>
      <c r="Q4" s="10"/>
      <c r="R4" s="10"/>
      <c r="S4" s="10"/>
      <c r="T4" s="10"/>
      <c r="U4" s="10"/>
    </row>
    <row r="5" spans="2:28" ht="24" thickBot="1" x14ac:dyDescent="0.5">
      <c r="B5" s="348" t="s">
        <v>634</v>
      </c>
      <c r="C5" s="349"/>
      <c r="D5" s="349"/>
      <c r="E5" s="349"/>
      <c r="F5" s="349"/>
      <c r="G5" s="349"/>
      <c r="H5" s="349"/>
      <c r="I5" s="349"/>
      <c r="J5" s="349"/>
      <c r="K5" s="349"/>
      <c r="L5" s="349"/>
      <c r="M5" s="349"/>
      <c r="N5" s="349"/>
      <c r="O5" s="349"/>
      <c r="P5" s="349"/>
      <c r="Q5" s="349"/>
      <c r="R5" s="349"/>
      <c r="S5" s="349"/>
      <c r="T5" s="349"/>
      <c r="U5" s="350"/>
      <c r="V5" s="3"/>
      <c r="W5" s="3"/>
    </row>
    <row r="6" spans="2:28" s="8" customFormat="1" ht="18.600000000000001" thickBot="1" x14ac:dyDescent="0.4">
      <c r="B6" s="297" t="s">
        <v>1</v>
      </c>
      <c r="C6" s="298" t="s">
        <v>15</v>
      </c>
      <c r="D6" s="298" t="s">
        <v>3</v>
      </c>
      <c r="E6" s="298" t="s">
        <v>587</v>
      </c>
      <c r="F6" s="299" t="s">
        <v>43</v>
      </c>
      <c r="G6" s="298">
        <v>2015</v>
      </c>
      <c r="H6" s="298">
        <v>2016</v>
      </c>
      <c r="I6" s="298">
        <v>2017</v>
      </c>
      <c r="J6" s="298">
        <v>2018</v>
      </c>
      <c r="K6" s="298">
        <v>2019</v>
      </c>
      <c r="L6" s="298">
        <v>2020</v>
      </c>
      <c r="M6" s="298">
        <v>2021</v>
      </c>
      <c r="N6" s="298">
        <v>2022</v>
      </c>
      <c r="O6" s="298">
        <v>2023</v>
      </c>
      <c r="P6" s="298">
        <v>2024</v>
      </c>
      <c r="Q6" s="298">
        <v>2025</v>
      </c>
      <c r="R6" s="298">
        <v>2026</v>
      </c>
      <c r="S6" s="298">
        <v>2027</v>
      </c>
      <c r="T6" s="298">
        <v>2028</v>
      </c>
      <c r="U6" s="300">
        <v>2029</v>
      </c>
      <c r="V6" s="35"/>
      <c r="W6" s="35"/>
      <c r="Y6"/>
      <c r="AA6" s="18"/>
      <c r="AB6" s="18"/>
    </row>
    <row r="7" spans="2:28" s="8" customFormat="1" ht="18" x14ac:dyDescent="0.35">
      <c r="B7" s="301" t="s">
        <v>51</v>
      </c>
      <c r="C7" s="302"/>
      <c r="D7" s="302"/>
      <c r="E7" s="302"/>
      <c r="F7" s="302"/>
      <c r="G7" s="344" t="s">
        <v>588</v>
      </c>
      <c r="H7" s="344"/>
      <c r="I7" s="344"/>
      <c r="J7" s="344"/>
      <c r="K7" s="344"/>
      <c r="L7" s="344"/>
      <c r="M7" s="344"/>
      <c r="N7" s="344"/>
      <c r="O7" s="344"/>
      <c r="P7" s="344"/>
      <c r="Q7" s="344"/>
      <c r="R7" s="344"/>
      <c r="S7" s="344"/>
      <c r="T7" s="344"/>
      <c r="U7" s="345"/>
      <c r="V7" s="35"/>
      <c r="W7" s="35"/>
      <c r="AA7" s="18"/>
      <c r="AB7" s="18"/>
    </row>
    <row r="8" spans="2:28" ht="14.4" customHeight="1" x14ac:dyDescent="0.3">
      <c r="B8" s="38" t="str">
        <f>VLOOKUP($C$1, 'Look-up'!$A$4:$D$20, 4, FALSE)</f>
        <v>DGS</v>
      </c>
      <c r="C8" s="7" t="str">
        <f>VLOOKUP($C$1, 'Look-up'!$A$4:$D$20, 2, FALSE)</f>
        <v>State Financing</v>
      </c>
      <c r="D8" s="7" t="str">
        <f>VLOOKUP($C$1, 'Look-up'!$A$4:$D$20, 1, FALSE)</f>
        <v>DGS EE Retrofit</v>
      </c>
      <c r="E8" s="7" t="s">
        <v>589</v>
      </c>
      <c r="F8" s="14" t="s">
        <v>0</v>
      </c>
      <c r="G8" s="317">
        <f>Conservative!G23</f>
        <v>4.185984581911101</v>
      </c>
      <c r="H8" s="317">
        <f>Conservative!H23</f>
        <v>8.371969163822202</v>
      </c>
      <c r="I8" s="317">
        <f>Conservative!I23</f>
        <v>12.557953745733304</v>
      </c>
      <c r="J8" s="317">
        <f>Conservative!J23</f>
        <v>16.743938327644404</v>
      </c>
      <c r="K8" s="317">
        <f>Conservative!K23</f>
        <v>20.929922909555504</v>
      </c>
      <c r="L8" s="317">
        <f>Conservative!L23</f>
        <v>24.655449187456384</v>
      </c>
      <c r="M8" s="317">
        <f>Conservative!M23</f>
        <v>27.920517161347043</v>
      </c>
      <c r="N8" s="317">
        <f>Conservative!N23</f>
        <v>30.725126831227481</v>
      </c>
      <c r="O8" s="317">
        <f>Conservative!O23</f>
        <v>33.529736501107919</v>
      </c>
      <c r="P8" s="317">
        <f>Conservative!P23</f>
        <v>36.334346170988354</v>
      </c>
      <c r="Q8" s="317">
        <f>Conservative!Q23</f>
        <v>39.138955840868789</v>
      </c>
      <c r="R8" s="317">
        <f>Conservative!R23</f>
        <v>41.943565510749224</v>
      </c>
      <c r="S8" s="317">
        <f>Conservative!S23</f>
        <v>44.748175180629659</v>
      </c>
      <c r="T8" s="317">
        <f>Conservative!T23</f>
        <v>47.552784850510093</v>
      </c>
      <c r="U8" s="318">
        <f>Conservative!U23</f>
        <v>50.357394520390528</v>
      </c>
      <c r="V8" s="39"/>
      <c r="W8" s="3"/>
      <c r="AA8" s="5"/>
      <c r="AB8" s="5"/>
    </row>
    <row r="9" spans="2:28" x14ac:dyDescent="0.3">
      <c r="B9" s="305" t="str">
        <f>B8</f>
        <v>DGS</v>
      </c>
      <c r="C9" s="303" t="str">
        <f t="shared" ref="C9:D10" si="0">C8</f>
        <v>State Financing</v>
      </c>
      <c r="D9" s="303" t="str">
        <f t="shared" si="0"/>
        <v>DGS EE Retrofit</v>
      </c>
      <c r="E9" s="303" t="s">
        <v>590</v>
      </c>
      <c r="F9" s="14" t="str">
        <f t="shared" ref="F9:F10" si="1">F8</f>
        <v>GWh</v>
      </c>
      <c r="G9" s="317">
        <f>Reference!G23</f>
        <v>4.185984581911101</v>
      </c>
      <c r="H9" s="317">
        <f>Reference!H23</f>
        <v>8.371969163822202</v>
      </c>
      <c r="I9" s="317">
        <f>Reference!I23</f>
        <v>12.557953745733304</v>
      </c>
      <c r="J9" s="317">
        <f>Reference!J23</f>
        <v>16.743938327644404</v>
      </c>
      <c r="K9" s="317">
        <f>Reference!K23</f>
        <v>20.929922909555504</v>
      </c>
      <c r="L9" s="317">
        <f>Reference!L23</f>
        <v>25.115907491466604</v>
      </c>
      <c r="M9" s="317">
        <f>Reference!M23</f>
        <v>29.301892073377704</v>
      </c>
      <c r="N9" s="317">
        <f>Reference!N23</f>
        <v>33.487876655288808</v>
      </c>
      <c r="O9" s="317">
        <f>Reference!O23</f>
        <v>37.673861237199908</v>
      </c>
      <c r="P9" s="317">
        <f>Reference!P23</f>
        <v>41.859845819111008</v>
      </c>
      <c r="Q9" s="317">
        <f>Reference!Q23</f>
        <v>46.045830401022108</v>
      </c>
      <c r="R9" s="317">
        <f>Reference!R23</f>
        <v>50.231814982933209</v>
      </c>
      <c r="S9" s="317">
        <f>Reference!S23</f>
        <v>54.417799564844309</v>
      </c>
      <c r="T9" s="317">
        <f>Reference!T23</f>
        <v>58.603784146755409</v>
      </c>
      <c r="U9" s="318">
        <f>Reference!U23</f>
        <v>62.789768728666509</v>
      </c>
      <c r="V9" s="3"/>
      <c r="W9" s="3"/>
    </row>
    <row r="10" spans="2:28" x14ac:dyDescent="0.3">
      <c r="B10" s="305" t="str">
        <f t="shared" ref="B10" si="2">B9</f>
        <v>DGS</v>
      </c>
      <c r="C10" s="303" t="str">
        <f t="shared" si="0"/>
        <v>State Financing</v>
      </c>
      <c r="D10" s="303" t="str">
        <f t="shared" si="0"/>
        <v>DGS EE Retrofit</v>
      </c>
      <c r="E10" s="303" t="s">
        <v>591</v>
      </c>
      <c r="F10" s="14" t="str">
        <f t="shared" si="1"/>
        <v>GWh</v>
      </c>
      <c r="G10" s="317">
        <f>Aggressive!G23</f>
        <v>4.185984581911101</v>
      </c>
      <c r="H10" s="317">
        <f>Aggressive!H23</f>
        <v>8.371969163822202</v>
      </c>
      <c r="I10" s="317">
        <f>Aggressive!I23</f>
        <v>12.557953745733304</v>
      </c>
      <c r="J10" s="317">
        <f>Aggressive!J23</f>
        <v>16.743938327644404</v>
      </c>
      <c r="K10" s="317">
        <f>Aggressive!K23</f>
        <v>20.929922909555504</v>
      </c>
      <c r="L10" s="317">
        <f>Aggressive!L23</f>
        <v>25.576365795476825</v>
      </c>
      <c r="M10" s="317">
        <f>Aggressive!M23</f>
        <v>30.683266985408366</v>
      </c>
      <c r="N10" s="317">
        <f>Aggressive!N23</f>
        <v>36.250626479350132</v>
      </c>
      <c r="O10" s="317">
        <f>Aggressive!O23</f>
        <v>41.817985973291897</v>
      </c>
      <c r="P10" s="317">
        <f>Aggressive!P23</f>
        <v>47.385345467233662</v>
      </c>
      <c r="Q10" s="317">
        <f>Aggressive!Q23</f>
        <v>52.952704961175428</v>
      </c>
      <c r="R10" s="317">
        <f>Aggressive!R23</f>
        <v>58.520064455117193</v>
      </c>
      <c r="S10" s="317">
        <f>Aggressive!S23</f>
        <v>64.087423949058959</v>
      </c>
      <c r="T10" s="317">
        <f>Aggressive!T23</f>
        <v>69.654783443000724</v>
      </c>
      <c r="U10" s="318">
        <f>Aggressive!U23</f>
        <v>75.22214293694249</v>
      </c>
      <c r="V10" s="3"/>
      <c r="W10" s="3"/>
    </row>
    <row r="11" spans="2:28" x14ac:dyDescent="0.3">
      <c r="B11" s="305"/>
      <c r="C11" s="303"/>
      <c r="D11" s="303"/>
      <c r="E11" s="303"/>
      <c r="F11" s="306"/>
      <c r="G11" s="303"/>
      <c r="H11" s="303"/>
      <c r="I11" s="303"/>
      <c r="J11" s="303"/>
      <c r="K11" s="303"/>
      <c r="L11" s="303"/>
      <c r="M11" s="303"/>
      <c r="N11" s="303"/>
      <c r="O11" s="303"/>
      <c r="P11" s="303"/>
      <c r="Q11" s="303"/>
      <c r="R11" s="303"/>
      <c r="S11" s="303"/>
      <c r="T11" s="303"/>
      <c r="U11" s="304"/>
      <c r="V11" s="3"/>
      <c r="W11" s="3"/>
    </row>
    <row r="12" spans="2:28" s="8" customFormat="1" ht="18" x14ac:dyDescent="0.35">
      <c r="B12" s="307" t="s">
        <v>52</v>
      </c>
      <c r="C12" s="34"/>
      <c r="D12" s="34"/>
      <c r="E12" s="34"/>
      <c r="F12" s="308"/>
      <c r="G12" s="346" t="s">
        <v>592</v>
      </c>
      <c r="H12" s="346"/>
      <c r="I12" s="346"/>
      <c r="J12" s="346"/>
      <c r="K12" s="346"/>
      <c r="L12" s="346"/>
      <c r="M12" s="346"/>
      <c r="N12" s="346"/>
      <c r="O12" s="346"/>
      <c r="P12" s="346"/>
      <c r="Q12" s="346"/>
      <c r="R12" s="346"/>
      <c r="S12" s="346"/>
      <c r="T12" s="346"/>
      <c r="U12" s="347"/>
      <c r="V12" s="35"/>
      <c r="W12" s="35"/>
      <c r="AA12" s="18"/>
      <c r="AB12" s="18"/>
    </row>
    <row r="13" spans="2:28" ht="14.4" customHeight="1" x14ac:dyDescent="0.3">
      <c r="B13" s="305" t="str">
        <f>B8</f>
        <v>DGS</v>
      </c>
      <c r="C13" s="7" t="str">
        <f t="shared" ref="C13:E13" si="3">C8</f>
        <v>State Financing</v>
      </c>
      <c r="D13" s="7" t="str">
        <f t="shared" si="3"/>
        <v>DGS EE Retrofit</v>
      </c>
      <c r="E13" s="7" t="str">
        <f t="shared" si="3"/>
        <v>Conservative</v>
      </c>
      <c r="F13" s="14" t="s">
        <v>4</v>
      </c>
      <c r="G13" s="319">
        <f>Conservative!G27</f>
        <v>8.4447686008368075E-3</v>
      </c>
      <c r="H13" s="319">
        <f>Conservative!H27</f>
        <v>1.6889537201673615E-2</v>
      </c>
      <c r="I13" s="319">
        <f>Conservative!I27</f>
        <v>2.5334305802510421E-2</v>
      </c>
      <c r="J13" s="319">
        <f>Conservative!J27</f>
        <v>3.377907440334723E-2</v>
      </c>
      <c r="K13" s="319">
        <f>Conservative!K27</f>
        <v>4.2223843004184039E-2</v>
      </c>
      <c r="L13" s="319">
        <f>Conservative!L27</f>
        <v>4.9739687058928797E-2</v>
      </c>
      <c r="M13" s="319">
        <f>Conservative!M27</f>
        <v>5.6326606567581511E-2</v>
      </c>
      <c r="N13" s="319">
        <f>Conservative!N27</f>
        <v>6.1984601530142173E-2</v>
      </c>
      <c r="O13" s="319">
        <f>Conservative!O27</f>
        <v>6.7642596492702836E-2</v>
      </c>
      <c r="P13" s="319">
        <f>Conservative!P27</f>
        <v>7.3300591455263492E-2</v>
      </c>
      <c r="Q13" s="319">
        <f>Conservative!Q27</f>
        <v>7.8958586417824148E-2</v>
      </c>
      <c r="R13" s="319">
        <f>Conservative!R27</f>
        <v>8.4616581380384803E-2</v>
      </c>
      <c r="S13" s="319">
        <f>Conservative!S27</f>
        <v>9.0274576342945459E-2</v>
      </c>
      <c r="T13" s="319">
        <f>Conservative!T27</f>
        <v>9.5932571305506115E-2</v>
      </c>
      <c r="U13" s="320">
        <f>Conservative!U27</f>
        <v>0.10159056626806677</v>
      </c>
      <c r="V13" s="39"/>
      <c r="W13" s="3"/>
      <c r="AA13" s="5"/>
      <c r="AB13" s="5"/>
    </row>
    <row r="14" spans="2:28" x14ac:dyDescent="0.3">
      <c r="B14" s="305" t="str">
        <f t="shared" ref="B14:E15" si="4">B9</f>
        <v>DGS</v>
      </c>
      <c r="C14" s="303" t="str">
        <f t="shared" si="4"/>
        <v>State Financing</v>
      </c>
      <c r="D14" s="303" t="str">
        <f t="shared" si="4"/>
        <v>DGS EE Retrofit</v>
      </c>
      <c r="E14" s="303" t="str">
        <f t="shared" si="4"/>
        <v>Reference</v>
      </c>
      <c r="F14" s="306" t="str">
        <f t="shared" ref="F14:F15" si="5">F13</f>
        <v>MM Therms</v>
      </c>
      <c r="G14" s="319">
        <f>Reference!G27</f>
        <v>8.4447686008368075E-3</v>
      </c>
      <c r="H14" s="319">
        <f>Reference!H27</f>
        <v>1.6889537201673615E-2</v>
      </c>
      <c r="I14" s="319">
        <f>Reference!I27</f>
        <v>2.5334305802510421E-2</v>
      </c>
      <c r="J14" s="319">
        <f>Reference!J27</f>
        <v>3.377907440334723E-2</v>
      </c>
      <c r="K14" s="319">
        <f>Reference!K27</f>
        <v>4.2223843004184039E-2</v>
      </c>
      <c r="L14" s="319">
        <f>Reference!L27</f>
        <v>5.0668611605020848E-2</v>
      </c>
      <c r="M14" s="319">
        <f>Reference!M27</f>
        <v>5.9113380205857657E-2</v>
      </c>
      <c r="N14" s="319">
        <f>Reference!N27</f>
        <v>6.755814880669446E-2</v>
      </c>
      <c r="O14" s="319">
        <f>Reference!O27</f>
        <v>7.6002917407531262E-2</v>
      </c>
      <c r="P14" s="319">
        <f>Reference!P27</f>
        <v>8.4447686008368064E-2</v>
      </c>
      <c r="Q14" s="319">
        <f>Reference!Q27</f>
        <v>9.2892454609204866E-2</v>
      </c>
      <c r="R14" s="319">
        <f>Reference!R27</f>
        <v>0.10133722321004167</v>
      </c>
      <c r="S14" s="319">
        <f>Reference!S27</f>
        <v>0.10978199181087847</v>
      </c>
      <c r="T14" s="319">
        <f>Reference!T27</f>
        <v>0.11822676041171527</v>
      </c>
      <c r="U14" s="320">
        <f>Reference!U27</f>
        <v>0.12667152901255208</v>
      </c>
      <c r="V14" s="3"/>
      <c r="W14" s="3"/>
    </row>
    <row r="15" spans="2:28" ht="15" thickBot="1" x14ac:dyDescent="0.35">
      <c r="B15" s="309" t="str">
        <f t="shared" si="4"/>
        <v>DGS</v>
      </c>
      <c r="C15" s="310" t="str">
        <f t="shared" si="4"/>
        <v>State Financing</v>
      </c>
      <c r="D15" s="310" t="str">
        <f t="shared" si="4"/>
        <v>DGS EE Retrofit</v>
      </c>
      <c r="E15" s="310" t="str">
        <f t="shared" si="4"/>
        <v>Aggressive</v>
      </c>
      <c r="F15" s="311" t="str">
        <f t="shared" si="5"/>
        <v>MM Therms</v>
      </c>
      <c r="G15" s="331">
        <f>Aggressive!G27</f>
        <v>8.4447686008368075E-3</v>
      </c>
      <c r="H15" s="331">
        <f>Aggressive!H27</f>
        <v>1.6889537201673615E-2</v>
      </c>
      <c r="I15" s="331">
        <f>Aggressive!I27</f>
        <v>2.5334305802510421E-2</v>
      </c>
      <c r="J15" s="331">
        <f>Aggressive!J27</f>
        <v>3.377907440334723E-2</v>
      </c>
      <c r="K15" s="331">
        <f>Aggressive!K27</f>
        <v>4.2223843004184039E-2</v>
      </c>
      <c r="L15" s="331">
        <f>Aggressive!L27</f>
        <v>5.1597536151112899E-2</v>
      </c>
      <c r="M15" s="331">
        <f>Aggressive!M27</f>
        <v>6.1900153844133804E-2</v>
      </c>
      <c r="N15" s="331">
        <f>Aggressive!N27</f>
        <v>7.3131696083246753E-2</v>
      </c>
      <c r="O15" s="331">
        <f>Aggressive!O27</f>
        <v>8.4363238322359702E-2</v>
      </c>
      <c r="P15" s="331">
        <f>Aggressive!P27</f>
        <v>9.559478056147265E-2</v>
      </c>
      <c r="Q15" s="331">
        <f>Aggressive!Q27</f>
        <v>0.1068263228005856</v>
      </c>
      <c r="R15" s="331">
        <f>Aggressive!R27</f>
        <v>0.11805786503969855</v>
      </c>
      <c r="S15" s="331">
        <f>Aggressive!S27</f>
        <v>0.1292894072788115</v>
      </c>
      <c r="T15" s="331">
        <f>Aggressive!T27</f>
        <v>0.14052094951792446</v>
      </c>
      <c r="U15" s="332">
        <f>Aggressive!U27</f>
        <v>0.15175249175703742</v>
      </c>
      <c r="V15" s="3"/>
      <c r="W15" s="3"/>
    </row>
    <row r="16" spans="2:28" x14ac:dyDescent="0.3">
      <c r="B16" s="3"/>
      <c r="C16" s="3"/>
      <c r="D16" s="3"/>
      <c r="E16" s="3"/>
      <c r="F16" s="3"/>
      <c r="G16" s="3"/>
      <c r="H16" s="3"/>
      <c r="I16" s="3"/>
      <c r="J16" s="3"/>
      <c r="K16" s="3"/>
      <c r="L16" s="3"/>
      <c r="M16" s="3"/>
      <c r="N16" s="3"/>
      <c r="O16" s="3"/>
      <c r="P16" s="3"/>
      <c r="Q16" s="3"/>
      <c r="R16" s="3"/>
      <c r="S16" s="3"/>
      <c r="T16" s="3"/>
      <c r="U16" s="3"/>
      <c r="V16" s="3"/>
      <c r="W16" s="3"/>
    </row>
    <row r="17" spans="2:28" x14ac:dyDescent="0.3">
      <c r="B17" s="3"/>
      <c r="C17" s="3"/>
      <c r="D17" s="3"/>
      <c r="E17" s="3"/>
      <c r="F17" s="3"/>
      <c r="G17" s="3"/>
      <c r="H17" s="3"/>
      <c r="I17" s="3"/>
      <c r="J17" s="3"/>
      <c r="K17" s="3"/>
      <c r="L17" s="3"/>
      <c r="M17" s="3"/>
      <c r="N17" s="3"/>
      <c r="O17" s="3"/>
      <c r="P17" s="3"/>
      <c r="Q17" s="3"/>
      <c r="R17" s="3"/>
      <c r="S17" s="3"/>
      <c r="T17" s="3"/>
      <c r="U17" s="3"/>
      <c r="V17" s="3"/>
      <c r="W17" s="3"/>
    </row>
    <row r="18" spans="2:28" ht="15" thickBot="1" x14ac:dyDescent="0.35">
      <c r="B18" s="3"/>
      <c r="C18" s="3"/>
      <c r="D18" s="3"/>
      <c r="E18" s="3"/>
      <c r="F18" s="3"/>
      <c r="G18" s="3"/>
      <c r="H18" s="3"/>
      <c r="I18" s="3"/>
      <c r="J18" s="3"/>
      <c r="K18" s="3"/>
      <c r="L18" s="3"/>
      <c r="M18" s="3"/>
      <c r="N18" s="3"/>
      <c r="O18" s="3"/>
      <c r="P18" s="3"/>
      <c r="Q18" s="3"/>
      <c r="R18" s="3"/>
      <c r="S18" s="3"/>
      <c r="T18" s="3"/>
      <c r="U18" s="3"/>
      <c r="V18" s="3"/>
      <c r="W18" s="3"/>
    </row>
    <row r="19" spans="2:28" ht="24" thickBot="1" x14ac:dyDescent="0.5">
      <c r="B19" s="351" t="s">
        <v>593</v>
      </c>
      <c r="C19" s="352"/>
      <c r="D19" s="352"/>
      <c r="E19" s="352"/>
      <c r="F19" s="352"/>
      <c r="G19" s="352"/>
      <c r="H19" s="352"/>
      <c r="I19" s="352"/>
      <c r="J19" s="352"/>
      <c r="K19" s="352"/>
      <c r="L19" s="352"/>
      <c r="M19" s="352"/>
      <c r="N19" s="352"/>
      <c r="O19" s="352"/>
      <c r="P19" s="352"/>
      <c r="Q19" s="352"/>
      <c r="R19" s="352"/>
      <c r="S19" s="352"/>
      <c r="T19" s="352"/>
      <c r="U19" s="353"/>
      <c r="V19" s="3"/>
      <c r="W19" s="3"/>
    </row>
    <row r="20" spans="2:28" s="8" customFormat="1" ht="18.600000000000001" thickBot="1" x14ac:dyDescent="0.4">
      <c r="B20" s="313" t="s">
        <v>1</v>
      </c>
      <c r="C20" s="314" t="s">
        <v>15</v>
      </c>
      <c r="D20" s="314" t="s">
        <v>3</v>
      </c>
      <c r="E20" s="314" t="s">
        <v>587</v>
      </c>
      <c r="F20" s="315" t="s">
        <v>43</v>
      </c>
      <c r="G20" s="314">
        <v>2015</v>
      </c>
      <c r="H20" s="314">
        <v>2016</v>
      </c>
      <c r="I20" s="314">
        <v>2017</v>
      </c>
      <c r="J20" s="314">
        <v>2018</v>
      </c>
      <c r="K20" s="314">
        <v>2019</v>
      </c>
      <c r="L20" s="314">
        <v>2020</v>
      </c>
      <c r="M20" s="314">
        <v>2021</v>
      </c>
      <c r="N20" s="314">
        <v>2022</v>
      </c>
      <c r="O20" s="314">
        <v>2023</v>
      </c>
      <c r="P20" s="314">
        <v>2024</v>
      </c>
      <c r="Q20" s="314">
        <v>2025</v>
      </c>
      <c r="R20" s="314">
        <v>2026</v>
      </c>
      <c r="S20" s="314">
        <v>2027</v>
      </c>
      <c r="T20" s="314">
        <v>2028</v>
      </c>
      <c r="U20" s="316">
        <v>2029</v>
      </c>
      <c r="V20" s="35"/>
      <c r="W20" s="35"/>
      <c r="Y20"/>
      <c r="AA20" s="18"/>
      <c r="AB20" s="18"/>
    </row>
    <row r="21" spans="2:28" s="8" customFormat="1" ht="18" x14ac:dyDescent="0.35">
      <c r="B21" s="301" t="s">
        <v>51</v>
      </c>
      <c r="C21" s="302"/>
      <c r="D21" s="302"/>
      <c r="E21" s="302"/>
      <c r="F21" s="302"/>
      <c r="G21" s="344" t="s">
        <v>588</v>
      </c>
      <c r="H21" s="344"/>
      <c r="I21" s="344"/>
      <c r="J21" s="344"/>
      <c r="K21" s="344"/>
      <c r="L21" s="344"/>
      <c r="M21" s="344"/>
      <c r="N21" s="344"/>
      <c r="O21" s="344"/>
      <c r="P21" s="344"/>
      <c r="Q21" s="344"/>
      <c r="R21" s="344"/>
      <c r="S21" s="344"/>
      <c r="T21" s="344"/>
      <c r="U21" s="345"/>
      <c r="V21" s="35"/>
      <c r="W21" s="35"/>
      <c r="AA21" s="18"/>
      <c r="AB21" s="18"/>
    </row>
    <row r="22" spans="2:28" ht="14.4" customHeight="1" x14ac:dyDescent="0.3">
      <c r="B22" s="38" t="str">
        <f>VLOOKUP($C$1, 'Look-up'!$A$4:$D$20, 4, FALSE)</f>
        <v>DGS</v>
      </c>
      <c r="C22" s="7" t="str">
        <f>VLOOKUP($C$1, 'Look-up'!$A$4:$D$20, 2, FALSE)</f>
        <v>State Financing</v>
      </c>
      <c r="D22" s="7" t="str">
        <f>VLOOKUP($C$1, 'Look-up'!$A$4:$D$20, 1, FALSE)</f>
        <v>DGS EE Retrofit</v>
      </c>
      <c r="E22" s="7" t="s">
        <v>589</v>
      </c>
      <c r="F22" s="14" t="s">
        <v>0</v>
      </c>
      <c r="G22" s="303"/>
      <c r="H22" s="303"/>
      <c r="I22" s="303"/>
      <c r="J22" s="303"/>
      <c r="K22" s="303"/>
      <c r="L22" s="303"/>
      <c r="M22" s="303"/>
      <c r="N22" s="303"/>
      <c r="O22" s="303"/>
      <c r="P22" s="303"/>
      <c r="Q22" s="303"/>
      <c r="R22" s="303"/>
      <c r="S22" s="303"/>
      <c r="T22" s="303"/>
      <c r="U22" s="304"/>
      <c r="V22" s="39"/>
      <c r="W22" s="3"/>
      <c r="AA22" s="5"/>
      <c r="AB22" s="5"/>
    </row>
    <row r="23" spans="2:28" x14ac:dyDescent="0.3">
      <c r="B23" s="305" t="str">
        <f>B22</f>
        <v>DGS</v>
      </c>
      <c r="C23" s="303" t="str">
        <f t="shared" ref="C23:D24" si="6">C22</f>
        <v>State Financing</v>
      </c>
      <c r="D23" s="303" t="str">
        <f t="shared" si="6"/>
        <v>DGS EE Retrofit</v>
      </c>
      <c r="E23" s="303" t="s">
        <v>590</v>
      </c>
      <c r="F23" s="14" t="str">
        <f t="shared" ref="F23:F24" si="7">F22</f>
        <v>GWh</v>
      </c>
      <c r="G23" s="317"/>
      <c r="H23" s="317"/>
      <c r="I23" s="317"/>
      <c r="J23" s="317"/>
      <c r="K23" s="317"/>
      <c r="L23" s="317"/>
      <c r="M23" s="317"/>
      <c r="N23" s="317"/>
      <c r="O23" s="317"/>
      <c r="P23" s="317"/>
      <c r="Q23" s="317"/>
      <c r="R23" s="317"/>
      <c r="S23" s="317"/>
      <c r="T23" s="317"/>
      <c r="U23" s="318"/>
      <c r="V23" s="3"/>
      <c r="W23" s="3"/>
    </row>
    <row r="24" spans="2:28" x14ac:dyDescent="0.3">
      <c r="B24" s="305" t="str">
        <f t="shared" ref="B24" si="8">B23</f>
        <v>DGS</v>
      </c>
      <c r="C24" s="303" t="str">
        <f t="shared" si="6"/>
        <v>State Financing</v>
      </c>
      <c r="D24" s="303" t="str">
        <f t="shared" si="6"/>
        <v>DGS EE Retrofit</v>
      </c>
      <c r="E24" s="303" t="s">
        <v>591</v>
      </c>
      <c r="F24" s="14" t="str">
        <f t="shared" si="7"/>
        <v>GWh</v>
      </c>
      <c r="G24" s="303"/>
      <c r="H24" s="303"/>
      <c r="I24" s="303"/>
      <c r="J24" s="303"/>
      <c r="K24" s="303"/>
      <c r="L24" s="303"/>
      <c r="M24" s="303"/>
      <c r="N24" s="303"/>
      <c r="O24" s="303"/>
      <c r="P24" s="303"/>
      <c r="Q24" s="303"/>
      <c r="R24" s="303"/>
      <c r="S24" s="303"/>
      <c r="T24" s="303"/>
      <c r="U24" s="304"/>
      <c r="V24" s="3"/>
      <c r="W24" s="3"/>
    </row>
    <row r="25" spans="2:28" x14ac:dyDescent="0.3">
      <c r="B25" s="305"/>
      <c r="C25" s="303"/>
      <c r="D25" s="303"/>
      <c r="E25" s="303"/>
      <c r="F25" s="306"/>
      <c r="G25" s="303"/>
      <c r="H25" s="303"/>
      <c r="I25" s="303"/>
      <c r="J25" s="303"/>
      <c r="K25" s="303"/>
      <c r="L25" s="303"/>
      <c r="M25" s="303"/>
      <c r="N25" s="303"/>
      <c r="O25" s="303"/>
      <c r="P25" s="303"/>
      <c r="Q25" s="303"/>
      <c r="R25" s="303"/>
      <c r="S25" s="303"/>
      <c r="T25" s="303"/>
      <c r="U25" s="304"/>
      <c r="V25" s="3"/>
      <c r="W25" s="3"/>
    </row>
    <row r="26" spans="2:28" s="8" customFormat="1" ht="18" x14ac:dyDescent="0.35">
      <c r="B26" s="307" t="s">
        <v>52</v>
      </c>
      <c r="C26" s="34"/>
      <c r="D26" s="34"/>
      <c r="E26" s="34"/>
      <c r="F26" s="308"/>
      <c r="G26" s="346" t="s">
        <v>592</v>
      </c>
      <c r="H26" s="346"/>
      <c r="I26" s="346"/>
      <c r="J26" s="346"/>
      <c r="K26" s="346"/>
      <c r="L26" s="346"/>
      <c r="M26" s="346"/>
      <c r="N26" s="346"/>
      <c r="O26" s="346"/>
      <c r="P26" s="346"/>
      <c r="Q26" s="346"/>
      <c r="R26" s="346"/>
      <c r="S26" s="346"/>
      <c r="T26" s="346"/>
      <c r="U26" s="347"/>
      <c r="V26" s="35"/>
      <c r="W26" s="35"/>
      <c r="AA26" s="18"/>
      <c r="AB26" s="18"/>
    </row>
    <row r="27" spans="2:28" ht="14.4" customHeight="1" x14ac:dyDescent="0.3">
      <c r="B27" s="305" t="str">
        <f>B22</f>
        <v>DGS</v>
      </c>
      <c r="C27" s="7" t="str">
        <f t="shared" ref="C27:E27" si="9">C22</f>
        <v>State Financing</v>
      </c>
      <c r="D27" s="7" t="str">
        <f t="shared" si="9"/>
        <v>DGS EE Retrofit</v>
      </c>
      <c r="E27" s="7" t="str">
        <f t="shared" si="9"/>
        <v>Conservative</v>
      </c>
      <c r="F27" s="14" t="s">
        <v>4</v>
      </c>
      <c r="G27" s="303"/>
      <c r="H27" s="303"/>
      <c r="I27" s="303"/>
      <c r="J27" s="303"/>
      <c r="K27" s="303"/>
      <c r="L27" s="303"/>
      <c r="M27" s="303"/>
      <c r="N27" s="303"/>
      <c r="O27" s="303"/>
      <c r="P27" s="303"/>
      <c r="Q27" s="303"/>
      <c r="R27" s="303"/>
      <c r="S27" s="303"/>
      <c r="T27" s="303"/>
      <c r="U27" s="304"/>
      <c r="V27" s="39"/>
      <c r="W27" s="3"/>
      <c r="AA27" s="5"/>
      <c r="AB27" s="5"/>
    </row>
    <row r="28" spans="2:28" x14ac:dyDescent="0.3">
      <c r="B28" s="305" t="str">
        <f t="shared" ref="B28:E29" si="10">B23</f>
        <v>DGS</v>
      </c>
      <c r="C28" s="303" t="str">
        <f t="shared" si="10"/>
        <v>State Financing</v>
      </c>
      <c r="D28" s="303" t="str">
        <f t="shared" si="10"/>
        <v>DGS EE Retrofit</v>
      </c>
      <c r="E28" s="303" t="str">
        <f t="shared" si="10"/>
        <v>Reference</v>
      </c>
      <c r="F28" s="306" t="str">
        <f t="shared" ref="F28:F29" si="11">F27</f>
        <v>MM Therms</v>
      </c>
      <c r="G28" s="319"/>
      <c r="H28" s="319"/>
      <c r="I28" s="319"/>
      <c r="J28" s="319"/>
      <c r="K28" s="319"/>
      <c r="L28" s="319"/>
      <c r="M28" s="319"/>
      <c r="N28" s="319"/>
      <c r="O28" s="319"/>
      <c r="P28" s="319"/>
      <c r="Q28" s="319"/>
      <c r="R28" s="319"/>
      <c r="S28" s="319"/>
      <c r="T28" s="319"/>
      <c r="U28" s="320"/>
      <c r="V28" s="3"/>
      <c r="W28" s="3"/>
    </row>
    <row r="29" spans="2:28" ht="15" thickBot="1" x14ac:dyDescent="0.35">
      <c r="B29" s="309" t="str">
        <f t="shared" si="10"/>
        <v>DGS</v>
      </c>
      <c r="C29" s="310" t="str">
        <f t="shared" si="10"/>
        <v>State Financing</v>
      </c>
      <c r="D29" s="310" t="str">
        <f t="shared" si="10"/>
        <v>DGS EE Retrofit</v>
      </c>
      <c r="E29" s="310" t="str">
        <f t="shared" si="10"/>
        <v>Aggressive</v>
      </c>
      <c r="F29" s="311" t="str">
        <f t="shared" si="11"/>
        <v>MM Therms</v>
      </c>
      <c r="G29" s="310"/>
      <c r="H29" s="310"/>
      <c r="I29" s="310"/>
      <c r="J29" s="310"/>
      <c r="K29" s="310"/>
      <c r="L29" s="310"/>
      <c r="M29" s="310"/>
      <c r="N29" s="310"/>
      <c r="O29" s="310"/>
      <c r="P29" s="310"/>
      <c r="Q29" s="310"/>
      <c r="R29" s="310"/>
      <c r="S29" s="310"/>
      <c r="T29" s="310"/>
      <c r="U29" s="312"/>
      <c r="V29" s="3"/>
      <c r="W29" s="3"/>
    </row>
    <row r="30" spans="2:28" x14ac:dyDescent="0.3">
      <c r="B30" s="3"/>
      <c r="C30" s="3"/>
      <c r="D30" s="3"/>
      <c r="E30" s="3"/>
      <c r="F30" s="3"/>
      <c r="G30" s="3"/>
      <c r="H30" s="3"/>
      <c r="I30" s="3"/>
      <c r="J30" s="3"/>
      <c r="K30" s="3"/>
      <c r="L30" s="3"/>
      <c r="M30" s="3"/>
      <c r="N30" s="3"/>
      <c r="O30" s="3"/>
      <c r="P30" s="3"/>
      <c r="Q30" s="3"/>
      <c r="R30" s="3"/>
      <c r="S30" s="3"/>
      <c r="T30" s="3"/>
      <c r="U30" s="3"/>
      <c r="V30" s="3"/>
      <c r="W30" s="3"/>
    </row>
    <row r="31" spans="2:28" x14ac:dyDescent="0.3">
      <c r="B31" s="3"/>
      <c r="C31" s="3"/>
      <c r="D31" s="3"/>
      <c r="E31" s="3"/>
      <c r="F31" s="3"/>
      <c r="G31" s="3"/>
      <c r="H31" s="3"/>
      <c r="I31" s="3"/>
      <c r="J31" s="3"/>
      <c r="K31" s="3"/>
      <c r="L31" s="3"/>
      <c r="M31" s="3"/>
      <c r="N31" s="3"/>
      <c r="O31" s="3"/>
      <c r="P31" s="3"/>
      <c r="Q31" s="3"/>
      <c r="R31" s="3"/>
      <c r="S31" s="3"/>
      <c r="T31" s="3"/>
      <c r="U31" s="3"/>
      <c r="V31" s="3"/>
      <c r="W31" s="3"/>
    </row>
    <row r="32" spans="2:28" ht="15" thickBot="1" x14ac:dyDescent="0.35">
      <c r="B32" s="3"/>
      <c r="C32" s="3"/>
      <c r="D32" s="3"/>
      <c r="E32" s="3"/>
      <c r="F32" s="3"/>
      <c r="G32" s="3"/>
      <c r="H32" s="3"/>
      <c r="I32" s="3"/>
      <c r="J32" s="3"/>
      <c r="K32" s="3"/>
      <c r="L32" s="3"/>
      <c r="M32" s="3"/>
      <c r="N32" s="3"/>
      <c r="O32" s="3"/>
      <c r="P32" s="3"/>
      <c r="Q32" s="3"/>
      <c r="R32" s="3"/>
      <c r="S32" s="3"/>
      <c r="T32" s="3"/>
      <c r="U32" s="3"/>
      <c r="V32" s="3"/>
      <c r="W32" s="3"/>
    </row>
    <row r="33" spans="2:28" ht="24" thickBot="1" x14ac:dyDescent="0.5">
      <c r="B33" s="341" t="s">
        <v>594</v>
      </c>
      <c r="C33" s="342"/>
      <c r="D33" s="342"/>
      <c r="E33" s="342"/>
      <c r="F33" s="342"/>
      <c r="G33" s="342"/>
      <c r="H33" s="342"/>
      <c r="I33" s="342"/>
      <c r="J33" s="342"/>
      <c r="K33" s="342"/>
      <c r="L33" s="342"/>
      <c r="M33" s="342"/>
      <c r="N33" s="342"/>
      <c r="O33" s="342"/>
      <c r="P33" s="342"/>
      <c r="Q33" s="342"/>
      <c r="R33" s="342"/>
      <c r="S33" s="342"/>
      <c r="T33" s="342"/>
      <c r="U33" s="343"/>
      <c r="V33" s="3"/>
      <c r="W33" s="3"/>
    </row>
    <row r="34" spans="2:28" s="8" customFormat="1" ht="18.600000000000001" thickBot="1" x14ac:dyDescent="0.4">
      <c r="B34" s="321" t="s">
        <v>1</v>
      </c>
      <c r="C34" s="322" t="s">
        <v>15</v>
      </c>
      <c r="D34" s="322" t="s">
        <v>3</v>
      </c>
      <c r="E34" s="322" t="s">
        <v>587</v>
      </c>
      <c r="F34" s="323" t="s">
        <v>43</v>
      </c>
      <c r="G34" s="322">
        <v>2015</v>
      </c>
      <c r="H34" s="322">
        <v>2016</v>
      </c>
      <c r="I34" s="322">
        <v>2017</v>
      </c>
      <c r="J34" s="322">
        <v>2018</v>
      </c>
      <c r="K34" s="322">
        <v>2019</v>
      </c>
      <c r="L34" s="322">
        <v>2020</v>
      </c>
      <c r="M34" s="322">
        <v>2021</v>
      </c>
      <c r="N34" s="322">
        <v>2022</v>
      </c>
      <c r="O34" s="322">
        <v>2023</v>
      </c>
      <c r="P34" s="322">
        <v>2024</v>
      </c>
      <c r="Q34" s="322">
        <v>2025</v>
      </c>
      <c r="R34" s="322">
        <v>2026</v>
      </c>
      <c r="S34" s="322">
        <v>2027</v>
      </c>
      <c r="T34" s="322">
        <v>2028</v>
      </c>
      <c r="U34" s="324">
        <v>2029</v>
      </c>
      <c r="V34" s="35"/>
      <c r="W34" s="35"/>
      <c r="Y34"/>
      <c r="AA34" s="18"/>
      <c r="AB34" s="18"/>
    </row>
    <row r="35" spans="2:28" s="8" customFormat="1" ht="18" x14ac:dyDescent="0.35">
      <c r="B35" s="301" t="s">
        <v>51</v>
      </c>
      <c r="C35" s="302"/>
      <c r="D35" s="302"/>
      <c r="E35" s="302"/>
      <c r="F35" s="302"/>
      <c r="G35" s="344" t="s">
        <v>588</v>
      </c>
      <c r="H35" s="344"/>
      <c r="I35" s="344"/>
      <c r="J35" s="344"/>
      <c r="K35" s="344"/>
      <c r="L35" s="344"/>
      <c r="M35" s="344"/>
      <c r="N35" s="344"/>
      <c r="O35" s="344"/>
      <c r="P35" s="344"/>
      <c r="Q35" s="344"/>
      <c r="R35" s="344"/>
      <c r="S35" s="344"/>
      <c r="T35" s="344"/>
      <c r="U35" s="345"/>
      <c r="V35" s="35"/>
      <c r="W35" s="35"/>
      <c r="AA35" s="18"/>
      <c r="AB35" s="18"/>
    </row>
    <row r="36" spans="2:28" ht="14.4" customHeight="1" x14ac:dyDescent="0.3">
      <c r="B36" s="38" t="str">
        <f>VLOOKUP($C$1, 'Look-up'!$A$4:$D$20, 4, FALSE)</f>
        <v>DGS</v>
      </c>
      <c r="C36" s="7" t="str">
        <f>VLOOKUP($C$1, 'Look-up'!$A$4:$D$20, 2, FALSE)</f>
        <v>State Financing</v>
      </c>
      <c r="D36" s="7" t="str">
        <f>VLOOKUP($C$1, 'Look-up'!$A$4:$D$20, 1, FALSE)</f>
        <v>DGS EE Retrofit</v>
      </c>
      <c r="E36" s="7" t="s">
        <v>589</v>
      </c>
      <c r="F36" s="14" t="s">
        <v>0</v>
      </c>
      <c r="G36" s="317">
        <f t="shared" ref="G36:U37" si="12">SUM(G8,G22)</f>
        <v>4.185984581911101</v>
      </c>
      <c r="H36" s="317">
        <f t="shared" si="12"/>
        <v>8.371969163822202</v>
      </c>
      <c r="I36" s="317">
        <f t="shared" si="12"/>
        <v>12.557953745733304</v>
      </c>
      <c r="J36" s="317">
        <f t="shared" si="12"/>
        <v>16.743938327644404</v>
      </c>
      <c r="K36" s="317">
        <f t="shared" si="12"/>
        <v>20.929922909555504</v>
      </c>
      <c r="L36" s="317">
        <f t="shared" si="12"/>
        <v>24.655449187456384</v>
      </c>
      <c r="M36" s="317">
        <f t="shared" si="12"/>
        <v>27.920517161347043</v>
      </c>
      <c r="N36" s="317">
        <f t="shared" si="12"/>
        <v>30.725126831227481</v>
      </c>
      <c r="O36" s="317">
        <f t="shared" si="12"/>
        <v>33.529736501107919</v>
      </c>
      <c r="P36" s="317">
        <f t="shared" si="12"/>
        <v>36.334346170988354</v>
      </c>
      <c r="Q36" s="317">
        <f t="shared" si="12"/>
        <v>39.138955840868789</v>
      </c>
      <c r="R36" s="317">
        <f t="shared" si="12"/>
        <v>41.943565510749224</v>
      </c>
      <c r="S36" s="317">
        <f t="shared" si="12"/>
        <v>44.748175180629659</v>
      </c>
      <c r="T36" s="317">
        <f t="shared" si="12"/>
        <v>47.552784850510093</v>
      </c>
      <c r="U36" s="318">
        <f t="shared" si="12"/>
        <v>50.357394520390528</v>
      </c>
      <c r="V36" s="39"/>
      <c r="W36" s="3"/>
      <c r="AA36" s="5"/>
      <c r="AB36" s="5"/>
    </row>
    <row r="37" spans="2:28" x14ac:dyDescent="0.3">
      <c r="B37" s="305" t="str">
        <f>B36</f>
        <v>DGS</v>
      </c>
      <c r="C37" s="303" t="str">
        <f t="shared" ref="C37:D38" si="13">C36</f>
        <v>State Financing</v>
      </c>
      <c r="D37" s="303" t="str">
        <f t="shared" si="13"/>
        <v>DGS EE Retrofit</v>
      </c>
      <c r="E37" s="303" t="s">
        <v>590</v>
      </c>
      <c r="F37" s="14" t="str">
        <f t="shared" ref="F37:F38" si="14">F36</f>
        <v>GWh</v>
      </c>
      <c r="G37" s="317">
        <f>SUM(G9,G23)</f>
        <v>4.185984581911101</v>
      </c>
      <c r="H37" s="317">
        <f t="shared" si="12"/>
        <v>8.371969163822202</v>
      </c>
      <c r="I37" s="317">
        <f t="shared" si="12"/>
        <v>12.557953745733304</v>
      </c>
      <c r="J37" s="317">
        <f t="shared" si="12"/>
        <v>16.743938327644404</v>
      </c>
      <c r="K37" s="317">
        <f t="shared" si="12"/>
        <v>20.929922909555504</v>
      </c>
      <c r="L37" s="317">
        <f t="shared" si="12"/>
        <v>25.115907491466604</v>
      </c>
      <c r="M37" s="317">
        <f t="shared" si="12"/>
        <v>29.301892073377704</v>
      </c>
      <c r="N37" s="317">
        <f t="shared" si="12"/>
        <v>33.487876655288808</v>
      </c>
      <c r="O37" s="317">
        <f t="shared" si="12"/>
        <v>37.673861237199908</v>
      </c>
      <c r="P37" s="317">
        <f t="shared" si="12"/>
        <v>41.859845819111008</v>
      </c>
      <c r="Q37" s="317">
        <f t="shared" si="12"/>
        <v>46.045830401022108</v>
      </c>
      <c r="R37" s="317">
        <f t="shared" si="12"/>
        <v>50.231814982933209</v>
      </c>
      <c r="S37" s="317">
        <f t="shared" si="12"/>
        <v>54.417799564844309</v>
      </c>
      <c r="T37" s="317">
        <f t="shared" si="12"/>
        <v>58.603784146755409</v>
      </c>
      <c r="U37" s="318">
        <f t="shared" si="12"/>
        <v>62.789768728666509</v>
      </c>
      <c r="V37" s="3"/>
      <c r="W37" s="3"/>
    </row>
    <row r="38" spans="2:28" x14ac:dyDescent="0.3">
      <c r="B38" s="305" t="str">
        <f t="shared" ref="B38" si="15">B37</f>
        <v>DGS</v>
      </c>
      <c r="C38" s="303" t="str">
        <f t="shared" si="13"/>
        <v>State Financing</v>
      </c>
      <c r="D38" s="303" t="str">
        <f t="shared" si="13"/>
        <v>DGS EE Retrofit</v>
      </c>
      <c r="E38" s="303" t="s">
        <v>591</v>
      </c>
      <c r="F38" s="14" t="str">
        <f t="shared" si="14"/>
        <v>GWh</v>
      </c>
      <c r="G38" s="317">
        <f t="shared" ref="G38:U38" si="16">SUM(G10,G24)</f>
        <v>4.185984581911101</v>
      </c>
      <c r="H38" s="317">
        <f t="shared" si="16"/>
        <v>8.371969163822202</v>
      </c>
      <c r="I38" s="317">
        <f t="shared" si="16"/>
        <v>12.557953745733304</v>
      </c>
      <c r="J38" s="317">
        <f t="shared" si="16"/>
        <v>16.743938327644404</v>
      </c>
      <c r="K38" s="317">
        <f t="shared" si="16"/>
        <v>20.929922909555504</v>
      </c>
      <c r="L38" s="317">
        <f t="shared" si="16"/>
        <v>25.576365795476825</v>
      </c>
      <c r="M38" s="317">
        <f t="shared" si="16"/>
        <v>30.683266985408366</v>
      </c>
      <c r="N38" s="317">
        <f t="shared" si="16"/>
        <v>36.250626479350132</v>
      </c>
      <c r="O38" s="317">
        <f t="shared" si="16"/>
        <v>41.817985973291897</v>
      </c>
      <c r="P38" s="317">
        <f t="shared" si="16"/>
        <v>47.385345467233662</v>
      </c>
      <c r="Q38" s="317">
        <f t="shared" si="16"/>
        <v>52.952704961175428</v>
      </c>
      <c r="R38" s="317">
        <f t="shared" si="16"/>
        <v>58.520064455117193</v>
      </c>
      <c r="S38" s="317">
        <f t="shared" si="16"/>
        <v>64.087423949058959</v>
      </c>
      <c r="T38" s="317">
        <f t="shared" si="16"/>
        <v>69.654783443000724</v>
      </c>
      <c r="U38" s="318">
        <f t="shared" si="16"/>
        <v>75.22214293694249</v>
      </c>
      <c r="V38" s="3"/>
      <c r="W38" s="3"/>
    </row>
    <row r="39" spans="2:28" x14ac:dyDescent="0.3">
      <c r="B39" s="305"/>
      <c r="C39" s="303"/>
      <c r="D39" s="303"/>
      <c r="E39" s="303"/>
      <c r="F39" s="306"/>
      <c r="G39" s="303"/>
      <c r="H39" s="303"/>
      <c r="I39" s="303"/>
      <c r="J39" s="303"/>
      <c r="K39" s="303"/>
      <c r="L39" s="303"/>
      <c r="M39" s="303"/>
      <c r="N39" s="303"/>
      <c r="O39" s="303"/>
      <c r="P39" s="303"/>
      <c r="Q39" s="303"/>
      <c r="R39" s="303"/>
      <c r="S39" s="303"/>
      <c r="T39" s="303"/>
      <c r="U39" s="304"/>
      <c r="V39" s="3"/>
      <c r="W39" s="3"/>
    </row>
    <row r="40" spans="2:28" s="8" customFormat="1" ht="18" x14ac:dyDescent="0.35">
      <c r="B40" s="307" t="s">
        <v>52</v>
      </c>
      <c r="C40" s="34"/>
      <c r="D40" s="34"/>
      <c r="E40" s="34"/>
      <c r="F40" s="308"/>
      <c r="G40" s="346" t="s">
        <v>592</v>
      </c>
      <c r="H40" s="346"/>
      <c r="I40" s="346"/>
      <c r="J40" s="346"/>
      <c r="K40" s="346"/>
      <c r="L40" s="346"/>
      <c r="M40" s="346"/>
      <c r="N40" s="346"/>
      <c r="O40" s="346"/>
      <c r="P40" s="346"/>
      <c r="Q40" s="346"/>
      <c r="R40" s="346"/>
      <c r="S40" s="346"/>
      <c r="T40" s="346"/>
      <c r="U40" s="347"/>
      <c r="V40" s="35"/>
      <c r="W40" s="35"/>
      <c r="AA40" s="18"/>
      <c r="AB40" s="18"/>
    </row>
    <row r="41" spans="2:28" ht="14.4" customHeight="1" x14ac:dyDescent="0.3">
      <c r="B41" s="305" t="str">
        <f>B36</f>
        <v>DGS</v>
      </c>
      <c r="C41" s="7" t="str">
        <f t="shared" ref="C41:E41" si="17">C36</f>
        <v>State Financing</v>
      </c>
      <c r="D41" s="7" t="str">
        <f t="shared" si="17"/>
        <v>DGS EE Retrofit</v>
      </c>
      <c r="E41" s="7" t="str">
        <f t="shared" si="17"/>
        <v>Conservative</v>
      </c>
      <c r="F41" s="14" t="s">
        <v>4</v>
      </c>
      <c r="G41" s="333">
        <f t="shared" ref="G41:U42" si="18">SUM(G13,G27)</f>
        <v>8.4447686008368075E-3</v>
      </c>
      <c r="H41" s="333">
        <f t="shared" si="18"/>
        <v>1.6889537201673615E-2</v>
      </c>
      <c r="I41" s="333">
        <f t="shared" si="18"/>
        <v>2.5334305802510421E-2</v>
      </c>
      <c r="J41" s="333">
        <f t="shared" si="18"/>
        <v>3.377907440334723E-2</v>
      </c>
      <c r="K41" s="333">
        <f t="shared" si="18"/>
        <v>4.2223843004184039E-2</v>
      </c>
      <c r="L41" s="333">
        <f t="shared" si="18"/>
        <v>4.9739687058928797E-2</v>
      </c>
      <c r="M41" s="333">
        <f t="shared" si="18"/>
        <v>5.6326606567581511E-2</v>
      </c>
      <c r="N41" s="333">
        <f t="shared" si="18"/>
        <v>6.1984601530142173E-2</v>
      </c>
      <c r="O41" s="333">
        <f t="shared" si="18"/>
        <v>6.7642596492702836E-2</v>
      </c>
      <c r="P41" s="333">
        <f t="shared" si="18"/>
        <v>7.3300591455263492E-2</v>
      </c>
      <c r="Q41" s="333">
        <f t="shared" si="18"/>
        <v>7.8958586417824148E-2</v>
      </c>
      <c r="R41" s="333">
        <f t="shared" si="18"/>
        <v>8.4616581380384803E-2</v>
      </c>
      <c r="S41" s="333">
        <f t="shared" si="18"/>
        <v>9.0274576342945459E-2</v>
      </c>
      <c r="T41" s="333">
        <f t="shared" si="18"/>
        <v>9.5932571305506115E-2</v>
      </c>
      <c r="U41" s="334">
        <f t="shared" si="18"/>
        <v>0.10159056626806677</v>
      </c>
      <c r="V41" s="39"/>
      <c r="W41" s="3"/>
      <c r="AA41" s="5"/>
      <c r="AB41" s="5"/>
    </row>
    <row r="42" spans="2:28" x14ac:dyDescent="0.3">
      <c r="B42" s="305" t="str">
        <f t="shared" ref="B42:E43" si="19">B37</f>
        <v>DGS</v>
      </c>
      <c r="C42" s="303" t="str">
        <f t="shared" si="19"/>
        <v>State Financing</v>
      </c>
      <c r="D42" s="303" t="str">
        <f t="shared" si="19"/>
        <v>DGS EE Retrofit</v>
      </c>
      <c r="E42" s="303" t="str">
        <f t="shared" si="19"/>
        <v>Reference</v>
      </c>
      <c r="F42" s="306" t="str">
        <f t="shared" ref="F42:F43" si="20">F41</f>
        <v>MM Therms</v>
      </c>
      <c r="G42" s="333">
        <f>SUM(G14,G28)</f>
        <v>8.4447686008368075E-3</v>
      </c>
      <c r="H42" s="333">
        <f t="shared" si="18"/>
        <v>1.6889537201673615E-2</v>
      </c>
      <c r="I42" s="333">
        <f t="shared" si="18"/>
        <v>2.5334305802510421E-2</v>
      </c>
      <c r="J42" s="333">
        <f t="shared" si="18"/>
        <v>3.377907440334723E-2</v>
      </c>
      <c r="K42" s="333">
        <f t="shared" si="18"/>
        <v>4.2223843004184039E-2</v>
      </c>
      <c r="L42" s="333">
        <f t="shared" si="18"/>
        <v>5.0668611605020848E-2</v>
      </c>
      <c r="M42" s="333">
        <f t="shared" si="18"/>
        <v>5.9113380205857657E-2</v>
      </c>
      <c r="N42" s="333">
        <f t="shared" si="18"/>
        <v>6.755814880669446E-2</v>
      </c>
      <c r="O42" s="333">
        <f t="shared" si="18"/>
        <v>7.6002917407531262E-2</v>
      </c>
      <c r="P42" s="333">
        <f t="shared" si="18"/>
        <v>8.4447686008368064E-2</v>
      </c>
      <c r="Q42" s="333">
        <f t="shared" si="18"/>
        <v>9.2892454609204866E-2</v>
      </c>
      <c r="R42" s="333">
        <f t="shared" si="18"/>
        <v>0.10133722321004167</v>
      </c>
      <c r="S42" s="333">
        <f t="shared" si="18"/>
        <v>0.10978199181087847</v>
      </c>
      <c r="T42" s="333">
        <f t="shared" si="18"/>
        <v>0.11822676041171527</v>
      </c>
      <c r="U42" s="334">
        <f t="shared" si="18"/>
        <v>0.12667152901255208</v>
      </c>
      <c r="V42" s="3"/>
      <c r="W42" s="3"/>
    </row>
    <row r="43" spans="2:28" ht="15" thickBot="1" x14ac:dyDescent="0.35">
      <c r="B43" s="309" t="str">
        <f t="shared" si="19"/>
        <v>DGS</v>
      </c>
      <c r="C43" s="310" t="str">
        <f t="shared" si="19"/>
        <v>State Financing</v>
      </c>
      <c r="D43" s="310" t="str">
        <f t="shared" si="19"/>
        <v>DGS EE Retrofit</v>
      </c>
      <c r="E43" s="310" t="str">
        <f t="shared" si="19"/>
        <v>Aggressive</v>
      </c>
      <c r="F43" s="311" t="str">
        <f t="shared" si="20"/>
        <v>MM Therms</v>
      </c>
      <c r="G43" s="335">
        <f t="shared" ref="G43:U43" si="21">SUM(G15,G29)</f>
        <v>8.4447686008368075E-3</v>
      </c>
      <c r="H43" s="335">
        <f t="shared" si="21"/>
        <v>1.6889537201673615E-2</v>
      </c>
      <c r="I43" s="335">
        <f t="shared" si="21"/>
        <v>2.5334305802510421E-2</v>
      </c>
      <c r="J43" s="335">
        <f t="shared" si="21"/>
        <v>3.377907440334723E-2</v>
      </c>
      <c r="K43" s="335">
        <f t="shared" si="21"/>
        <v>4.2223843004184039E-2</v>
      </c>
      <c r="L43" s="335">
        <f t="shared" si="21"/>
        <v>5.1597536151112899E-2</v>
      </c>
      <c r="M43" s="335">
        <f t="shared" si="21"/>
        <v>6.1900153844133804E-2</v>
      </c>
      <c r="N43" s="335">
        <f t="shared" si="21"/>
        <v>7.3131696083246753E-2</v>
      </c>
      <c r="O43" s="335">
        <f t="shared" si="21"/>
        <v>8.4363238322359702E-2</v>
      </c>
      <c r="P43" s="335">
        <f t="shared" si="21"/>
        <v>9.559478056147265E-2</v>
      </c>
      <c r="Q43" s="335">
        <f t="shared" si="21"/>
        <v>0.1068263228005856</v>
      </c>
      <c r="R43" s="335">
        <f t="shared" si="21"/>
        <v>0.11805786503969855</v>
      </c>
      <c r="S43" s="335">
        <f t="shared" si="21"/>
        <v>0.1292894072788115</v>
      </c>
      <c r="T43" s="335">
        <f t="shared" si="21"/>
        <v>0.14052094951792446</v>
      </c>
      <c r="U43" s="336">
        <f t="shared" si="21"/>
        <v>0.15175249175703742</v>
      </c>
      <c r="V43" s="3"/>
      <c r="W43" s="3"/>
    </row>
    <row r="44" spans="2:28" x14ac:dyDescent="0.3">
      <c r="B44" s="3"/>
      <c r="C44" s="3"/>
      <c r="D44" s="3"/>
      <c r="E44" s="3"/>
      <c r="F44" s="3"/>
      <c r="G44" s="3"/>
      <c r="H44" s="3"/>
      <c r="I44" s="3"/>
      <c r="J44" s="3"/>
      <c r="K44" s="3"/>
      <c r="L44" s="3"/>
      <c r="M44" s="3"/>
      <c r="N44" s="3"/>
      <c r="O44" s="3"/>
      <c r="P44" s="3"/>
      <c r="Q44" s="3"/>
      <c r="R44" s="3"/>
      <c r="S44" s="3"/>
      <c r="T44" s="3"/>
      <c r="U44" s="3"/>
      <c r="V44" s="3"/>
      <c r="W44" s="3"/>
    </row>
    <row r="45" spans="2:28" x14ac:dyDescent="0.3">
      <c r="B45" s="3"/>
      <c r="C45" s="3"/>
      <c r="D45" s="3"/>
      <c r="E45" s="3"/>
      <c r="F45" s="3"/>
      <c r="G45" s="3"/>
      <c r="H45" s="3"/>
      <c r="I45" s="3"/>
      <c r="J45" s="3"/>
      <c r="K45" s="3"/>
      <c r="L45" s="3"/>
      <c r="M45" s="3"/>
      <c r="N45" s="3"/>
      <c r="O45" s="3"/>
      <c r="P45" s="3"/>
      <c r="Q45" s="3"/>
      <c r="R45" s="3"/>
      <c r="S45" s="3"/>
      <c r="T45" s="3"/>
      <c r="U45" s="3"/>
      <c r="V45" s="3"/>
      <c r="W45" s="3"/>
    </row>
  </sheetData>
  <mergeCells count="9">
    <mergeCell ref="B33:U33"/>
    <mergeCell ref="G35:U35"/>
    <mergeCell ref="G40:U40"/>
    <mergeCell ref="B5:U5"/>
    <mergeCell ref="G7:U7"/>
    <mergeCell ref="G12:U12"/>
    <mergeCell ref="B19:U19"/>
    <mergeCell ref="G21:U21"/>
    <mergeCell ref="G26:U26"/>
  </mergeCells>
  <pageMargins left="0.7" right="0.7" top="0.5" bottom="0.5" header="0.3" footer="0.3"/>
  <pageSetup paperSize="5" scale="26" orientation="landscape" r:id="rId1"/>
  <headerFooter>
    <oddFooter>&amp;L&amp;Z&amp;F&amp;A</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B1:AA47"/>
  <sheetViews>
    <sheetView zoomScale="70" zoomScaleNormal="70" workbookViewId="0">
      <selection activeCell="C1" sqref="C1"/>
    </sheetView>
  </sheetViews>
  <sheetFormatPr defaultRowHeight="14.4" x14ac:dyDescent="0.3"/>
  <cols>
    <col min="2" max="2" width="18.44140625" customWidth="1"/>
    <col min="3" max="3" width="26.5546875" customWidth="1"/>
    <col min="4" max="4" width="31" customWidth="1"/>
    <col min="5" max="5" width="19.5546875" customWidth="1"/>
    <col min="6" max="6" width="22.33203125" bestFit="1" customWidth="1"/>
    <col min="7" max="9" width="7.6640625" bestFit="1" customWidth="1"/>
    <col min="10" max="11" width="7.6640625" customWidth="1"/>
    <col min="12" max="21" width="7.6640625" bestFit="1" customWidth="1"/>
    <col min="22" max="22" width="14" customWidth="1"/>
    <col min="23" max="23" width="39.109375" customWidth="1"/>
    <col min="24" max="24" width="12.33203125" customWidth="1"/>
  </cols>
  <sheetData>
    <row r="1" spans="2:27" ht="23.4" x14ac:dyDescent="0.45">
      <c r="B1" s="340" t="s">
        <v>30</v>
      </c>
      <c r="C1" s="340" t="str">
        <f>'Program Analysis'!C3</f>
        <v>DGS EE Retrofit</v>
      </c>
    </row>
    <row r="2" spans="2:27" ht="23.4" x14ac:dyDescent="0.45">
      <c r="B2" s="340" t="s">
        <v>596</v>
      </c>
      <c r="C2" s="340" t="s">
        <v>590</v>
      </c>
    </row>
    <row r="3" spans="2:27" ht="18" x14ac:dyDescent="0.35">
      <c r="B3" s="9"/>
      <c r="C3" s="21"/>
      <c r="D3" s="13"/>
    </row>
    <row r="4" spans="2:27" s="2" customFormat="1" ht="15" thickBot="1" x14ac:dyDescent="0.35">
      <c r="G4" s="10"/>
      <c r="H4" s="10"/>
      <c r="I4" s="10"/>
      <c r="J4" s="10"/>
      <c r="K4" s="10"/>
      <c r="L4" s="10"/>
      <c r="M4" s="10"/>
      <c r="N4" s="10"/>
      <c r="O4" s="10"/>
      <c r="P4" s="10"/>
      <c r="Q4" s="10"/>
      <c r="R4" s="10"/>
      <c r="S4" s="10"/>
      <c r="T4" s="10"/>
      <c r="U4" s="10"/>
    </row>
    <row r="5" spans="2:27" ht="18" x14ac:dyDescent="0.35">
      <c r="B5" s="51" t="s">
        <v>598</v>
      </c>
      <c r="C5" s="23"/>
      <c r="D5" s="23"/>
      <c r="E5" s="24"/>
      <c r="F5" s="24"/>
      <c r="G5" s="25"/>
      <c r="H5" s="25"/>
      <c r="I5" s="25"/>
      <c r="J5" s="25"/>
      <c r="K5" s="25"/>
      <c r="L5" s="25"/>
      <c r="M5" s="25"/>
      <c r="N5" s="25"/>
      <c r="O5" s="25"/>
      <c r="P5" s="25"/>
      <c r="Q5" s="25"/>
      <c r="R5" s="25"/>
      <c r="S5" s="25"/>
      <c r="T5" s="25"/>
      <c r="U5" s="25"/>
      <c r="V5" s="26"/>
    </row>
    <row r="6" spans="2:27" x14ac:dyDescent="0.3">
      <c r="B6" s="50" t="s">
        <v>48</v>
      </c>
      <c r="C6" s="12" t="s">
        <v>601</v>
      </c>
      <c r="D6" s="28"/>
      <c r="E6" s="12"/>
      <c r="F6" s="12"/>
      <c r="G6" s="3"/>
      <c r="H6" s="3"/>
      <c r="I6" s="3"/>
      <c r="J6" s="3"/>
      <c r="K6" s="3"/>
      <c r="L6" s="3"/>
      <c r="M6" s="3"/>
      <c r="N6" s="3"/>
      <c r="O6" s="3"/>
      <c r="P6" s="3"/>
      <c r="Q6" s="3"/>
      <c r="R6" s="3"/>
      <c r="S6" s="3"/>
      <c r="T6" s="3"/>
      <c r="U6" s="3"/>
      <c r="V6" s="29"/>
    </row>
    <row r="7" spans="2:27" x14ac:dyDescent="0.3">
      <c r="B7" s="44"/>
      <c r="C7" s="12"/>
      <c r="D7" s="28"/>
      <c r="E7" s="12"/>
      <c r="F7" s="12"/>
      <c r="G7" s="3"/>
      <c r="H7" s="3"/>
      <c r="I7" s="3"/>
      <c r="J7" s="3"/>
      <c r="K7" s="3"/>
      <c r="L7" s="3"/>
      <c r="M7" s="3"/>
      <c r="N7" s="3"/>
      <c r="O7" s="3"/>
      <c r="P7" s="3"/>
      <c r="Q7" s="3"/>
      <c r="R7" s="3"/>
      <c r="S7" s="3"/>
      <c r="T7" s="3"/>
      <c r="U7" s="3"/>
      <c r="V7" s="29"/>
    </row>
    <row r="8" spans="2:27" x14ac:dyDescent="0.3">
      <c r="B8" s="44"/>
      <c r="C8" s="12"/>
      <c r="D8" s="28"/>
      <c r="E8" s="12"/>
      <c r="F8" s="12"/>
      <c r="G8" s="3"/>
      <c r="H8" s="3"/>
      <c r="I8" s="3"/>
      <c r="J8" s="3"/>
      <c r="K8" s="3"/>
      <c r="L8" s="3"/>
      <c r="M8" s="3"/>
      <c r="N8" s="3"/>
      <c r="O8" s="3"/>
      <c r="P8" s="3"/>
      <c r="Q8" s="3"/>
      <c r="R8" s="3"/>
      <c r="S8" s="3"/>
      <c r="T8" s="3"/>
      <c r="U8" s="3"/>
      <c r="V8" s="29"/>
    </row>
    <row r="9" spans="2:27" s="8" customFormat="1" ht="18" x14ac:dyDescent="0.35">
      <c r="B9" s="31" t="s">
        <v>1</v>
      </c>
      <c r="C9" s="32" t="s">
        <v>15</v>
      </c>
      <c r="D9" s="32" t="s">
        <v>3</v>
      </c>
      <c r="E9" s="32" t="s">
        <v>29</v>
      </c>
      <c r="F9" s="33" t="s">
        <v>43</v>
      </c>
      <c r="G9" s="32">
        <v>2015</v>
      </c>
      <c r="H9" s="32">
        <v>2016</v>
      </c>
      <c r="I9" s="32">
        <v>2017</v>
      </c>
      <c r="J9" s="32">
        <v>2018</v>
      </c>
      <c r="K9" s="32">
        <v>2019</v>
      </c>
      <c r="L9" s="32">
        <v>2020</v>
      </c>
      <c r="M9" s="32">
        <v>2021</v>
      </c>
      <c r="N9" s="32">
        <v>2022</v>
      </c>
      <c r="O9" s="32">
        <v>2023</v>
      </c>
      <c r="P9" s="32">
        <v>2024</v>
      </c>
      <c r="Q9" s="32">
        <v>2025</v>
      </c>
      <c r="R9" s="32">
        <v>2026</v>
      </c>
      <c r="S9" s="34">
        <v>2027</v>
      </c>
      <c r="T9" s="34">
        <v>2028</v>
      </c>
      <c r="U9" s="34">
        <v>2029</v>
      </c>
      <c r="V9" s="36"/>
      <c r="X9"/>
      <c r="Z9" s="18"/>
      <c r="AA9" s="18"/>
    </row>
    <row r="10" spans="2:27" s="8" customFormat="1" ht="18" x14ac:dyDescent="0.35">
      <c r="B10" s="43" t="s">
        <v>50</v>
      </c>
      <c r="C10" s="19"/>
      <c r="D10" s="19"/>
      <c r="E10" s="19"/>
      <c r="F10" s="19"/>
      <c r="G10" s="354" t="s">
        <v>44</v>
      </c>
      <c r="H10" s="354"/>
      <c r="I10" s="354"/>
      <c r="J10" s="354"/>
      <c r="K10" s="354"/>
      <c r="L10" s="354"/>
      <c r="M10" s="354"/>
      <c r="N10" s="354"/>
      <c r="O10" s="354"/>
      <c r="P10" s="354"/>
      <c r="Q10" s="354"/>
      <c r="R10" s="354"/>
      <c r="S10" s="354"/>
      <c r="T10" s="354"/>
      <c r="U10" s="354"/>
      <c r="V10" s="36"/>
      <c r="X10"/>
      <c r="Z10" s="18"/>
      <c r="AA10" s="18"/>
    </row>
    <row r="11" spans="2:27" ht="14.4" customHeight="1" x14ac:dyDescent="0.3">
      <c r="B11" s="38" t="str">
        <f>VLOOKUP($C$1, 'Look-up'!$A$4:$D$20, 4, FALSE)</f>
        <v>DGS</v>
      </c>
      <c r="C11" s="7" t="str">
        <f>VLOOKUP($C$1, 'Look-up'!$A$4:$D$20, 2, FALSE)</f>
        <v>State Financing</v>
      </c>
      <c r="D11" s="7" t="str">
        <f>VLOOKUP($C$1, 'Look-up'!$A$4:$D$20, 1, FALSE)</f>
        <v>DGS EE Retrofit</v>
      </c>
      <c r="E11" s="7" t="str">
        <f>VLOOKUP($C$1, 'Look-up'!$A$4:$D$20, 3, FALSE)</f>
        <v>NR</v>
      </c>
      <c r="F11" s="54" t="s">
        <v>0</v>
      </c>
      <c r="G11" s="16">
        <f>'DGS Projects Funded'!W107/1000000*'IOU vs DGS spending'!$K$26</f>
        <v>4.185984581911101</v>
      </c>
      <c r="H11" s="16">
        <f>G11</f>
        <v>4.185984581911101</v>
      </c>
      <c r="I11" s="16">
        <f t="shared" ref="I11:U11" si="0">H11</f>
        <v>4.185984581911101</v>
      </c>
      <c r="J11" s="16">
        <f t="shared" si="0"/>
        <v>4.185984581911101</v>
      </c>
      <c r="K11" s="16">
        <f t="shared" si="0"/>
        <v>4.185984581911101</v>
      </c>
      <c r="L11" s="16">
        <f t="shared" si="0"/>
        <v>4.185984581911101</v>
      </c>
      <c r="M11" s="16">
        <f t="shared" si="0"/>
        <v>4.185984581911101</v>
      </c>
      <c r="N11" s="16">
        <f t="shared" si="0"/>
        <v>4.185984581911101</v>
      </c>
      <c r="O11" s="16">
        <f t="shared" si="0"/>
        <v>4.185984581911101</v>
      </c>
      <c r="P11" s="16">
        <f t="shared" si="0"/>
        <v>4.185984581911101</v>
      </c>
      <c r="Q11" s="16">
        <f t="shared" si="0"/>
        <v>4.185984581911101</v>
      </c>
      <c r="R11" s="16">
        <f t="shared" si="0"/>
        <v>4.185984581911101</v>
      </c>
      <c r="S11" s="16">
        <f t="shared" si="0"/>
        <v>4.185984581911101</v>
      </c>
      <c r="T11" s="16">
        <f t="shared" si="0"/>
        <v>4.185984581911101</v>
      </c>
      <c r="U11" s="16">
        <f t="shared" si="0"/>
        <v>4.185984581911101</v>
      </c>
      <c r="V11" s="29"/>
      <c r="Z11" s="5"/>
      <c r="AA11" s="5"/>
    </row>
    <row r="12" spans="2:27" x14ac:dyDescent="0.3">
      <c r="B12" s="30"/>
      <c r="C12" s="3"/>
      <c r="D12" s="3"/>
      <c r="E12" s="3"/>
      <c r="F12" s="3"/>
      <c r="G12" s="12"/>
      <c r="H12" s="12"/>
      <c r="I12" s="12"/>
      <c r="J12" s="12"/>
      <c r="K12" s="12"/>
      <c r="L12" s="12"/>
      <c r="M12" s="12"/>
      <c r="N12" s="12"/>
      <c r="O12" s="12"/>
      <c r="P12" s="12"/>
      <c r="Q12" s="12"/>
      <c r="R12" s="12"/>
      <c r="S12" s="12"/>
      <c r="T12" s="12"/>
      <c r="U12" s="12"/>
      <c r="V12" s="29"/>
    </row>
    <row r="13" spans="2:27" x14ac:dyDescent="0.3">
      <c r="B13" s="30"/>
      <c r="C13" s="3"/>
      <c r="D13" s="3"/>
      <c r="E13" s="3"/>
      <c r="F13" s="3"/>
      <c r="G13" s="12"/>
      <c r="H13" s="12"/>
      <c r="I13" s="12"/>
      <c r="J13" s="12"/>
      <c r="K13" s="12"/>
      <c r="L13" s="12"/>
      <c r="M13" s="12"/>
      <c r="N13" s="12"/>
      <c r="O13" s="12"/>
      <c r="P13" s="12"/>
      <c r="Q13" s="12"/>
      <c r="R13" s="12"/>
      <c r="S13" s="12"/>
      <c r="T13" s="12"/>
      <c r="U13" s="12"/>
      <c r="V13" s="29"/>
    </row>
    <row r="14" spans="2:27" s="8" customFormat="1" ht="18" x14ac:dyDescent="0.35">
      <c r="B14" s="43" t="s">
        <v>49</v>
      </c>
      <c r="C14" s="19"/>
      <c r="D14" s="19"/>
      <c r="E14" s="19"/>
      <c r="F14" s="19"/>
      <c r="G14" s="354" t="s">
        <v>45</v>
      </c>
      <c r="H14" s="354"/>
      <c r="I14" s="354"/>
      <c r="J14" s="354"/>
      <c r="K14" s="354"/>
      <c r="L14" s="354"/>
      <c r="M14" s="354"/>
      <c r="N14" s="354"/>
      <c r="O14" s="354"/>
      <c r="P14" s="354"/>
      <c r="Q14" s="354"/>
      <c r="R14" s="354"/>
      <c r="S14" s="354"/>
      <c r="T14" s="354"/>
      <c r="U14" s="354"/>
      <c r="V14" s="36"/>
      <c r="X14"/>
    </row>
    <row r="15" spans="2:27" x14ac:dyDescent="0.3">
      <c r="B15" s="38" t="str">
        <f>B23</f>
        <v>DGS</v>
      </c>
      <c r="C15" s="7" t="str">
        <f>C23</f>
        <v>State Financing</v>
      </c>
      <c r="D15" s="7" t="str">
        <f>D23</f>
        <v>DGS EE Retrofit</v>
      </c>
      <c r="E15" s="7" t="str">
        <f>E23</f>
        <v>NR</v>
      </c>
      <c r="F15" s="54" t="s">
        <v>4</v>
      </c>
      <c r="G15" s="337">
        <f>'DGS Projects Funded'!X107/1000000*'IOU vs DGS spending'!K26</f>
        <v>8.4447686008368075E-3</v>
      </c>
      <c r="H15" s="339">
        <f>G15</f>
        <v>8.4447686008368075E-3</v>
      </c>
      <c r="I15" s="339">
        <f t="shared" ref="I15:U15" si="1">H15</f>
        <v>8.4447686008368075E-3</v>
      </c>
      <c r="J15" s="339">
        <f t="shared" si="1"/>
        <v>8.4447686008368075E-3</v>
      </c>
      <c r="K15" s="339">
        <f t="shared" si="1"/>
        <v>8.4447686008368075E-3</v>
      </c>
      <c r="L15" s="339">
        <f t="shared" si="1"/>
        <v>8.4447686008368075E-3</v>
      </c>
      <c r="M15" s="339">
        <f t="shared" si="1"/>
        <v>8.4447686008368075E-3</v>
      </c>
      <c r="N15" s="339">
        <f t="shared" si="1"/>
        <v>8.4447686008368075E-3</v>
      </c>
      <c r="O15" s="339">
        <f t="shared" si="1"/>
        <v>8.4447686008368075E-3</v>
      </c>
      <c r="P15" s="339">
        <f t="shared" si="1"/>
        <v>8.4447686008368075E-3</v>
      </c>
      <c r="Q15" s="339">
        <f t="shared" si="1"/>
        <v>8.4447686008368075E-3</v>
      </c>
      <c r="R15" s="339">
        <f t="shared" si="1"/>
        <v>8.4447686008368075E-3</v>
      </c>
      <c r="S15" s="339">
        <f t="shared" si="1"/>
        <v>8.4447686008368075E-3</v>
      </c>
      <c r="T15" s="339">
        <f t="shared" si="1"/>
        <v>8.4447686008368075E-3</v>
      </c>
      <c r="U15" s="339">
        <f t="shared" si="1"/>
        <v>8.4447686008368075E-3</v>
      </c>
      <c r="V15" s="29"/>
    </row>
    <row r="16" spans="2:27" x14ac:dyDescent="0.3">
      <c r="B16" s="38"/>
      <c r="C16" s="7"/>
      <c r="D16" s="7"/>
      <c r="E16" s="7"/>
      <c r="F16" s="48"/>
      <c r="G16" s="49"/>
      <c r="H16" s="49"/>
      <c r="I16" s="49"/>
      <c r="J16" s="269"/>
      <c r="K16" s="49"/>
      <c r="L16" s="267"/>
      <c r="M16" s="49"/>
      <c r="N16" s="49"/>
      <c r="O16" s="49"/>
      <c r="P16" s="49"/>
      <c r="Q16" s="49"/>
      <c r="R16" s="49"/>
      <c r="S16" s="49"/>
      <c r="T16" s="49"/>
      <c r="U16" s="49"/>
      <c r="V16" s="29"/>
    </row>
    <row r="17" spans="2:27" ht="15" thickBot="1" x14ac:dyDescent="0.35">
      <c r="B17" s="45"/>
      <c r="C17" s="46"/>
      <c r="D17" s="46"/>
      <c r="E17" s="47"/>
      <c r="F17" s="47"/>
      <c r="G17" s="41"/>
      <c r="H17" s="41"/>
      <c r="I17" s="41"/>
      <c r="J17" s="41"/>
      <c r="K17" s="41"/>
      <c r="L17" s="41"/>
      <c r="M17" s="41"/>
      <c r="N17" s="41"/>
      <c r="O17" s="41"/>
      <c r="P17" s="41"/>
      <c r="Q17" s="41"/>
      <c r="R17" s="41"/>
      <c r="S17" s="41"/>
      <c r="T17" s="41"/>
      <c r="U17" s="41"/>
      <c r="V17" s="42"/>
    </row>
    <row r="18" spans="2:27" ht="18" x14ac:dyDescent="0.35">
      <c r="B18" s="51" t="s">
        <v>597</v>
      </c>
      <c r="C18" s="23"/>
      <c r="D18" s="23"/>
      <c r="E18" s="24"/>
      <c r="F18" s="24"/>
      <c r="G18" s="25"/>
      <c r="H18" s="25"/>
      <c r="I18" s="25"/>
      <c r="J18" s="25"/>
      <c r="K18" s="25"/>
      <c r="L18" s="25"/>
      <c r="M18" s="25"/>
      <c r="N18" s="25"/>
      <c r="O18" s="25"/>
      <c r="P18" s="25"/>
      <c r="Q18" s="25"/>
      <c r="R18" s="25"/>
      <c r="S18" s="25"/>
      <c r="T18" s="25"/>
      <c r="U18" s="25"/>
      <c r="V18" s="26"/>
    </row>
    <row r="19" spans="2:27" x14ac:dyDescent="0.3">
      <c r="B19" s="44"/>
      <c r="C19" s="12"/>
      <c r="D19" s="28"/>
      <c r="E19" s="12"/>
      <c r="F19" s="12"/>
      <c r="G19" s="3"/>
      <c r="H19" s="3"/>
      <c r="I19" s="3"/>
      <c r="J19" s="3"/>
      <c r="K19" s="3"/>
      <c r="L19" s="3"/>
      <c r="M19" s="3"/>
      <c r="N19" s="3"/>
      <c r="O19" s="3"/>
      <c r="P19" s="3"/>
      <c r="Q19" s="3"/>
      <c r="R19" s="3"/>
      <c r="S19" s="3"/>
      <c r="T19" s="3"/>
      <c r="U19" s="3"/>
      <c r="V19" s="29"/>
    </row>
    <row r="20" spans="2:27" x14ac:dyDescent="0.3">
      <c r="B20" s="30"/>
      <c r="C20" s="27"/>
      <c r="D20" s="28"/>
      <c r="E20" s="12"/>
      <c r="F20" s="12"/>
      <c r="G20" s="3"/>
      <c r="H20" s="3"/>
      <c r="I20" s="3"/>
      <c r="J20" s="3"/>
      <c r="K20" s="3"/>
      <c r="L20" s="3"/>
      <c r="M20" s="3"/>
      <c r="N20" s="3"/>
      <c r="O20" s="3"/>
      <c r="P20" s="3"/>
      <c r="Q20" s="3"/>
      <c r="R20" s="3"/>
      <c r="S20" s="3"/>
      <c r="T20" s="3"/>
      <c r="U20" s="3"/>
      <c r="V20" s="29"/>
    </row>
    <row r="21" spans="2:27" s="8" customFormat="1" ht="18" x14ac:dyDescent="0.35">
      <c r="B21" s="31" t="s">
        <v>1</v>
      </c>
      <c r="C21" s="32" t="s">
        <v>15</v>
      </c>
      <c r="D21" s="32" t="s">
        <v>3</v>
      </c>
      <c r="E21" s="32" t="s">
        <v>29</v>
      </c>
      <c r="F21" s="33" t="s">
        <v>43</v>
      </c>
      <c r="G21" s="32">
        <v>2015</v>
      </c>
      <c r="H21" s="32">
        <v>2016</v>
      </c>
      <c r="I21" s="32">
        <v>2017</v>
      </c>
      <c r="J21" s="32">
        <v>2018</v>
      </c>
      <c r="K21" s="32">
        <v>2019</v>
      </c>
      <c r="L21" s="32">
        <v>2020</v>
      </c>
      <c r="M21" s="32">
        <v>2021</v>
      </c>
      <c r="N21" s="32">
        <v>2022</v>
      </c>
      <c r="O21" s="32">
        <v>2023</v>
      </c>
      <c r="P21" s="32">
        <v>2024</v>
      </c>
      <c r="Q21" s="32">
        <v>2025</v>
      </c>
      <c r="R21" s="32">
        <v>2026</v>
      </c>
      <c r="S21" s="34">
        <v>2027</v>
      </c>
      <c r="T21" s="34">
        <v>2028</v>
      </c>
      <c r="U21" s="34">
        <v>2029</v>
      </c>
      <c r="V21" s="36"/>
      <c r="X21"/>
      <c r="Z21" s="18"/>
      <c r="AA21" s="18"/>
    </row>
    <row r="22" spans="2:27" s="8" customFormat="1" ht="18" x14ac:dyDescent="0.35">
      <c r="B22" s="37" t="s">
        <v>51</v>
      </c>
      <c r="C22" s="20"/>
      <c r="D22" s="20"/>
      <c r="E22" s="20"/>
      <c r="F22" s="20"/>
      <c r="G22" s="355" t="s">
        <v>46</v>
      </c>
      <c r="H22" s="355"/>
      <c r="I22" s="355"/>
      <c r="J22" s="355"/>
      <c r="K22" s="355"/>
      <c r="L22" s="355"/>
      <c r="M22" s="355"/>
      <c r="N22" s="355"/>
      <c r="O22" s="355"/>
      <c r="P22" s="355"/>
      <c r="Q22" s="355"/>
      <c r="R22" s="355"/>
      <c r="S22" s="355"/>
      <c r="T22" s="355"/>
      <c r="U22" s="355"/>
      <c r="V22" s="36"/>
      <c r="Z22" s="18"/>
      <c r="AA22" s="18"/>
    </row>
    <row r="23" spans="2:27" ht="14.4" customHeight="1" x14ac:dyDescent="0.3">
      <c r="B23" s="38" t="str">
        <f>B11</f>
        <v>DGS</v>
      </c>
      <c r="C23" s="7" t="str">
        <f>C11</f>
        <v>State Financing</v>
      </c>
      <c r="D23" s="7" t="str">
        <f>D11</f>
        <v>DGS EE Retrofit</v>
      </c>
      <c r="E23" s="7" t="str">
        <f>E11</f>
        <v>NR</v>
      </c>
      <c r="F23" s="14" t="str">
        <f>F11</f>
        <v>GWh</v>
      </c>
      <c r="G23" s="11">
        <f>IF(G11="", "", G11)</f>
        <v>4.185984581911101</v>
      </c>
      <c r="H23" s="11">
        <f>IF(H11="", "", SUM(G11:H11))</f>
        <v>8.371969163822202</v>
      </c>
      <c r="I23" s="11">
        <f>IF(I11="", "", SUM(G11:I11))</f>
        <v>12.557953745733304</v>
      </c>
      <c r="J23" s="11">
        <f>IF(J11="", "", SUM(G11:J11))</f>
        <v>16.743938327644404</v>
      </c>
      <c r="K23" s="11">
        <f>IF(K11="", "", SUM(G11:K11))</f>
        <v>20.929922909555504</v>
      </c>
      <c r="L23" s="11">
        <f>IF(L11="", "", SUM(G11:L11))</f>
        <v>25.115907491466604</v>
      </c>
      <c r="M23" s="11">
        <f>IF(M11="", "", SUM(G11:M11))</f>
        <v>29.301892073377704</v>
      </c>
      <c r="N23" s="11">
        <f>IF(N11="", "", SUM(G11:N11))</f>
        <v>33.487876655288808</v>
      </c>
      <c r="O23" s="11">
        <f>IF(O11="", "", SUM(G11:O11))</f>
        <v>37.673861237199908</v>
      </c>
      <c r="P23" s="11">
        <f>IF(P11="", "", SUM(G11:P11))</f>
        <v>41.859845819111008</v>
      </c>
      <c r="Q23" s="11">
        <f>IF(Q11="", "", SUM(G11:Q11))</f>
        <v>46.045830401022108</v>
      </c>
      <c r="R23" s="11">
        <f>IF(R11="", "", SUM(G11:R11))</f>
        <v>50.231814982933209</v>
      </c>
      <c r="S23" s="11">
        <f>IF(S11="", "", SUM(G11:S11))</f>
        <v>54.417799564844309</v>
      </c>
      <c r="T23" s="11">
        <f>IF(T11="", "", SUM(G11:T11))</f>
        <v>58.603784146755409</v>
      </c>
      <c r="U23" s="11">
        <f>IF(U11="", "", SUM(G11:U11))</f>
        <v>62.789768728666509</v>
      </c>
      <c r="V23" s="29"/>
      <c r="Z23" s="5"/>
      <c r="AA23" s="5"/>
    </row>
    <row r="24" spans="2:27" x14ac:dyDescent="0.3">
      <c r="B24" s="30"/>
      <c r="C24" s="3"/>
      <c r="D24" s="3"/>
      <c r="E24" s="3"/>
      <c r="F24" s="3"/>
      <c r="G24" s="3"/>
      <c r="H24" s="3"/>
      <c r="I24" s="3"/>
      <c r="J24" s="3"/>
      <c r="K24" s="3"/>
      <c r="L24" s="3"/>
      <c r="M24" s="3"/>
      <c r="N24" s="3"/>
      <c r="O24" s="3"/>
      <c r="P24" s="3"/>
      <c r="Q24" s="3"/>
      <c r="R24" s="3"/>
      <c r="S24" s="3"/>
      <c r="T24" s="3"/>
      <c r="U24" s="3"/>
      <c r="V24" s="29"/>
    </row>
    <row r="25" spans="2:27" x14ac:dyDescent="0.3">
      <c r="B25" s="30"/>
      <c r="C25" s="3"/>
      <c r="D25" s="3"/>
      <c r="E25" s="3"/>
      <c r="F25" s="3"/>
      <c r="G25" s="3"/>
      <c r="H25" s="3"/>
      <c r="I25" s="3"/>
      <c r="J25" s="3"/>
      <c r="K25" s="3"/>
      <c r="L25" s="3"/>
      <c r="M25" s="3"/>
      <c r="N25" s="3"/>
      <c r="O25" s="3"/>
      <c r="P25" s="3"/>
      <c r="Q25" s="3"/>
      <c r="R25" s="3"/>
      <c r="S25" s="3"/>
      <c r="T25" s="3"/>
      <c r="U25" s="3"/>
      <c r="V25" s="29"/>
    </row>
    <row r="26" spans="2:27" s="8" customFormat="1" ht="18" x14ac:dyDescent="0.35">
      <c r="B26" s="37" t="s">
        <v>52</v>
      </c>
      <c r="C26" s="20"/>
      <c r="D26" s="20"/>
      <c r="E26" s="20"/>
      <c r="F26" s="20"/>
      <c r="G26" s="355" t="s">
        <v>47</v>
      </c>
      <c r="H26" s="355"/>
      <c r="I26" s="355"/>
      <c r="J26" s="355"/>
      <c r="K26" s="355"/>
      <c r="L26" s="355"/>
      <c r="M26" s="355"/>
      <c r="N26" s="355"/>
      <c r="O26" s="355"/>
      <c r="P26" s="355"/>
      <c r="Q26" s="355"/>
      <c r="R26" s="355"/>
      <c r="S26" s="355"/>
      <c r="T26" s="355"/>
      <c r="U26" s="355"/>
      <c r="V26" s="36"/>
      <c r="Z26" s="18"/>
      <c r="AA26" s="18"/>
    </row>
    <row r="27" spans="2:27" ht="14.4" customHeight="1" x14ac:dyDescent="0.3">
      <c r="B27" s="38" t="str">
        <f>B15</f>
        <v>DGS</v>
      </c>
      <c r="C27" s="7" t="str">
        <f>C15</f>
        <v>State Financing</v>
      </c>
      <c r="D27" s="7" t="str">
        <f>D15</f>
        <v>DGS EE Retrofit</v>
      </c>
      <c r="E27" s="7" t="str">
        <f>E15</f>
        <v>NR</v>
      </c>
      <c r="F27" s="15" t="str">
        <f>F15</f>
        <v>MM Therms</v>
      </c>
      <c r="G27" s="16">
        <f>IF(G15="", "", G15)</f>
        <v>8.4447686008368075E-3</v>
      </c>
      <c r="H27" s="16">
        <f>IF(H15="", "", SUM(G15:H15))</f>
        <v>1.6889537201673615E-2</v>
      </c>
      <c r="I27" s="16">
        <f>IF(I15="", "", SUM(G15:I15))</f>
        <v>2.5334305802510421E-2</v>
      </c>
      <c r="J27" s="16">
        <f>IF(J15="", "", SUM(G15:J15))</f>
        <v>3.377907440334723E-2</v>
      </c>
      <c r="K27" s="16">
        <f>IF(K15="", "", SUM(G15:K15))</f>
        <v>4.2223843004184039E-2</v>
      </c>
      <c r="L27" s="16">
        <f>IF(L15="", "", SUM(G15:L15))</f>
        <v>5.0668611605020848E-2</v>
      </c>
      <c r="M27" s="16">
        <f>IF(M15="", "", SUM(G15:M15))</f>
        <v>5.9113380205857657E-2</v>
      </c>
      <c r="N27" s="16">
        <f>IF(N15="", "", SUM(G15:N15))</f>
        <v>6.755814880669446E-2</v>
      </c>
      <c r="O27" s="16">
        <f>IF(O15="", "", SUM(G15:O15))</f>
        <v>7.6002917407531262E-2</v>
      </c>
      <c r="P27" s="16">
        <f>IF(P15="", "", SUM(G15:P15))</f>
        <v>8.4447686008368064E-2</v>
      </c>
      <c r="Q27" s="16">
        <f>IF(Q15="", "", SUM(G15:Q15))</f>
        <v>9.2892454609204866E-2</v>
      </c>
      <c r="R27" s="16">
        <f>IF(R15="", "", SUM(G15:R15))</f>
        <v>0.10133722321004167</v>
      </c>
      <c r="S27" s="16">
        <f>IF(S15="", "", SUM(G15:S15))</f>
        <v>0.10978199181087847</v>
      </c>
      <c r="T27" s="16">
        <f>IF(T15="", "", SUM(G15:T15))</f>
        <v>0.11822676041171527</v>
      </c>
      <c r="U27" s="16">
        <f>IF(U15="", "", SUM(G15:U15))</f>
        <v>0.12667152901255208</v>
      </c>
      <c r="V27" s="29"/>
      <c r="Z27" s="5"/>
      <c r="AA27" s="5"/>
    </row>
    <row r="28" spans="2:27" x14ac:dyDescent="0.3">
      <c r="B28" s="30"/>
      <c r="C28" s="3"/>
      <c r="D28" s="3"/>
      <c r="E28" s="3"/>
      <c r="F28" s="3"/>
      <c r="G28" s="3"/>
      <c r="H28" s="3"/>
      <c r="I28" s="3"/>
      <c r="J28" s="3"/>
      <c r="K28" s="3"/>
      <c r="L28" s="3"/>
      <c r="M28" s="3"/>
      <c r="N28" s="3"/>
      <c r="O28" s="3"/>
      <c r="P28" s="3"/>
      <c r="Q28" s="3"/>
      <c r="R28" s="3"/>
      <c r="S28" s="3"/>
      <c r="T28" s="3"/>
      <c r="U28" s="3"/>
      <c r="V28" s="29"/>
    </row>
    <row r="29" spans="2:27" ht="15" thickBot="1" x14ac:dyDescent="0.35">
      <c r="B29" s="40"/>
      <c r="C29" s="41"/>
      <c r="D29" s="41"/>
      <c r="E29" s="41"/>
      <c r="F29" s="41"/>
      <c r="G29" s="41"/>
      <c r="H29" s="41"/>
      <c r="I29" s="41"/>
      <c r="J29" s="41"/>
      <c r="K29" s="41"/>
      <c r="L29" s="41"/>
      <c r="M29" s="41"/>
      <c r="N29" s="41"/>
      <c r="O29" s="41"/>
      <c r="P29" s="41"/>
      <c r="Q29" s="41"/>
      <c r="R29" s="41"/>
      <c r="S29" s="41"/>
      <c r="T29" s="41"/>
      <c r="U29" s="41"/>
      <c r="V29" s="42"/>
    </row>
    <row r="46" spans="6:6" x14ac:dyDescent="0.3">
      <c r="F46" s="6"/>
    </row>
    <row r="47" spans="6:6" x14ac:dyDescent="0.3">
      <c r="F47" s="6"/>
    </row>
  </sheetData>
  <mergeCells count="4">
    <mergeCell ref="G14:U14"/>
    <mergeCell ref="G22:U22"/>
    <mergeCell ref="G10:U10"/>
    <mergeCell ref="G26:U26"/>
  </mergeCells>
  <pageMargins left="0.7" right="0.7" top="0.5" bottom="0.5" header="0.3" footer="0.3"/>
  <pageSetup paperSize="5" scale="50" orientation="landscape" r:id="rId1"/>
  <headerFooter>
    <oddFooter>&amp;L&amp;Z&amp;F&amp;A</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B1:Z47"/>
  <sheetViews>
    <sheetView zoomScale="70" zoomScaleNormal="70" workbookViewId="0">
      <selection activeCell="C1" sqref="C1"/>
    </sheetView>
  </sheetViews>
  <sheetFormatPr defaultRowHeight="14.4" x14ac:dyDescent="0.3"/>
  <cols>
    <col min="2" max="2" width="18.44140625" customWidth="1"/>
    <col min="3" max="3" width="26.5546875" customWidth="1"/>
    <col min="4" max="4" width="31" customWidth="1"/>
    <col min="5" max="5" width="19.5546875" customWidth="1"/>
    <col min="6" max="6" width="22.33203125" bestFit="1" customWidth="1"/>
    <col min="7" max="9" width="7.6640625" bestFit="1" customWidth="1"/>
    <col min="10" max="11" width="7.6640625" customWidth="1"/>
    <col min="12" max="21" width="7.6640625" bestFit="1" customWidth="1"/>
    <col min="22" max="22" width="14" customWidth="1"/>
    <col min="23" max="23" width="39.109375" customWidth="1"/>
  </cols>
  <sheetData>
    <row r="1" spans="2:26" ht="23.4" x14ac:dyDescent="0.45">
      <c r="B1" s="340" t="s">
        <v>30</v>
      </c>
      <c r="C1" s="340" t="str">
        <f>'Program Analysis'!C3</f>
        <v>DGS EE Retrofit</v>
      </c>
    </row>
    <row r="2" spans="2:26" ht="23.4" x14ac:dyDescent="0.45">
      <c r="B2" s="340" t="s">
        <v>596</v>
      </c>
      <c r="C2" s="340" t="s">
        <v>589</v>
      </c>
    </row>
    <row r="3" spans="2:26" ht="18" x14ac:dyDescent="0.35">
      <c r="B3" s="9"/>
      <c r="C3" s="21"/>
      <c r="D3" s="13"/>
    </row>
    <row r="4" spans="2:26" s="2" customFormat="1" ht="15" thickBot="1" x14ac:dyDescent="0.35">
      <c r="G4" s="10"/>
      <c r="H4" s="10"/>
      <c r="I4" s="10"/>
      <c r="J4" s="10"/>
      <c r="K4" s="10"/>
      <c r="L4" s="10"/>
      <c r="M4" s="10"/>
      <c r="N4" s="10"/>
      <c r="O4" s="10"/>
      <c r="P4" s="10"/>
      <c r="Q4" s="10"/>
      <c r="R4" s="10"/>
      <c r="S4" s="10"/>
      <c r="T4" s="10"/>
      <c r="U4" s="10"/>
    </row>
    <row r="5" spans="2:26" ht="18" x14ac:dyDescent="0.35">
      <c r="B5" s="51" t="s">
        <v>598</v>
      </c>
      <c r="C5" s="23"/>
      <c r="D5" s="23"/>
      <c r="E5" s="24"/>
      <c r="F5" s="24"/>
      <c r="G5" s="25"/>
      <c r="H5" s="25"/>
      <c r="I5" s="25"/>
      <c r="J5" s="25"/>
      <c r="K5" s="25"/>
      <c r="L5" s="25"/>
      <c r="M5" s="25"/>
      <c r="N5" s="25"/>
      <c r="O5" s="25"/>
      <c r="P5" s="25"/>
      <c r="Q5" s="25"/>
      <c r="R5" s="25"/>
      <c r="S5" s="25"/>
      <c r="T5" s="25"/>
      <c r="U5" s="25"/>
      <c r="V5" s="26"/>
    </row>
    <row r="6" spans="2:26" x14ac:dyDescent="0.3">
      <c r="B6" s="50" t="s">
        <v>48</v>
      </c>
      <c r="C6" s="12" t="s">
        <v>580</v>
      </c>
      <c r="D6" s="28"/>
      <c r="E6" s="12"/>
      <c r="F6" s="12"/>
      <c r="G6" s="3"/>
      <c r="H6" s="3"/>
      <c r="I6" s="3"/>
      <c r="J6" s="3"/>
      <c r="K6" s="3"/>
      <c r="L6" s="3"/>
      <c r="M6" s="3"/>
      <c r="N6" s="3"/>
      <c r="O6" s="3"/>
      <c r="P6" s="3"/>
      <c r="Q6" s="3"/>
      <c r="R6" s="3"/>
      <c r="S6" s="3"/>
      <c r="T6" s="3"/>
      <c r="U6" s="3"/>
      <c r="V6" s="29"/>
    </row>
    <row r="7" spans="2:26" x14ac:dyDescent="0.3">
      <c r="B7" s="44"/>
      <c r="C7" s="12"/>
      <c r="D7" s="28"/>
      <c r="E7" s="12"/>
      <c r="F7" s="12"/>
      <c r="G7" s="3"/>
      <c r="H7" s="3"/>
      <c r="I7" s="3"/>
      <c r="J7" s="3"/>
      <c r="K7" s="3"/>
      <c r="L7" s="3"/>
      <c r="M7" s="3"/>
      <c r="N7" s="3"/>
      <c r="O7" s="3"/>
      <c r="P7" s="3"/>
      <c r="Q7" s="3"/>
      <c r="R7" s="3"/>
      <c r="S7" s="3"/>
      <c r="T7" s="3"/>
      <c r="U7" s="3"/>
      <c r="V7" s="29"/>
    </row>
    <row r="8" spans="2:26" x14ac:dyDescent="0.3">
      <c r="B8" s="295"/>
      <c r="C8" s="12"/>
      <c r="D8" s="28"/>
      <c r="E8" s="12"/>
      <c r="F8" s="12"/>
      <c r="G8" s="3"/>
      <c r="H8" s="3"/>
      <c r="I8" s="3"/>
      <c r="J8" s="3"/>
      <c r="K8" s="3"/>
      <c r="L8" s="3"/>
      <c r="M8" s="3"/>
      <c r="N8" s="3"/>
      <c r="O8" s="3"/>
      <c r="P8" s="3"/>
      <c r="Q8" s="3"/>
      <c r="R8" s="3"/>
      <c r="S8" s="3"/>
      <c r="T8" s="3"/>
      <c r="U8" s="3"/>
      <c r="V8" s="29"/>
    </row>
    <row r="9" spans="2:26" s="8" customFormat="1" ht="18" x14ac:dyDescent="0.35">
      <c r="B9" s="31" t="s">
        <v>1</v>
      </c>
      <c r="C9" s="32" t="s">
        <v>15</v>
      </c>
      <c r="D9" s="32" t="s">
        <v>3</v>
      </c>
      <c r="E9" s="32" t="s">
        <v>29</v>
      </c>
      <c r="F9" s="33" t="s">
        <v>43</v>
      </c>
      <c r="G9" s="32">
        <v>2015</v>
      </c>
      <c r="H9" s="32">
        <v>2016</v>
      </c>
      <c r="I9" s="32">
        <v>2017</v>
      </c>
      <c r="J9" s="32">
        <v>2018</v>
      </c>
      <c r="K9" s="32">
        <v>2019</v>
      </c>
      <c r="L9" s="32">
        <v>2020</v>
      </c>
      <c r="M9" s="32">
        <v>2021</v>
      </c>
      <c r="N9" s="32">
        <v>2022</v>
      </c>
      <c r="O9" s="32">
        <v>2023</v>
      </c>
      <c r="P9" s="32">
        <v>2024</v>
      </c>
      <c r="Q9" s="32">
        <v>2025</v>
      </c>
      <c r="R9" s="32">
        <v>2026</v>
      </c>
      <c r="S9" s="34">
        <v>2027</v>
      </c>
      <c r="T9" s="34">
        <v>2028</v>
      </c>
      <c r="U9" s="34">
        <v>2029</v>
      </c>
      <c r="V9" s="36"/>
      <c r="Y9" s="18"/>
      <c r="Z9" s="18"/>
    </row>
    <row r="10" spans="2:26" s="8" customFormat="1" ht="18" x14ac:dyDescent="0.35">
      <c r="B10" s="43" t="s">
        <v>50</v>
      </c>
      <c r="C10" s="19"/>
      <c r="D10" s="19"/>
      <c r="E10" s="19"/>
      <c r="F10" s="19"/>
      <c r="G10" s="354" t="s">
        <v>44</v>
      </c>
      <c r="H10" s="354"/>
      <c r="I10" s="354"/>
      <c r="J10" s="354"/>
      <c r="K10" s="354"/>
      <c r="L10" s="354"/>
      <c r="M10" s="354"/>
      <c r="N10" s="354"/>
      <c r="O10" s="354"/>
      <c r="P10" s="354"/>
      <c r="Q10" s="354"/>
      <c r="R10" s="354"/>
      <c r="S10" s="354"/>
      <c r="T10" s="354"/>
      <c r="U10" s="354"/>
      <c r="V10" s="36"/>
      <c r="Y10" s="18"/>
      <c r="Z10" s="18"/>
    </row>
    <row r="11" spans="2:26" ht="14.4" customHeight="1" x14ac:dyDescent="0.3">
      <c r="B11" s="38" t="str">
        <f>VLOOKUP($C$1, 'Look-up'!$A$4:$D$20, 4, FALSE)</f>
        <v>DGS</v>
      </c>
      <c r="C11" s="7" t="str">
        <f>VLOOKUP($C$1, 'Look-up'!$A$4:$D$20, 2, FALSE)</f>
        <v>State Financing</v>
      </c>
      <c r="D11" s="7" t="str">
        <f>VLOOKUP($C$1, 'Look-up'!$A$4:$D$20, 1, FALSE)</f>
        <v>DGS EE Retrofit</v>
      </c>
      <c r="E11" s="7" t="str">
        <f>VLOOKUP($C$1, 'Look-up'!$A$4:$D$20, 3, FALSE)</f>
        <v>NR</v>
      </c>
      <c r="F11" s="54" t="s">
        <v>0</v>
      </c>
      <c r="G11" s="16">
        <f>'DGS Projects Funded'!W107/1000000*'IOU vs DGS spending'!K26</f>
        <v>4.185984581911101</v>
      </c>
      <c r="H11" s="16">
        <f>G11</f>
        <v>4.185984581911101</v>
      </c>
      <c r="I11" s="16">
        <f t="shared" ref="I11:U11" si="0">H11</f>
        <v>4.185984581911101</v>
      </c>
      <c r="J11" s="16">
        <f t="shared" si="0"/>
        <v>4.185984581911101</v>
      </c>
      <c r="K11" s="16">
        <f t="shared" si="0"/>
        <v>4.185984581911101</v>
      </c>
      <c r="L11" s="16">
        <f>K11*0.89</f>
        <v>3.72552627790088</v>
      </c>
      <c r="M11" s="16">
        <f>K11*0.78</f>
        <v>3.2650679738906589</v>
      </c>
      <c r="N11" s="16">
        <f>K11*0.67</f>
        <v>2.8046096698804379</v>
      </c>
      <c r="O11" s="16">
        <f t="shared" si="0"/>
        <v>2.8046096698804379</v>
      </c>
      <c r="P11" s="16">
        <f t="shared" si="0"/>
        <v>2.8046096698804379</v>
      </c>
      <c r="Q11" s="16">
        <f t="shared" si="0"/>
        <v>2.8046096698804379</v>
      </c>
      <c r="R11" s="16">
        <f t="shared" si="0"/>
        <v>2.8046096698804379</v>
      </c>
      <c r="S11" s="16">
        <f t="shared" si="0"/>
        <v>2.8046096698804379</v>
      </c>
      <c r="T11" s="16">
        <f t="shared" si="0"/>
        <v>2.8046096698804379</v>
      </c>
      <c r="U11" s="16">
        <f t="shared" si="0"/>
        <v>2.8046096698804379</v>
      </c>
      <c r="V11" s="29"/>
      <c r="Y11" s="5"/>
      <c r="Z11" s="5"/>
    </row>
    <row r="12" spans="2:26" x14ac:dyDescent="0.3">
      <c r="B12" s="30"/>
      <c r="C12" s="3"/>
      <c r="D12" s="3"/>
      <c r="E12" s="3"/>
      <c r="F12" s="3"/>
      <c r="G12" s="12"/>
      <c r="H12" s="12"/>
      <c r="I12" s="12"/>
      <c r="J12" s="12"/>
      <c r="K12" s="12"/>
      <c r="L12" s="12"/>
      <c r="M12" s="12"/>
      <c r="N12" s="12"/>
      <c r="O12" s="12"/>
      <c r="P12" s="12"/>
      <c r="Q12" s="12"/>
      <c r="R12" s="12"/>
      <c r="S12" s="12"/>
      <c r="T12" s="12"/>
      <c r="U12" s="12"/>
      <c r="V12" s="29"/>
    </row>
    <row r="13" spans="2:26" x14ac:dyDescent="0.3">
      <c r="B13" s="30"/>
      <c r="C13" s="3"/>
      <c r="D13" s="3"/>
      <c r="E13" s="3"/>
      <c r="F13" s="3"/>
      <c r="G13" s="12"/>
      <c r="H13" s="12"/>
      <c r="I13" s="12"/>
      <c r="J13" s="12"/>
      <c r="K13" s="12"/>
      <c r="L13" s="12"/>
      <c r="M13" s="12"/>
      <c r="N13" s="12"/>
      <c r="O13" s="12"/>
      <c r="P13" s="12"/>
      <c r="Q13" s="12"/>
      <c r="R13" s="12"/>
      <c r="S13" s="12"/>
      <c r="T13" s="12"/>
      <c r="U13" s="12"/>
      <c r="V13" s="29"/>
    </row>
    <row r="14" spans="2:26" s="8" customFormat="1" ht="18" x14ac:dyDescent="0.35">
      <c r="B14" s="43" t="s">
        <v>49</v>
      </c>
      <c r="C14" s="19"/>
      <c r="D14" s="19"/>
      <c r="E14" s="19"/>
      <c r="F14" s="19"/>
      <c r="G14" s="354" t="s">
        <v>45</v>
      </c>
      <c r="H14" s="354"/>
      <c r="I14" s="354"/>
      <c r="J14" s="354"/>
      <c r="K14" s="354"/>
      <c r="L14" s="354"/>
      <c r="M14" s="354"/>
      <c r="N14" s="354"/>
      <c r="O14" s="354"/>
      <c r="P14" s="354"/>
      <c r="Q14" s="354"/>
      <c r="R14" s="354"/>
      <c r="S14" s="354"/>
      <c r="T14" s="354"/>
      <c r="U14" s="354"/>
      <c r="V14" s="36"/>
    </row>
    <row r="15" spans="2:26" x14ac:dyDescent="0.3">
      <c r="B15" s="38" t="str">
        <f>B23</f>
        <v>DGS</v>
      </c>
      <c r="C15" s="7" t="str">
        <f>C23</f>
        <v>State Financing</v>
      </c>
      <c r="D15" s="7" t="str">
        <f>D23</f>
        <v>DGS EE Retrofit</v>
      </c>
      <c r="E15" s="7" t="str">
        <f>E23</f>
        <v>NR</v>
      </c>
      <c r="F15" s="54" t="s">
        <v>4</v>
      </c>
      <c r="G15" s="337">
        <f>'DGS Projects Funded'!X107/1000000*'IOU vs DGS spending'!K26</f>
        <v>8.4447686008368075E-3</v>
      </c>
      <c r="H15" s="337">
        <f>G15</f>
        <v>8.4447686008368075E-3</v>
      </c>
      <c r="I15" s="337">
        <f t="shared" ref="I15:U15" si="1">H15</f>
        <v>8.4447686008368075E-3</v>
      </c>
      <c r="J15" s="337">
        <f t="shared" si="1"/>
        <v>8.4447686008368075E-3</v>
      </c>
      <c r="K15" s="338">
        <f t="shared" si="1"/>
        <v>8.4447686008368075E-3</v>
      </c>
      <c r="L15" s="338">
        <f>K15*0.89</f>
        <v>7.5158440547447589E-3</v>
      </c>
      <c r="M15" s="337">
        <f>K15*0.78</f>
        <v>6.5869195086527103E-3</v>
      </c>
      <c r="N15" s="337">
        <f>K15*0.67</f>
        <v>5.6579949625606609E-3</v>
      </c>
      <c r="O15" s="337">
        <f t="shared" si="1"/>
        <v>5.6579949625606609E-3</v>
      </c>
      <c r="P15" s="337">
        <f t="shared" si="1"/>
        <v>5.6579949625606609E-3</v>
      </c>
      <c r="Q15" s="337">
        <f t="shared" si="1"/>
        <v>5.6579949625606609E-3</v>
      </c>
      <c r="R15" s="337">
        <f t="shared" si="1"/>
        <v>5.6579949625606609E-3</v>
      </c>
      <c r="S15" s="337">
        <f t="shared" si="1"/>
        <v>5.6579949625606609E-3</v>
      </c>
      <c r="T15" s="337">
        <f t="shared" si="1"/>
        <v>5.6579949625606609E-3</v>
      </c>
      <c r="U15" s="337">
        <f t="shared" si="1"/>
        <v>5.6579949625606609E-3</v>
      </c>
      <c r="V15" s="29"/>
    </row>
    <row r="16" spans="2:26" x14ac:dyDescent="0.3">
      <c r="B16" s="38"/>
      <c r="C16" s="7"/>
      <c r="D16" s="7"/>
      <c r="E16" s="7"/>
      <c r="F16" s="48"/>
      <c r="G16" s="49"/>
      <c r="H16" s="49"/>
      <c r="I16" s="49"/>
      <c r="J16" s="269"/>
      <c r="K16" s="49"/>
      <c r="L16" s="267"/>
      <c r="M16" s="49"/>
      <c r="N16" s="49"/>
      <c r="O16" s="49"/>
      <c r="P16" s="49"/>
      <c r="Q16" s="49"/>
      <c r="R16" s="49"/>
      <c r="S16" s="49"/>
      <c r="T16" s="49"/>
      <c r="U16" s="49"/>
      <c r="V16" s="29"/>
    </row>
    <row r="17" spans="2:26" ht="15" thickBot="1" x14ac:dyDescent="0.35">
      <c r="B17" s="45"/>
      <c r="C17" s="46"/>
      <c r="D17" s="46"/>
      <c r="E17" s="47"/>
      <c r="F17" s="47"/>
      <c r="G17" s="41"/>
      <c r="H17" s="41"/>
      <c r="I17" s="41"/>
      <c r="J17" s="41"/>
      <c r="K17" s="41"/>
      <c r="L17" s="41"/>
      <c r="M17" s="41"/>
      <c r="N17" s="41"/>
      <c r="O17" s="41"/>
      <c r="P17" s="41"/>
      <c r="Q17" s="41"/>
      <c r="R17" s="41"/>
      <c r="S17" s="41"/>
      <c r="T17" s="41"/>
      <c r="U17" s="41"/>
      <c r="V17" s="42"/>
    </row>
    <row r="18" spans="2:26" ht="18" x14ac:dyDescent="0.35">
      <c r="B18" s="51" t="s">
        <v>597</v>
      </c>
      <c r="C18" s="23"/>
      <c r="D18" s="23"/>
      <c r="E18" s="24"/>
      <c r="F18" s="24"/>
      <c r="G18" s="25"/>
      <c r="H18" s="25"/>
      <c r="I18" s="25"/>
      <c r="J18" s="25"/>
      <c r="K18" s="25"/>
      <c r="L18" s="25"/>
      <c r="M18" s="25"/>
      <c r="N18" s="25"/>
      <c r="O18" s="25"/>
      <c r="P18" s="25"/>
      <c r="Q18" s="25"/>
      <c r="R18" s="25"/>
      <c r="S18" s="25"/>
      <c r="T18" s="25"/>
      <c r="U18" s="25"/>
      <c r="V18" s="26"/>
    </row>
    <row r="19" spans="2:26" x14ac:dyDescent="0.3">
      <c r="B19" s="44"/>
      <c r="C19" s="12"/>
      <c r="D19" s="28"/>
      <c r="E19" s="12"/>
      <c r="F19" s="12"/>
      <c r="G19" s="3"/>
      <c r="H19" s="3"/>
      <c r="I19" s="3"/>
      <c r="J19" s="3"/>
      <c r="K19" s="3"/>
      <c r="L19" s="3"/>
      <c r="M19" s="3"/>
      <c r="N19" s="3"/>
      <c r="O19" s="3"/>
      <c r="P19" s="3"/>
      <c r="Q19" s="3"/>
      <c r="R19" s="3"/>
      <c r="S19" s="3"/>
      <c r="T19" s="3"/>
      <c r="U19" s="3"/>
      <c r="V19" s="29"/>
    </row>
    <row r="20" spans="2:26" x14ac:dyDescent="0.3">
      <c r="B20" s="30"/>
      <c r="C20" s="27"/>
      <c r="D20" s="28"/>
      <c r="E20" s="12"/>
      <c r="F20" s="12"/>
      <c r="G20" s="3"/>
      <c r="H20" s="3"/>
      <c r="I20" s="3"/>
      <c r="J20" s="3"/>
      <c r="K20" s="3"/>
      <c r="L20" s="3"/>
      <c r="M20" s="3"/>
      <c r="N20" s="3"/>
      <c r="O20" s="3"/>
      <c r="P20" s="3"/>
      <c r="Q20" s="3"/>
      <c r="R20" s="3"/>
      <c r="S20" s="3"/>
      <c r="T20" s="3"/>
      <c r="U20" s="3"/>
      <c r="V20" s="29"/>
    </row>
    <row r="21" spans="2:26" s="8" customFormat="1" ht="18" x14ac:dyDescent="0.35">
      <c r="B21" s="31" t="s">
        <v>1</v>
      </c>
      <c r="C21" s="32" t="s">
        <v>15</v>
      </c>
      <c r="D21" s="32" t="s">
        <v>3</v>
      </c>
      <c r="E21" s="32" t="s">
        <v>29</v>
      </c>
      <c r="F21" s="33" t="s">
        <v>43</v>
      </c>
      <c r="G21" s="32">
        <v>2015</v>
      </c>
      <c r="H21" s="32">
        <v>2016</v>
      </c>
      <c r="I21" s="32">
        <v>2017</v>
      </c>
      <c r="J21" s="32">
        <v>2018</v>
      </c>
      <c r="K21" s="32">
        <v>2019</v>
      </c>
      <c r="L21" s="32">
        <v>2020</v>
      </c>
      <c r="M21" s="32">
        <v>2021</v>
      </c>
      <c r="N21" s="32">
        <v>2022</v>
      </c>
      <c r="O21" s="32">
        <v>2023</v>
      </c>
      <c r="P21" s="32">
        <v>2024</v>
      </c>
      <c r="Q21" s="32">
        <v>2025</v>
      </c>
      <c r="R21" s="32">
        <v>2026</v>
      </c>
      <c r="S21" s="34">
        <v>2027</v>
      </c>
      <c r="T21" s="34">
        <v>2028</v>
      </c>
      <c r="U21" s="34">
        <v>2029</v>
      </c>
      <c r="V21" s="36"/>
      <c r="Y21" s="18"/>
      <c r="Z21" s="18"/>
    </row>
    <row r="22" spans="2:26" s="8" customFormat="1" ht="18" x14ac:dyDescent="0.35">
      <c r="B22" s="37" t="s">
        <v>51</v>
      </c>
      <c r="C22" s="20"/>
      <c r="D22" s="20"/>
      <c r="E22" s="20"/>
      <c r="F22" s="20"/>
      <c r="G22" s="355" t="s">
        <v>46</v>
      </c>
      <c r="H22" s="355"/>
      <c r="I22" s="355"/>
      <c r="J22" s="355"/>
      <c r="K22" s="355"/>
      <c r="L22" s="355"/>
      <c r="M22" s="355"/>
      <c r="N22" s="355"/>
      <c r="O22" s="355"/>
      <c r="P22" s="355"/>
      <c r="Q22" s="355"/>
      <c r="R22" s="355"/>
      <c r="S22" s="355"/>
      <c r="T22" s="355"/>
      <c r="U22" s="355"/>
      <c r="V22" s="36"/>
      <c r="Y22" s="18"/>
      <c r="Z22" s="18"/>
    </row>
    <row r="23" spans="2:26" ht="14.4" customHeight="1" x14ac:dyDescent="0.3">
      <c r="B23" s="38" t="str">
        <f>B11</f>
        <v>DGS</v>
      </c>
      <c r="C23" s="7" t="str">
        <f>C11</f>
        <v>State Financing</v>
      </c>
      <c r="D23" s="7" t="str">
        <f>D11</f>
        <v>DGS EE Retrofit</v>
      </c>
      <c r="E23" s="7" t="str">
        <f>E11</f>
        <v>NR</v>
      </c>
      <c r="F23" s="14" t="str">
        <f>F11</f>
        <v>GWh</v>
      </c>
      <c r="G23" s="11">
        <f>IF(G11="", "", G11)</f>
        <v>4.185984581911101</v>
      </c>
      <c r="H23" s="11">
        <f>IF(H11="", "", SUM(G11:H11))</f>
        <v>8.371969163822202</v>
      </c>
      <c r="I23" s="11">
        <f>IF(I11="", "", SUM(G11:I11))</f>
        <v>12.557953745733304</v>
      </c>
      <c r="J23" s="11">
        <f>IF(J11="", "", SUM(G11:J11))</f>
        <v>16.743938327644404</v>
      </c>
      <c r="K23" s="11">
        <f>IF(K11="", "", SUM(G11:K11))</f>
        <v>20.929922909555504</v>
      </c>
      <c r="L23" s="11">
        <f>IF(L11="", "", SUM(G11:L11))</f>
        <v>24.655449187456384</v>
      </c>
      <c r="M23" s="11">
        <f>IF(M11="", "", SUM(G11:M11))</f>
        <v>27.920517161347043</v>
      </c>
      <c r="N23" s="11">
        <f>IF(N11="", "", SUM(G11:N11))</f>
        <v>30.725126831227481</v>
      </c>
      <c r="O23" s="11">
        <f>IF(O11="", "", SUM(G11:O11))</f>
        <v>33.529736501107919</v>
      </c>
      <c r="P23" s="11">
        <f>IF(P11="", "", SUM(G11:P11))</f>
        <v>36.334346170988354</v>
      </c>
      <c r="Q23" s="11">
        <f>IF(Q11="", "", SUM(G11:Q11))</f>
        <v>39.138955840868789</v>
      </c>
      <c r="R23" s="11">
        <f>IF(R11="", "", SUM(G11:R11))</f>
        <v>41.943565510749224</v>
      </c>
      <c r="S23" s="11">
        <f>IF(S11="", "", SUM(G11:S11))</f>
        <v>44.748175180629659</v>
      </c>
      <c r="T23" s="11">
        <f>IF(T11="", "", SUM(G11:T11))</f>
        <v>47.552784850510093</v>
      </c>
      <c r="U23" s="11">
        <f>IF(U11="", "", SUM(G11:U11))</f>
        <v>50.357394520390528</v>
      </c>
      <c r="V23" s="29"/>
      <c r="Y23" s="5"/>
      <c r="Z23" s="5"/>
    </row>
    <row r="24" spans="2:26" x14ac:dyDescent="0.3">
      <c r="B24" s="30"/>
      <c r="C24" s="3"/>
      <c r="D24" s="3"/>
      <c r="E24" s="3"/>
      <c r="F24" s="3"/>
      <c r="G24" s="3"/>
      <c r="H24" s="3"/>
      <c r="I24" s="3"/>
      <c r="J24" s="3"/>
      <c r="K24" s="3"/>
      <c r="L24" s="3"/>
      <c r="M24" s="3"/>
      <c r="N24" s="3"/>
      <c r="O24" s="3"/>
      <c r="P24" s="3"/>
      <c r="Q24" s="3"/>
      <c r="R24" s="3"/>
      <c r="S24" s="3"/>
      <c r="T24" s="3"/>
      <c r="U24" s="3"/>
      <c r="V24" s="29"/>
    </row>
    <row r="25" spans="2:26" x14ac:dyDescent="0.3">
      <c r="B25" s="30"/>
      <c r="C25" s="3"/>
      <c r="D25" s="3"/>
      <c r="E25" s="3"/>
      <c r="F25" s="3"/>
      <c r="G25" s="3"/>
      <c r="H25" s="3"/>
      <c r="I25" s="3"/>
      <c r="J25" s="3"/>
      <c r="K25" s="3"/>
      <c r="L25" s="3"/>
      <c r="M25" s="3"/>
      <c r="N25" s="3"/>
      <c r="O25" s="3"/>
      <c r="P25" s="3"/>
      <c r="Q25" s="3"/>
      <c r="R25" s="3"/>
      <c r="S25" s="3"/>
      <c r="T25" s="3"/>
      <c r="U25" s="3"/>
      <c r="V25" s="29"/>
    </row>
    <row r="26" spans="2:26" s="8" customFormat="1" ht="18" x14ac:dyDescent="0.35">
      <c r="B26" s="37" t="s">
        <v>52</v>
      </c>
      <c r="C26" s="20"/>
      <c r="D26" s="20"/>
      <c r="E26" s="20"/>
      <c r="F26" s="20"/>
      <c r="G26" s="355" t="s">
        <v>47</v>
      </c>
      <c r="H26" s="355"/>
      <c r="I26" s="355"/>
      <c r="J26" s="355"/>
      <c r="K26" s="355"/>
      <c r="L26" s="355"/>
      <c r="M26" s="355"/>
      <c r="N26" s="355"/>
      <c r="O26" s="355"/>
      <c r="P26" s="355"/>
      <c r="Q26" s="355"/>
      <c r="R26" s="355"/>
      <c r="S26" s="355"/>
      <c r="T26" s="355"/>
      <c r="U26" s="355"/>
      <c r="V26" s="36"/>
      <c r="Y26" s="18"/>
      <c r="Z26" s="18"/>
    </row>
    <row r="27" spans="2:26" ht="14.4" customHeight="1" x14ac:dyDescent="0.3">
      <c r="B27" s="38" t="str">
        <f>B15</f>
        <v>DGS</v>
      </c>
      <c r="C27" s="7" t="str">
        <f>C15</f>
        <v>State Financing</v>
      </c>
      <c r="D27" s="7" t="str">
        <f>D15</f>
        <v>DGS EE Retrofit</v>
      </c>
      <c r="E27" s="7" t="str">
        <f>E15</f>
        <v>NR</v>
      </c>
      <c r="F27" s="15" t="str">
        <f>F15</f>
        <v>MM Therms</v>
      </c>
      <c r="G27" s="16">
        <f>IF(G15="", "", G15)</f>
        <v>8.4447686008368075E-3</v>
      </c>
      <c r="H27" s="16">
        <f>IF(H15="", "", SUM(G15:H15))</f>
        <v>1.6889537201673615E-2</v>
      </c>
      <c r="I27" s="16">
        <f>IF(I15="", "", SUM(G15:I15))</f>
        <v>2.5334305802510421E-2</v>
      </c>
      <c r="J27" s="16">
        <f>IF(J15="", "", SUM(G15:J15))</f>
        <v>3.377907440334723E-2</v>
      </c>
      <c r="K27" s="16">
        <f>IF(K15="", "", SUM(G15:K15))</f>
        <v>4.2223843004184039E-2</v>
      </c>
      <c r="L27" s="16">
        <f>IF(L15="", "", SUM(G15:L15))</f>
        <v>4.9739687058928797E-2</v>
      </c>
      <c r="M27" s="16">
        <f>IF(M15="", "", SUM(G15:M15))</f>
        <v>5.6326606567581511E-2</v>
      </c>
      <c r="N27" s="16">
        <f>IF(N15="", "", SUM(G15:N15))</f>
        <v>6.1984601530142173E-2</v>
      </c>
      <c r="O27" s="16">
        <f>IF(O15="", "", SUM(G15:O15))</f>
        <v>6.7642596492702836E-2</v>
      </c>
      <c r="P27" s="16">
        <f>IF(P15="", "", SUM(G15:P15))</f>
        <v>7.3300591455263492E-2</v>
      </c>
      <c r="Q27" s="16">
        <f>IF(Q15="", "", SUM(G15:Q15))</f>
        <v>7.8958586417824148E-2</v>
      </c>
      <c r="R27" s="16">
        <f>IF(R15="", "", SUM(G15:R15))</f>
        <v>8.4616581380384803E-2</v>
      </c>
      <c r="S27" s="16">
        <f>IF(S15="", "", SUM(G15:S15))</f>
        <v>9.0274576342945459E-2</v>
      </c>
      <c r="T27" s="16">
        <f>IF(T15="", "", SUM(G15:T15))</f>
        <v>9.5932571305506115E-2</v>
      </c>
      <c r="U27" s="16">
        <f>IF(U15="", "", SUM(G15:U15))</f>
        <v>0.10159056626806677</v>
      </c>
      <c r="V27" s="29"/>
      <c r="Y27" s="5"/>
      <c r="Z27" s="5"/>
    </row>
    <row r="28" spans="2:26" x14ac:dyDescent="0.3">
      <c r="B28" s="30"/>
      <c r="C28" s="3"/>
      <c r="D28" s="3"/>
      <c r="E28" s="3"/>
      <c r="F28" s="3"/>
      <c r="G28" s="3"/>
      <c r="H28" s="3"/>
      <c r="I28" s="3"/>
      <c r="J28" s="3"/>
      <c r="K28" s="3"/>
      <c r="L28" s="3"/>
      <c r="M28" s="3"/>
      <c r="N28" s="3"/>
      <c r="O28" s="3"/>
      <c r="P28" s="3"/>
      <c r="Q28" s="3"/>
      <c r="R28" s="3"/>
      <c r="S28" s="3"/>
      <c r="T28" s="3"/>
      <c r="U28" s="3"/>
      <c r="V28" s="29"/>
    </row>
    <row r="29" spans="2:26" ht="15" thickBot="1" x14ac:dyDescent="0.35">
      <c r="B29" s="40"/>
      <c r="C29" s="41"/>
      <c r="D29" s="41"/>
      <c r="E29" s="41"/>
      <c r="F29" s="41"/>
      <c r="G29" s="41"/>
      <c r="H29" s="41"/>
      <c r="I29" s="41"/>
      <c r="J29" s="41"/>
      <c r="K29" s="41"/>
      <c r="L29" s="41"/>
      <c r="M29" s="41"/>
      <c r="N29" s="41"/>
      <c r="O29" s="41"/>
      <c r="P29" s="41"/>
      <c r="Q29" s="41"/>
      <c r="R29" s="41"/>
      <c r="S29" s="41"/>
      <c r="T29" s="41"/>
      <c r="U29" s="41"/>
      <c r="V29" s="42"/>
    </row>
    <row r="46" spans="6:6" x14ac:dyDescent="0.3">
      <c r="F46" s="6"/>
    </row>
    <row r="47" spans="6:6" x14ac:dyDescent="0.3">
      <c r="F47" s="6"/>
    </row>
  </sheetData>
  <mergeCells count="4">
    <mergeCell ref="G10:U10"/>
    <mergeCell ref="G14:U14"/>
    <mergeCell ref="G22:U22"/>
    <mergeCell ref="G26:U26"/>
  </mergeCells>
  <pageMargins left="0.7" right="0.7" top="0.5" bottom="0.5" header="0.3" footer="0.3"/>
  <pageSetup paperSize="5" scale="50" orientation="landscape" r:id="rId1"/>
  <headerFooter>
    <oddFooter>&amp;L&amp;Z&amp;F&amp;A</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B1:AA47"/>
  <sheetViews>
    <sheetView zoomScale="70" zoomScaleNormal="70" workbookViewId="0">
      <selection activeCell="D36" sqref="D36"/>
    </sheetView>
  </sheetViews>
  <sheetFormatPr defaultRowHeight="14.4" x14ac:dyDescent="0.3"/>
  <cols>
    <col min="2" max="2" width="18.44140625" customWidth="1"/>
    <col min="3" max="3" width="26.5546875" customWidth="1"/>
    <col min="4" max="4" width="31" customWidth="1"/>
    <col min="5" max="5" width="19.5546875" customWidth="1"/>
    <col min="6" max="6" width="22.33203125" bestFit="1" customWidth="1"/>
    <col min="7" max="9" width="7.6640625" bestFit="1" customWidth="1"/>
    <col min="10" max="11" width="7.6640625" customWidth="1"/>
    <col min="12" max="21" width="7.6640625" bestFit="1" customWidth="1"/>
    <col min="22" max="22" width="14" customWidth="1"/>
    <col min="23" max="23" width="39.109375" customWidth="1"/>
    <col min="24" max="24" width="12.33203125" customWidth="1"/>
  </cols>
  <sheetData>
    <row r="1" spans="2:27" ht="23.4" x14ac:dyDescent="0.45">
      <c r="B1" s="340" t="s">
        <v>30</v>
      </c>
      <c r="C1" s="340" t="str">
        <f>'Program Analysis'!C3</f>
        <v>DGS EE Retrofit</v>
      </c>
    </row>
    <row r="2" spans="2:27" ht="23.4" x14ac:dyDescent="0.45">
      <c r="B2" s="340" t="s">
        <v>596</v>
      </c>
      <c r="C2" s="340" t="s">
        <v>591</v>
      </c>
    </row>
    <row r="3" spans="2:27" ht="18" x14ac:dyDescent="0.35">
      <c r="B3" s="9"/>
      <c r="C3" s="21"/>
      <c r="D3" s="13"/>
    </row>
    <row r="4" spans="2:27" s="2" customFormat="1" ht="15" thickBot="1" x14ac:dyDescent="0.35">
      <c r="G4" s="10"/>
      <c r="H4" s="10"/>
      <c r="I4" s="10"/>
      <c r="J4" s="10"/>
      <c r="K4" s="10"/>
      <c r="L4" s="10"/>
      <c r="M4" s="10"/>
      <c r="N4" s="10"/>
      <c r="O4" s="10"/>
      <c r="P4" s="10"/>
      <c r="Q4" s="10"/>
      <c r="R4" s="10"/>
      <c r="S4" s="10"/>
      <c r="T4" s="10"/>
      <c r="U4" s="10"/>
    </row>
    <row r="5" spans="2:27" ht="18" x14ac:dyDescent="0.35">
      <c r="B5" s="51" t="s">
        <v>598</v>
      </c>
      <c r="C5" s="23"/>
      <c r="D5" s="23"/>
      <c r="E5" s="24"/>
      <c r="F5" s="24"/>
      <c r="G5" s="25"/>
      <c r="H5" s="25"/>
      <c r="I5" s="25"/>
      <c r="J5" s="25"/>
      <c r="K5" s="25"/>
      <c r="L5" s="25"/>
      <c r="M5" s="25"/>
      <c r="N5" s="25"/>
      <c r="O5" s="25"/>
      <c r="P5" s="25"/>
      <c r="Q5" s="25"/>
      <c r="R5" s="25"/>
      <c r="S5" s="25"/>
      <c r="T5" s="25"/>
      <c r="U5" s="25"/>
      <c r="V5" s="26"/>
    </row>
    <row r="6" spans="2:27" x14ac:dyDescent="0.3">
      <c r="B6" s="50" t="s">
        <v>48</v>
      </c>
      <c r="C6" s="12" t="s">
        <v>581</v>
      </c>
      <c r="D6" s="28"/>
      <c r="E6" s="12"/>
      <c r="F6" s="12"/>
      <c r="G6" s="3"/>
      <c r="H6" s="3"/>
      <c r="I6" s="3"/>
      <c r="J6" s="3"/>
      <c r="K6" s="3"/>
      <c r="L6" s="3"/>
      <c r="M6" s="3"/>
      <c r="N6" s="3"/>
      <c r="O6" s="3"/>
      <c r="P6" s="3"/>
      <c r="Q6" s="3"/>
      <c r="R6" s="3"/>
      <c r="S6" s="3"/>
      <c r="T6" s="3"/>
      <c r="U6" s="3"/>
      <c r="V6" s="29"/>
    </row>
    <row r="7" spans="2:27" x14ac:dyDescent="0.3">
      <c r="B7" s="44"/>
      <c r="C7" s="12"/>
      <c r="D7" s="28"/>
      <c r="E7" s="12"/>
      <c r="F7" s="12"/>
      <c r="G7" s="3"/>
      <c r="H7" s="3"/>
      <c r="I7" s="3"/>
      <c r="J7" s="3"/>
      <c r="K7" s="3"/>
      <c r="L7" s="3"/>
      <c r="M7" s="3"/>
      <c r="N7" s="3"/>
      <c r="O7" s="3"/>
      <c r="P7" s="3"/>
      <c r="Q7" s="3"/>
      <c r="R7" s="3"/>
      <c r="S7" s="3"/>
      <c r="T7" s="3"/>
      <c r="U7" s="3"/>
      <c r="V7" s="29"/>
    </row>
    <row r="8" spans="2:27" x14ac:dyDescent="0.3">
      <c r="B8" s="295"/>
      <c r="C8" s="12"/>
      <c r="D8" s="28"/>
      <c r="E8" s="12"/>
      <c r="F8" s="12"/>
      <c r="G8" s="3"/>
      <c r="H8" s="3"/>
      <c r="I8" s="3"/>
      <c r="J8" s="3"/>
      <c r="K8" s="3"/>
      <c r="L8" s="3"/>
      <c r="M8" s="3"/>
      <c r="N8" s="3"/>
      <c r="O8" s="3"/>
      <c r="P8" s="3"/>
      <c r="Q8" s="3"/>
      <c r="R8" s="3"/>
      <c r="S8" s="3"/>
      <c r="T8" s="3"/>
      <c r="U8" s="3"/>
      <c r="V8" s="29"/>
    </row>
    <row r="9" spans="2:27" s="8" customFormat="1" ht="18" x14ac:dyDescent="0.35">
      <c r="B9" s="31" t="s">
        <v>1</v>
      </c>
      <c r="C9" s="32" t="s">
        <v>15</v>
      </c>
      <c r="D9" s="32" t="s">
        <v>3</v>
      </c>
      <c r="E9" s="32" t="s">
        <v>29</v>
      </c>
      <c r="F9" s="33" t="s">
        <v>43</v>
      </c>
      <c r="G9" s="32">
        <v>2015</v>
      </c>
      <c r="H9" s="32">
        <v>2016</v>
      </c>
      <c r="I9" s="32">
        <v>2017</v>
      </c>
      <c r="J9" s="32">
        <v>2018</v>
      </c>
      <c r="K9" s="32">
        <v>2019</v>
      </c>
      <c r="L9" s="32">
        <v>2020</v>
      </c>
      <c r="M9" s="32">
        <v>2021</v>
      </c>
      <c r="N9" s="32">
        <v>2022</v>
      </c>
      <c r="O9" s="32">
        <v>2023</v>
      </c>
      <c r="P9" s="32">
        <v>2024</v>
      </c>
      <c r="Q9" s="32">
        <v>2025</v>
      </c>
      <c r="R9" s="32">
        <v>2026</v>
      </c>
      <c r="S9" s="34">
        <v>2027</v>
      </c>
      <c r="T9" s="34">
        <v>2028</v>
      </c>
      <c r="U9" s="34">
        <v>2029</v>
      </c>
      <c r="V9" s="36"/>
      <c r="X9"/>
      <c r="Z9" s="18"/>
      <c r="AA9" s="18"/>
    </row>
    <row r="10" spans="2:27" s="8" customFormat="1" ht="18" x14ac:dyDescent="0.35">
      <c r="B10" s="43" t="s">
        <v>50</v>
      </c>
      <c r="C10" s="19"/>
      <c r="D10" s="19"/>
      <c r="E10" s="19"/>
      <c r="F10" s="19"/>
      <c r="G10" s="354" t="s">
        <v>44</v>
      </c>
      <c r="H10" s="354"/>
      <c r="I10" s="354"/>
      <c r="J10" s="354"/>
      <c r="K10" s="354"/>
      <c r="L10" s="354"/>
      <c r="M10" s="354"/>
      <c r="N10" s="354"/>
      <c r="O10" s="354"/>
      <c r="P10" s="354"/>
      <c r="Q10" s="354"/>
      <c r="R10" s="354"/>
      <c r="S10" s="354"/>
      <c r="T10" s="354"/>
      <c r="U10" s="354"/>
      <c r="V10" s="36"/>
      <c r="X10"/>
      <c r="Z10" s="18"/>
      <c r="AA10" s="18"/>
    </row>
    <row r="11" spans="2:27" ht="14.4" customHeight="1" x14ac:dyDescent="0.3">
      <c r="B11" s="38" t="str">
        <f>VLOOKUP($C$1, 'Look-up'!$A$4:$D$20, 4, FALSE)</f>
        <v>DGS</v>
      </c>
      <c r="C11" s="7" t="str">
        <f>VLOOKUP($C$1, 'Look-up'!$A$4:$D$20, 2, FALSE)</f>
        <v>State Financing</v>
      </c>
      <c r="D11" s="7" t="str">
        <f>VLOOKUP($C$1, 'Look-up'!$A$4:$D$20, 1, FALSE)</f>
        <v>DGS EE Retrofit</v>
      </c>
      <c r="E11" s="7" t="str">
        <f>VLOOKUP($C$1, 'Look-up'!$A$4:$D$20, 3, FALSE)</f>
        <v>NR</v>
      </c>
      <c r="F11" s="54" t="s">
        <v>0</v>
      </c>
      <c r="G11" s="16">
        <f>'DGS Projects Funded'!W107/1000000*'IOU vs DGS spending'!K26</f>
        <v>4.185984581911101</v>
      </c>
      <c r="H11" s="16">
        <f>G11</f>
        <v>4.185984581911101</v>
      </c>
      <c r="I11" s="16">
        <f t="shared" ref="I11:U11" si="0">H11</f>
        <v>4.185984581911101</v>
      </c>
      <c r="J11" s="16">
        <f t="shared" si="0"/>
        <v>4.185984581911101</v>
      </c>
      <c r="K11" s="16">
        <f t="shared" si="0"/>
        <v>4.185984581911101</v>
      </c>
      <c r="L11" s="16">
        <f>K11*(1.11)</f>
        <v>4.6464428859213225</v>
      </c>
      <c r="M11" s="16">
        <f>K11*1.22</f>
        <v>5.1069011899315431</v>
      </c>
      <c r="N11" s="16">
        <f>K11*1.33</f>
        <v>5.5673594939417645</v>
      </c>
      <c r="O11" s="16">
        <f t="shared" si="0"/>
        <v>5.5673594939417645</v>
      </c>
      <c r="P11" s="16">
        <f t="shared" si="0"/>
        <v>5.5673594939417645</v>
      </c>
      <c r="Q11" s="16">
        <f t="shared" si="0"/>
        <v>5.5673594939417645</v>
      </c>
      <c r="R11" s="16">
        <f t="shared" si="0"/>
        <v>5.5673594939417645</v>
      </c>
      <c r="S11" s="16">
        <f t="shared" si="0"/>
        <v>5.5673594939417645</v>
      </c>
      <c r="T11" s="16">
        <f t="shared" si="0"/>
        <v>5.5673594939417645</v>
      </c>
      <c r="U11" s="16">
        <f t="shared" si="0"/>
        <v>5.5673594939417645</v>
      </c>
      <c r="V11" s="29"/>
      <c r="Z11" s="5"/>
      <c r="AA11" s="5"/>
    </row>
    <row r="12" spans="2:27" x14ac:dyDescent="0.3">
      <c r="B12" s="30"/>
      <c r="C12" s="3"/>
      <c r="D12" s="3"/>
      <c r="E12" s="3"/>
      <c r="F12" s="3"/>
      <c r="G12" s="12"/>
      <c r="H12" s="12"/>
      <c r="I12" s="12"/>
      <c r="J12" s="12"/>
      <c r="K12" s="12"/>
      <c r="L12" s="12"/>
      <c r="M12" s="12"/>
      <c r="N12" s="12"/>
      <c r="O12" s="12"/>
      <c r="P12" s="12"/>
      <c r="Q12" s="12"/>
      <c r="R12" s="12"/>
      <c r="S12" s="12"/>
      <c r="T12" s="12"/>
      <c r="U12" s="12"/>
      <c r="V12" s="29"/>
    </row>
    <row r="13" spans="2:27" x14ac:dyDescent="0.3">
      <c r="B13" s="30"/>
      <c r="C13" s="3"/>
      <c r="D13" s="3"/>
      <c r="E13" s="3"/>
      <c r="F13" s="3"/>
      <c r="G13" s="12"/>
      <c r="H13" s="12"/>
      <c r="I13" s="12"/>
      <c r="J13" s="12"/>
      <c r="K13" s="12"/>
      <c r="L13" s="12"/>
      <c r="M13" s="12"/>
      <c r="N13" s="12"/>
      <c r="O13" s="12"/>
      <c r="P13" s="12"/>
      <c r="Q13" s="12"/>
      <c r="R13" s="12"/>
      <c r="S13" s="12"/>
      <c r="T13" s="12"/>
      <c r="U13" s="12"/>
      <c r="V13" s="29"/>
    </row>
    <row r="14" spans="2:27" s="8" customFormat="1" ht="18" x14ac:dyDescent="0.35">
      <c r="B14" s="43" t="s">
        <v>49</v>
      </c>
      <c r="C14" s="19"/>
      <c r="D14" s="19"/>
      <c r="E14" s="19"/>
      <c r="F14" s="19"/>
      <c r="G14" s="354" t="s">
        <v>45</v>
      </c>
      <c r="H14" s="354"/>
      <c r="I14" s="354"/>
      <c r="J14" s="354"/>
      <c r="K14" s="354"/>
      <c r="L14" s="354"/>
      <c r="M14" s="354"/>
      <c r="N14" s="354"/>
      <c r="O14" s="354"/>
      <c r="P14" s="354"/>
      <c r="Q14" s="354"/>
      <c r="R14" s="354"/>
      <c r="S14" s="354"/>
      <c r="T14" s="354"/>
      <c r="U14" s="354"/>
      <c r="V14" s="36"/>
      <c r="X14"/>
    </row>
    <row r="15" spans="2:27" x14ac:dyDescent="0.3">
      <c r="B15" s="38" t="str">
        <f>B23</f>
        <v>DGS</v>
      </c>
      <c r="C15" s="7" t="str">
        <f>C23</f>
        <v>State Financing</v>
      </c>
      <c r="D15" s="7" t="str">
        <f>D23</f>
        <v>DGS EE Retrofit</v>
      </c>
      <c r="E15" s="7" t="str">
        <f>E23</f>
        <v>NR</v>
      </c>
      <c r="F15" s="54" t="s">
        <v>4</v>
      </c>
      <c r="G15" s="337">
        <f>'DGS Projects Funded'!X107/1000000*'IOU vs DGS spending'!K26</f>
        <v>8.4447686008368075E-3</v>
      </c>
      <c r="H15" s="337">
        <f>G15</f>
        <v>8.4447686008368075E-3</v>
      </c>
      <c r="I15" s="337">
        <f t="shared" ref="I15:U15" si="1">H15</f>
        <v>8.4447686008368075E-3</v>
      </c>
      <c r="J15" s="337">
        <f t="shared" si="1"/>
        <v>8.4447686008368075E-3</v>
      </c>
      <c r="K15" s="337">
        <f t="shared" si="1"/>
        <v>8.4447686008368075E-3</v>
      </c>
      <c r="L15" s="337">
        <f>K15*1.11</f>
        <v>9.3736931469288569E-3</v>
      </c>
      <c r="M15" s="337">
        <f>K15*1.22</f>
        <v>1.0302617693020905E-2</v>
      </c>
      <c r="N15" s="337">
        <f>K15*1.33</f>
        <v>1.1231542239112954E-2</v>
      </c>
      <c r="O15" s="337">
        <f t="shared" si="1"/>
        <v>1.1231542239112954E-2</v>
      </c>
      <c r="P15" s="337">
        <f t="shared" si="1"/>
        <v>1.1231542239112954E-2</v>
      </c>
      <c r="Q15" s="337">
        <f t="shared" si="1"/>
        <v>1.1231542239112954E-2</v>
      </c>
      <c r="R15" s="337">
        <f t="shared" si="1"/>
        <v>1.1231542239112954E-2</v>
      </c>
      <c r="S15" s="337">
        <f t="shared" si="1"/>
        <v>1.1231542239112954E-2</v>
      </c>
      <c r="T15" s="337">
        <f t="shared" si="1"/>
        <v>1.1231542239112954E-2</v>
      </c>
      <c r="U15" s="337">
        <f t="shared" si="1"/>
        <v>1.1231542239112954E-2</v>
      </c>
      <c r="V15" s="29"/>
    </row>
    <row r="16" spans="2:27" x14ac:dyDescent="0.3">
      <c r="B16" s="38"/>
      <c r="C16" s="7"/>
      <c r="D16" s="7"/>
      <c r="E16" s="7"/>
      <c r="F16" s="48"/>
      <c r="G16" s="49"/>
      <c r="H16" s="49"/>
      <c r="I16" s="49"/>
      <c r="J16" s="269"/>
      <c r="K16" s="49"/>
      <c r="L16" s="267"/>
      <c r="M16" s="49"/>
      <c r="N16" s="49"/>
      <c r="O16" s="49"/>
      <c r="P16" s="49"/>
      <c r="Q16" s="49"/>
      <c r="R16" s="49"/>
      <c r="S16" s="49"/>
      <c r="T16" s="49"/>
      <c r="U16" s="49"/>
      <c r="V16" s="29"/>
    </row>
    <row r="17" spans="2:27" ht="15" thickBot="1" x14ac:dyDescent="0.35">
      <c r="B17" s="45"/>
      <c r="C17" s="46"/>
      <c r="D17" s="46"/>
      <c r="E17" s="47"/>
      <c r="F17" s="47"/>
      <c r="G17" s="41"/>
      <c r="H17" s="41"/>
      <c r="I17" s="41"/>
      <c r="J17" s="41"/>
      <c r="K17" s="41"/>
      <c r="L17" s="41"/>
      <c r="M17" s="41"/>
      <c r="N17" s="41"/>
      <c r="O17" s="41"/>
      <c r="P17" s="41"/>
      <c r="Q17" s="41"/>
      <c r="R17" s="41"/>
      <c r="S17" s="41"/>
      <c r="T17" s="41"/>
      <c r="U17" s="41"/>
      <c r="V17" s="42"/>
    </row>
    <row r="18" spans="2:27" ht="18" x14ac:dyDescent="0.35">
      <c r="B18" s="51" t="s">
        <v>597</v>
      </c>
      <c r="C18" s="23"/>
      <c r="D18" s="23"/>
      <c r="E18" s="24"/>
      <c r="F18" s="24"/>
      <c r="G18" s="25"/>
      <c r="H18" s="25"/>
      <c r="I18" s="25"/>
      <c r="J18" s="25"/>
      <c r="K18" s="25"/>
      <c r="L18" s="25"/>
      <c r="M18" s="25"/>
      <c r="N18" s="25"/>
      <c r="O18" s="25"/>
      <c r="P18" s="25"/>
      <c r="Q18" s="25"/>
      <c r="R18" s="25"/>
      <c r="S18" s="25"/>
      <c r="T18" s="25"/>
      <c r="U18" s="25"/>
      <c r="V18" s="26"/>
    </row>
    <row r="19" spans="2:27" x14ac:dyDescent="0.3">
      <c r="B19" s="44"/>
      <c r="C19" s="12"/>
      <c r="D19" s="28"/>
      <c r="E19" s="12"/>
      <c r="F19" s="12"/>
      <c r="G19" s="3"/>
      <c r="H19" s="3"/>
      <c r="I19" s="3"/>
      <c r="J19" s="3"/>
      <c r="K19" s="3"/>
      <c r="L19" s="3"/>
      <c r="M19" s="3"/>
      <c r="N19" s="3"/>
      <c r="O19" s="3"/>
      <c r="P19" s="3"/>
      <c r="Q19" s="3"/>
      <c r="R19" s="3"/>
      <c r="S19" s="3"/>
      <c r="T19" s="3"/>
      <c r="U19" s="3"/>
      <c r="V19" s="29"/>
    </row>
    <row r="20" spans="2:27" x14ac:dyDescent="0.3">
      <c r="B20" s="30"/>
      <c r="C20" s="27"/>
      <c r="D20" s="28"/>
      <c r="E20" s="12"/>
      <c r="F20" s="12"/>
      <c r="G20" s="3"/>
      <c r="H20" s="3"/>
      <c r="I20" s="3"/>
      <c r="J20" s="3"/>
      <c r="K20" s="3"/>
      <c r="L20" s="3"/>
      <c r="M20" s="3"/>
      <c r="N20" s="3"/>
      <c r="O20" s="3"/>
      <c r="P20" s="3"/>
      <c r="Q20" s="3"/>
      <c r="R20" s="3"/>
      <c r="S20" s="3"/>
      <c r="T20" s="3"/>
      <c r="U20" s="3"/>
      <c r="V20" s="29"/>
    </row>
    <row r="21" spans="2:27" s="8" customFormat="1" ht="18" x14ac:dyDescent="0.35">
      <c r="B21" s="31" t="s">
        <v>1</v>
      </c>
      <c r="C21" s="32" t="s">
        <v>15</v>
      </c>
      <c r="D21" s="32" t="s">
        <v>3</v>
      </c>
      <c r="E21" s="32" t="s">
        <v>29</v>
      </c>
      <c r="F21" s="33" t="s">
        <v>43</v>
      </c>
      <c r="G21" s="32">
        <v>2015</v>
      </c>
      <c r="H21" s="32">
        <v>2016</v>
      </c>
      <c r="I21" s="32">
        <v>2017</v>
      </c>
      <c r="J21" s="32">
        <v>2018</v>
      </c>
      <c r="K21" s="32">
        <v>2019</v>
      </c>
      <c r="L21" s="32">
        <v>2020</v>
      </c>
      <c r="M21" s="32">
        <v>2021</v>
      </c>
      <c r="N21" s="32">
        <v>2022</v>
      </c>
      <c r="O21" s="32">
        <v>2023</v>
      </c>
      <c r="P21" s="32">
        <v>2024</v>
      </c>
      <c r="Q21" s="32">
        <v>2025</v>
      </c>
      <c r="R21" s="32">
        <v>2026</v>
      </c>
      <c r="S21" s="34">
        <v>2027</v>
      </c>
      <c r="T21" s="34">
        <v>2028</v>
      </c>
      <c r="U21" s="34">
        <v>2029</v>
      </c>
      <c r="V21" s="36"/>
      <c r="X21"/>
      <c r="Z21" s="18"/>
      <c r="AA21" s="18"/>
    </row>
    <row r="22" spans="2:27" s="8" customFormat="1" ht="18" x14ac:dyDescent="0.35">
      <c r="B22" s="37" t="s">
        <v>51</v>
      </c>
      <c r="C22" s="20"/>
      <c r="D22" s="20"/>
      <c r="E22" s="20"/>
      <c r="F22" s="20"/>
      <c r="G22" s="355" t="s">
        <v>46</v>
      </c>
      <c r="H22" s="355"/>
      <c r="I22" s="355"/>
      <c r="J22" s="355"/>
      <c r="K22" s="355"/>
      <c r="L22" s="355"/>
      <c r="M22" s="355"/>
      <c r="N22" s="355"/>
      <c r="O22" s="355"/>
      <c r="P22" s="355"/>
      <c r="Q22" s="355"/>
      <c r="R22" s="355"/>
      <c r="S22" s="355"/>
      <c r="T22" s="355"/>
      <c r="U22" s="355"/>
      <c r="V22" s="36"/>
      <c r="Z22" s="18"/>
      <c r="AA22" s="18"/>
    </row>
    <row r="23" spans="2:27" ht="14.4" customHeight="1" x14ac:dyDescent="0.3">
      <c r="B23" s="38" t="str">
        <f>B11</f>
        <v>DGS</v>
      </c>
      <c r="C23" s="7" t="str">
        <f>C11</f>
        <v>State Financing</v>
      </c>
      <c r="D23" s="7" t="str">
        <f>D11</f>
        <v>DGS EE Retrofit</v>
      </c>
      <c r="E23" s="7" t="str">
        <f>E11</f>
        <v>NR</v>
      </c>
      <c r="F23" s="14" t="str">
        <f>F11</f>
        <v>GWh</v>
      </c>
      <c r="G23" s="11">
        <f>IF(G11="", "", G11)</f>
        <v>4.185984581911101</v>
      </c>
      <c r="H23" s="11">
        <f>IF(H11="", "", SUM(G11:H11))</f>
        <v>8.371969163822202</v>
      </c>
      <c r="I23" s="11">
        <f>IF(I11="", "", SUM(G11:I11))</f>
        <v>12.557953745733304</v>
      </c>
      <c r="J23" s="11">
        <f>IF(J11="", "", SUM(G11:J11))</f>
        <v>16.743938327644404</v>
      </c>
      <c r="K23" s="11">
        <f>IF(K11="", "", SUM(G11:K11))</f>
        <v>20.929922909555504</v>
      </c>
      <c r="L23" s="11">
        <f>IF(L11="", "", SUM(G11:L11))</f>
        <v>25.576365795476825</v>
      </c>
      <c r="M23" s="11">
        <f>IF(M11="", "", SUM(G11:M11))</f>
        <v>30.683266985408366</v>
      </c>
      <c r="N23" s="11">
        <f>IF(N11="", "", SUM(G11:N11))</f>
        <v>36.250626479350132</v>
      </c>
      <c r="O23" s="11">
        <f>IF(O11="", "", SUM(G11:O11))</f>
        <v>41.817985973291897</v>
      </c>
      <c r="P23" s="11">
        <f>IF(P11="", "", SUM(G11:P11))</f>
        <v>47.385345467233662</v>
      </c>
      <c r="Q23" s="11">
        <f>IF(Q11="", "", SUM(G11:Q11))</f>
        <v>52.952704961175428</v>
      </c>
      <c r="R23" s="11">
        <f>IF(R11="", "", SUM(G11:R11))</f>
        <v>58.520064455117193</v>
      </c>
      <c r="S23" s="11">
        <f>IF(S11="", "", SUM(G11:S11))</f>
        <v>64.087423949058959</v>
      </c>
      <c r="T23" s="11">
        <f>IF(T11="", "", SUM(G11:T11))</f>
        <v>69.654783443000724</v>
      </c>
      <c r="U23" s="11">
        <f>IF(U11="", "", SUM(G11:U11))</f>
        <v>75.22214293694249</v>
      </c>
      <c r="V23" s="29"/>
      <c r="Z23" s="5"/>
      <c r="AA23" s="5"/>
    </row>
    <row r="24" spans="2:27" x14ac:dyDescent="0.3">
      <c r="B24" s="30"/>
      <c r="C24" s="3"/>
      <c r="D24" s="3"/>
      <c r="E24" s="3"/>
      <c r="F24" s="3"/>
      <c r="G24" s="3"/>
      <c r="H24" s="3"/>
      <c r="I24" s="3"/>
      <c r="J24" s="3"/>
      <c r="K24" s="3"/>
      <c r="L24" s="3"/>
      <c r="M24" s="3"/>
      <c r="N24" s="3"/>
      <c r="O24" s="3"/>
      <c r="P24" s="3"/>
      <c r="Q24" s="3"/>
      <c r="R24" s="3"/>
      <c r="S24" s="3"/>
      <c r="T24" s="3"/>
      <c r="U24" s="3"/>
      <c r="V24" s="29"/>
    </row>
    <row r="25" spans="2:27" x14ac:dyDescent="0.3">
      <c r="B25" s="30"/>
      <c r="C25" s="3"/>
      <c r="D25" s="3"/>
      <c r="E25" s="3"/>
      <c r="F25" s="3"/>
      <c r="G25" s="3"/>
      <c r="H25" s="3"/>
      <c r="I25" s="3"/>
      <c r="J25" s="3"/>
      <c r="K25" s="3"/>
      <c r="L25" s="3"/>
      <c r="M25" s="3"/>
      <c r="N25" s="3"/>
      <c r="O25" s="3"/>
      <c r="P25" s="3"/>
      <c r="Q25" s="3"/>
      <c r="R25" s="3"/>
      <c r="S25" s="3"/>
      <c r="T25" s="3"/>
      <c r="U25" s="3"/>
      <c r="V25" s="29"/>
    </row>
    <row r="26" spans="2:27" s="8" customFormat="1" ht="18" x14ac:dyDescent="0.35">
      <c r="B26" s="37" t="s">
        <v>52</v>
      </c>
      <c r="C26" s="20"/>
      <c r="D26" s="20"/>
      <c r="E26" s="20"/>
      <c r="F26" s="20"/>
      <c r="G26" s="355" t="s">
        <v>47</v>
      </c>
      <c r="H26" s="355"/>
      <c r="I26" s="355"/>
      <c r="J26" s="355"/>
      <c r="K26" s="355"/>
      <c r="L26" s="355"/>
      <c r="M26" s="355"/>
      <c r="N26" s="355"/>
      <c r="O26" s="355"/>
      <c r="P26" s="355"/>
      <c r="Q26" s="355"/>
      <c r="R26" s="355"/>
      <c r="S26" s="355"/>
      <c r="T26" s="355"/>
      <c r="U26" s="355"/>
      <c r="V26" s="36"/>
      <c r="Z26" s="18"/>
      <c r="AA26" s="18"/>
    </row>
    <row r="27" spans="2:27" ht="14.4" customHeight="1" x14ac:dyDescent="0.3">
      <c r="B27" s="38" t="str">
        <f>B15</f>
        <v>DGS</v>
      </c>
      <c r="C27" s="7" t="str">
        <f>C15</f>
        <v>State Financing</v>
      </c>
      <c r="D27" s="7" t="str">
        <f>D15</f>
        <v>DGS EE Retrofit</v>
      </c>
      <c r="E27" s="7" t="str">
        <f>E15</f>
        <v>NR</v>
      </c>
      <c r="F27" s="15" t="str">
        <f>F15</f>
        <v>MM Therms</v>
      </c>
      <c r="G27" s="16">
        <f>IF(G15="", "", G15)</f>
        <v>8.4447686008368075E-3</v>
      </c>
      <c r="H27" s="16">
        <f>IF(H15="", "", SUM(G15:H15))</f>
        <v>1.6889537201673615E-2</v>
      </c>
      <c r="I27" s="16">
        <f>IF(I15="", "", SUM(G15:I15))</f>
        <v>2.5334305802510421E-2</v>
      </c>
      <c r="J27" s="16">
        <f>IF(J15="", "", SUM(G15:J15))</f>
        <v>3.377907440334723E-2</v>
      </c>
      <c r="K27" s="16">
        <f>IF(K15="", "", SUM(G15:K15))</f>
        <v>4.2223843004184039E-2</v>
      </c>
      <c r="L27" s="16">
        <f>IF(L15="", "", SUM(G15:L15))</f>
        <v>5.1597536151112899E-2</v>
      </c>
      <c r="M27" s="16">
        <f>IF(M15="", "", SUM(G15:M15))</f>
        <v>6.1900153844133804E-2</v>
      </c>
      <c r="N27" s="16">
        <f>IF(N15="", "", SUM(G15:N15))</f>
        <v>7.3131696083246753E-2</v>
      </c>
      <c r="O27" s="16">
        <f>IF(O15="", "", SUM(G15:O15))</f>
        <v>8.4363238322359702E-2</v>
      </c>
      <c r="P27" s="16">
        <f>IF(P15="", "", SUM(G15:P15))</f>
        <v>9.559478056147265E-2</v>
      </c>
      <c r="Q27" s="16">
        <f>IF(Q15="", "", SUM(G15:Q15))</f>
        <v>0.1068263228005856</v>
      </c>
      <c r="R27" s="16">
        <f>IF(R15="", "", SUM(G15:R15))</f>
        <v>0.11805786503969855</v>
      </c>
      <c r="S27" s="16">
        <f>IF(S15="", "", SUM(G15:S15))</f>
        <v>0.1292894072788115</v>
      </c>
      <c r="T27" s="16">
        <f>IF(T15="", "", SUM(G15:T15))</f>
        <v>0.14052094951792446</v>
      </c>
      <c r="U27" s="16">
        <f>IF(U15="", "", SUM(G15:U15))</f>
        <v>0.15175249175703742</v>
      </c>
      <c r="V27" s="29"/>
      <c r="Z27" s="5"/>
      <c r="AA27" s="5"/>
    </row>
    <row r="28" spans="2:27" x14ac:dyDescent="0.3">
      <c r="B28" s="30"/>
      <c r="C28" s="3"/>
      <c r="D28" s="3"/>
      <c r="E28" s="3"/>
      <c r="F28" s="3"/>
      <c r="G28" s="3"/>
      <c r="H28" s="3"/>
      <c r="I28" s="3"/>
      <c r="J28" s="3"/>
      <c r="K28" s="3"/>
      <c r="L28" s="3"/>
      <c r="M28" s="3"/>
      <c r="N28" s="3"/>
      <c r="O28" s="3"/>
      <c r="P28" s="3"/>
      <c r="Q28" s="3"/>
      <c r="R28" s="3"/>
      <c r="S28" s="3"/>
      <c r="T28" s="3"/>
      <c r="U28" s="3"/>
      <c r="V28" s="29"/>
    </row>
    <row r="29" spans="2:27" ht="15" thickBot="1" x14ac:dyDescent="0.35">
      <c r="B29" s="40"/>
      <c r="C29" s="41"/>
      <c r="D29" s="41"/>
      <c r="E29" s="41"/>
      <c r="F29" s="41"/>
      <c r="G29" s="41"/>
      <c r="H29" s="41"/>
      <c r="I29" s="41"/>
      <c r="J29" s="41"/>
      <c r="K29" s="41"/>
      <c r="L29" s="41"/>
      <c r="M29" s="41"/>
      <c r="N29" s="41"/>
      <c r="O29" s="41"/>
      <c r="P29" s="41"/>
      <c r="Q29" s="41"/>
      <c r="R29" s="41"/>
      <c r="S29" s="41"/>
      <c r="T29" s="41"/>
      <c r="U29" s="41"/>
      <c r="V29" s="42"/>
    </row>
    <row r="46" spans="6:6" x14ac:dyDescent="0.3">
      <c r="F46" s="6"/>
    </row>
    <row r="47" spans="6:6" x14ac:dyDescent="0.3">
      <c r="F47" s="6"/>
    </row>
  </sheetData>
  <mergeCells count="4">
    <mergeCell ref="G10:U10"/>
    <mergeCell ref="G14:U14"/>
    <mergeCell ref="G22:U22"/>
    <mergeCell ref="G26:U26"/>
  </mergeCells>
  <pageMargins left="0.7" right="0.7" top="0.5" bottom="0.5" header="0.3" footer="0.3"/>
  <pageSetup paperSize="5" scale="50" orientation="landscape" r:id="rId1"/>
  <headerFooter>
    <oddFooter>&amp;L&amp;Z&amp;F&amp;A</oddFooter>
  </headerFooter>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filterMode="1">
    <tabColor theme="3" tint="0.59999389629810485"/>
    <pageSetUpPr fitToPage="1"/>
  </sheetPr>
  <dimension ref="A1:BF108"/>
  <sheetViews>
    <sheetView view="pageBreakPreview" zoomScale="70" zoomScaleNormal="100" zoomScaleSheetLayoutView="70" workbookViewId="0">
      <pane ySplit="5" topLeftCell="A6" activePane="bottomLeft" state="frozen"/>
      <selection activeCell="I44" sqref="I44"/>
      <selection pane="bottomLeft" activeCell="I44" sqref="I44"/>
    </sheetView>
  </sheetViews>
  <sheetFormatPr defaultColWidth="9.109375" defaultRowHeight="14.4" x14ac:dyDescent="0.3"/>
  <cols>
    <col min="1" max="1" width="3.6640625" style="257" customWidth="1"/>
    <col min="2" max="2" width="6.33203125" style="258" hidden="1" customWidth="1"/>
    <col min="3" max="3" width="8.6640625" style="270" hidden="1" customWidth="1"/>
    <col min="4" max="4" width="11.109375" style="270" hidden="1" customWidth="1"/>
    <col min="5" max="5" width="9.33203125" style="270" customWidth="1"/>
    <col min="6" max="6" width="10" style="270" customWidth="1"/>
    <col min="7" max="8" width="20.6640625" style="270" customWidth="1"/>
    <col min="9" max="9" width="9.109375" style="270" hidden="1" customWidth="1"/>
    <col min="10" max="10" width="4.6640625" style="258" customWidth="1"/>
    <col min="11" max="11" width="4.6640625" style="258" hidden="1" customWidth="1"/>
    <col min="12" max="12" width="4.6640625" style="270" hidden="1" customWidth="1"/>
    <col min="13" max="14" width="13.6640625" style="259" hidden="1" customWidth="1"/>
    <col min="15" max="16" width="9.6640625" style="270" customWidth="1"/>
    <col min="17" max="19" width="9.6640625" style="270" hidden="1" customWidth="1"/>
    <col min="20" max="20" width="17.5546875" style="270" customWidth="1"/>
    <col min="21" max="22" width="11.6640625" style="270" customWidth="1"/>
    <col min="23" max="23" width="14.88671875" style="270" customWidth="1"/>
    <col min="24" max="24" width="12.88671875" style="270" customWidth="1"/>
    <col min="25" max="25" width="11.6640625" style="259" customWidth="1"/>
    <col min="26" max="31" width="4.6640625" style="259" customWidth="1"/>
    <col min="32" max="32" width="17" style="260" hidden="1" customWidth="1"/>
    <col min="33" max="33" width="16" style="260" hidden="1" customWidth="1"/>
    <col min="34" max="34" width="12.33203125" style="260" hidden="1" customWidth="1"/>
    <col min="35" max="35" width="12.6640625" style="260" hidden="1" customWidth="1"/>
    <col min="36" max="36" width="11.6640625" style="260" hidden="1" customWidth="1"/>
    <col min="37" max="47" width="3.6640625" style="270" customWidth="1"/>
    <col min="48" max="48" width="10.88671875" style="270" customWidth="1"/>
    <col min="49" max="49" width="10.33203125" style="270" customWidth="1"/>
    <col min="50" max="50" width="62.44140625" style="260" customWidth="1"/>
    <col min="51" max="61" width="13.44140625" style="270" customWidth="1"/>
    <col min="62" max="16384" width="9.109375" style="270"/>
  </cols>
  <sheetData>
    <row r="1" spans="1:58" ht="46.2" x14ac:dyDescent="0.3">
      <c r="A1" s="359" t="s">
        <v>71</v>
      </c>
      <c r="B1" s="360"/>
      <c r="C1" s="360"/>
      <c r="D1" s="360"/>
      <c r="E1" s="360"/>
      <c r="F1" s="360"/>
      <c r="G1" s="360"/>
      <c r="H1" s="360"/>
      <c r="I1" s="360"/>
      <c r="J1" s="360"/>
      <c r="K1" s="360"/>
      <c r="L1" s="360"/>
      <c r="M1" s="360"/>
      <c r="N1" s="360"/>
      <c r="O1" s="360"/>
      <c r="P1" s="360"/>
      <c r="Q1" s="360"/>
      <c r="R1" s="360"/>
      <c r="S1" s="360"/>
      <c r="T1" s="360"/>
      <c r="U1" s="360"/>
      <c r="V1" s="360"/>
      <c r="W1" s="360"/>
      <c r="X1" s="360"/>
      <c r="Y1" s="360"/>
      <c r="Z1" s="360"/>
      <c r="AA1" s="360"/>
      <c r="AB1" s="360"/>
      <c r="AC1" s="360"/>
      <c r="AD1" s="360"/>
      <c r="AE1" s="360"/>
      <c r="AF1" s="360"/>
      <c r="AG1" s="360"/>
      <c r="AH1" s="360"/>
      <c r="AI1" s="360"/>
      <c r="AJ1" s="360"/>
      <c r="AK1" s="360"/>
      <c r="AL1" s="360"/>
      <c r="AM1" s="360"/>
      <c r="AN1" s="360"/>
      <c r="AO1" s="360"/>
      <c r="AP1" s="360"/>
      <c r="AQ1" s="360"/>
      <c r="AR1" s="360"/>
      <c r="AS1" s="360"/>
      <c r="AT1" s="360"/>
      <c r="AU1" s="360"/>
      <c r="AV1" s="360"/>
      <c r="AW1" s="360"/>
      <c r="AX1" s="360"/>
    </row>
    <row r="2" spans="1:58" ht="18" customHeight="1" thickBot="1" x14ac:dyDescent="0.35">
      <c r="A2" s="361" t="s">
        <v>72</v>
      </c>
      <c r="B2" s="362"/>
      <c r="C2" s="362"/>
      <c r="D2" s="362"/>
      <c r="E2" s="362"/>
      <c r="F2" s="362"/>
      <c r="G2" s="362"/>
      <c r="H2" s="362"/>
      <c r="I2" s="362"/>
      <c r="J2" s="362"/>
      <c r="K2" s="362"/>
      <c r="L2" s="362"/>
      <c r="M2" s="62"/>
      <c r="N2" s="62"/>
      <c r="O2" s="290" t="s">
        <v>574</v>
      </c>
      <c r="P2" s="63"/>
      <c r="Q2" s="63"/>
      <c r="R2" s="63"/>
      <c r="S2" s="63"/>
      <c r="T2" s="63"/>
      <c r="U2" s="63"/>
      <c r="V2" s="63"/>
      <c r="W2" s="63"/>
      <c r="X2" s="63"/>
      <c r="Y2" s="64"/>
      <c r="Z2" s="64"/>
      <c r="AA2" s="64"/>
      <c r="AB2" s="64"/>
      <c r="AC2" s="64"/>
      <c r="AD2" s="64"/>
      <c r="AE2" s="64"/>
      <c r="AF2" s="65"/>
      <c r="AG2" s="65"/>
      <c r="AH2" s="65"/>
      <c r="AI2" s="65"/>
      <c r="AJ2" s="65"/>
      <c r="AK2" s="66"/>
      <c r="AL2" s="66"/>
      <c r="AM2" s="66"/>
      <c r="AN2" s="66"/>
      <c r="AO2" s="66"/>
      <c r="AP2" s="66"/>
      <c r="AQ2" s="66"/>
      <c r="AR2" s="66"/>
      <c r="AS2" s="66"/>
      <c r="AT2" s="66"/>
      <c r="AU2" s="66"/>
      <c r="AV2" s="66"/>
      <c r="AW2" s="66"/>
      <c r="AX2" s="67"/>
    </row>
    <row r="3" spans="1:58" ht="26.4" thickBot="1" x14ac:dyDescent="0.35">
      <c r="A3" s="363" t="s">
        <v>73</v>
      </c>
      <c r="B3" s="364"/>
      <c r="C3" s="364"/>
      <c r="D3" s="364"/>
      <c r="E3" s="364"/>
      <c r="F3" s="364"/>
      <c r="G3" s="364"/>
      <c r="H3" s="364"/>
      <c r="I3" s="364"/>
      <c r="J3" s="364"/>
      <c r="K3" s="364"/>
      <c r="L3" s="364"/>
      <c r="M3" s="364"/>
      <c r="N3" s="364"/>
      <c r="O3" s="364"/>
      <c r="P3" s="364"/>
      <c r="Q3" s="364"/>
      <c r="R3" s="364"/>
      <c r="S3" s="364"/>
      <c r="T3" s="364"/>
      <c r="U3" s="364"/>
      <c r="V3" s="364"/>
      <c r="W3" s="364"/>
      <c r="X3" s="364"/>
      <c r="Y3" s="364"/>
      <c r="Z3" s="364"/>
      <c r="AA3" s="364"/>
      <c r="AB3" s="364"/>
      <c r="AC3" s="364"/>
      <c r="AD3" s="364"/>
      <c r="AE3" s="364"/>
      <c r="AF3" s="364"/>
      <c r="AG3" s="364"/>
      <c r="AH3" s="364"/>
      <c r="AI3" s="364"/>
      <c r="AJ3" s="365"/>
      <c r="AK3" s="366" t="s">
        <v>74</v>
      </c>
      <c r="AL3" s="367"/>
      <c r="AM3" s="367"/>
      <c r="AN3" s="367"/>
      <c r="AO3" s="367"/>
      <c r="AP3" s="367"/>
      <c r="AQ3" s="367"/>
      <c r="AR3" s="367"/>
      <c r="AS3" s="367"/>
      <c r="AT3" s="367"/>
      <c r="AU3" s="368"/>
      <c r="AV3" s="369" t="s">
        <v>75</v>
      </c>
      <c r="AW3" s="68"/>
      <c r="AX3" s="69" t="s">
        <v>76</v>
      </c>
    </row>
    <row r="4" spans="1:58" ht="25.8" x14ac:dyDescent="0.3">
      <c r="A4" s="372" t="s">
        <v>77</v>
      </c>
      <c r="B4" s="373"/>
      <c r="C4" s="373"/>
      <c r="D4" s="373"/>
      <c r="E4" s="373"/>
      <c r="F4" s="373"/>
      <c r="G4" s="373"/>
      <c r="H4" s="373"/>
      <c r="I4" s="373"/>
      <c r="J4" s="374"/>
      <c r="K4" s="372" t="s">
        <v>78</v>
      </c>
      <c r="L4" s="375"/>
      <c r="M4" s="375"/>
      <c r="N4" s="376"/>
      <c r="O4" s="372" t="s">
        <v>79</v>
      </c>
      <c r="P4" s="375"/>
      <c r="Q4" s="375"/>
      <c r="R4" s="375"/>
      <c r="S4" s="375"/>
      <c r="T4" s="375"/>
      <c r="U4" s="375"/>
      <c r="V4" s="375"/>
      <c r="W4" s="375"/>
      <c r="X4" s="375"/>
      <c r="Y4" s="376"/>
      <c r="Z4" s="372" t="s">
        <v>80</v>
      </c>
      <c r="AA4" s="375"/>
      <c r="AB4" s="375"/>
      <c r="AC4" s="375"/>
      <c r="AD4" s="375"/>
      <c r="AE4" s="376"/>
      <c r="AF4" s="372" t="s">
        <v>81</v>
      </c>
      <c r="AG4" s="377"/>
      <c r="AH4" s="372" t="s">
        <v>82</v>
      </c>
      <c r="AI4" s="378"/>
      <c r="AJ4" s="377"/>
      <c r="AK4" s="70"/>
      <c r="AL4" s="71"/>
      <c r="AM4" s="71"/>
      <c r="AN4" s="71"/>
      <c r="AO4" s="71"/>
      <c r="AP4" s="71"/>
      <c r="AQ4" s="71"/>
      <c r="AR4" s="71"/>
      <c r="AS4" s="71"/>
      <c r="AT4" s="71"/>
      <c r="AU4" s="72"/>
      <c r="AV4" s="370"/>
      <c r="AW4" s="73"/>
      <c r="AX4" s="74"/>
    </row>
    <row r="5" spans="1:58" ht="216" customHeight="1" thickBot="1" x14ac:dyDescent="0.35">
      <c r="A5" s="75"/>
      <c r="B5" s="76" t="s">
        <v>83</v>
      </c>
      <c r="C5" s="77" t="s">
        <v>84</v>
      </c>
      <c r="D5" s="77" t="s">
        <v>85</v>
      </c>
      <c r="E5" s="77" t="s">
        <v>86</v>
      </c>
      <c r="F5" s="77" t="s">
        <v>87</v>
      </c>
      <c r="G5" s="78" t="s">
        <v>88</v>
      </c>
      <c r="H5" s="78" t="s">
        <v>89</v>
      </c>
      <c r="I5" s="79" t="s">
        <v>90</v>
      </c>
      <c r="J5" s="80" t="s">
        <v>91</v>
      </c>
      <c r="K5" s="81" t="s">
        <v>92</v>
      </c>
      <c r="L5" s="79" t="s">
        <v>93</v>
      </c>
      <c r="M5" s="82" t="s">
        <v>94</v>
      </c>
      <c r="N5" s="83" t="s">
        <v>95</v>
      </c>
      <c r="O5" s="79" t="s">
        <v>96</v>
      </c>
      <c r="P5" s="79" t="s">
        <v>97</v>
      </c>
      <c r="Q5" s="79" t="s">
        <v>98</v>
      </c>
      <c r="R5" s="79" t="s">
        <v>99</v>
      </c>
      <c r="S5" s="79" t="s">
        <v>100</v>
      </c>
      <c r="T5" s="84" t="s">
        <v>101</v>
      </c>
      <c r="U5" s="84" t="s">
        <v>102</v>
      </c>
      <c r="V5" s="84" t="s">
        <v>103</v>
      </c>
      <c r="W5" s="84" t="s">
        <v>104</v>
      </c>
      <c r="X5" s="84" t="s">
        <v>105</v>
      </c>
      <c r="Y5" s="85" t="s">
        <v>106</v>
      </c>
      <c r="Z5" s="86" t="s">
        <v>107</v>
      </c>
      <c r="AA5" s="87" t="s">
        <v>108</v>
      </c>
      <c r="AB5" s="87" t="s">
        <v>109</v>
      </c>
      <c r="AC5" s="87" t="s">
        <v>110</v>
      </c>
      <c r="AD5" s="87" t="s">
        <v>111</v>
      </c>
      <c r="AE5" s="88" t="s">
        <v>112</v>
      </c>
      <c r="AF5" s="89" t="s">
        <v>113</v>
      </c>
      <c r="AG5" s="90" t="s">
        <v>114</v>
      </c>
      <c r="AH5" s="77" t="s">
        <v>115</v>
      </c>
      <c r="AI5" s="77" t="s">
        <v>116</v>
      </c>
      <c r="AJ5" s="90" t="s">
        <v>114</v>
      </c>
      <c r="AK5" s="91" t="s">
        <v>117</v>
      </c>
      <c r="AL5" s="92" t="s">
        <v>118</v>
      </c>
      <c r="AM5" s="92" t="s">
        <v>119</v>
      </c>
      <c r="AN5" s="93" t="s">
        <v>120</v>
      </c>
      <c r="AO5" s="92" t="s">
        <v>121</v>
      </c>
      <c r="AP5" s="92" t="s">
        <v>122</v>
      </c>
      <c r="AQ5" s="92" t="s">
        <v>123</v>
      </c>
      <c r="AR5" s="92" t="s">
        <v>124</v>
      </c>
      <c r="AS5" s="94" t="s">
        <v>125</v>
      </c>
      <c r="AT5" s="92" t="s">
        <v>126</v>
      </c>
      <c r="AU5" s="95" t="s">
        <v>127</v>
      </c>
      <c r="AV5" s="371"/>
      <c r="AW5" s="96" t="s">
        <v>128</v>
      </c>
      <c r="AX5" s="97"/>
      <c r="AY5" s="275" t="s">
        <v>549</v>
      </c>
      <c r="AZ5" s="270" t="s">
        <v>548</v>
      </c>
      <c r="BA5" s="270" t="s">
        <v>547</v>
      </c>
      <c r="BB5" s="270" t="s">
        <v>546</v>
      </c>
      <c r="BC5" s="270" t="s">
        <v>545</v>
      </c>
      <c r="BD5" s="270" t="s">
        <v>544</v>
      </c>
      <c r="BE5" s="270" t="s">
        <v>543</v>
      </c>
      <c r="BF5" s="270" t="s">
        <v>542</v>
      </c>
    </row>
    <row r="6" spans="1:58" s="124" customFormat="1" ht="28.8" x14ac:dyDescent="0.3">
      <c r="A6" s="98">
        <v>1</v>
      </c>
      <c r="B6" s="99" t="s">
        <v>129</v>
      </c>
      <c r="C6" s="100">
        <v>137689</v>
      </c>
      <c r="D6" s="100">
        <v>3174151</v>
      </c>
      <c r="E6" s="100" t="s">
        <v>19</v>
      </c>
      <c r="F6" s="100" t="s">
        <v>130</v>
      </c>
      <c r="G6" s="101" t="s">
        <v>131</v>
      </c>
      <c r="H6" s="101" t="s">
        <v>132</v>
      </c>
      <c r="I6" s="102" t="s">
        <v>133</v>
      </c>
      <c r="J6" s="103">
        <v>1</v>
      </c>
      <c r="K6" s="104" t="s">
        <v>134</v>
      </c>
      <c r="L6" s="102" t="s">
        <v>135</v>
      </c>
      <c r="M6" s="105"/>
      <c r="N6" s="106"/>
      <c r="O6" s="107" t="s">
        <v>136</v>
      </c>
      <c r="P6" s="108" t="s">
        <v>136</v>
      </c>
      <c r="Q6" s="109" t="s">
        <v>137</v>
      </c>
      <c r="R6" s="109"/>
      <c r="S6" s="109"/>
      <c r="T6" s="110">
        <v>434384</v>
      </c>
      <c r="U6" s="111" t="s">
        <v>137</v>
      </c>
      <c r="V6" s="111"/>
      <c r="W6" s="111"/>
      <c r="X6" s="111"/>
      <c r="Y6" s="112">
        <v>64232</v>
      </c>
      <c r="Z6" s="113" t="s">
        <v>138</v>
      </c>
      <c r="AA6" s="114" t="s">
        <v>134</v>
      </c>
      <c r="AB6" s="114" t="s">
        <v>138</v>
      </c>
      <c r="AC6" s="114" t="s">
        <v>134</v>
      </c>
      <c r="AD6" s="114" t="s">
        <v>138</v>
      </c>
      <c r="AE6" s="112" t="s">
        <v>134</v>
      </c>
      <c r="AF6" s="115" t="s">
        <v>139</v>
      </c>
      <c r="AG6" s="116" t="s">
        <v>140</v>
      </c>
      <c r="AH6" s="117" t="s">
        <v>141</v>
      </c>
      <c r="AI6" s="118" t="s">
        <v>142</v>
      </c>
      <c r="AJ6" s="116" t="s">
        <v>143</v>
      </c>
      <c r="AK6" s="119" t="s">
        <v>32</v>
      </c>
      <c r="AL6" s="120" t="s">
        <v>32</v>
      </c>
      <c r="AM6" s="120" t="s">
        <v>32</v>
      </c>
      <c r="AN6" s="120" t="s">
        <v>32</v>
      </c>
      <c r="AO6" s="120" t="s">
        <v>32</v>
      </c>
      <c r="AP6" s="120" t="s">
        <v>32</v>
      </c>
      <c r="AQ6" s="120" t="s">
        <v>32</v>
      </c>
      <c r="AR6" s="120" t="s">
        <v>32</v>
      </c>
      <c r="AS6" s="120" t="s">
        <v>32</v>
      </c>
      <c r="AT6" s="120" t="s">
        <v>32</v>
      </c>
      <c r="AU6" s="120" t="s">
        <v>32</v>
      </c>
      <c r="AV6" s="121">
        <v>42194</v>
      </c>
      <c r="AW6" s="122">
        <v>42612</v>
      </c>
      <c r="AX6" s="123" t="s">
        <v>144</v>
      </c>
      <c r="AY6" s="124" t="s">
        <v>32</v>
      </c>
      <c r="AZ6" s="274">
        <f>'[2]IOU vs DGS spending'!F9</f>
        <v>1542846</v>
      </c>
      <c r="BA6" s="273">
        <f>AZ6/T6</f>
        <v>3.5518020921580904</v>
      </c>
    </row>
    <row r="7" spans="1:58" s="124" customFormat="1" ht="172.8" x14ac:dyDescent="0.3">
      <c r="A7" s="125">
        <v>6</v>
      </c>
      <c r="B7" s="126" t="s">
        <v>145</v>
      </c>
      <c r="C7" s="127">
        <v>137528</v>
      </c>
      <c r="D7" s="127">
        <v>3179249</v>
      </c>
      <c r="E7" s="127" t="s">
        <v>146</v>
      </c>
      <c r="F7" s="127" t="s">
        <v>130</v>
      </c>
      <c r="G7" s="128" t="s">
        <v>147</v>
      </c>
      <c r="H7" s="128" t="s">
        <v>148</v>
      </c>
      <c r="I7" s="108" t="s">
        <v>149</v>
      </c>
      <c r="J7" s="129">
        <v>2</v>
      </c>
      <c r="K7" s="130" t="s">
        <v>134</v>
      </c>
      <c r="L7" s="108" t="s">
        <v>150</v>
      </c>
      <c r="M7" s="131">
        <v>0</v>
      </c>
      <c r="N7" s="132">
        <v>1446419</v>
      </c>
      <c r="O7" s="107" t="s">
        <v>151</v>
      </c>
      <c r="P7" s="108" t="s">
        <v>152</v>
      </c>
      <c r="Q7" s="109" t="s">
        <v>137</v>
      </c>
      <c r="R7" s="109" t="s">
        <v>137</v>
      </c>
      <c r="S7" s="109" t="s">
        <v>153</v>
      </c>
      <c r="T7" s="110">
        <v>924000</v>
      </c>
      <c r="U7" s="110">
        <v>10165</v>
      </c>
      <c r="V7" s="110" t="s">
        <v>137</v>
      </c>
      <c r="W7" s="110" t="s">
        <v>137</v>
      </c>
      <c r="X7" s="110" t="s">
        <v>137</v>
      </c>
      <c r="Y7" s="133">
        <v>116481</v>
      </c>
      <c r="Z7" s="134" t="s">
        <v>138</v>
      </c>
      <c r="AA7" s="135" t="s">
        <v>138</v>
      </c>
      <c r="AB7" s="135" t="s">
        <v>138</v>
      </c>
      <c r="AC7" s="135" t="s">
        <v>134</v>
      </c>
      <c r="AD7" s="135" t="s">
        <v>134</v>
      </c>
      <c r="AE7" s="133" t="s">
        <v>134</v>
      </c>
      <c r="AF7" s="115" t="s">
        <v>154</v>
      </c>
      <c r="AG7" s="116" t="s">
        <v>155</v>
      </c>
      <c r="AH7" s="117" t="s">
        <v>141</v>
      </c>
      <c r="AI7" s="118" t="s">
        <v>156</v>
      </c>
      <c r="AJ7" s="116" t="s">
        <v>157</v>
      </c>
      <c r="AK7" s="119" t="s">
        <v>32</v>
      </c>
      <c r="AL7" s="120" t="s">
        <v>32</v>
      </c>
      <c r="AM7" s="120" t="s">
        <v>32</v>
      </c>
      <c r="AN7" s="120" t="s">
        <v>32</v>
      </c>
      <c r="AO7" s="120" t="s">
        <v>32</v>
      </c>
      <c r="AP7" s="120" t="s">
        <v>32</v>
      </c>
      <c r="AQ7" s="120" t="s">
        <v>32</v>
      </c>
      <c r="AR7" s="120" t="s">
        <v>32</v>
      </c>
      <c r="AS7" s="120" t="s">
        <v>32</v>
      </c>
      <c r="AT7" s="120" t="s">
        <v>32</v>
      </c>
      <c r="AU7" s="136"/>
      <c r="AV7" s="137">
        <v>42557</v>
      </c>
      <c r="AW7" s="138">
        <v>42949</v>
      </c>
      <c r="AX7" s="123" t="s">
        <v>158</v>
      </c>
      <c r="AY7" s="124" t="s">
        <v>32</v>
      </c>
      <c r="AZ7" s="274">
        <f>'[2]IOU vs DGS spending'!F12</f>
        <v>1470221</v>
      </c>
      <c r="BA7" s="273">
        <f>AZ7/T7</f>
        <v>1.5911482683982685</v>
      </c>
    </row>
    <row r="8" spans="1:58" s="124" customFormat="1" ht="43.2" x14ac:dyDescent="0.3">
      <c r="A8" s="125">
        <v>2</v>
      </c>
      <c r="B8" s="126" t="s">
        <v>159</v>
      </c>
      <c r="C8" s="127">
        <v>137690</v>
      </c>
      <c r="D8" s="127">
        <v>3174216</v>
      </c>
      <c r="E8" s="127" t="s">
        <v>160</v>
      </c>
      <c r="F8" s="127" t="s">
        <v>130</v>
      </c>
      <c r="G8" s="128" t="s">
        <v>161</v>
      </c>
      <c r="H8" s="128" t="s">
        <v>162</v>
      </c>
      <c r="I8" s="108" t="s">
        <v>133</v>
      </c>
      <c r="J8" s="129">
        <v>2</v>
      </c>
      <c r="K8" s="130" t="s">
        <v>134</v>
      </c>
      <c r="L8" s="108" t="s">
        <v>135</v>
      </c>
      <c r="M8" s="131"/>
      <c r="N8" s="132"/>
      <c r="O8" s="107" t="s">
        <v>136</v>
      </c>
      <c r="P8" s="108" t="s">
        <v>136</v>
      </c>
      <c r="Q8" s="109" t="s">
        <v>137</v>
      </c>
      <c r="R8" s="109"/>
      <c r="S8" s="109"/>
      <c r="T8" s="110">
        <v>789528</v>
      </c>
      <c r="U8" s="110">
        <v>15854</v>
      </c>
      <c r="V8" s="110"/>
      <c r="W8" s="110"/>
      <c r="X8" s="110"/>
      <c r="Y8" s="133">
        <v>165284</v>
      </c>
      <c r="Z8" s="134" t="s">
        <v>138</v>
      </c>
      <c r="AA8" s="135" t="s">
        <v>134</v>
      </c>
      <c r="AB8" s="135" t="s">
        <v>138</v>
      </c>
      <c r="AC8" s="135" t="s">
        <v>134</v>
      </c>
      <c r="AD8" s="135" t="s">
        <v>134</v>
      </c>
      <c r="AE8" s="133" t="s">
        <v>138</v>
      </c>
      <c r="AF8" s="115" t="s">
        <v>163</v>
      </c>
      <c r="AG8" s="116" t="s">
        <v>164</v>
      </c>
      <c r="AH8" s="117" t="s">
        <v>165</v>
      </c>
      <c r="AI8" s="118" t="s">
        <v>166</v>
      </c>
      <c r="AJ8" s="116" t="s">
        <v>167</v>
      </c>
      <c r="AK8" s="119" t="s">
        <v>32</v>
      </c>
      <c r="AL8" s="120" t="s">
        <v>32</v>
      </c>
      <c r="AM8" s="120" t="s">
        <v>32</v>
      </c>
      <c r="AN8" s="120" t="s">
        <v>32</v>
      </c>
      <c r="AO8" s="120" t="s">
        <v>32</v>
      </c>
      <c r="AP8" s="120" t="s">
        <v>32</v>
      </c>
      <c r="AQ8" s="120" t="s">
        <v>32</v>
      </c>
      <c r="AR8" s="120" t="s">
        <v>32</v>
      </c>
      <c r="AS8" s="120" t="s">
        <v>32</v>
      </c>
      <c r="AT8" s="120" t="s">
        <v>32</v>
      </c>
      <c r="AU8" s="136"/>
      <c r="AV8" s="137">
        <v>42256</v>
      </c>
      <c r="AW8" s="138">
        <v>42919</v>
      </c>
      <c r="AX8" s="123" t="s">
        <v>168</v>
      </c>
      <c r="AY8" s="124" t="s">
        <v>32</v>
      </c>
      <c r="AZ8" s="274">
        <f>'[2]IOU vs DGS spending'!F6</f>
        <v>4580830</v>
      </c>
      <c r="BA8" s="273">
        <f>AZ8/T8</f>
        <v>5.8019854900649506</v>
      </c>
      <c r="BB8" s="273">
        <f>AZ8/U8</f>
        <v>288.93843824902234</v>
      </c>
    </row>
    <row r="9" spans="1:58" s="124" customFormat="1" ht="43.2" x14ac:dyDescent="0.3">
      <c r="A9" s="125">
        <v>3</v>
      </c>
      <c r="B9" s="126" t="s">
        <v>169</v>
      </c>
      <c r="C9" s="127">
        <v>138322</v>
      </c>
      <c r="D9" s="127">
        <v>3176297</v>
      </c>
      <c r="E9" s="127" t="s">
        <v>170</v>
      </c>
      <c r="F9" s="127" t="s">
        <v>130</v>
      </c>
      <c r="G9" s="128" t="s">
        <v>171</v>
      </c>
      <c r="H9" s="128" t="s">
        <v>172</v>
      </c>
      <c r="I9" s="108" t="s">
        <v>133</v>
      </c>
      <c r="J9" s="129">
        <v>3</v>
      </c>
      <c r="K9" s="130" t="s">
        <v>134</v>
      </c>
      <c r="L9" s="108" t="s">
        <v>135</v>
      </c>
      <c r="M9" s="131"/>
      <c r="N9" s="132"/>
      <c r="O9" s="107" t="s">
        <v>173</v>
      </c>
      <c r="P9" s="108" t="s">
        <v>174</v>
      </c>
      <c r="Q9" s="109" t="s">
        <v>137</v>
      </c>
      <c r="R9" s="109"/>
      <c r="S9" s="109"/>
      <c r="T9" s="110">
        <f>Y9/0.17</f>
        <v>2738170.588235294</v>
      </c>
      <c r="U9" s="110" t="s">
        <v>137</v>
      </c>
      <c r="V9" s="110"/>
      <c r="W9" s="110"/>
      <c r="X9" s="110"/>
      <c r="Y9" s="133">
        <v>465489</v>
      </c>
      <c r="Z9" s="134" t="s">
        <v>138</v>
      </c>
      <c r="AA9" s="135" t="s">
        <v>138</v>
      </c>
      <c r="AB9" s="135" t="s">
        <v>138</v>
      </c>
      <c r="AC9" s="135" t="s">
        <v>134</v>
      </c>
      <c r="AD9" s="135" t="s">
        <v>134</v>
      </c>
      <c r="AE9" s="133" t="s">
        <v>138</v>
      </c>
      <c r="AF9" s="115" t="s">
        <v>175</v>
      </c>
      <c r="AG9" s="116" t="s">
        <v>176</v>
      </c>
      <c r="AH9" s="117" t="s">
        <v>177</v>
      </c>
      <c r="AI9" s="118" t="s">
        <v>178</v>
      </c>
      <c r="AJ9" s="116" t="s">
        <v>179</v>
      </c>
      <c r="AK9" s="119" t="s">
        <v>32</v>
      </c>
      <c r="AL9" s="120" t="s">
        <v>32</v>
      </c>
      <c r="AM9" s="120" t="s">
        <v>32</v>
      </c>
      <c r="AN9" s="120" t="s">
        <v>32</v>
      </c>
      <c r="AO9" s="120" t="s">
        <v>32</v>
      </c>
      <c r="AP9" s="120" t="s">
        <v>32</v>
      </c>
      <c r="AQ9" s="120" t="s">
        <v>32</v>
      </c>
      <c r="AR9" s="120" t="s">
        <v>32</v>
      </c>
      <c r="AS9" s="120" t="s">
        <v>32</v>
      </c>
      <c r="AT9" s="120" t="s">
        <v>32</v>
      </c>
      <c r="AU9" s="136"/>
      <c r="AV9" s="137">
        <v>42323</v>
      </c>
      <c r="AW9" s="138">
        <v>42954</v>
      </c>
      <c r="AX9" s="123" t="s">
        <v>180</v>
      </c>
      <c r="AY9" s="124" t="s">
        <v>32</v>
      </c>
      <c r="AZ9" s="274">
        <f>'[2]IOU vs DGS spending'!F14</f>
        <v>10444761</v>
      </c>
      <c r="BA9" s="273">
        <f>AZ9/T9</f>
        <v>3.8145033932058547</v>
      </c>
    </row>
    <row r="10" spans="1:58" s="124" customFormat="1" ht="57.6" x14ac:dyDescent="0.3">
      <c r="A10" s="125">
        <v>4</v>
      </c>
      <c r="B10" s="126" t="s">
        <v>181</v>
      </c>
      <c r="C10" s="127">
        <v>137514</v>
      </c>
      <c r="D10" s="127">
        <v>3178066</v>
      </c>
      <c r="E10" s="127" t="s">
        <v>19</v>
      </c>
      <c r="F10" s="127" t="s">
        <v>130</v>
      </c>
      <c r="G10" s="128" t="s">
        <v>182</v>
      </c>
      <c r="H10" s="128" t="s">
        <v>183</v>
      </c>
      <c r="I10" s="108" t="s">
        <v>149</v>
      </c>
      <c r="J10" s="129">
        <v>1</v>
      </c>
      <c r="K10" s="130" t="s">
        <v>134</v>
      </c>
      <c r="L10" s="108" t="s">
        <v>135</v>
      </c>
      <c r="M10" s="131"/>
      <c r="N10" s="132"/>
      <c r="O10" s="107" t="s">
        <v>137</v>
      </c>
      <c r="P10" s="108" t="s">
        <v>184</v>
      </c>
      <c r="Q10" s="109" t="s">
        <v>31</v>
      </c>
      <c r="R10" s="109" t="s">
        <v>31</v>
      </c>
      <c r="S10" s="109" t="s">
        <v>185</v>
      </c>
      <c r="T10" s="110">
        <v>104696</v>
      </c>
      <c r="U10" s="110" t="s">
        <v>137</v>
      </c>
      <c r="V10" s="110">
        <v>419</v>
      </c>
      <c r="W10" s="110">
        <v>37</v>
      </c>
      <c r="X10" s="110" t="s">
        <v>137</v>
      </c>
      <c r="Y10" s="133">
        <v>31971</v>
      </c>
      <c r="Z10" s="134" t="s">
        <v>134</v>
      </c>
      <c r="AA10" s="135" t="s">
        <v>138</v>
      </c>
      <c r="AB10" s="135" t="s">
        <v>138</v>
      </c>
      <c r="AC10" s="135" t="s">
        <v>134</v>
      </c>
      <c r="AD10" s="135" t="s">
        <v>134</v>
      </c>
      <c r="AE10" s="133" t="s">
        <v>134</v>
      </c>
      <c r="AF10" s="115" t="s">
        <v>186</v>
      </c>
      <c r="AG10" s="116" t="s">
        <v>187</v>
      </c>
      <c r="AH10" s="117" t="s">
        <v>188</v>
      </c>
      <c r="AI10" s="118" t="s">
        <v>189</v>
      </c>
      <c r="AJ10" s="116" t="s">
        <v>190</v>
      </c>
      <c r="AK10" s="119" t="s">
        <v>32</v>
      </c>
      <c r="AL10" s="120" t="s">
        <v>32</v>
      </c>
      <c r="AM10" s="120" t="s">
        <v>32</v>
      </c>
      <c r="AN10" s="120" t="s">
        <v>32</v>
      </c>
      <c r="AO10" s="120" t="s">
        <v>32</v>
      </c>
      <c r="AP10" s="120" t="s">
        <v>32</v>
      </c>
      <c r="AQ10" s="120" t="s">
        <v>32</v>
      </c>
      <c r="AR10" s="120" t="s">
        <v>32</v>
      </c>
      <c r="AS10" s="120" t="s">
        <v>32</v>
      </c>
      <c r="AT10" s="120"/>
      <c r="AU10" s="136"/>
      <c r="AV10" s="137">
        <v>42559</v>
      </c>
      <c r="AW10" s="138">
        <v>42905</v>
      </c>
      <c r="AX10" s="123" t="s">
        <v>191</v>
      </c>
    </row>
    <row r="11" spans="1:58" s="124" customFormat="1" ht="86.4" x14ac:dyDescent="0.3">
      <c r="A11" s="125">
        <v>5</v>
      </c>
      <c r="B11" s="126" t="s">
        <v>192</v>
      </c>
      <c r="C11" s="127">
        <v>139376</v>
      </c>
      <c r="D11" s="127">
        <v>3179927</v>
      </c>
      <c r="E11" s="127" t="s">
        <v>19</v>
      </c>
      <c r="F11" s="127" t="s">
        <v>130</v>
      </c>
      <c r="G11" s="128" t="s">
        <v>193</v>
      </c>
      <c r="H11" s="128" t="s">
        <v>194</v>
      </c>
      <c r="I11" s="108" t="s">
        <v>149</v>
      </c>
      <c r="J11" s="129">
        <v>1</v>
      </c>
      <c r="K11" s="130" t="s">
        <v>138</v>
      </c>
      <c r="L11" s="108" t="s">
        <v>135</v>
      </c>
      <c r="M11" s="131">
        <v>5086082</v>
      </c>
      <c r="N11" s="132">
        <f>13089164-5086082</f>
        <v>8003082</v>
      </c>
      <c r="O11" s="107" t="s">
        <v>151</v>
      </c>
      <c r="P11" s="108" t="s">
        <v>151</v>
      </c>
      <c r="Q11" s="109" t="s">
        <v>195</v>
      </c>
      <c r="R11" s="109" t="s">
        <v>137</v>
      </c>
      <c r="S11" s="109" t="s">
        <v>196</v>
      </c>
      <c r="T11" s="110">
        <v>2900000</v>
      </c>
      <c r="U11" s="110" t="s">
        <v>137</v>
      </c>
      <c r="V11" s="110">
        <v>2617</v>
      </c>
      <c r="W11" s="110" t="s">
        <v>137</v>
      </c>
      <c r="X11" s="110">
        <v>817</v>
      </c>
      <c r="Y11" s="133">
        <v>675379</v>
      </c>
      <c r="Z11" s="134" t="s">
        <v>138</v>
      </c>
      <c r="AA11" s="135" t="s">
        <v>134</v>
      </c>
      <c r="AB11" s="135" t="s">
        <v>138</v>
      </c>
      <c r="AC11" s="135" t="s">
        <v>134</v>
      </c>
      <c r="AD11" s="135" t="s">
        <v>138</v>
      </c>
      <c r="AE11" s="133" t="s">
        <v>134</v>
      </c>
      <c r="AF11" s="115" t="s">
        <v>197</v>
      </c>
      <c r="AG11" s="116" t="s">
        <v>198</v>
      </c>
      <c r="AH11" s="117" t="s">
        <v>199</v>
      </c>
      <c r="AI11" s="118" t="s">
        <v>200</v>
      </c>
      <c r="AJ11" s="116" t="s">
        <v>201</v>
      </c>
      <c r="AK11" s="119" t="s">
        <v>32</v>
      </c>
      <c r="AL11" s="120" t="s">
        <v>32</v>
      </c>
      <c r="AM11" s="120" t="s">
        <v>32</v>
      </c>
      <c r="AN11" s="120" t="s">
        <v>32</v>
      </c>
      <c r="AO11" s="120" t="s">
        <v>32</v>
      </c>
      <c r="AP11" s="120" t="s">
        <v>32</v>
      </c>
      <c r="AQ11" s="120" t="s">
        <v>32</v>
      </c>
      <c r="AR11" s="120" t="s">
        <v>32</v>
      </c>
      <c r="AS11" s="120"/>
      <c r="AT11" s="120"/>
      <c r="AU11" s="136"/>
      <c r="AV11" s="137">
        <v>42713</v>
      </c>
      <c r="AW11" s="138">
        <v>42769</v>
      </c>
      <c r="AX11" s="123" t="s">
        <v>202</v>
      </c>
      <c r="AY11" s="124" t="s">
        <v>32</v>
      </c>
      <c r="AZ11" s="274">
        <f>'[2]IOU vs DGS spending'!F16</f>
        <v>13233758</v>
      </c>
      <c r="BA11" s="273">
        <f>AZ11/T11</f>
        <v>4.5633648275862067</v>
      </c>
    </row>
    <row r="12" spans="1:58" s="124" customFormat="1" ht="144" x14ac:dyDescent="0.3">
      <c r="A12" s="125">
        <v>7</v>
      </c>
      <c r="B12" s="126" t="s">
        <v>203</v>
      </c>
      <c r="C12" s="127">
        <v>139382</v>
      </c>
      <c r="D12" s="127">
        <v>3184092</v>
      </c>
      <c r="E12" s="127" t="s">
        <v>19</v>
      </c>
      <c r="F12" s="127" t="s">
        <v>130</v>
      </c>
      <c r="G12" s="128" t="s">
        <v>204</v>
      </c>
      <c r="H12" s="128" t="s">
        <v>205</v>
      </c>
      <c r="I12" s="108" t="s">
        <v>149</v>
      </c>
      <c r="J12" s="129">
        <v>11</v>
      </c>
      <c r="K12" s="130" t="s">
        <v>134</v>
      </c>
      <c r="L12" s="108" t="s">
        <v>135</v>
      </c>
      <c r="M12" s="131">
        <v>1089672</v>
      </c>
      <c r="N12" s="132">
        <v>2730486</v>
      </c>
      <c r="O12" s="107" t="s">
        <v>151</v>
      </c>
      <c r="P12" s="108" t="s">
        <v>152</v>
      </c>
      <c r="Q12" s="109" t="s">
        <v>137</v>
      </c>
      <c r="R12" s="109" t="s">
        <v>137</v>
      </c>
      <c r="S12" s="109" t="s">
        <v>206</v>
      </c>
      <c r="T12" s="110">
        <v>1468256</v>
      </c>
      <c r="U12" s="110" t="s">
        <v>137</v>
      </c>
      <c r="V12" s="110" t="s">
        <v>137</v>
      </c>
      <c r="W12" s="110">
        <v>1104639</v>
      </c>
      <c r="X12" s="110" t="s">
        <v>137</v>
      </c>
      <c r="Y12" s="133">
        <v>171557</v>
      </c>
      <c r="Z12" s="134" t="s">
        <v>134</v>
      </c>
      <c r="AA12" s="135" t="s">
        <v>138</v>
      </c>
      <c r="AB12" s="135" t="s">
        <v>138</v>
      </c>
      <c r="AC12" s="135" t="s">
        <v>134</v>
      </c>
      <c r="AD12" s="135" t="s">
        <v>134</v>
      </c>
      <c r="AE12" s="133" t="s">
        <v>134</v>
      </c>
      <c r="AF12" s="115" t="s">
        <v>207</v>
      </c>
      <c r="AG12" s="116" t="s">
        <v>208</v>
      </c>
      <c r="AH12" s="117" t="s">
        <v>141</v>
      </c>
      <c r="AI12" s="118" t="s">
        <v>156</v>
      </c>
      <c r="AJ12" s="116" t="s">
        <v>157</v>
      </c>
      <c r="AK12" s="119" t="s">
        <v>32</v>
      </c>
      <c r="AL12" s="120" t="s">
        <v>32</v>
      </c>
      <c r="AM12" s="120" t="s">
        <v>32</v>
      </c>
      <c r="AN12" s="120" t="s">
        <v>32</v>
      </c>
      <c r="AO12" s="120" t="s">
        <v>32</v>
      </c>
      <c r="AP12" s="120" t="s">
        <v>32</v>
      </c>
      <c r="AQ12" s="120" t="s">
        <v>32</v>
      </c>
      <c r="AR12" s="120" t="s">
        <v>32</v>
      </c>
      <c r="AS12" s="120"/>
      <c r="AT12" s="120"/>
      <c r="AU12" s="136"/>
      <c r="AV12" s="137">
        <v>42628</v>
      </c>
      <c r="AW12" s="138">
        <v>42978</v>
      </c>
      <c r="AX12" s="123" t="s">
        <v>209</v>
      </c>
      <c r="AY12" s="124" t="s">
        <v>32</v>
      </c>
      <c r="AZ12" s="274">
        <f>'[2]IOU vs DGS spending'!F19</f>
        <v>4149316</v>
      </c>
      <c r="BA12" s="273">
        <f>AZ12/T12</f>
        <v>2.8260167164309222</v>
      </c>
    </row>
    <row r="13" spans="1:58" s="124" customFormat="1" ht="273.60000000000002" x14ac:dyDescent="0.3">
      <c r="A13" s="125">
        <v>8</v>
      </c>
      <c r="B13" s="126" t="s">
        <v>210</v>
      </c>
      <c r="C13" s="127">
        <v>139055</v>
      </c>
      <c r="D13" s="127">
        <v>3186068</v>
      </c>
      <c r="E13" s="127" t="s">
        <v>211</v>
      </c>
      <c r="F13" s="127" t="s">
        <v>130</v>
      </c>
      <c r="G13" s="139" t="s">
        <v>212</v>
      </c>
      <c r="H13" s="128" t="s">
        <v>213</v>
      </c>
      <c r="I13" s="108" t="s">
        <v>214</v>
      </c>
      <c r="J13" s="129"/>
      <c r="K13" s="130"/>
      <c r="L13" s="108" t="s">
        <v>215</v>
      </c>
      <c r="M13" s="131" t="s">
        <v>216</v>
      </c>
      <c r="N13" s="132" t="s">
        <v>216</v>
      </c>
      <c r="O13" s="107" t="s">
        <v>151</v>
      </c>
      <c r="P13" s="108" t="s">
        <v>151</v>
      </c>
      <c r="Q13" s="109" t="s">
        <v>217</v>
      </c>
      <c r="R13" s="109" t="s">
        <v>217</v>
      </c>
      <c r="S13" s="109" t="s">
        <v>218</v>
      </c>
      <c r="T13" s="110">
        <v>2676070</v>
      </c>
      <c r="U13" s="110">
        <v>182497</v>
      </c>
      <c r="V13" s="140" t="s">
        <v>219</v>
      </c>
      <c r="W13" s="140" t="s">
        <v>220</v>
      </c>
      <c r="X13" s="140" t="s">
        <v>221</v>
      </c>
      <c r="Y13" s="140">
        <v>844795</v>
      </c>
      <c r="Z13" s="134" t="s">
        <v>138</v>
      </c>
      <c r="AA13" s="135" t="s">
        <v>138</v>
      </c>
      <c r="AB13" s="135" t="s">
        <v>138</v>
      </c>
      <c r="AC13" s="135" t="s">
        <v>134</v>
      </c>
      <c r="AD13" s="135" t="s">
        <v>134</v>
      </c>
      <c r="AE13" s="133" t="s">
        <v>138</v>
      </c>
      <c r="AF13" s="115" t="s">
        <v>222</v>
      </c>
      <c r="AG13" s="116" t="s">
        <v>223</v>
      </c>
      <c r="AH13" s="117" t="s">
        <v>141</v>
      </c>
      <c r="AI13" s="118" t="s">
        <v>156</v>
      </c>
      <c r="AJ13" s="116" t="s">
        <v>224</v>
      </c>
      <c r="AK13" s="119" t="s">
        <v>32</v>
      </c>
      <c r="AL13" s="120" t="s">
        <v>32</v>
      </c>
      <c r="AM13" s="120" t="s">
        <v>32</v>
      </c>
      <c r="AN13" s="120" t="s">
        <v>32</v>
      </c>
      <c r="AO13" s="120" t="s">
        <v>32</v>
      </c>
      <c r="AP13" s="120" t="s">
        <v>32</v>
      </c>
      <c r="AQ13" s="120" t="s">
        <v>32</v>
      </c>
      <c r="AR13" s="120" t="s">
        <v>32</v>
      </c>
      <c r="AS13" s="120"/>
      <c r="AT13" s="120"/>
      <c r="AU13" s="136"/>
      <c r="AV13" s="141"/>
      <c r="AW13" s="138"/>
      <c r="AX13" s="142" t="s">
        <v>225</v>
      </c>
    </row>
    <row r="14" spans="1:58" s="124" customFormat="1" ht="30" customHeight="1" x14ac:dyDescent="0.3">
      <c r="A14" s="125">
        <v>9</v>
      </c>
      <c r="B14" s="126" t="s">
        <v>226</v>
      </c>
      <c r="C14" s="127">
        <v>139539</v>
      </c>
      <c r="D14" s="127">
        <v>3180794</v>
      </c>
      <c r="E14" s="127" t="s">
        <v>227</v>
      </c>
      <c r="F14" s="127" t="s">
        <v>130</v>
      </c>
      <c r="G14" s="128" t="s">
        <v>228</v>
      </c>
      <c r="H14" s="128" t="s">
        <v>229</v>
      </c>
      <c r="I14" s="108" t="s">
        <v>133</v>
      </c>
      <c r="J14" s="129">
        <v>1</v>
      </c>
      <c r="K14" s="130" t="s">
        <v>138</v>
      </c>
      <c r="L14" s="108" t="s">
        <v>135</v>
      </c>
      <c r="M14" s="131"/>
      <c r="N14" s="132"/>
      <c r="O14" s="107" t="s">
        <v>151</v>
      </c>
      <c r="P14" s="108" t="s">
        <v>152</v>
      </c>
      <c r="Q14" s="109" t="s">
        <v>137</v>
      </c>
      <c r="R14" s="109"/>
      <c r="S14" s="109"/>
      <c r="T14" s="110">
        <v>4445491</v>
      </c>
      <c r="U14" s="110" t="s">
        <v>137</v>
      </c>
      <c r="V14" s="110"/>
      <c r="W14" s="110"/>
      <c r="X14" s="110"/>
      <c r="Y14" s="133">
        <v>353126</v>
      </c>
      <c r="Z14" s="134" t="s">
        <v>134</v>
      </c>
      <c r="AA14" s="135" t="s">
        <v>134</v>
      </c>
      <c r="AB14" s="135" t="s">
        <v>138</v>
      </c>
      <c r="AC14" s="135" t="s">
        <v>134</v>
      </c>
      <c r="AD14" s="135" t="s">
        <v>134</v>
      </c>
      <c r="AE14" s="133" t="s">
        <v>138</v>
      </c>
      <c r="AF14" s="115" t="s">
        <v>230</v>
      </c>
      <c r="AG14" s="116" t="s">
        <v>231</v>
      </c>
      <c r="AH14" s="117" t="s">
        <v>199</v>
      </c>
      <c r="AI14" s="118"/>
      <c r="AJ14" s="116"/>
      <c r="AK14" s="119" t="s">
        <v>32</v>
      </c>
      <c r="AL14" s="120" t="s">
        <v>32</v>
      </c>
      <c r="AM14" s="120" t="s">
        <v>32</v>
      </c>
      <c r="AN14" s="120" t="s">
        <v>32</v>
      </c>
      <c r="AO14" s="120" t="s">
        <v>32</v>
      </c>
      <c r="AP14" s="120" t="s">
        <v>32</v>
      </c>
      <c r="AQ14" s="120" t="s">
        <v>32</v>
      </c>
      <c r="AR14" s="120" t="s">
        <v>32</v>
      </c>
      <c r="AS14" s="120"/>
      <c r="AT14" s="120"/>
      <c r="AU14" s="136"/>
      <c r="AV14" s="137">
        <v>42689</v>
      </c>
      <c r="AW14" s="138">
        <v>42828</v>
      </c>
      <c r="AX14" s="123" t="s">
        <v>232</v>
      </c>
    </row>
    <row r="15" spans="1:58" s="124" customFormat="1" ht="72" x14ac:dyDescent="0.3">
      <c r="A15" s="125">
        <v>13</v>
      </c>
      <c r="B15" s="126" t="s">
        <v>233</v>
      </c>
      <c r="C15" s="127">
        <v>139380</v>
      </c>
      <c r="D15" s="127">
        <v>3182378</v>
      </c>
      <c r="E15" s="127" t="s">
        <v>234</v>
      </c>
      <c r="F15" s="127" t="s">
        <v>130</v>
      </c>
      <c r="G15" s="143" t="s">
        <v>235</v>
      </c>
      <c r="H15" s="128" t="s">
        <v>236</v>
      </c>
      <c r="I15" s="108" t="s">
        <v>149</v>
      </c>
      <c r="J15" s="129">
        <v>28</v>
      </c>
      <c r="K15" s="130" t="s">
        <v>134</v>
      </c>
      <c r="L15" s="108" t="s">
        <v>135</v>
      </c>
      <c r="M15" s="131"/>
      <c r="N15" s="132"/>
      <c r="O15" s="107"/>
      <c r="P15" s="108"/>
      <c r="Q15" s="109"/>
      <c r="R15" s="109"/>
      <c r="S15" s="109"/>
      <c r="T15" s="110">
        <v>387127</v>
      </c>
      <c r="U15" s="110" t="s">
        <v>137</v>
      </c>
      <c r="V15" s="110"/>
      <c r="W15" s="110"/>
      <c r="X15" s="110"/>
      <c r="Y15" s="133">
        <v>45540</v>
      </c>
      <c r="Z15" s="134"/>
      <c r="AA15" s="135"/>
      <c r="AB15" s="135"/>
      <c r="AC15" s="135"/>
      <c r="AD15" s="135"/>
      <c r="AE15" s="133"/>
      <c r="AF15" s="115" t="s">
        <v>237</v>
      </c>
      <c r="AG15" s="116" t="s">
        <v>238</v>
      </c>
      <c r="AH15" s="117" t="s">
        <v>188</v>
      </c>
      <c r="AI15" s="118" t="s">
        <v>189</v>
      </c>
      <c r="AJ15" s="116" t="s">
        <v>190</v>
      </c>
      <c r="AK15" s="119" t="s">
        <v>32</v>
      </c>
      <c r="AL15" s="120" t="s">
        <v>32</v>
      </c>
      <c r="AM15" s="120" t="s">
        <v>32</v>
      </c>
      <c r="AN15" s="120" t="s">
        <v>32</v>
      </c>
      <c r="AO15" s="120" t="s">
        <v>32</v>
      </c>
      <c r="AP15" s="120" t="s">
        <v>32</v>
      </c>
      <c r="AQ15" s="120" t="s">
        <v>32</v>
      </c>
      <c r="AR15" s="120" t="s">
        <v>32</v>
      </c>
      <c r="AS15" s="120"/>
      <c r="AT15" s="120"/>
      <c r="AU15" s="136"/>
      <c r="AV15" s="137"/>
      <c r="AW15" s="138">
        <v>42879</v>
      </c>
      <c r="AX15" s="123" t="s">
        <v>239</v>
      </c>
    </row>
    <row r="16" spans="1:58" s="124" customFormat="1" ht="93" customHeight="1" x14ac:dyDescent="0.3">
      <c r="A16" s="125">
        <v>10</v>
      </c>
      <c r="B16" s="126" t="s">
        <v>240</v>
      </c>
      <c r="C16" s="127">
        <v>139330</v>
      </c>
      <c r="D16" s="127"/>
      <c r="E16" s="127" t="s">
        <v>19</v>
      </c>
      <c r="F16" s="127" t="s">
        <v>130</v>
      </c>
      <c r="G16" s="128" t="s">
        <v>241</v>
      </c>
      <c r="H16" s="128" t="s">
        <v>242</v>
      </c>
      <c r="I16" s="108" t="s">
        <v>243</v>
      </c>
      <c r="J16" s="129">
        <v>4</v>
      </c>
      <c r="K16" s="130" t="s">
        <v>134</v>
      </c>
      <c r="L16" s="108" t="s">
        <v>215</v>
      </c>
      <c r="M16" s="131" t="s">
        <v>244</v>
      </c>
      <c r="N16" s="132" t="s">
        <v>216</v>
      </c>
      <c r="O16" s="107" t="s">
        <v>151</v>
      </c>
      <c r="P16" s="108" t="s">
        <v>152</v>
      </c>
      <c r="Q16" s="109" t="s">
        <v>245</v>
      </c>
      <c r="R16" s="109" t="s">
        <v>245</v>
      </c>
      <c r="S16" s="109" t="s">
        <v>246</v>
      </c>
      <c r="T16" s="110">
        <f>Y16/0.17</f>
        <v>2197729.4117647056</v>
      </c>
      <c r="U16" s="110" t="s">
        <v>137</v>
      </c>
      <c r="V16" s="110"/>
      <c r="W16" s="110"/>
      <c r="X16" s="110"/>
      <c r="Y16" s="133">
        <v>373614</v>
      </c>
      <c r="Z16" s="134" t="s">
        <v>138</v>
      </c>
      <c r="AA16" s="135" t="s">
        <v>138</v>
      </c>
      <c r="AB16" s="135" t="s">
        <v>138</v>
      </c>
      <c r="AC16" s="135" t="s">
        <v>138</v>
      </c>
      <c r="AD16" s="135" t="s">
        <v>134</v>
      </c>
      <c r="AE16" s="133" t="s">
        <v>138</v>
      </c>
      <c r="AF16" s="115" t="s">
        <v>247</v>
      </c>
      <c r="AG16" s="116"/>
      <c r="AH16" s="117" t="s">
        <v>141</v>
      </c>
      <c r="AI16" s="118" t="s">
        <v>156</v>
      </c>
      <c r="AJ16" s="116" t="s">
        <v>157</v>
      </c>
      <c r="AK16" s="119" t="s">
        <v>32</v>
      </c>
      <c r="AL16" s="120" t="s">
        <v>32</v>
      </c>
      <c r="AM16" s="120" t="s">
        <v>32</v>
      </c>
      <c r="AN16" s="120" t="s">
        <v>32</v>
      </c>
      <c r="AO16" s="120" t="s">
        <v>32</v>
      </c>
      <c r="AP16" s="120" t="s">
        <v>32</v>
      </c>
      <c r="AQ16" s="120" t="s">
        <v>32</v>
      </c>
      <c r="AR16" s="120"/>
      <c r="AS16" s="120"/>
      <c r="AT16" s="120"/>
      <c r="AU16" s="136"/>
      <c r="AV16" s="137">
        <v>42826</v>
      </c>
      <c r="AW16" s="138">
        <v>42827</v>
      </c>
      <c r="AX16" s="123" t="s">
        <v>248</v>
      </c>
    </row>
    <row r="17" spans="1:50" s="124" customFormat="1" ht="42" hidden="1" customHeight="1" x14ac:dyDescent="0.3">
      <c r="A17" s="125"/>
      <c r="B17" s="126" t="s">
        <v>240</v>
      </c>
      <c r="C17" s="127"/>
      <c r="D17" s="127"/>
      <c r="E17" s="127"/>
      <c r="F17" s="127"/>
      <c r="G17" s="144" t="s">
        <v>249</v>
      </c>
      <c r="H17" s="128"/>
      <c r="I17" s="108"/>
      <c r="J17" s="129"/>
      <c r="K17" s="130"/>
      <c r="L17" s="108"/>
      <c r="M17" s="131"/>
      <c r="N17" s="132"/>
      <c r="O17" s="107"/>
      <c r="P17" s="108"/>
      <c r="Q17" s="109"/>
      <c r="R17" s="109"/>
      <c r="S17" s="109"/>
      <c r="T17" s="110"/>
      <c r="U17" s="145"/>
      <c r="V17" s="145"/>
      <c r="W17" s="145"/>
      <c r="X17" s="145"/>
      <c r="Y17" s="146"/>
      <c r="Z17" s="134"/>
      <c r="AA17" s="135"/>
      <c r="AB17" s="135"/>
      <c r="AC17" s="135"/>
      <c r="AD17" s="135"/>
      <c r="AE17" s="133"/>
      <c r="AF17" s="115"/>
      <c r="AG17" s="116"/>
      <c r="AH17" s="117"/>
      <c r="AI17" s="118"/>
      <c r="AJ17" s="116"/>
      <c r="AK17" s="119"/>
      <c r="AL17" s="120"/>
      <c r="AM17" s="120"/>
      <c r="AN17" s="120"/>
      <c r="AO17" s="120"/>
      <c r="AP17" s="120"/>
      <c r="AQ17" s="120"/>
      <c r="AR17" s="120"/>
      <c r="AS17" s="120"/>
      <c r="AT17" s="120"/>
      <c r="AU17" s="136"/>
      <c r="AV17" s="137"/>
      <c r="AW17" s="138"/>
      <c r="AX17" s="123"/>
    </row>
    <row r="18" spans="1:50" s="124" customFormat="1" ht="36.75" hidden="1" customHeight="1" x14ac:dyDescent="0.3">
      <c r="A18" s="125"/>
      <c r="B18" s="126" t="s">
        <v>240</v>
      </c>
      <c r="C18" s="127"/>
      <c r="D18" s="127"/>
      <c r="E18" s="127"/>
      <c r="F18" s="127"/>
      <c r="G18" s="144" t="s">
        <v>250</v>
      </c>
      <c r="H18" s="128"/>
      <c r="I18" s="108"/>
      <c r="J18" s="129"/>
      <c r="K18" s="130"/>
      <c r="L18" s="108"/>
      <c r="M18" s="131"/>
      <c r="N18" s="132"/>
      <c r="O18" s="107"/>
      <c r="P18" s="108"/>
      <c r="Q18" s="109"/>
      <c r="R18" s="109"/>
      <c r="S18" s="109"/>
      <c r="T18" s="110"/>
      <c r="U18" s="145"/>
      <c r="V18" s="145"/>
      <c r="W18" s="145"/>
      <c r="X18" s="145"/>
      <c r="Y18" s="146"/>
      <c r="Z18" s="134"/>
      <c r="AA18" s="135"/>
      <c r="AB18" s="135"/>
      <c r="AC18" s="135"/>
      <c r="AD18" s="135"/>
      <c r="AE18" s="133"/>
      <c r="AF18" s="115"/>
      <c r="AG18" s="116"/>
      <c r="AH18" s="117"/>
      <c r="AI18" s="118"/>
      <c r="AJ18" s="116"/>
      <c r="AK18" s="119"/>
      <c r="AL18" s="120"/>
      <c r="AM18" s="120"/>
      <c r="AN18" s="120"/>
      <c r="AO18" s="120"/>
      <c r="AP18" s="120"/>
      <c r="AQ18" s="120"/>
      <c r="AR18" s="120"/>
      <c r="AS18" s="120"/>
      <c r="AT18" s="120"/>
      <c r="AU18" s="136"/>
      <c r="AV18" s="137"/>
      <c r="AW18" s="138"/>
      <c r="AX18" s="123"/>
    </row>
    <row r="19" spans="1:50" s="124" customFormat="1" ht="42" hidden="1" customHeight="1" x14ac:dyDescent="0.3">
      <c r="A19" s="125"/>
      <c r="B19" s="126" t="s">
        <v>240</v>
      </c>
      <c r="C19" s="127"/>
      <c r="D19" s="127"/>
      <c r="E19" s="127"/>
      <c r="F19" s="127"/>
      <c r="G19" s="144" t="s">
        <v>251</v>
      </c>
      <c r="H19" s="128"/>
      <c r="I19" s="108"/>
      <c r="J19" s="129"/>
      <c r="K19" s="130"/>
      <c r="L19" s="108"/>
      <c r="M19" s="131"/>
      <c r="N19" s="132"/>
      <c r="O19" s="107"/>
      <c r="P19" s="108"/>
      <c r="Q19" s="109"/>
      <c r="R19" s="109"/>
      <c r="S19" s="109"/>
      <c r="T19" s="110"/>
      <c r="U19" s="145"/>
      <c r="V19" s="145"/>
      <c r="W19" s="145"/>
      <c r="X19" s="145"/>
      <c r="Y19" s="146"/>
      <c r="Z19" s="134"/>
      <c r="AA19" s="135"/>
      <c r="AB19" s="135"/>
      <c r="AC19" s="135"/>
      <c r="AD19" s="135"/>
      <c r="AE19" s="133"/>
      <c r="AF19" s="115"/>
      <c r="AG19" s="116"/>
      <c r="AH19" s="117"/>
      <c r="AI19" s="118"/>
      <c r="AJ19" s="116"/>
      <c r="AK19" s="119"/>
      <c r="AL19" s="120"/>
      <c r="AM19" s="120"/>
      <c r="AN19" s="120"/>
      <c r="AO19" s="120"/>
      <c r="AP19" s="120"/>
      <c r="AQ19" s="120"/>
      <c r="AR19" s="120"/>
      <c r="AS19" s="120"/>
      <c r="AT19" s="120"/>
      <c r="AU19" s="136"/>
      <c r="AV19" s="137"/>
      <c r="AW19" s="138"/>
      <c r="AX19" s="123"/>
    </row>
    <row r="20" spans="1:50" s="124" customFormat="1" ht="230.4" x14ac:dyDescent="0.3">
      <c r="A20" s="125">
        <v>11</v>
      </c>
      <c r="B20" s="126" t="s">
        <v>252</v>
      </c>
      <c r="C20" s="127">
        <v>137353</v>
      </c>
      <c r="D20" s="127"/>
      <c r="E20" s="127" t="s">
        <v>253</v>
      </c>
      <c r="F20" s="127" t="s">
        <v>130</v>
      </c>
      <c r="G20" s="139" t="s">
        <v>254</v>
      </c>
      <c r="H20" s="128" t="s">
        <v>255</v>
      </c>
      <c r="I20" s="108" t="s">
        <v>214</v>
      </c>
      <c r="J20" s="129"/>
      <c r="K20" s="130"/>
      <c r="L20" s="108" t="s">
        <v>135</v>
      </c>
      <c r="M20" s="131"/>
      <c r="N20" s="132"/>
      <c r="O20" s="107" t="s">
        <v>151</v>
      </c>
      <c r="P20" s="108" t="s">
        <v>152</v>
      </c>
      <c r="Q20" s="109" t="s">
        <v>137</v>
      </c>
      <c r="R20" s="109" t="s">
        <v>137</v>
      </c>
      <c r="S20" s="109" t="s">
        <v>256</v>
      </c>
      <c r="T20" s="379" t="s">
        <v>257</v>
      </c>
      <c r="U20" s="380"/>
      <c r="V20" s="380"/>
      <c r="W20" s="380"/>
      <c r="X20" s="380"/>
      <c r="Y20" s="381"/>
      <c r="Z20" s="134"/>
      <c r="AA20" s="135"/>
      <c r="AB20" s="135"/>
      <c r="AC20" s="135"/>
      <c r="AD20" s="135"/>
      <c r="AE20" s="133"/>
      <c r="AF20" s="115" t="s">
        <v>258</v>
      </c>
      <c r="AG20" s="116" t="s">
        <v>259</v>
      </c>
      <c r="AH20" s="117" t="s">
        <v>260</v>
      </c>
      <c r="AI20" s="118"/>
      <c r="AJ20" s="116"/>
      <c r="AK20" s="119" t="s">
        <v>32</v>
      </c>
      <c r="AL20" s="120" t="s">
        <v>32</v>
      </c>
      <c r="AM20" s="120" t="s">
        <v>32</v>
      </c>
      <c r="AN20" s="120" t="s">
        <v>32</v>
      </c>
      <c r="AO20" s="120" t="s">
        <v>32</v>
      </c>
      <c r="AP20" s="120" t="s">
        <v>32</v>
      </c>
      <c r="AQ20" s="120" t="s">
        <v>32</v>
      </c>
      <c r="AR20" s="120"/>
      <c r="AS20" s="120"/>
      <c r="AT20" s="120"/>
      <c r="AU20" s="136"/>
      <c r="AV20" s="141" t="s">
        <v>261</v>
      </c>
      <c r="AW20" s="138"/>
      <c r="AX20" s="147" t="s">
        <v>262</v>
      </c>
    </row>
    <row r="21" spans="1:50" s="124" customFormat="1" ht="43.2" x14ac:dyDescent="0.3">
      <c r="A21" s="125">
        <v>12</v>
      </c>
      <c r="B21" s="126" t="s">
        <v>263</v>
      </c>
      <c r="C21" s="127">
        <v>137648</v>
      </c>
      <c r="D21" s="127">
        <v>3179761</v>
      </c>
      <c r="E21" s="127" t="s">
        <v>264</v>
      </c>
      <c r="F21" s="127" t="s">
        <v>130</v>
      </c>
      <c r="G21" s="128" t="s">
        <v>265</v>
      </c>
      <c r="H21" s="128" t="s">
        <v>39</v>
      </c>
      <c r="I21" s="108" t="s">
        <v>133</v>
      </c>
      <c r="J21" s="129"/>
      <c r="K21" s="130"/>
      <c r="L21" s="108" t="s">
        <v>215</v>
      </c>
      <c r="M21" s="131"/>
      <c r="N21" s="132"/>
      <c r="O21" s="107" t="s">
        <v>151</v>
      </c>
      <c r="P21" s="108" t="s">
        <v>151</v>
      </c>
      <c r="Q21" s="109" t="s">
        <v>137</v>
      </c>
      <c r="R21" s="109"/>
      <c r="S21" s="109"/>
      <c r="T21" s="110">
        <v>1142722</v>
      </c>
      <c r="U21" s="110">
        <v>13427</v>
      </c>
      <c r="V21" s="110"/>
      <c r="W21" s="110"/>
      <c r="X21" s="110"/>
      <c r="Y21" s="133">
        <v>189200</v>
      </c>
      <c r="Z21" s="134" t="s">
        <v>138</v>
      </c>
      <c r="AA21" s="135" t="s">
        <v>138</v>
      </c>
      <c r="AB21" s="135" t="s">
        <v>138</v>
      </c>
      <c r="AC21" s="135" t="s">
        <v>134</v>
      </c>
      <c r="AD21" s="135" t="s">
        <v>134</v>
      </c>
      <c r="AE21" s="133" t="s">
        <v>138</v>
      </c>
      <c r="AF21" s="115" t="s">
        <v>266</v>
      </c>
      <c r="AG21" s="116" t="s">
        <v>267</v>
      </c>
      <c r="AH21" s="117" t="s">
        <v>141</v>
      </c>
      <c r="AI21" s="118" t="s">
        <v>156</v>
      </c>
      <c r="AJ21" s="116" t="s">
        <v>157</v>
      </c>
      <c r="AK21" s="119" t="s">
        <v>32</v>
      </c>
      <c r="AL21" s="120" t="s">
        <v>32</v>
      </c>
      <c r="AM21" s="120" t="s">
        <v>32</v>
      </c>
      <c r="AN21" s="120" t="s">
        <v>32</v>
      </c>
      <c r="AO21" s="120" t="s">
        <v>32</v>
      </c>
      <c r="AP21" s="120" t="s">
        <v>32</v>
      </c>
      <c r="AQ21" s="120" t="s">
        <v>32</v>
      </c>
      <c r="AR21" s="120"/>
      <c r="AS21" s="120"/>
      <c r="AT21" s="120"/>
      <c r="AU21" s="136"/>
      <c r="AV21" s="137">
        <v>42384</v>
      </c>
      <c r="AW21" s="138">
        <v>42751</v>
      </c>
      <c r="AX21" s="123" t="s">
        <v>268</v>
      </c>
    </row>
    <row r="22" spans="1:50" s="124" customFormat="1" hidden="1" x14ac:dyDescent="0.3">
      <c r="A22" s="125"/>
      <c r="B22" s="126"/>
      <c r="C22" s="127"/>
      <c r="D22" s="127"/>
      <c r="E22" s="127"/>
      <c r="F22" s="127" t="s">
        <v>130</v>
      </c>
      <c r="G22" s="148" t="s">
        <v>269</v>
      </c>
      <c r="H22" s="149"/>
      <c r="I22" s="150"/>
      <c r="J22" s="151"/>
      <c r="K22" s="152"/>
      <c r="L22" s="150"/>
      <c r="M22" s="153"/>
      <c r="N22" s="154"/>
      <c r="O22" s="155" t="s">
        <v>151</v>
      </c>
      <c r="P22" s="150" t="s">
        <v>152</v>
      </c>
      <c r="Q22" s="156"/>
      <c r="R22" s="156"/>
      <c r="S22" s="156"/>
      <c r="T22" s="157"/>
      <c r="U22" s="157"/>
      <c r="V22" s="157"/>
      <c r="W22" s="157"/>
      <c r="X22" s="157"/>
      <c r="Y22" s="158"/>
      <c r="Z22" s="159"/>
      <c r="AA22" s="160"/>
      <c r="AB22" s="160"/>
      <c r="AC22" s="160"/>
      <c r="AD22" s="160"/>
      <c r="AE22" s="158"/>
      <c r="AF22" s="161"/>
      <c r="AG22" s="162"/>
      <c r="AH22" s="117"/>
      <c r="AI22" s="118"/>
      <c r="AJ22" s="116"/>
      <c r="AK22" s="119"/>
      <c r="AL22" s="120"/>
      <c r="AM22" s="120"/>
      <c r="AN22" s="120"/>
      <c r="AO22" s="120"/>
      <c r="AP22" s="120"/>
      <c r="AQ22" s="120"/>
      <c r="AR22" s="120"/>
      <c r="AS22" s="120"/>
      <c r="AT22" s="120"/>
      <c r="AU22" s="136"/>
      <c r="AV22" s="137"/>
      <c r="AW22" s="138"/>
    </row>
    <row r="23" spans="1:50" s="124" customFormat="1" hidden="1" x14ac:dyDescent="0.3">
      <c r="A23" s="125"/>
      <c r="B23" s="126"/>
      <c r="C23" s="127"/>
      <c r="D23" s="127"/>
      <c r="E23" s="127"/>
      <c r="F23" s="127" t="s">
        <v>130</v>
      </c>
      <c r="G23" s="148" t="s">
        <v>270</v>
      </c>
      <c r="H23" s="149"/>
      <c r="I23" s="150"/>
      <c r="J23" s="151"/>
      <c r="K23" s="152"/>
      <c r="L23" s="150"/>
      <c r="M23" s="153"/>
      <c r="N23" s="154"/>
      <c r="O23" s="155" t="s">
        <v>151</v>
      </c>
      <c r="P23" s="150" t="s">
        <v>152</v>
      </c>
      <c r="Q23" s="156"/>
      <c r="R23" s="156"/>
      <c r="S23" s="156"/>
      <c r="T23" s="157"/>
      <c r="U23" s="157"/>
      <c r="V23" s="157"/>
      <c r="W23" s="157"/>
      <c r="X23" s="157"/>
      <c r="Y23" s="158"/>
      <c r="Z23" s="159"/>
      <c r="AA23" s="160"/>
      <c r="AB23" s="160"/>
      <c r="AC23" s="160"/>
      <c r="AD23" s="160"/>
      <c r="AE23" s="158"/>
      <c r="AF23" s="161"/>
      <c r="AG23" s="162"/>
      <c r="AH23" s="117"/>
      <c r="AI23" s="118"/>
      <c r="AJ23" s="116"/>
      <c r="AK23" s="119"/>
      <c r="AL23" s="120"/>
      <c r="AM23" s="120"/>
      <c r="AN23" s="120"/>
      <c r="AO23" s="120"/>
      <c r="AP23" s="120"/>
      <c r="AQ23" s="120"/>
      <c r="AR23" s="120"/>
      <c r="AS23" s="120"/>
      <c r="AT23" s="120"/>
      <c r="AU23" s="136"/>
      <c r="AV23" s="137"/>
      <c r="AW23" s="138"/>
      <c r="AX23" s="123"/>
    </row>
    <row r="24" spans="1:50" s="124" customFormat="1" hidden="1" x14ac:dyDescent="0.3">
      <c r="A24" s="125"/>
      <c r="B24" s="126"/>
      <c r="C24" s="127"/>
      <c r="D24" s="127"/>
      <c r="E24" s="127"/>
      <c r="F24" s="127" t="s">
        <v>130</v>
      </c>
      <c r="G24" s="148" t="s">
        <v>271</v>
      </c>
      <c r="H24" s="149"/>
      <c r="I24" s="150"/>
      <c r="J24" s="151"/>
      <c r="K24" s="152"/>
      <c r="L24" s="150"/>
      <c r="M24" s="153"/>
      <c r="N24" s="154"/>
      <c r="O24" s="155"/>
      <c r="P24" s="150"/>
      <c r="Q24" s="156"/>
      <c r="R24" s="156"/>
      <c r="S24" s="156"/>
      <c r="T24" s="157"/>
      <c r="U24" s="157"/>
      <c r="V24" s="157"/>
      <c r="W24" s="157"/>
      <c r="X24" s="157"/>
      <c r="Y24" s="158"/>
      <c r="Z24" s="159"/>
      <c r="AA24" s="160"/>
      <c r="AB24" s="160"/>
      <c r="AC24" s="160"/>
      <c r="AD24" s="160"/>
      <c r="AE24" s="158"/>
      <c r="AF24" s="161"/>
      <c r="AG24" s="162"/>
      <c r="AH24" s="117"/>
      <c r="AI24" s="118"/>
      <c r="AJ24" s="116"/>
      <c r="AK24" s="119"/>
      <c r="AL24" s="120"/>
      <c r="AM24" s="120"/>
      <c r="AN24" s="120"/>
      <c r="AO24" s="120"/>
      <c r="AP24" s="120"/>
      <c r="AQ24" s="120"/>
      <c r="AR24" s="120"/>
      <c r="AS24" s="120"/>
      <c r="AT24" s="120"/>
      <c r="AU24" s="136"/>
      <c r="AV24" s="137"/>
      <c r="AW24" s="138"/>
      <c r="AX24" s="123"/>
    </row>
    <row r="25" spans="1:50" s="124" customFormat="1" hidden="1" x14ac:dyDescent="0.3">
      <c r="A25" s="125"/>
      <c r="B25" s="126"/>
      <c r="C25" s="127"/>
      <c r="D25" s="127"/>
      <c r="E25" s="127"/>
      <c r="F25" s="127" t="s">
        <v>130</v>
      </c>
      <c r="G25" s="148" t="s">
        <v>38</v>
      </c>
      <c r="H25" s="149"/>
      <c r="I25" s="150"/>
      <c r="J25" s="151"/>
      <c r="K25" s="152"/>
      <c r="L25" s="150"/>
      <c r="M25" s="153"/>
      <c r="N25" s="154"/>
      <c r="O25" s="155"/>
      <c r="P25" s="150"/>
      <c r="Q25" s="156"/>
      <c r="R25" s="156"/>
      <c r="S25" s="156"/>
      <c r="T25" s="157"/>
      <c r="U25" s="157"/>
      <c r="V25" s="157"/>
      <c r="W25" s="157"/>
      <c r="X25" s="157"/>
      <c r="Y25" s="158"/>
      <c r="Z25" s="159"/>
      <c r="AA25" s="160"/>
      <c r="AB25" s="160"/>
      <c r="AC25" s="160"/>
      <c r="AD25" s="160"/>
      <c r="AE25" s="158"/>
      <c r="AF25" s="161"/>
      <c r="AG25" s="162"/>
      <c r="AH25" s="117"/>
      <c r="AI25" s="118"/>
      <c r="AJ25" s="116"/>
      <c r="AK25" s="119"/>
      <c r="AL25" s="120"/>
      <c r="AM25" s="120"/>
      <c r="AN25" s="120"/>
      <c r="AO25" s="120"/>
      <c r="AP25" s="120"/>
      <c r="AQ25" s="120"/>
      <c r="AR25" s="120"/>
      <c r="AS25" s="120"/>
      <c r="AT25" s="120"/>
      <c r="AU25" s="136"/>
      <c r="AV25" s="137"/>
      <c r="AW25" s="138"/>
      <c r="AX25" s="123"/>
    </row>
    <row r="26" spans="1:50" s="124" customFormat="1" hidden="1" x14ac:dyDescent="0.3">
      <c r="A26" s="125"/>
      <c r="B26" s="126"/>
      <c r="C26" s="127"/>
      <c r="D26" s="127"/>
      <c r="E26" s="127"/>
      <c r="F26" s="127" t="s">
        <v>130</v>
      </c>
      <c r="G26" s="148" t="s">
        <v>272</v>
      </c>
      <c r="H26" s="149"/>
      <c r="I26" s="150"/>
      <c r="J26" s="151"/>
      <c r="K26" s="152"/>
      <c r="L26" s="150"/>
      <c r="M26" s="153"/>
      <c r="N26" s="154"/>
      <c r="O26" s="155"/>
      <c r="P26" s="150"/>
      <c r="Q26" s="156"/>
      <c r="R26" s="156"/>
      <c r="S26" s="156"/>
      <c r="T26" s="157"/>
      <c r="U26" s="157"/>
      <c r="V26" s="157"/>
      <c r="W26" s="157"/>
      <c r="X26" s="157"/>
      <c r="Y26" s="158"/>
      <c r="Z26" s="159"/>
      <c r="AA26" s="160"/>
      <c r="AB26" s="160"/>
      <c r="AC26" s="160"/>
      <c r="AD26" s="160"/>
      <c r="AE26" s="158"/>
      <c r="AF26" s="161"/>
      <c r="AG26" s="162"/>
      <c r="AH26" s="117"/>
      <c r="AI26" s="118"/>
      <c r="AJ26" s="116"/>
      <c r="AK26" s="119"/>
      <c r="AL26" s="120"/>
      <c r="AM26" s="120"/>
      <c r="AN26" s="120"/>
      <c r="AO26" s="120"/>
      <c r="AP26" s="120"/>
      <c r="AQ26" s="120"/>
      <c r="AR26" s="120"/>
      <c r="AS26" s="120"/>
      <c r="AT26" s="120"/>
      <c r="AU26" s="136"/>
      <c r="AV26" s="137"/>
      <c r="AW26" s="138"/>
      <c r="AX26" s="123"/>
    </row>
    <row r="27" spans="1:50" s="124" customFormat="1" ht="129.6" x14ac:dyDescent="0.3">
      <c r="A27" s="125">
        <v>15</v>
      </c>
      <c r="B27" s="126" t="s">
        <v>273</v>
      </c>
      <c r="C27" s="127">
        <v>139379</v>
      </c>
      <c r="D27" s="127">
        <v>3187035</v>
      </c>
      <c r="E27" s="127" t="s">
        <v>19</v>
      </c>
      <c r="F27" s="127" t="s">
        <v>130</v>
      </c>
      <c r="G27" s="128" t="s">
        <v>274</v>
      </c>
      <c r="H27" s="128" t="s">
        <v>275</v>
      </c>
      <c r="I27" s="108" t="s">
        <v>149</v>
      </c>
      <c r="J27" s="129">
        <v>1</v>
      </c>
      <c r="K27" s="130" t="s">
        <v>134</v>
      </c>
      <c r="L27" s="108" t="s">
        <v>215</v>
      </c>
      <c r="M27" s="131">
        <v>0</v>
      </c>
      <c r="N27" s="132">
        <v>3362461</v>
      </c>
      <c r="O27" s="107" t="s">
        <v>151</v>
      </c>
      <c r="P27" s="108" t="s">
        <v>151</v>
      </c>
      <c r="Q27" s="109" t="s">
        <v>137</v>
      </c>
      <c r="R27" s="109" t="s">
        <v>137</v>
      </c>
      <c r="S27" s="109" t="s">
        <v>196</v>
      </c>
      <c r="T27" s="110">
        <v>235148</v>
      </c>
      <c r="U27" s="110" t="s">
        <v>137</v>
      </c>
      <c r="V27" s="110" t="s">
        <v>137</v>
      </c>
      <c r="W27" s="110" t="s">
        <v>137</v>
      </c>
      <c r="X27" s="110" t="s">
        <v>137</v>
      </c>
      <c r="Y27" s="133">
        <v>48575</v>
      </c>
      <c r="Z27" s="134" t="s">
        <v>134</v>
      </c>
      <c r="AA27" s="135" t="s">
        <v>138</v>
      </c>
      <c r="AB27" s="135" t="s">
        <v>138</v>
      </c>
      <c r="AC27" s="135" t="s">
        <v>138</v>
      </c>
      <c r="AD27" s="135" t="s">
        <v>134</v>
      </c>
      <c r="AE27" s="133" t="s">
        <v>134</v>
      </c>
      <c r="AF27" s="115" t="s">
        <v>276</v>
      </c>
      <c r="AG27" s="116" t="s">
        <v>277</v>
      </c>
      <c r="AH27" s="117" t="s">
        <v>278</v>
      </c>
      <c r="AI27" s="118" t="s">
        <v>279</v>
      </c>
      <c r="AJ27" s="116" t="s">
        <v>280</v>
      </c>
      <c r="AK27" s="119" t="s">
        <v>32</v>
      </c>
      <c r="AL27" s="120" t="s">
        <v>32</v>
      </c>
      <c r="AM27" s="120" t="s">
        <v>32</v>
      </c>
      <c r="AN27" s="120" t="s">
        <v>32</v>
      </c>
      <c r="AO27" s="120" t="s">
        <v>32</v>
      </c>
      <c r="AP27" s="120" t="s">
        <v>32</v>
      </c>
      <c r="AQ27" s="120"/>
      <c r="AR27" s="120"/>
      <c r="AS27" s="120"/>
      <c r="AT27" s="120"/>
      <c r="AU27" s="136"/>
      <c r="AV27" s="137"/>
      <c r="AW27" s="138" t="s">
        <v>281</v>
      </c>
      <c r="AX27" s="123" t="s">
        <v>282</v>
      </c>
    </row>
    <row r="28" spans="1:50" ht="46.5" customHeight="1" thickBot="1" x14ac:dyDescent="0.35">
      <c r="A28" s="163">
        <v>18</v>
      </c>
      <c r="B28" s="164" t="s">
        <v>283</v>
      </c>
      <c r="C28" s="165" t="s">
        <v>284</v>
      </c>
      <c r="D28" s="165"/>
      <c r="E28" s="127" t="s">
        <v>285</v>
      </c>
      <c r="F28" s="127" t="s">
        <v>130</v>
      </c>
      <c r="G28" s="128" t="s">
        <v>286</v>
      </c>
      <c r="H28" s="166" t="s">
        <v>247</v>
      </c>
      <c r="I28" s="108" t="s">
        <v>287</v>
      </c>
      <c r="J28" s="167"/>
      <c r="K28" s="168" t="s">
        <v>138</v>
      </c>
      <c r="L28" s="108" t="s">
        <v>215</v>
      </c>
      <c r="M28" s="131" t="s">
        <v>216</v>
      </c>
      <c r="N28" s="132" t="s">
        <v>216</v>
      </c>
      <c r="O28" s="107" t="s">
        <v>247</v>
      </c>
      <c r="P28" s="108" t="s">
        <v>247</v>
      </c>
      <c r="Q28" s="109"/>
      <c r="R28" s="109"/>
      <c r="S28" s="109"/>
      <c r="T28" s="157">
        <v>1794336</v>
      </c>
      <c r="U28" s="157">
        <v>41555</v>
      </c>
      <c r="V28" s="157"/>
      <c r="W28" s="157"/>
      <c r="X28" s="157"/>
      <c r="Y28" s="158">
        <v>369243</v>
      </c>
      <c r="Z28" s="159" t="s">
        <v>138</v>
      </c>
      <c r="AA28" s="160" t="s">
        <v>138</v>
      </c>
      <c r="AB28" s="160" t="s">
        <v>138</v>
      </c>
      <c r="AC28" s="160" t="s">
        <v>138</v>
      </c>
      <c r="AD28" s="160" t="s">
        <v>138</v>
      </c>
      <c r="AE28" s="158" t="s">
        <v>138</v>
      </c>
      <c r="AF28" s="115" t="s">
        <v>247</v>
      </c>
      <c r="AG28" s="116"/>
      <c r="AH28" s="117" t="s">
        <v>141</v>
      </c>
      <c r="AI28" s="118" t="s">
        <v>156</v>
      </c>
      <c r="AJ28" s="116" t="s">
        <v>157</v>
      </c>
      <c r="AK28" s="119" t="s">
        <v>32</v>
      </c>
      <c r="AL28" s="120" t="s">
        <v>32</v>
      </c>
      <c r="AM28" s="120" t="s">
        <v>32</v>
      </c>
      <c r="AN28" s="120" t="s">
        <v>32</v>
      </c>
      <c r="AO28" s="120" t="s">
        <v>32</v>
      </c>
      <c r="AP28" s="120" t="s">
        <v>32</v>
      </c>
      <c r="AQ28" s="120"/>
      <c r="AR28" s="120"/>
      <c r="AS28" s="120"/>
      <c r="AT28" s="120"/>
      <c r="AU28" s="136"/>
      <c r="AV28" s="169">
        <v>42887</v>
      </c>
      <c r="AW28" s="170">
        <v>43174</v>
      </c>
      <c r="AX28" s="123" t="s">
        <v>288</v>
      </c>
    </row>
    <row r="29" spans="1:50" ht="19.5" hidden="1" customHeight="1" x14ac:dyDescent="0.3">
      <c r="A29" s="163"/>
      <c r="B29" s="164"/>
      <c r="C29" s="165"/>
      <c r="D29" s="165"/>
      <c r="E29" s="127"/>
      <c r="F29" s="127" t="s">
        <v>130</v>
      </c>
      <c r="G29" s="144" t="s">
        <v>289</v>
      </c>
      <c r="H29" s="171"/>
      <c r="I29" s="108"/>
      <c r="J29" s="172"/>
      <c r="K29" s="173"/>
      <c r="L29" s="108"/>
      <c r="M29" s="131"/>
      <c r="N29" s="132"/>
      <c r="O29" s="107"/>
      <c r="P29" s="108"/>
      <c r="Q29" s="109"/>
      <c r="R29" s="109"/>
      <c r="S29" s="109"/>
      <c r="T29" s="157"/>
      <c r="U29" s="157"/>
      <c r="V29" s="157"/>
      <c r="W29" s="157"/>
      <c r="X29" s="157"/>
      <c r="Y29" s="158"/>
      <c r="Z29" s="159"/>
      <c r="AA29" s="160"/>
      <c r="AB29" s="160"/>
      <c r="AC29" s="160"/>
      <c r="AD29" s="160"/>
      <c r="AE29" s="158"/>
      <c r="AF29" s="115"/>
      <c r="AG29" s="116"/>
      <c r="AH29" s="117"/>
      <c r="AI29" s="118"/>
      <c r="AJ29" s="116"/>
      <c r="AK29" s="119"/>
      <c r="AL29" s="120"/>
      <c r="AM29" s="120"/>
      <c r="AN29" s="120"/>
      <c r="AO29" s="120"/>
      <c r="AP29" s="120"/>
      <c r="AQ29" s="120"/>
      <c r="AR29" s="120"/>
      <c r="AS29" s="120"/>
      <c r="AT29" s="120"/>
      <c r="AU29" s="136"/>
      <c r="AV29" s="174"/>
      <c r="AW29" s="175"/>
      <c r="AX29" s="123"/>
    </row>
    <row r="30" spans="1:50" ht="18.75" hidden="1" customHeight="1" x14ac:dyDescent="0.3">
      <c r="A30" s="163"/>
      <c r="B30" s="164"/>
      <c r="C30" s="165"/>
      <c r="D30" s="165"/>
      <c r="E30" s="127"/>
      <c r="F30" s="127" t="s">
        <v>130</v>
      </c>
      <c r="G30" s="144" t="s">
        <v>5</v>
      </c>
      <c r="H30" s="171"/>
      <c r="I30" s="108"/>
      <c r="J30" s="172"/>
      <c r="K30" s="173"/>
      <c r="L30" s="108"/>
      <c r="M30" s="131"/>
      <c r="N30" s="132"/>
      <c r="O30" s="107"/>
      <c r="P30" s="108"/>
      <c r="Q30" s="109"/>
      <c r="R30" s="109"/>
      <c r="S30" s="109"/>
      <c r="T30" s="157"/>
      <c r="U30" s="157"/>
      <c r="V30" s="157"/>
      <c r="W30" s="157"/>
      <c r="X30" s="157"/>
      <c r="Y30" s="158"/>
      <c r="Z30" s="159"/>
      <c r="AA30" s="160"/>
      <c r="AB30" s="160"/>
      <c r="AC30" s="160"/>
      <c r="AD30" s="160"/>
      <c r="AE30" s="158"/>
      <c r="AF30" s="115"/>
      <c r="AG30" s="116"/>
      <c r="AH30" s="117"/>
      <c r="AI30" s="118"/>
      <c r="AJ30" s="116"/>
      <c r="AK30" s="119"/>
      <c r="AL30" s="120"/>
      <c r="AM30" s="120"/>
      <c r="AN30" s="120"/>
      <c r="AO30" s="120"/>
      <c r="AP30" s="120"/>
      <c r="AQ30" s="120"/>
      <c r="AR30" s="120"/>
      <c r="AS30" s="120"/>
      <c r="AT30" s="120"/>
      <c r="AU30" s="136"/>
      <c r="AV30" s="174"/>
      <c r="AW30" s="175"/>
      <c r="AX30" s="123"/>
    </row>
    <row r="31" spans="1:50" ht="19.5" hidden="1" customHeight="1" x14ac:dyDescent="0.3">
      <c r="A31" s="163"/>
      <c r="B31" s="164"/>
      <c r="C31" s="165"/>
      <c r="D31" s="165"/>
      <c r="E31" s="127"/>
      <c r="F31" s="127" t="s">
        <v>130</v>
      </c>
      <c r="G31" s="144" t="s">
        <v>38</v>
      </c>
      <c r="H31" s="171"/>
      <c r="I31" s="108"/>
      <c r="J31" s="172"/>
      <c r="K31" s="173"/>
      <c r="L31" s="108"/>
      <c r="M31" s="131"/>
      <c r="N31" s="132"/>
      <c r="O31" s="107"/>
      <c r="P31" s="108"/>
      <c r="Q31" s="109"/>
      <c r="R31" s="109"/>
      <c r="S31" s="109"/>
      <c r="T31" s="157"/>
      <c r="U31" s="157"/>
      <c r="V31" s="157"/>
      <c r="W31" s="157"/>
      <c r="X31" s="157"/>
      <c r="Y31" s="158"/>
      <c r="Z31" s="159"/>
      <c r="AA31" s="160"/>
      <c r="AB31" s="160"/>
      <c r="AC31" s="160"/>
      <c r="AD31" s="160"/>
      <c r="AE31" s="158"/>
      <c r="AF31" s="115"/>
      <c r="AG31" s="116"/>
      <c r="AH31" s="117"/>
      <c r="AI31" s="118"/>
      <c r="AJ31" s="116"/>
      <c r="AK31" s="119"/>
      <c r="AL31" s="120"/>
      <c r="AM31" s="120"/>
      <c r="AN31" s="120"/>
      <c r="AO31" s="120"/>
      <c r="AP31" s="120"/>
      <c r="AQ31" s="120"/>
      <c r="AR31" s="120"/>
      <c r="AS31" s="120"/>
      <c r="AT31" s="120"/>
      <c r="AU31" s="136"/>
      <c r="AV31" s="174"/>
      <c r="AW31" s="175"/>
      <c r="AX31" s="123"/>
    </row>
    <row r="32" spans="1:50" s="124" customFormat="1" hidden="1" x14ac:dyDescent="0.3">
      <c r="A32" s="125">
        <v>20</v>
      </c>
      <c r="B32" s="126"/>
      <c r="C32" s="127">
        <v>139328</v>
      </c>
      <c r="D32" s="127"/>
      <c r="E32" s="127"/>
      <c r="F32" s="127"/>
      <c r="G32" s="144" t="s">
        <v>290</v>
      </c>
      <c r="H32" s="128"/>
      <c r="I32" s="108"/>
      <c r="J32" s="129"/>
      <c r="K32" s="130"/>
      <c r="L32" s="108"/>
      <c r="M32" s="131"/>
      <c r="N32" s="132"/>
      <c r="O32" s="107"/>
      <c r="P32" s="108"/>
      <c r="Q32" s="109"/>
      <c r="R32" s="109"/>
      <c r="S32" s="109"/>
      <c r="T32" s="110"/>
      <c r="U32" s="110"/>
      <c r="V32" s="110"/>
      <c r="W32" s="110"/>
      <c r="X32" s="110"/>
      <c r="Y32" s="133"/>
      <c r="Z32" s="134"/>
      <c r="AA32" s="135"/>
      <c r="AB32" s="135"/>
      <c r="AC32" s="135"/>
      <c r="AD32" s="135"/>
      <c r="AE32" s="133"/>
      <c r="AF32" s="115"/>
      <c r="AG32" s="116"/>
      <c r="AH32" s="117"/>
      <c r="AI32" s="118"/>
      <c r="AJ32" s="116"/>
      <c r="AK32" s="119"/>
      <c r="AL32" s="120"/>
      <c r="AM32" s="120"/>
      <c r="AN32" s="120"/>
      <c r="AO32" s="120"/>
      <c r="AP32" s="120"/>
      <c r="AQ32" s="120"/>
      <c r="AR32" s="120"/>
      <c r="AS32" s="120"/>
      <c r="AT32" s="120"/>
      <c r="AU32" s="136"/>
      <c r="AV32" s="137"/>
      <c r="AW32" s="138"/>
      <c r="AX32" s="123"/>
    </row>
    <row r="33" spans="1:50" s="124" customFormat="1" hidden="1" x14ac:dyDescent="0.3">
      <c r="A33" s="125">
        <v>20</v>
      </c>
      <c r="B33" s="126"/>
      <c r="C33" s="127">
        <v>139328</v>
      </c>
      <c r="D33" s="127"/>
      <c r="E33" s="127"/>
      <c r="F33" s="127"/>
      <c r="G33" s="144" t="s">
        <v>291</v>
      </c>
      <c r="H33" s="128"/>
      <c r="I33" s="108"/>
      <c r="J33" s="129"/>
      <c r="K33" s="130"/>
      <c r="L33" s="108"/>
      <c r="M33" s="131"/>
      <c r="N33" s="132"/>
      <c r="O33" s="107"/>
      <c r="P33" s="108"/>
      <c r="Q33" s="109"/>
      <c r="R33" s="109"/>
      <c r="S33" s="109"/>
      <c r="T33" s="110"/>
      <c r="U33" s="110"/>
      <c r="V33" s="110"/>
      <c r="W33" s="110"/>
      <c r="X33" s="110"/>
      <c r="Y33" s="133"/>
      <c r="Z33" s="134"/>
      <c r="AA33" s="135"/>
      <c r="AB33" s="135"/>
      <c r="AC33" s="135"/>
      <c r="AD33" s="135"/>
      <c r="AE33" s="133"/>
      <c r="AF33" s="115"/>
      <c r="AG33" s="116"/>
      <c r="AH33" s="117"/>
      <c r="AI33" s="118"/>
      <c r="AJ33" s="116"/>
      <c r="AK33" s="119"/>
      <c r="AL33" s="120"/>
      <c r="AM33" s="120"/>
      <c r="AN33" s="120"/>
      <c r="AO33" s="120"/>
      <c r="AP33" s="120"/>
      <c r="AQ33" s="120"/>
      <c r="AR33" s="120"/>
      <c r="AS33" s="120"/>
      <c r="AT33" s="120"/>
      <c r="AU33" s="136"/>
      <c r="AV33" s="137"/>
      <c r="AW33" s="138"/>
      <c r="AX33" s="123"/>
    </row>
    <row r="34" spans="1:50" s="124" customFormat="1" hidden="1" x14ac:dyDescent="0.3">
      <c r="A34" s="125">
        <v>20</v>
      </c>
      <c r="B34" s="126"/>
      <c r="C34" s="127">
        <v>139328</v>
      </c>
      <c r="D34" s="127"/>
      <c r="E34" s="127"/>
      <c r="F34" s="127"/>
      <c r="G34" s="144" t="s">
        <v>292</v>
      </c>
      <c r="H34" s="128"/>
      <c r="I34" s="108"/>
      <c r="J34" s="129"/>
      <c r="K34" s="130"/>
      <c r="L34" s="108"/>
      <c r="M34" s="131"/>
      <c r="N34" s="132"/>
      <c r="O34" s="107"/>
      <c r="P34" s="108"/>
      <c r="Q34" s="109"/>
      <c r="R34" s="109"/>
      <c r="S34" s="109"/>
      <c r="T34" s="110"/>
      <c r="U34" s="110"/>
      <c r="V34" s="110"/>
      <c r="W34" s="110"/>
      <c r="X34" s="110"/>
      <c r="Y34" s="133"/>
      <c r="Z34" s="134"/>
      <c r="AA34" s="135"/>
      <c r="AB34" s="135"/>
      <c r="AC34" s="135"/>
      <c r="AD34" s="135"/>
      <c r="AE34" s="133"/>
      <c r="AF34" s="115"/>
      <c r="AG34" s="116"/>
      <c r="AH34" s="117"/>
      <c r="AI34" s="118"/>
      <c r="AJ34" s="116"/>
      <c r="AK34" s="119"/>
      <c r="AL34" s="120"/>
      <c r="AM34" s="120"/>
      <c r="AN34" s="120"/>
      <c r="AO34" s="120"/>
      <c r="AP34" s="120"/>
      <c r="AQ34" s="120"/>
      <c r="AR34" s="120"/>
      <c r="AS34" s="120"/>
      <c r="AT34" s="120"/>
      <c r="AU34" s="136"/>
      <c r="AV34" s="137"/>
      <c r="AW34" s="138"/>
      <c r="AX34" s="123"/>
    </row>
    <row r="35" spans="1:50" s="124" customFormat="1" hidden="1" x14ac:dyDescent="0.3">
      <c r="A35" s="125">
        <v>20</v>
      </c>
      <c r="B35" s="126"/>
      <c r="C35" s="127">
        <v>139328</v>
      </c>
      <c r="D35" s="127"/>
      <c r="E35" s="127"/>
      <c r="F35" s="127"/>
      <c r="G35" s="144" t="s">
        <v>293</v>
      </c>
      <c r="H35" s="128"/>
      <c r="I35" s="108"/>
      <c r="J35" s="129"/>
      <c r="K35" s="130"/>
      <c r="L35" s="108"/>
      <c r="M35" s="131"/>
      <c r="N35" s="132"/>
      <c r="O35" s="107"/>
      <c r="P35" s="108"/>
      <c r="Q35" s="109"/>
      <c r="R35" s="109"/>
      <c r="S35" s="109"/>
      <c r="T35" s="110"/>
      <c r="U35" s="110"/>
      <c r="V35" s="110"/>
      <c r="W35" s="110"/>
      <c r="X35" s="110"/>
      <c r="Y35" s="133"/>
      <c r="Z35" s="134"/>
      <c r="AA35" s="135"/>
      <c r="AB35" s="135"/>
      <c r="AC35" s="135"/>
      <c r="AD35" s="135"/>
      <c r="AE35" s="133"/>
      <c r="AF35" s="115"/>
      <c r="AG35" s="116"/>
      <c r="AH35" s="117"/>
      <c r="AI35" s="118"/>
      <c r="AJ35" s="116"/>
      <c r="AK35" s="119"/>
      <c r="AL35" s="120"/>
      <c r="AM35" s="120"/>
      <c r="AN35" s="120"/>
      <c r="AO35" s="120"/>
      <c r="AP35" s="120"/>
      <c r="AQ35" s="120"/>
      <c r="AR35" s="120"/>
      <c r="AS35" s="120"/>
      <c r="AT35" s="120"/>
      <c r="AU35" s="136"/>
      <c r="AV35" s="137"/>
      <c r="AW35" s="138"/>
      <c r="AX35" s="123"/>
    </row>
    <row r="36" spans="1:50" s="124" customFormat="1" ht="57.6" hidden="1" x14ac:dyDescent="0.3">
      <c r="A36" s="125">
        <v>16</v>
      </c>
      <c r="B36" s="126" t="s">
        <v>294</v>
      </c>
      <c r="C36" s="127">
        <v>139327</v>
      </c>
      <c r="D36" s="127"/>
      <c r="E36" s="127" t="s">
        <v>295</v>
      </c>
      <c r="F36" s="127" t="s">
        <v>130</v>
      </c>
      <c r="G36" s="128" t="s">
        <v>296</v>
      </c>
      <c r="H36" s="128" t="s">
        <v>297</v>
      </c>
      <c r="I36" s="108" t="s">
        <v>287</v>
      </c>
      <c r="J36" s="129"/>
      <c r="K36" s="130" t="s">
        <v>134</v>
      </c>
      <c r="L36" s="108" t="s">
        <v>215</v>
      </c>
      <c r="M36" s="131"/>
      <c r="N36" s="132"/>
      <c r="O36" s="107"/>
      <c r="P36" s="108" t="s">
        <v>298</v>
      </c>
      <c r="Q36" s="109"/>
      <c r="R36" s="109"/>
      <c r="S36" s="109"/>
      <c r="T36" s="110"/>
      <c r="U36" s="110"/>
      <c r="V36" s="110"/>
      <c r="W36" s="110"/>
      <c r="X36" s="110"/>
      <c r="Y36" s="133">
        <v>625802</v>
      </c>
      <c r="Z36" s="134" t="s">
        <v>138</v>
      </c>
      <c r="AA36" s="135" t="s">
        <v>138</v>
      </c>
      <c r="AB36" s="135" t="s">
        <v>138</v>
      </c>
      <c r="AC36" s="135" t="s">
        <v>138</v>
      </c>
      <c r="AD36" s="135" t="s">
        <v>138</v>
      </c>
      <c r="AE36" s="133" t="s">
        <v>138</v>
      </c>
      <c r="AF36" s="115" t="s">
        <v>247</v>
      </c>
      <c r="AG36" s="116"/>
      <c r="AH36" s="117" t="s">
        <v>199</v>
      </c>
      <c r="AI36" s="118" t="s">
        <v>299</v>
      </c>
      <c r="AJ36" s="116" t="s">
        <v>300</v>
      </c>
      <c r="AK36" s="119" t="s">
        <v>32</v>
      </c>
      <c r="AL36" s="120" t="s">
        <v>32</v>
      </c>
      <c r="AM36" s="120" t="s">
        <v>32</v>
      </c>
      <c r="AN36" s="120" t="s">
        <v>32</v>
      </c>
      <c r="AO36" s="120" t="s">
        <v>32</v>
      </c>
      <c r="AP36" s="120" t="s">
        <v>32</v>
      </c>
      <c r="AQ36" s="120"/>
      <c r="AR36" s="120"/>
      <c r="AS36" s="120"/>
      <c r="AT36" s="120"/>
      <c r="AU36" s="136"/>
      <c r="AV36" s="137">
        <v>42993</v>
      </c>
      <c r="AW36" s="138">
        <v>43052</v>
      </c>
      <c r="AX36" s="123" t="s">
        <v>301</v>
      </c>
    </row>
    <row r="37" spans="1:50" s="124" customFormat="1" hidden="1" x14ac:dyDescent="0.3">
      <c r="A37" s="125">
        <v>16</v>
      </c>
      <c r="B37" s="126" t="s">
        <v>294</v>
      </c>
      <c r="C37" s="127">
        <v>139327</v>
      </c>
      <c r="D37" s="127"/>
      <c r="E37" s="127" t="s">
        <v>295</v>
      </c>
      <c r="F37" s="127" t="s">
        <v>130</v>
      </c>
      <c r="G37" s="176" t="s">
        <v>302</v>
      </c>
      <c r="H37" s="149"/>
      <c r="I37" s="150"/>
      <c r="J37" s="151"/>
      <c r="K37" s="152"/>
      <c r="L37" s="150"/>
      <c r="M37" s="153"/>
      <c r="N37" s="154"/>
      <c r="O37" s="155"/>
      <c r="P37" s="150"/>
      <c r="Q37" s="156"/>
      <c r="R37" s="156"/>
      <c r="S37" s="156"/>
      <c r="T37" s="110"/>
      <c r="U37" s="110"/>
      <c r="V37" s="110"/>
      <c r="W37" s="110"/>
      <c r="X37" s="110"/>
      <c r="Y37" s="133"/>
      <c r="Z37" s="134"/>
      <c r="AA37" s="135"/>
      <c r="AB37" s="135"/>
      <c r="AC37" s="135"/>
      <c r="AD37" s="135"/>
      <c r="AE37" s="133"/>
      <c r="AF37" s="115"/>
      <c r="AG37" s="116"/>
      <c r="AH37" s="117"/>
      <c r="AI37" s="118"/>
      <c r="AJ37" s="116"/>
      <c r="AK37" s="119"/>
      <c r="AL37" s="120"/>
      <c r="AM37" s="120"/>
      <c r="AN37" s="120"/>
      <c r="AO37" s="120"/>
      <c r="AP37" s="120"/>
      <c r="AQ37" s="120"/>
      <c r="AR37" s="120"/>
      <c r="AS37" s="120"/>
      <c r="AT37" s="120"/>
      <c r="AU37" s="136"/>
      <c r="AV37" s="137"/>
      <c r="AW37" s="138"/>
      <c r="AX37" s="123"/>
    </row>
    <row r="38" spans="1:50" s="124" customFormat="1" hidden="1" x14ac:dyDescent="0.3">
      <c r="A38" s="125">
        <v>16</v>
      </c>
      <c r="B38" s="126" t="s">
        <v>294</v>
      </c>
      <c r="C38" s="127">
        <v>139327</v>
      </c>
      <c r="D38" s="127"/>
      <c r="E38" s="127" t="s">
        <v>295</v>
      </c>
      <c r="F38" s="127" t="s">
        <v>130</v>
      </c>
      <c r="G38" s="176" t="s">
        <v>303</v>
      </c>
      <c r="H38" s="149"/>
      <c r="I38" s="150"/>
      <c r="J38" s="151"/>
      <c r="K38" s="152"/>
      <c r="L38" s="150"/>
      <c r="M38" s="153"/>
      <c r="N38" s="154"/>
      <c r="O38" s="155"/>
      <c r="P38" s="150"/>
      <c r="Q38" s="156"/>
      <c r="R38" s="156"/>
      <c r="S38" s="156"/>
      <c r="T38" s="110"/>
      <c r="U38" s="110"/>
      <c r="V38" s="110"/>
      <c r="W38" s="110"/>
      <c r="X38" s="110"/>
      <c r="Y38" s="133"/>
      <c r="Z38" s="134"/>
      <c r="AA38" s="135"/>
      <c r="AB38" s="135"/>
      <c r="AC38" s="135"/>
      <c r="AD38" s="135"/>
      <c r="AE38" s="133"/>
      <c r="AF38" s="115"/>
      <c r="AG38" s="116"/>
      <c r="AH38" s="117"/>
      <c r="AI38" s="118"/>
      <c r="AJ38" s="116"/>
      <c r="AK38" s="119"/>
      <c r="AL38" s="120"/>
      <c r="AM38" s="120"/>
      <c r="AN38" s="120"/>
      <c r="AO38" s="120"/>
      <c r="AP38" s="120"/>
      <c r="AQ38" s="120"/>
      <c r="AR38" s="120"/>
      <c r="AS38" s="120"/>
      <c r="AT38" s="120"/>
      <c r="AU38" s="136"/>
      <c r="AV38" s="137"/>
      <c r="AW38" s="138"/>
      <c r="AX38" s="123"/>
    </row>
    <row r="39" spans="1:50" s="124" customFormat="1" hidden="1" x14ac:dyDescent="0.3">
      <c r="A39" s="125">
        <v>16</v>
      </c>
      <c r="B39" s="126" t="s">
        <v>294</v>
      </c>
      <c r="C39" s="127">
        <v>139327</v>
      </c>
      <c r="D39" s="127"/>
      <c r="E39" s="127" t="s">
        <v>295</v>
      </c>
      <c r="F39" s="127" t="s">
        <v>130</v>
      </c>
      <c r="G39" s="176" t="s">
        <v>304</v>
      </c>
      <c r="H39" s="149"/>
      <c r="I39" s="150"/>
      <c r="J39" s="151"/>
      <c r="K39" s="152"/>
      <c r="L39" s="150"/>
      <c r="M39" s="153"/>
      <c r="N39" s="154"/>
      <c r="O39" s="155"/>
      <c r="P39" s="150"/>
      <c r="Q39" s="156"/>
      <c r="R39" s="156"/>
      <c r="S39" s="156"/>
      <c r="T39" s="110"/>
      <c r="U39" s="110"/>
      <c r="V39" s="110"/>
      <c r="W39" s="110"/>
      <c r="X39" s="110"/>
      <c r="Y39" s="133"/>
      <c r="Z39" s="134"/>
      <c r="AA39" s="135"/>
      <c r="AB39" s="135"/>
      <c r="AC39" s="135"/>
      <c r="AD39" s="135"/>
      <c r="AE39" s="133"/>
      <c r="AF39" s="115"/>
      <c r="AG39" s="116"/>
      <c r="AH39" s="117"/>
      <c r="AI39" s="118"/>
      <c r="AJ39" s="116"/>
      <c r="AK39" s="119"/>
      <c r="AL39" s="120"/>
      <c r="AM39" s="120"/>
      <c r="AN39" s="120"/>
      <c r="AO39" s="120"/>
      <c r="AP39" s="120"/>
      <c r="AQ39" s="120"/>
      <c r="AR39" s="120"/>
      <c r="AS39" s="120"/>
      <c r="AT39" s="120"/>
      <c r="AU39" s="136"/>
      <c r="AV39" s="137"/>
      <c r="AW39" s="138"/>
      <c r="AX39" s="123"/>
    </row>
    <row r="40" spans="1:50" s="203" customFormat="1" hidden="1" x14ac:dyDescent="0.3">
      <c r="A40" s="177">
        <v>16</v>
      </c>
      <c r="B40" s="178" t="s">
        <v>294</v>
      </c>
      <c r="C40" s="179">
        <v>139327</v>
      </c>
      <c r="D40" s="179"/>
      <c r="E40" s="179" t="s">
        <v>295</v>
      </c>
      <c r="F40" s="179" t="s">
        <v>130</v>
      </c>
      <c r="G40" s="180" t="s">
        <v>305</v>
      </c>
      <c r="H40" s="181"/>
      <c r="I40" s="182"/>
      <c r="J40" s="183"/>
      <c r="K40" s="184"/>
      <c r="L40" s="182"/>
      <c r="M40" s="185"/>
      <c r="N40" s="186"/>
      <c r="O40" s="187"/>
      <c r="P40" s="182"/>
      <c r="Q40" s="188"/>
      <c r="R40" s="188"/>
      <c r="S40" s="188"/>
      <c r="T40" s="189"/>
      <c r="U40" s="189"/>
      <c r="V40" s="189"/>
      <c r="W40" s="189"/>
      <c r="X40" s="189"/>
      <c r="Y40" s="190"/>
      <c r="Z40" s="191"/>
      <c r="AA40" s="192"/>
      <c r="AB40" s="192"/>
      <c r="AC40" s="192"/>
      <c r="AD40" s="192"/>
      <c r="AE40" s="190"/>
      <c r="AF40" s="193"/>
      <c r="AG40" s="194"/>
      <c r="AH40" s="195"/>
      <c r="AI40" s="196"/>
      <c r="AJ40" s="194"/>
      <c r="AK40" s="197"/>
      <c r="AL40" s="198"/>
      <c r="AM40" s="198"/>
      <c r="AN40" s="198"/>
      <c r="AO40" s="198"/>
      <c r="AP40" s="198"/>
      <c r="AQ40" s="198"/>
      <c r="AR40" s="198"/>
      <c r="AS40" s="198"/>
      <c r="AT40" s="198"/>
      <c r="AU40" s="199"/>
      <c r="AV40" s="200"/>
      <c r="AW40" s="201"/>
      <c r="AX40" s="202"/>
    </row>
    <row r="41" spans="1:50" s="124" customFormat="1" hidden="1" x14ac:dyDescent="0.3">
      <c r="A41" s="125">
        <v>16</v>
      </c>
      <c r="B41" s="126" t="s">
        <v>294</v>
      </c>
      <c r="C41" s="127">
        <v>139327</v>
      </c>
      <c r="D41" s="127"/>
      <c r="E41" s="127" t="s">
        <v>295</v>
      </c>
      <c r="F41" s="127" t="s">
        <v>130</v>
      </c>
      <c r="G41" s="176" t="s">
        <v>306</v>
      </c>
      <c r="H41" s="149"/>
      <c r="I41" s="150"/>
      <c r="J41" s="151"/>
      <c r="K41" s="152"/>
      <c r="L41" s="150"/>
      <c r="M41" s="153"/>
      <c r="N41" s="154"/>
      <c r="O41" s="155"/>
      <c r="P41" s="150"/>
      <c r="Q41" s="156"/>
      <c r="R41" s="156"/>
      <c r="S41" s="156"/>
      <c r="T41" s="110"/>
      <c r="U41" s="110"/>
      <c r="V41" s="110"/>
      <c r="W41" s="110"/>
      <c r="X41" s="110"/>
      <c r="Y41" s="133"/>
      <c r="Z41" s="134"/>
      <c r="AA41" s="135"/>
      <c r="AB41" s="135"/>
      <c r="AC41" s="135"/>
      <c r="AD41" s="135"/>
      <c r="AE41" s="133"/>
      <c r="AF41" s="115"/>
      <c r="AG41" s="116"/>
      <c r="AH41" s="117"/>
      <c r="AI41" s="118"/>
      <c r="AJ41" s="116"/>
      <c r="AK41" s="119"/>
      <c r="AL41" s="120"/>
      <c r="AM41" s="120"/>
      <c r="AN41" s="120"/>
      <c r="AO41" s="120"/>
      <c r="AP41" s="120"/>
      <c r="AQ41" s="120"/>
      <c r="AR41" s="120"/>
      <c r="AS41" s="120"/>
      <c r="AT41" s="120"/>
      <c r="AU41" s="136"/>
      <c r="AV41" s="137"/>
      <c r="AW41" s="138"/>
      <c r="AX41" s="123"/>
    </row>
    <row r="42" spans="1:50" s="124" customFormat="1" hidden="1" x14ac:dyDescent="0.3">
      <c r="A42" s="125">
        <v>16</v>
      </c>
      <c r="B42" s="126" t="s">
        <v>294</v>
      </c>
      <c r="C42" s="127">
        <v>139327</v>
      </c>
      <c r="D42" s="127"/>
      <c r="E42" s="127" t="s">
        <v>295</v>
      </c>
      <c r="F42" s="127" t="s">
        <v>130</v>
      </c>
      <c r="G42" s="176" t="s">
        <v>307</v>
      </c>
      <c r="H42" s="149"/>
      <c r="I42" s="150"/>
      <c r="J42" s="151"/>
      <c r="K42" s="152"/>
      <c r="L42" s="150"/>
      <c r="M42" s="153"/>
      <c r="N42" s="154"/>
      <c r="O42" s="155"/>
      <c r="P42" s="150"/>
      <c r="Q42" s="156"/>
      <c r="R42" s="156"/>
      <c r="S42" s="156"/>
      <c r="T42" s="110"/>
      <c r="U42" s="110"/>
      <c r="V42" s="110"/>
      <c r="W42" s="110"/>
      <c r="X42" s="110"/>
      <c r="Y42" s="133"/>
      <c r="Z42" s="134"/>
      <c r="AA42" s="135"/>
      <c r="AB42" s="135"/>
      <c r="AC42" s="135"/>
      <c r="AD42" s="135"/>
      <c r="AE42" s="133"/>
      <c r="AF42" s="115"/>
      <c r="AG42" s="116"/>
      <c r="AH42" s="117"/>
      <c r="AI42" s="118"/>
      <c r="AJ42" s="116"/>
      <c r="AK42" s="119"/>
      <c r="AL42" s="120"/>
      <c r="AM42" s="120"/>
      <c r="AN42" s="120"/>
      <c r="AO42" s="120"/>
      <c r="AP42" s="120"/>
      <c r="AQ42" s="120"/>
      <c r="AR42" s="120"/>
      <c r="AS42" s="120"/>
      <c r="AT42" s="120"/>
      <c r="AU42" s="136"/>
      <c r="AV42" s="137"/>
      <c r="AW42" s="138"/>
      <c r="AX42" s="123"/>
    </row>
    <row r="43" spans="1:50" s="124" customFormat="1" ht="172.8" x14ac:dyDescent="0.3">
      <c r="A43" s="125">
        <v>17</v>
      </c>
      <c r="B43" s="126" t="s">
        <v>308</v>
      </c>
      <c r="C43" s="127">
        <v>138654</v>
      </c>
      <c r="D43" s="127"/>
      <c r="E43" s="127" t="s">
        <v>295</v>
      </c>
      <c r="F43" s="127" t="s">
        <v>130</v>
      </c>
      <c r="G43" s="204" t="s">
        <v>309</v>
      </c>
      <c r="H43" s="128" t="s">
        <v>310</v>
      </c>
      <c r="I43" s="108" t="s">
        <v>214</v>
      </c>
      <c r="J43" s="129"/>
      <c r="K43" s="130"/>
      <c r="L43" s="108" t="s">
        <v>215</v>
      </c>
      <c r="M43" s="131"/>
      <c r="N43" s="132"/>
      <c r="O43" s="107" t="s">
        <v>151</v>
      </c>
      <c r="P43" s="108" t="s">
        <v>152</v>
      </c>
      <c r="Q43" s="109" t="s">
        <v>137</v>
      </c>
      <c r="R43" s="109" t="s">
        <v>137</v>
      </c>
      <c r="S43" s="109" t="s">
        <v>218</v>
      </c>
      <c r="T43" s="356" t="s">
        <v>311</v>
      </c>
      <c r="U43" s="357"/>
      <c r="V43" s="357"/>
      <c r="W43" s="357"/>
      <c r="X43" s="357"/>
      <c r="Y43" s="358"/>
      <c r="Z43" s="134"/>
      <c r="AA43" s="135"/>
      <c r="AB43" s="135"/>
      <c r="AC43" s="135"/>
      <c r="AD43" s="135"/>
      <c r="AE43" s="133"/>
      <c r="AF43" s="115" t="s">
        <v>312</v>
      </c>
      <c r="AG43" s="116" t="s">
        <v>313</v>
      </c>
      <c r="AH43" s="117" t="s">
        <v>188</v>
      </c>
      <c r="AI43" s="118"/>
      <c r="AJ43" s="116"/>
      <c r="AK43" s="119" t="s">
        <v>32</v>
      </c>
      <c r="AL43" s="120" t="s">
        <v>32</v>
      </c>
      <c r="AM43" s="120" t="s">
        <v>32</v>
      </c>
      <c r="AN43" s="120" t="s">
        <v>32</v>
      </c>
      <c r="AO43" s="120" t="s">
        <v>32</v>
      </c>
      <c r="AP43" s="120"/>
      <c r="AQ43" s="120"/>
      <c r="AR43" s="120"/>
      <c r="AS43" s="120"/>
      <c r="AT43" s="120"/>
      <c r="AU43" s="136"/>
      <c r="AV43" s="141" t="s">
        <v>314</v>
      </c>
      <c r="AW43" s="138"/>
      <c r="AX43" s="147" t="s">
        <v>315</v>
      </c>
    </row>
    <row r="44" spans="1:50" s="124" customFormat="1" ht="76.8" hidden="1" x14ac:dyDescent="0.3">
      <c r="A44" s="125">
        <v>19</v>
      </c>
      <c r="B44" s="126" t="s">
        <v>316</v>
      </c>
      <c r="C44" s="127">
        <v>139329</v>
      </c>
      <c r="D44" s="127"/>
      <c r="E44" s="127" t="s">
        <v>317</v>
      </c>
      <c r="F44" s="127" t="s">
        <v>130</v>
      </c>
      <c r="G44" s="128" t="s">
        <v>318</v>
      </c>
      <c r="H44" s="205" t="s">
        <v>319</v>
      </c>
      <c r="I44" s="108" t="s">
        <v>320</v>
      </c>
      <c r="J44" s="206"/>
      <c r="K44" s="207" t="s">
        <v>134</v>
      </c>
      <c r="L44" s="108" t="s">
        <v>215</v>
      </c>
      <c r="M44" s="131"/>
      <c r="N44" s="132"/>
      <c r="O44" s="107"/>
      <c r="P44" s="108" t="s">
        <v>321</v>
      </c>
      <c r="Q44" s="109"/>
      <c r="R44" s="109"/>
      <c r="S44" s="109"/>
      <c r="T44" s="110"/>
      <c r="U44" s="110"/>
      <c r="V44" s="110"/>
      <c r="W44" s="110"/>
      <c r="X44" s="110"/>
      <c r="Y44" s="133"/>
      <c r="Z44" s="134"/>
      <c r="AA44" s="135"/>
      <c r="AB44" s="135"/>
      <c r="AC44" s="135"/>
      <c r="AD44" s="135"/>
      <c r="AE44" s="133"/>
      <c r="AF44" s="115" t="s">
        <v>322</v>
      </c>
      <c r="AG44" s="116" t="s">
        <v>323</v>
      </c>
      <c r="AH44" s="117" t="s">
        <v>141</v>
      </c>
      <c r="AI44" s="118" t="s">
        <v>156</v>
      </c>
      <c r="AJ44" s="116" t="s">
        <v>157</v>
      </c>
      <c r="AK44" s="119" t="s">
        <v>32</v>
      </c>
      <c r="AL44" s="120" t="s">
        <v>32</v>
      </c>
      <c r="AM44" s="120" t="s">
        <v>32</v>
      </c>
      <c r="AN44" s="120" t="s">
        <v>32</v>
      </c>
      <c r="AO44" s="120" t="s">
        <v>32</v>
      </c>
      <c r="AP44" s="120"/>
      <c r="AQ44" s="120"/>
      <c r="AR44" s="120"/>
      <c r="AS44" s="120"/>
      <c r="AT44" s="120"/>
      <c r="AU44" s="136"/>
      <c r="AV44" s="137" t="s">
        <v>324</v>
      </c>
      <c r="AW44" s="138" t="s">
        <v>324</v>
      </c>
      <c r="AX44" s="123" t="s">
        <v>325</v>
      </c>
    </row>
    <row r="45" spans="1:50" s="124" customFormat="1" ht="28.8" hidden="1" x14ac:dyDescent="0.3">
      <c r="A45" s="125"/>
      <c r="B45" s="126" t="s">
        <v>316</v>
      </c>
      <c r="C45" s="127">
        <v>139329</v>
      </c>
      <c r="D45" s="127"/>
      <c r="E45" s="127" t="s">
        <v>317</v>
      </c>
      <c r="F45" s="127" t="s">
        <v>130</v>
      </c>
      <c r="G45" s="208" t="s">
        <v>326</v>
      </c>
      <c r="H45" s="149"/>
      <c r="I45" s="108" t="s">
        <v>327</v>
      </c>
      <c r="J45" s="129"/>
      <c r="K45" s="130"/>
      <c r="L45" s="108"/>
      <c r="M45" s="131"/>
      <c r="N45" s="132"/>
      <c r="O45" s="107"/>
      <c r="P45" s="150"/>
      <c r="Q45" s="156"/>
      <c r="R45" s="156"/>
      <c r="S45" s="156"/>
      <c r="T45" s="110"/>
      <c r="U45" s="110"/>
      <c r="V45" s="110"/>
      <c r="W45" s="110"/>
      <c r="X45" s="110"/>
      <c r="Y45" s="133"/>
      <c r="Z45" s="134"/>
      <c r="AA45" s="135"/>
      <c r="AB45" s="135"/>
      <c r="AC45" s="135"/>
      <c r="AD45" s="135"/>
      <c r="AE45" s="133"/>
      <c r="AF45" s="115"/>
      <c r="AG45" s="116"/>
      <c r="AH45" s="117"/>
      <c r="AI45" s="118"/>
      <c r="AJ45" s="116"/>
      <c r="AK45" s="119" t="s">
        <v>32</v>
      </c>
      <c r="AL45" s="120" t="s">
        <v>32</v>
      </c>
      <c r="AM45" s="120" t="s">
        <v>32</v>
      </c>
      <c r="AN45" s="120" t="s">
        <v>32</v>
      </c>
      <c r="AO45" s="120" t="s">
        <v>32</v>
      </c>
      <c r="AP45" s="120"/>
      <c r="AQ45" s="120"/>
      <c r="AR45" s="120"/>
      <c r="AS45" s="120"/>
      <c r="AT45" s="120"/>
      <c r="AU45" s="136"/>
      <c r="AV45" s="137"/>
      <c r="AW45" s="138"/>
      <c r="AX45" s="123"/>
    </row>
    <row r="46" spans="1:50" s="124" customFormat="1" hidden="1" x14ac:dyDescent="0.3">
      <c r="A46" s="125"/>
      <c r="B46" s="126" t="s">
        <v>316</v>
      </c>
      <c r="C46" s="127">
        <v>139329</v>
      </c>
      <c r="D46" s="127"/>
      <c r="E46" s="127" t="s">
        <v>317</v>
      </c>
      <c r="F46" s="127" t="s">
        <v>130</v>
      </c>
      <c r="G46" s="208" t="s">
        <v>328</v>
      </c>
      <c r="H46" s="149"/>
      <c r="I46" s="150" t="s">
        <v>327</v>
      </c>
      <c r="J46" s="151"/>
      <c r="K46" s="152"/>
      <c r="L46" s="150"/>
      <c r="M46" s="153"/>
      <c r="N46" s="154"/>
      <c r="O46" s="155"/>
      <c r="P46" s="150"/>
      <c r="Q46" s="156"/>
      <c r="R46" s="156"/>
      <c r="S46" s="156"/>
      <c r="T46" s="110"/>
      <c r="U46" s="110"/>
      <c r="V46" s="110"/>
      <c r="W46" s="110"/>
      <c r="X46" s="110"/>
      <c r="Y46" s="133"/>
      <c r="Z46" s="134"/>
      <c r="AA46" s="135"/>
      <c r="AB46" s="135"/>
      <c r="AC46" s="135"/>
      <c r="AD46" s="135"/>
      <c r="AE46" s="133"/>
      <c r="AF46" s="115"/>
      <c r="AG46" s="116"/>
      <c r="AH46" s="117"/>
      <c r="AI46" s="118"/>
      <c r="AJ46" s="116"/>
      <c r="AK46" s="119" t="s">
        <v>32</v>
      </c>
      <c r="AL46" s="120" t="s">
        <v>32</v>
      </c>
      <c r="AM46" s="120" t="s">
        <v>32</v>
      </c>
      <c r="AN46" s="120" t="s">
        <v>32</v>
      </c>
      <c r="AO46" s="120" t="s">
        <v>32</v>
      </c>
      <c r="AP46" s="120"/>
      <c r="AQ46" s="120"/>
      <c r="AR46" s="120"/>
      <c r="AS46" s="120"/>
      <c r="AT46" s="120"/>
      <c r="AU46" s="136"/>
      <c r="AV46" s="137"/>
      <c r="AW46" s="138"/>
      <c r="AX46" s="123"/>
    </row>
    <row r="47" spans="1:50" s="124" customFormat="1" hidden="1" x14ac:dyDescent="0.3">
      <c r="A47" s="125"/>
      <c r="B47" s="126" t="s">
        <v>316</v>
      </c>
      <c r="C47" s="127">
        <v>139329</v>
      </c>
      <c r="D47" s="127"/>
      <c r="E47" s="127" t="s">
        <v>317</v>
      </c>
      <c r="F47" s="127" t="s">
        <v>130</v>
      </c>
      <c r="G47" s="208" t="s">
        <v>329</v>
      </c>
      <c r="H47" s="149"/>
      <c r="I47" s="150" t="s">
        <v>327</v>
      </c>
      <c r="J47" s="151"/>
      <c r="K47" s="152"/>
      <c r="L47" s="150"/>
      <c r="M47" s="153"/>
      <c r="N47" s="154"/>
      <c r="O47" s="155"/>
      <c r="P47" s="150"/>
      <c r="Q47" s="156"/>
      <c r="R47" s="156"/>
      <c r="S47" s="156"/>
      <c r="T47" s="110"/>
      <c r="U47" s="110"/>
      <c r="V47" s="110"/>
      <c r="W47" s="110"/>
      <c r="X47" s="110"/>
      <c r="Y47" s="133"/>
      <c r="Z47" s="134"/>
      <c r="AA47" s="135"/>
      <c r="AB47" s="135"/>
      <c r="AC47" s="135"/>
      <c r="AD47" s="135"/>
      <c r="AE47" s="133"/>
      <c r="AF47" s="115"/>
      <c r="AG47" s="116"/>
      <c r="AH47" s="117"/>
      <c r="AI47" s="118"/>
      <c r="AJ47" s="116"/>
      <c r="AK47" s="119" t="s">
        <v>32</v>
      </c>
      <c r="AL47" s="120" t="s">
        <v>32</v>
      </c>
      <c r="AM47" s="120" t="s">
        <v>32</v>
      </c>
      <c r="AN47" s="120" t="s">
        <v>32</v>
      </c>
      <c r="AO47" s="120" t="s">
        <v>32</v>
      </c>
      <c r="AP47" s="120"/>
      <c r="AQ47" s="120"/>
      <c r="AR47" s="120"/>
      <c r="AS47" s="120"/>
      <c r="AT47" s="120"/>
      <c r="AU47" s="136"/>
      <c r="AV47" s="137"/>
      <c r="AW47" s="138"/>
      <c r="AX47" s="123"/>
    </row>
    <row r="48" spans="1:50" s="124" customFormat="1" hidden="1" x14ac:dyDescent="0.3">
      <c r="A48" s="125"/>
      <c r="B48" s="126" t="s">
        <v>316</v>
      </c>
      <c r="C48" s="127">
        <v>139329</v>
      </c>
      <c r="D48" s="127"/>
      <c r="E48" s="127" t="s">
        <v>317</v>
      </c>
      <c r="F48" s="127" t="s">
        <v>130</v>
      </c>
      <c r="G48" s="208" t="s">
        <v>330</v>
      </c>
      <c r="H48" s="149"/>
      <c r="I48" s="150" t="s">
        <v>327</v>
      </c>
      <c r="J48" s="151"/>
      <c r="K48" s="152"/>
      <c r="L48" s="150"/>
      <c r="M48" s="153"/>
      <c r="N48" s="154"/>
      <c r="O48" s="155"/>
      <c r="P48" s="150"/>
      <c r="Q48" s="156"/>
      <c r="R48" s="156"/>
      <c r="S48" s="156"/>
      <c r="T48" s="110"/>
      <c r="U48" s="110"/>
      <c r="V48" s="110"/>
      <c r="W48" s="110"/>
      <c r="X48" s="110"/>
      <c r="Y48" s="133"/>
      <c r="Z48" s="134"/>
      <c r="AA48" s="135"/>
      <c r="AB48" s="135"/>
      <c r="AC48" s="135"/>
      <c r="AD48" s="135"/>
      <c r="AE48" s="133"/>
      <c r="AF48" s="115"/>
      <c r="AG48" s="116"/>
      <c r="AH48" s="117"/>
      <c r="AI48" s="118"/>
      <c r="AJ48" s="116"/>
      <c r="AK48" s="119" t="s">
        <v>32</v>
      </c>
      <c r="AL48" s="120" t="s">
        <v>32</v>
      </c>
      <c r="AM48" s="120" t="s">
        <v>32</v>
      </c>
      <c r="AN48" s="120" t="s">
        <v>32</v>
      </c>
      <c r="AO48" s="120" t="s">
        <v>32</v>
      </c>
      <c r="AP48" s="120"/>
      <c r="AQ48" s="120"/>
      <c r="AR48" s="120"/>
      <c r="AS48" s="120"/>
      <c r="AT48" s="120"/>
      <c r="AU48" s="136"/>
      <c r="AV48" s="137"/>
      <c r="AW48" s="138"/>
      <c r="AX48" s="123"/>
    </row>
    <row r="49" spans="1:50" s="124" customFormat="1" hidden="1" x14ac:dyDescent="0.3">
      <c r="A49" s="125"/>
      <c r="B49" s="126" t="s">
        <v>316</v>
      </c>
      <c r="C49" s="127">
        <v>139329</v>
      </c>
      <c r="D49" s="127"/>
      <c r="E49" s="127" t="s">
        <v>317</v>
      </c>
      <c r="F49" s="127" t="s">
        <v>130</v>
      </c>
      <c r="G49" s="208" t="s">
        <v>331</v>
      </c>
      <c r="H49" s="149"/>
      <c r="I49" s="150" t="s">
        <v>327</v>
      </c>
      <c r="J49" s="151"/>
      <c r="K49" s="152"/>
      <c r="L49" s="150"/>
      <c r="M49" s="153"/>
      <c r="N49" s="154"/>
      <c r="O49" s="155"/>
      <c r="P49" s="150"/>
      <c r="Q49" s="156"/>
      <c r="R49" s="156"/>
      <c r="S49" s="156"/>
      <c r="T49" s="110"/>
      <c r="U49" s="110"/>
      <c r="V49" s="110"/>
      <c r="W49" s="110"/>
      <c r="X49" s="110"/>
      <c r="Y49" s="133"/>
      <c r="Z49" s="134"/>
      <c r="AA49" s="135"/>
      <c r="AB49" s="135"/>
      <c r="AC49" s="135"/>
      <c r="AD49" s="135"/>
      <c r="AE49" s="133"/>
      <c r="AF49" s="115"/>
      <c r="AG49" s="116"/>
      <c r="AH49" s="117"/>
      <c r="AI49" s="118"/>
      <c r="AJ49" s="116"/>
      <c r="AK49" s="119" t="s">
        <v>32</v>
      </c>
      <c r="AL49" s="120" t="s">
        <v>32</v>
      </c>
      <c r="AM49" s="120" t="s">
        <v>32</v>
      </c>
      <c r="AN49" s="120" t="s">
        <v>32</v>
      </c>
      <c r="AO49" s="120" t="s">
        <v>32</v>
      </c>
      <c r="AP49" s="120"/>
      <c r="AQ49" s="120"/>
      <c r="AR49" s="120"/>
      <c r="AS49" s="120"/>
      <c r="AT49" s="120"/>
      <c r="AU49" s="136"/>
      <c r="AV49" s="137"/>
      <c r="AW49" s="138"/>
      <c r="AX49" s="123"/>
    </row>
    <row r="50" spans="1:50" s="124" customFormat="1" hidden="1" x14ac:dyDescent="0.3">
      <c r="A50" s="125"/>
      <c r="B50" s="126" t="s">
        <v>316</v>
      </c>
      <c r="C50" s="127">
        <v>139329</v>
      </c>
      <c r="D50" s="127"/>
      <c r="E50" s="127" t="s">
        <v>317</v>
      </c>
      <c r="F50" s="127" t="s">
        <v>130</v>
      </c>
      <c r="G50" s="208" t="s">
        <v>332</v>
      </c>
      <c r="H50" s="149"/>
      <c r="I50" s="150" t="s">
        <v>327</v>
      </c>
      <c r="J50" s="151"/>
      <c r="K50" s="152"/>
      <c r="L50" s="150"/>
      <c r="M50" s="153"/>
      <c r="N50" s="154"/>
      <c r="O50" s="155"/>
      <c r="P50" s="150"/>
      <c r="Q50" s="156"/>
      <c r="R50" s="156"/>
      <c r="S50" s="156"/>
      <c r="T50" s="110"/>
      <c r="U50" s="110"/>
      <c r="V50" s="110"/>
      <c r="W50" s="110"/>
      <c r="X50" s="110"/>
      <c r="Y50" s="133"/>
      <c r="Z50" s="134"/>
      <c r="AA50" s="135"/>
      <c r="AB50" s="135"/>
      <c r="AC50" s="135"/>
      <c r="AD50" s="135"/>
      <c r="AE50" s="133"/>
      <c r="AF50" s="115"/>
      <c r="AG50" s="116"/>
      <c r="AH50" s="117"/>
      <c r="AI50" s="118"/>
      <c r="AJ50" s="116"/>
      <c r="AK50" s="119" t="s">
        <v>32</v>
      </c>
      <c r="AL50" s="120" t="s">
        <v>32</v>
      </c>
      <c r="AM50" s="120" t="s">
        <v>32</v>
      </c>
      <c r="AN50" s="120" t="s">
        <v>32</v>
      </c>
      <c r="AO50" s="120" t="s">
        <v>32</v>
      </c>
      <c r="AP50" s="120"/>
      <c r="AQ50" s="120"/>
      <c r="AR50" s="120"/>
      <c r="AS50" s="120"/>
      <c r="AT50" s="120"/>
      <c r="AU50" s="136"/>
      <c r="AV50" s="137"/>
      <c r="AW50" s="138"/>
      <c r="AX50" s="123"/>
    </row>
    <row r="51" spans="1:50" s="124" customFormat="1" ht="28.8" hidden="1" x14ac:dyDescent="0.3">
      <c r="A51" s="125"/>
      <c r="B51" s="126" t="s">
        <v>316</v>
      </c>
      <c r="C51" s="127">
        <v>139329</v>
      </c>
      <c r="D51" s="127"/>
      <c r="E51" s="127" t="s">
        <v>317</v>
      </c>
      <c r="F51" s="127" t="s">
        <v>130</v>
      </c>
      <c r="G51" s="208" t="s">
        <v>333</v>
      </c>
      <c r="H51" s="149"/>
      <c r="I51" s="150" t="s">
        <v>327</v>
      </c>
      <c r="J51" s="151"/>
      <c r="K51" s="152"/>
      <c r="L51" s="150"/>
      <c r="M51" s="153"/>
      <c r="N51" s="154"/>
      <c r="O51" s="155"/>
      <c r="P51" s="150"/>
      <c r="Q51" s="156"/>
      <c r="R51" s="156"/>
      <c r="S51" s="156"/>
      <c r="T51" s="110"/>
      <c r="U51" s="110"/>
      <c r="V51" s="110"/>
      <c r="W51" s="110"/>
      <c r="X51" s="110"/>
      <c r="Y51" s="133"/>
      <c r="Z51" s="134"/>
      <c r="AA51" s="135"/>
      <c r="AB51" s="135"/>
      <c r="AC51" s="135"/>
      <c r="AD51" s="135"/>
      <c r="AE51" s="133"/>
      <c r="AF51" s="115"/>
      <c r="AG51" s="116"/>
      <c r="AH51" s="117"/>
      <c r="AI51" s="118"/>
      <c r="AJ51" s="116"/>
      <c r="AK51" s="119" t="s">
        <v>32</v>
      </c>
      <c r="AL51" s="120" t="s">
        <v>32</v>
      </c>
      <c r="AM51" s="120" t="s">
        <v>32</v>
      </c>
      <c r="AN51" s="120" t="s">
        <v>32</v>
      </c>
      <c r="AO51" s="120" t="s">
        <v>32</v>
      </c>
      <c r="AP51" s="120"/>
      <c r="AQ51" s="120"/>
      <c r="AR51" s="120"/>
      <c r="AS51" s="120"/>
      <c r="AT51" s="120"/>
      <c r="AU51" s="136"/>
      <c r="AV51" s="137"/>
      <c r="AW51" s="138"/>
      <c r="AX51" s="123"/>
    </row>
    <row r="52" spans="1:50" s="124" customFormat="1" hidden="1" x14ac:dyDescent="0.3">
      <c r="A52" s="125"/>
      <c r="B52" s="126" t="s">
        <v>316</v>
      </c>
      <c r="C52" s="127">
        <v>139329</v>
      </c>
      <c r="D52" s="127"/>
      <c r="E52" s="127" t="s">
        <v>317</v>
      </c>
      <c r="F52" s="127" t="s">
        <v>130</v>
      </c>
      <c r="G52" s="208" t="s">
        <v>334</v>
      </c>
      <c r="H52" s="149"/>
      <c r="I52" s="150" t="s">
        <v>327</v>
      </c>
      <c r="J52" s="151"/>
      <c r="K52" s="152"/>
      <c r="L52" s="150"/>
      <c r="M52" s="153"/>
      <c r="N52" s="154"/>
      <c r="O52" s="155"/>
      <c r="P52" s="150"/>
      <c r="Q52" s="156"/>
      <c r="R52" s="156"/>
      <c r="S52" s="156"/>
      <c r="T52" s="110"/>
      <c r="U52" s="110"/>
      <c r="V52" s="110"/>
      <c r="W52" s="110"/>
      <c r="X52" s="110"/>
      <c r="Y52" s="133"/>
      <c r="Z52" s="134"/>
      <c r="AA52" s="135"/>
      <c r="AB52" s="135"/>
      <c r="AC52" s="135"/>
      <c r="AD52" s="135"/>
      <c r="AE52" s="133"/>
      <c r="AF52" s="115"/>
      <c r="AG52" s="116"/>
      <c r="AH52" s="117"/>
      <c r="AI52" s="118"/>
      <c r="AJ52" s="116"/>
      <c r="AK52" s="119" t="s">
        <v>32</v>
      </c>
      <c r="AL52" s="120" t="s">
        <v>32</v>
      </c>
      <c r="AM52" s="120" t="s">
        <v>32</v>
      </c>
      <c r="AN52" s="120" t="s">
        <v>32</v>
      </c>
      <c r="AO52" s="120" t="s">
        <v>32</v>
      </c>
      <c r="AP52" s="120"/>
      <c r="AQ52" s="120"/>
      <c r="AR52" s="120"/>
      <c r="AS52" s="120"/>
      <c r="AT52" s="120"/>
      <c r="AU52" s="136"/>
      <c r="AV52" s="137"/>
      <c r="AW52" s="138"/>
      <c r="AX52" s="123"/>
    </row>
    <row r="53" spans="1:50" s="124" customFormat="1" ht="129.6" x14ac:dyDescent="0.3">
      <c r="A53" s="163">
        <v>21</v>
      </c>
      <c r="B53" s="164"/>
      <c r="C53" s="165">
        <v>140437</v>
      </c>
      <c r="D53" s="165"/>
      <c r="E53" s="127" t="s">
        <v>335</v>
      </c>
      <c r="F53" s="127"/>
      <c r="G53" s="128" t="s">
        <v>336</v>
      </c>
      <c r="H53" s="166" t="s">
        <v>337</v>
      </c>
      <c r="I53" s="108" t="s">
        <v>214</v>
      </c>
      <c r="J53" s="167"/>
      <c r="K53" s="168"/>
      <c r="L53" s="107"/>
      <c r="M53" s="209"/>
      <c r="N53" s="210"/>
      <c r="O53" s="107" t="s">
        <v>151</v>
      </c>
      <c r="P53" s="108" t="s">
        <v>152</v>
      </c>
      <c r="Q53" s="109" t="s">
        <v>137</v>
      </c>
      <c r="R53" s="109" t="s">
        <v>137</v>
      </c>
      <c r="S53" s="109" t="s">
        <v>338</v>
      </c>
      <c r="T53" s="110" t="s">
        <v>216</v>
      </c>
      <c r="U53" s="110" t="s">
        <v>216</v>
      </c>
      <c r="V53" s="110" t="s">
        <v>216</v>
      </c>
      <c r="W53" s="110" t="s">
        <v>216</v>
      </c>
      <c r="X53" s="110" t="s">
        <v>216</v>
      </c>
      <c r="Y53" s="110" t="s">
        <v>216</v>
      </c>
      <c r="Z53" s="134"/>
      <c r="AA53" s="135"/>
      <c r="AB53" s="135"/>
      <c r="AC53" s="135"/>
      <c r="AD53" s="135"/>
      <c r="AE53" s="133"/>
      <c r="AF53" s="115" t="s">
        <v>339</v>
      </c>
      <c r="AG53" s="116" t="s">
        <v>340</v>
      </c>
      <c r="AH53" s="117"/>
      <c r="AI53" s="118"/>
      <c r="AJ53" s="116"/>
      <c r="AK53" s="119" t="s">
        <v>32</v>
      </c>
      <c r="AL53" s="120"/>
      <c r="AM53" s="120"/>
      <c r="AN53" s="120"/>
      <c r="AO53" s="120"/>
      <c r="AP53" s="120"/>
      <c r="AQ53" s="120"/>
      <c r="AR53" s="120"/>
      <c r="AS53" s="120"/>
      <c r="AT53" s="120"/>
      <c r="AU53" s="136"/>
      <c r="AV53" s="137"/>
      <c r="AW53" s="138"/>
      <c r="AX53" s="142" t="s">
        <v>341</v>
      </c>
    </row>
    <row r="54" spans="1:50" s="124" customFormat="1" ht="28.8" hidden="1" x14ac:dyDescent="0.3">
      <c r="A54" s="125">
        <v>22</v>
      </c>
      <c r="B54" s="126"/>
      <c r="C54" s="127">
        <v>139381</v>
      </c>
      <c r="D54" s="127"/>
      <c r="E54" s="127" t="s">
        <v>19</v>
      </c>
      <c r="F54" s="127"/>
      <c r="G54" s="128" t="s">
        <v>342</v>
      </c>
      <c r="H54" s="128" t="s">
        <v>343</v>
      </c>
      <c r="I54" s="108" t="s">
        <v>149</v>
      </c>
      <c r="J54" s="129">
        <v>1</v>
      </c>
      <c r="K54" s="130" t="s">
        <v>134</v>
      </c>
      <c r="L54" s="108"/>
      <c r="M54" s="131"/>
      <c r="N54" s="132"/>
      <c r="O54" s="107" t="s">
        <v>173</v>
      </c>
      <c r="P54" s="108" t="s">
        <v>174</v>
      </c>
      <c r="Q54" s="109" t="s">
        <v>137</v>
      </c>
      <c r="R54" s="109"/>
      <c r="S54" s="109"/>
      <c r="T54" s="110"/>
      <c r="U54" s="110"/>
      <c r="V54" s="110"/>
      <c r="W54" s="110"/>
      <c r="X54" s="110"/>
      <c r="Y54" s="133"/>
      <c r="Z54" s="134"/>
      <c r="AA54" s="135"/>
      <c r="AB54" s="135"/>
      <c r="AC54" s="135"/>
      <c r="AD54" s="135"/>
      <c r="AE54" s="133"/>
      <c r="AF54" s="115" t="s">
        <v>344</v>
      </c>
      <c r="AG54" s="116" t="s">
        <v>345</v>
      </c>
      <c r="AH54" s="117"/>
      <c r="AI54" s="118"/>
      <c r="AJ54" s="116"/>
      <c r="AK54" s="119" t="s">
        <v>32</v>
      </c>
      <c r="AL54" s="120"/>
      <c r="AM54" s="120"/>
      <c r="AN54" s="120"/>
      <c r="AO54" s="120"/>
      <c r="AP54" s="120"/>
      <c r="AQ54" s="120"/>
      <c r="AR54" s="120"/>
      <c r="AS54" s="120"/>
      <c r="AT54" s="120"/>
      <c r="AU54" s="136"/>
      <c r="AV54" s="137"/>
      <c r="AW54" s="138"/>
      <c r="AX54" s="123" t="s">
        <v>346</v>
      </c>
    </row>
    <row r="55" spans="1:50" s="124" customFormat="1" ht="28.8" hidden="1" x14ac:dyDescent="0.3">
      <c r="A55" s="125">
        <v>23</v>
      </c>
      <c r="B55" s="126"/>
      <c r="C55" s="127">
        <v>139378</v>
      </c>
      <c r="D55" s="127"/>
      <c r="E55" s="127" t="s">
        <v>19</v>
      </c>
      <c r="F55" s="127"/>
      <c r="G55" s="128" t="s">
        <v>347</v>
      </c>
      <c r="H55" s="128" t="s">
        <v>348</v>
      </c>
      <c r="I55" s="108" t="s">
        <v>149</v>
      </c>
      <c r="J55" s="129">
        <v>1</v>
      </c>
      <c r="K55" s="130" t="s">
        <v>138</v>
      </c>
      <c r="L55" s="108"/>
      <c r="M55" s="131"/>
      <c r="N55" s="132"/>
      <c r="O55" s="107" t="s">
        <v>173</v>
      </c>
      <c r="P55" s="108" t="s">
        <v>174</v>
      </c>
      <c r="Q55" s="109" t="s">
        <v>137</v>
      </c>
      <c r="R55" s="109"/>
      <c r="S55" s="109"/>
      <c r="T55" s="110"/>
      <c r="U55" s="110"/>
      <c r="V55" s="110"/>
      <c r="W55" s="110"/>
      <c r="X55" s="110"/>
      <c r="Y55" s="133"/>
      <c r="Z55" s="134"/>
      <c r="AA55" s="135"/>
      <c r="AB55" s="135"/>
      <c r="AC55" s="135"/>
      <c r="AD55" s="135"/>
      <c r="AE55" s="133"/>
      <c r="AF55" s="115" t="s">
        <v>349</v>
      </c>
      <c r="AG55" s="116" t="s">
        <v>350</v>
      </c>
      <c r="AH55" s="117"/>
      <c r="AI55" s="118"/>
      <c r="AJ55" s="116"/>
      <c r="AK55" s="119" t="s">
        <v>32</v>
      </c>
      <c r="AL55" s="120"/>
      <c r="AM55" s="120"/>
      <c r="AN55" s="120"/>
      <c r="AO55" s="120"/>
      <c r="AP55" s="120"/>
      <c r="AQ55" s="120"/>
      <c r="AR55" s="120"/>
      <c r="AS55" s="120"/>
      <c r="AT55" s="120"/>
      <c r="AU55" s="136"/>
      <c r="AV55" s="137"/>
      <c r="AW55" s="138"/>
      <c r="AX55" s="123" t="s">
        <v>346</v>
      </c>
    </row>
    <row r="56" spans="1:50" s="124" customFormat="1" ht="28.8" hidden="1" x14ac:dyDescent="0.3">
      <c r="A56" s="211">
        <v>24</v>
      </c>
      <c r="B56" s="126"/>
      <c r="C56" s="127"/>
      <c r="D56" s="127"/>
      <c r="E56" s="127" t="s">
        <v>19</v>
      </c>
      <c r="F56" s="127"/>
      <c r="G56" s="128" t="s">
        <v>351</v>
      </c>
      <c r="H56" s="128"/>
      <c r="I56" s="108"/>
      <c r="J56" s="129"/>
      <c r="K56" s="212"/>
      <c r="L56" s="213" t="s">
        <v>135</v>
      </c>
      <c r="M56" s="214"/>
      <c r="N56" s="215"/>
      <c r="O56" s="216" t="s">
        <v>151</v>
      </c>
      <c r="P56" s="213" t="s">
        <v>152</v>
      </c>
      <c r="Q56" s="217"/>
      <c r="R56" s="217"/>
      <c r="S56" s="217"/>
      <c r="T56" s="111"/>
      <c r="U56" s="111"/>
      <c r="V56" s="111"/>
      <c r="W56" s="111"/>
      <c r="X56" s="111"/>
      <c r="Y56" s="218"/>
      <c r="Z56" s="134"/>
      <c r="AA56" s="135"/>
      <c r="AB56" s="135"/>
      <c r="AC56" s="135"/>
      <c r="AD56" s="135"/>
      <c r="AE56" s="133"/>
      <c r="AF56" s="219"/>
      <c r="AG56" s="220"/>
      <c r="AH56" s="221"/>
      <c r="AI56" s="222"/>
      <c r="AJ56" s="220"/>
      <c r="AK56" s="223" t="s">
        <v>32</v>
      </c>
      <c r="AL56" s="224"/>
      <c r="AM56" s="224"/>
      <c r="AN56" s="120"/>
      <c r="AO56" s="224"/>
      <c r="AP56" s="224"/>
      <c r="AQ56" s="224"/>
      <c r="AR56" s="224"/>
      <c r="AS56" s="224"/>
      <c r="AT56" s="224"/>
      <c r="AU56" s="225"/>
      <c r="AV56" s="137"/>
      <c r="AW56" s="138"/>
      <c r="AX56" s="226"/>
    </row>
    <row r="57" spans="1:50" s="124" customFormat="1" ht="100.8" hidden="1" x14ac:dyDescent="0.3">
      <c r="A57" s="125">
        <v>25</v>
      </c>
      <c r="B57" s="126"/>
      <c r="C57" s="127">
        <v>139030</v>
      </c>
      <c r="D57" s="127"/>
      <c r="E57" s="127" t="s">
        <v>19</v>
      </c>
      <c r="F57" s="127"/>
      <c r="G57" s="139" t="s">
        <v>352</v>
      </c>
      <c r="H57" s="128" t="s">
        <v>353</v>
      </c>
      <c r="I57" s="108" t="s">
        <v>214</v>
      </c>
      <c r="J57" s="129"/>
      <c r="K57" s="130"/>
      <c r="L57" s="108" t="s">
        <v>215</v>
      </c>
      <c r="M57" s="131"/>
      <c r="N57" s="132"/>
      <c r="O57" s="107" t="s">
        <v>173</v>
      </c>
      <c r="P57" s="108" t="s">
        <v>5</v>
      </c>
      <c r="Q57" s="109"/>
      <c r="R57" s="109"/>
      <c r="S57" s="109"/>
      <c r="T57" s="110"/>
      <c r="U57" s="110"/>
      <c r="V57" s="110"/>
      <c r="W57" s="110"/>
      <c r="X57" s="110"/>
      <c r="Y57" s="133"/>
      <c r="Z57" s="134"/>
      <c r="AA57" s="135"/>
      <c r="AB57" s="135"/>
      <c r="AC57" s="135"/>
      <c r="AD57" s="135"/>
      <c r="AE57" s="133"/>
      <c r="AF57" s="115" t="s">
        <v>354</v>
      </c>
      <c r="AG57" s="116" t="s">
        <v>355</v>
      </c>
      <c r="AH57" s="117"/>
      <c r="AI57" s="118"/>
      <c r="AJ57" s="116"/>
      <c r="AK57" s="119" t="s">
        <v>32</v>
      </c>
      <c r="AL57" s="120"/>
      <c r="AM57" s="120"/>
      <c r="AN57" s="120"/>
      <c r="AO57" s="120"/>
      <c r="AP57" s="120"/>
      <c r="AQ57" s="120"/>
      <c r="AR57" s="120"/>
      <c r="AS57" s="120"/>
      <c r="AT57" s="120"/>
      <c r="AU57" s="136"/>
      <c r="AV57" s="137"/>
      <c r="AW57" s="138"/>
      <c r="AX57" s="142" t="s">
        <v>356</v>
      </c>
    </row>
    <row r="58" spans="1:50" s="124" customFormat="1" ht="96.6" hidden="1" x14ac:dyDescent="0.3">
      <c r="A58" s="227">
        <v>26</v>
      </c>
      <c r="B58" s="164"/>
      <c r="C58" s="165">
        <v>139418</v>
      </c>
      <c r="D58" s="165"/>
      <c r="E58" s="127" t="s">
        <v>264</v>
      </c>
      <c r="F58" s="127"/>
      <c r="G58" s="166" t="s">
        <v>357</v>
      </c>
      <c r="H58" s="228" t="s">
        <v>358</v>
      </c>
      <c r="I58" s="229"/>
      <c r="J58" s="230"/>
      <c r="K58" s="231"/>
      <c r="L58" s="232"/>
      <c r="M58" s="233"/>
      <c r="N58" s="234"/>
      <c r="O58" s="235"/>
      <c r="P58" s="108"/>
      <c r="Q58" s="109"/>
      <c r="R58" s="109"/>
      <c r="S58" s="109"/>
      <c r="T58" s="110"/>
      <c r="U58" s="110"/>
      <c r="V58" s="110"/>
      <c r="W58" s="110"/>
      <c r="X58" s="110"/>
      <c r="Y58" s="133"/>
      <c r="Z58" s="134"/>
      <c r="AA58" s="135"/>
      <c r="AB58" s="135"/>
      <c r="AC58" s="135"/>
      <c r="AD58" s="135"/>
      <c r="AE58" s="133"/>
      <c r="AF58" s="115"/>
      <c r="AG58" s="116"/>
      <c r="AH58" s="117"/>
      <c r="AI58" s="118"/>
      <c r="AJ58" s="116"/>
      <c r="AK58" s="236" t="s">
        <v>32</v>
      </c>
      <c r="AL58" s="120"/>
      <c r="AM58" s="120"/>
      <c r="AN58" s="120"/>
      <c r="AO58" s="120"/>
      <c r="AP58" s="120"/>
      <c r="AQ58" s="120"/>
      <c r="AR58" s="120"/>
      <c r="AS58" s="120"/>
      <c r="AT58" s="120"/>
      <c r="AU58" s="136"/>
      <c r="AV58" s="137"/>
      <c r="AW58" s="138"/>
      <c r="AX58" s="142" t="s">
        <v>359</v>
      </c>
    </row>
    <row r="59" spans="1:50" s="124" customFormat="1" ht="28.8" hidden="1" x14ac:dyDescent="0.3">
      <c r="A59" s="163"/>
      <c r="B59" s="164"/>
      <c r="C59" s="165">
        <v>139335</v>
      </c>
      <c r="D59" s="165"/>
      <c r="E59" s="127" t="s">
        <v>264</v>
      </c>
      <c r="F59" s="127"/>
      <c r="G59" s="208" t="s">
        <v>360</v>
      </c>
      <c r="H59" s="237" t="s">
        <v>361</v>
      </c>
      <c r="I59" s="108"/>
      <c r="J59" s="238"/>
      <c r="K59" s="239"/>
      <c r="L59" s="232"/>
      <c r="M59" s="233"/>
      <c r="N59" s="234"/>
      <c r="O59" s="235"/>
      <c r="P59" s="108"/>
      <c r="Q59" s="109"/>
      <c r="R59" s="109"/>
      <c r="S59" s="109"/>
      <c r="T59" s="110"/>
      <c r="U59" s="110"/>
      <c r="V59" s="110"/>
      <c r="W59" s="110"/>
      <c r="X59" s="110"/>
      <c r="Y59" s="133"/>
      <c r="Z59" s="134"/>
      <c r="AA59" s="135"/>
      <c r="AB59" s="135"/>
      <c r="AC59" s="135"/>
      <c r="AD59" s="135"/>
      <c r="AE59" s="133"/>
      <c r="AF59" s="115" t="s">
        <v>362</v>
      </c>
      <c r="AG59" s="116" t="s">
        <v>363</v>
      </c>
      <c r="AH59" s="117"/>
      <c r="AI59" s="118"/>
      <c r="AJ59" s="116"/>
      <c r="AK59" s="236" t="s">
        <v>32</v>
      </c>
      <c r="AL59" s="120"/>
      <c r="AM59" s="120"/>
      <c r="AN59" s="120"/>
      <c r="AO59" s="120"/>
      <c r="AP59" s="120"/>
      <c r="AQ59" s="120"/>
      <c r="AR59" s="120"/>
      <c r="AS59" s="120"/>
      <c r="AT59" s="120"/>
      <c r="AU59" s="136"/>
      <c r="AV59" s="137"/>
      <c r="AW59" s="138"/>
      <c r="AX59" s="142" t="s">
        <v>364</v>
      </c>
    </row>
    <row r="60" spans="1:50" s="124" customFormat="1" ht="28.8" hidden="1" x14ac:dyDescent="0.3">
      <c r="A60" s="163"/>
      <c r="B60" s="164"/>
      <c r="C60" s="165">
        <v>139336</v>
      </c>
      <c r="D60" s="165"/>
      <c r="E60" s="127" t="s">
        <v>264</v>
      </c>
      <c r="F60" s="127"/>
      <c r="G60" s="208" t="s">
        <v>365</v>
      </c>
      <c r="H60" s="237" t="s">
        <v>366</v>
      </c>
      <c r="I60" s="108"/>
      <c r="J60" s="238"/>
      <c r="K60" s="239"/>
      <c r="L60" s="232"/>
      <c r="M60" s="233"/>
      <c r="N60" s="234"/>
      <c r="O60" s="235"/>
      <c r="P60" s="108"/>
      <c r="Q60" s="109"/>
      <c r="R60" s="109"/>
      <c r="S60" s="109"/>
      <c r="T60" s="110"/>
      <c r="U60" s="110"/>
      <c r="V60" s="110"/>
      <c r="W60" s="110"/>
      <c r="X60" s="110"/>
      <c r="Y60" s="133"/>
      <c r="Z60" s="134"/>
      <c r="AA60" s="135"/>
      <c r="AB60" s="135"/>
      <c r="AC60" s="135"/>
      <c r="AD60" s="135"/>
      <c r="AE60" s="133"/>
      <c r="AF60" s="115" t="s">
        <v>367</v>
      </c>
      <c r="AG60" s="116" t="s">
        <v>368</v>
      </c>
      <c r="AH60" s="117"/>
      <c r="AI60" s="118"/>
      <c r="AJ60" s="116"/>
      <c r="AK60" s="236" t="s">
        <v>32</v>
      </c>
      <c r="AL60" s="120"/>
      <c r="AM60" s="120"/>
      <c r="AN60" s="120"/>
      <c r="AO60" s="120"/>
      <c r="AP60" s="120"/>
      <c r="AQ60" s="120"/>
      <c r="AR60" s="120"/>
      <c r="AS60" s="120"/>
      <c r="AT60" s="120"/>
      <c r="AU60" s="136"/>
      <c r="AV60" s="137"/>
      <c r="AW60" s="138"/>
      <c r="AX60" s="142" t="s">
        <v>364</v>
      </c>
    </row>
    <row r="61" spans="1:50" s="124" customFormat="1" ht="28.8" hidden="1" x14ac:dyDescent="0.3">
      <c r="A61" s="163"/>
      <c r="B61" s="164"/>
      <c r="C61" s="165">
        <v>139342</v>
      </c>
      <c r="D61" s="165"/>
      <c r="E61" s="127" t="s">
        <v>264</v>
      </c>
      <c r="F61" s="127"/>
      <c r="G61" s="208" t="s">
        <v>369</v>
      </c>
      <c r="H61" s="237" t="s">
        <v>370</v>
      </c>
      <c r="I61" s="108"/>
      <c r="J61" s="238"/>
      <c r="K61" s="239"/>
      <c r="L61" s="232"/>
      <c r="M61" s="233"/>
      <c r="N61" s="234"/>
      <c r="O61" s="235"/>
      <c r="P61" s="108"/>
      <c r="Q61" s="109"/>
      <c r="R61" s="109"/>
      <c r="S61" s="109"/>
      <c r="T61" s="110"/>
      <c r="U61" s="110"/>
      <c r="V61" s="110"/>
      <c r="W61" s="110"/>
      <c r="X61" s="110"/>
      <c r="Y61" s="133"/>
      <c r="Z61" s="134"/>
      <c r="AA61" s="135"/>
      <c r="AB61" s="135"/>
      <c r="AC61" s="135"/>
      <c r="AD61" s="135"/>
      <c r="AE61" s="133"/>
      <c r="AF61" s="115" t="s">
        <v>371</v>
      </c>
      <c r="AG61" s="116" t="s">
        <v>372</v>
      </c>
      <c r="AH61" s="117"/>
      <c r="AI61" s="118"/>
      <c r="AJ61" s="116"/>
      <c r="AK61" s="236" t="s">
        <v>32</v>
      </c>
      <c r="AL61" s="120"/>
      <c r="AM61" s="120"/>
      <c r="AN61" s="120"/>
      <c r="AO61" s="120"/>
      <c r="AP61" s="120"/>
      <c r="AQ61" s="120"/>
      <c r="AR61" s="120"/>
      <c r="AS61" s="120"/>
      <c r="AT61" s="120"/>
      <c r="AU61" s="136"/>
      <c r="AV61" s="137"/>
      <c r="AW61" s="138"/>
      <c r="AX61" s="142" t="s">
        <v>364</v>
      </c>
    </row>
    <row r="62" spans="1:50" s="124" customFormat="1" ht="28.8" hidden="1" x14ac:dyDescent="0.3">
      <c r="A62" s="163"/>
      <c r="B62" s="164"/>
      <c r="C62" s="165">
        <v>139344</v>
      </c>
      <c r="D62" s="165"/>
      <c r="E62" s="127" t="s">
        <v>264</v>
      </c>
      <c r="F62" s="127"/>
      <c r="G62" s="208" t="s">
        <v>373</v>
      </c>
      <c r="H62" s="237" t="s">
        <v>374</v>
      </c>
      <c r="I62" s="108"/>
      <c r="J62" s="238"/>
      <c r="K62" s="239"/>
      <c r="L62" s="232"/>
      <c r="M62" s="233"/>
      <c r="N62" s="234"/>
      <c r="O62" s="235"/>
      <c r="P62" s="108"/>
      <c r="Q62" s="109"/>
      <c r="R62" s="109"/>
      <c r="S62" s="109"/>
      <c r="T62" s="110"/>
      <c r="U62" s="110"/>
      <c r="V62" s="110"/>
      <c r="W62" s="110"/>
      <c r="X62" s="110"/>
      <c r="Y62" s="133"/>
      <c r="Z62" s="134"/>
      <c r="AA62" s="135"/>
      <c r="AB62" s="135"/>
      <c r="AC62" s="135"/>
      <c r="AD62" s="135"/>
      <c r="AE62" s="133"/>
      <c r="AF62" s="115" t="s">
        <v>375</v>
      </c>
      <c r="AG62" s="116" t="s">
        <v>376</v>
      </c>
      <c r="AH62" s="117"/>
      <c r="AI62" s="118"/>
      <c r="AJ62" s="116"/>
      <c r="AK62" s="236" t="s">
        <v>32</v>
      </c>
      <c r="AL62" s="120"/>
      <c r="AM62" s="120"/>
      <c r="AN62" s="120"/>
      <c r="AO62" s="120"/>
      <c r="AP62" s="120"/>
      <c r="AQ62" s="120"/>
      <c r="AR62" s="120"/>
      <c r="AS62" s="120"/>
      <c r="AT62" s="120"/>
      <c r="AU62" s="136"/>
      <c r="AV62" s="137"/>
      <c r="AW62" s="138"/>
      <c r="AX62" s="142" t="s">
        <v>364</v>
      </c>
    </row>
    <row r="63" spans="1:50" s="124" customFormat="1" ht="28.8" hidden="1" x14ac:dyDescent="0.3">
      <c r="A63" s="163"/>
      <c r="B63" s="164"/>
      <c r="C63" s="165">
        <v>139350</v>
      </c>
      <c r="D63" s="165"/>
      <c r="E63" s="127" t="s">
        <v>264</v>
      </c>
      <c r="F63" s="127"/>
      <c r="G63" s="208" t="s">
        <v>377</v>
      </c>
      <c r="H63" s="237" t="s">
        <v>378</v>
      </c>
      <c r="I63" s="108"/>
      <c r="J63" s="238"/>
      <c r="K63" s="239"/>
      <c r="L63" s="232"/>
      <c r="M63" s="233"/>
      <c r="N63" s="234"/>
      <c r="O63" s="235"/>
      <c r="P63" s="108"/>
      <c r="Q63" s="109"/>
      <c r="R63" s="109"/>
      <c r="S63" s="109"/>
      <c r="T63" s="110"/>
      <c r="U63" s="110"/>
      <c r="V63" s="110"/>
      <c r="W63" s="110"/>
      <c r="X63" s="110"/>
      <c r="Y63" s="133"/>
      <c r="Z63" s="134"/>
      <c r="AA63" s="135"/>
      <c r="AB63" s="135"/>
      <c r="AC63" s="135"/>
      <c r="AD63" s="135"/>
      <c r="AE63" s="133"/>
      <c r="AF63" s="115" t="s">
        <v>379</v>
      </c>
      <c r="AG63" s="116" t="s">
        <v>380</v>
      </c>
      <c r="AH63" s="117"/>
      <c r="AI63" s="118"/>
      <c r="AJ63" s="116"/>
      <c r="AK63" s="236" t="s">
        <v>32</v>
      </c>
      <c r="AL63" s="120"/>
      <c r="AM63" s="120"/>
      <c r="AN63" s="120"/>
      <c r="AO63" s="120"/>
      <c r="AP63" s="120"/>
      <c r="AQ63" s="120"/>
      <c r="AR63" s="120"/>
      <c r="AS63" s="120"/>
      <c r="AT63" s="120"/>
      <c r="AU63" s="136"/>
      <c r="AV63" s="137"/>
      <c r="AW63" s="138"/>
      <c r="AX63" s="142" t="s">
        <v>364</v>
      </c>
    </row>
    <row r="64" spans="1:50" s="124" customFormat="1" ht="28.8" hidden="1" x14ac:dyDescent="0.3">
      <c r="A64" s="163"/>
      <c r="B64" s="164"/>
      <c r="C64" s="165">
        <v>139351</v>
      </c>
      <c r="D64" s="165"/>
      <c r="E64" s="127" t="s">
        <v>264</v>
      </c>
      <c r="F64" s="127"/>
      <c r="G64" s="208" t="s">
        <v>381</v>
      </c>
      <c r="H64" s="237" t="s">
        <v>382</v>
      </c>
      <c r="I64" s="108"/>
      <c r="J64" s="238"/>
      <c r="K64" s="239"/>
      <c r="L64" s="232"/>
      <c r="M64" s="233"/>
      <c r="N64" s="234"/>
      <c r="O64" s="235"/>
      <c r="P64" s="108"/>
      <c r="Q64" s="109"/>
      <c r="R64" s="109"/>
      <c r="S64" s="109"/>
      <c r="T64" s="110"/>
      <c r="U64" s="110"/>
      <c r="V64" s="110"/>
      <c r="W64" s="110"/>
      <c r="X64" s="110"/>
      <c r="Y64" s="133"/>
      <c r="Z64" s="134"/>
      <c r="AA64" s="135"/>
      <c r="AB64" s="135"/>
      <c r="AC64" s="135"/>
      <c r="AD64" s="135"/>
      <c r="AE64" s="133"/>
      <c r="AF64" s="115" t="s">
        <v>383</v>
      </c>
      <c r="AG64" s="116" t="s">
        <v>384</v>
      </c>
      <c r="AH64" s="117"/>
      <c r="AI64" s="118"/>
      <c r="AJ64" s="116"/>
      <c r="AK64" s="236" t="s">
        <v>32</v>
      </c>
      <c r="AL64" s="120"/>
      <c r="AM64" s="120"/>
      <c r="AN64" s="120"/>
      <c r="AO64" s="120"/>
      <c r="AP64" s="120"/>
      <c r="AQ64" s="120"/>
      <c r="AR64" s="120"/>
      <c r="AS64" s="120"/>
      <c r="AT64" s="120"/>
      <c r="AU64" s="136"/>
      <c r="AV64" s="137"/>
      <c r="AW64" s="138"/>
      <c r="AX64" s="142" t="s">
        <v>364</v>
      </c>
    </row>
    <row r="65" spans="1:50" s="124" customFormat="1" ht="28.8" hidden="1" x14ac:dyDescent="0.3">
      <c r="A65" s="163"/>
      <c r="B65" s="164"/>
      <c r="C65" s="165">
        <v>139354</v>
      </c>
      <c r="D65" s="165"/>
      <c r="E65" s="127" t="s">
        <v>264</v>
      </c>
      <c r="F65" s="127"/>
      <c r="G65" s="208" t="s">
        <v>385</v>
      </c>
      <c r="H65" s="237" t="s">
        <v>386</v>
      </c>
      <c r="I65" s="108"/>
      <c r="J65" s="238"/>
      <c r="K65" s="239"/>
      <c r="L65" s="232"/>
      <c r="M65" s="233"/>
      <c r="N65" s="234"/>
      <c r="O65" s="235"/>
      <c r="P65" s="108"/>
      <c r="Q65" s="109"/>
      <c r="R65" s="109"/>
      <c r="S65" s="109"/>
      <c r="T65" s="110"/>
      <c r="U65" s="110"/>
      <c r="V65" s="110"/>
      <c r="W65" s="110"/>
      <c r="X65" s="110"/>
      <c r="Y65" s="133"/>
      <c r="Z65" s="134"/>
      <c r="AA65" s="135"/>
      <c r="AB65" s="135"/>
      <c r="AC65" s="135"/>
      <c r="AD65" s="135"/>
      <c r="AE65" s="133"/>
      <c r="AF65" s="115" t="s">
        <v>387</v>
      </c>
      <c r="AG65" s="116" t="s">
        <v>388</v>
      </c>
      <c r="AH65" s="117"/>
      <c r="AI65" s="118"/>
      <c r="AJ65" s="116"/>
      <c r="AK65" s="236" t="s">
        <v>32</v>
      </c>
      <c r="AL65" s="120"/>
      <c r="AM65" s="120"/>
      <c r="AN65" s="120"/>
      <c r="AO65" s="120"/>
      <c r="AP65" s="120"/>
      <c r="AQ65" s="120"/>
      <c r="AR65" s="120"/>
      <c r="AS65" s="120"/>
      <c r="AT65" s="120"/>
      <c r="AU65" s="136"/>
      <c r="AV65" s="137"/>
      <c r="AW65" s="138"/>
      <c r="AX65" s="142" t="s">
        <v>364</v>
      </c>
    </row>
    <row r="66" spans="1:50" s="124" customFormat="1" ht="28.8" hidden="1" x14ac:dyDescent="0.3">
      <c r="A66" s="163"/>
      <c r="B66" s="164"/>
      <c r="C66" s="165">
        <v>139355</v>
      </c>
      <c r="D66" s="165"/>
      <c r="E66" s="127" t="s">
        <v>264</v>
      </c>
      <c r="F66" s="127"/>
      <c r="G66" s="208" t="s">
        <v>389</v>
      </c>
      <c r="H66" s="237" t="s">
        <v>390</v>
      </c>
      <c r="I66" s="108"/>
      <c r="J66" s="238"/>
      <c r="K66" s="239"/>
      <c r="L66" s="232"/>
      <c r="M66" s="233"/>
      <c r="N66" s="234"/>
      <c r="O66" s="235"/>
      <c r="P66" s="108"/>
      <c r="Q66" s="109"/>
      <c r="R66" s="109"/>
      <c r="S66" s="109"/>
      <c r="T66" s="110"/>
      <c r="U66" s="110"/>
      <c r="V66" s="110"/>
      <c r="W66" s="110"/>
      <c r="X66" s="110"/>
      <c r="Y66" s="133"/>
      <c r="Z66" s="134"/>
      <c r="AA66" s="135"/>
      <c r="AB66" s="135"/>
      <c r="AC66" s="135"/>
      <c r="AD66" s="135"/>
      <c r="AE66" s="133"/>
      <c r="AF66" s="115" t="s">
        <v>391</v>
      </c>
      <c r="AG66" s="116" t="s">
        <v>392</v>
      </c>
      <c r="AH66" s="117"/>
      <c r="AI66" s="118"/>
      <c r="AJ66" s="116"/>
      <c r="AK66" s="236" t="s">
        <v>32</v>
      </c>
      <c r="AL66" s="120"/>
      <c r="AM66" s="120"/>
      <c r="AN66" s="120"/>
      <c r="AO66" s="120"/>
      <c r="AP66" s="120"/>
      <c r="AQ66" s="120"/>
      <c r="AR66" s="120"/>
      <c r="AS66" s="120"/>
      <c r="AT66" s="120"/>
      <c r="AU66" s="136"/>
      <c r="AV66" s="137"/>
      <c r="AW66" s="138"/>
      <c r="AX66" s="142" t="s">
        <v>364</v>
      </c>
    </row>
    <row r="67" spans="1:50" s="124" customFormat="1" ht="28.8" hidden="1" x14ac:dyDescent="0.3">
      <c r="A67" s="163"/>
      <c r="B67" s="164"/>
      <c r="C67" s="165">
        <v>139356</v>
      </c>
      <c r="D67" s="165"/>
      <c r="E67" s="127" t="s">
        <v>264</v>
      </c>
      <c r="F67" s="127"/>
      <c r="G67" s="208" t="s">
        <v>393</v>
      </c>
      <c r="H67" s="237" t="s">
        <v>394</v>
      </c>
      <c r="I67" s="108"/>
      <c r="J67" s="238"/>
      <c r="K67" s="239"/>
      <c r="L67" s="232"/>
      <c r="M67" s="233"/>
      <c r="N67" s="234"/>
      <c r="O67" s="235"/>
      <c r="P67" s="108"/>
      <c r="Q67" s="109"/>
      <c r="R67" s="109"/>
      <c r="S67" s="109"/>
      <c r="T67" s="110"/>
      <c r="U67" s="110"/>
      <c r="V67" s="110"/>
      <c r="W67" s="110"/>
      <c r="X67" s="110"/>
      <c r="Y67" s="133"/>
      <c r="Z67" s="134"/>
      <c r="AA67" s="135"/>
      <c r="AB67" s="135"/>
      <c r="AC67" s="135"/>
      <c r="AD67" s="135"/>
      <c r="AE67" s="133"/>
      <c r="AF67" s="115" t="s">
        <v>395</v>
      </c>
      <c r="AG67" s="116" t="s">
        <v>396</v>
      </c>
      <c r="AH67" s="117"/>
      <c r="AI67" s="118"/>
      <c r="AJ67" s="116"/>
      <c r="AK67" s="236" t="s">
        <v>32</v>
      </c>
      <c r="AL67" s="120"/>
      <c r="AM67" s="120"/>
      <c r="AN67" s="120"/>
      <c r="AO67" s="120"/>
      <c r="AP67" s="120"/>
      <c r="AQ67" s="120"/>
      <c r="AR67" s="120"/>
      <c r="AS67" s="120"/>
      <c r="AT67" s="120"/>
      <c r="AU67" s="136"/>
      <c r="AV67" s="137"/>
      <c r="AW67" s="138"/>
      <c r="AX67" s="142" t="s">
        <v>364</v>
      </c>
    </row>
    <row r="68" spans="1:50" s="124" customFormat="1" ht="28.8" hidden="1" x14ac:dyDescent="0.3">
      <c r="A68" s="163"/>
      <c r="B68" s="164"/>
      <c r="C68" s="165">
        <v>139358</v>
      </c>
      <c r="D68" s="165"/>
      <c r="E68" s="127" t="s">
        <v>264</v>
      </c>
      <c r="F68" s="127"/>
      <c r="G68" s="208" t="s">
        <v>397</v>
      </c>
      <c r="H68" s="237" t="s">
        <v>398</v>
      </c>
      <c r="I68" s="108"/>
      <c r="J68" s="238"/>
      <c r="K68" s="239"/>
      <c r="L68" s="232"/>
      <c r="M68" s="233"/>
      <c r="N68" s="234"/>
      <c r="O68" s="235"/>
      <c r="P68" s="108"/>
      <c r="Q68" s="109"/>
      <c r="R68" s="109"/>
      <c r="S68" s="109"/>
      <c r="T68" s="110"/>
      <c r="U68" s="110"/>
      <c r="V68" s="110"/>
      <c r="W68" s="110"/>
      <c r="X68" s="110"/>
      <c r="Y68" s="133"/>
      <c r="Z68" s="134"/>
      <c r="AA68" s="135"/>
      <c r="AB68" s="135"/>
      <c r="AC68" s="135"/>
      <c r="AD68" s="135"/>
      <c r="AE68" s="133"/>
      <c r="AF68" s="115" t="s">
        <v>399</v>
      </c>
      <c r="AG68" s="116" t="s">
        <v>400</v>
      </c>
      <c r="AH68" s="117"/>
      <c r="AI68" s="118"/>
      <c r="AJ68" s="116"/>
      <c r="AK68" s="236" t="s">
        <v>32</v>
      </c>
      <c r="AL68" s="120"/>
      <c r="AM68" s="120"/>
      <c r="AN68" s="120"/>
      <c r="AO68" s="120"/>
      <c r="AP68" s="120"/>
      <c r="AQ68" s="120"/>
      <c r="AR68" s="120"/>
      <c r="AS68" s="120"/>
      <c r="AT68" s="120"/>
      <c r="AU68" s="136"/>
      <c r="AV68" s="137"/>
      <c r="AW68" s="138"/>
      <c r="AX68" s="142" t="s">
        <v>364</v>
      </c>
    </row>
    <row r="69" spans="1:50" s="124" customFormat="1" ht="28.8" hidden="1" x14ac:dyDescent="0.3">
      <c r="A69" s="163"/>
      <c r="B69" s="164"/>
      <c r="C69" s="165">
        <v>139359</v>
      </c>
      <c r="D69" s="165"/>
      <c r="E69" s="127" t="s">
        <v>264</v>
      </c>
      <c r="F69" s="127"/>
      <c r="G69" s="208" t="s">
        <v>401</v>
      </c>
      <c r="H69" s="237" t="s">
        <v>402</v>
      </c>
      <c r="I69" s="108"/>
      <c r="J69" s="238"/>
      <c r="K69" s="239"/>
      <c r="L69" s="232"/>
      <c r="M69" s="233"/>
      <c r="N69" s="234"/>
      <c r="O69" s="235"/>
      <c r="P69" s="108"/>
      <c r="Q69" s="109"/>
      <c r="R69" s="109"/>
      <c r="S69" s="109"/>
      <c r="T69" s="110"/>
      <c r="U69" s="110"/>
      <c r="V69" s="110"/>
      <c r="W69" s="110"/>
      <c r="X69" s="110"/>
      <c r="Y69" s="133"/>
      <c r="Z69" s="134"/>
      <c r="AA69" s="135"/>
      <c r="AB69" s="135"/>
      <c r="AC69" s="135"/>
      <c r="AD69" s="135"/>
      <c r="AE69" s="133"/>
      <c r="AF69" s="115" t="s">
        <v>403</v>
      </c>
      <c r="AG69" s="116" t="s">
        <v>404</v>
      </c>
      <c r="AH69" s="117"/>
      <c r="AI69" s="118"/>
      <c r="AJ69" s="116"/>
      <c r="AK69" s="236" t="s">
        <v>32</v>
      </c>
      <c r="AL69" s="120"/>
      <c r="AM69" s="120"/>
      <c r="AN69" s="120"/>
      <c r="AO69" s="120"/>
      <c r="AP69" s="120"/>
      <c r="AQ69" s="120"/>
      <c r="AR69" s="120"/>
      <c r="AS69" s="120"/>
      <c r="AT69" s="120"/>
      <c r="AU69" s="136"/>
      <c r="AV69" s="137"/>
      <c r="AW69" s="138"/>
      <c r="AX69" s="142" t="s">
        <v>364</v>
      </c>
    </row>
    <row r="70" spans="1:50" s="124" customFormat="1" ht="28.8" hidden="1" x14ac:dyDescent="0.3">
      <c r="A70" s="163"/>
      <c r="B70" s="164"/>
      <c r="C70" s="165">
        <v>139361</v>
      </c>
      <c r="D70" s="165"/>
      <c r="E70" s="127" t="s">
        <v>264</v>
      </c>
      <c r="F70" s="127"/>
      <c r="G70" s="208" t="s">
        <v>405</v>
      </c>
      <c r="H70" s="237" t="s">
        <v>406</v>
      </c>
      <c r="I70" s="108"/>
      <c r="J70" s="238"/>
      <c r="K70" s="239"/>
      <c r="L70" s="232"/>
      <c r="M70" s="233"/>
      <c r="N70" s="234"/>
      <c r="O70" s="235"/>
      <c r="P70" s="108"/>
      <c r="Q70" s="109"/>
      <c r="R70" s="109"/>
      <c r="S70" s="109"/>
      <c r="T70" s="110"/>
      <c r="U70" s="110"/>
      <c r="V70" s="110"/>
      <c r="W70" s="110"/>
      <c r="X70" s="110"/>
      <c r="Y70" s="133"/>
      <c r="Z70" s="134"/>
      <c r="AA70" s="135"/>
      <c r="AB70" s="135"/>
      <c r="AC70" s="135"/>
      <c r="AD70" s="135"/>
      <c r="AE70" s="133"/>
      <c r="AF70" s="115" t="s">
        <v>407</v>
      </c>
      <c r="AG70" s="116" t="s">
        <v>408</v>
      </c>
      <c r="AH70" s="117"/>
      <c r="AI70" s="118"/>
      <c r="AJ70" s="116"/>
      <c r="AK70" s="236" t="s">
        <v>32</v>
      </c>
      <c r="AL70" s="120"/>
      <c r="AM70" s="120"/>
      <c r="AN70" s="120"/>
      <c r="AO70" s="120"/>
      <c r="AP70" s="120"/>
      <c r="AQ70" s="120"/>
      <c r="AR70" s="120"/>
      <c r="AS70" s="120"/>
      <c r="AT70" s="120"/>
      <c r="AU70" s="136"/>
      <c r="AV70" s="137"/>
      <c r="AW70" s="138"/>
      <c r="AX70" s="142" t="s">
        <v>364</v>
      </c>
    </row>
    <row r="71" spans="1:50" s="124" customFormat="1" ht="28.8" hidden="1" x14ac:dyDescent="0.3">
      <c r="A71" s="163"/>
      <c r="B71" s="164"/>
      <c r="C71" s="165">
        <v>139566</v>
      </c>
      <c r="D71" s="165"/>
      <c r="E71" s="127" t="s">
        <v>264</v>
      </c>
      <c r="F71" s="127"/>
      <c r="G71" s="208" t="s">
        <v>409</v>
      </c>
      <c r="H71" s="237" t="s">
        <v>410</v>
      </c>
      <c r="I71" s="108"/>
      <c r="J71" s="238"/>
      <c r="K71" s="239"/>
      <c r="L71" s="232"/>
      <c r="M71" s="233"/>
      <c r="N71" s="234"/>
      <c r="O71" s="235"/>
      <c r="P71" s="108"/>
      <c r="Q71" s="109"/>
      <c r="R71" s="109"/>
      <c r="S71" s="109"/>
      <c r="T71" s="110"/>
      <c r="U71" s="110"/>
      <c r="V71" s="110"/>
      <c r="W71" s="110"/>
      <c r="X71" s="110"/>
      <c r="Y71" s="133"/>
      <c r="Z71" s="134"/>
      <c r="AA71" s="135"/>
      <c r="AB71" s="135"/>
      <c r="AC71" s="135"/>
      <c r="AD71" s="135"/>
      <c r="AE71" s="133"/>
      <c r="AF71" s="115" t="s">
        <v>411</v>
      </c>
      <c r="AG71" s="116" t="s">
        <v>412</v>
      </c>
      <c r="AH71" s="117"/>
      <c r="AI71" s="118"/>
      <c r="AJ71" s="116"/>
      <c r="AK71" s="236" t="s">
        <v>32</v>
      </c>
      <c r="AL71" s="120"/>
      <c r="AM71" s="120"/>
      <c r="AN71" s="120"/>
      <c r="AO71" s="120"/>
      <c r="AP71" s="120"/>
      <c r="AQ71" s="120"/>
      <c r="AR71" s="120"/>
      <c r="AS71" s="120"/>
      <c r="AT71" s="120"/>
      <c r="AU71" s="136"/>
      <c r="AV71" s="137"/>
      <c r="AW71" s="138"/>
      <c r="AX71" s="142" t="s">
        <v>364</v>
      </c>
    </row>
    <row r="72" spans="1:50" s="124" customFormat="1" ht="28.8" hidden="1" x14ac:dyDescent="0.3">
      <c r="A72" s="163"/>
      <c r="B72" s="164"/>
      <c r="C72" s="165">
        <v>139567</v>
      </c>
      <c r="D72" s="165"/>
      <c r="E72" s="127" t="s">
        <v>264</v>
      </c>
      <c r="F72" s="127"/>
      <c r="G72" s="208" t="s">
        <v>413</v>
      </c>
      <c r="H72" s="237" t="s">
        <v>414</v>
      </c>
      <c r="I72" s="108"/>
      <c r="J72" s="238"/>
      <c r="K72" s="239"/>
      <c r="L72" s="232"/>
      <c r="M72" s="233"/>
      <c r="N72" s="234"/>
      <c r="O72" s="235"/>
      <c r="P72" s="108"/>
      <c r="Q72" s="109"/>
      <c r="R72" s="109"/>
      <c r="S72" s="109"/>
      <c r="T72" s="110"/>
      <c r="U72" s="110"/>
      <c r="V72" s="110"/>
      <c r="W72" s="110"/>
      <c r="X72" s="110"/>
      <c r="Y72" s="133"/>
      <c r="Z72" s="134"/>
      <c r="AA72" s="135"/>
      <c r="AB72" s="135"/>
      <c r="AC72" s="135"/>
      <c r="AD72" s="135"/>
      <c r="AE72" s="133"/>
      <c r="AF72" s="115" t="s">
        <v>415</v>
      </c>
      <c r="AG72" s="116" t="s">
        <v>416</v>
      </c>
      <c r="AH72" s="117"/>
      <c r="AI72" s="118"/>
      <c r="AJ72" s="116"/>
      <c r="AK72" s="236" t="s">
        <v>32</v>
      </c>
      <c r="AL72" s="120"/>
      <c r="AM72" s="120"/>
      <c r="AN72" s="120"/>
      <c r="AO72" s="120"/>
      <c r="AP72" s="120"/>
      <c r="AQ72" s="120"/>
      <c r="AR72" s="120"/>
      <c r="AS72" s="120"/>
      <c r="AT72" s="120"/>
      <c r="AU72" s="136"/>
      <c r="AV72" s="137"/>
      <c r="AW72" s="138"/>
      <c r="AX72" s="142" t="s">
        <v>364</v>
      </c>
    </row>
    <row r="73" spans="1:50" s="124" customFormat="1" ht="28.8" hidden="1" x14ac:dyDescent="0.3">
      <c r="A73" s="163"/>
      <c r="B73" s="164"/>
      <c r="C73" s="165">
        <v>139568</v>
      </c>
      <c r="D73" s="165"/>
      <c r="E73" s="127" t="s">
        <v>264</v>
      </c>
      <c r="F73" s="127"/>
      <c r="G73" s="208" t="s">
        <v>417</v>
      </c>
      <c r="H73" s="237" t="s">
        <v>418</v>
      </c>
      <c r="I73" s="108"/>
      <c r="J73" s="238"/>
      <c r="K73" s="239"/>
      <c r="L73" s="232"/>
      <c r="M73" s="233"/>
      <c r="N73" s="234"/>
      <c r="O73" s="235"/>
      <c r="P73" s="108"/>
      <c r="Q73" s="109"/>
      <c r="R73" s="109"/>
      <c r="S73" s="109"/>
      <c r="T73" s="110"/>
      <c r="U73" s="110"/>
      <c r="V73" s="110"/>
      <c r="W73" s="110"/>
      <c r="X73" s="110"/>
      <c r="Y73" s="133"/>
      <c r="Z73" s="134"/>
      <c r="AA73" s="135"/>
      <c r="AB73" s="135"/>
      <c r="AC73" s="135"/>
      <c r="AD73" s="135"/>
      <c r="AE73" s="133"/>
      <c r="AF73" s="115" t="s">
        <v>419</v>
      </c>
      <c r="AG73" s="116" t="s">
        <v>420</v>
      </c>
      <c r="AH73" s="117"/>
      <c r="AI73" s="118"/>
      <c r="AJ73" s="116"/>
      <c r="AK73" s="236" t="s">
        <v>32</v>
      </c>
      <c r="AL73" s="120"/>
      <c r="AM73" s="120"/>
      <c r="AN73" s="120"/>
      <c r="AO73" s="120"/>
      <c r="AP73" s="120"/>
      <c r="AQ73" s="120"/>
      <c r="AR73" s="120"/>
      <c r="AS73" s="120"/>
      <c r="AT73" s="120"/>
      <c r="AU73" s="136"/>
      <c r="AV73" s="137"/>
      <c r="AW73" s="138"/>
      <c r="AX73" s="142" t="s">
        <v>364</v>
      </c>
    </row>
    <row r="74" spans="1:50" s="124" customFormat="1" ht="28.8" hidden="1" x14ac:dyDescent="0.3">
      <c r="A74" s="163"/>
      <c r="B74" s="164"/>
      <c r="C74" s="165">
        <v>139569</v>
      </c>
      <c r="D74" s="165"/>
      <c r="E74" s="127" t="s">
        <v>264</v>
      </c>
      <c r="F74" s="127"/>
      <c r="G74" s="208" t="s">
        <v>421</v>
      </c>
      <c r="H74" s="237" t="s">
        <v>422</v>
      </c>
      <c r="I74" s="108"/>
      <c r="J74" s="238"/>
      <c r="K74" s="239"/>
      <c r="L74" s="232"/>
      <c r="M74" s="233"/>
      <c r="N74" s="234"/>
      <c r="O74" s="235"/>
      <c r="P74" s="108"/>
      <c r="Q74" s="109"/>
      <c r="R74" s="109"/>
      <c r="S74" s="109"/>
      <c r="T74" s="110"/>
      <c r="U74" s="110"/>
      <c r="V74" s="110"/>
      <c r="W74" s="110"/>
      <c r="X74" s="110"/>
      <c r="Y74" s="133"/>
      <c r="Z74" s="134"/>
      <c r="AA74" s="135"/>
      <c r="AB74" s="135"/>
      <c r="AC74" s="135"/>
      <c r="AD74" s="135"/>
      <c r="AE74" s="133"/>
      <c r="AF74" s="115" t="s">
        <v>423</v>
      </c>
      <c r="AG74" s="116" t="s">
        <v>424</v>
      </c>
      <c r="AH74" s="117"/>
      <c r="AI74" s="118"/>
      <c r="AJ74" s="116"/>
      <c r="AK74" s="236" t="s">
        <v>32</v>
      </c>
      <c r="AL74" s="120"/>
      <c r="AM74" s="120"/>
      <c r="AN74" s="120"/>
      <c r="AO74" s="120"/>
      <c r="AP74" s="120"/>
      <c r="AQ74" s="120"/>
      <c r="AR74" s="120"/>
      <c r="AS74" s="120"/>
      <c r="AT74" s="120"/>
      <c r="AU74" s="136"/>
      <c r="AV74" s="137"/>
      <c r="AW74" s="138"/>
      <c r="AX74" s="142" t="s">
        <v>364</v>
      </c>
    </row>
    <row r="75" spans="1:50" s="124" customFormat="1" ht="28.8" hidden="1" x14ac:dyDescent="0.3">
      <c r="A75" s="163"/>
      <c r="B75" s="164"/>
      <c r="C75" s="165">
        <v>139570</v>
      </c>
      <c r="D75" s="165"/>
      <c r="E75" s="127" t="s">
        <v>264</v>
      </c>
      <c r="F75" s="127"/>
      <c r="G75" s="208" t="s">
        <v>425</v>
      </c>
      <c r="H75" s="237" t="s">
        <v>426</v>
      </c>
      <c r="I75" s="108"/>
      <c r="J75" s="238"/>
      <c r="K75" s="239"/>
      <c r="L75" s="232"/>
      <c r="M75" s="233"/>
      <c r="N75" s="234"/>
      <c r="O75" s="235"/>
      <c r="P75" s="108"/>
      <c r="Q75" s="109"/>
      <c r="R75" s="109"/>
      <c r="S75" s="109"/>
      <c r="T75" s="110"/>
      <c r="U75" s="110"/>
      <c r="V75" s="110"/>
      <c r="W75" s="110"/>
      <c r="X75" s="110"/>
      <c r="Y75" s="133"/>
      <c r="Z75" s="134"/>
      <c r="AA75" s="135"/>
      <c r="AB75" s="135"/>
      <c r="AC75" s="135"/>
      <c r="AD75" s="135"/>
      <c r="AE75" s="133"/>
      <c r="AF75" s="115" t="s">
        <v>427</v>
      </c>
      <c r="AG75" s="116" t="s">
        <v>428</v>
      </c>
      <c r="AH75" s="117"/>
      <c r="AI75" s="118"/>
      <c r="AJ75" s="116"/>
      <c r="AK75" s="236" t="s">
        <v>32</v>
      </c>
      <c r="AL75" s="120"/>
      <c r="AM75" s="120"/>
      <c r="AN75" s="120"/>
      <c r="AO75" s="120"/>
      <c r="AP75" s="120"/>
      <c r="AQ75" s="120"/>
      <c r="AR75" s="120"/>
      <c r="AS75" s="120"/>
      <c r="AT75" s="120"/>
      <c r="AU75" s="136"/>
      <c r="AV75" s="137"/>
      <c r="AW75" s="138"/>
      <c r="AX75" s="142" t="s">
        <v>364</v>
      </c>
    </row>
    <row r="76" spans="1:50" s="124" customFormat="1" ht="28.8" hidden="1" x14ac:dyDescent="0.3">
      <c r="A76" s="163"/>
      <c r="B76" s="164"/>
      <c r="C76" s="165">
        <v>139571</v>
      </c>
      <c r="D76" s="165"/>
      <c r="E76" s="127" t="s">
        <v>264</v>
      </c>
      <c r="F76" s="127"/>
      <c r="G76" s="208" t="s">
        <v>429</v>
      </c>
      <c r="H76" s="237" t="s">
        <v>430</v>
      </c>
      <c r="I76" s="108"/>
      <c r="J76" s="238"/>
      <c r="K76" s="239"/>
      <c r="L76" s="232"/>
      <c r="M76" s="233"/>
      <c r="N76" s="234"/>
      <c r="O76" s="235"/>
      <c r="P76" s="108"/>
      <c r="Q76" s="109"/>
      <c r="R76" s="109"/>
      <c r="S76" s="109"/>
      <c r="T76" s="110"/>
      <c r="U76" s="110"/>
      <c r="V76" s="110"/>
      <c r="W76" s="110"/>
      <c r="X76" s="110"/>
      <c r="Y76" s="133"/>
      <c r="Z76" s="134"/>
      <c r="AA76" s="135"/>
      <c r="AB76" s="135"/>
      <c r="AC76" s="135"/>
      <c r="AD76" s="135"/>
      <c r="AE76" s="133"/>
      <c r="AF76" s="115" t="s">
        <v>431</v>
      </c>
      <c r="AG76" s="116" t="s">
        <v>432</v>
      </c>
      <c r="AH76" s="117"/>
      <c r="AI76" s="118"/>
      <c r="AJ76" s="116"/>
      <c r="AK76" s="236" t="s">
        <v>32</v>
      </c>
      <c r="AL76" s="120"/>
      <c r="AM76" s="120"/>
      <c r="AN76" s="120"/>
      <c r="AO76" s="120"/>
      <c r="AP76" s="120"/>
      <c r="AQ76" s="120"/>
      <c r="AR76" s="120"/>
      <c r="AS76" s="120"/>
      <c r="AT76" s="120"/>
      <c r="AU76" s="136"/>
      <c r="AV76" s="137"/>
      <c r="AW76" s="138"/>
      <c r="AX76" s="142" t="s">
        <v>364</v>
      </c>
    </row>
    <row r="77" spans="1:50" s="124" customFormat="1" ht="28.8" hidden="1" x14ac:dyDescent="0.3">
      <c r="A77" s="163"/>
      <c r="B77" s="164"/>
      <c r="C77" s="165">
        <v>139572</v>
      </c>
      <c r="D77" s="165"/>
      <c r="E77" s="127" t="s">
        <v>264</v>
      </c>
      <c r="F77" s="127"/>
      <c r="G77" s="208" t="s">
        <v>433</v>
      </c>
      <c r="H77" s="237" t="s">
        <v>434</v>
      </c>
      <c r="I77" s="108"/>
      <c r="J77" s="238"/>
      <c r="K77" s="239"/>
      <c r="L77" s="232"/>
      <c r="M77" s="233"/>
      <c r="N77" s="234"/>
      <c r="O77" s="235"/>
      <c r="P77" s="108"/>
      <c r="Q77" s="109"/>
      <c r="R77" s="109"/>
      <c r="S77" s="109"/>
      <c r="T77" s="110"/>
      <c r="U77" s="110"/>
      <c r="V77" s="110"/>
      <c r="W77" s="110"/>
      <c r="X77" s="110"/>
      <c r="Y77" s="133"/>
      <c r="Z77" s="134"/>
      <c r="AA77" s="135"/>
      <c r="AB77" s="135"/>
      <c r="AC77" s="135"/>
      <c r="AD77" s="135"/>
      <c r="AE77" s="133"/>
      <c r="AF77" s="115" t="s">
        <v>435</v>
      </c>
      <c r="AG77" s="116" t="s">
        <v>436</v>
      </c>
      <c r="AH77" s="117"/>
      <c r="AI77" s="118"/>
      <c r="AJ77" s="116"/>
      <c r="AK77" s="236" t="s">
        <v>32</v>
      </c>
      <c r="AL77" s="120"/>
      <c r="AM77" s="120"/>
      <c r="AN77" s="120"/>
      <c r="AO77" s="120"/>
      <c r="AP77" s="120"/>
      <c r="AQ77" s="120"/>
      <c r="AR77" s="120"/>
      <c r="AS77" s="120"/>
      <c r="AT77" s="120"/>
      <c r="AU77" s="136"/>
      <c r="AV77" s="137"/>
      <c r="AW77" s="138"/>
      <c r="AX77" s="142" t="s">
        <v>364</v>
      </c>
    </row>
    <row r="78" spans="1:50" s="124" customFormat="1" ht="28.8" hidden="1" x14ac:dyDescent="0.3">
      <c r="A78" s="163"/>
      <c r="B78" s="164"/>
      <c r="C78" s="165">
        <v>139573</v>
      </c>
      <c r="D78" s="165"/>
      <c r="E78" s="127" t="s">
        <v>264</v>
      </c>
      <c r="F78" s="127"/>
      <c r="G78" s="208" t="s">
        <v>437</v>
      </c>
      <c r="H78" s="237" t="s">
        <v>438</v>
      </c>
      <c r="I78" s="108"/>
      <c r="J78" s="238"/>
      <c r="K78" s="239"/>
      <c r="L78" s="232"/>
      <c r="M78" s="233"/>
      <c r="N78" s="234"/>
      <c r="O78" s="235"/>
      <c r="P78" s="108"/>
      <c r="Q78" s="109"/>
      <c r="R78" s="109"/>
      <c r="S78" s="109"/>
      <c r="T78" s="110"/>
      <c r="U78" s="110"/>
      <c r="V78" s="110"/>
      <c r="W78" s="110"/>
      <c r="X78" s="110"/>
      <c r="Y78" s="133"/>
      <c r="Z78" s="134"/>
      <c r="AA78" s="135"/>
      <c r="AB78" s="135"/>
      <c r="AC78" s="135"/>
      <c r="AD78" s="135"/>
      <c r="AE78" s="133"/>
      <c r="AF78" s="115" t="s">
        <v>439</v>
      </c>
      <c r="AG78" s="116" t="s">
        <v>440</v>
      </c>
      <c r="AH78" s="117"/>
      <c r="AI78" s="118"/>
      <c r="AJ78" s="116"/>
      <c r="AK78" s="236" t="s">
        <v>32</v>
      </c>
      <c r="AL78" s="120"/>
      <c r="AM78" s="120"/>
      <c r="AN78" s="120"/>
      <c r="AO78" s="120"/>
      <c r="AP78" s="120"/>
      <c r="AQ78" s="120"/>
      <c r="AR78" s="120"/>
      <c r="AS78" s="120"/>
      <c r="AT78" s="120"/>
      <c r="AU78" s="136"/>
      <c r="AV78" s="137"/>
      <c r="AW78" s="138"/>
      <c r="AX78" s="142" t="s">
        <v>364</v>
      </c>
    </row>
    <row r="79" spans="1:50" s="124" customFormat="1" ht="28.8" hidden="1" x14ac:dyDescent="0.3">
      <c r="A79" s="163"/>
      <c r="B79" s="164"/>
      <c r="C79" s="165">
        <v>13</v>
      </c>
      <c r="D79" s="165"/>
      <c r="E79" s="127" t="s">
        <v>264</v>
      </c>
      <c r="F79" s="127"/>
      <c r="G79" s="208" t="s">
        <v>441</v>
      </c>
      <c r="H79" s="237" t="s">
        <v>442</v>
      </c>
      <c r="I79" s="108"/>
      <c r="J79" s="238"/>
      <c r="K79" s="239"/>
      <c r="L79" s="232"/>
      <c r="M79" s="233"/>
      <c r="N79" s="234"/>
      <c r="O79" s="235"/>
      <c r="P79" s="108"/>
      <c r="Q79" s="109"/>
      <c r="R79" s="109"/>
      <c r="S79" s="109"/>
      <c r="T79" s="110"/>
      <c r="U79" s="110"/>
      <c r="V79" s="110"/>
      <c r="W79" s="110"/>
      <c r="X79" s="110"/>
      <c r="Y79" s="133"/>
      <c r="Z79" s="134"/>
      <c r="AA79" s="135"/>
      <c r="AB79" s="135"/>
      <c r="AC79" s="135"/>
      <c r="AD79" s="135"/>
      <c r="AE79" s="133"/>
      <c r="AF79" s="115" t="s">
        <v>443</v>
      </c>
      <c r="AG79" s="116" t="s">
        <v>444</v>
      </c>
      <c r="AH79" s="117"/>
      <c r="AI79" s="118"/>
      <c r="AJ79" s="116"/>
      <c r="AK79" s="236" t="s">
        <v>32</v>
      </c>
      <c r="AL79" s="120"/>
      <c r="AM79" s="120"/>
      <c r="AN79" s="120"/>
      <c r="AO79" s="120"/>
      <c r="AP79" s="120"/>
      <c r="AQ79" s="120"/>
      <c r="AR79" s="120"/>
      <c r="AS79" s="120"/>
      <c r="AT79" s="120"/>
      <c r="AU79" s="136"/>
      <c r="AV79" s="137"/>
      <c r="AW79" s="138"/>
      <c r="AX79" s="142" t="s">
        <v>364</v>
      </c>
    </row>
    <row r="80" spans="1:50" s="124" customFormat="1" ht="96.6" hidden="1" x14ac:dyDescent="0.3">
      <c r="A80" s="163">
        <v>27</v>
      </c>
      <c r="B80" s="164"/>
      <c r="C80" s="165">
        <v>139419</v>
      </c>
      <c r="D80" s="165"/>
      <c r="E80" s="127" t="s">
        <v>264</v>
      </c>
      <c r="F80" s="127"/>
      <c r="G80" s="166" t="s">
        <v>445</v>
      </c>
      <c r="H80" s="228" t="s">
        <v>446</v>
      </c>
      <c r="I80" s="240"/>
      <c r="J80" s="230"/>
      <c r="K80" s="231"/>
      <c r="L80" s="232"/>
      <c r="M80" s="233"/>
      <c r="N80" s="234"/>
      <c r="O80" s="235"/>
      <c r="P80" s="108"/>
      <c r="Q80" s="109"/>
      <c r="R80" s="109"/>
      <c r="S80" s="109"/>
      <c r="T80" s="110"/>
      <c r="U80" s="110"/>
      <c r="V80" s="110"/>
      <c r="W80" s="110"/>
      <c r="X80" s="110"/>
      <c r="Y80" s="133"/>
      <c r="Z80" s="134"/>
      <c r="AA80" s="135"/>
      <c r="AB80" s="135"/>
      <c r="AC80" s="135"/>
      <c r="AD80" s="135"/>
      <c r="AE80" s="133"/>
      <c r="AF80" s="115" t="s">
        <v>447</v>
      </c>
      <c r="AG80" s="116" t="s">
        <v>448</v>
      </c>
      <c r="AH80" s="117"/>
      <c r="AI80" s="118"/>
      <c r="AJ80" s="116"/>
      <c r="AK80" s="236" t="s">
        <v>32</v>
      </c>
      <c r="AL80" s="120"/>
      <c r="AM80" s="120"/>
      <c r="AN80" s="120"/>
      <c r="AO80" s="120"/>
      <c r="AP80" s="120"/>
      <c r="AQ80" s="120"/>
      <c r="AR80" s="120"/>
      <c r="AS80" s="120"/>
      <c r="AT80" s="120"/>
      <c r="AU80" s="136"/>
      <c r="AV80" s="137"/>
      <c r="AW80" s="138"/>
      <c r="AX80" s="142" t="s">
        <v>449</v>
      </c>
    </row>
    <row r="81" spans="1:50" s="124" customFormat="1" ht="28.8" hidden="1" x14ac:dyDescent="0.3">
      <c r="A81" s="163"/>
      <c r="B81" s="164"/>
      <c r="C81" s="165">
        <v>139337</v>
      </c>
      <c r="D81" s="165"/>
      <c r="E81" s="127" t="s">
        <v>264</v>
      </c>
      <c r="F81" s="127"/>
      <c r="G81" s="208" t="s">
        <v>450</v>
      </c>
      <c r="H81" s="237" t="s">
        <v>451</v>
      </c>
      <c r="I81" s="108"/>
      <c r="J81" s="238"/>
      <c r="K81" s="239"/>
      <c r="L81" s="232"/>
      <c r="M81" s="233"/>
      <c r="N81" s="234"/>
      <c r="O81" s="235"/>
      <c r="P81" s="108"/>
      <c r="Q81" s="109"/>
      <c r="R81" s="109"/>
      <c r="S81" s="109"/>
      <c r="T81" s="110"/>
      <c r="U81" s="110"/>
      <c r="V81" s="110"/>
      <c r="W81" s="110"/>
      <c r="X81" s="110"/>
      <c r="Y81" s="133"/>
      <c r="Z81" s="134"/>
      <c r="AA81" s="135"/>
      <c r="AB81" s="135"/>
      <c r="AC81" s="135"/>
      <c r="AD81" s="135"/>
      <c r="AE81" s="133"/>
      <c r="AF81" s="115" t="s">
        <v>452</v>
      </c>
      <c r="AG81" s="116" t="s">
        <v>453</v>
      </c>
      <c r="AH81" s="117"/>
      <c r="AI81" s="118"/>
      <c r="AJ81" s="116"/>
      <c r="AK81" s="236" t="s">
        <v>32</v>
      </c>
      <c r="AL81" s="120"/>
      <c r="AM81" s="120"/>
      <c r="AN81" s="120"/>
      <c r="AO81" s="120"/>
      <c r="AP81" s="120"/>
      <c r="AQ81" s="120"/>
      <c r="AR81" s="120"/>
      <c r="AS81" s="120"/>
      <c r="AT81" s="120"/>
      <c r="AU81" s="136"/>
      <c r="AV81" s="137"/>
      <c r="AW81" s="138"/>
      <c r="AX81" s="142" t="s">
        <v>449</v>
      </c>
    </row>
    <row r="82" spans="1:50" s="124" customFormat="1" ht="28.8" hidden="1" x14ac:dyDescent="0.3">
      <c r="A82" s="163"/>
      <c r="B82" s="164"/>
      <c r="C82" s="165">
        <v>139338</v>
      </c>
      <c r="D82" s="165"/>
      <c r="E82" s="127" t="s">
        <v>264</v>
      </c>
      <c r="F82" s="127"/>
      <c r="G82" s="208" t="s">
        <v>454</v>
      </c>
      <c r="H82" s="237" t="s">
        <v>455</v>
      </c>
      <c r="I82" s="108"/>
      <c r="J82" s="238"/>
      <c r="K82" s="239"/>
      <c r="L82" s="232"/>
      <c r="M82" s="233"/>
      <c r="N82" s="234"/>
      <c r="O82" s="235"/>
      <c r="P82" s="108"/>
      <c r="Q82" s="109"/>
      <c r="R82" s="109"/>
      <c r="S82" s="109"/>
      <c r="T82" s="110"/>
      <c r="U82" s="110"/>
      <c r="V82" s="110"/>
      <c r="W82" s="110"/>
      <c r="X82" s="110"/>
      <c r="Y82" s="133"/>
      <c r="Z82" s="134"/>
      <c r="AA82" s="135"/>
      <c r="AB82" s="135"/>
      <c r="AC82" s="135"/>
      <c r="AD82" s="135"/>
      <c r="AE82" s="133"/>
      <c r="AF82" s="115" t="s">
        <v>456</v>
      </c>
      <c r="AG82" s="116" t="s">
        <v>457</v>
      </c>
      <c r="AH82" s="117"/>
      <c r="AI82" s="118"/>
      <c r="AJ82" s="116"/>
      <c r="AK82" s="236" t="s">
        <v>32</v>
      </c>
      <c r="AL82" s="120"/>
      <c r="AM82" s="120"/>
      <c r="AN82" s="120"/>
      <c r="AO82" s="120"/>
      <c r="AP82" s="120"/>
      <c r="AQ82" s="120"/>
      <c r="AR82" s="120"/>
      <c r="AS82" s="120"/>
      <c r="AT82" s="120"/>
      <c r="AU82" s="136"/>
      <c r="AV82" s="137"/>
      <c r="AW82" s="138"/>
      <c r="AX82" s="142" t="s">
        <v>449</v>
      </c>
    </row>
    <row r="83" spans="1:50" s="124" customFormat="1" hidden="1" x14ac:dyDescent="0.3">
      <c r="A83" s="163"/>
      <c r="B83" s="164"/>
      <c r="C83" s="165">
        <v>139340</v>
      </c>
      <c r="D83" s="165"/>
      <c r="E83" s="127" t="s">
        <v>264</v>
      </c>
      <c r="F83" s="127"/>
      <c r="G83" s="208" t="s">
        <v>458</v>
      </c>
      <c r="H83" s="237" t="s">
        <v>459</v>
      </c>
      <c r="I83" s="108"/>
      <c r="J83" s="238"/>
      <c r="K83" s="239"/>
      <c r="L83" s="232"/>
      <c r="M83" s="233"/>
      <c r="N83" s="234"/>
      <c r="O83" s="235"/>
      <c r="P83" s="108"/>
      <c r="Q83" s="109"/>
      <c r="R83" s="109"/>
      <c r="S83" s="109"/>
      <c r="T83" s="110"/>
      <c r="U83" s="110"/>
      <c r="V83" s="110"/>
      <c r="W83" s="110"/>
      <c r="X83" s="110"/>
      <c r="Y83" s="133"/>
      <c r="Z83" s="134"/>
      <c r="AA83" s="135"/>
      <c r="AB83" s="135"/>
      <c r="AC83" s="135"/>
      <c r="AD83" s="135"/>
      <c r="AE83" s="133"/>
      <c r="AF83" s="115" t="s">
        <v>460</v>
      </c>
      <c r="AG83" s="116" t="s">
        <v>461</v>
      </c>
      <c r="AH83" s="117"/>
      <c r="AI83" s="118"/>
      <c r="AJ83" s="116"/>
      <c r="AK83" s="236" t="s">
        <v>32</v>
      </c>
      <c r="AL83" s="120"/>
      <c r="AM83" s="120"/>
      <c r="AN83" s="120"/>
      <c r="AO83" s="120"/>
      <c r="AP83" s="120"/>
      <c r="AQ83" s="120"/>
      <c r="AR83" s="120"/>
      <c r="AS83" s="120"/>
      <c r="AT83" s="120"/>
      <c r="AU83" s="136"/>
      <c r="AV83" s="137"/>
      <c r="AW83" s="138"/>
      <c r="AX83" s="142" t="s">
        <v>449</v>
      </c>
    </row>
    <row r="84" spans="1:50" s="124" customFormat="1" hidden="1" x14ac:dyDescent="0.3">
      <c r="A84" s="163"/>
      <c r="B84" s="164"/>
      <c r="C84" s="165">
        <v>139346</v>
      </c>
      <c r="D84" s="165"/>
      <c r="E84" s="127" t="s">
        <v>264</v>
      </c>
      <c r="F84" s="127"/>
      <c r="G84" s="208" t="s">
        <v>462</v>
      </c>
      <c r="H84" s="237" t="s">
        <v>463</v>
      </c>
      <c r="I84" s="108"/>
      <c r="J84" s="238"/>
      <c r="K84" s="239"/>
      <c r="L84" s="232"/>
      <c r="M84" s="233"/>
      <c r="N84" s="234"/>
      <c r="O84" s="235"/>
      <c r="P84" s="108"/>
      <c r="Q84" s="109"/>
      <c r="R84" s="109"/>
      <c r="S84" s="109"/>
      <c r="T84" s="110"/>
      <c r="U84" s="110"/>
      <c r="V84" s="110"/>
      <c r="W84" s="110"/>
      <c r="X84" s="110"/>
      <c r="Y84" s="133"/>
      <c r="Z84" s="134"/>
      <c r="AA84" s="135"/>
      <c r="AB84" s="135"/>
      <c r="AC84" s="135"/>
      <c r="AD84" s="135"/>
      <c r="AE84" s="133"/>
      <c r="AF84" s="115" t="s">
        <v>464</v>
      </c>
      <c r="AG84" s="116" t="s">
        <v>465</v>
      </c>
      <c r="AH84" s="117"/>
      <c r="AI84" s="118"/>
      <c r="AJ84" s="116"/>
      <c r="AK84" s="236" t="s">
        <v>32</v>
      </c>
      <c r="AL84" s="120"/>
      <c r="AM84" s="120"/>
      <c r="AN84" s="120"/>
      <c r="AO84" s="120"/>
      <c r="AP84" s="120"/>
      <c r="AQ84" s="120"/>
      <c r="AR84" s="120"/>
      <c r="AS84" s="120"/>
      <c r="AT84" s="120"/>
      <c r="AU84" s="136"/>
      <c r="AV84" s="137"/>
      <c r="AW84" s="138"/>
      <c r="AX84" s="142" t="s">
        <v>449</v>
      </c>
    </row>
    <row r="85" spans="1:50" s="124" customFormat="1" hidden="1" x14ac:dyDescent="0.3">
      <c r="A85" s="163"/>
      <c r="B85" s="164"/>
      <c r="C85" s="165">
        <v>139347</v>
      </c>
      <c r="D85" s="165"/>
      <c r="E85" s="127" t="s">
        <v>264</v>
      </c>
      <c r="F85" s="127"/>
      <c r="G85" s="208" t="s">
        <v>466</v>
      </c>
      <c r="H85" s="237" t="s">
        <v>467</v>
      </c>
      <c r="I85" s="108"/>
      <c r="J85" s="238"/>
      <c r="K85" s="239"/>
      <c r="L85" s="232"/>
      <c r="M85" s="233"/>
      <c r="N85" s="234"/>
      <c r="O85" s="235"/>
      <c r="P85" s="108"/>
      <c r="Q85" s="109"/>
      <c r="R85" s="109"/>
      <c r="S85" s="109"/>
      <c r="T85" s="110"/>
      <c r="U85" s="110"/>
      <c r="V85" s="110"/>
      <c r="W85" s="110"/>
      <c r="X85" s="110"/>
      <c r="Y85" s="133"/>
      <c r="Z85" s="134"/>
      <c r="AA85" s="135"/>
      <c r="AB85" s="135"/>
      <c r="AC85" s="135"/>
      <c r="AD85" s="135"/>
      <c r="AE85" s="133"/>
      <c r="AF85" s="115" t="s">
        <v>468</v>
      </c>
      <c r="AG85" s="116" t="s">
        <v>469</v>
      </c>
      <c r="AH85" s="117"/>
      <c r="AI85" s="118"/>
      <c r="AJ85" s="116"/>
      <c r="AK85" s="236" t="s">
        <v>32</v>
      </c>
      <c r="AL85" s="120"/>
      <c r="AM85" s="120"/>
      <c r="AN85" s="120"/>
      <c r="AO85" s="120"/>
      <c r="AP85" s="120"/>
      <c r="AQ85" s="120"/>
      <c r="AR85" s="120"/>
      <c r="AS85" s="120"/>
      <c r="AT85" s="120"/>
      <c r="AU85" s="136"/>
      <c r="AV85" s="137"/>
      <c r="AW85" s="138"/>
      <c r="AX85" s="142" t="s">
        <v>449</v>
      </c>
    </row>
    <row r="86" spans="1:50" s="124" customFormat="1" ht="28.8" hidden="1" x14ac:dyDescent="0.3">
      <c r="A86" s="163"/>
      <c r="B86" s="164"/>
      <c r="C86" s="165">
        <v>139349</v>
      </c>
      <c r="D86" s="165"/>
      <c r="E86" s="127" t="s">
        <v>264</v>
      </c>
      <c r="F86" s="127"/>
      <c r="G86" s="208" t="s">
        <v>470</v>
      </c>
      <c r="H86" s="237" t="s">
        <v>471</v>
      </c>
      <c r="I86" s="108"/>
      <c r="J86" s="238"/>
      <c r="K86" s="239"/>
      <c r="L86" s="232"/>
      <c r="M86" s="233"/>
      <c r="N86" s="234"/>
      <c r="O86" s="235"/>
      <c r="P86" s="108"/>
      <c r="Q86" s="109"/>
      <c r="R86" s="109"/>
      <c r="S86" s="109"/>
      <c r="T86" s="110"/>
      <c r="U86" s="110"/>
      <c r="V86" s="110"/>
      <c r="W86" s="110"/>
      <c r="X86" s="110"/>
      <c r="Y86" s="133"/>
      <c r="Z86" s="134"/>
      <c r="AA86" s="135"/>
      <c r="AB86" s="135"/>
      <c r="AC86" s="135"/>
      <c r="AD86" s="135"/>
      <c r="AE86" s="133"/>
      <c r="AF86" s="115" t="s">
        <v>472</v>
      </c>
      <c r="AG86" s="116" t="s">
        <v>473</v>
      </c>
      <c r="AH86" s="117"/>
      <c r="AI86" s="118"/>
      <c r="AJ86" s="116"/>
      <c r="AK86" s="236" t="s">
        <v>32</v>
      </c>
      <c r="AL86" s="120"/>
      <c r="AM86" s="120"/>
      <c r="AN86" s="120"/>
      <c r="AO86" s="120"/>
      <c r="AP86" s="120"/>
      <c r="AQ86" s="120"/>
      <c r="AR86" s="120"/>
      <c r="AS86" s="120"/>
      <c r="AT86" s="120"/>
      <c r="AU86" s="136"/>
      <c r="AV86" s="137"/>
      <c r="AW86" s="138"/>
      <c r="AX86" s="142" t="s">
        <v>449</v>
      </c>
    </row>
    <row r="87" spans="1:50" s="124" customFormat="1" hidden="1" x14ac:dyDescent="0.3">
      <c r="A87" s="163"/>
      <c r="B87" s="164"/>
      <c r="C87" s="165">
        <v>139353</v>
      </c>
      <c r="D87" s="165"/>
      <c r="E87" s="127" t="s">
        <v>264</v>
      </c>
      <c r="F87" s="127"/>
      <c r="G87" s="208" t="s">
        <v>474</v>
      </c>
      <c r="H87" s="237" t="s">
        <v>475</v>
      </c>
      <c r="I87" s="108"/>
      <c r="J87" s="238"/>
      <c r="K87" s="239"/>
      <c r="L87" s="232"/>
      <c r="M87" s="233"/>
      <c r="N87" s="234"/>
      <c r="O87" s="235"/>
      <c r="P87" s="108"/>
      <c r="Q87" s="109"/>
      <c r="R87" s="109"/>
      <c r="S87" s="109"/>
      <c r="T87" s="110"/>
      <c r="U87" s="110"/>
      <c r="V87" s="110"/>
      <c r="W87" s="110"/>
      <c r="X87" s="110"/>
      <c r="Y87" s="133"/>
      <c r="Z87" s="134"/>
      <c r="AA87" s="135"/>
      <c r="AB87" s="135"/>
      <c r="AC87" s="135"/>
      <c r="AD87" s="135"/>
      <c r="AE87" s="133"/>
      <c r="AF87" s="115" t="s">
        <v>476</v>
      </c>
      <c r="AG87" s="116" t="s">
        <v>477</v>
      </c>
      <c r="AH87" s="117"/>
      <c r="AI87" s="118"/>
      <c r="AJ87" s="116"/>
      <c r="AK87" s="236" t="s">
        <v>32</v>
      </c>
      <c r="AL87" s="120"/>
      <c r="AM87" s="120"/>
      <c r="AN87" s="120"/>
      <c r="AO87" s="120"/>
      <c r="AP87" s="120"/>
      <c r="AQ87" s="120"/>
      <c r="AR87" s="120"/>
      <c r="AS87" s="120"/>
      <c r="AT87" s="120"/>
      <c r="AU87" s="136"/>
      <c r="AV87" s="137"/>
      <c r="AW87" s="138"/>
      <c r="AX87" s="142" t="s">
        <v>449</v>
      </c>
    </row>
    <row r="88" spans="1:50" s="124" customFormat="1" ht="110.4" hidden="1" x14ac:dyDescent="0.3">
      <c r="A88" s="163">
        <v>28</v>
      </c>
      <c r="B88" s="164"/>
      <c r="C88" s="165">
        <v>139417</v>
      </c>
      <c r="D88" s="165"/>
      <c r="E88" s="127" t="s">
        <v>264</v>
      </c>
      <c r="F88" s="127"/>
      <c r="G88" s="166" t="s">
        <v>478</v>
      </c>
      <c r="H88" s="228" t="s">
        <v>479</v>
      </c>
      <c r="I88" s="108" t="s">
        <v>214</v>
      </c>
      <c r="J88" s="230"/>
      <c r="K88" s="231"/>
      <c r="L88" s="232"/>
      <c r="M88" s="233"/>
      <c r="N88" s="234"/>
      <c r="O88" s="235"/>
      <c r="P88" s="108"/>
      <c r="Q88" s="109"/>
      <c r="R88" s="109"/>
      <c r="S88" s="109"/>
      <c r="T88" s="110"/>
      <c r="U88" s="110"/>
      <c r="V88" s="110"/>
      <c r="W88" s="110"/>
      <c r="X88" s="110"/>
      <c r="Y88" s="133"/>
      <c r="Z88" s="134"/>
      <c r="AA88" s="135"/>
      <c r="AB88" s="135"/>
      <c r="AC88" s="135"/>
      <c r="AD88" s="135"/>
      <c r="AE88" s="133"/>
      <c r="AF88" s="115" t="s">
        <v>480</v>
      </c>
      <c r="AG88" s="116" t="s">
        <v>481</v>
      </c>
      <c r="AH88" s="117"/>
      <c r="AI88" s="118"/>
      <c r="AJ88" s="116"/>
      <c r="AK88" s="236" t="s">
        <v>32</v>
      </c>
      <c r="AL88" s="120"/>
      <c r="AM88" s="120"/>
      <c r="AN88" s="120"/>
      <c r="AO88" s="120"/>
      <c r="AP88" s="120"/>
      <c r="AQ88" s="120"/>
      <c r="AR88" s="120"/>
      <c r="AS88" s="120"/>
      <c r="AT88" s="120"/>
      <c r="AU88" s="136"/>
      <c r="AV88" s="137"/>
      <c r="AW88" s="138"/>
      <c r="AX88" s="142" t="s">
        <v>482</v>
      </c>
    </row>
    <row r="89" spans="1:50" s="124" customFormat="1" hidden="1" x14ac:dyDescent="0.3">
      <c r="A89" s="163"/>
      <c r="B89" s="164"/>
      <c r="C89" s="165">
        <v>139339</v>
      </c>
      <c r="D89" s="165"/>
      <c r="E89" s="127" t="s">
        <v>264</v>
      </c>
      <c r="F89" s="127"/>
      <c r="G89" s="208" t="s">
        <v>483</v>
      </c>
      <c r="H89" s="237" t="s">
        <v>484</v>
      </c>
      <c r="I89" s="108"/>
      <c r="J89" s="238"/>
      <c r="K89" s="239"/>
      <c r="L89" s="232"/>
      <c r="M89" s="233"/>
      <c r="N89" s="234"/>
      <c r="O89" s="235"/>
      <c r="P89" s="108"/>
      <c r="Q89" s="109"/>
      <c r="R89" s="109"/>
      <c r="S89" s="109"/>
      <c r="T89" s="110"/>
      <c r="U89" s="110"/>
      <c r="V89" s="110"/>
      <c r="W89" s="110"/>
      <c r="X89" s="110"/>
      <c r="Y89" s="133"/>
      <c r="Z89" s="134"/>
      <c r="AA89" s="135"/>
      <c r="AB89" s="135"/>
      <c r="AC89" s="135"/>
      <c r="AD89" s="135"/>
      <c r="AE89" s="133"/>
      <c r="AF89" s="115" t="s">
        <v>485</v>
      </c>
      <c r="AG89" s="116" t="s">
        <v>486</v>
      </c>
      <c r="AH89" s="117"/>
      <c r="AI89" s="118"/>
      <c r="AJ89" s="116"/>
      <c r="AK89" s="236" t="s">
        <v>32</v>
      </c>
      <c r="AL89" s="120"/>
      <c r="AM89" s="120"/>
      <c r="AN89" s="120"/>
      <c r="AO89" s="120"/>
      <c r="AP89" s="120"/>
      <c r="AQ89" s="120"/>
      <c r="AR89" s="120"/>
      <c r="AS89" s="120"/>
      <c r="AT89" s="120"/>
      <c r="AU89" s="136"/>
      <c r="AV89" s="137"/>
      <c r="AW89" s="138"/>
      <c r="AX89" s="142" t="s">
        <v>449</v>
      </c>
    </row>
    <row r="90" spans="1:50" s="124" customFormat="1" ht="24" hidden="1" x14ac:dyDescent="0.3">
      <c r="A90" s="163"/>
      <c r="B90" s="164"/>
      <c r="C90" s="165">
        <v>139341</v>
      </c>
      <c r="D90" s="165"/>
      <c r="E90" s="127" t="s">
        <v>264</v>
      </c>
      <c r="F90" s="127"/>
      <c r="G90" s="208" t="s">
        <v>487</v>
      </c>
      <c r="H90" s="237" t="s">
        <v>488</v>
      </c>
      <c r="I90" s="108"/>
      <c r="J90" s="238"/>
      <c r="K90" s="239"/>
      <c r="L90" s="232"/>
      <c r="M90" s="233"/>
      <c r="N90" s="234"/>
      <c r="O90" s="235"/>
      <c r="P90" s="108"/>
      <c r="Q90" s="109"/>
      <c r="R90" s="109"/>
      <c r="S90" s="109"/>
      <c r="T90" s="110"/>
      <c r="U90" s="110"/>
      <c r="V90" s="110"/>
      <c r="W90" s="110"/>
      <c r="X90" s="110"/>
      <c r="Y90" s="133"/>
      <c r="Z90" s="134"/>
      <c r="AA90" s="135"/>
      <c r="AB90" s="135"/>
      <c r="AC90" s="135"/>
      <c r="AD90" s="135"/>
      <c r="AE90" s="133"/>
      <c r="AF90" s="115" t="s">
        <v>489</v>
      </c>
      <c r="AG90" s="116" t="s">
        <v>490</v>
      </c>
      <c r="AH90" s="117"/>
      <c r="AI90" s="118"/>
      <c r="AJ90" s="116"/>
      <c r="AK90" s="236" t="s">
        <v>32</v>
      </c>
      <c r="AL90" s="120"/>
      <c r="AM90" s="120"/>
      <c r="AN90" s="120"/>
      <c r="AO90" s="120"/>
      <c r="AP90" s="120"/>
      <c r="AQ90" s="120"/>
      <c r="AR90" s="120"/>
      <c r="AS90" s="120"/>
      <c r="AT90" s="120"/>
      <c r="AU90" s="136"/>
      <c r="AV90" s="137"/>
      <c r="AW90" s="138"/>
      <c r="AX90" s="142" t="s">
        <v>449</v>
      </c>
    </row>
    <row r="91" spans="1:50" s="124" customFormat="1" hidden="1" x14ac:dyDescent="0.3">
      <c r="A91" s="163"/>
      <c r="B91" s="164"/>
      <c r="C91" s="165">
        <v>139343</v>
      </c>
      <c r="D91" s="165"/>
      <c r="E91" s="127" t="s">
        <v>264</v>
      </c>
      <c r="F91" s="127"/>
      <c r="G91" s="208" t="s">
        <v>491</v>
      </c>
      <c r="H91" s="237" t="s">
        <v>492</v>
      </c>
      <c r="I91" s="108"/>
      <c r="J91" s="238"/>
      <c r="K91" s="239"/>
      <c r="L91" s="232"/>
      <c r="M91" s="233"/>
      <c r="N91" s="234"/>
      <c r="O91" s="235"/>
      <c r="P91" s="108"/>
      <c r="Q91" s="109"/>
      <c r="R91" s="109"/>
      <c r="S91" s="109"/>
      <c r="T91" s="110"/>
      <c r="U91" s="110"/>
      <c r="V91" s="110"/>
      <c r="W91" s="110"/>
      <c r="X91" s="110"/>
      <c r="Y91" s="133"/>
      <c r="Z91" s="134"/>
      <c r="AA91" s="135"/>
      <c r="AB91" s="135"/>
      <c r="AC91" s="135"/>
      <c r="AD91" s="135"/>
      <c r="AE91" s="133"/>
      <c r="AF91" s="115" t="s">
        <v>493</v>
      </c>
      <c r="AG91" s="116" t="s">
        <v>494</v>
      </c>
      <c r="AH91" s="117"/>
      <c r="AI91" s="118"/>
      <c r="AJ91" s="116"/>
      <c r="AK91" s="236" t="s">
        <v>32</v>
      </c>
      <c r="AL91" s="120"/>
      <c r="AM91" s="120"/>
      <c r="AN91" s="120"/>
      <c r="AO91" s="120"/>
      <c r="AP91" s="120"/>
      <c r="AQ91" s="120"/>
      <c r="AR91" s="120"/>
      <c r="AS91" s="120"/>
      <c r="AT91" s="120"/>
      <c r="AU91" s="136"/>
      <c r="AV91" s="137"/>
      <c r="AW91" s="138"/>
      <c r="AX91" s="142" t="s">
        <v>449</v>
      </c>
    </row>
    <row r="92" spans="1:50" s="124" customFormat="1" hidden="1" x14ac:dyDescent="0.3">
      <c r="A92" s="163"/>
      <c r="B92" s="164"/>
      <c r="C92" s="165">
        <v>139348</v>
      </c>
      <c r="D92" s="165"/>
      <c r="E92" s="127" t="s">
        <v>264</v>
      </c>
      <c r="F92" s="127"/>
      <c r="G92" s="208" t="s">
        <v>495</v>
      </c>
      <c r="H92" s="237" t="s">
        <v>496</v>
      </c>
      <c r="I92" s="108"/>
      <c r="J92" s="238"/>
      <c r="K92" s="239"/>
      <c r="L92" s="232"/>
      <c r="M92" s="233"/>
      <c r="N92" s="234"/>
      <c r="O92" s="235"/>
      <c r="P92" s="108"/>
      <c r="Q92" s="109"/>
      <c r="R92" s="109"/>
      <c r="S92" s="109"/>
      <c r="T92" s="110"/>
      <c r="U92" s="110"/>
      <c r="V92" s="110"/>
      <c r="W92" s="110"/>
      <c r="X92" s="110"/>
      <c r="Y92" s="133"/>
      <c r="Z92" s="134"/>
      <c r="AA92" s="135"/>
      <c r="AB92" s="135"/>
      <c r="AC92" s="135"/>
      <c r="AD92" s="135"/>
      <c r="AE92" s="133"/>
      <c r="AF92" s="115" t="s">
        <v>497</v>
      </c>
      <c r="AG92" s="116" t="s">
        <v>498</v>
      </c>
      <c r="AH92" s="117"/>
      <c r="AI92" s="118"/>
      <c r="AJ92" s="116"/>
      <c r="AK92" s="236" t="s">
        <v>32</v>
      </c>
      <c r="AL92" s="120"/>
      <c r="AM92" s="120"/>
      <c r="AN92" s="120"/>
      <c r="AO92" s="120"/>
      <c r="AP92" s="120"/>
      <c r="AQ92" s="120"/>
      <c r="AR92" s="120"/>
      <c r="AS92" s="120"/>
      <c r="AT92" s="120"/>
      <c r="AU92" s="136"/>
      <c r="AV92" s="137"/>
      <c r="AW92" s="138"/>
      <c r="AX92" s="142" t="s">
        <v>449</v>
      </c>
    </row>
    <row r="93" spans="1:50" s="124" customFormat="1" ht="28.8" hidden="1" x14ac:dyDescent="0.3">
      <c r="A93" s="163"/>
      <c r="B93" s="164"/>
      <c r="C93" s="165">
        <v>139352</v>
      </c>
      <c r="D93" s="165"/>
      <c r="E93" s="127" t="s">
        <v>264</v>
      </c>
      <c r="F93" s="127"/>
      <c r="G93" s="208" t="s">
        <v>499</v>
      </c>
      <c r="H93" s="237" t="s">
        <v>500</v>
      </c>
      <c r="I93" s="108"/>
      <c r="J93" s="238"/>
      <c r="K93" s="239"/>
      <c r="L93" s="232"/>
      <c r="M93" s="233"/>
      <c r="N93" s="234"/>
      <c r="O93" s="235"/>
      <c r="P93" s="108"/>
      <c r="Q93" s="109"/>
      <c r="R93" s="109"/>
      <c r="S93" s="109"/>
      <c r="T93" s="110"/>
      <c r="U93" s="110"/>
      <c r="V93" s="110"/>
      <c r="W93" s="110"/>
      <c r="X93" s="110"/>
      <c r="Y93" s="133"/>
      <c r="Z93" s="134"/>
      <c r="AA93" s="135"/>
      <c r="AB93" s="135"/>
      <c r="AC93" s="135"/>
      <c r="AD93" s="135"/>
      <c r="AE93" s="133"/>
      <c r="AF93" s="115" t="s">
        <v>501</v>
      </c>
      <c r="AG93" s="116" t="s">
        <v>502</v>
      </c>
      <c r="AH93" s="117"/>
      <c r="AI93" s="118"/>
      <c r="AJ93" s="116"/>
      <c r="AK93" s="236" t="s">
        <v>32</v>
      </c>
      <c r="AL93" s="120"/>
      <c r="AM93" s="120"/>
      <c r="AN93" s="120"/>
      <c r="AO93" s="120"/>
      <c r="AP93" s="120"/>
      <c r="AQ93" s="120"/>
      <c r="AR93" s="120"/>
      <c r="AS93" s="120"/>
      <c r="AT93" s="120"/>
      <c r="AU93" s="136"/>
      <c r="AV93" s="137"/>
      <c r="AW93" s="138"/>
      <c r="AX93" s="142" t="s">
        <v>449</v>
      </c>
    </row>
    <row r="94" spans="1:50" s="124" customFormat="1" ht="28.8" hidden="1" x14ac:dyDescent="0.3">
      <c r="A94" s="163"/>
      <c r="B94" s="164"/>
      <c r="C94" s="165">
        <v>139357</v>
      </c>
      <c r="D94" s="165"/>
      <c r="E94" s="127" t="s">
        <v>264</v>
      </c>
      <c r="F94" s="127"/>
      <c r="G94" s="208" t="s">
        <v>503</v>
      </c>
      <c r="H94" s="237" t="s">
        <v>504</v>
      </c>
      <c r="I94" s="108"/>
      <c r="J94" s="238"/>
      <c r="K94" s="239"/>
      <c r="L94" s="232"/>
      <c r="M94" s="233"/>
      <c r="N94" s="234"/>
      <c r="O94" s="235"/>
      <c r="P94" s="108"/>
      <c r="Q94" s="109"/>
      <c r="R94" s="109"/>
      <c r="S94" s="109"/>
      <c r="T94" s="110"/>
      <c r="U94" s="110"/>
      <c r="V94" s="110"/>
      <c r="W94" s="110"/>
      <c r="X94" s="110"/>
      <c r="Y94" s="133"/>
      <c r="Z94" s="134"/>
      <c r="AA94" s="135"/>
      <c r="AB94" s="135"/>
      <c r="AC94" s="135"/>
      <c r="AD94" s="135"/>
      <c r="AE94" s="133"/>
      <c r="AF94" s="115" t="s">
        <v>505</v>
      </c>
      <c r="AG94" s="116" t="s">
        <v>506</v>
      </c>
      <c r="AH94" s="117"/>
      <c r="AI94" s="118"/>
      <c r="AJ94" s="116"/>
      <c r="AK94" s="236" t="s">
        <v>32</v>
      </c>
      <c r="AL94" s="120"/>
      <c r="AM94" s="120"/>
      <c r="AN94" s="120"/>
      <c r="AO94" s="120"/>
      <c r="AP94" s="120"/>
      <c r="AQ94" s="120"/>
      <c r="AR94" s="120"/>
      <c r="AS94" s="120"/>
      <c r="AT94" s="120"/>
      <c r="AU94" s="136"/>
      <c r="AV94" s="137"/>
      <c r="AW94" s="138"/>
      <c r="AX94" s="142" t="s">
        <v>364</v>
      </c>
    </row>
    <row r="95" spans="1:50" s="124" customFormat="1" ht="28.8" hidden="1" x14ac:dyDescent="0.3">
      <c r="A95" s="163"/>
      <c r="B95" s="164"/>
      <c r="C95" s="165">
        <v>139360</v>
      </c>
      <c r="D95" s="165"/>
      <c r="E95" s="127" t="s">
        <v>264</v>
      </c>
      <c r="F95" s="127"/>
      <c r="G95" s="208" t="s">
        <v>507</v>
      </c>
      <c r="H95" s="237" t="s">
        <v>508</v>
      </c>
      <c r="I95" s="108"/>
      <c r="J95" s="238"/>
      <c r="K95" s="239"/>
      <c r="L95" s="232"/>
      <c r="M95" s="233"/>
      <c r="N95" s="234"/>
      <c r="O95" s="235"/>
      <c r="P95" s="108"/>
      <c r="Q95" s="109"/>
      <c r="R95" s="109"/>
      <c r="S95" s="109"/>
      <c r="T95" s="110"/>
      <c r="U95" s="110"/>
      <c r="V95" s="110"/>
      <c r="W95" s="110"/>
      <c r="X95" s="110"/>
      <c r="Y95" s="133"/>
      <c r="Z95" s="134"/>
      <c r="AA95" s="135"/>
      <c r="AB95" s="135"/>
      <c r="AC95" s="135"/>
      <c r="AD95" s="135"/>
      <c r="AE95" s="133"/>
      <c r="AF95" s="115" t="s">
        <v>509</v>
      </c>
      <c r="AG95" s="116" t="s">
        <v>510</v>
      </c>
      <c r="AH95" s="117"/>
      <c r="AI95" s="118"/>
      <c r="AJ95" s="116"/>
      <c r="AK95" s="236" t="s">
        <v>32</v>
      </c>
      <c r="AL95" s="120"/>
      <c r="AM95" s="120"/>
      <c r="AN95" s="120"/>
      <c r="AO95" s="120"/>
      <c r="AP95" s="120"/>
      <c r="AQ95" s="120"/>
      <c r="AR95" s="120"/>
      <c r="AS95" s="120"/>
      <c r="AT95" s="120"/>
      <c r="AU95" s="136"/>
      <c r="AV95" s="137"/>
      <c r="AW95" s="138"/>
      <c r="AX95" s="142" t="s">
        <v>449</v>
      </c>
    </row>
    <row r="96" spans="1:50" s="124" customFormat="1" hidden="1" x14ac:dyDescent="0.3">
      <c r="A96" s="163"/>
      <c r="B96" s="164"/>
      <c r="C96" s="165">
        <v>139362</v>
      </c>
      <c r="D96" s="165"/>
      <c r="E96" s="127" t="s">
        <v>264</v>
      </c>
      <c r="F96" s="127"/>
      <c r="G96" s="208" t="s">
        <v>511</v>
      </c>
      <c r="H96" s="237" t="s">
        <v>512</v>
      </c>
      <c r="I96" s="108"/>
      <c r="J96" s="238"/>
      <c r="K96" s="239"/>
      <c r="L96" s="232"/>
      <c r="M96" s="233"/>
      <c r="N96" s="234"/>
      <c r="O96" s="235"/>
      <c r="P96" s="108"/>
      <c r="Q96" s="109"/>
      <c r="R96" s="109"/>
      <c r="S96" s="109"/>
      <c r="T96" s="110"/>
      <c r="U96" s="110"/>
      <c r="V96" s="110"/>
      <c r="W96" s="110"/>
      <c r="X96" s="110"/>
      <c r="Y96" s="133"/>
      <c r="Z96" s="134"/>
      <c r="AA96" s="135"/>
      <c r="AB96" s="135"/>
      <c r="AC96" s="135"/>
      <c r="AD96" s="135"/>
      <c r="AE96" s="133"/>
      <c r="AF96" s="115" t="s">
        <v>513</v>
      </c>
      <c r="AG96" s="116" t="s">
        <v>514</v>
      </c>
      <c r="AH96" s="117"/>
      <c r="AI96" s="118"/>
      <c r="AJ96" s="116"/>
      <c r="AK96" s="236" t="s">
        <v>32</v>
      </c>
      <c r="AL96" s="120"/>
      <c r="AM96" s="120"/>
      <c r="AN96" s="120"/>
      <c r="AO96" s="120"/>
      <c r="AP96" s="120"/>
      <c r="AQ96" s="120"/>
      <c r="AR96" s="120"/>
      <c r="AS96" s="120"/>
      <c r="AT96" s="120"/>
      <c r="AU96" s="136"/>
      <c r="AV96" s="137"/>
      <c r="AW96" s="138"/>
      <c r="AX96" s="142" t="s">
        <v>449</v>
      </c>
    </row>
    <row r="97" spans="1:58" s="124" customFormat="1" ht="28.8" hidden="1" x14ac:dyDescent="0.3">
      <c r="A97" s="163"/>
      <c r="B97" s="164"/>
      <c r="C97" s="165">
        <v>139363</v>
      </c>
      <c r="D97" s="165"/>
      <c r="E97" s="127" t="s">
        <v>264</v>
      </c>
      <c r="F97" s="127"/>
      <c r="G97" s="208" t="s">
        <v>515</v>
      </c>
      <c r="H97" s="237" t="s">
        <v>516</v>
      </c>
      <c r="I97" s="108"/>
      <c r="J97" s="238"/>
      <c r="K97" s="239"/>
      <c r="L97" s="232"/>
      <c r="M97" s="233"/>
      <c r="N97" s="234"/>
      <c r="O97" s="235"/>
      <c r="P97" s="108"/>
      <c r="Q97" s="109"/>
      <c r="R97" s="109"/>
      <c r="S97" s="109"/>
      <c r="T97" s="110"/>
      <c r="U97" s="110"/>
      <c r="V97" s="110"/>
      <c r="W97" s="110"/>
      <c r="X97" s="110"/>
      <c r="Y97" s="133"/>
      <c r="Z97" s="134"/>
      <c r="AA97" s="135"/>
      <c r="AB97" s="135"/>
      <c r="AC97" s="135"/>
      <c r="AD97" s="135"/>
      <c r="AE97" s="133"/>
      <c r="AF97" s="115" t="s">
        <v>517</v>
      </c>
      <c r="AG97" s="116" t="s">
        <v>518</v>
      </c>
      <c r="AH97" s="117"/>
      <c r="AI97" s="118"/>
      <c r="AJ97" s="116"/>
      <c r="AK97" s="236" t="s">
        <v>32</v>
      </c>
      <c r="AL97" s="120"/>
      <c r="AM97" s="120"/>
      <c r="AN97" s="120"/>
      <c r="AO97" s="120"/>
      <c r="AP97" s="120"/>
      <c r="AQ97" s="120"/>
      <c r="AR97" s="120"/>
      <c r="AS97" s="120"/>
      <c r="AT97" s="120"/>
      <c r="AU97" s="136"/>
      <c r="AV97" s="137"/>
      <c r="AW97" s="138"/>
      <c r="AX97" s="142" t="s">
        <v>449</v>
      </c>
    </row>
    <row r="98" spans="1:58" s="124" customFormat="1" hidden="1" x14ac:dyDescent="0.3">
      <c r="A98" s="163"/>
      <c r="B98" s="164"/>
      <c r="C98" s="165">
        <v>139565</v>
      </c>
      <c r="D98" s="165"/>
      <c r="E98" s="127" t="s">
        <v>264</v>
      </c>
      <c r="F98" s="127"/>
      <c r="G98" s="208" t="s">
        <v>519</v>
      </c>
      <c r="H98" s="237" t="s">
        <v>520</v>
      </c>
      <c r="I98" s="108"/>
      <c r="J98" s="238"/>
      <c r="K98" s="239"/>
      <c r="L98" s="232"/>
      <c r="M98" s="233"/>
      <c r="N98" s="234"/>
      <c r="O98" s="235"/>
      <c r="P98" s="108"/>
      <c r="Q98" s="109"/>
      <c r="R98" s="109"/>
      <c r="S98" s="109"/>
      <c r="T98" s="110"/>
      <c r="U98" s="110"/>
      <c r="V98" s="110"/>
      <c r="W98" s="110"/>
      <c r="X98" s="110"/>
      <c r="Y98" s="133"/>
      <c r="Z98" s="134"/>
      <c r="AA98" s="135"/>
      <c r="AB98" s="135"/>
      <c r="AC98" s="135"/>
      <c r="AD98" s="135"/>
      <c r="AE98" s="133"/>
      <c r="AF98" s="115" t="s">
        <v>521</v>
      </c>
      <c r="AG98" s="116" t="s">
        <v>522</v>
      </c>
      <c r="AH98" s="117"/>
      <c r="AI98" s="118"/>
      <c r="AJ98" s="116"/>
      <c r="AK98" s="236" t="s">
        <v>32</v>
      </c>
      <c r="AL98" s="120"/>
      <c r="AM98" s="120"/>
      <c r="AN98" s="120"/>
      <c r="AO98" s="120"/>
      <c r="AP98" s="120"/>
      <c r="AQ98" s="120"/>
      <c r="AR98" s="120"/>
      <c r="AS98" s="120"/>
      <c r="AT98" s="120"/>
      <c r="AU98" s="136"/>
      <c r="AV98" s="137"/>
      <c r="AW98" s="138"/>
      <c r="AX98" s="142" t="s">
        <v>449</v>
      </c>
    </row>
    <row r="99" spans="1:58" s="124" customFormat="1" hidden="1" x14ac:dyDescent="0.3">
      <c r="A99" s="125"/>
      <c r="B99" s="126"/>
      <c r="C99" s="127">
        <v>142076</v>
      </c>
      <c r="D99" s="127"/>
      <c r="E99" s="127" t="s">
        <v>211</v>
      </c>
      <c r="F99" s="127"/>
      <c r="G99" s="208" t="s">
        <v>523</v>
      </c>
      <c r="H99" s="128"/>
      <c r="I99" s="241" t="s">
        <v>327</v>
      </c>
      <c r="J99" s="129"/>
      <c r="K99" s="130"/>
      <c r="L99" s="108" t="s">
        <v>215</v>
      </c>
      <c r="M99" s="131"/>
      <c r="N99" s="132"/>
      <c r="O99" s="107" t="s">
        <v>136</v>
      </c>
      <c r="P99" s="108" t="s">
        <v>136</v>
      </c>
      <c r="Q99" s="109"/>
      <c r="R99" s="109"/>
      <c r="S99" s="109"/>
      <c r="T99" s="110"/>
      <c r="U99" s="110"/>
      <c r="V99" s="110"/>
      <c r="W99" s="110"/>
      <c r="X99" s="110"/>
      <c r="Y99" s="133"/>
      <c r="Z99" s="134"/>
      <c r="AA99" s="135"/>
      <c r="AB99" s="135"/>
      <c r="AC99" s="135"/>
      <c r="AD99" s="135"/>
      <c r="AE99" s="133"/>
      <c r="AF99" s="115" t="s">
        <v>524</v>
      </c>
      <c r="AG99" s="116" t="s">
        <v>525</v>
      </c>
      <c r="AH99" s="117"/>
      <c r="AI99" s="118"/>
      <c r="AJ99" s="116"/>
      <c r="AK99" s="119"/>
      <c r="AL99" s="120"/>
      <c r="AM99" s="120"/>
      <c r="AN99" s="120"/>
      <c r="AO99" s="120"/>
      <c r="AP99" s="120"/>
      <c r="AQ99" s="120"/>
      <c r="AR99" s="120"/>
      <c r="AS99" s="120"/>
      <c r="AT99" s="120"/>
      <c r="AU99" s="136"/>
      <c r="AV99" s="137"/>
      <c r="AW99" s="138"/>
      <c r="AX99" s="142" t="s">
        <v>449</v>
      </c>
    </row>
    <row r="100" spans="1:58" s="124" customFormat="1" ht="28.8" hidden="1" x14ac:dyDescent="0.3">
      <c r="A100" s="163"/>
      <c r="B100" s="164"/>
      <c r="C100" s="165">
        <v>142063</v>
      </c>
      <c r="D100" s="165"/>
      <c r="E100" s="127" t="s">
        <v>211</v>
      </c>
      <c r="F100" s="127"/>
      <c r="G100" s="208" t="s">
        <v>526</v>
      </c>
      <c r="H100" s="128"/>
      <c r="I100" s="241" t="s">
        <v>327</v>
      </c>
      <c r="J100" s="129"/>
      <c r="K100" s="130"/>
      <c r="L100" s="108" t="s">
        <v>215</v>
      </c>
      <c r="M100" s="131"/>
      <c r="N100" s="132"/>
      <c r="O100" s="107"/>
      <c r="P100" s="108" t="s">
        <v>527</v>
      </c>
      <c r="Q100" s="109"/>
      <c r="R100" s="109"/>
      <c r="S100" s="109"/>
      <c r="T100" s="110"/>
      <c r="U100" s="110"/>
      <c r="V100" s="110"/>
      <c r="W100" s="110"/>
      <c r="X100" s="110"/>
      <c r="Y100" s="133"/>
      <c r="Z100" s="134"/>
      <c r="AA100" s="135"/>
      <c r="AB100" s="135"/>
      <c r="AC100" s="135"/>
      <c r="AD100" s="135"/>
      <c r="AE100" s="133"/>
      <c r="AF100" s="115" t="s">
        <v>524</v>
      </c>
      <c r="AG100" s="116" t="s">
        <v>525</v>
      </c>
      <c r="AH100" s="117"/>
      <c r="AI100" s="118"/>
      <c r="AJ100" s="116"/>
      <c r="AK100" s="119" t="s">
        <v>32</v>
      </c>
      <c r="AL100" s="120"/>
      <c r="AM100" s="120"/>
      <c r="AN100" s="120"/>
      <c r="AO100" s="120"/>
      <c r="AP100" s="120"/>
      <c r="AQ100" s="120"/>
      <c r="AR100" s="120"/>
      <c r="AS100" s="120"/>
      <c r="AT100" s="120"/>
      <c r="AU100" s="136"/>
      <c r="AV100" s="137"/>
      <c r="AW100" s="138"/>
      <c r="AX100" s="142" t="s">
        <v>528</v>
      </c>
    </row>
    <row r="101" spans="1:58" s="124" customFormat="1" ht="28.8" hidden="1" x14ac:dyDescent="0.3">
      <c r="A101" s="163">
        <v>29</v>
      </c>
      <c r="B101" s="164"/>
      <c r="C101" s="165">
        <v>139538</v>
      </c>
      <c r="D101" s="165"/>
      <c r="E101" s="127" t="s">
        <v>529</v>
      </c>
      <c r="F101" s="127"/>
      <c r="G101" s="128" t="s">
        <v>530</v>
      </c>
      <c r="H101" s="166"/>
      <c r="I101" s="108" t="s">
        <v>133</v>
      </c>
      <c r="J101" s="167"/>
      <c r="K101" s="168"/>
      <c r="L101" s="107"/>
      <c r="M101" s="209"/>
      <c r="N101" s="210"/>
      <c r="O101" s="107"/>
      <c r="P101" s="108"/>
      <c r="Q101" s="109"/>
      <c r="R101" s="109"/>
      <c r="S101" s="109"/>
      <c r="T101" s="110"/>
      <c r="U101" s="110"/>
      <c r="V101" s="110"/>
      <c r="W101" s="110"/>
      <c r="X101" s="110"/>
      <c r="Y101" s="133"/>
      <c r="Z101" s="134"/>
      <c r="AA101" s="135"/>
      <c r="AB101" s="135"/>
      <c r="AC101" s="135"/>
      <c r="AD101" s="135"/>
      <c r="AE101" s="133"/>
      <c r="AF101" s="115"/>
      <c r="AG101" s="116"/>
      <c r="AH101" s="117"/>
      <c r="AI101" s="118"/>
      <c r="AJ101" s="116"/>
      <c r="AK101" s="119" t="s">
        <v>32</v>
      </c>
      <c r="AL101" s="120"/>
      <c r="AM101" s="120"/>
      <c r="AN101" s="120"/>
      <c r="AO101" s="120"/>
      <c r="AP101" s="120"/>
      <c r="AQ101" s="120"/>
      <c r="AR101" s="120"/>
      <c r="AS101" s="120"/>
      <c r="AT101" s="120"/>
      <c r="AU101" s="136"/>
      <c r="AV101" s="137"/>
      <c r="AW101" s="138"/>
      <c r="AX101" s="142" t="s">
        <v>531</v>
      </c>
    </row>
    <row r="102" spans="1:58" s="124" customFormat="1" ht="28.8" hidden="1" x14ac:dyDescent="0.3">
      <c r="A102" s="163">
        <v>30</v>
      </c>
      <c r="B102" s="164"/>
      <c r="C102" s="165">
        <v>139560</v>
      </c>
      <c r="D102" s="165"/>
      <c r="E102" s="127" t="s">
        <v>529</v>
      </c>
      <c r="F102" s="127"/>
      <c r="G102" s="128" t="s">
        <v>532</v>
      </c>
      <c r="H102" s="166"/>
      <c r="I102" s="108" t="s">
        <v>133</v>
      </c>
      <c r="J102" s="167"/>
      <c r="K102" s="168"/>
      <c r="L102" s="107"/>
      <c r="M102" s="209"/>
      <c r="N102" s="210"/>
      <c r="O102" s="107"/>
      <c r="P102" s="108"/>
      <c r="Q102" s="109"/>
      <c r="R102" s="109"/>
      <c r="S102" s="109"/>
      <c r="T102" s="110"/>
      <c r="U102" s="110"/>
      <c r="V102" s="110"/>
      <c r="W102" s="110"/>
      <c r="X102" s="110"/>
      <c r="Y102" s="133"/>
      <c r="Z102" s="134"/>
      <c r="AA102" s="135"/>
      <c r="AB102" s="135"/>
      <c r="AC102" s="135"/>
      <c r="AD102" s="135"/>
      <c r="AE102" s="133"/>
      <c r="AF102" s="115"/>
      <c r="AG102" s="116"/>
      <c r="AH102" s="117"/>
      <c r="AI102" s="118"/>
      <c r="AJ102" s="116"/>
      <c r="AK102" s="119" t="s">
        <v>32</v>
      </c>
      <c r="AL102" s="120"/>
      <c r="AM102" s="120"/>
      <c r="AN102" s="120"/>
      <c r="AO102" s="120"/>
      <c r="AP102" s="120"/>
      <c r="AQ102" s="120"/>
      <c r="AR102" s="120"/>
      <c r="AS102" s="120"/>
      <c r="AT102" s="120"/>
      <c r="AU102" s="136"/>
      <c r="AV102" s="137"/>
      <c r="AW102" s="138"/>
      <c r="AX102" s="142" t="s">
        <v>531</v>
      </c>
    </row>
    <row r="103" spans="1:58" s="124" customFormat="1" ht="66" hidden="1" customHeight="1" x14ac:dyDescent="0.3">
      <c r="A103" s="163">
        <v>31</v>
      </c>
      <c r="B103" s="164"/>
      <c r="C103" s="165">
        <v>141344</v>
      </c>
      <c r="D103" s="165"/>
      <c r="E103" s="127" t="s">
        <v>295</v>
      </c>
      <c r="F103" s="127"/>
      <c r="G103" s="128" t="s">
        <v>533</v>
      </c>
      <c r="H103" s="166"/>
      <c r="I103" s="240"/>
      <c r="J103" s="167"/>
      <c r="K103" s="168"/>
      <c r="L103" s="107" t="s">
        <v>215</v>
      </c>
      <c r="M103" s="209"/>
      <c r="N103" s="210"/>
      <c r="O103" s="107"/>
      <c r="P103" s="108" t="s">
        <v>247</v>
      </c>
      <c r="Q103" s="109"/>
      <c r="R103" s="109"/>
      <c r="S103" s="109"/>
      <c r="T103" s="110"/>
      <c r="U103" s="110"/>
      <c r="V103" s="110"/>
      <c r="W103" s="110"/>
      <c r="X103" s="110"/>
      <c r="Y103" s="133"/>
      <c r="Z103" s="134"/>
      <c r="AA103" s="135"/>
      <c r="AB103" s="135"/>
      <c r="AC103" s="135"/>
      <c r="AD103" s="135"/>
      <c r="AE103" s="133"/>
      <c r="AF103" s="115"/>
      <c r="AG103" s="116"/>
      <c r="AH103" s="117"/>
      <c r="AI103" s="118"/>
      <c r="AJ103" s="116"/>
      <c r="AK103" s="119" t="s">
        <v>534</v>
      </c>
      <c r="AL103" s="120"/>
      <c r="AM103" s="120"/>
      <c r="AN103" s="120"/>
      <c r="AO103" s="120"/>
      <c r="AP103" s="120"/>
      <c r="AQ103" s="120"/>
      <c r="AR103" s="120"/>
      <c r="AS103" s="120"/>
      <c r="AT103" s="120"/>
      <c r="AU103" s="136"/>
      <c r="AV103" s="137"/>
      <c r="AW103" s="138"/>
      <c r="AX103" s="123" t="s">
        <v>535</v>
      </c>
    </row>
    <row r="104" spans="1:58" ht="75" hidden="1" customHeight="1" thickBot="1" x14ac:dyDescent="0.35">
      <c r="A104" s="242">
        <v>32</v>
      </c>
      <c r="B104" s="243"/>
      <c r="C104" s="244">
        <v>140849</v>
      </c>
      <c r="D104" s="244"/>
      <c r="E104" s="245" t="s">
        <v>295</v>
      </c>
      <c r="F104" s="245"/>
      <c r="G104" s="246" t="s">
        <v>536</v>
      </c>
      <c r="H104" s="247" t="s">
        <v>247</v>
      </c>
      <c r="I104" s="248"/>
      <c r="J104" s="249"/>
      <c r="K104" s="250"/>
      <c r="L104" s="251" t="s">
        <v>215</v>
      </c>
      <c r="M104" s="252"/>
      <c r="N104" s="253"/>
      <c r="O104" s="107"/>
      <c r="P104" s="108" t="s">
        <v>247</v>
      </c>
      <c r="Q104" s="109"/>
      <c r="R104" s="109"/>
      <c r="S104" s="109"/>
      <c r="T104" s="110"/>
      <c r="U104" s="110"/>
      <c r="V104" s="110"/>
      <c r="W104" s="110"/>
      <c r="X104" s="110"/>
      <c r="Y104" s="133"/>
      <c r="Z104" s="254"/>
      <c r="AA104" s="255"/>
      <c r="AB104" s="255"/>
      <c r="AC104" s="255"/>
      <c r="AD104" s="255"/>
      <c r="AE104" s="256"/>
      <c r="AF104" s="115"/>
      <c r="AG104" s="116"/>
      <c r="AH104" s="117"/>
      <c r="AI104" s="118"/>
      <c r="AJ104" s="116"/>
      <c r="AK104" s="119" t="s">
        <v>32</v>
      </c>
      <c r="AL104" s="120"/>
      <c r="AM104" s="120"/>
      <c r="AN104" s="120"/>
      <c r="AO104" s="120"/>
      <c r="AP104" s="120"/>
      <c r="AQ104" s="120"/>
      <c r="AR104" s="120"/>
      <c r="AS104" s="120"/>
      <c r="AT104" s="120"/>
      <c r="AU104" s="136"/>
      <c r="AV104" s="137"/>
      <c r="AW104" s="138"/>
      <c r="AX104" s="123" t="s">
        <v>537</v>
      </c>
    </row>
    <row r="105" spans="1:58" x14ac:dyDescent="0.3">
      <c r="E105" s="294" t="s">
        <v>578</v>
      </c>
      <c r="G105" s="270" t="s">
        <v>576</v>
      </c>
      <c r="P105" s="270" t="s">
        <v>577</v>
      </c>
      <c r="T105" s="266">
        <v>3643011</v>
      </c>
      <c r="Z105" s="259" t="s">
        <v>138</v>
      </c>
      <c r="AA105" s="259" t="s">
        <v>138</v>
      </c>
      <c r="AY105" s="270" t="s">
        <v>32</v>
      </c>
      <c r="AZ105" s="291">
        <v>3205662</v>
      </c>
      <c r="BA105" s="273">
        <f>AZ105/T105</f>
        <v>0.87994848217587041</v>
      </c>
      <c r="BE105" s="292">
        <f>AZ105</f>
        <v>3205662</v>
      </c>
      <c r="BF105" s="293">
        <v>1</v>
      </c>
    </row>
    <row r="106" spans="1:58" x14ac:dyDescent="0.3">
      <c r="P106" s="261" t="s">
        <v>538</v>
      </c>
      <c r="Q106" s="261"/>
      <c r="R106" s="261"/>
      <c r="S106" s="261"/>
      <c r="T106" s="262">
        <f>SUBTOTAL(109,T6:T104)</f>
        <v>22237658</v>
      </c>
      <c r="U106" s="262">
        <f>SUBTOTAL(109,U6:U104)</f>
        <v>263498</v>
      </c>
      <c r="V106" s="262"/>
      <c r="W106" s="262" t="s">
        <v>582</v>
      </c>
      <c r="X106" s="262" t="s">
        <v>583</v>
      </c>
      <c r="Y106" s="263">
        <f>SUBTOTAL(109,Y6:Y104)</f>
        <v>3914486</v>
      </c>
      <c r="Z106" s="263"/>
      <c r="AA106" s="263"/>
      <c r="AB106" s="263"/>
      <c r="AC106" s="263"/>
      <c r="AD106" s="263"/>
      <c r="AE106" s="263"/>
      <c r="AY106" s="270">
        <f>COUNTIF(AY2:AY105, "x")</f>
        <v>7</v>
      </c>
    </row>
    <row r="107" spans="1:58" x14ac:dyDescent="0.3">
      <c r="P107" s="272" t="s">
        <v>541</v>
      </c>
      <c r="Q107" s="261"/>
      <c r="R107" s="261"/>
      <c r="S107" s="261"/>
      <c r="T107" s="271">
        <f>SUMIF(AY6:AY105, "x", T6:T105)</f>
        <v>12897349.588235294</v>
      </c>
      <c r="U107" s="271">
        <f>SUMIF(AY6:AY28, "x", U6:U28)</f>
        <v>26019</v>
      </c>
      <c r="V107" s="262"/>
      <c r="W107" s="262">
        <f>T107/3</f>
        <v>4299116.5294117648</v>
      </c>
      <c r="X107" s="262">
        <f>U107/3</f>
        <v>8673</v>
      </c>
      <c r="Y107" s="263"/>
      <c r="Z107" s="263"/>
      <c r="AA107" s="263"/>
      <c r="AB107" s="263"/>
      <c r="AC107" s="263"/>
      <c r="AD107" s="263"/>
      <c r="AE107" s="263"/>
      <c r="AY107" s="266"/>
    </row>
    <row r="108" spans="1:58" ht="15.6" x14ac:dyDescent="0.3">
      <c r="P108" s="264" t="s">
        <v>539</v>
      </c>
      <c r="Q108" s="264"/>
      <c r="R108" s="264"/>
      <c r="S108" s="264"/>
      <c r="T108" s="265">
        <f>(T106*0.000689551)+(U106*0.00531)</f>
        <v>16733.173691558</v>
      </c>
    </row>
  </sheetData>
  <sheetProtection formatCells="0" formatColumns="0" formatRows="0" autoFilter="0"/>
  <autoFilter ref="B5:AX108">
    <filterColumn colId="18">
      <customFilters>
        <customFilter operator="notEqual" val=" "/>
      </customFilters>
    </filterColumn>
  </autoFilter>
  <dataConsolidate function="max"/>
  <mergeCells count="13">
    <mergeCell ref="T43:Y43"/>
    <mergeCell ref="A1:AX1"/>
    <mergeCell ref="A2:L2"/>
    <mergeCell ref="A3:AJ3"/>
    <mergeCell ref="AK3:AU3"/>
    <mergeCell ref="AV3:AV5"/>
    <mergeCell ref="A4:J4"/>
    <mergeCell ref="K4:N4"/>
    <mergeCell ref="O4:Y4"/>
    <mergeCell ref="Z4:AE4"/>
    <mergeCell ref="AF4:AG4"/>
    <mergeCell ref="AH4:AJ4"/>
    <mergeCell ref="T20:Y20"/>
  </mergeCells>
  <conditionalFormatting sqref="AH21:AJ21 AF104:AJ104 AF15:AH15 AF36:AI42 AF16:AG19 L15:AE19 T20 L20:R20 Z20:AJ20 L43:T43 L54:AE104 L53:R53 T53:AE53 L6:AJ14 Z43:AJ43 AF44:AJ100 L44:AE52 L29:AJ31 L32:AE42 AF32:AJ35 AF22:AJ28 L21:AE28 I6:I100">
    <cfRule type="cellIs" dxfId="107" priority="108" operator="equal">
      <formula>"None"</formula>
    </cfRule>
  </conditionalFormatting>
  <conditionalFormatting sqref="AK101:AK103 E99:F100 C58:G58 C89:D103 C81:D87 C59:D79 AK36:AK42 AP37:AX42 AP44:AX44 AO14:AX14 AF104:AW104 AO27:AX27 AO54:AX58 AO59:AV88 AM43:AX43 H81:H87 H59:H79 C80:H80 C88:H88 C10:H10 A9:H9 A104:H104 H89:H103 C14:H14 I58 AF16:AG19 AF14:AL14 AF99:AW99 AF100:AX100 AF44:AK44 AF15:AH15 AF89:AV98 J101:AE104 L58:AE58 I59:AE100 C6:AX6 C8:H8 A11:H13 A7:H7 I7:AX11 AF12:AX13 AK15:AX15 AN36:AN42 AO53:AW53 AW59:AW98 AV101:AW103 AO45:AX52 AF45:AM52 C54:AE57 A53:B58 AF53:AN88 T20 I20:R20 Z43:AK43 A43:T43 C53:R53 T53:AE53 AN44:AN52 A44:AE52 A36:AI42 Z20:AX20 AX23:AX26 AH21:AX21 AQ36:AX36 I12:AE19 A28:AX35 AV16:AW19 A15:H21 I21:AE21 A22:AN27 AO22:AW26">
    <cfRule type="expression" dxfId="106" priority="107">
      <formula>MOD(ROW(),2)=0</formula>
    </cfRule>
  </conditionalFormatting>
  <conditionalFormatting sqref="AK101:AK103 AK80:AM80 AK88:AM88 AK14:AL14 AP37:AW42 AK104:AW104 AP44:AV44 AO14:AW14 AK36:AK44 AO80:AV80 AM43:AV43 AK6:AW13 AK20:AV21 AK15:AW15 AN36:AN42 AK45:AM58 AO45:AV58 AK99:AW100 AO88:AW88 AV59:AV79 AW43:AW80 AV81:AW87 AV89:AW98 AV101:AW103 AN44:AN88 AQ36:AW36 AV16:AV19 AW16:AW21 AK22:AW35">
    <cfRule type="cellIs" dxfId="105" priority="106" operator="equal">
      <formula>"x"</formula>
    </cfRule>
  </conditionalFormatting>
  <conditionalFormatting sqref="AF102:AJ103">
    <cfRule type="cellIs" dxfId="104" priority="105" operator="equal">
      <formula>"None"</formula>
    </cfRule>
  </conditionalFormatting>
  <conditionalFormatting sqref="AL102:AV103 AF102:AJ103 AX102">
    <cfRule type="expression" dxfId="103" priority="104">
      <formula>MOD(ROW(),2)=0</formula>
    </cfRule>
  </conditionalFormatting>
  <conditionalFormatting sqref="AL102:AV103">
    <cfRule type="cellIs" dxfId="102" priority="103" operator="equal">
      <formula>"x"</formula>
    </cfRule>
  </conditionalFormatting>
  <conditionalFormatting sqref="AF101:AJ101">
    <cfRule type="cellIs" dxfId="101" priority="102" operator="equal">
      <formula>"None"</formula>
    </cfRule>
  </conditionalFormatting>
  <conditionalFormatting sqref="AL101:AV101 AF101:AJ101 E101:F101 AX101">
    <cfRule type="expression" dxfId="100" priority="101">
      <formula>MOD(ROW(),2)=0</formula>
    </cfRule>
  </conditionalFormatting>
  <conditionalFormatting sqref="AL101:AV101">
    <cfRule type="cellIs" dxfId="99" priority="100" operator="equal">
      <formula>"x"</formula>
    </cfRule>
  </conditionalFormatting>
  <conditionalFormatting sqref="AX16:AX19 AK16:AO19 AR16:AV19">
    <cfRule type="expression" dxfId="98" priority="99">
      <formula>MOD(ROW(),2)=0</formula>
    </cfRule>
  </conditionalFormatting>
  <conditionalFormatting sqref="AK16:AO19 AR16:AV19">
    <cfRule type="cellIs" dxfId="97" priority="98" operator="equal">
      <formula>"x"</formula>
    </cfRule>
  </conditionalFormatting>
  <conditionalFormatting sqref="H58 J58:K58">
    <cfRule type="expression" dxfId="96" priority="97">
      <formula>MOD(ROW(),2)=0</formula>
    </cfRule>
  </conditionalFormatting>
  <conditionalFormatting sqref="I101">
    <cfRule type="cellIs" dxfId="95" priority="96" operator="equal">
      <formula>"None"</formula>
    </cfRule>
  </conditionalFormatting>
  <conditionalFormatting sqref="I101">
    <cfRule type="expression" dxfId="94" priority="95">
      <formula>MOD(ROW(),2)=0</formula>
    </cfRule>
  </conditionalFormatting>
  <conditionalFormatting sqref="E102:F103">
    <cfRule type="expression" dxfId="93" priority="94">
      <formula>MOD(ROW(),2)=0</formula>
    </cfRule>
  </conditionalFormatting>
  <conditionalFormatting sqref="G101">
    <cfRule type="expression" dxfId="92" priority="93">
      <formula>MOD(ROW(),2)=0</formula>
    </cfRule>
  </conditionalFormatting>
  <conditionalFormatting sqref="G102:G103">
    <cfRule type="expression" dxfId="91" priority="92">
      <formula>MOD(ROW(),2)=0</formula>
    </cfRule>
  </conditionalFormatting>
  <conditionalFormatting sqref="I102">
    <cfRule type="cellIs" dxfId="90" priority="91" operator="equal">
      <formula>"None"</formula>
    </cfRule>
  </conditionalFormatting>
  <conditionalFormatting sqref="I102">
    <cfRule type="expression" dxfId="89" priority="90">
      <formula>MOD(ROW(),2)=0</formula>
    </cfRule>
  </conditionalFormatting>
  <conditionalFormatting sqref="AW80 AW88">
    <cfRule type="expression" dxfId="88" priority="89">
      <formula>MOD(ROW(),2)=0</formula>
    </cfRule>
  </conditionalFormatting>
  <conditionalFormatting sqref="AW80 AW88">
    <cfRule type="cellIs" dxfId="87" priority="88" operator="equal">
      <formula>"x"</formula>
    </cfRule>
  </conditionalFormatting>
  <conditionalFormatting sqref="AW102:AW103">
    <cfRule type="expression" dxfId="86" priority="87">
      <formula>MOD(ROW(),2)=0</formula>
    </cfRule>
  </conditionalFormatting>
  <conditionalFormatting sqref="AW102:AW103">
    <cfRule type="cellIs" dxfId="85" priority="86" operator="equal">
      <formula>"x"</formula>
    </cfRule>
  </conditionalFormatting>
  <conditionalFormatting sqref="AW101">
    <cfRule type="expression" dxfId="84" priority="85">
      <formula>MOD(ROW(),2)=0</formula>
    </cfRule>
  </conditionalFormatting>
  <conditionalFormatting sqref="AW101">
    <cfRule type="cellIs" dxfId="83" priority="84" operator="equal">
      <formula>"x"</formula>
    </cfRule>
  </conditionalFormatting>
  <conditionalFormatting sqref="AW16:AW19">
    <cfRule type="expression" dxfId="82" priority="83">
      <formula>MOD(ROW(),2)=0</formula>
    </cfRule>
  </conditionalFormatting>
  <conditionalFormatting sqref="AW16:AW19">
    <cfRule type="cellIs" dxfId="81" priority="82" operator="equal">
      <formula>"x"</formula>
    </cfRule>
  </conditionalFormatting>
  <conditionalFormatting sqref="E82:F87">
    <cfRule type="expression" dxfId="80" priority="81">
      <formula>MOD(ROW(),2)=0</formula>
    </cfRule>
  </conditionalFormatting>
  <conditionalFormatting sqref="AK82:AM87 AO82:AV87">
    <cfRule type="cellIs" dxfId="79" priority="80" operator="equal">
      <formula>"x"</formula>
    </cfRule>
  </conditionalFormatting>
  <conditionalFormatting sqref="AW82:AW87">
    <cfRule type="expression" dxfId="78" priority="79">
      <formula>MOD(ROW(),2)=0</formula>
    </cfRule>
  </conditionalFormatting>
  <conditionalFormatting sqref="AW82:AW87">
    <cfRule type="cellIs" dxfId="77" priority="78" operator="equal">
      <formula>"x"</formula>
    </cfRule>
  </conditionalFormatting>
  <conditionalFormatting sqref="E90:F98">
    <cfRule type="expression" dxfId="76" priority="77">
      <formula>MOD(ROW(),2)=0</formula>
    </cfRule>
  </conditionalFormatting>
  <conditionalFormatting sqref="AK90:AV98">
    <cfRule type="cellIs" dxfId="75" priority="76" operator="equal">
      <formula>"x"</formula>
    </cfRule>
  </conditionalFormatting>
  <conditionalFormatting sqref="AW90:AW98">
    <cfRule type="expression" dxfId="74" priority="75">
      <formula>MOD(ROW(),2)=0</formula>
    </cfRule>
  </conditionalFormatting>
  <conditionalFormatting sqref="AW90:AW98">
    <cfRule type="cellIs" dxfId="73" priority="74" operator="equal">
      <formula>"x"</formula>
    </cfRule>
  </conditionalFormatting>
  <conditionalFormatting sqref="E59:F79 AX59:AX79">
    <cfRule type="expression" dxfId="72" priority="73">
      <formula>MOD(ROW(),2)=0</formula>
    </cfRule>
  </conditionalFormatting>
  <conditionalFormatting sqref="AK59:AM79 AO59:AV79">
    <cfRule type="cellIs" dxfId="71" priority="72" operator="equal">
      <formula>"x"</formula>
    </cfRule>
  </conditionalFormatting>
  <conditionalFormatting sqref="AW59:AW79">
    <cfRule type="expression" dxfId="70" priority="71">
      <formula>MOD(ROW(),2)=0</formula>
    </cfRule>
  </conditionalFormatting>
  <conditionalFormatting sqref="AW59:AW79">
    <cfRule type="cellIs" dxfId="69" priority="70" operator="equal">
      <formula>"x"</formula>
    </cfRule>
  </conditionalFormatting>
  <conditionalFormatting sqref="AM14:AN14">
    <cfRule type="expression" dxfId="68" priority="69">
      <formula>MOD(ROW(),2)=0</formula>
    </cfRule>
  </conditionalFormatting>
  <conditionalFormatting sqref="AM14:AN14">
    <cfRule type="cellIs" dxfId="67" priority="68" operator="equal">
      <formula>"x"</formula>
    </cfRule>
  </conditionalFormatting>
  <conditionalFormatting sqref="AH16:AJ19">
    <cfRule type="cellIs" dxfId="66" priority="67" operator="equal">
      <formula>"None"</formula>
    </cfRule>
  </conditionalFormatting>
  <conditionalFormatting sqref="AH16:AJ19">
    <cfRule type="expression" dxfId="65" priority="66">
      <formula>MOD(ROW(),2)=0</formula>
    </cfRule>
  </conditionalFormatting>
  <conditionalFormatting sqref="E81:F81">
    <cfRule type="expression" dxfId="64" priority="65">
      <formula>MOD(ROW(),2)=0</formula>
    </cfRule>
  </conditionalFormatting>
  <conditionalFormatting sqref="AK81:AM81 AO81:AV81">
    <cfRule type="cellIs" dxfId="63" priority="64" operator="equal">
      <formula>"x"</formula>
    </cfRule>
  </conditionalFormatting>
  <conditionalFormatting sqref="AW81">
    <cfRule type="expression" dxfId="62" priority="63">
      <formula>MOD(ROW(),2)=0</formula>
    </cfRule>
  </conditionalFormatting>
  <conditionalFormatting sqref="AW81">
    <cfRule type="cellIs" dxfId="61" priority="62" operator="equal">
      <formula>"x"</formula>
    </cfRule>
  </conditionalFormatting>
  <conditionalFormatting sqref="E89:F89 AX94">
    <cfRule type="expression" dxfId="60" priority="61">
      <formula>MOD(ROW(),2)=0</formula>
    </cfRule>
  </conditionalFormatting>
  <conditionalFormatting sqref="AK89:AV89">
    <cfRule type="cellIs" dxfId="59" priority="60" operator="equal">
      <formula>"x"</formula>
    </cfRule>
  </conditionalFormatting>
  <conditionalFormatting sqref="AW89">
    <cfRule type="expression" dxfId="58" priority="59">
      <formula>MOD(ROW(),2)=0</formula>
    </cfRule>
  </conditionalFormatting>
  <conditionalFormatting sqref="AW89">
    <cfRule type="cellIs" dxfId="57" priority="58" operator="equal">
      <formula>"x"</formula>
    </cfRule>
  </conditionalFormatting>
  <conditionalFormatting sqref="AL43">
    <cfRule type="expression" dxfId="56" priority="57">
      <formula>MOD(ROW(),2)=0</formula>
    </cfRule>
  </conditionalFormatting>
  <conditionalFormatting sqref="AL43">
    <cfRule type="cellIs" dxfId="55" priority="56" operator="equal">
      <formula>"x"</formula>
    </cfRule>
  </conditionalFormatting>
  <conditionalFormatting sqref="AX53">
    <cfRule type="expression" dxfId="54" priority="55">
      <formula>MOD(ROW(),2)=0</formula>
    </cfRule>
  </conditionalFormatting>
  <conditionalFormatting sqref="AF21">
    <cfRule type="cellIs" dxfId="53" priority="54" operator="equal">
      <formula>"None"</formula>
    </cfRule>
  </conditionalFormatting>
  <conditionalFormatting sqref="AF21">
    <cfRule type="expression" dxfId="52" priority="53">
      <formula>MOD(ROW(),2)=0</formula>
    </cfRule>
  </conditionalFormatting>
  <conditionalFormatting sqref="AG21">
    <cfRule type="cellIs" dxfId="51" priority="52" operator="equal">
      <formula>"None"</formula>
    </cfRule>
  </conditionalFormatting>
  <conditionalFormatting sqref="AG21">
    <cfRule type="expression" dxfId="50" priority="51">
      <formula>MOD(ROW(),2)=0</formula>
    </cfRule>
  </conditionalFormatting>
  <conditionalFormatting sqref="AP16:AP19">
    <cfRule type="expression" dxfId="49" priority="50">
      <formula>MOD(ROW(),2)=0</formula>
    </cfRule>
  </conditionalFormatting>
  <conditionalFormatting sqref="AP16:AP19">
    <cfRule type="cellIs" dxfId="48" priority="49" operator="equal">
      <formula>"x"</formula>
    </cfRule>
  </conditionalFormatting>
  <conditionalFormatting sqref="AL36:AL42">
    <cfRule type="expression" dxfId="47" priority="48">
      <formula>MOD(ROW(),2)=0</formula>
    </cfRule>
  </conditionalFormatting>
  <conditionalFormatting sqref="AL36:AL42">
    <cfRule type="cellIs" dxfId="46" priority="47" operator="equal">
      <formula>"x"</formula>
    </cfRule>
  </conditionalFormatting>
  <conditionalFormatting sqref="AL44">
    <cfRule type="expression" dxfId="45" priority="46">
      <formula>MOD(ROW(),2)=0</formula>
    </cfRule>
  </conditionalFormatting>
  <conditionalFormatting sqref="AL44">
    <cfRule type="cellIs" dxfId="44" priority="45" operator="equal">
      <formula>"x"</formula>
    </cfRule>
  </conditionalFormatting>
  <conditionalFormatting sqref="G59">
    <cfRule type="expression" dxfId="43" priority="44">
      <formula>MOD(ROW(),2)=0</formula>
    </cfRule>
  </conditionalFormatting>
  <conditionalFormatting sqref="G60:G79">
    <cfRule type="expression" dxfId="42" priority="43">
      <formula>MOD(ROW(),2)=0</formula>
    </cfRule>
  </conditionalFormatting>
  <conditionalFormatting sqref="G81:G87">
    <cfRule type="expression" dxfId="41" priority="42">
      <formula>MOD(ROW(),2)=0</formula>
    </cfRule>
  </conditionalFormatting>
  <conditionalFormatting sqref="G89:G100">
    <cfRule type="expression" dxfId="40" priority="41">
      <formula>MOD(ROW(),2)=0</formula>
    </cfRule>
  </conditionalFormatting>
  <conditionalFormatting sqref="AX104">
    <cfRule type="expression" dxfId="39" priority="40">
      <formula>MOD(ROW(),2)=0</formula>
    </cfRule>
  </conditionalFormatting>
  <conditionalFormatting sqref="AM36:AM42">
    <cfRule type="cellIs" dxfId="38" priority="38" operator="equal">
      <formula>"x"</formula>
    </cfRule>
  </conditionalFormatting>
  <conditionalFormatting sqref="AM36:AM42">
    <cfRule type="expression" dxfId="37" priority="39">
      <formula>MOD(ROW(),2)=0</formula>
    </cfRule>
  </conditionalFormatting>
  <conditionalFormatting sqref="AM44">
    <cfRule type="cellIs" dxfId="36" priority="36" operator="equal">
      <formula>"x"</formula>
    </cfRule>
  </conditionalFormatting>
  <conditionalFormatting sqref="AM44">
    <cfRule type="expression" dxfId="35" priority="37">
      <formula>MOD(ROW(),2)=0</formula>
    </cfRule>
  </conditionalFormatting>
  <conditionalFormatting sqref="A80:B80 A88:B88 A6:B6 A10:B10 A8:B8">
    <cfRule type="expression" dxfId="34" priority="35">
      <formula>MOD(ROW(),2)=0</formula>
    </cfRule>
  </conditionalFormatting>
  <conditionalFormatting sqref="A99:B99">
    <cfRule type="expression" dxfId="33" priority="34">
      <formula>MOD(ROW(),2)=0</formula>
    </cfRule>
  </conditionalFormatting>
  <conditionalFormatting sqref="A100:B101">
    <cfRule type="expression" dxfId="32" priority="33">
      <formula>MOD(ROW(),2)=0</formula>
    </cfRule>
  </conditionalFormatting>
  <conditionalFormatting sqref="A14:B14">
    <cfRule type="expression" dxfId="31" priority="32">
      <formula>MOD(ROW(),2)=0</formula>
    </cfRule>
  </conditionalFormatting>
  <conditionalFormatting sqref="A102:B103">
    <cfRule type="expression" dxfId="30" priority="31">
      <formula>MOD(ROW(),2)=0</formula>
    </cfRule>
  </conditionalFormatting>
  <conditionalFormatting sqref="A82:B87">
    <cfRule type="expression" dxfId="29" priority="30">
      <formula>MOD(ROW(),2)=0</formula>
    </cfRule>
  </conditionalFormatting>
  <conditionalFormatting sqref="A90:B98">
    <cfRule type="expression" dxfId="28" priority="29">
      <formula>MOD(ROW(),2)=0</formula>
    </cfRule>
  </conditionalFormatting>
  <conditionalFormatting sqref="A59:B79">
    <cfRule type="expression" dxfId="27" priority="28">
      <formula>MOD(ROW(),2)=0</formula>
    </cfRule>
  </conditionalFormatting>
  <conditionalFormatting sqref="A81:B81">
    <cfRule type="expression" dxfId="26" priority="27">
      <formula>MOD(ROW(),2)=0</formula>
    </cfRule>
  </conditionalFormatting>
  <conditionalFormatting sqref="A89:B89">
    <cfRule type="expression" dxfId="25" priority="26">
      <formula>MOD(ROW(),2)=0</formula>
    </cfRule>
  </conditionalFormatting>
  <conditionalFormatting sqref="AI15:AJ15">
    <cfRule type="cellIs" dxfId="24" priority="25" operator="equal">
      <formula>"None"</formula>
    </cfRule>
  </conditionalFormatting>
  <conditionalFormatting sqref="AI15:AJ15">
    <cfRule type="expression" dxfId="23" priority="24">
      <formula>MOD(ROW(),2)=0</formula>
    </cfRule>
  </conditionalFormatting>
  <conditionalFormatting sqref="AQ16:AQ19">
    <cfRule type="expression" dxfId="22" priority="23">
      <formula>MOD(ROW(),2)=0</formula>
    </cfRule>
  </conditionalFormatting>
  <conditionalFormatting sqref="AQ16:AQ19">
    <cfRule type="cellIs" dxfId="21" priority="22" operator="equal">
      <formula>"x"</formula>
    </cfRule>
  </conditionalFormatting>
  <conditionalFormatting sqref="AJ36:AJ42">
    <cfRule type="cellIs" dxfId="20" priority="21" operator="equal">
      <formula>"None"</formula>
    </cfRule>
  </conditionalFormatting>
  <conditionalFormatting sqref="AJ36:AJ42">
    <cfRule type="expression" dxfId="19" priority="20">
      <formula>MOD(ROW(),2)=0</formula>
    </cfRule>
  </conditionalFormatting>
  <conditionalFormatting sqref="AO36:AO42">
    <cfRule type="cellIs" dxfId="18" priority="18" operator="equal">
      <formula>"x"</formula>
    </cfRule>
  </conditionalFormatting>
  <conditionalFormatting sqref="AO36:AO42">
    <cfRule type="expression" dxfId="17" priority="19">
      <formula>MOD(ROW(),2)=0</formula>
    </cfRule>
  </conditionalFormatting>
  <conditionalFormatting sqref="AX103">
    <cfRule type="expression" dxfId="16" priority="17">
      <formula>MOD(ROW(),2)=0</formula>
    </cfRule>
  </conditionalFormatting>
  <conditionalFormatting sqref="AO44">
    <cfRule type="cellIs" dxfId="15" priority="15" operator="equal">
      <formula>"x"</formula>
    </cfRule>
  </conditionalFormatting>
  <conditionalFormatting sqref="AO44">
    <cfRule type="expression" dxfId="14" priority="16">
      <formula>MOD(ROW(),2)=0</formula>
    </cfRule>
  </conditionalFormatting>
  <conditionalFormatting sqref="AX88">
    <cfRule type="expression" dxfId="13" priority="14">
      <formula>MOD(ROW(),2)=0</formula>
    </cfRule>
  </conditionalFormatting>
  <conditionalFormatting sqref="AX89:AX93">
    <cfRule type="expression" dxfId="12" priority="13">
      <formula>MOD(ROW(),2)=0</formula>
    </cfRule>
  </conditionalFormatting>
  <conditionalFormatting sqref="AX95:AX99">
    <cfRule type="expression" dxfId="11" priority="12">
      <formula>MOD(ROW(),2)=0</formula>
    </cfRule>
  </conditionalFormatting>
  <conditionalFormatting sqref="AX80:AX87">
    <cfRule type="expression" dxfId="10" priority="11">
      <formula>MOD(ROW(),2)=0</formula>
    </cfRule>
  </conditionalFormatting>
  <conditionalFormatting sqref="I103">
    <cfRule type="cellIs" dxfId="9" priority="10" operator="equal">
      <formula>"None"</formula>
    </cfRule>
  </conditionalFormatting>
  <conditionalFormatting sqref="I103">
    <cfRule type="expression" dxfId="8" priority="9">
      <formula>MOD(ROW(),2)=0</formula>
    </cfRule>
  </conditionalFormatting>
  <conditionalFormatting sqref="I104">
    <cfRule type="cellIs" dxfId="7" priority="8" operator="equal">
      <formula>"None"</formula>
    </cfRule>
  </conditionalFormatting>
  <conditionalFormatting sqref="I104">
    <cfRule type="expression" dxfId="6" priority="7">
      <formula>MOD(ROW(),2)=0</formula>
    </cfRule>
  </conditionalFormatting>
  <conditionalFormatting sqref="S20">
    <cfRule type="cellIs" dxfId="5" priority="6" operator="equal">
      <formula>"None"</formula>
    </cfRule>
  </conditionalFormatting>
  <conditionalFormatting sqref="S20">
    <cfRule type="expression" dxfId="4" priority="5">
      <formula>MOD(ROW(),2)=0</formula>
    </cfRule>
  </conditionalFormatting>
  <conditionalFormatting sqref="S53">
    <cfRule type="cellIs" dxfId="3" priority="4" operator="equal">
      <formula>"None"</formula>
    </cfRule>
  </conditionalFormatting>
  <conditionalFormatting sqref="S53">
    <cfRule type="expression" dxfId="2" priority="3">
      <formula>MOD(ROW(),2)=0</formula>
    </cfRule>
  </conditionalFormatting>
  <conditionalFormatting sqref="AP36">
    <cfRule type="cellIs" dxfId="1" priority="1" operator="equal">
      <formula>"x"</formula>
    </cfRule>
  </conditionalFormatting>
  <conditionalFormatting sqref="AP36">
    <cfRule type="expression" dxfId="0" priority="2">
      <formula>MOD(ROW(),2)=0</formula>
    </cfRule>
  </conditionalFormatting>
  <hyperlinks>
    <hyperlink ref="G13" r:id="rId1" display="https://maps.google.com/maps?ie=UTF8&amp;q=100+California+Drive+Yountville,+CA+9459&amp;hq=&amp;hnear=100+California+Dr,+Yountville,+California+94599&amp;t=m&amp;z=16&amp;vpsrc=0"/>
    <hyperlink ref="G57" r:id="rId2" display="https://maps.google.com/maps?ie=UTF8&amp;q=3737+Main+Street++Riverside,+CA+92501&amp;hq=&amp;hnear=3737+Main+St,+Riverside,+California+92501&amp;ll=33.982562,-117.374601&amp;spn=0.001719,0.001574&amp;t=m&amp;z=19&amp;vpsrc=6"/>
    <hyperlink ref="G20" r:id="rId3" display="https://maps.google.com/maps?ie=UTF8&amp;q=3101+Gold+Camp+Dr.+Ranch+Cordova++95670&amp;hq=&amp;hnear=3101+Gold+Camp+Dr,+Rancho+Cordova,+California+95670&amp;t=m&amp;z=16&amp;vpsrc=0"/>
    <hyperlink ref="G61" r:id="rId4" display="https://maps.google.com/maps?f=q&amp;source=s_q&amp;hl=en&amp;geocode=&amp;q=30+West+Coast+Road+Redway+95560-9999&amp;aq=&amp;sll=39.147554,-123.199386&amp;sspn=0.006432,0.006319&amp;vpsrc=0&amp;ie=UTF8&amp;hq=&amp;hnear=30+West+Coast+Rd,+Redway,+California+95560&amp;t=m&amp;z=17"/>
    <hyperlink ref="G62" r:id="rId5" display="https://maps.google.com/maps?f=q&amp;source=s_q&amp;hl=en&amp;geocode=&amp;q=50+Canyon+Creek+Road+Gold+Run,+95717-0008&amp;aq=&amp;sll=38.343001,-120.762697&amp;sspn=0.006505,0.006319&amp;vpsrc=0&amp;ie=UTF8&amp;hq=&amp;hnear=50+Canyon+Creek+Rd,+Dutch+Flat,+California+95714&amp;t=m&amp;z=17"/>
    <hyperlink ref="G66" r:id="rId6" display="https://maps.google.com/maps?f=q&amp;source=s_q&amp;hl=en&amp;geocode=&amp;q=2063+Hopi+Avenue,+South+Lake+Tahoe,+CA+96150&amp;aq=0&amp;oq=2063+Hopi+Avenue+South+Lake+Tahoe,+96150-&amp;sll=40.378905,-120.592219&amp;sspn=0.006318,0.006319&amp;vpsrc=0&amp;ie=UTF8&amp;hq=&amp;hnear=2063+Hopi+Ave,+South+Lake+Tahoe,+California+96150&amp;t=m&amp;z=17&amp;iwloc=A"/>
    <hyperlink ref="G67" r:id="rId7" display="https://maps.google.com/maps?f=q&amp;source=s_q&amp;hl=en&amp;geocode=&amp;q=472-400+Diamond+Crest+Rd,+Susanville,+CA+96130&amp;aq=0&amp;oq=472-400+Diamond+Crest+Rd.+Susanville+96130&amp;sll=41.491904,-120.550103&amp;sspn=0.003106,0.00316&amp;vpsrc=0&amp;ie=UTF8&amp;hq=&amp;hnear=472-400+Diamond+Crest+Rd,+Susanville,+California+96130&amp;t=m&amp;z=17"/>
    <hyperlink ref="G68" r:id="rId8" display="https://maps.google.com/maps?f=q&amp;source=s_q&amp;hl=en&amp;geocode=&amp;q=Highway+Patrol,+1511+Main+St,+Weaverville,+CA&amp;aq=&amp;sll=40.734771,-122.68158&amp;sspn=0.804372,0.808868&amp;vpsrc=0&amp;ie=UTF8&amp;hq=&amp;hnear=&amp;ll=40.72312,-122.928793&amp;spn=0.006285,0.006319&amp;t=m&amp;z=17&amp;iwloc=A&amp;cid=7156338978706129177"/>
    <hyperlink ref="G69" r:id="rId9" display="https://maps.google.com/maps?f=q&amp;source=s_q&amp;hl=en&amp;geocode=&amp;q=540+South+Orchard+Avenue,+Ukiah,+CA+95482&amp;aq=0&amp;oq=540+South+Orchard+Avenue+Ukiah+95482-&amp;sll=37.496227,-119.979785&amp;sspn=0.00658,0.006319&amp;vpsrc=0&amp;ie=UTF8&amp;hq=&amp;hnear=540-542+S+Orchard+Ave,+Ukiah,+California+95482&amp;t=m&amp;z=17"/>
    <hyperlink ref="G70" r:id="rId10" display="https://maps.google.com/maps?f=q&amp;source=s_q&amp;hl=en&amp;geocode=&amp;q=100+E+Street+Williams,+95987-0488&amp;aq=&amp;sll=39.188026,-120.834287&amp;sspn=0.006461,0.006319&amp;vpsrc=0&amp;ie=UTF8&amp;hq=&amp;hnear=100+E+St,+Williams,+Colusa+County,+California+95987&amp;ll=39.160256,-122.133787&amp;spn=0.006431,0.006319&amp;t=m&amp;z=17"/>
    <hyperlink ref="G59" r:id="rId11" display="https://maps.google.com/maps?f=q&amp;source=s_q&amp;hl=en&amp;geocode=&amp;q=905+West+C+Street,+Alturas,+CA+96101&amp;aq=0&amp;oq=905+West+C+Street+Alturas,+96101&amp;sll=41.49093,-120.549709&amp;sspn=0.003122,0.00316&amp;vpsrc=6&amp;ie=UTF8&amp;hq=&amp;hnear=905+W+C+St,+Alturas,+California+96101&amp;ll=41"/>
    <hyperlink ref="G60" r:id="rId12" display="https://maps.google.com/maps?f=q&amp;source=s_q&amp;hl=en&amp;geocode=&amp;q=301+Clinton+Road+Jackson,+95624-2604&amp;aq=&amp;sll=40.115378,-123.814137&amp;sspn=0.006342,0.006319&amp;vpsrc=0&amp;ie=UTF8&amp;hq=&amp;hnear=301+Clinton+Rd,+Jackson,+California+95642&amp;t=m&amp;z=17"/>
    <hyperlink ref="G63" r:id="rId13" display="https://maps.google.com/maps?f=q&amp;source=s_q&amp;hl=en&amp;geocode=&amp;q=2550+Main+Street+Red+Bluff+96080-2336&amp;aq=&amp;sll=39.160256,-122.133787&amp;sspn=0.006431,0.006319&amp;vpsrc=6&amp;ie=UTF8&amp;hq=&amp;hnear=2550+Main+St,+Red+Bluff,+California+96080&amp;ll=40.193082,-122.239181&amp;spn=0.003168,0.00316&amp;t=m&amp;z=18"/>
    <hyperlink ref="G64" r:id="rId14" display="https://maps.google.com/maps?f=q&amp;source=s_q&amp;hl=en&amp;geocode=&amp;q=455+8th+St,+San+Francisco,+CA+94103&amp;aq=0&amp;oq=455+8th+St.+San+Francisco,+94103-&amp;sll=36.655931,-121.635979&amp;sspn=0.006653,0.006319&amp;vpsrc=6&amp;ie=UTF8&amp;hq=&amp;hnear=455+8th+St,+San+Francisco,+California+94103&amp;ll=37.773301,-122.407361&amp;spn=0.001639,0.00158&amp;t=m&amp;z=19&amp;iwloc=5335989271627873803"/>
    <hyperlink ref="G65" r:id="rId15" display="https://maps.google.com/maps?f=q&amp;source=s_q&amp;hl=en&amp;geocode=&amp;q=6100+LaBath+Avenue+Rohnert+Park+94928-7915&amp;aq=&amp;sll=37.773301,-122.407361&amp;sspn=0.001639,0.00158&amp;vpsrc=0&amp;ie=UTF8&amp;hq=&amp;hnear=6100+Labath+Ave,+Rohnert+Park,+California+94928&amp;t=m&amp;z=17"/>
    <hyperlink ref="G76" r:id="rId16" display="https://maps.google.com/maps?f=q&amp;source=s_q&amp;hl=en&amp;geocode=&amp;q=CHP+3031+Lo+Hi+Way,+Placerville,+CA+95667&amp;aq=&amp;sll=38.720805,-120.830415&amp;sspn=0.004339,0.003417&amp;vpsrc=0&amp;t=h&amp;g=3031+Lo+Hi+Way,+Placerville,+California+95667&amp;ie=UTF8&amp;hq=CHP&amp;hnear=3031+Lo+Hi+Way,+Pl"/>
    <hyperlink ref="G73" r:id="rId17" display="https://maps.google.com/maps?f=q&amp;source=s_q&amp;hl=en&amp;geocode=&amp;q=6+Massie+Ct.+Sacramento,+CA+95823&amp;aq=&amp;sll=38.720784,-120.830378&amp;sspn=0.004587,0.003417&amp;vpsrc=6&amp;t=h&amp;ie=UTF8&amp;hq=&amp;hnear=6+Massie+Ct,+Sacramento,+California+95823&amp;ll=38.475057,-121.420823&amp;spn=0.0046"/>
    <hyperlink ref="G75" r:id="rId18" display="https://maps.google.com/maps?ie=UTF8&amp;q=CHP+13739+Andrew+Stevens+Dr.+Woodland,++CA++95776&amp;hq=&amp;hnear=&amp;t=h&amp;z=16&amp;vpsrc=0&amp;iwloc=A&amp;cid=6666081382759831247"/>
    <hyperlink ref="G71" r:id="rId19" display="https://maps.google.com/maps?f=q&amp;source=s_q&amp;hl=en&amp;geocode=&amp;q=chp++5001+BLUM+RD.+MARTINEZ,+CA+94553&amp;aq=&amp;sll=37.996885,-122.073716&amp;sspn=0.099158,0.109348&amp;vpsrc=0&amp;t=h&amp;ie=UTF8&amp;hq=chp++5001+BLUM+RD.+MARTINEZ,+CA+94553&amp;hnear=&amp;radius=15000&amp;z=13&amp;cid=1279777779894"/>
    <hyperlink ref="G78" r:id="rId20" display="https://maps.google.com/maps?f=q&amp;source=s_q&amp;hl=en&amp;geocode=&amp;q=CHP++2020+JUNCTION+AVE.+SAN+JOSE,+CA+95131&amp;aq=&amp;sll=37.383201,-121.911298&amp;sspn=0.006607,0.006834&amp;vpsrc=0&amp;t=h&amp;g=2020+Junction+Ave,+San+Jose,+California+95131&amp;ie=UTF8&amp;hq=CHP&amp;hnear=2020+Junction+Ave"/>
    <hyperlink ref="G74" r:id="rId21" display="https://maps.google.com/maps?f=q&amp;source=s_q&amp;hl=en&amp;geocode=&amp;q=CHP++53+SAN+CLEMENTE+DR.+CORTE+MADARA,+CA+94925&amp;aq=&amp;sll=37.924451,-122.511511&amp;sspn=0.004638,0.003417&amp;vpsrc=0&amp;t=h&amp;g=53+San+Clemente+Dr,+Corte+Madera,+California+94925&amp;ie=UTF8&amp;hq=CHP++53+SAN+CLEME"/>
    <hyperlink ref="G72" r:id="rId22" display="https://maps.google.com/maps?f=q&amp;source=s_q&amp;hl=en&amp;geocode=&amp;q=chp++3050+TRAVIS+BLVD.+FAIRfield,+CA+94534&amp;aq=&amp;sll=38.258628,-122.06697&amp;sspn=0.001092,0.000854&amp;vpsrc=0&amp;t=h&amp;ie=UTF8&amp;hq=chp&amp;hnear=3050+Travis+Blvd,+Fairfield,+California+94534&amp;fll=38.258594,-122.0"/>
    <hyperlink ref="G77" r:id="rId23" display="https://maps.google.com/maps?f=q&amp;source=s_q&amp;hl=en&amp;geocode=&amp;q=CHP+3601+TELEGRAPH+AVE.+OAKLAND,++CA+94609&amp;aq=&amp;sll=37.824814,-122.26563&amp;sspn=0.006602,0.006834&amp;vpsrc=0&amp;t=h&amp;ie=UTF8&amp;hq=CHP&amp;hnear=3601+Telegraph+Ave,+Oakland,+California+94609&amp;fll=37.824561,-122.2"/>
    <hyperlink ref="G81" r:id="rId24" display="https://maps.google.com/maps?f=q&amp;source=s_q&amp;hl=en&amp;geocode=&amp;q=4040+Buck+Owens+Blvd.+Bakersfield,+93308-4930&amp;aq=&amp;sll=33.484547,-117.668424&amp;sspn=0.006541,0.006706&amp;vpsrc=0&amp;ie=UTF8&amp;hq=&amp;hnear=4040+Buck+Owens+Blvd,+Bakersfield,+California+93308&amp;t=m&amp;z=17"/>
    <hyperlink ref="G83" r:id="rId25" display="https://maps.google.com/maps?f=q&amp;source=s_q&amp;hl=en&amp;geocode=&amp;q=29449+Stockdale+Hwy.+Bakersfield,+93312-9644&amp;aq=&amp;sll=35.396638,-119.043229&amp;sspn=0.006795,0.006706&amp;vpsrc=0&amp;g=4040+Buck+Owens+Blvd,+Bakersfield,+California+93308&amp;ie=UTF8&amp;hq=&amp;hnear=29449+Stockdale+Hwy,+Bakersfield,+California+93314&amp;ll=35.354537,-119.32973&amp;spn=0.006764,0.006706&amp;t=m&amp;z=17"/>
    <hyperlink ref="G84" r:id="rId26" display="https://maps.google.com/maps?f=q&amp;source=s_q&amp;hl=en&amp;geocode=&amp;q=5264+Highway+49+North+Mariposa+95338-9501&amp;aq=&amp;sll=38.350082,-122.720662&amp;sspn=0.006504,0.006319&amp;vpsrc=0&amp;ie=UTF8&amp;hq=&amp;hnear=5264+California+49,+Mariposa,+California+95338&amp;t=m&amp;z=17"/>
    <hyperlink ref="G85" r:id="rId27" display="https://maps.google.com/maps?f=q&amp;source=s_q&amp;hl=en&amp;geocode=&amp;q=960+East+Blanco+Road+Salinas+93901-&amp;aq=&amp;sll=34.970429,-120.421921&amp;sspn=0.006796,0.006706&amp;vpsrc=0&amp;ie=UTF8&amp;hq=&amp;hnear=960+E+Blanco+Rd,+Salinas,+California+93901&amp;ll=36.655931,-121.635979&amp;spn=0.006653,0.006319&amp;t=m&amp;z=17"/>
    <hyperlink ref="G82" r:id="rId28" display="https://maps.google.com/maps?f=q&amp;source=s_q&amp;hl=en&amp;geocode=&amp;q=300+E.+Mt.+View+Barstow,+92311-2887CA&amp;aq=&amp;sll=32.715666,-114.99115&amp;sspn=1.68919,1.716614&amp;vpsrc=0&amp;ie=UTF8&amp;hq=&amp;hnear=300+E+Mountain+View+St,+Barstow,+California+92311&amp;t=m&amp;z=17"/>
    <hyperlink ref="G86" r:id="rId29" display="https://maps.google.com/maps?f=q&amp;source=s_q&amp;hl=en&amp;geocode=&amp;q=9530+Pittsburg+Ave.+Rancho+Cucamonga,+91730-6014&amp;aq=&amp;sll=34.021122,-118.396466&amp;sspn=0.219962,0.214577&amp;vpsrc=0&amp;ie=UTF8&amp;hq=&amp;hnear=9530+Pittsburgh+Ave,+Rancho+Cucamonga,+California+91730&amp;t=m&amp;z=17"/>
    <hyperlink ref="G87" r:id="rId30" display="https://maps.google.com/maps?f=q&amp;source=s_q&amp;hl=en&amp;geocode=&amp;q=1710+No.+Carlotti+Drive+Santa+Maria,+93454-1505&amp;aq=&amp;sll=35.354537,-119.32973&amp;sspn=0.006764,0.006706&amp;vpsrc=0&amp;ie=UTF8&amp;hq=&amp;hnear=1710+Carlotti+Dr,+Santa+Maria,+California+93454&amp;t=m&amp;z=17"/>
    <hyperlink ref="G99" r:id="rId31" display="\\"/>
    <hyperlink ref="H61" r:id="rId32" display="https://maps.google.com/maps?f=q&amp;source=s_q&amp;hl=en&amp;geocode=&amp;q=30+West+Coast+Road+Redway+95560-9999&amp;aq=&amp;sll=39.147554,-123.199386&amp;sspn=0.006432,0.006319&amp;vpsrc=0&amp;ie=UTF8&amp;hq=&amp;hnear=30+West+Coast+Rd,+Redway,+California+95560&amp;t=m&amp;z=17"/>
    <hyperlink ref="H62" r:id="rId33" display="https://maps.google.com/maps?f=q&amp;source=s_q&amp;hl=en&amp;geocode=&amp;q=50+Canyon+Creek+Road+Gold+Run,+95717-0008&amp;aq=&amp;sll=38.343001,-120.762697&amp;sspn=0.006505,0.006319&amp;vpsrc=0&amp;ie=UTF8&amp;hq=&amp;hnear=50+Canyon+Creek+Rd,+Dutch+Flat,+California+95714&amp;t=m&amp;z=17"/>
    <hyperlink ref="H66" r:id="rId34" display="https://maps.google.com/maps?f=q&amp;source=s_q&amp;hl=en&amp;geocode=&amp;q=2063+Hopi+Avenue,+South+Lake+Tahoe,+CA+96150&amp;aq=0&amp;oq=2063+Hopi+Avenue+South+Lake+Tahoe,+96150-&amp;sll=40.378905,-120.592219&amp;sspn=0.006318,0.006319&amp;vpsrc=0&amp;ie=UTF8&amp;hq=&amp;hnear=2063+Hopi+Ave,+South+Lake+Tahoe,+California+96150&amp;t=m&amp;z=17&amp;iwloc=A"/>
    <hyperlink ref="H67" r:id="rId35" display="https://maps.google.com/maps?f=q&amp;source=s_q&amp;hl=en&amp;geocode=&amp;q=472-400+Diamond+Crest+Rd,+Susanville,+CA+96130&amp;aq=0&amp;oq=472-400+Diamond+Crest+Rd.+Susanville+96130&amp;sll=41.491904,-120.550103&amp;sspn=0.003106,0.00316&amp;vpsrc=0&amp;ie=UTF8&amp;hq=&amp;hnear=472-400+Diamond+Crest+Rd,+Susanville,+California+96130&amp;t=m&amp;z=17"/>
    <hyperlink ref="H68" r:id="rId36" display="https://maps.google.com/maps?f=q&amp;source=s_q&amp;hl=en&amp;geocode=&amp;q=Highway+Patrol,+1511+Main+St,+Weaverville,+CA&amp;aq=&amp;sll=40.734771,-122.68158&amp;sspn=0.804372,0.808868&amp;vpsrc=0&amp;ie=UTF8&amp;hq=&amp;hnear=&amp;ll=40.72312,-122.928793&amp;spn=0.006285,0.006319&amp;t=m&amp;z=17&amp;iwloc=A&amp;cid=7156338978706129177"/>
    <hyperlink ref="H69" r:id="rId37" display="https://maps.google.com/maps?f=q&amp;source=s_q&amp;hl=en&amp;geocode=&amp;q=540+South+Orchard+Avenue,+Ukiah,+CA+95482&amp;aq=0&amp;oq=540+South+Orchard+Avenue+Ukiah+95482-&amp;sll=37.496227,-119.979785&amp;sspn=0.00658,0.006319&amp;vpsrc=0&amp;ie=UTF8&amp;hq=&amp;hnear=540-542+S+Orchard+Ave,+Ukiah,+California+95482&amp;t=m&amp;z=17"/>
    <hyperlink ref="H70" r:id="rId38" display="https://maps.google.com/maps?f=q&amp;source=s_q&amp;hl=en&amp;geocode=&amp;q=100+E+Street+Williams,+95987-0488&amp;aq=&amp;sll=39.188026,-120.834287&amp;sspn=0.006461,0.006319&amp;vpsrc=0&amp;ie=UTF8&amp;hq=&amp;hnear=100+E+St,+Williams,+Colusa+County,+California+95987&amp;ll=39.160256,-122.133787&amp;spn=0.006431,0.006319&amp;t=m&amp;z=17"/>
    <hyperlink ref="H59" r:id="rId39" display="https://maps.google.com/maps?f=q&amp;source=s_q&amp;hl=en&amp;geocode=&amp;q=905+West+C+Street,+Alturas,+CA+96101&amp;aq=0&amp;oq=905+West+C+Street+Alturas,+96101&amp;sll=41.49093,-120.549709&amp;sspn=0.003122,0.00316&amp;vpsrc=6&amp;ie=UTF8&amp;hq=&amp;hnear=905+W+C+St,+Alturas,+California+96101&amp;ll=41.491904,-120.550103&amp;spn=0.003106,0.00316&amp;t=m&amp;z=18"/>
    <hyperlink ref="H60" r:id="rId40" display="https://maps.google.com/maps?f=q&amp;source=s_q&amp;hl=en&amp;geocode=&amp;q=301+Clinton+Road+Jackson,+95624-2604&amp;aq=&amp;sll=40.115378,-123.814137&amp;sspn=0.006342,0.006319&amp;vpsrc=0&amp;ie=UTF8&amp;hq=&amp;hnear=301+Clinton+Rd,+Jackson,+California+95642&amp;t=m&amp;z=17"/>
    <hyperlink ref="H63" r:id="rId41" display="https://maps.google.com/maps?f=q&amp;source=s_q&amp;hl=en&amp;geocode=&amp;q=2550+Main+Street+Red+Bluff+96080-2336&amp;aq=&amp;sll=39.160256,-122.133787&amp;sspn=0.006431,0.006319&amp;vpsrc=6&amp;ie=UTF8&amp;hq=&amp;hnear=2550+Main+St,+Red+Bluff,+California+96080&amp;ll=40.193082,-122.239181&amp;spn=0.003168,0.00316&amp;t=m&amp;z=18"/>
    <hyperlink ref="H64" r:id="rId42" display="https://maps.google.com/maps?f=q&amp;source=s_q&amp;hl=en&amp;geocode=&amp;q=455+8th+St,+San+Francisco,+CA+94103&amp;aq=0&amp;oq=455+8th+St.+San+Francisco,+94103-&amp;sll=36.655931,-121.635979&amp;sspn=0.006653,0.006319&amp;vpsrc=6&amp;ie=UTF8&amp;hq=&amp;hnear=455+8th+St,+San+Francisco,+California+94103&amp;ll=37.773301,-122.407361&amp;spn=0.001639,0.00158&amp;t=m&amp;z=19&amp;iwloc=5335989271627873803"/>
    <hyperlink ref="H65" r:id="rId43" display="https://maps.google.com/maps?f=q&amp;source=s_q&amp;hl=en&amp;geocode=&amp;q=6100+LaBath+Avenue+Rohnert+Park+94928-7915&amp;aq=&amp;sll=37.773301,-122.407361&amp;sspn=0.001639,0.00158&amp;vpsrc=0&amp;ie=UTF8&amp;hq=&amp;hnear=6100+Labath+Ave,+Rohnert+Park,+California+94928&amp;t=m&amp;z=17"/>
    <hyperlink ref="H71" r:id="rId44" display="https://maps.google.com/maps?ie=UTF8&amp;q=5001+BLUM+RD.+MARTINEZ,+CA+94553&amp;hq=&amp;hnear=5001+Blum+Rd,+Martinez,+California+94553&amp;ll=37.996779,-122.073525&amp;spn=0.001158,0.000983&amp;t=h&amp;z=20&amp;vpsrc=6"/>
    <hyperlink ref="H74" r:id="rId45" display="https://maps.google.com/maps?f=q&amp;source=s_q&amp;hl=en&amp;geocode=&amp;q=53+SAN+CLEMENTE+DR.+CORTE+MADARA,+CA+94925&amp;aq=&amp;sll=37.383201,-121.911298&amp;sspn=0.006607,0.006834&amp;vpsrc=6&amp;t=h&amp;g=2020+Junction+Ave,+San+Jose,+California+95131&amp;ie=UTF8&amp;hq=&amp;hnear=53+San+Clemente+Dr,+Corte+Madera,+California+94925&amp;ll=37.924451,-122.511511&amp;spn=0.004638,0.003417&amp;z=18"/>
    <hyperlink ref="H72" r:id="rId46"/>
    <hyperlink ref="H77" r:id="rId47"/>
    <hyperlink ref="H76" r:id="rId48" display="https://maps.google.com/maps?f=q&amp;source=s_q&amp;hl=en&amp;geocode=&amp;q=3031+Lo+Hi+Way,+Placerville,+CA+95667&amp;aq=0&amp;oq=3031+Lo+Hi+Way+Placerville,+CA+95667&amp;sll=38.720917,-120.830389&amp;sspn=0.006487,0.006834&amp;vpsrc=6&amp;t=h&amp;ie=UTF8&amp;hq=&amp;hnear=3031+Lo+Hi+Way,+Placerville,+California+95667&amp;ll=38.720805,-120.830415&amp;spn=0.004587,0.003417&amp;z=18&amp;iwloc=A"/>
    <hyperlink ref="H75" r:id="rId49" display="https://maps.google.com/maps?ie=UTF8&amp;q=13739+Andrew+Stevens+Dr.+Woodland,++CA++95776&amp;hq=&amp;hnear=13739+Andrew+Stevens+Dr,+Woodland,+California+95776&amp;t=h&amp;z=16&amp;vpsrc=0"/>
    <hyperlink ref="H73" r:id="rId50" display="https://maps.google.com/maps?f=q&amp;source=s_q&amp;hl=en&amp;geocode=&amp;q=6+Massie+Ct.+Sacramento,+CA+95823&amp;aq=&amp;sll=38.720784,-120.830378&amp;sspn=0.004587,0.003417&amp;vpsrc=6&amp;t=h&amp;ie=UTF8&amp;hq=&amp;hnear=6+Massie+Ct,+Sacramento,+California+95823&amp;ll=38.475057,-121.420823&amp;spn=0.004603,0.003417&amp;z=18"/>
    <hyperlink ref="H78" r:id="rId51" display="https://maps.google.com/maps?f=q&amp;source=s_q&amp;hl=en&amp;geocode=&amp;q=2020+JUNCTION+AVE.+SAN+JOSE,+CA+95131&amp;aq=&amp;sll=37.996779,-122.073525&amp;sspn=0.001158,0.000854&amp;vpsrc=0&amp;t=h&amp;g=5001+Blum+Rd,+Martinez,+California+94553&amp;ie=UTF8&amp;hq=&amp;hnear=2020+Junction+Ave,+San+Jose,+California+95131&amp;z=17"/>
    <hyperlink ref="H79" r:id="rId52"/>
    <hyperlink ref="H81" r:id="rId53" display="https://maps.google.com/maps?f=q&amp;source=s_q&amp;hl=en&amp;geocode=&amp;q=4040+Buck+Owens+Blvd.+Bakersfield,+93308-4930&amp;aq=&amp;sll=33.484547,-117.668424&amp;sspn=0.006541,0.006706&amp;vpsrc=0&amp;ie=UTF8&amp;hq=&amp;hnear=4040+Buck+Owens+Blvd,+Bakersfield,+California+93308&amp;t=m&amp;z=17"/>
    <hyperlink ref="H83" r:id="rId54" display="https://maps.google.com/maps?f=q&amp;source=s_q&amp;hl=en&amp;geocode=&amp;q=29449+Stockdale+Hwy.+Bakersfield,+93312-9644&amp;aq=&amp;sll=35.396638,-119.043229&amp;sspn=0.006795,0.006706&amp;vpsrc=0&amp;g=4040+Buck+Owens+Blvd,+Bakersfield,+California+93308&amp;ie=UTF8&amp;hq=&amp;hnear=29449+Stockdale+Hwy,+Bakersfield,+California+93314&amp;ll=35.354537,-119.32973&amp;spn=0.006764,0.006706&amp;t=m&amp;z=17"/>
    <hyperlink ref="H84" r:id="rId55" display="https://maps.google.com/maps?f=q&amp;source=s_q&amp;hl=en&amp;geocode=&amp;q=5264+Highway+49+North+Mariposa+95338-9501&amp;aq=&amp;sll=38.350082,-122.720662&amp;sspn=0.006504,0.006319&amp;vpsrc=0&amp;ie=UTF8&amp;hq=&amp;hnear=5264+California+49,+Mariposa,+California+95338&amp;t=m&amp;z=17"/>
    <hyperlink ref="H85" r:id="rId56" display="https://maps.google.com/maps?f=q&amp;source=s_q&amp;hl=en&amp;geocode=&amp;q=960+East+Blanco+Road+Salinas+93901-&amp;aq=&amp;sll=34.970429,-120.421921&amp;sspn=0.006796,0.006706&amp;vpsrc=0&amp;ie=UTF8&amp;hq=&amp;hnear=960+E+Blanco+Rd,+Salinas,+California+93901&amp;ll=36.655931,-121.635979&amp;spn=0.006653,0.006319&amp;t=m&amp;z=17"/>
    <hyperlink ref="H87" r:id="rId57" display="https://maps.google.com/maps?f=q&amp;source=s_q&amp;hl=en&amp;geocode=&amp;q=1710+No.+Carlotti+Drive+Santa+Maria,+93454-1505&amp;aq=&amp;sll=35.354537,-119.32973&amp;sspn=0.006764,0.006706&amp;vpsrc=0&amp;ie=UTF8&amp;hq=&amp;hnear=1710+Carlotti+Dr,+Santa+Maria,+California+93454&amp;t=m&amp;z=17"/>
    <hyperlink ref="H82" r:id="rId58" display="https://maps.google.com/maps?f=q&amp;source=s_q&amp;hl=en&amp;geocode=&amp;q=300+E.+Mt.+View+Barstow,+92311-2887CA&amp;aq=&amp;sll=32.715666,-114.99115&amp;sspn=1.68919,1.716614&amp;vpsrc=0&amp;ie=UTF8&amp;hq=&amp;hnear=300+E+Mountain+View+St,+Barstow,+California+92311&amp;t=m&amp;z=17"/>
    <hyperlink ref="H86" r:id="rId59" display="https://maps.google.com/maps?f=q&amp;source=s_q&amp;hl=en&amp;geocode=&amp;q=9530+Pittsburg+Ave.+Rancho+Cucamonga,+91730-6014&amp;aq=&amp;sll=34.021122,-118.396466&amp;sspn=0.219962,0.214577&amp;vpsrc=0&amp;ie=UTF8&amp;hq=&amp;hnear=9530+Pittsburgh+Ave,+Rancho+Cucamonga,+California+91730&amp;t=m&amp;z=17"/>
    <hyperlink ref="G92" r:id="rId60" display="https://maps.google.com/maps?f=q&amp;source=s_q&amp;hl=en&amp;geocode=&amp;q=28648+The+Old+Road+Valencia,+91355-1021&amp;aq=&amp;sll=33.981108,-118.391695&amp;sspn=0.006503,0.006706&amp;vpsrc=0&amp;g=6300+Bristol+Pkwy,+Culver+City,+California+90230&amp;ie=UTF8&amp;hq=&amp;hnear=28648+The+Old+Rd,+Valencia,+California+91355&amp;t=m&amp;z=17"/>
    <hyperlink ref="G90" r:id="rId61" display="https://maps.google.com/maps?f=q&amp;source=s_q&amp;hl=en&amp;geocode=&amp;q=32951+Camino+Capistrano+San+Juan+Capistrano,+92675-4597&amp;aq=&amp;sll=33.51121,-117.160284&amp;sspn=0.006575,0.006706&amp;vpsrc=0&amp;ie=UTF8&amp;hq=&amp;hnear=32951+Camino+Capistrano,+San+Juan+Capistrano,+California+92675&amp;ll=33.484547,-117.668424&amp;spn=0.006541,0.006706&amp;t=m&amp;z=17"/>
    <hyperlink ref="G91" r:id="rId62" display="https://maps.google.com/maps?f=q&amp;source=s_q&amp;hl=en&amp;geocode=&amp;q=79-650+Varner+Road+Indio+92203-9704&amp;aq=&amp;sll=34.021122,-118.396466&amp;sspn=0.208011,0.214577&amp;vpsrc=0&amp;ie=UTF8&amp;hq=&amp;hnear=Varner+Rd&amp;t=m&amp;z=17&amp;iwloc=A"/>
    <hyperlink ref="G93" r:id="rId63" display="https://maps.google.com/maps?ie=UTF8&amp;q=195+Highland+Springs+Ave.+Beaumont,++92223-3091&amp;hq=&amp;hnear=195+Highland+Springs+Ave,+Beaumont,+California+92223&amp;t=m&amp;z=16&amp;vpsrc=0"/>
    <hyperlink ref="G94" r:id="rId64" display="https://maps.google.com/maps?f=q&amp;source=s_q&amp;hl=en&amp;geocode=&amp;q=27685+Commerce+Center+Dr.+Temecula+92590&amp;aq=&amp;sll=34.070797,-117.267428&amp;sspn=0.006497,0.006706&amp;vpsrc=0&amp;ie=UTF8&amp;hq=&amp;hnear=27685+Commerce+Center+Dr,+Temecula,+California+92590&amp;t=m&amp;z=17"/>
    <hyperlink ref="G95" r:id="rId65" display="https://maps.google.com/maps?f=q&amp;source=s_q&amp;hl=en&amp;geocode=&amp;q=6300+Bristol+Parkway+culver+city&amp;aq=&amp;sll=34.018945,-118.395796&amp;sspn=0.054992,0.053644&amp;vpsrc=0&amp;ie=UTF8&amp;hq=&amp;hnear=6300+Bristol+Pkwy,+Culver+City,+California+90230&amp;t=m&amp;z=17"/>
    <hyperlink ref="G96" r:id="rId66" display="https://maps.google.com/maps?f=q&amp;source=s_q&amp;hl=en&amp;geocode=&amp;q=California+Highway+Patrol&amp;aq=&amp;sll=38.853741,-120.019346&amp;sspn=0.006458,0.006319&amp;vpsrc=6&amp;ie=UTF8&amp;hq=&amp;hnear=Felicity,+Imperial+County,+California&amp;ll=32.747868,-114.75812&amp;spn=0.014023,0.020814&amp;t=m&amp;z=16&amp;iwloc=A&amp;cid=17382512284718033849"/>
    <hyperlink ref="G97" r:id="rId67" display="https://maps.google.com/maps?ie=UTF8&amp;q=437+Vermont+Street+Los+Angeles&amp;hq=&amp;hnear=437+N+Vermont+Ave,+Los+Angeles,+California+90004&amp;ll=34.078567,-118.292445&amp;spn=0.001717,0.002283&amp;t=m&amp;z=19&amp;vpsrc=6"/>
    <hyperlink ref="G98" r:id="rId68" display="https://maps.google.com/maps?f=q&amp;source=s_q&amp;hl=en&amp;geocode=&amp;q=California+Highway+Patrol+Border+Division&amp;aq=&amp;sll=32.783159,-117.082519&amp;sspn=0.223696,0.297318&amp;vpsrc=6&amp;t=m&amp;ie=UTF8&amp;hq=&amp;hnear=9330+Farnham+St,+San+Diego,+California+92123&amp;ll=32.833353,-117.127924&amp;spn=0.001747,0.002323&amp;z=19&amp;iwloc=A&amp;cid=1100756523914962835"/>
    <hyperlink ref="G89" r:id="rId69" display="https://maps.google.com/maps?f=q&amp;source=s_q&amp;hl=en&amp;geocode=&amp;q=430+South+Broadway+Blythe+92225-2898&amp;aq=&amp;sll=34.021122,-118.396466&amp;sspn=0.219962,0.214577&amp;vpsrc=0&amp;ie=UTF8&amp;hq=&amp;hnear=430+S+Broadway,+Blythe,+California+92225&amp;t=m&amp;z=17&amp;iwloc=A"/>
    <hyperlink ref="H92" r:id="rId70" display="https://maps.google.com/maps?f=q&amp;source=s_q&amp;hl=en&amp;geocode=&amp;q=28648+The+Old+Road+Valencia,+91355-1021&amp;aq=&amp;sll=33.981108,-118.391695&amp;sspn=0.006503,0.006706&amp;vpsrc=0&amp;g=6300+Bristol+Pkwy,+Culver+City,+California+90230&amp;ie=UTF8&amp;hq=&amp;hnear=28648+The+Old+Rd,+Valencia,+California+91355&amp;t=m&amp;z=17"/>
    <hyperlink ref="H89" r:id="rId71" display="https://maps.google.com/maps?f=q&amp;source=s_q&amp;hl=en&amp;geocode=&amp;q=430+South+Broadway+Blythe+92225-2898&amp;aq=&amp;sll=34.021122,-118.396466&amp;sspn=0.219962,0.214577&amp;vpsrc=0&amp;ie=UTF8&amp;hq=&amp;hnear=430+S+Broadway,+Blythe,+California+92225&amp;t=m&amp;z=17&amp;iwloc=A"/>
    <hyperlink ref="H90" r:id="rId72" display="https://maps.google.com/maps?f=q&amp;source=s_q&amp;hl=en&amp;geocode=&amp;q=32951+Camino+Capistrano+San+Juan+Capistrano,+92675-4597&amp;aq=&amp;sll=33.51121,-117.160284&amp;sspn=0.006575,0.006706&amp;vpsrc=0&amp;ie=UTF8&amp;hq=&amp;hnear=32951+Camino+Capistrano,+San+Juan+Capistrano,+California+92675&amp;ll=33.484547,-117.668424&amp;spn=0.006541,0.006706&amp;t=m&amp;z=17"/>
    <hyperlink ref="H91" r:id="rId73" display="https://maps.google.com/maps?f=q&amp;source=s_q&amp;hl=en&amp;geocode=&amp;q=79-650+Varner+Road+Indio+92203-9704&amp;aq=&amp;sll=34.021122,-118.396466&amp;sspn=0.208011,0.214577&amp;vpsrc=0&amp;ie=UTF8&amp;hq=&amp;hnear=Varner+Rd&amp;t=m&amp;z=17&amp;iwloc=A"/>
    <hyperlink ref="H93" r:id="rId74" display="https://maps.google.com/maps?ie=UTF8&amp;q=195+Highland+Springs+Ave.+Beaumont,++92223-3091&amp;hq=&amp;hnear=195+Highland+Springs+Ave,+Beaumont,+California+92223&amp;t=m&amp;z=16&amp;vpsrc=0"/>
    <hyperlink ref="H94" r:id="rId75" display="https://maps.google.com/maps?f=q&amp;source=s_q&amp;hl=en&amp;geocode=&amp;q=27685+Commerce+Center+Dr.+Temecula+92590&amp;aq=&amp;sll=34.070797,-117.267428&amp;sspn=0.006497,0.006706&amp;vpsrc=0&amp;ie=UTF8&amp;hq=&amp;hnear=27685+Commerce+Center+Dr,+Temecula,+California+92590&amp;t=m&amp;z=17"/>
    <hyperlink ref="H95" r:id="rId76" display="https://maps.google.com/maps?f=q&amp;source=s_q&amp;hl=en&amp;geocode=&amp;q=6300+Bristol+Parkway+culver+city&amp;aq=&amp;sll=34.018945,-118.395796&amp;sspn=0.054992,0.053644&amp;vpsrc=0&amp;ie=UTF8&amp;hq=&amp;hnear=6300+Bristol+Pkwy,+Culver+City,+California+90230&amp;t=m&amp;z=17"/>
    <hyperlink ref="H96" r:id="rId77" display="https://maps.google.com/maps?f=q&amp;source=s_q&amp;hl=en&amp;geocode=&amp;q=California+Highway+Patrol&amp;aq=&amp;sll=38.853741,-120.019346&amp;sspn=0.006458,0.006319&amp;vpsrc=6&amp;ie=UTF8&amp;hq=&amp;hnear=Felicity,+Imperial+County,+California&amp;ll=32.747868,-114.75812&amp;spn=0.014023,0.020814&amp;t=m&amp;z=16&amp;iwloc=A&amp;cid=17382512284718033849"/>
    <hyperlink ref="H97" r:id="rId78" display="https://maps.google.com/maps?ie=UTF8&amp;q=437+Vermont+Street+Los+Angeles&amp;hq=&amp;hnear=437+N+Vermont+Ave,+Los+Angeles,+California+90004&amp;ll=34.078567,-118.292445&amp;spn=0.001717,0.002283&amp;t=m&amp;z=19&amp;vpsrc=6"/>
    <hyperlink ref="H98" r:id="rId79" display="https://maps.google.com/maps?ie=UTF8&amp;q=9330+Farnham+Street+San+Diego,+CA&amp;hq=&amp;hnear=9330+Farnham+St,+San+Diego,+California+92123&amp;ll=32.83349,-117.127963&amp;spn=0.001235,0.001161&amp;t=h&amp;z=20&amp;vpsrc=6"/>
  </hyperlinks>
  <printOptions horizontalCentered="1"/>
  <pageMargins left="0" right="0" top="0.25" bottom="0.75" header="0.3" footer="0.3"/>
  <pageSetup paperSize="17" scale="63" fitToHeight="0" orientation="landscape" r:id="rId80"/>
  <headerFooter>
    <oddFooter>&amp;LPrinted on: &amp;D
&amp;Z&amp;F&amp;RPage &amp;P of &amp;N</oddFooter>
  </headerFooter>
  <legacyDrawing r:id="rId8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3" tint="0.59999389629810485"/>
  </sheetPr>
  <dimension ref="B2:M310"/>
  <sheetViews>
    <sheetView topLeftCell="A16" workbookViewId="0">
      <selection activeCell="I44" sqref="I44"/>
    </sheetView>
  </sheetViews>
  <sheetFormatPr defaultRowHeight="14.4" x14ac:dyDescent="0.3"/>
  <cols>
    <col min="2" max="2" width="10.6640625" bestFit="1" customWidth="1"/>
    <col min="3" max="3" width="10.44140625" customWidth="1"/>
    <col min="4" max="4" width="12" customWidth="1"/>
    <col min="5" max="5" width="13.88671875" customWidth="1"/>
    <col min="6" max="6" width="17.44140625" customWidth="1"/>
    <col min="13" max="13" width="11.88671875" bestFit="1" customWidth="1"/>
  </cols>
  <sheetData>
    <row r="2" spans="2:13" x14ac:dyDescent="0.3">
      <c r="B2" t="s">
        <v>573</v>
      </c>
    </row>
    <row r="3" spans="2:13" ht="15" thickBot="1" x14ac:dyDescent="0.35">
      <c r="B3" s="276"/>
    </row>
    <row r="4" spans="2:13" x14ac:dyDescent="0.3">
      <c r="B4" s="382" t="s">
        <v>81</v>
      </c>
      <c r="C4" s="384" t="s">
        <v>550</v>
      </c>
      <c r="D4" s="277" t="s">
        <v>551</v>
      </c>
      <c r="E4" s="386" t="s">
        <v>552</v>
      </c>
      <c r="F4" s="388" t="s">
        <v>553</v>
      </c>
      <c r="G4" s="325"/>
      <c r="H4" s="326" t="s">
        <v>575</v>
      </c>
      <c r="I4" s="325"/>
      <c r="J4" s="325"/>
      <c r="K4" s="325"/>
      <c r="L4" s="325"/>
      <c r="M4" s="325"/>
    </row>
    <row r="5" spans="2:13" ht="15" thickBot="1" x14ac:dyDescent="0.35">
      <c r="B5" s="383"/>
      <c r="C5" s="385"/>
      <c r="D5" s="278" t="s">
        <v>554</v>
      </c>
      <c r="E5" s="387"/>
      <c r="F5" s="389"/>
      <c r="G5" s="325" t="s">
        <v>555</v>
      </c>
      <c r="H5" s="325" t="s">
        <v>556</v>
      </c>
      <c r="I5" s="325" t="s">
        <v>557</v>
      </c>
      <c r="J5" s="325" t="s">
        <v>540</v>
      </c>
      <c r="K5" s="325" t="s">
        <v>579</v>
      </c>
      <c r="L5" s="325"/>
      <c r="M5" s="325"/>
    </row>
    <row r="6" spans="2:13" x14ac:dyDescent="0.3">
      <c r="B6" s="390" t="s">
        <v>558</v>
      </c>
      <c r="C6" s="393" t="s">
        <v>559</v>
      </c>
      <c r="D6" s="279" t="s">
        <v>560</v>
      </c>
      <c r="E6" s="280">
        <v>194609</v>
      </c>
      <c r="F6" s="396">
        <v>4580830</v>
      </c>
      <c r="G6" s="327">
        <f>E6/F6</f>
        <v>4.2483349087392458E-2</v>
      </c>
      <c r="H6" s="327">
        <f>E7/F6</f>
        <v>0.21830105024635274</v>
      </c>
      <c r="I6" s="327">
        <f>E8/F6</f>
        <v>0.7392156006662548</v>
      </c>
      <c r="J6" s="328">
        <f>SUM(G6:I6)</f>
        <v>1</v>
      </c>
      <c r="K6" s="328">
        <f>(H6+I6)</f>
        <v>0.95751665091260751</v>
      </c>
      <c r="L6" s="325"/>
      <c r="M6" s="325"/>
    </row>
    <row r="7" spans="2:13" x14ac:dyDescent="0.3">
      <c r="B7" s="391"/>
      <c r="C7" s="394"/>
      <c r="D7" s="282" t="s">
        <v>561</v>
      </c>
      <c r="E7" s="283">
        <v>1000000</v>
      </c>
      <c r="F7" s="397"/>
      <c r="G7" s="325"/>
      <c r="H7" s="325"/>
      <c r="I7" s="325"/>
      <c r="J7" s="325"/>
      <c r="K7" s="325"/>
      <c r="L7" s="325"/>
      <c r="M7" s="325"/>
    </row>
    <row r="8" spans="2:13" ht="15" thickBot="1" x14ac:dyDescent="0.35">
      <c r="B8" s="392"/>
      <c r="C8" s="395"/>
      <c r="D8" s="284" t="s">
        <v>562</v>
      </c>
      <c r="E8" s="285">
        <v>3386221</v>
      </c>
      <c r="F8" s="398"/>
      <c r="G8" s="325"/>
      <c r="H8" s="325"/>
      <c r="I8" s="325"/>
      <c r="J8" s="325"/>
      <c r="K8" s="325"/>
      <c r="L8" s="325"/>
      <c r="M8" s="325"/>
    </row>
    <row r="9" spans="2:13" x14ac:dyDescent="0.3">
      <c r="B9" s="399" t="s">
        <v>563</v>
      </c>
      <c r="C9" s="400" t="s">
        <v>559</v>
      </c>
      <c r="D9" s="282" t="s">
        <v>560</v>
      </c>
      <c r="E9" s="283">
        <v>153200</v>
      </c>
      <c r="F9" s="403">
        <v>1542846</v>
      </c>
      <c r="G9" s="327">
        <f>E9/F9</f>
        <v>9.929701344139337E-2</v>
      </c>
      <c r="H9" s="327">
        <f>E10/F9</f>
        <v>0.12963056585038299</v>
      </c>
      <c r="I9" s="327">
        <f>E11/F9</f>
        <v>0.77107242070822368</v>
      </c>
      <c r="J9" s="328">
        <f>SUM(G9:I9)</f>
        <v>1</v>
      </c>
      <c r="K9" s="328">
        <f>(H9+I9)</f>
        <v>0.9007029865586067</v>
      </c>
      <c r="L9" s="325"/>
      <c r="M9" s="325"/>
    </row>
    <row r="10" spans="2:13" x14ac:dyDescent="0.3">
      <c r="B10" s="391"/>
      <c r="C10" s="401"/>
      <c r="D10" s="282" t="s">
        <v>561</v>
      </c>
      <c r="E10" s="283">
        <v>200000</v>
      </c>
      <c r="F10" s="397"/>
      <c r="G10" s="325"/>
      <c r="H10" s="325"/>
      <c r="I10" s="325"/>
      <c r="J10" s="325"/>
      <c r="K10" s="325"/>
      <c r="L10" s="325"/>
      <c r="M10" s="325"/>
    </row>
    <row r="11" spans="2:13" ht="15" thickBot="1" x14ac:dyDescent="0.35">
      <c r="B11" s="392"/>
      <c r="C11" s="402"/>
      <c r="D11" s="284" t="s">
        <v>562</v>
      </c>
      <c r="E11" s="285">
        <v>1189646</v>
      </c>
      <c r="F11" s="398"/>
      <c r="G11" s="325"/>
      <c r="H11" s="325"/>
      <c r="I11" s="325"/>
      <c r="J11" s="325"/>
      <c r="K11" s="325"/>
      <c r="L11" s="325"/>
      <c r="M11" s="325"/>
    </row>
    <row r="12" spans="2:13" ht="29.25" customHeight="1" x14ac:dyDescent="0.3">
      <c r="B12" s="399" t="s">
        <v>564</v>
      </c>
      <c r="C12" s="400" t="s">
        <v>565</v>
      </c>
      <c r="D12" s="282" t="s">
        <v>560</v>
      </c>
      <c r="E12" s="283">
        <v>43802</v>
      </c>
      <c r="F12" s="404">
        <v>1470221</v>
      </c>
      <c r="G12" s="327">
        <f>E12/F12</f>
        <v>2.9792799857980536E-2</v>
      </c>
      <c r="H12" s="327">
        <v>0</v>
      </c>
      <c r="I12" s="327">
        <f>E13/F12</f>
        <v>0.97020720014201944</v>
      </c>
      <c r="J12" s="328">
        <f>SUM(G12:I12)</f>
        <v>1</v>
      </c>
      <c r="K12" s="328">
        <f>(H12+I12)</f>
        <v>0.97020720014201944</v>
      </c>
      <c r="L12" s="325"/>
      <c r="M12" s="325"/>
    </row>
    <row r="13" spans="2:13" ht="15" thickBot="1" x14ac:dyDescent="0.35">
      <c r="B13" s="392"/>
      <c r="C13" s="402"/>
      <c r="D13" s="284" t="s">
        <v>562</v>
      </c>
      <c r="E13" s="285">
        <v>1426419</v>
      </c>
      <c r="F13" s="405"/>
      <c r="G13" s="325"/>
      <c r="H13" s="325"/>
      <c r="I13" s="325"/>
      <c r="J13" s="325"/>
      <c r="K13" s="325"/>
      <c r="L13" s="325"/>
      <c r="M13" s="325"/>
    </row>
    <row r="14" spans="2:13" x14ac:dyDescent="0.3">
      <c r="B14" s="399" t="s">
        <v>566</v>
      </c>
      <c r="C14" s="400" t="s">
        <v>559</v>
      </c>
      <c r="D14" s="282" t="s">
        <v>560</v>
      </c>
      <c r="E14" s="283">
        <v>345885</v>
      </c>
      <c r="F14" s="404">
        <v>10444761</v>
      </c>
      <c r="G14" s="327">
        <f>E14/F14</f>
        <v>3.3115645250283848E-2</v>
      </c>
      <c r="H14" s="327">
        <v>0</v>
      </c>
      <c r="I14" s="327">
        <f>E15/F14</f>
        <v>0.96692131107643342</v>
      </c>
      <c r="J14" s="328">
        <f>SUM(G14:I14)</f>
        <v>1.0000369563267173</v>
      </c>
      <c r="K14" s="328">
        <f>(H14+I14)</f>
        <v>0.96692131107643342</v>
      </c>
      <c r="L14" s="325"/>
      <c r="M14" s="325"/>
    </row>
    <row r="15" spans="2:13" ht="15" thickBot="1" x14ac:dyDescent="0.35">
      <c r="B15" s="392"/>
      <c r="C15" s="402"/>
      <c r="D15" s="284" t="s">
        <v>562</v>
      </c>
      <c r="E15" s="285">
        <v>10099262</v>
      </c>
      <c r="F15" s="405"/>
      <c r="G15" s="325"/>
      <c r="H15" s="325"/>
      <c r="I15" s="325"/>
      <c r="J15" s="325"/>
      <c r="K15" s="325"/>
      <c r="L15" s="325"/>
      <c r="M15" s="325"/>
    </row>
    <row r="16" spans="2:13" ht="44.25" customHeight="1" x14ac:dyDescent="0.3">
      <c r="B16" s="399" t="s">
        <v>567</v>
      </c>
      <c r="C16" s="406" t="s">
        <v>559</v>
      </c>
      <c r="D16" s="282" t="s">
        <v>560</v>
      </c>
      <c r="E16" s="283">
        <v>135989</v>
      </c>
      <c r="F16" s="403">
        <v>13233758</v>
      </c>
      <c r="G16" s="327">
        <f>E16/F16</f>
        <v>1.0275917090217307E-2</v>
      </c>
      <c r="H16" s="327">
        <f>E17/F16</f>
        <v>0.3778216285955962</v>
      </c>
      <c r="I16" s="327">
        <f>E18/F16</f>
        <v>0.61190245431418644</v>
      </c>
      <c r="J16" s="328">
        <f>SUM(G16:I16)</f>
        <v>1</v>
      </c>
      <c r="K16" s="328">
        <f>(H16+I16)</f>
        <v>0.98972408290978264</v>
      </c>
      <c r="L16" s="325"/>
      <c r="M16" s="325"/>
    </row>
    <row r="17" spans="2:13" x14ac:dyDescent="0.3">
      <c r="B17" s="391"/>
      <c r="C17" s="394"/>
      <c r="D17" s="282" t="s">
        <v>561</v>
      </c>
      <c r="E17" s="283">
        <v>5000000</v>
      </c>
      <c r="F17" s="397"/>
      <c r="G17" s="325"/>
      <c r="H17" s="325"/>
      <c r="I17" s="325"/>
      <c r="J17" s="325"/>
      <c r="K17" s="325"/>
      <c r="L17" s="325"/>
      <c r="M17" s="325"/>
    </row>
    <row r="18" spans="2:13" ht="15" thickBot="1" x14ac:dyDescent="0.35">
      <c r="B18" s="392"/>
      <c r="C18" s="395"/>
      <c r="D18" s="284" t="s">
        <v>562</v>
      </c>
      <c r="E18" s="285">
        <v>8097769</v>
      </c>
      <c r="F18" s="398"/>
      <c r="G18" s="325"/>
      <c r="H18" s="325"/>
      <c r="I18" s="325"/>
      <c r="J18" s="325"/>
      <c r="K18" s="325"/>
      <c r="L18" s="325"/>
      <c r="M18" s="325"/>
    </row>
    <row r="19" spans="2:13" x14ac:dyDescent="0.3">
      <c r="B19" s="399" t="s">
        <v>568</v>
      </c>
      <c r="C19" s="406" t="s">
        <v>559</v>
      </c>
      <c r="D19" s="282" t="s">
        <v>560</v>
      </c>
      <c r="E19" s="283">
        <v>147605</v>
      </c>
      <c r="F19" s="403">
        <v>4149316</v>
      </c>
      <c r="G19" s="327">
        <f>E19/F19</f>
        <v>3.5573333050555801E-2</v>
      </c>
      <c r="H19" s="327">
        <f>E20/F19</f>
        <v>0.26261485025483716</v>
      </c>
      <c r="I19" s="327">
        <f>E21/F19</f>
        <v>0.70181181669460702</v>
      </c>
      <c r="J19" s="328">
        <f>SUM(G19:I19)</f>
        <v>1</v>
      </c>
      <c r="K19" s="328">
        <f>(H19+I19)</f>
        <v>0.96442666694944412</v>
      </c>
      <c r="L19" s="325"/>
      <c r="M19" s="325"/>
    </row>
    <row r="20" spans="2:13" x14ac:dyDescent="0.3">
      <c r="B20" s="391"/>
      <c r="C20" s="394"/>
      <c r="D20" s="282" t="s">
        <v>561</v>
      </c>
      <c r="E20" s="283">
        <v>1089672</v>
      </c>
      <c r="F20" s="397"/>
      <c r="G20" s="325"/>
      <c r="H20" s="325"/>
      <c r="I20" s="325"/>
      <c r="J20" s="325"/>
      <c r="K20" s="325"/>
      <c r="L20" s="325"/>
      <c r="M20" s="325"/>
    </row>
    <row r="21" spans="2:13" ht="15" thickBot="1" x14ac:dyDescent="0.35">
      <c r="B21" s="392"/>
      <c r="C21" s="395"/>
      <c r="D21" s="284" t="s">
        <v>562</v>
      </c>
      <c r="E21" s="285">
        <v>2912039</v>
      </c>
      <c r="F21" s="398"/>
      <c r="G21" s="325"/>
      <c r="H21" s="325"/>
      <c r="I21" s="325"/>
      <c r="J21" s="325"/>
      <c r="K21" s="325"/>
      <c r="L21" s="325"/>
      <c r="M21" s="325"/>
    </row>
    <row r="22" spans="2:13" ht="72" x14ac:dyDescent="0.3">
      <c r="B22" s="286" t="s">
        <v>569</v>
      </c>
      <c r="C22" s="406" t="s">
        <v>559</v>
      </c>
      <c r="D22" s="408" t="s">
        <v>562</v>
      </c>
      <c r="E22" s="410">
        <v>3365945</v>
      </c>
      <c r="F22" s="403">
        <v>3365945</v>
      </c>
      <c r="G22" s="328">
        <v>0</v>
      </c>
      <c r="H22" s="328">
        <v>0</v>
      </c>
      <c r="I22" s="328">
        <v>1</v>
      </c>
      <c r="J22" s="328">
        <f>SUM(G22:I22)</f>
        <v>1</v>
      </c>
      <c r="K22" s="328">
        <f>(H22+I22)</f>
        <v>1</v>
      </c>
      <c r="L22" s="325"/>
      <c r="M22" s="325"/>
    </row>
    <row r="23" spans="2:13" ht="29.4" thickBot="1" x14ac:dyDescent="0.35">
      <c r="B23" s="287" t="s">
        <v>570</v>
      </c>
      <c r="C23" s="407"/>
      <c r="D23" s="409"/>
      <c r="E23" s="411"/>
      <c r="F23" s="412"/>
      <c r="G23" s="325"/>
      <c r="H23" s="325"/>
      <c r="I23" s="325"/>
      <c r="J23" s="325"/>
      <c r="K23" s="325"/>
      <c r="L23" s="325"/>
      <c r="M23" s="325"/>
    </row>
    <row r="24" spans="2:13" x14ac:dyDescent="0.3">
      <c r="B24" s="276"/>
      <c r="F24" s="296">
        <f>SUM(F6:F23)</f>
        <v>38787677</v>
      </c>
      <c r="H24" s="13" t="s">
        <v>571</v>
      </c>
      <c r="I24" s="281">
        <f>AVERAGE(I6:I23)</f>
        <v>0.8230186862288178</v>
      </c>
      <c r="K24" s="281">
        <f>AVERAGE(K6:K23)</f>
        <v>0.96421412836412757</v>
      </c>
    </row>
    <row r="25" spans="2:13" x14ac:dyDescent="0.3">
      <c r="B25" s="288"/>
      <c r="C25" s="288"/>
      <c r="D25" s="288"/>
      <c r="F25" s="55">
        <f>F22/F24</f>
        <v>8.6778720983986743E-2</v>
      </c>
      <c r="H25" s="13" t="s">
        <v>572</v>
      </c>
      <c r="I25" s="55">
        <f>SUMPRODUCT(F6:F23,I6:I23)/SUM(F6:F23)</f>
        <v>0.78574700413226606</v>
      </c>
      <c r="K25" s="55">
        <f>SUMPRODUCT(F6:F23,K6:K23)/SUM(F6:F23)</f>
        <v>0.97368483809948192</v>
      </c>
      <c r="L25" s="268" t="s">
        <v>584</v>
      </c>
    </row>
    <row r="26" spans="2:13" x14ac:dyDescent="0.3">
      <c r="B26" s="288"/>
      <c r="C26" s="288"/>
      <c r="D26" s="288"/>
      <c r="F26">
        <f>39/3</f>
        <v>13</v>
      </c>
      <c r="I26" s="289"/>
      <c r="J26" s="1" t="s">
        <v>585</v>
      </c>
      <c r="K26" s="289">
        <f>K25</f>
        <v>0.97368483809948192</v>
      </c>
    </row>
    <row r="27" spans="2:13" x14ac:dyDescent="0.3">
      <c r="B27" s="288"/>
      <c r="C27" s="288"/>
      <c r="D27" s="288"/>
      <c r="E27" s="325" t="s">
        <v>586</v>
      </c>
      <c r="F27" s="329">
        <f>SUM(E6,E9,E12,E14,E16,E19)</f>
        <v>1021090</v>
      </c>
      <c r="G27" s="327">
        <f>F27/F24</f>
        <v>2.632511351478976E-2</v>
      </c>
    </row>
    <row r="28" spans="2:13" x14ac:dyDescent="0.3">
      <c r="B28" s="288"/>
      <c r="C28" s="288"/>
      <c r="D28" s="288"/>
      <c r="E28" s="325" t="s">
        <v>19</v>
      </c>
      <c r="F28" s="329">
        <f>E8+E11+E13+E15+E18+E21+E22</f>
        <v>30477301</v>
      </c>
      <c r="G28" s="327">
        <f>F28/F24</f>
        <v>0.78574700413226606</v>
      </c>
    </row>
    <row r="29" spans="2:13" x14ac:dyDescent="0.3">
      <c r="B29" s="288"/>
      <c r="C29" s="288"/>
      <c r="D29" s="288"/>
      <c r="E29" s="325" t="s">
        <v>544</v>
      </c>
      <c r="F29" s="329">
        <f>SUM(E7,E10,E17,E20)</f>
        <v>7289672</v>
      </c>
      <c r="G29" s="327">
        <f>F29/F24</f>
        <v>0.18793783396721592</v>
      </c>
    </row>
    <row r="30" spans="2:13" x14ac:dyDescent="0.3">
      <c r="B30" s="288"/>
      <c r="C30" s="288"/>
      <c r="D30" s="288"/>
      <c r="E30" s="330" t="s">
        <v>595</v>
      </c>
      <c r="F30" s="325"/>
      <c r="G30" s="328">
        <f>SUM(G28:G29)</f>
        <v>0.97368483809948203</v>
      </c>
    </row>
    <row r="31" spans="2:13" x14ac:dyDescent="0.3">
      <c r="B31" s="288"/>
      <c r="C31" s="288"/>
      <c r="D31" s="288"/>
    </row>
    <row r="32" spans="2:13" x14ac:dyDescent="0.3">
      <c r="B32" s="288"/>
      <c r="C32" s="288"/>
      <c r="D32" s="288"/>
    </row>
    <row r="33" spans="2:4" x14ac:dyDescent="0.3">
      <c r="B33" s="288"/>
      <c r="C33" s="288"/>
      <c r="D33" s="288"/>
    </row>
    <row r="34" spans="2:4" x14ac:dyDescent="0.3">
      <c r="B34" s="288"/>
      <c r="C34" s="288"/>
      <c r="D34" s="288"/>
    </row>
    <row r="35" spans="2:4" x14ac:dyDescent="0.3">
      <c r="B35" s="288"/>
      <c r="C35" s="288"/>
      <c r="D35" s="288"/>
    </row>
    <row r="36" spans="2:4" x14ac:dyDescent="0.3">
      <c r="B36" s="288"/>
      <c r="C36" s="288"/>
      <c r="D36" s="288"/>
    </row>
    <row r="37" spans="2:4" x14ac:dyDescent="0.3">
      <c r="B37" s="288"/>
      <c r="C37" s="288"/>
      <c r="D37" s="288"/>
    </row>
    <row r="38" spans="2:4" x14ac:dyDescent="0.3">
      <c r="B38" s="288"/>
      <c r="C38" s="288"/>
      <c r="D38" s="288"/>
    </row>
    <row r="39" spans="2:4" x14ac:dyDescent="0.3">
      <c r="B39" s="288"/>
      <c r="C39" s="288"/>
      <c r="D39" s="288"/>
    </row>
    <row r="40" spans="2:4" x14ac:dyDescent="0.3">
      <c r="B40" s="288"/>
      <c r="C40" s="288"/>
      <c r="D40" s="288"/>
    </row>
    <row r="41" spans="2:4" x14ac:dyDescent="0.3">
      <c r="B41" s="288"/>
      <c r="C41" s="288"/>
      <c r="D41" s="288"/>
    </row>
    <row r="42" spans="2:4" x14ac:dyDescent="0.3">
      <c r="B42" s="288"/>
      <c r="C42" s="288"/>
      <c r="D42" s="288"/>
    </row>
    <row r="43" spans="2:4" x14ac:dyDescent="0.3">
      <c r="B43" s="288"/>
      <c r="C43" s="288"/>
      <c r="D43" s="288"/>
    </row>
    <row r="44" spans="2:4" x14ac:dyDescent="0.3">
      <c r="B44" s="288"/>
      <c r="C44" s="288"/>
      <c r="D44" s="288"/>
    </row>
    <row r="45" spans="2:4" x14ac:dyDescent="0.3">
      <c r="B45" s="288"/>
      <c r="C45" s="288"/>
      <c r="D45" s="288"/>
    </row>
    <row r="46" spans="2:4" x14ac:dyDescent="0.3">
      <c r="B46" s="288"/>
      <c r="C46" s="288"/>
      <c r="D46" s="288"/>
    </row>
    <row r="47" spans="2:4" x14ac:dyDescent="0.3">
      <c r="B47" s="288"/>
      <c r="C47" s="288"/>
      <c r="D47" s="288"/>
    </row>
    <row r="48" spans="2:4" x14ac:dyDescent="0.3">
      <c r="B48" s="288"/>
      <c r="C48" s="288"/>
      <c r="D48" s="288"/>
    </row>
    <row r="49" spans="2:4" x14ac:dyDescent="0.3">
      <c r="B49" s="288"/>
      <c r="C49" s="288"/>
      <c r="D49" s="288"/>
    </row>
    <row r="50" spans="2:4" x14ac:dyDescent="0.3">
      <c r="B50" s="288"/>
      <c r="C50" s="288"/>
      <c r="D50" s="288"/>
    </row>
    <row r="51" spans="2:4" x14ac:dyDescent="0.3">
      <c r="B51" s="288"/>
      <c r="C51" s="288"/>
      <c r="D51" s="288"/>
    </row>
    <row r="52" spans="2:4" x14ac:dyDescent="0.3">
      <c r="B52" s="288"/>
      <c r="C52" s="288"/>
      <c r="D52" s="288"/>
    </row>
    <row r="53" spans="2:4" x14ac:dyDescent="0.3">
      <c r="B53" s="288"/>
      <c r="C53" s="288"/>
      <c r="D53" s="288"/>
    </row>
    <row r="54" spans="2:4" x14ac:dyDescent="0.3">
      <c r="B54" s="288"/>
      <c r="C54" s="288"/>
      <c r="D54" s="288"/>
    </row>
    <row r="55" spans="2:4" x14ac:dyDescent="0.3">
      <c r="B55" s="288"/>
      <c r="C55" s="288"/>
      <c r="D55" s="288"/>
    </row>
    <row r="56" spans="2:4" x14ac:dyDescent="0.3">
      <c r="B56" s="288"/>
      <c r="C56" s="288"/>
      <c r="D56" s="288"/>
    </row>
    <row r="57" spans="2:4" x14ac:dyDescent="0.3">
      <c r="B57" s="288"/>
      <c r="C57" s="288"/>
      <c r="D57" s="288"/>
    </row>
    <row r="58" spans="2:4" x14ac:dyDescent="0.3">
      <c r="B58" s="288"/>
      <c r="C58" s="288"/>
      <c r="D58" s="288"/>
    </row>
    <row r="59" spans="2:4" x14ac:dyDescent="0.3">
      <c r="B59" s="288"/>
      <c r="C59" s="288"/>
      <c r="D59" s="288"/>
    </row>
    <row r="60" spans="2:4" x14ac:dyDescent="0.3">
      <c r="B60" s="288"/>
      <c r="C60" s="288"/>
      <c r="D60" s="288"/>
    </row>
    <row r="61" spans="2:4" x14ac:dyDescent="0.3">
      <c r="B61" s="288"/>
      <c r="C61" s="288"/>
      <c r="D61" s="288"/>
    </row>
    <row r="62" spans="2:4" x14ac:dyDescent="0.3">
      <c r="B62" s="288"/>
      <c r="C62" s="288"/>
      <c r="D62" s="288"/>
    </row>
    <row r="63" spans="2:4" x14ac:dyDescent="0.3">
      <c r="B63" s="288"/>
      <c r="C63" s="288"/>
      <c r="D63" s="288"/>
    </row>
    <row r="64" spans="2:4" x14ac:dyDescent="0.3">
      <c r="B64" s="288"/>
      <c r="C64" s="288"/>
      <c r="D64" s="288"/>
    </row>
    <row r="65" spans="2:4" x14ac:dyDescent="0.3">
      <c r="B65" s="288"/>
      <c r="C65" s="288"/>
      <c r="D65" s="288"/>
    </row>
    <row r="66" spans="2:4" x14ac:dyDescent="0.3">
      <c r="B66" s="288"/>
      <c r="C66" s="288"/>
      <c r="D66" s="288"/>
    </row>
    <row r="67" spans="2:4" x14ac:dyDescent="0.3">
      <c r="B67" s="288"/>
      <c r="C67" s="288"/>
      <c r="D67" s="288"/>
    </row>
    <row r="68" spans="2:4" x14ac:dyDescent="0.3">
      <c r="B68" s="288"/>
      <c r="C68" s="288"/>
      <c r="D68" s="288"/>
    </row>
    <row r="69" spans="2:4" x14ac:dyDescent="0.3">
      <c r="B69" s="288"/>
      <c r="C69" s="288"/>
      <c r="D69" s="288"/>
    </row>
    <row r="70" spans="2:4" x14ac:dyDescent="0.3">
      <c r="B70" s="288"/>
      <c r="C70" s="288"/>
      <c r="D70" s="288"/>
    </row>
    <row r="71" spans="2:4" x14ac:dyDescent="0.3">
      <c r="B71" s="288"/>
      <c r="C71" s="288"/>
      <c r="D71" s="288"/>
    </row>
    <row r="72" spans="2:4" x14ac:dyDescent="0.3">
      <c r="B72" s="288"/>
      <c r="C72" s="288"/>
      <c r="D72" s="288"/>
    </row>
    <row r="73" spans="2:4" x14ac:dyDescent="0.3">
      <c r="B73" s="288"/>
      <c r="C73" s="288"/>
      <c r="D73" s="288"/>
    </row>
    <row r="74" spans="2:4" x14ac:dyDescent="0.3">
      <c r="B74" s="288"/>
      <c r="C74" s="288"/>
      <c r="D74" s="288"/>
    </row>
    <row r="75" spans="2:4" x14ac:dyDescent="0.3">
      <c r="B75" s="288"/>
      <c r="C75" s="288"/>
      <c r="D75" s="288"/>
    </row>
    <row r="76" spans="2:4" x14ac:dyDescent="0.3">
      <c r="B76" s="288"/>
      <c r="C76" s="288"/>
      <c r="D76" s="288"/>
    </row>
    <row r="77" spans="2:4" x14ac:dyDescent="0.3">
      <c r="B77" s="288"/>
      <c r="C77" s="288"/>
      <c r="D77" s="288"/>
    </row>
    <row r="78" spans="2:4" x14ac:dyDescent="0.3">
      <c r="B78" s="288"/>
      <c r="C78" s="288"/>
      <c r="D78" s="288"/>
    </row>
    <row r="79" spans="2:4" x14ac:dyDescent="0.3">
      <c r="B79" s="288"/>
      <c r="C79" s="288"/>
      <c r="D79" s="288"/>
    </row>
    <row r="80" spans="2:4" x14ac:dyDescent="0.3">
      <c r="B80" s="288"/>
      <c r="C80" s="288"/>
      <c r="D80" s="288"/>
    </row>
    <row r="81" spans="2:4" x14ac:dyDescent="0.3">
      <c r="B81" s="288"/>
      <c r="C81" s="288"/>
      <c r="D81" s="288"/>
    </row>
    <row r="82" spans="2:4" x14ac:dyDescent="0.3">
      <c r="B82" s="288"/>
      <c r="C82" s="288"/>
      <c r="D82" s="288"/>
    </row>
    <row r="83" spans="2:4" x14ac:dyDescent="0.3">
      <c r="B83" s="288"/>
      <c r="C83" s="288"/>
      <c r="D83" s="288"/>
    </row>
    <row r="84" spans="2:4" x14ac:dyDescent="0.3">
      <c r="B84" s="288"/>
      <c r="C84" s="288"/>
      <c r="D84" s="288"/>
    </row>
    <row r="85" spans="2:4" x14ac:dyDescent="0.3">
      <c r="B85" s="288"/>
      <c r="C85" s="288"/>
      <c r="D85" s="288"/>
    </row>
    <row r="86" spans="2:4" x14ac:dyDescent="0.3">
      <c r="B86" s="288"/>
      <c r="C86" s="288"/>
      <c r="D86" s="288"/>
    </row>
    <row r="87" spans="2:4" x14ac:dyDescent="0.3">
      <c r="B87" s="288"/>
      <c r="C87" s="288"/>
      <c r="D87" s="288"/>
    </row>
    <row r="88" spans="2:4" x14ac:dyDescent="0.3">
      <c r="B88" s="288"/>
      <c r="C88" s="288"/>
      <c r="D88" s="288"/>
    </row>
    <row r="89" spans="2:4" x14ac:dyDescent="0.3">
      <c r="B89" s="288"/>
      <c r="C89" s="288"/>
      <c r="D89" s="288"/>
    </row>
    <row r="90" spans="2:4" x14ac:dyDescent="0.3">
      <c r="B90" s="288"/>
      <c r="C90" s="288"/>
      <c r="D90" s="288"/>
    </row>
    <row r="91" spans="2:4" x14ac:dyDescent="0.3">
      <c r="B91" s="288"/>
      <c r="C91" s="288"/>
      <c r="D91" s="288"/>
    </row>
    <row r="92" spans="2:4" x14ac:dyDescent="0.3">
      <c r="B92" s="288"/>
      <c r="C92" s="288"/>
      <c r="D92" s="288"/>
    </row>
    <row r="93" spans="2:4" x14ac:dyDescent="0.3">
      <c r="B93" s="288"/>
      <c r="C93" s="288"/>
      <c r="D93" s="288"/>
    </row>
    <row r="94" spans="2:4" x14ac:dyDescent="0.3">
      <c r="B94" s="288"/>
      <c r="C94" s="288"/>
      <c r="D94" s="288"/>
    </row>
    <row r="95" spans="2:4" x14ac:dyDescent="0.3">
      <c r="B95" s="288"/>
      <c r="C95" s="288"/>
      <c r="D95" s="288"/>
    </row>
    <row r="96" spans="2:4" x14ac:dyDescent="0.3">
      <c r="B96" s="288"/>
      <c r="C96" s="288"/>
      <c r="D96" s="288"/>
    </row>
    <row r="97" spans="2:4" x14ac:dyDescent="0.3">
      <c r="B97" s="288"/>
      <c r="C97" s="288"/>
      <c r="D97" s="288"/>
    </row>
    <row r="98" spans="2:4" x14ac:dyDescent="0.3">
      <c r="B98" s="288"/>
      <c r="C98" s="288"/>
      <c r="D98" s="288"/>
    </row>
    <row r="99" spans="2:4" x14ac:dyDescent="0.3">
      <c r="B99" s="288"/>
      <c r="C99" s="288"/>
      <c r="D99" s="288"/>
    </row>
    <row r="100" spans="2:4" x14ac:dyDescent="0.3">
      <c r="B100" s="288"/>
      <c r="C100" s="288"/>
      <c r="D100" s="288"/>
    </row>
    <row r="101" spans="2:4" x14ac:dyDescent="0.3">
      <c r="B101" s="288"/>
      <c r="C101" s="288"/>
      <c r="D101" s="288"/>
    </row>
    <row r="102" spans="2:4" x14ac:dyDescent="0.3">
      <c r="B102" s="288"/>
      <c r="C102" s="288"/>
      <c r="D102" s="288"/>
    </row>
    <row r="103" spans="2:4" x14ac:dyDescent="0.3">
      <c r="B103" s="288"/>
      <c r="C103" s="288"/>
      <c r="D103" s="288"/>
    </row>
    <row r="104" spans="2:4" x14ac:dyDescent="0.3">
      <c r="B104" s="288"/>
      <c r="C104" s="288"/>
      <c r="D104" s="288"/>
    </row>
    <row r="105" spans="2:4" x14ac:dyDescent="0.3">
      <c r="B105" s="288"/>
      <c r="C105" s="288"/>
      <c r="D105" s="288"/>
    </row>
    <row r="106" spans="2:4" x14ac:dyDescent="0.3">
      <c r="B106" s="288"/>
      <c r="C106" s="288"/>
      <c r="D106" s="288"/>
    </row>
    <row r="107" spans="2:4" x14ac:dyDescent="0.3">
      <c r="B107" s="288"/>
      <c r="C107" s="288"/>
      <c r="D107" s="288"/>
    </row>
    <row r="108" spans="2:4" x14ac:dyDescent="0.3">
      <c r="B108" s="288"/>
      <c r="C108" s="288"/>
      <c r="D108" s="288"/>
    </row>
    <row r="109" spans="2:4" x14ac:dyDescent="0.3">
      <c r="B109" s="288"/>
      <c r="C109" s="288"/>
      <c r="D109" s="288"/>
    </row>
    <row r="110" spans="2:4" x14ac:dyDescent="0.3">
      <c r="B110" s="288"/>
      <c r="C110" s="288"/>
      <c r="D110" s="288"/>
    </row>
    <row r="111" spans="2:4" x14ac:dyDescent="0.3">
      <c r="B111" s="288"/>
      <c r="C111" s="288"/>
      <c r="D111" s="288"/>
    </row>
    <row r="112" spans="2:4" x14ac:dyDescent="0.3">
      <c r="B112" s="288"/>
      <c r="C112" s="288"/>
      <c r="D112" s="288"/>
    </row>
    <row r="113" spans="2:4" x14ac:dyDescent="0.3">
      <c r="B113" s="288"/>
      <c r="C113" s="288"/>
      <c r="D113" s="288"/>
    </row>
    <row r="114" spans="2:4" x14ac:dyDescent="0.3">
      <c r="B114" s="288"/>
      <c r="C114" s="288"/>
      <c r="D114" s="288"/>
    </row>
    <row r="115" spans="2:4" x14ac:dyDescent="0.3">
      <c r="B115" s="288"/>
      <c r="C115" s="288"/>
      <c r="D115" s="288"/>
    </row>
    <row r="116" spans="2:4" x14ac:dyDescent="0.3">
      <c r="B116" s="288"/>
      <c r="C116" s="288"/>
      <c r="D116" s="288"/>
    </row>
    <row r="117" spans="2:4" x14ac:dyDescent="0.3">
      <c r="B117" s="288"/>
      <c r="C117" s="288"/>
      <c r="D117" s="288"/>
    </row>
    <row r="118" spans="2:4" x14ac:dyDescent="0.3">
      <c r="B118" s="288"/>
      <c r="C118" s="288"/>
      <c r="D118" s="288"/>
    </row>
    <row r="119" spans="2:4" x14ac:dyDescent="0.3">
      <c r="B119" s="288"/>
      <c r="C119" s="288"/>
      <c r="D119" s="288"/>
    </row>
    <row r="120" spans="2:4" x14ac:dyDescent="0.3">
      <c r="B120" s="288"/>
      <c r="C120" s="288"/>
      <c r="D120" s="288"/>
    </row>
    <row r="121" spans="2:4" x14ac:dyDescent="0.3">
      <c r="B121" s="288"/>
      <c r="C121" s="288"/>
      <c r="D121" s="288"/>
    </row>
    <row r="122" spans="2:4" x14ac:dyDescent="0.3">
      <c r="B122" s="288"/>
      <c r="C122" s="288"/>
      <c r="D122" s="288"/>
    </row>
    <row r="123" spans="2:4" x14ac:dyDescent="0.3">
      <c r="B123" s="288"/>
      <c r="C123" s="288"/>
      <c r="D123" s="288"/>
    </row>
    <row r="124" spans="2:4" x14ac:dyDescent="0.3">
      <c r="B124" s="288"/>
      <c r="C124" s="288"/>
      <c r="D124" s="288"/>
    </row>
    <row r="125" spans="2:4" x14ac:dyDescent="0.3">
      <c r="B125" s="288"/>
      <c r="C125" s="288"/>
      <c r="D125" s="288"/>
    </row>
    <row r="126" spans="2:4" x14ac:dyDescent="0.3">
      <c r="B126" s="288"/>
      <c r="C126" s="288"/>
      <c r="D126" s="288"/>
    </row>
    <row r="127" spans="2:4" x14ac:dyDescent="0.3">
      <c r="B127" s="288"/>
      <c r="C127" s="288"/>
      <c r="D127" s="288"/>
    </row>
    <row r="128" spans="2:4" x14ac:dyDescent="0.3">
      <c r="B128" s="288"/>
      <c r="C128" s="288"/>
      <c r="D128" s="288"/>
    </row>
    <row r="129" spans="2:4" x14ac:dyDescent="0.3">
      <c r="B129" s="288"/>
      <c r="C129" s="288"/>
      <c r="D129" s="288"/>
    </row>
    <row r="130" spans="2:4" x14ac:dyDescent="0.3">
      <c r="B130" s="288"/>
      <c r="C130" s="288"/>
      <c r="D130" s="288"/>
    </row>
    <row r="131" spans="2:4" x14ac:dyDescent="0.3">
      <c r="B131" s="288"/>
      <c r="C131" s="288"/>
      <c r="D131" s="288"/>
    </row>
    <row r="132" spans="2:4" x14ac:dyDescent="0.3">
      <c r="B132" s="288"/>
      <c r="C132" s="288"/>
      <c r="D132" s="288"/>
    </row>
    <row r="133" spans="2:4" x14ac:dyDescent="0.3">
      <c r="B133" s="288"/>
      <c r="C133" s="288"/>
      <c r="D133" s="288"/>
    </row>
    <row r="134" spans="2:4" x14ac:dyDescent="0.3">
      <c r="B134" s="288"/>
      <c r="C134" s="288"/>
      <c r="D134" s="288"/>
    </row>
    <row r="135" spans="2:4" x14ac:dyDescent="0.3">
      <c r="B135" s="288"/>
      <c r="C135" s="288"/>
      <c r="D135" s="288"/>
    </row>
    <row r="136" spans="2:4" x14ac:dyDescent="0.3">
      <c r="B136" s="288"/>
      <c r="C136" s="288"/>
      <c r="D136" s="288"/>
    </row>
    <row r="137" spans="2:4" x14ac:dyDescent="0.3">
      <c r="B137" s="288"/>
      <c r="C137" s="288"/>
      <c r="D137" s="288"/>
    </row>
    <row r="138" spans="2:4" x14ac:dyDescent="0.3">
      <c r="B138" s="288"/>
      <c r="C138" s="288"/>
      <c r="D138" s="288"/>
    </row>
    <row r="139" spans="2:4" x14ac:dyDescent="0.3">
      <c r="B139" s="288"/>
      <c r="C139" s="288"/>
      <c r="D139" s="288"/>
    </row>
    <row r="140" spans="2:4" x14ac:dyDescent="0.3">
      <c r="B140" s="288"/>
      <c r="C140" s="288"/>
      <c r="D140" s="288"/>
    </row>
    <row r="141" spans="2:4" x14ac:dyDescent="0.3">
      <c r="B141" s="288"/>
      <c r="C141" s="288"/>
      <c r="D141" s="288"/>
    </row>
    <row r="142" spans="2:4" x14ac:dyDescent="0.3">
      <c r="B142" s="288"/>
      <c r="C142" s="288"/>
      <c r="D142" s="288"/>
    </row>
    <row r="143" spans="2:4" x14ac:dyDescent="0.3">
      <c r="B143" s="288"/>
      <c r="C143" s="288"/>
      <c r="D143" s="288"/>
    </row>
    <row r="144" spans="2:4" x14ac:dyDescent="0.3">
      <c r="B144" s="288"/>
      <c r="C144" s="288"/>
      <c r="D144" s="288"/>
    </row>
    <row r="145" spans="2:4" x14ac:dyDescent="0.3">
      <c r="B145" s="288"/>
      <c r="C145" s="288"/>
      <c r="D145" s="288"/>
    </row>
    <row r="146" spans="2:4" x14ac:dyDescent="0.3">
      <c r="B146" s="288"/>
      <c r="C146" s="288"/>
      <c r="D146" s="288"/>
    </row>
    <row r="147" spans="2:4" x14ac:dyDescent="0.3">
      <c r="B147" s="288"/>
      <c r="C147" s="288"/>
      <c r="D147" s="288"/>
    </row>
    <row r="148" spans="2:4" x14ac:dyDescent="0.3">
      <c r="B148" s="288"/>
      <c r="C148" s="288"/>
      <c r="D148" s="288"/>
    </row>
    <row r="149" spans="2:4" x14ac:dyDescent="0.3">
      <c r="B149" s="288"/>
      <c r="C149" s="288"/>
      <c r="D149" s="288"/>
    </row>
    <row r="150" spans="2:4" x14ac:dyDescent="0.3">
      <c r="B150" s="288"/>
      <c r="C150" s="288"/>
      <c r="D150" s="288"/>
    </row>
    <row r="151" spans="2:4" x14ac:dyDescent="0.3">
      <c r="B151" s="288"/>
      <c r="C151" s="288"/>
      <c r="D151" s="288"/>
    </row>
    <row r="152" spans="2:4" x14ac:dyDescent="0.3">
      <c r="B152" s="288"/>
      <c r="C152" s="288"/>
      <c r="D152" s="288"/>
    </row>
    <row r="153" spans="2:4" x14ac:dyDescent="0.3">
      <c r="B153" s="288"/>
      <c r="C153" s="288"/>
      <c r="D153" s="288"/>
    </row>
    <row r="154" spans="2:4" x14ac:dyDescent="0.3">
      <c r="B154" s="288"/>
      <c r="C154" s="288"/>
      <c r="D154" s="288"/>
    </row>
    <row r="155" spans="2:4" x14ac:dyDescent="0.3">
      <c r="B155" s="288"/>
    </row>
    <row r="156" spans="2:4" x14ac:dyDescent="0.3">
      <c r="B156" s="288"/>
    </row>
    <row r="157" spans="2:4" x14ac:dyDescent="0.3">
      <c r="B157" s="288"/>
    </row>
    <row r="158" spans="2:4" x14ac:dyDescent="0.3">
      <c r="B158" s="288"/>
    </row>
    <row r="159" spans="2:4" x14ac:dyDescent="0.3">
      <c r="B159" s="288"/>
    </row>
    <row r="160" spans="2:4" x14ac:dyDescent="0.3">
      <c r="B160" s="288"/>
    </row>
    <row r="161" spans="2:2" x14ac:dyDescent="0.3">
      <c r="B161" s="288"/>
    </row>
    <row r="162" spans="2:2" x14ac:dyDescent="0.3">
      <c r="B162" s="288"/>
    </row>
    <row r="163" spans="2:2" x14ac:dyDescent="0.3">
      <c r="B163" s="288"/>
    </row>
    <row r="164" spans="2:2" x14ac:dyDescent="0.3">
      <c r="B164" s="288"/>
    </row>
    <row r="165" spans="2:2" x14ac:dyDescent="0.3">
      <c r="B165" s="288"/>
    </row>
    <row r="166" spans="2:2" x14ac:dyDescent="0.3">
      <c r="B166" s="288"/>
    </row>
    <row r="167" spans="2:2" x14ac:dyDescent="0.3">
      <c r="B167" s="288"/>
    </row>
    <row r="168" spans="2:2" x14ac:dyDescent="0.3">
      <c r="B168" s="288"/>
    </row>
    <row r="169" spans="2:2" x14ac:dyDescent="0.3">
      <c r="B169" s="288"/>
    </row>
    <row r="170" spans="2:2" x14ac:dyDescent="0.3">
      <c r="B170" s="288"/>
    </row>
    <row r="171" spans="2:2" x14ac:dyDescent="0.3">
      <c r="B171" s="288"/>
    </row>
    <row r="172" spans="2:2" x14ac:dyDescent="0.3">
      <c r="B172" s="288"/>
    </row>
    <row r="173" spans="2:2" x14ac:dyDescent="0.3">
      <c r="B173" s="288"/>
    </row>
    <row r="174" spans="2:2" x14ac:dyDescent="0.3">
      <c r="B174" s="288"/>
    </row>
    <row r="175" spans="2:2" x14ac:dyDescent="0.3">
      <c r="B175" s="288"/>
    </row>
    <row r="176" spans="2:2" x14ac:dyDescent="0.3">
      <c r="B176" s="288"/>
    </row>
    <row r="177" spans="2:2" x14ac:dyDescent="0.3">
      <c r="B177" s="288"/>
    </row>
    <row r="178" spans="2:2" x14ac:dyDescent="0.3">
      <c r="B178" s="288"/>
    </row>
    <row r="179" spans="2:2" x14ac:dyDescent="0.3">
      <c r="B179" s="288"/>
    </row>
    <row r="180" spans="2:2" x14ac:dyDescent="0.3">
      <c r="B180" s="288"/>
    </row>
    <row r="181" spans="2:2" x14ac:dyDescent="0.3">
      <c r="B181" s="288"/>
    </row>
    <row r="182" spans="2:2" x14ac:dyDescent="0.3">
      <c r="B182" s="288"/>
    </row>
    <row r="183" spans="2:2" x14ac:dyDescent="0.3">
      <c r="B183" s="288"/>
    </row>
    <row r="184" spans="2:2" x14ac:dyDescent="0.3">
      <c r="B184" s="288"/>
    </row>
    <row r="185" spans="2:2" x14ac:dyDescent="0.3">
      <c r="B185" s="288"/>
    </row>
    <row r="186" spans="2:2" x14ac:dyDescent="0.3">
      <c r="B186" s="288"/>
    </row>
    <row r="187" spans="2:2" x14ac:dyDescent="0.3">
      <c r="B187" s="288"/>
    </row>
    <row r="188" spans="2:2" x14ac:dyDescent="0.3">
      <c r="B188" s="288"/>
    </row>
    <row r="189" spans="2:2" x14ac:dyDescent="0.3">
      <c r="B189" s="288"/>
    </row>
    <row r="190" spans="2:2" x14ac:dyDescent="0.3">
      <c r="B190" s="288"/>
    </row>
    <row r="191" spans="2:2" x14ac:dyDescent="0.3">
      <c r="B191" s="288"/>
    </row>
    <row r="192" spans="2:2" x14ac:dyDescent="0.3">
      <c r="B192" s="288"/>
    </row>
    <row r="193" spans="2:2" x14ac:dyDescent="0.3">
      <c r="B193" s="288"/>
    </row>
    <row r="194" spans="2:2" x14ac:dyDescent="0.3">
      <c r="B194" s="288"/>
    </row>
    <row r="195" spans="2:2" x14ac:dyDescent="0.3">
      <c r="B195" s="288"/>
    </row>
    <row r="196" spans="2:2" x14ac:dyDescent="0.3">
      <c r="B196" s="288"/>
    </row>
    <row r="197" spans="2:2" x14ac:dyDescent="0.3">
      <c r="B197" s="288"/>
    </row>
    <row r="198" spans="2:2" x14ac:dyDescent="0.3">
      <c r="B198" s="288"/>
    </row>
    <row r="199" spans="2:2" x14ac:dyDescent="0.3">
      <c r="B199" s="288"/>
    </row>
    <row r="200" spans="2:2" x14ac:dyDescent="0.3">
      <c r="B200" s="288"/>
    </row>
    <row r="201" spans="2:2" x14ac:dyDescent="0.3">
      <c r="B201" s="288"/>
    </row>
    <row r="202" spans="2:2" x14ac:dyDescent="0.3">
      <c r="B202" s="288"/>
    </row>
    <row r="203" spans="2:2" x14ac:dyDescent="0.3">
      <c r="B203" s="288"/>
    </row>
    <row r="204" spans="2:2" x14ac:dyDescent="0.3">
      <c r="B204" s="288"/>
    </row>
    <row r="205" spans="2:2" x14ac:dyDescent="0.3">
      <c r="B205" s="288"/>
    </row>
    <row r="206" spans="2:2" x14ac:dyDescent="0.3">
      <c r="B206" s="288"/>
    </row>
    <row r="207" spans="2:2" x14ac:dyDescent="0.3">
      <c r="B207" s="288"/>
    </row>
    <row r="208" spans="2:2" x14ac:dyDescent="0.3">
      <c r="B208" s="288"/>
    </row>
    <row r="209" spans="2:2" x14ac:dyDescent="0.3">
      <c r="B209" s="288"/>
    </row>
    <row r="210" spans="2:2" x14ac:dyDescent="0.3">
      <c r="B210" s="288"/>
    </row>
    <row r="211" spans="2:2" x14ac:dyDescent="0.3">
      <c r="B211" s="288"/>
    </row>
    <row r="212" spans="2:2" x14ac:dyDescent="0.3">
      <c r="B212" s="288"/>
    </row>
    <row r="213" spans="2:2" x14ac:dyDescent="0.3">
      <c r="B213" s="288"/>
    </row>
    <row r="214" spans="2:2" x14ac:dyDescent="0.3">
      <c r="B214" s="288"/>
    </row>
    <row r="215" spans="2:2" x14ac:dyDescent="0.3">
      <c r="B215" s="288"/>
    </row>
    <row r="216" spans="2:2" x14ac:dyDescent="0.3">
      <c r="B216" s="288"/>
    </row>
    <row r="217" spans="2:2" x14ac:dyDescent="0.3">
      <c r="B217" s="288"/>
    </row>
    <row r="218" spans="2:2" x14ac:dyDescent="0.3">
      <c r="B218" s="288"/>
    </row>
    <row r="219" spans="2:2" x14ac:dyDescent="0.3">
      <c r="B219" s="288"/>
    </row>
    <row r="220" spans="2:2" x14ac:dyDescent="0.3">
      <c r="B220" s="288"/>
    </row>
    <row r="221" spans="2:2" x14ac:dyDescent="0.3">
      <c r="B221" s="288"/>
    </row>
    <row r="222" spans="2:2" x14ac:dyDescent="0.3">
      <c r="B222" s="288"/>
    </row>
    <row r="223" spans="2:2" x14ac:dyDescent="0.3">
      <c r="B223" s="288"/>
    </row>
    <row r="224" spans="2:2" x14ac:dyDescent="0.3">
      <c r="B224" s="288"/>
    </row>
    <row r="225" spans="2:2" x14ac:dyDescent="0.3">
      <c r="B225" s="288"/>
    </row>
    <row r="226" spans="2:2" x14ac:dyDescent="0.3">
      <c r="B226" s="288"/>
    </row>
    <row r="227" spans="2:2" x14ac:dyDescent="0.3">
      <c r="B227" s="288"/>
    </row>
    <row r="228" spans="2:2" x14ac:dyDescent="0.3">
      <c r="B228" s="288"/>
    </row>
    <row r="229" spans="2:2" x14ac:dyDescent="0.3">
      <c r="B229" s="288"/>
    </row>
    <row r="230" spans="2:2" x14ac:dyDescent="0.3">
      <c r="B230" s="288"/>
    </row>
    <row r="231" spans="2:2" x14ac:dyDescent="0.3">
      <c r="B231" s="288"/>
    </row>
    <row r="232" spans="2:2" x14ac:dyDescent="0.3">
      <c r="B232" s="288"/>
    </row>
    <row r="233" spans="2:2" x14ac:dyDescent="0.3">
      <c r="B233" s="288"/>
    </row>
    <row r="234" spans="2:2" x14ac:dyDescent="0.3">
      <c r="B234" s="288"/>
    </row>
    <row r="235" spans="2:2" x14ac:dyDescent="0.3">
      <c r="B235" s="288"/>
    </row>
    <row r="236" spans="2:2" x14ac:dyDescent="0.3">
      <c r="B236" s="288"/>
    </row>
    <row r="237" spans="2:2" x14ac:dyDescent="0.3">
      <c r="B237" s="288"/>
    </row>
    <row r="238" spans="2:2" x14ac:dyDescent="0.3">
      <c r="B238" s="288"/>
    </row>
    <row r="239" spans="2:2" x14ac:dyDescent="0.3">
      <c r="B239" s="288"/>
    </row>
    <row r="240" spans="2:2" x14ac:dyDescent="0.3">
      <c r="B240" s="288"/>
    </row>
    <row r="241" spans="2:2" x14ac:dyDescent="0.3">
      <c r="B241" s="288"/>
    </row>
    <row r="242" spans="2:2" x14ac:dyDescent="0.3">
      <c r="B242" s="288"/>
    </row>
    <row r="243" spans="2:2" x14ac:dyDescent="0.3">
      <c r="B243" s="288"/>
    </row>
    <row r="244" spans="2:2" x14ac:dyDescent="0.3">
      <c r="B244" s="288"/>
    </row>
    <row r="245" spans="2:2" x14ac:dyDescent="0.3">
      <c r="B245" s="288"/>
    </row>
    <row r="246" spans="2:2" x14ac:dyDescent="0.3">
      <c r="B246" s="288"/>
    </row>
    <row r="247" spans="2:2" x14ac:dyDescent="0.3">
      <c r="B247" s="288"/>
    </row>
    <row r="248" spans="2:2" x14ac:dyDescent="0.3">
      <c r="B248" s="288"/>
    </row>
    <row r="249" spans="2:2" x14ac:dyDescent="0.3">
      <c r="B249" s="288"/>
    </row>
    <row r="250" spans="2:2" x14ac:dyDescent="0.3">
      <c r="B250" s="288"/>
    </row>
    <row r="251" spans="2:2" x14ac:dyDescent="0.3">
      <c r="B251" s="288"/>
    </row>
    <row r="252" spans="2:2" x14ac:dyDescent="0.3">
      <c r="B252" s="288"/>
    </row>
    <row r="253" spans="2:2" x14ac:dyDescent="0.3">
      <c r="B253" s="288"/>
    </row>
    <row r="254" spans="2:2" x14ac:dyDescent="0.3">
      <c r="B254" s="288"/>
    </row>
    <row r="255" spans="2:2" x14ac:dyDescent="0.3">
      <c r="B255" s="288"/>
    </row>
    <row r="256" spans="2:2" x14ac:dyDescent="0.3">
      <c r="B256" s="288"/>
    </row>
    <row r="257" spans="2:2" x14ac:dyDescent="0.3">
      <c r="B257" s="288"/>
    </row>
    <row r="258" spans="2:2" x14ac:dyDescent="0.3">
      <c r="B258" s="288"/>
    </row>
    <row r="259" spans="2:2" x14ac:dyDescent="0.3">
      <c r="B259" s="288"/>
    </row>
    <row r="260" spans="2:2" x14ac:dyDescent="0.3">
      <c r="B260" s="288"/>
    </row>
    <row r="261" spans="2:2" x14ac:dyDescent="0.3">
      <c r="B261" s="288"/>
    </row>
    <row r="262" spans="2:2" x14ac:dyDescent="0.3">
      <c r="B262" s="288"/>
    </row>
    <row r="263" spans="2:2" x14ac:dyDescent="0.3">
      <c r="B263" s="288"/>
    </row>
    <row r="264" spans="2:2" x14ac:dyDescent="0.3">
      <c r="B264" s="288"/>
    </row>
    <row r="265" spans="2:2" x14ac:dyDescent="0.3">
      <c r="B265" s="288"/>
    </row>
    <row r="266" spans="2:2" x14ac:dyDescent="0.3">
      <c r="B266" s="288"/>
    </row>
    <row r="267" spans="2:2" x14ac:dyDescent="0.3">
      <c r="B267" s="288"/>
    </row>
    <row r="268" spans="2:2" x14ac:dyDescent="0.3">
      <c r="B268" s="288"/>
    </row>
    <row r="269" spans="2:2" x14ac:dyDescent="0.3">
      <c r="B269" s="288"/>
    </row>
    <row r="270" spans="2:2" x14ac:dyDescent="0.3">
      <c r="B270" s="288"/>
    </row>
    <row r="271" spans="2:2" x14ac:dyDescent="0.3">
      <c r="B271" s="288"/>
    </row>
    <row r="272" spans="2:2" x14ac:dyDescent="0.3">
      <c r="B272" s="288"/>
    </row>
    <row r="273" spans="2:2" x14ac:dyDescent="0.3">
      <c r="B273" s="288"/>
    </row>
    <row r="274" spans="2:2" x14ac:dyDescent="0.3">
      <c r="B274" s="288"/>
    </row>
    <row r="275" spans="2:2" x14ac:dyDescent="0.3">
      <c r="B275" s="288"/>
    </row>
    <row r="276" spans="2:2" x14ac:dyDescent="0.3">
      <c r="B276" s="288"/>
    </row>
    <row r="277" spans="2:2" x14ac:dyDescent="0.3">
      <c r="B277" s="288"/>
    </row>
    <row r="278" spans="2:2" x14ac:dyDescent="0.3">
      <c r="B278" s="288"/>
    </row>
    <row r="279" spans="2:2" x14ac:dyDescent="0.3">
      <c r="B279" s="288"/>
    </row>
    <row r="280" spans="2:2" x14ac:dyDescent="0.3">
      <c r="B280" s="288"/>
    </row>
    <row r="281" spans="2:2" x14ac:dyDescent="0.3">
      <c r="B281" s="288"/>
    </row>
    <row r="282" spans="2:2" x14ac:dyDescent="0.3">
      <c r="B282" s="288"/>
    </row>
    <row r="283" spans="2:2" x14ac:dyDescent="0.3">
      <c r="B283" s="288"/>
    </row>
    <row r="284" spans="2:2" x14ac:dyDescent="0.3">
      <c r="B284" s="288"/>
    </row>
    <row r="285" spans="2:2" x14ac:dyDescent="0.3">
      <c r="B285" s="288"/>
    </row>
    <row r="286" spans="2:2" x14ac:dyDescent="0.3">
      <c r="B286" s="288"/>
    </row>
    <row r="287" spans="2:2" x14ac:dyDescent="0.3">
      <c r="B287" s="288"/>
    </row>
    <row r="288" spans="2:2" x14ac:dyDescent="0.3">
      <c r="B288" s="288"/>
    </row>
    <row r="289" spans="2:2" x14ac:dyDescent="0.3">
      <c r="B289" s="288"/>
    </row>
    <row r="290" spans="2:2" x14ac:dyDescent="0.3">
      <c r="B290" s="288"/>
    </row>
    <row r="291" spans="2:2" x14ac:dyDescent="0.3">
      <c r="B291" s="288"/>
    </row>
    <row r="292" spans="2:2" x14ac:dyDescent="0.3">
      <c r="B292" s="288"/>
    </row>
    <row r="293" spans="2:2" x14ac:dyDescent="0.3">
      <c r="B293" s="288"/>
    </row>
    <row r="294" spans="2:2" x14ac:dyDescent="0.3">
      <c r="B294" s="288"/>
    </row>
    <row r="295" spans="2:2" x14ac:dyDescent="0.3">
      <c r="B295" s="288"/>
    </row>
    <row r="296" spans="2:2" x14ac:dyDescent="0.3">
      <c r="B296" s="288"/>
    </row>
    <row r="297" spans="2:2" x14ac:dyDescent="0.3">
      <c r="B297" s="288"/>
    </row>
    <row r="298" spans="2:2" x14ac:dyDescent="0.3">
      <c r="B298" s="288"/>
    </row>
    <row r="299" spans="2:2" x14ac:dyDescent="0.3">
      <c r="B299" s="288"/>
    </row>
    <row r="300" spans="2:2" x14ac:dyDescent="0.3">
      <c r="B300" s="288"/>
    </row>
    <row r="301" spans="2:2" x14ac:dyDescent="0.3">
      <c r="B301" s="288"/>
    </row>
    <row r="302" spans="2:2" x14ac:dyDescent="0.3">
      <c r="B302" s="288"/>
    </row>
    <row r="303" spans="2:2" x14ac:dyDescent="0.3">
      <c r="B303" s="288"/>
    </row>
    <row r="304" spans="2:2" x14ac:dyDescent="0.3">
      <c r="B304" s="288"/>
    </row>
    <row r="305" spans="2:2" x14ac:dyDescent="0.3">
      <c r="B305" s="288"/>
    </row>
    <row r="306" spans="2:2" x14ac:dyDescent="0.3">
      <c r="B306" s="288"/>
    </row>
    <row r="307" spans="2:2" x14ac:dyDescent="0.3">
      <c r="B307" s="288"/>
    </row>
    <row r="308" spans="2:2" x14ac:dyDescent="0.3">
      <c r="B308" s="288"/>
    </row>
    <row r="309" spans="2:2" x14ac:dyDescent="0.3">
      <c r="B309" s="288"/>
    </row>
    <row r="310" spans="2:2" x14ac:dyDescent="0.3">
      <c r="B310" s="288"/>
    </row>
  </sheetData>
  <mergeCells count="26">
    <mergeCell ref="B19:B21"/>
    <mergeCell ref="C19:C21"/>
    <mergeCell ref="F19:F21"/>
    <mergeCell ref="C22:C23"/>
    <mergeCell ref="D22:D23"/>
    <mergeCell ref="E22:E23"/>
    <mergeCell ref="F22:F23"/>
    <mergeCell ref="B14:B15"/>
    <mergeCell ref="C14:C15"/>
    <mergeCell ref="F14:F15"/>
    <mergeCell ref="B16:B18"/>
    <mergeCell ref="C16:C18"/>
    <mergeCell ref="F16:F18"/>
    <mergeCell ref="B9:B11"/>
    <mergeCell ref="C9:C11"/>
    <mergeCell ref="F9:F11"/>
    <mergeCell ref="B12:B13"/>
    <mergeCell ref="C12:C13"/>
    <mergeCell ref="F12:F13"/>
    <mergeCell ref="B4:B5"/>
    <mergeCell ref="C4:C5"/>
    <mergeCell ref="E4:E5"/>
    <mergeCell ref="F4:F5"/>
    <mergeCell ref="B6:B8"/>
    <mergeCell ref="C6:C8"/>
    <mergeCell ref="F6:F8"/>
  </mergeCell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2" tint="-0.249977111117893"/>
  </sheetPr>
  <dimension ref="A1:G36"/>
  <sheetViews>
    <sheetView zoomScaleNormal="100" workbookViewId="0">
      <selection activeCell="D31" sqref="D31"/>
    </sheetView>
  </sheetViews>
  <sheetFormatPr defaultColWidth="8.88671875" defaultRowHeight="14.4" x14ac:dyDescent="0.3"/>
  <cols>
    <col min="1" max="1" width="27.33203125" style="2" bestFit="1" customWidth="1"/>
    <col min="2" max="2" width="22.6640625" style="2" bestFit="1" customWidth="1"/>
    <col min="3" max="3" width="14.33203125" style="2" customWidth="1"/>
    <col min="4" max="4" width="11.33203125" style="2" customWidth="1"/>
    <col min="5" max="16384" width="8.88671875" style="2"/>
  </cols>
  <sheetData>
    <row r="1" spans="1:7" ht="18" x14ac:dyDescent="0.35">
      <c r="A1" s="56" t="s">
        <v>42</v>
      </c>
      <c r="B1" s="8"/>
      <c r="C1" s="8"/>
      <c r="D1" s="8"/>
    </row>
    <row r="2" spans="1:7" ht="18" x14ac:dyDescent="0.35">
      <c r="A2" s="4"/>
      <c r="B2" s="8"/>
      <c r="C2" s="8"/>
      <c r="D2" s="8"/>
    </row>
    <row r="3" spans="1:7" ht="15" thickBot="1" x14ac:dyDescent="0.35">
      <c r="A3" s="17" t="s">
        <v>70</v>
      </c>
      <c r="B3" s="17" t="s">
        <v>15</v>
      </c>
      <c r="C3" s="17" t="s">
        <v>29</v>
      </c>
      <c r="D3" s="17" t="s">
        <v>1</v>
      </c>
    </row>
    <row r="4" spans="1:7" x14ac:dyDescent="0.3">
      <c r="A4" s="57" t="s">
        <v>10</v>
      </c>
      <c r="B4" s="58" t="s">
        <v>9</v>
      </c>
      <c r="C4" s="57" t="s">
        <v>26</v>
      </c>
      <c r="D4" s="58" t="s">
        <v>2</v>
      </c>
      <c r="F4" s="53"/>
    </row>
    <row r="5" spans="1:7" x14ac:dyDescent="0.3">
      <c r="A5" s="57" t="s">
        <v>11</v>
      </c>
      <c r="B5" s="58" t="s">
        <v>9</v>
      </c>
      <c r="C5" s="57" t="s">
        <v>26</v>
      </c>
      <c r="D5" s="58" t="s">
        <v>6</v>
      </c>
      <c r="F5" s="53"/>
    </row>
    <row r="6" spans="1:7" x14ac:dyDescent="0.3">
      <c r="A6" s="57" t="s">
        <v>20</v>
      </c>
      <c r="B6" s="58" t="s">
        <v>9</v>
      </c>
      <c r="C6" s="57" t="s">
        <v>26</v>
      </c>
      <c r="D6" s="58" t="s">
        <v>6</v>
      </c>
      <c r="F6" s="53"/>
    </row>
    <row r="7" spans="1:7" x14ac:dyDescent="0.3">
      <c r="A7" s="57" t="s">
        <v>21</v>
      </c>
      <c r="B7" s="58" t="s">
        <v>9</v>
      </c>
      <c r="C7" s="57" t="s">
        <v>26</v>
      </c>
      <c r="D7" s="57" t="s">
        <v>16</v>
      </c>
      <c r="F7" s="53"/>
      <c r="G7" s="53"/>
    </row>
    <row r="8" spans="1:7" x14ac:dyDescent="0.3">
      <c r="A8" s="57" t="s">
        <v>12</v>
      </c>
      <c r="B8" s="59" t="s">
        <v>7</v>
      </c>
      <c r="C8" s="57" t="s">
        <v>26</v>
      </c>
      <c r="D8" s="57" t="s">
        <v>16</v>
      </c>
      <c r="F8" s="53"/>
      <c r="G8" s="53"/>
    </row>
    <row r="9" spans="1:7" x14ac:dyDescent="0.3">
      <c r="A9" s="59" t="s">
        <v>23</v>
      </c>
      <c r="B9" s="59" t="s">
        <v>7</v>
      </c>
      <c r="C9" s="59" t="s">
        <v>26</v>
      </c>
      <c r="D9" s="59" t="s">
        <v>2</v>
      </c>
      <c r="F9" s="53"/>
      <c r="G9" s="53"/>
    </row>
    <row r="10" spans="1:7" x14ac:dyDescent="0.3">
      <c r="A10" s="57" t="s">
        <v>24</v>
      </c>
      <c r="B10" s="57" t="s">
        <v>7</v>
      </c>
      <c r="C10" s="57" t="s">
        <v>26</v>
      </c>
      <c r="D10" s="57" t="s">
        <v>16</v>
      </c>
      <c r="F10" s="53"/>
      <c r="G10" s="53"/>
    </row>
    <row r="11" spans="1:7" x14ac:dyDescent="0.3">
      <c r="A11" s="57" t="s">
        <v>37</v>
      </c>
      <c r="B11" s="57" t="s">
        <v>7</v>
      </c>
      <c r="C11" s="57" t="s">
        <v>27</v>
      </c>
      <c r="D11" s="57" t="s">
        <v>17</v>
      </c>
      <c r="F11" s="53"/>
      <c r="G11" s="53"/>
    </row>
    <row r="12" spans="1:7" x14ac:dyDescent="0.3">
      <c r="A12" s="57" t="s">
        <v>35</v>
      </c>
      <c r="B12" s="57" t="s">
        <v>7</v>
      </c>
      <c r="C12" s="57" t="s">
        <v>26</v>
      </c>
      <c r="D12" s="57" t="s">
        <v>25</v>
      </c>
      <c r="F12" s="53"/>
      <c r="G12" s="53"/>
    </row>
    <row r="13" spans="1:7" x14ac:dyDescent="0.3">
      <c r="A13" s="57" t="s">
        <v>22</v>
      </c>
      <c r="B13" s="57" t="s">
        <v>7</v>
      </c>
      <c r="C13" s="57" t="s">
        <v>26</v>
      </c>
      <c r="D13" s="57" t="s">
        <v>2</v>
      </c>
      <c r="F13" s="53"/>
      <c r="G13" s="53"/>
    </row>
    <row r="14" spans="1:7" x14ac:dyDescent="0.3">
      <c r="A14" s="57" t="s">
        <v>36</v>
      </c>
      <c r="B14" s="57" t="s">
        <v>7</v>
      </c>
      <c r="C14" s="57" t="s">
        <v>28</v>
      </c>
      <c r="D14" s="57" t="s">
        <v>18</v>
      </c>
      <c r="F14" s="53"/>
      <c r="G14" s="53"/>
    </row>
    <row r="15" spans="1:7" x14ac:dyDescent="0.3">
      <c r="A15" s="57" t="s">
        <v>14</v>
      </c>
      <c r="B15" s="57" t="s">
        <v>7</v>
      </c>
      <c r="C15" s="57" t="s">
        <v>28</v>
      </c>
      <c r="D15" s="57" t="s">
        <v>19</v>
      </c>
      <c r="F15" s="53"/>
      <c r="G15" s="53"/>
    </row>
    <row r="16" spans="1:7" x14ac:dyDescent="0.3">
      <c r="A16" s="57" t="s">
        <v>13</v>
      </c>
      <c r="B16" s="57" t="s">
        <v>599</v>
      </c>
      <c r="C16" s="57" t="s">
        <v>26</v>
      </c>
      <c r="D16" s="57" t="s">
        <v>17</v>
      </c>
      <c r="F16" s="53"/>
      <c r="G16" s="53"/>
    </row>
    <row r="17" spans="1:7" x14ac:dyDescent="0.3">
      <c r="A17" s="57" t="s">
        <v>8</v>
      </c>
      <c r="B17" s="57" t="s">
        <v>599</v>
      </c>
      <c r="C17" s="57" t="s">
        <v>26</v>
      </c>
      <c r="D17" s="57" t="s">
        <v>17</v>
      </c>
      <c r="F17" s="53"/>
      <c r="G17" s="53"/>
    </row>
    <row r="18" spans="1:7" x14ac:dyDescent="0.3">
      <c r="A18" s="57" t="s">
        <v>33</v>
      </c>
      <c r="B18" s="57" t="s">
        <v>599</v>
      </c>
      <c r="C18" s="57" t="s">
        <v>26</v>
      </c>
      <c r="D18" s="57" t="s">
        <v>17</v>
      </c>
      <c r="F18" s="53"/>
      <c r="G18" s="53"/>
    </row>
    <row r="19" spans="1:7" x14ac:dyDescent="0.3">
      <c r="A19" s="57" t="s">
        <v>34</v>
      </c>
      <c r="B19" s="57" t="s">
        <v>599</v>
      </c>
      <c r="C19" s="57" t="s">
        <v>26</v>
      </c>
      <c r="D19" s="57" t="s">
        <v>17</v>
      </c>
      <c r="F19" s="53"/>
      <c r="G19" s="53"/>
    </row>
    <row r="20" spans="1:7" x14ac:dyDescent="0.3">
      <c r="A20" s="57" t="s">
        <v>600</v>
      </c>
      <c r="B20" s="57" t="s">
        <v>599</v>
      </c>
      <c r="C20" s="57" t="s">
        <v>26</v>
      </c>
      <c r="D20" s="57" t="s">
        <v>17</v>
      </c>
    </row>
    <row r="21" spans="1:7" x14ac:dyDescent="0.3">
      <c r="A21" s="57"/>
      <c r="B21" s="57"/>
      <c r="C21" s="57"/>
      <c r="D21" s="57"/>
    </row>
    <row r="22" spans="1:7" x14ac:dyDescent="0.3">
      <c r="A22" s="57"/>
      <c r="B22" s="57"/>
      <c r="C22" s="57"/>
      <c r="D22" s="57"/>
    </row>
    <row r="23" spans="1:7" ht="15" thickBot="1" x14ac:dyDescent="0.35">
      <c r="A23" s="17" t="s">
        <v>67</v>
      </c>
      <c r="B23" s="17" t="s">
        <v>69</v>
      </c>
      <c r="C23" s="17" t="s">
        <v>64</v>
      </c>
      <c r="D23" s="57"/>
    </row>
    <row r="24" spans="1:7" x14ac:dyDescent="0.3">
      <c r="A24" s="60" t="s">
        <v>69</v>
      </c>
      <c r="B24" s="22" t="s">
        <v>60</v>
      </c>
      <c r="C24" s="22" t="s">
        <v>41</v>
      </c>
      <c r="D24" s="57"/>
    </row>
    <row r="25" spans="1:7" x14ac:dyDescent="0.3">
      <c r="A25" s="61" t="s">
        <v>64</v>
      </c>
      <c r="B25" s="22" t="s">
        <v>61</v>
      </c>
      <c r="C25" s="22" t="s">
        <v>65</v>
      </c>
      <c r="D25" s="57"/>
    </row>
    <row r="26" spans="1:7" x14ac:dyDescent="0.3">
      <c r="A26" s="61"/>
      <c r="B26" s="22" t="s">
        <v>62</v>
      </c>
      <c r="C26" s="22" t="s">
        <v>66</v>
      </c>
      <c r="D26" s="57"/>
    </row>
    <row r="27" spans="1:7" x14ac:dyDescent="0.3">
      <c r="A27" s="61"/>
      <c r="B27" s="22" t="s">
        <v>57</v>
      </c>
      <c r="C27" s="22"/>
      <c r="D27" s="57"/>
    </row>
    <row r="28" spans="1:7" x14ac:dyDescent="0.3">
      <c r="A28" s="61"/>
      <c r="B28" s="22" t="s">
        <v>63</v>
      </c>
      <c r="C28" s="22"/>
      <c r="D28" s="57"/>
    </row>
    <row r="29" spans="1:7" x14ac:dyDescent="0.3">
      <c r="A29" s="61"/>
      <c r="B29" s="22" t="s">
        <v>53</v>
      </c>
      <c r="C29" s="22"/>
      <c r="D29" s="57"/>
    </row>
    <row r="30" spans="1:7" x14ac:dyDescent="0.3">
      <c r="A30" s="61"/>
      <c r="B30" s="22" t="s">
        <v>58</v>
      </c>
      <c r="C30" s="22"/>
      <c r="D30" s="57"/>
    </row>
    <row r="31" spans="1:7" x14ac:dyDescent="0.3">
      <c r="A31" s="61"/>
      <c r="B31" s="22" t="s">
        <v>54</v>
      </c>
      <c r="C31" s="22"/>
      <c r="D31" s="57"/>
    </row>
    <row r="32" spans="1:7" x14ac:dyDescent="0.3">
      <c r="A32" s="61"/>
      <c r="B32" s="22" t="s">
        <v>55</v>
      </c>
      <c r="C32" s="22"/>
      <c r="D32" s="57"/>
    </row>
    <row r="33" spans="1:4" x14ac:dyDescent="0.3">
      <c r="A33" s="61"/>
      <c r="B33" s="22" t="s">
        <v>59</v>
      </c>
      <c r="C33" s="22"/>
      <c r="D33" s="57"/>
    </row>
    <row r="34" spans="1:4" x14ac:dyDescent="0.3">
      <c r="A34" s="61"/>
      <c r="B34" s="22" t="s">
        <v>56</v>
      </c>
      <c r="C34" s="22"/>
      <c r="D34" s="57"/>
    </row>
    <row r="35" spans="1:4" x14ac:dyDescent="0.3">
      <c r="A35" s="61"/>
      <c r="B35" s="22" t="s">
        <v>68</v>
      </c>
      <c r="C35" s="22"/>
      <c r="D35" s="57"/>
    </row>
    <row r="36" spans="1:4" x14ac:dyDescent="0.3">
      <c r="A36" s="3"/>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CC58EB6DDD042AF64737FFB4292D8" ma:contentTypeVersion="11" ma:contentTypeDescription="Create a new document." ma:contentTypeScope="" ma:versionID="13f97a97acb76151d70d6bfa6f20dde2">
  <xsd:schema xmlns:xsd="http://www.w3.org/2001/XMLSchema" xmlns:xs="http://www.w3.org/2001/XMLSchema" xmlns:p="http://schemas.microsoft.com/office/2006/metadata/properties" xmlns:ns2="8eef3743-c7b3-4cbe-8837-b6e805be353c" targetNamespace="http://schemas.microsoft.com/office/2006/metadata/properties" ma:root="true" ma:fieldsID="9d326f15e9f28263b4a2e5035394f321" ns2:_="">
    <xsd:import namespace="8eef3743-c7b3-4cbe-8837-b6e805be353c"/>
    <xsd:element name="properties">
      <xsd:complexType>
        <xsd:sequence>
          <xsd:element name="documentManagement">
            <xsd:complexType>
              <xsd:all>
                <xsd:element ref="ns2:_dlc_DocId" minOccurs="0"/>
                <xsd:element ref="ns2:_dlc_DocIdUrl" minOccurs="0"/>
                <xsd:element ref="ns2:_dlc_DocIdPersistId" minOccurs="0"/>
                <xsd:element ref="ns2:Docket_x0020_Number" minOccurs="0"/>
                <xsd:element ref="ns2:k2a3b5fc29f742a38f72e68b777baa26" minOccurs="0"/>
                <xsd:element ref="ns2:TaxCatchAll" minOccurs="0"/>
                <xsd:element ref="ns2:Received_x0020_From" minOccurs="0"/>
                <xsd:element ref="ns2:bfc617c42d804116a0a5feb0906d720d" minOccurs="0"/>
                <xsd:element ref="ns2:jbf85ac70d5848c6836ba15e22d94e70" minOccurs="0"/>
                <xsd:element ref="ns2:ia56c5f4991045989a786b6ecb732719"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ef3743-c7b3-4cbe-8837-b6e805be353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ocket_x0020_Number" ma:index="11" nillable="true" ma:displayName="Docket Number" ma:internalName="Docket_x0020_Number">
      <xsd:simpleType>
        <xsd:restriction base="dms:Text">
          <xsd:maxLength value="32"/>
        </xsd:restriction>
      </xsd:simpleType>
    </xsd:element>
    <xsd:element name="k2a3b5fc29f742a38f72e68b777baa26" ma:index="13" nillable="true" ma:taxonomy="true" ma:internalName="k2a3b5fc29f742a38f72e68b777baa26" ma:taxonomyFieldName="Document_x0020_Type" ma:displayName="Document Type" ma:default="" ma:fieldId="{42a3b5fc-29f7-42a3-8f72-e68b777baa26}" ma:sspId="a3ae1311-9ec1-44ed-9b85-20ca267aa743" ma:termSetId="4920f4ef-3ff7-430b-a2e3-4066540b3b46"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234b91fd-55c5-49f0-95fc-2af2c5baedaf}" ma:internalName="TaxCatchAll" ma:showField="CatchAllData" ma:web="8eef3743-c7b3-4cbe-8837-b6e805be353c">
      <xsd:complexType>
        <xsd:complexContent>
          <xsd:extension base="dms:MultiChoiceLookup">
            <xsd:sequence>
              <xsd:element name="Value" type="dms:Lookup" maxOccurs="unbounded" minOccurs="0" nillable="true"/>
            </xsd:sequence>
          </xsd:extension>
        </xsd:complexContent>
      </xsd:complexType>
    </xsd:element>
    <xsd:element name="Received_x0020_From" ma:index="15" nillable="true" ma:displayName="Received From" ma:internalName="Received_x0020_From">
      <xsd:simpleType>
        <xsd:restriction base="dms:Text">
          <xsd:maxLength value="255"/>
        </xsd:restriction>
      </xsd:simpleType>
    </xsd:element>
    <xsd:element name="bfc617c42d804116a0a5feb0906d720d" ma:index="17" nillable="true" ma:taxonomy="true" ma:internalName="bfc617c42d804116a0a5feb0906d720d" ma:taxonomyFieldName="Subject_x0020_Areas" ma:displayName="Subject Areas" ma:default="" ma:fieldId="{bfc617c4-2d80-4116-a0a5-feb0906d720d}" ma:taxonomyMulti="true" ma:sspId="a3ae1311-9ec1-44ed-9b85-20ca267aa743" ma:termSetId="cd7814c8-04c0-4947-a362-3e9c7caefa41" ma:anchorId="00000000-0000-0000-0000-000000000000" ma:open="false" ma:isKeyword="false">
      <xsd:complexType>
        <xsd:sequence>
          <xsd:element ref="pc:Terms" minOccurs="0" maxOccurs="1"/>
        </xsd:sequence>
      </xsd:complexType>
    </xsd:element>
    <xsd:element name="jbf85ac70d5848c6836ba15e22d94e70" ma:index="19" nillable="true" ma:taxonomy="true" ma:internalName="jbf85ac70d5848c6836ba15e22d94e70" ma:taxonomyFieldName="Submission_x0020_Type" ma:displayName="Submission Type" ma:default="" ma:fieldId="{3bf85ac7-0d58-48c6-836b-a15e22d94e70}" ma:sspId="a3ae1311-9ec1-44ed-9b85-20ca267aa743" ma:termSetId="81d50c0d-c30e-4c77-a756-69747127f684" ma:anchorId="00000000-0000-0000-0000-000000000000" ma:open="false" ma:isKeyword="false">
      <xsd:complexType>
        <xsd:sequence>
          <xsd:element ref="pc:Terms" minOccurs="0" maxOccurs="1"/>
        </xsd:sequence>
      </xsd:complexType>
    </xsd:element>
    <xsd:element name="ia56c5f4991045989a786b6ecb732719" ma:index="21" nillable="true" ma:taxonomy="true" ma:internalName="ia56c5f4991045989a786b6ecb732719" ma:taxonomyFieldName="Submitter_x0020_Role" ma:displayName="Submitter Role" ma:default="" ma:fieldId="{2a56c5f4-9910-4598-9a78-6b6ecb732719}" ma:sspId="a3ae1311-9ec1-44ed-9b85-20ca267aa743" ma:termSetId="d4ace8ae-a4c4-4770-a8b9-bc6c67c601d9"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Received_x0020_From xmlns="8eef3743-c7b3-4cbe-8837-b6e805be353c">California Energy Commission</Received_x0020_From>
    <Docket_x0020_Number xmlns="8eef3743-c7b3-4cbe-8837-b6e805be353c">17-IEPR-06</Docket_x0020_Number>
    <TaxCatchAll xmlns="8eef3743-c7b3-4cbe-8837-b6e805be353c">
      <Value>152</Value>
      <Value>8</Value>
      <Value>6</Value>
      <Value>3</Value>
    </TaxCatchAll>
    <jbf85ac70d5848c6836ba15e22d94e70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6786e4f6-aafd-416d-a977-1b2d5f456edf</TermId>
        </TermInfo>
      </Terms>
    </jbf85ac70d5848c6836ba15e22d94e70>
    <ia56c5f4991045989a786b6ecb732719 xmlns="8eef3743-c7b3-4cbe-8837-b6e805be353c">
      <Terms xmlns="http://schemas.microsoft.com/office/infopath/2007/PartnerControls">
        <TermInfo xmlns="http://schemas.microsoft.com/office/infopath/2007/PartnerControls">
          <TermName xmlns="http://schemas.microsoft.com/office/infopath/2007/PartnerControls">Commission Staff</TermName>
          <TermId xmlns="http://schemas.microsoft.com/office/infopath/2007/PartnerControls">33d9c16f-f938-4210-84d3-7f3ed959b9d5</TermId>
        </TermInfo>
      </Terms>
    </ia56c5f4991045989a786b6ecb732719>
    <bfc617c42d804116a0a5feb0906d720d xmlns="8eef3743-c7b3-4cbe-8837-b6e805be353c">
      <Terms xmlns="http://schemas.microsoft.com/office/infopath/2007/PartnerControls">
        <TermInfo xmlns="http://schemas.microsoft.com/office/infopath/2007/PartnerControls">
          <TermName xmlns="http://schemas.microsoft.com/office/infopath/2007/PartnerControls">IEPR 2017-11-08 Business Meeting to Consider Adoption of SB350 EE Savings Doubling Targets</TermName>
          <TermId xmlns="http://schemas.microsoft.com/office/infopath/2007/PartnerControls">74f01be4-107e-42d8-b496-c1d5352d8635</TermId>
        </TermInfo>
      </Terms>
    </bfc617c42d804116a0a5feb0906d720d>
    <k2a3b5fc29f742a38f72e68b777baa26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f3c81208-9d0f-49cc-afc5-e227f36ec0e7</TermId>
        </TermInfo>
      </Terms>
    </k2a3b5fc29f742a38f72e68b777baa26>
    <_dlc_DocId xmlns="8eef3743-c7b3-4cbe-8837-b6e805be353c">Z5JXHV6S7NA6-3-113407</_dlc_DocId>
    <_dlc_DocIdUrl xmlns="8eef3743-c7b3-4cbe-8837-b6e805be353c">
      <Url>http://efilingspinternal/_layouts/DocIdRedir.aspx?ID=Z5JXHV6S7NA6-3-113407</Url>
      <Description>Z5JXHV6S7NA6-3-113407</Description>
    </_dlc_DocIdUrl>
  </documentManagement>
</p:properties>
</file>

<file path=customXml/itemProps1.xml><?xml version="1.0" encoding="utf-8"?>
<ds:datastoreItem xmlns:ds="http://schemas.openxmlformats.org/officeDocument/2006/customXml" ds:itemID="{E2B9B5FC-1F7B-4659-8CC5-2D2B2B803B70}"/>
</file>

<file path=customXml/itemProps2.xml><?xml version="1.0" encoding="utf-8"?>
<ds:datastoreItem xmlns:ds="http://schemas.openxmlformats.org/officeDocument/2006/customXml" ds:itemID="{DA4F767A-82D9-4A9F-878C-A002C63C9147}"/>
</file>

<file path=customXml/itemProps3.xml><?xml version="1.0" encoding="utf-8"?>
<ds:datastoreItem xmlns:ds="http://schemas.openxmlformats.org/officeDocument/2006/customXml" ds:itemID="{2647F4A8-E9B1-4299-9FAD-C88A3272E4BE}"/>
</file>

<file path=customXml/itemProps4.xml><?xml version="1.0" encoding="utf-8"?>
<ds:datastoreItem xmlns:ds="http://schemas.openxmlformats.org/officeDocument/2006/customXml" ds:itemID="{7E0A6909-8F62-4CAB-A506-9D11E3331131}"/>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6" baseType="variant">
      <vt:variant>
        <vt:lpstr>Worksheets</vt:lpstr>
      </vt:variant>
      <vt:variant>
        <vt:i4>9</vt:i4>
      </vt:variant>
      <vt:variant>
        <vt:lpstr>Charts</vt:lpstr>
      </vt:variant>
      <vt:variant>
        <vt:i4>2</vt:i4>
      </vt:variant>
      <vt:variant>
        <vt:lpstr>Named Ranges</vt:lpstr>
      </vt:variant>
      <vt:variant>
        <vt:i4>8</vt:i4>
      </vt:variant>
    </vt:vector>
  </HeadingPairs>
  <TitlesOfParts>
    <vt:vector size="19" baseType="lpstr">
      <vt:lpstr>Home</vt:lpstr>
      <vt:lpstr>Program Analysis</vt:lpstr>
      <vt:lpstr>SB 350 Potential</vt:lpstr>
      <vt:lpstr>Reference</vt:lpstr>
      <vt:lpstr>Conservative</vt:lpstr>
      <vt:lpstr>Aggressive</vt:lpstr>
      <vt:lpstr>DGS Projects Funded</vt:lpstr>
      <vt:lpstr>IOU vs DGS spending</vt:lpstr>
      <vt:lpstr>Look-up</vt:lpstr>
      <vt:lpstr>Graph (electricity)</vt:lpstr>
      <vt:lpstr>Graph (gas)</vt:lpstr>
      <vt:lpstr>Bldg_Sectors</vt:lpstr>
      <vt:lpstr>Non_Residential</vt:lpstr>
      <vt:lpstr>NR_BldgTypes</vt:lpstr>
      <vt:lpstr>'DGS Projects Funded'!Print_Area</vt:lpstr>
      <vt:lpstr>'DGS Projects Funded'!Print_Titles</vt:lpstr>
      <vt:lpstr>Programs</vt:lpstr>
      <vt:lpstr>RES_BldgTypes</vt:lpstr>
      <vt:lpstr>Residential</vt:lpstr>
    </vt:vector>
  </TitlesOfParts>
  <Company>California Energy Commission</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 Workbook - Appendix A10 - DGS Energy Efficiency Retrofit Program</dc:title>
  <dc:creator>CEC</dc:creator>
  <cp:lastModifiedBy>Skye Lei</cp:lastModifiedBy>
  <cp:lastPrinted>2016-12-13T19:21:36Z</cp:lastPrinted>
  <dcterms:created xsi:type="dcterms:W3CDTF">2016-08-03T20:53:52Z</dcterms:created>
  <dcterms:modified xsi:type="dcterms:W3CDTF">2017-08-19T00:43:58Z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0x01010060CCC58EB6DDD042AF64737FFB4292D8</vt:lpwstr>
  </property>
  <property fmtid="{D5CDD505-2E9C-101B-9397-08002B2CF9AE}" pid="3" name="_dlc_DocIdItemGuid">
    <vt:lpwstr>0a6c9307-104b-4629-ac4f-c43ef64a344f</vt:lpwstr>
  </property>
  <property fmtid="{D5CDD505-2E9C-101B-9397-08002B2CF9AE}" pid="4" name="Subject_x0020_Areas">
    <vt:lpwstr>152;#IEPR 2017-11-08 Business Meeting to Consider Adoption of SB350 EE Savings Doubling Targets|74f01be4-107e-42d8-b496-c1d5352d8635</vt:lpwstr>
  </property>
  <property fmtid="{D5CDD505-2E9C-101B-9397-08002B2CF9AE}" pid="5" name="_CopySource">
    <vt:lpwstr>http://efilingspinternal/PendingDocuments/17-IEPR-06/20171025T140055_Program_Workbook_A10_DGS_EE_Retrofit.xlsx</vt:lpwstr>
  </property>
  <property fmtid="{D5CDD505-2E9C-101B-9397-08002B2CF9AE}" pid="6" name="Subject Areas">
    <vt:lpwstr>152;#IEPR 2017-11-08 Business Meeting to Consider Adoption of SB350 EE Savings Doubling Targets|74f01be4-107e-42d8-b496-c1d5352d8635</vt:lpwstr>
  </property>
  <property fmtid="{D5CDD505-2E9C-101B-9397-08002B2CF9AE}" pid="7" name="Submission Type">
    <vt:lpwstr>6;#Document|6786e4f6-aafd-416d-a977-1b2d5f456edf</vt:lpwstr>
  </property>
  <property fmtid="{D5CDD505-2E9C-101B-9397-08002B2CF9AE}" pid="8" name="Submitter Role">
    <vt:lpwstr>8;#Commission Staff|33d9c16f-f938-4210-84d3-7f3ed959b9d5</vt:lpwstr>
  </property>
  <property fmtid="{D5CDD505-2E9C-101B-9397-08002B2CF9AE}" pid="9" name="Order">
    <vt:r8>2492800</vt:r8>
  </property>
  <property fmtid="{D5CDD505-2E9C-101B-9397-08002B2CF9AE}" pid="10" name="Document Type">
    <vt:lpwstr>3;#Document|f3c81208-9d0f-49cc-afc5-e227f36ec0e7</vt:lpwstr>
  </property>
  <property fmtid="{D5CDD505-2E9C-101B-9397-08002B2CF9AE}" pid="11" name="xd_ProgID">
    <vt:lpwstr/>
  </property>
  <property fmtid="{D5CDD505-2E9C-101B-9397-08002B2CF9AE}" pid="12" name="_SourceUrl">
    <vt:lpwstr/>
  </property>
  <property fmtid="{D5CDD505-2E9C-101B-9397-08002B2CF9AE}" pid="13" name="_SharedFileIndex">
    <vt:lpwstr/>
  </property>
  <property fmtid="{D5CDD505-2E9C-101B-9397-08002B2CF9AE}" pid="14" name="TemplateUrl">
    <vt:lpwstr/>
  </property>
</Properties>
</file>