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 autoCompressPictures="0">
  <p:sldMasterIdLst>
    <p:sldMasterId id="2147493455" r:id="rId1"/>
  </p:sldMasterIdLst>
  <p:notesMasterIdLst>
    <p:notesMasterId r:id="rId29"/>
  </p:notesMasterIdLst>
  <p:handoutMasterIdLst>
    <p:handoutMasterId r:id="rId30"/>
  </p:handoutMasterIdLst>
  <p:sldIdLst>
    <p:sldId id="256" r:id="rId2"/>
    <p:sldId id="314" r:id="rId3"/>
    <p:sldId id="306" r:id="rId4"/>
    <p:sldId id="307" r:id="rId5"/>
    <p:sldId id="308" r:id="rId6"/>
    <p:sldId id="309" r:id="rId7"/>
    <p:sldId id="310" r:id="rId8"/>
    <p:sldId id="311" r:id="rId9"/>
    <p:sldId id="312" r:id="rId10"/>
    <p:sldId id="318" r:id="rId11"/>
    <p:sldId id="259" r:id="rId12"/>
    <p:sldId id="258" r:id="rId13"/>
    <p:sldId id="302" r:id="rId14"/>
    <p:sldId id="323" r:id="rId15"/>
    <p:sldId id="324" r:id="rId16"/>
    <p:sldId id="275" r:id="rId17"/>
    <p:sldId id="304" r:id="rId18"/>
    <p:sldId id="289" r:id="rId19"/>
    <p:sldId id="303" r:id="rId20"/>
    <p:sldId id="290" r:id="rId21"/>
    <p:sldId id="319" r:id="rId22"/>
    <p:sldId id="316" r:id="rId23"/>
    <p:sldId id="301" r:id="rId24"/>
    <p:sldId id="317" r:id="rId25"/>
    <p:sldId id="305" r:id="rId26"/>
    <p:sldId id="320" r:id="rId27"/>
    <p:sldId id="321" r:id="rId28"/>
  </p:sldIdLst>
  <p:sldSz cx="9144000" cy="5143500" type="screen16x9"/>
  <p:notesSz cx="9296400" cy="7010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8F8F8"/>
    <a:srgbClr val="2A8A75"/>
    <a:srgbClr val="4D4D4F"/>
    <a:srgbClr val="5F6062"/>
    <a:srgbClr val="46A9E0"/>
    <a:srgbClr val="E8A433"/>
    <a:srgbClr val="313231"/>
    <a:srgbClr val="226B9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988" autoAdjust="0"/>
    <p:restoredTop sz="86957"/>
  </p:normalViewPr>
  <p:slideViewPr>
    <p:cSldViewPr snapToGrid="0" snapToObjects="1">
      <p:cViewPr varScale="1">
        <p:scale>
          <a:sx n="124" d="100"/>
          <a:sy n="124" d="100"/>
        </p:scale>
        <p:origin x="420" y="9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49" d="100"/>
        <a:sy n="149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handoutMaster" Target="handoutMasters/handoutMaster1.xml"/><Relationship Id="rId8" Type="http://schemas.openxmlformats.org/officeDocument/2006/relationships/slide" Target="slides/slide7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image" Target="../media/image28.pn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image" Target="../media/image28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CA554B6-3C27-4EB5-BB0F-3EFFE572682B}" type="doc">
      <dgm:prSet loTypeId="urn:microsoft.com/office/officeart/2005/8/layout/vList4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E3F9439-3D30-4986-B718-D31C50527CC5}">
      <dgm:prSet phldrT="[Text]" custT="1"/>
      <dgm:spPr>
        <a:solidFill>
          <a:srgbClr val="2A8A75"/>
        </a:solidFill>
      </dgm:spPr>
      <dgm:t>
        <a:bodyPr/>
        <a:lstStyle/>
        <a:p>
          <a:r>
            <a:rPr lang="en-US" sz="2800" dirty="0" smtClean="0">
              <a:latin typeface="Arial" panose="020B0604020202020204" pitchFamily="34" charset="0"/>
              <a:cs typeface="Arial" panose="020B0604020202020204" pitchFamily="34" charset="0"/>
            </a:rPr>
            <a:t>Cut community health risk  </a:t>
          </a:r>
          <a:r>
            <a:rPr lang="en-US" sz="2000" dirty="0" smtClean="0">
              <a:latin typeface="Arial" panose="020B0604020202020204" pitchFamily="34" charset="0"/>
              <a:cs typeface="Arial" panose="020B0604020202020204" pitchFamily="34" charset="0"/>
            </a:rPr>
            <a:t>(</a:t>
          </a:r>
          <a:r>
            <a:rPr lang="en-US" sz="1800" dirty="0" smtClean="0">
              <a:latin typeface="Arial" panose="020B0604020202020204" pitchFamily="34" charset="0"/>
              <a:cs typeface="Arial" panose="020B0604020202020204" pitchFamily="34" charset="0"/>
            </a:rPr>
            <a:t>support AB 617 emission reductions</a:t>
          </a:r>
          <a:r>
            <a:rPr lang="en-US" sz="2000" dirty="0" smtClean="0">
              <a:latin typeface="Arial" panose="020B0604020202020204" pitchFamily="34" charset="0"/>
              <a:cs typeface="Arial" panose="020B0604020202020204" pitchFamily="34" charset="0"/>
            </a:rPr>
            <a:t>)</a:t>
          </a:r>
          <a:endParaRPr lang="en-US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BBB86EB-0309-4437-B59F-7C44FF3D4742}" type="parTrans" cxnId="{DE2029E2-1FF9-4ADE-A54F-628F706B2176}">
      <dgm:prSet/>
      <dgm:spPr/>
      <dgm:t>
        <a:bodyPr/>
        <a:lstStyle/>
        <a:p>
          <a:endParaRPr lang="en-US" sz="32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BCE0171-BB02-4C71-BDC5-8EA3989A1215}" type="sibTrans" cxnId="{DE2029E2-1FF9-4ADE-A54F-628F706B2176}">
      <dgm:prSet/>
      <dgm:spPr/>
      <dgm:t>
        <a:bodyPr/>
        <a:lstStyle/>
        <a:p>
          <a:endParaRPr lang="en-US" sz="32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AFF1C2B-7480-48B6-906F-37BB076AD733}">
      <dgm:prSet phldrT="[Text]" custT="1"/>
      <dgm:spPr>
        <a:solidFill>
          <a:srgbClr val="2A8A75"/>
        </a:solidFill>
      </dgm:spPr>
      <dgm:t>
        <a:bodyPr/>
        <a:lstStyle/>
        <a:p>
          <a:r>
            <a:rPr lang="en-US" sz="2800" dirty="0" smtClean="0">
              <a:latin typeface="Arial" panose="020B0604020202020204" pitchFamily="34" charset="0"/>
              <a:cs typeface="Arial" panose="020B0604020202020204" pitchFamily="34" charset="0"/>
            </a:rPr>
            <a:t>Attain regional air standards </a:t>
          </a:r>
          <a:r>
            <a:rPr lang="en-US" sz="2000" dirty="0" smtClean="0">
              <a:latin typeface="Arial" panose="020B0604020202020204" pitchFamily="34" charset="0"/>
              <a:cs typeface="Arial" panose="020B0604020202020204" pitchFamily="34" charset="0"/>
            </a:rPr>
            <a:t>(support State Implementation Plan)</a:t>
          </a:r>
          <a:endParaRPr lang="en-US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4E4AF18-F501-4AFB-9678-9458F03B2813}" type="parTrans" cxnId="{AA0F5F92-D245-41CB-AD81-0AF142CB78D6}">
      <dgm:prSet/>
      <dgm:spPr/>
      <dgm:t>
        <a:bodyPr/>
        <a:lstStyle/>
        <a:p>
          <a:endParaRPr lang="en-US" sz="32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2019631-EE06-426C-90E9-8BC78E2F52E8}" type="sibTrans" cxnId="{AA0F5F92-D245-41CB-AD81-0AF142CB78D6}">
      <dgm:prSet/>
      <dgm:spPr/>
      <dgm:t>
        <a:bodyPr/>
        <a:lstStyle/>
        <a:p>
          <a:endParaRPr lang="en-US" sz="32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69C8C94-02F1-4EF8-812A-0AF2CC0F0265}">
      <dgm:prSet phldrT="[Text]" custT="1"/>
      <dgm:spPr>
        <a:solidFill>
          <a:srgbClr val="2A8A75"/>
        </a:solidFill>
      </dgm:spPr>
      <dgm:t>
        <a:bodyPr/>
        <a:lstStyle/>
        <a:p>
          <a:r>
            <a:rPr lang="en-US" sz="2800" dirty="0" smtClean="0">
              <a:latin typeface="Arial" panose="020B0604020202020204" pitchFamily="34" charset="0"/>
              <a:cs typeface="Arial" panose="020B0604020202020204" pitchFamily="34" charset="0"/>
            </a:rPr>
            <a:t>Mitigate climate change     </a:t>
          </a:r>
          <a:r>
            <a:rPr lang="en-US" sz="2000" dirty="0" smtClean="0">
              <a:latin typeface="Arial" panose="020B0604020202020204" pitchFamily="34" charset="0"/>
              <a:cs typeface="Arial" panose="020B0604020202020204" pitchFamily="34" charset="0"/>
            </a:rPr>
            <a:t>(</a:t>
          </a:r>
          <a:r>
            <a:rPr lang="en-US" sz="1800" dirty="0" smtClean="0">
              <a:latin typeface="Arial" panose="020B0604020202020204" pitchFamily="34" charset="0"/>
              <a:cs typeface="Arial" panose="020B0604020202020204" pitchFamily="34" charset="0"/>
            </a:rPr>
            <a:t>support Scoping Plan and SLCP Plan</a:t>
          </a:r>
          <a:r>
            <a:rPr lang="en-US" sz="2000" dirty="0" smtClean="0">
              <a:latin typeface="Arial" panose="020B0604020202020204" pitchFamily="34" charset="0"/>
              <a:cs typeface="Arial" panose="020B0604020202020204" pitchFamily="34" charset="0"/>
            </a:rPr>
            <a:t>)</a:t>
          </a:r>
          <a:endParaRPr lang="en-US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15542CF-F3AC-4854-8ED0-0F94548A99DD}" type="parTrans" cxnId="{88100725-DEC1-408E-8F66-5CEB286DDF9B}">
      <dgm:prSet/>
      <dgm:spPr/>
      <dgm:t>
        <a:bodyPr/>
        <a:lstStyle/>
        <a:p>
          <a:endParaRPr lang="en-US" sz="32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399E8EC-37CE-409D-B85A-55623463F7FA}" type="sibTrans" cxnId="{88100725-DEC1-408E-8F66-5CEB286DDF9B}">
      <dgm:prSet/>
      <dgm:spPr/>
      <dgm:t>
        <a:bodyPr/>
        <a:lstStyle/>
        <a:p>
          <a:endParaRPr lang="en-US" sz="32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72308E5-94E3-4E57-AFB9-305D7959DEC5}" type="pres">
      <dgm:prSet presAssocID="{BCA554B6-3C27-4EB5-BB0F-3EFFE572682B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F576D344-1071-4C8E-B97E-497F13B203EC}" type="pres">
      <dgm:prSet presAssocID="{2E3F9439-3D30-4986-B718-D31C50527CC5}" presName="comp" presStyleCnt="0"/>
      <dgm:spPr/>
    </dgm:pt>
    <dgm:pt modelId="{0B25E1F0-60F7-4FB4-9E10-DC27FFF998C5}" type="pres">
      <dgm:prSet presAssocID="{2E3F9439-3D30-4986-B718-D31C50527CC5}" presName="box" presStyleLbl="node1" presStyleIdx="0" presStyleCnt="3" custScaleY="118759"/>
      <dgm:spPr/>
      <dgm:t>
        <a:bodyPr/>
        <a:lstStyle/>
        <a:p>
          <a:endParaRPr lang="en-US"/>
        </a:p>
      </dgm:t>
    </dgm:pt>
    <dgm:pt modelId="{F9E94B40-9A40-4930-8D1E-D50A69598194}" type="pres">
      <dgm:prSet presAssocID="{2E3F9439-3D30-4986-B718-D31C50527CC5}" presName="img" presStyleLbl="fgImgPlace1" presStyleIdx="0" presStyleCnt="3" custScaleX="80933" custScaleY="133373" custLinFactNeighborX="1879" custLinFactNeighborY="-905"/>
      <dgm:spPr>
        <a:blipFill rotWithShape="1"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ln w="3175">
          <a:solidFill>
            <a:schemeClr val="tx1"/>
          </a:solidFill>
        </a:ln>
      </dgm:spPr>
      <dgm:t>
        <a:bodyPr/>
        <a:lstStyle/>
        <a:p>
          <a:endParaRPr lang="en-US"/>
        </a:p>
      </dgm:t>
    </dgm:pt>
    <dgm:pt modelId="{EBBAEBA6-F0A6-44A4-850E-CCD950DF994E}" type="pres">
      <dgm:prSet presAssocID="{2E3F9439-3D30-4986-B718-D31C50527CC5}" presName="text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5080DBC-F017-4D56-95FE-9719EDC476B3}" type="pres">
      <dgm:prSet presAssocID="{2BCE0171-BB02-4C71-BDC5-8EA3989A1215}" presName="spacer" presStyleCnt="0"/>
      <dgm:spPr/>
    </dgm:pt>
    <dgm:pt modelId="{50455774-2305-4013-AD85-815EFBB92821}" type="pres">
      <dgm:prSet presAssocID="{2AFF1C2B-7480-48B6-906F-37BB076AD733}" presName="comp" presStyleCnt="0"/>
      <dgm:spPr/>
    </dgm:pt>
    <dgm:pt modelId="{DA45A41C-8CBC-4EA1-90D9-523F8045A4BB}" type="pres">
      <dgm:prSet presAssocID="{2AFF1C2B-7480-48B6-906F-37BB076AD733}" presName="box" presStyleLbl="node1" presStyleIdx="1" presStyleCnt="3" custScaleY="167097"/>
      <dgm:spPr/>
      <dgm:t>
        <a:bodyPr/>
        <a:lstStyle/>
        <a:p>
          <a:endParaRPr lang="en-US"/>
        </a:p>
      </dgm:t>
    </dgm:pt>
    <dgm:pt modelId="{EAF6DA5F-A4CA-45D2-B3F5-3473EB954C17}" type="pres">
      <dgm:prSet presAssocID="{2AFF1C2B-7480-48B6-906F-37BB076AD733}" presName="img" presStyleLbl="fgImgPlace1" presStyleIdx="1" presStyleCnt="3" custScaleX="97905" custScaleY="195596" custLinFactNeighborX="131" custLinFactNeighborY="331"/>
      <dgm:spPr>
        <a:blipFill rotWithShape="1">
          <a:blip xmlns:r="http://schemas.openxmlformats.org/officeDocument/2006/relationships" r:embed="rId2"/>
          <a:stretch>
            <a:fillRect/>
          </a:stretch>
        </a:blipFill>
        <a:ln>
          <a:noFill/>
        </a:ln>
      </dgm:spPr>
      <dgm:t>
        <a:bodyPr/>
        <a:lstStyle/>
        <a:p>
          <a:endParaRPr lang="en-US"/>
        </a:p>
      </dgm:t>
    </dgm:pt>
    <dgm:pt modelId="{E02208D8-8D77-42D9-8F5C-4FCEF5E980A5}" type="pres">
      <dgm:prSet presAssocID="{2AFF1C2B-7480-48B6-906F-37BB076AD733}" presName="text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F9E09CE-4E3F-4881-AF9E-A54D60A8CC83}" type="pres">
      <dgm:prSet presAssocID="{22019631-EE06-426C-90E9-8BC78E2F52E8}" presName="spacer" presStyleCnt="0"/>
      <dgm:spPr/>
    </dgm:pt>
    <dgm:pt modelId="{FC2E0FB8-E106-46A6-B67D-7484F8BDB56E}" type="pres">
      <dgm:prSet presAssocID="{A69C8C94-02F1-4EF8-812A-0AF2CC0F0265}" presName="comp" presStyleCnt="0"/>
      <dgm:spPr/>
    </dgm:pt>
    <dgm:pt modelId="{FC297841-6FA5-44B2-A556-499E49C2D137}" type="pres">
      <dgm:prSet presAssocID="{A69C8C94-02F1-4EF8-812A-0AF2CC0F0265}" presName="box" presStyleLbl="node1" presStyleIdx="2" presStyleCnt="3" custScaleY="112715" custLinFactNeighborY="41"/>
      <dgm:spPr/>
      <dgm:t>
        <a:bodyPr/>
        <a:lstStyle/>
        <a:p>
          <a:endParaRPr lang="en-US"/>
        </a:p>
      </dgm:t>
    </dgm:pt>
    <dgm:pt modelId="{47F2B5DF-A138-4772-AE73-63C2F0F1552E}" type="pres">
      <dgm:prSet presAssocID="{A69C8C94-02F1-4EF8-812A-0AF2CC0F0265}" presName="img" presStyleLbl="fgImgPlace1" presStyleIdx="2" presStyleCnt="3" custScaleX="67651" custScaleY="134971" custLinFactNeighborX="-2458" custLinFactNeighborY="1071"/>
      <dgm:spPr>
        <a:blipFill rotWithShape="1"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ln>
          <a:noFill/>
        </a:ln>
      </dgm:spPr>
      <dgm:t>
        <a:bodyPr/>
        <a:lstStyle/>
        <a:p>
          <a:endParaRPr lang="en-US"/>
        </a:p>
      </dgm:t>
    </dgm:pt>
    <dgm:pt modelId="{BC6A6310-5B4F-4F55-BCDB-23D8B7D1F067}" type="pres">
      <dgm:prSet presAssocID="{A69C8C94-02F1-4EF8-812A-0AF2CC0F0265}" presName="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DE2029E2-1FF9-4ADE-A54F-628F706B2176}" srcId="{BCA554B6-3C27-4EB5-BB0F-3EFFE572682B}" destId="{2E3F9439-3D30-4986-B718-D31C50527CC5}" srcOrd="0" destOrd="0" parTransId="{5BBB86EB-0309-4437-B59F-7C44FF3D4742}" sibTransId="{2BCE0171-BB02-4C71-BDC5-8EA3989A1215}"/>
    <dgm:cxn modelId="{8601EF0F-A425-4BD0-B45B-A997AD7523E9}" type="presOf" srcId="{2AFF1C2B-7480-48B6-906F-37BB076AD733}" destId="{DA45A41C-8CBC-4EA1-90D9-523F8045A4BB}" srcOrd="0" destOrd="0" presId="urn:microsoft.com/office/officeart/2005/8/layout/vList4"/>
    <dgm:cxn modelId="{644CB33A-6EC5-4B09-A08F-F118F72D63E4}" type="presOf" srcId="{BCA554B6-3C27-4EB5-BB0F-3EFFE572682B}" destId="{172308E5-94E3-4E57-AFB9-305D7959DEC5}" srcOrd="0" destOrd="0" presId="urn:microsoft.com/office/officeart/2005/8/layout/vList4"/>
    <dgm:cxn modelId="{F681A1A2-752A-4E79-A931-85D4CFB06EDF}" type="presOf" srcId="{A69C8C94-02F1-4EF8-812A-0AF2CC0F0265}" destId="{FC297841-6FA5-44B2-A556-499E49C2D137}" srcOrd="0" destOrd="0" presId="urn:microsoft.com/office/officeart/2005/8/layout/vList4"/>
    <dgm:cxn modelId="{E22E8AA0-43C5-4FBA-915F-E1F835A0E5E7}" type="presOf" srcId="{2AFF1C2B-7480-48B6-906F-37BB076AD733}" destId="{E02208D8-8D77-42D9-8F5C-4FCEF5E980A5}" srcOrd="1" destOrd="0" presId="urn:microsoft.com/office/officeart/2005/8/layout/vList4"/>
    <dgm:cxn modelId="{88100725-DEC1-408E-8F66-5CEB286DDF9B}" srcId="{BCA554B6-3C27-4EB5-BB0F-3EFFE572682B}" destId="{A69C8C94-02F1-4EF8-812A-0AF2CC0F0265}" srcOrd="2" destOrd="0" parTransId="{B15542CF-F3AC-4854-8ED0-0F94548A99DD}" sibTransId="{6399E8EC-37CE-409D-B85A-55623463F7FA}"/>
    <dgm:cxn modelId="{AA0F5F92-D245-41CB-AD81-0AF142CB78D6}" srcId="{BCA554B6-3C27-4EB5-BB0F-3EFFE572682B}" destId="{2AFF1C2B-7480-48B6-906F-37BB076AD733}" srcOrd="1" destOrd="0" parTransId="{B4E4AF18-F501-4AFB-9678-9458F03B2813}" sibTransId="{22019631-EE06-426C-90E9-8BC78E2F52E8}"/>
    <dgm:cxn modelId="{2FC5896F-835C-40D2-A00C-6D43F94B9BFA}" type="presOf" srcId="{A69C8C94-02F1-4EF8-812A-0AF2CC0F0265}" destId="{BC6A6310-5B4F-4F55-BCDB-23D8B7D1F067}" srcOrd="1" destOrd="0" presId="urn:microsoft.com/office/officeart/2005/8/layout/vList4"/>
    <dgm:cxn modelId="{5A1201D8-F672-4256-824C-A2B112A5420B}" type="presOf" srcId="{2E3F9439-3D30-4986-B718-D31C50527CC5}" destId="{0B25E1F0-60F7-4FB4-9E10-DC27FFF998C5}" srcOrd="0" destOrd="0" presId="urn:microsoft.com/office/officeart/2005/8/layout/vList4"/>
    <dgm:cxn modelId="{854CF226-32BB-4152-93CA-04CE26361A24}" type="presOf" srcId="{2E3F9439-3D30-4986-B718-D31C50527CC5}" destId="{EBBAEBA6-F0A6-44A4-850E-CCD950DF994E}" srcOrd="1" destOrd="0" presId="urn:microsoft.com/office/officeart/2005/8/layout/vList4"/>
    <dgm:cxn modelId="{339FED2C-F371-4622-AC92-4DF436FBD529}" type="presParOf" srcId="{172308E5-94E3-4E57-AFB9-305D7959DEC5}" destId="{F576D344-1071-4C8E-B97E-497F13B203EC}" srcOrd="0" destOrd="0" presId="urn:microsoft.com/office/officeart/2005/8/layout/vList4"/>
    <dgm:cxn modelId="{E294DF17-0023-4D9D-85B4-EE180F360767}" type="presParOf" srcId="{F576D344-1071-4C8E-B97E-497F13B203EC}" destId="{0B25E1F0-60F7-4FB4-9E10-DC27FFF998C5}" srcOrd="0" destOrd="0" presId="urn:microsoft.com/office/officeart/2005/8/layout/vList4"/>
    <dgm:cxn modelId="{9B7E6AA9-6E75-4A79-B4C4-BE2A00695A2F}" type="presParOf" srcId="{F576D344-1071-4C8E-B97E-497F13B203EC}" destId="{F9E94B40-9A40-4930-8D1E-D50A69598194}" srcOrd="1" destOrd="0" presId="urn:microsoft.com/office/officeart/2005/8/layout/vList4"/>
    <dgm:cxn modelId="{1BE5A24F-DC25-400E-9BAD-5A30E7C0608F}" type="presParOf" srcId="{F576D344-1071-4C8E-B97E-497F13B203EC}" destId="{EBBAEBA6-F0A6-44A4-850E-CCD950DF994E}" srcOrd="2" destOrd="0" presId="urn:microsoft.com/office/officeart/2005/8/layout/vList4"/>
    <dgm:cxn modelId="{C0F89D70-E067-489A-9D83-37E7468E5695}" type="presParOf" srcId="{172308E5-94E3-4E57-AFB9-305D7959DEC5}" destId="{15080DBC-F017-4D56-95FE-9719EDC476B3}" srcOrd="1" destOrd="0" presId="urn:microsoft.com/office/officeart/2005/8/layout/vList4"/>
    <dgm:cxn modelId="{F5BE14FF-94CC-4207-ACA2-0A06B58E5915}" type="presParOf" srcId="{172308E5-94E3-4E57-AFB9-305D7959DEC5}" destId="{50455774-2305-4013-AD85-815EFBB92821}" srcOrd="2" destOrd="0" presId="urn:microsoft.com/office/officeart/2005/8/layout/vList4"/>
    <dgm:cxn modelId="{C349BEC7-7A1B-450E-9132-750A8B060039}" type="presParOf" srcId="{50455774-2305-4013-AD85-815EFBB92821}" destId="{DA45A41C-8CBC-4EA1-90D9-523F8045A4BB}" srcOrd="0" destOrd="0" presId="urn:microsoft.com/office/officeart/2005/8/layout/vList4"/>
    <dgm:cxn modelId="{F93FA01C-A813-4434-BF85-074E42775658}" type="presParOf" srcId="{50455774-2305-4013-AD85-815EFBB92821}" destId="{EAF6DA5F-A4CA-45D2-B3F5-3473EB954C17}" srcOrd="1" destOrd="0" presId="urn:microsoft.com/office/officeart/2005/8/layout/vList4"/>
    <dgm:cxn modelId="{A74435C7-1B60-4F78-B470-CB616279CB21}" type="presParOf" srcId="{50455774-2305-4013-AD85-815EFBB92821}" destId="{E02208D8-8D77-42D9-8F5C-4FCEF5E980A5}" srcOrd="2" destOrd="0" presId="urn:microsoft.com/office/officeart/2005/8/layout/vList4"/>
    <dgm:cxn modelId="{806935A3-F7D3-409F-8E26-4EB66025CA2A}" type="presParOf" srcId="{172308E5-94E3-4E57-AFB9-305D7959DEC5}" destId="{4F9E09CE-4E3F-4881-AF9E-A54D60A8CC83}" srcOrd="3" destOrd="0" presId="urn:microsoft.com/office/officeart/2005/8/layout/vList4"/>
    <dgm:cxn modelId="{BB7BB3ED-2711-4B28-B579-D651D534C840}" type="presParOf" srcId="{172308E5-94E3-4E57-AFB9-305D7959DEC5}" destId="{FC2E0FB8-E106-46A6-B67D-7484F8BDB56E}" srcOrd="4" destOrd="0" presId="urn:microsoft.com/office/officeart/2005/8/layout/vList4"/>
    <dgm:cxn modelId="{4329DF5C-1AC1-4828-B292-974B41B6628F}" type="presParOf" srcId="{FC2E0FB8-E106-46A6-B67D-7484F8BDB56E}" destId="{FC297841-6FA5-44B2-A556-499E49C2D137}" srcOrd="0" destOrd="0" presId="urn:microsoft.com/office/officeart/2005/8/layout/vList4"/>
    <dgm:cxn modelId="{65B64960-244B-4E70-BD3E-027856736503}" type="presParOf" srcId="{FC2E0FB8-E106-46A6-B67D-7484F8BDB56E}" destId="{47F2B5DF-A138-4772-AE73-63C2F0F1552E}" srcOrd="1" destOrd="0" presId="urn:microsoft.com/office/officeart/2005/8/layout/vList4"/>
    <dgm:cxn modelId="{4C962404-597C-4FE5-BD8D-20D5FB32E46E}" type="presParOf" srcId="{FC2E0FB8-E106-46A6-B67D-7484F8BDB56E}" destId="{BC6A6310-5B4F-4F55-BCDB-23D8B7D1F067}" srcOrd="2" destOrd="0" presId="urn:microsoft.com/office/officeart/2005/8/layout/vList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25E1F0-60F7-4FB4-9E10-DC27FFF998C5}">
      <dsp:nvSpPr>
        <dsp:cNvPr id="0" name=""/>
        <dsp:cNvSpPr/>
      </dsp:nvSpPr>
      <dsp:spPr>
        <a:xfrm>
          <a:off x="0" y="0"/>
          <a:ext cx="6682450" cy="978184"/>
        </a:xfrm>
        <a:prstGeom prst="roundRect">
          <a:avLst>
            <a:gd name="adj" fmla="val 10000"/>
          </a:avLst>
        </a:prstGeom>
        <a:solidFill>
          <a:srgbClr val="2A8A75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smtClean="0">
              <a:latin typeface="Arial" panose="020B0604020202020204" pitchFamily="34" charset="0"/>
              <a:cs typeface="Arial" panose="020B0604020202020204" pitchFamily="34" charset="0"/>
            </a:rPr>
            <a:t>Cut community health risk  </a:t>
          </a:r>
          <a:r>
            <a:rPr lang="en-US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(</a:t>
          </a:r>
          <a:r>
            <a:rPr lang="en-US" sz="1800" kern="1200" dirty="0" smtClean="0">
              <a:latin typeface="Arial" panose="020B0604020202020204" pitchFamily="34" charset="0"/>
              <a:cs typeface="Arial" panose="020B0604020202020204" pitchFamily="34" charset="0"/>
            </a:rPr>
            <a:t>support AB 617 emission reductions</a:t>
          </a:r>
          <a:r>
            <a:rPr lang="en-US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)</a:t>
          </a:r>
          <a:endParaRPr lang="en-US" sz="2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418857" y="0"/>
        <a:ext cx="5263592" cy="978184"/>
      </dsp:txXfrm>
    </dsp:sp>
    <dsp:sp modelId="{F9E94B40-9A40-4930-8D1E-D50A69598194}">
      <dsp:nvSpPr>
        <dsp:cNvPr id="0" name=""/>
        <dsp:cNvSpPr/>
      </dsp:nvSpPr>
      <dsp:spPr>
        <a:xfrm>
          <a:off x="234894" y="43706"/>
          <a:ext cx="1081661" cy="878845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ln w="3175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A45A41C-8CBC-4EA1-90D9-523F8045A4BB}">
      <dsp:nvSpPr>
        <dsp:cNvPr id="0" name=""/>
        <dsp:cNvSpPr/>
      </dsp:nvSpPr>
      <dsp:spPr>
        <a:xfrm>
          <a:off x="0" y="1060552"/>
          <a:ext cx="6682450" cy="1376331"/>
        </a:xfrm>
        <a:prstGeom prst="roundRect">
          <a:avLst>
            <a:gd name="adj" fmla="val 10000"/>
          </a:avLst>
        </a:prstGeom>
        <a:solidFill>
          <a:srgbClr val="2A8A75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smtClean="0">
              <a:latin typeface="Arial" panose="020B0604020202020204" pitchFamily="34" charset="0"/>
              <a:cs typeface="Arial" panose="020B0604020202020204" pitchFamily="34" charset="0"/>
            </a:rPr>
            <a:t>Attain regional air standards </a:t>
          </a:r>
          <a:r>
            <a:rPr lang="en-US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(support State Implementation Plan)</a:t>
          </a:r>
          <a:endParaRPr lang="en-US" sz="2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418857" y="1060552"/>
        <a:ext cx="5263592" cy="1376331"/>
      </dsp:txXfrm>
    </dsp:sp>
    <dsp:sp modelId="{EAF6DA5F-A4CA-45D2-B3F5-3473EB954C17}">
      <dsp:nvSpPr>
        <dsp:cNvPr id="0" name=""/>
        <dsp:cNvSpPr/>
      </dsp:nvSpPr>
      <dsp:spPr>
        <a:xfrm>
          <a:off x="98117" y="1106471"/>
          <a:ext cx="1308490" cy="1288856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2"/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C297841-6FA5-44B2-A556-499E49C2D137}">
      <dsp:nvSpPr>
        <dsp:cNvPr id="0" name=""/>
        <dsp:cNvSpPr/>
      </dsp:nvSpPr>
      <dsp:spPr>
        <a:xfrm>
          <a:off x="0" y="2519588"/>
          <a:ext cx="6682450" cy="928402"/>
        </a:xfrm>
        <a:prstGeom prst="roundRect">
          <a:avLst>
            <a:gd name="adj" fmla="val 10000"/>
          </a:avLst>
        </a:prstGeom>
        <a:solidFill>
          <a:srgbClr val="2A8A75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smtClean="0">
              <a:latin typeface="Arial" panose="020B0604020202020204" pitchFamily="34" charset="0"/>
              <a:cs typeface="Arial" panose="020B0604020202020204" pitchFamily="34" charset="0"/>
            </a:rPr>
            <a:t>Mitigate climate change     </a:t>
          </a:r>
          <a:r>
            <a:rPr lang="en-US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(</a:t>
          </a:r>
          <a:r>
            <a:rPr lang="en-US" sz="1800" kern="1200" dirty="0" smtClean="0">
              <a:latin typeface="Arial" panose="020B0604020202020204" pitchFamily="34" charset="0"/>
              <a:cs typeface="Arial" panose="020B0604020202020204" pitchFamily="34" charset="0"/>
            </a:rPr>
            <a:t>support Scoping Plan and SLCP Plan</a:t>
          </a:r>
          <a:r>
            <a:rPr lang="en-US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)</a:t>
          </a:r>
          <a:endParaRPr lang="en-US" sz="2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418857" y="2519588"/>
        <a:ext cx="5263592" cy="928402"/>
      </dsp:txXfrm>
    </dsp:sp>
    <dsp:sp modelId="{47F2B5DF-A138-4772-AE73-63C2F0F1552E}">
      <dsp:nvSpPr>
        <dsp:cNvPr id="0" name=""/>
        <dsp:cNvSpPr/>
      </dsp:nvSpPr>
      <dsp:spPr>
        <a:xfrm>
          <a:off x="265686" y="2545821"/>
          <a:ext cx="904148" cy="889374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028440" cy="3505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265809" y="0"/>
            <a:ext cx="4028440" cy="3505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52769FD2-536F-EA41-8172-C846253A4E90}" type="datetimeFigureOut">
              <a:rPr lang="en-US" smtClean="0"/>
              <a:t>5/1/2019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6658664"/>
            <a:ext cx="4028440" cy="3505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265809" y="6658664"/>
            <a:ext cx="4028440" cy="3505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CC31DAB3-4E55-1E44-A089-DA56EFF5714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214770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4028440" cy="351737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265809" y="1"/>
            <a:ext cx="4028440" cy="351737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0BC35E42-1A66-664F-A32E-EAC393A73A23}" type="datetimeFigureOut">
              <a:rPr lang="en-US" smtClean="0"/>
              <a:t>5/1/2019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546350" y="876300"/>
            <a:ext cx="4203700" cy="23653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29640" y="3373755"/>
            <a:ext cx="7437120" cy="2760346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658664"/>
            <a:ext cx="4028440" cy="351736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265809" y="6658664"/>
            <a:ext cx="4028440" cy="351736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EC420D10-7B71-034E-B445-D78E7E4E8C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4148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420D10-7B71-034E-B445-D78E7E4E8CA6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526057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42E7847-B570-4092-A74D-AE0DCEE36287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159999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8027" indent="-178027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BDE5C1-3AFF-4A1A-9550-025BDFE74320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51332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965A06-9450-4BF6-AFC8-B76C9A97008B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042014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42E7847-B570-4092-A74D-AE0DCEE36287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30837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42E7847-B570-4092-A74D-AE0DCEE36287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32427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42E7847-B570-4092-A74D-AE0DCEE36287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035686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42E7847-B570-4092-A74D-AE0DCEE3628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505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49478">
              <a:defRPr/>
            </a:pPr>
            <a:endParaRPr 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BDE5C1-3AFF-4A1A-9550-025BDFE74320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654481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42E7847-B570-4092-A74D-AE0DCEE36287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058136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DRAFT - INTERNAL / CONFIDENTIAL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C4E4AF7-F666-44F5-8875-99AB5A37625F}" type="slidenum">
              <a:rPr lang="en-US" smtClean="0"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59431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E6D79C-9B1C-49B4-A740-8A35EE5802E3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66920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42E7847-B570-4092-A74D-AE0DCEE36287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083153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DRAFT - INTERNAL / CONFIDENTIAL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C4E4AF7-F666-44F5-8875-99AB5A37625F}" type="slidenum">
              <a:rPr lang="en-US" smtClean="0"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9273612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DRAFT - INTERNAL / CONFIDENTIAL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C4E4AF7-F666-44F5-8875-99AB5A37625F}" type="slidenum">
              <a:rPr lang="en-US" smtClean="0"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9442588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DRAFT - INTERNAL / CONFIDENTIAL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C4E4AF7-F666-44F5-8875-99AB5A37625F}" type="slidenum">
              <a:rPr lang="en-US" smtClean="0"/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9517879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DRAFT - INTERNAL / CONFIDENTIAL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C4E4AF7-F666-44F5-8875-99AB5A37625F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402059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42E7847-B570-4092-A74D-AE0DCEE36287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375043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DRAFT - INTERNAL / CONFIDENTIAL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C4E4AF7-F666-44F5-8875-99AB5A37625F}" type="slidenum">
              <a:rPr lang="en-US" smtClean="0"/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4938733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42E7847-B570-4092-A74D-AE0DCEE36287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283764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42E7847-B570-4092-A74D-AE0DCEE36287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60045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791009"/>
            <a:ext cx="7772400" cy="914820"/>
          </a:xfrm>
        </p:spPr>
        <p:txBody>
          <a:bodyPr>
            <a:normAutofit/>
          </a:bodyPr>
          <a:lstStyle>
            <a:lvl1pPr>
              <a:defRPr sz="40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748691"/>
            <a:ext cx="6400800" cy="73912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pic>
        <p:nvPicPr>
          <p:cNvPr id="7" name="Picture 6" descr="CARB_logo.eps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09231" y="577241"/>
            <a:ext cx="2526412" cy="1892372"/>
          </a:xfrm>
          <a:prstGeom prst="rect">
            <a:avLst/>
          </a:prstGeom>
        </p:spPr>
      </p:pic>
      <p:sp>
        <p:nvSpPr>
          <p:cNvPr id="6" name="Date Placeholder 3">
            <a:extLst>
              <a:ext uri="{FF2B5EF4-FFF2-40B4-BE49-F238E27FC236}">
                <a16:creationId xmlns:a16="http://schemas.microsoft.com/office/drawing/2014/main" id="{F851CE3A-2FA3-8046-BDF5-97565335B90B}"/>
              </a:ext>
            </a:extLst>
          </p:cNvPr>
          <p:cNvSpPr>
            <a:spLocks noGrp="1"/>
          </p:cNvSpPr>
          <p:nvPr>
            <p:ph type="dt" sz="half" idx="11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>
            <a:lvl1pPr>
              <a:defRPr sz="1000" b="1">
                <a:solidFill>
                  <a:schemeClr val="bg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F7230DC1-E7D4-DA45-BA95-BD52D35E466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768856" y="4767264"/>
            <a:ext cx="91794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1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F01DF9B2-7F23-5B4A-9BBE-C5890CF05FB0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283514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EB53072-5374-4B47-A3E5-8F716E4F203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768856" y="4767264"/>
            <a:ext cx="91794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1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F01DF9B2-7F23-5B4A-9BBE-C5890CF05FB0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03822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722313" y="3305176"/>
            <a:ext cx="7772400" cy="1021556"/>
          </a:xfrm>
        </p:spPr>
        <p:txBody>
          <a:bodyPr anchor="t">
            <a:noAutofit/>
          </a:bodyPr>
          <a:lstStyle>
            <a:lvl1pPr algn="l">
              <a:defRPr sz="3600" b="1" cap="none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>
            <a:normAutofit/>
          </a:bodyPr>
          <a:lstStyle>
            <a:lvl1pPr marL="0" indent="0">
              <a:buNone/>
              <a:defRPr sz="26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BDCA29E5-B96F-7A48-B7B2-12E8D407D1C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768856" y="4767264"/>
            <a:ext cx="91794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1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F01DF9B2-7F23-5B4A-9BBE-C5890CF05FB0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23948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600">
                <a:solidFill>
                  <a:schemeClr val="tx1"/>
                </a:solidFill>
              </a:defRPr>
            </a:lvl1pPr>
            <a:lvl2pPr>
              <a:defRPr sz="2400">
                <a:solidFill>
                  <a:schemeClr val="tx1"/>
                </a:solidFill>
              </a:defRPr>
            </a:lvl2pPr>
            <a:lvl3pPr>
              <a:defRPr sz="22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1800">
                <a:solidFill>
                  <a:schemeClr val="tx1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EABAD42-7D9C-D04C-B065-C5E17429017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768856" y="4767264"/>
            <a:ext cx="91794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1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F01DF9B2-7F23-5B4A-9BBE-C5890CF05FB0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05946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>
            <a:noAutofit/>
          </a:bodyPr>
          <a:lstStyle>
            <a:lvl1pPr marL="0" indent="0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>
            <a:normAutofit/>
          </a:bodyPr>
          <a:lstStyle>
            <a:lvl1pPr marL="0" indent="0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0F41E37C-C0EB-8C45-B654-543135F78C31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7768856" y="4767264"/>
            <a:ext cx="91794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1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F01DF9B2-7F23-5B4A-9BBE-C5890CF05FB0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868244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chemeClr val="accent5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19CADA5D-6FDA-B24C-83D9-E5082AE182B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768856" y="4767264"/>
            <a:ext cx="91794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1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F01DF9B2-7F23-5B4A-9BBE-C5890CF05FB0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847129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2F7C3E51-4674-2F43-8B71-BD7C2CBCD5B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768856" y="4767264"/>
            <a:ext cx="91794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1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F01DF9B2-7F23-5B4A-9BBE-C5890CF05FB0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492246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2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1287D33-EC2B-2944-8039-CC086619573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768856" y="4767264"/>
            <a:ext cx="91794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1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F01DF9B2-7F23-5B4A-9BBE-C5890CF05FB0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182203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>
            <a:noAutofit/>
          </a:bodyPr>
          <a:lstStyle>
            <a:lvl1pPr algn="l"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>
            <a:normAutofit/>
          </a:bodyPr>
          <a:lstStyle>
            <a:lvl1pPr marL="0" indent="0">
              <a:buNone/>
              <a:defRPr sz="26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899B4F-2F87-CB46-8E61-CEC948C1C22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768856" y="4767264"/>
            <a:ext cx="91794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1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F01DF9B2-7F23-5B4A-9BBE-C5890CF05FB0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59831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emf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emf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1" cstate="print">
            <a:alphaModFix amt="75000"/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 t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BCBE68E-94AF-1C4A-B7CF-051CCD70DD75}"/>
              </a:ext>
            </a:extLst>
          </p:cNvPr>
          <p:cNvPicPr>
            <a:picLocks noChangeAspect="1"/>
          </p:cNvPicPr>
          <p:nvPr userDrawn="1"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9136" y="4676929"/>
            <a:ext cx="1367375" cy="304312"/>
          </a:xfrm>
          <a:prstGeom prst="rect">
            <a:avLst/>
          </a:prstGeom>
        </p:spPr>
      </p:pic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915977C6-32E1-6542-946A-CE79D196BEF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768856" y="4767264"/>
            <a:ext cx="91794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1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F01DF9B2-7F23-5B4A-9BBE-C5890CF05FB0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38435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93456" r:id="rId1"/>
    <p:sldLayoutId id="2147493457" r:id="rId2"/>
    <p:sldLayoutId id="2147493458" r:id="rId3"/>
    <p:sldLayoutId id="2147493459" r:id="rId4"/>
    <p:sldLayoutId id="2147493460" r:id="rId5"/>
    <p:sldLayoutId id="2147493461" r:id="rId6"/>
    <p:sldLayoutId id="2147493462" r:id="rId7"/>
    <p:sldLayoutId id="2147493463" r:id="rId8"/>
    <p:sldLayoutId id="2147493464" r:id="rId9"/>
  </p:sldLayoutIdLst>
  <p:hf hdr="0" dt="0"/>
  <p:txStyles>
    <p:titleStyle>
      <a:lvl1pPr algn="ctr" defTabSz="457200" rtl="0" eaLnBrk="1" latinLnBrk="0" hangingPunct="1">
        <a:spcBef>
          <a:spcPct val="0"/>
        </a:spcBef>
        <a:buNone/>
        <a:defRPr sz="3600" b="1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13" Type="http://schemas.openxmlformats.org/officeDocument/2006/relationships/image" Target="../media/image12.jpe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6.jpeg"/><Relationship Id="rId12" Type="http://schemas.openxmlformats.org/officeDocument/2006/relationships/image" Target="../media/image11.jpe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4.png"/><Relationship Id="rId11" Type="http://schemas.openxmlformats.org/officeDocument/2006/relationships/image" Target="../media/image10.jpeg"/><Relationship Id="rId5" Type="http://schemas.openxmlformats.org/officeDocument/2006/relationships/oleObject" Target="../embeddings/oleObject1.bin"/><Relationship Id="rId15" Type="http://schemas.openxmlformats.org/officeDocument/2006/relationships/image" Target="../media/image14.png"/><Relationship Id="rId10" Type="http://schemas.openxmlformats.org/officeDocument/2006/relationships/image" Target="../media/image9.jpeg"/><Relationship Id="rId4" Type="http://schemas.openxmlformats.org/officeDocument/2006/relationships/image" Target="../media/image5.png"/><Relationship Id="rId9" Type="http://schemas.openxmlformats.org/officeDocument/2006/relationships/image" Target="../media/image8.jpeg"/><Relationship Id="rId14" Type="http://schemas.openxmlformats.org/officeDocument/2006/relationships/image" Target="../media/image1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5.emf"/><Relationship Id="rId7" Type="http://schemas.openxmlformats.org/officeDocument/2006/relationships/image" Target="../media/image19.png"/><Relationship Id="rId12" Type="http://schemas.microsoft.com/office/2007/relationships/hdphoto" Target="../media/hdphoto1.wdp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11" Type="http://schemas.openxmlformats.org/officeDocument/2006/relationships/image" Target="../media/image23.png"/><Relationship Id="rId5" Type="http://schemas.openxmlformats.org/officeDocument/2006/relationships/image" Target="../media/image17.png"/><Relationship Id="rId10" Type="http://schemas.openxmlformats.org/officeDocument/2006/relationships/image" Target="../media/image22.png"/><Relationship Id="rId4" Type="http://schemas.openxmlformats.org/officeDocument/2006/relationships/image" Target="../media/image16.png"/><Relationship Id="rId9" Type="http://schemas.openxmlformats.org/officeDocument/2006/relationships/image" Target="../media/image2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rb.ca.gov/app/emsinv/fcemssumcat/fcemssumcat2016.php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7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ww2.arb.ca.gov/resources/documents/technology-and-fuels-assessments" TargetMode="Externa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6.png"/><Relationship Id="rId4" Type="http://schemas.openxmlformats.org/officeDocument/2006/relationships/image" Target="../media/image45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mailto:Kathy.Jaw@arb.ca.gov" TargetMode="Externa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.xml"/><Relationship Id="rId5" Type="http://schemas.openxmlformats.org/officeDocument/2006/relationships/hyperlink" Target="mailto:Craig.Duehring@arb.ca.gov" TargetMode="External"/><Relationship Id="rId4" Type="http://schemas.openxmlformats.org/officeDocument/2006/relationships/hyperlink" Target="mailto:David.Quiros@arb.ca.gov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ACFFAF-7750-2A45-8E5A-F5D0284B62D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2059" y="534324"/>
            <a:ext cx="6232530" cy="1996683"/>
          </a:xfrm>
          <a:solidFill>
            <a:srgbClr val="F8F8F8"/>
          </a:solidFill>
        </p:spPr>
        <p:txBody>
          <a:bodyPr>
            <a:noAutofit/>
          </a:bodyPr>
          <a:lstStyle/>
          <a:p>
            <a:pPr algn="l"/>
            <a:r>
              <a:rPr lang="en-US" sz="3200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Regulatory Drivers for Transportation Electrification of Freight and Off-Road Equipment</a:t>
            </a:r>
            <a:br>
              <a:rPr lang="en-US" sz="3200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4120892" y="2800536"/>
            <a:ext cx="4487453" cy="1995753"/>
            <a:chOff x="464457" y="798925"/>
            <a:chExt cx="8647793" cy="4071595"/>
          </a:xfrm>
        </p:grpSpPr>
        <p:sp>
          <p:nvSpPr>
            <p:cNvPr id="4" name="Rectangle 3"/>
            <p:cNvSpPr/>
            <p:nvPr/>
          </p:nvSpPr>
          <p:spPr>
            <a:xfrm>
              <a:off x="464457" y="798925"/>
              <a:ext cx="8647793" cy="4071595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 dirty="0"/>
            </a:p>
          </p:txBody>
        </p:sp>
        <p:grpSp>
          <p:nvGrpSpPr>
            <p:cNvPr id="5" name="Group 4"/>
            <p:cNvGrpSpPr/>
            <p:nvPr/>
          </p:nvGrpSpPr>
          <p:grpSpPr>
            <a:xfrm>
              <a:off x="634412" y="868414"/>
              <a:ext cx="8323104" cy="3822893"/>
              <a:chOff x="1250857" y="1796920"/>
              <a:chExt cx="8323104" cy="3822893"/>
            </a:xfrm>
          </p:grpSpPr>
          <p:pic>
            <p:nvPicPr>
              <p:cNvPr id="6" name="Picture 2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935071" y="1828901"/>
                <a:ext cx="2638890" cy="3774462"/>
              </a:xfrm>
              <a:prstGeom prst="rect">
                <a:avLst/>
              </a:prstGeom>
              <a:noFill/>
              <a:ln w="25400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</a:extLst>
            </p:spPr>
          </p:pic>
          <p:graphicFrame>
            <p:nvGraphicFramePr>
              <p:cNvPr id="7" name="Object 6"/>
              <p:cNvGraphicFramePr>
                <a:graphicFrameLocks noChangeAspect="1"/>
              </p:cNvGraphicFramePr>
              <p:nvPr>
                <p:extLst/>
              </p:nvPr>
            </p:nvGraphicFramePr>
            <p:xfrm>
              <a:off x="5208477" y="3988189"/>
              <a:ext cx="2732806" cy="1616332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2122" name="Image" r:id="rId5" imgW="15225397" imgH="9587302" progId="Photoshop.Image.10">
                      <p:embed/>
                    </p:oleObj>
                  </mc:Choice>
                  <mc:Fallback>
                    <p:oleObj name="Image" r:id="rId5" imgW="15225397" imgH="9587302" progId="Photoshop.Image.10">
                      <p:embed/>
                      <p:pic>
                        <p:nvPicPr>
                          <p:cNvPr id="9" name="Object 8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6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5208477" y="3988189"/>
                            <a:ext cx="2732806" cy="1616332"/>
                          </a:xfrm>
                          <a:prstGeom prst="rect">
                            <a:avLst/>
                          </a:prstGeom>
                          <a:noFill/>
                          <a:ln w="66675">
                            <a:noFill/>
                            <a:miter lim="800000"/>
                            <a:headEnd/>
                            <a:tailEnd/>
                          </a:ln>
                          <a:effectLst/>
                        </p:spPr>
                      </p:pic>
                    </p:oleObj>
                  </mc:Fallback>
                </mc:AlternateContent>
              </a:graphicData>
            </a:graphic>
          </p:graphicFrame>
          <p:pic>
            <p:nvPicPr>
              <p:cNvPr id="8" name="Picture 7"/>
              <p:cNvPicPr>
                <a:picLocks noChangeAspect="1"/>
              </p:cNvPicPr>
              <p:nvPr/>
            </p:nvPicPr>
            <p:blipFill rotWithShape="1">
              <a:blip r:embed="rId7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3825537" y="1829736"/>
                <a:ext cx="1991691" cy="1155088"/>
              </a:xfrm>
              <a:prstGeom prst="rect">
                <a:avLst/>
              </a:prstGeom>
              <a:ln>
                <a:solidFill>
                  <a:schemeClr val="accent1">
                    <a:lumMod val="50000"/>
                  </a:schemeClr>
                </a:solidFill>
              </a:ln>
            </p:spPr>
          </p:pic>
          <p:pic>
            <p:nvPicPr>
              <p:cNvPr id="9" name="Picture 2" descr="Image result for warehouse exterior design"/>
              <p:cNvPicPr>
                <a:picLocks noChangeAspect="1" noChangeArrowheads="1"/>
              </p:cNvPicPr>
              <p:nvPr/>
            </p:nvPicPr>
            <p:blipFill rotWithShape="1">
              <a:blip r:embed="rId8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 l="-1"/>
              <a:stretch/>
            </p:blipFill>
            <p:spPr bwMode="auto">
              <a:xfrm>
                <a:off x="3011629" y="4554013"/>
                <a:ext cx="2956557" cy="1055005"/>
              </a:xfrm>
              <a:prstGeom prst="rect">
                <a:avLst/>
              </a:prstGeom>
              <a:noFill/>
              <a:ln>
                <a:solidFill>
                  <a:schemeClr val="accent1">
                    <a:lumMod val="50000"/>
                  </a:schemeClr>
                </a:solidFill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0" name="Picture 4" descr="IMG_0151"/>
              <p:cNvPicPr>
                <a:picLocks noChangeAspect="1" noChangeArrowheads="1"/>
              </p:cNvPicPr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250857" y="1829287"/>
                <a:ext cx="2606943" cy="1169577"/>
              </a:xfrm>
              <a:prstGeom prst="rect">
                <a:avLst/>
              </a:prstGeom>
              <a:noFill/>
              <a:ln w="9525">
                <a:solidFill>
                  <a:schemeClr val="accent1">
                    <a:lumMod val="50000"/>
                  </a:schemeClr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1" name="Picture 10" descr="Image result for warehouse"/>
              <p:cNvPicPr>
                <a:picLocks noChangeAspect="1" noChangeArrowheads="1"/>
              </p:cNvPicPr>
              <p:nvPr/>
            </p:nvPicPr>
            <p:blipFill>
              <a:blip r:embed="rId10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250857" y="2991363"/>
                <a:ext cx="2409375" cy="1430367"/>
              </a:xfrm>
              <a:prstGeom prst="rect">
                <a:avLst/>
              </a:prstGeom>
              <a:noFill/>
              <a:ln>
                <a:solidFill>
                  <a:schemeClr val="accent1">
                    <a:lumMod val="50000"/>
                  </a:schemeClr>
                </a:solidFill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2" name="Picture 11"/>
              <p:cNvPicPr>
                <a:picLocks noChangeAspect="1"/>
              </p:cNvPicPr>
              <p:nvPr/>
            </p:nvPicPr>
            <p:blipFill rotWithShape="1">
              <a:blip r:embed="rId11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5870927" y="1796920"/>
                <a:ext cx="2059990" cy="1595017"/>
              </a:xfrm>
              <a:prstGeom prst="rect">
                <a:avLst/>
              </a:prstGeom>
              <a:ln>
                <a:solidFill>
                  <a:schemeClr val="accent1">
                    <a:lumMod val="50000"/>
                  </a:schemeClr>
                </a:solidFill>
              </a:ln>
              <a:effectLst>
                <a:outerShdw blurRad="292100" dist="139700" dir="2700000" algn="tl" rotWithShape="0">
                  <a:srgbClr val="333333">
                    <a:alpha val="65000"/>
                  </a:srgbClr>
                </a:outerShdw>
                <a:softEdge rad="31750"/>
              </a:effectLst>
            </p:spPr>
          </p:pic>
          <p:pic>
            <p:nvPicPr>
              <p:cNvPr id="13" name="Picture 12" descr="central_valley"/>
              <p:cNvPicPr>
                <a:picLocks noChangeArrowheads="1"/>
              </p:cNvPicPr>
              <p:nvPr/>
            </p:nvPicPr>
            <p:blipFill rotWithShape="1">
              <a:blip r:embed="rId12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 bwMode="auto">
              <a:xfrm>
                <a:off x="5854632" y="3380096"/>
                <a:ext cx="2076285" cy="1123405"/>
              </a:xfrm>
              <a:prstGeom prst="rect">
                <a:avLst/>
              </a:prstGeom>
              <a:noFill/>
              <a:ln w="19050" cmpd="sng">
                <a:solidFill>
                  <a:schemeClr val="accent1">
                    <a:lumMod val="50000"/>
                  </a:schemeClr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4" name="Picture 13"/>
              <p:cNvPicPr>
                <a:picLocks noChangeAspect="1"/>
              </p:cNvPicPr>
              <p:nvPr/>
            </p:nvPicPr>
            <p:blipFill rotWithShape="1">
              <a:blip r:embed="rId13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3426707" y="2923417"/>
                <a:ext cx="2738514" cy="1978071"/>
              </a:xfrm>
              <a:prstGeom prst="rect">
                <a:avLst/>
              </a:prstGeom>
              <a:ln>
                <a:solidFill>
                  <a:schemeClr val="accent1">
                    <a:lumMod val="50000"/>
                  </a:schemeClr>
                </a:solidFill>
              </a:ln>
            </p:spPr>
          </p:pic>
          <p:pic>
            <p:nvPicPr>
              <p:cNvPr id="15" name="Picture 4" descr="Image result for freight airport"/>
              <p:cNvPicPr>
                <a:picLocks noChangeAspect="1" noChangeArrowheads="1"/>
              </p:cNvPicPr>
              <p:nvPr/>
            </p:nvPicPr>
            <p:blipFill rotWithShape="1">
              <a:blip r:embed="rId14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 t="-65"/>
              <a:stretch/>
            </p:blipFill>
            <p:spPr bwMode="auto">
              <a:xfrm>
                <a:off x="1250857" y="4269023"/>
                <a:ext cx="1996862" cy="1350790"/>
              </a:xfrm>
              <a:prstGeom prst="rect">
                <a:avLst/>
              </a:prstGeom>
              <a:noFill/>
              <a:ln w="25400"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sp>
        <p:nvSpPr>
          <p:cNvPr id="16" name="Rectangle 15"/>
          <p:cNvSpPr/>
          <p:nvPr/>
        </p:nvSpPr>
        <p:spPr>
          <a:xfrm>
            <a:off x="298005" y="3031517"/>
            <a:ext cx="351852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smtClean="0">
                <a:latin typeface="Arial" panose="020B0604020202020204" pitchFamily="34" charset="0"/>
                <a:cs typeface="Arial" panose="020B0604020202020204" pitchFamily="34" charset="0"/>
              </a:rPr>
              <a:t>California Energy Commission Workshop on Electric Vehicle Charging Infrastructure Assessment (AB 2127)</a:t>
            </a:r>
          </a:p>
          <a:p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b="1" dirty="0" smtClean="0">
                <a:latin typeface="Arial" panose="020B0604020202020204" pitchFamily="34" charset="0"/>
                <a:cs typeface="Arial" panose="020B0604020202020204" pitchFamily="34" charset="0"/>
              </a:rPr>
              <a:t>May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2, 2019, 1:30 </a:t>
            </a:r>
            <a:r>
              <a:rPr lang="en-US" b="1" dirty="0" smtClean="0">
                <a:latin typeface="Arial" panose="020B0604020202020204" pitchFamily="34" charset="0"/>
                <a:cs typeface="Arial" panose="020B0604020202020204" pitchFamily="34" charset="0"/>
              </a:rPr>
              <a:t>PM</a:t>
            </a:r>
            <a:endParaRPr lang="en-US" b="1" dirty="0"/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65875" y="123906"/>
            <a:ext cx="2429917" cy="18224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0214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CD0C6A-2556-4281-85EF-2881AF05E4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3587" y="2605929"/>
            <a:ext cx="7772400" cy="1021556"/>
          </a:xfrm>
        </p:spPr>
        <p:txBody>
          <a:bodyPr/>
          <a:lstStyle/>
          <a:p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Part I: Mobile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Source Strategy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6A20D92-A835-4C09-8EF3-B1999D1328F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53587" y="2554137"/>
            <a:ext cx="7772400" cy="1125140"/>
          </a:xfrm>
        </p:spPr>
        <p:txBody>
          <a:bodyPr/>
          <a:lstStyle/>
          <a:p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Integrated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strategy for multiple goals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6E68AF6-FF5E-4AA4-A4D0-1B451AC1D24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122321" y="4770427"/>
            <a:ext cx="917944" cy="273844"/>
          </a:xfrm>
        </p:spPr>
        <p:txBody>
          <a:bodyPr/>
          <a:lstStyle/>
          <a:p>
            <a:pPr>
              <a:defRPr/>
            </a:pPr>
            <a:fld id="{4C54A3A3-0B33-5E41-B294-F338F12F60AB}" type="slidenum">
              <a:rPr lang="en-US" sz="140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>
                <a:defRPr/>
              </a:pPr>
              <a:t>2</a:t>
            </a:fld>
            <a:endParaRPr lang="en-US" sz="14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42990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029" y="274320"/>
            <a:ext cx="8065943" cy="548640"/>
          </a:xfrm>
        </p:spPr>
        <p:txBody>
          <a:bodyPr>
            <a:noAutofit/>
          </a:bodyPr>
          <a:lstStyle/>
          <a:p>
            <a:r>
              <a:rPr lang="en-US" sz="3000" dirty="0">
                <a:latin typeface="Arial" panose="020B0604020202020204" pitchFamily="34" charset="0"/>
                <a:cs typeface="Arial" panose="020B0604020202020204" pitchFamily="34" charset="0"/>
              </a:rPr>
              <a:t> California’s Air Quality and Climate Goals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4645029" y="876074"/>
            <a:ext cx="1483696" cy="1410886"/>
            <a:chOff x="4870719" y="1326709"/>
            <a:chExt cx="1948312" cy="1892250"/>
          </a:xfrm>
          <a:solidFill>
            <a:schemeClr val="accent6">
              <a:lumMod val="40000"/>
              <a:lumOff val="60000"/>
            </a:schemeClr>
          </a:solidFill>
        </p:grpSpPr>
        <p:sp>
          <p:nvSpPr>
            <p:cNvPr id="6" name="Oval 5"/>
            <p:cNvSpPr/>
            <p:nvPr/>
          </p:nvSpPr>
          <p:spPr>
            <a:xfrm>
              <a:off x="4870719" y="1326709"/>
              <a:ext cx="1948312" cy="1892250"/>
            </a:xfrm>
            <a:prstGeom prst="ellipse">
              <a:avLst/>
            </a:prstGeom>
            <a:grpFill/>
            <a:ln w="285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3">
                <a:alpha val="50000"/>
                <a:hueOff val="4500106"/>
                <a:satOff val="-6752"/>
                <a:lumOff val="-1098"/>
                <a:alphaOff val="0"/>
              </a:schemeClr>
            </a:effectRef>
            <a:fontRef idx="minor">
              <a:schemeClr val="tx1"/>
            </a:fontRef>
          </p:style>
        </p:sp>
        <p:sp>
          <p:nvSpPr>
            <p:cNvPr id="7" name="Oval 8"/>
            <p:cNvSpPr/>
            <p:nvPr/>
          </p:nvSpPr>
          <p:spPr>
            <a:xfrm>
              <a:off x="5139235" y="1603823"/>
              <a:ext cx="1470619" cy="1338022"/>
            </a:xfrm>
            <a:prstGeom prst="rect">
              <a:avLst/>
            </a:prstGeom>
            <a:noFill/>
            <a:ln w="28575"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/>
            </a:fontRef>
          </p:style>
          <p:txBody>
            <a:bodyPr spcFirstLastPara="0" vert="horz" wrap="square" lIns="19050" tIns="19050" rIns="19050" bIns="19050" numCol="1" spcCol="1270" anchor="ctr" anchorCtr="0">
              <a:noAutofit/>
            </a:bodyPr>
            <a:lstStyle/>
            <a:p>
              <a:pPr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1500" dirty="0">
                  <a:latin typeface="Arial" panose="020B0604020202020204" pitchFamily="34" charset="0"/>
                  <a:cs typeface="Arial" panose="020B0604020202020204" pitchFamily="34" charset="0"/>
                </a:rPr>
                <a:t>Greenhouse Gas Reduction Targets</a:t>
              </a: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4645028" y="3524618"/>
            <a:ext cx="1483695" cy="1410886"/>
            <a:chOff x="3819434" y="3525257"/>
            <a:chExt cx="1948311" cy="1892250"/>
          </a:xfrm>
          <a:solidFill>
            <a:schemeClr val="accent5">
              <a:lumMod val="40000"/>
              <a:lumOff val="60000"/>
            </a:schemeClr>
          </a:solidFill>
        </p:grpSpPr>
        <p:sp>
          <p:nvSpPr>
            <p:cNvPr id="9" name="Oval 8"/>
            <p:cNvSpPr/>
            <p:nvPr/>
          </p:nvSpPr>
          <p:spPr>
            <a:xfrm>
              <a:off x="3819434" y="3525257"/>
              <a:ext cx="1948311" cy="1892250"/>
            </a:xfrm>
            <a:prstGeom prst="ellipse">
              <a:avLst/>
            </a:prstGeom>
            <a:grpFill/>
            <a:ln w="28575"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3">
                <a:alpha val="50000"/>
                <a:hueOff val="6750158"/>
                <a:satOff val="-10128"/>
                <a:lumOff val="-1647"/>
                <a:alphaOff val="0"/>
              </a:schemeClr>
            </a:effectRef>
            <a:fontRef idx="minor">
              <a:schemeClr val="tx1"/>
            </a:fontRef>
          </p:style>
        </p:sp>
        <p:sp>
          <p:nvSpPr>
            <p:cNvPr id="10" name="Oval 10"/>
            <p:cNvSpPr/>
            <p:nvPr/>
          </p:nvSpPr>
          <p:spPr>
            <a:xfrm>
              <a:off x="4104758" y="3885988"/>
              <a:ext cx="1377663" cy="1338022"/>
            </a:xfrm>
            <a:prstGeom prst="rect">
              <a:avLst/>
            </a:prstGeom>
            <a:noFill/>
            <a:ln w="28575"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/>
            </a:fontRef>
          </p:style>
          <p:txBody>
            <a:bodyPr spcFirstLastPara="0" vert="horz" wrap="square" lIns="19050" tIns="19050" rIns="19050" bIns="19050" numCol="1" spcCol="1270" anchor="ctr" anchorCtr="0">
              <a:noAutofit/>
            </a:bodyPr>
            <a:lstStyle/>
            <a:p>
              <a:pPr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1500" dirty="0">
                  <a:latin typeface="Arial" panose="020B0604020202020204" pitchFamily="34" charset="0"/>
                  <a:cs typeface="Arial" panose="020B0604020202020204" pitchFamily="34" charset="0"/>
                </a:rPr>
                <a:t>Petroleum Reduction Target</a:t>
              </a:r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2178473" y="2193849"/>
            <a:ext cx="1483695" cy="1410886"/>
            <a:chOff x="1375116" y="3522341"/>
            <a:chExt cx="1948311" cy="1892250"/>
          </a:xfrm>
          <a:solidFill>
            <a:schemeClr val="accent4">
              <a:lumMod val="40000"/>
              <a:lumOff val="60000"/>
            </a:schemeClr>
          </a:solidFill>
        </p:grpSpPr>
        <p:sp>
          <p:nvSpPr>
            <p:cNvPr id="12" name="Oval 11"/>
            <p:cNvSpPr/>
            <p:nvPr/>
          </p:nvSpPr>
          <p:spPr>
            <a:xfrm>
              <a:off x="1375116" y="3522341"/>
              <a:ext cx="1948311" cy="1892250"/>
            </a:xfrm>
            <a:prstGeom prst="ellipse">
              <a:avLst/>
            </a:prstGeom>
            <a:grpFill/>
            <a:ln w="28575">
              <a:solidFill>
                <a:schemeClr val="accent4">
                  <a:lumMod val="75000"/>
                </a:schemeClr>
              </a:solidFill>
            </a:ln>
          </p:spPr>
          <p:style>
            <a:lnRef idx="2">
              <a:scrgbClr r="0" g="0" b="0"/>
            </a:lnRef>
            <a:fillRef idx="1">
              <a:schemeClr val="accent3">
                <a:alpha val="50000"/>
                <a:hueOff val="9000211"/>
                <a:satOff val="-13504"/>
                <a:lumOff val="-2196"/>
                <a:alphaOff val="0"/>
              </a:schemeClr>
            </a:fillRef>
            <a:effectRef idx="0">
              <a:schemeClr val="accent3">
                <a:alpha val="50000"/>
                <a:hueOff val="9000211"/>
                <a:satOff val="-13504"/>
                <a:lumOff val="-2196"/>
                <a:alphaOff val="0"/>
              </a:schemeClr>
            </a:effectRef>
            <a:fontRef idx="minor">
              <a:schemeClr val="tx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1660438" y="3883072"/>
              <a:ext cx="1377663" cy="1338022"/>
            </a:xfrm>
            <a:prstGeom prst="rect">
              <a:avLst/>
            </a:prstGeom>
            <a:noFill/>
            <a:ln w="28575"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/>
            </a:fontRef>
          </p:style>
          <p:txBody>
            <a:bodyPr spcFirstLastPara="0" vert="horz" wrap="square" lIns="19050" tIns="19050" rIns="19050" bIns="19050" numCol="1" spcCol="1270" anchor="ctr" anchorCtr="0">
              <a:noAutofit/>
            </a:bodyPr>
            <a:lstStyle/>
            <a:p>
              <a:pPr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1500" dirty="0">
                  <a:latin typeface="Arial" panose="020B0604020202020204" pitchFamily="34" charset="0"/>
                  <a:cs typeface="Arial" panose="020B0604020202020204" pitchFamily="34" charset="0"/>
                </a:rPr>
                <a:t>Community Risk Reduction</a:t>
              </a: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3012665" y="3524618"/>
            <a:ext cx="1483695" cy="1410886"/>
            <a:chOff x="414694" y="1447028"/>
            <a:chExt cx="1948311" cy="1892250"/>
          </a:xfrm>
          <a:solidFill>
            <a:srgbClr val="E6D5F3"/>
          </a:solidFill>
        </p:grpSpPr>
        <p:sp>
          <p:nvSpPr>
            <p:cNvPr id="15" name="Oval 14"/>
            <p:cNvSpPr/>
            <p:nvPr/>
          </p:nvSpPr>
          <p:spPr>
            <a:xfrm>
              <a:off x="414694" y="1447028"/>
              <a:ext cx="1948311" cy="1892250"/>
            </a:xfrm>
            <a:prstGeom prst="ellipse">
              <a:avLst/>
            </a:prstGeom>
            <a:grpFill/>
            <a:ln w="28575">
              <a:solidFill>
                <a:srgbClr val="7030A0"/>
              </a:solidFill>
            </a:ln>
          </p:spPr>
          <p:style>
            <a:lnRef idx="2">
              <a:scrgbClr r="0" g="0" b="0"/>
            </a:lnRef>
            <a:fillRef idx="1">
              <a:schemeClr val="accent3">
                <a:alpha val="50000"/>
                <a:hueOff val="11250264"/>
                <a:satOff val="-16880"/>
                <a:lumOff val="-2745"/>
                <a:alphaOff val="0"/>
              </a:schemeClr>
            </a:fillRef>
            <a:effectRef idx="0">
              <a:schemeClr val="accent3">
                <a:alpha val="50000"/>
                <a:hueOff val="11250264"/>
                <a:satOff val="-16880"/>
                <a:lumOff val="-2745"/>
                <a:alphaOff val="0"/>
              </a:schemeClr>
            </a:effectRef>
            <a:fontRef idx="minor">
              <a:schemeClr val="tx1"/>
            </a:fontRef>
          </p:style>
        </p:sp>
        <p:sp>
          <p:nvSpPr>
            <p:cNvPr id="16" name="Oval 14"/>
            <p:cNvSpPr/>
            <p:nvPr/>
          </p:nvSpPr>
          <p:spPr>
            <a:xfrm>
              <a:off x="700018" y="1724142"/>
              <a:ext cx="1377663" cy="1338022"/>
            </a:xfrm>
            <a:prstGeom prst="rect">
              <a:avLst/>
            </a:prstGeom>
            <a:noFill/>
            <a:ln w="28575"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/>
            </a:fontRef>
          </p:style>
          <p:txBody>
            <a:bodyPr spcFirstLastPara="0" vert="horz" wrap="square" lIns="19050" tIns="19050" rIns="19050" bIns="19050" numCol="1" spcCol="1270" anchor="ctr" anchorCtr="0">
              <a:noAutofit/>
            </a:bodyPr>
            <a:lstStyle/>
            <a:p>
              <a:pPr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1500" dirty="0">
                  <a:latin typeface="Arial" panose="020B0604020202020204" pitchFamily="34" charset="0"/>
                  <a:cs typeface="Arial" panose="020B0604020202020204" pitchFamily="34" charset="0"/>
                </a:rPr>
                <a:t>Renewable Energy Targets</a:t>
              </a:r>
            </a:p>
          </p:txBody>
        </p:sp>
      </p:grpSp>
      <p:grpSp>
        <p:nvGrpSpPr>
          <p:cNvPr id="17" name="Group 16"/>
          <p:cNvGrpSpPr/>
          <p:nvPr/>
        </p:nvGrpSpPr>
        <p:grpSpPr>
          <a:xfrm>
            <a:off x="3012665" y="876074"/>
            <a:ext cx="1483695" cy="1410886"/>
            <a:chOff x="2731244" y="809900"/>
            <a:chExt cx="1671558" cy="1608146"/>
          </a:xfrm>
        </p:grpSpPr>
        <p:sp>
          <p:nvSpPr>
            <p:cNvPr id="18" name="Oval 17"/>
            <p:cNvSpPr/>
            <p:nvPr/>
          </p:nvSpPr>
          <p:spPr>
            <a:xfrm>
              <a:off x="2731244" y="809900"/>
              <a:ext cx="1671558" cy="1608146"/>
            </a:xfrm>
            <a:prstGeom prst="ellipse">
              <a:avLst/>
            </a:prstGeom>
            <a:ln w="28575">
              <a:solidFill>
                <a:schemeClr val="accent3">
                  <a:lumMod val="75000"/>
                </a:schemeClr>
              </a:solidFill>
            </a:ln>
          </p:spPr>
          <p:style>
            <a:lnRef idx="2">
              <a:scrgbClr r="0" g="0" b="0"/>
            </a:lnRef>
            <a:fillRef idx="1">
              <a:schemeClr val="accent3">
                <a:alpha val="50000"/>
                <a:hueOff val="2250053"/>
                <a:satOff val="-3376"/>
                <a:lumOff val="-549"/>
                <a:alphaOff val="0"/>
              </a:schemeClr>
            </a:fillRef>
            <a:effectRef idx="0">
              <a:schemeClr val="accent3">
                <a:alpha val="50000"/>
                <a:hueOff val="2250053"/>
                <a:satOff val="-3376"/>
                <a:lumOff val="-549"/>
                <a:alphaOff val="0"/>
              </a:schemeClr>
            </a:effectRef>
            <a:fontRef idx="minor">
              <a:schemeClr val="tx1"/>
            </a:fontRef>
          </p:style>
        </p:sp>
        <p:sp>
          <p:nvSpPr>
            <p:cNvPr id="19" name="Oval 6"/>
            <p:cNvSpPr/>
            <p:nvPr/>
          </p:nvSpPr>
          <p:spPr>
            <a:xfrm>
              <a:off x="2896287" y="944962"/>
              <a:ext cx="1377663" cy="1338022"/>
            </a:xfrm>
            <a:prstGeom prst="rect">
              <a:avLst/>
            </a:prstGeom>
            <a:ln w="28575"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/>
            </a:fontRef>
          </p:style>
          <p:txBody>
            <a:bodyPr spcFirstLastPara="0" vert="horz" wrap="square" lIns="19050" tIns="19050" rIns="19050" bIns="19050" numCol="1" spcCol="1270" anchor="ctr" anchorCtr="0">
              <a:noAutofit/>
            </a:bodyPr>
            <a:lstStyle/>
            <a:p>
              <a:pPr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1500" dirty="0">
                  <a:latin typeface="Arial" panose="020B0604020202020204" pitchFamily="34" charset="0"/>
                  <a:cs typeface="Arial" panose="020B0604020202020204" pitchFamily="34" charset="0"/>
                </a:rPr>
                <a:t>Federal Air Quality Standards</a:t>
              </a:r>
            </a:p>
          </p:txBody>
        </p:sp>
      </p:grpSp>
      <p:grpSp>
        <p:nvGrpSpPr>
          <p:cNvPr id="27" name="Group 26"/>
          <p:cNvGrpSpPr/>
          <p:nvPr/>
        </p:nvGrpSpPr>
        <p:grpSpPr>
          <a:xfrm>
            <a:off x="5435650" y="2193849"/>
            <a:ext cx="1483695" cy="1410886"/>
            <a:chOff x="907485" y="2627151"/>
            <a:chExt cx="1978260" cy="1881181"/>
          </a:xfrm>
        </p:grpSpPr>
        <p:sp>
          <p:nvSpPr>
            <p:cNvPr id="23" name="Oval 22"/>
            <p:cNvSpPr/>
            <p:nvPr/>
          </p:nvSpPr>
          <p:spPr>
            <a:xfrm>
              <a:off x="907485" y="2627151"/>
              <a:ext cx="1978260" cy="1881181"/>
            </a:xfrm>
            <a:prstGeom prst="ellipse">
              <a:avLst/>
            </a:prstGeom>
            <a:solidFill>
              <a:srgbClr val="FFFF99"/>
            </a:solidFill>
            <a:ln w="28575">
              <a:solidFill>
                <a:srgbClr val="FFFF00"/>
              </a:solidFill>
            </a:ln>
          </p:spPr>
          <p:style>
            <a:lnRef idx="2">
              <a:scrgbClr r="0" g="0" b="0"/>
            </a:lnRef>
            <a:fillRef idx="1">
              <a:schemeClr val="accent3">
                <a:alpha val="50000"/>
                <a:hueOff val="9000211"/>
                <a:satOff val="-13504"/>
                <a:lumOff val="-2196"/>
                <a:alphaOff val="0"/>
              </a:schemeClr>
            </a:fillRef>
            <a:effectRef idx="0">
              <a:schemeClr val="accent3">
                <a:alpha val="50000"/>
                <a:hueOff val="9000211"/>
                <a:satOff val="-13504"/>
                <a:lumOff val="-2196"/>
                <a:alphaOff val="0"/>
              </a:schemeClr>
            </a:effectRef>
            <a:fontRef idx="minor">
              <a:schemeClr val="tx1"/>
            </a:fontRef>
          </p:style>
        </p:sp>
        <p:sp>
          <p:nvSpPr>
            <p:cNvPr id="25" name="Oval 12"/>
            <p:cNvSpPr/>
            <p:nvPr/>
          </p:nvSpPr>
          <p:spPr>
            <a:xfrm>
              <a:off x="1222942" y="2959600"/>
              <a:ext cx="1398840" cy="1330195"/>
            </a:xfrm>
            <a:prstGeom prst="rect">
              <a:avLst/>
            </a:prstGeom>
            <a:noFill/>
            <a:ln w="28575"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/>
            </a:fontRef>
          </p:style>
          <p:txBody>
            <a:bodyPr spcFirstLastPara="0" vert="horz" wrap="square" lIns="19050" tIns="19050" rIns="19050" bIns="19050" numCol="1" spcCol="1270" anchor="ctr" anchorCtr="0">
              <a:noAutofit/>
            </a:bodyPr>
            <a:lstStyle/>
            <a:p>
              <a:pPr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1500" dirty="0">
                  <a:latin typeface="Arial" panose="020B0604020202020204" pitchFamily="34" charset="0"/>
                  <a:cs typeface="Arial" panose="020B0604020202020204" pitchFamily="34" charset="0"/>
                </a:rPr>
                <a:t>5 Million Zero Emission Vehicles</a:t>
              </a: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3636343" y="2017488"/>
            <a:ext cx="1854618" cy="1763607"/>
            <a:chOff x="1721636" y="914395"/>
            <a:chExt cx="3719524" cy="3460799"/>
          </a:xfrm>
        </p:grpSpPr>
        <p:sp>
          <p:nvSpPr>
            <p:cNvPr id="21" name="Oval 20"/>
            <p:cNvSpPr/>
            <p:nvPr/>
          </p:nvSpPr>
          <p:spPr>
            <a:xfrm>
              <a:off x="1721636" y="914395"/>
              <a:ext cx="3719524" cy="3460799"/>
            </a:xfrm>
            <a:prstGeom prst="ellipse">
              <a:avLst/>
            </a:prstGeom>
            <a:solidFill>
              <a:srgbClr val="2D5C87">
                <a:alpha val="50000"/>
              </a:srgb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3">
                <a:alpha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/>
            </a:fontRef>
          </p:style>
        </p:sp>
        <p:sp>
          <p:nvSpPr>
            <p:cNvPr id="22" name="Oval 4"/>
            <p:cNvSpPr/>
            <p:nvPr/>
          </p:nvSpPr>
          <p:spPr>
            <a:xfrm>
              <a:off x="2266348" y="1421217"/>
              <a:ext cx="2630100" cy="244715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/>
            </a:fontRef>
          </p:style>
          <p:txBody>
            <a:bodyPr spcFirstLastPara="0" vert="horz" wrap="square" lIns="38100" tIns="38100" rIns="38100" bIns="38100" numCol="1" spcCol="1270" anchor="ctr" anchorCtr="0">
              <a:noAutofit/>
            </a:bodyPr>
            <a:lstStyle/>
            <a:p>
              <a:pPr algn="ctr" defTabSz="1333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2023/ 2030/2031</a:t>
              </a:r>
            </a:p>
          </p:txBody>
        </p:sp>
      </p:grpSp>
      <p:sp>
        <p:nvSpPr>
          <p:cNvPr id="28" name="Slide Number Placeholder 3">
            <a:extLst>
              <a:ext uri="{FF2B5EF4-FFF2-40B4-BE49-F238E27FC236}">
                <a16:creationId xmlns:a16="http://schemas.microsoft.com/office/drawing/2014/main" id="{B6E68AF6-FF5E-4AA4-A4D0-1B451AC1D24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122321" y="4770427"/>
            <a:ext cx="917944" cy="273844"/>
          </a:xfrm>
        </p:spPr>
        <p:txBody>
          <a:bodyPr/>
          <a:lstStyle/>
          <a:p>
            <a:pPr>
              <a:defRPr/>
            </a:pPr>
            <a:fld id="{4C54A3A3-0B33-5E41-B294-F338F12F60AB}" type="slidenum">
              <a:rPr lang="en-US" sz="140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>
                <a:defRPr/>
              </a:pPr>
              <a:t>3</a:t>
            </a:fld>
            <a:endParaRPr lang="en-US" sz="14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75044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le 1"/>
          <p:cNvSpPr>
            <a:spLocks noGrp="1"/>
          </p:cNvSpPr>
          <p:nvPr>
            <p:ph type="title"/>
          </p:nvPr>
        </p:nvSpPr>
        <p:spPr>
          <a:xfrm>
            <a:off x="1324841" y="274896"/>
            <a:ext cx="6494318" cy="548640"/>
          </a:xfrm>
        </p:spPr>
        <p:txBody>
          <a:bodyPr>
            <a:noAutofit/>
          </a:bodyPr>
          <a:lstStyle/>
          <a:p>
            <a:r>
              <a:rPr lang="en-US" sz="3000" dirty="0">
                <a:latin typeface="Arial" panose="020B0604020202020204" pitchFamily="34" charset="0"/>
                <a:cs typeface="Arial" panose="020B0604020202020204" pitchFamily="34" charset="0"/>
              </a:rPr>
              <a:t>Mobile Source Reductions are Key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BDA30610-8C3F-4464-88AC-9A8EEFF1D33D}" type="slidenum">
              <a:rPr lang="en-US" smtClean="0">
                <a:latin typeface="Arial" panose="020B0604020202020204" pitchFamily="34" charset="0"/>
                <a:cs typeface="Arial" panose="020B0604020202020204" pitchFamily="34" charset="0"/>
              </a:rPr>
              <a:t>4</a:t>
            </a:fld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488852" y="1010861"/>
            <a:ext cx="4807241" cy="3027054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250" dirty="0">
                <a:latin typeface="Arial" panose="020B0604020202020204" pitchFamily="34" charset="0"/>
                <a:cs typeface="Arial" panose="020B0604020202020204" pitchFamily="34" charset="0"/>
              </a:rPr>
              <a:t>Largest Contributor to smog-forming, greenhouse gas and diesel particulate matter (DPM) emissions</a:t>
            </a:r>
          </a:p>
          <a:p>
            <a:r>
              <a:rPr lang="en-US" sz="2250" dirty="0">
                <a:latin typeface="Arial" panose="020B0604020202020204" pitchFamily="34" charset="0"/>
                <a:cs typeface="Arial" panose="020B0604020202020204" pitchFamily="34" charset="0"/>
              </a:rPr>
              <a:t>Within mobile sources</a:t>
            </a:r>
          </a:p>
          <a:p>
            <a:pPr lvl="1"/>
            <a:r>
              <a:rPr lang="en-US" sz="1950" dirty="0">
                <a:latin typeface="Arial" panose="020B0604020202020204" pitchFamily="34" charset="0"/>
                <a:cs typeface="Arial" panose="020B0604020202020204" pitchFamily="34" charset="0"/>
              </a:rPr>
              <a:t>GHG- light duty passenger vehicles</a:t>
            </a:r>
          </a:p>
          <a:p>
            <a:pPr lvl="1"/>
            <a:r>
              <a:rPr lang="en-US" sz="1950" dirty="0">
                <a:latin typeface="Arial" panose="020B0604020202020204" pitchFamily="34" charset="0"/>
                <a:cs typeface="Arial" panose="020B0604020202020204" pitchFamily="34" charset="0"/>
              </a:rPr>
              <a:t>NOx &amp; DPM – heavy duty trucks &amp; off-road</a:t>
            </a:r>
          </a:p>
          <a:p>
            <a:pPr marL="0" indent="0">
              <a:buNone/>
            </a:pPr>
            <a:endParaRPr lang="en-US" sz="22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40645" y="4033347"/>
            <a:ext cx="9048483" cy="1049973"/>
            <a:chOff x="54193" y="5180367"/>
            <a:chExt cx="12064644" cy="1399964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 cstate="print">
              <a:lum bright="3000" contrast="2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847542" y="5187705"/>
              <a:ext cx="2734301" cy="1389888"/>
            </a:xfrm>
            <a:prstGeom prst="rect">
              <a:avLst/>
            </a:prstGeom>
          </p:spPr>
        </p:pic>
        <p:pic>
          <p:nvPicPr>
            <p:cNvPr id="3" name="Picture 2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936418" y="5180367"/>
              <a:ext cx="2025425" cy="1386835"/>
            </a:xfrm>
            <a:prstGeom prst="rect">
              <a:avLst/>
            </a:prstGeom>
          </p:spPr>
        </p:pic>
        <p:pic>
          <p:nvPicPr>
            <p:cNvPr id="11" name="Picture 10"/>
            <p:cNvPicPr preferRelativeResize="0">
              <a:picLocks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4193" y="5186458"/>
              <a:ext cx="1920079" cy="1389888"/>
            </a:xfrm>
            <a:prstGeom prst="rect">
              <a:avLst/>
            </a:prstGeom>
          </p:spPr>
        </p:pic>
        <p:pic>
          <p:nvPicPr>
            <p:cNvPr id="16" name="Picture 15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9223237" y="5190443"/>
              <a:ext cx="1543484" cy="1389888"/>
            </a:xfrm>
            <a:prstGeom prst="rect">
              <a:avLst/>
            </a:prstGeom>
          </p:spPr>
        </p:pic>
        <p:pic>
          <p:nvPicPr>
            <p:cNvPr id="17" name="Picture 16"/>
            <p:cNvPicPr>
              <a:picLocks noChangeAspect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6368138" y="5187705"/>
              <a:ext cx="1386641" cy="1389888"/>
            </a:xfrm>
            <a:prstGeom prst="rect">
              <a:avLst/>
            </a:prstGeom>
          </p:spPr>
        </p:pic>
        <p:pic>
          <p:nvPicPr>
            <p:cNvPr id="18" name="Picture 17"/>
            <p:cNvPicPr>
              <a:picLocks noChangeAspect="1"/>
            </p:cNvPicPr>
            <p:nvPr/>
          </p:nvPicPr>
          <p:blipFill rotWithShape="1">
            <a:blip r:embed="rId8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7754779" y="5187705"/>
              <a:ext cx="1468458" cy="1389888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 rotWithShape="1"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0722669" y="5188965"/>
              <a:ext cx="1396168" cy="1389888"/>
            </a:xfrm>
            <a:prstGeom prst="rect">
              <a:avLst/>
            </a:prstGeom>
          </p:spPr>
        </p:pic>
      </p:grpSp>
      <p:pic>
        <p:nvPicPr>
          <p:cNvPr id="9" name="Picture 8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96093" y="1010861"/>
            <a:ext cx="3483431" cy="2528297"/>
          </a:xfrm>
          <a:prstGeom prst="rect">
            <a:avLst/>
          </a:prstGeom>
        </p:spPr>
      </p:pic>
      <p:pic>
        <p:nvPicPr>
          <p:cNvPr id="1034" name="Picture 10" descr="Image result for car front view blue"/>
          <p:cNvPicPr>
            <a:picLocks noChangeAspect="1" noChangeArrowheads="1"/>
          </p:cNvPicPr>
          <p:nvPr/>
        </p:nvPicPr>
        <p:blipFill rotWithShape="1"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8075041" y="2916690"/>
            <a:ext cx="1096046" cy="8161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397701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5FAFF0-9A90-4F02-A6E6-C48007D98C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GHG Emissions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896885C-5AC8-4EF9-858D-3CBC46F7145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43388" y="1063229"/>
            <a:ext cx="4362917" cy="346721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F5B5E58-B02F-48BF-9DBB-E4C8E48B4AF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1946" y="1063229"/>
            <a:ext cx="3975882" cy="346721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E47FCB9-2E74-4699-A4D1-7951DE6B187A}"/>
              </a:ext>
            </a:extLst>
          </p:cNvPr>
          <p:cNvSpPr txBox="1"/>
          <p:nvPr/>
        </p:nvSpPr>
        <p:spPr>
          <a:xfrm flipH="1">
            <a:off x="2237589" y="4670178"/>
            <a:ext cx="6368716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dirty="0">
                <a:latin typeface="Arial" panose="020B0604020202020204" pitchFamily="34" charset="0"/>
                <a:cs typeface="Arial" panose="020B0604020202020204" pitchFamily="34" charset="0"/>
              </a:rPr>
              <a:t>https://www.arb.ca.gov/cc/inventory/data/data.htm</a:t>
            </a:r>
          </a:p>
          <a:p>
            <a:r>
              <a:rPr lang="en-US" sz="1050" dirty="0">
                <a:latin typeface="Arial" panose="020B0604020202020204" pitchFamily="34" charset="0"/>
                <a:cs typeface="Arial" panose="020B0604020202020204" pitchFamily="34" charset="0"/>
              </a:rPr>
              <a:t>https://www.arb.ca.gov/cc/inventory/pubs/reports/2000_2016/ghg_inventory_trends_00-16.pdf</a:t>
            </a:r>
          </a:p>
        </p:txBody>
      </p:sp>
      <p:sp>
        <p:nvSpPr>
          <p:cNvPr id="7" name="Slide Number Placeholder 3">
            <a:extLst>
              <a:ext uri="{FF2B5EF4-FFF2-40B4-BE49-F238E27FC236}">
                <a16:creationId xmlns:a16="http://schemas.microsoft.com/office/drawing/2014/main" id="{B6E68AF6-FF5E-4AA4-A4D0-1B451AC1D244}"/>
              </a:ext>
            </a:extLst>
          </p:cNvPr>
          <p:cNvSpPr txBox="1">
            <a:spLocks/>
          </p:cNvSpPr>
          <p:nvPr/>
        </p:nvSpPr>
        <p:spPr>
          <a:xfrm>
            <a:off x="8122321" y="4770427"/>
            <a:ext cx="91794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457200" rtl="0" eaLnBrk="1" fontAlgn="auto" latinLnBrk="0" hangingPunct="1">
              <a:spcBef>
                <a:spcPts val="0"/>
              </a:spcBef>
              <a:spcAft>
                <a:spcPts val="0"/>
              </a:spcAft>
              <a:defRPr sz="1000" b="1" kern="120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4C54A3A3-0B33-5E41-B294-F338F12F60AB}" type="slidenum">
              <a:rPr lang="en-US" sz="140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>
                <a:defRPr/>
              </a:pPr>
              <a:t>5</a:t>
            </a:fld>
            <a:endParaRPr lang="en-US" sz="14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54934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Statewide NOx Emissions, 2018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879600" y="4765685"/>
            <a:ext cx="45346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>
                <a:latin typeface="Arial" panose="020B0604020202020204" pitchFamily="34" charset="0"/>
                <a:cs typeface="Arial" panose="020B0604020202020204" pitchFamily="34" charset="0"/>
              </a:rPr>
              <a:t>CEPAM statewide NOx Emission Inventory includes OGV out to 100 nautical miles</a:t>
            </a:r>
          </a:p>
          <a:p>
            <a:r>
              <a:rPr lang="en-US" sz="900" dirty="0">
                <a:latin typeface="Arial" panose="020B0604020202020204" pitchFamily="34" charset="0"/>
                <a:cs typeface="Arial" panose="020B0604020202020204" pitchFamily="34" charset="0"/>
              </a:rPr>
              <a:t>https://www.arb.ca.gov/app/emsinv/fcemssumcat/fcemssumcat2016.php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AB484FE1-6793-4F79-94C0-B66D91A6679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3847" y="931911"/>
            <a:ext cx="5116307" cy="3717036"/>
          </a:xfrm>
          <a:prstGeom prst="rect">
            <a:avLst/>
          </a:prstGeom>
        </p:spPr>
      </p:pic>
      <p:sp>
        <p:nvSpPr>
          <p:cNvPr id="6" name="Slide Number Placeholder 3">
            <a:extLst>
              <a:ext uri="{FF2B5EF4-FFF2-40B4-BE49-F238E27FC236}">
                <a16:creationId xmlns:a16="http://schemas.microsoft.com/office/drawing/2014/main" id="{B6E68AF6-FF5E-4AA4-A4D0-1B451AC1D24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122321" y="4770427"/>
            <a:ext cx="917944" cy="273844"/>
          </a:xfrm>
        </p:spPr>
        <p:txBody>
          <a:bodyPr/>
          <a:lstStyle/>
          <a:p>
            <a:pPr>
              <a:defRPr/>
            </a:pPr>
            <a:fld id="{4C54A3A3-0B33-5E41-B294-F338F12F60AB}" type="slidenum">
              <a:rPr lang="en-US" sz="140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>
                <a:defRPr/>
              </a:pPr>
              <a:t>6</a:t>
            </a:fld>
            <a:endParaRPr lang="en-US" sz="14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46828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4403" y="197258"/>
            <a:ext cx="8229600" cy="857250"/>
          </a:xfrm>
        </p:spPr>
        <p:txBody>
          <a:bodyPr/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Statewide DPM Emissions, 2018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051050" y="4731061"/>
            <a:ext cx="44743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dirty="0">
                <a:latin typeface="Arial" panose="020B0604020202020204" pitchFamily="34" charset="0"/>
                <a:cs typeface="Arial" panose="020B0604020202020204" pitchFamily="34" charset="0"/>
              </a:rPr>
              <a:t>CEPAM statewide PM10 Emission Inventory includes OGV out to 100 nautical miles</a:t>
            </a:r>
          </a:p>
          <a:p>
            <a:r>
              <a:rPr lang="en-US" sz="900" dirty="0">
                <a:latin typeface="Arial" panose="020B0604020202020204" pitchFamily="34" charset="0"/>
                <a:cs typeface="Arial" panose="020B0604020202020204" pitchFamily="34" charset="0"/>
                <a:hlinkClick r:id="rId3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https://www.arb.ca.gov/app/emsinv/fcemssumcat/fcemssumcat2016.php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3ED819D-8882-48C6-A061-0D49B18F2AE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51050" y="973144"/>
            <a:ext cx="5116307" cy="3717036"/>
          </a:xfrm>
          <a:prstGeom prst="rect">
            <a:avLst/>
          </a:prstGeom>
        </p:spPr>
      </p:pic>
      <p:sp>
        <p:nvSpPr>
          <p:cNvPr id="8" name="Slide Number Placeholder 3">
            <a:extLst>
              <a:ext uri="{FF2B5EF4-FFF2-40B4-BE49-F238E27FC236}">
                <a16:creationId xmlns:a16="http://schemas.microsoft.com/office/drawing/2014/main" id="{B6E68AF6-FF5E-4AA4-A4D0-1B451AC1D244}"/>
              </a:ext>
            </a:extLst>
          </p:cNvPr>
          <p:cNvSpPr txBox="1">
            <a:spLocks/>
          </p:cNvSpPr>
          <p:nvPr/>
        </p:nvSpPr>
        <p:spPr>
          <a:xfrm>
            <a:off x="8122321" y="4770427"/>
            <a:ext cx="91794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457200" rtl="0" eaLnBrk="1" fontAlgn="auto" latinLnBrk="0" hangingPunct="1">
              <a:spcBef>
                <a:spcPts val="0"/>
              </a:spcBef>
              <a:spcAft>
                <a:spcPts val="0"/>
              </a:spcAft>
              <a:defRPr sz="1000" b="1" kern="120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4C54A3A3-0B33-5E41-B294-F338F12F60AB}" type="slidenum">
              <a:rPr lang="en-US" sz="140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>
                <a:defRPr/>
              </a:pPr>
              <a:t>7</a:t>
            </a:fld>
            <a:endParaRPr lang="en-US" sz="14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044858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E29958-5CDA-4AD3-8E97-4C70F8B345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Mobile Source Strategy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41E912-F9A3-4E89-8877-8D7AD9FD6E0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An integrated planning process </a:t>
            </a:r>
          </a:p>
          <a:p>
            <a:pPr lvl="1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Understand emission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contributions and existing regulations/standards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Technology assessments identify status of advanced technologies and fuels</a:t>
            </a:r>
          </a:p>
          <a:p>
            <a:pPr lvl="1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Consider how actions can best meet multiple goals</a:t>
            </a: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Scenario analysis provides framework for coordinated air quality and climate assessment</a:t>
            </a:r>
          </a:p>
          <a:p>
            <a:pPr lvl="1"/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Slide Number Placeholder 3">
            <a:extLst>
              <a:ext uri="{FF2B5EF4-FFF2-40B4-BE49-F238E27FC236}">
                <a16:creationId xmlns:a16="http://schemas.microsoft.com/office/drawing/2014/main" id="{B6E68AF6-FF5E-4AA4-A4D0-1B451AC1D24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122321" y="4770427"/>
            <a:ext cx="917944" cy="273844"/>
          </a:xfrm>
        </p:spPr>
        <p:txBody>
          <a:bodyPr/>
          <a:lstStyle/>
          <a:p>
            <a:pPr>
              <a:defRPr/>
            </a:pPr>
            <a:fld id="{4C54A3A3-0B33-5E41-B294-F338F12F60AB}" type="slidenum">
              <a:rPr lang="en-US" sz="140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>
                <a:defRPr/>
              </a:pPr>
              <a:t>8</a:t>
            </a:fld>
            <a:endParaRPr lang="en-US" sz="14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138380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0467" y="274320"/>
            <a:ext cx="7416800" cy="548640"/>
          </a:xfrm>
        </p:spPr>
        <p:txBody>
          <a:bodyPr>
            <a:no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Key Strategy Actions Identified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94469"/>
            <a:ext cx="8229600" cy="3634681"/>
          </a:xfrm>
        </p:spPr>
        <p:txBody>
          <a:bodyPr>
            <a:normAutofit lnSpcReduction="10000"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Light duty passenger vehicle</a:t>
            </a:r>
          </a:p>
          <a:p>
            <a:pPr lvl="1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Z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ero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emission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technologies</a:t>
            </a:r>
          </a:p>
          <a:p>
            <a:pPr lvl="1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Curb growth in vehicle miles travelled</a:t>
            </a: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Heavy duty sectors (including on and off-road) </a:t>
            </a:r>
          </a:p>
          <a:p>
            <a:pPr lvl="1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Near-zero emission technologies operate on renewable fuels</a:t>
            </a:r>
          </a:p>
          <a:p>
            <a:pPr lvl="1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Zero emission technologies</a:t>
            </a:r>
          </a:p>
          <a:p>
            <a:pPr lvl="2"/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Electrification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2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Fuel cell </a:t>
            </a:r>
          </a:p>
          <a:p>
            <a:pPr lvl="2"/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Slide Number Placeholder 3">
            <a:extLst>
              <a:ext uri="{FF2B5EF4-FFF2-40B4-BE49-F238E27FC236}">
                <a16:creationId xmlns:a16="http://schemas.microsoft.com/office/drawing/2014/main" id="{B6E68AF6-FF5E-4AA4-A4D0-1B451AC1D24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122321" y="4770427"/>
            <a:ext cx="917944" cy="273844"/>
          </a:xfrm>
        </p:spPr>
        <p:txBody>
          <a:bodyPr/>
          <a:lstStyle/>
          <a:p>
            <a:pPr>
              <a:defRPr/>
            </a:pPr>
            <a:fld id="{4C54A3A3-0B33-5E41-B294-F338F12F60AB}" type="slidenum">
              <a:rPr lang="en-US" sz="140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>
                <a:defRPr/>
              </a:pPr>
              <a:t>9</a:t>
            </a:fld>
            <a:endParaRPr lang="en-US" sz="14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642359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CD0C6A-2556-4281-85EF-2881AF05E4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3587" y="2605929"/>
            <a:ext cx="7772400" cy="1021556"/>
          </a:xfrm>
        </p:spPr>
        <p:txBody>
          <a:bodyPr/>
          <a:lstStyle/>
          <a:p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Part II: Freight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6A20D92-A835-4C09-8EF3-B1999D1328F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53587" y="2554137"/>
            <a:ext cx="7772400" cy="1125140"/>
          </a:xfrm>
        </p:spPr>
        <p:txBody>
          <a:bodyPr/>
          <a:lstStyle/>
          <a:p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Goals, Existing Strategies, and Future Actions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6E68AF6-FF5E-4AA4-A4D0-1B451AC1D24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122321" y="4770427"/>
            <a:ext cx="917944" cy="273844"/>
          </a:xfrm>
        </p:spPr>
        <p:txBody>
          <a:bodyPr/>
          <a:lstStyle/>
          <a:p>
            <a:pPr>
              <a:defRPr/>
            </a:pPr>
            <a:fld id="{4C54A3A3-0B33-5E41-B294-F338F12F60AB}" type="slidenum">
              <a:rPr lang="en-US" sz="140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>
                <a:defRPr/>
              </a:pPr>
              <a:t>10</a:t>
            </a:fld>
            <a:endParaRPr lang="en-US" sz="14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4546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5422" y="115962"/>
            <a:ext cx="7868093" cy="994172"/>
          </a:xfrm>
        </p:spPr>
        <p:txBody>
          <a:bodyPr>
            <a:noAutofit/>
          </a:bodyPr>
          <a:lstStyle/>
          <a:p>
            <a:pPr algn="ctr"/>
            <a:r>
              <a:rPr lang="en-US" sz="32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CARB </a:t>
            </a:r>
            <a:r>
              <a:rPr lang="en-US" sz="3200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Freight and Off-Road Actions </a:t>
            </a:r>
            <a:r>
              <a:rPr lang="en-US" sz="32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Designed to Meet Multiple Objectives</a:t>
            </a:r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76125387"/>
              </p:ext>
            </p:extLst>
          </p:nvPr>
        </p:nvGraphicFramePr>
        <p:xfrm>
          <a:off x="1249970" y="1213872"/>
          <a:ext cx="6682450" cy="344965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Slide Number Placeholder 3">
            <a:extLst>
              <a:ext uri="{FF2B5EF4-FFF2-40B4-BE49-F238E27FC236}">
                <a16:creationId xmlns:a16="http://schemas.microsoft.com/office/drawing/2014/main" id="{B6E68AF6-FF5E-4AA4-A4D0-1B451AC1D24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122321" y="4770427"/>
            <a:ext cx="917944" cy="273844"/>
          </a:xfrm>
        </p:spPr>
        <p:txBody>
          <a:bodyPr/>
          <a:lstStyle/>
          <a:p>
            <a:pPr>
              <a:defRPr/>
            </a:pPr>
            <a:fld id="{4C54A3A3-0B33-5E41-B294-F338F12F60AB}" type="slidenum">
              <a:rPr lang="en-US" sz="140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>
                <a:defRPr/>
              </a:pPr>
              <a:t>11</a:t>
            </a:fld>
            <a:endParaRPr lang="en-US" sz="14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2020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143001" y="155944"/>
            <a:ext cx="6857999" cy="994172"/>
          </a:xfr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vert="horz" lIns="68580" tIns="34290" rIns="68580" bIns="34290" rtlCol="0" anchor="ctr">
            <a:noAutofit/>
          </a:bodyPr>
          <a:lstStyle/>
          <a:p>
            <a:pPr algn="ctr">
              <a:lnSpc>
                <a:spcPct val="80000"/>
              </a:lnSpc>
            </a:pPr>
            <a:r>
              <a:rPr lang="en-US" sz="2800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Freight Strategies 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US" sz="2800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lready 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US" sz="2800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mplemented </a:t>
            </a:r>
            <a:br>
              <a:rPr lang="en-US" sz="2800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en-US" sz="2800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ut 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</a:t>
            </a:r>
            <a:r>
              <a:rPr lang="en-US" sz="2800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missions 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 </a:t>
            </a:r>
            <a:r>
              <a:rPr lang="en-US" sz="2800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Health 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</a:t>
            </a:r>
            <a:r>
              <a:rPr lang="en-US" sz="2800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isk</a:t>
            </a:r>
            <a:endParaRPr lang="en-US" sz="12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09776494"/>
              </p:ext>
            </p:extLst>
          </p:nvPr>
        </p:nvGraphicFramePr>
        <p:xfrm>
          <a:off x="376042" y="1075422"/>
          <a:ext cx="8391915" cy="3712297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67838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7838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7838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7838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67838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816697">
                <a:tc>
                  <a:txBody>
                    <a:bodyPr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1200"/>
                        </a:spcAft>
                      </a:pPr>
                      <a:r>
                        <a:rPr lang="en-US" sz="18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Trucks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1200"/>
                        </a:spcAft>
                      </a:pPr>
                      <a:r>
                        <a:rPr lang="en-US" sz="18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Ships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1200"/>
                        </a:spcAft>
                      </a:pPr>
                      <a:r>
                        <a:rPr lang="en-US" sz="18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Locomotives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1200"/>
                        </a:spcAft>
                      </a:pPr>
                      <a:r>
                        <a:rPr lang="en-US" sz="1800" b="1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Equipment</a:t>
                      </a:r>
                      <a:endParaRPr lang="en-US" sz="1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1200"/>
                        </a:spcAft>
                      </a:pPr>
                      <a:r>
                        <a:rPr lang="en-US" sz="18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Harbor Craft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73888">
                <a:tc>
                  <a:txBody>
                    <a:bodyPr/>
                    <a:lstStyle/>
                    <a:p>
                      <a:pPr marL="73152" indent="-73152">
                        <a:spcBef>
                          <a:spcPts val="0"/>
                        </a:spcBef>
                        <a:spcAft>
                          <a:spcPts val="12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Fuel/engine</a:t>
                      </a:r>
                    </a:p>
                    <a:p>
                      <a:pPr marL="73152" indent="-73152">
                        <a:spcBef>
                          <a:spcPts val="0"/>
                        </a:spcBef>
                        <a:spcAft>
                          <a:spcPts val="12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In-</a:t>
                      </a:r>
                      <a:r>
                        <a:rPr lang="en-US" sz="18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use t</a:t>
                      </a:r>
                      <a:r>
                        <a:rPr lang="en-US" sz="1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rucks/ turnover</a:t>
                      </a:r>
                    </a:p>
                    <a:p>
                      <a:pPr marL="73152" indent="-73152">
                        <a:spcBef>
                          <a:spcPts val="0"/>
                        </a:spcBef>
                        <a:spcAft>
                          <a:spcPts val="12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GHG limits</a:t>
                      </a:r>
                    </a:p>
                    <a:p>
                      <a:pPr marL="73152" marR="0" lvl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120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Idling and smoke</a:t>
                      </a:r>
                      <a:r>
                        <a:rPr lang="en-US" sz="18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limits</a:t>
                      </a:r>
                    </a:p>
                    <a:p>
                      <a:pPr marL="73152" marR="0" lvl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120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In-use compliance</a:t>
                      </a:r>
                      <a:endParaRPr lang="en-US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73152" indent="-73152">
                        <a:spcBef>
                          <a:spcPts val="0"/>
                        </a:spcBef>
                        <a:spcAft>
                          <a:spcPts val="12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Fuel </a:t>
                      </a:r>
                      <a:endParaRPr lang="en-US" sz="180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73152" indent="-73152">
                        <a:spcBef>
                          <a:spcPts val="0"/>
                        </a:spcBef>
                        <a:spcAft>
                          <a:spcPts val="12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At </a:t>
                      </a:r>
                      <a:r>
                        <a:rPr lang="en-US" sz="1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berth reductions </a:t>
                      </a:r>
                    </a:p>
                    <a:p>
                      <a:pPr marL="73152" indent="-73152">
                        <a:spcBef>
                          <a:spcPts val="0"/>
                        </a:spcBef>
                        <a:spcAft>
                          <a:spcPts val="12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Ship </a:t>
                      </a:r>
                      <a:r>
                        <a:rPr lang="en-US" sz="1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incinerator ban</a:t>
                      </a:r>
                      <a:endParaRPr lang="en-US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73152" indent="-73152">
                        <a:spcBef>
                          <a:spcPts val="0"/>
                        </a:spcBef>
                        <a:spcAft>
                          <a:spcPts val="1200"/>
                        </a:spcAft>
                      </a:pPr>
                      <a:endParaRPr lang="en-US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73152" indent="-73152" algn="l" defTabSz="914400" rtl="0" eaLnBrk="1" latinLnBrk="0" hangingPunct="1">
                        <a:spcBef>
                          <a:spcPts val="0"/>
                        </a:spcBef>
                        <a:spcAft>
                          <a:spcPts val="12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800" kern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Fuel</a:t>
                      </a:r>
                      <a:r>
                        <a:rPr lang="en-US" sz="1800" kern="12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en-US" sz="1800" kern="1200" baseline="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73152" indent="-73152" algn="l" defTabSz="914400" rtl="0" eaLnBrk="1" latinLnBrk="0" hangingPunct="1">
                        <a:spcBef>
                          <a:spcPts val="0"/>
                        </a:spcBef>
                        <a:spcAft>
                          <a:spcPts val="12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800" kern="1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Fleet </a:t>
                      </a:r>
                      <a:r>
                        <a:rPr lang="en-US" sz="1800" kern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emission limits for South Coast</a:t>
                      </a:r>
                    </a:p>
                    <a:p>
                      <a:pPr marL="73152" indent="-73152" algn="l" defTabSz="914400" rtl="0" eaLnBrk="1" latinLnBrk="0" hangingPunct="1">
                        <a:spcBef>
                          <a:spcPts val="0"/>
                        </a:spcBef>
                        <a:spcAft>
                          <a:spcPts val="12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800" kern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Diesel soot  reduction at rail yards</a:t>
                      </a:r>
                      <a:endParaRPr lang="en-US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73152" indent="-73152">
                        <a:spcBef>
                          <a:spcPts val="0"/>
                        </a:spcBef>
                        <a:spcAft>
                          <a:spcPts val="12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800" kern="1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Fuel/engine</a:t>
                      </a:r>
                      <a:endParaRPr lang="en-US" sz="1800" kern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73152" indent="-73152">
                        <a:spcBef>
                          <a:spcPts val="0"/>
                        </a:spcBef>
                        <a:spcAft>
                          <a:spcPts val="12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800" kern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Port &amp; rail equipment</a:t>
                      </a:r>
                    </a:p>
                    <a:p>
                      <a:pPr marL="73152" indent="-73152">
                        <a:spcBef>
                          <a:spcPts val="0"/>
                        </a:spcBef>
                        <a:spcAft>
                          <a:spcPts val="12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800" kern="1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Forklifts</a:t>
                      </a:r>
                      <a:endParaRPr lang="en-US" sz="1800" kern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73152" indent="-73152">
                        <a:spcBef>
                          <a:spcPts val="0"/>
                        </a:spcBef>
                        <a:spcAft>
                          <a:spcPts val="12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800" kern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Airport equipment</a:t>
                      </a:r>
                    </a:p>
                    <a:p>
                      <a:pPr marL="73152" marR="0" indent="-73152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120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Transport refrigerators</a:t>
                      </a:r>
                      <a:endParaRPr lang="en-US" sz="1800" kern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73152" indent="-73152" algn="l" defTabSz="914400" rtl="0" eaLnBrk="1" latinLnBrk="0" hangingPunct="1">
                        <a:spcBef>
                          <a:spcPts val="0"/>
                        </a:spcBef>
                        <a:spcAft>
                          <a:spcPts val="12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800" kern="1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Fuel</a:t>
                      </a:r>
                      <a:endParaRPr lang="en-US" sz="1800" kern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73152" indent="-73152" algn="l" defTabSz="914400" rtl="0" eaLnBrk="1" latinLnBrk="0" hangingPunct="1">
                        <a:spcBef>
                          <a:spcPts val="0"/>
                        </a:spcBef>
                        <a:spcAft>
                          <a:spcPts val="12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800" kern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Harbor </a:t>
                      </a:r>
                      <a:r>
                        <a:rPr lang="en-US" sz="1800" kern="1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craft engines</a:t>
                      </a:r>
                      <a:endParaRPr lang="en-US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6" name="Slide Number Placeholder 3">
            <a:extLst>
              <a:ext uri="{FF2B5EF4-FFF2-40B4-BE49-F238E27FC236}">
                <a16:creationId xmlns:a16="http://schemas.microsoft.com/office/drawing/2014/main" id="{B6E68AF6-FF5E-4AA4-A4D0-1B451AC1D24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122321" y="4770427"/>
            <a:ext cx="917944" cy="273844"/>
          </a:xfrm>
        </p:spPr>
        <p:txBody>
          <a:bodyPr/>
          <a:lstStyle/>
          <a:p>
            <a:pPr>
              <a:defRPr/>
            </a:pPr>
            <a:fld id="{4C54A3A3-0B33-5E41-B294-F338F12F60AB}" type="slidenum">
              <a:rPr lang="en-US" sz="140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>
                <a:defRPr/>
              </a:pPr>
              <a:t>12</a:t>
            </a:fld>
            <a:endParaRPr lang="en-US" sz="14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5304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8215" y="255736"/>
            <a:ext cx="8187070" cy="694925"/>
          </a:xfrm>
        </p:spPr>
        <p:txBody>
          <a:bodyPr>
            <a:noAutofit/>
          </a:bodyPr>
          <a:lstStyle/>
          <a:p>
            <a:pPr algn="ctr"/>
            <a:r>
              <a:rPr lang="en-US" sz="2800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Progress in Reducing Freight Emissions</a:t>
            </a:r>
            <a:br>
              <a:rPr lang="en-US" sz="2800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Statewide, 2000-2035</a:t>
            </a:r>
            <a:endParaRPr lang="en-US" sz="280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70573" y="1194807"/>
            <a:ext cx="3303432" cy="178150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04951" y="1194807"/>
            <a:ext cx="3368803" cy="178150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04951" y="3043647"/>
            <a:ext cx="3368803" cy="187114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70573" y="3043647"/>
            <a:ext cx="3303432" cy="1833073"/>
          </a:xfrm>
          <a:prstGeom prst="rect">
            <a:avLst/>
          </a:prstGeom>
        </p:spPr>
      </p:pic>
      <p:sp>
        <p:nvSpPr>
          <p:cNvPr id="8" name="Slide Number Placeholder 3">
            <a:extLst>
              <a:ext uri="{FF2B5EF4-FFF2-40B4-BE49-F238E27FC236}">
                <a16:creationId xmlns:a16="http://schemas.microsoft.com/office/drawing/2014/main" id="{B6E68AF6-FF5E-4AA4-A4D0-1B451AC1D24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122321" y="4770427"/>
            <a:ext cx="917944" cy="273844"/>
          </a:xfrm>
        </p:spPr>
        <p:txBody>
          <a:bodyPr/>
          <a:lstStyle/>
          <a:p>
            <a:pPr>
              <a:defRPr/>
            </a:pPr>
            <a:fld id="{4C54A3A3-0B33-5E41-B294-F338F12F60AB}" type="slidenum">
              <a:rPr lang="en-US" sz="140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>
                <a:defRPr/>
              </a:pPr>
              <a:t>13</a:t>
            </a:fld>
            <a:endParaRPr lang="en-US" sz="14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7211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8093" y="197134"/>
            <a:ext cx="8743477" cy="859033"/>
          </a:xfr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l"/>
            <a:r>
              <a:rPr lang="en-US" sz="3200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Need for Zero-Emission Infrastructure Planning</a:t>
            </a:r>
            <a:endParaRPr lang="en-US" sz="320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Slide Number Placeholder 3">
            <a:extLst>
              <a:ext uri="{FF2B5EF4-FFF2-40B4-BE49-F238E27FC236}">
                <a16:creationId xmlns:a16="http://schemas.microsoft.com/office/drawing/2014/main" id="{B6E68AF6-FF5E-4AA4-A4D0-1B451AC1D24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122321" y="4770427"/>
            <a:ext cx="917944" cy="273844"/>
          </a:xfrm>
        </p:spPr>
        <p:txBody>
          <a:bodyPr/>
          <a:lstStyle/>
          <a:p>
            <a:pPr>
              <a:defRPr/>
            </a:pPr>
            <a:fld id="{4C54A3A3-0B33-5E41-B294-F338F12F60AB}" type="slidenum">
              <a:rPr lang="en-US" sz="140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>
                <a:defRPr/>
              </a:pPr>
              <a:t>14</a:t>
            </a:fld>
            <a:endParaRPr lang="en-US" sz="14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61149" y="1267865"/>
            <a:ext cx="8349299" cy="29854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Zero and near-zero technologies in heavy-duty, freight, and off-road sectors are critical to achieve air quality goals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Grid-connected and battery-electric technologies will likely play a major role to achieve zero-emission targets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Infrastructure needs, charging standards/connections, and power capacity needs vary widely, and are under various stages of development by source category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8372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CD0C6A-2556-4281-85EF-2881AF05E4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3466" y="306543"/>
            <a:ext cx="6915630" cy="961322"/>
          </a:xfrm>
        </p:spPr>
        <p:txBody>
          <a:bodyPr/>
          <a:lstStyle/>
          <a:p>
            <a:r>
              <a:rPr lang="en-US" sz="3200" dirty="0" smtClean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Data Collection Opportunities for AB 2127 Assessment</a:t>
            </a:r>
            <a:endParaRPr lang="en-US" sz="3200" dirty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6E68AF6-FF5E-4AA4-A4D0-1B451AC1D24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122321" y="4770427"/>
            <a:ext cx="917944" cy="273844"/>
          </a:xfrm>
        </p:spPr>
        <p:txBody>
          <a:bodyPr/>
          <a:lstStyle/>
          <a:p>
            <a:pPr>
              <a:defRPr/>
            </a:pPr>
            <a:fld id="{4C54A3A3-0B33-5E41-B294-F338F12F60AB}" type="slidenum">
              <a:rPr lang="en-US" sz="140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>
                <a:defRPr/>
              </a:pPr>
              <a:t>15</a:t>
            </a:fld>
            <a:endParaRPr lang="en-US" sz="14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22836" y="1444597"/>
            <a:ext cx="6984786" cy="32008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CARB Technology Assessments (2015-2018)</a:t>
            </a:r>
          </a:p>
          <a:p>
            <a:pPr marL="346075">
              <a:spcAft>
                <a:spcPts val="1200"/>
              </a:spcAft>
            </a:pPr>
            <a:r>
              <a:rPr lang="en-US" sz="1200" dirty="0" smtClean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</a:t>
            </a: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://</a:t>
            </a:r>
            <a:r>
              <a:rPr lang="en-US" sz="1200" dirty="0" smtClean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ww2.arb.ca.gov/resources/documents/technology-and-fuels-assessments</a:t>
            </a:r>
            <a:endParaRPr lang="en-US" sz="1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Findings from CEC and CARB funded advanced technology demonstration projects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CPUC data collection for utility transportation electrification projects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Tracking assessments lead by ports on terminal/equipment electrification (e.g. San Pedro Bay Ports Clean Air Action Plan)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69095" y="433427"/>
            <a:ext cx="1385802" cy="1724107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68772" y="2407363"/>
            <a:ext cx="1369474" cy="1776274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643709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045" y="350815"/>
            <a:ext cx="8219712" cy="859033"/>
          </a:xfr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Selected CARB Regulatory Actions with 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Current </a:t>
            </a: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 Potential 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Future Requirements for Electrification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45934" y="1330657"/>
            <a:ext cx="6131276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300"/>
              </a:spcBef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Ships At-Berth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spcBef>
                <a:spcPts val="3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Transport Refrigeration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Units</a:t>
            </a:r>
          </a:p>
          <a:p>
            <a:pPr marL="285750" indent="-285750">
              <a:spcBef>
                <a:spcPts val="300"/>
              </a:spcBef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Harbor Craft</a:t>
            </a:r>
          </a:p>
          <a:p>
            <a:pPr marL="285750" indent="-285750">
              <a:spcBef>
                <a:spcPts val="300"/>
              </a:spcBef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Cargo Handling Equipment</a:t>
            </a:r>
          </a:p>
          <a:p>
            <a:pPr marL="285750" indent="-285750">
              <a:spcBef>
                <a:spcPts val="300"/>
              </a:spcBef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Locomotives</a:t>
            </a:r>
          </a:p>
          <a:p>
            <a:pPr marL="285750" indent="-285750">
              <a:spcBef>
                <a:spcPts val="300"/>
              </a:spcBef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Heavy-Duty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Trucks</a:t>
            </a:r>
          </a:p>
          <a:p>
            <a:pPr marL="285750" indent="-285750">
              <a:spcBef>
                <a:spcPts val="300"/>
              </a:spcBef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Forklifts</a:t>
            </a:r>
          </a:p>
          <a:p>
            <a:pPr marL="285750" indent="-285750">
              <a:spcBef>
                <a:spcPts val="3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Airport Ground Support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Equipment (GSE)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spcBef>
                <a:spcPts val="3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Airport Shuttle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Buses</a:t>
            </a:r>
          </a:p>
        </p:txBody>
      </p:sp>
      <p:sp>
        <p:nvSpPr>
          <p:cNvPr id="6" name="Slide Number Placeholder 3">
            <a:extLst>
              <a:ext uri="{FF2B5EF4-FFF2-40B4-BE49-F238E27FC236}">
                <a16:creationId xmlns:a16="http://schemas.microsoft.com/office/drawing/2014/main" id="{B6E68AF6-FF5E-4AA4-A4D0-1B451AC1D24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122321" y="4770427"/>
            <a:ext cx="917944" cy="273844"/>
          </a:xfrm>
        </p:spPr>
        <p:txBody>
          <a:bodyPr/>
          <a:lstStyle/>
          <a:p>
            <a:pPr>
              <a:defRPr/>
            </a:pPr>
            <a:fld id="{4C54A3A3-0B33-5E41-B294-F338F12F60AB}" type="slidenum">
              <a:rPr lang="en-US" sz="140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>
                <a:defRPr/>
              </a:pPr>
              <a:t>16</a:t>
            </a:fld>
            <a:endParaRPr lang="en-US" sz="14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4635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1" y="27068"/>
            <a:ext cx="7382652" cy="840041"/>
          </a:xfrm>
        </p:spPr>
        <p:txBody>
          <a:bodyPr>
            <a:normAutofit/>
          </a:bodyPr>
          <a:lstStyle/>
          <a:p>
            <a:pPr algn="l"/>
            <a:r>
              <a:rPr lang="en-US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Ships At Berth</a:t>
            </a:r>
            <a:endParaRPr lang="en-US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50596" y="617020"/>
            <a:ext cx="1894892" cy="1494319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7" name="TextBox 16"/>
          <p:cNvSpPr txBox="1"/>
          <p:nvPr/>
        </p:nvSpPr>
        <p:spPr>
          <a:xfrm>
            <a:off x="7248665" y="2304907"/>
            <a:ext cx="1298753" cy="323165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Shore Power</a:t>
            </a:r>
          </a:p>
        </p:txBody>
      </p:sp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94344832"/>
              </p:ext>
            </p:extLst>
          </p:nvPr>
        </p:nvGraphicFramePr>
        <p:xfrm>
          <a:off x="233028" y="902240"/>
          <a:ext cx="6621063" cy="423605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44264">
                  <a:extLst>
                    <a:ext uri="{9D8B030D-6E8A-4147-A177-3AD203B41FA5}">
                      <a16:colId xmlns:a16="http://schemas.microsoft.com/office/drawing/2014/main" val="1078494484"/>
                    </a:ext>
                  </a:extLst>
                </a:gridCol>
                <a:gridCol w="4876799">
                  <a:extLst>
                    <a:ext uri="{9D8B030D-6E8A-4147-A177-3AD203B41FA5}">
                      <a16:colId xmlns:a16="http://schemas.microsoft.com/office/drawing/2014/main" val="2708939384"/>
                    </a:ext>
                  </a:extLst>
                </a:gridCol>
              </a:tblGrid>
              <a:tr h="688435">
                <a:tc>
                  <a:txBody>
                    <a:bodyPr/>
                    <a:lstStyle/>
                    <a:p>
                      <a:r>
                        <a:rPr lang="en-US" sz="1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Typical uses: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Vessel types include</a:t>
                      </a:r>
                      <a:r>
                        <a:rPr lang="en-US" sz="1800" b="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container,</a:t>
                      </a:r>
                      <a:r>
                        <a:rPr lang="en-US" sz="1800" b="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reefer, cruise, auto carrier, and tanker vessels</a:t>
                      </a:r>
                      <a:endParaRPr lang="en-US" sz="1800" b="0" dirty="0" smtClean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4607092"/>
                  </a:ext>
                </a:extLst>
              </a:tr>
              <a:tr h="820016">
                <a:tc>
                  <a:txBody>
                    <a:bodyPr/>
                    <a:lstStyle/>
                    <a:p>
                      <a:r>
                        <a:rPr lang="en-US" sz="1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Population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~1250 unique ocean going vessels, and new regulation will likely require an ~85 additional container, cruise, or refrigerated cargo vessels expected to comply using shore power</a:t>
                      </a: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88141746"/>
                  </a:ext>
                </a:extLst>
              </a:tr>
              <a:tr h="710672">
                <a:tc>
                  <a:txBody>
                    <a:bodyPr/>
                    <a:lstStyle/>
                    <a:p>
                      <a:r>
                        <a:rPr lang="en-US" sz="1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Concepts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Reduce at berth</a:t>
                      </a:r>
                      <a:r>
                        <a:rPr lang="en-US" sz="1800" b="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emissions by controlling more visits, vessel types, and ports</a:t>
                      </a:r>
                      <a:endParaRPr lang="en-US" sz="1800" b="0" dirty="0" smtClean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88557147"/>
                  </a:ext>
                </a:extLst>
              </a:tr>
              <a:tr h="459504">
                <a:tc>
                  <a:txBody>
                    <a:bodyPr/>
                    <a:lstStyle/>
                    <a:p>
                      <a:r>
                        <a:rPr lang="en-US" sz="1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Timeline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Phase-in anticipated 2021</a:t>
                      </a:r>
                      <a:r>
                        <a:rPr lang="en-US" sz="1800" b="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to 2029</a:t>
                      </a:r>
                      <a:endParaRPr lang="en-US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48405979"/>
                  </a:ext>
                </a:extLst>
              </a:tr>
              <a:tr h="968816">
                <a:tc>
                  <a:txBody>
                    <a:bodyPr/>
                    <a:lstStyle/>
                    <a:p>
                      <a:r>
                        <a:rPr lang="en-US" sz="1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Electric</a:t>
                      </a:r>
                      <a:r>
                        <a:rPr lang="en-US" sz="1800" b="1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I</a:t>
                      </a:r>
                      <a:r>
                        <a:rPr lang="en-US" sz="1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nfrastructure</a:t>
                      </a:r>
                    </a:p>
                    <a:p>
                      <a:r>
                        <a:rPr lang="en-US" sz="1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Needs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Electrical demands at berth vary per vessel type: container, reefer, and </a:t>
                      </a:r>
                      <a:br>
                        <a:rPr lang="en-US" sz="1800" b="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en-US" sz="1800" b="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auto carrier ~1 MW, cruise ~3-11 MW, </a:t>
                      </a:r>
                      <a:br>
                        <a:rPr lang="en-US" sz="1800" b="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en-US" sz="1800" b="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tankers ~0.5-2.5 MW</a:t>
                      </a:r>
                      <a:endParaRPr lang="en-US" b="0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37642360"/>
                  </a:ext>
                </a:extLst>
              </a:tr>
            </a:tbl>
          </a:graphicData>
        </a:graphic>
      </p:graphicFrame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6890034" y="2761852"/>
            <a:ext cx="1995445" cy="1874323"/>
          </a:xfrm>
          <a:prstGeom prst="rect">
            <a:avLst/>
          </a:prstGeom>
          <a:ln w="3175">
            <a:solidFill>
              <a:schemeClr val="tx1"/>
            </a:solidFill>
          </a:ln>
        </p:spPr>
      </p:pic>
      <p:sp>
        <p:nvSpPr>
          <p:cNvPr id="8" name="Slide Number Placeholder 3">
            <a:extLst>
              <a:ext uri="{FF2B5EF4-FFF2-40B4-BE49-F238E27FC236}">
                <a16:creationId xmlns:a16="http://schemas.microsoft.com/office/drawing/2014/main" id="{B6E68AF6-FF5E-4AA4-A4D0-1B451AC1D24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122321" y="4770427"/>
            <a:ext cx="917944" cy="273844"/>
          </a:xfrm>
        </p:spPr>
        <p:txBody>
          <a:bodyPr/>
          <a:lstStyle/>
          <a:p>
            <a:pPr>
              <a:defRPr/>
            </a:pPr>
            <a:fld id="{4C54A3A3-0B33-5E41-B294-F338F12F60AB}" type="slidenum">
              <a:rPr lang="en-US" sz="140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>
                <a:defRPr/>
              </a:pPr>
              <a:t>17</a:t>
            </a:fld>
            <a:endParaRPr lang="en-US" sz="14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9912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76" y="-15732"/>
            <a:ext cx="4256091" cy="994172"/>
          </a:xfrm>
        </p:spPr>
        <p:txBody>
          <a:bodyPr>
            <a:normAutofit/>
          </a:bodyPr>
          <a:lstStyle/>
          <a:p>
            <a:pPr algn="ctr"/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Harbor Craft</a:t>
            </a:r>
          </a:p>
        </p:txBody>
      </p:sp>
      <p:pic>
        <p:nvPicPr>
          <p:cNvPr id="5" name="Picture 2" descr="Picture of Tugboa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448424" y="152400"/>
            <a:ext cx="2460565" cy="2220510"/>
          </a:xfrm>
          <a:prstGeom prst="rect">
            <a:avLst/>
          </a:prstGeom>
          <a:noFill/>
          <a:ln w="1270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28957802"/>
              </p:ext>
            </p:extLst>
          </p:nvPr>
        </p:nvGraphicFramePr>
        <p:xfrm>
          <a:off x="233029" y="902240"/>
          <a:ext cx="6034421" cy="40755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00546">
                  <a:extLst>
                    <a:ext uri="{9D8B030D-6E8A-4147-A177-3AD203B41FA5}">
                      <a16:colId xmlns:a16="http://schemas.microsoft.com/office/drawing/2014/main" val="1078494484"/>
                    </a:ext>
                  </a:extLst>
                </a:gridCol>
                <a:gridCol w="4333875">
                  <a:extLst>
                    <a:ext uri="{9D8B030D-6E8A-4147-A177-3AD203B41FA5}">
                      <a16:colId xmlns:a16="http://schemas.microsoft.com/office/drawing/2014/main" val="2708939384"/>
                    </a:ext>
                  </a:extLst>
                </a:gridCol>
              </a:tblGrid>
              <a:tr h="688435">
                <a:tc>
                  <a:txBody>
                    <a:bodyPr/>
                    <a:lstStyle/>
                    <a:p>
                      <a:r>
                        <a:rPr lang="en-US" sz="1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Typical uses: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passenger and freight vessels, such as ferries, tugboats, barges, dredges</a:t>
                      </a: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4607092"/>
                  </a:ext>
                </a:extLst>
              </a:tr>
              <a:tr h="406028">
                <a:tc>
                  <a:txBody>
                    <a:bodyPr/>
                    <a:lstStyle/>
                    <a:p>
                      <a:r>
                        <a:rPr lang="en-US" sz="1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Population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~3,500 vessels</a:t>
                      </a: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88141746"/>
                  </a:ext>
                </a:extLst>
              </a:tr>
              <a:tr h="1022722">
                <a:tc>
                  <a:txBody>
                    <a:bodyPr/>
                    <a:lstStyle/>
                    <a:p>
                      <a:r>
                        <a:rPr lang="en-US" sz="1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Concepts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Focus on cleaner combustion but support</a:t>
                      </a:r>
                      <a:r>
                        <a:rPr lang="en-US" sz="1800" b="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i</a:t>
                      </a:r>
                      <a:r>
                        <a:rPr lang="en-US" sz="1800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ntroduction of zero-emission technologies where feasible</a:t>
                      </a: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88557147"/>
                  </a:ext>
                </a:extLst>
              </a:tr>
              <a:tr h="495300">
                <a:tc>
                  <a:txBody>
                    <a:bodyPr/>
                    <a:lstStyle/>
                    <a:p>
                      <a:r>
                        <a:rPr lang="en-US" sz="1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Timeline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Phase-in</a:t>
                      </a:r>
                      <a:r>
                        <a:rPr lang="en-US" sz="1800" b="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anticipated to begin in 2023</a:t>
                      </a:r>
                      <a:endParaRPr lang="en-US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48405979"/>
                  </a:ext>
                </a:extLst>
              </a:tr>
              <a:tr h="968816">
                <a:tc>
                  <a:txBody>
                    <a:bodyPr/>
                    <a:lstStyle/>
                    <a:p>
                      <a:r>
                        <a:rPr lang="en-US" sz="1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Electric</a:t>
                      </a:r>
                      <a:r>
                        <a:rPr lang="en-US" sz="1800" b="1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I</a:t>
                      </a:r>
                      <a:r>
                        <a:rPr lang="en-US" sz="1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nfrastructure</a:t>
                      </a:r>
                    </a:p>
                    <a:p>
                      <a:r>
                        <a:rPr lang="en-US" sz="1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Needs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Additional</a:t>
                      </a:r>
                      <a:r>
                        <a:rPr lang="en-US" sz="1800" b="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electrification expected to support augmented use of shore power and charging for emerging full zero-emission or “plug-in hybrid” diesel vessels with battery storage</a:t>
                      </a:r>
                      <a:endParaRPr lang="en-US" b="0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37642360"/>
                  </a:ext>
                </a:extLst>
              </a:tr>
            </a:tbl>
          </a:graphicData>
        </a:graphic>
      </p:graphicFrame>
      <p:pic>
        <p:nvPicPr>
          <p:cNvPr id="6" name="Picture 5" descr="C:\Users\ggilani\AppData\Local\Microsoft\Windows\INetCache\Content.Outlook\RQT4QRT4\swedish ze ferry (002).jpg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6448424" y="2569962"/>
            <a:ext cx="2460565" cy="2102862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</p:pic>
      <p:sp>
        <p:nvSpPr>
          <p:cNvPr id="8" name="Slide Number Placeholder 3">
            <a:extLst>
              <a:ext uri="{FF2B5EF4-FFF2-40B4-BE49-F238E27FC236}">
                <a16:creationId xmlns:a16="http://schemas.microsoft.com/office/drawing/2014/main" id="{B6E68AF6-FF5E-4AA4-A4D0-1B451AC1D24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122321" y="4770427"/>
            <a:ext cx="917944" cy="273844"/>
          </a:xfrm>
        </p:spPr>
        <p:txBody>
          <a:bodyPr/>
          <a:lstStyle/>
          <a:p>
            <a:pPr>
              <a:defRPr/>
            </a:pPr>
            <a:fld id="{4C54A3A3-0B33-5E41-B294-F338F12F60AB}" type="slidenum">
              <a:rPr lang="en-US" sz="140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>
                <a:defRPr/>
              </a:pPr>
              <a:t>18</a:t>
            </a:fld>
            <a:endParaRPr lang="en-US" sz="14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7191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1" y="27068"/>
            <a:ext cx="7382652" cy="840041"/>
          </a:xfrm>
        </p:spPr>
        <p:txBody>
          <a:bodyPr>
            <a:normAutofit/>
          </a:bodyPr>
          <a:lstStyle/>
          <a:p>
            <a:pPr algn="l"/>
            <a:r>
              <a:rPr lang="en-US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Transport Refrigeration Units</a:t>
            </a:r>
            <a:endParaRPr lang="en-US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74984471"/>
              </p:ext>
            </p:extLst>
          </p:nvPr>
        </p:nvGraphicFramePr>
        <p:xfrm>
          <a:off x="147071" y="694348"/>
          <a:ext cx="6729719" cy="433804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23557">
                  <a:extLst>
                    <a:ext uri="{9D8B030D-6E8A-4147-A177-3AD203B41FA5}">
                      <a16:colId xmlns:a16="http://schemas.microsoft.com/office/drawing/2014/main" val="1078494484"/>
                    </a:ext>
                  </a:extLst>
                </a:gridCol>
                <a:gridCol w="4906162">
                  <a:extLst>
                    <a:ext uri="{9D8B030D-6E8A-4147-A177-3AD203B41FA5}">
                      <a16:colId xmlns:a16="http://schemas.microsoft.com/office/drawing/2014/main" val="2708939384"/>
                    </a:ext>
                  </a:extLst>
                </a:gridCol>
              </a:tblGrid>
              <a:tr h="688435">
                <a:tc>
                  <a:txBody>
                    <a:bodyPr/>
                    <a:lstStyle/>
                    <a:p>
                      <a:r>
                        <a:rPr lang="en-US" sz="1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Typical uses: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Provide climate control for</a:t>
                      </a:r>
                      <a:r>
                        <a:rPr lang="en-US" sz="1800" b="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ocean-going and domestic </a:t>
                      </a:r>
                      <a:r>
                        <a:rPr lang="en-US" sz="1800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containers, box trucks, rail cars, and truck transported refrigerated trailers.</a:t>
                      </a:r>
                      <a:r>
                        <a:rPr lang="en-US" sz="1800" b="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en-US" sz="1800" b="0" dirty="0" smtClean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4607092"/>
                  </a:ext>
                </a:extLst>
              </a:tr>
              <a:tr h="406028">
                <a:tc>
                  <a:txBody>
                    <a:bodyPr/>
                    <a:lstStyle/>
                    <a:p>
                      <a:r>
                        <a:rPr lang="en-US" sz="1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Population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~200,000 TRUs and generator sets.</a:t>
                      </a: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88141746"/>
                  </a:ext>
                </a:extLst>
              </a:tr>
              <a:tr h="1022722">
                <a:tc>
                  <a:txBody>
                    <a:bodyPr/>
                    <a:lstStyle/>
                    <a:p>
                      <a:r>
                        <a:rPr lang="en-US" sz="1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Concepts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US" sz="1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Require Trucks</a:t>
                      </a:r>
                      <a:r>
                        <a:rPr lang="en-US" sz="18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to use 100% zero-emission TRUs, Trailer TRUs to be zero when stationary, and </a:t>
                      </a:r>
                      <a:r>
                        <a:rPr lang="en-US" sz="1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facilities to provide infrastructure to allow for zero-emission operation on-site.</a:t>
                      </a: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88557147"/>
                  </a:ext>
                </a:extLst>
              </a:tr>
              <a:tr h="365861">
                <a:tc>
                  <a:txBody>
                    <a:bodyPr/>
                    <a:lstStyle/>
                    <a:p>
                      <a:r>
                        <a:rPr lang="en-US" sz="1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Timeline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Phase-in</a:t>
                      </a:r>
                      <a:r>
                        <a:rPr lang="en-US" sz="1800" b="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anticipated to begin in 2025</a:t>
                      </a:r>
                      <a:endParaRPr lang="en-US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48405979"/>
                  </a:ext>
                </a:extLst>
              </a:tr>
              <a:tr h="968816">
                <a:tc>
                  <a:txBody>
                    <a:bodyPr/>
                    <a:lstStyle/>
                    <a:p>
                      <a:r>
                        <a:rPr lang="en-US" sz="1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Electric</a:t>
                      </a:r>
                      <a:r>
                        <a:rPr lang="en-US" sz="1800" b="1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I</a:t>
                      </a:r>
                      <a:r>
                        <a:rPr lang="en-US" sz="1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nfrastructure</a:t>
                      </a:r>
                    </a:p>
                    <a:p>
                      <a:r>
                        <a:rPr lang="en-US" sz="1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Needs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Substantial.  Up to 10,000 facilities (warehouses, stores, truck</a:t>
                      </a:r>
                      <a:r>
                        <a:rPr lang="en-US" sz="1800" b="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stops,</a:t>
                      </a:r>
                      <a:r>
                        <a:rPr lang="en-US" sz="1800" b="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etc.)</a:t>
                      </a:r>
                      <a:r>
                        <a:rPr lang="en-US" sz="1800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may need to install electric (or other zero-emission technology) infrastructure.</a:t>
                      </a:r>
                      <a:endParaRPr lang="en-US" b="0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37642360"/>
                  </a:ext>
                </a:extLst>
              </a:tr>
            </a:tbl>
          </a:graphicData>
        </a:graphic>
      </p:graphicFrame>
      <p:grpSp>
        <p:nvGrpSpPr>
          <p:cNvPr id="6" name="Group 5"/>
          <p:cNvGrpSpPr/>
          <p:nvPr/>
        </p:nvGrpSpPr>
        <p:grpSpPr>
          <a:xfrm>
            <a:off x="6893169" y="709667"/>
            <a:ext cx="2250831" cy="1556765"/>
            <a:chOff x="6406243" y="709667"/>
            <a:chExt cx="2737757" cy="1839431"/>
          </a:xfrm>
        </p:grpSpPr>
        <p:grpSp>
          <p:nvGrpSpPr>
            <p:cNvPr id="3" name="Group 2"/>
            <p:cNvGrpSpPr/>
            <p:nvPr/>
          </p:nvGrpSpPr>
          <p:grpSpPr>
            <a:xfrm>
              <a:off x="6406243" y="709667"/>
              <a:ext cx="2737757" cy="1839431"/>
              <a:chOff x="6406243" y="709667"/>
              <a:chExt cx="2737757" cy="1839431"/>
            </a:xfrm>
          </p:grpSpPr>
          <p:pic>
            <p:nvPicPr>
              <p:cNvPr id="10" name="Picture 9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6406243" y="709667"/>
                <a:ext cx="2737757" cy="1839431"/>
              </a:xfrm>
              <a:prstGeom prst="rect">
                <a:avLst/>
              </a:prstGeom>
            </p:spPr>
          </p:pic>
          <p:sp>
            <p:nvSpPr>
              <p:cNvPr id="11" name="TextBox 10"/>
              <p:cNvSpPr txBox="1"/>
              <p:nvPr/>
            </p:nvSpPr>
            <p:spPr>
              <a:xfrm>
                <a:off x="7665655" y="769423"/>
                <a:ext cx="1357313" cy="369332"/>
              </a:xfrm>
              <a:prstGeom prst="rect">
                <a:avLst/>
              </a:prstGeom>
              <a:solidFill>
                <a:srgbClr val="FFFF00"/>
              </a:solidFill>
              <a:ln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dirty="0">
                    <a:latin typeface="Arial" panose="020B0604020202020204" pitchFamily="34" charset="0"/>
                    <a:cs typeface="Arial" panose="020B0604020202020204" pitchFamily="34" charset="0"/>
                  </a:rPr>
                  <a:t>Truck TRU</a:t>
                </a:r>
              </a:p>
            </p:txBody>
          </p:sp>
        </p:grpSp>
        <p:cxnSp>
          <p:nvCxnSpPr>
            <p:cNvPr id="15" name="Straight Arrow Connector 14"/>
            <p:cNvCxnSpPr/>
            <p:nvPr/>
          </p:nvCxnSpPr>
          <p:spPr>
            <a:xfrm flipH="1">
              <a:off x="7751414" y="1115672"/>
              <a:ext cx="501952" cy="228634"/>
            </a:xfrm>
            <a:prstGeom prst="straightConnector1">
              <a:avLst/>
            </a:prstGeom>
            <a:ln w="38100">
              <a:solidFill>
                <a:srgbClr val="FFFF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" name="Group 4"/>
          <p:cNvGrpSpPr/>
          <p:nvPr/>
        </p:nvGrpSpPr>
        <p:grpSpPr>
          <a:xfrm>
            <a:off x="6893169" y="2919813"/>
            <a:ext cx="2227938" cy="1658581"/>
            <a:chOff x="6406243" y="2919813"/>
            <a:chExt cx="2714864" cy="2005965"/>
          </a:xfrm>
        </p:grpSpPr>
        <p:pic>
          <p:nvPicPr>
            <p:cNvPr id="9" name="Picture 8" descr="tru"/>
            <p:cNvPicPr/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06243" y="2919813"/>
              <a:ext cx="2714864" cy="200596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" name="TextBox 12"/>
            <p:cNvSpPr txBox="1"/>
            <p:nvPr/>
          </p:nvSpPr>
          <p:spPr>
            <a:xfrm>
              <a:off x="6566119" y="3054062"/>
              <a:ext cx="1450181" cy="369332"/>
            </a:xfrm>
            <a:prstGeom prst="rect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>
                  <a:latin typeface="Arial" panose="020B0604020202020204" pitchFamily="34" charset="0"/>
                  <a:cs typeface="Arial" panose="020B0604020202020204" pitchFamily="34" charset="0"/>
                </a:rPr>
                <a:t>Trailer TRU</a:t>
              </a:r>
            </a:p>
          </p:txBody>
        </p:sp>
        <p:cxnSp>
          <p:nvCxnSpPr>
            <p:cNvPr id="18" name="Straight Arrow Connector 17"/>
            <p:cNvCxnSpPr/>
            <p:nvPr/>
          </p:nvCxnSpPr>
          <p:spPr>
            <a:xfrm>
              <a:off x="7291209" y="3413889"/>
              <a:ext cx="264388" cy="364432"/>
            </a:xfrm>
            <a:prstGeom prst="straightConnector1">
              <a:avLst/>
            </a:prstGeom>
            <a:ln w="38100">
              <a:solidFill>
                <a:srgbClr val="FFFF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Slide Number Placeholder 3">
            <a:extLst>
              <a:ext uri="{FF2B5EF4-FFF2-40B4-BE49-F238E27FC236}">
                <a16:creationId xmlns:a16="http://schemas.microsoft.com/office/drawing/2014/main" id="{B6E68AF6-FF5E-4AA4-A4D0-1B451AC1D24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122321" y="4770427"/>
            <a:ext cx="917944" cy="273844"/>
          </a:xfrm>
        </p:spPr>
        <p:txBody>
          <a:bodyPr/>
          <a:lstStyle/>
          <a:p>
            <a:pPr>
              <a:defRPr/>
            </a:pPr>
            <a:fld id="{4C54A3A3-0B33-5E41-B294-F338F12F60AB}" type="slidenum">
              <a:rPr lang="en-US" sz="140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>
                <a:defRPr/>
              </a:pPr>
              <a:t>19</a:t>
            </a:fld>
            <a:endParaRPr lang="en-US" sz="14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9271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50" y="5954"/>
            <a:ext cx="8229600" cy="857250"/>
          </a:xfrm>
        </p:spPr>
        <p:txBody>
          <a:bodyPr/>
          <a:lstStyle/>
          <a:p>
            <a:pPr algn="l"/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Cargo Handling Equipment 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2" descr="picture of top pick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568499" y="314347"/>
            <a:ext cx="2400713" cy="2349417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87331982"/>
              </p:ext>
            </p:extLst>
          </p:nvPr>
        </p:nvGraphicFramePr>
        <p:xfrm>
          <a:off x="233028" y="902241"/>
          <a:ext cx="6335471" cy="372844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85384">
                  <a:extLst>
                    <a:ext uri="{9D8B030D-6E8A-4147-A177-3AD203B41FA5}">
                      <a16:colId xmlns:a16="http://schemas.microsoft.com/office/drawing/2014/main" val="1078494484"/>
                    </a:ext>
                  </a:extLst>
                </a:gridCol>
                <a:gridCol w="4550087">
                  <a:extLst>
                    <a:ext uri="{9D8B030D-6E8A-4147-A177-3AD203B41FA5}">
                      <a16:colId xmlns:a16="http://schemas.microsoft.com/office/drawing/2014/main" val="2708939384"/>
                    </a:ext>
                  </a:extLst>
                </a:gridCol>
              </a:tblGrid>
              <a:tr h="622010">
                <a:tc>
                  <a:txBody>
                    <a:bodyPr/>
                    <a:lstStyle/>
                    <a:p>
                      <a:r>
                        <a:rPr lang="en-US" sz="1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Typical uses: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Moving</a:t>
                      </a:r>
                      <a:r>
                        <a:rPr lang="en-US" sz="1800" b="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container, bulk, or liquid cargo at ports and intermodal rail yards</a:t>
                      </a:r>
                      <a:endParaRPr lang="en-US" sz="1800" b="0" dirty="0" smtClean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4607092"/>
                  </a:ext>
                </a:extLst>
              </a:tr>
              <a:tr h="486264">
                <a:tc>
                  <a:txBody>
                    <a:bodyPr/>
                    <a:lstStyle/>
                    <a:p>
                      <a:r>
                        <a:rPr lang="en-US" sz="1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Population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~5,000</a:t>
                      </a:r>
                      <a:r>
                        <a:rPr lang="en-US" sz="1800" b="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pieces of equipment statewide</a:t>
                      </a:r>
                      <a:endParaRPr lang="en-US" sz="1800" b="0" dirty="0" smtClean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88141746"/>
                  </a:ext>
                </a:extLst>
              </a:tr>
              <a:tr h="760719">
                <a:tc>
                  <a:txBody>
                    <a:bodyPr/>
                    <a:lstStyle/>
                    <a:p>
                      <a:r>
                        <a:rPr lang="en-US" sz="1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Concepts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Transition to full</a:t>
                      </a:r>
                      <a:r>
                        <a:rPr lang="en-US" sz="1800" b="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zero-emission technologies</a:t>
                      </a:r>
                      <a:endParaRPr lang="en-US" sz="1800" b="0" dirty="0" smtClean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88557147"/>
                  </a:ext>
                </a:extLst>
              </a:tr>
              <a:tr h="447510">
                <a:tc>
                  <a:txBody>
                    <a:bodyPr/>
                    <a:lstStyle/>
                    <a:p>
                      <a:r>
                        <a:rPr lang="en-US" sz="1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Timeline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Phase-in</a:t>
                      </a:r>
                      <a:r>
                        <a:rPr lang="en-US" sz="1800" b="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anticipated to begin in 2026</a:t>
                      </a:r>
                      <a:endParaRPr lang="en-US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48405979"/>
                  </a:ext>
                </a:extLst>
              </a:tr>
              <a:tr h="1393869">
                <a:tc>
                  <a:txBody>
                    <a:bodyPr/>
                    <a:lstStyle/>
                    <a:p>
                      <a:r>
                        <a:rPr lang="en-US" sz="1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Electric</a:t>
                      </a:r>
                      <a:r>
                        <a:rPr lang="en-US" sz="1800" b="1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I</a:t>
                      </a:r>
                      <a:r>
                        <a:rPr lang="en-US" sz="1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nfrastructure</a:t>
                      </a:r>
                    </a:p>
                    <a:p>
                      <a:r>
                        <a:rPr lang="en-US" sz="1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Needs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b="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Under development - considerations include charging rate required for battery electric equipment, and use of electric versus other zero-emission alternatives.</a:t>
                      </a:r>
                      <a:endParaRPr lang="en-US" b="0" dirty="0" smtClean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37642360"/>
                  </a:ext>
                </a:extLst>
              </a:tr>
            </a:tbl>
          </a:graphicData>
        </a:graphic>
      </p:graphicFrame>
      <p:sp>
        <p:nvSpPr>
          <p:cNvPr id="6" name="Slide Number Placeholder 3">
            <a:extLst>
              <a:ext uri="{FF2B5EF4-FFF2-40B4-BE49-F238E27FC236}">
                <a16:creationId xmlns:a16="http://schemas.microsoft.com/office/drawing/2014/main" id="{B6E68AF6-FF5E-4AA4-A4D0-1B451AC1D24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122321" y="4770427"/>
            <a:ext cx="917944" cy="273844"/>
          </a:xfrm>
        </p:spPr>
        <p:txBody>
          <a:bodyPr/>
          <a:lstStyle/>
          <a:p>
            <a:pPr>
              <a:defRPr/>
            </a:pPr>
            <a:fld id="{4C54A3A3-0B33-5E41-B294-F338F12F60AB}" type="slidenum">
              <a:rPr lang="en-US" sz="140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>
                <a:defRPr/>
              </a:pPr>
              <a:t>20</a:t>
            </a:fld>
            <a:endParaRPr lang="en-US" sz="14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3259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6A20D92-A835-4C09-8EF3-B1999D1328F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53587" y="2554137"/>
            <a:ext cx="7772400" cy="1125140"/>
          </a:xfrm>
        </p:spPr>
        <p:txBody>
          <a:bodyPr/>
          <a:lstStyle/>
          <a:p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Current and Future Actions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3CD0C6A-2556-4281-85EF-2881AF05E4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3587" y="2091101"/>
            <a:ext cx="7772400" cy="1021556"/>
          </a:xfrm>
        </p:spPr>
        <p:txBody>
          <a:bodyPr/>
          <a:lstStyle/>
          <a:p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Part III: Zero-Emission Vehicle and Off-Road Programs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6E68AF6-FF5E-4AA4-A4D0-1B451AC1D24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122321" y="4770427"/>
            <a:ext cx="917944" cy="273844"/>
          </a:xfrm>
        </p:spPr>
        <p:txBody>
          <a:bodyPr/>
          <a:lstStyle/>
          <a:p>
            <a:pPr>
              <a:defRPr/>
            </a:pPr>
            <a:fld id="{4C54A3A3-0B33-5E41-B294-F338F12F60AB}" type="slidenum">
              <a:rPr lang="en-US" sz="140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>
                <a:defRPr/>
              </a:pPr>
              <a:t>21</a:t>
            </a:fld>
            <a:endParaRPr lang="en-US" sz="14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978821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3029" y="82743"/>
            <a:ext cx="8442245" cy="875321"/>
          </a:xfrm>
        </p:spPr>
        <p:txBody>
          <a:bodyPr>
            <a:normAutofit fontScale="90000"/>
          </a:bodyPr>
          <a:lstStyle/>
          <a:p>
            <a:pPr algn="l"/>
            <a:r>
              <a:rPr lang="en-US" dirty="0" smtClean="0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Advanced Clean Trucks (ACT) &amp;</a:t>
            </a:r>
            <a:br>
              <a:rPr lang="en-US" dirty="0" smtClean="0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dirty="0" smtClean="0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Zero-Emission (ZE) Fleet Rules</a:t>
            </a:r>
            <a:endParaRPr lang="en-US" sz="1500" dirty="0">
              <a:solidFill>
                <a:schemeClr val="accent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2103121"/>
              </p:ext>
            </p:extLst>
          </p:nvPr>
        </p:nvGraphicFramePr>
        <p:xfrm>
          <a:off x="233029" y="1163496"/>
          <a:ext cx="5968226" cy="369395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81893">
                  <a:extLst>
                    <a:ext uri="{9D8B030D-6E8A-4147-A177-3AD203B41FA5}">
                      <a16:colId xmlns:a16="http://schemas.microsoft.com/office/drawing/2014/main" val="1078494484"/>
                    </a:ext>
                  </a:extLst>
                </a:gridCol>
                <a:gridCol w="4286333">
                  <a:extLst>
                    <a:ext uri="{9D8B030D-6E8A-4147-A177-3AD203B41FA5}">
                      <a16:colId xmlns:a16="http://schemas.microsoft.com/office/drawing/2014/main" val="2708939384"/>
                    </a:ext>
                  </a:extLst>
                </a:gridCol>
              </a:tblGrid>
              <a:tr h="688435">
                <a:tc>
                  <a:txBody>
                    <a:bodyPr/>
                    <a:lstStyle/>
                    <a:p>
                      <a:r>
                        <a:rPr lang="en-US" sz="1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Typical uses</a:t>
                      </a:r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kern="1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Pickup</a:t>
                      </a:r>
                      <a:r>
                        <a:rPr lang="en-US" sz="1800" b="0" kern="120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and</a:t>
                      </a:r>
                      <a:r>
                        <a:rPr lang="en-US" sz="1800" b="0" kern="1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delivery, drayage, utility, refuse, public, shuttle, others</a:t>
                      </a: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4607092"/>
                  </a:ext>
                </a:extLst>
              </a:tr>
              <a:tr h="406028">
                <a:tc>
                  <a:txBody>
                    <a:bodyPr/>
                    <a:lstStyle/>
                    <a:p>
                      <a:r>
                        <a:rPr lang="en-US" sz="1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Population</a:t>
                      </a:r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kern="1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~70,000 ZE trucks or more by 2030</a:t>
                      </a: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88141746"/>
                  </a:ext>
                </a:extLst>
              </a:tr>
              <a:tr h="800040">
                <a:tc>
                  <a:txBody>
                    <a:bodyPr/>
                    <a:lstStyle/>
                    <a:p>
                      <a:r>
                        <a:rPr lang="en-US" sz="1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Concepts</a:t>
                      </a:r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15888" marR="0" lvl="0" indent="-115888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800" b="0" kern="120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ZE trucks as a percent of manufacturers sales</a:t>
                      </a:r>
                    </a:p>
                    <a:p>
                      <a:pPr marL="115888" marR="0" lvl="0" indent="-115888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800" b="0" kern="120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Future fleet rules/other policies</a:t>
                      </a:r>
                      <a:endParaRPr lang="en-US" sz="1800" b="0" kern="1200" dirty="0" smtClean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88557147"/>
                  </a:ext>
                </a:extLst>
              </a:tr>
              <a:tr h="495300">
                <a:tc>
                  <a:txBody>
                    <a:bodyPr/>
                    <a:lstStyle/>
                    <a:p>
                      <a:r>
                        <a:rPr lang="en-US" sz="1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Timeline</a:t>
                      </a:r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kern="1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ACT and fleet rules: Implementation 2024+</a:t>
                      </a:r>
                      <a:endParaRPr lang="en-US" sz="1800" b="0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48405979"/>
                  </a:ext>
                </a:extLst>
              </a:tr>
              <a:tr h="968816">
                <a:tc>
                  <a:txBody>
                    <a:bodyPr/>
                    <a:lstStyle/>
                    <a:p>
                      <a:r>
                        <a:rPr lang="en-US" sz="1800" b="1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Electrical I</a:t>
                      </a:r>
                      <a:r>
                        <a:rPr lang="en-US" sz="1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nfrastructure</a:t>
                      </a:r>
                    </a:p>
                    <a:p>
                      <a:r>
                        <a:rPr lang="en-US" sz="1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Needs</a:t>
                      </a:r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kern="1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Overnight depot charging initially </a:t>
                      </a: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kern="1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Public fast-charging network</a:t>
                      </a:r>
                      <a:r>
                        <a:rPr lang="en-US" sz="1800" b="0" kern="120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b="0" kern="1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later on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37642360"/>
                  </a:ext>
                </a:extLst>
              </a:tr>
            </a:tbl>
          </a:graphicData>
        </a:graphic>
      </p:graphicFrame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204317" y="1074934"/>
            <a:ext cx="2615465" cy="1132816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635381" y="3671998"/>
            <a:ext cx="1747211" cy="1316341"/>
          </a:xfrm>
          <a:prstGeom prst="rect">
            <a:avLst/>
          </a:prstGeom>
          <a:ln>
            <a:solidFill>
              <a:schemeClr val="accent4"/>
            </a:solidFill>
          </a:ln>
        </p:spPr>
      </p:pic>
      <p:pic>
        <p:nvPicPr>
          <p:cNvPr id="11" name="Content Placeholder 15"/>
          <p:cNvPicPr>
            <a:picLocks noGrp="1" noChangeAspect="1"/>
          </p:cNvPicPr>
          <p:nvPr>
            <p:ph idx="1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07379" y="2271405"/>
            <a:ext cx="2612403" cy="1306202"/>
          </a:xfrm>
          <a:ln>
            <a:solidFill>
              <a:schemeClr val="accent4"/>
            </a:solidFill>
          </a:ln>
        </p:spPr>
      </p:pic>
      <p:sp>
        <p:nvSpPr>
          <p:cNvPr id="9" name="Slide Number Placeholder 3">
            <a:extLst>
              <a:ext uri="{FF2B5EF4-FFF2-40B4-BE49-F238E27FC236}">
                <a16:creationId xmlns:a16="http://schemas.microsoft.com/office/drawing/2014/main" id="{B6E68AF6-FF5E-4AA4-A4D0-1B451AC1D24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122321" y="4770427"/>
            <a:ext cx="917944" cy="273844"/>
          </a:xfrm>
        </p:spPr>
        <p:txBody>
          <a:bodyPr/>
          <a:lstStyle/>
          <a:p>
            <a:pPr>
              <a:defRPr/>
            </a:pPr>
            <a:fld id="{4C54A3A3-0B33-5E41-B294-F338F12F60AB}" type="slidenum">
              <a:rPr lang="en-US" sz="140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>
                <a:defRPr/>
              </a:pPr>
              <a:t>22</a:t>
            </a:fld>
            <a:endParaRPr lang="en-US" sz="14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3705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350" y="60469"/>
            <a:ext cx="4857750" cy="857250"/>
          </a:xfrm>
        </p:spPr>
        <p:txBody>
          <a:bodyPr>
            <a:normAutofit/>
          </a:bodyPr>
          <a:lstStyle/>
          <a:p>
            <a:pPr algn="l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Airport shuttle</a:t>
            </a:r>
            <a:endParaRPr lang="en-US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13054426"/>
              </p:ext>
            </p:extLst>
          </p:nvPr>
        </p:nvGraphicFramePr>
        <p:xfrm>
          <a:off x="233029" y="902240"/>
          <a:ext cx="5998721" cy="395086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90485">
                  <a:extLst>
                    <a:ext uri="{9D8B030D-6E8A-4147-A177-3AD203B41FA5}">
                      <a16:colId xmlns:a16="http://schemas.microsoft.com/office/drawing/2014/main" val="1078494484"/>
                    </a:ext>
                  </a:extLst>
                </a:gridCol>
                <a:gridCol w="4308236">
                  <a:extLst>
                    <a:ext uri="{9D8B030D-6E8A-4147-A177-3AD203B41FA5}">
                      <a16:colId xmlns:a16="http://schemas.microsoft.com/office/drawing/2014/main" val="2708939384"/>
                    </a:ext>
                  </a:extLst>
                </a:gridCol>
              </a:tblGrid>
              <a:tr h="688435">
                <a:tc>
                  <a:txBody>
                    <a:bodyPr/>
                    <a:lstStyle/>
                    <a:p>
                      <a:r>
                        <a:rPr lang="en-US" sz="1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Typical uses: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Transport passengers around airport property and between airports and nearby businesses</a:t>
                      </a:r>
                      <a:r>
                        <a:rPr lang="en-US" sz="1800" b="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(e.g. hotels, off-airport parking)</a:t>
                      </a:r>
                      <a:endParaRPr lang="en-US" sz="1800" b="0" dirty="0" smtClean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4607092"/>
                  </a:ext>
                </a:extLst>
              </a:tr>
              <a:tr h="406028">
                <a:tc>
                  <a:txBody>
                    <a:bodyPr/>
                    <a:lstStyle/>
                    <a:p>
                      <a:r>
                        <a:rPr lang="en-US" sz="1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Population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~1,000 shuttles</a:t>
                      </a: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88141746"/>
                  </a:ext>
                </a:extLst>
              </a:tr>
              <a:tr h="672097">
                <a:tc>
                  <a:txBody>
                    <a:bodyPr/>
                    <a:lstStyle/>
                    <a:p>
                      <a:r>
                        <a:rPr lang="en-US" sz="1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Concepts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Fully transition</a:t>
                      </a:r>
                      <a:r>
                        <a:rPr lang="en-US" sz="1800" b="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to zero-emission technologies</a:t>
                      </a:r>
                      <a:endParaRPr lang="en-US" sz="1800" b="0" dirty="0" smtClean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88557147"/>
                  </a:ext>
                </a:extLst>
              </a:tr>
              <a:tr h="495300">
                <a:tc>
                  <a:txBody>
                    <a:bodyPr/>
                    <a:lstStyle/>
                    <a:p>
                      <a:r>
                        <a:rPr lang="en-US" sz="1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Timeline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2027</a:t>
                      </a:r>
                      <a:r>
                        <a:rPr lang="en-US" sz="1800" b="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to 2035</a:t>
                      </a:r>
                      <a:endParaRPr lang="en-US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48405979"/>
                  </a:ext>
                </a:extLst>
              </a:tr>
              <a:tr h="968816">
                <a:tc>
                  <a:txBody>
                    <a:bodyPr/>
                    <a:lstStyle/>
                    <a:p>
                      <a:r>
                        <a:rPr lang="en-US" sz="1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Electric</a:t>
                      </a:r>
                      <a:r>
                        <a:rPr lang="en-US" sz="1800" b="1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I</a:t>
                      </a:r>
                      <a:r>
                        <a:rPr lang="en-US" sz="1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nfrastructure</a:t>
                      </a:r>
                    </a:p>
                    <a:p>
                      <a:r>
                        <a:rPr lang="en-US" sz="1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Needs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Majority</a:t>
                      </a:r>
                      <a:r>
                        <a:rPr lang="en-US" sz="1800" b="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of chargers will be 50 kW and above.  This will likely require infrastructure upgrades at all regulated airports and most regulated businesses. </a:t>
                      </a:r>
                      <a:endParaRPr lang="en-US" b="0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37642360"/>
                  </a:ext>
                </a:extLst>
              </a:tr>
            </a:tbl>
          </a:graphicData>
        </a:graphic>
      </p:graphicFrame>
      <p:grpSp>
        <p:nvGrpSpPr>
          <p:cNvPr id="3" name="Group 2"/>
          <p:cNvGrpSpPr/>
          <p:nvPr/>
        </p:nvGrpSpPr>
        <p:grpSpPr>
          <a:xfrm>
            <a:off x="6024288" y="917719"/>
            <a:ext cx="2954422" cy="3359006"/>
            <a:chOff x="6242475" y="1114716"/>
            <a:chExt cx="2662322" cy="3100097"/>
          </a:xfrm>
        </p:grpSpPr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864F7D76-B434-AC48-83CB-9E20E295737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6242475" y="1114716"/>
              <a:ext cx="2662322" cy="1521327"/>
            </a:xfrm>
            <a:prstGeom prst="rect">
              <a:avLst/>
            </a:prstGeom>
            <a:ln>
              <a:solidFill>
                <a:schemeClr val="bg1">
                  <a:lumMod val="50000"/>
                </a:schemeClr>
              </a:solidFill>
            </a:ln>
          </p:spPr>
        </p:pic>
        <p:pic>
          <p:nvPicPr>
            <p:cNvPr id="7" name="Picture 6" descr="http://www.automotiveworld.com/wp-content/uploads/2015/05/Volvo-Electric-Bus-Gothenburg.jpg"/>
            <p:cNvPicPr/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>
              <a:off x="6243722" y="2800350"/>
              <a:ext cx="2660904" cy="1414463"/>
            </a:xfrm>
            <a:prstGeom prst="rect">
              <a:avLst/>
            </a:prstGeom>
            <a:noFill/>
            <a:ln>
              <a:solidFill>
                <a:schemeClr val="bg1">
                  <a:lumMod val="50000"/>
                </a:schemeClr>
              </a:solidFill>
            </a:ln>
          </p:spPr>
        </p:pic>
      </p:grpSp>
      <p:sp>
        <p:nvSpPr>
          <p:cNvPr id="8" name="Slide Number Placeholder 3">
            <a:extLst>
              <a:ext uri="{FF2B5EF4-FFF2-40B4-BE49-F238E27FC236}">
                <a16:creationId xmlns:a16="http://schemas.microsoft.com/office/drawing/2014/main" id="{B6E68AF6-FF5E-4AA4-A4D0-1B451AC1D24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122321" y="4770427"/>
            <a:ext cx="917944" cy="273844"/>
          </a:xfrm>
        </p:spPr>
        <p:txBody>
          <a:bodyPr/>
          <a:lstStyle/>
          <a:p>
            <a:pPr>
              <a:defRPr/>
            </a:pPr>
            <a:fld id="{4C54A3A3-0B33-5E41-B294-F338F12F60AB}" type="slidenum">
              <a:rPr lang="en-US" sz="140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>
                <a:defRPr/>
              </a:pPr>
              <a:t>23</a:t>
            </a:fld>
            <a:endParaRPr lang="en-US" sz="14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0792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38024"/>
            <a:ext cx="8229600" cy="857250"/>
          </a:xfrm>
        </p:spPr>
        <p:txBody>
          <a:bodyPr/>
          <a:lstStyle/>
          <a:p>
            <a:pPr algn="l"/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Airport GSE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77057409"/>
              </p:ext>
            </p:extLst>
          </p:nvPr>
        </p:nvGraphicFramePr>
        <p:xfrm>
          <a:off x="233030" y="902241"/>
          <a:ext cx="6034421" cy="518947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00546">
                  <a:extLst>
                    <a:ext uri="{9D8B030D-6E8A-4147-A177-3AD203B41FA5}">
                      <a16:colId xmlns:a16="http://schemas.microsoft.com/office/drawing/2014/main" val="1078494484"/>
                    </a:ext>
                  </a:extLst>
                </a:gridCol>
                <a:gridCol w="4333875">
                  <a:extLst>
                    <a:ext uri="{9D8B030D-6E8A-4147-A177-3AD203B41FA5}">
                      <a16:colId xmlns:a16="http://schemas.microsoft.com/office/drawing/2014/main" val="2708939384"/>
                    </a:ext>
                  </a:extLst>
                </a:gridCol>
              </a:tblGrid>
              <a:tr h="914400">
                <a:tc>
                  <a:txBody>
                    <a:bodyPr/>
                    <a:lstStyle/>
                    <a:p>
                      <a:r>
                        <a:rPr lang="en-US" sz="1800" b="1" dirty="0" smtClean="0">
                          <a:solidFill>
                            <a:schemeClr val="tx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Typical uses:</a:t>
                      </a:r>
                      <a:endParaRPr lang="en-US" sz="2400" dirty="0">
                        <a:solidFill>
                          <a:schemeClr val="tx2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dirty="0" smtClean="0">
                          <a:solidFill>
                            <a:schemeClr val="tx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</a:t>
                      </a:r>
                      <a:r>
                        <a:rPr lang="en-US" sz="1800" b="0" baseline="0" dirty="0" smtClean="0">
                          <a:solidFill>
                            <a:schemeClr val="tx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ransport baggage, cargo, and passengers to and from aircraft; move, service and provide ground power to aircraft</a:t>
                      </a:r>
                      <a:endParaRPr lang="en-US" sz="1800" b="0" dirty="0" smtClean="0">
                        <a:solidFill>
                          <a:schemeClr val="tx2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4607092"/>
                  </a:ext>
                </a:extLst>
              </a:tr>
              <a:tr h="406028">
                <a:tc>
                  <a:txBody>
                    <a:bodyPr/>
                    <a:lstStyle/>
                    <a:p>
                      <a:r>
                        <a:rPr lang="en-US" sz="1800" b="1" dirty="0" smtClean="0">
                          <a:solidFill>
                            <a:schemeClr val="tx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Population</a:t>
                      </a:r>
                      <a:endParaRPr lang="en-US" sz="2400" dirty="0">
                        <a:solidFill>
                          <a:schemeClr val="tx2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dirty="0" smtClean="0">
                          <a:solidFill>
                            <a:schemeClr val="tx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&gt;</a:t>
                      </a:r>
                      <a:r>
                        <a:rPr lang="en-US" sz="1800" b="0" baseline="0" dirty="0" smtClean="0">
                          <a:solidFill>
                            <a:schemeClr val="tx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7,000 pieces of equipment</a:t>
                      </a:r>
                      <a:endParaRPr lang="en-US" sz="1800" b="0" dirty="0" smtClean="0">
                        <a:solidFill>
                          <a:schemeClr val="tx2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88141746"/>
                  </a:ext>
                </a:extLst>
              </a:tr>
              <a:tr h="640080">
                <a:tc>
                  <a:txBody>
                    <a:bodyPr/>
                    <a:lstStyle/>
                    <a:p>
                      <a:r>
                        <a:rPr lang="en-US" sz="1800" b="1" dirty="0" smtClean="0">
                          <a:solidFill>
                            <a:schemeClr val="tx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Concepts</a:t>
                      </a:r>
                      <a:endParaRPr lang="en-US" sz="2400" dirty="0">
                        <a:solidFill>
                          <a:schemeClr val="tx2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dirty="0" smtClean="0">
                          <a:solidFill>
                            <a:schemeClr val="tx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Accelerate transition</a:t>
                      </a:r>
                      <a:r>
                        <a:rPr lang="en-US" sz="1800" b="0" baseline="0" dirty="0" smtClean="0">
                          <a:solidFill>
                            <a:schemeClr val="tx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to zero-emission GSE</a:t>
                      </a:r>
                      <a:endParaRPr lang="en-US" sz="1800" b="0" dirty="0" smtClean="0">
                        <a:solidFill>
                          <a:schemeClr val="tx2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88557147"/>
                  </a:ext>
                </a:extLst>
              </a:tr>
              <a:tr h="668649">
                <a:tc>
                  <a:txBody>
                    <a:bodyPr/>
                    <a:lstStyle/>
                    <a:p>
                      <a:r>
                        <a:rPr lang="en-US" sz="1800" b="1" dirty="0" smtClean="0">
                          <a:solidFill>
                            <a:schemeClr val="tx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Timeline</a:t>
                      </a:r>
                      <a:endParaRPr lang="en-US" sz="2400" dirty="0">
                        <a:solidFill>
                          <a:schemeClr val="tx2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dirty="0" smtClean="0">
                          <a:solidFill>
                            <a:schemeClr val="tx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Board Hearing:</a:t>
                      </a:r>
                      <a:r>
                        <a:rPr lang="en-US" sz="1800" b="0" baseline="0" dirty="0" smtClean="0">
                          <a:solidFill>
                            <a:schemeClr val="tx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September 2020</a:t>
                      </a: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baseline="0" dirty="0" smtClean="0">
                          <a:solidFill>
                            <a:schemeClr val="tx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Implementation 2023 to 2031</a:t>
                      </a:r>
                      <a:endParaRPr lang="en-US" sz="2400" b="0" dirty="0">
                        <a:solidFill>
                          <a:schemeClr val="tx2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48405979"/>
                  </a:ext>
                </a:extLst>
              </a:tr>
              <a:tr h="2286000">
                <a:tc>
                  <a:txBody>
                    <a:bodyPr/>
                    <a:lstStyle/>
                    <a:p>
                      <a:r>
                        <a:rPr lang="en-US" sz="1800" b="1" dirty="0" smtClean="0">
                          <a:solidFill>
                            <a:schemeClr val="tx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Electric</a:t>
                      </a:r>
                      <a:r>
                        <a:rPr lang="en-US" sz="1800" b="1" baseline="0" dirty="0" smtClean="0">
                          <a:solidFill>
                            <a:schemeClr val="tx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I</a:t>
                      </a:r>
                      <a:r>
                        <a:rPr lang="en-US" sz="1800" b="1" dirty="0" smtClean="0">
                          <a:solidFill>
                            <a:schemeClr val="tx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nfrastructure</a:t>
                      </a:r>
                    </a:p>
                    <a:p>
                      <a:r>
                        <a:rPr lang="en-US" sz="1800" b="1" dirty="0" smtClean="0">
                          <a:solidFill>
                            <a:schemeClr val="tx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Needs</a:t>
                      </a:r>
                      <a:endParaRPr lang="en-US" sz="2400" dirty="0">
                        <a:solidFill>
                          <a:schemeClr val="tx2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dirty="0" smtClean="0">
                          <a:solidFill>
                            <a:schemeClr val="tx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Charging</a:t>
                      </a:r>
                      <a:r>
                        <a:rPr lang="en-US" sz="1800" b="0" baseline="0" dirty="0" smtClean="0">
                          <a:solidFill>
                            <a:schemeClr val="tx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rates up to 80 kW or more (e.g., multiport, multi-equipment charger) with a significant variation in charging demands for different types of GSE</a:t>
                      </a:r>
                      <a:endParaRPr lang="en-US" sz="1800" b="0" dirty="0" smtClean="0">
                        <a:solidFill>
                          <a:schemeClr val="tx2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37642360"/>
                  </a:ext>
                </a:extLst>
              </a:tr>
            </a:tbl>
          </a:graphicData>
        </a:graphic>
      </p:graphicFrame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92639" y="855864"/>
            <a:ext cx="2518333" cy="1678888"/>
          </a:xfrm>
          <a:prstGeom prst="rect">
            <a:avLst/>
          </a:prstGeom>
          <a:ln w="28575">
            <a:solidFill>
              <a:schemeClr val="accent5">
                <a:lumMod val="75000"/>
              </a:schemeClr>
            </a:solidFill>
          </a:ln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99421" y="3003140"/>
            <a:ext cx="2511551" cy="1605930"/>
          </a:xfrm>
          <a:prstGeom prst="rect">
            <a:avLst/>
          </a:prstGeom>
          <a:ln w="28575">
            <a:solidFill>
              <a:schemeClr val="accent5">
                <a:lumMod val="75000"/>
              </a:schemeClr>
            </a:solidFill>
          </a:ln>
        </p:spPr>
      </p:pic>
      <p:sp>
        <p:nvSpPr>
          <p:cNvPr id="7" name="Slide Number Placeholder 3">
            <a:extLst>
              <a:ext uri="{FF2B5EF4-FFF2-40B4-BE49-F238E27FC236}">
                <a16:creationId xmlns:a16="http://schemas.microsoft.com/office/drawing/2014/main" id="{B6E68AF6-FF5E-4AA4-A4D0-1B451AC1D24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122321" y="4770427"/>
            <a:ext cx="917944" cy="273844"/>
          </a:xfrm>
        </p:spPr>
        <p:txBody>
          <a:bodyPr/>
          <a:lstStyle/>
          <a:p>
            <a:pPr>
              <a:defRPr/>
            </a:pPr>
            <a:fld id="{4C54A3A3-0B33-5E41-B294-F338F12F60AB}" type="slidenum">
              <a:rPr lang="en-US" sz="140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>
                <a:defRPr/>
              </a:pPr>
              <a:t>24</a:t>
            </a:fld>
            <a:endParaRPr lang="en-US" sz="14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4661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6870" y="101432"/>
            <a:ext cx="8229600" cy="857250"/>
          </a:xfrm>
        </p:spPr>
        <p:txBody>
          <a:bodyPr/>
          <a:lstStyle/>
          <a:p>
            <a:pPr algn="l"/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Forklifts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08098915"/>
              </p:ext>
            </p:extLst>
          </p:nvPr>
        </p:nvGraphicFramePr>
        <p:xfrm>
          <a:off x="233028" y="902240"/>
          <a:ext cx="6481671" cy="381535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26584">
                  <a:extLst>
                    <a:ext uri="{9D8B030D-6E8A-4147-A177-3AD203B41FA5}">
                      <a16:colId xmlns:a16="http://schemas.microsoft.com/office/drawing/2014/main" val="1078494484"/>
                    </a:ext>
                  </a:extLst>
                </a:gridCol>
                <a:gridCol w="4655087">
                  <a:extLst>
                    <a:ext uri="{9D8B030D-6E8A-4147-A177-3AD203B41FA5}">
                      <a16:colId xmlns:a16="http://schemas.microsoft.com/office/drawing/2014/main" val="2708939384"/>
                    </a:ext>
                  </a:extLst>
                </a:gridCol>
              </a:tblGrid>
              <a:tr h="688435">
                <a:tc>
                  <a:txBody>
                    <a:bodyPr/>
                    <a:lstStyle/>
                    <a:p>
                      <a:r>
                        <a:rPr lang="en-US" sz="1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Typical uses: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baseline="0" dirty="0" smtClean="0">
                          <a:solidFill>
                            <a:schemeClr val="tx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Warehousing, distribution centers, ports, manufacturing</a:t>
                      </a:r>
                      <a:endParaRPr lang="en-US" sz="1800" b="0" dirty="0" smtClean="0">
                        <a:solidFill>
                          <a:schemeClr val="tx2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4607092"/>
                  </a:ext>
                </a:extLst>
              </a:tr>
              <a:tr h="406028">
                <a:tc>
                  <a:txBody>
                    <a:bodyPr/>
                    <a:lstStyle/>
                    <a:p>
                      <a:r>
                        <a:rPr lang="en-US" sz="1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Population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dirty="0" smtClean="0">
                          <a:solidFill>
                            <a:schemeClr val="tx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~100,000 (~50% new purchases are electric)</a:t>
                      </a: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88141746"/>
                  </a:ext>
                </a:extLst>
              </a:tr>
              <a:tr h="1022722">
                <a:tc>
                  <a:txBody>
                    <a:bodyPr/>
                    <a:lstStyle/>
                    <a:p>
                      <a:r>
                        <a:rPr lang="en-US" sz="1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Concepts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dirty="0" smtClean="0">
                          <a:solidFill>
                            <a:schemeClr val="tx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Require fleets of forklifts </a:t>
                      </a:r>
                      <a:r>
                        <a:rPr lang="en-US" sz="1800" b="0" baseline="0" dirty="0" smtClean="0">
                          <a:solidFill>
                            <a:schemeClr val="tx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(&lt;8,000 lb.) </a:t>
                      </a:r>
                      <a:r>
                        <a:rPr lang="en-US" sz="1800" b="0" dirty="0" smtClean="0">
                          <a:solidFill>
                            <a:schemeClr val="tx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to transition to zero-emission technology</a:t>
                      </a: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88557147"/>
                  </a:ext>
                </a:extLst>
              </a:tr>
              <a:tr h="495300">
                <a:tc>
                  <a:txBody>
                    <a:bodyPr/>
                    <a:lstStyle/>
                    <a:p>
                      <a:r>
                        <a:rPr lang="en-US" sz="1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Timeline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dirty="0" smtClean="0">
                          <a:solidFill>
                            <a:schemeClr val="tx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Implementation 2023-2035</a:t>
                      </a:r>
                      <a:endParaRPr lang="en-US" b="0" dirty="0">
                        <a:solidFill>
                          <a:schemeClr val="tx2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48405979"/>
                  </a:ext>
                </a:extLst>
              </a:tr>
              <a:tr h="968816">
                <a:tc>
                  <a:txBody>
                    <a:bodyPr/>
                    <a:lstStyle/>
                    <a:p>
                      <a:r>
                        <a:rPr lang="en-US" sz="1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Electric</a:t>
                      </a:r>
                      <a:r>
                        <a:rPr lang="en-US" sz="1800" b="1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I</a:t>
                      </a:r>
                      <a:r>
                        <a:rPr lang="en-US" sz="1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nfrastructure</a:t>
                      </a:r>
                    </a:p>
                    <a:p>
                      <a:r>
                        <a:rPr lang="en-US" sz="1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Needs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dirty="0" smtClean="0">
                          <a:solidFill>
                            <a:schemeClr val="tx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Worksite-specific charging needs; </a:t>
                      </a: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dirty="0" smtClean="0">
                          <a:solidFill>
                            <a:schemeClr val="tx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Conventional (5kW) and </a:t>
                      </a: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dirty="0" smtClean="0">
                          <a:solidFill>
                            <a:schemeClr val="tx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Fast-charging (30+ kW) options</a:t>
                      </a:r>
                      <a:endParaRPr lang="en-US" b="0" dirty="0" smtClean="0">
                        <a:solidFill>
                          <a:schemeClr val="tx2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37642360"/>
                  </a:ext>
                </a:extLst>
              </a:tr>
            </a:tbl>
          </a:graphicData>
        </a:graphic>
      </p:graphicFrame>
      <p:pic>
        <p:nvPicPr>
          <p:cNvPr id="3074" name="Picture 2" descr="https://lh3.googleusercontent.com/mecKnLsIPEbgOueAYvcwpAFKaj6u23tSfLzdbV60O6L3m4iL2Zc1P35OG1LkGZLir25nOysvjQPCgZJ0-mlZFWW-uSzREc1kf53GmHxawNU7N04mndkEqGrE1S3lnId3uC6Yn9VcKOuspMBWYyGWvfnirFgApXKnC6Vt2vFgwXxBLK5eisfXDwhTslg3z7f0LlW71rMMA0RLOF_KhfIXPAmMXwm-pimvNonOUrZvrZ3Z2bVxr6rd4-czPbM7ZW0O0aTuimwlXSG1aWqKhLXkqiDmFU41izvW4TiNOjG5qnr1OjtrJeC9Nn3GyZsudKDoJWBMGmdRF5S0H712mgy25PHdnvRJO-SHLYja2nfiGkxCmnXGPMacdrqvEXg3pHrt_I7p9XBvPBDeDRSea1TcM_UN9wASx9pSZUDcpWnnCmNPL7YuA1HFroEAQNnAuQs3HVeoKIW-9tqsFSb5LLZjowDfwXCWpDkPbpT6SU-bWTVtJ9f8DhcwZjRhdE9ca9v7d3uncVQuLQyqSOCbgg-b4j7nmYUqDmKXOpOwFcRDWJYAOq42jCDtmScGBOxeD8_ncduOkfSC0bT6yAkmqMwQXnhStg8Umv2U8W8WGY2W9kRlkv054saSqtImFzR61krutJoR27wIMrnswo_b34xy1L2RacmUhCE=w725-h966-no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6546119" y="958682"/>
            <a:ext cx="2364852" cy="34684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Slide Number Placeholder 3">
            <a:extLst>
              <a:ext uri="{FF2B5EF4-FFF2-40B4-BE49-F238E27FC236}">
                <a16:creationId xmlns:a16="http://schemas.microsoft.com/office/drawing/2014/main" id="{B6E68AF6-FF5E-4AA4-A4D0-1B451AC1D24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122321" y="4770427"/>
            <a:ext cx="917944" cy="273844"/>
          </a:xfrm>
        </p:spPr>
        <p:txBody>
          <a:bodyPr/>
          <a:lstStyle/>
          <a:p>
            <a:pPr>
              <a:defRPr/>
            </a:pPr>
            <a:fld id="{4C54A3A3-0B33-5E41-B294-F338F12F60AB}" type="slidenum">
              <a:rPr lang="en-US" sz="140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>
                <a:defRPr/>
              </a:pPr>
              <a:t>25</a:t>
            </a:fld>
            <a:endParaRPr lang="en-US" sz="14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569632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CD0C6A-2556-4281-85EF-2881AF05E4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5794" y="277669"/>
            <a:ext cx="7772400" cy="767359"/>
          </a:xfrm>
        </p:spPr>
        <p:txBody>
          <a:bodyPr/>
          <a:lstStyle/>
          <a:p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Next Steps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6E68AF6-FF5E-4AA4-A4D0-1B451AC1D24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122321" y="4770427"/>
            <a:ext cx="917944" cy="273844"/>
          </a:xfrm>
        </p:spPr>
        <p:txBody>
          <a:bodyPr/>
          <a:lstStyle/>
          <a:p>
            <a:pPr>
              <a:defRPr/>
            </a:pPr>
            <a:fld id="{4C54A3A3-0B33-5E41-B294-F338F12F60AB}" type="slidenum">
              <a:rPr lang="en-US" sz="140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>
                <a:defRPr/>
              </a:pPr>
              <a:t>26</a:t>
            </a:fld>
            <a:endParaRPr lang="en-US" sz="14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45794" y="929768"/>
            <a:ext cx="8349299" cy="38779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Continue consultation with CEC pursuant to AB 2127 electric vehicle charging assessment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Maintain focus on developing zero-emission in-use and zero-emission equipment manufacturer requirements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Expand equipment standard development to include focus on connection standards, projections of energy demands, and identifying charging locations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Collaborate and engage facilities, utilities, and other agencies in zero-emission planning discussions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4241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CD0C6A-2556-4281-85EF-2881AF05E4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3587" y="193145"/>
            <a:ext cx="4863979" cy="721255"/>
          </a:xfrm>
        </p:spPr>
        <p:txBody>
          <a:bodyPr/>
          <a:lstStyle/>
          <a:p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Contact Information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6E68AF6-FF5E-4AA4-A4D0-1B451AC1D24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122321" y="4770427"/>
            <a:ext cx="917944" cy="273844"/>
          </a:xfrm>
        </p:spPr>
        <p:txBody>
          <a:bodyPr/>
          <a:lstStyle/>
          <a:p>
            <a:pPr>
              <a:defRPr/>
            </a:pPr>
            <a:fld id="{4C54A3A3-0B33-5E41-B294-F338F12F60AB}" type="slidenum">
              <a:rPr lang="en-US" sz="140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>
                <a:defRPr/>
              </a:pPr>
              <a:t>27</a:t>
            </a:fld>
            <a:endParaRPr lang="en-US" sz="14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60826" y="914400"/>
            <a:ext cx="5048049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Kathy Jaw, Manager</a:t>
            </a:r>
          </a:p>
          <a:p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Sustainable Transportation and Communities </a:t>
            </a:r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Division</a:t>
            </a:r>
          </a:p>
          <a:p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Kathy.Jaw@arb.ca.gov</a:t>
            </a:r>
            <a:endParaRPr lang="en-US" sz="1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(916) 322-1720</a:t>
            </a:r>
          </a:p>
          <a:p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David Quiros, Manager</a:t>
            </a:r>
          </a:p>
          <a:p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Transportation and Toxics Division</a:t>
            </a:r>
          </a:p>
          <a:p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David.Quiros@arb.ca.gov</a:t>
            </a:r>
            <a:endParaRPr lang="en-US" sz="1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(916) 327-7213</a:t>
            </a:r>
          </a:p>
          <a:p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Craig </a:t>
            </a:r>
            <a:r>
              <a:rPr lang="en-US" sz="1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Duehring</a:t>
            </a:r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, Manager</a:t>
            </a:r>
          </a:p>
          <a:p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Mobile Source Control Division</a:t>
            </a:r>
          </a:p>
          <a:p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Craig.Duehring@arb.ca.gov</a:t>
            </a:r>
            <a:endParaRPr lang="en-US" sz="1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(916) 323-2361</a:t>
            </a:r>
          </a:p>
        </p:txBody>
      </p:sp>
    </p:spTree>
    <p:extLst>
      <p:ext uri="{BB962C8B-B14F-4D97-AF65-F5344CB8AC3E}">
        <p14:creationId xmlns:p14="http://schemas.microsoft.com/office/powerpoint/2010/main" val="3202979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CARB colors">
      <a:dk1>
        <a:srgbClr val="4D4D4F"/>
      </a:dk1>
      <a:lt1>
        <a:srgbClr val="FFFFFF"/>
      </a:lt1>
      <a:dk2>
        <a:srgbClr val="4D4D4F"/>
      </a:dk2>
      <a:lt2>
        <a:srgbClr val="1F8BBF"/>
      </a:lt2>
      <a:accent1>
        <a:srgbClr val="36A393"/>
      </a:accent1>
      <a:accent2>
        <a:srgbClr val="FDB727"/>
      </a:accent2>
      <a:accent3>
        <a:srgbClr val="0F597C"/>
      </a:accent3>
      <a:accent4>
        <a:srgbClr val="1F8BBF"/>
      </a:accent4>
      <a:accent5>
        <a:srgbClr val="36A393"/>
      </a:accent5>
      <a:accent6>
        <a:srgbClr val="FDB727"/>
      </a:accent6>
      <a:hlink>
        <a:srgbClr val="36A393"/>
      </a:hlink>
      <a:folHlink>
        <a:srgbClr val="4D4D4F"/>
      </a:folHlink>
    </a:clrScheme>
    <a:fontScheme name="Calibri">
      <a:maj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CARB_template_abstract" id="{043F0EBD-82A5-CF4F-B4B1-3FC68AB8E2D5}" vid="{7ADBBBD9-C4A0-B440-939F-4EA27AD9E463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1305</Words>
  <Application>Microsoft Office PowerPoint</Application>
  <PresentationFormat>On-screen Show (16:9)</PresentationFormat>
  <Paragraphs>273</Paragraphs>
  <Slides>27</Slides>
  <Notes>21</Notes>
  <HiddenSlides>0</HiddenSlides>
  <MMClips>0</MMClips>
  <ScaleCrop>false</ScaleCrop>
  <HeadingPairs>
    <vt:vector size="8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1" baseType="lpstr">
      <vt:lpstr>Arial</vt:lpstr>
      <vt:lpstr>Calibri</vt:lpstr>
      <vt:lpstr>Office Theme</vt:lpstr>
      <vt:lpstr>Image</vt:lpstr>
      <vt:lpstr>Regulatory Drivers for Transportation Electrification of Freight and Off-Road Equipment </vt:lpstr>
      <vt:lpstr>Part I: Mobile Source Strategy</vt:lpstr>
      <vt:lpstr> California’s Air Quality and Climate Goals</vt:lpstr>
      <vt:lpstr>Mobile Source Reductions are Key</vt:lpstr>
      <vt:lpstr>GHG Emissions</vt:lpstr>
      <vt:lpstr>Statewide NOx Emissions, 2018</vt:lpstr>
      <vt:lpstr>Statewide DPM Emissions, 2018</vt:lpstr>
      <vt:lpstr>Mobile Source Strategy</vt:lpstr>
      <vt:lpstr>Key Strategy Actions Identified</vt:lpstr>
      <vt:lpstr>Part II: Freight</vt:lpstr>
      <vt:lpstr>CARB Freight and Off-Road Actions Designed to Meet Multiple Objectives</vt:lpstr>
      <vt:lpstr>Freight Strategies Already Implemented  to Cut Emissions and Health Risk</vt:lpstr>
      <vt:lpstr>Progress in Reducing Freight Emissions Statewide, 2000-2035</vt:lpstr>
      <vt:lpstr>Need for Zero-Emission Infrastructure Planning</vt:lpstr>
      <vt:lpstr>Data Collection Opportunities for AB 2127 Assessment</vt:lpstr>
      <vt:lpstr>Selected CARB Regulatory Actions with Current or Potential Future Requirements for Electrification</vt:lpstr>
      <vt:lpstr>Ships At Berth</vt:lpstr>
      <vt:lpstr>Harbor Craft</vt:lpstr>
      <vt:lpstr>Transport Refrigeration Units</vt:lpstr>
      <vt:lpstr>Cargo Handling Equipment </vt:lpstr>
      <vt:lpstr>Part III: Zero-Emission Vehicle and Off-Road Programs</vt:lpstr>
      <vt:lpstr>Advanced Clean Trucks (ACT) &amp; Zero-Emission (ZE) Fleet Rules</vt:lpstr>
      <vt:lpstr>Airport shuttle</vt:lpstr>
      <vt:lpstr>Airport GSE</vt:lpstr>
      <vt:lpstr>Forklifts</vt:lpstr>
      <vt:lpstr>Next Steps</vt:lpstr>
      <vt:lpstr>Contact Information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2019-05-01T18:13:32Z</dcterms:created>
  <dcterms:modified xsi:type="dcterms:W3CDTF">2019-05-01T18:14:04Z</dcterms:modified>
  <cp:contentStatus/>
</cp:coreProperties>
</file>