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8"/>
  </p:sldMasterIdLst>
  <p:notesMasterIdLst>
    <p:notesMasterId r:id="rId17"/>
  </p:notesMasterIdLst>
  <p:handoutMasterIdLst>
    <p:handoutMasterId r:id="rId18"/>
  </p:handoutMasterIdLst>
  <p:sldIdLst>
    <p:sldId id="369" r:id="rId9"/>
    <p:sldId id="370" r:id="rId10"/>
    <p:sldId id="371" r:id="rId11"/>
    <p:sldId id="346" r:id="rId12"/>
    <p:sldId id="347" r:id="rId13"/>
    <p:sldId id="357" r:id="rId14"/>
    <p:sldId id="363" r:id="rId15"/>
    <p:sldId id="372" r:id="rId16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758B"/>
    <a:srgbClr val="686868"/>
    <a:srgbClr val="B8CBD6"/>
    <a:srgbClr val="000000"/>
    <a:srgbClr val="963821"/>
    <a:srgbClr val="727337"/>
    <a:srgbClr val="6B823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366" autoAdjust="0"/>
  </p:normalViewPr>
  <p:slideViewPr>
    <p:cSldViewPr>
      <p:cViewPr>
        <p:scale>
          <a:sx n="107" d="100"/>
          <a:sy n="107" d="100"/>
        </p:scale>
        <p:origin x="-9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75" d="100"/>
          <a:sy n="75" d="100"/>
        </p:scale>
        <p:origin x="-1398" y="-27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1.xml"/><Relationship Id="rId13" Type="http://schemas.openxmlformats.org/officeDocument/2006/relationships/slide" Target="slides/slide5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customXml" Target="../customXml/item7.xml"/><Relationship Id="rId12" Type="http://schemas.openxmlformats.org/officeDocument/2006/relationships/slide" Target="slides/slide4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3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22" Type="http://schemas.openxmlformats.org/officeDocument/2006/relationships/tableStyles" Target="tableStyles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8310FC9A-B0CB-4936-BBB7-960107F1F919}" type="datetimeFigureOut">
              <a:rPr lang="en-US"/>
              <a:pPr>
                <a:defRPr/>
              </a:pPr>
              <a:t>4/22/2015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5DE92518-E359-40E7-BFBA-E09AFBC402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777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074D98C-4517-4C2C-A293-18122318CA49}" type="datetimeFigureOut">
              <a:rPr lang="en-US"/>
              <a:pPr>
                <a:defRPr/>
              </a:pPr>
              <a:t>4/22/2015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5529661-9981-4D22-A1F6-71A3C0EEFC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0836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lide bkgrnd-logohead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Slide bkgrnd-Titlefooter2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D678A1D-F55F-41F7-BC8A-FA27677467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93E15883-D0F6-45A4-9960-2A914B95F4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DBA75C5-DBB5-49A3-BADA-FB854CD84B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1BB84FE-B39A-4A3A-8F69-937E018B88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41BBF344-1B5E-475D-A709-D87670A320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53A2A155-03E4-4A65-A419-E9EEF25DC8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13267B7-9A55-46B2-AC0A-2F5900114B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Slide bkgrnd-logofooter.jp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907088"/>
            <a:ext cx="9144000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5" descr="Slide bkgrnd-header-board.jpg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000">
                <a:solidFill>
                  <a:srgbClr val="68686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Slide </a:t>
            </a:r>
            <a:fld id="{10BB1E2B-8B58-469F-913A-1140E6EDD2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573" r:id="rId2"/>
    <p:sldLayoutId id="2147484574" r:id="rId3"/>
    <p:sldLayoutId id="2147484575" r:id="rId4"/>
    <p:sldLayoutId id="2147484576" r:id="rId5"/>
    <p:sldLayoutId id="2147484577" r:id="rId6"/>
    <p:sldLayoutId id="2147484578" r:id="rId7"/>
    <p:sldLayoutId id="2147484579" r:id="rId8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8"/>
          <p:cNvSpPr>
            <a:spLocks noGrp="1" noChangeArrowheads="1"/>
          </p:cNvSpPr>
          <p:nvPr>
            <p:ph type="ctrTitle"/>
          </p:nvPr>
        </p:nvSpPr>
        <p:spPr>
          <a:xfrm>
            <a:off x="533400" y="1371600"/>
            <a:ext cx="8153400" cy="1219200"/>
          </a:xfrm>
        </p:spPr>
        <p:txBody>
          <a:bodyPr/>
          <a:lstStyle/>
          <a:p>
            <a:pPr eaLnBrk="1" hangingPunct="1"/>
            <a:r>
              <a:rPr lang="en-US" sz="2600" dirty="0" smtClean="0"/>
              <a:t>California Energy Commission Workshop</a:t>
            </a:r>
            <a:br>
              <a:rPr lang="en-US" sz="2600" dirty="0" smtClean="0"/>
            </a:br>
            <a:r>
              <a:rPr lang="en-US" sz="2600" dirty="0" smtClean="0"/>
              <a:t>Nuclear Power Plant Issues</a:t>
            </a:r>
            <a:endParaRPr lang="en-US" sz="2400" i="1" dirty="0" smtClean="0"/>
          </a:p>
        </p:txBody>
      </p:sp>
      <p:sp>
        <p:nvSpPr>
          <p:cNvPr id="3074" name="Rectangle 19"/>
          <p:cNvSpPr>
            <a:spLocks noGrp="1" noChangeArrowheads="1"/>
          </p:cNvSpPr>
          <p:nvPr>
            <p:ph type="subTitle" idx="1"/>
          </p:nvPr>
        </p:nvSpPr>
        <p:spPr>
          <a:xfrm>
            <a:off x="533400" y="1981200"/>
            <a:ext cx="7543800" cy="28956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i="1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en-US" i="1" dirty="0" smtClean="0"/>
              <a:t>Contingency Planning for Diablo Canyon</a:t>
            </a:r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sz="800" dirty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sz="800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dirty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endParaRPr lang="en-US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Jeff Billinton</a:t>
            </a:r>
          </a:p>
          <a:p>
            <a:pPr>
              <a:defRPr/>
            </a:pPr>
            <a:r>
              <a:rPr lang="en-US" dirty="0" smtClean="0"/>
              <a:t>Manager, Regional </a:t>
            </a:r>
            <a:r>
              <a:rPr lang="en-US" dirty="0"/>
              <a:t>Transmission </a:t>
            </a:r>
            <a:r>
              <a:rPr lang="en-US" dirty="0" smtClean="0"/>
              <a:t>-North</a:t>
            </a:r>
          </a:p>
          <a:p>
            <a:pPr>
              <a:defRPr/>
            </a:pPr>
            <a:endParaRPr lang="en-US" sz="800" dirty="0"/>
          </a:p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April 27, 2015</a:t>
            </a:r>
            <a:endParaRPr lang="en-US" dirty="0" smtClean="0"/>
          </a:p>
          <a:p>
            <a:pPr>
              <a:lnSpc>
                <a:spcPct val="140000"/>
              </a:lnSpc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8618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2012-2013 Transmission Planning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dirty="0" smtClean="0"/>
              <a:t>Studied </a:t>
            </a:r>
            <a:r>
              <a:rPr lang="en-US" dirty="0"/>
              <a:t>Grid Reliability Impact In the Absence of Nuclear </a:t>
            </a:r>
            <a:r>
              <a:rPr lang="en-US" dirty="0" smtClean="0"/>
              <a:t>Generation 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dirty="0" smtClean="0"/>
              <a:t>Study included assessment of the transmission system without the Diablo Canyon Power Plant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dirty="0" smtClean="0"/>
              <a:t>Studies </a:t>
            </a:r>
            <a:r>
              <a:rPr lang="en-US" dirty="0"/>
              <a:t>included the following evaluations: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dirty="0"/>
              <a:t>Potential transmission reliability concerns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dirty="0"/>
              <a:t>Potential mitigation </a:t>
            </a:r>
            <a:r>
              <a:rPr lang="en-US" dirty="0" smtClean="0"/>
              <a:t>options</a:t>
            </a:r>
          </a:p>
          <a:p>
            <a:pPr marL="342900" lvl="1" indent="-342900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2400" dirty="0"/>
              <a:t>The results of the assessment and transmission impact are still valid</a:t>
            </a:r>
          </a:p>
          <a:p>
            <a:pPr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656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2012-2013 Transmission Planning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dirty="0"/>
              <a:t>These studies are not sufficient to base a decision to keep or retire the nuclear generating power plants</a:t>
            </a:r>
          </a:p>
          <a:p>
            <a:pPr lvl="1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 smtClean="0"/>
              <a:t>Other </a:t>
            </a:r>
            <a:r>
              <a:rPr lang="en-US" sz="1800" dirty="0"/>
              <a:t>studies</a:t>
            </a:r>
            <a:r>
              <a:rPr lang="en-US" sz="1600" dirty="0"/>
              <a:t> would be needed to provide a more completed assessment: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Asset valuations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Environmental impacts of green-house gas emissions and compliance with AB 32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Impacts on flexible generation requirements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Least-cost best-fit replacement options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Generation planning reserve margin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Market price impacts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Customer electricity rate impacts</a:t>
            </a:r>
          </a:p>
          <a:p>
            <a:pPr lvl="2">
              <a:lnSpc>
                <a:spcPct val="120000"/>
              </a:lnSpc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r>
              <a:rPr lang="en-US" sz="1600" dirty="0"/>
              <a:t>Impacts to natural gas systems for replacement generation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862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417194"/>
            <a:ext cx="4419600" cy="58185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10000" cy="2239962"/>
          </a:xfrm>
        </p:spPr>
        <p:txBody>
          <a:bodyPr/>
          <a:lstStyle/>
          <a:p>
            <a:r>
              <a:rPr lang="en-US" dirty="0" smtClean="0"/>
              <a:t>Studied the impact of absence of the Diablo Canyon and San Onofre nuclear power plants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3200400" y="2667000"/>
            <a:ext cx="762000" cy="762000"/>
          </a:xfrm>
          <a:prstGeom prst="wedgeRoundRectCallout">
            <a:avLst>
              <a:gd name="adj1" fmla="val 325602"/>
              <a:gd name="adj2" fmla="val 106918"/>
              <a:gd name="adj3" fmla="val 16667"/>
            </a:avLst>
          </a:prstGeom>
          <a:ln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Path </a:t>
            </a:r>
            <a:r>
              <a:rPr lang="en-US" sz="1600" b="1" dirty="0" smtClean="0">
                <a:latin typeface="+mj-lt"/>
                <a:cs typeface="Arial" pitchFamily="34" charset="0"/>
              </a:rPr>
              <a:t>15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7315200" y="3048000"/>
            <a:ext cx="685800" cy="628650"/>
          </a:xfrm>
          <a:prstGeom prst="wedgeRoundRectCallout">
            <a:avLst>
              <a:gd name="adj1" fmla="val -147014"/>
              <a:gd name="adj2" fmla="val 185417"/>
              <a:gd name="adj3" fmla="val 16667"/>
            </a:avLst>
          </a:prstGeom>
          <a:ln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Path 26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3" name="Oval 2"/>
          <p:cNvSpPr>
            <a:spLocks noChangeAspect="1" noChangeArrowheads="1"/>
          </p:cNvSpPr>
          <p:nvPr/>
        </p:nvSpPr>
        <p:spPr bwMode="auto">
          <a:xfrm>
            <a:off x="5410200" y="4405018"/>
            <a:ext cx="658813" cy="658813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Oval 2"/>
          <p:cNvSpPr>
            <a:spLocks noChangeAspect="1" noChangeArrowheads="1"/>
          </p:cNvSpPr>
          <p:nvPr/>
        </p:nvSpPr>
        <p:spPr bwMode="auto">
          <a:xfrm>
            <a:off x="6553200" y="5308898"/>
            <a:ext cx="658813" cy="658813"/>
          </a:xfrm>
          <a:prstGeom prst="ellipse">
            <a:avLst/>
          </a:prstGeom>
          <a:solidFill>
            <a:srgbClr val="FFFFFF">
              <a:alpha val="0"/>
            </a:srgbClr>
          </a:solidFill>
          <a:ln w="3175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657600" y="4549758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Diablo Canyon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57368" y="5453638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San Onofre</a:t>
            </a:r>
          </a:p>
        </p:txBody>
      </p:sp>
    </p:spTree>
    <p:extLst>
      <p:ext uri="{BB962C8B-B14F-4D97-AF65-F5344CB8AC3E}">
        <p14:creationId xmlns:p14="http://schemas.microsoft.com/office/powerpoint/2010/main" val="2988844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1132"/>
            <a:ext cx="8229600" cy="490868"/>
          </a:xfrm>
        </p:spPr>
        <p:txBody>
          <a:bodyPr/>
          <a:lstStyle/>
          <a:p>
            <a:r>
              <a:rPr lang="en-US" sz="2800" dirty="0" smtClean="0"/>
              <a:t>Study efforts completed in ISO 2012/2013 TPP</a:t>
            </a:r>
            <a:endParaRPr lang="en-US" sz="2800" dirty="0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idx="1"/>
          </p:nvPr>
        </p:nvSpPr>
        <p:spPr>
          <a:xfrm>
            <a:off x="952500" y="2667000"/>
            <a:ext cx="7842078" cy="3733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200" dirty="0" smtClean="0"/>
              <a:t>Summer 2012 and 2013 Preparedness</a:t>
            </a:r>
          </a:p>
          <a:p>
            <a:pPr marL="400050" lvl="1" indent="0"/>
            <a:r>
              <a:rPr lang="en-US" sz="1700" dirty="0" smtClean="0"/>
              <a:t>   Addendum to 2013 LCR studies (without SONGS) was posted</a:t>
            </a:r>
          </a:p>
          <a:p>
            <a:pPr marL="0" indent="0">
              <a:buNone/>
            </a:pPr>
            <a:r>
              <a:rPr lang="en-US" sz="2200" dirty="0" smtClean="0"/>
              <a:t>Mid Term Study – Contingency Planning (2018)</a:t>
            </a:r>
          </a:p>
          <a:p>
            <a:pPr lvl="1"/>
            <a:r>
              <a:rPr lang="en-US" sz="1700" dirty="0" smtClean="0"/>
              <a:t>Considers </a:t>
            </a:r>
            <a:r>
              <a:rPr lang="en-US" sz="1700" dirty="0"/>
              <a:t>what elements of the long term plan should be initiated immediately to help mitigate future unplanned extended </a:t>
            </a:r>
            <a:r>
              <a:rPr lang="en-US" sz="1700" dirty="0" smtClean="0"/>
              <a:t>outages</a:t>
            </a:r>
          </a:p>
          <a:p>
            <a:pPr lvl="1"/>
            <a:endParaRPr lang="en-US" sz="1000" dirty="0"/>
          </a:p>
          <a:p>
            <a:pPr marL="0" indent="0">
              <a:buNone/>
            </a:pPr>
            <a:r>
              <a:rPr lang="en-US" sz="2200" dirty="0" smtClean="0"/>
              <a:t>Long Term Study – Relicensing Assessment (2022)</a:t>
            </a:r>
          </a:p>
          <a:p>
            <a:pPr lvl="1">
              <a:spcBef>
                <a:spcPts val="1200"/>
              </a:spcBef>
            </a:pPr>
            <a:r>
              <a:rPr lang="en-US" sz="1700" dirty="0" smtClean="0">
                <a:cs typeface="Arial" pitchFamily="34" charset="0"/>
              </a:rPr>
              <a:t>Studies focus </a:t>
            </a:r>
            <a:r>
              <a:rPr lang="en-US" sz="1700" dirty="0">
                <a:cs typeface="Arial" pitchFamily="34" charset="0"/>
              </a:rPr>
              <a:t>on transmission system implications of loss of SONGS and </a:t>
            </a:r>
            <a:r>
              <a:rPr lang="en-US" sz="1700" dirty="0" smtClean="0">
                <a:cs typeface="Arial" pitchFamily="34" charset="0"/>
              </a:rPr>
              <a:t>DCPP</a:t>
            </a:r>
          </a:p>
          <a:p>
            <a:pPr>
              <a:spcBef>
                <a:spcPts val="1200"/>
              </a:spcBef>
              <a:buNone/>
            </a:pPr>
            <a:r>
              <a:rPr lang="en-US" sz="2100" dirty="0" smtClean="0">
                <a:cs typeface="Arial" pitchFamily="34" charset="0"/>
              </a:rPr>
              <a:t>Study results are documented in the ISO 2012/2013 Transmission</a:t>
            </a:r>
            <a:endParaRPr lang="en-US" sz="2100" dirty="0">
              <a:cs typeface="Arial" pitchFamily="34" charset="0"/>
            </a:endParaRPr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2" name="Rounded Rectangle 41"/>
          <p:cNvSpPr/>
          <p:nvPr/>
        </p:nvSpPr>
        <p:spPr>
          <a:xfrm>
            <a:off x="718449" y="3520440"/>
            <a:ext cx="137160" cy="137160"/>
          </a:xfrm>
          <a:prstGeom prst="roundRect">
            <a:avLst/>
          </a:prstGeom>
          <a:solidFill>
            <a:srgbClr val="6B823E"/>
          </a:solidFill>
          <a:ln>
            <a:solidFill>
              <a:srgbClr val="6B82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ounded Rectangle 48"/>
          <p:cNvSpPr/>
          <p:nvPr/>
        </p:nvSpPr>
        <p:spPr>
          <a:xfrm>
            <a:off x="737499" y="4572000"/>
            <a:ext cx="137160" cy="137160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381000" y="1143000"/>
            <a:ext cx="8473760" cy="1295400"/>
            <a:chOff x="381000" y="1447800"/>
            <a:chExt cx="8473760" cy="1295400"/>
          </a:xfrm>
        </p:grpSpPr>
        <p:sp>
          <p:nvSpPr>
            <p:cNvPr id="6" name="Rounded Rectangle 5"/>
            <p:cNvSpPr/>
            <p:nvPr/>
          </p:nvSpPr>
          <p:spPr>
            <a:xfrm>
              <a:off x="1880288" y="1674514"/>
              <a:ext cx="1143000" cy="76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/>
                <a:t>Summer </a:t>
              </a:r>
              <a:endParaRPr lang="en-US" sz="1400" dirty="0" smtClean="0"/>
            </a:p>
            <a:p>
              <a:pPr algn="ctr"/>
              <a:r>
                <a:rPr lang="en-US" sz="1400" dirty="0" smtClean="0"/>
                <a:t>2013</a:t>
              </a:r>
            </a:p>
            <a:p>
              <a:pPr algn="ctr"/>
              <a:r>
                <a:rPr lang="en-US" sz="1400" dirty="0" smtClean="0"/>
                <a:t>(SONGS)</a:t>
              </a:r>
              <a:endParaRPr lang="en-US" sz="1400" dirty="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4206560" y="1704683"/>
              <a:ext cx="1737360" cy="731520"/>
            </a:xfrm>
            <a:prstGeom prst="roundRect">
              <a:avLst/>
            </a:prstGeom>
            <a:solidFill>
              <a:srgbClr val="7273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/>
                <a:t>Contingency Planning for </a:t>
              </a:r>
              <a:br>
                <a:rPr lang="en-US" sz="1400" dirty="0" smtClean="0"/>
              </a:br>
              <a:r>
                <a:rPr lang="en-US" sz="1400" dirty="0" smtClean="0"/>
                <a:t>Long-Term Outage</a:t>
              </a: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1517822" y="2074564"/>
              <a:ext cx="360218" cy="0"/>
            </a:xfrm>
            <a:prstGeom prst="line">
              <a:avLst/>
            </a:prstGeom>
            <a:ln w="41275">
              <a:solidFill>
                <a:schemeClr val="bg2">
                  <a:lumMod val="50000"/>
                  <a:alpha val="74902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V="1">
              <a:off x="3825560" y="2074564"/>
              <a:ext cx="390525" cy="1"/>
            </a:xfrm>
            <a:prstGeom prst="line">
              <a:avLst/>
            </a:prstGeom>
            <a:ln w="41275">
              <a:solidFill>
                <a:srgbClr val="6B82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ounded Rectangle 46"/>
            <p:cNvSpPr/>
            <p:nvPr/>
          </p:nvSpPr>
          <p:spPr>
            <a:xfrm>
              <a:off x="6911660" y="1706880"/>
              <a:ext cx="1737360" cy="73152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/>
                <a:t>Relicensing Assessment</a:t>
              </a:r>
              <a:endParaRPr lang="en-US" sz="1400" dirty="0"/>
            </a:p>
          </p:txBody>
        </p:sp>
        <p:cxnSp>
          <p:nvCxnSpPr>
            <p:cNvPr id="55" name="Straight Connector 54"/>
            <p:cNvCxnSpPr/>
            <p:nvPr/>
          </p:nvCxnSpPr>
          <p:spPr>
            <a:xfrm>
              <a:off x="5943600" y="2074564"/>
              <a:ext cx="304800" cy="0"/>
            </a:xfrm>
            <a:prstGeom prst="line">
              <a:avLst/>
            </a:prstGeom>
            <a:ln w="41275">
              <a:solidFill>
                <a:srgbClr val="6B82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6606860" y="2074564"/>
              <a:ext cx="304800" cy="0"/>
            </a:xfrm>
            <a:prstGeom prst="line">
              <a:avLst/>
            </a:prstGeom>
            <a:ln w="412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V="1">
              <a:off x="3017110" y="2074564"/>
              <a:ext cx="405712" cy="1"/>
            </a:xfrm>
            <a:prstGeom prst="line">
              <a:avLst/>
            </a:prstGeom>
            <a:ln w="41275">
              <a:solidFill>
                <a:schemeClr val="bg2">
                  <a:lumMod val="50000"/>
                  <a:alpha val="74902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ounded Rectangle 20"/>
            <p:cNvSpPr/>
            <p:nvPr/>
          </p:nvSpPr>
          <p:spPr>
            <a:xfrm>
              <a:off x="381000" y="1674514"/>
              <a:ext cx="1143000" cy="76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/>
                <a:t>Summer </a:t>
              </a:r>
              <a:endParaRPr lang="en-US" sz="1400" dirty="0" smtClean="0"/>
            </a:p>
            <a:p>
              <a:pPr algn="ctr"/>
              <a:r>
                <a:rPr lang="en-US" sz="1400" dirty="0" smtClean="0"/>
                <a:t>2012</a:t>
              </a:r>
            </a:p>
            <a:p>
              <a:pPr algn="ctr"/>
              <a:r>
                <a:rPr lang="en-US" sz="1400" dirty="0" smtClean="0"/>
                <a:t>(SONGS)</a:t>
              </a:r>
              <a:endParaRPr lang="en-US" sz="1400" dirty="0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3478488" y="1843906"/>
              <a:ext cx="128858" cy="437465"/>
            </a:xfrm>
            <a:custGeom>
              <a:avLst/>
              <a:gdLst>
                <a:gd name="connsiteX0" fmla="*/ 95796 w 128858"/>
                <a:gd name="connsiteY0" fmla="*/ 0 h 437465"/>
                <a:gd name="connsiteX1" fmla="*/ 409 w 128858"/>
                <a:gd name="connsiteY1" fmla="*/ 144726 h 437465"/>
                <a:gd name="connsiteX2" fmla="*/ 128688 w 128858"/>
                <a:gd name="connsiteY2" fmla="*/ 273005 h 437465"/>
                <a:gd name="connsiteX3" fmla="*/ 30012 w 128858"/>
                <a:gd name="connsiteY3" fmla="*/ 437465 h 437465"/>
                <a:gd name="connsiteX4" fmla="*/ 30012 w 128858"/>
                <a:gd name="connsiteY4" fmla="*/ 437465 h 43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858" h="437465">
                  <a:moveTo>
                    <a:pt x="95796" y="0"/>
                  </a:moveTo>
                  <a:cubicBezTo>
                    <a:pt x="45361" y="49612"/>
                    <a:pt x="-5073" y="99225"/>
                    <a:pt x="409" y="144726"/>
                  </a:cubicBezTo>
                  <a:cubicBezTo>
                    <a:pt x="5891" y="190227"/>
                    <a:pt x="123754" y="224215"/>
                    <a:pt x="128688" y="273005"/>
                  </a:cubicBezTo>
                  <a:cubicBezTo>
                    <a:pt x="133622" y="321795"/>
                    <a:pt x="30012" y="437465"/>
                    <a:pt x="30012" y="437465"/>
                  </a:cubicBezTo>
                  <a:lnTo>
                    <a:pt x="30012" y="437465"/>
                  </a:lnTo>
                </a:path>
              </a:pathLst>
            </a:cu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3607346" y="1853635"/>
              <a:ext cx="128858" cy="437465"/>
            </a:xfrm>
            <a:custGeom>
              <a:avLst/>
              <a:gdLst>
                <a:gd name="connsiteX0" fmla="*/ 95796 w 128858"/>
                <a:gd name="connsiteY0" fmla="*/ 0 h 437465"/>
                <a:gd name="connsiteX1" fmla="*/ 409 w 128858"/>
                <a:gd name="connsiteY1" fmla="*/ 144726 h 437465"/>
                <a:gd name="connsiteX2" fmla="*/ 128688 w 128858"/>
                <a:gd name="connsiteY2" fmla="*/ 273005 h 437465"/>
                <a:gd name="connsiteX3" fmla="*/ 30012 w 128858"/>
                <a:gd name="connsiteY3" fmla="*/ 437465 h 437465"/>
                <a:gd name="connsiteX4" fmla="*/ 30012 w 128858"/>
                <a:gd name="connsiteY4" fmla="*/ 437465 h 43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858" h="437465">
                  <a:moveTo>
                    <a:pt x="95796" y="0"/>
                  </a:moveTo>
                  <a:cubicBezTo>
                    <a:pt x="45361" y="49612"/>
                    <a:pt x="-5073" y="99225"/>
                    <a:pt x="409" y="144726"/>
                  </a:cubicBezTo>
                  <a:cubicBezTo>
                    <a:pt x="5891" y="190227"/>
                    <a:pt x="123754" y="224215"/>
                    <a:pt x="128688" y="273005"/>
                  </a:cubicBezTo>
                  <a:cubicBezTo>
                    <a:pt x="133622" y="321795"/>
                    <a:pt x="30012" y="437465"/>
                    <a:pt x="30012" y="437465"/>
                  </a:cubicBezTo>
                  <a:lnTo>
                    <a:pt x="30012" y="437465"/>
                  </a:lnTo>
                </a:path>
              </a:pathLst>
            </a:cu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6289080" y="1845477"/>
              <a:ext cx="128858" cy="437465"/>
            </a:xfrm>
            <a:custGeom>
              <a:avLst/>
              <a:gdLst>
                <a:gd name="connsiteX0" fmla="*/ 95796 w 128858"/>
                <a:gd name="connsiteY0" fmla="*/ 0 h 437465"/>
                <a:gd name="connsiteX1" fmla="*/ 409 w 128858"/>
                <a:gd name="connsiteY1" fmla="*/ 144726 h 437465"/>
                <a:gd name="connsiteX2" fmla="*/ 128688 w 128858"/>
                <a:gd name="connsiteY2" fmla="*/ 273005 h 437465"/>
                <a:gd name="connsiteX3" fmla="*/ 30012 w 128858"/>
                <a:gd name="connsiteY3" fmla="*/ 437465 h 437465"/>
                <a:gd name="connsiteX4" fmla="*/ 30012 w 128858"/>
                <a:gd name="connsiteY4" fmla="*/ 437465 h 43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858" h="437465">
                  <a:moveTo>
                    <a:pt x="95796" y="0"/>
                  </a:moveTo>
                  <a:cubicBezTo>
                    <a:pt x="45361" y="49612"/>
                    <a:pt x="-5073" y="99225"/>
                    <a:pt x="409" y="144726"/>
                  </a:cubicBezTo>
                  <a:cubicBezTo>
                    <a:pt x="5891" y="190227"/>
                    <a:pt x="123754" y="224215"/>
                    <a:pt x="128688" y="273005"/>
                  </a:cubicBezTo>
                  <a:cubicBezTo>
                    <a:pt x="133622" y="321795"/>
                    <a:pt x="30012" y="437465"/>
                    <a:pt x="30012" y="437465"/>
                  </a:cubicBezTo>
                  <a:lnTo>
                    <a:pt x="30012" y="437465"/>
                  </a:lnTo>
                </a:path>
              </a:pathLst>
            </a:cu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6417938" y="1855206"/>
              <a:ext cx="128858" cy="437465"/>
            </a:xfrm>
            <a:custGeom>
              <a:avLst/>
              <a:gdLst>
                <a:gd name="connsiteX0" fmla="*/ 95796 w 128858"/>
                <a:gd name="connsiteY0" fmla="*/ 0 h 437465"/>
                <a:gd name="connsiteX1" fmla="*/ 409 w 128858"/>
                <a:gd name="connsiteY1" fmla="*/ 144726 h 437465"/>
                <a:gd name="connsiteX2" fmla="*/ 128688 w 128858"/>
                <a:gd name="connsiteY2" fmla="*/ 273005 h 437465"/>
                <a:gd name="connsiteX3" fmla="*/ 30012 w 128858"/>
                <a:gd name="connsiteY3" fmla="*/ 437465 h 437465"/>
                <a:gd name="connsiteX4" fmla="*/ 30012 w 128858"/>
                <a:gd name="connsiteY4" fmla="*/ 437465 h 43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858" h="437465">
                  <a:moveTo>
                    <a:pt x="95796" y="0"/>
                  </a:moveTo>
                  <a:cubicBezTo>
                    <a:pt x="45361" y="49612"/>
                    <a:pt x="-5073" y="99225"/>
                    <a:pt x="409" y="144726"/>
                  </a:cubicBezTo>
                  <a:cubicBezTo>
                    <a:pt x="5891" y="190227"/>
                    <a:pt x="123754" y="224215"/>
                    <a:pt x="128688" y="273005"/>
                  </a:cubicBezTo>
                  <a:cubicBezTo>
                    <a:pt x="133622" y="321795"/>
                    <a:pt x="30012" y="437465"/>
                    <a:pt x="30012" y="437465"/>
                  </a:cubicBezTo>
                  <a:lnTo>
                    <a:pt x="30012" y="437465"/>
                  </a:lnTo>
                </a:path>
              </a:pathLst>
            </a:cu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Rounded Rectangle 2"/>
            <p:cNvSpPr/>
            <p:nvPr/>
          </p:nvSpPr>
          <p:spPr>
            <a:xfrm>
              <a:off x="4020822" y="1447800"/>
              <a:ext cx="4833938" cy="1295400"/>
            </a:xfrm>
            <a:prstGeom prst="roundRect">
              <a:avLst/>
            </a:prstGeom>
            <a:noFill/>
            <a:ln w="28575">
              <a:solidFill>
                <a:srgbClr val="9638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ounded Rectangle 24"/>
          <p:cNvSpPr/>
          <p:nvPr/>
        </p:nvSpPr>
        <p:spPr>
          <a:xfrm>
            <a:off x="533400" y="5562600"/>
            <a:ext cx="137160" cy="137160"/>
          </a:xfrm>
          <a:prstGeom prst="roundRect">
            <a:avLst/>
          </a:prstGeom>
          <a:solidFill>
            <a:srgbClr val="6B823E"/>
          </a:solidFill>
          <a:ln>
            <a:solidFill>
              <a:srgbClr val="6B82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/>
          <p:nvPr/>
        </p:nvSpPr>
        <p:spPr>
          <a:xfrm>
            <a:off x="762000" y="5562600"/>
            <a:ext cx="137160" cy="137160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701040" y="2819400"/>
            <a:ext cx="137160" cy="13716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rgbClr val="6B82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008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1143000"/>
          </a:xfrm>
        </p:spPr>
        <p:txBody>
          <a:bodyPr/>
          <a:lstStyle/>
          <a:p>
            <a:pPr lvl="0" algn="ctr"/>
            <a:r>
              <a:rPr lang="en-US" dirty="0" smtClean="0"/>
              <a:t>PG&amp;E Bulk System Studies for the Diablo Canyon Power Plant Back-up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799"/>
            <a:ext cx="4800600" cy="5029201"/>
          </a:xfrm>
        </p:spPr>
        <p:txBody>
          <a:bodyPr/>
          <a:lstStyle/>
          <a:p>
            <a:pPr marL="285750" indent="-285750">
              <a:buClr>
                <a:srgbClr val="4F758B"/>
              </a:buClr>
              <a:buFont typeface="Wingdings" pitchFamily="2" charset="2"/>
              <a:buChar char="§"/>
              <a:defRPr/>
            </a:pPr>
            <a:r>
              <a:rPr lang="en-US" sz="1800" kern="0" dirty="0" smtClean="0"/>
              <a:t>Post-transient and transient  stability analysis for the cases with and without Diablo Power Plant</a:t>
            </a:r>
          </a:p>
          <a:p>
            <a:pPr marL="285750" indent="-285750">
              <a:buClr>
                <a:srgbClr val="4F758B"/>
              </a:buClr>
              <a:buFont typeface="Wingdings" pitchFamily="2" charset="2"/>
              <a:buChar char="§"/>
              <a:defRPr/>
            </a:pPr>
            <a:r>
              <a:rPr lang="en-US" sz="1800" kern="0" dirty="0" smtClean="0"/>
              <a:t>Peak and off-peak conditions</a:t>
            </a:r>
          </a:p>
          <a:p>
            <a:pPr marL="285750" indent="-285750">
              <a:buClr>
                <a:srgbClr val="4F758B"/>
              </a:buClr>
              <a:buFont typeface="Wingdings" pitchFamily="2" charset="2"/>
              <a:buChar char="§"/>
              <a:defRPr/>
            </a:pPr>
            <a:r>
              <a:rPr lang="en-US" sz="1800" kern="0" dirty="0" smtClean="0"/>
              <a:t>All single and double 500 kV outages studied, large generation outages, three-phase faults with normal clearing, single-phase-to-ground faults with delayed clearing</a:t>
            </a:r>
          </a:p>
          <a:p>
            <a:pPr marL="285750" indent="-285750">
              <a:buClr>
                <a:srgbClr val="4F758B"/>
              </a:buClr>
              <a:buFont typeface="Wingdings" pitchFamily="2" charset="2"/>
              <a:buChar char="§"/>
              <a:defRPr/>
            </a:pPr>
            <a:r>
              <a:rPr lang="en-US" sz="1800" dirty="0" smtClean="0"/>
              <a:t>2012-2013 Transmission Plan Policy Driven Commercial Interest  RPS case used as a starting case</a:t>
            </a:r>
          </a:p>
          <a:p>
            <a:pPr marL="285750" indent="-285750">
              <a:buClr>
                <a:srgbClr val="4F758B"/>
              </a:buClr>
              <a:buFont typeface="Wingdings" pitchFamily="2" charset="2"/>
              <a:buChar char="§"/>
              <a:defRPr/>
            </a:pPr>
            <a:r>
              <a:rPr lang="en-US" sz="1800" dirty="0" smtClean="0"/>
              <a:t>DCPP generation was replaced  by dispatching thermal  generation and peakers in PG&amp;E and hydro generation in Northwest</a:t>
            </a:r>
          </a:p>
          <a:p>
            <a:pPr>
              <a:buNone/>
            </a:pPr>
            <a:r>
              <a:rPr lang="en-US" sz="1800" dirty="0" smtClean="0"/>
              <a:t> 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5029200" y="1066800"/>
            <a:ext cx="4114800" cy="5324475"/>
            <a:chOff x="4819650" y="685800"/>
            <a:chExt cx="4324350" cy="5476875"/>
          </a:xfrm>
        </p:grpSpPr>
        <p:pic>
          <p:nvPicPr>
            <p:cNvPr id="5" name="Picture 4" descr="\\csifiapp612\CC1800a$\DDukes\profile\Desktop\TP Figures\fig 251-1.jpg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9650" y="685800"/>
              <a:ext cx="4324350" cy="5476875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" name="Straight Arrow Connector 5"/>
            <p:cNvCxnSpPr/>
            <p:nvPr/>
          </p:nvCxnSpPr>
          <p:spPr>
            <a:xfrm>
              <a:off x="5181600" y="4876800"/>
              <a:ext cx="838200" cy="457200"/>
            </a:xfrm>
            <a:prstGeom prst="straightConnector1">
              <a:avLst/>
            </a:prstGeom>
            <a:ln w="31750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2012-2013 Transmission Planning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199"/>
            <a:ext cx="8229600" cy="4800601"/>
          </a:xfrm>
        </p:spPr>
        <p:txBody>
          <a:bodyPr/>
          <a:lstStyle/>
          <a:p>
            <a:pPr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r>
              <a:rPr lang="en-US" sz="2000" dirty="0"/>
              <a:t>Study Conclusions for the Mid and Long Term Studies – Diablo Canyon Power Plant </a:t>
            </a:r>
            <a:endParaRPr lang="en-US" sz="2000" dirty="0" smtClean="0"/>
          </a:p>
          <a:p>
            <a:pPr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endParaRPr lang="en-US" sz="2000" dirty="0" smtClean="0"/>
          </a:p>
          <a:p>
            <a:pPr lvl="1"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No material mid or long term transmission system impacts associated with DCPP absence </a:t>
            </a:r>
            <a:r>
              <a:rPr lang="en-US" sz="1600" dirty="0" smtClean="0"/>
              <a:t>in the assumption that renewable generation projects develop according to the CPUC RPS Portfolio</a:t>
            </a:r>
          </a:p>
          <a:p>
            <a:pPr lvl="1"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r>
              <a:rPr lang="en-US" sz="1600" dirty="0" smtClean="0"/>
              <a:t>Absence of DCPP allowed to avoid several overloads on the PG&amp;E bulk system during off-peak load conditions (Westley-Los Banos 230 kV, Gates-Midway 230 kV)</a:t>
            </a:r>
          </a:p>
          <a:p>
            <a:pPr lvl="1"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r>
              <a:rPr lang="en-US" sz="1600" dirty="0" smtClean="0"/>
              <a:t>Category D contingencies will require more load tripping if DCPP is absent</a:t>
            </a:r>
          </a:p>
          <a:p>
            <a:pPr lvl="1"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r>
              <a:rPr lang="en-US" sz="1600" dirty="0" smtClean="0"/>
              <a:t>Additional studies are required to determine if the system has sufficient reactive margin with higher load</a:t>
            </a:r>
          </a:p>
          <a:p>
            <a:pPr lvl="1">
              <a:buClr>
                <a:srgbClr val="336699"/>
              </a:buClr>
              <a:buSzPct val="110000"/>
              <a:buFont typeface="Wingdings" pitchFamily="2" charset="2"/>
              <a:buChar char="§"/>
            </a:pPr>
            <a:r>
              <a:rPr lang="en-US" sz="1600" dirty="0" smtClean="0"/>
              <a:t>Additional sensitivity studies with lower level of renewable generation may be required to confirm these conclusions</a:t>
            </a:r>
          </a:p>
          <a:p>
            <a:pPr marL="342900" lvl="1" indent="-342900">
              <a:buClr>
                <a:schemeClr val="accent1">
                  <a:lumMod val="75000"/>
                </a:schemeClr>
              </a:buClr>
              <a:buSzPct val="105000"/>
              <a:buFont typeface="Wingdings" pitchFamily="2" charset="2"/>
              <a:buChar char="§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ISO Current Assessment of Potential Transmission Impacts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ISO continues to monitor the system and assumptions related to the 2012-2013 Transmission Planning process assessment</a:t>
            </a:r>
          </a:p>
          <a:p>
            <a:pPr lvl="1"/>
            <a:r>
              <a:rPr lang="en-US" dirty="0" smtClean="0"/>
              <a:t>The results of the assessment and transmission impact are still valid</a:t>
            </a:r>
          </a:p>
          <a:p>
            <a:pPr lvl="1"/>
            <a:r>
              <a:rPr lang="en-US" dirty="0" smtClean="0"/>
              <a:t>There are no material transmission impacts without Diablo Canyon Power Plant</a:t>
            </a:r>
          </a:p>
          <a:p>
            <a:pPr lvl="2"/>
            <a:r>
              <a:rPr lang="en-US" dirty="0" smtClean="0"/>
              <a:t>May be some dynamic reactive requirements to address potential high and low voltage conditions under different operating conditions.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Slide </a:t>
            </a:r>
            <a:fld id="{6D678A1D-F55F-41F7-BC8A-FA2767746700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88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SO Color Palett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4F758B"/>
      </a:accent1>
      <a:accent2>
        <a:srgbClr val="CF4520"/>
      </a:accent2>
      <a:accent3>
        <a:srgbClr val="827A04"/>
      </a:accent3>
      <a:accent4>
        <a:srgbClr val="FFA30A"/>
      </a:accent4>
      <a:accent5>
        <a:srgbClr val="963821"/>
      </a:accent5>
      <a:accent6>
        <a:srgbClr val="84BD0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item1.xml><?xml version="1.0" encoding="utf-8"?>
<p:properties xmlns:p="http://schemas.microsoft.com/office/2006/metadata/properties" xmlns:xsi="http://www.w3.org/2001/XMLSchema-instance">
  <documentManagement>
    <_dlc_DocId xmlns="8eef3743-c7b3-4cbe-8837-b6e805be353c">Z5JXHV6S7NA6-3-71996</_dlc_DocId>
    <_dlc_DocIdUrl xmlns="8eef3743-c7b3-4cbe-8837-b6e805be353c">
      <Url>http://efilingspinternal/_layouts/DocIdRedir.aspx?ID=Z5JXHV6S7NA6-3-71996</Url>
      <Description>Z5JXHV6S7NA6-3-71996</Description>
    </_dlc_DocIdUrl>
    <Received_x0020_From xmlns="8eef3743-c7b3-4cbe-8837-b6e805be353c">Californina ISO/ Jeff Billington </Received_x0020_From>
    <Docket_x0020_Number xmlns="8eef3743-c7b3-4cbe-8837-b6e805be353c">15-IEPR-12</Docket_x0020_Number>
    <TaxCatchAll xmlns="8eef3743-c7b3-4cbe-8837-b6e805be353c">
      <Value>6</Value>
      <Value>7</Value>
      <Value>61</Value>
      <Value>56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2015-04-27 Workshop</TermName>
          <TermId xmlns="http://schemas.microsoft.com/office/infopath/2007/PartnerControls">05ee0ed3-2241-418d-abed-464d0c2eb7fe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LongProperties xmlns="http://schemas.microsoft.com/office/2006/metadata/longProperties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Board Meeting Document" ma:contentTypeID="0x010100B72ED250C60CFC47AE0A3A0E894079261D1C0029B95046CA8F314DAA4B64DD0A17DDCA" ma:contentTypeVersion="36" ma:contentTypeDescription="Includes memos, presentations, stakeholder matrix and other miscellanceous documents (does not include final minutes or motions)" ma:contentTypeScope="" ma:versionID="a8e896074e7b2a8a0002716f77932ee5">
  <xsd:schema xmlns:xsd="http://www.w3.org/2001/XMLSchema" xmlns:xs="http://www.w3.org/2001/XMLSchema" xmlns:p="http://schemas.microsoft.com/office/2006/metadata/properties" xmlns:ns2="c21bdecf-9e2c-4c41-a449-550529a26489" xmlns:ns3="dcc7e218-8b47-4273-ba28-07719656e1ad" xmlns:ns4="50f28047-e19b-4912-878e-ad53c1f871a9" xmlns:ns5="07e86d4b-5b78-4989-b409-cbbc5301e0e1" targetNamespace="http://schemas.microsoft.com/office/2006/metadata/properties" ma:root="true" ma:fieldsID="47e534c9fdaf398ae0bd1f6291d77f0f" ns2:_="" ns3:_="" ns4:_="" ns5:_="">
    <xsd:import namespace="c21bdecf-9e2c-4c41-a449-550529a26489"/>
    <xsd:import namespace="dcc7e218-8b47-4273-ba28-07719656e1ad"/>
    <xsd:import namespace="50f28047-e19b-4912-878e-ad53c1f871a9"/>
    <xsd:import namespace="07e86d4b-5b78-4989-b409-cbbc5301e0e1"/>
    <xsd:element name="properties">
      <xsd:complexType>
        <xsd:sequence>
          <xsd:element name="documentManagement">
            <xsd:complexType>
              <xsd:all>
                <xsd:element ref="ns2:Doc_x0020_Owner" minOccurs="0"/>
                <xsd:element ref="ns2:Doc_x0020_Status" minOccurs="0"/>
                <xsd:element ref="ns3:InfoSec_x0020_Classification" minOccurs="0"/>
                <xsd:element ref="ns3:ISO_x0020_Department" minOccurs="0"/>
                <xsd:element ref="ns3:Date_x0020_Became_x0020_Record" minOccurs="0"/>
                <xsd:element ref="ns4:Meeting_x0020_Start_x0020_Date" minOccurs="0"/>
                <xsd:element ref="ns4:Meeting_x0020_Type" minOccurs="0"/>
                <xsd:element ref="ns4:Document_x0020_Type" minOccurs="0"/>
                <xsd:element ref="ns3:IsRecord" minOccurs="0"/>
                <xsd:element ref="ns3:_dlc_DocId" minOccurs="0"/>
                <xsd:element ref="ns3:_dlc_DocIdUrl" minOccurs="0"/>
                <xsd:element ref="ns3:_dlc_DocIdPersistId" minOccurs="0"/>
                <xsd:element ref="ns3:Division" minOccurs="0"/>
                <xsd:element ref="ns4:Document_x0020_Purpose" minOccurs="0"/>
                <xsd:element ref="ns5:SourceID" minOccurs="0"/>
                <xsd:element ref="ns5:FolderName" minOccurs="0"/>
                <xsd:element ref="ns4:Entity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1bdecf-9e2c-4c41-a449-550529a26489" elementFormDefault="qualified">
    <xsd:import namespace="http://schemas.microsoft.com/office/2006/documentManagement/types"/>
    <xsd:import namespace="http://schemas.microsoft.com/office/infopath/2007/PartnerControls"/>
    <xsd:element name="Doc_x0020_Owner" ma:index="1" nillable="true" ma:displayName="Doc Owner" ma:list="UserInfo" ma:SharePointGroup="0" ma:internalName="Doc_x0020_Owner" ma:showField="Titl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oc_x0020_Status" ma:index="2" nillable="true" ma:displayName="Doc Status" ma:format="Dropdown" ma:internalName="Doc_x0020_Status">
      <xsd:simpleType>
        <xsd:restriction base="dms:Choice">
          <xsd:enumeration value="Draft"/>
          <xsd:enumeration value="Under Review"/>
          <xsd:enumeration value="Fina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c7e218-8b47-4273-ba28-07719656e1ad" elementFormDefault="qualified">
    <xsd:import namespace="http://schemas.microsoft.com/office/2006/documentManagement/types"/>
    <xsd:import namespace="http://schemas.microsoft.com/office/infopath/2007/PartnerControls"/>
    <xsd:element name="InfoSec_x0020_Classification" ma:index="3" nillable="true" ma:displayName="InfoSec Classification" ma:format="RadioButtons" ma:internalName="InfoSec_x0020_Classification">
      <xsd:simpleType>
        <xsd:restriction base="dms:Choice">
          <xsd:enumeration value="CAISO Public"/>
          <xsd:enumeration value="Copyright 2013 California ISO"/>
          <xsd:enumeration value="California ISO INTERNAL USE. For use by all authorized California ISO personnel. Do not release or disclose outside the California ISO."/>
          <xsd:enumeration value="California ISO CONFIDENTIAL. For use by authorized California ISO personnel only with a need to know. Do not release or disclose outside the California ISO."/>
          <xsd:enumeration value="California ISO RESTRICTED. This information is for use solely by authorized California ISO employees with a need to know and a signed confidentiality non-disclosure agreement.  Do not release, disclose or reproduce this information."/>
          <xsd:enumeration value="PCII or CEII"/>
          <xsd:enumeration value="Privileged and Confidential. (Legal Use Only)."/>
          <xsd:enumeration value="Copyright 2012 California ISO"/>
          <xsd:enumeration value="Copyright 2011 California ISO"/>
        </xsd:restriction>
      </xsd:simpleType>
    </xsd:element>
    <xsd:element name="ISO_x0020_Department" ma:index="4" nillable="true" ma:displayName="ISO Department" ma:format="Dropdown" ma:internalName="ISO_x0020_Department">
      <xsd:simpleType>
        <xsd:restriction base="dms:Choice">
          <xsd:enumeration value="Business Planning and Operations"/>
          <xsd:enumeration value="Business Solutions and Quality"/>
          <xsd:enumeration value="Campus Operations"/>
          <xsd:enumeration value="CFO &amp; Treasurer"/>
          <xsd:enumeration value="Communications &amp; Public Relations"/>
          <xsd:enumeration value="Compensation &amp; Benefits"/>
          <xsd:enumeration value="Corporate Business Operations"/>
          <xsd:enumeration value="Corporate Compliance"/>
          <xsd:enumeration value="Corporate Secretary"/>
          <xsd:enumeration value="Customer Services &amp; Industrial Affairs"/>
          <xsd:enumeration value="Enterprise Model Management"/>
          <xsd:enumeration value="Executive Advisor - Operations"/>
          <xsd:enumeration value="Executive Office"/>
          <xsd:enumeration value="Federal Affairs"/>
          <xsd:enumeration value="Government Affairs"/>
          <xsd:enumeration value="Human Resources"/>
          <xsd:enumeration value="Human Resources Operations"/>
          <xsd:enumeration value="Infrastructure Development"/>
          <xsd:enumeration value="Interconnection Implementation"/>
          <xsd:enumeration value="Internal Audit"/>
          <xsd:enumeration value="IT Architecture"/>
          <xsd:enumeration value="IT Operations"/>
          <xsd:enumeration value="Learning &amp; Leadership Development"/>
          <xsd:enumeration value="Legal"/>
          <xsd:enumeration value="Market &amp; Infrastructure Compliance"/>
          <xsd:enumeration value="Market &amp; Infrastructure Policy"/>
          <xsd:enumeration value="Market Analysis &amp; Development"/>
          <xsd:enumeration value="Market Monitoring"/>
          <xsd:enumeration value="Market Services"/>
          <xsd:enumeration value="Operations Compliance &amp; Control"/>
          <xsd:enumeration value="Operations Engineering Services"/>
          <xsd:enumeration value="Operations Process, Procedures and Training"/>
          <xsd:enumeration value="Power Systems Technology Development"/>
          <xsd:enumeration value="Power Systems Technology Operations"/>
          <xsd:enumeration value="Program Office"/>
          <xsd:enumeration value="QA, Architecture and Enterprise Data Mgmt"/>
          <xsd:enumeration value="Regulatory Affairs"/>
          <xsd:enumeration value="Renewable Studies"/>
          <xsd:enumeration value="Short-Term Demand and Renewable Forecasting"/>
          <xsd:enumeration value="Smart Grid Technologies &amp; Strategy"/>
          <xsd:enumeration value="Sr Human Resources Manager"/>
          <xsd:enumeration value="Sr. Project Manager - Iron Point Building"/>
          <xsd:enumeration value="State Affairs"/>
          <xsd:enumeration value="System Operations"/>
        </xsd:restriction>
      </xsd:simpleType>
    </xsd:element>
    <xsd:element name="Date_x0020_Became_x0020_Record" ma:index="5" nillable="true" ma:displayName="Date Became Record" ma:default="[today]" ma:format="DateOnly" ma:internalName="Date_x0020_Became_x0020_Record" ma:readOnly="false">
      <xsd:simpleType>
        <xsd:restriction base="dms:DateTime"/>
      </xsd:simpleType>
    </xsd:element>
    <xsd:element name="IsRecord" ma:index="9" nillable="true" ma:displayName="Declare As Record" ma:default="0" ma:internalName="IsRecord" ma:readOnly="false">
      <xsd:simpleType>
        <xsd:restriction base="dms:Boolean"/>
      </xsd:simpleType>
    </xsd:element>
    <xsd:element name="_dlc_DocId" ma:index="11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2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3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ivision" ma:index="17" nillable="true" ma:displayName="ISO Division" ma:default="General Counsel &amp; Administration" ma:format="Dropdown" ma:internalName="Division">
      <xsd:simpleType>
        <xsd:restriction base="dms:Choice">
          <xsd:enumeration value="Executive Office"/>
          <xsd:enumeration value="General Counsel &amp; Administration"/>
          <xsd:enumeration value="Human Resources"/>
          <xsd:enumeration value="Market and Infrastructure Development"/>
          <xsd:enumeration value="Market Monitoring"/>
          <xsd:enumeration value="Market Quality &amp; Renewable Integration"/>
          <xsd:enumeration value="Operations"/>
          <xsd:enumeration value="Policy &amp; Client Services"/>
          <xsd:enumeration value="Technology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28047-e19b-4912-878e-ad53c1f871a9" elementFormDefault="qualified">
    <xsd:import namespace="http://schemas.microsoft.com/office/2006/documentManagement/types"/>
    <xsd:import namespace="http://schemas.microsoft.com/office/infopath/2007/PartnerControls"/>
    <xsd:element name="Meeting_x0020_Start_x0020_Date" ma:index="6" nillable="true" ma:displayName="Meeting Start Date" ma:format="DateOnly" ma:internalName="Meeting_x0020_Start_x0020_Date" ma:readOnly="false">
      <xsd:simpleType>
        <xsd:restriction base="dms:DateTime"/>
      </xsd:simpleType>
    </xsd:element>
    <xsd:element name="Meeting_x0020_Type" ma:index="7" nillable="true" ma:displayName="Meeting Type" ma:format="Dropdown" ma:internalName="Meeting_x0020_Type" ma:readOnly="false">
      <xsd:simpleType>
        <xsd:restriction base="dms:Choice">
          <xsd:enumeration value="General"/>
          <xsd:enumeration value="Executive"/>
          <xsd:enumeration value="Closed Executive"/>
        </xsd:restriction>
      </xsd:simpleType>
    </xsd:element>
    <xsd:element name="Document_x0020_Type" ma:index="8" nillable="true" ma:displayName="Document Type" ma:description="All corporate record meeting materials excluding final minutes and motions" ma:format="Dropdown" ma:internalName="Document_x0020_Type">
      <xsd:simpleType>
        <xsd:restriction base="dms:Choice">
          <xsd:enumeration value="Agenda"/>
          <xsd:enumeration value="Memorandum"/>
          <xsd:enumeration value="Minutes"/>
          <xsd:enumeration value="Motion"/>
          <xsd:enumeration value="Other"/>
          <xsd:enumeration value="Presentation"/>
          <xsd:enumeration value="Public Comment"/>
          <xsd:enumeration value="Stakeholder Matrix"/>
        </xsd:restriction>
      </xsd:simpleType>
    </xsd:element>
    <xsd:element name="Document_x0020_Purpose" ma:index="21" nillable="true" ma:displayName="Document Purpose" ma:description="Decision includes Acceptances.  Briefing includes informaitional reports" ma:format="Dropdown" ma:indexed="true" ma:internalName="Document_x0020_Purpose">
      <xsd:simpleType>
        <xsd:restriction base="dms:Choice">
          <xsd:enumeration value="Decision"/>
          <xsd:enumeration value="Briefing"/>
          <xsd:enumeration value="Agenda"/>
          <xsd:enumeration value="Other"/>
        </xsd:restriction>
      </xsd:simpleType>
    </xsd:element>
    <xsd:element name="Entity" ma:index="24" ma:displayName="Entity" ma:format="Dropdown" ma:internalName="Entity">
      <xsd:simpleType>
        <xsd:union memberTypes="dms:Text">
          <xsd:simpleType>
            <xsd:restriction base="dms:Choice">
              <xsd:enumeration value="Board of Governors"/>
              <xsd:enumeration value="Audit and ADR-Audit"/>
              <xsd:enumeration value="Market Surveillance Committee"/>
              <xsd:enumeration value="Transmission Maintenance Coordination Committee"/>
              <xsd:enumeration value="Executive"/>
              <xsd:enumeration value="External Affairs"/>
              <xsd:enumeration value="Human Resources - Compensation"/>
              <xsd:enumeration value="Finance"/>
              <xsd:enumeration value="Governance"/>
              <xsd:enumeration value="Grid Operations"/>
              <xsd:enumeration value="Legislative"/>
              <xsd:enumeration value="Market Issues - ADR"/>
              <xsd:enumeration value="Operations"/>
              <xsd:enumeration value="Joint Audit and Finance"/>
              <xsd:enumeration value="Stakeholder Relations Committee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e86d4b-5b78-4989-b409-cbbc5301e0e1" elementFormDefault="qualified">
    <xsd:import namespace="http://schemas.microsoft.com/office/2006/documentManagement/types"/>
    <xsd:import namespace="http://schemas.microsoft.com/office/infopath/2007/PartnerControls"/>
    <xsd:element name="SourceID" ma:index="22" nillable="true" ma:displayName="SourceID" ma:internalName="SourceID">
      <xsd:simpleType>
        <xsd:restriction base="dms:Text">
          <xsd:maxLength value="255"/>
        </xsd:restriction>
      </xsd:simpleType>
    </xsd:element>
    <xsd:element name="FolderName" ma:index="23" nillable="true" ma:displayName="FolderName" ma:internalName="FolderName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4" ma:displayName="Content Type"/>
        <xsd:element ref="dc:title" minOccurs="0" maxOccurs="1" ma:index="18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p:properties xmlns:p="http://schemas.microsoft.com/office/2006/metadata/properties" xmlns:xsi="http://www.w3.org/2001/XMLSchema-instance">
  <documentManagement>
    <Document_x0020_Purpose xmlns="50f28047-e19b-4912-878e-ad53c1f871a9">Briefing</Document_x0020_Purpose>
    <Date_x0020_Became_x0020_Record xmlns="dcc7e218-8b47-4273-ba28-07719656e1ad">2013-01-10T22:43:50+00:00</Date_x0020_Became_x0020_Record>
    <Document_x0020_Type xmlns="50f28047-e19b-4912-878e-ad53c1f871a9">Presentation</Document_x0020_Type>
    <IsRecord xmlns="dcc7e218-8b47-4273-ba28-07719656e1ad">false</IsRecord>
    <Division xmlns="dcc7e218-8b47-4273-ba28-07719656e1ad">General Counsel &amp; Administration</Division>
    <InfoSec_x0020_Classification xmlns="dcc7e218-8b47-4273-ba28-07719656e1ad">Copyright 2012 California ISO</InfoSec_x0020_Classification>
    <Doc_x0020_Status xmlns="c21bdecf-9e2c-4c41-a449-550529a26489">Final</Doc_x0020_Status>
    <Entity xmlns="50f28047-e19b-4912-878e-ad53c1f871a9">Board of Governors</Entity>
    <ISO_x0020_Department xmlns="dcc7e218-8b47-4273-ba28-07719656e1ad">Corporate Secretary</ISO_x0020_Department>
    <SourceID xmlns="07e86d4b-5b78-4989-b409-cbbc5301e0e1" xsi:nil="true"/>
    <Meeting_x0020_Start_x0020_Date xmlns="50f28047-e19b-4912-878e-ad53c1f871a9">2012-12-13T08:00:00+00:00</Meeting_x0020_Start_x0020_Date>
    <Doc_x0020_Owner xmlns="c21bdecf-9e2c-4c41-a449-550529a26489">
      <UserInfo>
        <DisplayName>Karpinen, Stacey</DisplayName>
        <AccountId>123</AccountId>
        <AccountType/>
      </UserInfo>
    </Doc_x0020_Owner>
    <Meeting_x0020_Type xmlns="50f28047-e19b-4912-878e-ad53c1f871a9">General</Meeting_x0020_Type>
    <FolderName xmlns="07e86d4b-5b78-4989-b409-cbbc5301e0e1" xsi:nil="true"/>
    <_dlc_DocId xmlns="dcc7e218-8b47-4273-ba28-07719656e1ad">3NFDMFEUU6AB-88-33097</_dlc_DocId>
    <_dlc_DocIdUrl xmlns="dcc7e218-8b47-4273-ba28-07719656e1ad">
      <Url>https://records.oa.caiso.com/sites/GCA/CS/_layouts/DocIdRedir.aspx?ID=3NFDMFEUU6AB-88-33097</Url>
      <Description>3NFDMFEUU6AB-88-33097</Description>
    </_dlc_DocIdUrl>
  </documentManagement>
</p:properties>
</file>

<file path=customXml/item6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7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3DE133-49E1-4D66-8EE3-3F6443F22A38}"/>
</file>

<file path=customXml/itemProps2.xml><?xml version="1.0" encoding="utf-8"?>
<ds:datastoreItem xmlns:ds="http://schemas.openxmlformats.org/officeDocument/2006/customXml" ds:itemID="{D29E91EA-9DE2-44E9-B8A8-8A15E71B7C34}"/>
</file>

<file path=customXml/itemProps3.xml><?xml version="1.0" encoding="utf-8"?>
<ds:datastoreItem xmlns:ds="http://schemas.openxmlformats.org/officeDocument/2006/customXml" ds:itemID="{680146F1-6752-43CA-ABAB-B6E7DB0E45C5}"/>
</file>

<file path=customXml/itemProps4.xml><?xml version="1.0" encoding="utf-8"?>
<ds:datastoreItem xmlns:ds="http://schemas.openxmlformats.org/officeDocument/2006/customXml" ds:itemID="{8BE15CA4-0D43-4FC0-9E56-DBA7E0559F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1bdecf-9e2c-4c41-a449-550529a26489"/>
    <ds:schemaRef ds:uri="dcc7e218-8b47-4273-ba28-07719656e1ad"/>
    <ds:schemaRef ds:uri="50f28047-e19b-4912-878e-ad53c1f871a9"/>
    <ds:schemaRef ds:uri="07e86d4b-5b78-4989-b409-cbbc5301e0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5.xml><?xml version="1.0" encoding="utf-8"?>
<ds:datastoreItem xmlns:ds="http://schemas.openxmlformats.org/officeDocument/2006/customXml" ds:itemID="{173DE133-49E1-4D66-8EE3-3F6443F22A38}">
  <ds:schemaRefs>
    <ds:schemaRef ds:uri="http://schemas.microsoft.com/office/2006/documentManagement/types"/>
    <ds:schemaRef ds:uri="dcc7e218-8b47-4273-ba28-07719656e1ad"/>
    <ds:schemaRef ds:uri="07e86d4b-5b78-4989-b409-cbbc5301e0e1"/>
    <ds:schemaRef ds:uri="c21bdecf-9e2c-4c41-a449-550529a26489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dcmitype/"/>
    <ds:schemaRef ds:uri="http://schemas.openxmlformats.org/package/2006/metadata/core-properties"/>
    <ds:schemaRef ds:uri="50f28047-e19b-4912-878e-ad53c1f871a9"/>
    <ds:schemaRef ds:uri="http://purl.org/dc/terms/"/>
  </ds:schemaRefs>
</ds:datastoreItem>
</file>

<file path=customXml/itemProps6.xml><?xml version="1.0" encoding="utf-8"?>
<ds:datastoreItem xmlns:ds="http://schemas.openxmlformats.org/officeDocument/2006/customXml" ds:itemID="{5A31569E-C4A2-4E3E-9ED4-9D10CD22A4E4}"/>
</file>

<file path=customXml/itemProps7.xml><?xml version="1.0" encoding="utf-8"?>
<ds:datastoreItem xmlns:ds="http://schemas.openxmlformats.org/officeDocument/2006/customXml" ds:itemID="{E0D5C7B9-DE83-4882-81AB-DF912A4D1875}"/>
</file>

<file path=docProps/app.xml><?xml version="1.0" encoding="utf-8"?>
<Properties xmlns="http://schemas.openxmlformats.org/officeDocument/2006/extended-properties" xmlns:vt="http://schemas.openxmlformats.org/officeDocument/2006/docPropsVTypes">
  <TotalTime>21157</TotalTime>
  <Words>547</Words>
  <Application>Microsoft Office PowerPoint</Application>
  <PresentationFormat>On-screen Show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California Energy Commission Workshop Nuclear Power Plant Issues</vt:lpstr>
      <vt:lpstr>2012-2013 Transmission Planning Process</vt:lpstr>
      <vt:lpstr>2012-2013 Transmission Planning Process</vt:lpstr>
      <vt:lpstr>Studied the impact of absence of the Diablo Canyon and San Onofre nuclear power plants</vt:lpstr>
      <vt:lpstr>Study efforts completed in ISO 2012/2013 TPP</vt:lpstr>
      <vt:lpstr>PG&amp;E Bulk System Studies for the Diablo Canyon Power Plant Back-up</vt:lpstr>
      <vt:lpstr>2012-2013 Transmission Planning Process</vt:lpstr>
      <vt:lpstr>ISO Current Assessment of Potential Transmission Impacts</vt:lpstr>
    </vt:vector>
  </TitlesOfParts>
  <Company>CAISO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Nuclear Power Plant Issues: Contingency Planning for Diablo Canyon</dc:title>
  <dc:creator>David Le</dc:creator>
  <cp:lastModifiedBy>llaurent</cp:lastModifiedBy>
  <cp:revision>1213</cp:revision>
  <cp:lastPrinted>2012-12-11T16:53:54Z</cp:lastPrinted>
  <dcterms:created xsi:type="dcterms:W3CDTF">2010-09-13T18:06:33Z</dcterms:created>
  <dcterms:modified xsi:type="dcterms:W3CDTF">2015-04-22T21:09:07Z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ItemGuid">
    <vt:lpwstr>91568c2b-c6e9-4ecc-8b70-2fa31cf565df</vt:lpwstr>
  </property>
  <property fmtid="{D5CDD505-2E9C-101B-9397-08002B2CF9AE}" pid="3" name="ContentTypeId">
    <vt:lpwstr>0x01010060CCC58EB6DDD042AF64737FFB4292D8</vt:lpwstr>
  </property>
  <property fmtid="{D5CDD505-2E9C-101B-9397-08002B2CF9AE}" pid="4" name="Order">
    <vt:r8>3309700</vt:r8>
  </property>
  <property fmtid="{D5CDD505-2E9C-101B-9397-08002B2CF9AE}" pid="5" name="Subject_x0020_Areas">
    <vt:lpwstr>56;#_IEPR 2015-04-27 Workshop |05ee0ed3-2241-418d-abed-464d0c2eb7fe;#61;#_IEPR Presentation|51277923-a549-4352-9cc5-bcce892adf24</vt:lpwstr>
  </property>
  <property fmtid="{D5CDD505-2E9C-101B-9397-08002B2CF9AE}" pid="6" name="_CopySource">
    <vt:lpwstr>http://efilingspinternal/PendingDocuments/15-IEPR-12/20150423T150904_Nuclear_Power_Plant_Issues_Contingency_Planning_for_Diablo_Cany.pptx</vt:lpwstr>
  </property>
  <property fmtid="{D5CDD505-2E9C-101B-9397-08002B2CF9AE}" pid="7" name="Subject Areas">
    <vt:lpwstr>56;#IEPR 2015-04-27 Workshop|05ee0ed3-2241-418d-abed-464d0c2eb7fe;#61;#IEPR Presentation|51277923-a549-4352-9cc5-bcce892adf24</vt:lpwstr>
  </property>
  <property fmtid="{D5CDD505-2E9C-101B-9397-08002B2CF9AE}" pid="8" name="Submission Type">
    <vt:lpwstr>6;#Document|6786e4f6-aafd-416d-a977-1b2d5f456edf</vt:lpwstr>
  </property>
  <property fmtid="{D5CDD505-2E9C-101B-9397-08002B2CF9AE}" pid="9" name="Submitter Role">
    <vt:lpwstr>7;#Public|5fee9918-69d5-40f5-9767-4e66d03898ce</vt:lpwstr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