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6"/>
  </p:notesMasterIdLst>
  <p:sldIdLst>
    <p:sldId id="343" r:id="rId6"/>
    <p:sldId id="339" r:id="rId7"/>
    <p:sldId id="373" r:id="rId8"/>
    <p:sldId id="374" r:id="rId9"/>
    <p:sldId id="375" r:id="rId10"/>
    <p:sldId id="376" r:id="rId11"/>
    <p:sldId id="377" r:id="rId12"/>
    <p:sldId id="281" r:id="rId13"/>
    <p:sldId id="369" r:id="rId14"/>
    <p:sldId id="381" r:id="rId15"/>
  </p:sldIdLst>
  <p:sldSz cx="9144000" cy="6858000" type="screen4x3"/>
  <p:notesSz cx="6985000" cy="92837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9037C592-FA48-4712-BD7C-E98E4AF69050}">
          <p14:sldIdLst>
            <p14:sldId id="343"/>
            <p14:sldId id="339"/>
            <p14:sldId id="373"/>
            <p14:sldId id="374"/>
            <p14:sldId id="375"/>
            <p14:sldId id="376"/>
            <p14:sldId id="377"/>
            <p14:sldId id="281"/>
            <p14:sldId id="369"/>
            <p14:sldId id="381"/>
          </p14:sldIdLst>
        </p14:section>
        <p14:section name="Backup Slides" id="{A0FE1B0F-67EE-470D-AB4F-79D21B6E32EC}">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96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082" autoAdjust="0"/>
    <p:restoredTop sz="85468" autoAdjust="0"/>
  </p:normalViewPr>
  <p:slideViewPr>
    <p:cSldViewPr>
      <p:cViewPr>
        <p:scale>
          <a:sx n="131" d="100"/>
          <a:sy n="131" d="100"/>
        </p:scale>
        <p:origin x="1238" y="883"/>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p:scale>
          <a:sx n="100" d="100"/>
          <a:sy n="100" d="100"/>
        </p:scale>
        <p:origin x="-2544" y="1740"/>
      </p:cViewPr>
      <p:guideLst>
        <p:guide orient="horz" pos="2924"/>
        <p:guide pos="220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charts/_rels/chart1.xml.rels><?xml version="1.0" encoding="UTF-8" standalone="yes"?>
<Relationships xmlns="http://schemas.openxmlformats.org/package/2006/relationships"><Relationship Id="rId1" Type="http://schemas.openxmlformats.org/officeDocument/2006/relationships/oleObject" Target="NULL"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lang="en-US" sz="2400" b="1" kern="1200">
                <a:solidFill>
                  <a:schemeClr val="accent5">
                    <a:lumMod val="50000"/>
                  </a:schemeClr>
                </a:solidFill>
                <a:latin typeface="+mj-lt"/>
                <a:ea typeface="+mj-ea"/>
                <a:cs typeface="+mj-cs"/>
              </a:defRPr>
            </a:pPr>
            <a:r>
              <a:rPr lang="en-US" sz="2400" b="1" kern="1200">
                <a:solidFill>
                  <a:schemeClr val="accent5">
                    <a:lumMod val="50000"/>
                  </a:schemeClr>
                </a:solidFill>
                <a:latin typeface="+mj-lt"/>
                <a:ea typeface="+mj-ea"/>
                <a:cs typeface="+mj-cs"/>
              </a:rPr>
              <a:t>SMUD's Expected Long-term Resource Mix and Carbon Footprint</a:t>
            </a:r>
            <a:br>
              <a:rPr lang="en-US" sz="2400" b="1" kern="1200">
                <a:solidFill>
                  <a:schemeClr val="accent5">
                    <a:lumMod val="50000"/>
                  </a:schemeClr>
                </a:solidFill>
                <a:latin typeface="+mj-lt"/>
                <a:ea typeface="+mj-ea"/>
                <a:cs typeface="+mj-cs"/>
              </a:rPr>
            </a:br>
            <a:r>
              <a:rPr lang="en-US" sz="2400" b="1" kern="1200">
                <a:solidFill>
                  <a:schemeClr val="accent5">
                    <a:lumMod val="50000"/>
                  </a:schemeClr>
                </a:solidFill>
                <a:latin typeface="+mj-lt"/>
                <a:ea typeface="+mj-ea"/>
                <a:cs typeface="+mj-cs"/>
              </a:rPr>
              <a:t>(2015-2030)</a:t>
            </a:r>
          </a:p>
        </c:rich>
      </c:tx>
      <c:layout>
        <c:manualLayout>
          <c:xMode val="edge"/>
          <c:yMode val="edge"/>
          <c:x val="0.11369405409796117"/>
          <c:y val="2.3127431024293047E-2"/>
        </c:manualLayout>
      </c:layout>
      <c:overlay val="0"/>
    </c:title>
    <c:autoTitleDeleted val="0"/>
    <c:plotArea>
      <c:layout>
        <c:manualLayout>
          <c:layoutTarget val="inner"/>
          <c:xMode val="edge"/>
          <c:yMode val="edge"/>
          <c:x val="0.15631261338098718"/>
          <c:y val="0.1485041623072183"/>
          <c:w val="0.6822731928988528"/>
          <c:h val="0.58607711842575461"/>
        </c:manualLayout>
      </c:layout>
      <c:barChart>
        <c:barDir val="col"/>
        <c:grouping val="stacked"/>
        <c:varyColors val="0"/>
        <c:ser>
          <c:idx val="2"/>
          <c:order val="2"/>
          <c:tx>
            <c:strRef>
              <c:f>'CEC Pres Chart'!$B$68</c:f>
              <c:strCache>
                <c:ptCount val="1"/>
                <c:pt idx="0">
                  <c:v>Bio Generation</c:v>
                </c:pt>
              </c:strCache>
            </c:strRef>
          </c:tx>
          <c:spPr>
            <a:ln>
              <a:solidFill>
                <a:schemeClr val="tx1"/>
              </a:solidFill>
            </a:ln>
          </c:spPr>
          <c:invertIfNegative val="0"/>
          <c:cat>
            <c:strRef>
              <c:f>'CEC Pres Chart'!$C$65:$R$65</c:f>
              <c:strCache>
                <c:ptCount val="1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strCache>
            </c:strRef>
          </c:cat>
          <c:val>
            <c:numRef>
              <c:f>'CEC Pres Chart'!$C$68:$R$68</c:f>
              <c:numCache>
                <c:formatCode>#,##0</c:formatCode>
                <c:ptCount val="16"/>
                <c:pt idx="0">
                  <c:v>1155.6498075571233</c:v>
                </c:pt>
                <c:pt idx="1">
                  <c:v>985.35419830541832</c:v>
                </c:pt>
                <c:pt idx="2">
                  <c:v>996.54309206271444</c:v>
                </c:pt>
                <c:pt idx="3">
                  <c:v>982.87967308405325</c:v>
                </c:pt>
                <c:pt idx="4">
                  <c:v>1312.3030566906964</c:v>
                </c:pt>
                <c:pt idx="5">
                  <c:v>1473.8286184032836</c:v>
                </c:pt>
                <c:pt idx="6">
                  <c:v>1322.1483328610707</c:v>
                </c:pt>
                <c:pt idx="7">
                  <c:v>1168.6136262160369</c:v>
                </c:pt>
                <c:pt idx="8">
                  <c:v>1166.682734587886</c:v>
                </c:pt>
                <c:pt idx="9">
                  <c:v>1172.7664460326678</c:v>
                </c:pt>
                <c:pt idx="10">
                  <c:v>1168.1189106102438</c:v>
                </c:pt>
                <c:pt idx="11">
                  <c:v>1101.9241936177016</c:v>
                </c:pt>
                <c:pt idx="12">
                  <c:v>1092.333097371901</c:v>
                </c:pt>
                <c:pt idx="13">
                  <c:v>1095.1193177431396</c:v>
                </c:pt>
                <c:pt idx="14">
                  <c:v>1094.0272234433007</c:v>
                </c:pt>
                <c:pt idx="15">
                  <c:v>1094.887013495756</c:v>
                </c:pt>
              </c:numCache>
            </c:numRef>
          </c:val>
        </c:ser>
        <c:ser>
          <c:idx val="3"/>
          <c:order val="3"/>
          <c:tx>
            <c:strRef>
              <c:f>'CEC Pres Chart'!$B$69</c:f>
              <c:strCache>
                <c:ptCount val="1"/>
                <c:pt idx="0">
                  <c:v>Geothermal</c:v>
                </c:pt>
              </c:strCache>
            </c:strRef>
          </c:tx>
          <c:spPr>
            <a:ln>
              <a:solidFill>
                <a:schemeClr val="tx1"/>
              </a:solidFill>
            </a:ln>
          </c:spPr>
          <c:invertIfNegative val="0"/>
          <c:cat>
            <c:strRef>
              <c:f>'CEC Pres Chart'!$C$65:$R$65</c:f>
              <c:strCache>
                <c:ptCount val="1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strCache>
            </c:strRef>
          </c:cat>
          <c:val>
            <c:numRef>
              <c:f>'CEC Pres Chart'!$C$69:$R$69</c:f>
              <c:numCache>
                <c:formatCode>#,##0</c:formatCode>
                <c:ptCount val="16"/>
                <c:pt idx="0">
                  <c:v>119.548</c:v>
                </c:pt>
                <c:pt idx="1">
                  <c:v>218.91650999999993</c:v>
                </c:pt>
                <c:pt idx="2">
                  <c:v>255.46653999999995</c:v>
                </c:pt>
                <c:pt idx="3">
                  <c:v>299.74311002580203</c:v>
                </c:pt>
                <c:pt idx="4">
                  <c:v>361.23884840080206</c:v>
                </c:pt>
                <c:pt idx="5">
                  <c:v>422.85780615230954</c:v>
                </c:pt>
                <c:pt idx="6">
                  <c:v>445.34160323514811</c:v>
                </c:pt>
                <c:pt idx="7">
                  <c:v>443.69535291107809</c:v>
                </c:pt>
                <c:pt idx="8">
                  <c:v>442.06144946443851</c:v>
                </c:pt>
                <c:pt idx="9">
                  <c:v>441.11731270796872</c:v>
                </c:pt>
                <c:pt idx="10">
                  <c:v>438.83031349163991</c:v>
                </c:pt>
                <c:pt idx="11">
                  <c:v>437.23289784064616</c:v>
                </c:pt>
                <c:pt idx="12">
                  <c:v>435.6474628070348</c:v>
                </c:pt>
                <c:pt idx="13">
                  <c:v>434.75143095049555</c:v>
                </c:pt>
                <c:pt idx="14">
                  <c:v>432.51217584734775</c:v>
                </c:pt>
                <c:pt idx="15">
                  <c:v>430.96214622868615</c:v>
                </c:pt>
              </c:numCache>
            </c:numRef>
          </c:val>
        </c:ser>
        <c:ser>
          <c:idx val="4"/>
          <c:order val="4"/>
          <c:tx>
            <c:strRef>
              <c:f>'CEC Pres Chart'!$B$70</c:f>
              <c:strCache>
                <c:ptCount val="1"/>
                <c:pt idx="0">
                  <c:v>Utility Solar and Wind</c:v>
                </c:pt>
              </c:strCache>
            </c:strRef>
          </c:tx>
          <c:spPr>
            <a:ln>
              <a:solidFill>
                <a:schemeClr val="tx1"/>
              </a:solidFill>
            </a:ln>
          </c:spPr>
          <c:invertIfNegative val="0"/>
          <c:cat>
            <c:strRef>
              <c:f>'CEC Pres Chart'!$C$65:$R$65</c:f>
              <c:strCache>
                <c:ptCount val="1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strCache>
            </c:strRef>
          </c:cat>
          <c:val>
            <c:numRef>
              <c:f>'CEC Pres Chart'!$C$70:$R$70</c:f>
              <c:numCache>
                <c:formatCode>#,##0</c:formatCode>
                <c:ptCount val="16"/>
                <c:pt idx="0">
                  <c:v>656.65916244287712</c:v>
                </c:pt>
                <c:pt idx="1">
                  <c:v>1138.5411050861301</c:v>
                </c:pt>
                <c:pt idx="2">
                  <c:v>1251.5272600409544</c:v>
                </c:pt>
                <c:pt idx="3">
                  <c:v>1380.6818949194601</c:v>
                </c:pt>
                <c:pt idx="4">
                  <c:v>1376.2839173177613</c:v>
                </c:pt>
                <c:pt idx="5">
                  <c:v>1387.5197611169592</c:v>
                </c:pt>
                <c:pt idx="6">
                  <c:v>1703.8587085228914</c:v>
                </c:pt>
                <c:pt idx="7">
                  <c:v>2052.81456668907</c:v>
                </c:pt>
                <c:pt idx="8">
                  <c:v>2274.1437157035607</c:v>
                </c:pt>
                <c:pt idx="9">
                  <c:v>2497.2801768587492</c:v>
                </c:pt>
                <c:pt idx="10">
                  <c:v>2713.3798704093861</c:v>
                </c:pt>
                <c:pt idx="11">
                  <c:v>3002.7199480021804</c:v>
                </c:pt>
                <c:pt idx="12">
                  <c:v>2412.2394325151581</c:v>
                </c:pt>
                <c:pt idx="13">
                  <c:v>1728.3319999999985</c:v>
                </c:pt>
                <c:pt idx="14">
                  <c:v>1728.3319999999985</c:v>
                </c:pt>
                <c:pt idx="15">
                  <c:v>1728.3319999999985</c:v>
                </c:pt>
              </c:numCache>
            </c:numRef>
          </c:val>
        </c:ser>
        <c:ser>
          <c:idx val="5"/>
          <c:order val="5"/>
          <c:tx>
            <c:strRef>
              <c:f>'CEC Pres Chart'!$B$71</c:f>
              <c:strCache>
                <c:ptCount val="1"/>
                <c:pt idx="0">
                  <c:v>Large &amp; Small Hydro</c:v>
                </c:pt>
              </c:strCache>
            </c:strRef>
          </c:tx>
          <c:spPr>
            <a:solidFill>
              <a:schemeClr val="accent6"/>
            </a:solidFill>
            <a:ln>
              <a:solidFill>
                <a:schemeClr val="tx1"/>
              </a:solidFill>
            </a:ln>
          </c:spPr>
          <c:invertIfNegative val="0"/>
          <c:cat>
            <c:strRef>
              <c:f>'CEC Pres Chart'!$C$65:$R$65</c:f>
              <c:strCache>
                <c:ptCount val="1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strCache>
            </c:strRef>
          </c:cat>
          <c:val>
            <c:numRef>
              <c:f>'CEC Pres Chart'!$C$71:$R$71</c:f>
              <c:numCache>
                <c:formatCode>#,##0</c:formatCode>
                <c:ptCount val="16"/>
                <c:pt idx="0">
                  <c:v>2408.40553</c:v>
                </c:pt>
                <c:pt idx="1">
                  <c:v>2424.0299559999999</c:v>
                </c:pt>
                <c:pt idx="2">
                  <c:v>2424.0126479999999</c:v>
                </c:pt>
                <c:pt idx="3">
                  <c:v>2430.9569999999999</c:v>
                </c:pt>
                <c:pt idx="4">
                  <c:v>2430.9569999999999</c:v>
                </c:pt>
                <c:pt idx="5">
                  <c:v>2430.9569999999999</c:v>
                </c:pt>
                <c:pt idx="6">
                  <c:v>2430.9569999999999</c:v>
                </c:pt>
                <c:pt idx="7">
                  <c:v>2430.9569999999999</c:v>
                </c:pt>
                <c:pt idx="8">
                  <c:v>2430.9569999999999</c:v>
                </c:pt>
                <c:pt idx="9">
                  <c:v>2430.9569999999999</c:v>
                </c:pt>
                <c:pt idx="10">
                  <c:v>2430.9569999999999</c:v>
                </c:pt>
                <c:pt idx="11">
                  <c:v>2430.9569999999999</c:v>
                </c:pt>
                <c:pt idx="12">
                  <c:v>2430.9569999999999</c:v>
                </c:pt>
                <c:pt idx="13">
                  <c:v>2430.9569999999999</c:v>
                </c:pt>
                <c:pt idx="14">
                  <c:v>2430.9569999999999</c:v>
                </c:pt>
                <c:pt idx="15">
                  <c:v>2430.9569999999999</c:v>
                </c:pt>
              </c:numCache>
            </c:numRef>
          </c:val>
        </c:ser>
        <c:ser>
          <c:idx val="6"/>
          <c:order val="6"/>
          <c:tx>
            <c:strRef>
              <c:f>'CEC Pres Chart'!$B$72</c:f>
              <c:strCache>
                <c:ptCount val="1"/>
                <c:pt idx="0">
                  <c:v>DER &amp; Energy Efficiency</c:v>
                </c:pt>
              </c:strCache>
            </c:strRef>
          </c:tx>
          <c:spPr>
            <a:solidFill>
              <a:schemeClr val="accent1"/>
            </a:solidFill>
            <a:ln>
              <a:solidFill>
                <a:schemeClr val="tx1"/>
              </a:solidFill>
            </a:ln>
          </c:spPr>
          <c:invertIfNegative val="0"/>
          <c:cat>
            <c:strRef>
              <c:f>'CEC Pres Chart'!$C$65:$R$65</c:f>
              <c:strCache>
                <c:ptCount val="1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strCache>
            </c:strRef>
          </c:cat>
          <c:val>
            <c:numRef>
              <c:f>'CEC Pres Chart'!$C$72:$R$72</c:f>
              <c:numCache>
                <c:formatCode>#,##0</c:formatCode>
                <c:ptCount val="16"/>
                <c:pt idx="0">
                  <c:v>1982.1967053827871</c:v>
                </c:pt>
                <c:pt idx="1">
                  <c:v>2046.2401947483922</c:v>
                </c:pt>
                <c:pt idx="2">
                  <c:v>2077.4768420060386</c:v>
                </c:pt>
                <c:pt idx="3">
                  <c:v>2107.7490607563655</c:v>
                </c:pt>
                <c:pt idx="4">
                  <c:v>2138.7898710914851</c:v>
                </c:pt>
                <c:pt idx="5">
                  <c:v>2175.3507681992969</c:v>
                </c:pt>
                <c:pt idx="6">
                  <c:v>2187.0197585523042</c:v>
                </c:pt>
                <c:pt idx="7">
                  <c:v>2204.7256338993593</c:v>
                </c:pt>
                <c:pt idx="8">
                  <c:v>2222.2830865132551</c:v>
                </c:pt>
                <c:pt idx="9">
                  <c:v>2245.7870227544831</c:v>
                </c:pt>
                <c:pt idx="10">
                  <c:v>2257.5676995387298</c:v>
                </c:pt>
                <c:pt idx="11">
                  <c:v>2275.2318706936785</c:v>
                </c:pt>
                <c:pt idx="12">
                  <c:v>2293.0235279403691</c:v>
                </c:pt>
                <c:pt idx="13">
                  <c:v>2317.1150251983404</c:v>
                </c:pt>
                <c:pt idx="14">
                  <c:v>2328.9165034946277</c:v>
                </c:pt>
                <c:pt idx="15">
                  <c:v>2346.5654409866033</c:v>
                </c:pt>
              </c:numCache>
            </c:numRef>
          </c:val>
        </c:ser>
        <c:ser>
          <c:idx val="7"/>
          <c:order val="7"/>
          <c:tx>
            <c:strRef>
              <c:f>'CEC Pres Chart'!$B$73</c:f>
              <c:strCache>
                <c:ptCount val="1"/>
                <c:pt idx="0">
                  <c:v>Unidentified Renewable</c:v>
                </c:pt>
              </c:strCache>
            </c:strRef>
          </c:tx>
          <c:spPr>
            <a:solidFill>
              <a:srgbClr val="FFC000"/>
            </a:solidFill>
            <a:ln>
              <a:solidFill>
                <a:schemeClr val="tx1"/>
              </a:solidFill>
            </a:ln>
          </c:spPr>
          <c:invertIfNegative val="0"/>
          <c:cat>
            <c:strRef>
              <c:f>'CEC Pres Chart'!$C$65:$R$65</c:f>
              <c:strCache>
                <c:ptCount val="1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strCache>
            </c:strRef>
          </c:cat>
          <c:val>
            <c:numRef>
              <c:f>'CEC Pres Chart'!$C$73:$R$73</c:f>
              <c:numCache>
                <c:formatCode>#,##0</c:formatCode>
                <c:ptCount val="16"/>
                <c:pt idx="0">
                  <c:v>0</c:v>
                </c:pt>
                <c:pt idx="1">
                  <c:v>0</c:v>
                </c:pt>
                <c:pt idx="2">
                  <c:v>0</c:v>
                </c:pt>
                <c:pt idx="3">
                  <c:v>0</c:v>
                </c:pt>
                <c:pt idx="4">
                  <c:v>0</c:v>
                </c:pt>
                <c:pt idx="5">
                  <c:v>0</c:v>
                </c:pt>
                <c:pt idx="6">
                  <c:v>0</c:v>
                </c:pt>
                <c:pt idx="7">
                  <c:v>0</c:v>
                </c:pt>
                <c:pt idx="8">
                  <c:v>0</c:v>
                </c:pt>
                <c:pt idx="9">
                  <c:v>0</c:v>
                </c:pt>
                <c:pt idx="10">
                  <c:v>0</c:v>
                </c:pt>
                <c:pt idx="11">
                  <c:v>0</c:v>
                </c:pt>
                <c:pt idx="12">
                  <c:v>826.33432973585423</c:v>
                </c:pt>
                <c:pt idx="13">
                  <c:v>1744.3488000051461</c:v>
                </c:pt>
                <c:pt idx="14">
                  <c:v>1966.2249054993313</c:v>
                </c:pt>
                <c:pt idx="15">
                  <c:v>2201.4453041038319</c:v>
                </c:pt>
              </c:numCache>
            </c:numRef>
          </c:val>
        </c:ser>
        <c:ser>
          <c:idx val="8"/>
          <c:order val="8"/>
          <c:tx>
            <c:strRef>
              <c:f>'CEC Pres Chart'!$B$74</c:f>
              <c:strCache>
                <c:ptCount val="1"/>
                <c:pt idx="0">
                  <c:v>Thermal</c:v>
                </c:pt>
              </c:strCache>
            </c:strRef>
          </c:tx>
          <c:spPr>
            <a:solidFill>
              <a:schemeClr val="bg1">
                <a:lumMod val="50000"/>
              </a:schemeClr>
            </a:solidFill>
            <a:ln>
              <a:solidFill>
                <a:schemeClr val="tx1"/>
              </a:solidFill>
            </a:ln>
          </c:spPr>
          <c:invertIfNegative val="0"/>
          <c:cat>
            <c:strRef>
              <c:f>'CEC Pres Chart'!$C$65:$R$65</c:f>
              <c:strCache>
                <c:ptCount val="1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strCache>
            </c:strRef>
          </c:cat>
          <c:val>
            <c:numRef>
              <c:f>'CEC Pres Chart'!$C$74:$R$74</c:f>
              <c:numCache>
                <c:formatCode>#,##0</c:formatCode>
                <c:ptCount val="16"/>
                <c:pt idx="0">
                  <c:v>6461.6521638357935</c:v>
                </c:pt>
                <c:pt idx="1">
                  <c:v>6344.6526675160076</c:v>
                </c:pt>
                <c:pt idx="2">
                  <c:v>6307.6192312638832</c:v>
                </c:pt>
                <c:pt idx="3">
                  <c:v>6259.1163329234241</c:v>
                </c:pt>
                <c:pt idx="4">
                  <c:v>5995.1597804424882</c:v>
                </c:pt>
                <c:pt idx="5">
                  <c:v>5914.6245007901316</c:v>
                </c:pt>
                <c:pt idx="6">
                  <c:v>5793.6063205106148</c:v>
                </c:pt>
                <c:pt idx="7">
                  <c:v>5700.1647129468511</c:v>
                </c:pt>
                <c:pt idx="8">
                  <c:v>5581.8925904858952</c:v>
                </c:pt>
                <c:pt idx="9">
                  <c:v>5486.8055266760221</c:v>
                </c:pt>
                <c:pt idx="10">
                  <c:v>5344.3975362082019</c:v>
                </c:pt>
                <c:pt idx="11">
                  <c:v>5222.9465611369833</c:v>
                </c:pt>
                <c:pt idx="12">
                  <c:v>5099.0886692321437</c:v>
                </c:pt>
                <c:pt idx="13">
                  <c:v>4999.6099274251519</c:v>
                </c:pt>
                <c:pt idx="14">
                  <c:v>4847.9402150129135</c:v>
                </c:pt>
                <c:pt idx="15">
                  <c:v>4713.4207017624794</c:v>
                </c:pt>
              </c:numCache>
            </c:numRef>
          </c:val>
        </c:ser>
        <c:dLbls>
          <c:showLegendKey val="0"/>
          <c:showVal val="0"/>
          <c:showCatName val="0"/>
          <c:showSerName val="0"/>
          <c:showPercent val="0"/>
          <c:showBubbleSize val="0"/>
        </c:dLbls>
        <c:gapWidth val="150"/>
        <c:overlap val="100"/>
        <c:axId val="33369088"/>
        <c:axId val="33383168"/>
      </c:barChart>
      <c:lineChart>
        <c:grouping val="standard"/>
        <c:varyColors val="0"/>
        <c:ser>
          <c:idx val="0"/>
          <c:order val="0"/>
          <c:tx>
            <c:strRef>
              <c:f>'CEC Pres Chart'!$B$66</c:f>
              <c:strCache>
                <c:ptCount val="1"/>
                <c:pt idx="0">
                  <c:v>Unmanaged Load</c:v>
                </c:pt>
              </c:strCache>
            </c:strRef>
          </c:tx>
          <c:spPr>
            <a:ln w="47625">
              <a:solidFill>
                <a:schemeClr val="tx1"/>
              </a:solidFill>
            </a:ln>
          </c:spPr>
          <c:marker>
            <c:symbol val="none"/>
          </c:marker>
          <c:cat>
            <c:strRef>
              <c:f>'CEC Pres Chart'!$C$65:$R$65</c:f>
              <c:strCache>
                <c:ptCount val="1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strCache>
            </c:strRef>
          </c:cat>
          <c:val>
            <c:numRef>
              <c:f>'CEC Pres Chart'!$C$66:$R$66</c:f>
              <c:numCache>
                <c:formatCode>#,##0</c:formatCode>
                <c:ptCount val="16"/>
                <c:pt idx="0">
                  <c:v>12784.111369218581</c:v>
                </c:pt>
                <c:pt idx="1">
                  <c:v>13157.734631655949</c:v>
                </c:pt>
                <c:pt idx="2">
                  <c:v>13312.64561337359</c:v>
                </c:pt>
                <c:pt idx="3">
                  <c:v>13461.127071709105</c:v>
                </c:pt>
                <c:pt idx="4">
                  <c:v>13614.732473943233</c:v>
                </c:pt>
                <c:pt idx="5">
                  <c:v>13805.138454661981</c:v>
                </c:pt>
                <c:pt idx="6">
                  <c:v>13882.93172368203</c:v>
                </c:pt>
                <c:pt idx="7">
                  <c:v>14000.970892662395</c:v>
                </c:pt>
                <c:pt idx="8">
                  <c:v>14118.020576755036</c:v>
                </c:pt>
                <c:pt idx="9">
                  <c:v>14274.71348502989</c:v>
                </c:pt>
                <c:pt idx="10">
                  <c:v>14353.251330258201</c:v>
                </c:pt>
                <c:pt idx="11">
                  <c:v>14471.012471291191</c:v>
                </c:pt>
                <c:pt idx="12">
                  <c:v>14589.623519602461</c:v>
                </c:pt>
                <c:pt idx="13">
                  <c:v>14750.233501322271</c:v>
                </c:pt>
                <c:pt idx="14">
                  <c:v>14828.91002329752</c:v>
                </c:pt>
                <c:pt idx="15">
                  <c:v>14946.569606577355</c:v>
                </c:pt>
              </c:numCache>
            </c:numRef>
          </c:val>
          <c:smooth val="0"/>
        </c:ser>
        <c:dLbls>
          <c:showLegendKey val="0"/>
          <c:showVal val="0"/>
          <c:showCatName val="0"/>
          <c:showSerName val="0"/>
          <c:showPercent val="0"/>
          <c:showBubbleSize val="0"/>
        </c:dLbls>
        <c:marker val="1"/>
        <c:smooth val="0"/>
        <c:axId val="33369088"/>
        <c:axId val="33383168"/>
      </c:lineChart>
      <c:lineChart>
        <c:grouping val="stacked"/>
        <c:varyColors val="0"/>
        <c:ser>
          <c:idx val="1"/>
          <c:order val="1"/>
          <c:tx>
            <c:strRef>
              <c:f>'CEC Pres Chart'!$B$67</c:f>
              <c:strCache>
                <c:ptCount val="1"/>
                <c:pt idx="0">
                  <c:v>SD9 Carbon Footprint</c:v>
                </c:pt>
              </c:strCache>
            </c:strRef>
          </c:tx>
          <c:spPr>
            <a:ln w="47625"/>
          </c:spPr>
          <c:marker>
            <c:symbol val="none"/>
          </c:marker>
          <c:cat>
            <c:strRef>
              <c:f>'CEC Pres Chart'!$C$65:$R$65</c:f>
              <c:strCache>
                <c:ptCount val="1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strCache>
            </c:strRef>
          </c:cat>
          <c:val>
            <c:numRef>
              <c:f>'CEC Pres Chart'!$C$67:$R$67</c:f>
              <c:numCache>
                <c:formatCode>#,##0</c:formatCode>
                <c:ptCount val="16"/>
                <c:pt idx="0">
                  <c:v>2487.7360830767807</c:v>
                </c:pt>
                <c:pt idx="1">
                  <c:v>2442.691276993663</c:v>
                </c:pt>
                <c:pt idx="2">
                  <c:v>2428.4334040365952</c:v>
                </c:pt>
                <c:pt idx="3">
                  <c:v>2409.7597881755182</c:v>
                </c:pt>
                <c:pt idx="4">
                  <c:v>2308.1365154703581</c:v>
                </c:pt>
                <c:pt idx="5">
                  <c:v>2277.1304328042006</c:v>
                </c:pt>
                <c:pt idx="6">
                  <c:v>2230.5384333965867</c:v>
                </c:pt>
                <c:pt idx="7">
                  <c:v>2194.5634144845376</c:v>
                </c:pt>
                <c:pt idx="8">
                  <c:v>2149.0286473370697</c:v>
                </c:pt>
                <c:pt idx="9">
                  <c:v>2112.4201277702687</c:v>
                </c:pt>
                <c:pt idx="10">
                  <c:v>2057.593051440158</c:v>
                </c:pt>
                <c:pt idx="11">
                  <c:v>2010.8344260377387</c:v>
                </c:pt>
                <c:pt idx="12">
                  <c:v>1963.1491376543754</c:v>
                </c:pt>
                <c:pt idx="13">
                  <c:v>1924.8498220586835</c:v>
                </c:pt>
                <c:pt idx="14">
                  <c:v>1866.4569827799717</c:v>
                </c:pt>
                <c:pt idx="15">
                  <c:v>1814.6669701785547</c:v>
                </c:pt>
              </c:numCache>
            </c:numRef>
          </c:val>
          <c:smooth val="0"/>
        </c:ser>
        <c:dLbls>
          <c:showLegendKey val="0"/>
          <c:showVal val="0"/>
          <c:showCatName val="0"/>
          <c:showSerName val="0"/>
          <c:showPercent val="0"/>
          <c:showBubbleSize val="0"/>
        </c:dLbls>
        <c:marker val="1"/>
        <c:smooth val="0"/>
        <c:axId val="33395456"/>
        <c:axId val="33385088"/>
      </c:lineChart>
      <c:catAx>
        <c:axId val="33369088"/>
        <c:scaling>
          <c:orientation val="minMax"/>
        </c:scaling>
        <c:delete val="0"/>
        <c:axPos val="b"/>
        <c:majorTickMark val="out"/>
        <c:minorTickMark val="none"/>
        <c:tickLblPos val="nextTo"/>
        <c:txPr>
          <a:bodyPr/>
          <a:lstStyle/>
          <a:p>
            <a:pPr>
              <a:defRPr sz="1200"/>
            </a:pPr>
            <a:endParaRPr lang="en-US"/>
          </a:p>
        </c:txPr>
        <c:crossAx val="33383168"/>
        <c:crosses val="autoZero"/>
        <c:auto val="1"/>
        <c:lblAlgn val="ctr"/>
        <c:lblOffset val="100"/>
        <c:noMultiLvlLbl val="0"/>
      </c:catAx>
      <c:valAx>
        <c:axId val="33383168"/>
        <c:scaling>
          <c:orientation val="minMax"/>
        </c:scaling>
        <c:delete val="0"/>
        <c:axPos val="l"/>
        <c:majorGridlines/>
        <c:title>
          <c:tx>
            <c:rich>
              <a:bodyPr rot="-5400000" vert="horz"/>
              <a:lstStyle/>
              <a:p>
                <a:pPr>
                  <a:defRPr sz="1200"/>
                </a:pPr>
                <a:r>
                  <a:rPr lang="en-US" sz="1200"/>
                  <a:t>GWh</a:t>
                </a:r>
              </a:p>
            </c:rich>
          </c:tx>
          <c:layout/>
          <c:overlay val="0"/>
        </c:title>
        <c:numFmt formatCode="#,##0" sourceLinked="1"/>
        <c:majorTickMark val="out"/>
        <c:minorTickMark val="none"/>
        <c:tickLblPos val="nextTo"/>
        <c:txPr>
          <a:bodyPr/>
          <a:lstStyle/>
          <a:p>
            <a:pPr>
              <a:defRPr sz="1200"/>
            </a:pPr>
            <a:endParaRPr lang="en-US"/>
          </a:p>
        </c:txPr>
        <c:crossAx val="33369088"/>
        <c:crosses val="autoZero"/>
        <c:crossBetween val="between"/>
      </c:valAx>
      <c:valAx>
        <c:axId val="33385088"/>
        <c:scaling>
          <c:orientation val="minMax"/>
          <c:max val="4000"/>
        </c:scaling>
        <c:delete val="0"/>
        <c:axPos val="r"/>
        <c:title>
          <c:tx>
            <c:rich>
              <a:bodyPr rot="-5400000" vert="horz"/>
              <a:lstStyle/>
              <a:p>
                <a:pPr>
                  <a:defRPr sz="700"/>
                </a:pPr>
                <a:r>
                  <a:rPr lang="en-US" sz="1200" b="1" i="0" baseline="0">
                    <a:effectLst/>
                  </a:rPr>
                  <a:t>Carbon Emissions (1000 Metric Tons)</a:t>
                </a:r>
                <a:endParaRPr lang="en-US" sz="700">
                  <a:effectLst/>
                </a:endParaRPr>
              </a:p>
            </c:rich>
          </c:tx>
          <c:layout/>
          <c:overlay val="0"/>
        </c:title>
        <c:numFmt formatCode="#,##0" sourceLinked="1"/>
        <c:majorTickMark val="out"/>
        <c:minorTickMark val="none"/>
        <c:tickLblPos val="nextTo"/>
        <c:txPr>
          <a:bodyPr/>
          <a:lstStyle/>
          <a:p>
            <a:pPr>
              <a:defRPr sz="1200"/>
            </a:pPr>
            <a:endParaRPr lang="en-US"/>
          </a:p>
        </c:txPr>
        <c:crossAx val="33395456"/>
        <c:crosses val="max"/>
        <c:crossBetween val="between"/>
      </c:valAx>
      <c:catAx>
        <c:axId val="33395456"/>
        <c:scaling>
          <c:orientation val="minMax"/>
        </c:scaling>
        <c:delete val="1"/>
        <c:axPos val="b"/>
        <c:majorTickMark val="out"/>
        <c:minorTickMark val="none"/>
        <c:tickLblPos val="nextTo"/>
        <c:crossAx val="33385088"/>
        <c:crosses val="autoZero"/>
        <c:auto val="1"/>
        <c:lblAlgn val="ctr"/>
        <c:lblOffset val="100"/>
        <c:noMultiLvlLbl val="0"/>
      </c:catAx>
    </c:plotArea>
    <c:legend>
      <c:legendPos val="b"/>
      <c:layout>
        <c:manualLayout>
          <c:xMode val="edge"/>
          <c:yMode val="edge"/>
          <c:x val="0.14356467943453161"/>
          <c:y val="0.78826073453897616"/>
          <c:w val="0.71554581193572742"/>
          <c:h val="9.6969914308035254E-2"/>
        </c:manualLayout>
      </c:layout>
      <c:overlay val="0"/>
      <c:txPr>
        <a:bodyPr/>
        <a:lstStyle/>
        <a:p>
          <a:pPr>
            <a:defRPr sz="1200" b="1"/>
          </a:pPr>
          <a:endParaRPr lang="en-US"/>
        </a:p>
      </c:txPr>
    </c:legend>
    <c:plotVisOnly val="1"/>
    <c:dispBlanksAs val="gap"/>
    <c:showDLblsOverMax val="0"/>
  </c:chart>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26833" cy="464185"/>
          </a:xfrm>
          <a:prstGeom prst="rect">
            <a:avLst/>
          </a:prstGeom>
        </p:spPr>
        <p:txBody>
          <a:bodyPr vert="horz" lIns="92958" tIns="46479" rIns="92958" bIns="46479" rtlCol="0"/>
          <a:lstStyle>
            <a:lvl1pPr algn="l">
              <a:defRPr sz="1200"/>
            </a:lvl1pPr>
          </a:lstStyle>
          <a:p>
            <a:endParaRPr lang="en-US"/>
          </a:p>
        </p:txBody>
      </p:sp>
      <p:sp>
        <p:nvSpPr>
          <p:cNvPr id="3" name="Date Placeholder 2"/>
          <p:cNvSpPr>
            <a:spLocks noGrp="1"/>
          </p:cNvSpPr>
          <p:nvPr>
            <p:ph type="dt" idx="1"/>
          </p:nvPr>
        </p:nvSpPr>
        <p:spPr>
          <a:xfrm>
            <a:off x="3956550" y="0"/>
            <a:ext cx="3026833" cy="464185"/>
          </a:xfrm>
          <a:prstGeom prst="rect">
            <a:avLst/>
          </a:prstGeom>
        </p:spPr>
        <p:txBody>
          <a:bodyPr vert="horz" lIns="92958" tIns="46479" rIns="92958" bIns="46479" rtlCol="0"/>
          <a:lstStyle>
            <a:lvl1pPr algn="r">
              <a:defRPr sz="1200"/>
            </a:lvl1pPr>
          </a:lstStyle>
          <a:p>
            <a:fld id="{EC5E7E55-EC2D-40DA-BE2F-193DE910A6BA}" type="datetimeFigureOut">
              <a:rPr lang="en-US" smtClean="0"/>
              <a:pPr/>
              <a:t>7/5/2016</a:t>
            </a:fld>
            <a:endParaRPr lang="en-US"/>
          </a:p>
        </p:txBody>
      </p:sp>
      <p:sp>
        <p:nvSpPr>
          <p:cNvPr id="4" name="Slide Image Placeholder 3"/>
          <p:cNvSpPr>
            <a:spLocks noGrp="1" noRot="1" noChangeAspect="1"/>
          </p:cNvSpPr>
          <p:nvPr>
            <p:ph type="sldImg" idx="2"/>
          </p:nvPr>
        </p:nvSpPr>
        <p:spPr>
          <a:xfrm>
            <a:off x="1171575" y="696913"/>
            <a:ext cx="4641850" cy="3481387"/>
          </a:xfrm>
          <a:prstGeom prst="rect">
            <a:avLst/>
          </a:prstGeom>
          <a:noFill/>
          <a:ln w="12700">
            <a:solidFill>
              <a:prstClr val="black"/>
            </a:solidFill>
          </a:ln>
        </p:spPr>
        <p:txBody>
          <a:bodyPr vert="horz" lIns="92958" tIns="46479" rIns="92958" bIns="46479" rtlCol="0" anchor="ctr"/>
          <a:lstStyle/>
          <a:p>
            <a:endParaRPr lang="en-US"/>
          </a:p>
        </p:txBody>
      </p:sp>
      <p:sp>
        <p:nvSpPr>
          <p:cNvPr id="5" name="Notes Placeholder 4"/>
          <p:cNvSpPr>
            <a:spLocks noGrp="1"/>
          </p:cNvSpPr>
          <p:nvPr>
            <p:ph type="body" sz="quarter" idx="3"/>
          </p:nvPr>
        </p:nvSpPr>
        <p:spPr>
          <a:xfrm>
            <a:off x="698500" y="4409758"/>
            <a:ext cx="5588000" cy="4177665"/>
          </a:xfrm>
          <a:prstGeom prst="rect">
            <a:avLst/>
          </a:prstGeom>
        </p:spPr>
        <p:txBody>
          <a:bodyPr vert="horz" lIns="92958" tIns="46479" rIns="92958" bIns="4647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17904"/>
            <a:ext cx="3026833" cy="464185"/>
          </a:xfrm>
          <a:prstGeom prst="rect">
            <a:avLst/>
          </a:prstGeom>
        </p:spPr>
        <p:txBody>
          <a:bodyPr vert="horz" lIns="92958" tIns="46479" rIns="92958" bIns="46479" rtlCol="0" anchor="b"/>
          <a:lstStyle>
            <a:lvl1pPr algn="l">
              <a:defRPr sz="1200"/>
            </a:lvl1pPr>
          </a:lstStyle>
          <a:p>
            <a:endParaRPr lang="en-US"/>
          </a:p>
        </p:txBody>
      </p:sp>
      <p:sp>
        <p:nvSpPr>
          <p:cNvPr id="7" name="Slide Number Placeholder 6"/>
          <p:cNvSpPr>
            <a:spLocks noGrp="1"/>
          </p:cNvSpPr>
          <p:nvPr>
            <p:ph type="sldNum" sz="quarter" idx="5"/>
          </p:nvPr>
        </p:nvSpPr>
        <p:spPr>
          <a:xfrm>
            <a:off x="3956550" y="8817904"/>
            <a:ext cx="3026833" cy="464185"/>
          </a:xfrm>
          <a:prstGeom prst="rect">
            <a:avLst/>
          </a:prstGeom>
        </p:spPr>
        <p:txBody>
          <a:bodyPr vert="horz" lIns="92958" tIns="46479" rIns="92958" bIns="46479" rtlCol="0" anchor="b"/>
          <a:lstStyle>
            <a:lvl1pPr algn="r">
              <a:defRPr sz="1200"/>
            </a:lvl1pPr>
          </a:lstStyle>
          <a:p>
            <a:fld id="{8ED114A4-9242-4E7B-B0A9-28416F489834}" type="slidenum">
              <a:rPr lang="en-US" smtClean="0"/>
              <a:pPr/>
              <a:t>‹#›</a:t>
            </a:fld>
            <a:endParaRPr lang="en-US"/>
          </a:p>
        </p:txBody>
      </p:sp>
    </p:spTree>
    <p:extLst>
      <p:ext uri="{BB962C8B-B14F-4D97-AF65-F5344CB8AC3E}">
        <p14:creationId xmlns:p14="http://schemas.microsoft.com/office/powerpoint/2010/main" val="5191028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ED114A4-9242-4E7B-B0A9-28416F489834}" type="slidenum">
              <a:rPr lang="en-US" smtClean="0">
                <a:solidFill>
                  <a:prstClr val="black"/>
                </a:solidFill>
              </a:rPr>
              <a:pPr/>
              <a:t>1</a:t>
            </a:fld>
            <a:endParaRPr 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endParaRPr lang="en-US" dirty="0" smtClean="0"/>
          </a:p>
          <a:p>
            <a:pPr>
              <a:buFont typeface="Arial" pitchFamily="34" charset="0"/>
              <a:buChar char="•"/>
            </a:pPr>
            <a:r>
              <a:rPr lang="en-US" dirty="0" smtClean="0"/>
              <a:t> SMUD </a:t>
            </a:r>
            <a:r>
              <a:rPr lang="en-US" dirty="0"/>
              <a:t>is a community-owned, community-led, non-profit…. </a:t>
            </a:r>
          </a:p>
          <a:p>
            <a:pPr>
              <a:buFont typeface="Arial" pitchFamily="34" charset="0"/>
              <a:buChar char="•"/>
            </a:pPr>
            <a:endParaRPr lang="en-US" dirty="0"/>
          </a:p>
          <a:p>
            <a:pPr>
              <a:buFont typeface="Arial" pitchFamily="34" charset="0"/>
              <a:buChar char="•"/>
            </a:pPr>
            <a:r>
              <a:rPr lang="en-US" dirty="0" smtClean="0"/>
              <a:t>Not associated with a city or county government; special district governed by a Seven-Member locally Elected Board of Directors.   </a:t>
            </a:r>
          </a:p>
          <a:p>
            <a:pPr>
              <a:buFont typeface="Arial" pitchFamily="34" charset="0"/>
              <a:buChar char="•"/>
            </a:pPr>
            <a:endParaRPr lang="en-US" dirty="0"/>
          </a:p>
          <a:p>
            <a:pPr>
              <a:buFont typeface="Arial" pitchFamily="34" charset="0"/>
              <a:buChar char="•"/>
            </a:pPr>
            <a:r>
              <a:rPr lang="en-US" dirty="0" smtClean="0"/>
              <a:t>Our board has adopted significant sustainability goals</a:t>
            </a:r>
          </a:p>
          <a:p>
            <a:pPr>
              <a:buFont typeface="Arial" pitchFamily="34" charset="0"/>
              <a:buChar char="•"/>
            </a:pPr>
            <a:endParaRPr lang="en-US" dirty="0"/>
          </a:p>
          <a:p>
            <a:pPr>
              <a:buFont typeface="Arial" pitchFamily="34" charset="0"/>
              <a:buChar char="•"/>
            </a:pPr>
            <a:r>
              <a:rPr lang="en-US" dirty="0" smtClean="0"/>
              <a:t>In effect, it is really the community that has adopted these goals through the Board.</a:t>
            </a:r>
          </a:p>
          <a:p>
            <a:pPr>
              <a:buFont typeface="Arial" pitchFamily="34" charset="0"/>
              <a:buChar char="•"/>
            </a:pPr>
            <a:endParaRPr lang="en-US" dirty="0"/>
          </a:p>
          <a:p>
            <a:pPr>
              <a:buFont typeface="Arial" pitchFamily="34" charset="0"/>
              <a:buChar char="•"/>
            </a:pPr>
            <a:endParaRPr lang="en-US" dirty="0" smtClean="0"/>
          </a:p>
          <a:p>
            <a:pPr>
              <a:buFont typeface="Arial" pitchFamily="34" charset="0"/>
              <a:buChar char="•"/>
            </a:pPr>
            <a:endParaRPr lang="en-US" dirty="0" smtClean="0"/>
          </a:p>
          <a:p>
            <a:endParaRPr lang="en-US" dirty="0" smtClean="0"/>
          </a:p>
          <a:p>
            <a:endParaRPr lang="en-US" dirty="0" smtClean="0"/>
          </a:p>
        </p:txBody>
      </p:sp>
      <p:sp>
        <p:nvSpPr>
          <p:cNvPr id="4" name="Slide Number Placeholder 3"/>
          <p:cNvSpPr>
            <a:spLocks noGrp="1"/>
          </p:cNvSpPr>
          <p:nvPr>
            <p:ph type="sldNum" sz="quarter" idx="10"/>
          </p:nvPr>
        </p:nvSpPr>
        <p:spPr/>
        <p:txBody>
          <a:bodyPr/>
          <a:lstStyle/>
          <a:p>
            <a:fld id="{78A4FCF9-6665-4C0D-BE42-4738CB078257}" type="slidenum">
              <a:rPr lang="en-US" smtClean="0"/>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32500" lnSpcReduction="20000"/>
          </a:bodyPr>
          <a:lstStyle/>
          <a:p>
            <a:pPr marL="171450" lvl="0" indent="-171450">
              <a:buFont typeface="Arial" panose="020B0604020202020204" pitchFamily="34" charset="0"/>
              <a:buChar char="•"/>
            </a:pPr>
            <a:r>
              <a:rPr lang="en-US" sz="5600" b="1" kern="1200" dirty="0" smtClean="0">
                <a:solidFill>
                  <a:schemeClr val="tx1"/>
                </a:solidFill>
                <a:effectLst/>
                <a:latin typeface="+mn-lt"/>
                <a:ea typeface="+mn-ea"/>
                <a:cs typeface="+mn-cs"/>
              </a:rPr>
              <a:t>Our ultimate goal is to be our customers’ first choice for energy services and to build on our role as a “Trusted Advisor.” </a:t>
            </a:r>
          </a:p>
          <a:p>
            <a:pPr lvl="0"/>
            <a:r>
              <a:rPr lang="en-US" sz="5600" b="1" kern="1200" dirty="0" smtClean="0">
                <a:solidFill>
                  <a:schemeClr val="tx1"/>
                </a:solidFill>
                <a:effectLst/>
                <a:latin typeface="+mn-lt"/>
                <a:ea typeface="+mn-ea"/>
                <a:cs typeface="+mn-cs"/>
              </a:rPr>
              <a:t> </a:t>
            </a:r>
            <a:endParaRPr lang="en-US" sz="5600" kern="1200" dirty="0" smtClean="0">
              <a:solidFill>
                <a:schemeClr val="tx1"/>
              </a:solidFill>
              <a:effectLst/>
              <a:latin typeface="+mn-lt"/>
              <a:ea typeface="+mn-ea"/>
              <a:cs typeface="+mn-cs"/>
            </a:endParaRPr>
          </a:p>
          <a:p>
            <a:pPr marL="171450" indent="-171450">
              <a:buFont typeface="Arial" panose="020B0604020202020204" pitchFamily="34" charset="0"/>
              <a:buChar char="•"/>
            </a:pPr>
            <a:r>
              <a:rPr lang="en-US" sz="5600" b="1" kern="1200" dirty="0" smtClean="0">
                <a:solidFill>
                  <a:schemeClr val="tx1"/>
                </a:solidFill>
                <a:effectLst/>
                <a:latin typeface="+mn-lt"/>
                <a:ea typeface="+mn-ea"/>
                <a:cs typeface="+mn-cs"/>
              </a:rPr>
              <a:t>We are also looking at strategic partnerships with innovative third parties whose technology and business offerings align with our desired outcomes.  </a:t>
            </a:r>
          </a:p>
          <a:p>
            <a:pPr marL="628650" lvl="1" indent="-171450">
              <a:buFont typeface="Arial" panose="020B0604020202020204" pitchFamily="34" charset="0"/>
              <a:buChar char="•"/>
            </a:pPr>
            <a:endParaRPr lang="en-US" sz="5600" kern="1200" dirty="0" smtClean="0">
              <a:solidFill>
                <a:schemeClr val="tx1"/>
              </a:solidFill>
              <a:effectLst/>
              <a:latin typeface="+mn-lt"/>
              <a:ea typeface="+mn-ea"/>
              <a:cs typeface="+mn-cs"/>
            </a:endParaRPr>
          </a:p>
          <a:p>
            <a:pPr marL="171450" lvl="0" indent="-171450">
              <a:buFont typeface="Arial" panose="020B0604020202020204" pitchFamily="34" charset="0"/>
              <a:buChar char="•"/>
            </a:pPr>
            <a:r>
              <a:rPr lang="en-US" sz="5600" b="1" kern="1200" dirty="0" smtClean="0">
                <a:solidFill>
                  <a:schemeClr val="tx1"/>
                </a:solidFill>
                <a:effectLst/>
                <a:latin typeface="+mn-lt"/>
                <a:ea typeface="+mn-ea"/>
                <a:cs typeface="+mn-cs"/>
              </a:rPr>
              <a:t>We are putting in place an enterprise-wide data governance structure that among other things will look at our capabilities and capacity around data.  </a:t>
            </a:r>
          </a:p>
          <a:p>
            <a:pPr marL="171450" lvl="0" indent="-171450">
              <a:buFont typeface="Arial" panose="020B0604020202020204" pitchFamily="34" charset="0"/>
              <a:buChar char="•"/>
            </a:pPr>
            <a:endParaRPr lang="en-US" sz="5600" kern="1200" dirty="0" smtClean="0">
              <a:solidFill>
                <a:schemeClr val="tx1"/>
              </a:solidFill>
              <a:effectLst/>
              <a:latin typeface="+mn-lt"/>
              <a:ea typeface="+mn-ea"/>
              <a:cs typeface="+mn-cs"/>
            </a:endParaRPr>
          </a:p>
          <a:p>
            <a:pPr marL="171450" lvl="0" indent="-171450">
              <a:buFont typeface="Arial" panose="020B0604020202020204" pitchFamily="34" charset="0"/>
              <a:buChar char="•"/>
            </a:pPr>
            <a:r>
              <a:rPr lang="en-US" sz="5600" b="1" kern="1200" dirty="0" smtClean="0">
                <a:solidFill>
                  <a:schemeClr val="tx1"/>
                </a:solidFill>
                <a:effectLst/>
                <a:latin typeface="+mn-lt"/>
                <a:ea typeface="+mn-ea"/>
                <a:cs typeface="+mn-cs"/>
              </a:rPr>
              <a:t>While we boldly move forward into this uncertain new future, society’s reliance on energy and a resilient and reliable grid is enormous. </a:t>
            </a:r>
          </a:p>
          <a:p>
            <a:pPr marL="171450" lvl="0" indent="-171450">
              <a:buFont typeface="Arial" panose="020B0604020202020204" pitchFamily="34" charset="0"/>
              <a:buChar char="•"/>
            </a:pPr>
            <a:endParaRPr lang="en-US" sz="5600" kern="1200" dirty="0" smtClean="0">
              <a:solidFill>
                <a:schemeClr val="tx1"/>
              </a:solidFill>
              <a:effectLst/>
              <a:latin typeface="+mn-lt"/>
              <a:ea typeface="+mn-ea"/>
              <a:cs typeface="+mn-cs"/>
            </a:endParaRPr>
          </a:p>
          <a:p>
            <a:pPr marL="0" lvl="0" indent="0">
              <a:buFont typeface="Arial" panose="020B0604020202020204" pitchFamily="34" charset="0"/>
              <a:buNone/>
            </a:pPr>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8D67673-5B0A-40A8-9073-CBB8ECF7F5E8}" type="slidenum">
              <a:rPr lang="en-US" smtClean="0"/>
              <a:t>3</a:t>
            </a:fld>
            <a:endParaRPr lang="en-US" dirty="0"/>
          </a:p>
        </p:txBody>
      </p:sp>
    </p:spTree>
    <p:extLst>
      <p:ext uri="{BB962C8B-B14F-4D97-AF65-F5344CB8AC3E}">
        <p14:creationId xmlns:p14="http://schemas.microsoft.com/office/powerpoint/2010/main" val="36895303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Big changes coming in distributed</a:t>
            </a:r>
            <a:r>
              <a:rPr lang="en-US" baseline="0" dirty="0" smtClean="0"/>
              <a:t> energy resources.</a:t>
            </a:r>
          </a:p>
          <a:p>
            <a:endParaRPr lang="en-US" baseline="0" dirty="0" smtClean="0"/>
          </a:p>
          <a:p>
            <a:r>
              <a:rPr lang="en-US" baseline="0" dirty="0" smtClean="0"/>
              <a:t>Will clearly impact in some way what is needed from remote renewables, and what transmission may be necessary.</a:t>
            </a:r>
            <a:endParaRPr lang="en-US" dirty="0"/>
          </a:p>
        </p:txBody>
      </p:sp>
      <p:sp>
        <p:nvSpPr>
          <p:cNvPr id="4" name="Slide Number Placeholder 3"/>
          <p:cNvSpPr>
            <a:spLocks noGrp="1"/>
          </p:cNvSpPr>
          <p:nvPr>
            <p:ph type="sldNum" sz="quarter" idx="10"/>
          </p:nvPr>
        </p:nvSpPr>
        <p:spPr/>
        <p:txBody>
          <a:bodyPr/>
          <a:lstStyle/>
          <a:p>
            <a:fld id="{FAA62965-E266-D34A-8021-2656AF3E099F}" type="slidenum">
              <a:rPr lang="en-US" smtClean="0"/>
              <a:pPr/>
              <a:t>4</a:t>
            </a:fld>
            <a:endParaRPr lang="en-US" dirty="0"/>
          </a:p>
        </p:txBody>
      </p:sp>
    </p:spTree>
    <p:extLst>
      <p:ext uri="{BB962C8B-B14F-4D97-AF65-F5344CB8AC3E}">
        <p14:creationId xmlns:p14="http://schemas.microsoft.com/office/powerpoint/2010/main" val="13015336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71450" indent="-171450">
              <a:buFont typeface="Arial" panose="020B0604020202020204" pitchFamily="34" charset="0"/>
              <a:buChar char="•"/>
            </a:pPr>
            <a:r>
              <a:rPr lang="en-US" b="1" dirty="0" smtClean="0"/>
              <a:t>Utilities across the country</a:t>
            </a:r>
            <a:r>
              <a:rPr lang="en-US" b="1" baseline="0" dirty="0" smtClean="0"/>
              <a:t> are scaling up efforts in a variety of areas around grid modernization strategy to prepare our grid for an increasing share of energy services being provided through Distributed Energy Resources, including solar, demand response, distributed storage, EV’s, energy efficiency and combined heat and power. </a:t>
            </a:r>
          </a:p>
          <a:p>
            <a:pPr marL="171450" indent="-171450">
              <a:buFont typeface="Arial" panose="020B0604020202020204" pitchFamily="34" charset="0"/>
              <a:buChar char="•"/>
            </a:pPr>
            <a:endParaRPr lang="en-US" b="1" baseline="0" dirty="0" smtClean="0"/>
          </a:p>
          <a:p>
            <a:pPr marL="171450" indent="-171450">
              <a:buFont typeface="Arial" panose="020B0604020202020204" pitchFamily="34" charset="0"/>
              <a:buChar char="•"/>
            </a:pPr>
            <a:r>
              <a:rPr lang="en-US" b="1" baseline="0" dirty="0" smtClean="0"/>
              <a:t>Implies substantial changes in the way distribution planning has historically been done -- to leverage the capabilities that customer-sited distributed energy resources can provide in terms of deferred or displaced utility investments in our distribution systems. For those utility investments that cannot be deferred, ensuring that the investments are made with an eye toward a distributed energy future is also a critical component to minimize costs during this transition in our industry. </a:t>
            </a:r>
          </a:p>
          <a:p>
            <a:pPr marL="171450" indent="-171450">
              <a:buFont typeface="Arial" panose="020B0604020202020204" pitchFamily="34" charset="0"/>
              <a:buChar char="•"/>
            </a:pPr>
            <a:endParaRPr lang="en-US" b="1" baseline="0" dirty="0" smtClean="0"/>
          </a:p>
          <a:p>
            <a:pPr marL="171450" indent="-171450">
              <a:buFont typeface="Arial" panose="020B0604020202020204" pitchFamily="34" charset="0"/>
              <a:buChar char="•"/>
            </a:pPr>
            <a:r>
              <a:rPr lang="en-US" b="1" baseline="0" dirty="0" smtClean="0"/>
              <a:t>Emerging technology control platforms like distribution management systems (DMS) and distributed energy resource management systems (DERMS) are expected to provide sophisticated forecasting and optimization of these resources to maintain reliability on the distribution system.   </a:t>
            </a:r>
          </a:p>
          <a:p>
            <a:pPr marL="171450" indent="-171450">
              <a:buFont typeface="Arial" panose="020B0604020202020204" pitchFamily="34" charset="0"/>
              <a:buChar char="•"/>
            </a:pPr>
            <a:endParaRPr lang="en-US" b="1" baseline="0" dirty="0" smtClean="0"/>
          </a:p>
        </p:txBody>
      </p:sp>
      <p:sp>
        <p:nvSpPr>
          <p:cNvPr id="4" name="Slide Number Placeholder 3"/>
          <p:cNvSpPr>
            <a:spLocks noGrp="1"/>
          </p:cNvSpPr>
          <p:nvPr>
            <p:ph type="sldNum" sz="quarter" idx="10"/>
          </p:nvPr>
        </p:nvSpPr>
        <p:spPr/>
        <p:txBody>
          <a:bodyPr/>
          <a:lstStyle/>
          <a:p>
            <a:fld id="{3F802921-C184-4A54-9C35-95BEE2311872}" type="slidenum">
              <a:rPr lang="en-US" smtClean="0"/>
              <a:t>5</a:t>
            </a:fld>
            <a:endParaRPr lang="en-US"/>
          </a:p>
        </p:txBody>
      </p:sp>
    </p:spTree>
    <p:extLst>
      <p:ext uri="{BB962C8B-B14F-4D97-AF65-F5344CB8AC3E}">
        <p14:creationId xmlns:p14="http://schemas.microsoft.com/office/powerpoint/2010/main" val="11960003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With respect to transmission, we are considering, along with WAPA, a transmission line that will provide a direct COTP connection to the O’Bannon substation.   </a:t>
            </a:r>
          </a:p>
          <a:p>
            <a:endParaRPr lang="en-US" dirty="0"/>
          </a:p>
          <a:p>
            <a:r>
              <a:rPr lang="en-US" dirty="0" smtClean="0"/>
              <a:t>This line, if constructed, would allow increased options to access clean power resources in the Pacific Northwest </a:t>
            </a:r>
          </a:p>
          <a:p>
            <a:endParaRPr lang="en-US" dirty="0" smtClean="0"/>
          </a:p>
          <a:p>
            <a:r>
              <a:rPr lang="en-US" dirty="0" smtClean="0"/>
              <a:t>The intent is to reduce the potential need for generation from SMUD’s thermal generators with a resource that preserves local reliability at high load levels</a:t>
            </a:r>
          </a:p>
          <a:p>
            <a:endParaRPr lang="en-US" dirty="0"/>
          </a:p>
        </p:txBody>
      </p:sp>
      <p:sp>
        <p:nvSpPr>
          <p:cNvPr id="4" name="Slide Number Placeholder 3"/>
          <p:cNvSpPr>
            <a:spLocks noGrp="1"/>
          </p:cNvSpPr>
          <p:nvPr>
            <p:ph type="sldNum" sz="quarter" idx="10"/>
          </p:nvPr>
        </p:nvSpPr>
        <p:spPr/>
        <p:txBody>
          <a:bodyPr/>
          <a:lstStyle/>
          <a:p>
            <a:fld id="{8ED114A4-9242-4E7B-B0A9-28416F489834}" type="slidenum">
              <a:rPr lang="en-US" smtClean="0"/>
              <a:pPr/>
              <a:t>6</a:t>
            </a:fld>
            <a:endParaRPr lang="en-US"/>
          </a:p>
        </p:txBody>
      </p:sp>
    </p:spTree>
    <p:extLst>
      <p:ext uri="{BB962C8B-B14F-4D97-AF65-F5344CB8AC3E}">
        <p14:creationId xmlns:p14="http://schemas.microsoft.com/office/powerpoint/2010/main" val="29422486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At the same time, there </a:t>
            </a:r>
            <a:r>
              <a:rPr lang="en-US" dirty="0"/>
              <a:t>is strong growth in customer-sited renewable generation that is expected to continue as costs </a:t>
            </a:r>
            <a:r>
              <a:rPr lang="en-US" dirty="0" smtClean="0"/>
              <a:t>decrease, including a big increase expected this year with the ITC extension.</a:t>
            </a:r>
            <a:endParaRPr lang="en-US" dirty="0"/>
          </a:p>
          <a:p>
            <a:endParaRPr lang="en-US" dirty="0"/>
          </a:p>
          <a:p>
            <a:r>
              <a:rPr lang="en-US" dirty="0"/>
              <a:t>T</a:t>
            </a:r>
            <a:r>
              <a:rPr lang="en-US" dirty="0" smtClean="0"/>
              <a:t>hese distributed generation systems serve customer load with renewable energy, just like other RPS resources.</a:t>
            </a:r>
          </a:p>
          <a:p>
            <a:endParaRPr lang="en-US" dirty="0" smtClean="0"/>
          </a:p>
          <a:p>
            <a:r>
              <a:rPr lang="en-US" dirty="0" smtClean="0"/>
              <a:t>But I would just note that RPS rules devalue these resources to the point that sometime in the next decade for most utilities, they can’t be fully counted for the RPS.  </a:t>
            </a:r>
            <a:endParaRPr lang="en-US" dirty="0"/>
          </a:p>
          <a:p>
            <a:endParaRPr lang="en-US" dirty="0"/>
          </a:p>
        </p:txBody>
      </p:sp>
      <p:sp>
        <p:nvSpPr>
          <p:cNvPr id="4" name="Slide Number Placeholder 3"/>
          <p:cNvSpPr>
            <a:spLocks noGrp="1"/>
          </p:cNvSpPr>
          <p:nvPr>
            <p:ph type="sldNum" sz="quarter" idx="10"/>
          </p:nvPr>
        </p:nvSpPr>
        <p:spPr/>
        <p:txBody>
          <a:bodyPr/>
          <a:lstStyle/>
          <a:p>
            <a:fld id="{8ED114A4-9242-4E7B-B0A9-28416F489834}" type="slidenum">
              <a:rPr lang="en-US" smtClean="0"/>
              <a:pPr/>
              <a:t>7</a:t>
            </a:fld>
            <a:endParaRPr lang="en-US"/>
          </a:p>
        </p:txBody>
      </p:sp>
    </p:spTree>
    <p:extLst>
      <p:ext uri="{BB962C8B-B14F-4D97-AF65-F5344CB8AC3E}">
        <p14:creationId xmlns:p14="http://schemas.microsoft.com/office/powerpoint/2010/main" val="33671108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Truly believe in “portfolio” concept – we procure a wide mix of renewables, with no particular flavor covering more than about a quarter of retail sales.</a:t>
            </a:r>
          </a:p>
          <a:p>
            <a:endParaRPr lang="en-US" dirty="0"/>
          </a:p>
          <a:p>
            <a:endParaRPr lang="en-US" dirty="0"/>
          </a:p>
        </p:txBody>
      </p:sp>
      <p:sp>
        <p:nvSpPr>
          <p:cNvPr id="4" name="Slide Number Placeholder 3"/>
          <p:cNvSpPr>
            <a:spLocks noGrp="1"/>
          </p:cNvSpPr>
          <p:nvPr>
            <p:ph type="sldNum" sz="quarter" idx="10"/>
          </p:nvPr>
        </p:nvSpPr>
        <p:spPr/>
        <p:txBody>
          <a:bodyPr/>
          <a:lstStyle/>
          <a:p>
            <a:fld id="{8ED114A4-9242-4E7B-B0A9-28416F489834}"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However, costs are changing.    In particular, along with everyone else, we see falling solar and wind costs in our offers.    </a:t>
            </a:r>
          </a:p>
          <a:p>
            <a:endParaRPr lang="en-US" dirty="0"/>
          </a:p>
          <a:p>
            <a:r>
              <a:rPr lang="en-US" dirty="0" smtClean="0"/>
              <a:t>We have recently signed up a big wind plant in New Mexico and have just released a RFO for large scale solar procurement in the West.</a:t>
            </a:r>
            <a:endParaRPr lang="en-US" dirty="0"/>
          </a:p>
          <a:p>
            <a:endParaRPr lang="en-US" dirty="0"/>
          </a:p>
        </p:txBody>
      </p:sp>
      <p:sp>
        <p:nvSpPr>
          <p:cNvPr id="4" name="Slide Number Placeholder 3"/>
          <p:cNvSpPr>
            <a:spLocks noGrp="1"/>
          </p:cNvSpPr>
          <p:nvPr>
            <p:ph type="sldNum" sz="quarter" idx="10"/>
          </p:nvPr>
        </p:nvSpPr>
        <p:spPr/>
        <p:txBody>
          <a:bodyPr/>
          <a:lstStyle/>
          <a:p>
            <a:fld id="{8ED114A4-9242-4E7B-B0A9-28416F489834}" type="slidenum">
              <a:rPr lang="en-US" smtClean="0"/>
              <a:pPr/>
              <a:t>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5B6C010-24D5-495B-A148-D0CA308A6543}" type="datetimeFigureOut">
              <a:rPr lang="en-US" smtClean="0"/>
              <a:pPr/>
              <a:t>7/5/2016</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A3F6268A-85FE-4DDD-B5B7-DD4F0A54963A}"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5B6C010-24D5-495B-A148-D0CA308A6543}" type="datetimeFigureOut">
              <a:rPr lang="en-US" smtClean="0"/>
              <a:pPr/>
              <a:t>7/5/2016</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A3F6268A-85FE-4DDD-B5B7-DD4F0A54963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5B6C010-24D5-495B-A148-D0CA308A6543}" type="datetimeFigureOut">
              <a:rPr lang="en-US" smtClean="0"/>
              <a:pPr/>
              <a:t>7/5/2016</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A3F6268A-85FE-4DDD-B5B7-DD4F0A54963A}"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5B6C010-24D5-495B-A148-D0CA308A6543}" type="datetimeFigureOut">
              <a:rPr lang="en-US" smtClean="0"/>
              <a:pPr/>
              <a:t>7/5/2016</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A3F6268A-85FE-4DDD-B5B7-DD4F0A54963A}"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5B6C010-24D5-495B-A148-D0CA308A6543}" type="datetimeFigureOut">
              <a:rPr lang="en-US" smtClean="0"/>
              <a:pPr/>
              <a:t>7/5/2016</a:t>
            </a:fld>
            <a:endParaRPr lang="en-US"/>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a:p>
        </p:txBody>
      </p:sp>
      <p:sp>
        <p:nvSpPr>
          <p:cNvPr id="9" name="Slide Number Placeholder 8"/>
          <p:cNvSpPr>
            <a:spLocks noGrp="1"/>
          </p:cNvSpPr>
          <p:nvPr>
            <p:ph type="sldNum" sz="quarter" idx="12"/>
          </p:nvPr>
        </p:nvSpPr>
        <p:spPr/>
        <p:txBody>
          <a:bodyPr/>
          <a:lstStyle/>
          <a:p>
            <a:fld id="{A3F6268A-85FE-4DDD-B5B7-DD4F0A54963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5B6C010-24D5-495B-A148-D0CA308A6543}" type="datetimeFigureOut">
              <a:rPr lang="en-US" smtClean="0"/>
              <a:pPr/>
              <a:t>7/5/2016</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p>
        </p:txBody>
      </p:sp>
      <p:sp>
        <p:nvSpPr>
          <p:cNvPr id="5" name="Slide Number Placeholder 4"/>
          <p:cNvSpPr>
            <a:spLocks noGrp="1"/>
          </p:cNvSpPr>
          <p:nvPr>
            <p:ph type="sldNum" sz="quarter" idx="12"/>
          </p:nvPr>
        </p:nvSpPr>
        <p:spPr/>
        <p:txBody>
          <a:bodyPr/>
          <a:lstStyle/>
          <a:p>
            <a:fld id="{A3F6268A-85FE-4DDD-B5B7-DD4F0A54963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B6C010-24D5-495B-A148-D0CA308A6543}" type="datetimeFigureOut">
              <a:rPr lang="en-US" smtClean="0"/>
              <a:pPr/>
              <a:t>7/5/2016</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p>
        </p:txBody>
      </p:sp>
      <p:sp>
        <p:nvSpPr>
          <p:cNvPr id="4" name="Slide Number Placeholder 3"/>
          <p:cNvSpPr>
            <a:spLocks noGrp="1"/>
          </p:cNvSpPr>
          <p:nvPr>
            <p:ph type="sldNum" sz="quarter" idx="12"/>
          </p:nvPr>
        </p:nvSpPr>
        <p:spPr/>
        <p:txBody>
          <a:bodyPr/>
          <a:lstStyle/>
          <a:p>
            <a:fld id="{A3F6268A-85FE-4DDD-B5B7-DD4F0A54963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5B6C010-24D5-495B-A148-D0CA308A6543}" type="datetimeFigureOut">
              <a:rPr lang="en-US" smtClean="0"/>
              <a:pPr/>
              <a:t>7/5/2016</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A3F6268A-85FE-4DDD-B5B7-DD4F0A54963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5B6C010-24D5-495B-A148-D0CA308A6543}" type="datetimeFigureOut">
              <a:rPr lang="en-US" smtClean="0"/>
              <a:pPr/>
              <a:t>7/5/2016</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A3F6268A-85FE-4DDD-B5B7-DD4F0A54963A}"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5B6C010-24D5-495B-A148-D0CA308A6543}" type="datetimeFigureOut">
              <a:rPr lang="en-US" smtClean="0"/>
              <a:pPr/>
              <a:t>7/5/2016</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A3F6268A-85FE-4DDD-B5B7-DD4F0A54963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5B6C010-24D5-495B-A148-D0CA308A6543}" type="datetimeFigureOut">
              <a:rPr lang="en-US" smtClean="0"/>
              <a:pPr/>
              <a:t>7/5/2016</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A3F6268A-85FE-4DDD-B5B7-DD4F0A54963A}"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Blank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86912BB-455E-413E-973B-9E1B187D470B}" type="datetimeFigureOut">
              <a:rPr lang="en-US" smtClean="0"/>
              <a:t>7/5/2016</a:t>
            </a:fld>
            <a:endParaRPr lang="en-US" dirty="0"/>
          </a:p>
        </p:txBody>
      </p:sp>
      <p:sp>
        <p:nvSpPr>
          <p:cNvPr id="6" name="Slide Number Placeholder 5"/>
          <p:cNvSpPr>
            <a:spLocks noGrp="1"/>
          </p:cNvSpPr>
          <p:nvPr>
            <p:ph type="sldNum" sz="quarter" idx="12"/>
          </p:nvPr>
        </p:nvSpPr>
        <p:spPr/>
        <p:txBody>
          <a:bodyPr/>
          <a:lstStyle/>
          <a:p>
            <a:fld id="{3497E29F-E144-47F0-A94D-D316230EF6AB}" type="slidenum">
              <a:rPr lang="en-US" smtClean="0"/>
              <a:t>‹#›</a:t>
            </a:fld>
            <a:endParaRPr lang="en-US" dirty="0"/>
          </a:p>
        </p:txBody>
      </p:sp>
      <p:pic>
        <p:nvPicPr>
          <p:cNvPr id="8" name="Picture 2" descr="K:\Advertising\Branding\Branding 2013\Logos\SMUD_4-Color Logo_Lg.pn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248524" y="6257924"/>
            <a:ext cx="1666875" cy="378679"/>
          </a:xfrm>
          <a:prstGeom prst="rect">
            <a:avLst/>
          </a:prstGeom>
          <a:noFill/>
        </p:spPr>
      </p:pic>
    </p:spTree>
    <p:extLst>
      <p:ext uri="{BB962C8B-B14F-4D97-AF65-F5344CB8AC3E}">
        <p14:creationId xmlns:p14="http://schemas.microsoft.com/office/powerpoint/2010/main" val="27694563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pic>
        <p:nvPicPr>
          <p:cNvPr id="7" name="Picture 6" descr="0734-11 exports white wave mask top.png"/>
          <p:cNvPicPr>
            <a:picLocks noChangeAspect="1"/>
          </p:cNvPicPr>
          <p:nvPr userDrawn="1"/>
        </p:nvPicPr>
        <p:blipFill>
          <a:blip r:embed="rId14" cstate="screen"/>
          <a:stretch>
            <a:fillRect/>
          </a:stretch>
        </p:blipFill>
        <p:spPr>
          <a:xfrm>
            <a:off x="0" y="0"/>
            <a:ext cx="9143391" cy="68580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B6C010-24D5-495B-A148-D0CA308A6543}" type="datetimeFigureOut">
              <a:rPr lang="en-US" smtClean="0"/>
              <a:pPr/>
              <a:t>7/5/2016</a:t>
            </a:fld>
            <a:endParaRPr lang="en-US"/>
          </a:p>
        </p:txBody>
      </p:sp>
      <p:sp>
        <p:nvSpPr>
          <p:cNvPr id="6" name="Slide Number Placeholder 5"/>
          <p:cNvSpPr>
            <a:spLocks noGrp="1"/>
          </p:cNvSpPr>
          <p:nvPr>
            <p:ph type="sldNum" sz="quarter" idx="4"/>
          </p:nvPr>
        </p:nvSpPr>
        <p:spPr>
          <a:xfrm>
            <a:off x="2667000" y="632460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F6268A-85FE-4DDD-B5B7-DD4F0A54963A}" type="slidenum">
              <a:rPr lang="en-US" smtClean="0"/>
              <a:pPr/>
              <a:t>‹#›</a:t>
            </a:fld>
            <a:endParaRPr lang="en-US"/>
          </a:p>
        </p:txBody>
      </p:sp>
      <p:pic>
        <p:nvPicPr>
          <p:cNvPr id="8" name="Picture 7" descr="0734-11 brand logo warm gray 10.jpg"/>
          <p:cNvPicPr>
            <a:picLocks noChangeAspect="1"/>
          </p:cNvPicPr>
          <p:nvPr userDrawn="1"/>
        </p:nvPicPr>
        <p:blipFill>
          <a:blip r:embed="rId15" cstate="screen">
            <a:clrChange>
              <a:clrFrom>
                <a:srgbClr val="FFFFFF"/>
              </a:clrFrom>
              <a:clrTo>
                <a:srgbClr val="FFFFFF">
                  <a:alpha val="0"/>
                </a:srgbClr>
              </a:clrTo>
            </a:clrChange>
          </a:blip>
          <a:stretch>
            <a:fillRect/>
          </a:stretch>
        </p:blipFill>
        <p:spPr>
          <a:xfrm>
            <a:off x="7254371" y="6278314"/>
            <a:ext cx="1654466" cy="367115"/>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6.pn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mage002"/>
          <p:cNvPicPr>
            <a:picLocks noChangeAspect="1" noChangeArrowheads="1"/>
          </p:cNvPicPr>
          <p:nvPr/>
        </p:nvPicPr>
        <p:blipFill>
          <a:blip r:embed="rId3" cstate="screen"/>
          <a:srcRect/>
          <a:stretch>
            <a:fillRect/>
          </a:stretch>
        </p:blipFill>
        <p:spPr bwMode="auto">
          <a:xfrm>
            <a:off x="0" y="0"/>
            <a:ext cx="4495800" cy="3302000"/>
          </a:xfrm>
          <a:prstGeom prst="rect">
            <a:avLst/>
          </a:prstGeom>
          <a:noFill/>
          <a:ln w="9525">
            <a:noFill/>
            <a:miter lim="800000"/>
            <a:headEnd/>
            <a:tailEnd/>
          </a:ln>
        </p:spPr>
      </p:pic>
      <p:pic>
        <p:nvPicPr>
          <p:cNvPr id="11266" name="Picture 2" descr="http://www.constellation.com/PublishingImages/Solar/Solar%20SMUD%20Image%202.jpg"/>
          <p:cNvPicPr>
            <a:picLocks noChangeAspect="1" noChangeArrowheads="1"/>
          </p:cNvPicPr>
          <p:nvPr/>
        </p:nvPicPr>
        <p:blipFill>
          <a:blip r:embed="rId4" cstate="screen"/>
          <a:srcRect/>
          <a:stretch>
            <a:fillRect/>
          </a:stretch>
        </p:blipFill>
        <p:spPr bwMode="auto">
          <a:xfrm>
            <a:off x="0" y="-11243"/>
            <a:ext cx="9144000" cy="6869243"/>
          </a:xfrm>
          <a:prstGeom prst="rect">
            <a:avLst/>
          </a:prstGeom>
          <a:noFill/>
        </p:spPr>
      </p:pic>
      <p:sp>
        <p:nvSpPr>
          <p:cNvPr id="21" name="Rectangle 20"/>
          <p:cNvSpPr/>
          <p:nvPr/>
        </p:nvSpPr>
        <p:spPr>
          <a:xfrm>
            <a:off x="0" y="0"/>
            <a:ext cx="9144000" cy="6858000"/>
          </a:xfrm>
          <a:prstGeom prst="rect">
            <a:avLst/>
          </a:prstGeom>
          <a:solidFill>
            <a:schemeClr val="bg1">
              <a:alpha val="6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1"/>
          <p:cNvSpPr>
            <a:spLocks noGrp="1"/>
          </p:cNvSpPr>
          <p:nvPr>
            <p:ph type="ctrTitle"/>
          </p:nvPr>
        </p:nvSpPr>
        <p:spPr>
          <a:xfrm>
            <a:off x="685800" y="2286000"/>
            <a:ext cx="7620000" cy="1219200"/>
          </a:xfrm>
          <a:solidFill>
            <a:schemeClr val="bg1">
              <a:alpha val="83000"/>
            </a:schemeClr>
          </a:solidFill>
        </p:spPr>
        <p:txBody>
          <a:bodyPr>
            <a:normAutofit fontScale="90000"/>
          </a:bodyPr>
          <a:lstStyle/>
          <a:p>
            <a:r>
              <a:rPr lang="en-US" dirty="0" smtClean="0">
                <a:latin typeface="Arial" pitchFamily="34" charset="0"/>
                <a:cs typeface="Arial" pitchFamily="34" charset="0"/>
              </a:rPr>
              <a:t>SMUD: Integrated Resource Planning</a:t>
            </a:r>
            <a:endParaRPr lang="en-US" dirty="0">
              <a:latin typeface="Arial" pitchFamily="34" charset="0"/>
              <a:cs typeface="Arial" pitchFamily="34" charset="0"/>
            </a:endParaRPr>
          </a:p>
        </p:txBody>
      </p:sp>
      <p:sp>
        <p:nvSpPr>
          <p:cNvPr id="3" name="Subtitle 2"/>
          <p:cNvSpPr>
            <a:spLocks noGrp="1"/>
          </p:cNvSpPr>
          <p:nvPr>
            <p:ph type="subTitle" idx="1"/>
          </p:nvPr>
        </p:nvSpPr>
        <p:spPr>
          <a:xfrm>
            <a:off x="2514600" y="3810000"/>
            <a:ext cx="4343400" cy="1219200"/>
          </a:xfrm>
          <a:solidFill>
            <a:schemeClr val="bg1">
              <a:alpha val="83000"/>
            </a:schemeClr>
          </a:solidFill>
        </p:spPr>
        <p:txBody>
          <a:bodyPr>
            <a:normAutofit fontScale="77500" lnSpcReduction="20000"/>
          </a:bodyPr>
          <a:lstStyle/>
          <a:p>
            <a:r>
              <a:rPr lang="en-US" dirty="0" smtClean="0">
                <a:solidFill>
                  <a:schemeClr val="tx1"/>
                </a:solidFill>
              </a:rPr>
              <a:t>Greg Brownell</a:t>
            </a:r>
          </a:p>
          <a:p>
            <a:r>
              <a:rPr lang="en-US" dirty="0" smtClean="0">
                <a:solidFill>
                  <a:schemeClr val="tx1"/>
                </a:solidFill>
              </a:rPr>
              <a:t>Manager Resource Planning</a:t>
            </a:r>
          </a:p>
          <a:p>
            <a:r>
              <a:rPr lang="en-US" dirty="0" smtClean="0">
                <a:solidFill>
                  <a:schemeClr val="tx1"/>
                </a:solidFill>
              </a:rPr>
              <a:t>April 18, 2016</a:t>
            </a:r>
            <a:endParaRPr lang="en-US" dirty="0">
              <a:solidFill>
                <a:schemeClr val="tx1"/>
              </a:solidFill>
            </a:endParaRPr>
          </a:p>
        </p:txBody>
      </p:sp>
      <p:pic>
        <p:nvPicPr>
          <p:cNvPr id="22" name="Picture 21" descr="0734-11 orange wave bottom mask.png"/>
          <p:cNvPicPr preferRelativeResize="0">
            <a:picLocks/>
          </p:cNvPicPr>
          <p:nvPr/>
        </p:nvPicPr>
        <p:blipFill>
          <a:blip r:embed="rId5" cstate="print">
            <a:extLst>
              <a:ext uri="{28A0092B-C50C-407E-A947-70E740481C1C}">
                <a14:useLocalDpi xmlns:a14="http://schemas.microsoft.com/office/drawing/2010/main"/>
              </a:ext>
            </a:extLst>
          </a:blip>
          <a:srcRect l="9444" t="3424" r="9668" b="6421"/>
          <a:stretch>
            <a:fillRect/>
          </a:stretch>
        </p:blipFill>
        <p:spPr>
          <a:xfrm>
            <a:off x="859" y="4908884"/>
            <a:ext cx="9144000" cy="1949116"/>
          </a:xfrm>
          <a:prstGeom prst="rect">
            <a:avLst/>
          </a:prstGeom>
        </p:spPr>
      </p:pic>
      <p:sp>
        <p:nvSpPr>
          <p:cNvPr id="23" name="TextBox 22"/>
          <p:cNvSpPr txBox="1"/>
          <p:nvPr/>
        </p:nvSpPr>
        <p:spPr>
          <a:xfrm>
            <a:off x="309204" y="6278314"/>
            <a:ext cx="3386496" cy="369332"/>
          </a:xfrm>
          <a:prstGeom prst="rect">
            <a:avLst/>
          </a:prstGeom>
          <a:noFill/>
        </p:spPr>
        <p:txBody>
          <a:bodyPr wrap="square" rtlCol="0">
            <a:spAutoFit/>
          </a:bodyPr>
          <a:lstStyle/>
          <a:p>
            <a:r>
              <a:rPr lang="en-US" dirty="0" smtClean="0">
                <a:solidFill>
                  <a:srgbClr val="89898E"/>
                </a:solidFill>
                <a:latin typeface="Arial"/>
                <a:cs typeface="Arial"/>
              </a:rPr>
              <a:t>Powering forward. Together.</a:t>
            </a:r>
            <a:endParaRPr lang="en-US" sz="1200" baseline="30000" dirty="0">
              <a:solidFill>
                <a:srgbClr val="89898E"/>
              </a:solidFill>
              <a:latin typeface="Arial"/>
              <a:cs typeface="Arial"/>
            </a:endParaRPr>
          </a:p>
        </p:txBody>
      </p:sp>
      <p:pic>
        <p:nvPicPr>
          <p:cNvPr id="24" name="Picture 23" descr="0734-11 brand logo warm gray 10.jpg"/>
          <p:cNvPicPr>
            <a:picLocks noChangeAspect="1"/>
          </p:cNvPicPr>
          <p:nvPr/>
        </p:nvPicPr>
        <p:blipFill>
          <a:blip r:embed="rId6" cstate="print">
            <a:clrChange>
              <a:clrFrom>
                <a:srgbClr val="FFFFFF"/>
              </a:clrFrom>
              <a:clrTo>
                <a:srgbClr val="FFFFFF">
                  <a:alpha val="0"/>
                </a:srgbClr>
              </a:clrTo>
            </a:clrChange>
          </a:blip>
          <a:stretch>
            <a:fillRect/>
          </a:stretch>
        </p:blipFill>
        <p:spPr>
          <a:xfrm>
            <a:off x="7254371" y="6278314"/>
            <a:ext cx="1654466" cy="367115"/>
          </a:xfrm>
          <a:prstGeom prst="rect">
            <a:avLst/>
          </a:prstGeom>
        </p:spPr>
      </p:pic>
    </p:spTree>
    <p:extLst>
      <p:ext uri="{BB962C8B-B14F-4D97-AF65-F5344CB8AC3E}">
        <p14:creationId xmlns:p14="http://schemas.microsoft.com/office/powerpoint/2010/main" val="2839834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TextBox 10"/>
          <p:cNvSpPr txBox="1">
            <a:spLocks noChangeArrowheads="1"/>
          </p:cNvSpPr>
          <p:nvPr/>
        </p:nvSpPr>
        <p:spPr bwMode="auto">
          <a:xfrm>
            <a:off x="228600" y="533400"/>
            <a:ext cx="6119037" cy="6370975"/>
          </a:xfrm>
          <a:prstGeom prst="rect">
            <a:avLst/>
          </a:prstGeom>
          <a:noFill/>
          <a:ln w="9525">
            <a:noFill/>
            <a:miter lim="800000"/>
            <a:headEnd/>
            <a:tailEnd/>
          </a:ln>
        </p:spPr>
        <p:txBody>
          <a:bodyPr wrap="square">
            <a:spAutoFit/>
          </a:bodyPr>
          <a:lstStyle/>
          <a:p>
            <a:pPr lvl="1">
              <a:buFont typeface="Arial" pitchFamily="34" charset="0"/>
              <a:buChar char="•"/>
            </a:pPr>
            <a:endParaRPr lang="en-US" sz="2400" b="1" dirty="0" smtClean="0">
              <a:solidFill>
                <a:schemeClr val="accent4">
                  <a:lumMod val="75000"/>
                </a:schemeClr>
              </a:solidFill>
            </a:endParaRPr>
          </a:p>
          <a:p>
            <a:pPr indent="-342900">
              <a:buClr>
                <a:schemeClr val="accent4">
                  <a:lumMod val="75000"/>
                </a:schemeClr>
              </a:buClr>
              <a:buSzPct val="70000"/>
              <a:buFont typeface="Wingdings" pitchFamily="2" charset="2"/>
              <a:buChar char=""/>
            </a:pPr>
            <a:r>
              <a:rPr lang="en-US" sz="2400" b="1" dirty="0" smtClean="0">
                <a:solidFill>
                  <a:schemeClr val="accent4">
                    <a:lumMod val="75000"/>
                  </a:schemeClr>
                </a:solidFill>
              </a:rPr>
              <a:t>Fifth Largest California Utility;</a:t>
            </a:r>
          </a:p>
          <a:p>
            <a:pPr indent="-342900">
              <a:buClr>
                <a:schemeClr val="accent4">
                  <a:lumMod val="75000"/>
                </a:schemeClr>
              </a:buClr>
              <a:buSzPct val="70000"/>
            </a:pPr>
            <a:r>
              <a:rPr lang="en-US" sz="2400" b="1" dirty="0" smtClean="0">
                <a:solidFill>
                  <a:schemeClr val="accent4">
                    <a:lumMod val="75000"/>
                  </a:schemeClr>
                </a:solidFill>
              </a:rPr>
              <a:t>     3300 MW Peak, 11,000 </a:t>
            </a:r>
            <a:r>
              <a:rPr lang="en-US" sz="2400" b="1" dirty="0" err="1" smtClean="0">
                <a:solidFill>
                  <a:schemeClr val="accent4">
                    <a:lumMod val="75000"/>
                  </a:schemeClr>
                </a:solidFill>
              </a:rPr>
              <a:t>GWh</a:t>
            </a:r>
            <a:r>
              <a:rPr lang="en-US" sz="2400" b="1" dirty="0" smtClean="0">
                <a:solidFill>
                  <a:schemeClr val="accent4">
                    <a:lumMod val="75000"/>
                  </a:schemeClr>
                </a:solidFill>
              </a:rPr>
              <a:t> Sales </a:t>
            </a:r>
          </a:p>
          <a:p>
            <a:pPr indent="-342900">
              <a:buClr>
                <a:schemeClr val="accent4">
                  <a:lumMod val="75000"/>
                </a:schemeClr>
              </a:buClr>
              <a:buSzPct val="70000"/>
              <a:buFont typeface="Wingdings" pitchFamily="2" charset="2"/>
              <a:buChar char=""/>
            </a:pPr>
            <a:endParaRPr lang="en-US" sz="2400" b="1" dirty="0" smtClean="0">
              <a:solidFill>
                <a:schemeClr val="accent4">
                  <a:lumMod val="75000"/>
                </a:schemeClr>
              </a:solidFill>
            </a:endParaRPr>
          </a:p>
          <a:p>
            <a:pPr indent="-342900">
              <a:buClr>
                <a:schemeClr val="accent4">
                  <a:lumMod val="75000"/>
                </a:schemeClr>
              </a:buClr>
              <a:buSzPct val="70000"/>
              <a:buFont typeface="Wingdings" pitchFamily="2" charset="2"/>
              <a:buChar char=""/>
            </a:pPr>
            <a:r>
              <a:rPr lang="en-US" sz="2400" b="1" dirty="0" smtClean="0">
                <a:solidFill>
                  <a:schemeClr val="accent4">
                    <a:lumMod val="75000"/>
                  </a:schemeClr>
                </a:solidFill>
              </a:rPr>
              <a:t>Publicly-Owned; Governed By </a:t>
            </a:r>
          </a:p>
          <a:p>
            <a:pPr indent="-342900">
              <a:buClr>
                <a:schemeClr val="accent4">
                  <a:lumMod val="75000"/>
                </a:schemeClr>
              </a:buClr>
              <a:buSzPct val="70000"/>
            </a:pPr>
            <a:r>
              <a:rPr lang="en-US" sz="2400" b="1" dirty="0" smtClean="0">
                <a:solidFill>
                  <a:schemeClr val="accent4">
                    <a:lumMod val="75000"/>
                  </a:schemeClr>
                </a:solidFill>
              </a:rPr>
              <a:t>     Seven Member Elected Board </a:t>
            </a:r>
          </a:p>
          <a:p>
            <a:pPr indent="-342900">
              <a:buClr>
                <a:schemeClr val="accent4">
                  <a:lumMod val="75000"/>
                </a:schemeClr>
              </a:buClr>
              <a:buSzPct val="70000"/>
              <a:buFont typeface="Wingdings" pitchFamily="2" charset="2"/>
              <a:buChar char=""/>
            </a:pPr>
            <a:endParaRPr lang="en-US" sz="2400" b="1" dirty="0" smtClean="0">
              <a:solidFill>
                <a:schemeClr val="accent4">
                  <a:lumMod val="75000"/>
                </a:schemeClr>
              </a:solidFill>
            </a:endParaRPr>
          </a:p>
          <a:p>
            <a:pPr indent="-342900">
              <a:buClr>
                <a:schemeClr val="accent4">
                  <a:lumMod val="75000"/>
                </a:schemeClr>
              </a:buClr>
              <a:buSzPct val="70000"/>
              <a:buFont typeface="Wingdings" pitchFamily="2" charset="2"/>
              <a:buChar char=""/>
            </a:pPr>
            <a:r>
              <a:rPr lang="en-US" sz="2400" b="1" dirty="0" smtClean="0">
                <a:solidFill>
                  <a:schemeClr val="accent4">
                    <a:lumMod val="75000"/>
                  </a:schemeClr>
                </a:solidFill>
              </a:rPr>
              <a:t>Board Adopted Goals</a:t>
            </a:r>
          </a:p>
          <a:p>
            <a:pPr lvl="2" indent="-342900">
              <a:buClr>
                <a:schemeClr val="accent4">
                  <a:lumMod val="75000"/>
                </a:schemeClr>
              </a:buClr>
              <a:buSzPct val="70000"/>
              <a:buFont typeface="Wingdings" pitchFamily="2" charset="2"/>
              <a:buChar char=""/>
            </a:pPr>
            <a:r>
              <a:rPr lang="en-US" sz="2400" b="1" dirty="0" smtClean="0">
                <a:solidFill>
                  <a:schemeClr val="accent4">
                    <a:lumMod val="75000"/>
                  </a:schemeClr>
                </a:solidFill>
              </a:rPr>
              <a:t>33% Renewables By 2020</a:t>
            </a:r>
          </a:p>
          <a:p>
            <a:pPr lvl="2" indent="-342900">
              <a:buClr>
                <a:schemeClr val="accent4">
                  <a:lumMod val="75000"/>
                </a:schemeClr>
              </a:buClr>
              <a:buSzPct val="70000"/>
              <a:buFont typeface="Wingdings" pitchFamily="2" charset="2"/>
              <a:buChar char=""/>
            </a:pPr>
            <a:r>
              <a:rPr lang="en-US" sz="2400" b="1" dirty="0" smtClean="0">
                <a:solidFill>
                  <a:schemeClr val="accent4">
                    <a:lumMod val="75000"/>
                  </a:schemeClr>
                </a:solidFill>
              </a:rPr>
              <a:t>15% Efficiency Savings</a:t>
            </a:r>
          </a:p>
          <a:p>
            <a:pPr lvl="2" indent="-342900">
              <a:buClr>
                <a:schemeClr val="accent4">
                  <a:lumMod val="75000"/>
                </a:schemeClr>
              </a:buClr>
              <a:buSzPct val="70000"/>
              <a:buFont typeface="Wingdings" pitchFamily="2" charset="2"/>
              <a:buChar char=""/>
            </a:pPr>
            <a:r>
              <a:rPr lang="en-US" sz="2400" b="1" dirty="0" smtClean="0">
                <a:solidFill>
                  <a:schemeClr val="accent4">
                    <a:lumMod val="75000"/>
                  </a:schemeClr>
                </a:solidFill>
              </a:rPr>
              <a:t>90% Reduction In GHG </a:t>
            </a:r>
          </a:p>
          <a:p>
            <a:pPr lvl="2" indent="-342900">
              <a:buClr>
                <a:schemeClr val="accent4">
                  <a:lumMod val="75000"/>
                </a:schemeClr>
              </a:buClr>
              <a:buSzPct val="70000"/>
            </a:pPr>
            <a:r>
              <a:rPr lang="en-US" sz="2400" b="1" dirty="0" smtClean="0">
                <a:solidFill>
                  <a:schemeClr val="accent4">
                    <a:lumMod val="75000"/>
                  </a:schemeClr>
                </a:solidFill>
              </a:rPr>
              <a:t>     Emissions By 2050</a:t>
            </a:r>
          </a:p>
          <a:p>
            <a:pPr lvl="1" indent="-342900">
              <a:buClr>
                <a:schemeClr val="accent4">
                  <a:lumMod val="75000"/>
                </a:schemeClr>
              </a:buClr>
              <a:buSzPct val="70000"/>
              <a:buFont typeface="Wingdings" pitchFamily="2" charset="2"/>
              <a:buChar char=""/>
            </a:pPr>
            <a:endParaRPr lang="en-US" sz="2400" b="1" dirty="0" smtClean="0">
              <a:solidFill>
                <a:schemeClr val="accent4">
                  <a:lumMod val="75000"/>
                </a:schemeClr>
              </a:solidFill>
            </a:endParaRPr>
          </a:p>
          <a:p>
            <a:pPr indent="-342900">
              <a:buClr>
                <a:schemeClr val="accent4">
                  <a:lumMod val="75000"/>
                </a:schemeClr>
              </a:buClr>
              <a:buSzPct val="70000"/>
              <a:buFont typeface="Wingdings" pitchFamily="2" charset="2"/>
              <a:buChar char=""/>
            </a:pPr>
            <a:endParaRPr lang="en-US" sz="2400" b="1" dirty="0" smtClean="0">
              <a:solidFill>
                <a:schemeClr val="accent4">
                  <a:lumMod val="75000"/>
                </a:schemeClr>
              </a:solidFill>
            </a:endParaRPr>
          </a:p>
          <a:p>
            <a:pPr indent="-342900">
              <a:buClr>
                <a:schemeClr val="accent4">
                  <a:lumMod val="75000"/>
                </a:schemeClr>
              </a:buClr>
              <a:buSzPct val="70000"/>
              <a:buFont typeface="Wingdings" pitchFamily="2" charset="2"/>
              <a:buChar char=""/>
            </a:pPr>
            <a:endParaRPr lang="en-US" sz="2400" b="1" dirty="0" smtClean="0">
              <a:solidFill>
                <a:schemeClr val="accent4">
                  <a:lumMod val="75000"/>
                </a:schemeClr>
              </a:solidFill>
            </a:endParaRPr>
          </a:p>
          <a:p>
            <a:pPr>
              <a:buFont typeface="Arial" charset="0"/>
              <a:buChar char="•"/>
            </a:pPr>
            <a:endParaRPr lang="en-US" sz="2400" b="1" dirty="0" smtClean="0">
              <a:solidFill>
                <a:schemeClr val="accent4">
                  <a:lumMod val="75000"/>
                </a:schemeClr>
              </a:solidFill>
            </a:endParaRPr>
          </a:p>
          <a:p>
            <a:pPr>
              <a:buFont typeface="Arial" charset="0"/>
              <a:buChar char="•"/>
            </a:pPr>
            <a:endParaRPr lang="en-US" sz="2400" dirty="0">
              <a:solidFill>
                <a:srgbClr val="4A4A30"/>
              </a:solidFill>
            </a:endParaRPr>
          </a:p>
        </p:txBody>
      </p:sp>
      <p:pic>
        <p:nvPicPr>
          <p:cNvPr id="4101" name="Content Placeholder 3" descr="1466-08 District map pg2 sm.jpg"/>
          <p:cNvPicPr>
            <a:picLocks noChangeAspect="1"/>
          </p:cNvPicPr>
          <p:nvPr/>
        </p:nvPicPr>
        <p:blipFill>
          <a:blip r:embed="rId3" cstate="print">
            <a:clrChange>
              <a:clrFrom>
                <a:srgbClr val="FFFFFF"/>
              </a:clrFrom>
              <a:clrTo>
                <a:srgbClr val="FFFFFF">
                  <a:alpha val="0"/>
                </a:srgbClr>
              </a:clrTo>
            </a:clrChange>
          </a:blip>
          <a:srcRect/>
          <a:stretch>
            <a:fillRect/>
          </a:stretch>
        </p:blipFill>
        <p:spPr bwMode="auto">
          <a:xfrm>
            <a:off x="4724401" y="854075"/>
            <a:ext cx="3733799" cy="4708525"/>
          </a:xfrm>
          <a:prstGeom prst="rect">
            <a:avLst/>
          </a:prstGeom>
          <a:noFill/>
          <a:ln w="9525">
            <a:noFill/>
            <a:miter lim="800000"/>
            <a:headEnd/>
            <a:tailEnd/>
          </a:ln>
        </p:spPr>
      </p:pic>
    </p:spTree>
    <p:extLst>
      <p:ext uri="{BB962C8B-B14F-4D97-AF65-F5344CB8AC3E}">
        <p14:creationId xmlns:p14="http://schemas.microsoft.com/office/powerpoint/2010/main" val="32191263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lacemat"/>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 y="0"/>
            <a:ext cx="9143245" cy="6857434"/>
          </a:xfrm>
          <a:prstGeom prst="rect">
            <a:avLst/>
          </a:prstGeom>
        </p:spPr>
      </p:pic>
      <p:pic>
        <p:nvPicPr>
          <p:cNvPr id="5" name="Future Ready box"/>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796062" y="1828694"/>
            <a:ext cx="5509738" cy="1219306"/>
          </a:xfrm>
          <a:prstGeom prst="rect">
            <a:avLst/>
          </a:prstGeom>
          <a:ln w="12700">
            <a:solidFill>
              <a:schemeClr val="bg1"/>
            </a:solidFill>
          </a:ln>
          <a:effectLst>
            <a:outerShdw blurRad="254000" sx="104000" sy="104000" algn="ctr" rotWithShape="0">
              <a:prstClr val="black">
                <a:alpha val="70000"/>
              </a:prstClr>
            </a:outerShdw>
          </a:effectLst>
        </p:spPr>
      </p:pic>
    </p:spTree>
    <p:extLst>
      <p:ext uri="{BB962C8B-B14F-4D97-AF65-F5344CB8AC3E}">
        <p14:creationId xmlns:p14="http://schemas.microsoft.com/office/powerpoint/2010/main" val="412388166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p:cTn id="7" dur="1500" fill="hold"/>
                                        <p:tgtEl>
                                          <p:spTgt spid="5"/>
                                        </p:tgtEl>
                                        <p:attrNameLst>
                                          <p:attrName>ppt_w</p:attrName>
                                        </p:attrNameLst>
                                      </p:cBhvr>
                                      <p:tavLst>
                                        <p:tav tm="0">
                                          <p:val>
                                            <p:fltVal val="0"/>
                                          </p:val>
                                        </p:tav>
                                        <p:tav tm="100000">
                                          <p:val>
                                            <p:strVal val="#ppt_w"/>
                                          </p:val>
                                        </p:tav>
                                      </p:tavLst>
                                    </p:anim>
                                    <p:anim calcmode="lin" valueType="num">
                                      <p:cBhvr>
                                        <p:cTn id="8" dur="1500" fill="hold"/>
                                        <p:tgtEl>
                                          <p:spTgt spid="5"/>
                                        </p:tgtEl>
                                        <p:attrNameLst>
                                          <p:attrName>ppt_h</p:attrName>
                                        </p:attrNameLst>
                                      </p:cBhvr>
                                      <p:tavLst>
                                        <p:tav tm="0">
                                          <p:val>
                                            <p:fltVal val="0"/>
                                          </p:val>
                                        </p:tav>
                                        <p:tav tm="100000">
                                          <p:val>
                                            <p:strVal val="#ppt_h"/>
                                          </p:val>
                                        </p:tav>
                                      </p:tavLst>
                                    </p:anim>
                                    <p:animEffect transition="in" filter="fade">
                                      <p:cBhvr>
                                        <p:cTn id="9" dur="1500"/>
                                        <p:tgtEl>
                                          <p:spTgt spid="5"/>
                                        </p:tgtEl>
                                      </p:cBhvr>
                                    </p:animEffect>
                                  </p:childTnLst>
                                </p:cTn>
                              </p:par>
                              <p:par>
                                <p:cTn id="10" presetID="42" presetClass="path" presetSubtype="0" accel="50000" decel="50000" fill="hold" nodeType="withEffect">
                                  <p:stCondLst>
                                    <p:cond delay="1000"/>
                                  </p:stCondLst>
                                  <p:childTnLst>
                                    <p:animMotion origin="layout" path="M -4.44444E-6 1.18668E-6 L -0.04861 -0.02221 " pathEditMode="relative" rAng="0" ptsTypes="AA">
                                      <p:cBhvr>
                                        <p:cTn id="11" dur="1500" fill="hold"/>
                                        <p:tgtEl>
                                          <p:spTgt spid="5"/>
                                        </p:tgtEl>
                                        <p:attrNameLst>
                                          <p:attrName>ppt_x</p:attrName>
                                          <p:attrName>ppt_y</p:attrName>
                                        </p:attrNameLst>
                                      </p:cBhvr>
                                      <p:rCtr x="-2431" y="-111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600" dirty="0" smtClean="0"/>
              <a:t>Some Key Policy Drivers</a:t>
            </a:r>
            <a:endParaRPr lang="en-US" sz="3600" dirty="0"/>
          </a:p>
        </p:txBody>
      </p:sp>
      <p:sp>
        <p:nvSpPr>
          <p:cNvPr id="7" name="Footer Placeholder 3"/>
          <p:cNvSpPr txBox="1">
            <a:spLocks/>
          </p:cNvSpPr>
          <p:nvPr/>
        </p:nvSpPr>
        <p:spPr>
          <a:xfrm>
            <a:off x="8499423" y="6396591"/>
            <a:ext cx="423234" cy="365125"/>
          </a:xfrm>
          <a:prstGeom prst="rect">
            <a:avLst/>
          </a:prstGeom>
        </p:spPr>
        <p:txBody>
          <a:bodyPr vert="horz" wrap="none" lIns="91440" tIns="45720" rIns="91440" bIns="45720" rtlCol="0" anchor="b"/>
          <a:lstStyle>
            <a:defPPr>
              <a:defRPr lang="en-US"/>
            </a:defPPr>
            <a:lvl1pPr marL="0" algn="ctr" defTabSz="457144" rtl="0" eaLnBrk="1" latinLnBrk="0" hangingPunct="1">
              <a:defRPr sz="1200" kern="1200">
                <a:solidFill>
                  <a:schemeClr val="tx1">
                    <a:tint val="75000"/>
                  </a:schemeClr>
                </a:solidFill>
                <a:latin typeface="+mn-lt"/>
                <a:ea typeface="+mn-ea"/>
                <a:cs typeface="+mn-cs"/>
              </a:defRPr>
            </a:lvl1pPr>
            <a:lvl2pPr marL="457144" algn="l" defTabSz="457144" rtl="0" eaLnBrk="1" latinLnBrk="0" hangingPunct="1">
              <a:defRPr sz="1800" kern="1200">
                <a:solidFill>
                  <a:schemeClr val="tx1"/>
                </a:solidFill>
                <a:latin typeface="+mn-lt"/>
                <a:ea typeface="+mn-ea"/>
                <a:cs typeface="+mn-cs"/>
              </a:defRPr>
            </a:lvl2pPr>
            <a:lvl3pPr marL="914287" algn="l" defTabSz="457144" rtl="0" eaLnBrk="1" latinLnBrk="0" hangingPunct="1">
              <a:defRPr sz="1800" kern="1200">
                <a:solidFill>
                  <a:schemeClr val="tx1"/>
                </a:solidFill>
                <a:latin typeface="+mn-lt"/>
                <a:ea typeface="+mn-ea"/>
                <a:cs typeface="+mn-cs"/>
              </a:defRPr>
            </a:lvl3pPr>
            <a:lvl4pPr marL="1371431" algn="l" defTabSz="457144" rtl="0" eaLnBrk="1" latinLnBrk="0" hangingPunct="1">
              <a:defRPr sz="1800" kern="1200">
                <a:solidFill>
                  <a:schemeClr val="tx1"/>
                </a:solidFill>
                <a:latin typeface="+mn-lt"/>
                <a:ea typeface="+mn-ea"/>
                <a:cs typeface="+mn-cs"/>
              </a:defRPr>
            </a:lvl4pPr>
            <a:lvl5pPr marL="1828574" algn="l" defTabSz="457144" rtl="0" eaLnBrk="1" latinLnBrk="0" hangingPunct="1">
              <a:defRPr sz="1800" kern="1200">
                <a:solidFill>
                  <a:schemeClr val="tx1"/>
                </a:solidFill>
                <a:latin typeface="+mn-lt"/>
                <a:ea typeface="+mn-ea"/>
                <a:cs typeface="+mn-cs"/>
              </a:defRPr>
            </a:lvl5pPr>
            <a:lvl6pPr marL="2285717" algn="l" defTabSz="457144" rtl="0" eaLnBrk="1" latinLnBrk="0" hangingPunct="1">
              <a:defRPr sz="1800" kern="1200">
                <a:solidFill>
                  <a:schemeClr val="tx1"/>
                </a:solidFill>
                <a:latin typeface="+mn-lt"/>
                <a:ea typeface="+mn-ea"/>
                <a:cs typeface="+mn-cs"/>
              </a:defRPr>
            </a:lvl6pPr>
            <a:lvl7pPr marL="2742861" algn="l" defTabSz="457144" rtl="0" eaLnBrk="1" latinLnBrk="0" hangingPunct="1">
              <a:defRPr sz="1800" kern="1200">
                <a:solidFill>
                  <a:schemeClr val="tx1"/>
                </a:solidFill>
                <a:latin typeface="+mn-lt"/>
                <a:ea typeface="+mn-ea"/>
                <a:cs typeface="+mn-cs"/>
              </a:defRPr>
            </a:lvl7pPr>
            <a:lvl8pPr marL="3200004" algn="l" defTabSz="457144" rtl="0" eaLnBrk="1" latinLnBrk="0" hangingPunct="1">
              <a:defRPr sz="1800" kern="1200">
                <a:solidFill>
                  <a:schemeClr val="tx1"/>
                </a:solidFill>
                <a:latin typeface="+mn-lt"/>
                <a:ea typeface="+mn-ea"/>
                <a:cs typeface="+mn-cs"/>
              </a:defRPr>
            </a:lvl8pPr>
            <a:lvl9pPr marL="3657148" algn="l" defTabSz="457144" rtl="0" eaLnBrk="1" latinLnBrk="0" hangingPunct="1">
              <a:defRPr sz="1800" kern="1200">
                <a:solidFill>
                  <a:schemeClr val="tx1"/>
                </a:solidFill>
                <a:latin typeface="+mn-lt"/>
                <a:ea typeface="+mn-ea"/>
                <a:cs typeface="+mn-cs"/>
              </a:defRPr>
            </a:lvl9pPr>
          </a:lstStyle>
          <a:p>
            <a:r>
              <a:rPr lang="en-US" b="1" dirty="0" smtClean="0">
                <a:solidFill>
                  <a:srgbClr val="4A4A30">
                    <a:tint val="75000"/>
                  </a:srgbClr>
                </a:solidFill>
              </a:rPr>
              <a:t>5</a:t>
            </a:r>
            <a:endParaRPr lang="en-US" b="1" dirty="0"/>
          </a:p>
        </p:txBody>
      </p:sp>
      <p:grpSp>
        <p:nvGrpSpPr>
          <p:cNvPr id="8" name="Group 7"/>
          <p:cNvGrpSpPr/>
          <p:nvPr/>
        </p:nvGrpSpPr>
        <p:grpSpPr>
          <a:xfrm>
            <a:off x="1133660" y="1090606"/>
            <a:ext cx="6867359" cy="4899521"/>
            <a:chOff x="1133660" y="1090606"/>
            <a:chExt cx="6867359" cy="4899521"/>
          </a:xfrm>
        </p:grpSpPr>
        <p:sp>
          <p:nvSpPr>
            <p:cNvPr id="9" name="Freeform 8"/>
            <p:cNvSpPr/>
            <p:nvPr/>
          </p:nvSpPr>
          <p:spPr>
            <a:xfrm rot="21600000">
              <a:off x="1143008" y="1094687"/>
              <a:ext cx="6858010" cy="641561"/>
            </a:xfrm>
            <a:custGeom>
              <a:avLst/>
              <a:gdLst>
                <a:gd name="connsiteX0" fmla="*/ 0 w 6858010"/>
                <a:gd name="connsiteY0" fmla="*/ 0 h 641559"/>
                <a:gd name="connsiteX1" fmla="*/ 6537231 w 6858010"/>
                <a:gd name="connsiteY1" fmla="*/ 0 h 641559"/>
                <a:gd name="connsiteX2" fmla="*/ 6858010 w 6858010"/>
                <a:gd name="connsiteY2" fmla="*/ 320780 h 641559"/>
                <a:gd name="connsiteX3" fmla="*/ 6537231 w 6858010"/>
                <a:gd name="connsiteY3" fmla="*/ 641559 h 641559"/>
                <a:gd name="connsiteX4" fmla="*/ 0 w 6858010"/>
                <a:gd name="connsiteY4" fmla="*/ 641559 h 641559"/>
                <a:gd name="connsiteX5" fmla="*/ 0 w 6858010"/>
                <a:gd name="connsiteY5" fmla="*/ 0 h 6415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58010" h="641559">
                  <a:moveTo>
                    <a:pt x="6858010" y="641558"/>
                  </a:moveTo>
                  <a:lnTo>
                    <a:pt x="320779" y="641558"/>
                  </a:lnTo>
                  <a:lnTo>
                    <a:pt x="0" y="320779"/>
                  </a:lnTo>
                  <a:lnTo>
                    <a:pt x="320779" y="1"/>
                  </a:lnTo>
                  <a:lnTo>
                    <a:pt x="6858010" y="1"/>
                  </a:lnTo>
                  <a:lnTo>
                    <a:pt x="6858010" y="641558"/>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677640" tIns="60961" rIns="113792" bIns="60961" numCol="1" spcCol="1270" anchor="ctr" anchorCtr="0">
              <a:noAutofit/>
            </a:bodyPr>
            <a:lstStyle/>
            <a:p>
              <a:pPr lvl="0" algn="ctr" defTabSz="711200">
                <a:lnSpc>
                  <a:spcPct val="90000"/>
                </a:lnSpc>
                <a:spcBef>
                  <a:spcPct val="0"/>
                </a:spcBef>
                <a:spcAft>
                  <a:spcPct val="35000"/>
                </a:spcAft>
              </a:pPr>
              <a:r>
                <a:rPr lang="en-US" sz="1600" b="1" u="sng" kern="1200" dirty="0" smtClean="0"/>
                <a:t>Storage</a:t>
              </a:r>
              <a:r>
                <a:rPr lang="en-US" sz="1600" kern="1200" dirty="0" smtClean="0"/>
                <a:t>: Scaling &amp; becoming cost-effective due to cost declines, policy, solar + storage</a:t>
              </a:r>
              <a:endParaRPr lang="en-US" sz="1600" kern="1200" dirty="0"/>
            </a:p>
          </p:txBody>
        </p:sp>
        <p:sp>
          <p:nvSpPr>
            <p:cNvPr id="10" name="Oval 9"/>
            <p:cNvSpPr/>
            <p:nvPr/>
          </p:nvSpPr>
          <p:spPr>
            <a:xfrm>
              <a:off x="1133660" y="1090606"/>
              <a:ext cx="698660" cy="707387"/>
            </a:xfrm>
            <a:prstGeom prst="ellipse">
              <a:avLst/>
            </a:prstGeom>
            <a:blipFill rotWithShape="1">
              <a:blip r:embed="rId3"/>
              <a:stretch>
                <a:fillRect/>
              </a:stretch>
            </a:blipFill>
          </p:spPr>
          <p:style>
            <a:lnRef idx="2">
              <a:schemeClr val="lt1">
                <a:hueOff val="0"/>
                <a:satOff val="0"/>
                <a:lumOff val="0"/>
                <a:alphaOff val="0"/>
              </a:schemeClr>
            </a:lnRef>
            <a:fillRef idx="1">
              <a:scrgbClr r="0" g="0" b="0"/>
            </a:fillRef>
            <a:effectRef idx="0">
              <a:schemeClr val="accent3">
                <a:tint val="50000"/>
                <a:hueOff val="0"/>
                <a:satOff val="0"/>
                <a:lumOff val="0"/>
                <a:alphaOff val="0"/>
              </a:schemeClr>
            </a:effectRef>
            <a:fontRef idx="minor">
              <a:schemeClr val="lt1">
                <a:hueOff val="0"/>
                <a:satOff val="0"/>
                <a:lumOff val="0"/>
                <a:alphaOff val="0"/>
              </a:schemeClr>
            </a:fontRef>
          </p:style>
        </p:sp>
        <p:sp>
          <p:nvSpPr>
            <p:cNvPr id="11" name="Freeform 10"/>
            <p:cNvSpPr/>
            <p:nvPr/>
          </p:nvSpPr>
          <p:spPr>
            <a:xfrm rot="21600000">
              <a:off x="1143008" y="1987061"/>
              <a:ext cx="6858010" cy="596202"/>
            </a:xfrm>
            <a:custGeom>
              <a:avLst/>
              <a:gdLst>
                <a:gd name="connsiteX0" fmla="*/ 0 w 6858010"/>
                <a:gd name="connsiteY0" fmla="*/ 0 h 596200"/>
                <a:gd name="connsiteX1" fmla="*/ 6559910 w 6858010"/>
                <a:gd name="connsiteY1" fmla="*/ 0 h 596200"/>
                <a:gd name="connsiteX2" fmla="*/ 6858010 w 6858010"/>
                <a:gd name="connsiteY2" fmla="*/ 298100 h 596200"/>
                <a:gd name="connsiteX3" fmla="*/ 6559910 w 6858010"/>
                <a:gd name="connsiteY3" fmla="*/ 596200 h 596200"/>
                <a:gd name="connsiteX4" fmla="*/ 0 w 6858010"/>
                <a:gd name="connsiteY4" fmla="*/ 596200 h 596200"/>
                <a:gd name="connsiteX5" fmla="*/ 0 w 6858010"/>
                <a:gd name="connsiteY5" fmla="*/ 0 h 59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58010" h="596200">
                  <a:moveTo>
                    <a:pt x="6858010" y="596199"/>
                  </a:moveTo>
                  <a:lnTo>
                    <a:pt x="298100" y="596199"/>
                  </a:lnTo>
                  <a:lnTo>
                    <a:pt x="0" y="298100"/>
                  </a:lnTo>
                  <a:lnTo>
                    <a:pt x="298100" y="1"/>
                  </a:lnTo>
                  <a:lnTo>
                    <a:pt x="6858010" y="1"/>
                  </a:lnTo>
                  <a:lnTo>
                    <a:pt x="6858010" y="596199"/>
                  </a:lnTo>
                  <a:close/>
                </a:path>
              </a:pathLst>
            </a:custGeom>
          </p:spPr>
          <p:style>
            <a:lnRef idx="2">
              <a:schemeClr val="lt1">
                <a:hueOff val="0"/>
                <a:satOff val="0"/>
                <a:lumOff val="0"/>
                <a:alphaOff val="0"/>
              </a:schemeClr>
            </a:lnRef>
            <a:fillRef idx="1">
              <a:schemeClr val="accent3">
                <a:hueOff val="2250053"/>
                <a:satOff val="-3376"/>
                <a:lumOff val="-549"/>
                <a:alphaOff val="0"/>
              </a:schemeClr>
            </a:fillRef>
            <a:effectRef idx="0">
              <a:schemeClr val="accent3">
                <a:hueOff val="2250053"/>
                <a:satOff val="-3376"/>
                <a:lumOff val="-549"/>
                <a:alphaOff val="0"/>
              </a:schemeClr>
            </a:effectRef>
            <a:fontRef idx="minor">
              <a:schemeClr val="lt1"/>
            </a:fontRef>
          </p:style>
          <p:txBody>
            <a:bodyPr spcFirstLastPara="0" vert="horz" wrap="square" lIns="666300" tIns="60961" rIns="113792" bIns="60961" numCol="1" spcCol="1270" anchor="ctr" anchorCtr="0">
              <a:noAutofit/>
            </a:bodyPr>
            <a:lstStyle/>
            <a:p>
              <a:pPr lvl="0" algn="ctr" defTabSz="711200">
                <a:lnSpc>
                  <a:spcPct val="90000"/>
                </a:lnSpc>
                <a:spcBef>
                  <a:spcPct val="0"/>
                </a:spcBef>
                <a:spcAft>
                  <a:spcPct val="35000"/>
                </a:spcAft>
              </a:pPr>
              <a:r>
                <a:rPr lang="en-US" sz="1600" b="1" u="sng" kern="1200" dirty="0" smtClean="0"/>
                <a:t>DR</a:t>
              </a:r>
              <a:r>
                <a:rPr lang="en-US" sz="1600" kern="1200" dirty="0" smtClean="0"/>
                <a:t>: Aggregation increasing economic viability, opening new markets, emerging direct residential ISO access</a:t>
              </a:r>
              <a:endParaRPr lang="en-US" sz="1600" kern="1200" dirty="0"/>
            </a:p>
          </p:txBody>
        </p:sp>
        <p:sp>
          <p:nvSpPr>
            <p:cNvPr id="12" name="Oval 11"/>
            <p:cNvSpPr/>
            <p:nvPr/>
          </p:nvSpPr>
          <p:spPr>
            <a:xfrm>
              <a:off x="1225721" y="2031448"/>
              <a:ext cx="495770" cy="546396"/>
            </a:xfrm>
            <a:prstGeom prst="ellipse">
              <a:avLst/>
            </a:prstGeom>
            <a:blipFill rotWithShape="1">
              <a:blip r:embed="rId4"/>
              <a:stretch>
                <a:fillRect/>
              </a:stretch>
            </a:blipFill>
          </p:spPr>
          <p:style>
            <a:lnRef idx="2">
              <a:schemeClr val="lt1">
                <a:hueOff val="0"/>
                <a:satOff val="0"/>
                <a:lumOff val="0"/>
                <a:alphaOff val="0"/>
              </a:schemeClr>
            </a:lnRef>
            <a:fillRef idx="1">
              <a:scrgbClr r="0" g="0" b="0"/>
            </a:fillRef>
            <a:effectRef idx="0">
              <a:schemeClr val="accent3">
                <a:tint val="50000"/>
                <a:hueOff val="2150439"/>
                <a:satOff val="-2822"/>
                <a:lumOff val="-278"/>
                <a:alphaOff val="0"/>
              </a:schemeClr>
            </a:effectRef>
            <a:fontRef idx="minor">
              <a:schemeClr val="lt1">
                <a:hueOff val="0"/>
                <a:satOff val="0"/>
                <a:lumOff val="0"/>
                <a:alphaOff val="0"/>
              </a:schemeClr>
            </a:fontRef>
          </p:style>
        </p:sp>
        <p:sp>
          <p:nvSpPr>
            <p:cNvPr id="13" name="Freeform 12"/>
            <p:cNvSpPr/>
            <p:nvPr/>
          </p:nvSpPr>
          <p:spPr>
            <a:xfrm rot="21600000">
              <a:off x="1143008" y="2838780"/>
              <a:ext cx="6858010" cy="596201"/>
            </a:xfrm>
            <a:custGeom>
              <a:avLst/>
              <a:gdLst>
                <a:gd name="connsiteX0" fmla="*/ 0 w 6858010"/>
                <a:gd name="connsiteY0" fmla="*/ 0 h 596200"/>
                <a:gd name="connsiteX1" fmla="*/ 6559910 w 6858010"/>
                <a:gd name="connsiteY1" fmla="*/ 0 h 596200"/>
                <a:gd name="connsiteX2" fmla="*/ 6858010 w 6858010"/>
                <a:gd name="connsiteY2" fmla="*/ 298100 h 596200"/>
                <a:gd name="connsiteX3" fmla="*/ 6559910 w 6858010"/>
                <a:gd name="connsiteY3" fmla="*/ 596200 h 596200"/>
                <a:gd name="connsiteX4" fmla="*/ 0 w 6858010"/>
                <a:gd name="connsiteY4" fmla="*/ 596200 h 596200"/>
                <a:gd name="connsiteX5" fmla="*/ 0 w 6858010"/>
                <a:gd name="connsiteY5" fmla="*/ 0 h 59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58010" h="596200">
                  <a:moveTo>
                    <a:pt x="6858010" y="596199"/>
                  </a:moveTo>
                  <a:lnTo>
                    <a:pt x="298100" y="596199"/>
                  </a:lnTo>
                  <a:lnTo>
                    <a:pt x="0" y="298100"/>
                  </a:lnTo>
                  <a:lnTo>
                    <a:pt x="298100" y="1"/>
                  </a:lnTo>
                  <a:lnTo>
                    <a:pt x="6858010" y="1"/>
                  </a:lnTo>
                  <a:lnTo>
                    <a:pt x="6858010" y="596199"/>
                  </a:lnTo>
                  <a:close/>
                </a:path>
              </a:pathLst>
            </a:custGeom>
          </p:spPr>
          <p:style>
            <a:lnRef idx="2">
              <a:schemeClr val="lt1">
                <a:hueOff val="0"/>
                <a:satOff val="0"/>
                <a:lumOff val="0"/>
                <a:alphaOff val="0"/>
              </a:schemeClr>
            </a:lnRef>
            <a:fillRef idx="1">
              <a:schemeClr val="accent3">
                <a:hueOff val="4500106"/>
                <a:satOff val="-6752"/>
                <a:lumOff val="-1098"/>
                <a:alphaOff val="0"/>
              </a:schemeClr>
            </a:fillRef>
            <a:effectRef idx="0">
              <a:schemeClr val="accent3">
                <a:hueOff val="4500106"/>
                <a:satOff val="-6752"/>
                <a:lumOff val="-1098"/>
                <a:alphaOff val="0"/>
              </a:schemeClr>
            </a:effectRef>
            <a:fontRef idx="minor">
              <a:schemeClr val="lt1"/>
            </a:fontRef>
          </p:style>
          <p:txBody>
            <a:bodyPr spcFirstLastPara="0" vert="horz" wrap="square" lIns="666299" tIns="60961" rIns="113792" bIns="60960" numCol="1" spcCol="1270" anchor="ctr" anchorCtr="0">
              <a:noAutofit/>
            </a:bodyPr>
            <a:lstStyle/>
            <a:p>
              <a:pPr lvl="0" algn="ctr" defTabSz="711200">
                <a:lnSpc>
                  <a:spcPct val="90000"/>
                </a:lnSpc>
                <a:spcBef>
                  <a:spcPct val="0"/>
                </a:spcBef>
                <a:spcAft>
                  <a:spcPct val="35000"/>
                </a:spcAft>
              </a:pPr>
              <a:r>
                <a:rPr lang="en-US" sz="1600" b="1" u="sng" kern="1200" dirty="0" smtClean="0"/>
                <a:t>EV</a:t>
              </a:r>
              <a:r>
                <a:rPr lang="en-US" sz="1600" kern="1200" dirty="0" smtClean="0"/>
                <a:t>: State will reduce CO2 emissions in transport market, IOUs rolling out 1000s of charging stations</a:t>
              </a:r>
              <a:endParaRPr lang="en-US" sz="1600" kern="1200" dirty="0"/>
            </a:p>
          </p:txBody>
        </p:sp>
        <p:sp>
          <p:nvSpPr>
            <p:cNvPr id="14" name="Oval 13"/>
            <p:cNvSpPr/>
            <p:nvPr/>
          </p:nvSpPr>
          <p:spPr>
            <a:xfrm>
              <a:off x="1147137" y="2859965"/>
              <a:ext cx="605830" cy="554208"/>
            </a:xfrm>
            <a:prstGeom prst="ellipse">
              <a:avLst/>
            </a:prstGeom>
            <a:blipFill rotWithShape="1">
              <a:blip r:embed="rId5"/>
              <a:stretch>
                <a:fillRect/>
              </a:stretch>
            </a:blipFill>
          </p:spPr>
          <p:style>
            <a:lnRef idx="2">
              <a:schemeClr val="lt1">
                <a:hueOff val="0"/>
                <a:satOff val="0"/>
                <a:lumOff val="0"/>
                <a:alphaOff val="0"/>
              </a:schemeClr>
            </a:lnRef>
            <a:fillRef idx="1">
              <a:scrgbClr r="0" g="0" b="0"/>
            </a:fillRef>
            <a:effectRef idx="0">
              <a:schemeClr val="accent3">
                <a:tint val="50000"/>
                <a:hueOff val="4300878"/>
                <a:satOff val="-5643"/>
                <a:lumOff val="-555"/>
                <a:alphaOff val="0"/>
              </a:schemeClr>
            </a:effectRef>
            <a:fontRef idx="minor">
              <a:schemeClr val="lt1">
                <a:hueOff val="0"/>
                <a:satOff val="0"/>
                <a:lumOff val="0"/>
                <a:alphaOff val="0"/>
              </a:schemeClr>
            </a:fontRef>
          </p:style>
        </p:sp>
        <p:sp>
          <p:nvSpPr>
            <p:cNvPr id="15" name="Freeform 14"/>
            <p:cNvSpPr/>
            <p:nvPr/>
          </p:nvSpPr>
          <p:spPr>
            <a:xfrm>
              <a:off x="1143008" y="3690500"/>
              <a:ext cx="6858010" cy="669350"/>
            </a:xfrm>
            <a:custGeom>
              <a:avLst/>
              <a:gdLst>
                <a:gd name="connsiteX0" fmla="*/ 0 w 6858010"/>
                <a:gd name="connsiteY0" fmla="*/ 0 h 596200"/>
                <a:gd name="connsiteX1" fmla="*/ 6559910 w 6858010"/>
                <a:gd name="connsiteY1" fmla="*/ 0 h 596200"/>
                <a:gd name="connsiteX2" fmla="*/ 6858010 w 6858010"/>
                <a:gd name="connsiteY2" fmla="*/ 298100 h 596200"/>
                <a:gd name="connsiteX3" fmla="*/ 6559910 w 6858010"/>
                <a:gd name="connsiteY3" fmla="*/ 596200 h 596200"/>
                <a:gd name="connsiteX4" fmla="*/ 0 w 6858010"/>
                <a:gd name="connsiteY4" fmla="*/ 596200 h 596200"/>
                <a:gd name="connsiteX5" fmla="*/ 0 w 6858010"/>
                <a:gd name="connsiteY5" fmla="*/ 0 h 59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58010" h="596200">
                  <a:moveTo>
                    <a:pt x="6858010" y="596199"/>
                  </a:moveTo>
                  <a:lnTo>
                    <a:pt x="298100" y="596199"/>
                  </a:lnTo>
                  <a:lnTo>
                    <a:pt x="0" y="298100"/>
                  </a:lnTo>
                  <a:lnTo>
                    <a:pt x="298100" y="1"/>
                  </a:lnTo>
                  <a:lnTo>
                    <a:pt x="6858010" y="1"/>
                  </a:lnTo>
                  <a:lnTo>
                    <a:pt x="6858010" y="596199"/>
                  </a:lnTo>
                  <a:close/>
                </a:path>
              </a:pathLst>
            </a:custGeom>
          </p:spPr>
          <p:style>
            <a:lnRef idx="2">
              <a:schemeClr val="lt1">
                <a:hueOff val="0"/>
                <a:satOff val="0"/>
                <a:lumOff val="0"/>
                <a:alphaOff val="0"/>
              </a:schemeClr>
            </a:lnRef>
            <a:fillRef idx="1">
              <a:schemeClr val="accent3">
                <a:hueOff val="6750158"/>
                <a:satOff val="-10128"/>
                <a:lumOff val="-1647"/>
                <a:alphaOff val="0"/>
              </a:schemeClr>
            </a:fillRef>
            <a:effectRef idx="0">
              <a:schemeClr val="accent3">
                <a:hueOff val="6750158"/>
                <a:satOff val="-10128"/>
                <a:lumOff val="-1647"/>
                <a:alphaOff val="0"/>
              </a:schemeClr>
            </a:effectRef>
            <a:fontRef idx="minor">
              <a:schemeClr val="lt1"/>
            </a:fontRef>
          </p:style>
          <p:txBody>
            <a:bodyPr spcFirstLastPara="0" vert="horz" wrap="square" lIns="666300" tIns="60961" rIns="113792" bIns="60960" numCol="1" spcCol="1270" anchor="ctr" anchorCtr="0">
              <a:noAutofit/>
            </a:bodyPr>
            <a:lstStyle/>
            <a:p>
              <a:pPr lvl="0" algn="ctr" defTabSz="711200">
                <a:lnSpc>
                  <a:spcPct val="90000"/>
                </a:lnSpc>
                <a:spcBef>
                  <a:spcPct val="0"/>
                </a:spcBef>
                <a:spcAft>
                  <a:spcPct val="35000"/>
                </a:spcAft>
              </a:pPr>
              <a:r>
                <a:rPr lang="en-US" sz="1600" b="1" u="sng" dirty="0" smtClean="0"/>
                <a:t>SB350</a:t>
              </a:r>
              <a:r>
                <a:rPr lang="en-US" sz="1600" kern="1200" dirty="0" smtClean="0"/>
                <a:t>: must double in CA by 2030, real-time M&amp;V to drive creative financing</a:t>
              </a:r>
              <a:endParaRPr lang="en-US" sz="1600" kern="1200" dirty="0"/>
            </a:p>
          </p:txBody>
        </p:sp>
        <p:sp>
          <p:nvSpPr>
            <p:cNvPr id="16" name="Oval 15"/>
            <p:cNvSpPr/>
            <p:nvPr/>
          </p:nvSpPr>
          <p:spPr>
            <a:xfrm>
              <a:off x="1225721" y="3688489"/>
              <a:ext cx="492814" cy="555861"/>
            </a:xfrm>
            <a:prstGeom prst="ellipse">
              <a:avLst/>
            </a:prstGeom>
            <a:blipFill rotWithShape="1">
              <a:blip r:embed="rId6"/>
              <a:stretch>
                <a:fillRect/>
              </a:stretch>
            </a:blipFill>
          </p:spPr>
          <p:style>
            <a:lnRef idx="2">
              <a:schemeClr val="lt1">
                <a:hueOff val="0"/>
                <a:satOff val="0"/>
                <a:lumOff val="0"/>
                <a:alphaOff val="0"/>
              </a:schemeClr>
            </a:lnRef>
            <a:fillRef idx="1">
              <a:scrgbClr r="0" g="0" b="0"/>
            </a:fillRef>
            <a:effectRef idx="0">
              <a:schemeClr val="accent3">
                <a:tint val="50000"/>
                <a:hueOff val="6451317"/>
                <a:satOff val="-8465"/>
                <a:lumOff val="-833"/>
                <a:alphaOff val="0"/>
              </a:schemeClr>
            </a:effectRef>
            <a:fontRef idx="minor">
              <a:schemeClr val="lt1">
                <a:hueOff val="0"/>
                <a:satOff val="0"/>
                <a:lumOff val="0"/>
                <a:alphaOff val="0"/>
              </a:schemeClr>
            </a:fontRef>
          </p:style>
        </p:sp>
        <p:sp>
          <p:nvSpPr>
            <p:cNvPr id="18" name="Freeform 17"/>
            <p:cNvSpPr/>
            <p:nvPr/>
          </p:nvSpPr>
          <p:spPr>
            <a:xfrm>
              <a:off x="1143008" y="4572000"/>
              <a:ext cx="6858011" cy="1418127"/>
            </a:xfrm>
            <a:custGeom>
              <a:avLst/>
              <a:gdLst>
                <a:gd name="connsiteX0" fmla="*/ 0 w 6858010"/>
                <a:gd name="connsiteY0" fmla="*/ 0 h 596200"/>
                <a:gd name="connsiteX1" fmla="*/ 6559910 w 6858010"/>
                <a:gd name="connsiteY1" fmla="*/ 0 h 596200"/>
                <a:gd name="connsiteX2" fmla="*/ 6858010 w 6858010"/>
                <a:gd name="connsiteY2" fmla="*/ 298100 h 596200"/>
                <a:gd name="connsiteX3" fmla="*/ 6559910 w 6858010"/>
                <a:gd name="connsiteY3" fmla="*/ 596200 h 596200"/>
                <a:gd name="connsiteX4" fmla="*/ 0 w 6858010"/>
                <a:gd name="connsiteY4" fmla="*/ 596200 h 596200"/>
                <a:gd name="connsiteX5" fmla="*/ 0 w 6858010"/>
                <a:gd name="connsiteY5" fmla="*/ 0 h 59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58010" h="596200">
                  <a:moveTo>
                    <a:pt x="6858010" y="596199"/>
                  </a:moveTo>
                  <a:lnTo>
                    <a:pt x="298100" y="596199"/>
                  </a:lnTo>
                  <a:lnTo>
                    <a:pt x="0" y="298100"/>
                  </a:lnTo>
                  <a:lnTo>
                    <a:pt x="298100" y="1"/>
                  </a:lnTo>
                  <a:lnTo>
                    <a:pt x="6858010" y="1"/>
                  </a:lnTo>
                  <a:lnTo>
                    <a:pt x="6858010" y="596199"/>
                  </a:lnTo>
                  <a:close/>
                </a:path>
              </a:pathLst>
            </a:custGeom>
          </p:spPr>
          <p:style>
            <a:lnRef idx="2">
              <a:schemeClr val="lt1">
                <a:hueOff val="0"/>
                <a:satOff val="0"/>
                <a:lumOff val="0"/>
                <a:alphaOff val="0"/>
              </a:schemeClr>
            </a:lnRef>
            <a:fillRef idx="1">
              <a:schemeClr val="accent3">
                <a:hueOff val="11250264"/>
                <a:satOff val="-16880"/>
                <a:lumOff val="-2745"/>
                <a:alphaOff val="0"/>
              </a:schemeClr>
            </a:fillRef>
            <a:effectRef idx="0">
              <a:schemeClr val="accent3">
                <a:hueOff val="11250264"/>
                <a:satOff val="-16880"/>
                <a:lumOff val="-2745"/>
                <a:alphaOff val="0"/>
              </a:schemeClr>
            </a:effectRef>
            <a:fontRef idx="minor">
              <a:schemeClr val="lt1"/>
            </a:fontRef>
          </p:style>
          <p:txBody>
            <a:bodyPr spcFirstLastPara="0" vert="horz" wrap="square" lIns="666300" tIns="60961" rIns="113793" bIns="60960" numCol="1" spcCol="1270" anchor="ctr" anchorCtr="0">
              <a:noAutofit/>
            </a:bodyPr>
            <a:lstStyle/>
            <a:p>
              <a:pPr lvl="0" algn="ctr" defTabSz="711200">
                <a:lnSpc>
                  <a:spcPct val="90000"/>
                </a:lnSpc>
                <a:spcBef>
                  <a:spcPct val="0"/>
                </a:spcBef>
                <a:spcAft>
                  <a:spcPct val="35000"/>
                </a:spcAft>
              </a:pPr>
              <a:r>
                <a:rPr lang="en-US" sz="1600" b="1" u="sng" kern="1200" dirty="0" smtClean="0"/>
                <a:t>SMUD Strategic Directives (SDs)</a:t>
              </a:r>
              <a:r>
                <a:rPr lang="en-US" sz="1600" kern="1200" dirty="0" smtClean="0"/>
                <a:t>: Competitive Rates (SD2), Access to Credit Markets (SD3), Reliability (SD4),</a:t>
              </a:r>
              <a:r>
                <a:rPr lang="en-US" sz="1600" dirty="0" smtClean="0"/>
                <a:t> </a:t>
              </a:r>
              <a:r>
                <a:rPr lang="en-US" sz="1600" dirty="0"/>
                <a:t>Environmental Leadership (</a:t>
              </a:r>
              <a:r>
                <a:rPr lang="en-US" sz="1600" dirty="0" smtClean="0"/>
                <a:t>SD7), </a:t>
              </a:r>
              <a:r>
                <a:rPr lang="en-US" sz="1600" dirty="0"/>
                <a:t>Resource Planning (</a:t>
              </a:r>
              <a:r>
                <a:rPr lang="en-US" sz="1600" dirty="0" smtClean="0"/>
                <a:t>SD9), </a:t>
              </a:r>
              <a:r>
                <a:rPr lang="en-US" sz="1600" kern="1200" dirty="0" smtClean="0"/>
                <a:t>Public Power </a:t>
              </a:r>
              <a:r>
                <a:rPr lang="en-US" sz="1600" dirty="0"/>
                <a:t>Business Model (</a:t>
              </a:r>
              <a:r>
                <a:rPr lang="en-US" sz="1600" dirty="0" smtClean="0"/>
                <a:t>SD11), </a:t>
              </a:r>
              <a:r>
                <a:rPr lang="en-US" sz="1600" kern="1200" dirty="0" smtClean="0"/>
                <a:t>Enterprise </a:t>
              </a:r>
              <a:r>
                <a:rPr lang="en-US" sz="1600" dirty="0"/>
                <a:t>Risk Management (</a:t>
              </a:r>
              <a:r>
                <a:rPr lang="en-US" sz="1600" dirty="0" smtClean="0"/>
                <a:t>SD17), </a:t>
              </a:r>
              <a:r>
                <a:rPr lang="en-US" sz="1600" kern="1200" dirty="0" smtClean="0"/>
                <a:t>Emerging Technologies (SD18)</a:t>
              </a:r>
              <a:endParaRPr lang="en-US" sz="1600" kern="1200" dirty="0"/>
            </a:p>
          </p:txBody>
        </p:sp>
      </p:grpSp>
      <p:sp>
        <p:nvSpPr>
          <p:cNvPr id="19" name="Oval 18"/>
          <p:cNvSpPr/>
          <p:nvPr/>
        </p:nvSpPr>
        <p:spPr>
          <a:xfrm>
            <a:off x="1099374" y="4925129"/>
            <a:ext cx="701355" cy="711868"/>
          </a:xfrm>
          <a:prstGeom prst="ellipse">
            <a:avLst/>
          </a:prstGeom>
          <a:blipFill rotWithShape="1">
            <a:blip r:embed="rId6"/>
            <a:stretch>
              <a:fillRect/>
            </a:stretch>
          </a:blipFill>
        </p:spPr>
        <p:style>
          <a:lnRef idx="2">
            <a:schemeClr val="lt1">
              <a:hueOff val="0"/>
              <a:satOff val="0"/>
              <a:lumOff val="0"/>
              <a:alphaOff val="0"/>
            </a:schemeClr>
          </a:lnRef>
          <a:fillRef idx="1">
            <a:scrgbClr r="0" g="0" b="0"/>
          </a:fillRef>
          <a:effectRef idx="0">
            <a:schemeClr val="accent3">
              <a:tint val="50000"/>
              <a:hueOff val="6451317"/>
              <a:satOff val="-8465"/>
              <a:lumOff val="-833"/>
              <a:alphaOff val="0"/>
            </a:schemeClr>
          </a:effectRef>
          <a:fontRef idx="minor">
            <a:schemeClr val="lt1">
              <a:hueOff val="0"/>
              <a:satOff val="0"/>
              <a:lumOff val="0"/>
              <a:alphaOff val="0"/>
            </a:schemeClr>
          </a:fontRef>
        </p:style>
      </p:sp>
    </p:spTree>
    <p:extLst>
      <p:ext uri="{BB962C8B-B14F-4D97-AF65-F5344CB8AC3E}">
        <p14:creationId xmlns:p14="http://schemas.microsoft.com/office/powerpoint/2010/main" val="35481598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229600" cy="762000"/>
          </a:xfrm>
        </p:spPr>
        <p:txBody>
          <a:bodyPr>
            <a:normAutofit/>
          </a:bodyPr>
          <a:lstStyle/>
          <a:p>
            <a:r>
              <a:rPr lang="en-US" sz="3400" dirty="0" smtClean="0"/>
              <a:t>SMUD’s Planning Processes</a:t>
            </a:r>
            <a:endParaRPr lang="en-US" sz="3400" dirty="0">
              <a:solidFill>
                <a:srgbClr val="FF0000"/>
              </a:solidFill>
            </a:endParaRPr>
          </a:p>
        </p:txBody>
      </p:sp>
      <p:grpSp>
        <p:nvGrpSpPr>
          <p:cNvPr id="6" name="Group 5"/>
          <p:cNvGrpSpPr/>
          <p:nvPr/>
        </p:nvGrpSpPr>
        <p:grpSpPr>
          <a:xfrm>
            <a:off x="1617054" y="1066800"/>
            <a:ext cx="5444149" cy="5080012"/>
            <a:chOff x="1617054" y="1066800"/>
            <a:chExt cx="5444149" cy="5080012"/>
          </a:xfrm>
        </p:grpSpPr>
        <p:sp>
          <p:nvSpPr>
            <p:cNvPr id="7" name="Freeform 6"/>
            <p:cNvSpPr/>
            <p:nvPr/>
          </p:nvSpPr>
          <p:spPr>
            <a:xfrm>
              <a:off x="2926107" y="1066800"/>
              <a:ext cx="2870199" cy="2870199"/>
            </a:xfrm>
            <a:custGeom>
              <a:avLst/>
              <a:gdLst>
                <a:gd name="connsiteX0" fmla="*/ 0 w 2870199"/>
                <a:gd name="connsiteY0" fmla="*/ 1435100 h 2870199"/>
                <a:gd name="connsiteX1" fmla="*/ 1435100 w 2870199"/>
                <a:gd name="connsiteY1" fmla="*/ 0 h 2870199"/>
                <a:gd name="connsiteX2" fmla="*/ 2870200 w 2870199"/>
                <a:gd name="connsiteY2" fmla="*/ 1435100 h 2870199"/>
                <a:gd name="connsiteX3" fmla="*/ 1435100 w 2870199"/>
                <a:gd name="connsiteY3" fmla="*/ 2870200 h 2870199"/>
                <a:gd name="connsiteX4" fmla="*/ 0 w 2870199"/>
                <a:gd name="connsiteY4" fmla="*/ 1435100 h 28701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0199" h="2870199">
                  <a:moveTo>
                    <a:pt x="0" y="1435100"/>
                  </a:moveTo>
                  <a:cubicBezTo>
                    <a:pt x="0" y="642516"/>
                    <a:pt x="642516" y="0"/>
                    <a:pt x="1435100" y="0"/>
                  </a:cubicBezTo>
                  <a:cubicBezTo>
                    <a:pt x="2227684" y="0"/>
                    <a:pt x="2870200" y="642516"/>
                    <a:pt x="2870200" y="1435100"/>
                  </a:cubicBezTo>
                  <a:cubicBezTo>
                    <a:pt x="2870200" y="2227684"/>
                    <a:pt x="2227684" y="2870200"/>
                    <a:pt x="1435100" y="2870200"/>
                  </a:cubicBezTo>
                  <a:cubicBezTo>
                    <a:pt x="642516" y="2870200"/>
                    <a:pt x="0" y="2227684"/>
                    <a:pt x="0" y="1435100"/>
                  </a:cubicBezTo>
                  <a:close/>
                </a:path>
              </a:pathLst>
            </a:custGeom>
            <a:solidFill>
              <a:srgbClr val="74A433">
                <a:alpha val="50000"/>
              </a:srgbClr>
            </a:solidFill>
          </p:spPr>
          <p:style>
            <a:lnRef idx="2">
              <a:schemeClr val="lt1">
                <a:hueOff val="0"/>
                <a:satOff val="0"/>
                <a:lumOff val="0"/>
                <a:alphaOff val="0"/>
              </a:schemeClr>
            </a:lnRef>
            <a:fillRef idx="1">
              <a:scrgbClr r="0" g="0" b="0"/>
            </a:fillRef>
            <a:effectRef idx="0">
              <a:schemeClr val="accent3">
                <a:alpha val="50000"/>
                <a:hueOff val="0"/>
                <a:satOff val="0"/>
                <a:lumOff val="0"/>
                <a:alphaOff val="0"/>
              </a:schemeClr>
            </a:effectRef>
            <a:fontRef idx="minor">
              <a:schemeClr val="tx1"/>
            </a:fontRef>
          </p:style>
          <p:txBody>
            <a:bodyPr spcFirstLastPara="0" vert="horz" wrap="square" lIns="274320" tIns="640080" rIns="365760" bIns="1573090" numCol="1" spcCol="1270" anchor="ctr" anchorCtr="1">
              <a:noAutofit/>
            </a:bodyPr>
            <a:lstStyle/>
            <a:p>
              <a:pPr lvl="0" algn="ctr" defTabSz="622300">
                <a:lnSpc>
                  <a:spcPct val="90000"/>
                </a:lnSpc>
                <a:spcBef>
                  <a:spcPct val="0"/>
                </a:spcBef>
                <a:spcAft>
                  <a:spcPct val="35000"/>
                </a:spcAft>
              </a:pPr>
              <a:r>
                <a:rPr lang="en-US" sz="1400" b="1" kern="1200" baseline="0" dirty="0" smtClean="0">
                  <a:solidFill>
                    <a:schemeClr val="tx1"/>
                  </a:solidFill>
                  <a:effectLst>
                    <a:outerShdw blurRad="38100" dist="38100" dir="2700000" algn="tl">
                      <a:srgbClr val="000000">
                        <a:alpha val="43137"/>
                      </a:srgbClr>
                    </a:outerShdw>
                  </a:effectLst>
                </a:rPr>
                <a:t>Customer DER Resources</a:t>
              </a:r>
              <a:endParaRPr lang="en-US" sz="1400" b="1" kern="1200" baseline="0" dirty="0">
                <a:solidFill>
                  <a:schemeClr val="tx1"/>
                </a:solidFill>
                <a:effectLst>
                  <a:outerShdw blurRad="38100" dist="38100" dir="2700000" algn="tl">
                    <a:srgbClr val="000000">
                      <a:alpha val="43137"/>
                    </a:srgbClr>
                  </a:outerShdw>
                </a:effectLst>
              </a:endParaRPr>
            </a:p>
            <a:p>
              <a:pPr marL="171450" lvl="1" indent="-171450" algn="l" defTabSz="488950">
                <a:lnSpc>
                  <a:spcPct val="90000"/>
                </a:lnSpc>
                <a:spcBef>
                  <a:spcPct val="0"/>
                </a:spcBef>
                <a:spcAft>
                  <a:spcPts val="600"/>
                </a:spcAft>
                <a:buFont typeface="Arial" panose="020B0604020202020204" pitchFamily="34" charset="0"/>
                <a:buChar char="•"/>
              </a:pPr>
              <a:r>
                <a:rPr lang="en-US" sz="1200" kern="1200" baseline="0" dirty="0" smtClean="0">
                  <a:solidFill>
                    <a:schemeClr val="tx1"/>
                  </a:solidFill>
                </a:rPr>
                <a:t>Optimizing shared value of customer resources (locational, operational characteristics)</a:t>
              </a:r>
              <a:endParaRPr lang="en-US" sz="1200" kern="1200" baseline="0" dirty="0">
                <a:solidFill>
                  <a:schemeClr val="tx1"/>
                </a:solidFill>
              </a:endParaRPr>
            </a:p>
            <a:p>
              <a:pPr marL="171450" lvl="1" indent="-171450" algn="l" defTabSz="488950">
                <a:lnSpc>
                  <a:spcPct val="90000"/>
                </a:lnSpc>
                <a:spcBef>
                  <a:spcPct val="0"/>
                </a:spcBef>
                <a:spcAft>
                  <a:spcPct val="15000"/>
                </a:spcAft>
                <a:buFont typeface="Arial" panose="020B0604020202020204" pitchFamily="34" charset="0"/>
                <a:buChar char="•"/>
              </a:pPr>
              <a:r>
                <a:rPr lang="en-US" sz="1200" kern="1200" baseline="0" dirty="0" smtClean="0">
                  <a:solidFill>
                    <a:schemeClr val="tx1"/>
                  </a:solidFill>
                </a:rPr>
                <a:t>Getting rates, incentives to provide right investment  and operational signals</a:t>
              </a:r>
              <a:endParaRPr lang="en-US" sz="1200" kern="1200" baseline="0" dirty="0">
                <a:solidFill>
                  <a:schemeClr val="tx1"/>
                </a:solidFill>
              </a:endParaRPr>
            </a:p>
          </p:txBody>
        </p:sp>
        <p:sp>
          <p:nvSpPr>
            <p:cNvPr id="8" name="Freeform 7"/>
            <p:cNvSpPr/>
            <p:nvPr/>
          </p:nvSpPr>
          <p:spPr>
            <a:xfrm>
              <a:off x="4191004" y="3276613"/>
              <a:ext cx="2870199" cy="2870199"/>
            </a:xfrm>
            <a:custGeom>
              <a:avLst/>
              <a:gdLst>
                <a:gd name="connsiteX0" fmla="*/ 0 w 2870199"/>
                <a:gd name="connsiteY0" fmla="*/ 1435100 h 2870199"/>
                <a:gd name="connsiteX1" fmla="*/ 1435100 w 2870199"/>
                <a:gd name="connsiteY1" fmla="*/ 0 h 2870199"/>
                <a:gd name="connsiteX2" fmla="*/ 2870200 w 2870199"/>
                <a:gd name="connsiteY2" fmla="*/ 1435100 h 2870199"/>
                <a:gd name="connsiteX3" fmla="*/ 1435100 w 2870199"/>
                <a:gd name="connsiteY3" fmla="*/ 2870200 h 2870199"/>
                <a:gd name="connsiteX4" fmla="*/ 0 w 2870199"/>
                <a:gd name="connsiteY4" fmla="*/ 1435100 h 28701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0199" h="2870199">
                  <a:moveTo>
                    <a:pt x="0" y="1435100"/>
                  </a:moveTo>
                  <a:cubicBezTo>
                    <a:pt x="0" y="642516"/>
                    <a:pt x="642516" y="0"/>
                    <a:pt x="1435100" y="0"/>
                  </a:cubicBezTo>
                  <a:cubicBezTo>
                    <a:pt x="2227684" y="0"/>
                    <a:pt x="2870200" y="642516"/>
                    <a:pt x="2870200" y="1435100"/>
                  </a:cubicBezTo>
                  <a:cubicBezTo>
                    <a:pt x="2870200" y="2227684"/>
                    <a:pt x="2227684" y="2870200"/>
                    <a:pt x="1435100" y="2870200"/>
                  </a:cubicBezTo>
                  <a:cubicBezTo>
                    <a:pt x="642516" y="2870200"/>
                    <a:pt x="0" y="2227684"/>
                    <a:pt x="0" y="1435100"/>
                  </a:cubicBezTo>
                  <a:close/>
                </a:path>
              </a:pathLst>
            </a:custGeom>
            <a:solidFill>
              <a:schemeClr val="accent3">
                <a:hueOff val="3518982"/>
                <a:satOff val="-19377"/>
                <a:lumOff val="2255"/>
                <a:alpha val="30000"/>
              </a:schemeClr>
            </a:solidFill>
          </p:spPr>
          <p:style>
            <a:lnRef idx="2">
              <a:schemeClr val="lt1">
                <a:hueOff val="0"/>
                <a:satOff val="0"/>
                <a:lumOff val="0"/>
                <a:alphaOff val="0"/>
              </a:schemeClr>
            </a:lnRef>
            <a:fillRef idx="1">
              <a:scrgbClr r="0" g="0" b="0"/>
            </a:fillRef>
            <a:effectRef idx="0">
              <a:schemeClr val="accent3">
                <a:alpha val="50000"/>
                <a:hueOff val="7500176"/>
                <a:satOff val="-11253"/>
                <a:lumOff val="-1830"/>
                <a:alphaOff val="0"/>
              </a:schemeClr>
            </a:effectRef>
            <a:fontRef idx="minor">
              <a:schemeClr val="tx1"/>
            </a:fontRef>
          </p:style>
          <p:txBody>
            <a:bodyPr spcFirstLastPara="0" vert="horz" wrap="square" lIns="1554480" tIns="91440" rIns="182880" bIns="0" numCol="1" spcCol="1270" anchor="ctr" anchorCtr="1">
              <a:noAutofit/>
            </a:bodyPr>
            <a:lstStyle/>
            <a:p>
              <a:pPr lvl="0" algn="ctr" defTabSz="800100">
                <a:lnSpc>
                  <a:spcPct val="90000"/>
                </a:lnSpc>
                <a:spcBef>
                  <a:spcPct val="0"/>
                </a:spcBef>
                <a:spcAft>
                  <a:spcPct val="35000"/>
                </a:spcAft>
              </a:pPr>
              <a:r>
                <a:rPr lang="en-US" sz="1400" b="1" kern="1200" baseline="0" dirty="0" smtClean="0">
                  <a:solidFill>
                    <a:schemeClr val="tx1"/>
                  </a:solidFill>
                  <a:effectLst>
                    <a:outerShdw blurRad="38100" dist="38100" dir="2700000" algn="tl">
                      <a:srgbClr val="000000">
                        <a:alpha val="43137"/>
                      </a:srgbClr>
                    </a:outerShdw>
                  </a:effectLst>
                </a:rPr>
                <a:t>Grid Operations</a:t>
              </a:r>
            </a:p>
            <a:p>
              <a:pPr marL="114300" lvl="1" indent="-114300" algn="l" defTabSz="622300">
                <a:lnSpc>
                  <a:spcPct val="90000"/>
                </a:lnSpc>
                <a:spcBef>
                  <a:spcPct val="0"/>
                </a:spcBef>
                <a:spcAft>
                  <a:spcPts val="600"/>
                </a:spcAft>
                <a:buChar char="••"/>
              </a:pPr>
              <a:r>
                <a:rPr lang="en-US" sz="1200" kern="1200" baseline="0" dirty="0" smtClean="0">
                  <a:solidFill>
                    <a:schemeClr val="tx1"/>
                  </a:solidFill>
                </a:rPr>
                <a:t>Visibility and Control of DER’s through integrated platforms</a:t>
              </a:r>
            </a:p>
            <a:p>
              <a:pPr marL="114300" lvl="1" indent="-114300" algn="l" defTabSz="622300">
                <a:lnSpc>
                  <a:spcPct val="90000"/>
                </a:lnSpc>
                <a:spcBef>
                  <a:spcPct val="0"/>
                </a:spcBef>
                <a:spcAft>
                  <a:spcPct val="15000"/>
                </a:spcAft>
                <a:buChar char="••"/>
              </a:pPr>
              <a:r>
                <a:rPr lang="en-US" sz="1200" kern="1200" baseline="0" dirty="0" smtClean="0">
                  <a:solidFill>
                    <a:schemeClr val="tx1"/>
                  </a:solidFill>
                </a:rPr>
                <a:t>Grid automation and optimization</a:t>
              </a:r>
            </a:p>
          </p:txBody>
        </p:sp>
        <p:sp>
          <p:nvSpPr>
            <p:cNvPr id="9" name="Freeform 8"/>
            <p:cNvSpPr/>
            <p:nvPr/>
          </p:nvSpPr>
          <p:spPr>
            <a:xfrm>
              <a:off x="1617054" y="3276612"/>
              <a:ext cx="2870199" cy="2870199"/>
            </a:xfrm>
            <a:custGeom>
              <a:avLst/>
              <a:gdLst>
                <a:gd name="connsiteX0" fmla="*/ 0 w 2870199"/>
                <a:gd name="connsiteY0" fmla="*/ 1435100 h 2870199"/>
                <a:gd name="connsiteX1" fmla="*/ 1435100 w 2870199"/>
                <a:gd name="connsiteY1" fmla="*/ 0 h 2870199"/>
                <a:gd name="connsiteX2" fmla="*/ 2870200 w 2870199"/>
                <a:gd name="connsiteY2" fmla="*/ 1435100 h 2870199"/>
                <a:gd name="connsiteX3" fmla="*/ 1435100 w 2870199"/>
                <a:gd name="connsiteY3" fmla="*/ 2870200 h 2870199"/>
                <a:gd name="connsiteX4" fmla="*/ 0 w 2870199"/>
                <a:gd name="connsiteY4" fmla="*/ 1435100 h 28701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0199" h="2870199">
                  <a:moveTo>
                    <a:pt x="0" y="1435100"/>
                  </a:moveTo>
                  <a:cubicBezTo>
                    <a:pt x="0" y="642516"/>
                    <a:pt x="642516" y="0"/>
                    <a:pt x="1435100" y="0"/>
                  </a:cubicBezTo>
                  <a:cubicBezTo>
                    <a:pt x="2227684" y="0"/>
                    <a:pt x="2870200" y="642516"/>
                    <a:pt x="2870200" y="1435100"/>
                  </a:cubicBezTo>
                  <a:cubicBezTo>
                    <a:pt x="2870200" y="2227684"/>
                    <a:pt x="2227684" y="2870200"/>
                    <a:pt x="1435100" y="2870200"/>
                  </a:cubicBezTo>
                  <a:cubicBezTo>
                    <a:pt x="642516" y="2870200"/>
                    <a:pt x="0" y="2227684"/>
                    <a:pt x="0" y="1435100"/>
                  </a:cubicBezTo>
                  <a:close/>
                </a:path>
              </a:pathLst>
            </a:custGeom>
            <a:solidFill>
              <a:srgbClr val="517891">
                <a:alpha val="30000"/>
              </a:srgbClr>
            </a:solidFill>
          </p:spPr>
          <p:style>
            <a:lnRef idx="2">
              <a:schemeClr val="lt1">
                <a:hueOff val="0"/>
                <a:satOff val="0"/>
                <a:lumOff val="0"/>
                <a:alphaOff val="0"/>
              </a:schemeClr>
            </a:lnRef>
            <a:fillRef idx="1">
              <a:scrgbClr r="0" g="0" b="0"/>
            </a:fillRef>
            <a:effectRef idx="0">
              <a:schemeClr val="accent3">
                <a:alpha val="50000"/>
                <a:hueOff val="11250264"/>
                <a:satOff val="-16880"/>
                <a:lumOff val="-2745"/>
                <a:alphaOff val="0"/>
              </a:schemeClr>
            </a:effectRef>
            <a:fontRef idx="minor">
              <a:schemeClr val="tx1"/>
            </a:fontRef>
          </p:style>
          <p:txBody>
            <a:bodyPr spcFirstLastPara="0" vert="horz" wrap="square" lIns="91440" tIns="0" rIns="1280160" bIns="0" numCol="1" spcCol="1270" anchor="ctr" anchorCtr="1">
              <a:noAutofit/>
            </a:bodyPr>
            <a:lstStyle/>
            <a:p>
              <a:pPr lvl="0" algn="ctr" defTabSz="800100">
                <a:lnSpc>
                  <a:spcPct val="90000"/>
                </a:lnSpc>
                <a:spcBef>
                  <a:spcPct val="0"/>
                </a:spcBef>
                <a:spcAft>
                  <a:spcPct val="35000"/>
                </a:spcAft>
              </a:pPr>
              <a:r>
                <a:rPr lang="en-US" sz="1400" b="1" kern="1200" baseline="0" dirty="0" smtClean="0">
                  <a:solidFill>
                    <a:schemeClr val="tx1"/>
                  </a:solidFill>
                  <a:effectLst>
                    <a:outerShdw blurRad="38100" dist="38100" dir="2700000" algn="tl">
                      <a:srgbClr val="000000">
                        <a:alpha val="43137"/>
                      </a:srgbClr>
                    </a:outerShdw>
                  </a:effectLst>
                </a:rPr>
                <a:t>Grid Assets</a:t>
              </a:r>
            </a:p>
            <a:p>
              <a:pPr marL="171450" lvl="1" indent="-171450" defTabSz="622300">
                <a:lnSpc>
                  <a:spcPct val="90000"/>
                </a:lnSpc>
                <a:spcBef>
                  <a:spcPct val="0"/>
                </a:spcBef>
                <a:spcAft>
                  <a:spcPts val="600"/>
                </a:spcAft>
                <a:buFont typeface="Arial" panose="020B0604020202020204" pitchFamily="34" charset="0"/>
                <a:buChar char="•"/>
              </a:pPr>
              <a:r>
                <a:rPr lang="en-US" sz="1200" kern="1200" baseline="0" dirty="0" smtClean="0">
                  <a:solidFill>
                    <a:schemeClr val="tx1"/>
                  </a:solidFill>
                </a:rPr>
                <a:t>Defer unnecessary grid investments with DER’s</a:t>
              </a:r>
            </a:p>
            <a:p>
              <a:pPr marL="171450" lvl="1" indent="-171450" defTabSz="622300">
                <a:lnSpc>
                  <a:spcPct val="90000"/>
                </a:lnSpc>
                <a:spcBef>
                  <a:spcPct val="0"/>
                </a:spcBef>
                <a:spcAft>
                  <a:spcPct val="15000"/>
                </a:spcAft>
                <a:buFont typeface="Arial" panose="020B0604020202020204" pitchFamily="34" charset="0"/>
                <a:buChar char="•"/>
              </a:pPr>
              <a:r>
                <a:rPr lang="en-US" sz="1200" kern="1200" baseline="0" dirty="0" smtClean="0">
                  <a:solidFill>
                    <a:schemeClr val="tx1"/>
                  </a:solidFill>
                </a:rPr>
                <a:t>Grid</a:t>
              </a:r>
              <a:r>
                <a:rPr lang="en-US" sz="1200" kern="1200" dirty="0" smtClean="0">
                  <a:solidFill>
                    <a:schemeClr val="tx1"/>
                  </a:solidFill>
                </a:rPr>
                <a:t> </a:t>
              </a:r>
              <a:r>
                <a:rPr lang="en-US" sz="1200" kern="1200" baseline="0" dirty="0" smtClean="0">
                  <a:solidFill>
                    <a:schemeClr val="tx1"/>
                  </a:solidFill>
                </a:rPr>
                <a:t>and equipment upgrades that are designed for a DER future </a:t>
              </a:r>
            </a:p>
          </p:txBody>
        </p:sp>
        <p:sp>
          <p:nvSpPr>
            <p:cNvPr id="10" name="Freeform 9"/>
            <p:cNvSpPr/>
            <p:nvPr/>
          </p:nvSpPr>
          <p:spPr>
            <a:xfrm>
              <a:off x="2918688" y="2666989"/>
              <a:ext cx="2870199" cy="2870199"/>
            </a:xfrm>
            <a:custGeom>
              <a:avLst/>
              <a:gdLst>
                <a:gd name="connsiteX0" fmla="*/ 0 w 2870199"/>
                <a:gd name="connsiteY0" fmla="*/ 1435100 h 2870199"/>
                <a:gd name="connsiteX1" fmla="*/ 1435100 w 2870199"/>
                <a:gd name="connsiteY1" fmla="*/ 0 h 2870199"/>
                <a:gd name="connsiteX2" fmla="*/ 2870200 w 2870199"/>
                <a:gd name="connsiteY2" fmla="*/ 1435100 h 2870199"/>
                <a:gd name="connsiteX3" fmla="*/ 1435100 w 2870199"/>
                <a:gd name="connsiteY3" fmla="*/ 2870200 h 2870199"/>
                <a:gd name="connsiteX4" fmla="*/ 0 w 2870199"/>
                <a:gd name="connsiteY4" fmla="*/ 1435100 h 28701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0199" h="2870199">
                  <a:moveTo>
                    <a:pt x="0" y="1435100"/>
                  </a:moveTo>
                  <a:cubicBezTo>
                    <a:pt x="0" y="642516"/>
                    <a:pt x="642516" y="0"/>
                    <a:pt x="1435100" y="0"/>
                  </a:cubicBezTo>
                  <a:cubicBezTo>
                    <a:pt x="2227684" y="0"/>
                    <a:pt x="2870200" y="642516"/>
                    <a:pt x="2870200" y="1435100"/>
                  </a:cubicBezTo>
                  <a:cubicBezTo>
                    <a:pt x="2870200" y="2227684"/>
                    <a:pt x="2227684" y="2870200"/>
                    <a:pt x="1435100" y="2870200"/>
                  </a:cubicBezTo>
                  <a:cubicBezTo>
                    <a:pt x="642516" y="2870200"/>
                    <a:pt x="0" y="2227684"/>
                    <a:pt x="0" y="1435100"/>
                  </a:cubicBezTo>
                  <a:close/>
                </a:path>
              </a:pathLst>
            </a:custGeom>
            <a:solidFill>
              <a:schemeClr val="accent6">
                <a:lumMod val="60000"/>
                <a:lumOff val="40000"/>
                <a:alpha val="30000"/>
              </a:schemeClr>
            </a:solidFill>
          </p:spPr>
          <p:style>
            <a:lnRef idx="2">
              <a:schemeClr val="lt1">
                <a:hueOff val="0"/>
                <a:satOff val="0"/>
                <a:lumOff val="0"/>
                <a:alphaOff val="0"/>
              </a:schemeClr>
            </a:lnRef>
            <a:fillRef idx="1">
              <a:scrgbClr r="0" g="0" b="0"/>
            </a:fillRef>
            <a:effectRef idx="0">
              <a:schemeClr val="accent3">
                <a:alpha val="50000"/>
                <a:hueOff val="3750088"/>
                <a:satOff val="-5627"/>
                <a:lumOff val="-915"/>
                <a:alphaOff val="0"/>
              </a:schemeClr>
            </a:effectRef>
            <a:fontRef idx="minor">
              <a:schemeClr val="tx1"/>
            </a:fontRef>
          </p:style>
          <p:txBody>
            <a:bodyPr spcFirstLastPara="0" vert="horz" wrap="square" lIns="548640" tIns="914400" rIns="548640" bIns="1188720" numCol="1" spcCol="1270" anchor="ctr" anchorCtr="1">
              <a:noAutofit/>
            </a:bodyPr>
            <a:lstStyle/>
            <a:p>
              <a:pPr lvl="0" algn="ctr" defTabSz="622300">
                <a:lnSpc>
                  <a:spcPct val="90000"/>
                </a:lnSpc>
                <a:spcBef>
                  <a:spcPct val="0"/>
                </a:spcBef>
                <a:spcAft>
                  <a:spcPct val="35000"/>
                </a:spcAft>
              </a:pPr>
              <a:r>
                <a:rPr lang="en-US" sz="1400" b="1" kern="1200" baseline="0" dirty="0" smtClean="0">
                  <a:solidFill>
                    <a:schemeClr val="tx1"/>
                  </a:solidFill>
                  <a:effectLst>
                    <a:outerShdw blurRad="38100" dist="38100" dir="2700000" algn="tl">
                      <a:srgbClr val="000000">
                        <a:alpha val="43137"/>
                      </a:srgbClr>
                    </a:outerShdw>
                  </a:effectLst>
                </a:rPr>
                <a:t>T&amp;D and Supply Planning</a:t>
              </a:r>
              <a:endParaRPr lang="en-US" sz="1400" b="1" kern="1200" baseline="0" dirty="0">
                <a:solidFill>
                  <a:schemeClr val="tx1"/>
                </a:solidFill>
                <a:effectLst>
                  <a:outerShdw blurRad="38100" dist="38100" dir="2700000" algn="tl">
                    <a:srgbClr val="000000">
                      <a:alpha val="43137"/>
                    </a:srgbClr>
                  </a:outerShdw>
                </a:effectLst>
              </a:endParaRPr>
            </a:p>
            <a:p>
              <a:pPr marL="171450" lvl="1" indent="-171450" algn="l" defTabSz="444500">
                <a:lnSpc>
                  <a:spcPct val="90000"/>
                </a:lnSpc>
                <a:spcBef>
                  <a:spcPct val="0"/>
                </a:spcBef>
                <a:spcAft>
                  <a:spcPts val="600"/>
                </a:spcAft>
                <a:buFont typeface="Arial" panose="020B0604020202020204" pitchFamily="34" charset="0"/>
                <a:buChar char="•"/>
              </a:pPr>
              <a:r>
                <a:rPr lang="en-US" sz="1200" kern="1200" baseline="0" dirty="0" smtClean="0">
                  <a:solidFill>
                    <a:schemeClr val="tx1"/>
                  </a:solidFill>
                </a:rPr>
                <a:t>T&amp;D</a:t>
              </a:r>
              <a:r>
                <a:rPr lang="en-US" sz="1200" kern="1200" dirty="0" smtClean="0">
                  <a:solidFill>
                    <a:schemeClr val="tx1"/>
                  </a:solidFill>
                </a:rPr>
                <a:t> Planning</a:t>
              </a:r>
              <a:endParaRPr lang="en-US" sz="1200" kern="1200" baseline="0" dirty="0">
                <a:solidFill>
                  <a:schemeClr val="tx1"/>
                </a:solidFill>
              </a:endParaRPr>
            </a:p>
            <a:p>
              <a:pPr marL="171450" lvl="1" indent="-171450" algn="l" defTabSz="444500">
                <a:lnSpc>
                  <a:spcPct val="90000"/>
                </a:lnSpc>
                <a:spcBef>
                  <a:spcPct val="0"/>
                </a:spcBef>
                <a:spcAft>
                  <a:spcPct val="15000"/>
                </a:spcAft>
                <a:buFont typeface="Arial" panose="020B0604020202020204" pitchFamily="34" charset="0"/>
                <a:buChar char="•"/>
              </a:pPr>
              <a:r>
                <a:rPr lang="en-US" sz="1200" kern="1200" baseline="0" dirty="0" smtClean="0">
                  <a:solidFill>
                    <a:schemeClr val="tx1"/>
                  </a:solidFill>
                </a:rPr>
                <a:t>Supply Planning</a:t>
              </a:r>
              <a:endParaRPr lang="en-US" sz="1200" kern="1200" baseline="0" dirty="0">
                <a:solidFill>
                  <a:schemeClr val="tx1"/>
                </a:solidFill>
              </a:endParaRPr>
            </a:p>
          </p:txBody>
        </p:sp>
      </p:grpSp>
    </p:spTree>
    <p:extLst>
      <p:ext uri="{BB962C8B-B14F-4D97-AF65-F5344CB8AC3E}">
        <p14:creationId xmlns:p14="http://schemas.microsoft.com/office/powerpoint/2010/main" val="2761390712"/>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altLang="en-US" sz="3200" dirty="0" err="1" smtClean="0"/>
              <a:t>CoSu</a:t>
            </a:r>
            <a:r>
              <a:rPr lang="en-US" altLang="en-US" sz="3200" dirty="0" smtClean="0"/>
              <a:t> Line Being Studied</a:t>
            </a:r>
            <a:endParaRPr lang="en-US" sz="3200" dirty="0"/>
          </a:p>
        </p:txBody>
      </p:sp>
      <p:sp>
        <p:nvSpPr>
          <p:cNvPr id="3" name="Content Placeholder 2"/>
          <p:cNvSpPr>
            <a:spLocks noGrp="1"/>
          </p:cNvSpPr>
          <p:nvPr>
            <p:ph idx="1"/>
          </p:nvPr>
        </p:nvSpPr>
        <p:spPr/>
        <p:txBody>
          <a:bodyPr>
            <a:normAutofit/>
          </a:bodyPr>
          <a:lstStyle/>
          <a:p>
            <a:endParaRPr lang="en-US" sz="2600" dirty="0"/>
          </a:p>
          <a:p>
            <a:endParaRPr lang="en-US" sz="2600" dirty="0" smtClean="0"/>
          </a:p>
        </p:txBody>
      </p:sp>
      <p:sp>
        <p:nvSpPr>
          <p:cNvPr id="4" name="Text Placeholder 3"/>
          <p:cNvSpPr>
            <a:spLocks noGrp="1"/>
          </p:cNvSpPr>
          <p:nvPr>
            <p:ph type="body" sz="half" idx="2"/>
          </p:nvPr>
        </p:nvSpPr>
        <p:spPr/>
        <p:txBody>
          <a:bodyPr/>
          <a:lstStyle/>
          <a:p>
            <a:r>
              <a:rPr lang="en-US" sz="2000" b="1" dirty="0"/>
              <a:t>Benefits</a:t>
            </a:r>
          </a:p>
          <a:p>
            <a:pPr lvl="1">
              <a:buFont typeface="Arial" panose="020B0604020202020204" pitchFamily="34" charset="0"/>
              <a:buChar char="•"/>
            </a:pPr>
            <a:r>
              <a:rPr lang="en-US" sz="1800" dirty="0" smtClean="0"/>
              <a:t>Increased Access to Pacific Northwest Clean Power</a:t>
            </a:r>
          </a:p>
          <a:p>
            <a:pPr lvl="1">
              <a:buFont typeface="Arial" panose="020B0604020202020204" pitchFamily="34" charset="0"/>
              <a:buChar char="•"/>
            </a:pPr>
            <a:r>
              <a:rPr lang="en-US" sz="1800" dirty="0" smtClean="0"/>
              <a:t>Direct </a:t>
            </a:r>
            <a:r>
              <a:rPr lang="en-US" sz="1800" dirty="0"/>
              <a:t>COTP </a:t>
            </a:r>
            <a:r>
              <a:rPr lang="en-US" sz="1800" dirty="0" smtClean="0"/>
              <a:t>Interconnection</a:t>
            </a:r>
            <a:endParaRPr lang="en-US" sz="1600" dirty="0"/>
          </a:p>
          <a:p>
            <a:pPr lvl="1">
              <a:buFont typeface="Arial" panose="020B0604020202020204" pitchFamily="34" charset="0"/>
              <a:buChar char="•"/>
            </a:pPr>
            <a:r>
              <a:rPr lang="en-US" sz="1800" dirty="0"/>
              <a:t>Supports GHG Reduction from SMUD Thermal Generators</a:t>
            </a:r>
          </a:p>
          <a:p>
            <a:pPr lvl="2">
              <a:buFont typeface="Arial" panose="020B0604020202020204" pitchFamily="34" charset="0"/>
              <a:buChar char="•"/>
            </a:pPr>
            <a:r>
              <a:rPr lang="en-US" sz="1800" dirty="0"/>
              <a:t>Preserves Reliability at high load Levels </a:t>
            </a:r>
          </a:p>
          <a:p>
            <a:pPr lvl="2">
              <a:buFont typeface="Arial" panose="020B0604020202020204" pitchFamily="34" charset="0"/>
              <a:buChar char="•"/>
            </a:pPr>
            <a:r>
              <a:rPr lang="en-US" sz="1800" dirty="0"/>
              <a:t>Increases import </a:t>
            </a:r>
            <a:r>
              <a:rPr lang="en-US" sz="1800" dirty="0" smtClean="0"/>
              <a:t>limits</a:t>
            </a:r>
            <a:endParaRPr lang="en-US" dirty="0"/>
          </a:p>
        </p:txBody>
      </p:sp>
      <p:sp>
        <p:nvSpPr>
          <p:cNvPr id="10" name="Slide Number Placeholder 5"/>
          <p:cNvSpPr>
            <a:spLocks noGrp="1"/>
          </p:cNvSpPr>
          <p:nvPr>
            <p:ph type="sldNum" sz="quarter" idx="12"/>
          </p:nvPr>
        </p:nvSpPr>
        <p:spPr/>
        <p:txBody>
          <a:bodyPr/>
          <a:lstStyle/>
          <a:p>
            <a:r>
              <a:rPr lang="en-US" dirty="0" smtClean="0"/>
              <a:t>Page </a:t>
            </a:r>
            <a:fld id="{546C87ED-0213-A843-B214-D212A8CFC8F3}" type="slidenum">
              <a:rPr lang="en-US" smtClean="0"/>
              <a:pPr/>
              <a:t>6</a:t>
            </a:fld>
            <a:endParaRPr lang="en-US"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8600" y="685800"/>
            <a:ext cx="4572000" cy="533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214981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Behind The Meter PV</a:t>
            </a:r>
            <a:br>
              <a:rPr lang="en-US" dirty="0" smtClean="0"/>
            </a:br>
            <a:r>
              <a:rPr lang="en-US" dirty="0" smtClean="0"/>
              <a:t>(GWH)</a:t>
            </a:r>
            <a:endParaRPr lang="en-US"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490663"/>
            <a:ext cx="8229600" cy="4529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02508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200" b="1" dirty="0">
                <a:solidFill>
                  <a:schemeClr val="accent5">
                    <a:lumMod val="50000"/>
                  </a:schemeClr>
                </a:solidFill>
              </a:rPr>
              <a:t>SMUD’s Resource Mix </a:t>
            </a:r>
            <a:r>
              <a:rPr lang="en-US" sz="3200" b="1" dirty="0" smtClean="0">
                <a:solidFill>
                  <a:schemeClr val="accent5">
                    <a:lumMod val="50000"/>
                  </a:schemeClr>
                </a:solidFill>
              </a:rPr>
              <a:t>: 2015</a:t>
            </a:r>
            <a:endParaRPr lang="en-US" sz="3200" b="1" dirty="0">
              <a:solidFill>
                <a:schemeClr val="accent5">
                  <a:lumMod val="50000"/>
                </a:schemeClr>
              </a:solidFill>
            </a:endParaRPr>
          </a:p>
        </p:txBody>
      </p:sp>
      <p:sp>
        <p:nvSpPr>
          <p:cNvPr id="4" name="Slide Number Placeholder 3"/>
          <p:cNvSpPr>
            <a:spLocks noGrp="1"/>
          </p:cNvSpPr>
          <p:nvPr>
            <p:ph type="sldNum" sz="quarter" idx="12"/>
          </p:nvPr>
        </p:nvSpPr>
        <p:spPr/>
        <p:txBody>
          <a:bodyPr/>
          <a:lstStyle/>
          <a:p>
            <a:fld id="{546C87ED-0213-A843-B214-D212A8CFC8F3}" type="slidenum">
              <a:rPr lang="en-US" smtClean="0"/>
              <a:pPr/>
              <a:t>8</a:t>
            </a:fld>
            <a:endParaRPr lang="en-US"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9582" y="911225"/>
            <a:ext cx="8224837" cy="541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3200" b="1" dirty="0" smtClean="0">
                <a:solidFill>
                  <a:schemeClr val="accent5">
                    <a:lumMod val="50000"/>
                  </a:schemeClr>
                </a:solidFill>
              </a:rPr>
              <a:t>SMUD’s Expected Resource Mix : 2020</a:t>
            </a:r>
            <a:endParaRPr lang="en-US" sz="2700" b="1" dirty="0">
              <a:solidFill>
                <a:schemeClr val="accent5">
                  <a:lumMod val="50000"/>
                </a:schemeClr>
              </a:solidFill>
            </a:endParaRPr>
          </a:p>
        </p:txBody>
      </p:sp>
      <p:sp>
        <p:nvSpPr>
          <p:cNvPr id="4" name="Slide Number Placeholder 3"/>
          <p:cNvSpPr>
            <a:spLocks noGrp="1"/>
          </p:cNvSpPr>
          <p:nvPr>
            <p:ph type="sldNum" sz="quarter" idx="12"/>
          </p:nvPr>
        </p:nvSpPr>
        <p:spPr/>
        <p:txBody>
          <a:bodyPr/>
          <a:lstStyle/>
          <a:p>
            <a:fld id="{546C87ED-0213-A843-B214-D212A8CFC8F3}" type="slidenum">
              <a:rPr lang="en-US" smtClean="0"/>
              <a:pPr/>
              <a:t>9</a:t>
            </a:fld>
            <a:endParaRPr lang="en-US"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910" y="914399"/>
            <a:ext cx="8229600" cy="5407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715091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p:cNvGraphicFramePr>
            <a:graphicFrameLocks/>
          </p:cNvGraphicFramePr>
          <p:nvPr>
            <p:extLst>
              <p:ext uri="{D42A27DB-BD31-4B8C-83A1-F6EECF244321}">
                <p14:modId xmlns:p14="http://schemas.microsoft.com/office/powerpoint/2010/main" val="2978698308"/>
              </p:ext>
            </p:extLst>
          </p:nvPr>
        </p:nvGraphicFramePr>
        <p:xfrm>
          <a:off x="-762000" y="-152400"/>
          <a:ext cx="10636704" cy="713870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76695949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2.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Sacramento Municipal Utility District/SMUD</Received_x0020_From>
    <Docket_x0020_Number xmlns="8eef3743-c7b3-4cbe-8837-b6e805be353c">16-OIR-04</Docket_x0020_Number>
    <TaxCatchAll xmlns="8eef3743-c7b3-4cbe-8837-b6e805be353c">
      <Value>18</Value>
      <Value>6</Value>
      <Value>3</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Public Agency</TermName>
          <TermId xmlns="http://schemas.microsoft.com/office/infopath/2007/PartnerControls">5e9efa52-72c2-4b4c-ad77-d864509888ed</TermId>
        </TermInfo>
      </Terms>
    </ia56c5f4991045989a786b6ecb732719>
    <bfc617c42d804116a0a5feb0906d720d xmlns="8eef3743-c7b3-4cbe-8837-b6e805be353c">
      <Terms xmlns="http://schemas.microsoft.com/office/infopath/2007/PartnerControls"/>
    </bfc617c42d804116a0a5feb0906d720d>
    <k2a3b5fc29f742a38f72e68b777baa26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f3c81208-9d0f-49cc-afc5-e227f36ec0e7</TermId>
        </TermInfo>
      </Terms>
    </k2a3b5fc29f742a38f72e68b777baa26>
    <_dlc_DocId xmlns="8eef3743-c7b3-4cbe-8837-b6e805be353c">Z5JXHV6S7NA6-3-103960</_dlc_DocId>
    <_dlc_DocIdUrl xmlns="8eef3743-c7b3-4cbe-8837-b6e805be353c">
      <Url>http://efilingspinternal/_layouts/DocIdRedir.aspx?ID=Z5JXHV6S7NA6-3-103960</Url>
      <Description>Z5JXHV6S7NA6-3-103960</Description>
    </_dlc_DocIdUrl>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E004F56-1C91-4AC5-A081-6E815154C127}"/>
</file>

<file path=customXml/itemProps2.xml><?xml version="1.0" encoding="utf-8"?>
<ds:datastoreItem xmlns:ds="http://schemas.openxmlformats.org/officeDocument/2006/customXml" ds:itemID="{20DDC6B5-2E2C-4577-B2EF-442716ECC6B4}"/>
</file>

<file path=customXml/itemProps3.xml><?xml version="1.0" encoding="utf-8"?>
<ds:datastoreItem xmlns:ds="http://schemas.openxmlformats.org/officeDocument/2006/customXml" ds:itemID="{615282C6-F568-4E45-BE44-D8E502DA8B37}"/>
</file>

<file path=customXml/itemProps4.xml><?xml version="1.0" encoding="utf-8"?>
<ds:datastoreItem xmlns:ds="http://schemas.openxmlformats.org/officeDocument/2006/customXml" ds:itemID="{1F19D035-6ACF-40F9-A8A2-BCC5FB3FBA22}"/>
</file>

<file path=docProps/app.xml><?xml version="1.0" encoding="utf-8"?>
<Properties xmlns="http://schemas.openxmlformats.org/officeDocument/2006/extended-properties" xmlns:vt="http://schemas.openxmlformats.org/officeDocument/2006/docPropsVTypes">
  <TotalTime>7030</TotalTime>
  <Words>842</Words>
  <Application>Microsoft Office PowerPoint</Application>
  <PresentationFormat>On-screen Show (4:3)</PresentationFormat>
  <Paragraphs>105</Paragraphs>
  <Slides>10</Slides>
  <Notes>9</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SMUD: Integrated Resource Planning</vt:lpstr>
      <vt:lpstr>PowerPoint Presentation</vt:lpstr>
      <vt:lpstr>PowerPoint Presentation</vt:lpstr>
      <vt:lpstr>Some Key Policy Drivers</vt:lpstr>
      <vt:lpstr>SMUD’s Planning Processes</vt:lpstr>
      <vt:lpstr>CoSu Line Being Studied</vt:lpstr>
      <vt:lpstr>Behind The Meter PV (GWH)</vt:lpstr>
      <vt:lpstr>SMUD’s Resource Mix : 2015</vt:lpstr>
      <vt:lpstr>SMUD’s Expected Resource Mix : 2020</vt:lpstr>
      <vt:lpstr>PowerPoint Presentation</vt:lpstr>
    </vt:vector>
  </TitlesOfParts>
  <Company>SMUD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SMUD Presentation of its Integrated Resource Planning at Lead Cmr Workshop on April 18, 2016</dc:title>
  <dc:creator>obartho</dc:creator>
  <cp:lastModifiedBy>Paul, Patricia@Energy</cp:lastModifiedBy>
  <cp:revision>238</cp:revision>
  <cp:lastPrinted>2015-07-21T17:58:47Z</cp:lastPrinted>
  <dcterms:created xsi:type="dcterms:W3CDTF">2013-06-25T23:37:48Z</dcterms:created>
  <dcterms:modified xsi:type="dcterms:W3CDTF">2016-07-05T16:20:08Z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d61f4c7d-95f1-42f5-a0a2-4cc2dda0e5df</vt:lpwstr>
  </property>
  <property fmtid="{D5CDD505-2E9C-101B-9397-08002B2CF9AE}" pid="4" name="Subject_x0020_Areas">
    <vt:lpwstr/>
  </property>
  <property fmtid="{D5CDD505-2E9C-101B-9397-08002B2CF9AE}" pid="5" name="_CopySource">
    <vt:lpwstr>http://efilingspinternal/PendingDocuments/16-OIR-04/20160705T111215_SMUD_Presentation_of_its_Integrated_Resource_Planning_at_Lead_C.pptx</vt:lpwstr>
  </property>
  <property fmtid="{D5CDD505-2E9C-101B-9397-08002B2CF9AE}" pid="6" name="Subject Areas">
    <vt:lpwstr/>
  </property>
  <property fmtid="{D5CDD505-2E9C-101B-9397-08002B2CF9AE}" pid="7" name="Submission Type">
    <vt:lpwstr>6;#Document|6786e4f6-aafd-416d-a977-1b2d5f456edf</vt:lpwstr>
  </property>
  <property fmtid="{D5CDD505-2E9C-101B-9397-08002B2CF9AE}" pid="8" name="Submitter Role">
    <vt:lpwstr>18;#Public Agency|5e9efa52-72c2-4b4c-ad77-d864509888ed</vt:lpwstr>
  </property>
  <property fmtid="{D5CDD505-2E9C-101B-9397-08002B2CF9AE}" pid="9" name="Order">
    <vt:r8>1271500</vt:r8>
  </property>
  <property fmtid="{D5CDD505-2E9C-101B-9397-08002B2CF9AE}" pid="10" name="Document Type">
    <vt:lpwstr>3;#Document|f3c81208-9d0f-49cc-afc5-e227f36ec0e7</vt:lpwstr>
  </property>
  <property fmtid="{D5CDD505-2E9C-101B-9397-08002B2CF9AE}" pid="11" name="xd_ProgID">
    <vt:lpwstr/>
  </property>
  <property fmtid="{D5CDD505-2E9C-101B-9397-08002B2CF9AE}" pid="12" name="_SourceUrl">
    <vt:lpwstr/>
  </property>
  <property fmtid="{D5CDD505-2E9C-101B-9397-08002B2CF9AE}" pid="13" name="_SharedFileIndex">
    <vt:lpwstr/>
  </property>
  <property fmtid="{D5CDD505-2E9C-101B-9397-08002B2CF9AE}" pid="14" name="TemplateUrl">
    <vt:lpwstr/>
  </property>
</Properties>
</file>