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3.xml" ContentType="application/vnd.openxmlformats-officedocument.presentationml.slide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customXml/itemProps1.xml" ContentType="application/vnd.openxmlformats-officedocument.customXml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docProps/app.xml" ContentType="application/vnd.openxmlformats-officedocument.extended-properties+xml"/>
  <Override PartName="/customXml/itemProps5.xml" ContentType="application/vnd.openxmlformats-officedocument.customXml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6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3"/>
  </p:sldMasterIdLst>
  <p:notesMasterIdLst>
    <p:notesMasterId r:id="rId7"/>
  </p:notesMasterIdLst>
  <p:handoutMasterIdLst>
    <p:handoutMasterId r:id="rId8"/>
  </p:handoutMasterIdLst>
  <p:sldIdLst>
    <p:sldId id="256" r:id="rId4"/>
    <p:sldId id="258" r:id="rId5"/>
    <p:sldId id="257" r:id="rId6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6868"/>
    <a:srgbClr val="4F758B"/>
    <a:srgbClr val="963821"/>
    <a:srgbClr val="727337"/>
    <a:srgbClr val="B8CBD6"/>
    <a:srgbClr val="6B823E"/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582" autoAdjust="0"/>
  </p:normalViewPr>
  <p:slideViewPr>
    <p:cSldViewPr>
      <p:cViewPr varScale="1">
        <p:scale>
          <a:sx n="100" d="100"/>
          <a:sy n="100" d="100"/>
        </p:scale>
        <p:origin x="-31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3060" y="8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customXml" Target="../customXml/item3.xml"/><Relationship Id="rId3" Type="http://schemas.openxmlformats.org/officeDocument/2006/relationships/slideMaster" Target="slideMasters/slideMaster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customXml" Target="../customXml/item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customXml" Target="../customXml/item5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Relationship Id="rId14" Type="http://schemas.openxmlformats.org/officeDocument/2006/relationships/customXml" Target="../customXml/item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50DB6BB2-093B-41D3-80AB-C56384B590B4}" type="datetimeFigureOut">
              <a:rPr lang="en-US"/>
              <a:pPr>
                <a:defRPr/>
              </a:pPr>
              <a:t>6/21/2016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631CFDFF-4183-4ACD-A50D-82202B02C1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922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449105C9-BB34-48FE-BAF9-3AE514611FC0}" type="datetimeFigureOut">
              <a:rPr lang="en-US"/>
              <a:pPr>
                <a:defRPr/>
              </a:pPr>
              <a:t>6/21/2016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DBBA16C7-CDC5-4224-A290-4C3986DA15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8588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A16C7-CDC5-4224-A290-4C3986DA1597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5126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5F739C-29A4-471B-BBE2-CFCDE9CB4EA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86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A16C7-CDC5-4224-A290-4C3986DA1597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7063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lide bkgrnd-Titlefooter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62513"/>
            <a:ext cx="9144000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0"/>
            <a:ext cx="7772400" cy="993775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743200"/>
            <a:ext cx="7772400" cy="2209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TextBox 1"/>
          <p:cNvSpPr txBox="1">
            <a:spLocks noChangeArrowheads="1"/>
          </p:cNvSpPr>
          <p:nvPr userDrawn="1"/>
        </p:nvSpPr>
        <p:spPr bwMode="auto">
          <a:xfrm>
            <a:off x="2971800" y="6400800"/>
            <a:ext cx="32766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9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CAISO Copyright</a:t>
            </a:r>
            <a:r>
              <a:rPr lang="en-US" sz="900" kern="120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– Public</a:t>
            </a:r>
            <a:endParaRPr lang="en-US" sz="900" kern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6685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34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Page </a:t>
            </a:r>
            <a:fld id="{E188C49E-526C-4CA2-87C2-E99663D531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6044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336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58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082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014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3752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49234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35463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636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5" descr="Slide bkgrnd-header-board.jpg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686868"/>
                </a:solidFill>
              </a:defRPr>
            </a:lvl1pPr>
          </a:lstStyle>
          <a:p>
            <a:r>
              <a:rPr lang="en-US" altLang="en-US"/>
              <a:t>Page </a:t>
            </a:r>
            <a:fld id="{08221C61-D8E7-408F-9FD3-E2914F976291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8" name="Picture 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86463"/>
            <a:ext cx="9144000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"/>
          <p:cNvSpPr txBox="1">
            <a:spLocks noChangeArrowheads="1"/>
          </p:cNvSpPr>
          <p:nvPr userDrawn="1"/>
        </p:nvSpPr>
        <p:spPr bwMode="auto">
          <a:xfrm>
            <a:off x="2971800" y="6400800"/>
            <a:ext cx="33528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9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CAISO Copyright</a:t>
            </a:r>
            <a:r>
              <a:rPr lang="en-US" sz="900" kern="120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– Public</a:t>
            </a:r>
            <a:endParaRPr lang="en-US" sz="900" kern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35" r:id="rId1"/>
    <p:sldLayoutId id="2147484634" r:id="rId2"/>
    <p:sldLayoutId id="2147484636" r:id="rId3"/>
    <p:sldLayoutId id="2147484637" r:id="rId4"/>
    <p:sldLayoutId id="2147484638" r:id="rId5"/>
    <p:sldLayoutId id="2147484639" r:id="rId6"/>
    <p:sldLayoutId id="2147484640" r:id="rId7"/>
    <p:sldLayoutId id="2147484641" r:id="rId8"/>
    <p:sldLayoutId id="2147484642" r:id="rId9"/>
    <p:sldLayoutId id="2147484643" r:id="rId10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ctrTitle"/>
          </p:nvPr>
        </p:nvSpPr>
        <p:spPr bwMode="auto">
          <a:xfrm>
            <a:off x="685800" y="1295400"/>
            <a:ext cx="7772400" cy="9937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Linking </a:t>
            </a:r>
            <a:r>
              <a:rPr lang="en-US" dirty="0"/>
              <a:t>Climate Scenarios to Planning and Decision Making</a:t>
            </a:r>
            <a:endParaRPr lang="en-US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2016 Joint IEPR Workshop on</a:t>
            </a:r>
          </a:p>
          <a:p>
            <a:r>
              <a:rPr lang="en-US" dirty="0"/>
              <a:t>Climate Adaptation and Resiliency for the Energy </a:t>
            </a:r>
            <a:r>
              <a:rPr lang="en-US" dirty="0" smtClean="0"/>
              <a:t>Sector</a:t>
            </a:r>
            <a:endParaRPr lang="en-US" dirty="0"/>
          </a:p>
          <a:p>
            <a:r>
              <a:rPr lang="en-US" dirty="0"/>
              <a:t>Adaptation Efforts: A Practitioner Panel </a:t>
            </a:r>
            <a:r>
              <a:rPr lang="en-US" dirty="0" smtClean="0"/>
              <a:t>Discussion</a:t>
            </a:r>
          </a:p>
          <a:p>
            <a:endParaRPr lang="en-US" dirty="0"/>
          </a:p>
          <a:p>
            <a:r>
              <a:rPr lang="en-US" dirty="0"/>
              <a:t>Neil Millar, Executive Director of Infrastructure Development</a:t>
            </a:r>
          </a:p>
          <a:p>
            <a:r>
              <a:rPr lang="en-US" dirty="0"/>
              <a:t>June 21, 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1638"/>
            <a:ext cx="8229600" cy="1143000"/>
          </a:xfrm>
        </p:spPr>
        <p:txBody>
          <a:bodyPr/>
          <a:lstStyle/>
          <a:p>
            <a:r>
              <a:rPr lang="en-US" sz="3200" dirty="0" smtClean="0"/>
              <a:t>What does the California ISO do?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4561872" cy="4343400"/>
          </a:xfrm>
        </p:spPr>
        <p:txBody>
          <a:bodyPr/>
          <a:lstStyle/>
          <a:p>
            <a:pPr marL="274320" indent="-27432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200" dirty="0" smtClean="0"/>
              <a:t>Operate the grid reliably and effectively</a:t>
            </a:r>
          </a:p>
          <a:p>
            <a:pPr marL="274320" indent="-27432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200" dirty="0" smtClean="0"/>
              <a:t>Operate efficient spot markets for energy and reserves</a:t>
            </a:r>
          </a:p>
          <a:p>
            <a:pPr marL="274320" indent="-27432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200" dirty="0" smtClean="0"/>
              <a:t>Provides </a:t>
            </a:r>
            <a:r>
              <a:rPr lang="en-US" sz="2200" dirty="0"/>
              <a:t>fair and open transmission </a:t>
            </a:r>
            <a:r>
              <a:rPr lang="en-US" sz="2200" dirty="0" smtClean="0"/>
              <a:t>access and scheduling</a:t>
            </a:r>
          </a:p>
          <a:p>
            <a:pPr marL="274320" indent="-27432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200" dirty="0" smtClean="0"/>
              <a:t>Manage new generation interconnections</a:t>
            </a:r>
          </a:p>
          <a:p>
            <a:pPr marL="274320" indent="-27432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200" u="sng" dirty="0" smtClean="0"/>
              <a:t>Plan and identify future grid infrastructure needs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631"/>
          <a:stretch/>
        </p:blipFill>
        <p:spPr>
          <a:xfrm>
            <a:off x="4813436" y="1707950"/>
            <a:ext cx="4330563" cy="373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5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Climate adaptation impacts a number of grid </a:t>
            </a:r>
            <a:r>
              <a:rPr lang="en-US" altLang="en-US" dirty="0"/>
              <a:t>i</a:t>
            </a:r>
            <a:r>
              <a:rPr lang="en-US" altLang="en-US" dirty="0" smtClean="0"/>
              <a:t>nfrastructure issues: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417638"/>
            <a:ext cx="8229600" cy="434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0"/>
              </a:spcAft>
            </a:pPr>
            <a:r>
              <a:rPr lang="en-US" altLang="en-US" dirty="0" smtClean="0"/>
              <a:t>Physical resilience of assets – transmission owners lead</a:t>
            </a:r>
          </a:p>
          <a:p>
            <a:pPr lvl="1">
              <a:spcAft>
                <a:spcPts val="600"/>
              </a:spcAft>
            </a:pPr>
            <a:r>
              <a:rPr lang="en-US" altLang="en-US" sz="2200" dirty="0" smtClean="0"/>
              <a:t>Sea level threat, fire, flooding, other risks</a:t>
            </a:r>
          </a:p>
          <a:p>
            <a:pPr>
              <a:spcAft>
                <a:spcPts val="0"/>
              </a:spcAft>
            </a:pPr>
            <a:r>
              <a:rPr lang="en-US" altLang="en-US" dirty="0"/>
              <a:t>Customer issues – </a:t>
            </a:r>
            <a:r>
              <a:rPr lang="en-US" altLang="en-US"/>
              <a:t>demand </a:t>
            </a:r>
            <a:r>
              <a:rPr lang="en-US" altLang="en-US" smtClean="0"/>
              <a:t>side</a:t>
            </a:r>
            <a:endParaRPr lang="en-US" altLang="en-US" dirty="0"/>
          </a:p>
          <a:p>
            <a:pPr lvl="1">
              <a:spcAft>
                <a:spcPts val="600"/>
              </a:spcAft>
            </a:pPr>
            <a:r>
              <a:rPr lang="en-US" altLang="en-US" sz="2200" dirty="0" smtClean="0"/>
              <a:t>Consider monsoonal heat or extended heat waves?</a:t>
            </a:r>
            <a:endParaRPr lang="en-US" altLang="en-US" sz="2200" dirty="0"/>
          </a:p>
          <a:p>
            <a:pPr>
              <a:spcAft>
                <a:spcPts val="0"/>
              </a:spcAft>
            </a:pPr>
            <a:r>
              <a:rPr lang="en-US" altLang="en-US" dirty="0"/>
              <a:t>Generation issues – supply </a:t>
            </a:r>
            <a:r>
              <a:rPr lang="en-US" altLang="en-US" dirty="0" smtClean="0"/>
              <a:t>side</a:t>
            </a:r>
          </a:p>
          <a:p>
            <a:pPr lvl="1">
              <a:spcAft>
                <a:spcPts val="0"/>
              </a:spcAft>
            </a:pPr>
            <a:r>
              <a:rPr lang="en-US" altLang="en-US" sz="2200" dirty="0"/>
              <a:t>Hydro resource issues affecting local </a:t>
            </a:r>
            <a:r>
              <a:rPr lang="en-US" altLang="en-US" sz="2200" dirty="0" smtClean="0"/>
              <a:t>reliability?</a:t>
            </a:r>
            <a:endParaRPr lang="en-US" altLang="en-US" sz="2200" dirty="0"/>
          </a:p>
          <a:p>
            <a:pPr>
              <a:spcAft>
                <a:spcPts val="0"/>
              </a:spcAft>
            </a:pPr>
            <a:r>
              <a:rPr lang="en-US" altLang="en-US" dirty="0"/>
              <a:t>Planning criteria</a:t>
            </a:r>
          </a:p>
          <a:p>
            <a:pPr lvl="1">
              <a:spcAft>
                <a:spcPts val="600"/>
              </a:spcAft>
            </a:pPr>
            <a:r>
              <a:rPr lang="en-US" altLang="en-US" sz="2200" dirty="0"/>
              <a:t>Changes for emerging needs</a:t>
            </a:r>
            <a:r>
              <a:rPr lang="en-US" altLang="en-US" sz="2200" dirty="0" smtClean="0"/>
              <a:t>? Like other “extreme event” planning?</a:t>
            </a:r>
            <a:endParaRPr lang="en-US" altLang="en-US" sz="2200" dirty="0"/>
          </a:p>
          <a:p>
            <a:pPr>
              <a:spcAft>
                <a:spcPts val="0"/>
              </a:spcAft>
            </a:pPr>
            <a:r>
              <a:rPr lang="en-US" altLang="en-US" dirty="0"/>
              <a:t>Need for statewide agency coordination</a:t>
            </a:r>
          </a:p>
          <a:p>
            <a:pPr lvl="1">
              <a:spcAft>
                <a:spcPts val="600"/>
              </a:spcAft>
            </a:pPr>
            <a:r>
              <a:rPr lang="en-US" altLang="en-US" sz="2200" dirty="0"/>
              <a:t>Planning </a:t>
            </a:r>
            <a:r>
              <a:rPr lang="en-US" altLang="en-US" sz="2200" dirty="0" smtClean="0"/>
              <a:t>efforts coordinated </a:t>
            </a:r>
            <a:r>
              <a:rPr lang="en-US" altLang="en-US" sz="2200" dirty="0"/>
              <a:t>with permitting processes?</a:t>
            </a: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rgbClr val="686868"/>
                </a:solidFill>
              </a:rPr>
              <a:t>Page </a:t>
            </a:r>
            <a:fld id="{47325606-0E48-4A29-96C0-44F1523CAB28}" type="slidenum">
              <a:rPr lang="en-US" altLang="en-US">
                <a:solidFill>
                  <a:srgbClr val="686868"/>
                </a:solidFill>
              </a:rPr>
              <a:pPr/>
              <a:t>3</a:t>
            </a:fld>
            <a:endParaRPr lang="en-US" altLang="en-US">
              <a:solidFill>
                <a:srgbClr val="686868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2D05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SO Standard PP Template.potx" id="{BADD935D-1C1F-479B-BF32-020C397E1EF3}" vid="{CFFBD1E5-F9B2-49BF-9ACF-276162525A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ISO</Received_x0020_From>
    <Docket_x0020_Number xmlns="8eef3743-c7b3-4cbe-8837-b6e805be353c">16-IEPR-04</Docket_x0020_Number>
    <TaxCatchAll xmlns="8eef3743-c7b3-4cbe-8837-b6e805be353c">
      <Value>6</Value>
      <Value>18</Value>
      <Value>61</Value>
      <Value>101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2016-06-21 Workshop</TermName>
          <TermId xmlns="http://schemas.microsoft.com/office/infopath/2007/PartnerControls">8f656605-854d-4286-8810-96cf41a07b01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Z5JXHV6S7NA6-3-103788</_dlc_DocId>
    <_dlc_DocIdUrl xmlns="8eef3743-c7b3-4cbe-8837-b6e805be353c">
      <Url>http://efilingspinternal/_layouts/DocIdRedir.aspx?ID=Z5JXHV6S7NA6-3-103788</Url>
      <Description>Z5JXHV6S7NA6-3-103788</Description>
    </_dlc_DocIdUrl>
  </documentManagement>
</p:properties>
</file>

<file path=customXml/item3.xml><?xml version="1.0" encoding="utf-8"?>
<LongProperties xmlns="http://schemas.microsoft.com/office/2006/metadata/longProperties"/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6.xml><?xml version="1.0" encoding="utf-8"?>
<tns:customPropertyEditors xmlns:tns="http://schemas.microsoft.com/office/2006/customDocumentInformationPanel">
  <tns:showOnOpen>false</tns:showOnOpen>
  <tns:defaultPropertyEditorNamespace>Standard and SharePoint library properties</tns:defaultPropertyEditorNamespace>
</tns:customPropertyEditors>
</file>

<file path=customXml/itemProps1.xml><?xml version="1.0" encoding="utf-8"?>
<ds:datastoreItem xmlns:ds="http://schemas.openxmlformats.org/officeDocument/2006/customXml" ds:itemID="{CE2AA4C5-F0B7-4E0A-89CC-DD6A11ABC6EA}"/>
</file>

<file path=customXml/itemProps2.xml><?xml version="1.0" encoding="utf-8"?>
<ds:datastoreItem xmlns:ds="http://schemas.openxmlformats.org/officeDocument/2006/customXml" ds:itemID="{7FF2D898-2C34-4D9D-AF70-7C727FBFA4E7}"/>
</file>

<file path=customXml/itemProps3.xml><?xml version="1.0" encoding="utf-8"?>
<ds:datastoreItem xmlns:ds="http://schemas.openxmlformats.org/officeDocument/2006/customXml" ds:itemID="{0D3EAE63-6E73-4411-962F-7895DDB7CCB4}"/>
</file>

<file path=customXml/itemProps4.xml><?xml version="1.0" encoding="utf-8"?>
<ds:datastoreItem xmlns:ds="http://schemas.openxmlformats.org/officeDocument/2006/customXml" ds:itemID="{C513FB5B-7900-4991-A649-2DC806D980D0}"/>
</file>

<file path=customXml/itemProps5.xml><?xml version="1.0" encoding="utf-8"?>
<ds:datastoreItem xmlns:ds="http://schemas.openxmlformats.org/officeDocument/2006/customXml" ds:itemID="{4F2AAF97-9653-4D4B-B4D0-75CBE9B48383}"/>
</file>

<file path=customXml/itemProps6.xml><?xml version="1.0" encoding="utf-8"?>
<ds:datastoreItem xmlns:ds="http://schemas.openxmlformats.org/officeDocument/2006/customXml" ds:itemID="{8E8372ED-2F6E-4EE6-9BAB-EF5D6D259A31}"/>
</file>

<file path=docProps/app.xml><?xml version="1.0" encoding="utf-8"?>
<Properties xmlns="http://schemas.openxmlformats.org/officeDocument/2006/extended-properties" xmlns:vt="http://schemas.openxmlformats.org/officeDocument/2006/docPropsVTypes">
  <Template>Standard PP Template</Template>
  <TotalTime>0</TotalTime>
  <Words>165</Words>
  <Application>Microsoft Office PowerPoint</Application>
  <PresentationFormat>On-screen Show (4:3)</PresentationFormat>
  <Paragraphs>28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Linking Climate Scenarios to Planning and Decision Making</vt:lpstr>
      <vt:lpstr>What does the California ISO do?</vt:lpstr>
      <vt:lpstr>Climate adaptation impacts a number of grid infrastructure issues: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Linking Climate Scenarios to Planning and Decision Making</dc:title>
  <dc:creator/>
  <cp:lastModifiedBy/>
  <cp:revision>1</cp:revision>
  <dcterms:created xsi:type="dcterms:W3CDTF">2016-06-21T03:01:51Z</dcterms:created>
  <dcterms:modified xsi:type="dcterms:W3CDTF">2016-06-21T19:05:45Z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4121857e-1bfa-4db1-acc0-0c046f759571</vt:lpwstr>
  </property>
  <property fmtid="{D5CDD505-2E9C-101B-9397-08002B2CF9AE}" pid="4" name="Subject_x0020_Areas">
    <vt:lpwstr>101;#IEPR 2016-06-21 Workshop|8f656605-854d-4286-8810-96cf41a07b01;#61;#IEPR Presentation|51277923-a549-4352-9cc5-bcce892adf24</vt:lpwstr>
  </property>
  <property fmtid="{D5CDD505-2E9C-101B-9397-08002B2CF9AE}" pid="5" name="_CopySource">
    <vt:lpwstr>http://efilingspinternal/PendingDocuments/16-IEPR-04/20160621T121555_Linking_Climate_Scenarios_to_Planning_and_Decision_Making.pptx</vt:lpwstr>
  </property>
  <property fmtid="{D5CDD505-2E9C-101B-9397-08002B2CF9AE}" pid="6" name="Subject Areas">
    <vt:lpwstr>101;#IEPR 2016-06-21 Workshop|8f656605-854d-4286-8810-96cf41a07b01;#61;#IEPR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1370900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