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8"/>
  </p:notesMasterIdLst>
  <p:handoutMasterIdLst>
    <p:handoutMasterId r:id="rId9"/>
  </p:handoutMasterIdLst>
  <p:sldIdLst>
    <p:sldId id="256" r:id="rId2"/>
    <p:sldId id="274" r:id="rId3"/>
    <p:sldId id="278" r:id="rId4"/>
    <p:sldId id="280" r:id="rId5"/>
    <p:sldId id="281" r:id="rId6"/>
    <p:sldId id="279" r:id="rId7"/>
  </p:sldIdLst>
  <p:sldSz cx="9144000" cy="6858000" type="screen4x3"/>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39F74"/>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3" autoAdjust="0"/>
    <p:restoredTop sz="70026" autoAdjust="0"/>
  </p:normalViewPr>
  <p:slideViewPr>
    <p:cSldViewPr snapToGrid="0" snapToObjects="1">
      <p:cViewPr varScale="1">
        <p:scale>
          <a:sx n="48" d="100"/>
          <a:sy n="48" d="100"/>
        </p:scale>
        <p:origin x="1800" y="2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2E3F23B1-5C19-44C4-A4C0-FFC99D6505EB}" type="datetimeFigureOut">
              <a:rPr lang="en-US" smtClean="0"/>
              <a:t>8/28/2019</a:t>
            </a:fld>
            <a:endParaRPr lang="en-US"/>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7759A5FB-7075-42E9-9D0F-D4F27ED00C1A}" type="slidenum">
              <a:rPr lang="en-US" smtClean="0"/>
              <a:t>‹#›</a:t>
            </a:fld>
            <a:endParaRPr lang="en-US"/>
          </a:p>
        </p:txBody>
      </p:sp>
    </p:spTree>
    <p:extLst>
      <p:ext uri="{BB962C8B-B14F-4D97-AF65-F5344CB8AC3E}">
        <p14:creationId xmlns:p14="http://schemas.microsoft.com/office/powerpoint/2010/main" val="37825829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10BBBC34-1609-2F4B-B1B4-CA762E9FB424}" type="datetimeFigureOut">
              <a:rPr lang="en-US" smtClean="0"/>
              <a:t>8/28/2019</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0B67BDF7-E776-6644-B0FD-0131F7606DCF}" type="slidenum">
              <a:rPr lang="en-US" smtClean="0"/>
              <a:t>‹#›</a:t>
            </a:fld>
            <a:endParaRPr lang="en-US"/>
          </a:p>
        </p:txBody>
      </p:sp>
    </p:spTree>
    <p:extLst>
      <p:ext uri="{BB962C8B-B14F-4D97-AF65-F5344CB8AC3E}">
        <p14:creationId xmlns:p14="http://schemas.microsoft.com/office/powerpoint/2010/main" val="347392480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efiling.energy.ca.gov/Lists/DocketLog.aspx?docketnumber=17-HYD-01" TargetMode="External"/><Relationship Id="rId2" Type="http://schemas.openxmlformats.org/officeDocument/2006/relationships/slide" Target="../slides/slide5.xml"/><Relationship Id="rId1" Type="http://schemas.openxmlformats.org/officeDocument/2006/relationships/notesMaster" Target="../notesMasters/notesMaster1.xml"/><Relationship Id="rId5" Type="http://schemas.openxmlformats.org/officeDocument/2006/relationships/hyperlink" Target="http://www.energy.ca.gov/altfuels/2017-HYD-01/" TargetMode="External"/><Relationship Id="rId4" Type="http://schemas.openxmlformats.org/officeDocument/2006/relationships/hyperlink" Target="https://ww2.energy.ca.gov/altfuels/2017-HYD-01/documents/"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65887">
              <a:defRPr/>
            </a:pPr>
            <a:r>
              <a:rPr lang="en-US" sz="1600" dirty="0" smtClean="0">
                <a:latin typeface="Arial" panose="020B0604020202020204" pitchFamily="34" charset="0"/>
                <a:cs typeface="Arial" panose="020B0604020202020204" pitchFamily="34" charset="0"/>
              </a:rPr>
              <a:t>We </a:t>
            </a:r>
            <a:r>
              <a:rPr lang="en-US" sz="1600" dirty="0">
                <a:latin typeface="Arial" panose="020B0604020202020204" pitchFamily="34" charset="0"/>
                <a:cs typeface="Arial" panose="020B0604020202020204" pitchFamily="34" charset="0"/>
              </a:rPr>
              <a:t>are recording this WebEx. </a:t>
            </a:r>
            <a:endParaRPr lang="en-US" sz="16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0B67BDF7-E776-6644-B0FD-0131F7606DCF}" type="slidenum">
              <a:rPr lang="en-US" smtClean="0"/>
              <a:t>1</a:t>
            </a:fld>
            <a:endParaRPr lang="en-US"/>
          </a:p>
        </p:txBody>
      </p:sp>
    </p:spTree>
    <p:extLst>
      <p:ext uri="{BB962C8B-B14F-4D97-AF65-F5344CB8AC3E}">
        <p14:creationId xmlns:p14="http://schemas.microsoft.com/office/powerpoint/2010/main" val="2469274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xfrm>
            <a:off x="671830" y="4490033"/>
            <a:ext cx="5971822" cy="4251165"/>
          </a:xfrm>
          <a:ln/>
        </p:spPr>
        <p:txBody>
          <a:bodyPr/>
          <a:lstStyle/>
          <a:p>
            <a:pPr defTabSz="465887">
              <a:defRPr/>
            </a:pPr>
            <a:r>
              <a:rPr lang="en-US" sz="1600" dirty="0">
                <a:latin typeface="Arial" panose="020B0604020202020204" pitchFamily="34" charset="0"/>
                <a:cs typeface="Arial" panose="020B0604020202020204" pitchFamily="34" charset="0"/>
              </a:rPr>
              <a:t>The Energy Commission adopted a formal resolution strengthening its commitment to diversity in our funding programs. We continue to encourage disadvantaged and underrepresented  businesses and communities to engage in and benefit from our many programs. </a:t>
            </a:r>
            <a:r>
              <a:rPr lang="en-US" sz="1600" dirty="0">
                <a:solidFill>
                  <a:srgbClr val="000000"/>
                </a:solidFill>
                <a:latin typeface="Arial" panose="020B0604020202020204" pitchFamily="34" charset="0"/>
                <a:cs typeface="Arial" panose="020B0604020202020204" pitchFamily="34" charset="0"/>
              </a:rPr>
              <a:t>To meet this commitment, </a:t>
            </a:r>
            <a:r>
              <a:rPr lang="en-US" sz="1600" dirty="0" smtClean="0">
                <a:solidFill>
                  <a:srgbClr val="000000"/>
                </a:solidFill>
                <a:latin typeface="Arial" panose="020B0604020202020204" pitchFamily="34" charset="0"/>
                <a:cs typeface="Arial" panose="020B0604020202020204" pitchFamily="34" charset="0"/>
              </a:rPr>
              <a:t>staff is:</a:t>
            </a:r>
          </a:p>
          <a:p>
            <a:pPr defTabSz="465887">
              <a:defRPr/>
            </a:pPr>
            <a:endParaRPr lang="en-US" sz="1600" dirty="0" smtClean="0">
              <a:solidFill>
                <a:srgbClr val="000000"/>
              </a:solidFill>
              <a:latin typeface="Arial" panose="020B0604020202020204" pitchFamily="34" charset="0"/>
              <a:cs typeface="Arial" panose="020B0604020202020204" pitchFamily="34" charset="0"/>
            </a:endParaRPr>
          </a:p>
          <a:p>
            <a:pPr defTabSz="465887">
              <a:defRPr/>
            </a:pPr>
            <a:r>
              <a:rPr lang="en-US" sz="1600" b="1" dirty="0" smtClean="0">
                <a:latin typeface="Arial" panose="020B0604020202020204" pitchFamily="34" charset="0"/>
                <a:cs typeface="Arial" panose="020B0604020202020204" pitchFamily="34" charset="0"/>
              </a:rPr>
              <a:t>Engaging</a:t>
            </a:r>
            <a:r>
              <a:rPr lang="en-US" sz="1600" dirty="0" smtClean="0">
                <a:latin typeface="Arial" panose="020B0604020202020204" pitchFamily="34" charset="0"/>
                <a:cs typeface="Arial" panose="020B0604020202020204" pitchFamily="34" charset="0"/>
              </a:rPr>
              <a:t> with underrepresented groups.</a:t>
            </a:r>
          </a:p>
          <a:p>
            <a:pPr marL="0" marR="0" lvl="0" indent="0" algn="l" defTabSz="465887" rtl="0" eaLnBrk="1" fontAlgn="auto" latinLnBrk="0" hangingPunct="1">
              <a:lnSpc>
                <a:spcPct val="100000"/>
              </a:lnSpc>
              <a:spcBef>
                <a:spcPts val="0"/>
              </a:spcBef>
              <a:spcAft>
                <a:spcPts val="0"/>
              </a:spcAft>
              <a:buClrTx/>
              <a:buSzTx/>
              <a:buFontTx/>
              <a:buNone/>
              <a:tabLst/>
              <a:defRPr/>
            </a:pPr>
            <a:r>
              <a:rPr lang="en-US" sz="1600" b="1" dirty="0" smtClean="0">
                <a:latin typeface="Arial" panose="020B0604020202020204" pitchFamily="34" charset="0"/>
                <a:cs typeface="Arial" panose="020B0604020202020204" pitchFamily="34" charset="0"/>
              </a:rPr>
              <a:t>Notifying</a:t>
            </a:r>
            <a:r>
              <a:rPr lang="en-US" sz="1600" dirty="0" smtClean="0">
                <a:latin typeface="Arial" panose="020B0604020202020204" pitchFamily="34" charset="0"/>
                <a:cs typeface="Arial" panose="020B0604020202020204" pitchFamily="34" charset="0"/>
              </a:rPr>
              <a:t> potential applicants about our funding opportunities.</a:t>
            </a:r>
          </a:p>
          <a:p>
            <a:pPr marL="0" marR="0" lvl="0" indent="0" algn="l" defTabSz="465887" rtl="0" eaLnBrk="1" fontAlgn="auto" latinLnBrk="0" hangingPunct="1">
              <a:lnSpc>
                <a:spcPct val="100000"/>
              </a:lnSpc>
              <a:spcBef>
                <a:spcPts val="0"/>
              </a:spcBef>
              <a:spcAft>
                <a:spcPts val="0"/>
              </a:spcAft>
              <a:buClrTx/>
              <a:buSzTx/>
              <a:buFontTx/>
              <a:buNone/>
              <a:tabLst/>
              <a:defRPr/>
            </a:pPr>
            <a:r>
              <a:rPr lang="en-US" sz="1600" b="1" dirty="0" smtClean="0">
                <a:latin typeface="Arial" panose="020B0604020202020204" pitchFamily="34" charset="0"/>
                <a:cs typeface="Arial" panose="020B0604020202020204" pitchFamily="34" charset="0"/>
              </a:rPr>
              <a:t>Conducting</a:t>
            </a:r>
            <a:r>
              <a:rPr lang="en-US" sz="1600" dirty="0" smtClean="0">
                <a:latin typeface="Arial" panose="020B0604020202020204" pitchFamily="34" charset="0"/>
                <a:cs typeface="Arial" panose="020B0604020202020204" pitchFamily="34" charset="0"/>
              </a:rPr>
              <a:t> outreach efforts.</a:t>
            </a:r>
          </a:p>
          <a:p>
            <a:pPr defTabSz="465887">
              <a:defRPr/>
            </a:pPr>
            <a:r>
              <a:rPr lang="en-US" sz="1600" b="1" dirty="0" smtClean="0">
                <a:latin typeface="Arial" panose="020B0604020202020204" pitchFamily="34" charset="0"/>
                <a:cs typeface="Arial" panose="020B0604020202020204" pitchFamily="34" charset="0"/>
              </a:rPr>
              <a:t>Assisting</a:t>
            </a:r>
            <a:r>
              <a:rPr lang="en-US" sz="1600" dirty="0" smtClean="0">
                <a:latin typeface="Arial" panose="020B0604020202020204" pitchFamily="34" charset="0"/>
                <a:cs typeface="Arial" panose="020B0604020202020204" pitchFamily="34" charset="0"/>
              </a:rPr>
              <a:t> applicants in understanding how to apply for funding.</a:t>
            </a:r>
          </a:p>
          <a:p>
            <a:pPr defTabSz="465887">
              <a:defRPr/>
            </a:pPr>
            <a:r>
              <a:rPr lang="en-US" sz="1600" b="1" dirty="0" smtClean="0">
                <a:latin typeface="Arial" panose="020B0604020202020204" pitchFamily="34" charset="0"/>
                <a:cs typeface="Arial" panose="020B0604020202020204" pitchFamily="34" charset="0"/>
              </a:rPr>
              <a:t>Surveying</a:t>
            </a:r>
            <a:r>
              <a:rPr lang="en-US" sz="1600" dirty="0" smtClean="0">
                <a:latin typeface="Arial" panose="020B0604020202020204" pitchFamily="34" charset="0"/>
                <a:cs typeface="Arial" panose="020B0604020202020204" pitchFamily="34" charset="0"/>
              </a:rPr>
              <a:t> participants to chart progress in diversity outreach efforts. </a:t>
            </a:r>
            <a:endParaRPr lang="en-US" sz="1600" dirty="0" smtClean="0">
              <a:solidFill>
                <a:srgbClr val="000000"/>
              </a:solidFill>
              <a:latin typeface="Arial" panose="020B0604020202020204" pitchFamily="34" charset="0"/>
              <a:cs typeface="Arial" panose="020B0604020202020204" pitchFamily="34" charset="0"/>
            </a:endParaRPr>
          </a:p>
          <a:p>
            <a:pPr defTabSz="465887">
              <a:defRPr/>
            </a:pPr>
            <a:endParaRPr lang="en-US" sz="1600" dirty="0" smtClean="0">
              <a:solidFill>
                <a:srgbClr val="000000"/>
              </a:solidFill>
              <a:latin typeface="Arial" panose="020B0604020202020204" pitchFamily="34" charset="0"/>
              <a:cs typeface="Arial" panose="020B0604020202020204" pitchFamily="34" charset="0"/>
            </a:endParaRPr>
          </a:p>
          <a:p>
            <a:pPr defTabSz="465887">
              <a:defRPr/>
            </a:pPr>
            <a:r>
              <a:rPr lang="en-US" sz="1600" b="1" baseline="0" dirty="0" smtClean="0">
                <a:solidFill>
                  <a:srgbClr val="000000"/>
                </a:solidFill>
                <a:latin typeface="Arial" panose="020B0604020202020204" pitchFamily="34" charset="0"/>
                <a:cs typeface="Arial" panose="020B0604020202020204" pitchFamily="34" charset="0"/>
              </a:rPr>
              <a:t>Please do this survey. </a:t>
            </a:r>
            <a:r>
              <a:rPr lang="en-US" sz="1600" dirty="0" smtClean="0">
                <a:solidFill>
                  <a:srgbClr val="000000"/>
                </a:solidFill>
                <a:latin typeface="Arial" panose="020B0604020202020204" pitchFamily="34" charset="0"/>
                <a:cs typeface="Arial" panose="020B0604020202020204" pitchFamily="34" charset="0"/>
              </a:rPr>
              <a:t>We really want a true representation of the size of the companies</a:t>
            </a:r>
            <a:r>
              <a:rPr lang="en-US" sz="1600" baseline="0" dirty="0" smtClean="0">
                <a:solidFill>
                  <a:srgbClr val="000000"/>
                </a:solidFill>
                <a:latin typeface="Arial" panose="020B0604020202020204" pitchFamily="34" charset="0"/>
                <a:cs typeface="Arial" panose="020B0604020202020204" pitchFamily="34" charset="0"/>
              </a:rPr>
              <a:t> concerned enough to attend this webinar, and thus the topic of renewable hydrogen. It is also listed at the bottom of the agenda. The agenda and the slides are on the Docket 17-HYD-01.</a:t>
            </a:r>
            <a:endParaRPr lang="en-US" sz="1600" dirty="0">
              <a:solidFill>
                <a:srgbClr val="000000"/>
              </a:solidFill>
              <a:latin typeface="Arial" panose="020B0604020202020204" pitchFamily="34" charset="0"/>
              <a:cs typeface="Arial" panose="020B0604020202020204" pitchFamily="34" charset="0"/>
            </a:endParaRPr>
          </a:p>
          <a:p>
            <a:pPr>
              <a:defRPr/>
            </a:pPr>
            <a:endParaRPr lang="en-US" sz="1600" dirty="0">
              <a:latin typeface="Arial" panose="020B0604020202020204" pitchFamily="34" charset="0"/>
              <a:cs typeface="Arial" panose="020B0604020202020204" pitchFamily="34" charset="0"/>
            </a:endParaRPr>
          </a:p>
        </p:txBody>
      </p:sp>
      <p:sp>
        <p:nvSpPr>
          <p:cNvPr id="10240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a:spcBef>
                <a:spcPct val="30000"/>
              </a:spcBef>
              <a:defRPr sz="1200">
                <a:solidFill>
                  <a:schemeClr val="tx1"/>
                </a:solidFill>
                <a:latin typeface="Times New Roman" pitchFamily="18" charset="0"/>
              </a:defRPr>
            </a:lvl1pPr>
            <a:lvl2pPr marL="729566" indent="-279856" algn="l">
              <a:spcBef>
                <a:spcPct val="30000"/>
              </a:spcBef>
              <a:defRPr sz="1200">
                <a:solidFill>
                  <a:schemeClr val="tx1"/>
                </a:solidFill>
                <a:latin typeface="Times New Roman" pitchFamily="18" charset="0"/>
              </a:defRPr>
            </a:lvl2pPr>
            <a:lvl3pPr marL="1122658" indent="-223237" algn="l">
              <a:spcBef>
                <a:spcPct val="30000"/>
              </a:spcBef>
              <a:defRPr sz="1200">
                <a:solidFill>
                  <a:schemeClr val="tx1"/>
                </a:solidFill>
                <a:latin typeface="Times New Roman" pitchFamily="18" charset="0"/>
              </a:defRPr>
            </a:lvl3pPr>
            <a:lvl4pPr marL="1570751" indent="-223237" algn="l">
              <a:spcBef>
                <a:spcPct val="30000"/>
              </a:spcBef>
              <a:defRPr sz="1200">
                <a:solidFill>
                  <a:schemeClr val="tx1"/>
                </a:solidFill>
                <a:latin typeface="Times New Roman" pitchFamily="18" charset="0"/>
              </a:defRPr>
            </a:lvl4pPr>
            <a:lvl5pPr marL="2020461" indent="-223237" algn="l">
              <a:spcBef>
                <a:spcPct val="30000"/>
              </a:spcBef>
              <a:defRPr sz="1200">
                <a:solidFill>
                  <a:schemeClr val="tx1"/>
                </a:solidFill>
                <a:latin typeface="Times New Roman" pitchFamily="18" charset="0"/>
              </a:defRPr>
            </a:lvl5pPr>
            <a:lvl6pPr marL="2486348" indent="-223237" eaLnBrk="0" fontAlgn="base" hangingPunct="0">
              <a:spcBef>
                <a:spcPct val="30000"/>
              </a:spcBef>
              <a:spcAft>
                <a:spcPct val="0"/>
              </a:spcAft>
              <a:defRPr sz="1200">
                <a:solidFill>
                  <a:schemeClr val="tx1"/>
                </a:solidFill>
                <a:latin typeface="Times New Roman" pitchFamily="18" charset="0"/>
              </a:defRPr>
            </a:lvl6pPr>
            <a:lvl7pPr marL="2952235" indent="-223237" eaLnBrk="0" fontAlgn="base" hangingPunct="0">
              <a:spcBef>
                <a:spcPct val="30000"/>
              </a:spcBef>
              <a:spcAft>
                <a:spcPct val="0"/>
              </a:spcAft>
              <a:defRPr sz="1200">
                <a:solidFill>
                  <a:schemeClr val="tx1"/>
                </a:solidFill>
                <a:latin typeface="Times New Roman" pitchFamily="18" charset="0"/>
              </a:defRPr>
            </a:lvl7pPr>
            <a:lvl8pPr marL="3418121" indent="-223237" eaLnBrk="0" fontAlgn="base" hangingPunct="0">
              <a:spcBef>
                <a:spcPct val="30000"/>
              </a:spcBef>
              <a:spcAft>
                <a:spcPct val="0"/>
              </a:spcAft>
              <a:defRPr sz="1200">
                <a:solidFill>
                  <a:schemeClr val="tx1"/>
                </a:solidFill>
                <a:latin typeface="Times New Roman" pitchFamily="18" charset="0"/>
              </a:defRPr>
            </a:lvl8pPr>
            <a:lvl9pPr marL="3884008" indent="-223237" eaLnBrk="0" fontAlgn="base" hangingPunct="0">
              <a:spcBef>
                <a:spcPct val="30000"/>
              </a:spcBef>
              <a:spcAft>
                <a:spcPct val="0"/>
              </a:spcAft>
              <a:defRPr sz="1200">
                <a:solidFill>
                  <a:schemeClr val="tx1"/>
                </a:solidFill>
                <a:latin typeface="Times New Roman" pitchFamily="18" charset="0"/>
              </a:defRPr>
            </a:lvl9pPr>
          </a:lstStyle>
          <a:p>
            <a:pPr algn="r">
              <a:spcBef>
                <a:spcPct val="0"/>
              </a:spcBef>
            </a:pPr>
            <a:fld id="{1813E604-725B-440F-8A77-3E933FE6A1C6}" type="slidenum">
              <a:rPr lang="en-US" altLang="en-US" smtClean="0">
                <a:ea typeface="ＭＳ Ｐゴシック" pitchFamily="34" charset="-128"/>
              </a:rPr>
              <a:pPr algn="r">
                <a:spcBef>
                  <a:spcPct val="0"/>
                </a:spcBef>
              </a:pPr>
              <a:t>2</a:t>
            </a:fld>
            <a:endParaRPr lang="en-US" altLang="en-US" dirty="0">
              <a:ea typeface="ＭＳ Ｐゴシック" pitchFamily="34" charset="-128"/>
            </a:endParaRPr>
          </a:p>
        </p:txBody>
      </p:sp>
    </p:spTree>
    <p:extLst>
      <p:ext uri="{BB962C8B-B14F-4D97-AF65-F5344CB8AC3E}">
        <p14:creationId xmlns:p14="http://schemas.microsoft.com/office/powerpoint/2010/main" val="5113867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z="1600" i="1" dirty="0" smtClean="0">
                <a:latin typeface="Arial" panose="020B0604020202020204" pitchFamily="34" charset="0"/>
                <a:cs typeface="Arial" panose="020B0604020202020204" pitchFamily="34" charset="0"/>
              </a:rPr>
              <a:t>The Energy Commission is committed to taking steps toward broadening the pool of applicants to our various programs, especially under-represented groups, disadvantaged communities, and small businesses. These outreach workshops are part of a continuing effort to diversify the participants in Energy Commission programs which will help:</a:t>
            </a:r>
          </a:p>
          <a:p>
            <a:pPr eaLnBrk="1" hangingPunct="1">
              <a:spcBef>
                <a:spcPct val="0"/>
              </a:spcBef>
            </a:pPr>
            <a:endParaRPr lang="en-US" altLang="en-US" sz="1600" i="1" dirty="0" smtClean="0">
              <a:latin typeface="Arial" panose="020B0604020202020204" pitchFamily="34" charset="0"/>
              <a:cs typeface="Arial" panose="020B0604020202020204" pitchFamily="34" charset="0"/>
            </a:endParaRPr>
          </a:p>
          <a:p>
            <a:pPr eaLnBrk="1" hangingPunct="1">
              <a:spcBef>
                <a:spcPct val="0"/>
              </a:spcBef>
              <a:buFontTx/>
              <a:buNone/>
            </a:pPr>
            <a:r>
              <a:rPr lang="en-US" altLang="en-US" sz="1600" i="1" dirty="0" smtClean="0">
                <a:latin typeface="Arial" panose="020B0604020202020204" pitchFamily="34" charset="0"/>
                <a:cs typeface="Arial" panose="020B0604020202020204" pitchFamily="34" charset="0"/>
              </a:rPr>
              <a:t>-Ensure equitable access to Energy Commission funding.</a:t>
            </a:r>
          </a:p>
          <a:p>
            <a:pPr eaLnBrk="1" hangingPunct="1">
              <a:spcBef>
                <a:spcPct val="0"/>
              </a:spcBef>
              <a:buFontTx/>
              <a:buNone/>
            </a:pPr>
            <a:r>
              <a:rPr lang="en-US" altLang="en-US" sz="1600" i="1" dirty="0" smtClean="0">
                <a:latin typeface="Arial" panose="020B0604020202020204" pitchFamily="34" charset="0"/>
                <a:cs typeface="Arial" panose="020B0604020202020204" pitchFamily="34" charset="0"/>
              </a:rPr>
              <a:t>-Create jobs and provide economic stimulus in under-represented and disadvantaged communities.</a:t>
            </a:r>
          </a:p>
          <a:p>
            <a:pPr eaLnBrk="1" hangingPunct="1">
              <a:spcBef>
                <a:spcPct val="0"/>
              </a:spcBef>
              <a:buFontTx/>
              <a:buNone/>
            </a:pPr>
            <a:r>
              <a:rPr lang="en-US" altLang="en-US" sz="1600" i="1" dirty="0" smtClean="0">
                <a:latin typeface="Arial" panose="020B0604020202020204" pitchFamily="34" charset="0"/>
                <a:cs typeface="Arial" panose="020B0604020202020204" pitchFamily="34" charset="0"/>
              </a:rPr>
              <a:t>-Increase competition to ensure the best opportunities are identified and funded.</a:t>
            </a:r>
          </a:p>
          <a:p>
            <a:pPr eaLnBrk="1" hangingPunct="1">
              <a:spcBef>
                <a:spcPct val="0"/>
              </a:spcBef>
              <a:buFontTx/>
              <a:buNone/>
            </a:pPr>
            <a:r>
              <a:rPr lang="en-US" altLang="en-US" sz="1600" i="1" dirty="0" smtClean="0">
                <a:latin typeface="Arial" panose="020B0604020202020204" pitchFamily="34" charset="0"/>
                <a:cs typeface="Arial" panose="020B0604020202020204" pitchFamily="34" charset="0"/>
              </a:rPr>
              <a:t>-Ensure local needs are identified and addressed. </a:t>
            </a:r>
            <a:r>
              <a:rPr lang="en-US" altLang="ja-JP" sz="1600" b="0" i="1" kern="1200" dirty="0" smtClean="0">
                <a:solidFill>
                  <a:schemeClr val="tx1"/>
                </a:solidFill>
                <a:latin typeface="Arial" panose="020B0604020202020204" pitchFamily="34" charset="0"/>
                <a:ea typeface="+mn-ea"/>
                <a:cs typeface="Arial" panose="020B0604020202020204" pitchFamily="34" charset="0"/>
              </a:rPr>
              <a:t>Air quality, socioeconomic, and other needs vary widely from one area to the next.  </a:t>
            </a:r>
            <a:endParaRPr lang="en-US" altLang="en-US" sz="1600" b="0" i="1" dirty="0" smtClean="0">
              <a:latin typeface="Arial" panose="020B0604020202020204" pitchFamily="34" charset="0"/>
              <a:cs typeface="Arial" panose="020B0604020202020204" pitchFamily="34" charset="0"/>
            </a:endParaRPr>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68390" indent="-294415">
              <a:defRPr sz="2400">
                <a:solidFill>
                  <a:schemeClr val="tx1"/>
                </a:solidFill>
                <a:latin typeface="Times" panose="02020603050405020304" pitchFamily="18" charset="0"/>
                <a:ea typeface="MS PGothic" panose="020B0600070205080204" pitchFamily="34" charset="-128"/>
              </a:defRPr>
            </a:lvl2pPr>
            <a:lvl3pPr marL="1184129" indent="-234562">
              <a:defRPr sz="2400">
                <a:solidFill>
                  <a:schemeClr val="tx1"/>
                </a:solidFill>
                <a:latin typeface="Times" panose="02020603050405020304" pitchFamily="18" charset="0"/>
                <a:ea typeface="MS PGothic" panose="020B0600070205080204" pitchFamily="34" charset="-128"/>
              </a:defRPr>
            </a:lvl3pPr>
            <a:lvl4pPr marL="1659722" indent="-234562">
              <a:defRPr sz="2400">
                <a:solidFill>
                  <a:schemeClr val="tx1"/>
                </a:solidFill>
                <a:latin typeface="Times" panose="02020603050405020304" pitchFamily="18" charset="0"/>
                <a:ea typeface="MS PGothic" panose="020B0600070205080204" pitchFamily="34" charset="-128"/>
              </a:defRPr>
            </a:lvl4pPr>
            <a:lvl5pPr marL="2133697" indent="-234562">
              <a:defRPr sz="2400">
                <a:solidFill>
                  <a:schemeClr val="tx1"/>
                </a:solidFill>
                <a:latin typeface="Times" panose="02020603050405020304" pitchFamily="18" charset="0"/>
                <a:ea typeface="MS PGothic" panose="020B0600070205080204" pitchFamily="34" charset="-128"/>
              </a:defRPr>
            </a:lvl5pPr>
            <a:lvl6pPr marL="2599584" indent="-234562"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3065471" indent="-234562"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531358" indent="-234562"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997245" indent="-234562"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5511E413-E8C5-42D1-9E2D-45BAA67A5CE8}" type="slidenum">
              <a:rPr lang="en-US" altLang="en-US" sz="1200"/>
              <a:pPr/>
              <a:t>3</a:t>
            </a:fld>
            <a:endParaRPr lang="en-US" altLang="en-US" sz="1200"/>
          </a:p>
        </p:txBody>
      </p:sp>
    </p:spTree>
    <p:extLst>
      <p:ext uri="{BB962C8B-B14F-4D97-AF65-F5344CB8AC3E}">
        <p14:creationId xmlns:p14="http://schemas.microsoft.com/office/powerpoint/2010/main" val="13212501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smtClean="0">
                <a:solidFill>
                  <a:schemeClr val="tx1"/>
                </a:solidFill>
                <a:effectLst/>
                <a:latin typeface="Arial" panose="020B0604020202020204" pitchFamily="34" charset="0"/>
                <a:ea typeface="+mn-ea"/>
                <a:cs typeface="Arial" panose="020B0604020202020204" pitchFamily="34" charset="0"/>
              </a:rPr>
              <a:t>The State of California has a vision of</a:t>
            </a:r>
            <a:r>
              <a:rPr lang="en-US" sz="1200" b="0" i="0" kern="1200" baseline="0" dirty="0" smtClean="0">
                <a:solidFill>
                  <a:schemeClr val="tx1"/>
                </a:solidFill>
                <a:effectLst/>
                <a:latin typeface="Arial" panose="020B0604020202020204" pitchFamily="34" charset="0"/>
                <a:ea typeface="+mn-ea"/>
                <a:cs typeface="Arial" panose="020B0604020202020204" pitchFamily="34" charset="0"/>
              </a:rPr>
              <a:t> zero emission vehicles that has been expressed by many administrations, for more than 13 years. </a:t>
            </a:r>
            <a:r>
              <a:rPr lang="en-US" sz="1200" kern="1200" dirty="0" smtClean="0">
                <a:solidFill>
                  <a:schemeClr val="tx1"/>
                </a:solidFill>
                <a:effectLst/>
                <a:latin typeface="Arial" panose="020B0604020202020204" pitchFamily="34" charset="0"/>
                <a:ea typeface="+mn-ea"/>
                <a:cs typeface="Arial" panose="020B0604020202020204" pitchFamily="34" charset="0"/>
              </a:rPr>
              <a:t>Hydrogen fuel cell electric vehicles (FCEVs) are expected to play an integral role in the governor’s target of achieving 5 million zero-emission vehicles on the road in California by 2030, and meeting the state’s environmental goals of reducing greenhouse gas and criteria pollutant emissions from the transportation sector. </a:t>
            </a:r>
            <a:endParaRPr lang="en-US" sz="1200" b="0" i="0" kern="1200" baseline="0" dirty="0" smtClean="0">
              <a:solidFill>
                <a:schemeClr val="tx1"/>
              </a:solidFill>
              <a:effectLst/>
              <a:latin typeface="Arial" panose="020B0604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0" i="0" kern="1200" baseline="0" dirty="0" smtClean="0">
              <a:solidFill>
                <a:schemeClr val="tx1"/>
              </a:solidFill>
              <a:effectLst/>
              <a:latin typeface="Arial" panose="020B0604020202020204" pitchFamily="34" charset="0"/>
              <a:ea typeface="+mn-ea"/>
              <a:cs typeface="Arial" panose="020B0604020202020204" pitchFamily="34" charset="0"/>
            </a:endParaRPr>
          </a:p>
          <a:p>
            <a:r>
              <a:rPr lang="en-US" sz="1200" kern="1200" dirty="0" smtClean="0">
                <a:solidFill>
                  <a:schemeClr val="tx1"/>
                </a:solidFill>
                <a:effectLst/>
                <a:latin typeface="Arial" panose="020B0604020202020204" pitchFamily="34" charset="0"/>
                <a:ea typeface="+mn-ea"/>
                <a:cs typeface="Arial" panose="020B0604020202020204" pitchFamily="34" charset="0"/>
              </a:rPr>
              <a:t>Assembly Bill 118 created the Clean Transportation Program, </a:t>
            </a:r>
            <a:r>
              <a:rPr lang="en-US" sz="1200" kern="1200" dirty="0" smtClean="0">
                <a:solidFill>
                  <a:srgbClr val="FF0000"/>
                </a:solidFill>
                <a:effectLst/>
                <a:latin typeface="Arial" panose="020B0604020202020204" pitchFamily="34" charset="0"/>
                <a:ea typeface="+mn-ea"/>
                <a:cs typeface="Arial" panose="020B0604020202020204" pitchFamily="34" charset="0"/>
              </a:rPr>
              <a:t>formerly </a:t>
            </a:r>
            <a:r>
              <a:rPr lang="en-US" sz="1200" kern="1200" dirty="0" smtClean="0">
                <a:solidFill>
                  <a:schemeClr val="tx1"/>
                </a:solidFill>
                <a:effectLst/>
                <a:latin typeface="Arial" panose="020B0604020202020204" pitchFamily="34" charset="0"/>
                <a:ea typeface="+mn-ea"/>
                <a:cs typeface="Arial" panose="020B0604020202020204" pitchFamily="34" charset="0"/>
              </a:rPr>
              <a:t>as the Alternative and Renewable Fuel and Vehicle Technology Program (ARFVTP). The statute authorizes the California Energy Commission to develop and deploy alternative and renewable fuels and advanced transportation technologies to help attain the state’s climate change policies. </a:t>
            </a:r>
          </a:p>
          <a:p>
            <a:endParaRPr lang="en-US" sz="1200" kern="1200" dirty="0" smtClean="0">
              <a:solidFill>
                <a:schemeClr val="tx1"/>
              </a:solidFill>
              <a:effectLst/>
              <a:latin typeface="Arial" panose="020B0604020202020204" pitchFamily="34" charset="0"/>
              <a:ea typeface="+mn-ea"/>
              <a:cs typeface="Arial" panose="020B0604020202020204" pitchFamily="34" charset="0"/>
            </a:endParaRPr>
          </a:p>
          <a:p>
            <a:r>
              <a:rPr lang="en-US" sz="1200" kern="1200" dirty="0" smtClean="0">
                <a:solidFill>
                  <a:schemeClr val="tx1"/>
                </a:solidFill>
                <a:effectLst/>
                <a:latin typeface="Arial" panose="020B0604020202020204" pitchFamily="34" charset="0"/>
                <a:ea typeface="+mn-ea"/>
                <a:cs typeface="Arial" panose="020B0604020202020204" pitchFamily="34" charset="0"/>
              </a:rPr>
              <a:t>Assembly Bill 8 reauthorizes the Clean Transportation Program through January 1, 2024, and specifies that the Energy Commission allocate up to $20 million per year (or up to 20 percent of each fiscal year’s funds) in funding for hydrogen station development until at least 100 stations are operational.</a:t>
            </a:r>
          </a:p>
          <a:p>
            <a:endParaRPr lang="en-US" sz="1200" kern="1200" dirty="0" smtClean="0">
              <a:solidFill>
                <a:schemeClr val="tx1"/>
              </a:solidFill>
              <a:effectLst/>
              <a:latin typeface="Arial" panose="020B0604020202020204" pitchFamily="34" charset="0"/>
              <a:ea typeface="+mn-ea"/>
              <a:cs typeface="Arial" panose="020B0604020202020204" pitchFamily="34" charset="0"/>
            </a:endParaRPr>
          </a:p>
          <a:p>
            <a:r>
              <a:rPr lang="en-US" sz="1200" strike="sngStrike" kern="1200" baseline="0" dirty="0" smtClean="0">
                <a:solidFill>
                  <a:schemeClr val="tx1"/>
                </a:solidFill>
                <a:effectLst/>
                <a:latin typeface="Arial" panose="020B0604020202020204" pitchFamily="34" charset="0"/>
                <a:ea typeface="+mn-ea"/>
                <a:cs typeface="Arial" panose="020B0604020202020204" pitchFamily="34" charset="0"/>
              </a:rPr>
              <a:t>The Clean Transportation Program has an annual budget of about $100 million. It provides financial support for projects that:</a:t>
            </a:r>
          </a:p>
          <a:p>
            <a:pPr marL="171450" lvl="0" indent="-171450">
              <a:buFont typeface="Arial" panose="020B0604020202020204" pitchFamily="34" charset="0"/>
              <a:buChar char="•"/>
            </a:pPr>
            <a:r>
              <a:rPr lang="en-US" sz="1200" strike="sngStrike" kern="1200" baseline="0" dirty="0" smtClean="0">
                <a:solidFill>
                  <a:schemeClr val="tx1"/>
                </a:solidFill>
                <a:effectLst/>
                <a:latin typeface="Arial" panose="020B0604020202020204" pitchFamily="34" charset="0"/>
                <a:ea typeface="+mn-ea"/>
                <a:cs typeface="Arial" panose="020B0604020202020204" pitchFamily="34" charset="0"/>
              </a:rPr>
              <a:t>Reduce California’s use and dependence on petroleum transportation fuels and increase the use of alternative and renewable fuels and advanced vehicle technologies. </a:t>
            </a:r>
          </a:p>
          <a:p>
            <a:pPr marL="171450" lvl="0" indent="-171450">
              <a:buFont typeface="Arial" panose="020B0604020202020204" pitchFamily="34" charset="0"/>
              <a:buChar char="•"/>
            </a:pPr>
            <a:r>
              <a:rPr lang="en-US" sz="1200" strike="sngStrike" kern="1200" baseline="0" dirty="0" smtClean="0">
                <a:solidFill>
                  <a:schemeClr val="tx1"/>
                </a:solidFill>
                <a:effectLst/>
                <a:latin typeface="Arial" panose="020B0604020202020204" pitchFamily="34" charset="0"/>
                <a:ea typeface="+mn-ea"/>
                <a:cs typeface="Arial" panose="020B0604020202020204" pitchFamily="34" charset="0"/>
              </a:rPr>
              <a:t>Produce sustainable alternative and renewable low-carbon fuels in California.</a:t>
            </a:r>
          </a:p>
          <a:p>
            <a:pPr lvl="0"/>
            <a:endParaRPr lang="en-US" sz="1200" kern="1200" dirty="0" smtClean="0">
              <a:solidFill>
                <a:schemeClr val="tx1"/>
              </a:solidFill>
              <a:effectLst/>
              <a:latin typeface="Arial" panose="020B0604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effectLst/>
                <a:latin typeface="Arial" panose="020B0604020202020204" pitchFamily="34" charset="0"/>
                <a:ea typeface="+mn-ea"/>
                <a:cs typeface="Arial" panose="020B0604020202020204" pitchFamily="34" charset="0"/>
              </a:rPr>
              <a:t>Additionally, Senate Bill 1505 requires that 33.3 percent of the hydrogen fuel dispensed today by publicly-funded hydrogen refueling stations be derived from renewable sources, providing an additional challenge to the FCEV refueling industry.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0" kern="1200" dirty="0" smtClean="0">
              <a:solidFill>
                <a:schemeClr val="tx1"/>
              </a:solidFill>
              <a:effectLst/>
              <a:latin typeface="Arial" panose="020B0604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cs typeface="Arial" panose="020B0604020202020204" pitchFamily="34" charset="0"/>
              </a:rPr>
              <a:t>A </a:t>
            </a:r>
            <a:r>
              <a:rPr lang="en-US" b="1" dirty="0" smtClean="0">
                <a:latin typeface="Arial" panose="020B0604020202020204" pitchFamily="34" charset="0"/>
                <a:cs typeface="Arial" panose="020B0604020202020204" pitchFamily="34" charset="0"/>
              </a:rPr>
              <a:t>roadmap</a:t>
            </a:r>
            <a:r>
              <a:rPr lang="en-US" dirty="0" smtClean="0">
                <a:latin typeface="Arial" panose="020B0604020202020204" pitchFamily="34" charset="0"/>
                <a:cs typeface="Arial" panose="020B0604020202020204" pitchFamily="34" charset="0"/>
              </a:rPr>
              <a:t> is a strategic plan that defines the desired outcome, and </a:t>
            </a:r>
            <a:r>
              <a:rPr lang="en-US" b="1" dirty="0" smtClean="0">
                <a:latin typeface="Arial" panose="020B0604020202020204" pitchFamily="34" charset="0"/>
                <a:cs typeface="Arial" panose="020B0604020202020204" pitchFamily="34" charset="0"/>
              </a:rPr>
              <a:t>includes </a:t>
            </a:r>
            <a:r>
              <a:rPr lang="en-US" dirty="0" smtClean="0">
                <a:latin typeface="Arial" panose="020B0604020202020204" pitchFamily="34" charset="0"/>
                <a:cs typeface="Arial" panose="020B0604020202020204" pitchFamily="34" charset="0"/>
              </a:rPr>
              <a:t>the major milestones needed to reach it.</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0" i="0" kern="1200" dirty="0" smtClean="0">
              <a:solidFill>
                <a:schemeClr val="tx1"/>
              </a:solidFill>
              <a:effectLst/>
              <a:latin typeface="Arial" panose="020B0604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smtClean="0">
                <a:solidFill>
                  <a:schemeClr val="tx1"/>
                </a:solidFill>
                <a:effectLst/>
                <a:latin typeface="Arial" panose="020B0604020202020204" pitchFamily="34" charset="0"/>
                <a:ea typeface="+mn-ea"/>
                <a:cs typeface="Arial" panose="020B0604020202020204" pitchFamily="34" charset="0"/>
              </a:rPr>
              <a:t>APEP looked into the future of renewable</a:t>
            </a:r>
            <a:r>
              <a:rPr lang="en-US" sz="1200" b="0" i="0" kern="1200" baseline="0" dirty="0" smtClean="0">
                <a:solidFill>
                  <a:schemeClr val="tx1"/>
                </a:solidFill>
                <a:effectLst/>
                <a:latin typeface="Arial" panose="020B0604020202020204" pitchFamily="34" charset="0"/>
                <a:ea typeface="+mn-ea"/>
                <a:cs typeface="Arial" panose="020B0604020202020204" pitchFamily="34" charset="0"/>
              </a:rPr>
              <a:t> hydrogen production</a:t>
            </a:r>
            <a:r>
              <a:rPr lang="en-US" sz="1200" b="0" i="0" kern="1200" dirty="0" smtClean="0">
                <a:solidFill>
                  <a:schemeClr val="tx1"/>
                </a:solidFill>
                <a:effectLst/>
                <a:latin typeface="Arial" panose="020B0604020202020204" pitchFamily="34" charset="0"/>
                <a:ea typeface="+mn-ea"/>
                <a:cs typeface="Arial" panose="020B0604020202020204" pitchFamily="34" charset="0"/>
              </a:rPr>
              <a:t>.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smtClean="0">
                <a:solidFill>
                  <a:schemeClr val="tx1"/>
                </a:solidFill>
                <a:effectLst/>
                <a:latin typeface="Arial" panose="020B0604020202020204" pitchFamily="34" charset="0"/>
                <a:ea typeface="+mn-ea"/>
                <a:cs typeface="Arial" panose="020B0604020202020204" pitchFamily="34" charset="0"/>
              </a:rPr>
              <a:t>Their report takes into consideration the main drivers of change:</a:t>
            </a:r>
            <a:r>
              <a:rPr lang="en-US" sz="1200" b="0" i="0" kern="1200" baseline="0" dirty="0" smtClean="0">
                <a:solidFill>
                  <a:schemeClr val="tx1"/>
                </a:solidFill>
                <a:effectLst/>
                <a:latin typeface="Arial" panose="020B0604020202020204" pitchFamily="34" charset="0"/>
                <a:ea typeface="+mn-ea"/>
                <a:cs typeface="Arial" panose="020B0604020202020204" pitchFamily="34" charset="0"/>
              </a:rPr>
              <a:t> </a:t>
            </a:r>
            <a:r>
              <a:rPr lang="en-US" sz="1200" b="0" i="0" kern="1200" baseline="0" dirty="0" err="1" smtClean="0">
                <a:solidFill>
                  <a:schemeClr val="tx1"/>
                </a:solidFill>
                <a:effectLst/>
                <a:latin typeface="Arial" panose="020B0604020202020204" pitchFamily="34" charset="0"/>
                <a:ea typeface="+mn-ea"/>
                <a:cs typeface="Arial" panose="020B0604020202020204" pitchFamily="34" charset="0"/>
              </a:rPr>
              <a:t>opex</a:t>
            </a:r>
            <a:r>
              <a:rPr lang="en-US" sz="1200" b="0" i="0" kern="1200" baseline="0" dirty="0" smtClean="0">
                <a:solidFill>
                  <a:schemeClr val="tx1"/>
                </a:solidFill>
                <a:effectLst/>
                <a:latin typeface="Arial" panose="020B0604020202020204" pitchFamily="34" charset="0"/>
                <a:ea typeface="+mn-ea"/>
                <a:cs typeface="Arial" panose="020B0604020202020204" pitchFamily="34" charset="0"/>
              </a:rPr>
              <a:t> and capex, number of customers, geographical location of the demand. Their </a:t>
            </a:r>
            <a:r>
              <a:rPr lang="en-US" b="0" i="0" dirty="0" smtClean="0">
                <a:solidFill>
                  <a:srgbClr val="333333"/>
                </a:solidFill>
                <a:effectLst/>
                <a:latin typeface="Arial" panose="020B0604020202020204" pitchFamily="34" charset="0"/>
                <a:cs typeface="Arial" panose="020B0604020202020204" pitchFamily="34" charset="0"/>
              </a:rPr>
              <a:t>evaluation of the technological changes time will bring</a:t>
            </a:r>
            <a:r>
              <a:rPr lang="en-US" b="0" i="0" baseline="0" dirty="0" smtClean="0">
                <a:solidFill>
                  <a:srgbClr val="333333"/>
                </a:solidFill>
                <a:effectLst/>
                <a:latin typeface="Arial" panose="020B0604020202020204" pitchFamily="34" charset="0"/>
                <a:cs typeface="Arial" panose="020B0604020202020204" pitchFamily="34" charset="0"/>
              </a:rPr>
              <a:t> </a:t>
            </a:r>
            <a:r>
              <a:rPr lang="en-US" b="0" i="0" dirty="0" smtClean="0">
                <a:solidFill>
                  <a:srgbClr val="333333"/>
                </a:solidFill>
                <a:effectLst/>
                <a:latin typeface="Arial" panose="020B0604020202020204" pitchFamily="34" charset="0"/>
                <a:cs typeface="Arial" panose="020B0604020202020204" pitchFamily="34" charset="0"/>
              </a:rPr>
              <a:t>is important to the developers to take advantage of California business opportunities for us all to realize</a:t>
            </a:r>
            <a:r>
              <a:rPr lang="en-US" b="0" i="0" baseline="0" dirty="0" smtClean="0">
                <a:solidFill>
                  <a:srgbClr val="333333"/>
                </a:solidFill>
                <a:effectLst/>
                <a:latin typeface="Arial" panose="020B0604020202020204" pitchFamily="34" charset="0"/>
                <a:cs typeface="Arial" panose="020B0604020202020204" pitchFamily="34" charset="0"/>
              </a:rPr>
              <a:t> the low carbon fuel future.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b="0" i="0" baseline="0" dirty="0" smtClean="0">
              <a:solidFill>
                <a:srgbClr val="333333"/>
              </a:solidFill>
              <a:effectLst/>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cs typeface="Arial" panose="020B0604020202020204" pitchFamily="34" charset="0"/>
              </a:rPr>
              <a:t>APEP has conducted </a:t>
            </a:r>
            <a:r>
              <a:rPr lang="en-US" b="1" dirty="0" smtClean="0">
                <a:latin typeface="Arial" panose="020B0604020202020204" pitchFamily="34" charset="0"/>
                <a:cs typeface="Arial" panose="020B0604020202020204" pitchFamily="34" charset="0"/>
              </a:rPr>
              <a:t>analyses of Renewable Hydrogen Production </a:t>
            </a:r>
            <a:r>
              <a:rPr lang="en-US" dirty="0" smtClean="0">
                <a:latin typeface="Arial" panose="020B0604020202020204" pitchFamily="34" charset="0"/>
                <a:cs typeface="Arial" panose="020B0604020202020204" pitchFamily="34" charset="0"/>
              </a:rPr>
              <a:t>and defined the milestones. </a:t>
            </a: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0B67BDF7-E776-6644-B0FD-0131F7606DCF}" type="slidenum">
              <a:rPr lang="en-US" smtClean="0"/>
              <a:t>4</a:t>
            </a:fld>
            <a:endParaRPr lang="en-US"/>
          </a:p>
        </p:txBody>
      </p:sp>
    </p:spTree>
    <p:extLst>
      <p:ext uri="{BB962C8B-B14F-4D97-AF65-F5344CB8AC3E}">
        <p14:creationId xmlns:p14="http://schemas.microsoft.com/office/powerpoint/2010/main" val="5401085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smtClean="0"/>
              <a:t>Find today’s presentations and the agenda</a:t>
            </a:r>
            <a:r>
              <a:rPr lang="en-US" sz="1200" baseline="0" dirty="0" smtClean="0"/>
              <a:t>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smtClean="0">
                <a:solidFill>
                  <a:schemeClr val="tx1"/>
                </a:solidFill>
                <a:effectLst/>
                <a:latin typeface="+mn-lt"/>
                <a:ea typeface="+mn-ea"/>
                <a:cs typeface="+mn-cs"/>
              </a:rPr>
              <a:t>www.energy.ca.gov/altfuels/2017-HYD-01/documents</a:t>
            </a:r>
            <a:r>
              <a:rPr lang="en-US" sz="1200" kern="1200" dirty="0" smtClean="0">
                <a:solidFill>
                  <a:schemeClr val="tx1"/>
                </a:solidFill>
                <a:effectLst/>
                <a:latin typeface="+mn-lt"/>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aseline="0" dirty="0" smtClean="0"/>
              <a:t>And on the docket </a:t>
            </a:r>
            <a:r>
              <a:rPr lang="en-US" sz="1200" u="sng" dirty="0" smtClean="0">
                <a:hlinkClick r:id="rId3"/>
              </a:rPr>
              <a:t>https://efiling.energy.ca.gov/Lists/DocketLog.aspx?docketnumber=17-HYD-01</a:t>
            </a:r>
            <a:endParaRPr lang="en-US" sz="1200" dirty="0" smtClean="0"/>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smtClean="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100" u="sng" dirty="0" smtClean="0">
              <a:hlinkClick r:id="rId3"/>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cs typeface="Arial" panose="020B0604020202020204" pitchFamily="34" charset="0"/>
              </a:rPr>
              <a:t>If</a:t>
            </a:r>
            <a:r>
              <a:rPr lang="en-US" baseline="0" dirty="0" smtClean="0">
                <a:latin typeface="Arial" panose="020B0604020202020204" pitchFamily="34" charset="0"/>
                <a:cs typeface="Arial" panose="020B0604020202020204" pitchFamily="34" charset="0"/>
              </a:rPr>
              <a:t> you have questions about the WebEx, see the Notice.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aseline="0" dirty="0" smtClean="0">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Arial" panose="020B0604020202020204" pitchFamily="34" charset="0"/>
                <a:cs typeface="Arial" panose="020B0604020202020204" pitchFamily="34" charset="0"/>
              </a:rPr>
              <a:t>A recording of this webinar will be in the Docket</a:t>
            </a:r>
            <a:r>
              <a:rPr lang="en-US" sz="1200" baseline="0" dirty="0" smtClean="0">
                <a:latin typeface="Arial" panose="020B0604020202020204" pitchFamily="34" charset="0"/>
                <a:cs typeface="Arial" panose="020B0604020202020204" pitchFamily="34" charset="0"/>
              </a:rPr>
              <a:t> after Labor Day.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aseline="0" dirty="0" smtClean="0">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Arial" panose="020B0604020202020204" pitchFamily="34" charset="0"/>
                <a:cs typeface="Arial" panose="020B0604020202020204" pitchFamily="34" charset="0"/>
              </a:rPr>
              <a:t>Please type your comments and questions to the “host” as they occur</a:t>
            </a:r>
            <a:r>
              <a:rPr lang="en-US" sz="1200" baseline="0" dirty="0" smtClean="0">
                <a:latin typeface="Arial" panose="020B0604020202020204" pitchFamily="34" charset="0"/>
                <a:cs typeface="Arial" panose="020B0604020202020204" pitchFamily="34" charset="0"/>
              </a:rPr>
              <a:t> to you in the </a:t>
            </a:r>
            <a:r>
              <a:rPr lang="en-US" sz="1200" baseline="0" dirty="0" err="1" smtClean="0">
                <a:latin typeface="Arial" panose="020B0604020202020204" pitchFamily="34" charset="0"/>
                <a:cs typeface="Arial" panose="020B0604020202020204" pitchFamily="34" charset="0"/>
              </a:rPr>
              <a:t>WebEX</a:t>
            </a:r>
            <a:r>
              <a:rPr lang="en-US" sz="1200" baseline="0" dirty="0" smtClean="0">
                <a:latin typeface="Arial" panose="020B0604020202020204" pitchFamily="34" charset="0"/>
                <a:cs typeface="Arial" panose="020B0604020202020204" pitchFamily="34" charset="0"/>
              </a:rPr>
              <a:t> </a:t>
            </a:r>
            <a:r>
              <a:rPr lang="en-US" sz="1200" u="sng" baseline="0" dirty="0" smtClean="0">
                <a:latin typeface="Arial" panose="020B0604020202020204" pitchFamily="34" charset="0"/>
                <a:cs typeface="Arial" panose="020B0604020202020204" pitchFamily="34" charset="0"/>
              </a:rPr>
              <a:t>CHAT</a:t>
            </a:r>
            <a:r>
              <a:rPr lang="en-US" sz="1200" baseline="0" dirty="0" smtClean="0">
                <a:latin typeface="Arial" panose="020B0604020202020204" pitchFamily="34" charset="0"/>
                <a:cs typeface="Arial" panose="020B0604020202020204" pitchFamily="34" charset="0"/>
              </a:rPr>
              <a:t>. We will read them at</a:t>
            </a:r>
            <a:r>
              <a:rPr lang="en-US" sz="1200" dirty="0" smtClean="0">
                <a:latin typeface="Arial" panose="020B0604020202020204" pitchFamily="34" charset="0"/>
                <a:cs typeface="Arial" panose="020B0604020202020204" pitchFamily="34" charset="0"/>
              </a:rPr>
              <a:t> the end</a:t>
            </a:r>
            <a:r>
              <a:rPr lang="en-US" sz="1200" baseline="0" dirty="0" smtClean="0">
                <a:latin typeface="Arial" panose="020B0604020202020204" pitchFamily="34" charset="0"/>
                <a:cs typeface="Arial" panose="020B0604020202020204" pitchFamily="34" charset="0"/>
              </a:rPr>
              <a:t> for the lecturers to answer. </a:t>
            </a:r>
            <a:r>
              <a:rPr lang="en-US" sz="1200" dirty="0" smtClean="0">
                <a:latin typeface="Arial" panose="020B0604020202020204" pitchFamily="34" charset="0"/>
                <a:cs typeface="Arial" panose="020B0604020202020204" pitchFamily="34" charset="0"/>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aseline="0" dirty="0" smtClean="0">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aseline="0" dirty="0" smtClean="0">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aseline="0" dirty="0" smtClean="0">
                <a:latin typeface="Arial" panose="020B0604020202020204" pitchFamily="34" charset="0"/>
                <a:cs typeface="Arial" panose="020B0604020202020204" pitchFamily="34" charset="0"/>
              </a:rPr>
              <a:t>Extra:</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aseline="0" dirty="0" smtClean="0">
                <a:latin typeface="Arial" panose="020B0604020202020204" pitchFamily="34" charset="0"/>
                <a:cs typeface="Arial" panose="020B0604020202020204" pitchFamily="34" charset="0"/>
              </a:rPr>
              <a:t>You may Submit Comments on the Docket, but we are not posing questions.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cs typeface="Arial" panose="020B0604020202020204" pitchFamily="34" charset="0"/>
                <a:hlinkClick r:id="rId4"/>
              </a:rPr>
              <a:t>https://ww2.energy.ca.gov/altfuels/2017-HYD-01/documents/</a:t>
            </a:r>
            <a:endParaRPr lang="en-US" dirty="0" smtClean="0">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smtClean="0">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smtClean="0">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u="sng" dirty="0" smtClean="0">
                <a:latin typeface="Arial" panose="020B0604020202020204" pitchFamily="34" charset="0"/>
                <a:cs typeface="Arial" panose="020B0604020202020204" pitchFamily="34" charset="0"/>
                <a:hlinkClick r:id="rId5"/>
              </a:rPr>
              <a:t>http://www.energy.ca.gov/altfuels/2017-HYD-01/</a:t>
            </a:r>
            <a:endParaRPr lang="en-US" sz="1200" dirty="0" smtClean="0">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smtClean="0">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dirty="0" smtClean="0">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0B67BDF7-E776-6644-B0FD-0131F7606DCF}" type="slidenum">
              <a:rPr lang="en-US" smtClean="0"/>
              <a:t>5</a:t>
            </a:fld>
            <a:endParaRPr lang="en-US"/>
          </a:p>
        </p:txBody>
      </p:sp>
    </p:spTree>
    <p:extLst>
      <p:ext uri="{BB962C8B-B14F-4D97-AF65-F5344CB8AC3E}">
        <p14:creationId xmlns:p14="http://schemas.microsoft.com/office/powerpoint/2010/main" val="39648446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rtl="0" eaLnBrk="1" latinLnBrk="0" hangingPunct="1">
              <a:spcBef>
                <a:spcPts val="1152"/>
              </a:spcBef>
              <a:spcAft>
                <a:spcPts val="0"/>
              </a:spcAft>
            </a:pPr>
            <a:r>
              <a:rPr lang="en-US" sz="1200" kern="1200" dirty="0" smtClean="0">
                <a:solidFill>
                  <a:schemeClr val="tx1"/>
                </a:solidFill>
                <a:effectLst/>
                <a:latin typeface="Arial" panose="020B0604020202020204" pitchFamily="34" charset="0"/>
                <a:ea typeface="+mn-ea"/>
                <a:cs typeface="Arial" panose="020B0604020202020204" pitchFamily="34" charset="0"/>
              </a:rPr>
              <a:t>The researchers of </a:t>
            </a:r>
            <a:r>
              <a:rPr lang="en-US" sz="1200" kern="1200" dirty="0" err="1" smtClean="0">
                <a:solidFill>
                  <a:schemeClr val="tx1"/>
                </a:solidFill>
                <a:effectLst/>
                <a:latin typeface="Arial" panose="020B0604020202020204" pitchFamily="34" charset="0"/>
                <a:ea typeface="+mn-ea"/>
                <a:cs typeface="Arial" panose="020B0604020202020204" pitchFamily="34" charset="0"/>
              </a:rPr>
              <a:t>Univ</a:t>
            </a:r>
            <a:r>
              <a:rPr lang="en-US" sz="1200" kern="1200" dirty="0" smtClean="0">
                <a:solidFill>
                  <a:schemeClr val="tx1"/>
                </a:solidFill>
                <a:effectLst/>
                <a:latin typeface="Arial" panose="020B0604020202020204" pitchFamily="34" charset="0"/>
                <a:ea typeface="+mn-ea"/>
                <a:cs typeface="Arial" panose="020B0604020202020204" pitchFamily="34" charset="0"/>
              </a:rPr>
              <a:t> of CA at Irvine are</a:t>
            </a:r>
            <a:r>
              <a:rPr lang="en-US" sz="1200" kern="1200" baseline="0" dirty="0" smtClean="0">
                <a:solidFill>
                  <a:schemeClr val="tx1"/>
                </a:solidFill>
                <a:effectLst/>
                <a:latin typeface="Arial" panose="020B0604020202020204" pitchFamily="34" charset="0"/>
                <a:ea typeface="+mn-ea"/>
                <a:cs typeface="Arial" panose="020B0604020202020204" pitchFamily="34" charset="0"/>
              </a:rPr>
              <a:t> </a:t>
            </a:r>
            <a:r>
              <a:rPr lang="en-US" sz="1200" kern="1200" dirty="0" smtClean="0">
                <a:solidFill>
                  <a:srgbClr val="000000"/>
                </a:solidFill>
                <a:effectLst/>
                <a:latin typeface="Arial" panose="020B0604020202020204" pitchFamily="34" charset="0"/>
                <a:ea typeface="+mn-ea"/>
                <a:cs typeface="Arial" panose="020B0604020202020204" pitchFamily="34" charset="0"/>
              </a:rPr>
              <a:t>Dr. Jeff Reed and </a:t>
            </a:r>
            <a:endParaRPr lang="en-US" dirty="0" smtClean="0">
              <a:effectLst/>
              <a:latin typeface="Arial" panose="020B0604020202020204" pitchFamily="34" charset="0"/>
              <a:cs typeface="Arial" panose="020B0604020202020204" pitchFamily="34" charset="0"/>
            </a:endParaRPr>
          </a:p>
          <a:p>
            <a:pPr marL="0" indent="0" algn="l" rtl="0" eaLnBrk="1" latinLnBrk="0" hangingPunct="1">
              <a:spcBef>
                <a:spcPts val="1152"/>
              </a:spcBef>
              <a:spcAft>
                <a:spcPts val="0"/>
              </a:spcAft>
            </a:pPr>
            <a:r>
              <a:rPr lang="en-US" sz="1200" kern="1200" dirty="0" smtClean="0">
                <a:solidFill>
                  <a:srgbClr val="000000"/>
                </a:solidFill>
                <a:effectLst/>
                <a:latin typeface="Arial" panose="020B0604020202020204" pitchFamily="34" charset="0"/>
                <a:ea typeface="+mn-ea"/>
                <a:cs typeface="Arial" panose="020B0604020202020204" pitchFamily="34" charset="0"/>
              </a:rPr>
              <a:t>Dr. Scott Samuelsen.</a:t>
            </a:r>
            <a:endParaRPr lang="en-US" sz="1200" kern="1200" dirty="0" smtClean="0">
              <a:solidFill>
                <a:schemeClr val="tx1"/>
              </a:solidFill>
              <a:effectLst/>
              <a:latin typeface="Arial" panose="020B0604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Arial" panose="020B0604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Arial" panose="020B0604020202020204" pitchFamily="34" charset="0"/>
                <a:ea typeface="+mn-ea"/>
                <a:cs typeface="Arial" panose="020B0604020202020204" pitchFamily="34" charset="0"/>
              </a:rPr>
              <a:t>Dr. Jeff Reed is the </a:t>
            </a:r>
            <a:r>
              <a:rPr lang="en-US" sz="1200" b="1" kern="1200" dirty="0" smtClean="0">
                <a:solidFill>
                  <a:schemeClr val="tx1"/>
                </a:solidFill>
                <a:effectLst/>
                <a:latin typeface="Arial" panose="020B0604020202020204" pitchFamily="34" charset="0"/>
                <a:ea typeface="+mn-ea"/>
                <a:cs typeface="Arial" panose="020B0604020202020204" pitchFamily="34" charset="0"/>
              </a:rPr>
              <a:t>Chief Scientist </a:t>
            </a:r>
            <a:r>
              <a:rPr lang="en-US" sz="1200" kern="1200" dirty="0" smtClean="0">
                <a:solidFill>
                  <a:schemeClr val="tx1"/>
                </a:solidFill>
                <a:effectLst/>
                <a:latin typeface="Arial" panose="020B0604020202020204" pitchFamily="34" charset="0"/>
                <a:ea typeface="+mn-ea"/>
                <a:cs typeface="Arial" panose="020B0604020202020204" pitchFamily="34" charset="0"/>
              </a:rPr>
              <a:t>for Renewable Fuels and Energy Storage in the UC Irvine Advanced Power and Energy program.  His work at UCI focuses on advancing renewable gaseous fuels and related storage technologies supporting the integration of renewables on the electric grid and reducing greenhouse emissions in the energy and transportation sectors.  He is also currently serving as board chair of the California Hydrogen Business Council.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Arial" panose="020B0604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Arial" panose="020B0604020202020204" pitchFamily="34" charset="0"/>
                <a:ea typeface="+mn-ea"/>
                <a:cs typeface="Arial" panose="020B0604020202020204" pitchFamily="34" charset="0"/>
              </a:rPr>
              <a:t>Dr. Scott Samuelsen is a </a:t>
            </a:r>
            <a:r>
              <a:rPr lang="en-US" sz="1200" b="1" kern="1200" dirty="0" smtClean="0">
                <a:solidFill>
                  <a:schemeClr val="tx1"/>
                </a:solidFill>
                <a:effectLst/>
                <a:latin typeface="Arial" panose="020B0604020202020204" pitchFamily="34" charset="0"/>
                <a:ea typeface="+mn-ea"/>
                <a:cs typeface="Arial" panose="020B0604020202020204" pitchFamily="34" charset="0"/>
              </a:rPr>
              <a:t>Professor</a:t>
            </a:r>
            <a:r>
              <a:rPr lang="en-US" sz="1200" kern="1200" dirty="0" smtClean="0">
                <a:solidFill>
                  <a:schemeClr val="tx1"/>
                </a:solidFill>
                <a:effectLst/>
                <a:latin typeface="Arial" panose="020B0604020202020204" pitchFamily="34" charset="0"/>
                <a:ea typeface="+mn-ea"/>
                <a:cs typeface="Arial" panose="020B0604020202020204" pitchFamily="34" charset="0"/>
              </a:rPr>
              <a:t> of Mechanical, Aerospace, and Environmental Engineering at the University of California, Irvine where he </a:t>
            </a:r>
            <a:r>
              <a:rPr lang="en-US" sz="1200" b="1" kern="1200" dirty="0" smtClean="0">
                <a:solidFill>
                  <a:schemeClr val="tx1"/>
                </a:solidFill>
                <a:effectLst/>
                <a:latin typeface="Arial" panose="020B0604020202020204" pitchFamily="34" charset="0"/>
                <a:ea typeface="+mn-ea"/>
                <a:cs typeface="Arial" panose="020B0604020202020204" pitchFamily="34" charset="0"/>
              </a:rPr>
              <a:t>directs</a:t>
            </a:r>
            <a:r>
              <a:rPr lang="en-US" sz="1200" kern="1200" dirty="0" smtClean="0">
                <a:solidFill>
                  <a:schemeClr val="tx1"/>
                </a:solidFill>
                <a:effectLst/>
                <a:latin typeface="Arial" panose="020B0604020202020204" pitchFamily="34" charset="0"/>
                <a:ea typeface="+mn-ea"/>
                <a:cs typeface="Arial" panose="020B0604020202020204" pitchFamily="34" charset="0"/>
              </a:rPr>
              <a:t> the Advanced Power and Energy Program.  APEP, as it is called, encompasses some 105 students, staff, and faculty that address the development and deployment of advanced power and energy systems in a novel systems, market-based program.  One of the major areas of emphasis at APEP is the evolution of hydrogen infrastructure and, in this contract, the development of a California roadmap for the generation of renewable hydrogen.</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Arial" panose="020B0604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Arial" panose="020B0604020202020204" pitchFamily="34" charset="0"/>
                <a:ea typeface="+mn-ea"/>
                <a:cs typeface="Arial" panose="020B0604020202020204" pitchFamily="34" charset="0"/>
              </a:rPr>
              <a:t>Now, Dr. Samuelsen.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Arial" panose="020B0604020202020204" pitchFamily="34" charset="0"/>
              <a:ea typeface="+mn-ea"/>
              <a:cs typeface="Arial" panose="020B0604020202020204" pitchFamily="34" charset="0"/>
            </a:endParaRPr>
          </a:p>
          <a:p>
            <a:endParaRPr lang="en-US" sz="1200" kern="1200" dirty="0" smtClean="0">
              <a:solidFill>
                <a:schemeClr val="tx1"/>
              </a:solidFill>
              <a:effectLst/>
              <a:latin typeface="Arial" panose="020B0604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Arial" panose="020B0604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Arial" panose="020B0604020202020204" pitchFamily="34" charset="0"/>
              <a:ea typeface="+mn-ea"/>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0B67BDF7-E776-6644-B0FD-0131F7606DCF}" type="slidenum">
              <a:rPr lang="en-US" smtClean="0"/>
              <a:t>6</a:t>
            </a:fld>
            <a:endParaRPr lang="en-US"/>
          </a:p>
        </p:txBody>
      </p:sp>
    </p:spTree>
    <p:extLst>
      <p:ext uri="{BB962C8B-B14F-4D97-AF65-F5344CB8AC3E}">
        <p14:creationId xmlns:p14="http://schemas.microsoft.com/office/powerpoint/2010/main" val="26916157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Clean Transportation Program</a:t>
            </a:r>
            <a:endParaRPr lang="en-US"/>
          </a:p>
        </p:txBody>
      </p:sp>
      <p:sp>
        <p:nvSpPr>
          <p:cNvPr id="6" name="Slide Number Placeholder 5"/>
          <p:cNvSpPr>
            <a:spLocks noGrp="1"/>
          </p:cNvSpPr>
          <p:nvPr>
            <p:ph type="sldNum" sz="quarter" idx="12"/>
          </p:nvPr>
        </p:nvSpPr>
        <p:spPr/>
        <p:txBody>
          <a:bodyPr/>
          <a:lstStyle/>
          <a:p>
            <a:fld id="{1BC924B7-EDFF-824B-BCE9-3FAD438598D0}" type="slidenum">
              <a:rPr lang="en-US" smtClean="0"/>
              <a:t>‹#›</a:t>
            </a:fld>
            <a:endParaRPr lang="en-US"/>
          </a:p>
        </p:txBody>
      </p:sp>
      <p:pic>
        <p:nvPicPr>
          <p:cNvPr id="7" name="Picture 6" descr="2017_CEC Power Point Template_BW-70.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1998" cy="6858000"/>
          </a:xfrm>
          <a:prstGeom prst="rect">
            <a:avLst/>
          </a:prstGeom>
        </p:spPr>
      </p:pic>
    </p:spTree>
    <p:extLst>
      <p:ext uri="{BB962C8B-B14F-4D97-AF65-F5344CB8AC3E}">
        <p14:creationId xmlns:p14="http://schemas.microsoft.com/office/powerpoint/2010/main" val="3658740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Clean Transportation Program</a:t>
            </a:r>
            <a:endParaRPr lang="en-US"/>
          </a:p>
        </p:txBody>
      </p:sp>
      <p:sp>
        <p:nvSpPr>
          <p:cNvPr id="6" name="Slide Number Placeholder 5"/>
          <p:cNvSpPr>
            <a:spLocks noGrp="1"/>
          </p:cNvSpPr>
          <p:nvPr>
            <p:ph type="sldNum" sz="quarter" idx="12"/>
          </p:nvPr>
        </p:nvSpPr>
        <p:spPr/>
        <p:txBody>
          <a:bodyPr/>
          <a:lstStyle/>
          <a:p>
            <a:fld id="{1BC924B7-EDFF-824B-BCE9-3FAD438598D0}" type="slidenum">
              <a:rPr lang="en-US" smtClean="0"/>
              <a:t>‹#›</a:t>
            </a:fld>
            <a:endParaRPr lang="en-US"/>
          </a:p>
        </p:txBody>
      </p:sp>
      <p:pic>
        <p:nvPicPr>
          <p:cNvPr id="7" name="Picture 6" descr="2017_CEC Power Point Template_BW-7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02" y="0"/>
            <a:ext cx="9141998" cy="6858000"/>
          </a:xfrm>
          <a:prstGeom prst="rect">
            <a:avLst/>
          </a:prstGeom>
        </p:spPr>
      </p:pic>
      <p:pic>
        <p:nvPicPr>
          <p:cNvPr id="8" name="Picture 7" descr="2017_CEC Power Point Template_BW-72.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8754" y="0"/>
            <a:ext cx="9345154" cy="7010400"/>
          </a:xfrm>
          <a:prstGeom prst="rect">
            <a:avLst/>
          </a:prstGeom>
        </p:spPr>
      </p:pic>
    </p:spTree>
    <p:extLst>
      <p:ext uri="{BB962C8B-B14F-4D97-AF65-F5344CB8AC3E}">
        <p14:creationId xmlns:p14="http://schemas.microsoft.com/office/powerpoint/2010/main" val="24982316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Clean Transportation Program</a:t>
            </a:r>
            <a:endParaRPr lang="en-US"/>
          </a:p>
        </p:txBody>
      </p:sp>
      <p:sp>
        <p:nvSpPr>
          <p:cNvPr id="6" name="Slide Number Placeholder 5"/>
          <p:cNvSpPr>
            <a:spLocks noGrp="1"/>
          </p:cNvSpPr>
          <p:nvPr>
            <p:ph type="sldNum" sz="quarter" idx="12"/>
          </p:nvPr>
        </p:nvSpPr>
        <p:spPr/>
        <p:txBody>
          <a:bodyPr/>
          <a:lstStyle/>
          <a:p>
            <a:fld id="{1BC924B7-EDFF-824B-BCE9-3FAD438598D0}" type="slidenum">
              <a:rPr lang="en-US" smtClean="0"/>
              <a:t>‹#›</a:t>
            </a:fld>
            <a:endParaRPr lang="en-US"/>
          </a:p>
        </p:txBody>
      </p:sp>
      <p:pic>
        <p:nvPicPr>
          <p:cNvPr id="7" name="Picture 6" descr="2017_CEC Power Point Template_BW-7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02" y="0"/>
            <a:ext cx="9141998" cy="6858000"/>
          </a:xfrm>
          <a:prstGeom prst="rect">
            <a:avLst/>
          </a:prstGeom>
        </p:spPr>
      </p:pic>
    </p:spTree>
    <p:extLst>
      <p:ext uri="{BB962C8B-B14F-4D97-AF65-F5344CB8AC3E}">
        <p14:creationId xmlns:p14="http://schemas.microsoft.com/office/powerpoint/2010/main" val="1497579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Footer Placeholder 5"/>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r>
              <a:rPr lang="en-US" smtClean="0"/>
              <a:t>Clean Transportation Program</a:t>
            </a: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BC924B7-EDFF-824B-BCE9-3FAD438598D0}" type="slidenum">
              <a:rPr lang="en-US" smtClean="0"/>
              <a:pPr/>
              <a:t>‹#›</a:t>
            </a:fld>
            <a:endParaRPr lang="en-US"/>
          </a:p>
        </p:txBody>
      </p:sp>
    </p:spTree>
    <p:extLst>
      <p:ext uri="{BB962C8B-B14F-4D97-AF65-F5344CB8AC3E}">
        <p14:creationId xmlns:p14="http://schemas.microsoft.com/office/powerpoint/2010/main" val="3170567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Footer Placeholder 5"/>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r>
              <a:rPr lang="en-US" smtClean="0"/>
              <a:t>Clean Transportation Program</a:t>
            </a: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BC924B7-EDFF-824B-BCE9-3FAD438598D0}" type="slidenum">
              <a:rPr lang="en-US" smtClean="0"/>
              <a:pPr/>
              <a:t>‹#›</a:t>
            </a:fld>
            <a:endParaRPr lang="en-US"/>
          </a:p>
        </p:txBody>
      </p:sp>
    </p:spTree>
    <p:extLst>
      <p:ext uri="{BB962C8B-B14F-4D97-AF65-F5344CB8AC3E}">
        <p14:creationId xmlns:p14="http://schemas.microsoft.com/office/powerpoint/2010/main" val="1427949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8" name="Footer Placeholder 7"/>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r>
              <a:rPr lang="en-US" smtClean="0"/>
              <a:t>Clean Transportation Program</a:t>
            </a:r>
            <a:endParaRPr lang="en-US"/>
          </a:p>
        </p:txBody>
      </p:sp>
      <p:sp>
        <p:nvSpPr>
          <p:cNvPr id="9" name="Slide Number Placeholder 8"/>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BC924B7-EDFF-824B-BCE9-3FAD438598D0}" type="slidenum">
              <a:rPr lang="en-US" smtClean="0"/>
              <a:pPr/>
              <a:t>‹#›</a:t>
            </a:fld>
            <a:endParaRPr lang="en-US"/>
          </a:p>
        </p:txBody>
      </p:sp>
    </p:spTree>
    <p:extLst>
      <p:ext uri="{BB962C8B-B14F-4D97-AF65-F5344CB8AC3E}">
        <p14:creationId xmlns:p14="http://schemas.microsoft.com/office/powerpoint/2010/main" val="515657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r>
              <a:rPr lang="en-US" smtClean="0"/>
              <a:t>Clean Transportation Program</a:t>
            </a:r>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BC924B7-EDFF-824B-BCE9-3FAD438598D0}" type="slidenum">
              <a:rPr lang="en-US" smtClean="0"/>
              <a:pPr/>
              <a:t>‹#›</a:t>
            </a:fld>
            <a:endParaRPr lang="en-US"/>
          </a:p>
        </p:txBody>
      </p:sp>
    </p:spTree>
    <p:extLst>
      <p:ext uri="{BB962C8B-B14F-4D97-AF65-F5344CB8AC3E}">
        <p14:creationId xmlns:p14="http://schemas.microsoft.com/office/powerpoint/2010/main" val="849165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3" name="Footer Placeholder 2"/>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r>
              <a:rPr lang="en-US" smtClean="0"/>
              <a:t>Clean Transportation Program</a:t>
            </a:r>
            <a:endParaRPr lang="en-US"/>
          </a:p>
        </p:txBody>
      </p:sp>
      <p:sp>
        <p:nvSpPr>
          <p:cNvPr id="4" name="Slide Number Placeholder 3"/>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BC924B7-EDFF-824B-BCE9-3FAD438598D0}" type="slidenum">
              <a:rPr lang="en-US" smtClean="0"/>
              <a:pPr/>
              <a:t>‹#›</a:t>
            </a:fld>
            <a:endParaRPr lang="en-US"/>
          </a:p>
        </p:txBody>
      </p:sp>
    </p:spTree>
    <p:extLst>
      <p:ext uri="{BB962C8B-B14F-4D97-AF65-F5344CB8AC3E}">
        <p14:creationId xmlns:p14="http://schemas.microsoft.com/office/powerpoint/2010/main" val="2467015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atin typeface="Arial" panose="020B0604020202020204" pitchFamily="34" charset="0"/>
                <a:cs typeface="Arial" panose="020B0604020202020204" pitchFamily="34" charset="0"/>
              </a:defRPr>
            </a:lvl1pPr>
            <a:lvl2pPr>
              <a:defRPr sz="280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000">
                <a:latin typeface="Arial" panose="020B0604020202020204" pitchFamily="34" charset="0"/>
                <a:cs typeface="Arial" panose="020B0604020202020204" pitchFamily="34" charset="0"/>
              </a:defRPr>
            </a:lvl4pPr>
            <a:lvl5pPr>
              <a:defRPr sz="2000">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atin typeface="Arial" panose="020B0604020202020204" pitchFamily="34" charset="0"/>
                <a:cs typeface="Arial" panose="020B0604020202020204"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Footer Placeholder 5"/>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r>
              <a:rPr lang="en-US" smtClean="0"/>
              <a:t>Clean Transportation Program</a:t>
            </a: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BC924B7-EDFF-824B-BCE9-3FAD438598D0}" type="slidenum">
              <a:rPr lang="en-US" smtClean="0"/>
              <a:pPr/>
              <a:t>‹#›</a:t>
            </a:fld>
            <a:endParaRPr lang="en-US"/>
          </a:p>
        </p:txBody>
      </p:sp>
    </p:spTree>
    <p:extLst>
      <p:ext uri="{BB962C8B-B14F-4D97-AF65-F5344CB8AC3E}">
        <p14:creationId xmlns:p14="http://schemas.microsoft.com/office/powerpoint/2010/main" val="3053323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atin typeface="Arial" panose="020B0604020202020204" pitchFamily="34" charset="0"/>
                <a:cs typeface="Arial" panose="020B0604020202020204" pitchFamily="34" charset="0"/>
              </a:defRPr>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atin typeface="Arial" panose="020B0604020202020204" pitchFamily="34" charset="0"/>
                <a:cs typeface="Arial" panose="020B0604020202020204"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Footer Placeholder 5"/>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r>
              <a:rPr lang="en-US" smtClean="0"/>
              <a:t>Clean Transportation Program</a:t>
            </a: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BC924B7-EDFF-824B-BCE9-3FAD438598D0}" type="slidenum">
              <a:rPr lang="en-US" smtClean="0"/>
              <a:pPr/>
              <a:t>‹#›</a:t>
            </a:fld>
            <a:endParaRPr lang="en-US"/>
          </a:p>
        </p:txBody>
      </p:sp>
    </p:spTree>
    <p:extLst>
      <p:ext uri="{BB962C8B-B14F-4D97-AF65-F5344CB8AC3E}">
        <p14:creationId xmlns:p14="http://schemas.microsoft.com/office/powerpoint/2010/main" val="3730405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Clean Transportation Program</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924B7-EDFF-824B-BCE9-3FAD438598D0}" type="slidenum">
              <a:rPr lang="en-US" smtClean="0"/>
              <a:t>‹#›</a:t>
            </a:fld>
            <a:endParaRPr lang="en-US"/>
          </a:p>
        </p:txBody>
      </p:sp>
      <p:pic>
        <p:nvPicPr>
          <p:cNvPr id="7" name="Picture 6" descr="2017_CEC Power Point Template_BW-70.jpg"/>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0" y="0"/>
            <a:ext cx="9141998" cy="6858000"/>
          </a:xfrm>
          <a:prstGeom prst="rect">
            <a:avLst/>
          </a:prstGeom>
        </p:spPr>
      </p:pic>
    </p:spTree>
    <p:extLst>
      <p:ext uri="{BB962C8B-B14F-4D97-AF65-F5344CB8AC3E}">
        <p14:creationId xmlns:p14="http://schemas.microsoft.com/office/powerpoint/2010/main" val="26210699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4" r:id="rId7"/>
    <p:sldLayoutId id="2147483655" r:id="rId8"/>
    <p:sldLayoutId id="2147483656" r:id="rId9"/>
    <p:sldLayoutId id="2147483657" r:id="rId10"/>
  </p:sldLayoutIdLst>
  <p:hf hd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urveymonkey.com/r/5DPFSKQ"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surveymonkey.com/r/5DPFSKQ"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energy.ca.gov/altfuels/2017-HYD-01/documents"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15880"/>
            <a:ext cx="8021561" cy="1470025"/>
          </a:xfrm>
        </p:spPr>
        <p:txBody>
          <a:bodyPr>
            <a:noAutofit/>
          </a:bodyPr>
          <a:lstStyle/>
          <a:p>
            <a:pPr algn="l"/>
            <a:r>
              <a:rPr lang="en-US" sz="4800" b="1" dirty="0" smtClean="0">
                <a:solidFill>
                  <a:schemeClr val="tx1">
                    <a:lumMod val="75000"/>
                    <a:lumOff val="25000"/>
                  </a:schemeClr>
                </a:solidFill>
              </a:rPr>
              <a:t>Clean Transportation Program</a:t>
            </a:r>
            <a:endParaRPr lang="en-US" sz="4800" dirty="0">
              <a:solidFill>
                <a:schemeClr val="accent1">
                  <a:lumMod val="50000"/>
                </a:schemeClr>
              </a:solidFill>
              <a:latin typeface="Gotham HTF Medium"/>
              <a:cs typeface="Gotham HTF Medium"/>
            </a:endParaRPr>
          </a:p>
        </p:txBody>
      </p:sp>
      <p:sp>
        <p:nvSpPr>
          <p:cNvPr id="3" name="Subtitle 2"/>
          <p:cNvSpPr>
            <a:spLocks noGrp="1"/>
          </p:cNvSpPr>
          <p:nvPr>
            <p:ph type="subTitle" idx="1"/>
          </p:nvPr>
        </p:nvSpPr>
        <p:spPr>
          <a:xfrm>
            <a:off x="685800" y="2285809"/>
            <a:ext cx="7563678" cy="2912355"/>
          </a:xfrm>
        </p:spPr>
        <p:txBody>
          <a:bodyPr>
            <a:normAutofit fontScale="85000" lnSpcReduction="20000"/>
          </a:bodyPr>
          <a:lstStyle/>
          <a:p>
            <a:pPr algn="l"/>
            <a:r>
              <a:rPr lang="en-US" sz="7000" b="1" dirty="0">
                <a:solidFill>
                  <a:srgbClr val="739F74"/>
                </a:solidFill>
              </a:rPr>
              <a:t>Renewable Hydrogen </a:t>
            </a:r>
            <a:r>
              <a:rPr lang="en-US" sz="7000" b="1" dirty="0" smtClean="0">
                <a:solidFill>
                  <a:srgbClr val="739F74"/>
                </a:solidFill>
              </a:rPr>
              <a:t>Production Roadmap Final Findings</a:t>
            </a:r>
            <a:endParaRPr lang="en-US" sz="7000" dirty="0">
              <a:solidFill>
                <a:srgbClr val="739F74"/>
              </a:solidFill>
            </a:endParaRPr>
          </a:p>
          <a:p>
            <a:r>
              <a:rPr lang="en-US" dirty="0"/>
              <a:t> </a:t>
            </a:r>
          </a:p>
        </p:txBody>
      </p:sp>
      <p:sp>
        <p:nvSpPr>
          <p:cNvPr id="6" name="Subtitle 2"/>
          <p:cNvSpPr txBox="1">
            <a:spLocks/>
          </p:cNvSpPr>
          <p:nvPr/>
        </p:nvSpPr>
        <p:spPr>
          <a:xfrm>
            <a:off x="2306561" y="4581938"/>
            <a:ext cx="6400800" cy="1928191"/>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r>
              <a:rPr lang="en-US" dirty="0" smtClean="0">
                <a:solidFill>
                  <a:schemeClr val="accent1">
                    <a:lumMod val="75000"/>
                  </a:schemeClr>
                </a:solidFill>
                <a:cs typeface="Gotham HTF Medium"/>
              </a:rPr>
              <a:t>Akasha Kaur Khalsa, Host</a:t>
            </a:r>
            <a:endParaRPr lang="en-US" dirty="0">
              <a:solidFill>
                <a:schemeClr val="accent1">
                  <a:lumMod val="75000"/>
                </a:schemeClr>
              </a:solidFill>
              <a:cs typeface="Gotham HTF Medium"/>
            </a:endParaRPr>
          </a:p>
          <a:p>
            <a:pPr algn="l"/>
            <a:r>
              <a:rPr lang="en-US" dirty="0" smtClean="0">
                <a:solidFill>
                  <a:schemeClr val="accent1">
                    <a:lumMod val="75000"/>
                  </a:schemeClr>
                </a:solidFill>
                <a:cs typeface="Gotham HTF Medium"/>
              </a:rPr>
              <a:t>California </a:t>
            </a:r>
            <a:r>
              <a:rPr lang="en-US" dirty="0">
                <a:solidFill>
                  <a:schemeClr val="accent1">
                    <a:lumMod val="75000"/>
                  </a:schemeClr>
                </a:solidFill>
                <a:cs typeface="Gotham HTF Medium"/>
              </a:rPr>
              <a:t>Energy </a:t>
            </a:r>
            <a:r>
              <a:rPr lang="en-US" dirty="0" smtClean="0">
                <a:solidFill>
                  <a:schemeClr val="accent1">
                    <a:lumMod val="75000"/>
                  </a:schemeClr>
                </a:solidFill>
                <a:cs typeface="Gotham HTF Medium"/>
              </a:rPr>
              <a:t>Commission</a:t>
            </a:r>
          </a:p>
          <a:p>
            <a:pPr algn="l"/>
            <a:r>
              <a:rPr lang="en-US" dirty="0">
                <a:solidFill>
                  <a:schemeClr val="accent1">
                    <a:lumMod val="75000"/>
                  </a:schemeClr>
                </a:solidFill>
                <a:cs typeface="Gotham HTF Medium"/>
              </a:rPr>
              <a:t>August 28, 2019</a:t>
            </a:r>
          </a:p>
          <a:p>
            <a:pPr algn="l"/>
            <a:endParaRPr lang="en-US" dirty="0" smtClean="0">
              <a:solidFill>
                <a:schemeClr val="accent1">
                  <a:lumMod val="75000"/>
                </a:schemeClr>
              </a:solidFill>
              <a:cs typeface="Gotham HTF Medium"/>
            </a:endParaRPr>
          </a:p>
        </p:txBody>
      </p:sp>
    </p:spTree>
    <p:extLst>
      <p:ext uri="{BB962C8B-B14F-4D97-AF65-F5344CB8AC3E}">
        <p14:creationId xmlns:p14="http://schemas.microsoft.com/office/powerpoint/2010/main" val="30102464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6981" y="526311"/>
            <a:ext cx="6515100" cy="533400"/>
          </a:xfrm>
        </p:spPr>
        <p:txBody>
          <a:bodyPr>
            <a:noAutofit/>
          </a:bodyPr>
          <a:lstStyle/>
          <a:p>
            <a:pPr algn="ctr">
              <a:defRPr/>
            </a:pPr>
            <a:r>
              <a:rPr lang="en-US" dirty="0">
                <a:cs typeface="Helvetica" panose="020B0604020202020204" pitchFamily="34" charset="0"/>
              </a:rPr>
              <a:t>Commitment to Diversity</a:t>
            </a:r>
          </a:p>
        </p:txBody>
      </p:sp>
      <p:sp>
        <p:nvSpPr>
          <p:cNvPr id="3" name="Content Placeholder 2"/>
          <p:cNvSpPr>
            <a:spLocks noGrp="1"/>
          </p:cNvSpPr>
          <p:nvPr>
            <p:ph idx="1"/>
          </p:nvPr>
        </p:nvSpPr>
        <p:spPr>
          <a:xfrm>
            <a:off x="479502" y="1539875"/>
            <a:ext cx="8441474" cy="4816475"/>
          </a:xfrm>
        </p:spPr>
        <p:txBody>
          <a:bodyPr>
            <a:noAutofit/>
          </a:bodyPr>
          <a:lstStyle/>
          <a:p>
            <a:pPr marL="383381" indent="-214313">
              <a:spcBef>
                <a:spcPts val="225"/>
              </a:spcBef>
              <a:buFont typeface="Arial" panose="020B0604020202020204" pitchFamily="34" charset="0"/>
              <a:buChar char="•"/>
              <a:defRPr/>
            </a:pPr>
            <a:r>
              <a:rPr lang="en-US" sz="2800" dirty="0" smtClean="0">
                <a:cs typeface="Arial" panose="020B0604020202020204" pitchFamily="34" charset="0"/>
              </a:rPr>
              <a:t>Engaging </a:t>
            </a:r>
            <a:r>
              <a:rPr lang="en-US" sz="2800" dirty="0">
                <a:cs typeface="Arial" panose="020B0604020202020204" pitchFamily="34" charset="0"/>
              </a:rPr>
              <a:t>with disadvantaged and underrepresented groups </a:t>
            </a:r>
            <a:r>
              <a:rPr lang="en-US" sz="2800" dirty="0" smtClean="0">
                <a:cs typeface="Arial" panose="020B0604020202020204" pitchFamily="34" charset="0"/>
              </a:rPr>
              <a:t>throughout </a:t>
            </a:r>
            <a:r>
              <a:rPr lang="en-US" sz="2800" dirty="0">
                <a:cs typeface="Arial" panose="020B0604020202020204" pitchFamily="34" charset="0"/>
              </a:rPr>
              <a:t>the state.</a:t>
            </a:r>
          </a:p>
          <a:p>
            <a:pPr marL="383381" indent="-214313">
              <a:spcBef>
                <a:spcPts val="225"/>
              </a:spcBef>
              <a:buFont typeface="Arial" panose="020B0604020202020204" pitchFamily="34" charset="0"/>
              <a:buChar char="•"/>
              <a:defRPr/>
            </a:pPr>
            <a:r>
              <a:rPr lang="en-US" sz="2800" dirty="0" smtClean="0">
                <a:cs typeface="Arial" panose="020B0604020202020204" pitchFamily="34" charset="0"/>
              </a:rPr>
              <a:t>Notifying </a:t>
            </a:r>
            <a:r>
              <a:rPr lang="en-US" sz="2800" dirty="0">
                <a:cs typeface="Arial" panose="020B0604020202020204" pitchFamily="34" charset="0"/>
              </a:rPr>
              <a:t>potential new applicants about </a:t>
            </a:r>
            <a:r>
              <a:rPr lang="en-US" sz="2800" dirty="0" smtClean="0">
                <a:cs typeface="Arial" panose="020B0604020202020204" pitchFamily="34" charset="0"/>
              </a:rPr>
              <a:t>the Energy Commission's funding </a:t>
            </a:r>
            <a:r>
              <a:rPr lang="en-US" sz="2800" dirty="0">
                <a:cs typeface="Arial" panose="020B0604020202020204" pitchFamily="34" charset="0"/>
              </a:rPr>
              <a:t>opportunities.</a:t>
            </a:r>
          </a:p>
          <a:p>
            <a:pPr marL="383381" indent="-214313">
              <a:spcBef>
                <a:spcPts val="225"/>
              </a:spcBef>
              <a:buFont typeface="Arial" panose="020B0604020202020204" pitchFamily="34" charset="0"/>
              <a:buChar char="•"/>
              <a:defRPr/>
            </a:pPr>
            <a:r>
              <a:rPr lang="en-US" sz="2800" dirty="0">
                <a:cs typeface="Arial" panose="020B0604020202020204" pitchFamily="34" charset="0"/>
              </a:rPr>
              <a:t>Conducting outreach efforts.</a:t>
            </a:r>
          </a:p>
          <a:p>
            <a:pPr marL="383381" indent="-214313">
              <a:spcBef>
                <a:spcPts val="225"/>
              </a:spcBef>
              <a:buFont typeface="Arial" panose="020B0604020202020204" pitchFamily="34" charset="0"/>
              <a:buChar char="•"/>
              <a:defRPr/>
            </a:pPr>
            <a:r>
              <a:rPr lang="en-US" sz="2800" dirty="0" smtClean="0">
                <a:cs typeface="Arial" panose="020B0604020202020204" pitchFamily="34" charset="0"/>
              </a:rPr>
              <a:t>Assisting </a:t>
            </a:r>
            <a:r>
              <a:rPr lang="en-US" sz="2800" dirty="0">
                <a:cs typeface="Arial" panose="020B0604020202020204" pitchFamily="34" charset="0"/>
              </a:rPr>
              <a:t>applicants in understanding how to apply for funding from the Energy Commission's programs.</a:t>
            </a:r>
          </a:p>
          <a:p>
            <a:pPr marL="383381" indent="-214313">
              <a:spcBef>
                <a:spcPts val="225"/>
              </a:spcBef>
              <a:buFont typeface="Arial" panose="020B0604020202020204" pitchFamily="34" charset="0"/>
              <a:buChar char="•"/>
              <a:defRPr/>
            </a:pPr>
            <a:r>
              <a:rPr lang="en-US" sz="2800" dirty="0" smtClean="0">
                <a:cs typeface="Arial" panose="020B0604020202020204" pitchFamily="34" charset="0"/>
              </a:rPr>
              <a:t>Surveying </a:t>
            </a:r>
            <a:r>
              <a:rPr lang="en-US" sz="2800" dirty="0">
                <a:cs typeface="Arial" panose="020B0604020202020204" pitchFamily="34" charset="0"/>
              </a:rPr>
              <a:t>participants to chart progress in </a:t>
            </a:r>
            <a:r>
              <a:rPr lang="en-US" sz="2800" dirty="0" smtClean="0">
                <a:cs typeface="Arial" panose="020B0604020202020204" pitchFamily="34" charset="0"/>
              </a:rPr>
              <a:t>diversity outreach efforts. </a:t>
            </a:r>
            <a:r>
              <a:rPr lang="en-US" u="sng" dirty="0" smtClean="0">
                <a:hlinkClick r:id="rId3"/>
              </a:rPr>
              <a:t>https</a:t>
            </a:r>
            <a:r>
              <a:rPr lang="en-US" u="sng" dirty="0">
                <a:hlinkClick r:id="rId3"/>
              </a:rPr>
              <a:t>://</a:t>
            </a:r>
            <a:r>
              <a:rPr lang="en-US" u="sng" dirty="0" smtClean="0">
                <a:hlinkClick r:id="rId3"/>
              </a:rPr>
              <a:t>www.surveymonkey.com/r/5DPFSKQ</a:t>
            </a:r>
            <a:r>
              <a:rPr lang="en-US" u="sng" dirty="0" smtClean="0"/>
              <a:t> </a:t>
            </a:r>
            <a:endParaRPr lang="en-US" sz="2800" dirty="0" smtClean="0">
              <a:cs typeface="Arial" panose="020B0604020202020204" pitchFamily="34" charset="0"/>
            </a:endParaRPr>
          </a:p>
          <a:p>
            <a:pPr marL="169068" indent="0">
              <a:spcBef>
                <a:spcPts val="225"/>
              </a:spcBef>
              <a:buNone/>
              <a:defRPr/>
            </a:pPr>
            <a:endParaRPr lang="en-US" sz="2000" dirty="0">
              <a:latin typeface="Arial Narrow" panose="020B0606020202030204" pitchFamily="34" charset="0"/>
              <a:cs typeface="Helvetica" panose="020B0604020202020204" pitchFamily="34" charset="0"/>
            </a:endParaRPr>
          </a:p>
        </p:txBody>
      </p:sp>
      <p:sp>
        <p:nvSpPr>
          <p:cNvPr id="12292"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a:spcBef>
                <a:spcPct val="20000"/>
              </a:spcBef>
              <a:buChar char="•"/>
              <a:defRPr sz="2100">
                <a:solidFill>
                  <a:schemeClr val="tx1"/>
                </a:solidFill>
                <a:latin typeface="Times" pitchFamily="1" charset="0"/>
              </a:defRPr>
            </a:lvl1pPr>
            <a:lvl2pPr marL="557213" indent="-214313" algn="l">
              <a:spcBef>
                <a:spcPct val="20000"/>
              </a:spcBef>
              <a:buChar char="–"/>
              <a:defRPr sz="1800">
                <a:solidFill>
                  <a:schemeClr val="tx1"/>
                </a:solidFill>
                <a:latin typeface="Times" pitchFamily="1" charset="0"/>
              </a:defRPr>
            </a:lvl2pPr>
            <a:lvl3pPr marL="857250" indent="-171450" algn="l">
              <a:spcBef>
                <a:spcPct val="20000"/>
              </a:spcBef>
              <a:buChar char="•"/>
              <a:defRPr sz="1500">
                <a:solidFill>
                  <a:schemeClr val="tx1"/>
                </a:solidFill>
                <a:latin typeface="Times" pitchFamily="1" charset="0"/>
              </a:defRPr>
            </a:lvl3pPr>
            <a:lvl4pPr marL="1200150" indent="-171450" algn="l">
              <a:spcBef>
                <a:spcPct val="20000"/>
              </a:spcBef>
              <a:buChar char="–"/>
              <a:defRPr>
                <a:solidFill>
                  <a:schemeClr val="tx1"/>
                </a:solidFill>
                <a:latin typeface="Times" pitchFamily="1" charset="0"/>
              </a:defRPr>
            </a:lvl4pPr>
            <a:lvl5pPr marL="1543050" indent="-171450" algn="l">
              <a:spcBef>
                <a:spcPct val="20000"/>
              </a:spcBef>
              <a:buChar char="»"/>
              <a:defRPr>
                <a:solidFill>
                  <a:schemeClr val="tx1"/>
                </a:solidFill>
                <a:latin typeface="Times" pitchFamily="1" charset="0"/>
              </a:defRPr>
            </a:lvl5pPr>
            <a:lvl6pPr marL="1885950" indent="-171450" eaLnBrk="0" fontAlgn="base" hangingPunct="0">
              <a:spcBef>
                <a:spcPct val="20000"/>
              </a:spcBef>
              <a:spcAft>
                <a:spcPct val="0"/>
              </a:spcAft>
              <a:buChar char="»"/>
              <a:defRPr>
                <a:solidFill>
                  <a:schemeClr val="tx1"/>
                </a:solidFill>
                <a:latin typeface="Times" pitchFamily="1" charset="0"/>
              </a:defRPr>
            </a:lvl6pPr>
            <a:lvl7pPr marL="2228850" indent="-171450" eaLnBrk="0" fontAlgn="base" hangingPunct="0">
              <a:spcBef>
                <a:spcPct val="20000"/>
              </a:spcBef>
              <a:spcAft>
                <a:spcPct val="0"/>
              </a:spcAft>
              <a:buChar char="»"/>
              <a:defRPr>
                <a:solidFill>
                  <a:schemeClr val="tx1"/>
                </a:solidFill>
                <a:latin typeface="Times" pitchFamily="1" charset="0"/>
              </a:defRPr>
            </a:lvl7pPr>
            <a:lvl8pPr marL="2571750" indent="-171450" eaLnBrk="0" fontAlgn="base" hangingPunct="0">
              <a:spcBef>
                <a:spcPct val="20000"/>
              </a:spcBef>
              <a:spcAft>
                <a:spcPct val="0"/>
              </a:spcAft>
              <a:buChar char="»"/>
              <a:defRPr>
                <a:solidFill>
                  <a:schemeClr val="tx1"/>
                </a:solidFill>
                <a:latin typeface="Times" pitchFamily="1" charset="0"/>
              </a:defRPr>
            </a:lvl8pPr>
            <a:lvl9pPr marL="2914650" indent="-171450" eaLnBrk="0" fontAlgn="base" hangingPunct="0">
              <a:spcBef>
                <a:spcPct val="20000"/>
              </a:spcBef>
              <a:spcAft>
                <a:spcPct val="0"/>
              </a:spcAft>
              <a:buChar char="»"/>
              <a:defRPr>
                <a:solidFill>
                  <a:schemeClr val="tx1"/>
                </a:solidFill>
                <a:latin typeface="Times" pitchFamily="1" charset="0"/>
              </a:defRPr>
            </a:lvl9pPr>
          </a:lstStyle>
          <a:p>
            <a:pPr algn="r">
              <a:spcBef>
                <a:spcPct val="0"/>
              </a:spcBef>
              <a:buFontTx/>
              <a:buNone/>
            </a:pPr>
            <a:fld id="{8AC4CA9B-6C04-42ED-8F29-DDC0F244339A}" type="slidenum">
              <a:rPr lang="en-US" altLang="en-US" sz="1050">
                <a:latin typeface="Times New Roman" pitchFamily="18" charset="0"/>
                <a:ea typeface="ＭＳ Ｐゴシック" pitchFamily="34" charset="-128"/>
              </a:rPr>
              <a:pPr algn="r">
                <a:spcBef>
                  <a:spcPct val="0"/>
                </a:spcBef>
                <a:buFontTx/>
                <a:buNone/>
              </a:pPr>
              <a:t>2</a:t>
            </a:fld>
            <a:endParaRPr lang="en-US" altLang="en-US" sz="1050" dirty="0">
              <a:latin typeface="Times New Roman" pitchFamily="18" charset="0"/>
              <a:ea typeface="ＭＳ Ｐゴシック" pitchFamily="34" charset="-128"/>
            </a:endParaRPr>
          </a:p>
        </p:txBody>
      </p:sp>
      <p:sp>
        <p:nvSpPr>
          <p:cNvPr id="4" name="Footer Placeholder 3"/>
          <p:cNvSpPr>
            <a:spLocks noGrp="1"/>
          </p:cNvSpPr>
          <p:nvPr>
            <p:ph type="ftr" sz="quarter" idx="11"/>
          </p:nvPr>
        </p:nvSpPr>
        <p:spPr/>
        <p:txBody>
          <a:bodyPr/>
          <a:lstStyle/>
          <a:p>
            <a:r>
              <a:rPr lang="en-US" smtClean="0"/>
              <a:t>Clean Transportation Program</a:t>
            </a:r>
            <a:endParaRPr lang="en-US"/>
          </a:p>
        </p:txBody>
      </p:sp>
    </p:spTree>
    <p:extLst>
      <p:ext uri="{BB962C8B-B14F-4D97-AF65-F5344CB8AC3E}">
        <p14:creationId xmlns:p14="http://schemas.microsoft.com/office/powerpoint/2010/main" val="3942982121"/>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pPr>
              <a:defRPr/>
            </a:pPr>
            <a:r>
              <a:rPr lang="en-US" dirty="0">
                <a:ea typeface="ＭＳ Ｐゴシック" charset="0"/>
                <a:cs typeface="+mj-cs"/>
              </a:rPr>
              <a:t>Commitment to Diversity</a:t>
            </a:r>
          </a:p>
        </p:txBody>
      </p:sp>
      <p:sp>
        <p:nvSpPr>
          <p:cNvPr id="3" name="Content Placeholder 2"/>
          <p:cNvSpPr>
            <a:spLocks noGrp="1"/>
          </p:cNvSpPr>
          <p:nvPr>
            <p:ph idx="1"/>
          </p:nvPr>
        </p:nvSpPr>
        <p:spPr>
          <a:xfrm>
            <a:off x="457200" y="1705548"/>
            <a:ext cx="8686799" cy="4419600"/>
          </a:xfrm>
        </p:spPr>
        <p:txBody>
          <a:bodyPr>
            <a:noAutofit/>
          </a:bodyPr>
          <a:lstStyle/>
          <a:p>
            <a:pPr>
              <a:buFontTx/>
              <a:buNone/>
              <a:defRPr/>
            </a:pPr>
            <a:r>
              <a:rPr lang="en-US" altLang="en-US" sz="2800" b="1" dirty="0" smtClean="0">
                <a:latin typeface="+mj-lt"/>
                <a:cs typeface="Arial" panose="020B0604020202020204" pitchFamily="34" charset="0"/>
              </a:rPr>
              <a:t>Fairness –</a:t>
            </a:r>
            <a:r>
              <a:rPr lang="en-US" altLang="en-US" sz="2800" dirty="0" smtClean="0">
                <a:latin typeface="+mj-lt"/>
                <a:cs typeface="Arial" panose="020B0604020202020204" pitchFamily="34" charset="0"/>
              </a:rPr>
              <a:t> Increase funding accessibility to all Californians.</a:t>
            </a:r>
          </a:p>
          <a:p>
            <a:pPr>
              <a:buFontTx/>
              <a:buNone/>
              <a:defRPr/>
            </a:pPr>
            <a:r>
              <a:rPr lang="en-US" altLang="en-US" sz="2800" b="1" dirty="0" smtClean="0">
                <a:latin typeface="+mj-lt"/>
                <a:cs typeface="Arial" panose="020B0604020202020204" pitchFamily="34" charset="0"/>
              </a:rPr>
              <a:t>Inclusion – </a:t>
            </a:r>
            <a:r>
              <a:rPr lang="en-US" altLang="en-US" sz="2800" dirty="0" smtClean="0">
                <a:latin typeface="+mj-lt"/>
                <a:cs typeface="Arial" panose="020B0604020202020204" pitchFamily="34" charset="0"/>
              </a:rPr>
              <a:t>Small businesses make up a significant portion of the U.S. economy.</a:t>
            </a:r>
          </a:p>
          <a:p>
            <a:pPr>
              <a:buFontTx/>
              <a:buNone/>
              <a:defRPr/>
            </a:pPr>
            <a:r>
              <a:rPr lang="en-US" altLang="en-US" sz="2800" b="1" dirty="0" smtClean="0">
                <a:latin typeface="+mj-lt"/>
                <a:cs typeface="Arial" panose="020B0604020202020204" pitchFamily="34" charset="0"/>
              </a:rPr>
              <a:t>Job Creation – </a:t>
            </a:r>
            <a:r>
              <a:rPr lang="en-US" altLang="en-US" sz="2800" dirty="0" smtClean="0">
                <a:latin typeface="+mj-lt"/>
                <a:cs typeface="Arial" panose="020B0604020202020204" pitchFamily="34" charset="0"/>
              </a:rPr>
              <a:t>Projects can create jobs for residents of the under-served communities.</a:t>
            </a:r>
          </a:p>
          <a:p>
            <a:pPr>
              <a:buFontTx/>
              <a:buNone/>
              <a:defRPr/>
            </a:pPr>
            <a:r>
              <a:rPr lang="en-US" altLang="en-US" sz="2800" b="1" dirty="0" smtClean="0">
                <a:latin typeface="+mj-lt"/>
                <a:cs typeface="Arial" panose="020B0604020202020204" pitchFamily="34" charset="0"/>
              </a:rPr>
              <a:t>Diversity of Ideas –</a:t>
            </a:r>
            <a:r>
              <a:rPr lang="en-US" altLang="en-US" sz="2800" dirty="0" smtClean="0">
                <a:latin typeface="+mj-lt"/>
                <a:cs typeface="Arial" panose="020B0604020202020204" pitchFamily="34" charset="0"/>
              </a:rPr>
              <a:t> Great ideas occur in a variety of areas.</a:t>
            </a:r>
          </a:p>
          <a:p>
            <a:pPr>
              <a:buFontTx/>
              <a:buNone/>
              <a:defRPr/>
            </a:pPr>
            <a:r>
              <a:rPr lang="en-US" altLang="en-US" sz="2800" b="1" dirty="0" smtClean="0">
                <a:latin typeface="+mj-lt"/>
                <a:cs typeface="Arial" panose="020B0604020202020204" pitchFamily="34" charset="0"/>
              </a:rPr>
              <a:t>Diversity in Communities</a:t>
            </a:r>
            <a:r>
              <a:rPr lang="ja-JP" altLang="en-US" sz="2800" b="1" dirty="0" smtClean="0">
                <a:latin typeface="+mj-lt"/>
                <a:cs typeface="Arial" panose="020B0604020202020204" pitchFamily="34" charset="0"/>
              </a:rPr>
              <a:t>’</a:t>
            </a:r>
            <a:r>
              <a:rPr lang="en-US" altLang="ja-JP" sz="2800" b="1" dirty="0" smtClean="0">
                <a:latin typeface="+mj-lt"/>
                <a:cs typeface="Arial" panose="020B0604020202020204" pitchFamily="34" charset="0"/>
              </a:rPr>
              <a:t>Needs </a:t>
            </a:r>
            <a:r>
              <a:rPr lang="en-US" altLang="ja-JP" sz="2800" dirty="0" smtClean="0">
                <a:latin typeface="+mj-lt"/>
                <a:cs typeface="Arial" panose="020B0604020202020204" pitchFamily="34" charset="0"/>
              </a:rPr>
              <a:t>- Identify.</a:t>
            </a:r>
            <a:r>
              <a:rPr lang="en-US" altLang="ja-JP" sz="2800" b="1" dirty="0" smtClean="0">
                <a:latin typeface="+mj-lt"/>
                <a:cs typeface="Arial" panose="020B0604020202020204" pitchFamily="34" charset="0"/>
              </a:rPr>
              <a:t> </a:t>
            </a:r>
            <a:r>
              <a:rPr lang="en-US" u="sng" dirty="0" smtClean="0">
                <a:hlinkClick r:id="rId3"/>
              </a:rPr>
              <a:t>https</a:t>
            </a:r>
            <a:r>
              <a:rPr lang="en-US" u="sng" dirty="0">
                <a:hlinkClick r:id="rId3"/>
              </a:rPr>
              <a:t>://www.surveymonkey.com/r/5DPFSKQ</a:t>
            </a:r>
            <a:endParaRPr lang="en-US" altLang="en-US" sz="2800" dirty="0" smtClean="0">
              <a:latin typeface="+mj-lt"/>
              <a:cs typeface="Arial" panose="020B0604020202020204" pitchFamily="34" charset="0"/>
            </a:endParaRPr>
          </a:p>
        </p:txBody>
      </p:sp>
      <p:sp>
        <p:nvSpPr>
          <p:cNvPr id="3078" name="Slide Number Placeholder 4"/>
          <p:cNvSpPr>
            <a:spLocks noGrp="1"/>
          </p:cNvSpPr>
          <p:nvPr>
            <p:ph type="sldNum" sz="quarter" idx="12"/>
          </p:nvPr>
        </p:nvSpPr>
        <p:spPr>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lvl1pPr>
              <a:spcBef>
                <a:spcPct val="20000"/>
              </a:spcBef>
              <a:buChar char="•"/>
              <a:defRPr sz="28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sz="16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ea typeface="MS PGothic" panose="020B0600070205080204" pitchFamily="34" charset="-128"/>
              </a:defRPr>
            </a:lvl9pPr>
          </a:lstStyle>
          <a:p>
            <a:pPr>
              <a:spcBef>
                <a:spcPct val="0"/>
              </a:spcBef>
              <a:buFontTx/>
              <a:buNone/>
              <a:defRPr/>
            </a:pPr>
            <a:fld id="{6CA0EEA7-0E6A-46FB-8153-B204CCF80329}" type="slidenum">
              <a:rPr lang="en-US" altLang="en-US" sz="1400" smtClean="0">
                <a:latin typeface="Times" panose="02020603050405020304" pitchFamily="18" charset="0"/>
              </a:rPr>
              <a:pPr>
                <a:spcBef>
                  <a:spcPct val="0"/>
                </a:spcBef>
                <a:buFontTx/>
                <a:buNone/>
                <a:defRPr/>
              </a:pPr>
              <a:t>3</a:t>
            </a:fld>
            <a:endParaRPr lang="en-US" altLang="en-US" sz="1400" smtClean="0">
              <a:latin typeface="Times" panose="02020603050405020304" pitchFamily="18" charset="0"/>
            </a:endParaRPr>
          </a:p>
        </p:txBody>
      </p:sp>
      <p:sp>
        <p:nvSpPr>
          <p:cNvPr id="2" name="Footer Placeholder 1"/>
          <p:cNvSpPr>
            <a:spLocks noGrp="1"/>
          </p:cNvSpPr>
          <p:nvPr>
            <p:ph type="ftr" sz="quarter" idx="11"/>
          </p:nvPr>
        </p:nvSpPr>
        <p:spPr/>
        <p:txBody>
          <a:bodyPr/>
          <a:lstStyle/>
          <a:p>
            <a:r>
              <a:rPr lang="en-US" smtClean="0"/>
              <a:t>Clean Transportation Program</a:t>
            </a:r>
            <a:endParaRPr lang="en-US"/>
          </a:p>
        </p:txBody>
      </p:sp>
    </p:spTree>
    <p:extLst>
      <p:ext uri="{BB962C8B-B14F-4D97-AF65-F5344CB8AC3E}">
        <p14:creationId xmlns:p14="http://schemas.microsoft.com/office/powerpoint/2010/main" val="23643291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0971" y="269422"/>
            <a:ext cx="8229600" cy="1143000"/>
          </a:xfrm>
        </p:spPr>
        <p:txBody>
          <a:bodyPr/>
          <a:lstStyle/>
          <a:p>
            <a:r>
              <a:rPr lang="en-US" dirty="0" smtClean="0"/>
              <a:t>Why a Roadmap RH2 Production?</a:t>
            </a:r>
            <a:endParaRPr lang="en-US" dirty="0"/>
          </a:p>
        </p:txBody>
      </p:sp>
      <p:sp>
        <p:nvSpPr>
          <p:cNvPr id="3" name="Content Placeholder 2"/>
          <p:cNvSpPr>
            <a:spLocks noGrp="1"/>
          </p:cNvSpPr>
          <p:nvPr>
            <p:ph idx="1"/>
          </p:nvPr>
        </p:nvSpPr>
        <p:spPr/>
        <p:txBody>
          <a:bodyPr>
            <a:normAutofit lnSpcReduction="10000"/>
          </a:bodyPr>
          <a:lstStyle/>
          <a:p>
            <a:r>
              <a:rPr lang="en-US" dirty="0" smtClean="0"/>
              <a:t>State Goals: </a:t>
            </a:r>
          </a:p>
          <a:p>
            <a:pPr lvl="1"/>
            <a:r>
              <a:rPr lang="en-US" dirty="0" smtClean="0"/>
              <a:t>AB 118 </a:t>
            </a:r>
            <a:r>
              <a:rPr lang="en-US" dirty="0">
                <a:solidFill>
                  <a:srgbClr val="000000"/>
                </a:solidFill>
                <a:latin typeface="Calibri" panose="020F0502020204030204" pitchFamily="34" charset="0"/>
              </a:rPr>
              <a:t>(</a:t>
            </a:r>
            <a:r>
              <a:rPr lang="en-US" dirty="0" err="1">
                <a:solidFill>
                  <a:srgbClr val="000000"/>
                </a:solidFill>
                <a:latin typeface="Calibri" panose="020F0502020204030204" pitchFamily="34" charset="0"/>
              </a:rPr>
              <a:t>Núñez</a:t>
            </a:r>
            <a:r>
              <a:rPr lang="en-US" dirty="0">
                <a:solidFill>
                  <a:srgbClr val="000000"/>
                </a:solidFill>
                <a:latin typeface="Calibri" panose="020F0502020204030204" pitchFamily="34" charset="0"/>
              </a:rPr>
              <a:t>, Chapter 750, Statutes of 2007) </a:t>
            </a:r>
            <a:endParaRPr lang="en-US" dirty="0" smtClean="0"/>
          </a:p>
          <a:p>
            <a:pPr lvl="1"/>
            <a:r>
              <a:rPr lang="en-US" dirty="0" smtClean="0"/>
              <a:t>AB 8 </a:t>
            </a:r>
            <a:r>
              <a:rPr lang="en-US" dirty="0"/>
              <a:t>(Perea, Chapter 401, Statutes of 2013) </a:t>
            </a:r>
            <a:endParaRPr lang="en-US" dirty="0" smtClean="0"/>
          </a:p>
          <a:p>
            <a:pPr lvl="1"/>
            <a:r>
              <a:rPr lang="en-US" dirty="0" smtClean="0"/>
              <a:t>SB 1505 (Lowenthal, </a:t>
            </a:r>
            <a:r>
              <a:rPr lang="en-US" dirty="0"/>
              <a:t>Statutes of 2006</a:t>
            </a:r>
            <a:r>
              <a:rPr lang="en-US" dirty="0" smtClean="0"/>
              <a:t>)</a:t>
            </a:r>
          </a:p>
          <a:p>
            <a:r>
              <a:rPr lang="en-US" dirty="0" smtClean="0"/>
              <a:t>A</a:t>
            </a:r>
            <a:r>
              <a:rPr lang="en-US" dirty="0"/>
              <a:t> </a:t>
            </a:r>
            <a:r>
              <a:rPr lang="en-US" b="1" dirty="0"/>
              <a:t>roadmap</a:t>
            </a:r>
            <a:r>
              <a:rPr lang="en-US" dirty="0"/>
              <a:t> is a strategic plan that defines </a:t>
            </a:r>
            <a:r>
              <a:rPr lang="en-US" dirty="0" smtClean="0"/>
              <a:t>the desired </a:t>
            </a:r>
            <a:r>
              <a:rPr lang="en-US" dirty="0"/>
              <a:t>outcome, and </a:t>
            </a:r>
            <a:r>
              <a:rPr lang="en-US" b="1" dirty="0" smtClean="0"/>
              <a:t>includes </a:t>
            </a:r>
            <a:r>
              <a:rPr lang="en-US" dirty="0" smtClean="0"/>
              <a:t>the </a:t>
            </a:r>
            <a:r>
              <a:rPr lang="en-US" dirty="0"/>
              <a:t>major </a:t>
            </a:r>
            <a:r>
              <a:rPr lang="en-US" dirty="0" smtClean="0"/>
              <a:t>milestones </a:t>
            </a:r>
            <a:r>
              <a:rPr lang="en-US" dirty="0"/>
              <a:t>needed to reach it</a:t>
            </a:r>
            <a:r>
              <a:rPr lang="en-US" dirty="0" smtClean="0"/>
              <a:t>.</a:t>
            </a:r>
          </a:p>
          <a:p>
            <a:r>
              <a:rPr lang="en-US" dirty="0" smtClean="0"/>
              <a:t>APEP has conducted the external analysis of the topic and defined the milestones. </a:t>
            </a:r>
          </a:p>
        </p:txBody>
      </p:sp>
      <p:sp>
        <p:nvSpPr>
          <p:cNvPr id="4" name="Footer Placeholder 3"/>
          <p:cNvSpPr>
            <a:spLocks noGrp="1"/>
          </p:cNvSpPr>
          <p:nvPr>
            <p:ph type="ftr" sz="quarter" idx="11"/>
          </p:nvPr>
        </p:nvSpPr>
        <p:spPr/>
        <p:txBody>
          <a:bodyPr/>
          <a:lstStyle/>
          <a:p>
            <a:r>
              <a:rPr lang="en-US" smtClean="0"/>
              <a:t>Clean Transportation Program</a:t>
            </a:r>
            <a:endParaRPr lang="en-US"/>
          </a:p>
        </p:txBody>
      </p:sp>
      <p:sp>
        <p:nvSpPr>
          <p:cNvPr id="5" name="Slide Number Placeholder 4"/>
          <p:cNvSpPr>
            <a:spLocks noGrp="1"/>
          </p:cNvSpPr>
          <p:nvPr>
            <p:ph type="sldNum" sz="quarter" idx="12"/>
          </p:nvPr>
        </p:nvSpPr>
        <p:spPr/>
        <p:txBody>
          <a:bodyPr/>
          <a:lstStyle/>
          <a:p>
            <a:fld id="{1BC924B7-EDFF-824B-BCE9-3FAD438598D0}" type="slidenum">
              <a:rPr lang="en-US" smtClean="0"/>
              <a:t>4</a:t>
            </a:fld>
            <a:endParaRPr lang="en-US"/>
          </a:p>
        </p:txBody>
      </p:sp>
      <p:sp>
        <p:nvSpPr>
          <p:cNvPr id="6" name="Rectangle 1"/>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Unicode MS"/>
              </a:rPr>
              <a:t>under Alternative Fuels Law</a:t>
            </a:r>
            <a:r>
              <a:rPr kumimoji="0" lang="en-US" altLang="en-US" sz="6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7" name="Rectangle 2"/>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Unicode MS"/>
              </a:rPr>
              <a:t>under Alternative Fuels Law</a:t>
            </a:r>
            <a:r>
              <a:rPr kumimoji="0" lang="en-US" altLang="en-US" sz="6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722286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Docket</a:t>
            </a:r>
            <a:endParaRPr lang="en-US" dirty="0"/>
          </a:p>
        </p:txBody>
      </p:sp>
      <p:sp>
        <p:nvSpPr>
          <p:cNvPr id="3" name="Content Placeholder 2"/>
          <p:cNvSpPr>
            <a:spLocks noGrp="1"/>
          </p:cNvSpPr>
          <p:nvPr>
            <p:ph idx="1"/>
          </p:nvPr>
        </p:nvSpPr>
        <p:spPr/>
        <p:txBody>
          <a:bodyPr>
            <a:normAutofit/>
          </a:bodyPr>
          <a:lstStyle/>
          <a:p>
            <a:r>
              <a:rPr lang="en-US" sz="3600" dirty="0" smtClean="0"/>
              <a:t>Find today’s presentations:</a:t>
            </a:r>
          </a:p>
          <a:p>
            <a:pPr marL="0" indent="0">
              <a:buNone/>
            </a:pPr>
            <a:r>
              <a:rPr lang="en-US" dirty="0" smtClean="0">
                <a:hlinkClick r:id="rId3"/>
              </a:rPr>
              <a:t>energy.ca.gov/</a:t>
            </a:r>
            <a:r>
              <a:rPr lang="en-US" dirty="0" err="1" smtClean="0">
                <a:hlinkClick r:id="rId3"/>
              </a:rPr>
              <a:t>altfuels</a:t>
            </a:r>
            <a:r>
              <a:rPr lang="en-US" dirty="0" smtClean="0">
                <a:hlinkClick r:id="rId3"/>
              </a:rPr>
              <a:t>/2017-HYD-01/documents</a:t>
            </a:r>
            <a:r>
              <a:rPr lang="en-US" dirty="0" smtClean="0"/>
              <a:t> </a:t>
            </a:r>
            <a:endParaRPr lang="en-US" dirty="0"/>
          </a:p>
          <a:p>
            <a:r>
              <a:rPr lang="en-US" dirty="0" smtClean="0"/>
              <a:t>WebEx </a:t>
            </a:r>
            <a:r>
              <a:rPr lang="en-US" dirty="0"/>
              <a:t>Technical Support -</a:t>
            </a:r>
            <a:r>
              <a:rPr lang="en-US" dirty="0" smtClean="0"/>
              <a:t> </a:t>
            </a:r>
            <a:r>
              <a:rPr lang="en-US" dirty="0"/>
              <a:t>(866) 229-3239. </a:t>
            </a:r>
            <a:endParaRPr lang="en-US" dirty="0" smtClean="0"/>
          </a:p>
          <a:p>
            <a:pPr marL="0" indent="0">
              <a:buNone/>
            </a:pPr>
            <a:endParaRPr lang="en-US" dirty="0"/>
          </a:p>
          <a:p>
            <a:pPr marL="0" indent="0">
              <a:buNone/>
            </a:pPr>
            <a:endParaRPr lang="en-US" dirty="0"/>
          </a:p>
          <a:p>
            <a:endParaRPr lang="en-US" dirty="0"/>
          </a:p>
        </p:txBody>
      </p:sp>
      <p:sp>
        <p:nvSpPr>
          <p:cNvPr id="4" name="Slide Number Placeholder 3"/>
          <p:cNvSpPr>
            <a:spLocks noGrp="1"/>
          </p:cNvSpPr>
          <p:nvPr>
            <p:ph type="sldNum" sz="quarter" idx="12"/>
          </p:nvPr>
        </p:nvSpPr>
        <p:spPr/>
        <p:txBody>
          <a:bodyPr/>
          <a:lstStyle/>
          <a:p>
            <a:fld id="{1BC924B7-EDFF-824B-BCE9-3FAD438598D0}" type="slidenum">
              <a:rPr lang="en-US" smtClean="0"/>
              <a:t>5</a:t>
            </a:fld>
            <a:endParaRPr lang="en-US"/>
          </a:p>
        </p:txBody>
      </p:sp>
      <p:sp>
        <p:nvSpPr>
          <p:cNvPr id="5" name="Footer Placeholder 4"/>
          <p:cNvSpPr>
            <a:spLocks noGrp="1"/>
          </p:cNvSpPr>
          <p:nvPr>
            <p:ph type="ftr" sz="quarter" idx="11"/>
          </p:nvPr>
        </p:nvSpPr>
        <p:spPr/>
        <p:txBody>
          <a:bodyPr/>
          <a:lstStyle/>
          <a:p>
            <a:r>
              <a:rPr lang="en-US" smtClean="0"/>
              <a:t>Clean Transportation Program</a:t>
            </a:r>
            <a:endParaRPr lang="en-US"/>
          </a:p>
        </p:txBody>
      </p:sp>
    </p:spTree>
    <p:extLst>
      <p:ext uri="{BB962C8B-B14F-4D97-AF65-F5344CB8AC3E}">
        <p14:creationId xmlns:p14="http://schemas.microsoft.com/office/powerpoint/2010/main" val="1864834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Introductions</a:t>
            </a:r>
            <a:endParaRPr lang="en-US" dirty="0"/>
          </a:p>
        </p:txBody>
      </p:sp>
      <p:sp>
        <p:nvSpPr>
          <p:cNvPr id="3" name="Content Placeholder 2"/>
          <p:cNvSpPr>
            <a:spLocks noGrp="1"/>
          </p:cNvSpPr>
          <p:nvPr>
            <p:ph idx="1"/>
          </p:nvPr>
        </p:nvSpPr>
        <p:spPr/>
        <p:txBody>
          <a:bodyPr/>
          <a:lstStyle/>
          <a:p>
            <a:pPr marL="0" indent="0" algn="ctr">
              <a:buNone/>
            </a:pPr>
            <a:endParaRPr lang="en-US" dirty="0" smtClean="0"/>
          </a:p>
          <a:p>
            <a:pPr marL="0" indent="0" algn="ctr">
              <a:buNone/>
            </a:pPr>
            <a:endParaRPr lang="en-US" dirty="0"/>
          </a:p>
          <a:p>
            <a:pPr marL="0" indent="0" algn="ctr">
              <a:buNone/>
            </a:pPr>
            <a:r>
              <a:rPr lang="en-US" sz="4800" dirty="0" smtClean="0"/>
              <a:t>Dr</a:t>
            </a:r>
            <a:r>
              <a:rPr lang="en-US" sz="4800" dirty="0"/>
              <a:t>. Jeff Reed</a:t>
            </a:r>
            <a:endParaRPr lang="en-US" sz="4800" dirty="0">
              <a:solidFill>
                <a:srgbClr val="FF0000"/>
              </a:solidFill>
            </a:endParaRPr>
          </a:p>
          <a:p>
            <a:pPr marL="0" indent="0" algn="ctr">
              <a:buNone/>
            </a:pPr>
            <a:r>
              <a:rPr lang="en-US" sz="4800" dirty="0"/>
              <a:t>Dr. Scott Samuelsen</a:t>
            </a:r>
          </a:p>
          <a:p>
            <a:pPr marL="0" indent="0">
              <a:buNone/>
            </a:pPr>
            <a:endParaRPr lang="en-US" dirty="0" smtClean="0"/>
          </a:p>
          <a:p>
            <a:endParaRPr lang="en-US" dirty="0"/>
          </a:p>
          <a:p>
            <a:pPr marL="0" indent="0">
              <a:buNone/>
            </a:pPr>
            <a:endParaRPr lang="en-US" dirty="0"/>
          </a:p>
          <a:p>
            <a:endParaRPr lang="en-US" dirty="0"/>
          </a:p>
        </p:txBody>
      </p:sp>
      <p:sp>
        <p:nvSpPr>
          <p:cNvPr id="4" name="Slide Number Placeholder 3"/>
          <p:cNvSpPr>
            <a:spLocks noGrp="1"/>
          </p:cNvSpPr>
          <p:nvPr>
            <p:ph type="sldNum" sz="quarter" idx="12"/>
          </p:nvPr>
        </p:nvSpPr>
        <p:spPr/>
        <p:txBody>
          <a:bodyPr/>
          <a:lstStyle/>
          <a:p>
            <a:fld id="{1BC924B7-EDFF-824B-BCE9-3FAD438598D0}" type="slidenum">
              <a:rPr lang="en-US" smtClean="0"/>
              <a:t>6</a:t>
            </a:fld>
            <a:endParaRPr lang="en-US"/>
          </a:p>
        </p:txBody>
      </p:sp>
      <p:sp>
        <p:nvSpPr>
          <p:cNvPr id="5" name="Footer Placeholder 4"/>
          <p:cNvSpPr>
            <a:spLocks noGrp="1"/>
          </p:cNvSpPr>
          <p:nvPr>
            <p:ph type="ftr" sz="quarter" idx="11"/>
          </p:nvPr>
        </p:nvSpPr>
        <p:spPr/>
        <p:txBody>
          <a:bodyPr/>
          <a:lstStyle/>
          <a:p>
            <a:r>
              <a:rPr lang="en-US" smtClean="0"/>
              <a:t>Clean Transportation Program</a:t>
            </a:r>
            <a:endParaRPr lang="en-US"/>
          </a:p>
        </p:txBody>
      </p:sp>
    </p:spTree>
    <p:extLst>
      <p:ext uri="{BB962C8B-B14F-4D97-AF65-F5344CB8AC3E}">
        <p14:creationId xmlns:p14="http://schemas.microsoft.com/office/powerpoint/2010/main" val="12832826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19242</TotalTime>
  <Words>997</Words>
  <Application>Microsoft Office PowerPoint</Application>
  <PresentationFormat>On-screen Show (4:3)</PresentationFormat>
  <Paragraphs>121</Paragraphs>
  <Slides>6</Slides>
  <Notes>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vt:i4>
      </vt:variant>
    </vt:vector>
  </HeadingPairs>
  <TitlesOfParts>
    <vt:vector size="17" baseType="lpstr">
      <vt:lpstr>ＭＳ Ｐゴシック</vt:lpstr>
      <vt:lpstr>ＭＳ Ｐゴシック</vt:lpstr>
      <vt:lpstr>Arial</vt:lpstr>
      <vt:lpstr>Arial Narrow</vt:lpstr>
      <vt:lpstr>Arial Unicode MS</vt:lpstr>
      <vt:lpstr>Calibri</vt:lpstr>
      <vt:lpstr>Gotham HTF Medium</vt:lpstr>
      <vt:lpstr>Helvetica</vt:lpstr>
      <vt:lpstr>Times</vt:lpstr>
      <vt:lpstr>Times New Roman</vt:lpstr>
      <vt:lpstr>Office Theme</vt:lpstr>
      <vt:lpstr>Clean Transportation Program</vt:lpstr>
      <vt:lpstr>Commitment to Diversity</vt:lpstr>
      <vt:lpstr>Commitment to Diversity</vt:lpstr>
      <vt:lpstr>Why a Roadmap RH2 Production?</vt:lpstr>
      <vt:lpstr>The Docket</vt:lpstr>
      <vt:lpstr>Introductions</vt:lpstr>
    </vt:vector>
  </TitlesOfParts>
  <Company>CEC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Here</dc:title>
  <dc:creator>California Energy Commission</dc:creator>
  <cp:lastModifiedBy>Khalsa, Akasha@Energy</cp:lastModifiedBy>
  <cp:revision>158</cp:revision>
  <cp:lastPrinted>2019-08-26T19:13:10Z</cp:lastPrinted>
  <dcterms:created xsi:type="dcterms:W3CDTF">2017-05-04T20:00:37Z</dcterms:created>
  <dcterms:modified xsi:type="dcterms:W3CDTF">2019-08-28T16:38:58Z</dcterms:modified>
</cp:coreProperties>
</file>