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  <p:sldMasterId id="2147483692" r:id="rId9"/>
  </p:sldMasterIdLst>
  <p:notesMasterIdLst>
    <p:notesMasterId r:id="rId15"/>
  </p:notesMasterIdLst>
  <p:handoutMasterIdLst>
    <p:handoutMasterId r:id="rId16"/>
  </p:handoutMasterIdLst>
  <p:sldIdLst>
    <p:sldId id="278" r:id="rId10"/>
    <p:sldId id="290" r:id="rId11"/>
    <p:sldId id="270" r:id="rId12"/>
    <p:sldId id="287" r:id="rId13"/>
    <p:sldId id="29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doval-Moreno, Victoria@Energy" initials="SV" lastIdx="1" clrIdx="0">
    <p:extLst>
      <p:ext uri="{19B8F6BF-5375-455C-9EA6-DF929625EA0E}">
        <p15:presenceInfo xmlns:p15="http://schemas.microsoft.com/office/powerpoint/2012/main" userId="S::victoria.sandoval-moreno@energy.ca.gov::2640e4b3-84d2-4e59-92bf-f14f93a408d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AE318F-B28E-B2A5-D31A-3B52900BDD1C}" v="55" dt="2023-11-03T21:11:48.728"/>
    <p1510:client id="{59011413-EF4A-5B03-32F3-9D96DD18E161}" v="9" dt="2023-11-03T21:17:55.028"/>
    <p1510:client id="{5C511B38-E29D-4523-8B80-17DCBC5E3DBB}" vWet="4" dt="2023-11-03T21:12:25.797"/>
    <p1510:client id="{5C5DDEF8-9684-2A32-0027-7548D7E20D2C}" v="11" dt="2023-11-01T18:06:07.311"/>
    <p1510:client id="{6645CAEA-09B2-9912-B4F3-8DEF45A1FC67}" v="212" dt="2023-11-03T18:47:50.039"/>
    <p1510:client id="{E0E7D56C-DA58-9CCC-48A8-D77D2B8E2D37}" v="19" dt="2023-11-03T21:13:55.4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1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42515922-FC1B-DC49-AE00-75A4D854CF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369169" y="547548"/>
            <a:ext cx="1453662" cy="132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11/7/2023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2200AFA9-67C0-0D41-BCC8-F49E455C3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4876509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11/7/2023</a:t>
            </a:fld>
            <a:endParaRPr lang="en-US"/>
          </a:p>
        </p:txBody>
      </p:sp>
      <p:pic>
        <p:nvPicPr>
          <p:cNvPr id="8" name="Picture 7" descr="State of California Energy Commission logo">
            <a:extLst>
              <a:ext uri="{FF2B5EF4-FFF2-40B4-BE49-F238E27FC236}">
                <a16:creationId xmlns:a16="http://schemas.microsoft.com/office/drawing/2014/main" id="{DF67BAB4-3EBE-134B-88E2-41D2F97882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56202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11/7/2023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11/7/2023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756C4852-C69A-3C46-A74D-F2D8C6D17F46}" type="datetime1">
              <a:rPr lang="en-US" smtClean="0"/>
              <a:pPr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81C91894-EB80-6048-AAFF-32CE04FEA1F0}" type="datetime1">
              <a:rPr lang="en-US" smtClean="0"/>
              <a:pPr/>
              <a:t>11/7/2023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sz="1200" kern="1200">
                <a:solidFill>
                  <a:schemeClr val="bg2">
                    <a:lumMod val="10000"/>
                  </a:schemeClr>
                </a:solidFill>
                <a:latin typeface="Arial Nova" panose="020B0504020202020204" pitchFamily="34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sz="1200" kern="1200" smtClean="0">
                <a:solidFill>
                  <a:schemeClr val="bg2">
                    <a:lumMod val="10000"/>
                  </a:schemeClr>
                </a:solidFill>
                <a:latin typeface="Arial Nova" panose="020B0504020202020204" pitchFamily="34" charset="0"/>
                <a:ea typeface="+mn-ea"/>
                <a:cs typeface="+mn-cs"/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 Nova" panose="020B05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rial Nova" panose="020B05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  <a:lvl2pPr>
              <a:defRPr>
                <a:latin typeface="Arial Nova" panose="020B0504020202020204" pitchFamily="34" charset="0"/>
              </a:defRPr>
            </a:lvl2pPr>
            <a:lvl3pPr>
              <a:defRPr>
                <a:latin typeface="Arial Nova" panose="020B0504020202020204" pitchFamily="34" charset="0"/>
              </a:defRPr>
            </a:lvl3pPr>
            <a:lvl4pPr>
              <a:defRPr>
                <a:latin typeface="Arial Nova" panose="020B0504020202020204" pitchFamily="34" charset="0"/>
              </a:defRPr>
            </a:lvl4pPr>
            <a:lvl5pPr>
              <a:defRPr>
                <a:latin typeface="Arial Nova" panose="020B05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11/7/2023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A0A639FC-0D0B-254C-A488-84C1053DC81E}" type="datetime1">
              <a:rPr lang="en-US" smtClean="0"/>
              <a:pPr/>
              <a:t>11/7/2023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ova" panose="020B0504020202020204" pitchFamily="34" charset="0"/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F52FE55B-50B6-E943-A04A-09CFB66AD5C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10562992-772B-3C4E-9810-F8ADBF4F57E7}" type="datetime1">
              <a:rPr lang="en-US" smtClean="0"/>
              <a:pPr/>
              <a:t>11/7/2023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328688" y="224496"/>
            <a:ext cx="827439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3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0821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>
                <a:latin typeface="Arial Black"/>
                <a:cs typeface="Arial"/>
              </a:rPr>
              <a:t>Amendments to Regulations Related to Business Meetings and Requests for Rulemakings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64108" y="3860370"/>
            <a:ext cx="10515600" cy="150018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>
                <a:latin typeface="Arial Nova"/>
                <a:cs typeface="Arial"/>
              </a:rPr>
              <a:t>November 7, 2023 Public Hearing </a:t>
            </a:r>
            <a:endParaRPr lang="en-US">
              <a:latin typeface="Arial Nov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Arial Nova"/>
                <a:cs typeface="Arial"/>
              </a:rPr>
              <a:t>Mariah Ponce, Attorney</a:t>
            </a:r>
          </a:p>
          <a:p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Arial Nova"/>
                <a:cs typeface="Arial"/>
              </a:rPr>
              <a:t>Jared Babula, Senior Attorney</a:t>
            </a:r>
          </a:p>
          <a:p>
            <a:r>
              <a:rPr lang="en-US" sz="2400">
                <a:solidFill>
                  <a:schemeClr val="accent1">
                    <a:lumMod val="50000"/>
                  </a:schemeClr>
                </a:solidFill>
                <a:latin typeface="Arial Nova"/>
                <a:cs typeface="Arial"/>
              </a:rPr>
              <a:t>Chief Counsel’s Office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Proposed Amendments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2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119187" y="1693901"/>
            <a:ext cx="9953625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 Nova"/>
              </a:rPr>
              <a:t>Proposed amendments to the California Code of Regulations (CCR), title 20, sections 1102, 1105, and 1221: </a:t>
            </a:r>
            <a:endParaRPr lang="en-US"/>
          </a:p>
          <a:p>
            <a:pPr lvl="1"/>
            <a:r>
              <a:rPr lang="en-US">
                <a:latin typeface="Arial Nova"/>
              </a:rPr>
              <a:t>Allow the CEC to conduct business meetings as necessary,</a:t>
            </a:r>
          </a:p>
          <a:p>
            <a:pPr lvl="1"/>
            <a:r>
              <a:rPr lang="en-US">
                <a:latin typeface="Arial Nova"/>
              </a:rPr>
              <a:t>Remove minutes requirement at business meetings, </a:t>
            </a:r>
          </a:p>
          <a:p>
            <a:pPr lvl="1"/>
            <a:r>
              <a:rPr lang="en-US">
                <a:latin typeface="Arial Nova"/>
              </a:rPr>
              <a:t>Ensure sufficient information is provided to evaluate petitions for rulemakings, and </a:t>
            </a:r>
          </a:p>
          <a:p>
            <a:pPr lvl="1"/>
            <a:r>
              <a:rPr lang="en-US">
                <a:latin typeface="Arial Nova"/>
              </a:rPr>
              <a:t>Increase the time for the executive director to respond to a petition for rulemaking from seven to 14 days.</a:t>
            </a:r>
          </a:p>
        </p:txBody>
      </p:sp>
    </p:spTree>
    <p:extLst>
      <p:ext uri="{BB962C8B-B14F-4D97-AF65-F5344CB8AC3E}">
        <p14:creationId xmlns:p14="http://schemas.microsoft.com/office/powerpoint/2010/main" val="19391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Benefits of the Proposed Amendments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"/>
                <a:cs typeface="Arial"/>
              </a:rPr>
              <a:t>Provide</a:t>
            </a:r>
            <a:r>
              <a:rPr lang="en-US">
                <a:ea typeface="+mn-lt"/>
                <a:cs typeface="+mn-lt"/>
              </a:rPr>
              <a:t> the CEC more flexibility on when to hold business meetings.</a:t>
            </a:r>
          </a:p>
          <a:p>
            <a:r>
              <a:rPr lang="en-US">
                <a:latin typeface="Arial Nova"/>
              </a:rPr>
              <a:t>Address recurring issues in the implementation of unnecessary or obsolete regulations and save staff time and resources. </a:t>
            </a:r>
            <a:endParaRPr lang="en-US"/>
          </a:p>
          <a:p>
            <a:r>
              <a:rPr lang="en-US">
                <a:latin typeface="Arial Nova"/>
              </a:rPr>
              <a:t>Allow the CEC to effectively conduct the CEC’s business while  minimizing delays in responding to requests for rulemakings.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3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586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8011AA94-2537-004C-8C5D-59CF33CED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Rulemaking Timeline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78CEE4-30AF-2F4A-9A96-15954F2E7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4</a:t>
            </a:fld>
            <a:endParaRPr lang="en-US" sz="180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9EC71-B670-E94F-F116-27995D006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Arial (Nova)"/>
              </a:rPr>
              <a:t>September 22, 2023 – Notice of Proposed Action (NOPA) published and public comment period began.</a:t>
            </a:r>
          </a:p>
          <a:p>
            <a:r>
              <a:rPr lang="en-US">
                <a:latin typeface="Arial (Nova)"/>
              </a:rPr>
              <a:t>October 26, 2023 - Notice of the public hearing was posted. </a:t>
            </a:r>
          </a:p>
          <a:p>
            <a:r>
              <a:rPr lang="en-US">
                <a:latin typeface="Arial (Nova)"/>
              </a:rPr>
              <a:t>November 6, 2023 - 45-day written comment period closed.</a:t>
            </a:r>
          </a:p>
          <a:p>
            <a:r>
              <a:rPr lang="en-US">
                <a:latin typeface="Arial (Nova)"/>
              </a:rPr>
              <a:t>November 7, 2023 - Public hearing to receive comments on the proposed regulations.</a:t>
            </a:r>
          </a:p>
          <a:p>
            <a:r>
              <a:rPr lang="en-US">
                <a:latin typeface="Arial (Nova)"/>
              </a:rPr>
              <a:t>November 8, 2023 - The CEC will consider adopting the proposed amendments to the regulations at its business meeting.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555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5C4985-ACD0-2B4C-8981-36243250F26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99621"/>
            <a:ext cx="11125200" cy="1038840"/>
          </a:xfrm>
        </p:spPr>
        <p:txBody>
          <a:bodyPr>
            <a:normAutofit/>
          </a:bodyPr>
          <a:lstStyle/>
          <a:p>
            <a:pPr algn="ctr"/>
            <a:r>
              <a:rPr lang="en-US"/>
              <a:t>Public Comment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1DFC46-9BC2-44AD-87C8-20219CFFF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81202" y="1682536"/>
            <a:ext cx="3560270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srgbClr val="17406D">
                    <a:lumMod val="50000"/>
                  </a:srgbClr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3-MINUTE TIMER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464689-32FC-49D4-862C-048425F9D033}"/>
              </a:ext>
            </a:extLst>
          </p:cNvPr>
          <p:cNvSpPr txBox="1"/>
          <p:nvPr/>
        </p:nvSpPr>
        <p:spPr>
          <a:xfrm>
            <a:off x="492284" y="6278568"/>
            <a:ext cx="1120743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endParaRPr lang="en-US" b="0" i="0" u="none" strike="noStrike" kern="1200" cap="none" spc="0" normalizeH="0" baseline="0" noProof="0" dirty="0">
              <a:ln>
                <a:noFill/>
              </a:ln>
              <a:solidFill>
                <a:srgbClr val="17406D"/>
              </a:solidFill>
              <a:effectLst/>
              <a:uLnTx/>
              <a:uFillTx/>
              <a:latin typeface="Arial Nova"/>
              <a:cs typeface="Arial"/>
            </a:endParaRPr>
          </a:p>
        </p:txBody>
      </p:sp>
      <p:pic>
        <p:nvPicPr>
          <p:cNvPr id="3" name="Public Comment - 3 Minutes" descr="Public Comment - 3 Minutes">
            <a:hlinkClick r:id="" action="ppaction://media"/>
            <a:extLst>
              <a:ext uri="{FF2B5EF4-FFF2-40B4-BE49-F238E27FC236}">
                <a16:creationId xmlns:a16="http://schemas.microsoft.com/office/drawing/2014/main" id="{4547C0EE-AE27-0840-815F-06C9C513A0A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lum bright="-7000" contrast="-5000"/>
          </a:blip>
          <a:stretch>
            <a:fillRect/>
          </a:stretch>
        </p:blipFill>
        <p:spPr>
          <a:xfrm>
            <a:off x="6526179" y="2205695"/>
            <a:ext cx="5070316" cy="3046421"/>
          </a:xfrm>
          <a:prstGeom prst="rect">
            <a:avLst/>
          </a:prstGeom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BA03601-FCEC-4BF4-8A9C-73527E7C57F4}"/>
              </a:ext>
            </a:extLst>
          </p:cNvPr>
          <p:cNvSpPr txBox="1">
            <a:spLocks/>
          </p:cNvSpPr>
          <p:nvPr/>
        </p:nvSpPr>
        <p:spPr>
          <a:xfrm>
            <a:off x="222309" y="1099384"/>
            <a:ext cx="6753224" cy="51857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Instruction</a:t>
            </a: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3 minutes or less per person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1 representative per organization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Zoom App/Online</a:t>
            </a: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800100" lvl="1" indent="-342900"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Click “raise hand”</a:t>
            </a:r>
            <a:r>
              <a:rPr lang="en-US" sz="2000">
                <a:solidFill>
                  <a:schemeClr val="tx2"/>
                </a:solidFill>
                <a:latin typeface="Arial Nova"/>
                <a:cs typeface="Arial"/>
              </a:rPr>
              <a:t> 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Telephone</a:t>
            </a: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Press *9 to raise hand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Press *6 to (un)mute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When called upon</a:t>
            </a:r>
            <a:endParaRPr lang="en-US" sz="20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800100" lvl="1" indent="-342900">
              <a:defRPr/>
            </a:pPr>
            <a:r>
              <a:rPr lang="en-US" sz="2000">
                <a:solidFill>
                  <a:schemeClr val="tx2"/>
                </a:solidFill>
                <a:latin typeface="Arial Nova"/>
                <a:cs typeface="Arial"/>
              </a:rPr>
              <a:t>Administrator will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 open your line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  <a:p>
            <a:pPr marL="800100" marR="0" lvl="1" indent="-3429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 Nova"/>
                <a:cs typeface="Arial"/>
              </a:rPr>
              <a:t>Unmute, spell name, state affiliation, if any</a:t>
            </a: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Nov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229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8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Fung, Matthew@Energy</DisplayName>
        <AccountId>145</AccountId>
        <AccountType/>
      </UserInfo>
      <UserInfo>
        <DisplayName>Torres, Angelica@Energy</DisplayName>
        <AccountId>128</AccountId>
        <AccountType/>
      </UserInfo>
      <UserInfo>
        <DisplayName>Gerber, Katharina@Energy</DisplayName>
        <AccountId>146</AccountId>
        <AccountType/>
      </UserInfo>
      <UserInfo>
        <DisplayName>Yang, Yahui@Energy</DisplayName>
        <AccountId>147</AccountId>
        <AccountType/>
      </UserInfo>
      <UserInfo>
        <DisplayName>Emigh, Kyle@Energy</DisplayName>
        <AccountId>148</AccountId>
        <AccountType/>
      </UserInfo>
      <UserInfo>
        <DisplayName>Ehyai, Amir@Energy</DisplayName>
        <AccountId>96</AccountId>
        <AccountType/>
      </UserInfo>
      <UserInfo>
        <DisplayName>Reyes, Reynalou@Energy</DisplayName>
        <AccountId>484</AccountId>
        <AccountType/>
      </UserInfo>
      <UserInfo>
        <DisplayName>Gonzalez, Azeron@Energy</DisplayName>
        <AccountId>1954</AccountId>
        <AccountType/>
      </UserInfo>
    </SharedWithUsers>
    <lcf76f155ced4ddcb4097134ff3c332f xmlns="785685f2-c2e1-4352-89aa-3faca8eaba52">
      <Terms xmlns="http://schemas.microsoft.com/office/infopath/2007/PartnerControls"/>
    </lcf76f155ced4ddcb4097134ff3c332f>
    <TaxCatchAll xmlns="5067c814-4b34-462c-a21d-c185ff6548d2" xsi:nil="true"/>
    <PriorityCandidate xmlns="785685f2-c2e1-4352-89aa-3faca8eaba52">true</PriorityCandidat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7" ma:contentTypeDescription="Create a new document." ma:contentTypeScope="" ma:versionID="a2024485ce2a066c4a87de52bf763817">
  <xsd:schema xmlns:xsd="http://www.w3.org/2001/XMLSchema" xmlns:xs="http://www.w3.org/2001/XMLSchema" xmlns:p="http://schemas.microsoft.com/office/2006/metadata/properties" xmlns:ns2="5067c814-4b34-462c-a21d-c185ff6548d2" xmlns:ns3="785685f2-c2e1-4352-89aa-3faca8eaba52" targetNamespace="http://schemas.microsoft.com/office/2006/metadata/properties" ma:root="true" ma:fieldsID="f994eef846db2f7d92c001b0edbc1ce3" ns2:_="" ns3:_="">
    <xsd:import namespace="5067c814-4b34-462c-a21d-c185ff6548d2"/>
    <xsd:import namespace="785685f2-c2e1-4352-89aa-3faca8eaba5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PriorityCandi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23a20eab-c446-4953-bd04-a117dc48f75e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PriorityCandidate" ma:index="23" nillable="true" ma:displayName="Priority Candidate" ma:default="1" ma:format="Dropdown" ma:internalName="PriorityCandidat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E627A7-8879-4DD6-ADF6-8C4F6EE8B27F}">
  <ds:schemaRefs>
    <ds:schemaRef ds:uri="5067c814-4b34-462c-a21d-c185ff6548d2"/>
    <ds:schemaRef ds:uri="785685f2-c2e1-4352-89aa-3faca8eaba52"/>
    <ds:schemaRef ds:uri="801e77cb-1273-4e40-b8f1-9aae6d3a09af"/>
    <ds:schemaRef ds:uri="cd48f32a-b70c-4848-9fb2-a8ff929fd44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336F7D9-D08B-4451-8772-00FA6ED57C60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Application>Microsoft Office PowerPoint</Application>
  <PresentationFormat>Widescreen</PresentationFormat>
  <Slides>5</Slides>
  <Notes>1</Notes>
  <HiddenSlides>0</HiddenSlide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Title/Section</vt:lpstr>
      <vt:lpstr>Content</vt:lpstr>
      <vt:lpstr>Content: blank background</vt:lpstr>
      <vt:lpstr>Blank: Black</vt:lpstr>
      <vt:lpstr>Blank: White</vt:lpstr>
      <vt:lpstr>Content</vt:lpstr>
      <vt:lpstr>Amendments to Regulations Related to Business Meetings and Requests for Rulemakings</vt:lpstr>
      <vt:lpstr>Proposed Amendments</vt:lpstr>
      <vt:lpstr>Benefits of the Proposed Amendments</vt:lpstr>
      <vt:lpstr>Rulemaking Timeline</vt:lpstr>
      <vt:lpstr>Public Comment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Meeting Presentation</dc:title>
  <dc:creator>California Energy Commission</dc:creator>
  <cp:revision>5</cp:revision>
  <cp:lastPrinted>2019-12-11T23:19:58Z</cp:lastPrinted>
  <dcterms:created xsi:type="dcterms:W3CDTF">2020-03-06T19:07:21Z</dcterms:created>
  <dcterms:modified xsi:type="dcterms:W3CDTF">2023-11-07T17:35:54Z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MediaServiceImageTags">
    <vt:lpwstr/>
  </property>
</Properties>
</file>