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theme/theme5.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1" r:id="rId5"/>
    <p:sldMasterId id="2147483682" r:id="rId6"/>
    <p:sldMasterId id="2147483678" r:id="rId7"/>
    <p:sldMasterId id="2147483679" r:id="rId8"/>
    <p:sldMasterId id="2147483688" r:id="rId9"/>
  </p:sldMasterIdLst>
  <p:notesMasterIdLst>
    <p:notesMasterId r:id="rId20"/>
  </p:notesMasterIdLst>
  <p:handoutMasterIdLst>
    <p:handoutMasterId r:id="rId21"/>
  </p:handoutMasterIdLst>
  <p:sldIdLst>
    <p:sldId id="801" r:id="rId10"/>
    <p:sldId id="808" r:id="rId11"/>
    <p:sldId id="804" r:id="rId12"/>
    <p:sldId id="816" r:id="rId13"/>
    <p:sldId id="290" r:id="rId14"/>
    <p:sldId id="810" r:id="rId15"/>
    <p:sldId id="812" r:id="rId16"/>
    <p:sldId id="817" r:id="rId17"/>
    <p:sldId id="814" r:id="rId18"/>
    <p:sldId id="28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0144710-6669-2819-F802-5BE9DB85ED69}" name="Bohan, Drew@Energy" initials="BD" userId="S::drew.bohan@energy.ca.gov::c1cb71ed-4b48-45a4-a897-c92282a31d3d" providerId="AD"/>
  <p188:author id="{31312A46-5815-5F90-EA1E-F166F370AB44}" name="Buckley, Lindsay@Energy" initials="BL" userId="S::lindsay.buckley@energy.ca.gov::40761b1b-3516-487b-a8a9-0c3f8cea0d26" providerId="AD"/>
  <p188:author id="{D9AA7AE6-04B0-11DD-6597-F37952170656}" name="Poletti, Amanda@Energy" initials="PA" userId="S::Amanda.Poletti@energy.ca.gov::98ec03d9-bcb2-4756-b9a2-51776d065ab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Poletti, Amanda@Energy" initials="PA" lastIdx="11" clrIdx="0">
    <p:extLst>
      <p:ext uri="{19B8F6BF-5375-455C-9EA6-DF929625EA0E}">
        <p15:presenceInfo xmlns:p15="http://schemas.microsoft.com/office/powerpoint/2012/main" userId="S::Amanda.Poletti@energy.ca.gov::98ec03d9-bcb2-4756-b9a2-51776d065ab0" providerId="AD"/>
      </p:ext>
    </p:extLst>
  </p:cmAuthor>
  <p:cmAuthor id="2" name="Gunda, Siva@Energy" initials="GS" lastIdx="2" clrIdx="1">
    <p:extLst>
      <p:ext uri="{19B8F6BF-5375-455C-9EA6-DF929625EA0E}">
        <p15:presenceInfo xmlns:p15="http://schemas.microsoft.com/office/powerpoint/2012/main" userId="S::siva.gunda@energy.ca.gov::fb4268b8-6ad9-4e1d-80fe-411c532283e3" providerId="AD"/>
      </p:ext>
    </p:extLst>
  </p:cmAuthor>
  <p:cmAuthor id="3" name="Compoginis, Chris@Energy" initials="CC" lastIdx="2" clrIdx="2">
    <p:extLst>
      <p:ext uri="{19B8F6BF-5375-455C-9EA6-DF929625EA0E}">
        <p15:presenceInfo xmlns:p15="http://schemas.microsoft.com/office/powerpoint/2012/main" userId="S::chris.compoginis@energy.ca.gov::f3fe9649-b97b-4757-b4e2-a2d7c600f53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58E"/>
    <a:srgbClr val="FFFFFF"/>
    <a:srgbClr val="00558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73"/>
    <p:restoredTop sz="86408"/>
  </p:normalViewPr>
  <p:slideViewPr>
    <p:cSldViewPr snapToGrid="0">
      <p:cViewPr varScale="1">
        <p:scale>
          <a:sx n="70" d="100"/>
          <a:sy n="70" d="100"/>
        </p:scale>
        <p:origin x="184" y="95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presProps" Target="pres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commentAuthors" Target="commentAuthors.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1"/>
            <a:ext cx="2971800" cy="458788"/>
          </a:xfrm>
          <a:prstGeom prst="rect">
            <a:avLst/>
          </a:prstGeom>
        </p:spPr>
        <p:txBody>
          <a:bodyPr vert="horz" lIns="91440" tIns="45720" rIns="91440" bIns="45720" rtlCol="0"/>
          <a:lstStyle>
            <a:lvl1pPr algn="r">
              <a:defRPr sz="1200"/>
            </a:lvl1pPr>
          </a:lstStyle>
          <a:p>
            <a:fld id="{DA9F5774-C678-1E48-A23B-1680A328FA46}" type="datetimeFigureOut">
              <a:rPr lang="en-US" smtClean="0"/>
              <a:t>8/9/22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1A5CF69-AC20-4D4D-9770-B6BEBB357282}" type="slidenum">
              <a:rPr lang="en-US" smtClean="0"/>
              <a:t>‹#›</a:t>
            </a:fld>
            <a:endParaRPr lang="en-US"/>
          </a:p>
        </p:txBody>
      </p:sp>
    </p:spTree>
    <p:extLst>
      <p:ext uri="{BB962C8B-B14F-4D97-AF65-F5344CB8AC3E}">
        <p14:creationId xmlns:p14="http://schemas.microsoft.com/office/powerpoint/2010/main" val="214737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880CE468-BD03-B649-8E6C-392373B14A1D}" type="datetimeFigureOut">
              <a:rPr lang="en-US" smtClean="0"/>
              <a:t>8/9/22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17B0B1-BEA2-8948-A557-11B4BDB90777}" type="slidenum">
              <a:rPr lang="en-US" smtClean="0"/>
              <a:t>‹#›</a:t>
            </a:fld>
            <a:endParaRPr lang="en-US"/>
          </a:p>
        </p:txBody>
      </p:sp>
    </p:spTree>
    <p:extLst>
      <p:ext uri="{BB962C8B-B14F-4D97-AF65-F5344CB8AC3E}">
        <p14:creationId xmlns:p14="http://schemas.microsoft.com/office/powerpoint/2010/main" val="83065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1</a:t>
            </a:fld>
            <a:endParaRPr lang="en-US"/>
          </a:p>
        </p:txBody>
      </p:sp>
    </p:spTree>
    <p:extLst>
      <p:ext uri="{BB962C8B-B14F-4D97-AF65-F5344CB8AC3E}">
        <p14:creationId xmlns:p14="http://schemas.microsoft.com/office/powerpoint/2010/main" val="1612861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2</a:t>
            </a:fld>
            <a:endParaRPr lang="en-US"/>
          </a:p>
        </p:txBody>
      </p:sp>
    </p:spTree>
    <p:extLst>
      <p:ext uri="{BB962C8B-B14F-4D97-AF65-F5344CB8AC3E}">
        <p14:creationId xmlns:p14="http://schemas.microsoft.com/office/powerpoint/2010/main" val="8450147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3</a:t>
            </a:fld>
            <a:endParaRPr lang="en-US"/>
          </a:p>
        </p:txBody>
      </p:sp>
    </p:spTree>
    <p:extLst>
      <p:ext uri="{BB962C8B-B14F-4D97-AF65-F5344CB8AC3E}">
        <p14:creationId xmlns:p14="http://schemas.microsoft.com/office/powerpoint/2010/main" val="611759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4</a:t>
            </a:fld>
            <a:endParaRPr lang="en-US"/>
          </a:p>
        </p:txBody>
      </p:sp>
    </p:spTree>
    <p:extLst>
      <p:ext uri="{BB962C8B-B14F-4D97-AF65-F5344CB8AC3E}">
        <p14:creationId xmlns:p14="http://schemas.microsoft.com/office/powerpoint/2010/main" val="41815281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8511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6</a:t>
            </a:fld>
            <a:endParaRPr lang="en-US"/>
          </a:p>
        </p:txBody>
      </p:sp>
    </p:spTree>
    <p:extLst>
      <p:ext uri="{BB962C8B-B14F-4D97-AF65-F5344CB8AC3E}">
        <p14:creationId xmlns:p14="http://schemas.microsoft.com/office/powerpoint/2010/main" val="14473794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7</a:t>
            </a:fld>
            <a:endParaRPr lang="en-US"/>
          </a:p>
        </p:txBody>
      </p:sp>
    </p:spTree>
    <p:extLst>
      <p:ext uri="{BB962C8B-B14F-4D97-AF65-F5344CB8AC3E}">
        <p14:creationId xmlns:p14="http://schemas.microsoft.com/office/powerpoint/2010/main" val="31485643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endParaRPr lang="en-US" sz="1800">
              <a:effectLst/>
              <a:latin typeface="Calibri" panose="020F050202020403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8</a:t>
            </a:fld>
            <a:endParaRPr lang="en-US"/>
          </a:p>
        </p:txBody>
      </p:sp>
    </p:spTree>
    <p:extLst>
      <p:ext uri="{BB962C8B-B14F-4D97-AF65-F5344CB8AC3E}">
        <p14:creationId xmlns:p14="http://schemas.microsoft.com/office/powerpoint/2010/main" val="4286857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9</a:t>
            </a:fld>
            <a:endParaRPr lang="en-US"/>
          </a:p>
        </p:txBody>
      </p:sp>
    </p:spTree>
    <p:extLst>
      <p:ext uri="{BB962C8B-B14F-4D97-AF65-F5344CB8AC3E}">
        <p14:creationId xmlns:p14="http://schemas.microsoft.com/office/powerpoint/2010/main" val="360527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10</a:t>
            </a:fld>
            <a:endParaRPr lang="en-US"/>
          </a:p>
        </p:txBody>
      </p:sp>
    </p:spTree>
    <p:extLst>
      <p:ext uri="{BB962C8B-B14F-4D97-AF65-F5344CB8AC3E}">
        <p14:creationId xmlns:p14="http://schemas.microsoft.com/office/powerpoint/2010/main" val="11569826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3D9BE262-3EE3-F74D-9197-E99064608A81}" type="datetime1">
              <a:rPr lang="en-US" smtClean="0"/>
              <a:t>8/9/22</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a:p>
        </p:txBody>
      </p:sp>
      <p:pic>
        <p:nvPicPr>
          <p:cNvPr id="7" name="Picture 6" descr="State of California Energy Commission logo"/>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5472576" y="666179"/>
            <a:ext cx="1246850" cy="1096212"/>
          </a:xfrm>
          <a:prstGeom prst="rect">
            <a:avLst/>
          </a:prstGeom>
        </p:spPr>
      </p:pic>
    </p:spTree>
    <p:extLst>
      <p:ext uri="{BB962C8B-B14F-4D97-AF65-F5344CB8AC3E}">
        <p14:creationId xmlns:p14="http://schemas.microsoft.com/office/powerpoint/2010/main" val="11444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AC74B8-448C-2642-809F-1184DC1B0B1B}" type="datetime1">
              <a:rPr lang="en-US" smtClean="0"/>
              <a:t>8/9/22</a:t>
            </a:fld>
            <a:endParaRPr lang="en-US"/>
          </a:p>
        </p:txBody>
      </p:sp>
      <p:pic>
        <p:nvPicPr>
          <p:cNvPr id="8" name="Picture 7" descr="State of California Energy Commission logo"/>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832062" y="4883817"/>
            <a:ext cx="1246850"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spTree>
    <p:extLst>
      <p:ext uri="{BB962C8B-B14F-4D97-AF65-F5344CB8AC3E}">
        <p14:creationId xmlns:p14="http://schemas.microsoft.com/office/powerpoint/2010/main" val="583760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1438AE9-9170-C44D-B69D-85230FA628E5}" type="datetime1">
              <a:rPr lang="en-US" smtClean="0"/>
              <a:t>8/9/22</a:t>
            </a:fld>
            <a:endParaRPr lang="en-US"/>
          </a:p>
        </p:txBody>
      </p:sp>
      <p:pic>
        <p:nvPicPr>
          <p:cNvPr id="6" name="Picture 5" descr="State of California Energy Commission logo"/>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838412" y="656202"/>
            <a:ext cx="1246850" cy="1096212"/>
          </a:xfrm>
          <a:prstGeom prst="rect">
            <a:avLst/>
          </a:prstGeom>
        </p:spPr>
      </p:pic>
    </p:spTree>
    <p:extLst>
      <p:ext uri="{BB962C8B-B14F-4D97-AF65-F5344CB8AC3E}">
        <p14:creationId xmlns:p14="http://schemas.microsoft.com/office/powerpoint/2010/main" val="902783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Nova" panose="020B0504020202020204" pitchFamily="34" charset="0"/>
              </a:defRPr>
            </a:lvl1pPr>
          </a:lstStyle>
          <a:p>
            <a:fld id="{756C4852-C69A-3C46-A74D-F2D8C6D17F46}" type="datetime1">
              <a:rPr lang="en-US" smtClean="0"/>
              <a:pPr/>
              <a:t>8/9/22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93645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Arial Nova" panose="020B0504020202020204" pitchFamily="34" charset="0"/>
              </a:defRPr>
            </a:lvl1pPr>
          </a:lstStyle>
          <a:p>
            <a:fld id="{81C91894-EB80-6048-AAFF-32CE04FEA1F0}" type="datetime1">
              <a:rPr lang="en-US" smtClean="0"/>
              <a:pPr/>
              <a:t>8/9/22</a:t>
            </a:fld>
            <a:endParaRPr lang="en-US"/>
          </a:p>
        </p:txBody>
      </p:sp>
      <p:sp>
        <p:nvSpPr>
          <p:cNvPr id="6" name="Footer Placeholder 5"/>
          <p:cNvSpPr>
            <a:spLocks noGrp="1"/>
          </p:cNvSpPr>
          <p:nvPr>
            <p:ph type="ftr" sz="quarter" idx="11"/>
          </p:nvPr>
        </p:nvSpPr>
        <p:spPr/>
        <p:txBody>
          <a:bodyPr/>
          <a:lstStyle>
            <a:lvl1pPr>
              <a:defRPr lang="en-US" sz="1200" kern="1200">
                <a:solidFill>
                  <a:schemeClr val="bg2">
                    <a:lumMod val="10000"/>
                  </a:schemeClr>
                </a:solidFill>
                <a:latin typeface="Arial Nova" panose="020B0504020202020204" pitchFamily="34" charset="0"/>
                <a:ea typeface="+mn-ea"/>
                <a:cs typeface="+mn-cs"/>
              </a:defRPr>
            </a:lvl1pPr>
          </a:lstStyle>
          <a:p>
            <a:endParaRPr lang="en-US"/>
          </a:p>
        </p:txBody>
      </p:sp>
      <p:sp>
        <p:nvSpPr>
          <p:cNvPr id="7" name="Slide Number Placeholder 6"/>
          <p:cNvSpPr>
            <a:spLocks noGrp="1"/>
          </p:cNvSpPr>
          <p:nvPr>
            <p:ph type="sldNum" sz="quarter" idx="12"/>
          </p:nvPr>
        </p:nvSpPr>
        <p:spPr/>
        <p:txBody>
          <a:bodyPr/>
          <a:lstStyle>
            <a:lvl1pPr>
              <a:defRPr lang="en-US" sz="1200" kern="1200" smtClean="0">
                <a:solidFill>
                  <a:schemeClr val="bg2">
                    <a:lumMod val="10000"/>
                  </a:schemeClr>
                </a:solidFill>
                <a:latin typeface="Arial Nova" panose="020B0504020202020204" pitchFamily="34" charset="0"/>
                <a:ea typeface="+mn-ea"/>
                <a:cs typeface="+mn-cs"/>
              </a:defRPr>
            </a:lvl1pPr>
          </a:lstStyle>
          <a:p>
            <a:fld id="{005C4985-ACD0-2B4C-8981-36243250F268}" type="slidenum">
              <a:rPr lang="en-US" smtClean="0"/>
              <a:pPr/>
              <a:t>‹#›</a:t>
            </a:fld>
            <a:endParaRPr lang="en-US"/>
          </a:p>
        </p:txBody>
      </p:sp>
    </p:spTree>
    <p:extLst>
      <p:ext uri="{BB962C8B-B14F-4D97-AF65-F5344CB8AC3E}">
        <p14:creationId xmlns:p14="http://schemas.microsoft.com/office/powerpoint/2010/main" val="1510480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atin typeface="Arial Nova" panose="020B05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atin typeface="Arial Nova" panose="020B05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ACA14F-C253-2C4B-BB94-A112B33202D4}" type="datetime1">
              <a:rPr lang="en-US" smtClean="0"/>
              <a:t>8/9/22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atin typeface="Arial Nova" panose="020B0504020202020204" pitchFamily="34" charset="0"/>
              </a:defRPr>
            </a:lvl1pPr>
          </a:lstStyle>
          <a:p>
            <a:fld id="{A0A639FC-0D0B-254C-A488-84C1053DC81E}" type="datetime1">
              <a:rPr lang="en-US" smtClean="0"/>
              <a:pPr/>
              <a:t>8/9/22</a:t>
            </a:fld>
            <a:endParaRPr lang="en-US"/>
          </a:p>
        </p:txBody>
      </p:sp>
      <p:sp>
        <p:nvSpPr>
          <p:cNvPr id="4" name="Footer Placeholder 3"/>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Nova" panose="020B0504020202020204" pitchFamily="34" charset="0"/>
              </a:defRPr>
            </a:lvl1pPr>
          </a:lstStyle>
          <a:p>
            <a:fld id="{005C4985-ACD0-2B4C-8981-36243250F268}" type="slidenum">
              <a:rPr lang="en-US" smtClean="0"/>
              <a:pPr/>
              <a:t>‹#›</a:t>
            </a:fld>
            <a:endParaRPr lang="en-US"/>
          </a:p>
        </p:txBody>
      </p:sp>
    </p:spTree>
    <p:extLst>
      <p:ext uri="{BB962C8B-B14F-4D97-AF65-F5344CB8AC3E}">
        <p14:creationId xmlns:p14="http://schemas.microsoft.com/office/powerpoint/2010/main" val="755809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latin typeface="Arial Nova" panose="020B0504020202020204" pitchFamily="34" charset="0"/>
              </a:defRPr>
            </a:lvl1pPr>
          </a:lstStyle>
          <a:p>
            <a:fld id="{EAAEF258-FE05-9A40-ABEB-3CEFD609CF46}" type="datetime1">
              <a:rPr lang="en-US" smtClean="0"/>
              <a:pPr/>
              <a:t>8/9/22</a:t>
            </a:fld>
            <a:endParaRPr lang="en-US"/>
          </a:p>
        </p:txBody>
      </p:sp>
      <p:sp>
        <p:nvSpPr>
          <p:cNvPr id="5" name="Footer Placeholder 4"/>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Nova" panose="020B0504020202020204" pitchFamily="34" charset="0"/>
              </a:defRPr>
            </a:lvl1pPr>
          </a:lstStyle>
          <a:p>
            <a:fld id="{7F09A1A5-4186-AE45-B489-8F93D826EB49}" type="slidenum">
              <a:rPr lang="en-US" smtClean="0"/>
              <a:pPr/>
              <a:t>‹#›</a:t>
            </a:fld>
            <a:endParaRPr lang="en-US"/>
          </a:p>
        </p:txBody>
      </p:sp>
      <p:sp>
        <p:nvSpPr>
          <p:cNvPr id="7" name="Enter Title Here"/>
          <p:cNvSpPr>
            <a:spLocks noGrp="1"/>
          </p:cNvSpPr>
          <p:nvPr>
            <p:ph type="title"/>
          </p:nvPr>
        </p:nvSpPr>
        <p:spPr>
          <a:xfrm>
            <a:off x="1399822" y="237067"/>
            <a:ext cx="9953978" cy="1038840"/>
          </a:xfrm>
        </p:spPr>
        <p:txBody>
          <a:bodyPr/>
          <a:lstStyle/>
          <a:p>
            <a:r>
              <a:rPr lang="en-US"/>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13816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Arial Nova" panose="020B0504020202020204" pitchFamily="34" charset="0"/>
              </a:defRPr>
            </a:lvl1pPr>
          </a:lstStyle>
          <a:p>
            <a:fld id="{D76D0696-7CCE-494F-A431-EAFE08099352}" type="datetime1">
              <a:rPr lang="en-US" smtClean="0"/>
              <a:pPr/>
              <a:t>8/9/22</a:t>
            </a:fld>
            <a:endParaRPr lang="en-US"/>
          </a:p>
        </p:txBody>
      </p:sp>
      <p:sp>
        <p:nvSpPr>
          <p:cNvPr id="6" name="Footer Placeholder 5"/>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Nova" panose="020B0504020202020204" pitchFamily="34" charset="0"/>
              </a:defRPr>
            </a:lvl1pPr>
          </a:lstStyle>
          <a:p>
            <a:fld id="{7F09A1A5-4186-AE45-B489-8F93D826EB49}" type="slidenum">
              <a:rPr lang="en-US" smtClean="0"/>
              <a:pPr/>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02073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atin typeface="Arial Nova" panose="020B0504020202020204" pitchFamily="34" charset="0"/>
              </a:defRPr>
            </a:lvl1pPr>
          </a:lstStyle>
          <a:p>
            <a:fld id="{9F386C1D-959B-6C44-9D8E-1EBE83060B83}" type="datetime1">
              <a:rPr lang="en-US" smtClean="0"/>
              <a:pPr/>
              <a:t>8/9/22</a:t>
            </a:fld>
            <a:endParaRPr lang="en-US"/>
          </a:p>
        </p:txBody>
      </p:sp>
      <p:sp>
        <p:nvSpPr>
          <p:cNvPr id="8" name="Footer Placeholder 7"/>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9" name="Slide Number Placeholder 8"/>
          <p:cNvSpPr>
            <a:spLocks noGrp="1"/>
          </p:cNvSpPr>
          <p:nvPr>
            <p:ph type="sldNum" sz="quarter" idx="12"/>
          </p:nvPr>
        </p:nvSpPr>
        <p:spPr/>
        <p:txBody>
          <a:bodyPr/>
          <a:lstStyle>
            <a:lvl1pPr>
              <a:defRPr>
                <a:latin typeface="Arial Nova" panose="020B0504020202020204" pitchFamily="34" charset="0"/>
              </a:defRPr>
            </a:lvl1pPr>
          </a:lstStyle>
          <a:p>
            <a:fld id="{7F09A1A5-4186-AE45-B489-8F93D826EB49}" type="slidenum">
              <a:rPr lang="en-US" smtClean="0"/>
              <a:pPr/>
              <a:t>‹#›</a:t>
            </a:fld>
            <a:endParaRPr lang="en-US"/>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664450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4909F6-C5C0-404A-8B68-383F4730A3E4}" type="datetime1">
              <a:rPr lang="en-US" smtClean="0"/>
              <a:t>8/9/22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DCD1BE-76F0-964D-BEB4-4B9A284D890B}" type="slidenum">
              <a:rPr lang="en-US" smtClean="0"/>
              <a:pPr/>
              <a:t>‹#›</a:t>
            </a:fld>
            <a:endParaRPr lang="en-US"/>
          </a:p>
        </p:txBody>
      </p:sp>
    </p:spTree>
    <p:extLst>
      <p:ext uri="{BB962C8B-B14F-4D97-AF65-F5344CB8AC3E}">
        <p14:creationId xmlns:p14="http://schemas.microsoft.com/office/powerpoint/2010/main" val="339452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356507B-4CCB-9B49-A0AD-E20110655715}" type="datetime1">
              <a:rPr lang="en-US" smtClean="0"/>
              <a:t>8/9/22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a:p>
        </p:txBody>
      </p:sp>
    </p:spTree>
    <p:extLst>
      <p:ext uri="{BB962C8B-B14F-4D97-AF65-F5344CB8AC3E}">
        <p14:creationId xmlns:p14="http://schemas.microsoft.com/office/powerpoint/2010/main" val="12368603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latin typeface="Arial Nova" panose="020B0504020202020204" pitchFamily="34" charset="0"/>
              </a:defRPr>
            </a:lvl1pPr>
          </a:lstStyle>
          <a:p>
            <a:fld id="{EAAEF258-FE05-9A40-ABEB-3CEFD609CF46}" type="datetime1">
              <a:rPr lang="en-US" smtClean="0"/>
              <a:pPr/>
              <a:t>8/9/22</a:t>
            </a:fld>
            <a:endParaRPr lang="en-US"/>
          </a:p>
        </p:txBody>
      </p:sp>
      <p:sp>
        <p:nvSpPr>
          <p:cNvPr id="5" name="Footer Placeholder 4"/>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Nova" panose="020B0504020202020204" pitchFamily="34" charset="0"/>
              </a:defRPr>
            </a:lvl1pPr>
          </a:lstStyle>
          <a:p>
            <a:fld id="{7F09A1A5-4186-AE45-B489-8F93D826EB49}" type="slidenum">
              <a:rPr lang="en-US" smtClean="0"/>
              <a:pPr/>
              <a:t>‹#›</a:t>
            </a:fld>
            <a:endParaRPr lang="en-US"/>
          </a:p>
        </p:txBody>
      </p:sp>
      <p:sp>
        <p:nvSpPr>
          <p:cNvPr id="7" name="Enter Title Here"/>
          <p:cNvSpPr>
            <a:spLocks noGrp="1"/>
          </p:cNvSpPr>
          <p:nvPr>
            <p:ph type="title"/>
          </p:nvPr>
        </p:nvSpPr>
        <p:spPr>
          <a:xfrm>
            <a:off x="1399822" y="237067"/>
            <a:ext cx="9953978" cy="1038840"/>
          </a:xfrm>
        </p:spPr>
        <p:txBody>
          <a:bodyPr/>
          <a:lstStyle/>
          <a:p>
            <a:r>
              <a:rPr lang="en-US"/>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981591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Arial Nova" panose="020B0504020202020204" pitchFamily="34" charset="0"/>
              </a:defRPr>
            </a:lvl1pPr>
          </a:lstStyle>
          <a:p>
            <a:fld id="{D76D0696-7CCE-494F-A431-EAFE08099352}" type="datetime1">
              <a:rPr lang="en-US" smtClean="0"/>
              <a:pPr/>
              <a:t>8/9/22</a:t>
            </a:fld>
            <a:endParaRPr lang="en-US"/>
          </a:p>
        </p:txBody>
      </p:sp>
      <p:sp>
        <p:nvSpPr>
          <p:cNvPr id="6" name="Footer Placeholder 5"/>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Nova" panose="020B0504020202020204" pitchFamily="34" charset="0"/>
              </a:defRPr>
            </a:lvl1pPr>
          </a:lstStyle>
          <a:p>
            <a:fld id="{7F09A1A5-4186-AE45-B489-8F93D826EB49}" type="slidenum">
              <a:rPr lang="en-US" smtClean="0"/>
              <a:pPr/>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37147405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atin typeface="Arial Nova" panose="020B0504020202020204" pitchFamily="34" charset="0"/>
              </a:defRPr>
            </a:lvl1pPr>
          </a:lstStyle>
          <a:p>
            <a:fld id="{9F386C1D-959B-6C44-9D8E-1EBE83060B83}" type="datetime1">
              <a:rPr lang="en-US" smtClean="0"/>
              <a:pPr/>
              <a:t>8/9/22</a:t>
            </a:fld>
            <a:endParaRPr lang="en-US"/>
          </a:p>
        </p:txBody>
      </p:sp>
      <p:sp>
        <p:nvSpPr>
          <p:cNvPr id="8" name="Footer Placeholder 7"/>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9" name="Slide Number Placeholder 8"/>
          <p:cNvSpPr>
            <a:spLocks noGrp="1"/>
          </p:cNvSpPr>
          <p:nvPr>
            <p:ph type="sldNum" sz="quarter" idx="12"/>
          </p:nvPr>
        </p:nvSpPr>
        <p:spPr/>
        <p:txBody>
          <a:bodyPr/>
          <a:lstStyle>
            <a:lvl1pPr>
              <a:defRPr>
                <a:latin typeface="Arial Nova" panose="020B0504020202020204" pitchFamily="34" charset="0"/>
              </a:defRPr>
            </a:lvl1pPr>
          </a:lstStyle>
          <a:p>
            <a:fld id="{7F09A1A5-4186-AE45-B489-8F93D826EB49}" type="slidenum">
              <a:rPr lang="en-US" smtClean="0"/>
              <a:pPr/>
              <a:t>‹#›</a:t>
            </a:fld>
            <a:endParaRPr lang="en-US"/>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26243074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4.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Nova" panose="020B0504020202020204" pitchFamily="34" charset="0"/>
              </a:defRPr>
            </a:lvl1pPr>
          </a:lstStyle>
          <a:p>
            <a:fld id="{3D34F360-0BA0-8540-B27B-28FBA28FADF7}" type="datetime1">
              <a:rPr lang="en-US" smtClean="0"/>
              <a:pPr/>
              <a:t>8/9/22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Nova" panose="020B0504020202020204" pitchFamily="34"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Nova" panose="020B0504020202020204" pitchFamily="34" charset="0"/>
              </a:defRPr>
            </a:lvl1pPr>
          </a:lstStyle>
          <a:p>
            <a:fld id="{FCB12032-C4BC-1846-BCAE-83F2C463453C}" type="slidenum">
              <a:rPr lang="en-US" smtClean="0"/>
              <a:pPr/>
              <a:t>‹#›</a:t>
            </a:fld>
            <a:endParaRPr lang="en-US"/>
          </a:p>
        </p:txBody>
      </p:sp>
    </p:spTree>
    <p:extLst>
      <p:ext uri="{BB962C8B-B14F-4D97-AF65-F5344CB8AC3E}">
        <p14:creationId xmlns:p14="http://schemas.microsoft.com/office/powerpoint/2010/main" val="144271938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6"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Arial Nova"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2">
                    <a:lumMod val="10000"/>
                  </a:schemeClr>
                </a:solidFill>
              </a:defRPr>
            </a:lvl1pPr>
          </a:lstStyle>
          <a:p>
            <a:fld id="{10562992-772B-3C4E-9810-F8ADBF4F57E7}" type="datetime1">
              <a:rPr lang="en-US" smtClean="0"/>
              <a:pPr/>
              <a:t>8/9/22</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2">
                    <a:lumMod val="10000"/>
                  </a:schemeClr>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2">
                    <a:lumMod val="10000"/>
                  </a:schemeClr>
                </a:solidFill>
              </a:defRPr>
            </a:lvl1pPr>
          </a:lstStyle>
          <a:p>
            <a:fld id="{005C4985-ACD0-2B4C-8981-36243250F268}" type="slidenum">
              <a:rPr lang="en-US" smtClean="0"/>
              <a:pPr/>
              <a:t>‹#›</a:t>
            </a:fld>
            <a:endParaRPr lang="en-US"/>
          </a:p>
        </p:txBody>
      </p:sp>
      <p:pic>
        <p:nvPicPr>
          <p:cNvPr id="7" name="Picture 6" descr="State of California Energy Commission logo"/>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328688" y="224496"/>
            <a:ext cx="827439" cy="727472"/>
          </a:xfrm>
          <a:prstGeom prst="rect">
            <a:avLst/>
          </a:prstGeom>
        </p:spPr>
      </p:pic>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76" r:id="rId3"/>
    <p:sldLayoutId id="2147483677"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3E695F-21E5-C242-92E6-E78B31EE7C7E}" type="datetime1">
              <a:rPr lang="en-US" smtClean="0"/>
              <a:t>8/9/22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descr="State of California Energy Commission logo"/>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328688" y="224496"/>
            <a:ext cx="827439" cy="727472"/>
          </a:xfrm>
          <a:prstGeom prst="rect">
            <a:avLst/>
          </a:prstGeom>
        </p:spPr>
      </p:pic>
    </p:spTree>
    <p:extLst>
      <p:ext uri="{BB962C8B-B14F-4D97-AF65-F5344CB8AC3E}">
        <p14:creationId xmlns:p14="http://schemas.microsoft.com/office/powerpoint/2010/main" val="219567250"/>
      </p:ext>
    </p:extLst>
  </p:cSld>
  <p:clrMap bg1="lt1" tx1="dk1" bg2="lt2" tx2="dk2" accent1="accent1" accent2="accent2" accent3="accent3" accent4="accent4" accent5="accent5" accent6="accent6" hlink="hlink" folHlink="folHlink"/>
  <p:sldLayoutIdLst>
    <p:sldLayoutId id="2147483684" r:id="rId1"/>
    <p:sldLayoutId id="2147483686" r:id="rId2"/>
    <p:sldLayoutId id="2147483687"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Arial Nova"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latin typeface="Arial Nova" panose="020B0504020202020204" pitchFamily="34" charset="0"/>
              </a:defRPr>
            </a:lvl1pPr>
          </a:lstStyle>
          <a:p>
            <a:fld id="{024D1D3D-27CC-A740-857C-D26C679943FF}" type="datetime1">
              <a:rPr lang="en-US" smtClean="0"/>
              <a:pPr/>
              <a:t>8/9/22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latin typeface="Arial Nova" panose="020B0504020202020204" pitchFamily="34"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latin typeface="Arial Nova" panose="020B0504020202020204" pitchFamily="34" charset="0"/>
              </a:defRPr>
            </a:lvl1pPr>
          </a:lstStyle>
          <a:p>
            <a:fld id="{0CDCD1BE-76F0-964D-BEB4-4B9A284D890B}" type="slidenum">
              <a:rPr lang="en-US" smtClean="0"/>
              <a:pPr/>
              <a:t>‹#›</a:t>
            </a:fld>
            <a:endParaRPr lang="en-US"/>
          </a:p>
        </p:txBody>
      </p:sp>
    </p:spTree>
    <p:extLst>
      <p:ext uri="{BB962C8B-B14F-4D97-AF65-F5344CB8AC3E}">
        <p14:creationId xmlns:p14="http://schemas.microsoft.com/office/powerpoint/2010/main" val="1051358764"/>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Nova" panose="020B0504020202020204" pitchFamily="34" charset="0"/>
              </a:defRPr>
            </a:lvl1pPr>
          </a:lstStyle>
          <a:p>
            <a:fld id="{C27C9D11-B800-8947-A108-C2AFD56D7B11}" type="datetime1">
              <a:rPr lang="en-US" smtClean="0"/>
              <a:pPr/>
              <a:t>8/9/22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Nova" panose="020B0504020202020204" pitchFamily="34"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Nova" panose="020B0504020202020204" pitchFamily="34" charset="0"/>
              </a:defRPr>
            </a:lvl1pPr>
          </a:lstStyle>
          <a:p>
            <a:fld id="{D420EBB6-C900-684B-B96E-D78E525ADD2C}" type="slidenum">
              <a:rPr lang="en-US" smtClean="0"/>
              <a:pPr/>
              <a:t>‹#›</a:t>
            </a:fld>
            <a:endParaRPr lang="en-US"/>
          </a:p>
        </p:txBody>
      </p:sp>
    </p:spTree>
    <p:extLst>
      <p:ext uri="{BB962C8B-B14F-4D97-AF65-F5344CB8AC3E}">
        <p14:creationId xmlns:p14="http://schemas.microsoft.com/office/powerpoint/2010/main" val="308076826"/>
      </p:ext>
    </p:extLst>
  </p:cSld>
  <p:clrMap bg1="lt1" tx1="dk1" bg2="lt2" tx2="dk2" accent1="accent1" accent2="accent2" accent3="accent3" accent4="accent4" accent5="accent5" accent6="accent6" hlink="hlink" folHlink="folHlink"/>
  <p:sldLayoutIdLst>
    <p:sldLayoutId id="214748368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3E695F-21E5-C242-92E6-E78B31EE7C7E}" type="datetime1">
              <a:rPr lang="en-US" smtClean="0"/>
              <a:t>8/9/22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descr="State of California Energy Commission logo"/>
          <p:cNvPicPr>
            <a:picLocks noChangeAspect="1"/>
          </p:cNvPicPr>
          <p:nvPr userDrawn="1"/>
        </p:nvPicPr>
        <p:blipFill>
          <a:blip r:embed="rId6"/>
          <a:srcRect/>
          <a:stretch/>
        </p:blipFill>
        <p:spPr>
          <a:xfrm>
            <a:off x="328688" y="224496"/>
            <a:ext cx="827439" cy="727472"/>
          </a:xfrm>
          <a:prstGeom prst="rect">
            <a:avLst/>
          </a:prstGeom>
        </p:spPr>
      </p:pic>
    </p:spTree>
    <p:extLst>
      <p:ext uri="{BB962C8B-B14F-4D97-AF65-F5344CB8AC3E}">
        <p14:creationId xmlns:p14="http://schemas.microsoft.com/office/powerpoint/2010/main" val="2496555988"/>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Arial Nova"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2.emf"/></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A84999-6C91-1EF2-0CE9-D84A4C7C3D96}"/>
              </a:ext>
            </a:extLst>
          </p:cNvPr>
          <p:cNvSpPr>
            <a:spLocks noGrp="1"/>
          </p:cNvSpPr>
          <p:nvPr>
            <p:ph type="title" idx="4294967295"/>
          </p:nvPr>
        </p:nvSpPr>
        <p:spPr>
          <a:xfrm>
            <a:off x="5334000" y="419989"/>
            <a:ext cx="10515600" cy="1325563"/>
          </a:xfrm>
          <a:prstGeom prst="rect">
            <a:avLst/>
          </a:prstGeom>
        </p:spPr>
        <p:txBody>
          <a:bodyPr/>
          <a:lstStyle/>
          <a:p>
            <a:r>
              <a:rPr lang="en-US" sz="1600" dirty="0">
                <a:solidFill>
                  <a:srgbClr val="FFFFFF"/>
                </a:solidFill>
              </a:rPr>
              <a:t>CALIFORNIA</a:t>
            </a:r>
            <a:r>
              <a:rPr lang="en-US" sz="1600" baseline="0" dirty="0">
                <a:solidFill>
                  <a:srgbClr val="FFFFFF"/>
                </a:solidFill>
              </a:rPr>
              <a:t> GASOLINE PRICES</a:t>
            </a:r>
            <a:endParaRPr lang="en-US" sz="1600" dirty="0">
              <a:solidFill>
                <a:srgbClr val="FFFFFF"/>
              </a:solidFill>
            </a:endParaRPr>
          </a:p>
        </p:txBody>
      </p:sp>
    </p:spTree>
    <p:extLst>
      <p:ext uri="{BB962C8B-B14F-4D97-AF65-F5344CB8AC3E}">
        <p14:creationId xmlns:p14="http://schemas.microsoft.com/office/powerpoint/2010/main" val="3238924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E6666BC-B988-CD19-D6A0-01B4015015E8}"/>
              </a:ext>
            </a:extLst>
          </p:cNvPr>
          <p:cNvSpPr>
            <a:spLocks noGrp="1"/>
          </p:cNvSpPr>
          <p:nvPr>
            <p:ph type="sldNum" sz="quarter" idx="12"/>
          </p:nvPr>
        </p:nvSpPr>
        <p:spPr/>
        <p:txBody>
          <a:bodyPr/>
          <a:lstStyle/>
          <a:p>
            <a:fld id="{005C4985-ACD0-2B4C-8981-36243250F268}" type="slidenum">
              <a:rPr lang="en-US" smtClean="0"/>
              <a:t>2</a:t>
            </a:fld>
            <a:endParaRPr lang="en-US"/>
          </a:p>
        </p:txBody>
      </p:sp>
      <p:grpSp>
        <p:nvGrpSpPr>
          <p:cNvPr id="16" name="Group 15">
            <a:extLst>
              <a:ext uri="{FF2B5EF4-FFF2-40B4-BE49-F238E27FC236}">
                <a16:creationId xmlns:a16="http://schemas.microsoft.com/office/drawing/2014/main" id="{AA409757-AF61-8947-82C6-78605720C114}"/>
              </a:ext>
              <a:ext uri="{C183D7F6-B498-43B3-948B-1728B52AA6E4}">
                <adec:decorative xmlns:adec="http://schemas.microsoft.com/office/drawing/2017/decorative" val="1"/>
              </a:ext>
            </a:extLst>
          </p:cNvPr>
          <p:cNvGrpSpPr/>
          <p:nvPr/>
        </p:nvGrpSpPr>
        <p:grpSpPr>
          <a:xfrm>
            <a:off x="1705383" y="2422554"/>
            <a:ext cx="1921268" cy="2488378"/>
            <a:chOff x="1368176" y="2365624"/>
            <a:chExt cx="1921268" cy="2488378"/>
          </a:xfrm>
        </p:grpSpPr>
        <p:pic>
          <p:nvPicPr>
            <p:cNvPr id="6" name="Picture 6">
              <a:extLst>
                <a:ext uri="{FF2B5EF4-FFF2-40B4-BE49-F238E27FC236}">
                  <a16:creationId xmlns:a16="http://schemas.microsoft.com/office/drawing/2014/main" id="{6E735B0E-2759-395A-CB0B-202296B4BA40}"/>
                </a:ext>
              </a:extLst>
            </p:cNvPr>
            <p:cNvPicPr>
              <a:picLocks noChangeAspect="1"/>
            </p:cNvPicPr>
            <p:nvPr/>
          </p:nvPicPr>
          <p:blipFill>
            <a:blip r:embed="rId3"/>
            <a:stretch>
              <a:fillRect/>
            </a:stretch>
          </p:blipFill>
          <p:spPr>
            <a:xfrm>
              <a:off x="1368176" y="2365624"/>
              <a:ext cx="1921268" cy="1925549"/>
            </a:xfrm>
            <a:prstGeom prst="rect">
              <a:avLst/>
            </a:prstGeom>
          </p:spPr>
        </p:pic>
        <p:sp>
          <p:nvSpPr>
            <p:cNvPr id="9" name="TextBox 8">
              <a:extLst>
                <a:ext uri="{FF2B5EF4-FFF2-40B4-BE49-F238E27FC236}">
                  <a16:creationId xmlns:a16="http://schemas.microsoft.com/office/drawing/2014/main" id="{29CE3D6D-04DB-F49B-6D00-7F1644758F68}"/>
                </a:ext>
              </a:extLst>
            </p:cNvPr>
            <p:cNvSpPr txBox="1"/>
            <p:nvPr/>
          </p:nvSpPr>
          <p:spPr>
            <a:xfrm>
              <a:off x="1680682" y="4484670"/>
              <a:ext cx="129625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083763"/>
                  </a:solidFill>
                  <a:latin typeface="Arial Black"/>
                </a:rPr>
                <a:t>Data </a:t>
              </a:r>
              <a:endParaRPr lang="en-US">
                <a:latin typeface="Arial Black"/>
              </a:endParaRPr>
            </a:p>
          </p:txBody>
        </p:sp>
      </p:grpSp>
      <p:grpSp>
        <p:nvGrpSpPr>
          <p:cNvPr id="15" name="Group 14">
            <a:extLst>
              <a:ext uri="{FF2B5EF4-FFF2-40B4-BE49-F238E27FC236}">
                <a16:creationId xmlns:a16="http://schemas.microsoft.com/office/drawing/2014/main" id="{128EF1A4-3281-8B96-3CC0-EE1A8D0B35D4}"/>
              </a:ext>
              <a:ext uri="{C183D7F6-B498-43B3-948B-1728B52AA6E4}">
                <adec:decorative xmlns:adec="http://schemas.microsoft.com/office/drawing/2017/decorative" val="1"/>
              </a:ext>
            </a:extLst>
          </p:cNvPr>
          <p:cNvGrpSpPr/>
          <p:nvPr/>
        </p:nvGrpSpPr>
        <p:grpSpPr>
          <a:xfrm>
            <a:off x="4857060" y="2431315"/>
            <a:ext cx="1921268" cy="2488375"/>
            <a:chOff x="4668749" y="2365626"/>
            <a:chExt cx="1921268" cy="2488375"/>
          </a:xfrm>
        </p:grpSpPr>
        <p:pic>
          <p:nvPicPr>
            <p:cNvPr id="7" name="Picture 7">
              <a:extLst>
                <a:ext uri="{FF2B5EF4-FFF2-40B4-BE49-F238E27FC236}">
                  <a16:creationId xmlns:a16="http://schemas.microsoft.com/office/drawing/2014/main" id="{9318C5CF-3454-9B24-FABF-BAC394913B78}"/>
                </a:ext>
              </a:extLst>
            </p:cNvPr>
            <p:cNvPicPr>
              <a:picLocks noChangeAspect="1"/>
            </p:cNvPicPr>
            <p:nvPr/>
          </p:nvPicPr>
          <p:blipFill>
            <a:blip r:embed="rId4"/>
            <a:stretch>
              <a:fillRect/>
            </a:stretch>
          </p:blipFill>
          <p:spPr>
            <a:xfrm>
              <a:off x="4668749" y="2365626"/>
              <a:ext cx="1921268" cy="1925547"/>
            </a:xfrm>
            <a:prstGeom prst="rect">
              <a:avLst/>
            </a:prstGeom>
          </p:spPr>
        </p:pic>
        <p:sp>
          <p:nvSpPr>
            <p:cNvPr id="10" name="TextBox 9">
              <a:extLst>
                <a:ext uri="{FF2B5EF4-FFF2-40B4-BE49-F238E27FC236}">
                  <a16:creationId xmlns:a16="http://schemas.microsoft.com/office/drawing/2014/main" id="{8C9F9E1B-0CF5-E57E-F9D6-27236B88A181}"/>
                </a:ext>
              </a:extLst>
            </p:cNvPr>
            <p:cNvSpPr txBox="1"/>
            <p:nvPr/>
          </p:nvSpPr>
          <p:spPr>
            <a:xfrm>
              <a:off x="4981254" y="4484669"/>
              <a:ext cx="129625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083763"/>
                  </a:solidFill>
                  <a:latin typeface="Arial Black"/>
                </a:rPr>
                <a:t>Analysis</a:t>
              </a:r>
              <a:endParaRPr lang="en-US">
                <a:latin typeface="Arial Black"/>
              </a:endParaRPr>
            </a:p>
          </p:txBody>
        </p:sp>
      </p:grpSp>
      <p:grpSp>
        <p:nvGrpSpPr>
          <p:cNvPr id="14" name="Group 13">
            <a:extLst>
              <a:ext uri="{FF2B5EF4-FFF2-40B4-BE49-F238E27FC236}">
                <a16:creationId xmlns:a16="http://schemas.microsoft.com/office/drawing/2014/main" id="{ED7B81F8-93DB-E9FF-90F7-A74F81BB16C1}"/>
              </a:ext>
              <a:ext uri="{C183D7F6-B498-43B3-948B-1728B52AA6E4}">
                <adec:decorative xmlns:adec="http://schemas.microsoft.com/office/drawing/2017/decorative" val="1"/>
              </a:ext>
            </a:extLst>
          </p:cNvPr>
          <p:cNvGrpSpPr/>
          <p:nvPr/>
        </p:nvGrpSpPr>
        <p:grpSpPr>
          <a:xfrm>
            <a:off x="7558748" y="2431314"/>
            <a:ext cx="2880190" cy="2479814"/>
            <a:chOff x="7712466" y="2374187"/>
            <a:chExt cx="2880190" cy="2479814"/>
          </a:xfrm>
        </p:grpSpPr>
        <p:pic>
          <p:nvPicPr>
            <p:cNvPr id="8" name="Picture 8">
              <a:extLst>
                <a:ext uri="{FF2B5EF4-FFF2-40B4-BE49-F238E27FC236}">
                  <a16:creationId xmlns:a16="http://schemas.microsoft.com/office/drawing/2014/main" id="{51AB24A2-A842-7052-9A2D-08A9CD83E806}"/>
                </a:ext>
              </a:extLst>
            </p:cNvPr>
            <p:cNvPicPr>
              <a:picLocks noChangeAspect="1"/>
            </p:cNvPicPr>
            <p:nvPr/>
          </p:nvPicPr>
          <p:blipFill>
            <a:blip r:embed="rId5"/>
            <a:stretch>
              <a:fillRect/>
            </a:stretch>
          </p:blipFill>
          <p:spPr>
            <a:xfrm>
              <a:off x="8191928" y="2374187"/>
              <a:ext cx="1921268" cy="1925549"/>
            </a:xfrm>
            <a:prstGeom prst="rect">
              <a:avLst/>
            </a:prstGeom>
          </p:spPr>
        </p:pic>
        <p:sp>
          <p:nvSpPr>
            <p:cNvPr id="11" name="TextBox 10">
              <a:extLst>
                <a:ext uri="{FF2B5EF4-FFF2-40B4-BE49-F238E27FC236}">
                  <a16:creationId xmlns:a16="http://schemas.microsoft.com/office/drawing/2014/main" id="{9BC590A5-9168-10DE-B35E-51D60B2D9C26}"/>
                </a:ext>
              </a:extLst>
            </p:cNvPr>
            <p:cNvSpPr txBox="1"/>
            <p:nvPr/>
          </p:nvSpPr>
          <p:spPr>
            <a:xfrm>
              <a:off x="7712466" y="4484669"/>
              <a:ext cx="28801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083763"/>
                  </a:solidFill>
                  <a:latin typeface="Arial Black"/>
                </a:rPr>
                <a:t>Emergency Response</a:t>
              </a:r>
              <a:endParaRPr lang="en-US"/>
            </a:p>
          </p:txBody>
        </p:sp>
      </p:grpSp>
      <p:sp>
        <p:nvSpPr>
          <p:cNvPr id="5" name="Title 5">
            <a:extLst>
              <a:ext uri="{FF2B5EF4-FFF2-40B4-BE49-F238E27FC236}">
                <a16:creationId xmlns:a16="http://schemas.microsoft.com/office/drawing/2014/main" id="{32C48A49-032A-01DD-D556-515CE324767D}"/>
              </a:ext>
            </a:extLst>
          </p:cNvPr>
          <p:cNvSpPr txBox="1">
            <a:spLocks noGrp="1"/>
          </p:cNvSpPr>
          <p:nvPr>
            <p:ph type="title" idx="4294967295"/>
          </p:nvPr>
        </p:nvSpPr>
        <p:spPr>
          <a:xfrm>
            <a:off x="-1275" y="-38236"/>
            <a:ext cx="12199419" cy="1201072"/>
          </a:xfrm>
          <a:prstGeom prst="rect">
            <a:avLst/>
          </a:prstGeom>
          <a:solidFill>
            <a:srgbClr val="00558F"/>
          </a:solid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mj-lt"/>
                <a:ea typeface="+mj-lt"/>
                <a:cs typeface="+mj-lt"/>
              </a:rPr>
              <a:t>CALIFORNIA ENERGY COMMISSION ROLE </a:t>
            </a:r>
            <a:endParaRPr kumimoji="0" lang="en-US" sz="4400" b="0" i="0" u="none" strike="noStrike" kern="1200" cap="none" spc="0" normalizeH="0" baseline="0" noProof="0" dirty="0">
              <a:ln>
                <a:noFill/>
              </a:ln>
              <a:solidFill>
                <a:schemeClr val="bg1"/>
              </a:solidFill>
              <a:effectLst/>
              <a:uLnTx/>
              <a:uFillTx/>
              <a:latin typeface="+mj-lt"/>
              <a:ea typeface="+mj-ea"/>
              <a:cs typeface="+mj-cs"/>
            </a:endParaRPr>
          </a:p>
        </p:txBody>
      </p:sp>
    </p:spTree>
    <p:extLst>
      <p:ext uri="{BB962C8B-B14F-4D97-AF65-F5344CB8AC3E}">
        <p14:creationId xmlns:p14="http://schemas.microsoft.com/office/powerpoint/2010/main" val="2630517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Chart showing CA gas and ethanol demand 2003-2021">
            <a:extLst>
              <a:ext uri="{FF2B5EF4-FFF2-40B4-BE49-F238E27FC236}">
                <a16:creationId xmlns:a16="http://schemas.microsoft.com/office/drawing/2014/main" id="{036DED4B-6AD7-F0AD-BDEE-A10D07E25EE9}"/>
              </a:ext>
            </a:extLst>
          </p:cNvPr>
          <p:cNvPicPr>
            <a:picLocks noChangeAspect="1"/>
          </p:cNvPicPr>
          <p:nvPr/>
        </p:nvPicPr>
        <p:blipFill>
          <a:blip r:embed="rId4"/>
          <a:stretch>
            <a:fillRect/>
          </a:stretch>
        </p:blipFill>
        <p:spPr>
          <a:xfrm>
            <a:off x="5557652" y="1312923"/>
            <a:ext cx="6318662" cy="4585282"/>
          </a:xfrm>
          <a:prstGeom prst="rect">
            <a:avLst/>
          </a:prstGeom>
        </p:spPr>
      </p:pic>
      <p:sp>
        <p:nvSpPr>
          <p:cNvPr id="2" name="Slide Number Placeholder 1">
            <a:extLst>
              <a:ext uri="{FF2B5EF4-FFF2-40B4-BE49-F238E27FC236}">
                <a16:creationId xmlns:a16="http://schemas.microsoft.com/office/drawing/2014/main" id="{2C28B741-316B-389D-ACB5-FB94E10A654B}"/>
              </a:ext>
            </a:extLst>
          </p:cNvPr>
          <p:cNvSpPr>
            <a:spLocks noGrp="1"/>
          </p:cNvSpPr>
          <p:nvPr>
            <p:ph type="sldNum" sz="quarter" idx="12"/>
          </p:nvPr>
        </p:nvSpPr>
        <p:spPr/>
        <p:txBody>
          <a:bodyPr/>
          <a:lstStyle/>
          <a:p>
            <a:fld id="{D420EBB6-C900-684B-B96E-D78E525ADD2C}" type="slidenum">
              <a:rPr lang="en-US" smtClean="0"/>
              <a:t>3</a:t>
            </a:fld>
            <a:endParaRPr lang="en-US"/>
          </a:p>
        </p:txBody>
      </p:sp>
      <p:sp>
        <p:nvSpPr>
          <p:cNvPr id="5" name="Title 4">
            <a:extLst>
              <a:ext uri="{FF2B5EF4-FFF2-40B4-BE49-F238E27FC236}">
                <a16:creationId xmlns:a16="http://schemas.microsoft.com/office/drawing/2014/main" id="{F4B365C1-747B-FAD4-2BE0-53CA1E67C160}"/>
              </a:ext>
            </a:extLst>
          </p:cNvPr>
          <p:cNvSpPr>
            <a:spLocks noGrp="1"/>
          </p:cNvSpPr>
          <p:nvPr>
            <p:ph type="title" idx="4294967295"/>
          </p:nvPr>
        </p:nvSpPr>
        <p:spPr>
          <a:xfrm>
            <a:off x="2557272" y="959795"/>
            <a:ext cx="10515600" cy="1325563"/>
          </a:xfrm>
          <a:prstGeom prst="rect">
            <a:avLst/>
          </a:prstGeom>
        </p:spPr>
        <p:txBody>
          <a:bodyPr/>
          <a:lstStyle/>
          <a:p>
            <a:r>
              <a:rPr lang="en-US" sz="2000" dirty="0">
                <a:solidFill>
                  <a:srgbClr val="FFFFFF"/>
                </a:solidFill>
              </a:rPr>
              <a:t>CALIFORNIA GASOLINE</a:t>
            </a:r>
            <a:r>
              <a:rPr lang="en-US" sz="2000" baseline="0" dirty="0">
                <a:solidFill>
                  <a:srgbClr val="FFFFFF"/>
                </a:solidFill>
              </a:rPr>
              <a:t> CONSUMPTION</a:t>
            </a:r>
            <a:endParaRPr lang="en-US" sz="2000" dirty="0">
              <a:solidFill>
                <a:srgbClr val="FFFFFF"/>
              </a:solidFill>
            </a:endParaRPr>
          </a:p>
        </p:txBody>
      </p:sp>
    </p:spTree>
    <p:extLst>
      <p:ext uri="{BB962C8B-B14F-4D97-AF65-F5344CB8AC3E}">
        <p14:creationId xmlns:p14="http://schemas.microsoft.com/office/powerpoint/2010/main" val="4043476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DB1E106-5B72-6D05-D2B5-7FA987C4FCDB}"/>
              </a:ext>
            </a:extLst>
          </p:cNvPr>
          <p:cNvSpPr>
            <a:spLocks noGrp="1"/>
          </p:cNvSpPr>
          <p:nvPr>
            <p:ph type="sldNum" sz="quarter" idx="12"/>
          </p:nvPr>
        </p:nvSpPr>
        <p:spPr/>
        <p:txBody>
          <a:bodyPr/>
          <a:lstStyle/>
          <a:p>
            <a:fld id="{D420EBB6-C900-684B-B96E-D78E525ADD2C}" type="slidenum">
              <a:rPr lang="en-US" smtClean="0"/>
              <a:t>4</a:t>
            </a:fld>
            <a:endParaRPr lang="en-US"/>
          </a:p>
        </p:txBody>
      </p:sp>
      <p:sp>
        <p:nvSpPr>
          <p:cNvPr id="4" name="Title 3">
            <a:extLst>
              <a:ext uri="{FF2B5EF4-FFF2-40B4-BE49-F238E27FC236}">
                <a16:creationId xmlns:a16="http://schemas.microsoft.com/office/drawing/2014/main" id="{2B15D2CA-7084-A668-437D-D5137B0D3F1F}"/>
              </a:ext>
            </a:extLst>
          </p:cNvPr>
          <p:cNvSpPr>
            <a:spLocks noGrp="1"/>
          </p:cNvSpPr>
          <p:nvPr>
            <p:ph type="title" idx="4294967295"/>
          </p:nvPr>
        </p:nvSpPr>
        <p:spPr>
          <a:xfrm>
            <a:off x="3352800" y="1005205"/>
            <a:ext cx="10515600" cy="1325563"/>
          </a:xfrm>
          <a:prstGeom prst="rect">
            <a:avLst/>
          </a:prstGeom>
        </p:spPr>
        <p:txBody>
          <a:bodyPr/>
          <a:lstStyle/>
          <a:p>
            <a:r>
              <a:rPr lang="en-US" sz="1400" dirty="0">
                <a:solidFill>
                  <a:srgbClr val="00558E"/>
                </a:solidFill>
              </a:rPr>
              <a:t>CALIFORNIA GASOLINE CONSUMPTION</a:t>
            </a:r>
          </a:p>
        </p:txBody>
      </p:sp>
    </p:spTree>
    <p:extLst>
      <p:ext uri="{BB962C8B-B14F-4D97-AF65-F5344CB8AC3E}">
        <p14:creationId xmlns:p14="http://schemas.microsoft.com/office/powerpoint/2010/main" val="785609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275" y="-38236"/>
            <a:ext cx="12199419" cy="1201072"/>
          </a:xfrm>
          <a:solidFill>
            <a:srgbClr val="00558F"/>
          </a:solidFill>
          <a:ln>
            <a:noFill/>
          </a:ln>
        </p:spPr>
        <p:txBody>
          <a:bodyPr>
            <a:noAutofit/>
          </a:bodyPr>
          <a:lstStyle/>
          <a:p>
            <a:pPr algn="ctr"/>
            <a:r>
              <a:rPr lang="en-US" sz="2800" dirty="0">
                <a:solidFill>
                  <a:schemeClr val="bg1"/>
                </a:solidFill>
              </a:rPr>
              <a:t>CALIFORNIA </a:t>
            </a:r>
            <a:r>
              <a:rPr lang="en-US" sz="2800" dirty="0">
                <a:solidFill>
                  <a:schemeClr val="bg1"/>
                </a:solidFill>
                <a:ea typeface="+mj-lt"/>
                <a:cs typeface="+mj-lt"/>
              </a:rPr>
              <a:t>CRUDE OIL SOURCES</a:t>
            </a:r>
            <a:endParaRPr lang="en-US" sz="2800" dirty="0">
              <a:solidFill>
                <a:schemeClr val="bg1"/>
              </a:solidFill>
            </a:endParaRPr>
          </a:p>
        </p:txBody>
      </p:sp>
      <p:sp>
        <p:nvSpPr>
          <p:cNvPr id="8" name="Slide Number Placeholder 7"/>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F09A1A5-4186-AE45-B489-8F93D826EB49}" type="slidenum">
              <a:rPr kumimoji="0" lang="en-US" sz="1200" b="0" i="0" u="none" strike="noStrike" kern="1200" cap="none" spc="0" normalizeH="0" baseline="0" noProof="0" smtClean="0">
                <a:ln>
                  <a:noFill/>
                </a:ln>
                <a:solidFill>
                  <a:prstClr val="black">
                    <a:tint val="75000"/>
                  </a:prstClr>
                </a:solidFill>
                <a:effectLst/>
                <a:uLnTx/>
                <a:uFillTx/>
                <a:latin typeface="Arial Nova" panose="020B05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tint val="75000"/>
                </a:prstClr>
              </a:solidFill>
              <a:effectLst/>
              <a:uLnTx/>
              <a:uFillTx/>
              <a:latin typeface="Arial Nova" panose="020B0504020202020204" pitchFamily="34" charset="0"/>
              <a:ea typeface="+mn-ea"/>
              <a:cs typeface="+mn-cs"/>
            </a:endParaRPr>
          </a:p>
        </p:txBody>
      </p:sp>
      <p:pic>
        <p:nvPicPr>
          <p:cNvPr id="9" name="Content Placeholder 8" descr="Chart showing CA crude oil sources">
            <a:extLst>
              <a:ext uri="{FF2B5EF4-FFF2-40B4-BE49-F238E27FC236}">
                <a16:creationId xmlns:a16="http://schemas.microsoft.com/office/drawing/2014/main" id="{311F719D-50B3-4576-8CF1-084E9D0048FB}"/>
              </a:ext>
            </a:extLst>
          </p:cNvPr>
          <p:cNvPicPr>
            <a:picLocks noGrp="1" noChangeAspect="1"/>
          </p:cNvPicPr>
          <p:nvPr>
            <p:ph sz="half" idx="2"/>
          </p:nvPr>
        </p:nvPicPr>
        <p:blipFill>
          <a:blip r:embed="rId3"/>
          <a:stretch>
            <a:fillRect/>
          </a:stretch>
        </p:blipFill>
        <p:spPr>
          <a:xfrm>
            <a:off x="2421127" y="1152577"/>
            <a:ext cx="8264147" cy="5616774"/>
          </a:xfrm>
          <a:prstGeom prst="rect">
            <a:avLst/>
          </a:prstGeom>
        </p:spPr>
      </p:pic>
      <p:pic>
        <p:nvPicPr>
          <p:cNvPr id="5" name="Picture 6">
            <a:extLst>
              <a:ext uri="{FF2B5EF4-FFF2-40B4-BE49-F238E27FC236}">
                <a16:creationId xmlns:a16="http://schemas.microsoft.com/office/drawing/2014/main" id="{08A06038-546E-3C3B-85C4-3EE1FE6C8C3A}"/>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467032" y="4478592"/>
            <a:ext cx="1415846" cy="2059859"/>
          </a:xfrm>
          <a:prstGeom prst="rect">
            <a:avLst/>
          </a:prstGeom>
        </p:spPr>
      </p:pic>
    </p:spTree>
    <p:extLst>
      <p:ext uri="{BB962C8B-B14F-4D97-AF65-F5344CB8AC3E}">
        <p14:creationId xmlns:p14="http://schemas.microsoft.com/office/powerpoint/2010/main" val="13365120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FB4F67F-21B9-6AD4-7CA8-C6E6B35EF198}"/>
              </a:ext>
            </a:extLst>
          </p:cNvPr>
          <p:cNvSpPr>
            <a:spLocks noGrp="1"/>
          </p:cNvSpPr>
          <p:nvPr>
            <p:ph type="sldNum" sz="quarter" idx="12"/>
          </p:nvPr>
        </p:nvSpPr>
        <p:spPr/>
        <p:txBody>
          <a:bodyPr/>
          <a:lstStyle/>
          <a:p>
            <a:fld id="{D420EBB6-C900-684B-B96E-D78E525ADD2C}" type="slidenum">
              <a:rPr lang="en-US" smtClean="0"/>
              <a:t>6</a:t>
            </a:fld>
            <a:endParaRPr lang="en-US"/>
          </a:p>
        </p:txBody>
      </p:sp>
      <p:sp>
        <p:nvSpPr>
          <p:cNvPr id="3" name="Title 2">
            <a:extLst>
              <a:ext uri="{FF2B5EF4-FFF2-40B4-BE49-F238E27FC236}">
                <a16:creationId xmlns:a16="http://schemas.microsoft.com/office/drawing/2014/main" id="{FC4FC539-0E21-1DAE-541F-8D8A4D0E368F}"/>
              </a:ext>
            </a:extLst>
          </p:cNvPr>
          <p:cNvSpPr>
            <a:spLocks noGrp="1"/>
          </p:cNvSpPr>
          <p:nvPr>
            <p:ph type="title" idx="4294967295"/>
          </p:nvPr>
        </p:nvSpPr>
        <p:spPr>
          <a:xfrm>
            <a:off x="838200" y="136525"/>
            <a:ext cx="10515600" cy="1325563"/>
          </a:xfrm>
          <a:prstGeom prst="rect">
            <a:avLst/>
          </a:prstGeom>
        </p:spPr>
        <p:txBody>
          <a:bodyPr/>
          <a:lstStyle/>
          <a:p>
            <a:r>
              <a:rPr lang="en-US" sz="1400" dirty="0">
                <a:solidFill>
                  <a:srgbClr val="00558E"/>
                </a:solidFill>
              </a:rPr>
              <a:t>11 REFINERIES PRODUCE 90% OF CALIFORNIA’S GASOLINE AND DIESEL</a:t>
            </a:r>
          </a:p>
        </p:txBody>
      </p:sp>
    </p:spTree>
    <p:extLst>
      <p:ext uri="{BB962C8B-B14F-4D97-AF65-F5344CB8AC3E}">
        <p14:creationId xmlns:p14="http://schemas.microsoft.com/office/powerpoint/2010/main" val="2259073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FB4F67F-21B9-6AD4-7CA8-C6E6B35EF198}"/>
              </a:ext>
            </a:extLst>
          </p:cNvPr>
          <p:cNvSpPr>
            <a:spLocks noGrp="1"/>
          </p:cNvSpPr>
          <p:nvPr>
            <p:ph type="sldNum" sz="quarter" idx="12"/>
          </p:nvPr>
        </p:nvSpPr>
        <p:spPr/>
        <p:txBody>
          <a:bodyPr/>
          <a:lstStyle/>
          <a:p>
            <a:fld id="{D420EBB6-C900-684B-B96E-D78E525ADD2C}" type="slidenum">
              <a:rPr lang="en-US" smtClean="0"/>
              <a:t>7</a:t>
            </a:fld>
            <a:endParaRPr lang="en-US"/>
          </a:p>
        </p:txBody>
      </p:sp>
      <p:sp>
        <p:nvSpPr>
          <p:cNvPr id="3" name="Title 2">
            <a:extLst>
              <a:ext uri="{FF2B5EF4-FFF2-40B4-BE49-F238E27FC236}">
                <a16:creationId xmlns:a16="http://schemas.microsoft.com/office/drawing/2014/main" id="{461034AE-289A-8AEA-F522-534416ECF475}"/>
              </a:ext>
            </a:extLst>
          </p:cNvPr>
          <p:cNvSpPr>
            <a:spLocks noGrp="1"/>
          </p:cNvSpPr>
          <p:nvPr>
            <p:ph type="title" idx="4294967295"/>
          </p:nvPr>
        </p:nvSpPr>
        <p:spPr>
          <a:xfrm>
            <a:off x="838200" y="136525"/>
            <a:ext cx="10515600" cy="1325563"/>
          </a:xfrm>
          <a:prstGeom prst="rect">
            <a:avLst/>
          </a:prstGeom>
        </p:spPr>
        <p:txBody>
          <a:bodyPr/>
          <a:lstStyle/>
          <a:p>
            <a:r>
              <a:rPr lang="en-US" sz="2400" dirty="0">
                <a:solidFill>
                  <a:srgbClr val="00558E"/>
                </a:solidFill>
              </a:rPr>
              <a:t>FACTORS</a:t>
            </a:r>
            <a:r>
              <a:rPr lang="en-US" sz="2400" baseline="0" dirty="0">
                <a:solidFill>
                  <a:srgbClr val="00558E"/>
                </a:solidFill>
              </a:rPr>
              <a:t> DRIVING CALIFORNIA’S GASOLINE PRICES</a:t>
            </a:r>
            <a:endParaRPr lang="en-US" sz="2400" dirty="0">
              <a:solidFill>
                <a:srgbClr val="00558E"/>
              </a:solidFill>
            </a:endParaRPr>
          </a:p>
        </p:txBody>
      </p:sp>
    </p:spTree>
    <p:extLst>
      <p:ext uri="{BB962C8B-B14F-4D97-AF65-F5344CB8AC3E}">
        <p14:creationId xmlns:p14="http://schemas.microsoft.com/office/powerpoint/2010/main" val="42195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D12D852-6F5B-C047-8984-BC0DB31D9AB0}"/>
              </a:ext>
            </a:extLst>
          </p:cNvPr>
          <p:cNvSpPr>
            <a:spLocks noGrp="1"/>
          </p:cNvSpPr>
          <p:nvPr>
            <p:ph type="sldNum" sz="quarter" idx="12"/>
          </p:nvPr>
        </p:nvSpPr>
        <p:spPr>
          <a:xfrm>
            <a:off x="8720240" y="6356350"/>
            <a:ext cx="2743200" cy="365125"/>
          </a:xfrm>
        </p:spPr>
        <p:txBody>
          <a:bodyPr/>
          <a:lstStyle/>
          <a:p>
            <a:fld id="{D420EBB6-C900-684B-B96E-D78E525ADD2C}" type="slidenum">
              <a:rPr lang="en-US" smtClean="0"/>
              <a:t>8</a:t>
            </a:fld>
            <a:endParaRPr lang="en-US"/>
          </a:p>
        </p:txBody>
      </p:sp>
      <p:sp>
        <p:nvSpPr>
          <p:cNvPr id="3" name="Title 2">
            <a:extLst>
              <a:ext uri="{FF2B5EF4-FFF2-40B4-BE49-F238E27FC236}">
                <a16:creationId xmlns:a16="http://schemas.microsoft.com/office/drawing/2014/main" id="{9428DFC8-3CD7-80BA-A820-CD925AF1480D}"/>
              </a:ext>
            </a:extLst>
          </p:cNvPr>
          <p:cNvSpPr>
            <a:spLocks noGrp="1"/>
          </p:cNvSpPr>
          <p:nvPr>
            <p:ph type="title" idx="4294967295"/>
          </p:nvPr>
        </p:nvSpPr>
        <p:spPr>
          <a:xfrm>
            <a:off x="838200" y="136525"/>
            <a:ext cx="10515600" cy="1325563"/>
          </a:xfrm>
          <a:prstGeom prst="rect">
            <a:avLst/>
          </a:prstGeom>
        </p:spPr>
        <p:txBody>
          <a:bodyPr/>
          <a:lstStyle/>
          <a:p>
            <a:r>
              <a:rPr lang="en-US" sz="1800" dirty="0">
                <a:solidFill>
                  <a:schemeClr val="bg1"/>
                </a:solidFill>
              </a:rPr>
              <a:t>BREAKDOWN OF CALIFORNIA GASOLINE PRICES</a:t>
            </a:r>
          </a:p>
        </p:txBody>
      </p:sp>
    </p:spTree>
    <p:extLst>
      <p:ext uri="{BB962C8B-B14F-4D97-AF65-F5344CB8AC3E}">
        <p14:creationId xmlns:p14="http://schemas.microsoft.com/office/powerpoint/2010/main" val="1181032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246D36-4A8D-AA25-5DD4-4D9B9ADBC491}"/>
              </a:ext>
            </a:extLst>
          </p:cNvPr>
          <p:cNvSpPr>
            <a:spLocks noGrp="1"/>
          </p:cNvSpPr>
          <p:nvPr>
            <p:ph idx="1"/>
          </p:nvPr>
        </p:nvSpPr>
        <p:spPr>
          <a:xfrm>
            <a:off x="1399822" y="1825625"/>
            <a:ext cx="9953978" cy="4535418"/>
          </a:xfrm>
        </p:spPr>
        <p:txBody>
          <a:bodyPr>
            <a:normAutofit lnSpcReduction="10000"/>
          </a:bodyPr>
          <a:lstStyle/>
          <a:p>
            <a:pPr marL="0" indent="0">
              <a:buNone/>
            </a:pPr>
            <a:r>
              <a:rPr lang="en-US" i="1" dirty="0"/>
              <a:t>“CEC staff concluded that the primary cause of the residual price increase is simply that California’s retail gasoline outlets are charging higher prices than those in other states.”</a:t>
            </a:r>
          </a:p>
          <a:p>
            <a:pPr marL="0" indent="0">
              <a:buNone/>
            </a:pPr>
            <a:endParaRPr lang="en-US" i="1" dirty="0"/>
          </a:p>
          <a:p>
            <a:pPr marL="0" indent="0">
              <a:buNone/>
            </a:pPr>
            <a:r>
              <a:rPr lang="en-US" i="1" dirty="0"/>
              <a:t>“While all California retailers have increased their retail margins above the national average, brands such as 76, Chevron, and Shell have increased those margins far beyond their competitors.”</a:t>
            </a:r>
          </a:p>
          <a:p>
            <a:pPr marL="0" indent="0">
              <a:buNone/>
            </a:pPr>
            <a:endParaRPr lang="en-US" i="1" dirty="0"/>
          </a:p>
          <a:p>
            <a:pPr marL="0" indent="0">
              <a:buNone/>
            </a:pPr>
            <a:r>
              <a:rPr lang="en-US" i="1" dirty="0"/>
              <a:t>“The price of gasoline in California is unregulated and companies can charge prices based on what consumers are willing to pay. However, if competitors fix prices or employ false advertising practices, this may be unlawful. </a:t>
            </a:r>
            <a:r>
              <a:rPr lang="en-US" b="1" i="1" dirty="0"/>
              <a:t>Additional investigation is necessary to determine whether either has occurred.”</a:t>
            </a:r>
          </a:p>
        </p:txBody>
      </p:sp>
      <p:sp>
        <p:nvSpPr>
          <p:cNvPr id="4" name="Slide Number Placeholder 3">
            <a:extLst>
              <a:ext uri="{FF2B5EF4-FFF2-40B4-BE49-F238E27FC236}">
                <a16:creationId xmlns:a16="http://schemas.microsoft.com/office/drawing/2014/main" id="{CE6666BC-B988-CD19-D6A0-01B4015015E8}"/>
              </a:ext>
            </a:extLst>
          </p:cNvPr>
          <p:cNvSpPr>
            <a:spLocks noGrp="1"/>
          </p:cNvSpPr>
          <p:nvPr>
            <p:ph type="sldNum" sz="quarter" idx="12"/>
          </p:nvPr>
        </p:nvSpPr>
        <p:spPr/>
        <p:txBody>
          <a:bodyPr/>
          <a:lstStyle/>
          <a:p>
            <a:fld id="{005C4985-ACD0-2B4C-8981-36243250F268}" type="slidenum">
              <a:rPr lang="en-US" smtClean="0"/>
              <a:t>9</a:t>
            </a:fld>
            <a:endParaRPr lang="en-US"/>
          </a:p>
        </p:txBody>
      </p:sp>
      <p:sp>
        <p:nvSpPr>
          <p:cNvPr id="6" name="Title 5">
            <a:extLst>
              <a:ext uri="{FF2B5EF4-FFF2-40B4-BE49-F238E27FC236}">
                <a16:creationId xmlns:a16="http://schemas.microsoft.com/office/drawing/2014/main" id="{1C690C1A-26A9-617B-EF5C-EF2EB5B93388}"/>
              </a:ext>
            </a:extLst>
          </p:cNvPr>
          <p:cNvSpPr txBox="1">
            <a:spLocks/>
          </p:cNvSpPr>
          <p:nvPr/>
        </p:nvSpPr>
        <p:spPr>
          <a:xfrm>
            <a:off x="-1275" y="-38236"/>
            <a:ext cx="12199419" cy="1201072"/>
          </a:xfrm>
          <a:prstGeom prst="rect">
            <a:avLst/>
          </a:prstGeom>
          <a:solidFill>
            <a:srgbClr val="00558F"/>
          </a:solid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a:lstStyle>
          <a:p>
            <a:pPr algn="ctr"/>
            <a:r>
              <a:rPr lang="en-US" sz="3200">
                <a:solidFill>
                  <a:schemeClr val="bg1"/>
                </a:solidFill>
                <a:ea typeface="+mj-lt"/>
                <a:cs typeface="+mj-lt"/>
              </a:rPr>
              <a:t>2019 GASOLINE PRICE REPORT </a:t>
            </a:r>
            <a:endParaRPr lang="en-US">
              <a:solidFill>
                <a:schemeClr val="bg1"/>
              </a:solidFill>
            </a:endParaRPr>
          </a:p>
        </p:txBody>
      </p:sp>
      <p:sp>
        <p:nvSpPr>
          <p:cNvPr id="2" name="Title 1">
            <a:extLst>
              <a:ext uri="{FF2B5EF4-FFF2-40B4-BE49-F238E27FC236}">
                <a16:creationId xmlns:a16="http://schemas.microsoft.com/office/drawing/2014/main" id="{07F6266D-93F9-C193-4AD2-AC706027231A}"/>
              </a:ext>
            </a:extLst>
          </p:cNvPr>
          <p:cNvSpPr>
            <a:spLocks noGrp="1"/>
          </p:cNvSpPr>
          <p:nvPr>
            <p:ph type="title"/>
          </p:nvPr>
        </p:nvSpPr>
        <p:spPr>
          <a:xfrm>
            <a:off x="1600990" y="455391"/>
            <a:ext cx="9953978" cy="1038840"/>
          </a:xfrm>
        </p:spPr>
        <p:txBody>
          <a:bodyPr>
            <a:normAutofit/>
          </a:bodyPr>
          <a:lstStyle/>
          <a:p>
            <a:r>
              <a:rPr lang="en-US" sz="2400" dirty="0">
                <a:solidFill>
                  <a:srgbClr val="00558E"/>
                </a:solidFill>
              </a:rPr>
              <a:t>2019</a:t>
            </a:r>
            <a:r>
              <a:rPr lang="en-US" sz="2400" baseline="0" dirty="0">
                <a:solidFill>
                  <a:srgbClr val="00558E"/>
                </a:solidFill>
              </a:rPr>
              <a:t> GASOLINE PRICE REPORT</a:t>
            </a:r>
            <a:endParaRPr lang="en-US" sz="2400" dirty="0">
              <a:solidFill>
                <a:srgbClr val="00558E"/>
              </a:solidFill>
            </a:endParaRPr>
          </a:p>
        </p:txBody>
      </p:sp>
    </p:spTree>
    <p:extLst>
      <p:ext uri="{BB962C8B-B14F-4D97-AF65-F5344CB8AC3E}">
        <p14:creationId xmlns:p14="http://schemas.microsoft.com/office/powerpoint/2010/main" val="39591428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Thank You!</a:t>
            </a:r>
          </a:p>
        </p:txBody>
      </p:sp>
    </p:spTree>
    <p:extLst>
      <p:ext uri="{BB962C8B-B14F-4D97-AF65-F5344CB8AC3E}">
        <p14:creationId xmlns:p14="http://schemas.microsoft.com/office/powerpoint/2010/main" val="1737597994"/>
      </p:ext>
    </p:extLst>
  </p:cSld>
  <p:clrMapOvr>
    <a:masterClrMapping/>
  </p:clrMapOvr>
</p:sld>
</file>

<file path=ppt/theme/theme1.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2.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3.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4.xml><?xml version="1.0" encoding="utf-8"?>
<a:theme xmlns:a="http://schemas.openxmlformats.org/drawingml/2006/main" name="Blank: Black">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D4AADE59-C35C-A140-B257-2E4365C638F0}"/>
    </a:ext>
  </a:extLst>
</a:theme>
</file>

<file path=ppt/theme/theme5.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6.xml><?xml version="1.0" encoding="utf-8"?>
<a:theme xmlns:a="http://schemas.openxmlformats.org/drawingml/2006/main" name="1_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5bfaec93-3092-4921-8232-75eb7714f09e">
      <UserInfo>
        <DisplayName>Bohan, Drew@Energy</DisplayName>
        <AccountId>130</AccountId>
        <AccountType/>
      </UserInfo>
      <UserInfo>
        <DisplayName>Schremp, Gordon@Energy</DisplayName>
        <AccountId>1298</AccountId>
        <AccountType/>
      </UserInfo>
      <UserInfo>
        <DisplayName>Gutierrez, Aleecia@Energy</DisplayName>
        <AccountId>111</AccountId>
        <AccountType/>
      </UserInfo>
      <UserInfo>
        <DisplayName>Poletti, Amanda@Energy</DisplayName>
        <AccountId>174</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35038410C6DC543B8D3FBA4ACC89650" ma:contentTypeVersion="11" ma:contentTypeDescription="Create a new document." ma:contentTypeScope="" ma:versionID="85b213a45a15dc106add6112818bb759">
  <xsd:schema xmlns:xsd="http://www.w3.org/2001/XMLSchema" xmlns:xs="http://www.w3.org/2001/XMLSchema" xmlns:p="http://schemas.microsoft.com/office/2006/metadata/properties" xmlns:ns3="5bfaec93-3092-4921-8232-75eb7714f09e" xmlns:ns4="35712952-2fc6-4f4f-a924-f4d6513303be" targetNamespace="http://schemas.microsoft.com/office/2006/metadata/properties" ma:root="true" ma:fieldsID="8ca7b4b6716d6d0e450bf5abdb935ad3" ns3:_="" ns4:_="">
    <xsd:import namespace="5bfaec93-3092-4921-8232-75eb7714f09e"/>
    <xsd:import namespace="35712952-2fc6-4f4f-a924-f4d6513303b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GenerationTime" minOccurs="0"/>
                <xsd:element ref="ns4:MediaServiceEventHashCode"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bfaec93-3092-4921-8232-75eb7714f09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5712952-2fc6-4f4f-a924-f4d6513303b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E627A7-8879-4DD6-ADF6-8C4F6EE8B27F}">
  <ds:schemaRefs>
    <ds:schemaRef ds:uri="http://purl.org/dc/elements/1.1/"/>
    <ds:schemaRef ds:uri="http://schemas.microsoft.com/office/infopath/2007/PartnerControls"/>
    <ds:schemaRef ds:uri="http://schemas.openxmlformats.org/package/2006/metadata/core-properties"/>
    <ds:schemaRef ds:uri="5bfaec93-3092-4921-8232-75eb7714f09e"/>
    <ds:schemaRef ds:uri="http://schemas.microsoft.com/office/2006/documentManagement/types"/>
    <ds:schemaRef ds:uri="http://purl.org/dc/dcmitype/"/>
    <ds:schemaRef ds:uri="35712952-2fc6-4f4f-a924-f4d6513303be"/>
    <ds:schemaRef ds:uri="http://schemas.microsoft.com/office/2006/metadata/properties"/>
    <ds:schemaRef ds:uri="http://www.w3.org/XML/1998/namespace"/>
    <ds:schemaRef ds:uri="http://purl.org/dc/terms/"/>
  </ds:schemaRefs>
</ds:datastoreItem>
</file>

<file path=customXml/itemProps2.xml><?xml version="1.0" encoding="utf-8"?>
<ds:datastoreItem xmlns:ds="http://schemas.openxmlformats.org/officeDocument/2006/customXml" ds:itemID="{4B3D5CAA-559C-41EB-8A66-B062E011B7D4}">
  <ds:schemaRefs>
    <ds:schemaRef ds:uri="http://schemas.microsoft.com/sharepoint/v3/contenttype/forms"/>
  </ds:schemaRefs>
</ds:datastoreItem>
</file>

<file path=customXml/itemProps3.xml><?xml version="1.0" encoding="utf-8"?>
<ds:datastoreItem xmlns:ds="http://schemas.openxmlformats.org/officeDocument/2006/customXml" ds:itemID="{7D048ADB-DB13-4085-80DB-38F5C35E51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bfaec93-3092-4921-8232-75eb7714f09e"/>
    <ds:schemaRef ds:uri="35712952-2fc6-4f4f-a924-f4d6513303b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CEC_Official_PowerPoint_Template_2020 (1)</Template>
  <TotalTime>359</TotalTime>
  <Words>184</Words>
  <Application>Microsoft Macintosh PowerPoint</Application>
  <PresentationFormat>Widescreen</PresentationFormat>
  <Paragraphs>37</Paragraphs>
  <Slides>10</Slides>
  <Notes>10</Notes>
  <HiddenSlides>0</HiddenSlides>
  <MMClips>0</MMClips>
  <ScaleCrop>false</ScaleCrop>
  <HeadingPairs>
    <vt:vector size="6" baseType="variant">
      <vt:variant>
        <vt:lpstr>Fonts Used</vt:lpstr>
      </vt:variant>
      <vt:variant>
        <vt:i4>4</vt:i4>
      </vt:variant>
      <vt:variant>
        <vt:lpstr>Theme</vt:lpstr>
      </vt:variant>
      <vt:variant>
        <vt:i4>6</vt:i4>
      </vt:variant>
      <vt:variant>
        <vt:lpstr>Slide Titles</vt:lpstr>
      </vt:variant>
      <vt:variant>
        <vt:i4>10</vt:i4>
      </vt:variant>
    </vt:vector>
  </HeadingPairs>
  <TitlesOfParts>
    <vt:vector size="20" baseType="lpstr">
      <vt:lpstr>Arial</vt:lpstr>
      <vt:lpstr>Arial Black</vt:lpstr>
      <vt:lpstr>Arial Nova</vt:lpstr>
      <vt:lpstr>Calibri</vt:lpstr>
      <vt:lpstr>Title/Section</vt:lpstr>
      <vt:lpstr>Content</vt:lpstr>
      <vt:lpstr>Content: blank background</vt:lpstr>
      <vt:lpstr>Blank: Black</vt:lpstr>
      <vt:lpstr>Blank: White</vt:lpstr>
      <vt:lpstr>1_Content: blank background</vt:lpstr>
      <vt:lpstr>CALIFORNIA GASOLINE PRICES</vt:lpstr>
      <vt:lpstr>CALIFORNIA ENERGY COMMISSION ROLE </vt:lpstr>
      <vt:lpstr>CALIFORNIA GASOLINE CONSUMPTION</vt:lpstr>
      <vt:lpstr>CALIFORNIA GASOLINE CONSUMPTION</vt:lpstr>
      <vt:lpstr>CALIFORNIA CRUDE OIL SOURCES</vt:lpstr>
      <vt:lpstr>11 REFINERIES PRODUCE 90% OF CALIFORNIA’S GASOLINE AND DIESEL</vt:lpstr>
      <vt:lpstr>FACTORS DRIVING CALIFORNIA’S GASOLINE PRICES</vt:lpstr>
      <vt:lpstr>BREAKDOWN OF CALIFORNIA GASOLINE PRICES</vt:lpstr>
      <vt:lpstr>2019 GASOLINE PRICE REPORT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CEC Official PowerPoint Template 2022</dc:title>
  <dc:creator>California Energy Commission</dc:creator>
  <dc:description>Template approved 3/25/2022_x000d_
by MPCO and Digital Accessibility Coordinator.</dc:description>
  <cp:lastModifiedBy>Cox, Donnie@Energy</cp:lastModifiedBy>
  <cp:revision>9</cp:revision>
  <cp:lastPrinted>2019-12-11T23:19:58Z</cp:lastPrinted>
  <dcterms:created xsi:type="dcterms:W3CDTF">2020-03-06T19:07:21Z</dcterms:created>
  <dcterms:modified xsi:type="dcterms:W3CDTF">2022-08-09T18:09:24Z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0x010100E35038410C6DC543B8D3FBA4ACC89650</vt:lpwstr>
  </property>
  <property fmtid="{D5CDD505-2E9C-101B-9397-08002B2CF9AE}" pid="3" name="MediaServiceImageTags">
    <vt:lpwstr/>
  </property>
</Properties>
</file>