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5"/>
  </p:sldMasterIdLst>
  <p:notesMasterIdLst>
    <p:notesMasterId r:id="rId16"/>
  </p:notesMasterIdLst>
  <p:sldIdLst>
    <p:sldId id="274" r:id="rId6"/>
    <p:sldId id="299" r:id="rId7"/>
    <p:sldId id="298" r:id="rId8"/>
    <p:sldId id="303" r:id="rId9"/>
    <p:sldId id="290" r:id="rId10"/>
    <p:sldId id="291" r:id="rId11"/>
    <p:sldId id="300" r:id="rId12"/>
    <p:sldId id="301" r:id="rId13"/>
    <p:sldId id="302" r:id="rId14"/>
    <p:sldId id="297" r:id="rId1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ntran" initials="n" lastIdx="1" clrIdx="0"/>
  <p:cmAuthor id="1" name="NB" initials="N" lastIdx="4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0099FF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06" autoAdjust="0"/>
    <p:restoredTop sz="90521" autoAdjust="0"/>
  </p:normalViewPr>
  <p:slideViewPr>
    <p:cSldViewPr>
      <p:cViewPr varScale="1">
        <p:scale>
          <a:sx n="69" d="100"/>
          <a:sy n="69" d="100"/>
        </p:scale>
        <p:origin x="-1160" y="-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viewProps" Target="viewProp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6A5E5D-2E30-4735-BEFF-28C9824D7118}" type="datetimeFigureOut">
              <a:rPr lang="en-US" smtClean="0"/>
              <a:pPr/>
              <a:t>2/16/2017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6B7521-84D1-485F-8D47-01E039A28BD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70922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Updated 1252013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317155-B472-4265-BBBA-A8C8614223C1}" type="slidenum">
              <a:rPr lang="en-US" altLang="en-US" smtClean="0"/>
              <a:pPr/>
              <a:t>1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6301040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Mention possibility of additional achievable DR from potential studies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57495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376612-6C2A-453C-9CA7-DD9F07694DA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FD19BA-28EC-4FB6-A292-5C47B1902E1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B25754-A986-4EF7-978C-8E1C1ED0208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DC0BA2-85C5-4CBD-BC0C-5E625889F30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276765-46C1-4DF9-83D7-6EEB524917C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4716B0-513C-4E75-88BD-08D73CD32E2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6613B0-01AD-4D24-AD8D-55118E034AA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6D879D-007C-448A-9644-09D10AF37BC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A6591F-30F5-48A4-BB0D-35729A49C10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FEA39A-D914-4B13-B8FC-531110AF576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914400"/>
            <a:ext cx="1943100" cy="5181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914400"/>
            <a:ext cx="5676900" cy="5181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610B2F-CF4D-4557-8A90-C14EEB2FBB9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914400"/>
            <a:ext cx="77724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6D7C713-FEA3-4B87-A75A-0170804F599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457200" y="304800"/>
            <a:ext cx="8305800" cy="5943600"/>
          </a:xfrm>
          <a:prstGeom prst="rect">
            <a:avLst/>
          </a:prstGeom>
          <a:noFill/>
          <a:ln w="76200">
            <a:solidFill>
              <a:srgbClr val="0000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>
              <a:defRPr/>
            </a:pPr>
            <a:endParaRPr lang="en-US" altLang="en-US" dirty="0" smtClean="0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457200" y="304800"/>
            <a:ext cx="8305800" cy="533400"/>
          </a:xfrm>
          <a:prstGeom prst="rect">
            <a:avLst/>
          </a:prstGeom>
          <a:solidFill>
            <a:srgbClr val="0000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 algn="ctr">
              <a:defRPr/>
            </a:pPr>
            <a:endParaRPr lang="en-US" altLang="en-US" dirty="0" smtClean="0"/>
          </a:p>
        </p:txBody>
      </p:sp>
      <p:sp>
        <p:nvSpPr>
          <p:cNvPr id="1034" name="Text Box 10"/>
          <p:cNvSpPr txBox="1">
            <a:spLocks noChangeArrowheads="1"/>
          </p:cNvSpPr>
          <p:nvPr/>
        </p:nvSpPr>
        <p:spPr bwMode="auto">
          <a:xfrm>
            <a:off x="457200" y="381000"/>
            <a:ext cx="8229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99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US" altLang="en-US" sz="1800" b="1" dirty="0" smtClean="0">
                <a:solidFill>
                  <a:schemeClr val="bg1"/>
                </a:solidFill>
                <a:latin typeface="Arial" charset="0"/>
              </a:rPr>
              <a:t>California Energy Commission</a:t>
            </a:r>
            <a:endParaRPr lang="en-US" altLang="en-US" dirty="0" smtClean="0"/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1219200" y="228600"/>
            <a:ext cx="76200" cy="609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>
              <a:defRPr/>
            </a:pPr>
            <a:endParaRPr lang="en-US" altLang="en-US" dirty="0" smtClean="0"/>
          </a:p>
        </p:txBody>
      </p:sp>
      <p:pic>
        <p:nvPicPr>
          <p:cNvPr id="1036" name="Picture 1"/>
          <p:cNvPicPr>
            <a:picLocks noChangeAspect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04800" y="161925"/>
            <a:ext cx="914400" cy="8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990599"/>
            <a:ext cx="8153400" cy="1265099"/>
          </a:xfrm>
        </p:spPr>
        <p:txBody>
          <a:bodyPr/>
          <a:lstStyle/>
          <a:p>
            <a:r>
              <a:rPr lang="en-US" dirty="0" smtClean="0">
                <a:latin typeface="Arial" charset="0"/>
              </a:rPr>
              <a:t>Timeline, Forecast Structure, and Remaining Inputs and Assumptions for 2017 IEPR Demand Forecast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066800" y="2667000"/>
            <a:ext cx="70866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ctr" eaLnBrk="1" hangingPunct="1">
              <a:spcBef>
                <a:spcPct val="20000"/>
              </a:spcBef>
              <a:buSzPct val="75000"/>
              <a:defRPr/>
            </a:pPr>
            <a:r>
              <a:rPr lang="en-US" sz="2800" b="1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IEPR Workshop on Inputs and Assumptions for IEPR Modeling and Forecasting Activities </a:t>
            </a:r>
          </a:p>
          <a:p>
            <a:pPr marL="342900" lvl="0" indent="-342900" algn="ctr" eaLnBrk="1" hangingPunct="1">
              <a:spcBef>
                <a:spcPct val="20000"/>
              </a:spcBef>
              <a:buSzPct val="75000"/>
              <a:defRPr/>
            </a:pPr>
            <a:endParaRPr lang="en-US" sz="2000" kern="0" dirty="0" smtClean="0"/>
          </a:p>
          <a:p>
            <a:pPr marL="342900" lvl="0" indent="-342900" algn="ctr" eaLnBrk="1" hangingPunct="1">
              <a:spcBef>
                <a:spcPct val="20000"/>
              </a:spcBef>
              <a:buSzPct val="75000"/>
              <a:defRPr/>
            </a:pPr>
            <a:r>
              <a:rPr lang="en-US" sz="20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February </a:t>
            </a:r>
            <a:r>
              <a:rPr lang="en-US" sz="2000" kern="0" dirty="0" smtClean="0">
                <a:uFill>
                  <a:solidFill>
                    <a:schemeClr val="accent1">
                      <a:lumMod val="75000"/>
                    </a:schemeClr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22</a:t>
            </a:r>
            <a:r>
              <a:rPr lang="en-US" sz="20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, 2017</a:t>
            </a:r>
          </a:p>
          <a:p>
            <a:pPr marL="342900" lvl="0" indent="-342900" algn="ctr" eaLnBrk="1" hangingPunct="1">
              <a:spcBef>
                <a:spcPct val="20000"/>
              </a:spcBef>
              <a:buSzPct val="75000"/>
              <a:defRPr/>
            </a:pPr>
            <a:r>
              <a:rPr lang="en-US" sz="20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Chris </a:t>
            </a:r>
            <a:r>
              <a:rPr lang="en-US" sz="2000" kern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Kavalec</a:t>
            </a:r>
            <a:r>
              <a:rPr lang="en-US" sz="20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kern="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Energy Assessments Division</a:t>
            </a:r>
          </a:p>
          <a:p>
            <a:pPr marL="342900" lvl="0" indent="-342900" algn="ctr" eaLnBrk="1" hangingPunct="1">
              <a:spcBef>
                <a:spcPct val="20000"/>
              </a:spcBef>
              <a:buSzPct val="75000"/>
              <a:defRPr/>
            </a:pPr>
            <a:r>
              <a:rPr lang="en-US" sz="20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Chris.Kavalec@energy.ca.gov / 916-654-5184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</a:t>
            </a:fld>
            <a:endParaRPr lang="en-US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dirty="0" smtClean="0"/>
              <a:t>IEPR Demand Forecast Process/Timeline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762000" y="1828800"/>
            <a:ext cx="7772400" cy="4114800"/>
          </a:xfrm>
        </p:spPr>
        <p:txBody>
          <a:bodyPr/>
          <a:lstStyle/>
          <a:p>
            <a:r>
              <a:rPr lang="en-US" altLang="en-US" dirty="0" smtClean="0"/>
              <a:t>2017 IEPR demand forecast is full forecast rather than update as in 2016</a:t>
            </a:r>
          </a:p>
          <a:p>
            <a:r>
              <a:rPr lang="en-US" altLang="en-US" dirty="0" smtClean="0"/>
              <a:t>Demand Forms and Instructions requested from LSEs at the end of 2016 (to be filed in February and April)</a:t>
            </a:r>
          </a:p>
          <a:p>
            <a:r>
              <a:rPr lang="en-US" altLang="en-US" dirty="0" smtClean="0"/>
              <a:t>Workshop on forecast assumptions</a:t>
            </a:r>
          </a:p>
          <a:p>
            <a:r>
              <a:rPr lang="en-US" altLang="en-US" dirty="0" smtClean="0"/>
              <a:t>Preliminary forecast/workshop </a:t>
            </a:r>
            <a:r>
              <a:rPr lang="en-US" altLang="en-US" dirty="0" smtClean="0"/>
              <a:t>(August 3, 2017</a:t>
            </a:r>
            <a:r>
              <a:rPr lang="en-US" altLang="en-US" dirty="0" smtClean="0"/>
              <a:t>)</a:t>
            </a:r>
          </a:p>
          <a:p>
            <a:r>
              <a:rPr lang="en-US" altLang="en-US" dirty="0" smtClean="0"/>
              <a:t>Revised forecast/workshop (December 2017)</a:t>
            </a:r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fld id="{3AB5F219-6699-4BE6-9519-5153C0063AEE}" type="slidenum">
              <a:rPr lang="en-US" altLang="en-US" sz="1400"/>
              <a:pPr/>
              <a:t>2</a:t>
            </a:fld>
            <a:endParaRPr lang="en-US" altLang="en-US" sz="1400"/>
          </a:p>
        </p:txBody>
      </p:sp>
    </p:spTree>
    <p:extLst>
      <p:ext uri="{BB962C8B-B14F-4D97-AF65-F5344CB8AC3E}">
        <p14:creationId xmlns:p14="http://schemas.microsoft.com/office/powerpoint/2010/main" val="22403657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219200"/>
          </a:xfrm>
        </p:spPr>
        <p:txBody>
          <a:bodyPr/>
          <a:lstStyle/>
          <a:p>
            <a:r>
              <a:rPr lang="en-US" sz="3200" dirty="0" smtClean="0"/>
              <a:t>Forecast Summary: California Energy Demand Preliminary Forecast (</a:t>
            </a:r>
            <a:r>
              <a:rPr lang="en-US" sz="3200" i="1" dirty="0" smtClean="0"/>
              <a:t>CED 2015 Preliminary</a:t>
            </a:r>
            <a:r>
              <a:rPr lang="en-US" sz="3200" dirty="0" smtClean="0"/>
              <a:t>)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286000"/>
            <a:ext cx="7772400" cy="3810000"/>
          </a:xfrm>
        </p:spPr>
        <p:txBody>
          <a:bodyPr/>
          <a:lstStyle/>
          <a:p>
            <a:r>
              <a:rPr lang="en-US" sz="2600" dirty="0" smtClean="0"/>
              <a:t>New geographic scheme</a:t>
            </a:r>
          </a:p>
          <a:p>
            <a:r>
              <a:rPr lang="en-US" sz="2600" dirty="0" smtClean="0"/>
              <a:t>Electricity consumption down slightly compared to the 2014 forecast update because of lower EV forecast and update of standards impacts</a:t>
            </a:r>
          </a:p>
          <a:p>
            <a:r>
              <a:rPr lang="en-US" sz="2600" dirty="0" smtClean="0"/>
              <a:t>Greater decrease in electricity sales and peak demand for IOUs because of higher PV projections </a:t>
            </a:r>
          </a:p>
          <a:p>
            <a:r>
              <a:rPr lang="en-US" sz="2600" dirty="0" smtClean="0"/>
              <a:t>Baseline forecast only—no AAEE savings until revised forecast</a:t>
            </a:r>
            <a:endParaRPr lang="en-US" sz="2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3</a:t>
            </a:fld>
            <a:endParaRPr lang="en-US" alt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5384"/>
            <a:ext cx="9144000" cy="6467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3517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295400"/>
          </a:xfrm>
        </p:spPr>
        <p:txBody>
          <a:bodyPr/>
          <a:lstStyle/>
          <a:p>
            <a:r>
              <a:rPr lang="en-US" altLang="en-US" dirty="0" smtClean="0"/>
              <a:t>Remaining Major Inputs and Assumptions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685800" y="2362200"/>
            <a:ext cx="7772400" cy="3733800"/>
          </a:xfrm>
        </p:spPr>
        <p:txBody>
          <a:bodyPr/>
          <a:lstStyle/>
          <a:p>
            <a:r>
              <a:rPr lang="en-US" altLang="en-US" sz="3600" dirty="0" smtClean="0"/>
              <a:t>Efficiency</a:t>
            </a:r>
          </a:p>
          <a:p>
            <a:r>
              <a:rPr lang="en-US" altLang="en-US" sz="3600" dirty="0" smtClean="0"/>
              <a:t>Demand Response</a:t>
            </a:r>
          </a:p>
          <a:p>
            <a:r>
              <a:rPr lang="en-US" altLang="en-US" sz="3600" dirty="0" smtClean="0"/>
              <a:t>Other</a:t>
            </a:r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fld id="{3AB5F219-6699-4BE6-9519-5153C0063AEE}" type="slidenum">
              <a:rPr lang="en-US" altLang="en-US" sz="1400"/>
              <a:pPr/>
              <a:t>4</a:t>
            </a:fld>
            <a:endParaRPr lang="en-US" altLang="en-US" sz="1400"/>
          </a:p>
        </p:txBody>
      </p:sp>
    </p:spTree>
    <p:extLst>
      <p:ext uri="{BB962C8B-B14F-4D97-AF65-F5344CB8AC3E}">
        <p14:creationId xmlns:p14="http://schemas.microsoft.com/office/powerpoint/2010/main" val="41225512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143000"/>
          </a:xfrm>
        </p:spPr>
        <p:txBody>
          <a:bodyPr/>
          <a:lstStyle/>
          <a:p>
            <a:r>
              <a:rPr lang="en-US" dirty="0" smtClean="0"/>
              <a:t>Efficiency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905000"/>
            <a:ext cx="7772400" cy="4191000"/>
          </a:xfrm>
        </p:spPr>
        <p:txBody>
          <a:bodyPr/>
          <a:lstStyle/>
          <a:p>
            <a:r>
              <a:rPr lang="en-US" dirty="0" smtClean="0"/>
              <a:t>IEPR demand forecasts distinguish between “committed” savings from initiatives that have been finalized, approved and/or implemented and additional achievable energy efficiency (AAEE)</a:t>
            </a:r>
          </a:p>
          <a:p>
            <a:r>
              <a:rPr lang="en-US" dirty="0" smtClean="0"/>
              <a:t>“Baseline” forecast includes committed efficiency savings only</a:t>
            </a:r>
          </a:p>
          <a:p>
            <a:r>
              <a:rPr lang="en-US" dirty="0" smtClean="0"/>
              <a:t>“Managed” forecast adjusts baseline to account for AAEE</a:t>
            </a:r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5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4758102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219200"/>
          </a:xfrm>
        </p:spPr>
        <p:txBody>
          <a:bodyPr/>
          <a:lstStyle/>
          <a:p>
            <a:r>
              <a:rPr lang="en-US" dirty="0" smtClean="0"/>
              <a:t>Committed Efficiency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209800"/>
            <a:ext cx="7772400" cy="3886200"/>
          </a:xfrm>
        </p:spPr>
        <p:txBody>
          <a:bodyPr/>
          <a:lstStyle/>
          <a:p>
            <a:r>
              <a:rPr lang="en-US" sz="3200" dirty="0" smtClean="0"/>
              <a:t>From forecast to forecast, some AAEE initiatives become committed. For the 2017 IEPR demand forecast, this includes:</a:t>
            </a:r>
          </a:p>
          <a:p>
            <a:pPr lvl="1"/>
            <a:r>
              <a:rPr lang="en-US" dirty="0" smtClean="0"/>
              <a:t>2016 Title 24 Building Standards</a:t>
            </a:r>
          </a:p>
          <a:p>
            <a:pPr lvl="1"/>
            <a:r>
              <a:rPr lang="en-US" dirty="0" smtClean="0"/>
              <a:t>2016 Appliance Standards</a:t>
            </a:r>
          </a:p>
          <a:p>
            <a:pPr lvl="1"/>
            <a:r>
              <a:rPr lang="en-US" dirty="0" smtClean="0"/>
              <a:t>2016 and 2017 IOU programs</a:t>
            </a:r>
          </a:p>
          <a:p>
            <a:pPr lvl="1"/>
            <a:r>
              <a:rPr lang="en-US" dirty="0" smtClean="0"/>
              <a:t>2016 POU programs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6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807256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AAEE Savings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Because of timing of analyses, will be included in revised forecast, not in preliminary</a:t>
            </a:r>
          </a:p>
          <a:p>
            <a:r>
              <a:rPr lang="en-US" dirty="0" smtClean="0"/>
              <a:t>IOU 2018 and beyond efficiency goal setting scheduled for completion in August 2017</a:t>
            </a:r>
          </a:p>
          <a:p>
            <a:pPr lvl="1"/>
            <a:r>
              <a:rPr lang="en-US" dirty="0" smtClean="0"/>
              <a:t>Energy Commission staff translates to AAEE</a:t>
            </a:r>
          </a:p>
          <a:p>
            <a:r>
              <a:rPr lang="en-US" dirty="0" smtClean="0"/>
              <a:t>POU AAEE will come from potential studies, individual utility plans, and SB 350 target setting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7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5492313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219200"/>
          </a:xfrm>
        </p:spPr>
        <p:txBody>
          <a:bodyPr/>
          <a:lstStyle/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Load-Modifying Demand Response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133600"/>
            <a:ext cx="7772400" cy="3962400"/>
          </a:xfrm>
        </p:spPr>
        <p:txBody>
          <a:bodyPr/>
          <a:lstStyle/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Non-event based: time-of-use rates and permanent load shifting</a:t>
            </a:r>
          </a:p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Event-based: critical peak pricing and peak time rebates</a:t>
            </a:r>
          </a:p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From annual IOU load impact reports</a:t>
            </a:r>
          </a:p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Impact on load typically 200-300 MW (IOUs combined)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8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121896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Other Inputs/Assumptions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981200"/>
            <a:ext cx="7924800" cy="4114800"/>
          </a:xfrm>
        </p:spPr>
        <p:txBody>
          <a:bodyPr/>
          <a:lstStyle/>
          <a:p>
            <a:r>
              <a:rPr lang="en-US" dirty="0" smtClean="0"/>
              <a:t>Climate change impacts based on scenarios provided by Scripps Institute of Oceanography</a:t>
            </a:r>
          </a:p>
          <a:p>
            <a:r>
              <a:rPr lang="en-US" dirty="0" smtClean="0"/>
              <a:t>Projected transportation electrification and high-speed rail impacts provided by Transportation Unit </a:t>
            </a:r>
          </a:p>
          <a:p>
            <a:r>
              <a:rPr lang="en-US" dirty="0" smtClean="0"/>
              <a:t>Industrial CHP self-generation provided by Supply Analysis Office</a:t>
            </a:r>
          </a:p>
          <a:p>
            <a:r>
              <a:rPr lang="en-US" dirty="0" smtClean="0"/>
              <a:t>Impact of legalized marijuana up for discussion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9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5878189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4572000"/>
          </a:xfrm>
        </p:spPr>
        <p:txBody>
          <a:bodyPr/>
          <a:lstStyle/>
          <a:p>
            <a:r>
              <a:rPr lang="en-US" sz="4000" dirty="0" smtClean="0"/>
              <a:t>Questions/Comments?</a:t>
            </a:r>
            <a:endParaRPr lang="en-US" sz="4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10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1812877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17-IEPR-03</Docket_x0020_Number>
    <TaxCatchAll xmlns="8eef3743-c7b3-4cbe-8837-b6e805be353c">
      <Value>6</Value>
      <Value>118</Value>
      <Value>61</Value>
      <Value>8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2017-02-22 Workshop</TermName>
          <TermId xmlns="http://schemas.microsoft.com/office/infopath/2007/PartnerControls">95869c79-cb24-4767-8265-aaa218f16462</TermId>
        </TermInfo>
        <TermInfo xmlns="http://schemas.microsoft.com/office/infopath/2007/PartnerControls">
          <TermName xmlns="http://schemas.microsoft.com/office/infopath/2007/PartnerControls">IEPR Presentations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/>
    </k2a3b5fc29f742a38f72e68b777baa26>
    <_dlc_DocId xmlns="8eef3743-c7b3-4cbe-8837-b6e805be353c">Z5JXHV6S7NA6-3-107997</_dlc_DocId>
    <_dlc_DocIdUrl xmlns="8eef3743-c7b3-4cbe-8837-b6e805be353c">
      <Url>http://efilingspinternal/_layouts/DocIdRedir.aspx?ID=Z5JXHV6S7NA6-3-107997</Url>
      <Description>Z5JXHV6S7NA6-3-107997</Description>
    </_dlc_DocIdUrl>
  </documentManagement>
</p:properties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2139392-617E-4A89-BB39-24D705F7C52E}"/>
</file>

<file path=customXml/itemProps2.xml><?xml version="1.0" encoding="utf-8"?>
<ds:datastoreItem xmlns:ds="http://schemas.openxmlformats.org/officeDocument/2006/customXml" ds:itemID="{79C07F44-98AD-4DC7-B5B0-723DFCE9B924}"/>
</file>

<file path=customXml/itemProps3.xml><?xml version="1.0" encoding="utf-8"?>
<ds:datastoreItem xmlns:ds="http://schemas.openxmlformats.org/officeDocument/2006/customXml" ds:itemID="{D4D2DA05-92A6-4C86-B5EE-C7363D486D35}"/>
</file>

<file path=customXml/itemProps4.xml><?xml version="1.0" encoding="utf-8"?>
<ds:datastoreItem xmlns:ds="http://schemas.openxmlformats.org/officeDocument/2006/customXml" ds:itemID="{C257DC8E-686F-44B3-B55C-A362020619C9}"/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2615</TotalTime>
  <Words>399</Words>
  <Application>Microsoft Office PowerPoint</Application>
  <PresentationFormat>On-screen Show (4:3)</PresentationFormat>
  <Paragraphs>61</Paragraphs>
  <Slides>10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Timeline, Forecast Structure, and Remaining Inputs and Assumptions for 2017 IEPR Demand Forecast</vt:lpstr>
      <vt:lpstr>IEPR Demand Forecast Process/Timeline</vt:lpstr>
      <vt:lpstr>Forecast Summary: California Energy Demand Preliminary Forecast (CED 2015 Preliminary)</vt:lpstr>
      <vt:lpstr>Remaining Major Inputs and Assumptions</vt:lpstr>
      <vt:lpstr>Efficiency</vt:lpstr>
      <vt:lpstr>Committed Efficiency</vt:lpstr>
      <vt:lpstr>AAEE Savings</vt:lpstr>
      <vt:lpstr>Load-Modifying Demand Response</vt:lpstr>
      <vt:lpstr>Other Inputs/Assumptions</vt:lpstr>
      <vt:lpstr>Questions/Comments?</vt:lpstr>
    </vt:vector>
  </TitlesOfParts>
  <Company>CA Energy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Timeline, Forecast Structure, and Remaining Inputs and Assumptions for 2017 IEPR Demand Forecast</dc:title>
  <dc:creator>State of California</dc:creator>
  <cp:lastModifiedBy>Fromm, Sandra@Energy</cp:lastModifiedBy>
  <cp:revision>302</cp:revision>
  <cp:lastPrinted>2003-05-22T21:33:00Z</cp:lastPrinted>
  <dcterms:created xsi:type="dcterms:W3CDTF">2003-05-22T16:57:46Z</dcterms:created>
  <dcterms:modified xsi:type="dcterms:W3CDTF">2017-02-16T17:59:36Z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bd395861-95e0-4ab5-ad82-65b67357deb4</vt:lpwstr>
  </property>
  <property fmtid="{D5CDD505-2E9C-101B-9397-08002B2CF9AE}" pid="4" name="Subject_x0020_Areas">
    <vt:lpwstr/>
  </property>
  <property fmtid="{D5CDD505-2E9C-101B-9397-08002B2CF9AE}" pid="5" name="_CopySource">
    <vt:lpwstr>http://efilingspinternal/PendingDocuments/17-IEPR-03/20170221T112551_Timeline_Forecast_Structure_and_Remaining_Inputs_and_Assumption.pptx</vt:lpwstr>
  </property>
  <property fmtid="{D5CDD505-2E9C-101B-9397-08002B2CF9AE}" pid="6" name="Subject Areas">
    <vt:lpwstr>118;#IEPR 2017-02-22 Workshop|95869c79-cb24-4767-8265-aaa218f16462;#61;#IEPR Presentations|51277923-a549-4352-9cc5-bcce892adf24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412100</vt:r8>
  </property>
  <property fmtid="{D5CDD505-2E9C-101B-9397-08002B2CF9AE}" pid="10" name="xd_ProgID">
    <vt:lpwstr/>
  </property>
  <property fmtid="{D5CDD505-2E9C-101B-9397-08002B2CF9AE}" pid="11" name="_SourceUrl">
    <vt:lpwstr/>
  </property>
  <property fmtid="{D5CDD505-2E9C-101B-9397-08002B2CF9AE}" pid="12" name="_SharedFileIndex">
    <vt:lpwstr/>
  </property>
  <property fmtid="{D5CDD505-2E9C-101B-9397-08002B2CF9AE}" pid="13" name="TemplateUrl">
    <vt:lpwstr/>
  </property>
</Properties>
</file>