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9" r:id="rId4"/>
    <p:sldId id="266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67" r:id="rId21"/>
    <p:sldId id="262" r:id="rId22"/>
    <p:sldId id="268" r:id="rId23"/>
    <p:sldId id="261" r:id="rId24"/>
    <p:sldId id="264" r:id="rId25"/>
    <p:sldId id="263" r:id="rId26"/>
    <p:sldId id="260" r:id="rId27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94674" autoAdjust="0"/>
  </p:normalViewPr>
  <p:slideViewPr>
    <p:cSldViewPr snapToGrid="0" snapToObjects="1">
      <p:cViewPr varScale="1">
        <p:scale>
          <a:sx n="102" d="100"/>
          <a:sy n="102" d="100"/>
        </p:scale>
        <p:origin x="26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1BD04-D6EC-4E0E-9A3D-D5CB49997A6C}" type="datetime1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51BC0-1930-4C9E-AC77-D232468DC949}" type="datetime1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pic>
        <p:nvPicPr>
          <p:cNvPr id="8" name="Picture 7" descr="2017_CEC Power Point Template_BW-72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54" y="0"/>
            <a:ext cx="9345154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5E51D-3D2C-4443-9936-CFB6D14EBF5D}" type="datetime1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C91A304-CC2F-4DB5-9FA0-3B48737BF220}" type="datetime1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E0E7035-3843-40B2-9CB2-C5E9215CB5DA}" type="datetime1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B22DF96-651F-436C-9FC1-60553DE57400}" type="datetime1">
              <a:rPr lang="en-US" smtClean="0"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D6F359-30AC-412F-9780-1F1F2C1CB6EE}" type="datetime1">
              <a:rPr lang="en-US" smtClean="0"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A10627C-559E-45AE-9F9C-55EA1E3FF07F}" type="datetime1">
              <a:rPr lang="en-US" smtClean="0"/>
              <a:t>10/2/2018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16AF0-652B-42E4-A8F0-5263C3310DFF}" type="datetime1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63BD391-5DFF-47BE-9BBA-BE90DE83549D}" type="datetime1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BC924B7-EDFF-824B-BCE9-3FAD438598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E97A5-11CD-4A33-A146-04F7A47564FC}" type="datetime1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Kelvin.Ke@energy.ca.gov" TargetMode="External"/><Relationship Id="rId2" Type="http://schemas.openxmlformats.org/officeDocument/2006/relationships/hyperlink" Target="mailto:Robert.kennedy@energy.ca.gov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87552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Webinar on Forms and Instructions to Collect Electricity Demand Forecast and Electricity Resource Plan Data from Load-Serving Entities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5307466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Robert Kennedy and Cary Garcia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October 2, 2018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California Energy Commission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Webinar Format and Agenda</a:t>
            </a:r>
            <a:endParaRPr lang="en-US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Introductions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Gotham HTF Book"/>
              </a:rPr>
              <a:t>Format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Arial"/>
              </a:rPr>
              <a:t>Regulations and Authority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Arial"/>
              </a:rPr>
              <a:t>Demand Forms Walkthrough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Arial"/>
              </a:rPr>
              <a:t> </a:t>
            </a:r>
            <a:endParaRPr lang="en-US" dirty="0" smtClean="0">
              <a:solidFill>
                <a:schemeClr val="accent1">
                  <a:lumMod val="75000"/>
                </a:schemeClr>
              </a:solidFill>
              <a:latin typeface="Gotham HTF Book"/>
              <a:cs typeface="Arial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Arial"/>
              </a:rPr>
              <a:t>Supply Forms Walkthrough </a:t>
            </a:r>
            <a:endParaRPr lang="en-US" dirty="0" smtClean="0">
              <a:solidFill>
                <a:schemeClr val="accent1">
                  <a:lumMod val="75000"/>
                </a:schemeClr>
              </a:solidFill>
              <a:latin typeface="Gotham HTF Book"/>
              <a:cs typeface="Arial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Arial"/>
              </a:rPr>
              <a:t>Docket Procedures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Gotham HTF Book"/>
                <a:cs typeface="Arial"/>
              </a:rPr>
              <a:t>Important Dates and Next Steps </a:t>
            </a: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Gotham HTF Book"/>
              <a:cs typeface="Arial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4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Regulations and Authority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10000"/>
          </a:bodyPr>
          <a:lstStyle/>
          <a:p>
            <a:endParaRPr lang="en-US" dirty="0" smtClean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California Public Resources Code Section 25301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– 2019 Integrated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Energy Policy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Report</a:t>
            </a:r>
          </a:p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California Public Resource Code 2516 and 2516.5 provides authority to collect information “on all forms of energy supply, demand…”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Gotham HTF Book"/>
              </a:rPr>
              <a:t>California Code of Regulations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Book"/>
                <a:cs typeface="Times New Roman" panose="02020603050405020304" pitchFamily="18" charset="0"/>
              </a:rPr>
              <a:t>1347 – Electricity Resource Plans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  <a:p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2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9557" y="1972014"/>
            <a:ext cx="7772400" cy="1470025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Demand Forms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5307466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Cary </a:t>
            </a:r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Garcia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October 2, 2018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California Energy Commission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53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300" dirty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Who Must File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LSEs whose annual peak demand in the last two consecutive years exceeded 200 MW. </a:t>
            </a:r>
          </a:p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r>
              <a:rPr lang="en-US" altLang="en-US" sz="2400" kern="0" dirty="0" smtClean="0">
                <a:solidFill>
                  <a:srgbClr val="000000"/>
                </a:solidFill>
                <a:latin typeface="Arial"/>
              </a:rPr>
              <a:t>Including utility </a:t>
            </a: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distribution companies (UDCs), energy service providers (ESPs), community choice aggregators (CCAs)</a:t>
            </a:r>
          </a:p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endParaRPr lang="en-US" altLang="en-US" sz="2400" kern="0" dirty="0">
              <a:solidFill>
                <a:srgbClr val="000000"/>
              </a:solidFill>
              <a:latin typeface="Arial"/>
            </a:endParaRPr>
          </a:p>
          <a:p>
            <a:pPr lvl="1" defTabSz="914400" eaLnBrk="0" fontAlgn="base" hangingPunct="0">
              <a:spcAft>
                <a:spcPct val="0"/>
              </a:spcAft>
              <a:buFontTx/>
              <a:buChar char="–"/>
            </a:pP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UDCs - Forms 1 through 6 and Form 8</a:t>
            </a:r>
          </a:p>
          <a:p>
            <a:pPr lvl="1" defTabSz="914400" eaLnBrk="0" fontAlgn="base" hangingPunct="0">
              <a:spcAft>
                <a:spcPct val="0"/>
              </a:spcAft>
              <a:buFontTx/>
              <a:buChar char="–"/>
            </a:pP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ESPs - Forms 7 and 8</a:t>
            </a:r>
          </a:p>
          <a:p>
            <a:pPr lvl="1" defTabSz="914400" eaLnBrk="0" fontAlgn="base" hangingPunct="0">
              <a:spcAft>
                <a:spcPct val="0"/>
              </a:spcAft>
              <a:buFontTx/>
              <a:buChar char="–"/>
            </a:pP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CCAs - 7.2 and 8.1a </a:t>
            </a:r>
            <a:r>
              <a:rPr lang="en-US" altLang="en-US" sz="2400" kern="0" dirty="0" smtClean="0">
                <a:solidFill>
                  <a:srgbClr val="000000"/>
                </a:solidFill>
                <a:latin typeface="Arial"/>
              </a:rPr>
              <a:t>(CCA</a:t>
            </a: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)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71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2019 Demand Forms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397798"/>
          <a:ext cx="8294913" cy="5425099"/>
        </p:xfrm>
        <a:graphic>
          <a:graphicData uri="http://schemas.openxmlformats.org/drawingml/2006/table">
            <a:tbl>
              <a:tblPr firstRow="1" firstCol="1" bandRow="1"/>
              <a:tblGrid>
                <a:gridCol w="2051431">
                  <a:extLst>
                    <a:ext uri="{9D8B030D-6E8A-4147-A177-3AD203B41FA5}">
                      <a16:colId xmlns:a16="http://schemas.microsoft.com/office/drawing/2014/main" val="1710870313"/>
                    </a:ext>
                  </a:extLst>
                </a:gridCol>
                <a:gridCol w="6243482">
                  <a:extLst>
                    <a:ext uri="{9D8B030D-6E8A-4147-A177-3AD203B41FA5}">
                      <a16:colId xmlns:a16="http://schemas.microsoft.com/office/drawing/2014/main" val="3447455359"/>
                    </a:ext>
                  </a:extLst>
                </a:gridCol>
              </a:tblGrid>
              <a:tr h="471916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7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Form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70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Form Description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3817467"/>
                  </a:ext>
                </a:extLst>
              </a:tr>
              <a:tr h="88090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1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Historical and Forecast Electricity Demand – annual sales and peak demand, private supply, and hourly loads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0835615"/>
                  </a:ext>
                </a:extLst>
              </a:tr>
              <a:tr h="88090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2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Forecast Input Assumptions–economic and demographic assumptions and electricity rate forecasts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7068445"/>
                  </a:ext>
                </a:extLst>
              </a:tr>
              <a:tr h="132136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3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Incremental Demand Side Management Program Impacts, including energy efficiency, demand response, and distributed generation program impacts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80329"/>
                  </a:ext>
                </a:extLst>
              </a:tr>
              <a:tr h="440454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4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Forecast Methodology Documentation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513414"/>
                  </a:ext>
                </a:extLst>
              </a:tr>
              <a:tr h="5288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6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Demand Side Management Methodology Documentation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540071"/>
                  </a:ext>
                </a:extLst>
              </a:tr>
              <a:tr h="440454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7</a:t>
                      </a:r>
                      <a:endParaRPr lang="en-US" sz="240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CCA and ESP Load Forecasts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4306455"/>
                  </a:ext>
                </a:extLst>
              </a:tr>
              <a:tr h="440454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8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  <a:ea typeface="MS Mincho" panose="02020609040205080304" pitchFamily="49" charset="-128"/>
                        <a:cs typeface="LucidaBright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Lucida Bright" panose="02040602050505020304" pitchFamily="18" charset="0"/>
                          <a:ea typeface="MS Mincho" panose="02020609040205080304" pitchFamily="49" charset="-128"/>
                          <a:cs typeface="LucidaBright"/>
                        </a:rPr>
                        <a:t>Price and Rate Forms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8683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37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Deadlines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February </a:t>
            </a:r>
            <a:r>
              <a:rPr lang="en-US" altLang="en-US" sz="2400" b="1" kern="0" dirty="0" smtClean="0">
                <a:solidFill>
                  <a:srgbClr val="000000"/>
                </a:solidFill>
                <a:latin typeface="Arial"/>
              </a:rPr>
              <a:t>11, 2019</a:t>
            </a:r>
            <a:r>
              <a:rPr lang="en-US" altLang="en-US" sz="2400" kern="0" dirty="0" smtClean="0">
                <a:solidFill>
                  <a:srgbClr val="000000"/>
                </a:solidFill>
                <a:latin typeface="Arial"/>
              </a:rPr>
              <a:t> </a:t>
            </a:r>
            <a:endParaRPr lang="en-US" altLang="en-US" sz="2400" kern="0" dirty="0">
              <a:solidFill>
                <a:srgbClr val="000000"/>
              </a:solidFill>
              <a:latin typeface="Arial"/>
            </a:endParaRPr>
          </a:p>
          <a:p>
            <a:pPr lvl="1" defTabSz="914400" eaLnBrk="0" fontAlgn="base" hangingPunct="0">
              <a:spcAft>
                <a:spcPct val="0"/>
              </a:spcAft>
              <a:buFontTx/>
              <a:buChar char="–"/>
            </a:pP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Sales </a:t>
            </a:r>
            <a:r>
              <a:rPr lang="en-US" altLang="en-US" sz="2400" kern="0" dirty="0" smtClean="0">
                <a:solidFill>
                  <a:srgbClr val="000000"/>
                </a:solidFill>
                <a:latin typeface="Arial"/>
              </a:rPr>
              <a:t>1.1a and </a:t>
            </a: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PV Interconnection 1.8 </a:t>
            </a:r>
          </a:p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April </a:t>
            </a:r>
            <a:r>
              <a:rPr lang="en-US" altLang="en-US" sz="2400" b="1" kern="0" dirty="0" smtClean="0">
                <a:solidFill>
                  <a:srgbClr val="000000"/>
                </a:solidFill>
                <a:latin typeface="Arial"/>
              </a:rPr>
              <a:t>15, 2019 </a:t>
            </a:r>
            <a:endParaRPr lang="en-US" altLang="en-US" sz="2400" b="1" kern="0" dirty="0">
              <a:solidFill>
                <a:srgbClr val="000000"/>
              </a:solidFill>
              <a:latin typeface="Arial"/>
            </a:endParaRPr>
          </a:p>
          <a:p>
            <a:pPr lvl="1" defTabSz="914400" eaLnBrk="0" fontAlgn="base" hangingPunct="0">
              <a:spcAft>
                <a:spcPct val="0"/>
              </a:spcAft>
              <a:buFontTx/>
              <a:buChar char="–"/>
            </a:pPr>
            <a:r>
              <a:rPr lang="en-US" altLang="en-US" sz="2400" kern="0" dirty="0" smtClean="0">
                <a:solidFill>
                  <a:srgbClr val="000000"/>
                </a:solidFill>
                <a:latin typeface="Arial"/>
              </a:rPr>
              <a:t>Remaining Forms </a:t>
            </a: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1-7</a:t>
            </a:r>
          </a:p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June </a:t>
            </a:r>
            <a:r>
              <a:rPr lang="en-US" altLang="en-US" sz="2400" b="1" kern="0" dirty="0" smtClean="0">
                <a:solidFill>
                  <a:srgbClr val="000000"/>
                </a:solidFill>
                <a:latin typeface="Arial"/>
              </a:rPr>
              <a:t>3, 2019 </a:t>
            </a:r>
            <a:endParaRPr lang="en-US" altLang="en-US" sz="2400" kern="0" dirty="0">
              <a:solidFill>
                <a:srgbClr val="000000"/>
              </a:solidFill>
              <a:latin typeface="Arial"/>
            </a:endParaRPr>
          </a:p>
          <a:p>
            <a:pPr lvl="1" defTabSz="914400" eaLnBrk="0" fontAlgn="base" hangingPunct="0">
              <a:spcAft>
                <a:spcPct val="0"/>
              </a:spcAft>
              <a:buFontTx/>
              <a:buChar char="–"/>
            </a:pP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Form 8 Retail rate and price forms </a:t>
            </a:r>
          </a:p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endParaRPr lang="en-US" altLang="en-US" sz="2400" kern="0" dirty="0">
              <a:solidFill>
                <a:srgbClr val="000000"/>
              </a:solidFill>
              <a:latin typeface="Arial"/>
            </a:endParaRPr>
          </a:p>
          <a:p>
            <a:pPr lvl="0" defTabSz="914400" eaLnBrk="0" fontAlgn="base" hangingPunct="0">
              <a:spcAft>
                <a:spcPct val="0"/>
              </a:spcAft>
              <a:buFontTx/>
              <a:buChar char="•"/>
            </a:pPr>
            <a:r>
              <a:rPr lang="en-US" altLang="en-US" sz="2400" kern="0" dirty="0">
                <a:solidFill>
                  <a:srgbClr val="000000"/>
                </a:solidFill>
                <a:latin typeface="Arial"/>
              </a:rPr>
              <a:t>LSEs that require additional time may request an extension by submitting a written request to the Executive Director of the Energy Commission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15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Changes for 2019</a:t>
            </a:r>
            <a:endParaRPr lang="en-US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Separate templates </a:t>
            </a:r>
            <a:r>
              <a:rPr lang="en-US" dirty="0" smtClean="0">
                <a:latin typeface="Arial"/>
                <a:cs typeface="Arial"/>
              </a:rPr>
              <a:t>for IOUs</a:t>
            </a:r>
            <a:r>
              <a:rPr lang="en-US" dirty="0">
                <a:latin typeface="Arial"/>
                <a:cs typeface="Arial"/>
              </a:rPr>
              <a:t>, POUs, CCAs, </a:t>
            </a:r>
            <a:r>
              <a:rPr lang="en-US" dirty="0" smtClean="0">
                <a:latin typeface="Arial"/>
                <a:cs typeface="Arial"/>
              </a:rPr>
              <a:t>ESPs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.</a:t>
            </a:r>
          </a:p>
          <a:p>
            <a:r>
              <a:rPr lang="en-US" b="1" dirty="0" smtClean="0">
                <a:latin typeface="Arial"/>
                <a:cs typeface="Arial"/>
              </a:rPr>
              <a:t>Forms removed</a:t>
            </a:r>
            <a:r>
              <a:rPr lang="en-US" dirty="0" smtClean="0">
                <a:latin typeface="Arial"/>
                <a:cs typeface="Arial"/>
              </a:rPr>
              <a:t>: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Forms </a:t>
            </a:r>
            <a:r>
              <a:rPr lang="en-US" dirty="0">
                <a:latin typeface="Arial"/>
                <a:cs typeface="Arial"/>
              </a:rPr>
              <a:t>1.6c-1.6d </a:t>
            </a:r>
            <a:r>
              <a:rPr lang="en-US" dirty="0" smtClean="0">
                <a:latin typeface="Arial"/>
                <a:cs typeface="Arial"/>
              </a:rPr>
              <a:t>Res </a:t>
            </a:r>
            <a:r>
              <a:rPr lang="en-US" dirty="0">
                <a:latin typeface="Arial"/>
                <a:cs typeface="Arial"/>
              </a:rPr>
              <a:t>and </a:t>
            </a:r>
            <a:r>
              <a:rPr lang="en-US" dirty="0" smtClean="0">
                <a:latin typeface="Arial"/>
                <a:cs typeface="Arial"/>
              </a:rPr>
              <a:t>Non-Res </a:t>
            </a:r>
            <a:r>
              <a:rPr lang="en-US" dirty="0" err="1">
                <a:latin typeface="Arial"/>
                <a:cs typeface="Arial"/>
              </a:rPr>
              <a:t>Loadshapes</a:t>
            </a:r>
            <a:r>
              <a:rPr lang="en-US" dirty="0" smtClean="0">
                <a:latin typeface="Arial"/>
                <a:cs typeface="Arial"/>
              </a:rPr>
              <a:t>;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Form </a:t>
            </a:r>
            <a:r>
              <a:rPr lang="en-US" dirty="0">
                <a:latin typeface="Arial"/>
                <a:cs typeface="Arial"/>
              </a:rPr>
              <a:t>3.3 Cumulative Incremental Impacts of Distributed Generation; </a:t>
            </a:r>
            <a:endParaRPr lang="en-US" dirty="0" smtClean="0">
              <a:latin typeface="Arial"/>
              <a:cs typeface="Arial"/>
            </a:endParaRPr>
          </a:p>
          <a:p>
            <a:pPr lvl="1"/>
            <a:r>
              <a:rPr lang="en-US" dirty="0" smtClean="0">
                <a:latin typeface="Arial"/>
                <a:cs typeface="Arial"/>
              </a:rPr>
              <a:t>and </a:t>
            </a:r>
            <a:r>
              <a:rPr lang="en-US" dirty="0">
                <a:latin typeface="Arial"/>
                <a:cs typeface="Arial"/>
              </a:rPr>
              <a:t>Form 8.2 Monthly Residential Sales by Baseline are no longer required.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439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Changes for 2019</a:t>
            </a:r>
            <a:endParaRPr lang="en-US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Forms </a:t>
            </a:r>
            <a:r>
              <a:rPr lang="en-US" b="1" dirty="0">
                <a:latin typeface="Arial"/>
                <a:cs typeface="Arial"/>
              </a:rPr>
              <a:t>1.7a, 1.7b, and 1.7c </a:t>
            </a:r>
            <a:r>
              <a:rPr lang="en-US" dirty="0">
                <a:latin typeface="Arial"/>
                <a:cs typeface="Arial"/>
              </a:rPr>
              <a:t>were updated to streamline collection of </a:t>
            </a:r>
            <a:r>
              <a:rPr lang="en-US" dirty="0" smtClean="0">
                <a:latin typeface="Arial"/>
                <a:cs typeface="Arial"/>
              </a:rPr>
              <a:t>DER impacts</a:t>
            </a:r>
          </a:p>
          <a:p>
            <a:r>
              <a:rPr lang="en-US" b="1" dirty="0" smtClean="0">
                <a:latin typeface="Arial"/>
                <a:cs typeface="Arial"/>
              </a:rPr>
              <a:t>Form </a:t>
            </a:r>
            <a:r>
              <a:rPr lang="en-US" b="1" dirty="0">
                <a:latin typeface="Arial"/>
                <a:cs typeface="Arial"/>
              </a:rPr>
              <a:t>4 </a:t>
            </a:r>
            <a:r>
              <a:rPr lang="en-US" dirty="0">
                <a:latin typeface="Arial"/>
                <a:cs typeface="Arial"/>
              </a:rPr>
              <a:t>was updated to </a:t>
            </a:r>
            <a:r>
              <a:rPr lang="en-US" dirty="0" smtClean="0">
                <a:latin typeface="Arial"/>
                <a:cs typeface="Arial"/>
              </a:rPr>
              <a:t>include </a:t>
            </a:r>
            <a:r>
              <a:rPr lang="en-US" dirty="0">
                <a:latin typeface="Arial"/>
                <a:cs typeface="Arial"/>
              </a:rPr>
              <a:t>a description of the data and methodology used to prepare forecast of DERs</a:t>
            </a:r>
            <a:r>
              <a:rPr lang="en-US" dirty="0" smtClean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9837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Changes for 2019</a:t>
            </a:r>
            <a:endParaRPr lang="en-US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Forms </a:t>
            </a:r>
            <a:r>
              <a:rPr lang="en-US" b="1" dirty="0">
                <a:latin typeface="Arial"/>
                <a:cs typeface="Arial"/>
              </a:rPr>
              <a:t>8.1a-8.1b</a:t>
            </a:r>
            <a:r>
              <a:rPr lang="en-US" dirty="0">
                <a:latin typeface="Arial"/>
                <a:cs typeface="Arial"/>
              </a:rPr>
              <a:t>, revenue requirements, received minor updates. </a:t>
            </a:r>
            <a:endParaRPr lang="en-US" dirty="0" smtClean="0">
              <a:latin typeface="Arial"/>
              <a:cs typeface="Arial"/>
            </a:endParaRPr>
          </a:p>
          <a:p>
            <a:pPr lvl="1"/>
            <a:r>
              <a:rPr lang="en-US" dirty="0" smtClean="0">
                <a:latin typeface="Arial"/>
                <a:cs typeface="Arial"/>
              </a:rPr>
              <a:t>New line items for data previously reported in aggregate. 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5776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412" y="274638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Form 8.1a Updates</a:t>
            </a:r>
            <a:endParaRPr lang="en-US" dirty="0">
              <a:solidFill>
                <a:srgbClr val="254061"/>
              </a:solidFill>
              <a:latin typeface="Gotham HTF Medium"/>
              <a:cs typeface="Gotham HTF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Procurement costs for storage resources</a:t>
            </a:r>
          </a:p>
          <a:p>
            <a:pPr lvl="0"/>
            <a:r>
              <a:rPr lang="en-US" dirty="0"/>
              <a:t>Catastrophic event memoranda accounts</a:t>
            </a:r>
          </a:p>
          <a:p>
            <a:pPr lvl="0"/>
            <a:r>
              <a:rPr lang="en-US" dirty="0"/>
              <a:t>Greenhouse gas allowance proceeds returned to customers</a:t>
            </a:r>
          </a:p>
          <a:p>
            <a:pPr lvl="0"/>
            <a:r>
              <a:rPr lang="en-US" dirty="0"/>
              <a:t>An “All Other” revenue requirement category for both generation and distribution revenue requirements </a:t>
            </a:r>
          </a:p>
          <a:p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155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0789" y="249466"/>
            <a:ext cx="7628709" cy="11430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254061"/>
                </a:solidFill>
                <a:latin typeface="Gotham HTF Medium"/>
                <a:cs typeface="Gotham HTF Medium"/>
              </a:rPr>
              <a:t>Form 1.8: PV Interconnection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Requests behind-the-meter PV system interconnection data from UDCs</a:t>
            </a:r>
          </a:p>
          <a:p>
            <a:r>
              <a:rPr lang="en-US" dirty="0"/>
              <a:t>For years </a:t>
            </a:r>
            <a:r>
              <a:rPr lang="en-US" sz="3200" dirty="0" smtClean="0"/>
              <a:t>2014 – 2018 provide:</a:t>
            </a:r>
          </a:p>
          <a:p>
            <a:pPr lvl="2"/>
            <a:r>
              <a:rPr lang="en-US" sz="2800" dirty="0" smtClean="0"/>
              <a:t>Total # of BTM PV systems</a:t>
            </a:r>
          </a:p>
          <a:p>
            <a:pPr lvl="2"/>
            <a:r>
              <a:rPr lang="en-US" sz="2800" dirty="0"/>
              <a:t>Total capacity of BTM PV systems in kW (AC</a:t>
            </a:r>
            <a:r>
              <a:rPr lang="en-US" sz="2800" dirty="0" smtClean="0"/>
              <a:t>)</a:t>
            </a:r>
          </a:p>
          <a:p>
            <a:pPr lvl="3"/>
            <a:r>
              <a:rPr lang="en-US" sz="2400" dirty="0" smtClean="0"/>
              <a:t>Grouped by </a:t>
            </a:r>
            <a:r>
              <a:rPr lang="en-US" sz="2400" dirty="0" err="1"/>
              <a:t>Zipcode</a:t>
            </a:r>
            <a:r>
              <a:rPr lang="en-US" sz="2400" dirty="0"/>
              <a:t>, county, </a:t>
            </a:r>
            <a:r>
              <a:rPr lang="en-US" sz="2400" dirty="0" smtClean="0"/>
              <a:t>interconnection </a:t>
            </a:r>
            <a:r>
              <a:rPr lang="en-US" sz="2400" dirty="0"/>
              <a:t>year and month, and customer class</a:t>
            </a:r>
          </a:p>
          <a:p>
            <a:pPr lvl="1"/>
            <a:endParaRPr lang="en-US" b="1" dirty="0"/>
          </a:p>
          <a:p>
            <a:pPr lvl="2"/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0343" y="248830"/>
            <a:ext cx="8033657" cy="1143000"/>
          </a:xfrm>
        </p:spPr>
        <p:txBody>
          <a:bodyPr/>
          <a:lstStyle/>
          <a:p>
            <a:r>
              <a:rPr lang="en-US" dirty="0">
                <a:solidFill>
                  <a:srgbClr val="254061"/>
                </a:solidFill>
                <a:latin typeface="Gotham HTF Medium"/>
                <a:cs typeface="Gotham HTF Medium"/>
              </a:rPr>
              <a:t>Form 1.8: PV Interconnection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" y="2403092"/>
            <a:ext cx="9141549" cy="248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00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408" y="4268870"/>
            <a:ext cx="2121592" cy="16643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48830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254061"/>
                </a:solidFill>
                <a:latin typeface="Gotham HTF Medium"/>
                <a:cs typeface="Gotham HTF Medium"/>
              </a:rPr>
              <a:t>Public Datasets Don’t Provide </a:t>
            </a:r>
            <a:r>
              <a:rPr lang="en-US" sz="3600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/>
            </a:r>
            <a:br>
              <a:rPr lang="en-US" sz="3600" dirty="0" smtClean="0">
                <a:solidFill>
                  <a:srgbClr val="254061"/>
                </a:solidFill>
                <a:latin typeface="Gotham HTF Medium"/>
                <a:cs typeface="Gotham HTF Medium"/>
              </a:rPr>
            </a:br>
            <a:r>
              <a:rPr lang="en-US" sz="3600" dirty="0" smtClean="0">
                <a:solidFill>
                  <a:srgbClr val="254061"/>
                </a:solidFill>
                <a:latin typeface="Gotham HTF Medium"/>
                <a:cs typeface="Gotham HTF Medium"/>
              </a:rPr>
              <a:t>a </a:t>
            </a:r>
            <a:r>
              <a:rPr lang="en-US" sz="3600" dirty="0">
                <a:solidFill>
                  <a:srgbClr val="254061"/>
                </a:solidFill>
                <a:latin typeface="Gotham HTF Medium"/>
                <a:cs typeface="Gotham HTF Medium"/>
              </a:rPr>
              <a:t>Complete Picture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6591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Existing data sources are incomplete or have been discontinued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PV incentive program data</a:t>
            </a:r>
          </a:p>
          <a:p>
            <a:pPr lvl="1"/>
            <a:r>
              <a:rPr lang="en-US" dirty="0"/>
              <a:t>Programs are either expired or winding down</a:t>
            </a:r>
          </a:p>
          <a:p>
            <a:pPr lvl="2"/>
            <a:r>
              <a:rPr lang="en-US" dirty="0"/>
              <a:t>California Solar Initiative (CSI)</a:t>
            </a:r>
          </a:p>
          <a:p>
            <a:pPr lvl="2"/>
            <a:r>
              <a:rPr lang="en-US" dirty="0"/>
              <a:t>Publicly Owned Utilities SB1 Solar Program (SB1 POU)</a:t>
            </a:r>
          </a:p>
          <a:p>
            <a:pPr lvl="1"/>
            <a:r>
              <a:rPr lang="en-US" dirty="0"/>
              <a:t>More customers are installing systems without participating in programs</a:t>
            </a:r>
          </a:p>
          <a:p>
            <a:r>
              <a:rPr lang="en-US" dirty="0"/>
              <a:t>PV interconnection data</a:t>
            </a:r>
          </a:p>
          <a:p>
            <a:pPr lvl="1"/>
            <a:r>
              <a:rPr lang="en-US" dirty="0"/>
              <a:t>NEM Interconnection dataset by CPUC.</a:t>
            </a:r>
          </a:p>
          <a:p>
            <a:pPr lvl="2"/>
            <a:r>
              <a:rPr lang="en-US" dirty="0"/>
              <a:t>Only covers IOU interconnection data.</a:t>
            </a:r>
          </a:p>
          <a:p>
            <a:pPr lvl="2"/>
            <a:r>
              <a:rPr lang="en-US" dirty="0"/>
              <a:t>Data does not include non-export PV systems.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282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4883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254061"/>
                </a:solidFill>
                <a:latin typeface="Gotham HTF Medium"/>
                <a:cs typeface="Gotham HTF Medium"/>
              </a:rPr>
              <a:t>Transitioning</a:t>
            </a:r>
            <a:r>
              <a:rPr lang="en-US" b="1" dirty="0"/>
              <a:t> </a:t>
            </a:r>
            <a:r>
              <a:rPr lang="en-US" sz="3600" dirty="0">
                <a:solidFill>
                  <a:srgbClr val="254061"/>
                </a:solidFill>
                <a:latin typeface="Gotham HTF Medium"/>
                <a:cs typeface="Gotham HTF Medium"/>
              </a:rPr>
              <a:t>to the Future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…but not quite there yet.</a:t>
            </a:r>
          </a:p>
          <a:p>
            <a:r>
              <a:rPr lang="en-US" dirty="0"/>
              <a:t>Form 1306C data allows staff to analyze and forecast PV adoption at a more disaggregate level.</a:t>
            </a:r>
          </a:p>
          <a:p>
            <a:pPr lvl="1"/>
            <a:r>
              <a:rPr lang="en-US" dirty="0" smtClean="0"/>
              <a:t>Working </a:t>
            </a:r>
            <a:r>
              <a:rPr lang="en-US" dirty="0"/>
              <a:t>with the </a:t>
            </a:r>
            <a:r>
              <a:rPr lang="en-US" dirty="0" smtClean="0"/>
              <a:t>NREL to </a:t>
            </a:r>
            <a:r>
              <a:rPr lang="en-US" dirty="0"/>
              <a:t>develop a PV adoption </a:t>
            </a:r>
            <a:r>
              <a:rPr lang="en-US" dirty="0" smtClean="0"/>
              <a:t>model using disaggregate </a:t>
            </a:r>
            <a:r>
              <a:rPr lang="en-US" dirty="0"/>
              <a:t>data.</a:t>
            </a:r>
          </a:p>
          <a:p>
            <a:r>
              <a:rPr lang="en-US" dirty="0"/>
              <a:t>Form 1.8 Interconnection data have been accurate and comprehensive datasets.</a:t>
            </a:r>
          </a:p>
          <a:p>
            <a:pPr lvl="1"/>
            <a:r>
              <a:rPr lang="en-US" dirty="0"/>
              <a:t>V</a:t>
            </a:r>
            <a:r>
              <a:rPr lang="en-US" dirty="0" smtClean="0"/>
              <a:t>erify </a:t>
            </a:r>
            <a:r>
              <a:rPr lang="en-US" dirty="0"/>
              <a:t>accuracy and completeness of 1306C submissions before transitioning to relying solely on </a:t>
            </a:r>
            <a:r>
              <a:rPr lang="en-US" dirty="0" smtClean="0"/>
              <a:t>1306C.</a:t>
            </a:r>
            <a:endParaRPr lang="en-US" dirty="0"/>
          </a:p>
          <a:p>
            <a:pPr lvl="1"/>
            <a:r>
              <a:rPr lang="en-US" dirty="0" smtClean="0"/>
              <a:t>Reliable data </a:t>
            </a:r>
            <a:r>
              <a:rPr lang="en-US" dirty="0"/>
              <a:t>source if issues arise with 1306C data submission or data processing. 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09600" y="17526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824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Form 1.7a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84" y="1557809"/>
            <a:ext cx="7754432" cy="1152686"/>
          </a:xfrm>
          <a:noFill/>
          <a:ln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2421"/>
            <a:ext cx="9144000" cy="7735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2182"/>
            <a:ext cx="9144000" cy="10117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40361"/>
            <a:ext cx="9144000" cy="100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0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9166" y="274638"/>
            <a:ext cx="7197634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Form 1.7b – Installed Capacity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9" y="1602445"/>
            <a:ext cx="8569233" cy="997063"/>
          </a:xfrm>
          <a:ln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3834"/>
            <a:ext cx="9144000" cy="1303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80148"/>
            <a:ext cx="9144000" cy="130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21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Form 1.7c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18" y="1841864"/>
            <a:ext cx="9290112" cy="1998714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981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Questions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77" y="1697004"/>
            <a:ext cx="7318925" cy="4429475"/>
          </a:xfrm>
        </p:spPr>
      </p:pic>
    </p:spTree>
    <p:extLst>
      <p:ext uri="{BB962C8B-B14F-4D97-AF65-F5344CB8AC3E}">
        <p14:creationId xmlns:p14="http://schemas.microsoft.com/office/powerpoint/2010/main" val="224186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9557" y="1972014"/>
            <a:ext cx="7772400" cy="1470025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Supply</a:t>
            </a:r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Gotham HTF Medium"/>
                <a:cs typeface="Gotham HTF Medium"/>
              </a:rPr>
              <a:t> Forms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5307466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Robert Kennedy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 smtClean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October 2, 2018</a:t>
            </a:r>
            <a:endParaRPr lang="en-US" sz="1400" dirty="0">
              <a:solidFill>
                <a:schemeClr val="accent1">
                  <a:lumMod val="75000"/>
                </a:scheme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Gotham HTF Medium"/>
                <a:cs typeface="Gotham HTF Medium"/>
              </a:rPr>
              <a:t>California Energy Commission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74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638" y="274638"/>
            <a:ext cx="8229600" cy="1143000"/>
          </a:xfrm>
        </p:spPr>
        <p:txBody>
          <a:bodyPr/>
          <a:lstStyle/>
          <a:p>
            <a:r>
              <a:rPr lang="en-US" dirty="0" smtClean="0"/>
              <a:t>Supply Forms- Who </a:t>
            </a:r>
            <a:r>
              <a:rPr lang="en-US" dirty="0" smtClean="0"/>
              <a:t>Reports What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89" y="1734532"/>
            <a:ext cx="7720552" cy="463154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85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9051" y="274638"/>
            <a:ext cx="8229600" cy="1143000"/>
          </a:xfrm>
        </p:spPr>
        <p:txBody>
          <a:bodyPr/>
          <a:lstStyle/>
          <a:p>
            <a:r>
              <a:rPr lang="en-US" dirty="0" smtClean="0"/>
              <a:t>Supply Forms - Proposed Timeline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Business Meeting Date: November 7, 2018</a:t>
            </a:r>
          </a:p>
          <a:p>
            <a:endParaRPr lang="en-US" dirty="0" smtClean="0"/>
          </a:p>
          <a:p>
            <a:r>
              <a:rPr lang="en-US" dirty="0" smtClean="0"/>
              <a:t>Proposed Due Date: April 19, 2019 for POUs, ESPs, and CCAs* </a:t>
            </a:r>
          </a:p>
          <a:p>
            <a:endParaRPr lang="en-US" dirty="0"/>
          </a:p>
          <a:p>
            <a:r>
              <a:rPr lang="en-US" dirty="0" smtClean="0"/>
              <a:t>Proposed Due Date: April 26, 2019 for IOUs.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*Publicly owned utility (POU); Electric service provider (ESP); Community choice aggregator (CCA)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95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151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Supply Forms- Changes </a:t>
            </a:r>
            <a:r>
              <a:rPr lang="en-US" dirty="0" smtClean="0"/>
              <a:t>from Last Report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S-1 and S-2 forms have been re-arranged and re-named.</a:t>
            </a:r>
          </a:p>
          <a:p>
            <a:r>
              <a:rPr lang="en-US" dirty="0" smtClean="0"/>
              <a:t>Individual hydroelectric capacity must not be listed.</a:t>
            </a:r>
          </a:p>
          <a:p>
            <a:r>
              <a:rPr lang="en-US" dirty="0" smtClean="0"/>
              <a:t>Cells were greyed out and protected to promote more correct data entry.</a:t>
            </a:r>
          </a:p>
          <a:p>
            <a:r>
              <a:rPr lang="en-US" dirty="0" smtClean="0"/>
              <a:t>Instructions have been re-written.</a:t>
            </a:r>
          </a:p>
          <a:p>
            <a:r>
              <a:rPr lang="en-US" dirty="0" smtClean="0"/>
              <a:t>Request to forecast out to year 2030.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81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Supply Forms </a:t>
            </a:r>
            <a:r>
              <a:rPr lang="en-US" dirty="0" smtClean="0"/>
              <a:t>Walkthrough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Administration Information</a:t>
            </a:r>
          </a:p>
          <a:p>
            <a:r>
              <a:rPr lang="en-US" dirty="0" smtClean="0"/>
              <a:t>S-1 Capacity/Energy Procurement Requirement Form </a:t>
            </a:r>
          </a:p>
          <a:p>
            <a:r>
              <a:rPr lang="en-US" dirty="0" smtClean="0"/>
              <a:t>S-2 Capacity/Energy Supply Resources Form</a:t>
            </a:r>
          </a:p>
          <a:p>
            <a:r>
              <a:rPr lang="en-US" dirty="0" smtClean="0"/>
              <a:t>S-3 2018 Small Publicly Owned Utility Hourly Loads</a:t>
            </a:r>
          </a:p>
          <a:p>
            <a:r>
              <a:rPr lang="en-US" dirty="0" smtClean="0"/>
              <a:t>S-5 Bilateral Contracts and Power Purchase Agreements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27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Docket Procedures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Submit Questions, Reports to the Docket</a:t>
            </a:r>
          </a:p>
          <a:p>
            <a:pPr lvl="1"/>
            <a:r>
              <a:rPr lang="en-US" dirty="0" smtClean="0"/>
              <a:t>19-IEPR-02 – Electricity Resource Plans</a:t>
            </a:r>
          </a:p>
          <a:p>
            <a:pPr lvl="1"/>
            <a:r>
              <a:rPr lang="en-US" dirty="0" smtClean="0"/>
              <a:t>19-IEPR-03 – Electricity and Natural Gas Demand Forecast</a:t>
            </a:r>
          </a:p>
          <a:p>
            <a:r>
              <a:rPr lang="en-US" dirty="0" smtClean="0"/>
              <a:t>Request Confidentiality</a:t>
            </a:r>
          </a:p>
          <a:p>
            <a:r>
              <a:rPr lang="en-US" dirty="0" smtClean="0"/>
              <a:t>Request Submittal </a:t>
            </a:r>
            <a:r>
              <a:rPr lang="en-US" dirty="0" smtClean="0"/>
              <a:t>Extension</a:t>
            </a:r>
          </a:p>
          <a:p>
            <a:r>
              <a:rPr lang="en-US" dirty="0" smtClean="0"/>
              <a:t>Comments are due to the docket by Friday, October 12,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791853"/>
            <a:ext cx="7772400" cy="460028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78351" y="1150070"/>
            <a:ext cx="6042581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Contact Information: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 smtClean="0"/>
              <a:t>Supply Forms: Robert Kennedy</a:t>
            </a:r>
          </a:p>
          <a:p>
            <a:pPr algn="ctr"/>
            <a:r>
              <a:rPr lang="en-US" sz="2800" dirty="0" smtClean="0"/>
              <a:t>(916) 654-5180</a:t>
            </a:r>
          </a:p>
          <a:p>
            <a:pPr algn="ctr"/>
            <a:r>
              <a:rPr lang="en-US" sz="2800" dirty="0" smtClean="0">
                <a:hlinkClick r:id="rId2"/>
              </a:rPr>
              <a:t>Robert.kennedy@energy.ca.gov</a:t>
            </a:r>
            <a:endParaRPr lang="en-US" sz="2800" dirty="0" smtClean="0"/>
          </a:p>
          <a:p>
            <a:pPr algn="ctr"/>
            <a:endParaRPr lang="en-US" sz="2800" dirty="0"/>
          </a:p>
          <a:p>
            <a:pPr algn="ctr"/>
            <a:r>
              <a:rPr lang="en-US" sz="2800" dirty="0" smtClean="0"/>
              <a:t>Demand Forms: </a:t>
            </a:r>
            <a:r>
              <a:rPr lang="en-US" sz="2800" dirty="0" smtClean="0"/>
              <a:t>Kelvin </a:t>
            </a:r>
            <a:r>
              <a:rPr lang="en-US" sz="2800" dirty="0" err="1" smtClean="0"/>
              <a:t>Ke</a:t>
            </a:r>
            <a:endParaRPr lang="en-US" sz="2800" dirty="0" smtClean="0"/>
          </a:p>
          <a:p>
            <a:pPr algn="ctr"/>
            <a:r>
              <a:rPr lang="en-US" sz="2800" dirty="0" smtClean="0"/>
              <a:t>(916) </a:t>
            </a:r>
            <a:r>
              <a:rPr lang="en-US" sz="2800" dirty="0" smtClean="0"/>
              <a:t>654-4502</a:t>
            </a:r>
            <a:endParaRPr lang="en-US" sz="2800" dirty="0" smtClean="0"/>
          </a:p>
          <a:p>
            <a:pPr algn="ctr"/>
            <a:r>
              <a:rPr lang="en-US" sz="2800" dirty="0" smtClean="0">
                <a:hlinkClick r:id="rId3"/>
              </a:rPr>
              <a:t>Kelvin.Ke</a:t>
            </a:r>
            <a:r>
              <a:rPr lang="en-US" sz="2800" dirty="0" smtClean="0">
                <a:hlinkClick r:id="rId3"/>
              </a:rPr>
              <a:t>@energy.ca.gov</a:t>
            </a:r>
            <a:endParaRPr lang="en-US" sz="2800" dirty="0" smtClean="0"/>
          </a:p>
          <a:p>
            <a:pPr algn="ctr"/>
            <a:endParaRPr lang="en-US" sz="2800" dirty="0"/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890</Words>
  <Application>Microsoft Office PowerPoint</Application>
  <PresentationFormat>On-screen Show (4:3)</PresentationFormat>
  <Paragraphs>160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Calibri</vt:lpstr>
      <vt:lpstr>Gotham HTF Book</vt:lpstr>
      <vt:lpstr>Gotham HTF Medium</vt:lpstr>
      <vt:lpstr>Lucida Bright</vt:lpstr>
      <vt:lpstr>LucidaBright</vt:lpstr>
      <vt:lpstr>MS Mincho</vt:lpstr>
      <vt:lpstr>Times New Roman</vt:lpstr>
      <vt:lpstr>Office Theme</vt:lpstr>
      <vt:lpstr>Webinar on Forms and Instructions to Collect Electricity Demand Forecast and Electricity Resource Plan Data from Load-Serving Entities</vt:lpstr>
      <vt:lpstr>Webinar Format and Agenda</vt:lpstr>
      <vt:lpstr>Regulations and Authority</vt:lpstr>
      <vt:lpstr>Demand Forms</vt:lpstr>
      <vt:lpstr>Who Must File</vt:lpstr>
      <vt:lpstr>2019 Demand Forms</vt:lpstr>
      <vt:lpstr>Deadlines</vt:lpstr>
      <vt:lpstr>Changes for 2019</vt:lpstr>
      <vt:lpstr>Changes for 2019</vt:lpstr>
      <vt:lpstr>Changes for 2019</vt:lpstr>
      <vt:lpstr>Form 8.1a Updates</vt:lpstr>
      <vt:lpstr>Form 1.8: PV Interconnection</vt:lpstr>
      <vt:lpstr>Form 1.8: PV Interconnection</vt:lpstr>
      <vt:lpstr>Public Datasets Don’t Provide  a Complete Picture</vt:lpstr>
      <vt:lpstr>Transitioning to the Future</vt:lpstr>
      <vt:lpstr>Form 1.7a</vt:lpstr>
      <vt:lpstr>Form 1.7b – Installed Capacity</vt:lpstr>
      <vt:lpstr>Form 1.7c</vt:lpstr>
      <vt:lpstr>Questions</vt:lpstr>
      <vt:lpstr>Supply Forms</vt:lpstr>
      <vt:lpstr>Supply Forms- Who Reports What</vt:lpstr>
      <vt:lpstr>Supply Forms - Proposed Timeline </vt:lpstr>
      <vt:lpstr>Supply Forms- Changes from Last Report</vt:lpstr>
      <vt:lpstr>Supply Forms Walkthrough</vt:lpstr>
      <vt:lpstr>Docket Procedures </vt:lpstr>
      <vt:lpstr>PowerPoint Presentation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California Energy Commission</dc:creator>
  <cp:lastModifiedBy>Kennedy, Robert@Energy</cp:lastModifiedBy>
  <cp:revision>46</cp:revision>
  <cp:lastPrinted>2018-10-02T18:45:43Z</cp:lastPrinted>
  <dcterms:created xsi:type="dcterms:W3CDTF">2017-05-04T20:00:37Z</dcterms:created>
  <dcterms:modified xsi:type="dcterms:W3CDTF">2018-10-02T20:26:04Z</dcterms:modified>
</cp:coreProperties>
</file>