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19"/>
  </p:notesMasterIdLst>
  <p:sldIdLst>
    <p:sldId id="274" r:id="rId6"/>
    <p:sldId id="287" r:id="rId7"/>
    <p:sldId id="279" r:id="rId8"/>
    <p:sldId id="280" r:id="rId9"/>
    <p:sldId id="281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86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0521" autoAdjust="0"/>
  </p:normalViewPr>
  <p:slideViewPr>
    <p:cSldViewPr>
      <p:cViewPr varScale="1">
        <p:scale>
          <a:sx n="69" d="100"/>
          <a:sy n="69" d="100"/>
        </p:scale>
        <p:origin x="-1160" y="-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2/15/2017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092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Updated 1252013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17155-B472-4265-BBBA-A8C8614223C1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0104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Updated 1252013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17155-B472-4265-BBBA-A8C8614223C1}" type="slidenum">
              <a:rPr lang="en-US" altLang="en-US" smtClean="0"/>
              <a:pPr/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18133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dirty="0" smtClean="0"/>
              <a:t>Example for last bullet: efficiency, electric vehicle characteristics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17155-B472-4265-BBBA-A8C8614223C1}" type="slidenum">
              <a:rPr lang="en-US" altLang="en-US" smtClean="0"/>
              <a:pPr/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3332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Examples for last bullet include treatment of efficiency, climate change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480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 that low and high cases not available yet. Will discuss mid</a:t>
            </a:r>
            <a:r>
              <a:rPr lang="en-US" baseline="0" dirty="0" smtClean="0"/>
              <a:t> case.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859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Less international migration. Growth averages</a:t>
            </a:r>
            <a:r>
              <a:rPr lang="en-US" baseline="0" dirty="0" smtClean="0"/>
              <a:t> 0.75% per year.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416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Reflects lower</a:t>
            </a:r>
            <a:r>
              <a:rPr lang="en-US" baseline="0" dirty="0" smtClean="0"/>
              <a:t> growth in population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4164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Reflects lower growth in population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416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Stronger rebound after</a:t>
            </a:r>
            <a:r>
              <a:rPr lang="en-US" baseline="0" dirty="0" smtClean="0"/>
              <a:t> downturn/flattening in 2020.</a:t>
            </a:r>
          </a:p>
          <a:p>
            <a:r>
              <a:rPr lang="en-US" baseline="0" dirty="0" smtClean="0"/>
              <a:t>Overall, slight decrease in res and industrial sector energy use, slight increase in commercial. </a:t>
            </a:r>
          </a:p>
          <a:p>
            <a:r>
              <a:rPr lang="en-US" baseline="0" dirty="0" smtClean="0"/>
              <a:t>However, things could change a lot for revised forecast depending on Trump administration.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41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nergy.ca.gov/2017_energypolic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153400" cy="1219200"/>
          </a:xfrm>
        </p:spPr>
        <p:txBody>
          <a:bodyPr/>
          <a:lstStyle/>
          <a:p>
            <a:r>
              <a:rPr lang="en-US" sz="4400" dirty="0" smtClean="0">
                <a:latin typeface="Arial" charset="0"/>
              </a:rPr>
              <a:t> </a:t>
            </a:r>
            <a:r>
              <a:rPr lang="en-US" dirty="0" smtClean="0">
                <a:latin typeface="Arial" charset="0"/>
              </a:rPr>
              <a:t>2017 IEPR Common Cases:</a:t>
            </a:r>
            <a:br>
              <a:rPr lang="en-US" dirty="0" smtClean="0">
                <a:latin typeface="Arial" charset="0"/>
              </a:rPr>
            </a:br>
            <a:r>
              <a:rPr lang="en-US" dirty="0" smtClean="0">
                <a:latin typeface="Arial" charset="0"/>
              </a:rPr>
              <a:t> Introduction, Overview, and Econ-Demo Assumptions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2667000"/>
            <a:ext cx="7086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8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IEPR Workshop on Inputs and Assumptions for IEPR Modeling and Forecasting Activities 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endParaRPr lang="en-US" sz="2000" kern="0" dirty="0" smtClean="0"/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February </a:t>
            </a:r>
            <a:r>
              <a:rPr lang="en-US" sz="2000" kern="0" dirty="0" smtClean="0"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, 2017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Chris </a:t>
            </a:r>
            <a:r>
              <a:rPr lang="en-US" sz="2000" kern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Kavalec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Energy Assessments Division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Chris.Kavalec@energy.ca.gov / 916-654-5184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Purpose of “Common Cases”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Three cases that translate across analyses within EAD</a:t>
            </a:r>
          </a:p>
          <a:p>
            <a:r>
              <a:rPr lang="en-US" dirty="0" smtClean="0"/>
              <a:t>Simplifies transfer from one modeling system to another</a:t>
            </a:r>
          </a:p>
          <a:p>
            <a:r>
              <a:rPr lang="en-US" dirty="0" smtClean="0"/>
              <a:t>Consistent analytical basis for policy discussion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44251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1066800"/>
          </a:xfrm>
        </p:spPr>
        <p:txBody>
          <a:bodyPr/>
          <a:lstStyle/>
          <a:p>
            <a:r>
              <a:rPr lang="en-US" dirty="0" smtClean="0">
                <a:latin typeface="Arial" charset="0"/>
              </a:rPr>
              <a:t>Common Cases Begin With CEDU 2016 Demand Forecast</a:t>
            </a:r>
            <a:endParaRPr lang="en-US" dirty="0">
              <a:latin typeface="Arial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33400" y="2362201"/>
            <a:ext cx="8077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lang="en-US" sz="3200" kern="0" dirty="0" smtClean="0">
                <a:latin typeface="Arial" pitchFamily="34" charset="0"/>
                <a:cs typeface="Arial" pitchFamily="34" charset="0"/>
              </a:rPr>
              <a:t>EAD modeling requires starter values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Iteration through electricity dispatch, NAMGAS, and electricity rates to transportation and electricity and natural gas demand forecasts (CED 2017)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Preliminary CED 2017 used for 2</a:t>
            </a:r>
            <a:r>
              <a:rPr kumimoji="0" lang="en-US" sz="32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nd</a:t>
            </a:r>
            <a:r>
              <a:rPr kumimoji="0" lang="en-US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iteration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ent Arrow 14"/>
          <p:cNvSpPr/>
          <p:nvPr/>
        </p:nvSpPr>
        <p:spPr bwMode="auto">
          <a:xfrm rot="18534601">
            <a:off x="4728549" y="3357448"/>
            <a:ext cx="1423791" cy="495300"/>
          </a:xfrm>
          <a:prstGeom prst="bentArrow">
            <a:avLst>
              <a:gd name="adj1" fmla="val 40000"/>
              <a:gd name="adj2" fmla="val 36667"/>
              <a:gd name="adj3" fmla="val 25000"/>
              <a:gd name="adj4" fmla="val 43750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Graphical Representation of Iterative Modeling Process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 bwMode="auto">
          <a:xfrm>
            <a:off x="2286000" y="2514600"/>
            <a:ext cx="762000" cy="38100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6900" y="2085439"/>
            <a:ext cx="1660691" cy="923330"/>
          </a:xfrm>
          <a:prstGeom prst="rect">
            <a:avLst/>
          </a:prstGeom>
          <a:solidFill>
            <a:srgbClr val="FFCC66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North American Gas Model</a:t>
            </a:r>
            <a:endParaRPr lang="en-US" sz="1800" dirty="0"/>
          </a:p>
        </p:txBody>
      </p:sp>
      <p:sp>
        <p:nvSpPr>
          <p:cNvPr id="10" name="TextBox 9"/>
          <p:cNvSpPr txBox="1"/>
          <p:nvPr/>
        </p:nvSpPr>
        <p:spPr>
          <a:xfrm>
            <a:off x="4724400" y="4038600"/>
            <a:ext cx="1752600" cy="1323439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CA Transportation Demand Models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6964680" y="3814465"/>
            <a:ext cx="1828800" cy="1323439"/>
          </a:xfrm>
          <a:prstGeom prst="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CA Electricity Demand Models (CED 2017)</a:t>
            </a:r>
            <a:endParaRPr lang="en-US" sz="2000" dirty="0"/>
          </a:p>
        </p:txBody>
      </p:sp>
      <p:sp>
        <p:nvSpPr>
          <p:cNvPr id="12" name="Bent Arrow 11"/>
          <p:cNvSpPr/>
          <p:nvPr/>
        </p:nvSpPr>
        <p:spPr bwMode="auto">
          <a:xfrm rot="10800000">
            <a:off x="4648200" y="5105400"/>
            <a:ext cx="3200400" cy="1066800"/>
          </a:xfrm>
          <a:prstGeom prst="bentArrow">
            <a:avLst>
              <a:gd name="adj1" fmla="val 25000"/>
              <a:gd name="adj2" fmla="val 25000"/>
              <a:gd name="adj3" fmla="val 26045"/>
              <a:gd name="adj4" fmla="val 44796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24198" y="2120036"/>
            <a:ext cx="1752602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WECC Electricity Dispatch Model</a:t>
            </a:r>
            <a:endParaRPr lang="en-US" sz="1800" dirty="0"/>
          </a:p>
        </p:txBody>
      </p:sp>
      <p:sp>
        <p:nvSpPr>
          <p:cNvPr id="14" name="Bent Arrow 13"/>
          <p:cNvSpPr/>
          <p:nvPr/>
        </p:nvSpPr>
        <p:spPr bwMode="auto">
          <a:xfrm rot="16200000">
            <a:off x="2705100" y="3924300"/>
            <a:ext cx="2895600" cy="1295400"/>
          </a:xfrm>
          <a:prstGeom prst="bentArrow">
            <a:avLst>
              <a:gd name="adj1" fmla="val 16176"/>
              <a:gd name="adj2" fmla="val 23529"/>
              <a:gd name="adj3" fmla="val 22794"/>
              <a:gd name="adj4" fmla="val 45956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16" name="Right Arrow 15"/>
          <p:cNvSpPr/>
          <p:nvPr/>
        </p:nvSpPr>
        <p:spPr bwMode="auto">
          <a:xfrm>
            <a:off x="6553200" y="4419600"/>
            <a:ext cx="381000" cy="30480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2547104"/>
            <a:ext cx="1783082" cy="400110"/>
          </a:xfrm>
          <a:prstGeom prst="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CEDU 2016</a:t>
            </a:r>
            <a:endParaRPr lang="en-US" sz="2000" dirty="0"/>
          </a:p>
        </p:txBody>
      </p:sp>
      <p:sp>
        <p:nvSpPr>
          <p:cNvPr id="20" name="Right Arrow 19"/>
          <p:cNvSpPr/>
          <p:nvPr/>
        </p:nvSpPr>
        <p:spPr bwMode="auto">
          <a:xfrm>
            <a:off x="4937523" y="2514600"/>
            <a:ext cx="762000" cy="38100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21" name="Right Arrow 20"/>
          <p:cNvSpPr/>
          <p:nvPr/>
        </p:nvSpPr>
        <p:spPr bwMode="auto">
          <a:xfrm rot="5400000">
            <a:off x="5715000" y="3352800"/>
            <a:ext cx="838200" cy="38100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22" name="Right Arrow 21"/>
          <p:cNvSpPr/>
          <p:nvPr/>
        </p:nvSpPr>
        <p:spPr bwMode="auto">
          <a:xfrm rot="5400000">
            <a:off x="6728460" y="3242965"/>
            <a:ext cx="762000" cy="38100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620000" y="2085440"/>
            <a:ext cx="1165861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Electricity Rates</a:t>
            </a:r>
            <a:endParaRPr lang="en-US" sz="1800" dirty="0"/>
          </a:p>
        </p:txBody>
      </p:sp>
      <p:sp>
        <p:nvSpPr>
          <p:cNvPr id="24" name="Right Arrow 23"/>
          <p:cNvSpPr/>
          <p:nvPr/>
        </p:nvSpPr>
        <p:spPr bwMode="auto">
          <a:xfrm>
            <a:off x="7337591" y="2286000"/>
            <a:ext cx="282410" cy="445771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26" name="Right Arrow 25"/>
          <p:cNvSpPr/>
          <p:nvPr/>
        </p:nvSpPr>
        <p:spPr bwMode="auto">
          <a:xfrm rot="8067431">
            <a:off x="6240406" y="3216846"/>
            <a:ext cx="1678736" cy="38100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27" name="Right Arrow 26"/>
          <p:cNvSpPr/>
          <p:nvPr/>
        </p:nvSpPr>
        <p:spPr bwMode="auto">
          <a:xfrm rot="5400000">
            <a:off x="7642227" y="3128501"/>
            <a:ext cx="990927" cy="38100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90600"/>
            <a:ext cx="8382000" cy="914400"/>
          </a:xfrm>
        </p:spPr>
        <p:txBody>
          <a:bodyPr/>
          <a:lstStyle/>
          <a:p>
            <a:r>
              <a:rPr lang="en-US" sz="4400" dirty="0" smtClean="0">
                <a:latin typeface="Arial" charset="0"/>
              </a:rPr>
              <a:t>Common Case Input Assumptions</a:t>
            </a:r>
            <a:endParaRPr lang="en-US" sz="4400" dirty="0"/>
          </a:p>
        </p:txBody>
      </p:sp>
      <p:sp>
        <p:nvSpPr>
          <p:cNvPr id="4" name="Rectangle 3"/>
          <p:cNvSpPr txBox="1">
            <a:spLocks noGrp="1" noChangeArrowheads="1"/>
          </p:cNvSpPr>
          <p:nvPr>
            <p:ph idx="1"/>
          </p:nvPr>
        </p:nvSpPr>
        <p:spPr bwMode="auto">
          <a:xfrm>
            <a:off x="533400" y="2362200"/>
            <a:ext cx="8077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Gross Domestic Product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Gross State Product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Population and households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Output by</a:t>
            </a:r>
            <a:r>
              <a:rPr kumimoji="0" lang="en-US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NAICS industrial groupings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Carbon Prices/ </a:t>
            </a:r>
            <a:r>
              <a:rPr lang="en-US" sz="3200" dirty="0" smtClean="0"/>
              <a:t>Weather (HDD/CDD)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Specific assumptions for various models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Common Cases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Mid Case: reasonably expected trajectory given “baseline,” “reference,” or “most likely” inputs</a:t>
            </a:r>
          </a:p>
          <a:p>
            <a:r>
              <a:rPr lang="en-US" dirty="0" smtClean="0"/>
              <a:t>High and Low Cases: define a reasonable (as opposed to extreme) range around the mid case</a:t>
            </a:r>
          </a:p>
          <a:p>
            <a:r>
              <a:rPr lang="en-US" dirty="0" smtClean="0"/>
              <a:t>Not always 100 percent consistent within </a:t>
            </a:r>
            <a:r>
              <a:rPr lang="en-US" smtClean="0"/>
              <a:t>specific </a:t>
            </a:r>
            <a:r>
              <a:rPr lang="en-US" smtClean="0"/>
              <a:t>models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32071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Associated Econ-Demo Cases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Low Demand Case: Moody’s “Lower Long-Term Growth” scenario; DOF Population</a:t>
            </a:r>
          </a:p>
          <a:p>
            <a:r>
              <a:rPr lang="en-US" dirty="0" smtClean="0"/>
              <a:t>Mid Demand Case: Moody’s “Baseline” scenario</a:t>
            </a:r>
          </a:p>
          <a:p>
            <a:r>
              <a:rPr lang="en-US" dirty="0" smtClean="0"/>
              <a:t>High Demand Case: Moody’s </a:t>
            </a:r>
            <a:r>
              <a:rPr lang="en-US" dirty="0"/>
              <a:t>s</a:t>
            </a:r>
            <a:r>
              <a:rPr lang="en-US" dirty="0" smtClean="0"/>
              <a:t>pecial scenario created for the Energy Commission</a:t>
            </a:r>
          </a:p>
          <a:p>
            <a:pPr lvl="1"/>
            <a:r>
              <a:rPr lang="en-US" dirty="0" smtClean="0"/>
              <a:t>In the past, we have used Global Insight’s “Optimistic” scenario, which is not always consistent with other two scenarios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56506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Econ-Demo: Mid Demand Case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772400" cy="4191000"/>
          </a:xfrm>
        </p:spPr>
        <p:txBody>
          <a:bodyPr/>
          <a:lstStyle/>
          <a:p>
            <a:r>
              <a:rPr lang="en-US" sz="2600" dirty="0" smtClean="0"/>
              <a:t>Unemployment rate stays  below 5% nationally through 2018</a:t>
            </a:r>
          </a:p>
          <a:p>
            <a:r>
              <a:rPr lang="en-US" sz="2600" dirty="0" smtClean="0"/>
              <a:t>Annual housing starts up to 1.7 million by 2018 (vs. 1.1 million in 2016)</a:t>
            </a:r>
          </a:p>
          <a:p>
            <a:r>
              <a:rPr lang="en-US" sz="2600" dirty="0" smtClean="0"/>
              <a:t>Oil prices rise slightly to $60 to $65 per barrel over the next 10 years; natural gas prices remain low</a:t>
            </a:r>
          </a:p>
          <a:p>
            <a:r>
              <a:rPr lang="en-US" sz="2600" dirty="0" smtClean="0"/>
              <a:t>Trump administration agenda is uncertain, but Moody’s assumes $1 trillion in tax cuts over the next 10 years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90833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z="3200" dirty="0" smtClean="0"/>
              <a:t>Population: Mid Case</a:t>
            </a:r>
            <a:br>
              <a:rPr lang="en-US" sz="3200" dirty="0" smtClean="0"/>
            </a:br>
            <a:r>
              <a:rPr lang="en-US" sz="2400" dirty="0" smtClean="0">
                <a:solidFill>
                  <a:schemeClr val="accent1"/>
                </a:solidFill>
              </a:rPr>
              <a:t>Down by 0.75% (330k) in 2027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80" y="2362200"/>
            <a:ext cx="7765639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1125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z="3200" dirty="0" smtClean="0"/>
              <a:t>Personal Income: Mid Case</a:t>
            </a:r>
            <a:br>
              <a:rPr lang="en-US" sz="3200" dirty="0" smtClean="0"/>
            </a:br>
            <a:r>
              <a:rPr lang="en-US" sz="2400" dirty="0" smtClean="0">
                <a:solidFill>
                  <a:schemeClr val="accent1"/>
                </a:solidFill>
              </a:rPr>
              <a:t>Down by 0.9% in 2027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80" y="2209800"/>
            <a:ext cx="7765639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7712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z="3200" dirty="0" smtClean="0"/>
              <a:t>Manufacturing Output: Mid Case</a:t>
            </a:r>
            <a:br>
              <a:rPr lang="en-US" sz="3200" dirty="0" smtClean="0"/>
            </a:br>
            <a:r>
              <a:rPr lang="en-US" sz="2400" dirty="0" smtClean="0">
                <a:solidFill>
                  <a:schemeClr val="accent1"/>
                </a:solidFill>
              </a:rPr>
              <a:t>Down by 0.6% in 2027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772400" cy="4036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0040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z="3200" dirty="0" smtClean="0"/>
              <a:t>Total Employment: Mid Case</a:t>
            </a:r>
            <a:br>
              <a:rPr lang="en-US" sz="3200" dirty="0" smtClean="0"/>
            </a:br>
            <a:r>
              <a:rPr lang="en-US" sz="2400" dirty="0" smtClean="0">
                <a:solidFill>
                  <a:schemeClr val="accent1"/>
                </a:solidFill>
              </a:rPr>
              <a:t>Up 0.5% in 2027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772400" cy="4036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2317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Questions/Comments?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/>
              <a:t>2017 IEPR Docket</a:t>
            </a:r>
          </a:p>
          <a:p>
            <a:pPr algn="ctr">
              <a:buNone/>
            </a:pPr>
            <a:r>
              <a:rPr lang="en-US" dirty="0" smtClean="0">
                <a:hlinkClick r:id="rId2"/>
              </a:rPr>
              <a:t>http://www.energy.ca.gov/2017_energypolicy/</a:t>
            </a:r>
            <a:endParaRPr lang="en-US" dirty="0" smtClean="0"/>
          </a:p>
          <a:p>
            <a:pPr algn="ctr">
              <a:buNone/>
            </a:pPr>
            <a:r>
              <a:rPr lang="en-US" dirty="0" smtClean="0"/>
              <a:t>Click on “Submit e-comment”</a:t>
            </a:r>
          </a:p>
          <a:p>
            <a:pPr algn="ctr">
              <a:buNone/>
            </a:pPr>
            <a:r>
              <a:rPr lang="en-US" dirty="0" smtClean="0"/>
              <a:t>Choose 17-IEPR-03 from menu</a:t>
            </a:r>
          </a:p>
          <a:p>
            <a:pPr algn="ctr">
              <a:buNone/>
            </a:pPr>
            <a:r>
              <a:rPr lang="en-US" dirty="0" smtClean="0"/>
              <a:t>You may leave comments directly</a:t>
            </a:r>
          </a:p>
          <a:p>
            <a:pPr algn="ctr">
              <a:buNone/>
            </a:pPr>
            <a:r>
              <a:rPr lang="en-US" dirty="0" smtClean="0"/>
              <a:t>or upload documents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6</Value>
      <Value>118</Value>
      <Value>61</Value>
      <Value>3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2017-02-22 Workshop</TermName>
          <TermId xmlns="http://schemas.microsoft.com/office/infopath/2007/PartnerControls">95869c79-cb24-4767-8265-aaa218f16462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Z5JXHV6S7NA6-3-108000</_dlc_DocId>
    <_dlc_DocIdUrl xmlns="8eef3743-c7b3-4cbe-8837-b6e805be353c">
      <Url>http://efilingspinternal/_layouts/DocIdRedir.aspx?ID=Z5JXHV6S7NA6-3-108000</Url>
      <Description>Z5JXHV6S7NA6-3-108000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C07F44-98AD-4DC7-B5B0-723DFCE9B924}"/>
</file>

<file path=customXml/itemProps2.xml><?xml version="1.0" encoding="utf-8"?>
<ds:datastoreItem xmlns:ds="http://schemas.openxmlformats.org/officeDocument/2006/customXml" ds:itemID="{22139392-617E-4A89-BB39-24D705F7C52E}"/>
</file>

<file path=customXml/itemProps3.xml><?xml version="1.0" encoding="utf-8"?>
<ds:datastoreItem xmlns:ds="http://schemas.openxmlformats.org/officeDocument/2006/customXml" ds:itemID="{D4D2DA05-92A6-4C86-B5EE-C7363D486D35}"/>
</file>

<file path=customXml/itemProps4.xml><?xml version="1.0" encoding="utf-8"?>
<ds:datastoreItem xmlns:ds="http://schemas.openxmlformats.org/officeDocument/2006/customXml" ds:itemID="{E562A401-714C-48D8-9BED-D5A06D532278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2429</TotalTime>
  <Words>507</Words>
  <Application>Microsoft Office PowerPoint</Application>
  <PresentationFormat>On-screen Show (4:3)</PresentationFormat>
  <Paragraphs>86</Paragraphs>
  <Slides>13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 2017 IEPR Common Cases:  Introduction, Overview, and Econ-Demo Assumptions</vt:lpstr>
      <vt:lpstr>Purpose of “Common Cases”</vt:lpstr>
      <vt:lpstr>Common Cases Begin With CEDU 2016 Demand Forecast</vt:lpstr>
      <vt:lpstr>Graphical Representation of Iterative Modeling Process</vt:lpstr>
      <vt:lpstr>Common Case Input Assumptions</vt:lpstr>
      <vt:lpstr>Three Common Cases</vt:lpstr>
      <vt:lpstr>Associated Econ-Demo Cases</vt:lpstr>
      <vt:lpstr>Econ-Demo: Mid Demand Case</vt:lpstr>
      <vt:lpstr>Population: Mid Case Down by 0.75% (330k) in 2027</vt:lpstr>
      <vt:lpstr>Personal Income: Mid Case Down by 0.9% in 2027</vt:lpstr>
      <vt:lpstr>Manufacturing Output: Mid Case Down by 0.6% in 2027</vt:lpstr>
      <vt:lpstr>Total Employment: Mid Case Up 0.5% in 2027</vt:lpstr>
      <vt:lpstr>Questions/Comments?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- 2017 IEPR Common Cases: Introduction, Overview, and Econ-Demo Assumptions</dc:title>
  <dc:creator>State of California</dc:creator>
  <cp:lastModifiedBy>Fromm, Sandra@Energy</cp:lastModifiedBy>
  <cp:revision>279</cp:revision>
  <cp:lastPrinted>2003-05-22T21:33:00Z</cp:lastPrinted>
  <dcterms:created xsi:type="dcterms:W3CDTF">2003-05-22T16:57:46Z</dcterms:created>
  <dcterms:modified xsi:type="dcterms:W3CDTF">2017-02-16T00:21:07Z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e5f272b6-0274-4e3f-96bd-a3d04c9f6b75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http://efilingspinternal/PendingDocuments/17-IEPR-03/20170221T112544_2017_IEPR_Common_Cases_Introduction_Overview_and_EconDemo_Assum.pptx</vt:lpwstr>
  </property>
  <property fmtid="{D5CDD505-2E9C-101B-9397-08002B2CF9AE}" pid="6" name="Subject Areas">
    <vt:lpwstr>118;#IEPR 2017-02-22 Workshop|95869c79-cb24-4767-8265-aaa218f16462;#61;#IEPR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412100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  <property fmtid="{D5CDD505-2E9C-101B-9397-08002B2CF9AE}" pid="14" name="Document Type">
    <vt:lpwstr>3;#Document|f3c81208-9d0f-49cc-afc5-e227f36ec0e7</vt:lpwstr>
  </property>
</Properties>
</file>