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10.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1.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2.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1" r:id="rId4"/>
    <p:sldMasterId id="2147483754" r:id="rId5"/>
    <p:sldMasterId id="2147483767" r:id="rId6"/>
    <p:sldMasterId id="2147483780" r:id="rId7"/>
    <p:sldMasterId id="2147483793" r:id="rId8"/>
    <p:sldMasterId id="2147483819" r:id="rId9"/>
    <p:sldMasterId id="2147483832" r:id="rId10"/>
    <p:sldMasterId id="2147483845" r:id="rId11"/>
    <p:sldMasterId id="2147483873" r:id="rId12"/>
    <p:sldMasterId id="2147483886" r:id="rId13"/>
    <p:sldMasterId id="2147483901" r:id="rId14"/>
    <p:sldMasterId id="2147483914" r:id="rId15"/>
    <p:sldMasterId id="2147483927" r:id="rId16"/>
  </p:sldMasterIdLst>
  <p:notesMasterIdLst>
    <p:notesMasterId r:id="rId60"/>
  </p:notesMasterIdLst>
  <p:sldIdLst>
    <p:sldId id="7962" r:id="rId17"/>
    <p:sldId id="7979" r:id="rId18"/>
    <p:sldId id="7963" r:id="rId19"/>
    <p:sldId id="7886" r:id="rId20"/>
    <p:sldId id="7871" r:id="rId21"/>
    <p:sldId id="7888" r:id="rId22"/>
    <p:sldId id="7894" r:id="rId23"/>
    <p:sldId id="7966" r:id="rId24"/>
    <p:sldId id="7977" r:id="rId25"/>
    <p:sldId id="296" r:id="rId26"/>
    <p:sldId id="284" r:id="rId27"/>
    <p:sldId id="7978" r:id="rId28"/>
    <p:sldId id="287" r:id="rId29"/>
    <p:sldId id="288" r:id="rId30"/>
    <p:sldId id="469" r:id="rId31"/>
    <p:sldId id="7980" r:id="rId32"/>
    <p:sldId id="470" r:id="rId33"/>
    <p:sldId id="7967" r:id="rId34"/>
    <p:sldId id="2985" r:id="rId35"/>
    <p:sldId id="7981" r:id="rId36"/>
    <p:sldId id="3136" r:id="rId37"/>
    <p:sldId id="3034" r:id="rId38"/>
    <p:sldId id="3036" r:id="rId39"/>
    <p:sldId id="3148" r:id="rId40"/>
    <p:sldId id="3149" r:id="rId41"/>
    <p:sldId id="7982" r:id="rId42"/>
    <p:sldId id="3154" r:id="rId43"/>
    <p:sldId id="7965" r:id="rId44"/>
    <p:sldId id="269" r:id="rId45"/>
    <p:sldId id="268" r:id="rId46"/>
    <p:sldId id="273" r:id="rId47"/>
    <p:sldId id="270" r:id="rId48"/>
    <p:sldId id="274" r:id="rId49"/>
    <p:sldId id="7983" r:id="rId50"/>
    <p:sldId id="275" r:id="rId51"/>
    <p:sldId id="7964" r:id="rId52"/>
    <p:sldId id="7949" r:id="rId53"/>
    <p:sldId id="7960" r:id="rId54"/>
    <p:sldId id="7961" r:id="rId55"/>
    <p:sldId id="7958" r:id="rId56"/>
    <p:sldId id="7959" r:id="rId57"/>
    <p:sldId id="7952" r:id="rId58"/>
    <p:sldId id="28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A968E81-DEAD-C472-97B6-615236821B5C}" name="Kulkarni, Kapil" initials="KK" userId="S::kapil.kulkarni@cpuc.ca.gov::af35e3bb-8062-4f6e-9bca-bb809f2d8308" providerId="AD"/>
  <p188:author id="{5A1B1396-190C-671B-86BC-E2BD80949F00}" name="Levine, Jessica &quot;Jessie&quot;" initials="L&quot;" userId="S::jessica.levine@cpuc.ca.gov::f07760a4-2200-45cc-9abc-ea7b549124e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Weaver, Gillian" initials="WG" lastIdx="4" clrIdx="0">
    <p:extLst>
      <p:ext uri="{19B8F6BF-5375-455C-9EA6-DF929625EA0E}">
        <p15:presenceInfo xmlns:p15="http://schemas.microsoft.com/office/powerpoint/2012/main" userId="S::gillian.weaver@cpuc.ca.gov::0fb61edb-55b2-49cc-90c2-ba505eb133b2" providerId="AD"/>
      </p:ext>
    </p:extLst>
  </p:cmAuthor>
  <p:cmAuthor id="2" name="LaBonte, Alison" initials="LA" lastIdx="12" clrIdx="1">
    <p:extLst>
      <p:ext uri="{19B8F6BF-5375-455C-9EA6-DF929625EA0E}">
        <p15:presenceInfo xmlns:p15="http://schemas.microsoft.com/office/powerpoint/2012/main" userId="S::alison.labonte@cpuc.ca.gov::c9b55e8c-c27b-4389-9bed-f08c3c1969f8" providerId="AD"/>
      </p:ext>
    </p:extLst>
  </p:cmAuthor>
  <p:cmAuthor id="3" name="Jacobsohn, Ely" initials="JE" lastIdx="1" clrIdx="2">
    <p:extLst>
      <p:ext uri="{19B8F6BF-5375-455C-9EA6-DF929625EA0E}">
        <p15:presenceInfo xmlns:p15="http://schemas.microsoft.com/office/powerpoint/2012/main" userId="S::ely.jacobsohn@cpuc.ca.gov::000f9c43-d17c-4443-8020-2f3f0cfd2f9b" providerId="AD"/>
      </p:ext>
    </p:extLst>
  </p:cmAuthor>
  <p:cmAuthor id="4" name="Symonds, Jason" initials="SJ" lastIdx="5" clrIdx="3">
    <p:extLst>
      <p:ext uri="{19B8F6BF-5375-455C-9EA6-DF929625EA0E}">
        <p15:presenceInfo xmlns:p15="http://schemas.microsoft.com/office/powerpoint/2012/main" userId="S::jason.symonds@cpuc.ca.gov::c22ec0fe-4df0-4a1d-aeeb-6a026164c074" providerId="AD"/>
      </p:ext>
    </p:extLst>
  </p:cmAuthor>
  <p:cmAuthor id="5" name="Hart, Mia" initials="HM" lastIdx="9" clrIdx="4">
    <p:extLst>
      <p:ext uri="{19B8F6BF-5375-455C-9EA6-DF929625EA0E}">
        <p15:presenceInfo xmlns:p15="http://schemas.microsoft.com/office/powerpoint/2012/main" userId="S::Mia.Hart@cpuc.ca.gov::03d7961b-cc4b-4750-b105-753369a63e2b" providerId="AD"/>
      </p:ext>
    </p:extLst>
  </p:cmAuthor>
  <p:cmAuthor id="6" name="Kulkarni, Kapil" initials="KK" lastIdx="6" clrIdx="5">
    <p:extLst>
      <p:ext uri="{19B8F6BF-5375-455C-9EA6-DF929625EA0E}">
        <p15:presenceInfo xmlns:p15="http://schemas.microsoft.com/office/powerpoint/2012/main" userId="S::kapil.kulkarni@cpuc.ca.gov::af35e3bb-8062-4f6e-9bca-bb809f2d83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3" autoAdjust="0"/>
    <p:restoredTop sz="94712" autoAdjust="0"/>
  </p:normalViewPr>
  <p:slideViewPr>
    <p:cSldViewPr snapToGrid="0">
      <p:cViewPr varScale="1">
        <p:scale>
          <a:sx n="103" d="100"/>
          <a:sy n="103" d="100"/>
        </p:scale>
        <p:origin x="114" y="216"/>
      </p:cViewPr>
      <p:guideLst/>
    </p:cSldViewPr>
  </p:slideViewPr>
  <p:outlineViewPr>
    <p:cViewPr>
      <p:scale>
        <a:sx n="33" d="100"/>
        <a:sy n="33" d="100"/>
      </p:scale>
      <p:origin x="0" y="-4446"/>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21" Type="http://schemas.openxmlformats.org/officeDocument/2006/relationships/slide" Target="slides/slide5.xml"/><Relationship Id="rId34" Type="http://schemas.openxmlformats.org/officeDocument/2006/relationships/slide" Target="slides/slide18.xml"/><Relationship Id="rId42" Type="http://schemas.openxmlformats.org/officeDocument/2006/relationships/slide" Target="slides/slide26.xml"/><Relationship Id="rId47" Type="http://schemas.openxmlformats.org/officeDocument/2006/relationships/slide" Target="slides/slide31.xml"/><Relationship Id="rId50" Type="http://schemas.openxmlformats.org/officeDocument/2006/relationships/slide" Target="slides/slide34.xml"/><Relationship Id="rId55" Type="http://schemas.openxmlformats.org/officeDocument/2006/relationships/slide" Target="slides/slide39.xml"/><Relationship Id="rId63"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3.xml"/><Relationship Id="rId11" Type="http://schemas.openxmlformats.org/officeDocument/2006/relationships/slideMaster" Target="slideMasters/slideMaster8.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slide" Target="slides/slide24.xml"/><Relationship Id="rId45" Type="http://schemas.openxmlformats.org/officeDocument/2006/relationships/slide" Target="slides/slide29.xml"/><Relationship Id="rId53" Type="http://schemas.openxmlformats.org/officeDocument/2006/relationships/slide" Target="slides/slide37.xml"/><Relationship Id="rId58" Type="http://schemas.openxmlformats.org/officeDocument/2006/relationships/slide" Target="slides/slide42.xml"/><Relationship Id="rId66" Type="http://schemas.microsoft.com/office/2018/10/relationships/authors" Target="authors.xml"/><Relationship Id="rId5" Type="http://schemas.openxmlformats.org/officeDocument/2006/relationships/slideMaster" Target="slideMasters/slideMaster2.xml"/><Relationship Id="rId61" Type="http://schemas.openxmlformats.org/officeDocument/2006/relationships/commentAuthors" Target="commentAuthors.xml"/><Relationship Id="rId19" Type="http://schemas.openxmlformats.org/officeDocument/2006/relationships/slide" Target="slides/slide3.xml"/><Relationship Id="rId14" Type="http://schemas.openxmlformats.org/officeDocument/2006/relationships/slideMaster" Target="slideMasters/slideMaster11.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slide" Target="slides/slide27.xml"/><Relationship Id="rId48" Type="http://schemas.openxmlformats.org/officeDocument/2006/relationships/slide" Target="slides/slide32.xml"/><Relationship Id="rId56" Type="http://schemas.openxmlformats.org/officeDocument/2006/relationships/slide" Target="slides/slide40.xml"/><Relationship Id="rId64"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3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slide" Target="slides/slide43.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0" Type="http://schemas.openxmlformats.org/officeDocument/2006/relationships/slideMaster" Target="slideMasters/slideMaster7.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 Target="slides/slide2.xml"/><Relationship Id="rId39"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7EA61-DF84-4652-A211-97E5CA92C2AD}" type="datetimeFigureOut">
              <a:rPr lang="en-US" smtClean="0"/>
              <a:t>4/20/2023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925FCD-4A8D-4B99-8F3B-745F0D52BEBB}" type="slidenum">
              <a:rPr lang="en-US" smtClean="0"/>
              <a:t>‹#›</a:t>
            </a:fld>
            <a:endParaRPr lang="en-US"/>
          </a:p>
        </p:txBody>
      </p:sp>
    </p:spTree>
    <p:extLst>
      <p:ext uri="{BB962C8B-B14F-4D97-AF65-F5344CB8AC3E}">
        <p14:creationId xmlns:p14="http://schemas.microsoft.com/office/powerpoint/2010/main" val="3069659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A925FCD-4A8D-4B99-8F3B-745F0D52BEBB}" type="slidenum">
              <a:rPr lang="en-US" smtClean="0"/>
              <a:t>2</a:t>
            </a:fld>
            <a:endParaRPr lang="en-US"/>
          </a:p>
        </p:txBody>
      </p:sp>
    </p:spTree>
    <p:extLst>
      <p:ext uri="{BB962C8B-B14F-4D97-AF65-F5344CB8AC3E}">
        <p14:creationId xmlns:p14="http://schemas.microsoft.com/office/powerpoint/2010/main" val="357840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6A925FCD-4A8D-4B99-8F3B-745F0D52BEBB}" type="slidenum">
              <a:rPr lang="en-US" smtClean="0"/>
              <a:t>5</a:t>
            </a:fld>
            <a:endParaRPr lang="en-US"/>
          </a:p>
        </p:txBody>
      </p:sp>
    </p:spTree>
    <p:extLst>
      <p:ext uri="{BB962C8B-B14F-4D97-AF65-F5344CB8AC3E}">
        <p14:creationId xmlns:p14="http://schemas.microsoft.com/office/powerpoint/2010/main" val="3855188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6A925FCD-4A8D-4B99-8F3B-745F0D52BEBB}" type="slidenum">
              <a:rPr lang="en-US" smtClean="0"/>
              <a:t>6</a:t>
            </a:fld>
            <a:endParaRPr lang="en-US"/>
          </a:p>
        </p:txBody>
      </p:sp>
    </p:spTree>
    <p:extLst>
      <p:ext uri="{BB962C8B-B14F-4D97-AF65-F5344CB8AC3E}">
        <p14:creationId xmlns:p14="http://schemas.microsoft.com/office/powerpoint/2010/main" val="1835995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6A925FCD-4A8D-4B99-8F3B-745F0D52BEBB}" type="slidenum">
              <a:rPr lang="en-US" smtClean="0"/>
              <a:t>7</a:t>
            </a:fld>
            <a:endParaRPr lang="en-US"/>
          </a:p>
        </p:txBody>
      </p:sp>
    </p:spTree>
    <p:extLst>
      <p:ext uri="{BB962C8B-B14F-4D97-AF65-F5344CB8AC3E}">
        <p14:creationId xmlns:p14="http://schemas.microsoft.com/office/powerpoint/2010/main" val="298597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endParaRPr lang="en-US">
              <a:solidFill>
                <a:schemeClr val="tx1"/>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15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5603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569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749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1972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Symbol" panose="05050102010706020507" pitchFamily="18" charset="2"/>
              <a:buChar cha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479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3638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066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climate change has moved to the forefront of statewide public policy</a:t>
            </a:r>
          </a:p>
          <a:p>
            <a:r>
              <a:rPr lang="en-US">
                <a:cs typeface="Calibri"/>
              </a:rPr>
              <a:t>.6 GW,</a:t>
            </a:r>
            <a:r>
              <a:rPr lang="en-US"/>
              <a:t> 15,700 projects</a:t>
            </a:r>
            <a:r>
              <a:rPr lang="en-US">
                <a:cs typeface="Calibri"/>
              </a:rPr>
              <a:t> in the pipeline</a:t>
            </a:r>
          </a:p>
        </p:txBody>
      </p:sp>
      <p:sp>
        <p:nvSpPr>
          <p:cNvPr id="4" name="Slide Number Placeholder 3"/>
          <p:cNvSpPr>
            <a:spLocks noGrp="1"/>
          </p:cNvSpPr>
          <p:nvPr>
            <p:ph type="sldNum" sz="quarter" idx="5"/>
          </p:nvPr>
        </p:nvSpPr>
        <p:spPr/>
        <p:txBody>
          <a:bodyPr/>
          <a:lstStyle/>
          <a:p>
            <a:fld id="{6A925FCD-4A8D-4B99-8F3B-745F0D52BEBB}" type="slidenum">
              <a:rPr lang="en-US" smtClean="0"/>
              <a:t>19</a:t>
            </a:fld>
            <a:endParaRPr lang="en-US"/>
          </a:p>
        </p:txBody>
      </p:sp>
    </p:spTree>
    <p:extLst>
      <p:ext uri="{BB962C8B-B14F-4D97-AF65-F5344CB8AC3E}">
        <p14:creationId xmlns:p14="http://schemas.microsoft.com/office/powerpoint/2010/main" val="9920014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Goal of SGIP is to reduce GHG emissions, provide resiliency, possibly see customer bill savings</a:t>
            </a:r>
          </a:p>
        </p:txBody>
      </p:sp>
      <p:sp>
        <p:nvSpPr>
          <p:cNvPr id="4" name="Slide Number Placeholder 3"/>
          <p:cNvSpPr>
            <a:spLocks noGrp="1"/>
          </p:cNvSpPr>
          <p:nvPr>
            <p:ph type="sldNum" sz="quarter" idx="5"/>
          </p:nvPr>
        </p:nvSpPr>
        <p:spPr/>
        <p:txBody>
          <a:bodyPr/>
          <a:lstStyle/>
          <a:p>
            <a:fld id="{6A925FCD-4A8D-4B99-8F3B-745F0D52BEBB}" type="slidenum">
              <a:rPr lang="en-US" smtClean="0"/>
              <a:t>20</a:t>
            </a:fld>
            <a:endParaRPr lang="en-US"/>
          </a:p>
        </p:txBody>
      </p:sp>
    </p:spTree>
    <p:extLst>
      <p:ext uri="{BB962C8B-B14F-4D97-AF65-F5344CB8AC3E}">
        <p14:creationId xmlns:p14="http://schemas.microsoft.com/office/powerpoint/2010/main" val="7940671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91368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Ruling questions seek to understand the primary obstacles to low-income household participation as well as potential programmatic changes that could lead to improved project completion for SGIP low-income customers as well as a variety of other programmatic improvements.</a:t>
            </a:r>
          </a:p>
          <a:p>
            <a:endParaRPr lang="en-US">
              <a:cs typeface="Calibri"/>
            </a:endParaRPr>
          </a:p>
          <a:p>
            <a:pPr marL="171450" indent="-171450">
              <a:lnSpc>
                <a:spcPct val="90000"/>
              </a:lnSpc>
              <a:spcBef>
                <a:spcPts val="1000"/>
              </a:spcBef>
              <a:buFont typeface="Arial"/>
              <a:buChar char="•"/>
            </a:pPr>
            <a:r>
              <a:rPr lang="en-US"/>
              <a:t>Financial or non-financial barriers for low-income residential customers wishing to participate in SGIP’s Equity or Equity Resiliency Budgets and barriers for developers to enlist low-income customers?</a:t>
            </a:r>
          </a:p>
          <a:p>
            <a:pPr marL="171450" indent="-171450">
              <a:lnSpc>
                <a:spcPct val="90000"/>
              </a:lnSpc>
              <a:spcBef>
                <a:spcPts val="1000"/>
              </a:spcBef>
              <a:buFont typeface="Arial"/>
              <a:buChar char="•"/>
            </a:pPr>
            <a:r>
              <a:rPr lang="en-US"/>
              <a:t>Potential modifications of SGIP eligibility criteria for low-income residential or non-residential customers?</a:t>
            </a:r>
            <a:endParaRPr lang="en-US">
              <a:cs typeface="Calibri"/>
            </a:endParaRPr>
          </a:p>
          <a:p>
            <a:pPr marL="628650" lvl="2" indent="-228600">
              <a:lnSpc>
                <a:spcPct val="90000"/>
              </a:lnSpc>
              <a:spcBef>
                <a:spcPts val="500"/>
              </a:spcBef>
              <a:buFont typeface="Arial"/>
              <a:buChar char="•"/>
            </a:pPr>
            <a:r>
              <a:rPr lang="en-US"/>
              <a:t>Relevant state and federal definitions</a:t>
            </a:r>
            <a:endParaRPr lang="en-US">
              <a:cs typeface="Calibri"/>
            </a:endParaRPr>
          </a:p>
          <a:p>
            <a:pPr marL="628650" lvl="2" indent="-228600">
              <a:lnSpc>
                <a:spcPct val="90000"/>
              </a:lnSpc>
              <a:spcBef>
                <a:spcPts val="500"/>
              </a:spcBef>
              <a:buFont typeface="Arial"/>
              <a:buChar char="•"/>
            </a:pPr>
            <a:r>
              <a:rPr lang="en-US"/>
              <a:t>Documentation required, verification, and leveraging external programs</a:t>
            </a:r>
          </a:p>
          <a:p>
            <a:pPr marL="628650" lvl="2" indent="-228600">
              <a:lnSpc>
                <a:spcPct val="90000"/>
              </a:lnSpc>
              <a:spcBef>
                <a:spcPts val="500"/>
              </a:spcBef>
              <a:buFont typeface="Arial"/>
              <a:buChar char="•"/>
            </a:pPr>
            <a:r>
              <a:rPr lang="en-US"/>
              <a:t>Self-Attestations and safeguards or verification</a:t>
            </a:r>
          </a:p>
          <a:p>
            <a:pPr marL="628650" lvl="2" indent="-228600">
              <a:lnSpc>
                <a:spcPct val="90000"/>
              </a:lnSpc>
              <a:spcBef>
                <a:spcPts val="500"/>
              </a:spcBef>
              <a:buFont typeface="Arial"/>
              <a:buChar char="•"/>
            </a:pPr>
            <a:r>
              <a:rPr lang="en-US"/>
              <a:t>Deed restricted or resale restricted residence</a:t>
            </a:r>
            <a:endParaRPr lang="en-US">
              <a:cs typeface="Calibri"/>
            </a:endParaRPr>
          </a:p>
          <a:p>
            <a:pPr marL="171450" indent="-171450">
              <a:lnSpc>
                <a:spcPct val="90000"/>
              </a:lnSpc>
              <a:spcBef>
                <a:spcPts val="1000"/>
              </a:spcBef>
              <a:buFont typeface="Arial"/>
              <a:buChar char="•"/>
            </a:pPr>
            <a:r>
              <a:rPr lang="en-US"/>
              <a:t>What should the incentive levels be for AB 209 Low-Income projects for storage and solar?</a:t>
            </a:r>
            <a:endParaRPr lang="en-US">
              <a:cs typeface="Calibri" panose="020F0502020204030204"/>
            </a:endParaRPr>
          </a:p>
          <a:p>
            <a:pPr marL="171450" indent="-171450">
              <a:lnSpc>
                <a:spcPct val="90000"/>
              </a:lnSpc>
              <a:spcBef>
                <a:spcPts val="1000"/>
              </a:spcBef>
              <a:buFont typeface="Arial"/>
              <a:buChar char="•"/>
            </a:pPr>
            <a:r>
              <a:rPr lang="en-US"/>
              <a:t>Should additional costs necessary for project installation costs be eligible for SGIP incentives (e.g., panel upgrades, roofing, wiring, etc.)? </a:t>
            </a:r>
          </a:p>
          <a:p>
            <a:pPr marL="171450" indent="-171450">
              <a:lnSpc>
                <a:spcPct val="90000"/>
              </a:lnSpc>
              <a:spcBef>
                <a:spcPts val="1000"/>
              </a:spcBef>
              <a:buFont typeface="Arial"/>
              <a:buChar char="•"/>
            </a:pPr>
            <a:r>
              <a:rPr lang="en-US"/>
              <a:t>SGIP customers pay upfront or finance their projects and receive the incentive payment after the system is built and operational. If a low-income customer lacks the cash or credit needed to pay the upfront system costs, this could be a barrier to low-income participation. </a:t>
            </a:r>
          </a:p>
          <a:p>
            <a:pPr marL="171450" indent="-171450">
              <a:lnSpc>
                <a:spcPct val="90000"/>
              </a:lnSpc>
              <a:spcBef>
                <a:spcPts val="1000"/>
              </a:spcBef>
              <a:buFont typeface="Arial"/>
              <a:buChar char="•"/>
            </a:pPr>
            <a:r>
              <a:rPr lang="en-US"/>
              <a:t>Should the Commission consider allowing entire or partial upfront payments on behalf of the customer prior to installation for energy storage systems, including solar where relevant, for low-income households?</a:t>
            </a:r>
          </a:p>
          <a:p>
            <a:pPr>
              <a:lnSpc>
                <a:spcPct val="90000"/>
              </a:lnSpc>
              <a:spcBef>
                <a:spcPts val="1000"/>
              </a:spcBef>
            </a:pP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88141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9EB7BAD3-AF26-C549-B9FF-03213EEFC56C}" type="slidenum">
              <a:rPr lang="en-US" smtClean="0"/>
              <a:t>26</a:t>
            </a:fld>
            <a:endParaRPr lang="en-US"/>
          </a:p>
        </p:txBody>
      </p:sp>
    </p:spTree>
    <p:extLst>
      <p:ext uri="{BB962C8B-B14F-4D97-AF65-F5344CB8AC3E}">
        <p14:creationId xmlns:p14="http://schemas.microsoft.com/office/powerpoint/2010/main" val="4456833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845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31</a:t>
            </a:fld>
            <a:endParaRPr lang="en-US"/>
          </a:p>
        </p:txBody>
      </p:sp>
    </p:spTree>
    <p:extLst>
      <p:ext uri="{BB962C8B-B14F-4D97-AF65-F5344CB8AC3E}">
        <p14:creationId xmlns:p14="http://schemas.microsoft.com/office/powerpoint/2010/main" val="3897421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33</a:t>
            </a:fld>
            <a:endParaRPr lang="en-US"/>
          </a:p>
        </p:txBody>
      </p:sp>
    </p:spTree>
    <p:extLst>
      <p:ext uri="{BB962C8B-B14F-4D97-AF65-F5344CB8AC3E}">
        <p14:creationId xmlns:p14="http://schemas.microsoft.com/office/powerpoint/2010/main" val="36671633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ZW" sz="1800">
                <a:effectLst/>
                <a:latin typeface="Book Antiqua" panose="02040602050305030304" pitchFamily="18" charset="0"/>
                <a:ea typeface="Calibri" panose="020F0502020204030204" pitchFamily="34" charset="0"/>
                <a:cs typeface="Arial" panose="020B0604020202020204" pitchFamily="34" charset="0"/>
              </a:rPr>
              <a:t>This form of community microgrid </a:t>
            </a:r>
            <a:r>
              <a:rPr lang="en-US" sz="1800">
                <a:effectLst/>
                <a:latin typeface="Book Antiqua" panose="02040602050305030304" pitchFamily="18" charset="0"/>
                <a:ea typeface="Calibri" panose="020F0502020204030204" pitchFamily="34" charset="0"/>
                <a:cs typeface="Arial" panose="020B0604020202020204" pitchFamily="34" charset="0"/>
              </a:rPr>
              <a:t>will supply electricity across a segment of a Distribution System to multiple customers during Island Mode.</a:t>
            </a:r>
            <a:endParaRPr lang="en-US" sz="3600" b="1">
              <a:effectLst/>
              <a:latin typeface="+mj-lt"/>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600" b="0">
                <a:latin typeface="+mj-lt"/>
                <a:cs typeface="Arial" panose="020B0604020202020204" pitchFamily="34" charset="0"/>
              </a:rPr>
              <a:t>The $200M program is split between </a:t>
            </a:r>
            <a:r>
              <a:rPr lang="en-US" sz="3600">
                <a:latin typeface="+mj-lt"/>
                <a:cs typeface="Arial" panose="020B0604020202020204" pitchFamily="34" charset="0"/>
              </a:rPr>
              <a:t>$180M project incentives and $20M in administration cost.</a:t>
            </a:r>
          </a:p>
          <a:p>
            <a:pPr marL="742950" lvl="1" indent="-285750">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Times New Roman" panose="02020603050405020304" pitchFamily="18" charset="0"/>
              </a:rPr>
              <a:t>The Proposed Decision appropriates $83,340,000 for SCE, $17,460,000 for SDG&amp;E, and $79,200,000 for PG&amp;E. </a:t>
            </a:r>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37</a:t>
            </a:fld>
            <a:endParaRPr lang="en-US"/>
          </a:p>
        </p:txBody>
      </p:sp>
    </p:spTree>
    <p:extLst>
      <p:ext uri="{BB962C8B-B14F-4D97-AF65-F5344CB8AC3E}">
        <p14:creationId xmlns:p14="http://schemas.microsoft.com/office/powerpoint/2010/main" val="898791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a:t>Application Development Grant: A one-time, optional, limited, MIP-funded grant to disadvantaged community (DVC) MIP Applicants who submit an eligible MIP application and request such reimbursement. </a:t>
            </a:r>
          </a:p>
          <a:p>
            <a:pPr marL="171450" indent="-171450">
              <a:buFont typeface="Arial" panose="020B0604020202020204" pitchFamily="34" charset="0"/>
              <a:buChar char="•"/>
            </a:pPr>
            <a:endParaRPr lang="en-US"/>
          </a:p>
          <a:p>
            <a:pPr marL="171450" lvl="0" indent="-171450">
              <a:buFont typeface="Arial" panose="020B0604020202020204" pitchFamily="34" charset="0"/>
              <a:buChar char="•"/>
            </a:pPr>
            <a:r>
              <a:rPr lang="en-US"/>
              <a:t>While the MIP application must meet the program’s eligibility criteria, it does not need to be awarded a full MIP incentive award in order to receive the Application Development Grant.</a:t>
            </a:r>
          </a:p>
        </p:txBody>
      </p:sp>
      <p:sp>
        <p:nvSpPr>
          <p:cNvPr id="4" name="Slide Number Placeholder 3"/>
          <p:cNvSpPr>
            <a:spLocks noGrp="1"/>
          </p:cNvSpPr>
          <p:nvPr>
            <p:ph type="sldNum" sz="quarter" idx="5"/>
          </p:nvPr>
        </p:nvSpPr>
        <p:spPr/>
        <p:txBody>
          <a:bodyPr/>
          <a:lstStyle/>
          <a:p>
            <a:fld id="{9EB7BAD3-AF26-C549-B9FF-03213EEFC56C}" type="slidenum">
              <a:rPr lang="en-US" smtClean="0"/>
              <a:t>38</a:t>
            </a:fld>
            <a:endParaRPr lang="en-US"/>
          </a:p>
        </p:txBody>
      </p:sp>
    </p:spTree>
    <p:extLst>
      <p:ext uri="{BB962C8B-B14F-4D97-AF65-F5344CB8AC3E}">
        <p14:creationId xmlns:p14="http://schemas.microsoft.com/office/powerpoint/2010/main" val="3591200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39</a:t>
            </a:fld>
            <a:endParaRPr lang="en-US"/>
          </a:p>
        </p:txBody>
      </p:sp>
    </p:spTree>
    <p:extLst>
      <p:ext uri="{BB962C8B-B14F-4D97-AF65-F5344CB8AC3E}">
        <p14:creationId xmlns:p14="http://schemas.microsoft.com/office/powerpoint/2010/main" val="4744820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Century Gothic" panose="020B0502020202020204" pitchFamily="34" charset="0"/>
                <a:cs typeface="Arial" panose="020B0604020202020204" pitchFamily="34" charset="0"/>
              </a:rPr>
              <a:t>The MIP has two project eligibility categories: community eligibility and technical eligibility.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effectLst/>
              <a:latin typeface="Times New Roman" panose="02020603050405020304" pitchFamily="18" charset="0"/>
              <a:ea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Century Gothic" panose="020B0502020202020204" pitchFamily="34" charset="0"/>
                <a:cs typeface="Arial" panose="020B0604020202020204" pitchFamily="34" charset="0"/>
              </a:rPr>
              <a:t>The MIP does </a:t>
            </a:r>
            <a:r>
              <a:rPr lang="en-US" sz="1800" u="sng">
                <a:effectLst/>
                <a:latin typeface="Times New Roman" panose="02020603050405020304" pitchFamily="18" charset="0"/>
                <a:ea typeface="Century Gothic" panose="020B0502020202020204" pitchFamily="34" charset="0"/>
                <a:cs typeface="Arial" panose="020B0604020202020204" pitchFamily="34" charset="0"/>
              </a:rPr>
              <a:t>not</a:t>
            </a:r>
            <a:r>
              <a:rPr lang="en-US" sz="1800">
                <a:effectLst/>
                <a:latin typeface="Times New Roman" panose="02020603050405020304" pitchFamily="18" charset="0"/>
                <a:ea typeface="Century Gothic" panose="020B0502020202020204" pitchFamily="34" charset="0"/>
                <a:cs typeface="Arial" panose="020B0604020202020204" pitchFamily="34" charset="0"/>
              </a:rPr>
              <a:t> specify eligibility criteria for applicants and therefore does not rule out any type of applicants. The applicant or the owner could include, but not be limited to, a local government, one or more community-based organizations, or a project developer.  </a:t>
            </a:r>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40</a:t>
            </a:fld>
            <a:endParaRPr lang="en-US"/>
          </a:p>
        </p:txBody>
      </p:sp>
    </p:spTree>
    <p:extLst>
      <p:ext uri="{BB962C8B-B14F-4D97-AF65-F5344CB8AC3E}">
        <p14:creationId xmlns:p14="http://schemas.microsoft.com/office/powerpoint/2010/main" val="6493869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0">
              <a:lnSpc>
                <a:spcPct val="150000"/>
              </a:lnSpc>
              <a:spcBef>
                <a:spcPts val="0"/>
              </a:spcBef>
              <a:spcAft>
                <a:spcPts val="0"/>
              </a:spcAft>
            </a:pPr>
            <a:r>
              <a:rPr lang="en-US" sz="2000" b="1">
                <a:solidFill>
                  <a:schemeClr val="dk1"/>
                </a:solidFill>
              </a:rPr>
              <a:t>Community Outreach and Consultation</a:t>
            </a:r>
          </a:p>
          <a:p>
            <a:pPr>
              <a:lnSpc>
                <a:spcPct val="150000"/>
              </a:lnSpc>
            </a:pPr>
            <a:r>
              <a:rPr lang="en-US" sz="1400">
                <a:solidFill>
                  <a:schemeClr val="dk1"/>
                </a:solidFill>
              </a:rPr>
              <a:t>Prior to opening the MIP Application window, the Program Administrators will </a:t>
            </a:r>
            <a:r>
              <a:rPr lang="en-US" sz="1400"/>
              <a:t>conduct the first two stages of the MIP process.  </a:t>
            </a:r>
          </a:p>
          <a:p>
            <a:pPr marL="285750" lvl="0" indent="-285750">
              <a:lnSpc>
                <a:spcPct val="150000"/>
              </a:lnSpc>
              <a:buFont typeface="Arial" panose="020B0604020202020204" pitchFamily="34" charset="0"/>
              <a:buChar char="•"/>
            </a:pPr>
            <a:r>
              <a:rPr lang="en-US" sz="1400" u="sng">
                <a:solidFill>
                  <a:schemeClr val="dk1"/>
                </a:solidFill>
              </a:rPr>
              <a:t>Stage 1 Community Outreach</a:t>
            </a:r>
            <a:r>
              <a:rPr lang="en-US" sz="1400">
                <a:solidFill>
                  <a:schemeClr val="dk1"/>
                </a:solidFill>
              </a:rPr>
              <a:t>: Involves an organized, multi-pronged approach to increasing MIP </a:t>
            </a:r>
            <a:r>
              <a:rPr lang="en-US" sz="1400"/>
              <a:t>awareness, encouraging MIP applications, and providing education in </a:t>
            </a:r>
            <a:r>
              <a:rPr lang="en-US" sz="1400">
                <a:ea typeface="+mn-lt"/>
                <a:cs typeface="+mn-lt"/>
              </a:rPr>
              <a:t>disadvantaged and vulnerable communities</a:t>
            </a:r>
            <a:r>
              <a:rPr lang="en-US" sz="1400"/>
              <a:t>.</a:t>
            </a:r>
          </a:p>
          <a:p>
            <a:pPr marL="285750" lvl="0" indent="-285750">
              <a:lnSpc>
                <a:spcPct val="150000"/>
              </a:lnSpc>
              <a:buFont typeface="Arial" panose="020B0604020202020204" pitchFamily="34" charset="0"/>
              <a:buChar char="•"/>
            </a:pPr>
            <a:r>
              <a:rPr lang="en-US" sz="1400" u="sng">
                <a:solidFill>
                  <a:schemeClr val="dk1"/>
                </a:solidFill>
              </a:rPr>
              <a:t>Stage 2 Consultation and Application</a:t>
            </a:r>
            <a:r>
              <a:rPr lang="en-US" sz="1400">
                <a:solidFill>
                  <a:schemeClr val="dk1"/>
                </a:solidFill>
              </a:rPr>
              <a:t>: Involves a 2-part process to support disadvantaged and vulnerable communities in identifying:</a:t>
            </a:r>
          </a:p>
          <a:p>
            <a:pPr marR="0" lvl="1">
              <a:lnSpc>
                <a:spcPct val="150000"/>
              </a:lnSpc>
              <a:spcBef>
                <a:spcPts val="0"/>
              </a:spcBef>
              <a:spcAft>
                <a:spcPts val="0"/>
              </a:spcAft>
            </a:pPr>
            <a:r>
              <a:rPr lang="en-US" sz="1400">
                <a:solidFill>
                  <a:schemeClr val="dk1"/>
                </a:solidFill>
              </a:rPr>
              <a:t>1) resilience options and MIP Eligibility requirements; and </a:t>
            </a:r>
          </a:p>
          <a:p>
            <a:pPr marR="0" lvl="1">
              <a:lnSpc>
                <a:spcPct val="150000"/>
              </a:lnSpc>
              <a:spcBef>
                <a:spcPts val="0"/>
              </a:spcBef>
              <a:spcAft>
                <a:spcPts val="0"/>
              </a:spcAft>
            </a:pPr>
            <a:r>
              <a:rPr lang="en-US" sz="1400">
                <a:solidFill>
                  <a:schemeClr val="dk1"/>
                </a:solidFill>
              </a:rPr>
              <a:t>2) community microgrid technical considerations in support of potential Application submission.</a:t>
            </a:r>
          </a:p>
          <a:p>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41</a:t>
            </a:fld>
            <a:endParaRPr lang="en-US"/>
          </a:p>
        </p:txBody>
      </p:sp>
    </p:spTree>
    <p:extLst>
      <p:ext uri="{BB962C8B-B14F-4D97-AF65-F5344CB8AC3E}">
        <p14:creationId xmlns:p14="http://schemas.microsoft.com/office/powerpoint/2010/main" val="6045296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microgrid operating agreement is an umbrella agreement covering the project’s development, operation and maintenance, and contract terms and conditions. It defines and documents the roles and responsibilities of the Utility and the MIP Awardee. It incorporates by reference or addendum all other contracts and agreements that are required for the safe and reliable development and operation of the project. It is enforceable and subject to the oversight jurisdiction of the CPUC.</a:t>
            </a:r>
          </a:p>
        </p:txBody>
      </p:sp>
      <p:sp>
        <p:nvSpPr>
          <p:cNvPr id="4" name="Slide Number Placeholder 3"/>
          <p:cNvSpPr>
            <a:spLocks noGrp="1"/>
          </p:cNvSpPr>
          <p:nvPr>
            <p:ph type="sldNum" sz="quarter" idx="5"/>
          </p:nvPr>
        </p:nvSpPr>
        <p:spPr/>
        <p:txBody>
          <a:bodyPr/>
          <a:lstStyle/>
          <a:p>
            <a:fld id="{9EB7BAD3-AF26-C549-B9FF-03213EEFC56C}" type="slidenum">
              <a:rPr lang="en-US" smtClean="0"/>
              <a:t>42</a:t>
            </a:fld>
            <a:endParaRPr lang="en-US"/>
          </a:p>
        </p:txBody>
      </p:sp>
    </p:spTree>
    <p:extLst>
      <p:ext uri="{BB962C8B-B14F-4D97-AF65-F5344CB8AC3E}">
        <p14:creationId xmlns:p14="http://schemas.microsoft.com/office/powerpoint/2010/main" val="501149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0.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Master" Target="../slideMasters/slideMaster10.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D76A8437-065A-0242-9AD8-C41D6BB01BFE}"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392987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3D59294B-69E0-7A4F-806B-62DE2B5C3A76}"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228073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E90859B3-0B59-E544-BF05-F73A23467343}"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34272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85BCE05-A565-0E4D-AD2D-73E315BEA8C0}"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585850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FF23CCB8-0EEF-2C42-9126-656A7985ADB4}"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5029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5CA53EDA-4F42-A740-8B7E-5F68E0CB966D}"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933142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4E1B73BC-D660-A34D-A76F-6E89D06CB703}"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628786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D0A82F9C-5E4F-1242-A619-B14F5CAC7E8B}"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2678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E786C8E9-864D-7F45-9BF0-E5514A8F0F8D}"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23454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5BB8B482-2E71-AF4D-9DC2-FEC6B6F275C6}"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04944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ADDA5D21-1963-8A4B-A2D3-F894D4302F13}"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2330313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92BE96EE-22BE-F340-AF73-E982676CDDAE}"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813133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8EBD5F38-A5BD-354F-907E-2168F6CF9A36}"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795002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D91ECB68-41B7-1740-BE20-BEF1CD7290E6}"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0939282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B2C85E21-559F-FA44-9429-3E3F07B28192}"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942224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87B3072A-004F-954B-9EE9-721669427B0C}"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44660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BBF0329-B22B-D444-892B-C98A4AEB147D}"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299030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D50F3F1A-AE4F-4E44-BA9A-F26EA33814DE}"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523877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32DA7C4F-9211-5641-AC00-EF273F183E36}"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572327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E2E3A027-22F5-6544-B409-41D268936D9D}"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917169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D2D01BE6-67DC-4944-A6A5-192F661FF59A}"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117942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EFFB2C62-86CE-CF4A-9C94-84851BDDD3B6}"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8959968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CCD8C8DA-F150-9647-AA37-0737F62B191F}"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858690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92862FC9-EED8-3545-B1DC-E26A436F666F}"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045410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AAC5883A-3379-CE43-8F47-25C7AF9B1DA5}"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8" name="Picture 7">
            <a:extLst>
              <a:ext uri="{FF2B5EF4-FFF2-40B4-BE49-F238E27FC236}">
                <a16:creationId xmlns:a16="http://schemas.microsoft.com/office/drawing/2014/main" id="{13FD4194-852C-DF42-8F80-863269456E2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2"/>
          </a:solidFill>
        </p:spPr>
      </p:pic>
    </p:spTree>
    <p:extLst>
      <p:ext uri="{BB962C8B-B14F-4D97-AF65-F5344CB8AC3E}">
        <p14:creationId xmlns:p14="http://schemas.microsoft.com/office/powerpoint/2010/main" val="26765828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D6A75A96-D7C9-A84D-A61F-ABFBAEABDCCC}"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486497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9AEE40A8-F4CC-FD40-86BD-4B0550892988}"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8424333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FBFB5E7-3219-664C-AD54-A98E4653178D}"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570620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6B7016AE-3BC9-F04D-BC33-FD2B0B43EBA7}"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54576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6D1A1F81-B86C-DD42-9409-94B69CC7C752}"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868148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F400E9B8-7353-924C-AA28-98DC426B160B}"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9224604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84C26F85-EA00-4540-B11B-0828E7015F40}"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58637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274154BF-98B7-F843-AD78-C966590432CB}"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865127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6A067D1A-78FC-5744-81F7-8A0DB33673D0}"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1500297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BDFA10F6-3587-AA47-A965-293B76C74D73}"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9485911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617DDF88-DC5A-274E-83FE-1FCB93284176}"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952287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6570AFAD-27FB-804A-927B-0DEBB06EF943}"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149859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60EE542C-E60C-974A-A251-E97F1C2FF2B7}"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19735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583CA520-3726-C847-B8AA-E6E1CCB67386}"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959168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1DD8B357-AA29-814C-801F-FEC310209236}"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974457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6E66F9CE-F84B-014B-B0CD-3EB1D5481188}"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70105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5A1E976E-2CB0-0749-9376-48E1F3848D7B}"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870846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90340CB2-EFFE-4149-8066-14D2696417BB}"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237838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20DAB10B-64B9-5144-9E76-46C7E27ACDEC}"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816190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DA8CE506-0F8C-E644-A871-F02E3C1D94F3}"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042443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F88D4762-40D8-874C-AFAE-336CBE368531}"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1057256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84CE9448-EFED-B942-9A3D-A8BA678774D3}"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189602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123441A5-9729-C34F-89D1-3767DB7140B9}"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428849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B3911AA-67E0-5A46-8543-9FB39D2A2C4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tx2"/>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07C8A2D5-95B6-5A45-A465-B1AA58F35EA2}"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3861632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0A03C9DC-C80C-3542-888A-AA0DEB11F4B5}"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210611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4EF8C69E-1C28-BD4D-8A81-E19EBFD945B3}"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269733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46F122F2-8435-0E4B-B5B9-D0098DB2787E}"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9561342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FB06C7E9-BF8D-084A-901E-BDF49EBD7830}"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563175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02B3FF57-B204-C043-B6C6-93CA8F40174E}"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463524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23B3A381-7D28-B441-964C-999F043FB705}"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158375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9DC6E78D-CBD6-404E-9B1F-FC97160B3B76}"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327583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FC8ED50B-4C78-AC46-8C38-BF14716EE674}"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371639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BE6C9AE8-294E-9740-B915-AE0D577CB8D0}"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401684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6548280B-C498-C042-93FF-F28BC49EF468}"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8512904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418E4A22-C902-E54F-B1BC-0DFD7A85F736}"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0767692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AE813BA7-25EE-714D-88BF-12F74C528825}"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8" name="Picture 7">
            <a:extLst>
              <a:ext uri="{FF2B5EF4-FFF2-40B4-BE49-F238E27FC236}">
                <a16:creationId xmlns:a16="http://schemas.microsoft.com/office/drawing/2014/main" id="{13FD4194-852C-DF42-8F80-863269456E2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2"/>
          </a:solidFill>
        </p:spPr>
      </p:pic>
    </p:spTree>
    <p:extLst>
      <p:ext uri="{BB962C8B-B14F-4D97-AF65-F5344CB8AC3E}">
        <p14:creationId xmlns:p14="http://schemas.microsoft.com/office/powerpoint/2010/main" val="421397028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6CA43E26-14F0-BC45-9343-8C11EE3FFECA}"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6051756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78A8E6FE-DABC-0B41-A3F8-A29AB1090398}"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290820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931A77C-920E-5D40-9E71-7EA183FF96FC}"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6834718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EE03228-6596-374A-96CE-88C4CC6EE6FF}"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01719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A1111CBE-6D66-3841-A761-F215064C97AE}"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5521483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6CF9467D-EF99-8844-A20B-83FFA69AFD41}"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26132096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85684823-D5D3-104D-AD39-FBA22BC38765}"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6187852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12D878BD-3C94-374A-98CE-FF5F010E4DDE}"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836191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D24F7D3B-36B6-C246-93D2-FD0C70A9192E}"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75307216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28258A64-CD15-C54C-8AD2-B6B2737ECD66}"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0433298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3248EF41-5421-4D47-99AE-B76C8A8B54C0}"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606212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B3911AA-67E0-5A46-8543-9FB39D2A2C4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tx2"/>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77C5FBF9-C6C3-3746-B6B0-F86923CE0811}"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8613807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BBE825C6-E6FA-434D-9AF0-54580B8F884A}"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5909994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29F27FAA-5C8C-BE4F-BE73-1BCFE49EDF97}"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8907057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1365395C-1EC2-8F42-908F-B8D51598C749}"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2751507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219E6101-29F8-9B49-AAC5-6FA0E6F729DB}"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32613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B4E3D696-FBE3-D244-89A8-A528BBA389A1}"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7399527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333307A5-DDDD-434F-BF58-238FDAE6A749}"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28090860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4022FE59-4C51-9846-90A4-9FAA4C22783C}"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7565279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CB6B5BA7-EFAF-AB49-84E5-E8AA2A958D6D}"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6433593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5A5C236B-88B0-E640-89E5-18E9146C50C4}"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8645376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318D49B8-DC71-9545-9EC7-548E07BE8F83}"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81398589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2F6D8B4C-7591-9F43-86FB-2E6744617876}"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55832978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FE855632-3267-405C-94A3-01F7081CB645}"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1638078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E2916258-29C9-467B-8413-13EF16BA6A55}"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980090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837B94AC-2D48-4563-ABDA-ADA8A9C6682C}"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03495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BCCE72C4-2186-482E-8A6F-67AB0624997E}"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2399123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3A02A518-4B2C-44A9-9469-F983F5FE7F9A}"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1339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298AE96B-74DD-4EA7-9228-C11CB120AC50}"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1313038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F9D75705-298B-4FD0-93DB-22226D6AC8B4}"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2712109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0936C756-23B8-4E4B-86C1-25598D8A93C4}"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5864736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6FC01432-B0D7-4ABA-9062-264DC13C5C20}"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1965461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01B9A4FA-937C-4AE4-8E13-D7A8E46B4B2E}"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2777685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FE56BE2-B627-402F-A775-1D5E3FE141FE}"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993046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0476C075-37C6-4BDF-B815-91EE731D3D55}"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2181164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6752EE3-A7D0-4C40-9CAB-7059D5866A0D}"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062078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05FC87FB-77A4-894F-B4F7-472C4360F420}"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3180536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814DD035-A39C-DA4D-9AD8-8F0DD7A51560}"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08522222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C904E251-A1C5-8A4B-8605-8FB6A68215C2}"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92895548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7E8369D-166A-7041-BD8E-9A4958803952}"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366691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12391E7F-12E9-9548-A9C0-BD1C91C85562}"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91338676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30FAAD6E-216A-9648-A4BA-86421A8099EE}"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040626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CEB67AAE-8CF6-0A4D-B71E-157974B1E4C7}"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75386847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A66F9B35-39D0-0D4B-B6C4-5449F882120D}"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8716595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0E006805-608F-784B-AFCE-BFB691880455}"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6772169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6305B479-7E84-2147-BB40-A32280C56DDB}"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8723524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B6EECBEB-2B44-784C-9D51-A6A7901FBF48}"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0058859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7E74D0F9-95D2-8340-B2F0-7378D646C80F}"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213239933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C177EF36-DF07-3244-A281-141F0DAC9196}"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986188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1A950C30-41A0-B545-A825-8FCF0230990D}"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3726114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9246C6A8-629F-964D-9B10-D2805A37A804}"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5264915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29B12EF0-CE9F-8F4C-8E7C-B1835900E62E}"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6389946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6C14D06F-A82B-814B-8EFA-08EF03B0557D}"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9078926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D43F8F88-78E2-FB47-8C4A-A629B7A5F422}"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3018301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403FF1F2-752A-424A-BE58-506FD7039591}"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36561156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468A490C-7C8E-9941-9EE4-DE8E3F868485}"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23347845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E34CEEBC-DF6B-3148-BA29-C310AFBE9727}"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7662331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C6C4D73-7B32-4F49-BC15-7C0FF231E089}"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7034366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9EEC0D00-5AE3-274F-B039-C86FB4D476EC}"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6339590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1_Content Slide -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482600" y="391233"/>
            <a:ext cx="10972800" cy="608949"/>
          </a:xfrm>
          <a:prstGeom prst="rect">
            <a:avLst/>
          </a:prstGeom>
        </p:spPr>
        <p:txBody>
          <a:bodyPr vert="horz" lIns="91440" tIns="45720" rIns="91440" bIns="45720" rtlCol="0" anchor="ctr">
            <a:spAutoFit/>
          </a:bodyPr>
          <a:lstStyle>
            <a:lvl1pPr>
              <a:defRPr sz="3730" b="1" i="0" cap="all">
                <a:solidFill>
                  <a:srgbClr val="0E321C"/>
                </a:solidFill>
                <a:latin typeface="+mj-lt"/>
              </a:defRPr>
            </a:lvl1pPr>
          </a:lstStyle>
          <a:p>
            <a:r>
              <a:rPr lang="en-US"/>
              <a:t>CLICK TO ADD TITLE</a:t>
            </a:r>
          </a:p>
        </p:txBody>
      </p:sp>
      <p:sp>
        <p:nvSpPr>
          <p:cNvPr id="3" name="Text Placeholder 2"/>
          <p:cNvSpPr>
            <a:spLocks noGrp="1"/>
          </p:cNvSpPr>
          <p:nvPr>
            <p:ph type="body" sz="quarter" idx="15"/>
          </p:nvPr>
        </p:nvSpPr>
        <p:spPr>
          <a:xfrm>
            <a:off x="482600" y="828966"/>
            <a:ext cx="10972800" cy="465236"/>
          </a:xfrm>
          <a:prstGeom prst="rect">
            <a:avLst/>
          </a:prstGeom>
        </p:spPr>
        <p:txBody>
          <a:bodyPr>
            <a:noAutofit/>
          </a:bodyPr>
          <a:lstStyle>
            <a:lvl1pPr marL="0" indent="0">
              <a:buNone/>
              <a:defRPr sz="2398" b="0" i="0">
                <a:solidFill>
                  <a:srgbClr val="97B23E"/>
                </a:solidFill>
                <a:latin typeface="+mn-lt"/>
              </a:defRPr>
            </a:lvl1pPr>
            <a:lvl2pPr marL="228389" indent="0">
              <a:buNone/>
              <a:defRPr sz="1998">
                <a:solidFill>
                  <a:schemeClr val="tx2"/>
                </a:solidFill>
              </a:defRPr>
            </a:lvl2pPr>
            <a:lvl3pPr marL="380648" indent="0">
              <a:buNone/>
              <a:defRPr sz="1998">
                <a:solidFill>
                  <a:schemeClr val="tx2"/>
                </a:solidFill>
              </a:defRPr>
            </a:lvl3pPr>
            <a:lvl4pPr marL="1827108" indent="0">
              <a:buNone/>
              <a:defRPr sz="1998">
                <a:solidFill>
                  <a:schemeClr val="tx2"/>
                </a:solidFill>
              </a:defRPr>
            </a:lvl4pPr>
            <a:lvl5pPr marL="2436144" indent="0">
              <a:buNone/>
              <a:defRPr sz="1998">
                <a:solidFill>
                  <a:schemeClr val="tx2"/>
                </a:solidFill>
              </a:defRPr>
            </a:lvl5pPr>
          </a:lstStyle>
          <a:p>
            <a:pPr lvl="0"/>
            <a:r>
              <a:rPr lang="en-US"/>
              <a:t>Click to edit Master text styles</a:t>
            </a:r>
          </a:p>
        </p:txBody>
      </p:sp>
      <p:sp>
        <p:nvSpPr>
          <p:cNvPr id="4" name="Text Placeholder 3"/>
          <p:cNvSpPr>
            <a:spLocks noGrp="1"/>
          </p:cNvSpPr>
          <p:nvPr>
            <p:ph type="body" sz="quarter" idx="16"/>
          </p:nvPr>
        </p:nvSpPr>
        <p:spPr>
          <a:xfrm>
            <a:off x="482600" y="1683308"/>
            <a:ext cx="10972800" cy="3493498"/>
          </a:xfrm>
          <a:prstGeom prst="rect">
            <a:avLst/>
          </a:prstGeom>
        </p:spPr>
        <p:txBody>
          <a:bodyPr vert="horz"/>
          <a:lstStyle>
            <a:lvl1pPr>
              <a:buClr>
                <a:srgbClr val="97B23E"/>
              </a:buClr>
              <a:defRPr sz="2131" b="0" i="0">
                <a:solidFill>
                  <a:schemeClr val="bg1"/>
                </a:solidFill>
                <a:latin typeface="+mn-lt"/>
              </a:defRPr>
            </a:lvl1pPr>
            <a:lvl2pPr>
              <a:buClr>
                <a:srgbClr val="97B23E"/>
              </a:buClr>
              <a:defRPr sz="2131" b="0" i="0">
                <a:solidFill>
                  <a:schemeClr val="bg1"/>
                </a:solidFill>
                <a:latin typeface="+mn-lt"/>
              </a:defRPr>
            </a:lvl2pPr>
            <a:lvl3pPr>
              <a:buClr>
                <a:srgbClr val="97B23E"/>
              </a:buClr>
              <a:defRPr sz="2131" b="0" i="0">
                <a:solidFill>
                  <a:schemeClr val="bg1"/>
                </a:solidFill>
                <a:latin typeface="+mn-lt"/>
              </a:defRPr>
            </a:lvl3pPr>
            <a:lvl4pPr marL="837425" indent="-228389">
              <a:defRPr sz="2131" b="0" i="0">
                <a:solidFill>
                  <a:schemeClr val="bg1"/>
                </a:solidFill>
                <a:latin typeface="+mn-lt"/>
              </a:defRPr>
            </a:lvl4pPr>
            <a:lvl5pPr marL="1065813" indent="-228389">
              <a:defRPr sz="2131"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5">
            <a:extLst>
              <a:ext uri="{FF2B5EF4-FFF2-40B4-BE49-F238E27FC236}">
                <a16:creationId xmlns:a16="http://schemas.microsoft.com/office/drawing/2014/main" id="{2A8F8DFE-DE94-2342-9CC5-52513FDE21E2}"/>
              </a:ext>
            </a:extLst>
          </p:cNvPr>
          <p:cNvSpPr>
            <a:spLocks noGrp="1"/>
          </p:cNvSpPr>
          <p:nvPr>
            <p:ph type="ftr" sz="quarter" idx="3"/>
          </p:nvPr>
        </p:nvSpPr>
        <p:spPr>
          <a:xfrm>
            <a:off x="6463695" y="6247272"/>
            <a:ext cx="4836208" cy="363730"/>
          </a:xfrm>
          <a:prstGeom prst="rect">
            <a:avLst/>
          </a:prstGeom>
        </p:spPr>
        <p:txBody>
          <a:bodyPr vert="horz" lIns="91440" tIns="45720" rIns="91440" bIns="45720" rtlCol="0" anchor="ctr"/>
          <a:lstStyle>
            <a:lvl1pPr algn="r">
              <a:defRPr sz="1066" b="0" i="0" spc="67" baseline="0">
                <a:solidFill>
                  <a:srgbClr val="97B23E"/>
                </a:solidFill>
                <a:latin typeface="+mn-lt"/>
              </a:defRPr>
            </a:lvl1pPr>
          </a:lstStyle>
          <a:p>
            <a:r>
              <a:rPr lang="en-US"/>
              <a:t>PRESENTATION TITLE </a:t>
            </a:r>
          </a:p>
        </p:txBody>
      </p:sp>
      <p:sp>
        <p:nvSpPr>
          <p:cNvPr id="6" name="Slide Number Placeholder 3">
            <a:extLst>
              <a:ext uri="{FF2B5EF4-FFF2-40B4-BE49-F238E27FC236}">
                <a16:creationId xmlns:a16="http://schemas.microsoft.com/office/drawing/2014/main" id="{B3195109-999D-2B49-B332-9B97280C748F}"/>
              </a:ext>
            </a:extLst>
          </p:cNvPr>
          <p:cNvSpPr txBox="1">
            <a:spLocks/>
          </p:cNvSpPr>
          <p:nvPr userDrawn="1"/>
        </p:nvSpPr>
        <p:spPr>
          <a:xfrm>
            <a:off x="11249318" y="6237605"/>
            <a:ext cx="643292" cy="363730"/>
          </a:xfrm>
          <a:prstGeom prst="rect">
            <a:avLst/>
          </a:prstGeom>
        </p:spPr>
        <p:txBody>
          <a:bodyPr vert="horz" lIns="121807" tIns="60904" rIns="121807" bIns="60904" rtlCol="0" anchor="ctr"/>
          <a:lstStyle>
            <a:defPPr>
              <a:defRPr lang="en-US"/>
            </a:defPPr>
            <a:lvl1pPr marL="0" algn="r" defTabSz="457200" rtl="0" eaLnBrk="1" latinLnBrk="0" hangingPunct="1">
              <a:defRPr sz="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B09E98C-EE1C-4E4C-965D-CBFEA427E22F}" type="slidenum">
              <a:rPr lang="en-US" sz="1332" b="1" i="0" spc="400" smtClean="0">
                <a:solidFill>
                  <a:srgbClr val="FFFFFE"/>
                </a:solidFill>
                <a:latin typeface="+mn-lt"/>
              </a:rPr>
              <a:t>‹#›</a:t>
            </a:fld>
            <a:endParaRPr lang="en-US" sz="1332" b="1" i="0" spc="400">
              <a:solidFill>
                <a:srgbClr val="FFFFFE"/>
              </a:solidFill>
              <a:latin typeface="+mn-lt"/>
            </a:endParaRPr>
          </a:p>
        </p:txBody>
      </p:sp>
      <p:pic>
        <p:nvPicPr>
          <p:cNvPr id="8" name="Picture 7" descr="A picture containing text, clipart&#10;&#10;Description automatically generated">
            <a:extLst>
              <a:ext uri="{FF2B5EF4-FFF2-40B4-BE49-F238E27FC236}">
                <a16:creationId xmlns:a16="http://schemas.microsoft.com/office/drawing/2014/main" id="{A4DAD082-2AC7-CDB3-1B59-F9D8A7B64B8C}"/>
              </a:ext>
            </a:extLst>
          </p:cNvPr>
          <p:cNvPicPr>
            <a:picLocks noChangeAspect="1"/>
          </p:cNvPicPr>
          <p:nvPr userDrawn="1"/>
        </p:nvPicPr>
        <p:blipFill>
          <a:blip r:embed="rId3"/>
          <a:stretch>
            <a:fillRect/>
          </a:stretch>
        </p:blipFill>
        <p:spPr>
          <a:xfrm>
            <a:off x="2775858" y="6206466"/>
            <a:ext cx="1045029" cy="448252"/>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4E8E2A2F-5E7A-BC84-BE6D-2A528EA4C0D3}"/>
              </a:ext>
            </a:extLst>
          </p:cNvPr>
          <p:cNvPicPr>
            <a:picLocks noChangeAspect="1"/>
          </p:cNvPicPr>
          <p:nvPr userDrawn="1"/>
        </p:nvPicPr>
        <p:blipFill>
          <a:blip r:embed="rId4"/>
          <a:stretch>
            <a:fillRect/>
          </a:stretch>
        </p:blipFill>
        <p:spPr>
          <a:xfrm>
            <a:off x="4103914" y="6205655"/>
            <a:ext cx="1524002" cy="393845"/>
          </a:xfrm>
          <a:prstGeom prst="rect">
            <a:avLst/>
          </a:prstGeom>
        </p:spPr>
      </p:pic>
      <p:pic>
        <p:nvPicPr>
          <p:cNvPr id="5" name="Picture 4">
            <a:extLst>
              <a:ext uri="{FF2B5EF4-FFF2-40B4-BE49-F238E27FC236}">
                <a16:creationId xmlns:a16="http://schemas.microsoft.com/office/drawing/2014/main" id="{A1546805-E3DA-A5F8-E748-D9F8580715F3}"/>
              </a:ext>
            </a:extLst>
          </p:cNvPr>
          <p:cNvPicPr>
            <a:picLocks noChangeAspect="1"/>
          </p:cNvPicPr>
          <p:nvPr userDrawn="1"/>
        </p:nvPicPr>
        <p:blipFill>
          <a:blip r:embed="rId5"/>
          <a:stretch>
            <a:fillRect/>
          </a:stretch>
        </p:blipFill>
        <p:spPr>
          <a:xfrm>
            <a:off x="5728307" y="6215211"/>
            <a:ext cx="1524001" cy="368581"/>
          </a:xfrm>
          <a:prstGeom prst="rect">
            <a:avLst/>
          </a:prstGeom>
        </p:spPr>
      </p:pic>
    </p:spTree>
    <p:extLst>
      <p:ext uri="{BB962C8B-B14F-4D97-AF65-F5344CB8AC3E}">
        <p14:creationId xmlns:p14="http://schemas.microsoft.com/office/powerpoint/2010/main" val="29585190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Content Slide -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482600" y="391233"/>
            <a:ext cx="10972800" cy="608949"/>
          </a:xfrm>
          <a:prstGeom prst="rect">
            <a:avLst/>
          </a:prstGeom>
        </p:spPr>
        <p:txBody>
          <a:bodyPr vert="horz" lIns="91440" tIns="45720" rIns="91440" bIns="45720" rtlCol="0" anchor="ctr">
            <a:spAutoFit/>
          </a:bodyPr>
          <a:lstStyle>
            <a:lvl1pPr>
              <a:defRPr sz="3730" b="1" i="0" cap="all">
                <a:solidFill>
                  <a:srgbClr val="0E321C"/>
                </a:solidFill>
                <a:latin typeface="+mj-lt"/>
              </a:defRPr>
            </a:lvl1pPr>
          </a:lstStyle>
          <a:p>
            <a:r>
              <a:rPr lang="en-US"/>
              <a:t>Agenda</a:t>
            </a:r>
          </a:p>
        </p:txBody>
      </p:sp>
      <p:sp>
        <p:nvSpPr>
          <p:cNvPr id="3" name="Text Placeholder 2"/>
          <p:cNvSpPr>
            <a:spLocks noGrp="1"/>
          </p:cNvSpPr>
          <p:nvPr>
            <p:ph type="body" sz="quarter" idx="15"/>
          </p:nvPr>
        </p:nvSpPr>
        <p:spPr>
          <a:xfrm>
            <a:off x="482600" y="828966"/>
            <a:ext cx="10972800" cy="465236"/>
          </a:xfrm>
          <a:prstGeom prst="rect">
            <a:avLst/>
          </a:prstGeom>
        </p:spPr>
        <p:txBody>
          <a:bodyPr>
            <a:noAutofit/>
          </a:bodyPr>
          <a:lstStyle>
            <a:lvl1pPr marL="0" indent="0">
              <a:buNone/>
              <a:defRPr sz="2398" b="0" i="0">
                <a:solidFill>
                  <a:srgbClr val="97B23E"/>
                </a:solidFill>
                <a:latin typeface="+mn-lt"/>
              </a:defRPr>
            </a:lvl1pPr>
            <a:lvl2pPr marL="228389" indent="0">
              <a:buNone/>
              <a:defRPr sz="1998">
                <a:solidFill>
                  <a:schemeClr val="tx2"/>
                </a:solidFill>
              </a:defRPr>
            </a:lvl2pPr>
            <a:lvl3pPr marL="380648" indent="0">
              <a:buNone/>
              <a:defRPr sz="1998">
                <a:solidFill>
                  <a:schemeClr val="tx2"/>
                </a:solidFill>
              </a:defRPr>
            </a:lvl3pPr>
            <a:lvl4pPr marL="1827108" indent="0">
              <a:buNone/>
              <a:defRPr sz="1998">
                <a:solidFill>
                  <a:schemeClr val="tx2"/>
                </a:solidFill>
              </a:defRPr>
            </a:lvl4pPr>
            <a:lvl5pPr marL="2436144" indent="0">
              <a:buNone/>
              <a:defRPr sz="1998">
                <a:solidFill>
                  <a:schemeClr val="tx2"/>
                </a:solidFill>
              </a:defRPr>
            </a:lvl5pPr>
          </a:lstStyle>
          <a:p>
            <a:pPr lvl="0"/>
            <a:r>
              <a:rPr lang="en-US"/>
              <a:t>Click to edit Master text styles</a:t>
            </a:r>
          </a:p>
        </p:txBody>
      </p:sp>
      <p:sp>
        <p:nvSpPr>
          <p:cNvPr id="4" name="Text Placeholder 3"/>
          <p:cNvSpPr>
            <a:spLocks noGrp="1"/>
          </p:cNvSpPr>
          <p:nvPr>
            <p:ph type="body" sz="quarter" idx="16"/>
          </p:nvPr>
        </p:nvSpPr>
        <p:spPr>
          <a:xfrm>
            <a:off x="482600" y="1683308"/>
            <a:ext cx="10972800" cy="3493498"/>
          </a:xfrm>
          <a:prstGeom prst="rect">
            <a:avLst/>
          </a:prstGeom>
        </p:spPr>
        <p:txBody>
          <a:bodyPr vert="horz"/>
          <a:lstStyle>
            <a:lvl1pPr>
              <a:buClr>
                <a:srgbClr val="97B23E"/>
              </a:buClr>
              <a:defRPr sz="2131" b="0" i="0">
                <a:solidFill>
                  <a:schemeClr val="bg1"/>
                </a:solidFill>
                <a:latin typeface="+mn-lt"/>
              </a:defRPr>
            </a:lvl1pPr>
            <a:lvl2pPr>
              <a:buClr>
                <a:srgbClr val="97B23E"/>
              </a:buClr>
              <a:defRPr sz="2131" b="0" i="0">
                <a:solidFill>
                  <a:schemeClr val="bg1"/>
                </a:solidFill>
                <a:latin typeface="+mn-lt"/>
              </a:defRPr>
            </a:lvl2pPr>
            <a:lvl3pPr>
              <a:buClr>
                <a:srgbClr val="97B23E"/>
              </a:buClr>
              <a:defRPr sz="2131" b="0" i="0">
                <a:solidFill>
                  <a:schemeClr val="bg1"/>
                </a:solidFill>
                <a:latin typeface="+mn-lt"/>
              </a:defRPr>
            </a:lvl3pPr>
            <a:lvl4pPr marL="837425" indent="-228389">
              <a:defRPr sz="2131" b="0" i="0">
                <a:solidFill>
                  <a:schemeClr val="bg1"/>
                </a:solidFill>
                <a:latin typeface="+mn-lt"/>
              </a:defRPr>
            </a:lvl4pPr>
            <a:lvl5pPr marL="1065813" indent="-228389">
              <a:defRPr sz="2131"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5">
            <a:extLst>
              <a:ext uri="{FF2B5EF4-FFF2-40B4-BE49-F238E27FC236}">
                <a16:creationId xmlns:a16="http://schemas.microsoft.com/office/drawing/2014/main" id="{2A8F8DFE-DE94-2342-9CC5-52513FDE21E2}"/>
              </a:ext>
            </a:extLst>
          </p:cNvPr>
          <p:cNvSpPr>
            <a:spLocks noGrp="1"/>
          </p:cNvSpPr>
          <p:nvPr>
            <p:ph type="ftr" sz="quarter" idx="3"/>
          </p:nvPr>
        </p:nvSpPr>
        <p:spPr>
          <a:xfrm>
            <a:off x="6463695" y="6247272"/>
            <a:ext cx="4836208" cy="363730"/>
          </a:xfrm>
          <a:prstGeom prst="rect">
            <a:avLst/>
          </a:prstGeom>
        </p:spPr>
        <p:txBody>
          <a:bodyPr vert="horz" lIns="91440" tIns="45720" rIns="91440" bIns="45720" rtlCol="0" anchor="ctr"/>
          <a:lstStyle>
            <a:lvl1pPr algn="r">
              <a:defRPr sz="1066" b="0" i="0" spc="67" baseline="0">
                <a:solidFill>
                  <a:srgbClr val="97B23E"/>
                </a:solidFill>
                <a:latin typeface="+mn-lt"/>
              </a:defRPr>
            </a:lvl1pPr>
          </a:lstStyle>
          <a:p>
            <a:r>
              <a:rPr lang="en-US"/>
              <a:t>PRESENTATION TITLE </a:t>
            </a:r>
          </a:p>
        </p:txBody>
      </p:sp>
      <p:sp>
        <p:nvSpPr>
          <p:cNvPr id="6" name="Slide Number Placeholder 3">
            <a:extLst>
              <a:ext uri="{FF2B5EF4-FFF2-40B4-BE49-F238E27FC236}">
                <a16:creationId xmlns:a16="http://schemas.microsoft.com/office/drawing/2014/main" id="{345F27BF-8016-4A42-98F4-08A33DD1F49C}"/>
              </a:ext>
            </a:extLst>
          </p:cNvPr>
          <p:cNvSpPr txBox="1">
            <a:spLocks/>
          </p:cNvSpPr>
          <p:nvPr userDrawn="1"/>
        </p:nvSpPr>
        <p:spPr>
          <a:xfrm>
            <a:off x="11249318" y="6237605"/>
            <a:ext cx="643292" cy="363730"/>
          </a:xfrm>
          <a:prstGeom prst="rect">
            <a:avLst/>
          </a:prstGeom>
        </p:spPr>
        <p:txBody>
          <a:bodyPr vert="horz" lIns="121807" tIns="60904" rIns="121807" bIns="60904" rtlCol="0" anchor="ctr"/>
          <a:lstStyle>
            <a:defPPr>
              <a:defRPr lang="en-US"/>
            </a:defPPr>
            <a:lvl1pPr marL="0" algn="r" defTabSz="457200" rtl="0" eaLnBrk="1" latinLnBrk="0" hangingPunct="1">
              <a:defRPr sz="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B09E98C-EE1C-4E4C-965D-CBFEA427E22F}" type="slidenum">
              <a:rPr lang="en-US" sz="1332" b="1" i="0" spc="400" smtClean="0">
                <a:solidFill>
                  <a:srgbClr val="FFFFFE"/>
                </a:solidFill>
                <a:latin typeface="+mn-lt"/>
              </a:rPr>
              <a:t>‹#›</a:t>
            </a:fld>
            <a:endParaRPr lang="en-US" sz="1332" b="1" i="0" spc="400">
              <a:solidFill>
                <a:srgbClr val="FFFFFE"/>
              </a:solidFill>
              <a:latin typeface="+mn-lt"/>
            </a:endParaRPr>
          </a:p>
        </p:txBody>
      </p:sp>
      <p:pic>
        <p:nvPicPr>
          <p:cNvPr id="8" name="Picture 7" descr="A picture containing text, clipart&#10;&#10;Description automatically generated">
            <a:extLst>
              <a:ext uri="{FF2B5EF4-FFF2-40B4-BE49-F238E27FC236}">
                <a16:creationId xmlns:a16="http://schemas.microsoft.com/office/drawing/2014/main" id="{1F4B730A-C216-47F2-DAE1-EFA9D8CF5B82}"/>
              </a:ext>
            </a:extLst>
          </p:cNvPr>
          <p:cNvPicPr>
            <a:picLocks noChangeAspect="1"/>
          </p:cNvPicPr>
          <p:nvPr userDrawn="1"/>
        </p:nvPicPr>
        <p:blipFill>
          <a:blip r:embed="rId3"/>
          <a:stretch>
            <a:fillRect/>
          </a:stretch>
        </p:blipFill>
        <p:spPr>
          <a:xfrm>
            <a:off x="2775858" y="6206466"/>
            <a:ext cx="1045029" cy="448252"/>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71C2307C-3B2C-9F13-44EE-1FEED1FF51F5}"/>
              </a:ext>
            </a:extLst>
          </p:cNvPr>
          <p:cNvPicPr>
            <a:picLocks noChangeAspect="1"/>
          </p:cNvPicPr>
          <p:nvPr userDrawn="1"/>
        </p:nvPicPr>
        <p:blipFill>
          <a:blip r:embed="rId4"/>
          <a:stretch>
            <a:fillRect/>
          </a:stretch>
        </p:blipFill>
        <p:spPr>
          <a:xfrm>
            <a:off x="4103914" y="6205655"/>
            <a:ext cx="1524002" cy="393845"/>
          </a:xfrm>
          <a:prstGeom prst="rect">
            <a:avLst/>
          </a:prstGeom>
        </p:spPr>
      </p:pic>
      <p:pic>
        <p:nvPicPr>
          <p:cNvPr id="11" name="Picture 10">
            <a:extLst>
              <a:ext uri="{FF2B5EF4-FFF2-40B4-BE49-F238E27FC236}">
                <a16:creationId xmlns:a16="http://schemas.microsoft.com/office/drawing/2014/main" id="{EE643434-EEB8-9476-D096-855D8524A0CE}"/>
              </a:ext>
            </a:extLst>
          </p:cNvPr>
          <p:cNvPicPr>
            <a:picLocks noChangeAspect="1"/>
          </p:cNvPicPr>
          <p:nvPr userDrawn="1"/>
        </p:nvPicPr>
        <p:blipFill>
          <a:blip r:embed="rId5"/>
          <a:stretch>
            <a:fillRect/>
          </a:stretch>
        </p:blipFill>
        <p:spPr>
          <a:xfrm>
            <a:off x="5728307" y="6215211"/>
            <a:ext cx="1524001" cy="368581"/>
          </a:xfrm>
          <a:prstGeom prst="rect">
            <a:avLst/>
          </a:prstGeom>
        </p:spPr>
      </p:pic>
    </p:spTree>
    <p:extLst>
      <p:ext uri="{BB962C8B-B14F-4D97-AF65-F5344CB8AC3E}">
        <p14:creationId xmlns:p14="http://schemas.microsoft.com/office/powerpoint/2010/main" val="418927888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1296A10A-16BD-CB43-A1BD-5F771EA9F9EF}"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8" name="Picture 7">
            <a:extLst>
              <a:ext uri="{FF2B5EF4-FFF2-40B4-BE49-F238E27FC236}">
                <a16:creationId xmlns:a16="http://schemas.microsoft.com/office/drawing/2014/main" id="{13FD4194-852C-DF42-8F80-863269456E2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2"/>
          </a:solidFill>
        </p:spPr>
      </p:pic>
    </p:spTree>
    <p:extLst>
      <p:ext uri="{BB962C8B-B14F-4D97-AF65-F5344CB8AC3E}">
        <p14:creationId xmlns:p14="http://schemas.microsoft.com/office/powerpoint/2010/main" val="360243641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E445AFEE-4B33-B04D-8638-C319D3003EB9}"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7065479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ACB90495-03B7-CE40-A28A-ED3CD797E604}"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5702951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A01EDB3D-5265-AE47-ABE5-6FE2923F7EA4}"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73603129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F9978067-986A-6043-8977-42B7CC8A6116}"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993799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85DABA5C-43AB-824F-943F-D3AF357739BC}"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34290101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F631D8A6-4479-7C4C-8D63-8289280CBA4B}"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1865657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FE778FBE-79F2-6B43-9A3C-7EA19F2FAE2F}"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11668051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6B9A35C3-4F64-4C47-8CE9-3696BDE1BD5D}"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3936559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37573057-B280-1840-BAE7-B4677EFF4287}"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96579327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D9231274-F8E3-1141-A5BE-48596741C5C6}"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06606748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BBD234C3-4C30-7E41-8E84-41A6A1FF971E}"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4797904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3AE4D8BB-2C62-4B2F-AD3F-A952313427DA}"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48465720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0949F44F-ADB0-4D46-B864-CCA5162CDBCD}"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52803730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5438E58C-8682-473C-89AA-C43A68A10C8A}"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56719122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2CF1D33-0B55-4035-9D8A-875CEC81AD3B}"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174101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3C2F9273-F396-41DB-8288-243E6312C60C}"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599289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74FE2F0E-7406-424A-8EDE-0DA0C588B335}"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3845806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4DDCFBDC-41C0-451A-A72A-1E7C8105585B}"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8912589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2785309D-8DC7-4A40-A563-BDD1B6C797E2}"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21392607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B0EB9BAF-BDA9-4CC2-9811-50EC4D592E45}"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6370301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9D3B7F0F-1289-4CCD-9DF9-67505EC4F22B}"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50724954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5F5870A5-220F-4768-B6EC-C0FB5D8AA8C1}"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290889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698743CC-C0F8-49E1-B6A1-369F0F4F185C}"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06642267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2F39FF03-22F4-4DC2-BDDA-7AEA9728B94F}" type="datetime4">
              <a:rPr lang="en-US" smtClean="0"/>
              <a:t>April 20,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02721040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A2A47BA8-488F-4D37-A104-F882136697FA}" type="datetime4">
              <a:rPr lang="en-US" smtClean="0"/>
              <a:t>April 20,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4484116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D23EBA52-EB5F-4AC7-9AB0-BC40D76F10DE}" type="datetime4">
              <a:rPr lang="en-US" smtClean="0"/>
              <a:t>April 20,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84490164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75C863F-7DFD-403F-8E59-FF23847177A4}"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13315104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A49F6F1C-24A5-479E-9E96-960C78B2CE31}" type="datetime4">
              <a:rPr lang="en-US" smtClean="0"/>
              <a:t>April 20,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204531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F18FE41B-FDC4-441A-AF0C-EDD0C3684171}" type="datetime4">
              <a:rPr lang="en-US" smtClean="0"/>
              <a:t>April 20,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2716395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02C2A83C-D7F4-40AD-BF8B-DC036FFA2A26}" type="datetime4">
              <a:rPr lang="en-US" smtClean="0"/>
              <a:t>April 20,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8947980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A115A25A-F64F-49EA-B552-0042F43431C5}" type="datetime4">
              <a:rPr lang="en-US" smtClean="0"/>
              <a:t>April 20,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9556169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1E49FA5F-5A92-4616-A8BB-0D1595D4A820}" type="datetime4">
              <a:rPr lang="en-US" smtClean="0"/>
              <a:t>April 20,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4454146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A1CB793C-A1BF-4660-B1AB-5315FDA20DCB}" type="datetime4">
              <a:rPr lang="en-US" smtClean="0"/>
              <a:t>April 20,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1409048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5DDC5B52-33F8-4D7D-A38C-AE7F21CF506D}" type="datetime4">
              <a:rPr lang="en-US" smtClean="0"/>
              <a:t>April 20,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2614234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8E40122C-26CC-482F-818C-02D7F8D7E3BB}" type="datetime4">
              <a:rPr lang="en-US" smtClean="0"/>
              <a:t>April 20,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774491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6" Type="http://schemas.openxmlformats.org/officeDocument/2006/relationships/image" Target="../media/image1.png"/><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theme" Target="../theme/theme10.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theme" Target="../theme/theme11.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theme" Target="../theme/theme12.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image" Target="../media/image1.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4.xml"/><Relationship Id="rId13" Type="http://schemas.openxmlformats.org/officeDocument/2006/relationships/theme" Target="../theme/theme13.xml"/><Relationship Id="rId3" Type="http://schemas.openxmlformats.org/officeDocument/2006/relationships/slideLayout" Target="../slideLayouts/slideLayout149.xml"/><Relationship Id="rId7" Type="http://schemas.openxmlformats.org/officeDocument/2006/relationships/slideLayout" Target="../slideLayouts/slideLayout153.xml"/><Relationship Id="rId12" Type="http://schemas.openxmlformats.org/officeDocument/2006/relationships/slideLayout" Target="../slideLayouts/slideLayout158.xml"/><Relationship Id="rId2" Type="http://schemas.openxmlformats.org/officeDocument/2006/relationships/slideLayout" Target="../slideLayouts/slideLayout148.xm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0" Type="http://schemas.openxmlformats.org/officeDocument/2006/relationships/slideLayout" Target="../slideLayouts/slideLayout156.xml"/><Relationship Id="rId4" Type="http://schemas.openxmlformats.org/officeDocument/2006/relationships/slideLayout" Target="../slideLayouts/slideLayout150.xml"/><Relationship Id="rId9" Type="http://schemas.openxmlformats.org/officeDocument/2006/relationships/slideLayout" Target="../slideLayouts/slideLayout1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A9F46E2A-9864-A04B-8CC0-F96950D5BBBB}"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1830129136"/>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0BEAEF55-38D2-5640-99D7-80A00F54BA35}"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2304633780"/>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087F607F-8D74-0547-AB1F-B9AA7028F7B8}"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1547735579"/>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5F181D91-BD53-E94F-81F0-DAD9E06BC4A4}"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184371214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9AF4924A-16D7-544B-B1D2-A82EBB62EBD5}"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2394266929"/>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Lst>
  <p:hf hdr="0" ftr="0" dt="0"/>
  <p:txStyles>
    <p:titleStyle>
      <a:lvl1pPr algn="l" defTabSz="914400" rtl="0" eaLnBrk="1" fontAlgn="b" latinLnBrk="0" hangingPunct="1">
        <a:lnSpc>
          <a:spcPct val="90000"/>
        </a:lnSpc>
        <a:spcBef>
          <a:spcPct val="0"/>
        </a:spcBef>
        <a:buNone/>
        <a:defRPr sz="3600" b="1" kern="1200">
          <a:solidFill>
            <a:schemeClr val="bg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10AD30FF-6FE9-1745-8D5F-C11235E9981A}"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1434755614"/>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FDFADA7B-1FAE-2A4A-BF22-403757E77E13}"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2341458770"/>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Lst>
  <p:hf hdr="0" ftr="0" dt="0"/>
  <p:txStyles>
    <p:titleStyle>
      <a:lvl1pPr algn="l" defTabSz="914400" rtl="0" eaLnBrk="1" fontAlgn="b" latinLnBrk="0" hangingPunct="1">
        <a:lnSpc>
          <a:spcPct val="90000"/>
        </a:lnSpc>
        <a:spcBef>
          <a:spcPct val="0"/>
        </a:spcBef>
        <a:buNone/>
        <a:defRPr sz="3600" b="1" kern="1200">
          <a:solidFill>
            <a:schemeClr val="bg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94282598-5998-4418-8A22-5AABCE65DDED}"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298537123"/>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3A4FACE1-393D-BA40-BD35-5F2AC2D64C5D}"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3840802690"/>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AE0A7D8E-9D5E-B44D-AFB5-97106A0965C8}"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500882706"/>
      </p:ext>
    </p:extLst>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 id="2147483898" r:id="rId12"/>
    <p:sldLayoutId id="2147483899" r:id="rId13"/>
    <p:sldLayoutId id="2147483900" r:id="rId14"/>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BCB06B5F-0482-C345-A9A2-5B3003513585}"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4230525508"/>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 id="2147483913"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821A456E-DE35-4576-83C6-07454025614B}"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897279238"/>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22" r:id="rId8"/>
    <p:sldLayoutId id="2147483923" r:id="rId9"/>
    <p:sldLayoutId id="2147483924" r:id="rId10"/>
    <p:sldLayoutId id="2147483925" r:id="rId11"/>
    <p:sldLayoutId id="2147483926"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803EC5E7-530F-4EF7-850B-582C064561D4}" type="datetime4">
              <a:rPr lang="en-US" smtClean="0"/>
              <a:t>April 20,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202360495"/>
      </p:ext>
    </p:extLst>
  </p:cSld>
  <p:clrMap bg1="lt1" tx1="dk1" bg2="lt2" tx2="dk2" accent1="accent1" accent2="accent2" accent3="accent3" accent4="accent4" accent5="accent5" accent6="accent6" hlink="hlink" folHlink="folHlink"/>
  <p:sldLayoutIdLst>
    <p:sldLayoutId id="2147483928" r:id="rId1"/>
    <p:sldLayoutId id="2147483929" r:id="rId2"/>
    <p:sldLayoutId id="2147483930" r:id="rId3"/>
    <p:sldLayoutId id="2147483931" r:id="rId4"/>
    <p:sldLayoutId id="2147483932" r:id="rId5"/>
    <p:sldLayoutId id="2147483933" r:id="rId6"/>
    <p:sldLayoutId id="2147483934" r:id="rId7"/>
    <p:sldLayoutId id="2147483935" r:id="rId8"/>
    <p:sldLayoutId id="2147483936" r:id="rId9"/>
    <p:sldLayoutId id="2147483937" r:id="rId10"/>
    <p:sldLayoutId id="2147483938" r:id="rId11"/>
    <p:sldLayoutId id="2147483939"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Kapil.Kulkarni@cpuc.ca.gov" TargetMode="Externa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6.sv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 Id="rId14" Type="http://schemas.openxmlformats.org/officeDocument/2006/relationships/image" Target="../media/image22.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2" Type="http://schemas.openxmlformats.org/officeDocument/2006/relationships/hyperlink" Target="mailto:Christopher.Westling@cpuc.ca.gov" TargetMode="Externa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12.xml"/><Relationship Id="rId5" Type="http://schemas.openxmlformats.org/officeDocument/2006/relationships/hyperlink" Target="http://www.californiadgstats.ca.gov/" TargetMode="Externa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leginfo.legislature.ca.gov/faces/codes_displaySection.xhtml?lawCode=PUC&amp;sectionNum=2827.1." TargetMode="External"/><Relationship Id="rId2" Type="http://schemas.openxmlformats.org/officeDocument/2006/relationships/notesSlide" Target="../notesSlides/notesSlide12.xml"/><Relationship Id="rId1" Type="http://schemas.openxmlformats.org/officeDocument/2006/relationships/slideLayout" Target="../slideLayouts/slideLayout110.xml"/><Relationship Id="rId5" Type="http://schemas.openxmlformats.org/officeDocument/2006/relationships/hyperlink" Target="http://www.energyforallprogram.org/" TargetMode="External"/><Relationship Id="rId4" Type="http://schemas.openxmlformats.org/officeDocument/2006/relationships/hyperlink" Target="http://www.cpuc.ca.gov/solarindacs" TargetMode="External"/></Relationships>
</file>

<file path=ppt/slides/_rels/slide18.xml.rels><?xml version="1.0" encoding="UTF-8" standalone="yes"?>
<Relationships xmlns="http://schemas.openxmlformats.org/package/2006/relationships"><Relationship Id="rId2" Type="http://schemas.openxmlformats.org/officeDocument/2006/relationships/hyperlink" Target="mailto:Justin.Galle@cpuc.ca.gov" TargetMode="Externa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0.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0.xml"/></Relationships>
</file>

<file path=ppt/slides/_rels/slide28.xml.rels><?xml version="1.0" encoding="UTF-8" standalone="yes"?>
<Relationships xmlns="http://schemas.openxmlformats.org/package/2006/relationships"><Relationship Id="rId2" Type="http://schemas.openxmlformats.org/officeDocument/2006/relationships/hyperlink" Target="mailto:srh@cpuc.ca.gov" TargetMode="Externa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hyperlink" Target="https://www.cpuc.ca.gov/-/media/cpuc-website/divisions/energy-division/documents/somah/somah_phaseii_report_20211013_final.pdf"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hyperlink" Target="https://calsomah.org/resources/sbcs-and-somah" TargetMode="External"/></Relationships>
</file>

<file path=ppt/slides/_rels/slide36.xml.rels><?xml version="1.0" encoding="UTF-8" standalone="yes"?>
<Relationships xmlns="http://schemas.openxmlformats.org/package/2006/relationships"><Relationship Id="rId2" Type="http://schemas.openxmlformats.org/officeDocument/2006/relationships/hyperlink" Target="mailto:Patrick.Saxton@cpuc.ca.gov" TargetMode="Externa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9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866F9-58B8-883D-5966-0540C3B96E3A}"/>
              </a:ext>
            </a:extLst>
          </p:cNvPr>
          <p:cNvSpPr>
            <a:spLocks noGrp="1"/>
          </p:cNvSpPr>
          <p:nvPr>
            <p:ph type="ctrTitle"/>
          </p:nvPr>
        </p:nvSpPr>
        <p:spPr>
          <a:xfrm>
            <a:off x="609600" y="799659"/>
            <a:ext cx="9601200" cy="2306637"/>
          </a:xfrm>
        </p:spPr>
        <p:txBody>
          <a:bodyPr/>
          <a:lstStyle/>
          <a:p>
            <a:r>
              <a:rPr lang="en-US" dirty="0"/>
              <a:t>Energy Division Low-Income Incentive Programs Presentation</a:t>
            </a:r>
          </a:p>
        </p:txBody>
      </p:sp>
      <p:sp>
        <p:nvSpPr>
          <p:cNvPr id="3" name="Subtitle 2">
            <a:extLst>
              <a:ext uri="{FF2B5EF4-FFF2-40B4-BE49-F238E27FC236}">
                <a16:creationId xmlns:a16="http://schemas.microsoft.com/office/drawing/2014/main" id="{1379AC74-EC0E-5D3F-39B6-8A953004AA25}"/>
              </a:ext>
            </a:extLst>
          </p:cNvPr>
          <p:cNvSpPr>
            <a:spLocks noGrp="1"/>
          </p:cNvSpPr>
          <p:nvPr>
            <p:ph type="subTitle" idx="1"/>
          </p:nvPr>
        </p:nvSpPr>
        <p:spPr>
          <a:xfrm>
            <a:off x="609600" y="3429000"/>
            <a:ext cx="9601200" cy="1655762"/>
          </a:xfrm>
        </p:spPr>
        <p:txBody>
          <a:bodyPr vert="horz" lIns="0" tIns="0" rIns="0" bIns="0" rtlCol="0" anchor="t">
            <a:normAutofit/>
          </a:bodyPr>
          <a:lstStyle/>
          <a:p>
            <a:r>
              <a:rPr lang="en-US"/>
              <a:t>Disadvantaged Communities Advisory Group Meeting</a:t>
            </a:r>
          </a:p>
          <a:p>
            <a:r>
              <a:rPr lang="en-US"/>
              <a:t>April 21, 2023</a:t>
            </a:r>
          </a:p>
        </p:txBody>
      </p:sp>
    </p:spTree>
    <p:extLst>
      <p:ext uri="{BB962C8B-B14F-4D97-AF65-F5344CB8AC3E}">
        <p14:creationId xmlns:p14="http://schemas.microsoft.com/office/powerpoint/2010/main" val="88317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F365-CC5A-2BE4-5E02-C44A075BB7B7}"/>
              </a:ext>
            </a:extLst>
          </p:cNvPr>
          <p:cNvSpPr>
            <a:spLocks noGrp="1"/>
          </p:cNvSpPr>
          <p:nvPr>
            <p:ph type="title"/>
          </p:nvPr>
        </p:nvSpPr>
        <p:spPr/>
        <p:txBody>
          <a:bodyPr/>
          <a:lstStyle/>
          <a:p>
            <a:r>
              <a:rPr lang="en-US"/>
              <a:t>Agenda	</a:t>
            </a:r>
          </a:p>
        </p:txBody>
      </p:sp>
      <p:sp>
        <p:nvSpPr>
          <p:cNvPr id="3" name="Content Placeholder 2">
            <a:extLst>
              <a:ext uri="{FF2B5EF4-FFF2-40B4-BE49-F238E27FC236}">
                <a16:creationId xmlns:a16="http://schemas.microsoft.com/office/drawing/2014/main" id="{3D4BADE8-EDEC-6F96-5F2B-B44A1664679A}"/>
              </a:ext>
            </a:extLst>
          </p:cNvPr>
          <p:cNvSpPr>
            <a:spLocks noGrp="1"/>
          </p:cNvSpPr>
          <p:nvPr>
            <p:ph idx="1"/>
          </p:nvPr>
        </p:nvSpPr>
        <p:spPr>
          <a:xfrm>
            <a:off x="609600" y="1870075"/>
            <a:ext cx="10972800" cy="4351338"/>
          </a:xfrm>
        </p:spPr>
        <p:txBody>
          <a:bodyPr vert="horz" lIns="0" tIns="45720" rIns="91440" bIns="45720" rtlCol="0" anchor="t">
            <a:normAutofit/>
          </a:bodyPr>
          <a:lstStyle/>
          <a:p>
            <a:r>
              <a:rPr lang="en-US"/>
              <a:t>Energy Savings Assistance Program</a:t>
            </a:r>
          </a:p>
          <a:p>
            <a:r>
              <a:rPr lang="en-US"/>
              <a:t>Net Billing Tariff</a:t>
            </a:r>
          </a:p>
          <a:p>
            <a:r>
              <a:rPr lang="en-US"/>
              <a:t>Self-Generation Incentive Program</a:t>
            </a:r>
          </a:p>
          <a:p>
            <a:r>
              <a:rPr lang="en-US"/>
              <a:t>Solar on Multifamily Affordable Housing Program</a:t>
            </a:r>
          </a:p>
          <a:p>
            <a:r>
              <a:rPr lang="en-US"/>
              <a:t>Microgrid Incentive Program</a:t>
            </a:r>
          </a:p>
          <a:p>
            <a:r>
              <a:rPr lang="en-US"/>
              <a:t>Discussion</a:t>
            </a:r>
          </a:p>
          <a:p>
            <a:endParaRPr lang="en-US"/>
          </a:p>
        </p:txBody>
      </p:sp>
      <p:sp>
        <p:nvSpPr>
          <p:cNvPr id="4" name="Slide Number Placeholder 3">
            <a:extLst>
              <a:ext uri="{FF2B5EF4-FFF2-40B4-BE49-F238E27FC236}">
                <a16:creationId xmlns:a16="http://schemas.microsoft.com/office/drawing/2014/main" id="{34738BE9-F563-4A72-D59B-68C21CCED0D5}"/>
              </a:ext>
            </a:extLst>
          </p:cNvPr>
          <p:cNvSpPr>
            <a:spLocks noGrp="1"/>
          </p:cNvSpPr>
          <p:nvPr>
            <p:ph type="sldNum" sz="quarter" idx="12"/>
          </p:nvPr>
        </p:nvSpPr>
        <p:spPr/>
        <p:txBody>
          <a:bodyPr/>
          <a:lstStyle/>
          <a:p>
            <a:fld id="{1C4126A1-9282-4A82-AC02-A59AF4A969C8}" type="slidenum">
              <a:rPr lang="en-US" smtClean="0"/>
              <a:t>2</a:t>
            </a:fld>
            <a:endParaRPr lang="en-US"/>
          </a:p>
        </p:txBody>
      </p:sp>
    </p:spTree>
    <p:extLst>
      <p:ext uri="{BB962C8B-B14F-4D97-AF65-F5344CB8AC3E}">
        <p14:creationId xmlns:p14="http://schemas.microsoft.com/office/powerpoint/2010/main" val="757996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EC9B5-E795-A320-A85A-AC81D9120A63}"/>
              </a:ext>
            </a:extLst>
          </p:cNvPr>
          <p:cNvSpPr>
            <a:spLocks noGrp="1"/>
          </p:cNvSpPr>
          <p:nvPr>
            <p:ph type="ctrTitle"/>
          </p:nvPr>
        </p:nvSpPr>
        <p:spPr/>
        <p:txBody>
          <a:bodyPr/>
          <a:lstStyle/>
          <a:p>
            <a:r>
              <a:rPr lang="en-US"/>
              <a:t>Energy Savings Assistance (ESA) Program</a:t>
            </a:r>
          </a:p>
        </p:txBody>
      </p:sp>
      <p:sp>
        <p:nvSpPr>
          <p:cNvPr id="3" name="Subtitle 2">
            <a:extLst>
              <a:ext uri="{FF2B5EF4-FFF2-40B4-BE49-F238E27FC236}">
                <a16:creationId xmlns:a16="http://schemas.microsoft.com/office/drawing/2014/main" id="{0C86FC45-9F79-CB18-D5B1-5B1615A696B8}"/>
              </a:ext>
            </a:extLst>
          </p:cNvPr>
          <p:cNvSpPr>
            <a:spLocks noGrp="1"/>
          </p:cNvSpPr>
          <p:nvPr>
            <p:ph type="subTitle" idx="1"/>
          </p:nvPr>
        </p:nvSpPr>
        <p:spPr/>
        <p:txBody>
          <a:bodyPr vert="horz" lIns="0" tIns="0" rIns="0" bIns="0" rtlCol="0" anchor="t">
            <a:normAutofit/>
          </a:bodyPr>
          <a:lstStyle/>
          <a:p>
            <a:r>
              <a:rPr lang="en-US"/>
              <a:t>Kapil Kulkarni, Senior Regulatory Analyst, </a:t>
            </a:r>
            <a:r>
              <a:rPr lang="en-US">
                <a:hlinkClick r:id="rId2"/>
              </a:rPr>
              <a:t>Kapil.Kulkarni@cpuc.ca.gov</a:t>
            </a:r>
            <a:r>
              <a:rPr lang="en-US"/>
              <a:t> </a:t>
            </a:r>
          </a:p>
          <a:p>
            <a:r>
              <a:rPr lang="en-US"/>
              <a:t>Energy Efficiency Procurement and Portfolio Management Team</a:t>
            </a:r>
          </a:p>
        </p:txBody>
      </p:sp>
    </p:spTree>
    <p:extLst>
      <p:ext uri="{BB962C8B-B14F-4D97-AF65-F5344CB8AC3E}">
        <p14:creationId xmlns:p14="http://schemas.microsoft.com/office/powerpoint/2010/main" val="3282520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EA988-DBE9-47E7-963A-0B7A81C5FDAE}"/>
              </a:ext>
            </a:extLst>
          </p:cNvPr>
          <p:cNvSpPr>
            <a:spLocks noGrp="1"/>
          </p:cNvSpPr>
          <p:nvPr>
            <p:ph type="title"/>
          </p:nvPr>
        </p:nvSpPr>
        <p:spPr/>
        <p:txBody>
          <a:bodyPr>
            <a:normAutofit/>
          </a:bodyPr>
          <a:lstStyle/>
          <a:p>
            <a:r>
              <a:rPr lang="en-US"/>
              <a:t>Income-Qualified Programs </a:t>
            </a:r>
            <a:endParaRPr lang="en-US" sz="3100"/>
          </a:p>
        </p:txBody>
      </p:sp>
      <p:sp>
        <p:nvSpPr>
          <p:cNvPr id="8" name="Rectangle 7">
            <a:extLst>
              <a:ext uri="{FF2B5EF4-FFF2-40B4-BE49-F238E27FC236}">
                <a16:creationId xmlns:a16="http://schemas.microsoft.com/office/drawing/2014/main" id="{433B219F-E46C-4C80-AE58-ECFC44F2F13A}"/>
              </a:ext>
            </a:extLst>
          </p:cNvPr>
          <p:cNvSpPr/>
          <p:nvPr/>
        </p:nvSpPr>
        <p:spPr>
          <a:xfrm>
            <a:off x="838200" y="1853190"/>
            <a:ext cx="3092824" cy="474921"/>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solidFill>
                  <a:schemeClr val="tx1"/>
                </a:solidFill>
              </a:rPr>
              <a:t>≤200% FPG</a:t>
            </a:r>
          </a:p>
        </p:txBody>
      </p:sp>
      <p:sp>
        <p:nvSpPr>
          <p:cNvPr id="10" name="Rectangle 9">
            <a:extLst>
              <a:ext uri="{FF2B5EF4-FFF2-40B4-BE49-F238E27FC236}">
                <a16:creationId xmlns:a16="http://schemas.microsoft.com/office/drawing/2014/main" id="{05E308F8-A192-1E99-3CF0-4A6B2B95841E}"/>
              </a:ext>
            </a:extLst>
          </p:cNvPr>
          <p:cNvSpPr/>
          <p:nvPr/>
        </p:nvSpPr>
        <p:spPr>
          <a:xfrm>
            <a:off x="4495801" y="1853190"/>
            <a:ext cx="3095847" cy="486126"/>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solidFill>
                  <a:schemeClr val="tx1"/>
                </a:solidFill>
              </a:rPr>
              <a:t>200≤250% FPG</a:t>
            </a:r>
          </a:p>
        </p:txBody>
      </p:sp>
      <p:sp>
        <p:nvSpPr>
          <p:cNvPr id="9" name="Rectangle 8">
            <a:extLst>
              <a:ext uri="{FF2B5EF4-FFF2-40B4-BE49-F238E27FC236}">
                <a16:creationId xmlns:a16="http://schemas.microsoft.com/office/drawing/2014/main" id="{71CA83DB-0258-4A3A-8AB9-98BD98A4152C}"/>
              </a:ext>
            </a:extLst>
          </p:cNvPr>
          <p:cNvSpPr/>
          <p:nvPr/>
        </p:nvSpPr>
        <p:spPr>
          <a:xfrm>
            <a:off x="8257952" y="1853190"/>
            <a:ext cx="3095847" cy="486126"/>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a:solidFill>
                  <a:schemeClr val="tx1"/>
                </a:solidFill>
              </a:rPr>
              <a:t>≤250% FPG</a:t>
            </a:r>
          </a:p>
        </p:txBody>
      </p:sp>
      <p:sp>
        <p:nvSpPr>
          <p:cNvPr id="6" name="Rectangle 5">
            <a:extLst>
              <a:ext uri="{FF2B5EF4-FFF2-40B4-BE49-F238E27FC236}">
                <a16:creationId xmlns:a16="http://schemas.microsoft.com/office/drawing/2014/main" id="{EB7670A6-5019-44CF-9796-8F5E9A255857}"/>
              </a:ext>
            </a:extLst>
          </p:cNvPr>
          <p:cNvSpPr/>
          <p:nvPr/>
        </p:nvSpPr>
        <p:spPr>
          <a:xfrm>
            <a:off x="838200" y="2766794"/>
            <a:ext cx="6753448" cy="4749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Bill Discounts</a:t>
            </a:r>
          </a:p>
        </p:txBody>
      </p:sp>
      <p:sp>
        <p:nvSpPr>
          <p:cNvPr id="7" name="Rectangle 6">
            <a:extLst>
              <a:ext uri="{FF2B5EF4-FFF2-40B4-BE49-F238E27FC236}">
                <a16:creationId xmlns:a16="http://schemas.microsoft.com/office/drawing/2014/main" id="{C1981BBB-E91B-429C-8152-326F192F1BF8}"/>
              </a:ext>
            </a:extLst>
          </p:cNvPr>
          <p:cNvSpPr/>
          <p:nvPr/>
        </p:nvSpPr>
        <p:spPr>
          <a:xfrm>
            <a:off x="8257952" y="2766794"/>
            <a:ext cx="3095847" cy="4749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Direct-Install</a:t>
            </a:r>
          </a:p>
        </p:txBody>
      </p:sp>
      <p:sp>
        <p:nvSpPr>
          <p:cNvPr id="5" name="Content Placeholder 3">
            <a:extLst>
              <a:ext uri="{FF2B5EF4-FFF2-40B4-BE49-F238E27FC236}">
                <a16:creationId xmlns:a16="http://schemas.microsoft.com/office/drawing/2014/main" id="{C18CBF34-7BFA-4286-BA55-2DCAA84764BB}"/>
              </a:ext>
            </a:extLst>
          </p:cNvPr>
          <p:cNvSpPr txBox="1">
            <a:spLocks/>
          </p:cNvSpPr>
          <p:nvPr/>
        </p:nvSpPr>
        <p:spPr>
          <a:xfrm>
            <a:off x="838200" y="3625214"/>
            <a:ext cx="3032312" cy="99204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u="sng">
                <a:solidFill>
                  <a:schemeClr val="accent1"/>
                </a:solidFill>
              </a:rPr>
              <a:t>CARE</a:t>
            </a:r>
            <a:br>
              <a:rPr lang="en-US" sz="2600"/>
            </a:br>
            <a:r>
              <a:rPr lang="en-US" sz="1800">
                <a:solidFill>
                  <a:schemeClr val="tx2"/>
                </a:solidFill>
              </a:rPr>
              <a:t>California Alternate Rates for Energy</a:t>
            </a:r>
            <a:endParaRPr lang="en-US">
              <a:solidFill>
                <a:schemeClr val="tx2"/>
              </a:solidFill>
            </a:endParaRPr>
          </a:p>
        </p:txBody>
      </p:sp>
      <p:sp>
        <p:nvSpPr>
          <p:cNvPr id="3" name="Content Placeholder 2">
            <a:extLst>
              <a:ext uri="{FF2B5EF4-FFF2-40B4-BE49-F238E27FC236}">
                <a16:creationId xmlns:a16="http://schemas.microsoft.com/office/drawing/2014/main" id="{49283CC8-AEB1-4965-B08F-584C8336B4FA}"/>
              </a:ext>
            </a:extLst>
          </p:cNvPr>
          <p:cNvSpPr>
            <a:spLocks noGrp="1"/>
          </p:cNvSpPr>
          <p:nvPr>
            <p:ph sz="half" idx="1"/>
          </p:nvPr>
        </p:nvSpPr>
        <p:spPr>
          <a:xfrm>
            <a:off x="4391248" y="3625214"/>
            <a:ext cx="3200400" cy="992047"/>
          </a:xfrm>
        </p:spPr>
        <p:txBody>
          <a:bodyPr vert="horz" lIns="0" tIns="45720" rIns="91440" bIns="45720" rtlCol="0" anchor="t">
            <a:normAutofit lnSpcReduction="10000"/>
          </a:bodyPr>
          <a:lstStyle/>
          <a:p>
            <a:pPr marL="0" indent="0">
              <a:buNone/>
            </a:pPr>
            <a:r>
              <a:rPr lang="en-US" sz="2600" u="sng">
                <a:solidFill>
                  <a:schemeClr val="accent1"/>
                </a:solidFill>
              </a:rPr>
              <a:t>FERA</a:t>
            </a:r>
            <a:r>
              <a:rPr lang="en-US" sz="2600"/>
              <a:t> </a:t>
            </a:r>
            <a:endParaRPr lang="en-US"/>
          </a:p>
          <a:p>
            <a:pPr marL="0" indent="0">
              <a:buNone/>
            </a:pPr>
            <a:r>
              <a:rPr lang="en-US" sz="1800"/>
              <a:t>Family Electric Rate Assistance</a:t>
            </a:r>
          </a:p>
        </p:txBody>
      </p:sp>
      <p:sp>
        <p:nvSpPr>
          <p:cNvPr id="4" name="Content Placeholder 3">
            <a:extLst>
              <a:ext uri="{FF2B5EF4-FFF2-40B4-BE49-F238E27FC236}">
                <a16:creationId xmlns:a16="http://schemas.microsoft.com/office/drawing/2014/main" id="{D12DD18B-E46E-4B27-8C0F-87203152072B}"/>
              </a:ext>
            </a:extLst>
          </p:cNvPr>
          <p:cNvSpPr>
            <a:spLocks noGrp="1"/>
          </p:cNvSpPr>
          <p:nvPr>
            <p:ph sz="half" idx="2"/>
          </p:nvPr>
        </p:nvSpPr>
        <p:spPr>
          <a:xfrm>
            <a:off x="8257953" y="3627080"/>
            <a:ext cx="3095846" cy="992046"/>
          </a:xfrm>
        </p:spPr>
        <p:txBody>
          <a:bodyPr>
            <a:normAutofit lnSpcReduction="10000"/>
          </a:bodyPr>
          <a:lstStyle/>
          <a:p>
            <a:pPr marL="0" indent="0">
              <a:buNone/>
            </a:pPr>
            <a:r>
              <a:rPr lang="en-US" sz="2600" u="sng">
                <a:solidFill>
                  <a:schemeClr val="accent1"/>
                </a:solidFill>
              </a:rPr>
              <a:t>ESA</a:t>
            </a:r>
            <a:r>
              <a:rPr lang="en-US" sz="2600"/>
              <a:t> </a:t>
            </a:r>
            <a:br>
              <a:rPr lang="en-US" sz="2600"/>
            </a:br>
            <a:r>
              <a:rPr lang="en-US" sz="1800"/>
              <a:t>Energy Savings Assistance</a:t>
            </a:r>
          </a:p>
        </p:txBody>
      </p:sp>
      <p:sp>
        <p:nvSpPr>
          <p:cNvPr id="18" name="Content Placeholder 2">
            <a:extLst>
              <a:ext uri="{FF2B5EF4-FFF2-40B4-BE49-F238E27FC236}">
                <a16:creationId xmlns:a16="http://schemas.microsoft.com/office/drawing/2014/main" id="{43E73C00-97B3-4F64-A260-1624C78547FE}"/>
              </a:ext>
            </a:extLst>
          </p:cNvPr>
          <p:cNvSpPr txBox="1">
            <a:spLocks/>
          </p:cNvSpPr>
          <p:nvPr/>
        </p:nvSpPr>
        <p:spPr>
          <a:xfrm>
            <a:off x="1052236" y="4674653"/>
            <a:ext cx="2669126" cy="1469002"/>
          </a:xfrm>
          <a:prstGeom prst="rect">
            <a:avLst/>
          </a:prstGeom>
          <a:noFill/>
        </p:spPr>
        <p:txBody>
          <a:bodyPr vert="horz" lIns="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i="1">
                <a:solidFill>
                  <a:schemeClr val="accent1"/>
                </a:solidFill>
              </a:rPr>
              <a:t>30-35% discount on electric bills</a:t>
            </a:r>
          </a:p>
          <a:p>
            <a:pPr marL="0" indent="0">
              <a:buFont typeface="Arial" panose="020B0604020202020204" pitchFamily="34" charset="0"/>
              <a:buNone/>
            </a:pPr>
            <a:r>
              <a:rPr lang="en-US" sz="2200" i="1">
                <a:solidFill>
                  <a:schemeClr val="accent1"/>
                </a:solidFill>
              </a:rPr>
              <a:t>Up to 20% discount on natural gas bills </a:t>
            </a:r>
          </a:p>
        </p:txBody>
      </p:sp>
      <p:sp>
        <p:nvSpPr>
          <p:cNvPr id="17" name="Content Placeholder 3">
            <a:extLst>
              <a:ext uri="{FF2B5EF4-FFF2-40B4-BE49-F238E27FC236}">
                <a16:creationId xmlns:a16="http://schemas.microsoft.com/office/drawing/2014/main" id="{DB0166D1-3B80-4196-AFE9-11891BAA6A80}"/>
              </a:ext>
            </a:extLst>
          </p:cNvPr>
          <p:cNvSpPr txBox="1">
            <a:spLocks/>
          </p:cNvSpPr>
          <p:nvPr/>
        </p:nvSpPr>
        <p:spPr>
          <a:xfrm>
            <a:off x="4391248" y="4675078"/>
            <a:ext cx="2400300" cy="81974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i="1">
                <a:solidFill>
                  <a:schemeClr val="accent1"/>
                </a:solidFill>
              </a:rPr>
              <a:t>18% discount on electric bills</a:t>
            </a:r>
          </a:p>
        </p:txBody>
      </p:sp>
      <p:sp>
        <p:nvSpPr>
          <p:cNvPr id="19" name="Content Placeholder 3">
            <a:extLst>
              <a:ext uri="{FF2B5EF4-FFF2-40B4-BE49-F238E27FC236}">
                <a16:creationId xmlns:a16="http://schemas.microsoft.com/office/drawing/2014/main" id="{52B11EF2-796A-4892-811B-C79FF75BF72E}"/>
              </a:ext>
            </a:extLst>
          </p:cNvPr>
          <p:cNvSpPr txBox="1">
            <a:spLocks/>
          </p:cNvSpPr>
          <p:nvPr/>
        </p:nvSpPr>
        <p:spPr>
          <a:xfrm>
            <a:off x="8470640" y="4617261"/>
            <a:ext cx="2806286" cy="1083732"/>
          </a:xfrm>
          <a:prstGeom prst="rect">
            <a:avLst/>
          </a:prstGeom>
          <a:noFill/>
        </p:spPr>
        <p:txBody>
          <a:bodyPr vert="horz" lIns="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i="1">
                <a:solidFill>
                  <a:schemeClr val="accent1"/>
                </a:solidFill>
              </a:rPr>
              <a:t>No-cost energy efficiency measures and services</a:t>
            </a:r>
          </a:p>
        </p:txBody>
      </p:sp>
    </p:spTree>
    <p:extLst>
      <p:ext uri="{BB962C8B-B14F-4D97-AF65-F5344CB8AC3E}">
        <p14:creationId xmlns:p14="http://schemas.microsoft.com/office/powerpoint/2010/main" val="1983189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FC94E-6B74-A04E-98BF-271EEEAB317F}"/>
              </a:ext>
            </a:extLst>
          </p:cNvPr>
          <p:cNvSpPr>
            <a:spLocks noGrp="1"/>
          </p:cNvSpPr>
          <p:nvPr>
            <p:ph type="title"/>
          </p:nvPr>
        </p:nvSpPr>
        <p:spPr/>
        <p:txBody>
          <a:bodyPr/>
          <a:lstStyle/>
          <a:p>
            <a:r>
              <a:rPr lang="en-US"/>
              <a:t>High-level Summary of ESA changes</a:t>
            </a:r>
          </a:p>
        </p:txBody>
      </p:sp>
      <p:sp>
        <p:nvSpPr>
          <p:cNvPr id="3" name="Content Placeholder 2">
            <a:extLst>
              <a:ext uri="{FF2B5EF4-FFF2-40B4-BE49-F238E27FC236}">
                <a16:creationId xmlns:a16="http://schemas.microsoft.com/office/drawing/2014/main" id="{5FA57B0C-712A-B146-8A51-053FBE773778}"/>
              </a:ext>
            </a:extLst>
          </p:cNvPr>
          <p:cNvSpPr>
            <a:spLocks noGrp="1"/>
          </p:cNvSpPr>
          <p:nvPr>
            <p:ph idx="1"/>
          </p:nvPr>
        </p:nvSpPr>
        <p:spPr/>
        <p:txBody>
          <a:bodyPr vert="horz" lIns="0" tIns="45720" rIns="91440" bIns="45720" rtlCol="0" anchor="t">
            <a:normAutofit/>
          </a:bodyPr>
          <a:lstStyle/>
          <a:p>
            <a:r>
              <a:rPr lang="en-US"/>
              <a:t>Moves away from goal based on number of households treated, and towards energy savings</a:t>
            </a:r>
          </a:p>
          <a:p>
            <a:r>
              <a:rPr lang="en-US"/>
              <a:t>Moves away from a homogenous treatment model, and towards a customer-centric treatment model</a:t>
            </a:r>
          </a:p>
          <a:p>
            <a:endParaRPr lang="en-US"/>
          </a:p>
        </p:txBody>
      </p:sp>
      <p:pic>
        <p:nvPicPr>
          <p:cNvPr id="21" name="Graphic 5" descr="House with solid fill">
            <a:extLst>
              <a:ext uri="{FF2B5EF4-FFF2-40B4-BE49-F238E27FC236}">
                <a16:creationId xmlns:a16="http://schemas.microsoft.com/office/drawing/2014/main" id="{E4C6E2AC-B42D-457D-A6FF-FA9AD602B4F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8351" y="3654187"/>
            <a:ext cx="914400" cy="914400"/>
          </a:xfrm>
          <a:prstGeom prst="rect">
            <a:avLst/>
          </a:prstGeom>
        </p:spPr>
      </p:pic>
      <p:pic>
        <p:nvPicPr>
          <p:cNvPr id="20" name="Graphic 5" descr="House with solid fill">
            <a:extLst>
              <a:ext uri="{FF2B5EF4-FFF2-40B4-BE49-F238E27FC236}">
                <a16:creationId xmlns:a16="http://schemas.microsoft.com/office/drawing/2014/main" id="{DAF43C4C-479A-4B65-9FE4-6BBB790D723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58203" y="3654188"/>
            <a:ext cx="914400" cy="914400"/>
          </a:xfrm>
          <a:prstGeom prst="rect">
            <a:avLst/>
          </a:prstGeom>
        </p:spPr>
      </p:pic>
      <p:pic>
        <p:nvPicPr>
          <p:cNvPr id="19" name="Graphic 5" descr="House with solid fill">
            <a:extLst>
              <a:ext uri="{FF2B5EF4-FFF2-40B4-BE49-F238E27FC236}">
                <a16:creationId xmlns:a16="http://schemas.microsoft.com/office/drawing/2014/main" id="{4D7F90C0-173C-4228-A30C-27418DF41AC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90800" y="3654188"/>
            <a:ext cx="914400" cy="914400"/>
          </a:xfrm>
          <a:prstGeom prst="rect">
            <a:avLst/>
          </a:prstGeom>
        </p:spPr>
      </p:pic>
      <p:pic>
        <p:nvPicPr>
          <p:cNvPr id="17" name="Graphic 5" descr="House with solid fill">
            <a:extLst>
              <a:ext uri="{FF2B5EF4-FFF2-40B4-BE49-F238E27FC236}">
                <a16:creationId xmlns:a16="http://schemas.microsoft.com/office/drawing/2014/main" id="{AE8602A7-F245-4F96-B127-E34E33B8DBE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8351" y="4575411"/>
            <a:ext cx="914400" cy="914400"/>
          </a:xfrm>
          <a:prstGeom prst="rect">
            <a:avLst/>
          </a:prstGeom>
        </p:spPr>
      </p:pic>
      <p:pic>
        <p:nvPicPr>
          <p:cNvPr id="15" name="Graphic 5" descr="House with solid fill">
            <a:extLst>
              <a:ext uri="{FF2B5EF4-FFF2-40B4-BE49-F238E27FC236}">
                <a16:creationId xmlns:a16="http://schemas.microsoft.com/office/drawing/2014/main" id="{D1911802-EE05-4427-A810-E6E4CA1AE25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80949" y="4575411"/>
            <a:ext cx="914400" cy="914400"/>
          </a:xfrm>
          <a:prstGeom prst="rect">
            <a:avLst/>
          </a:prstGeom>
        </p:spPr>
      </p:pic>
      <p:pic>
        <p:nvPicPr>
          <p:cNvPr id="14" name="Graphic 5" descr="House with solid fill">
            <a:extLst>
              <a:ext uri="{FF2B5EF4-FFF2-40B4-BE49-F238E27FC236}">
                <a16:creationId xmlns:a16="http://schemas.microsoft.com/office/drawing/2014/main" id="{5B6E8C22-29CD-4140-A2C6-637D7701752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68053" y="4574086"/>
            <a:ext cx="914400" cy="914400"/>
          </a:xfrm>
          <a:prstGeom prst="rect">
            <a:avLst/>
          </a:prstGeom>
        </p:spPr>
      </p:pic>
      <p:pic>
        <p:nvPicPr>
          <p:cNvPr id="16" name="Graphic 5" descr="House with solid fill">
            <a:extLst>
              <a:ext uri="{FF2B5EF4-FFF2-40B4-BE49-F238E27FC236}">
                <a16:creationId xmlns:a16="http://schemas.microsoft.com/office/drawing/2014/main" id="{B3A34FFC-A17B-448C-BBD8-CC44528E394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8352" y="5485262"/>
            <a:ext cx="914400" cy="914400"/>
          </a:xfrm>
          <a:prstGeom prst="rect">
            <a:avLst/>
          </a:prstGeom>
        </p:spPr>
      </p:pic>
      <p:pic>
        <p:nvPicPr>
          <p:cNvPr id="35" name="Graphic 5" descr="House with solid fill">
            <a:extLst>
              <a:ext uri="{FF2B5EF4-FFF2-40B4-BE49-F238E27FC236}">
                <a16:creationId xmlns:a16="http://schemas.microsoft.com/office/drawing/2014/main" id="{B170F6BF-842A-4D88-9C63-5CCBD8689D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58202" y="5473890"/>
            <a:ext cx="914400" cy="914400"/>
          </a:xfrm>
          <a:prstGeom prst="rect">
            <a:avLst/>
          </a:prstGeom>
        </p:spPr>
      </p:pic>
      <p:pic>
        <p:nvPicPr>
          <p:cNvPr id="34" name="Graphic 5" descr="House with solid fill">
            <a:extLst>
              <a:ext uri="{FF2B5EF4-FFF2-40B4-BE49-F238E27FC236}">
                <a16:creationId xmlns:a16="http://schemas.microsoft.com/office/drawing/2014/main" id="{F85CBCCD-0FBF-415E-8BAD-13DC2A7312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68053" y="5485262"/>
            <a:ext cx="914400" cy="914400"/>
          </a:xfrm>
          <a:prstGeom prst="rect">
            <a:avLst/>
          </a:prstGeom>
        </p:spPr>
      </p:pic>
      <p:pic>
        <p:nvPicPr>
          <p:cNvPr id="40" name="Graphic 40" descr="Arrow Right with solid fill">
            <a:extLst>
              <a:ext uri="{FF2B5EF4-FFF2-40B4-BE49-F238E27FC236}">
                <a16:creationId xmlns:a16="http://schemas.microsoft.com/office/drawing/2014/main" id="{597F8D94-818F-4864-A3DA-4812E905B9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94015" y="4560997"/>
            <a:ext cx="914400" cy="914400"/>
          </a:xfrm>
          <a:prstGeom prst="rect">
            <a:avLst/>
          </a:prstGeom>
        </p:spPr>
      </p:pic>
      <p:pic>
        <p:nvPicPr>
          <p:cNvPr id="32" name="Graphic 5" descr="House with solid fill">
            <a:extLst>
              <a:ext uri="{FF2B5EF4-FFF2-40B4-BE49-F238E27FC236}">
                <a16:creationId xmlns:a16="http://schemas.microsoft.com/office/drawing/2014/main" id="{F16166AB-1BF8-46F0-B11F-B06B1A6EFFA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67583" y="3573783"/>
            <a:ext cx="1373556" cy="1387443"/>
          </a:xfrm>
          <a:prstGeom prst="rect">
            <a:avLst/>
          </a:prstGeom>
        </p:spPr>
      </p:pic>
      <p:pic>
        <p:nvPicPr>
          <p:cNvPr id="42" name="Graphic 5" descr="House with solid fill">
            <a:extLst>
              <a:ext uri="{FF2B5EF4-FFF2-40B4-BE49-F238E27FC236}">
                <a16:creationId xmlns:a16="http://schemas.microsoft.com/office/drawing/2014/main" id="{62432FDF-65E2-45CD-8FC1-133CF6B523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556844" y="3520620"/>
            <a:ext cx="1488742" cy="1493769"/>
          </a:xfrm>
          <a:prstGeom prst="rect">
            <a:avLst/>
          </a:prstGeom>
        </p:spPr>
      </p:pic>
      <p:pic>
        <p:nvPicPr>
          <p:cNvPr id="41" name="Graphic 5" descr="House with solid fill">
            <a:extLst>
              <a:ext uri="{FF2B5EF4-FFF2-40B4-BE49-F238E27FC236}">
                <a16:creationId xmlns:a16="http://schemas.microsoft.com/office/drawing/2014/main" id="{2BDACA79-EB36-4C4B-A27D-971B97E505E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76443" y="5032717"/>
            <a:ext cx="1364696" cy="1378583"/>
          </a:xfrm>
          <a:prstGeom prst="rect">
            <a:avLst/>
          </a:prstGeom>
        </p:spPr>
      </p:pic>
      <p:pic>
        <p:nvPicPr>
          <p:cNvPr id="43" name="Graphic 5" descr="House with solid fill">
            <a:extLst>
              <a:ext uri="{FF2B5EF4-FFF2-40B4-BE49-F238E27FC236}">
                <a16:creationId xmlns:a16="http://schemas.microsoft.com/office/drawing/2014/main" id="{230DD074-C2FD-4CAB-8D27-75FED8692FE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547985" y="4961834"/>
            <a:ext cx="1497603" cy="1529210"/>
          </a:xfrm>
          <a:prstGeom prst="rect">
            <a:avLst/>
          </a:prstGeom>
        </p:spPr>
      </p:pic>
      <p:sp>
        <p:nvSpPr>
          <p:cNvPr id="45" name="TextBox 44">
            <a:extLst>
              <a:ext uri="{FF2B5EF4-FFF2-40B4-BE49-F238E27FC236}">
                <a16:creationId xmlns:a16="http://schemas.microsoft.com/office/drawing/2014/main" id="{588FE2E6-F4D4-492D-9F5A-A2CBAC435609}"/>
              </a:ext>
            </a:extLst>
          </p:cNvPr>
          <p:cNvSpPr txBox="1"/>
          <p:nvPr/>
        </p:nvSpPr>
        <p:spPr>
          <a:xfrm>
            <a:off x="7335328" y="4830328"/>
            <a:ext cx="34028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Up to 50% savings per home</a:t>
            </a:r>
          </a:p>
        </p:txBody>
      </p:sp>
      <p:sp>
        <p:nvSpPr>
          <p:cNvPr id="4" name="Slide Number Placeholder 3">
            <a:extLst>
              <a:ext uri="{FF2B5EF4-FFF2-40B4-BE49-F238E27FC236}">
                <a16:creationId xmlns:a16="http://schemas.microsoft.com/office/drawing/2014/main" id="{CED5053F-7AAF-D341-BDC6-0E9FE3807983}"/>
              </a:ext>
            </a:extLst>
          </p:cNvPr>
          <p:cNvSpPr>
            <a:spLocks noGrp="1"/>
          </p:cNvSpPr>
          <p:nvPr>
            <p:ph type="sldNum" sz="quarter" idx="12"/>
          </p:nvPr>
        </p:nvSpPr>
        <p:spPr/>
        <p:txBody>
          <a:bodyPr/>
          <a:lstStyle/>
          <a:p>
            <a:fld id="{1C4126A1-9282-4A82-AC02-A59AF4A969C8}" type="slidenum">
              <a:rPr lang="en-US" smtClean="0"/>
              <a:t>5</a:t>
            </a:fld>
            <a:endParaRPr lang="en-US"/>
          </a:p>
        </p:txBody>
      </p:sp>
    </p:spTree>
    <p:extLst>
      <p:ext uri="{BB962C8B-B14F-4D97-AF65-F5344CB8AC3E}">
        <p14:creationId xmlns:p14="http://schemas.microsoft.com/office/powerpoint/2010/main" val="3256852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FC94E-6B74-A04E-98BF-271EEEAB317F}"/>
              </a:ext>
            </a:extLst>
          </p:cNvPr>
          <p:cNvSpPr>
            <a:spLocks noGrp="1"/>
          </p:cNvSpPr>
          <p:nvPr>
            <p:ph type="title"/>
          </p:nvPr>
        </p:nvSpPr>
        <p:spPr/>
        <p:txBody>
          <a:bodyPr/>
          <a:lstStyle/>
          <a:p>
            <a:r>
              <a:rPr lang="en-US"/>
              <a:t>ESA customer segmentation</a:t>
            </a:r>
          </a:p>
        </p:txBody>
      </p:sp>
      <p:sp>
        <p:nvSpPr>
          <p:cNvPr id="3" name="Content Placeholder 2">
            <a:extLst>
              <a:ext uri="{FF2B5EF4-FFF2-40B4-BE49-F238E27FC236}">
                <a16:creationId xmlns:a16="http://schemas.microsoft.com/office/drawing/2014/main" id="{5FA57B0C-712A-B146-8A51-053FBE773778}"/>
              </a:ext>
            </a:extLst>
          </p:cNvPr>
          <p:cNvSpPr>
            <a:spLocks noGrp="1"/>
          </p:cNvSpPr>
          <p:nvPr>
            <p:ph idx="1"/>
          </p:nvPr>
        </p:nvSpPr>
        <p:spPr/>
        <p:txBody>
          <a:bodyPr vert="horz" lIns="0" tIns="45720" rIns="91440" bIns="45720" rtlCol="0" anchor="t">
            <a:normAutofit/>
          </a:bodyPr>
          <a:lstStyle/>
          <a:p>
            <a:endParaRPr lang="en-US"/>
          </a:p>
        </p:txBody>
      </p:sp>
      <p:graphicFrame>
        <p:nvGraphicFramePr>
          <p:cNvPr id="5" name="Table 5">
            <a:extLst>
              <a:ext uri="{FF2B5EF4-FFF2-40B4-BE49-F238E27FC236}">
                <a16:creationId xmlns:a16="http://schemas.microsoft.com/office/drawing/2014/main" id="{C0C8E5E5-1877-4035-86DD-6D8225823A86}"/>
              </a:ext>
            </a:extLst>
          </p:cNvPr>
          <p:cNvGraphicFramePr>
            <a:graphicFrameLocks noGrp="1"/>
          </p:cNvGraphicFramePr>
          <p:nvPr>
            <p:extLst>
              <p:ext uri="{D42A27DB-BD31-4B8C-83A1-F6EECF244321}">
                <p14:modId xmlns:p14="http://schemas.microsoft.com/office/powerpoint/2010/main" val="1166874977"/>
              </p:ext>
            </p:extLst>
          </p:nvPr>
        </p:nvGraphicFramePr>
        <p:xfrm>
          <a:off x="602776" y="1842447"/>
          <a:ext cx="10951668" cy="4397822"/>
        </p:xfrm>
        <a:graphic>
          <a:graphicData uri="http://schemas.openxmlformats.org/drawingml/2006/table">
            <a:tbl>
              <a:tblPr firstRow="1" bandRow="1">
                <a:tableStyleId>{5C22544A-7EE6-4342-B048-85BDC9FD1C3A}</a:tableStyleId>
              </a:tblPr>
              <a:tblGrid>
                <a:gridCol w="2737917">
                  <a:extLst>
                    <a:ext uri="{9D8B030D-6E8A-4147-A177-3AD203B41FA5}">
                      <a16:colId xmlns:a16="http://schemas.microsoft.com/office/drawing/2014/main" val="2079929416"/>
                    </a:ext>
                  </a:extLst>
                </a:gridCol>
                <a:gridCol w="2737917">
                  <a:extLst>
                    <a:ext uri="{9D8B030D-6E8A-4147-A177-3AD203B41FA5}">
                      <a16:colId xmlns:a16="http://schemas.microsoft.com/office/drawing/2014/main" val="2266397046"/>
                    </a:ext>
                  </a:extLst>
                </a:gridCol>
                <a:gridCol w="2737917">
                  <a:extLst>
                    <a:ext uri="{9D8B030D-6E8A-4147-A177-3AD203B41FA5}">
                      <a16:colId xmlns:a16="http://schemas.microsoft.com/office/drawing/2014/main" val="2161340527"/>
                    </a:ext>
                  </a:extLst>
                </a:gridCol>
                <a:gridCol w="2737917">
                  <a:extLst>
                    <a:ext uri="{9D8B030D-6E8A-4147-A177-3AD203B41FA5}">
                      <a16:colId xmlns:a16="http://schemas.microsoft.com/office/drawing/2014/main" val="2932073485"/>
                    </a:ext>
                  </a:extLst>
                </a:gridCol>
              </a:tblGrid>
              <a:tr h="848522">
                <a:tc>
                  <a:txBody>
                    <a:bodyPr/>
                    <a:lstStyle/>
                    <a:p>
                      <a:r>
                        <a:rPr lang="en-US"/>
                        <a:t>Demographic</a:t>
                      </a:r>
                    </a:p>
                  </a:txBody>
                  <a:tcPr/>
                </a:tc>
                <a:tc>
                  <a:txBody>
                    <a:bodyPr/>
                    <a:lstStyle/>
                    <a:p>
                      <a:r>
                        <a:rPr lang="en-US"/>
                        <a:t>Financial</a:t>
                      </a:r>
                    </a:p>
                  </a:txBody>
                  <a:tcPr/>
                </a:tc>
                <a:tc>
                  <a:txBody>
                    <a:bodyPr/>
                    <a:lstStyle/>
                    <a:p>
                      <a:r>
                        <a:rPr lang="en-US"/>
                        <a:t>Location</a:t>
                      </a:r>
                    </a:p>
                  </a:txBody>
                  <a:tcPr/>
                </a:tc>
                <a:tc>
                  <a:txBody>
                    <a:bodyPr/>
                    <a:lstStyle/>
                    <a:p>
                      <a:r>
                        <a:rPr lang="en-US"/>
                        <a:t>Health Condition</a:t>
                      </a:r>
                    </a:p>
                  </a:txBody>
                  <a:tcPr/>
                </a:tc>
                <a:extLst>
                  <a:ext uri="{0D108BD9-81ED-4DB2-BD59-A6C34878D82A}">
                    <a16:rowId xmlns:a16="http://schemas.microsoft.com/office/drawing/2014/main" val="1312129232"/>
                  </a:ext>
                </a:extLst>
              </a:tr>
              <a:tr h="484870">
                <a:tc>
                  <a:txBody>
                    <a:bodyPr/>
                    <a:lstStyle/>
                    <a:p>
                      <a:r>
                        <a:rPr lang="en-US"/>
                        <a:t>Housing type/vintage</a:t>
                      </a:r>
                    </a:p>
                  </a:txBody>
                  <a:tcPr/>
                </a:tc>
                <a:tc>
                  <a:txBody>
                    <a:bodyPr/>
                    <a:lstStyle/>
                    <a:p>
                      <a:r>
                        <a:rPr lang="en-US"/>
                        <a:t>CARE</a:t>
                      </a:r>
                    </a:p>
                  </a:txBody>
                  <a:tcPr/>
                </a:tc>
                <a:tc>
                  <a:txBody>
                    <a:bodyPr/>
                    <a:lstStyle/>
                    <a:p>
                      <a:r>
                        <a:rPr lang="en-US" b="1" i="1">
                          <a:solidFill>
                            <a:schemeClr val="tx1"/>
                          </a:solidFill>
                        </a:rPr>
                        <a:t>DAC</a:t>
                      </a:r>
                    </a:p>
                  </a:txBody>
                  <a:tcPr/>
                </a:tc>
                <a:tc>
                  <a:txBody>
                    <a:bodyPr/>
                    <a:lstStyle/>
                    <a:p>
                      <a:r>
                        <a:rPr lang="en-US"/>
                        <a:t>Medical Baseline</a:t>
                      </a:r>
                    </a:p>
                  </a:txBody>
                  <a:tcPr/>
                </a:tc>
                <a:extLst>
                  <a:ext uri="{0D108BD9-81ED-4DB2-BD59-A6C34878D82A}">
                    <a16:rowId xmlns:a16="http://schemas.microsoft.com/office/drawing/2014/main" val="71316852"/>
                  </a:ext>
                </a:extLst>
              </a:tr>
              <a:tr h="484870">
                <a:tc>
                  <a:txBody>
                    <a:bodyPr/>
                    <a:lstStyle/>
                    <a:p>
                      <a:r>
                        <a:rPr lang="en-US"/>
                        <a:t>Rent vs Own</a:t>
                      </a:r>
                    </a:p>
                  </a:txBody>
                  <a:tcPr/>
                </a:tc>
                <a:tc>
                  <a:txBody>
                    <a:bodyPr/>
                    <a:lstStyle/>
                    <a:p>
                      <a:r>
                        <a:rPr lang="en-US" i="1">
                          <a:solidFill>
                            <a:schemeClr val="tx1"/>
                          </a:solidFill>
                        </a:rPr>
                        <a:t>Disconnected</a:t>
                      </a:r>
                    </a:p>
                  </a:txBody>
                  <a:tcPr/>
                </a:tc>
                <a:tc>
                  <a:txBody>
                    <a:bodyPr/>
                    <a:lstStyle/>
                    <a:p>
                      <a:r>
                        <a:rPr lang="en-US"/>
                        <a:t>Rural</a:t>
                      </a:r>
                    </a:p>
                  </a:txBody>
                  <a:tcPr/>
                </a:tc>
                <a:tc>
                  <a:txBody>
                    <a:bodyPr/>
                    <a:lstStyle/>
                    <a:p>
                      <a:r>
                        <a:rPr lang="en-US" i="1">
                          <a:solidFill>
                            <a:schemeClr val="tx1"/>
                          </a:solidFill>
                        </a:rPr>
                        <a:t>Respiratory</a:t>
                      </a:r>
                    </a:p>
                  </a:txBody>
                  <a:tcPr/>
                </a:tc>
                <a:extLst>
                  <a:ext uri="{0D108BD9-81ED-4DB2-BD59-A6C34878D82A}">
                    <a16:rowId xmlns:a16="http://schemas.microsoft.com/office/drawing/2014/main" val="3069115154"/>
                  </a:ext>
                </a:extLst>
              </a:tr>
              <a:tr h="623404">
                <a:tc>
                  <a:txBody>
                    <a:bodyPr/>
                    <a:lstStyle/>
                    <a:p>
                      <a:r>
                        <a:rPr lang="en-US"/>
                        <a:t>Previous vs new participant</a:t>
                      </a:r>
                    </a:p>
                  </a:txBody>
                  <a:tcPr/>
                </a:tc>
                <a:tc>
                  <a:txBody>
                    <a:bodyPr/>
                    <a:lstStyle/>
                    <a:p>
                      <a:r>
                        <a:rPr lang="en-US" i="1">
                          <a:solidFill>
                            <a:schemeClr val="tx1"/>
                          </a:solidFill>
                        </a:rPr>
                        <a:t>Arrearages</a:t>
                      </a:r>
                    </a:p>
                  </a:txBody>
                  <a:tcPr/>
                </a:tc>
                <a:tc>
                  <a:txBody>
                    <a:bodyPr/>
                    <a:lstStyle/>
                    <a:p>
                      <a:r>
                        <a:rPr lang="en-US" b="1" i="1">
                          <a:solidFill>
                            <a:schemeClr val="tx1"/>
                          </a:solidFill>
                        </a:rPr>
                        <a:t>Tribal</a:t>
                      </a:r>
                    </a:p>
                  </a:txBody>
                  <a:tcPr/>
                </a:tc>
                <a:tc>
                  <a:txBody>
                    <a:bodyPr/>
                    <a:lstStyle/>
                    <a:p>
                      <a:r>
                        <a:rPr lang="en-US"/>
                        <a:t>Disabled</a:t>
                      </a:r>
                    </a:p>
                  </a:txBody>
                  <a:tcPr/>
                </a:tc>
                <a:extLst>
                  <a:ext uri="{0D108BD9-81ED-4DB2-BD59-A6C34878D82A}">
                    <a16:rowId xmlns:a16="http://schemas.microsoft.com/office/drawing/2014/main" val="3497647001"/>
                  </a:ext>
                </a:extLst>
              </a:tr>
              <a:tr h="484870">
                <a:tc>
                  <a:txBody>
                    <a:bodyPr/>
                    <a:lstStyle/>
                    <a:p>
                      <a:r>
                        <a:rPr lang="en-US" i="1">
                          <a:solidFill>
                            <a:schemeClr val="tx1"/>
                          </a:solidFill>
                        </a:rPr>
                        <a:t>Seniors</a:t>
                      </a:r>
                    </a:p>
                  </a:txBody>
                  <a:tcPr/>
                </a:tc>
                <a:tc>
                  <a:txBody>
                    <a:bodyPr/>
                    <a:lstStyle/>
                    <a:p>
                      <a:r>
                        <a:rPr lang="en-US" i="0">
                          <a:solidFill>
                            <a:schemeClr val="tx1"/>
                          </a:solidFill>
                        </a:rPr>
                        <a:t>High usage</a:t>
                      </a:r>
                    </a:p>
                  </a:txBody>
                  <a:tcPr/>
                </a:tc>
                <a:tc>
                  <a:txBody>
                    <a:bodyPr/>
                    <a:lstStyle/>
                    <a:p>
                      <a:r>
                        <a:rPr lang="en-US" i="1">
                          <a:solidFill>
                            <a:schemeClr val="tx1"/>
                          </a:solidFill>
                        </a:rPr>
                        <a:t>PSPS Zone</a:t>
                      </a:r>
                    </a:p>
                  </a:txBody>
                  <a:tcPr/>
                </a:tc>
                <a:tc>
                  <a:txBody>
                    <a:bodyPr/>
                    <a:lstStyle/>
                    <a:p>
                      <a:endParaRPr lang="en-US"/>
                    </a:p>
                  </a:txBody>
                  <a:tcPr/>
                </a:tc>
                <a:extLst>
                  <a:ext uri="{0D108BD9-81ED-4DB2-BD59-A6C34878D82A}">
                    <a16:rowId xmlns:a16="http://schemas.microsoft.com/office/drawing/2014/main" val="2799377043"/>
                  </a:ext>
                </a:extLst>
              </a:tr>
              <a:tr h="484870">
                <a:tc>
                  <a:txBody>
                    <a:bodyPr/>
                    <a:lstStyle/>
                    <a:p>
                      <a:pPr lvl="0">
                        <a:buNone/>
                      </a:pPr>
                      <a:r>
                        <a:rPr lang="en-US" i="1">
                          <a:solidFill>
                            <a:schemeClr val="tx1"/>
                          </a:solidFill>
                        </a:rPr>
                        <a:t>Veterans</a:t>
                      </a:r>
                    </a:p>
                  </a:txBody>
                  <a:tcPr/>
                </a:tc>
                <a:tc>
                  <a:txBody>
                    <a:bodyPr/>
                    <a:lstStyle/>
                    <a:p>
                      <a:pPr lvl="0">
                        <a:buNone/>
                      </a:pPr>
                      <a:r>
                        <a:rPr lang="en-US" i="1">
                          <a:solidFill>
                            <a:schemeClr val="tx1"/>
                          </a:solidFill>
                        </a:rPr>
                        <a:t>High energy burden</a:t>
                      </a:r>
                    </a:p>
                  </a:txBody>
                  <a:tcPr/>
                </a:tc>
                <a:tc>
                  <a:txBody>
                    <a:bodyPr/>
                    <a:lstStyle/>
                    <a:p>
                      <a:pPr lvl="0">
                        <a:buNone/>
                      </a:pPr>
                      <a:r>
                        <a:rPr lang="en-US" i="1">
                          <a:solidFill>
                            <a:schemeClr val="tx1"/>
                          </a:solidFill>
                        </a:rPr>
                        <a:t>Wildfire Zone</a:t>
                      </a:r>
                    </a:p>
                  </a:txBody>
                  <a:tcPr/>
                </a:tc>
                <a:tc>
                  <a:txBody>
                    <a:bodyPr/>
                    <a:lstStyle/>
                    <a:p>
                      <a:pPr lvl="0">
                        <a:buNone/>
                      </a:pPr>
                      <a:endParaRPr lang="en-US"/>
                    </a:p>
                  </a:txBody>
                  <a:tcPr/>
                </a:tc>
                <a:extLst>
                  <a:ext uri="{0D108BD9-81ED-4DB2-BD59-A6C34878D82A}">
                    <a16:rowId xmlns:a16="http://schemas.microsoft.com/office/drawing/2014/main" val="2075662408"/>
                  </a:ext>
                </a:extLst>
              </a:tr>
              <a:tr h="484870">
                <a:tc>
                  <a:txBody>
                    <a:bodyPr/>
                    <a:lstStyle/>
                    <a:p>
                      <a:pPr lvl="0">
                        <a:buNone/>
                      </a:pPr>
                      <a:r>
                        <a:rPr lang="en-US" i="1">
                          <a:solidFill>
                            <a:schemeClr val="tx1"/>
                          </a:solidFill>
                        </a:rPr>
                        <a:t>Hard-to-reach</a:t>
                      </a:r>
                    </a:p>
                  </a:txBody>
                  <a:tcPr/>
                </a:tc>
                <a:tc>
                  <a:txBody>
                    <a:bodyPr/>
                    <a:lstStyle/>
                    <a:p>
                      <a:pPr lvl="0">
                        <a:buNone/>
                      </a:pPr>
                      <a:r>
                        <a:rPr lang="en-US" i="1">
                          <a:solidFill>
                            <a:schemeClr val="tx1"/>
                          </a:solidFill>
                        </a:rPr>
                        <a:t>SEVI</a:t>
                      </a:r>
                    </a:p>
                  </a:txBody>
                  <a:tcPr/>
                </a:tc>
                <a:tc>
                  <a:txBody>
                    <a:bodyPr/>
                    <a:lstStyle/>
                    <a:p>
                      <a:pPr lvl="0">
                        <a:buNone/>
                      </a:pPr>
                      <a:r>
                        <a:rPr lang="en-US"/>
                        <a:t>Climate Zone</a:t>
                      </a:r>
                    </a:p>
                  </a:txBody>
                  <a:tcPr/>
                </a:tc>
                <a:tc>
                  <a:txBody>
                    <a:bodyPr/>
                    <a:lstStyle/>
                    <a:p>
                      <a:pPr lvl="0">
                        <a:buNone/>
                      </a:pPr>
                      <a:endParaRPr lang="en-US"/>
                    </a:p>
                  </a:txBody>
                  <a:tcPr/>
                </a:tc>
                <a:extLst>
                  <a:ext uri="{0D108BD9-81ED-4DB2-BD59-A6C34878D82A}">
                    <a16:rowId xmlns:a16="http://schemas.microsoft.com/office/drawing/2014/main" val="1906055473"/>
                  </a:ext>
                </a:extLst>
              </a:tr>
              <a:tr h="484870">
                <a:tc>
                  <a:txBody>
                    <a:bodyPr/>
                    <a:lstStyle/>
                    <a:p>
                      <a:pPr lvl="0">
                        <a:buNone/>
                      </a:pPr>
                      <a:r>
                        <a:rPr lang="en-US"/>
                        <a:t>Vulnerable</a:t>
                      </a:r>
                    </a:p>
                  </a:txBody>
                  <a:tcPr/>
                </a:tc>
                <a:tc>
                  <a:txBody>
                    <a:bodyPr/>
                    <a:lstStyle/>
                    <a:p>
                      <a:pPr lvl="0">
                        <a:buNone/>
                      </a:pPr>
                      <a:r>
                        <a:rPr lang="en-US" i="1">
                          <a:solidFill>
                            <a:schemeClr val="tx1"/>
                          </a:solidFill>
                        </a:rPr>
                        <a:t>Affordability ratio</a:t>
                      </a:r>
                    </a:p>
                  </a:txBody>
                  <a:tcPr/>
                </a:tc>
                <a:tc>
                  <a:txBody>
                    <a:bodyPr/>
                    <a:lstStyle/>
                    <a:p>
                      <a:pPr lvl="0">
                        <a:buNone/>
                      </a:pPr>
                      <a:r>
                        <a:rPr lang="en-US" i="1">
                          <a:solidFill>
                            <a:schemeClr val="tx1"/>
                          </a:solidFill>
                        </a:rPr>
                        <a:t>CARB Communities</a:t>
                      </a:r>
                    </a:p>
                  </a:txBody>
                  <a:tcPr/>
                </a:tc>
                <a:tc>
                  <a:txBody>
                    <a:bodyPr/>
                    <a:lstStyle/>
                    <a:p>
                      <a:pPr lvl="0">
                        <a:buNone/>
                      </a:pPr>
                      <a:endParaRPr lang="en-US"/>
                    </a:p>
                  </a:txBody>
                  <a:tcPr/>
                </a:tc>
                <a:extLst>
                  <a:ext uri="{0D108BD9-81ED-4DB2-BD59-A6C34878D82A}">
                    <a16:rowId xmlns:a16="http://schemas.microsoft.com/office/drawing/2014/main" val="2703483063"/>
                  </a:ext>
                </a:extLst>
              </a:tr>
            </a:tbl>
          </a:graphicData>
        </a:graphic>
      </p:graphicFrame>
      <p:sp>
        <p:nvSpPr>
          <p:cNvPr id="4" name="Slide Number Placeholder 3">
            <a:extLst>
              <a:ext uri="{FF2B5EF4-FFF2-40B4-BE49-F238E27FC236}">
                <a16:creationId xmlns:a16="http://schemas.microsoft.com/office/drawing/2014/main" id="{CED5053F-7AAF-D341-BDC6-0E9FE3807983}"/>
              </a:ext>
            </a:extLst>
          </p:cNvPr>
          <p:cNvSpPr>
            <a:spLocks noGrp="1"/>
          </p:cNvSpPr>
          <p:nvPr>
            <p:ph type="sldNum" sz="quarter" idx="12"/>
          </p:nvPr>
        </p:nvSpPr>
        <p:spPr/>
        <p:txBody>
          <a:bodyPr/>
          <a:lstStyle/>
          <a:p>
            <a:fld id="{1C4126A1-9282-4A82-AC02-A59AF4A969C8}" type="slidenum">
              <a:rPr lang="en-US" smtClean="0"/>
              <a:t>6</a:t>
            </a:fld>
            <a:endParaRPr lang="en-US"/>
          </a:p>
        </p:txBody>
      </p:sp>
    </p:spTree>
    <p:extLst>
      <p:ext uri="{BB962C8B-B14F-4D97-AF65-F5344CB8AC3E}">
        <p14:creationId xmlns:p14="http://schemas.microsoft.com/office/powerpoint/2010/main" val="3496369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4ADF9-EFA0-4B66-A6C3-AA0BBE404E49}"/>
              </a:ext>
            </a:extLst>
          </p:cNvPr>
          <p:cNvSpPr>
            <a:spLocks noGrp="1"/>
          </p:cNvSpPr>
          <p:nvPr>
            <p:ph type="title"/>
          </p:nvPr>
        </p:nvSpPr>
        <p:spPr/>
        <p:txBody>
          <a:bodyPr/>
          <a:lstStyle/>
          <a:p>
            <a:r>
              <a:rPr lang="en-US"/>
              <a:t>ESA Programs available in San Diego</a:t>
            </a:r>
          </a:p>
        </p:txBody>
      </p:sp>
      <p:sp>
        <p:nvSpPr>
          <p:cNvPr id="24" name="Content Placeholder 23">
            <a:extLst>
              <a:ext uri="{FF2B5EF4-FFF2-40B4-BE49-F238E27FC236}">
                <a16:creationId xmlns:a16="http://schemas.microsoft.com/office/drawing/2014/main" id="{A8A5FB40-DD99-47A9-9460-30918E5EE733}"/>
              </a:ext>
            </a:extLst>
          </p:cNvPr>
          <p:cNvSpPr>
            <a:spLocks noGrp="1"/>
          </p:cNvSpPr>
          <p:nvPr>
            <p:ph sz="half" idx="1"/>
          </p:nvPr>
        </p:nvSpPr>
        <p:spPr>
          <a:xfrm>
            <a:off x="609600" y="1821142"/>
            <a:ext cx="3429000" cy="4351338"/>
          </a:xfrm>
        </p:spPr>
        <p:txBody>
          <a:bodyPr vert="horz" lIns="0" tIns="45720" rIns="91440" bIns="45720" rtlCol="0" anchor="t">
            <a:normAutofit/>
          </a:bodyPr>
          <a:lstStyle/>
          <a:p>
            <a:pPr marL="233045" indent="-233045"/>
            <a:r>
              <a:rPr lang="en-US"/>
              <a:t>Main ESA</a:t>
            </a:r>
          </a:p>
          <a:p>
            <a:pPr marL="233045" indent="-233045"/>
            <a:endParaRPr lang="en-US"/>
          </a:p>
          <a:p>
            <a:pPr lvl="1" indent="-226695"/>
            <a:endParaRPr lang="en-US" b="1">
              <a:solidFill>
                <a:srgbClr val="7030A0"/>
              </a:solidFill>
            </a:endParaRPr>
          </a:p>
          <a:p>
            <a:pPr lvl="1" indent="-226695"/>
            <a:r>
              <a:rPr lang="en-US" b="1">
                <a:solidFill>
                  <a:srgbClr val="7030A0"/>
                </a:solidFill>
              </a:rPr>
              <a:t>About $30 million</a:t>
            </a:r>
            <a:r>
              <a:rPr lang="en-US"/>
              <a:t> per year over 5+ years (</a:t>
            </a:r>
            <a:r>
              <a:rPr lang="en-US" b="1">
                <a:solidFill>
                  <a:srgbClr val="7030A0"/>
                </a:solidFill>
              </a:rPr>
              <a:t>$160 million</a:t>
            </a:r>
            <a:r>
              <a:rPr lang="en-US"/>
              <a:t> in total)</a:t>
            </a:r>
          </a:p>
          <a:p>
            <a:pPr marL="233045" indent="-233045"/>
            <a:endParaRPr lang="en-US"/>
          </a:p>
          <a:p>
            <a:pPr lvl="1" indent="-226695"/>
            <a:r>
              <a:rPr lang="en-US">
                <a:ea typeface="+mn-lt"/>
                <a:cs typeface="+mn-lt"/>
              </a:rPr>
              <a:t>For single family and mobile homes</a:t>
            </a:r>
          </a:p>
          <a:p>
            <a:pPr lvl="1" indent="-226695"/>
            <a:endParaRPr lang="en-US">
              <a:ea typeface="+mn-lt"/>
              <a:cs typeface="+mn-lt"/>
            </a:endParaRPr>
          </a:p>
          <a:p>
            <a:pPr lvl="1" indent="-226695"/>
            <a:r>
              <a:rPr lang="en-US">
                <a:ea typeface="+mn-lt"/>
                <a:cs typeface="+mn-lt"/>
              </a:rPr>
              <a:t>Currently being implemented by RHA</a:t>
            </a:r>
            <a:endParaRPr lang="en-US"/>
          </a:p>
        </p:txBody>
      </p:sp>
      <p:pic>
        <p:nvPicPr>
          <p:cNvPr id="8" name="Graphic 8" descr="House with solid fill">
            <a:extLst>
              <a:ext uri="{FF2B5EF4-FFF2-40B4-BE49-F238E27FC236}">
                <a16:creationId xmlns:a16="http://schemas.microsoft.com/office/drawing/2014/main" id="{579FF3B2-BC43-71AB-27D3-1952AF59C3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635624" y="1649506"/>
            <a:ext cx="914400" cy="914400"/>
          </a:xfrm>
          <a:prstGeom prst="rect">
            <a:avLst/>
          </a:prstGeom>
        </p:spPr>
      </p:pic>
      <p:sp>
        <p:nvSpPr>
          <p:cNvPr id="4" name="Content Placeholder 3">
            <a:extLst>
              <a:ext uri="{FF2B5EF4-FFF2-40B4-BE49-F238E27FC236}">
                <a16:creationId xmlns:a16="http://schemas.microsoft.com/office/drawing/2014/main" id="{8522DCAB-02C3-4A9F-B6A6-1626BD2C9AD2}"/>
              </a:ext>
            </a:extLst>
          </p:cNvPr>
          <p:cNvSpPr>
            <a:spLocks noGrp="1"/>
          </p:cNvSpPr>
          <p:nvPr>
            <p:ph sz="half" idx="2"/>
          </p:nvPr>
        </p:nvSpPr>
        <p:spPr/>
        <p:txBody>
          <a:bodyPr vert="horz" lIns="0" tIns="45720" rIns="91440" bIns="45720" rtlCol="0" anchor="t">
            <a:normAutofit/>
          </a:bodyPr>
          <a:lstStyle/>
          <a:p>
            <a:r>
              <a:rPr lang="en-US"/>
              <a:t>Deeper energy savings pilot</a:t>
            </a:r>
          </a:p>
          <a:p>
            <a:endParaRPr lang="en-US"/>
          </a:p>
          <a:p>
            <a:pPr lvl="1"/>
            <a:r>
              <a:rPr lang="en-US" b="1">
                <a:solidFill>
                  <a:srgbClr val="00B0F0"/>
                </a:solidFill>
              </a:rPr>
              <a:t>$7 million</a:t>
            </a:r>
            <a:r>
              <a:rPr lang="en-US"/>
              <a:t> through 2026</a:t>
            </a:r>
            <a:endParaRPr lang="en-US">
              <a:solidFill>
                <a:srgbClr val="2A3C50"/>
              </a:solidFill>
            </a:endParaRPr>
          </a:p>
          <a:p>
            <a:endParaRPr lang="en-US"/>
          </a:p>
          <a:p>
            <a:pPr lvl="1"/>
            <a:r>
              <a:rPr lang="en-US"/>
              <a:t>Target is to achieve up to 50% energy savings per household (compared to up to 5% historical average)</a:t>
            </a:r>
          </a:p>
          <a:p>
            <a:pPr lvl="1"/>
            <a:endParaRPr lang="en-US"/>
          </a:p>
          <a:p>
            <a:pPr lvl="1"/>
            <a:r>
              <a:rPr lang="en-US"/>
              <a:t>Solicitation in process</a:t>
            </a:r>
          </a:p>
        </p:txBody>
      </p:sp>
      <p:pic>
        <p:nvPicPr>
          <p:cNvPr id="10" name="Graphic 10" descr="Battery charging with solid fill">
            <a:extLst>
              <a:ext uri="{FF2B5EF4-FFF2-40B4-BE49-F238E27FC236}">
                <a16:creationId xmlns:a16="http://schemas.microsoft.com/office/drawing/2014/main" id="{8625B393-658F-6E14-7611-1E18AFE5D4E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81800" y="2041712"/>
            <a:ext cx="914400" cy="914400"/>
          </a:xfrm>
          <a:prstGeom prst="rect">
            <a:avLst/>
          </a:prstGeom>
        </p:spPr>
      </p:pic>
      <p:sp>
        <p:nvSpPr>
          <p:cNvPr id="6" name="Content Placeholder 5">
            <a:extLst>
              <a:ext uri="{FF2B5EF4-FFF2-40B4-BE49-F238E27FC236}">
                <a16:creationId xmlns:a16="http://schemas.microsoft.com/office/drawing/2014/main" id="{EE53DA7B-F0FA-4ABB-8236-501737C6905E}"/>
              </a:ext>
            </a:extLst>
          </p:cNvPr>
          <p:cNvSpPr>
            <a:spLocks noGrp="1"/>
          </p:cNvSpPr>
          <p:nvPr>
            <p:ph sz="half" idx="14"/>
          </p:nvPr>
        </p:nvSpPr>
        <p:spPr>
          <a:xfrm>
            <a:off x="8164606" y="1823383"/>
            <a:ext cx="3429000" cy="4351338"/>
          </a:xfrm>
        </p:spPr>
        <p:txBody>
          <a:bodyPr vert="horz" lIns="0" tIns="45720" rIns="91440" bIns="45720" rtlCol="0" anchor="t">
            <a:normAutofit fontScale="92500" lnSpcReduction="10000"/>
          </a:bodyPr>
          <a:lstStyle/>
          <a:p>
            <a:pPr marL="233045" indent="-233045"/>
            <a:r>
              <a:rPr lang="en-US"/>
              <a:t>Multi-Family Whole Building (MFWB)</a:t>
            </a:r>
          </a:p>
          <a:p>
            <a:pPr marL="233045" indent="-233045"/>
            <a:endParaRPr lang="en-US"/>
          </a:p>
          <a:p>
            <a:pPr lvl="1" indent="-226695"/>
            <a:r>
              <a:rPr lang="en-US" b="1">
                <a:solidFill>
                  <a:srgbClr val="00B050"/>
                </a:solidFill>
              </a:rPr>
              <a:t>$175 million</a:t>
            </a:r>
            <a:r>
              <a:rPr lang="en-US"/>
              <a:t> through 2026</a:t>
            </a:r>
            <a:endParaRPr lang="en-US">
              <a:solidFill>
                <a:srgbClr val="2A3C50"/>
              </a:solidFill>
            </a:endParaRPr>
          </a:p>
          <a:p>
            <a:pPr marL="233045" indent="-233045"/>
            <a:endParaRPr lang="en-US"/>
          </a:p>
          <a:p>
            <a:pPr lvl="1" indent="-226695"/>
            <a:r>
              <a:rPr lang="en-US"/>
              <a:t>Led by SDG&amp;E, a single program for multifamily property residents and owners in Southern CA</a:t>
            </a:r>
          </a:p>
          <a:p>
            <a:pPr lvl="1" indent="-226695"/>
            <a:endParaRPr lang="en-US"/>
          </a:p>
          <a:p>
            <a:pPr lvl="1" indent="-226695"/>
            <a:r>
              <a:rPr lang="en-US"/>
              <a:t>Can apply through: </a:t>
            </a:r>
            <a:endParaRPr lang="en-US">
              <a:ea typeface="+mn-lt"/>
              <a:cs typeface="+mn-lt"/>
            </a:endParaRPr>
          </a:p>
          <a:p>
            <a:pPr marL="287655" lvl="1" indent="0">
              <a:buNone/>
            </a:pPr>
            <a:r>
              <a:rPr lang="en-US">
                <a:ea typeface="+mn-lt"/>
                <a:cs typeface="+mn-lt"/>
              </a:rPr>
              <a:t>https://mcp.customerapplication.com</a:t>
            </a:r>
            <a:endParaRPr lang="en-US"/>
          </a:p>
          <a:p>
            <a:pPr marL="233045" indent="-233045"/>
            <a:endParaRPr lang="en-US"/>
          </a:p>
          <a:p>
            <a:pPr marL="287655" lvl="1" indent="0">
              <a:buNone/>
            </a:pPr>
            <a:endParaRPr lang="en-US"/>
          </a:p>
        </p:txBody>
      </p:sp>
      <p:pic>
        <p:nvPicPr>
          <p:cNvPr id="9" name="Graphic 9" descr="Building with solid fill">
            <a:extLst>
              <a:ext uri="{FF2B5EF4-FFF2-40B4-BE49-F238E27FC236}">
                <a16:creationId xmlns:a16="http://schemas.microsoft.com/office/drawing/2014/main" id="{84C967E2-4B87-759B-279E-85B8690180F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37476" y="1716741"/>
            <a:ext cx="914400" cy="914400"/>
          </a:xfrm>
          <a:prstGeom prst="rect">
            <a:avLst/>
          </a:prstGeom>
        </p:spPr>
      </p:pic>
      <p:sp>
        <p:nvSpPr>
          <p:cNvPr id="5" name="Slide Number Placeholder 4">
            <a:extLst>
              <a:ext uri="{FF2B5EF4-FFF2-40B4-BE49-F238E27FC236}">
                <a16:creationId xmlns:a16="http://schemas.microsoft.com/office/drawing/2014/main" id="{CAADC253-4C66-4F04-AF21-01DCD299BBB0}"/>
              </a:ext>
            </a:extLst>
          </p:cNvPr>
          <p:cNvSpPr>
            <a:spLocks noGrp="1"/>
          </p:cNvSpPr>
          <p:nvPr>
            <p:ph type="sldNum" sz="quarter" idx="12"/>
          </p:nvPr>
        </p:nvSpPr>
        <p:spPr/>
        <p:txBody>
          <a:bodyPr/>
          <a:lstStyle/>
          <a:p>
            <a:fld id="{1C4126A1-9282-4A82-AC02-A59AF4A969C8}" type="slidenum">
              <a:rPr lang="en-US" smtClean="0"/>
              <a:t>7</a:t>
            </a:fld>
            <a:endParaRPr lang="en-US"/>
          </a:p>
        </p:txBody>
      </p:sp>
    </p:spTree>
    <p:extLst>
      <p:ext uri="{BB962C8B-B14F-4D97-AF65-F5344CB8AC3E}">
        <p14:creationId xmlns:p14="http://schemas.microsoft.com/office/powerpoint/2010/main" val="221421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E3C4D-32F3-4919-F51D-F41E7B2821BA}"/>
              </a:ext>
            </a:extLst>
          </p:cNvPr>
          <p:cNvSpPr>
            <a:spLocks noGrp="1"/>
          </p:cNvSpPr>
          <p:nvPr>
            <p:ph type="ctrTitle"/>
          </p:nvPr>
        </p:nvSpPr>
        <p:spPr/>
        <p:txBody>
          <a:bodyPr/>
          <a:lstStyle/>
          <a:p>
            <a:r>
              <a:rPr lang="en-US"/>
              <a:t>Net Billing Tariff (NBT)</a:t>
            </a:r>
          </a:p>
        </p:txBody>
      </p:sp>
      <p:sp>
        <p:nvSpPr>
          <p:cNvPr id="3" name="Subtitle 2">
            <a:extLst>
              <a:ext uri="{FF2B5EF4-FFF2-40B4-BE49-F238E27FC236}">
                <a16:creationId xmlns:a16="http://schemas.microsoft.com/office/drawing/2014/main" id="{9C3848F0-1BE0-8ED0-77D4-BD107F1E4338}"/>
              </a:ext>
            </a:extLst>
          </p:cNvPr>
          <p:cNvSpPr>
            <a:spLocks noGrp="1"/>
          </p:cNvSpPr>
          <p:nvPr>
            <p:ph type="subTitle" idx="1"/>
          </p:nvPr>
        </p:nvSpPr>
        <p:spPr>
          <a:xfrm>
            <a:off x="609598" y="3190558"/>
            <a:ext cx="11366379" cy="1655762"/>
          </a:xfrm>
        </p:spPr>
        <p:txBody>
          <a:bodyPr/>
          <a:lstStyle/>
          <a:p>
            <a:r>
              <a:rPr lang="en-US"/>
              <a:t>Christopher Westling, Senior Regulatory Analyst, </a:t>
            </a:r>
            <a:r>
              <a:rPr lang="en-US">
                <a:hlinkClick r:id="rId2"/>
              </a:rPr>
              <a:t>Christopher.Westling@cpuc.ca.gov</a:t>
            </a:r>
            <a:r>
              <a:rPr lang="en-US"/>
              <a:t> </a:t>
            </a:r>
          </a:p>
          <a:p>
            <a:r>
              <a:rPr lang="en-US"/>
              <a:t>Customer Generation Team</a:t>
            </a:r>
          </a:p>
          <a:p>
            <a:endParaRPr lang="en-US"/>
          </a:p>
        </p:txBody>
      </p:sp>
    </p:spTree>
    <p:extLst>
      <p:ext uri="{BB962C8B-B14F-4D97-AF65-F5344CB8AC3E}">
        <p14:creationId xmlns:p14="http://schemas.microsoft.com/office/powerpoint/2010/main" val="238829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72277-9E00-AE2E-A967-85A044AD60C1}"/>
              </a:ext>
            </a:extLst>
          </p:cNvPr>
          <p:cNvSpPr>
            <a:spLocks noGrp="1"/>
          </p:cNvSpPr>
          <p:nvPr>
            <p:ph type="title"/>
          </p:nvPr>
        </p:nvSpPr>
        <p:spPr>
          <a:xfrm>
            <a:off x="609600" y="365125"/>
            <a:ext cx="10972800" cy="662781"/>
          </a:xfrm>
        </p:spPr>
        <p:txBody>
          <a:bodyPr/>
          <a:lstStyle/>
          <a:p>
            <a:r>
              <a:rPr lang="en-US" dirty="0"/>
              <a:t>Customer-Sited Solar in California</a:t>
            </a:r>
          </a:p>
        </p:txBody>
      </p:sp>
      <p:pic>
        <p:nvPicPr>
          <p:cNvPr id="3" name="Picture 2" descr="Chart, funnel chart&#10;&#10;Description automatically generated.">
            <a:extLst>
              <a:ext uri="{FF2B5EF4-FFF2-40B4-BE49-F238E27FC236}">
                <a16:creationId xmlns:a16="http://schemas.microsoft.com/office/drawing/2014/main" id="{0F2257F1-96D2-747C-7E92-93897D389D65}"/>
              </a:ext>
            </a:extLst>
          </p:cNvPr>
          <p:cNvPicPr>
            <a:picLocks noChangeAspect="1"/>
          </p:cNvPicPr>
          <p:nvPr/>
        </p:nvPicPr>
        <p:blipFill rotWithShape="1">
          <a:blip r:embed="rId3">
            <a:extLst>
              <a:ext uri="{28A0092B-C50C-407E-A947-70E740481C1C}">
                <a14:useLocalDpi xmlns:a14="http://schemas.microsoft.com/office/drawing/2010/main" val="0"/>
              </a:ext>
            </a:extLst>
          </a:blip>
          <a:srcRect t="9215"/>
          <a:stretch/>
        </p:blipFill>
        <p:spPr>
          <a:xfrm>
            <a:off x="609600" y="1900857"/>
            <a:ext cx="4716349" cy="3964013"/>
          </a:xfrm>
          <a:prstGeom prst="rect">
            <a:avLst/>
          </a:prstGeom>
        </p:spPr>
      </p:pic>
      <p:pic>
        <p:nvPicPr>
          <p:cNvPr id="6" name="Picture 6" descr="Image showing the exponential growth of behind-the-meter solar capacity in California from 2002-2022. Capacity is effectively non-existent in the early 2000s and grows at a steady exponential rate to over 12 gigawatts by the end of 2022.">
            <a:extLst>
              <a:ext uri="{FF2B5EF4-FFF2-40B4-BE49-F238E27FC236}">
                <a16:creationId xmlns:a16="http://schemas.microsoft.com/office/drawing/2014/main" id="{B2E41AD2-0CAD-E835-D699-88FF22C0372A}"/>
              </a:ext>
            </a:extLst>
          </p:cNvPr>
          <p:cNvPicPr>
            <a:picLocks noGrp="1" noChangeAspect="1"/>
          </p:cNvPicPr>
          <p:nvPr>
            <p:ph sz="half" idx="2"/>
          </p:nvPr>
        </p:nvPicPr>
        <p:blipFill rotWithShape="1">
          <a:blip r:embed="rId4"/>
          <a:srcRect t="7688"/>
          <a:stretch/>
        </p:blipFill>
        <p:spPr>
          <a:xfrm>
            <a:off x="6102761" y="2135347"/>
            <a:ext cx="5479639" cy="3495031"/>
          </a:xfrm>
        </p:spPr>
      </p:pic>
      <p:sp>
        <p:nvSpPr>
          <p:cNvPr id="7" name="TextBox 6">
            <a:extLst>
              <a:ext uri="{FF2B5EF4-FFF2-40B4-BE49-F238E27FC236}">
                <a16:creationId xmlns:a16="http://schemas.microsoft.com/office/drawing/2014/main" id="{21F156F7-1DF4-873C-8424-51B97C612E1D}"/>
              </a:ext>
            </a:extLst>
          </p:cNvPr>
          <p:cNvSpPr txBox="1"/>
          <p:nvPr/>
        </p:nvSpPr>
        <p:spPr>
          <a:xfrm>
            <a:off x="4011008" y="6139190"/>
            <a:ext cx="3747878"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rgbClr val="000000"/>
                </a:solidFill>
                <a:effectLst/>
                <a:uLnTx/>
                <a:uFillTx/>
                <a:latin typeface="Century Gothic" panose="020F0302020204030204"/>
                <a:ea typeface="+mn-ea"/>
                <a:cs typeface="+mn-cs"/>
                <a:hlinkClick r:id="rId5"/>
              </a:rPr>
              <a:t>californiadgstats.ca.gov</a:t>
            </a:r>
            <a:r>
              <a:rPr kumimoji="0" lang="en-US" sz="1100" b="1" i="0" u="none" strike="noStrike" kern="1200" cap="none" spc="0" normalizeH="0" baseline="0" noProof="0">
                <a:ln>
                  <a:noFill/>
                </a:ln>
                <a:solidFill>
                  <a:srgbClr val="000000"/>
                </a:solidFill>
                <a:effectLst/>
                <a:uLnTx/>
                <a:uFillTx/>
                <a:latin typeface="Century Gothic" panose="020F0302020204030204"/>
                <a:ea typeface="+mn-ea"/>
                <a:cs typeface="+mn-cs"/>
              </a:rPr>
              <a:t> </a:t>
            </a:r>
          </a:p>
        </p:txBody>
      </p:sp>
      <p:sp>
        <p:nvSpPr>
          <p:cNvPr id="4" name="Slide Number Placeholder 3">
            <a:extLst>
              <a:ext uri="{FF2B5EF4-FFF2-40B4-BE49-F238E27FC236}">
                <a16:creationId xmlns:a16="http://schemas.microsoft.com/office/drawing/2014/main" id="{5DD700AB-17D8-E822-386A-527A98A71EC9}"/>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452455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61BA5-AAF0-8630-360A-018CBAB160AA}"/>
              </a:ext>
            </a:extLst>
          </p:cNvPr>
          <p:cNvSpPr>
            <a:spLocks noGrp="1"/>
          </p:cNvSpPr>
          <p:nvPr>
            <p:ph type="title"/>
          </p:nvPr>
        </p:nvSpPr>
        <p:spPr>
          <a:xfrm>
            <a:off x="418352" y="370869"/>
            <a:ext cx="10972800" cy="720724"/>
          </a:xfrm>
        </p:spPr>
        <p:txBody>
          <a:bodyPr/>
          <a:lstStyle/>
          <a:p>
            <a:r>
              <a:rPr lang="en-US"/>
              <a:t>Governing Statute &amp; 2016 Decision</a:t>
            </a:r>
          </a:p>
        </p:txBody>
      </p:sp>
      <p:sp>
        <p:nvSpPr>
          <p:cNvPr id="3" name="Content Placeholder 2">
            <a:extLst>
              <a:ext uri="{FF2B5EF4-FFF2-40B4-BE49-F238E27FC236}">
                <a16:creationId xmlns:a16="http://schemas.microsoft.com/office/drawing/2014/main" id="{881EB1AE-9074-7641-E4B2-9983A7D00EAD}"/>
              </a:ext>
            </a:extLst>
          </p:cNvPr>
          <p:cNvSpPr>
            <a:spLocks noGrp="1"/>
          </p:cNvSpPr>
          <p:nvPr>
            <p:ph idx="1"/>
          </p:nvPr>
        </p:nvSpPr>
        <p:spPr>
          <a:xfrm>
            <a:off x="209549" y="1294466"/>
            <a:ext cx="11553825" cy="4700588"/>
          </a:xfrm>
        </p:spPr>
        <p:txBody>
          <a:bodyPr vert="horz" lIns="0" tIns="45720" rIns="91440" bIns="45720" rtlCol="0" anchor="t">
            <a:noAutofit/>
          </a:bodyPr>
          <a:lstStyle/>
          <a:p>
            <a:pPr marL="233045" indent="-233045">
              <a:lnSpc>
                <a:spcPct val="150000"/>
              </a:lnSpc>
            </a:pPr>
            <a:r>
              <a:rPr lang="en-US" sz="1800" b="1" i="1" u="sng">
                <a:solidFill>
                  <a:schemeClr val="tx1"/>
                </a:solidFill>
              </a:rPr>
              <a:t>Assembly Bill 327 (</a:t>
            </a:r>
            <a:r>
              <a:rPr lang="en-US" sz="1800" b="1" i="1" u="sng" err="1">
                <a:solidFill>
                  <a:schemeClr val="tx1"/>
                </a:solidFill>
              </a:rPr>
              <a:t>Perea</a:t>
            </a:r>
            <a:r>
              <a:rPr lang="en-US" sz="1800" b="1" i="1" u="sng">
                <a:solidFill>
                  <a:schemeClr val="tx1"/>
                </a:solidFill>
              </a:rPr>
              <a:t>, 2013) </a:t>
            </a:r>
            <a:r>
              <a:rPr lang="en-US" sz="1800">
                <a:solidFill>
                  <a:schemeClr val="tx1"/>
                </a:solidFill>
              </a:rPr>
              <a:t>– established Public Utilities Code Section 2827.1, which requires the California Public Utilities Commission (CPUC) to develop a Net-Energy Metering (NEM) tariff (or program) that ensured customer renewable energy systems </a:t>
            </a:r>
            <a:r>
              <a:rPr lang="en-US" sz="1800" b="1" u="sng">
                <a:solidFill>
                  <a:schemeClr val="tx1"/>
                </a:solidFill>
              </a:rPr>
              <a:t>grow sustainably</a:t>
            </a:r>
            <a:r>
              <a:rPr lang="en-US" sz="1800">
                <a:solidFill>
                  <a:schemeClr val="tx1"/>
                </a:solidFill>
              </a:rPr>
              <a:t>, that it be </a:t>
            </a:r>
            <a:r>
              <a:rPr lang="en-US" sz="1800" b="1" u="sng">
                <a:solidFill>
                  <a:schemeClr val="tx1"/>
                </a:solidFill>
              </a:rPr>
              <a:t>based on its costs and benefits</a:t>
            </a:r>
            <a:r>
              <a:rPr lang="en-US" sz="1800">
                <a:solidFill>
                  <a:schemeClr val="tx1"/>
                </a:solidFill>
              </a:rPr>
              <a:t>, that </a:t>
            </a:r>
            <a:r>
              <a:rPr lang="en-US" sz="1800" b="1" u="sng">
                <a:solidFill>
                  <a:schemeClr val="tx1"/>
                </a:solidFill>
              </a:rPr>
              <a:t>total benefits exceed its total costs </a:t>
            </a:r>
            <a:r>
              <a:rPr lang="en-US" sz="1800">
                <a:solidFill>
                  <a:schemeClr val="tx1"/>
                </a:solidFill>
              </a:rPr>
              <a:t>to </a:t>
            </a:r>
            <a:r>
              <a:rPr lang="en-US" sz="1800" b="1" u="sng">
                <a:solidFill>
                  <a:schemeClr val="tx1"/>
                </a:solidFill>
              </a:rPr>
              <a:t>all customers</a:t>
            </a:r>
            <a:r>
              <a:rPr lang="en-US" sz="1800">
                <a:solidFill>
                  <a:schemeClr val="tx1"/>
                </a:solidFill>
              </a:rPr>
              <a:t> and that terms of service and bill rules are established. </a:t>
            </a:r>
          </a:p>
          <a:p>
            <a:pPr marL="233045" indent="-233045">
              <a:lnSpc>
                <a:spcPct val="100000"/>
              </a:lnSpc>
            </a:pPr>
            <a:endParaRPr lang="en-US" sz="1800" b="1" i="1" u="sng">
              <a:solidFill>
                <a:schemeClr val="tx1"/>
              </a:solidFill>
            </a:endParaRPr>
          </a:p>
          <a:p>
            <a:pPr marL="233045" indent="-233045">
              <a:lnSpc>
                <a:spcPct val="150000"/>
              </a:lnSpc>
            </a:pPr>
            <a:r>
              <a:rPr lang="en-US" sz="1800" b="1" i="1" u="sng">
                <a:solidFill>
                  <a:schemeClr val="tx1"/>
                </a:solidFill>
              </a:rPr>
              <a:t>In 2016, CPUC created NEM 2.0 via </a:t>
            </a:r>
            <a:r>
              <a:rPr lang="en-US" sz="1800" b="1" i="1" u="sng">
                <a:solidFill>
                  <a:schemeClr val="tx1"/>
                </a:solidFill>
                <a:ea typeface="+mn-lt"/>
                <a:cs typeface="+mn-lt"/>
              </a:rPr>
              <a:t>Decision 16-01-044 </a:t>
            </a:r>
          </a:p>
          <a:p>
            <a:pPr marL="575945" lvl="1" indent="-233045">
              <a:lnSpc>
                <a:spcPct val="150000"/>
              </a:lnSpc>
            </a:pPr>
            <a:r>
              <a:rPr lang="en-US" sz="1800">
                <a:solidFill>
                  <a:schemeClr val="tx1"/>
                </a:solidFill>
                <a:ea typeface="+mn-lt"/>
                <a:cs typeface="+mn-lt"/>
              </a:rPr>
              <a:t>Made modifications to the NEM 1.0 tariff including interconnection fees, non-bypassable charges, and use of time-of-use rates.</a:t>
            </a:r>
          </a:p>
          <a:p>
            <a:pPr marL="575945" lvl="1" indent="-233045">
              <a:lnSpc>
                <a:spcPct val="150000"/>
              </a:lnSpc>
            </a:pPr>
            <a:r>
              <a:rPr lang="en-US" sz="1800">
                <a:solidFill>
                  <a:schemeClr val="tx1"/>
                </a:solidFill>
                <a:ea typeface="+mn-lt"/>
                <a:cs typeface="+mn-lt"/>
              </a:rPr>
              <a:t>Decision 16-01-044 committed the CPUC to revisit the tariff in 2019 after further consideration of grid conditions.</a:t>
            </a:r>
          </a:p>
          <a:p>
            <a:endParaRPr lang="en-US" sz="2000"/>
          </a:p>
        </p:txBody>
      </p:sp>
      <p:sp>
        <p:nvSpPr>
          <p:cNvPr id="4" name="Slide Number Placeholder 3">
            <a:extLst>
              <a:ext uri="{FF2B5EF4-FFF2-40B4-BE49-F238E27FC236}">
                <a16:creationId xmlns:a16="http://schemas.microsoft.com/office/drawing/2014/main" id="{1B8C0ED5-701B-22CA-90CA-916F844C6169}"/>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10</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4122416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A4723-EC74-449D-09F8-ABF2DDC0863D}"/>
              </a:ext>
            </a:extLst>
          </p:cNvPr>
          <p:cNvSpPr>
            <a:spLocks noGrp="1"/>
          </p:cNvSpPr>
          <p:nvPr>
            <p:ph type="title"/>
          </p:nvPr>
        </p:nvSpPr>
        <p:spPr>
          <a:xfrm>
            <a:off x="371474" y="377825"/>
            <a:ext cx="10972800" cy="711200"/>
          </a:xfrm>
        </p:spPr>
        <p:txBody>
          <a:bodyPr/>
          <a:lstStyle/>
          <a:p>
            <a:r>
              <a:rPr lang="en-US"/>
              <a:t>Established New Export Compensation </a:t>
            </a:r>
          </a:p>
        </p:txBody>
      </p:sp>
      <p:sp>
        <p:nvSpPr>
          <p:cNvPr id="4" name="Slide Number Placeholder 3">
            <a:extLst>
              <a:ext uri="{FF2B5EF4-FFF2-40B4-BE49-F238E27FC236}">
                <a16:creationId xmlns:a16="http://schemas.microsoft.com/office/drawing/2014/main" id="{679190A8-428A-6AC9-A43B-D9DBA3617A6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11</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
        <p:nvSpPr>
          <p:cNvPr id="5" name="Content Placeholder 2">
            <a:extLst>
              <a:ext uri="{FF2B5EF4-FFF2-40B4-BE49-F238E27FC236}">
                <a16:creationId xmlns:a16="http://schemas.microsoft.com/office/drawing/2014/main" id="{18C3696C-81E3-23D1-ABDC-2115D847D442}"/>
              </a:ext>
            </a:extLst>
          </p:cNvPr>
          <p:cNvSpPr txBox="1">
            <a:spLocks/>
          </p:cNvSpPr>
          <p:nvPr/>
        </p:nvSpPr>
        <p:spPr>
          <a:xfrm>
            <a:off x="371474" y="1257300"/>
            <a:ext cx="11687175" cy="4619625"/>
          </a:xfrm>
          <a:prstGeom prst="rect">
            <a:avLst/>
          </a:prstGeom>
          <a:noFill/>
        </p:spPr>
        <p:txBody>
          <a:bodyPr vert="horz" lIns="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The electric bill credit a customer receives for solar power exported to the grid will be based on the CPUC’s Avoided Cost Calculator (ACC).</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ACC hourly values are locked in for 9 years after interconnection for new residential solar and solar + storage customers to provide investment certainty and a reasonable payback period</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ACC values are a better reflection of true environmental and grid benefits.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604779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A4723-EC74-449D-09F8-ABF2DDC0863D}"/>
              </a:ext>
            </a:extLst>
          </p:cNvPr>
          <p:cNvSpPr>
            <a:spLocks noGrp="1"/>
          </p:cNvSpPr>
          <p:nvPr>
            <p:ph type="title"/>
          </p:nvPr>
        </p:nvSpPr>
        <p:spPr>
          <a:xfrm>
            <a:off x="609600" y="365126"/>
            <a:ext cx="11582400" cy="939800"/>
          </a:xfrm>
        </p:spPr>
        <p:txBody>
          <a:bodyPr/>
          <a:lstStyle/>
          <a:p>
            <a:r>
              <a:rPr lang="en-US"/>
              <a:t>Applies New Import Rates</a:t>
            </a:r>
          </a:p>
        </p:txBody>
      </p:sp>
      <p:sp>
        <p:nvSpPr>
          <p:cNvPr id="4" name="Slide Number Placeholder 3">
            <a:extLst>
              <a:ext uri="{FF2B5EF4-FFF2-40B4-BE49-F238E27FC236}">
                <a16:creationId xmlns:a16="http://schemas.microsoft.com/office/drawing/2014/main" id="{679190A8-428A-6AC9-A43B-D9DBA3617A6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12</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
        <p:nvSpPr>
          <p:cNvPr id="5" name="Content Placeholder 2">
            <a:extLst>
              <a:ext uri="{FF2B5EF4-FFF2-40B4-BE49-F238E27FC236}">
                <a16:creationId xmlns:a16="http://schemas.microsoft.com/office/drawing/2014/main" id="{18C3696C-81E3-23D1-ABDC-2115D847D442}"/>
              </a:ext>
            </a:extLst>
          </p:cNvPr>
          <p:cNvSpPr txBox="1">
            <a:spLocks/>
          </p:cNvSpPr>
          <p:nvPr/>
        </p:nvSpPr>
        <p:spPr>
          <a:xfrm>
            <a:off x="381000" y="1562099"/>
            <a:ext cx="11325225" cy="4448175"/>
          </a:xfrm>
          <a:prstGeom prst="rect">
            <a:avLst/>
          </a:prstGeom>
          <a:noFill/>
        </p:spPr>
        <p:txBody>
          <a:bodyPr vert="horz" lIns="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Applies new “electrification” residential rates that financially incentivize self-consumption of solar power when it is most beneficial for grid reliability and the environment.</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These rates promote battery storage, electric vehicles, and heat pump space and water heaters.</a:t>
            </a:r>
            <a:endParaRPr kumimoji="0" lang="en-US" sz="1800" b="0" i="0" u="none" strike="noStrike" kern="1200" cap="none" spc="0" normalizeH="0" baseline="0" noProof="0">
              <a:ln>
                <a:noFill/>
              </a:ln>
              <a:solidFill>
                <a:srgbClr val="2A3C50"/>
              </a:solidFill>
              <a:effectLst/>
              <a:uLnTx/>
              <a:uFillTx/>
              <a:latin typeface="Garamond" panose="02020404030301010803" pitchFamily="18" charset="0"/>
              <a:ea typeface="+mn-ea"/>
              <a:cs typeface="Times New Roman" panose="02020603050405020304" pitchFamily="18" charset="0"/>
            </a:endParaRP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There is no grid participation charge.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445077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A4723-EC74-449D-09F8-ABF2DDC0863D}"/>
              </a:ext>
            </a:extLst>
          </p:cNvPr>
          <p:cNvSpPr>
            <a:spLocks noGrp="1"/>
          </p:cNvSpPr>
          <p:nvPr>
            <p:ph type="title"/>
          </p:nvPr>
        </p:nvSpPr>
        <p:spPr>
          <a:xfrm>
            <a:off x="609600" y="365125"/>
            <a:ext cx="10972800" cy="968375"/>
          </a:xfrm>
        </p:spPr>
        <p:txBody>
          <a:bodyPr/>
          <a:lstStyle/>
          <a:p>
            <a:r>
              <a:rPr lang="en-US"/>
              <a:t>Complements NEW Incentives</a:t>
            </a:r>
          </a:p>
        </p:txBody>
      </p:sp>
      <p:sp>
        <p:nvSpPr>
          <p:cNvPr id="4" name="Slide Number Placeholder 3">
            <a:extLst>
              <a:ext uri="{FF2B5EF4-FFF2-40B4-BE49-F238E27FC236}">
                <a16:creationId xmlns:a16="http://schemas.microsoft.com/office/drawing/2014/main" id="{679190A8-428A-6AC9-A43B-D9DBA3617A6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13</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
        <p:nvSpPr>
          <p:cNvPr id="5" name="Content Placeholder 2">
            <a:extLst>
              <a:ext uri="{FF2B5EF4-FFF2-40B4-BE49-F238E27FC236}">
                <a16:creationId xmlns:a16="http://schemas.microsoft.com/office/drawing/2014/main" id="{18C3696C-81E3-23D1-ABDC-2115D847D442}"/>
              </a:ext>
            </a:extLst>
          </p:cNvPr>
          <p:cNvSpPr txBox="1">
            <a:spLocks/>
          </p:cNvSpPr>
          <p:nvPr/>
        </p:nvSpPr>
        <p:spPr>
          <a:xfrm>
            <a:off x="466725" y="1609725"/>
            <a:ext cx="11344275" cy="4386263"/>
          </a:xfrm>
          <a:prstGeom prst="rect">
            <a:avLst/>
          </a:prstGeom>
          <a:noFill/>
        </p:spPr>
        <p:txBody>
          <a:bodyPr vert="horz" lIns="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Aligns with the $</a:t>
            </a:r>
            <a:r>
              <a:rPr kumimoji="0" lang="en-US" sz="2400" b="0" i="0" u="none" strike="noStrike" kern="1200" cap="none" spc="0" normalizeH="0" baseline="0" noProof="0">
                <a:ln>
                  <a:noFill/>
                </a:ln>
                <a:solidFill>
                  <a:srgbClr val="2A3C50"/>
                </a:solidFill>
                <a:effectLst/>
                <a:uLnTx/>
                <a:uFillTx/>
                <a:latin typeface="Century Gothic" panose="020F0302020204030204"/>
                <a:ea typeface="+mn-lt"/>
                <a:cs typeface="+mn-lt"/>
              </a:rPr>
              <a:t>630 million commitment for low-income</a:t>
            </a: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 residential solar + battery storage incentives through the Self-Generation Incentive Program (SGIP) from the 2023/24 proposed state budget.</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Available starting in July 2023. </a:t>
            </a:r>
            <a:endParaRPr kumimoji="0" lang="en-US" sz="2400" b="0" i="0" u="none" strike="noStrike" kern="1200" cap="none" spc="0" normalizeH="0" baseline="0" noProof="0">
              <a:ln>
                <a:noFill/>
              </a:ln>
              <a:solidFill>
                <a:srgbClr val="2A3C50"/>
              </a:solidFill>
              <a:effectLst/>
              <a:uLnTx/>
              <a:uFillTx/>
              <a:latin typeface="Century Gothic" panose="020F0302020204030204"/>
              <a:ea typeface="+mn-lt"/>
              <a:cs typeface="+mn-lt"/>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344891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A4723-EC74-449D-09F8-ABF2DDC0863D}"/>
              </a:ext>
            </a:extLst>
          </p:cNvPr>
          <p:cNvSpPr>
            <a:spLocks noGrp="1"/>
          </p:cNvSpPr>
          <p:nvPr>
            <p:ph type="title"/>
          </p:nvPr>
        </p:nvSpPr>
        <p:spPr>
          <a:xfrm>
            <a:off x="400050" y="527050"/>
            <a:ext cx="11010900" cy="968375"/>
          </a:xfrm>
        </p:spPr>
        <p:txBody>
          <a:bodyPr/>
          <a:lstStyle/>
          <a:p>
            <a:r>
              <a:rPr lang="en-US"/>
              <a:t>NEM 1.0 and NEM 2.0 Customers – no changes</a:t>
            </a:r>
          </a:p>
        </p:txBody>
      </p:sp>
      <p:sp>
        <p:nvSpPr>
          <p:cNvPr id="4" name="Slide Number Placeholder 3">
            <a:extLst>
              <a:ext uri="{FF2B5EF4-FFF2-40B4-BE49-F238E27FC236}">
                <a16:creationId xmlns:a16="http://schemas.microsoft.com/office/drawing/2014/main" id="{679190A8-428A-6AC9-A43B-D9DBA3617A68}"/>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14</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
        <p:nvSpPr>
          <p:cNvPr id="5" name="Content Placeholder 2">
            <a:extLst>
              <a:ext uri="{FF2B5EF4-FFF2-40B4-BE49-F238E27FC236}">
                <a16:creationId xmlns:a16="http://schemas.microsoft.com/office/drawing/2014/main" id="{18C3696C-81E3-23D1-ABDC-2115D847D442}"/>
              </a:ext>
            </a:extLst>
          </p:cNvPr>
          <p:cNvSpPr txBox="1">
            <a:spLocks/>
          </p:cNvSpPr>
          <p:nvPr/>
        </p:nvSpPr>
        <p:spPr>
          <a:xfrm>
            <a:off x="514350" y="1724026"/>
            <a:ext cx="11468100" cy="4219574"/>
          </a:xfrm>
          <a:prstGeom prst="rect">
            <a:avLst/>
          </a:prstGeom>
          <a:noFill/>
        </p:spPr>
        <p:txBody>
          <a:bodyPr vert="horz" lIns="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The modifications have </a:t>
            </a:r>
            <a:r>
              <a:rPr kumimoji="0" lang="en-US" sz="2400" b="1" i="0" u="none" strike="noStrike" kern="1200" cap="none" spc="0" normalizeH="0" baseline="0" noProof="0">
                <a:ln>
                  <a:noFill/>
                </a:ln>
                <a:solidFill>
                  <a:srgbClr val="2A3C50"/>
                </a:solidFill>
                <a:effectLst/>
                <a:uLnTx/>
                <a:uFillTx/>
                <a:latin typeface="Century Gothic" panose="020F0302020204030204"/>
                <a:ea typeface="+mn-ea"/>
                <a:cs typeface="+mn-cs"/>
              </a:rPr>
              <a:t>no impact </a:t>
            </a: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on customers currently subscribed to the NEM 1.0 or 2.0 tariff. </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2A3C50"/>
                </a:solidFill>
                <a:effectLst/>
                <a:uLnTx/>
                <a:uFillTx/>
                <a:latin typeface="Century Gothic" panose="020F0302020204030204"/>
                <a:ea typeface="+mn-ea"/>
                <a:cs typeface="+mn-cs"/>
              </a:rPr>
              <a:t>Existing NEM 1.0 and 2.0 will maintain their current export compensation rates and tariff legacy periods.</a:t>
            </a:r>
          </a:p>
        </p:txBody>
      </p:sp>
    </p:spTree>
    <p:extLst>
      <p:ext uri="{BB962C8B-B14F-4D97-AF65-F5344CB8AC3E}">
        <p14:creationId xmlns:p14="http://schemas.microsoft.com/office/powerpoint/2010/main" val="1528495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3ECB9-75BA-4FA4-A057-0E6B1CCCBA0B}"/>
              </a:ext>
            </a:extLst>
          </p:cNvPr>
          <p:cNvSpPr>
            <a:spLocks noGrp="1"/>
          </p:cNvSpPr>
          <p:nvPr>
            <p:ph type="title"/>
          </p:nvPr>
        </p:nvSpPr>
        <p:spPr>
          <a:xfrm>
            <a:off x="609600" y="365125"/>
            <a:ext cx="10972800" cy="937895"/>
          </a:xfrm>
        </p:spPr>
        <p:txBody>
          <a:bodyPr>
            <a:normAutofit/>
          </a:bodyPr>
          <a:lstStyle/>
          <a:p>
            <a:r>
              <a:rPr lang="en-US" dirty="0"/>
              <a:t>Key Takeaways</a:t>
            </a:r>
          </a:p>
        </p:txBody>
      </p:sp>
      <p:sp>
        <p:nvSpPr>
          <p:cNvPr id="3" name="Content Placeholder 2">
            <a:extLst>
              <a:ext uri="{FF2B5EF4-FFF2-40B4-BE49-F238E27FC236}">
                <a16:creationId xmlns:a16="http://schemas.microsoft.com/office/drawing/2014/main" id="{F869BEA9-308E-4B97-9737-5DA87DB2E840}"/>
              </a:ext>
            </a:extLst>
          </p:cNvPr>
          <p:cNvSpPr>
            <a:spLocks noGrp="1"/>
          </p:cNvSpPr>
          <p:nvPr>
            <p:ph idx="1"/>
          </p:nvPr>
        </p:nvSpPr>
        <p:spPr>
          <a:xfrm>
            <a:off x="609600" y="1539875"/>
            <a:ext cx="10972800" cy="4351338"/>
          </a:xfrm>
        </p:spPr>
        <p:txBody>
          <a:bodyPr>
            <a:normAutofit/>
          </a:bodyPr>
          <a:lstStyle/>
          <a:p>
            <a:pPr>
              <a:lnSpc>
                <a:spcPct val="150000"/>
              </a:lnSpc>
            </a:pPr>
            <a:r>
              <a:rPr lang="en-US" sz="2800"/>
              <a:t>Realigns the incentives provided through the NEM tariff to – </a:t>
            </a:r>
          </a:p>
          <a:p>
            <a:pPr lvl="1">
              <a:lnSpc>
                <a:spcPct val="150000"/>
              </a:lnSpc>
            </a:pPr>
            <a:r>
              <a:rPr lang="en-US" sz="2400"/>
              <a:t>Promote customer adoption of solar + storage</a:t>
            </a:r>
          </a:p>
          <a:p>
            <a:pPr lvl="1">
              <a:lnSpc>
                <a:spcPct val="150000"/>
              </a:lnSpc>
            </a:pPr>
            <a:r>
              <a:rPr lang="en-US" sz="2400"/>
              <a:t>Further supports the customer solar + storage market</a:t>
            </a:r>
          </a:p>
          <a:p>
            <a:pPr lvl="1">
              <a:lnSpc>
                <a:spcPct val="150000"/>
              </a:lnSpc>
            </a:pPr>
            <a:r>
              <a:rPr lang="en-US" sz="2400"/>
              <a:t>Support equity, grid reliability, and deeper reductions in greenhouse gas emissions</a:t>
            </a:r>
          </a:p>
          <a:p>
            <a:pPr lvl="1">
              <a:lnSpc>
                <a:spcPct val="150000"/>
              </a:lnSpc>
            </a:pPr>
            <a:r>
              <a:rPr lang="en-US" sz="2400"/>
              <a:t>Encourage electrification of building end-uses</a:t>
            </a:r>
          </a:p>
        </p:txBody>
      </p:sp>
      <p:sp>
        <p:nvSpPr>
          <p:cNvPr id="4" name="Slide Number Placeholder 3">
            <a:extLst>
              <a:ext uri="{FF2B5EF4-FFF2-40B4-BE49-F238E27FC236}">
                <a16:creationId xmlns:a16="http://schemas.microsoft.com/office/drawing/2014/main" id="{A2C0DF1B-8E76-42F0-B3EE-903BD40AF48B}"/>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15</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726960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35FB2-C1EB-477B-BC9D-B82879E0794E}"/>
              </a:ext>
            </a:extLst>
          </p:cNvPr>
          <p:cNvSpPr>
            <a:spLocks noGrp="1"/>
          </p:cNvSpPr>
          <p:nvPr>
            <p:ph type="title"/>
          </p:nvPr>
        </p:nvSpPr>
        <p:spPr/>
        <p:txBody>
          <a:bodyPr/>
          <a:lstStyle/>
          <a:p>
            <a:r>
              <a:rPr lang="en-US"/>
              <a:t>Disadvantaged Communities – Single-Family Solar Homes </a:t>
            </a:r>
            <a:br>
              <a:rPr lang="en-US"/>
            </a:br>
            <a:r>
              <a:rPr lang="en-US"/>
              <a:t>(DAC-SASH)</a:t>
            </a:r>
          </a:p>
        </p:txBody>
      </p:sp>
      <p:sp>
        <p:nvSpPr>
          <p:cNvPr id="4" name="Slide Number Placeholder 3">
            <a:extLst>
              <a:ext uri="{FF2B5EF4-FFF2-40B4-BE49-F238E27FC236}">
                <a16:creationId xmlns:a16="http://schemas.microsoft.com/office/drawing/2014/main" id="{91A30DF0-EB30-F303-C799-B3402654938F}"/>
              </a:ext>
            </a:extLst>
          </p:cNvPr>
          <p:cNvSpPr>
            <a:spLocks noGrp="1"/>
          </p:cNvSpPr>
          <p:nvPr>
            <p:ph type="sldNum" sz="quarter" idx="12"/>
          </p:nvPr>
        </p:nvSpPr>
        <p:spPr/>
        <p:txBody>
          <a:bodyPr/>
          <a:lstStyle/>
          <a:p>
            <a:fld id="{1C4126A1-9282-4A82-AC02-A59AF4A969C8}" type="slidenum">
              <a:rPr lang="en-US" smtClean="0"/>
              <a:t>16</a:t>
            </a:fld>
            <a:endParaRPr lang="en-US"/>
          </a:p>
        </p:txBody>
      </p:sp>
    </p:spTree>
    <p:extLst>
      <p:ext uri="{BB962C8B-B14F-4D97-AF65-F5344CB8AC3E}">
        <p14:creationId xmlns:p14="http://schemas.microsoft.com/office/powerpoint/2010/main" val="1850872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4BA90-4CFD-C44D-E420-7CC01FE09D90}"/>
              </a:ext>
            </a:extLst>
          </p:cNvPr>
          <p:cNvSpPr>
            <a:spLocks noGrp="1"/>
          </p:cNvSpPr>
          <p:nvPr>
            <p:ph type="title"/>
          </p:nvPr>
        </p:nvSpPr>
        <p:spPr/>
        <p:txBody>
          <a:bodyPr/>
          <a:lstStyle/>
          <a:p>
            <a:r>
              <a:rPr lang="en-US"/>
              <a:t>Disadvantaged Communities – Single-Family Solar Homes (DAC-SASH)</a:t>
            </a:r>
          </a:p>
        </p:txBody>
      </p:sp>
      <p:sp>
        <p:nvSpPr>
          <p:cNvPr id="3" name="Content Placeholder 2">
            <a:extLst>
              <a:ext uri="{FF2B5EF4-FFF2-40B4-BE49-F238E27FC236}">
                <a16:creationId xmlns:a16="http://schemas.microsoft.com/office/drawing/2014/main" id="{D7AA7C15-2320-D66A-478E-B9AF00F5786C}"/>
              </a:ext>
            </a:extLst>
          </p:cNvPr>
          <p:cNvSpPr>
            <a:spLocks noGrp="1"/>
          </p:cNvSpPr>
          <p:nvPr>
            <p:ph idx="1"/>
          </p:nvPr>
        </p:nvSpPr>
        <p:spPr/>
        <p:txBody>
          <a:bodyPr vert="horz" lIns="0" tIns="45720" rIns="91440" bIns="45720" rtlCol="0" anchor="t">
            <a:noAutofit/>
          </a:bodyPr>
          <a:lstStyle/>
          <a:p>
            <a:r>
              <a:rPr lang="en-US" u="sng">
                <a:ea typeface="+mn-lt"/>
                <a:cs typeface="+mn-lt"/>
                <a:hlinkClick r:id="rId3"/>
              </a:rPr>
              <a:t>AB 327</a:t>
            </a:r>
            <a:r>
              <a:rPr lang="en-US">
                <a:ea typeface="+mn-lt"/>
                <a:cs typeface="+mn-lt"/>
              </a:rPr>
              <a:t>: develop alternatives to increase renewable generation in disadvantaged communities (DAC).</a:t>
            </a:r>
            <a:endParaRPr lang="en-US"/>
          </a:p>
          <a:p>
            <a:r>
              <a:rPr lang="en-US"/>
              <a:t>No-cost rooftop solar for low-income homeowners in DACs</a:t>
            </a:r>
          </a:p>
          <a:p>
            <a:r>
              <a:rPr lang="en-US"/>
              <a:t>Solar installation job training</a:t>
            </a:r>
          </a:p>
          <a:p>
            <a:r>
              <a:rPr lang="en-US"/>
              <a:t>1721 installations in PG&amp;E, SCE, and SDG&amp;E territories 2019-2022</a:t>
            </a:r>
          </a:p>
          <a:p>
            <a:pPr lvl="1"/>
            <a:r>
              <a:rPr lang="en-US"/>
              <a:t>56 in SDG&amp;E territory</a:t>
            </a:r>
          </a:p>
          <a:p>
            <a:r>
              <a:rPr lang="en-US"/>
              <a:t>Evaluation: </a:t>
            </a:r>
            <a:r>
              <a:rPr lang="en-US">
                <a:hlinkClick r:id="rId4"/>
              </a:rPr>
              <a:t>cpuc.ca.gov/solarindacs</a:t>
            </a:r>
            <a:r>
              <a:rPr lang="en-US"/>
              <a:t> under "Events &amp; Documents"</a:t>
            </a:r>
          </a:p>
          <a:p>
            <a:r>
              <a:rPr lang="en-US"/>
              <a:t>Customer-facing website: </a:t>
            </a:r>
            <a:r>
              <a:rPr lang="en-US">
                <a:ea typeface="+mn-lt"/>
                <a:cs typeface="+mn-lt"/>
                <a:hlinkClick r:id="rId5"/>
              </a:rPr>
              <a:t>energyforallprogram.org</a:t>
            </a:r>
            <a:endParaRPr lang="en-US">
              <a:ea typeface="+mn-lt"/>
              <a:cs typeface="+mn-lt"/>
            </a:endParaRPr>
          </a:p>
          <a:p>
            <a:pPr marL="0" indent="-3175">
              <a:buNone/>
            </a:pPr>
            <a:endParaRPr lang="en-US">
              <a:ea typeface="+mn-lt"/>
              <a:cs typeface="+mn-lt"/>
            </a:endParaRPr>
          </a:p>
        </p:txBody>
      </p:sp>
      <p:sp>
        <p:nvSpPr>
          <p:cNvPr id="4" name="Slide Number Placeholder 3">
            <a:extLst>
              <a:ext uri="{FF2B5EF4-FFF2-40B4-BE49-F238E27FC236}">
                <a16:creationId xmlns:a16="http://schemas.microsoft.com/office/drawing/2014/main" id="{7DFA66A1-2798-7287-8DE7-2EF5BCDBAACE}"/>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17</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391031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06C5E-AEFC-14E0-F387-9245F9F40ED2}"/>
              </a:ext>
            </a:extLst>
          </p:cNvPr>
          <p:cNvSpPr>
            <a:spLocks noGrp="1"/>
          </p:cNvSpPr>
          <p:nvPr>
            <p:ph type="ctrTitle"/>
          </p:nvPr>
        </p:nvSpPr>
        <p:spPr/>
        <p:txBody>
          <a:bodyPr/>
          <a:lstStyle/>
          <a:p>
            <a:r>
              <a:rPr lang="en-US"/>
              <a:t>Self-Generative Incentive Program (SGIP)</a:t>
            </a:r>
          </a:p>
        </p:txBody>
      </p:sp>
      <p:sp>
        <p:nvSpPr>
          <p:cNvPr id="3" name="Subtitle 2">
            <a:extLst>
              <a:ext uri="{FF2B5EF4-FFF2-40B4-BE49-F238E27FC236}">
                <a16:creationId xmlns:a16="http://schemas.microsoft.com/office/drawing/2014/main" id="{58BCA7BF-F8FF-F198-68E5-4C3BA94B8191}"/>
              </a:ext>
            </a:extLst>
          </p:cNvPr>
          <p:cNvSpPr>
            <a:spLocks noGrp="1"/>
          </p:cNvSpPr>
          <p:nvPr>
            <p:ph type="subTitle" idx="1"/>
          </p:nvPr>
        </p:nvSpPr>
        <p:spPr/>
        <p:txBody>
          <a:bodyPr/>
          <a:lstStyle/>
          <a:p>
            <a:r>
              <a:rPr lang="en-US"/>
              <a:t>Justin Galle, Senior Regulatory Analyst, </a:t>
            </a:r>
            <a:r>
              <a:rPr lang="en-US">
                <a:hlinkClick r:id="rId2"/>
              </a:rPr>
              <a:t>Justin.Galle@cpuc.ca.gov</a:t>
            </a:r>
            <a:r>
              <a:rPr lang="en-US"/>
              <a:t> </a:t>
            </a:r>
          </a:p>
          <a:p>
            <a:r>
              <a:rPr lang="en-US"/>
              <a:t>Grid Planning, Energy Storage, and Non-Wires Alternatives Team</a:t>
            </a:r>
          </a:p>
        </p:txBody>
      </p:sp>
      <p:sp>
        <p:nvSpPr>
          <p:cNvPr id="5" name="TextBox 4">
            <a:extLst>
              <a:ext uri="{FF2B5EF4-FFF2-40B4-BE49-F238E27FC236}">
                <a16:creationId xmlns:a16="http://schemas.microsoft.com/office/drawing/2014/main" id="{0027E92F-3829-B14F-6CFD-DC166C68223E}"/>
              </a:ext>
            </a:extLst>
          </p:cNvPr>
          <p:cNvSpPr txBox="1"/>
          <p:nvPr/>
        </p:nvSpPr>
        <p:spPr>
          <a:xfrm>
            <a:off x="8187431" y="4952198"/>
            <a:ext cx="3886200" cy="1645450"/>
          </a:xfrm>
          <a:prstGeom prst="rect">
            <a:avLst/>
          </a:prstGeom>
          <a:noFill/>
        </p:spPr>
        <p:txBody>
          <a:bodyPr wrap="square">
            <a:spAutoFit/>
          </a:bodyPr>
          <a:lstStyle/>
          <a:p>
            <a:pPr marL="0" marR="0" lvl="0" indent="0" algn="l" defTabSz="914400" rtl="0" eaLnBrk="1" fontAlgn="b" latinLnBrk="0" hangingPunct="1">
              <a:lnSpc>
                <a:spcPct val="110000"/>
              </a:lnSpc>
              <a:spcBef>
                <a:spcPct val="0"/>
              </a:spcBef>
              <a:spcAft>
                <a:spcPts val="600"/>
              </a:spcAft>
              <a:buClrTx/>
              <a:buSzTx/>
              <a:buFontTx/>
              <a:buNone/>
              <a:tabLst/>
              <a:defRPr/>
            </a:pPr>
            <a:r>
              <a:rPr kumimoji="0" lang="en-US" sz="1800" b="1" i="0" u="none" strike="noStrike" kern="1200" cap="none" spc="0" normalizeH="0" baseline="0" noProof="0">
                <a:ln>
                  <a:noFill/>
                </a:ln>
                <a:effectLst/>
                <a:uLnTx/>
                <a:uFillTx/>
                <a:latin typeface="Century Gothic" panose="020F0302020204030204"/>
                <a:ea typeface="+mj-ea"/>
                <a:cs typeface="+mj-cs"/>
              </a:rPr>
              <a:t>CPUC SGIP Staff:</a:t>
            </a:r>
          </a:p>
          <a:p>
            <a:pPr marL="342900" marR="0" lvl="0" indent="-342900" algn="l" defTabSz="914400" rtl="0" eaLnBrk="1" fontAlgn="b" latinLnBrk="0" hangingPunct="1">
              <a:lnSpc>
                <a:spcPct val="110000"/>
              </a:lnSpc>
              <a:spcBef>
                <a:spcPct val="0"/>
              </a:spcBef>
              <a:spcAft>
                <a:spcPts val="1200"/>
              </a:spcAft>
              <a:buClrTx/>
              <a:buSzTx/>
              <a:buFont typeface="Arial"/>
              <a:buChar char="•"/>
              <a:tabLst/>
              <a:defRPr/>
            </a:pPr>
            <a:r>
              <a:rPr kumimoji="0" lang="en-US" sz="1800" b="0" i="0" u="none" strike="noStrike" kern="1200" cap="none" spc="0" normalizeH="0" baseline="0" noProof="0">
                <a:ln>
                  <a:noFill/>
                </a:ln>
                <a:effectLst/>
                <a:uLnTx/>
                <a:uFillTx/>
                <a:latin typeface="Century Gothic" panose="020F0302020204030204"/>
                <a:ea typeface="+mj-ea"/>
                <a:cs typeface="+mj-cs"/>
              </a:rPr>
              <a:t>Gabriel.Petlin@cpuc.ca.gov</a:t>
            </a:r>
          </a:p>
          <a:p>
            <a:pPr marL="342900" marR="0" lvl="0" indent="-342900" algn="l" defTabSz="914400" rtl="0" eaLnBrk="1" fontAlgn="b" latinLnBrk="0" hangingPunct="1">
              <a:lnSpc>
                <a:spcPct val="110000"/>
              </a:lnSpc>
              <a:spcBef>
                <a:spcPct val="0"/>
              </a:spcBef>
              <a:spcAft>
                <a:spcPts val="1200"/>
              </a:spcAft>
              <a:buClrTx/>
              <a:buSzTx/>
              <a:buFont typeface="Arial"/>
              <a:buChar char="•"/>
              <a:tabLst/>
              <a:defRPr/>
            </a:pPr>
            <a:r>
              <a:rPr kumimoji="0" lang="en-US" sz="1800" b="0" i="0" u="none" strike="noStrike" kern="1200" cap="none" spc="0" normalizeH="0" baseline="0" noProof="0">
                <a:ln>
                  <a:noFill/>
                </a:ln>
                <a:effectLst/>
                <a:uLnTx/>
                <a:uFillTx/>
                <a:latin typeface="Century Gothic" panose="020F0302020204030204"/>
                <a:ea typeface="+mj-ea"/>
                <a:cs typeface="+mj-cs"/>
              </a:rPr>
              <a:t>Justin.Galle@cpuc.ca.gov</a:t>
            </a:r>
          </a:p>
          <a:p>
            <a:pPr marL="342900" marR="0" lvl="0" indent="-342900" algn="l" defTabSz="914400" rtl="0" eaLnBrk="1" fontAlgn="b" latinLnBrk="0" hangingPunct="1">
              <a:lnSpc>
                <a:spcPct val="110000"/>
              </a:lnSpc>
              <a:spcBef>
                <a:spcPct val="0"/>
              </a:spcBef>
              <a:spcAft>
                <a:spcPts val="1200"/>
              </a:spcAft>
              <a:buClrTx/>
              <a:buSzTx/>
              <a:buFont typeface="Arial"/>
              <a:buChar char="•"/>
              <a:tabLst/>
              <a:defRPr/>
            </a:pPr>
            <a:r>
              <a:rPr kumimoji="0" lang="en-US" sz="1800" b="0" i="0" u="none" strike="noStrike" kern="1200" cap="none" spc="0" normalizeH="0" baseline="0" noProof="0">
                <a:ln>
                  <a:noFill/>
                </a:ln>
                <a:effectLst/>
                <a:uLnTx/>
                <a:uFillTx/>
                <a:latin typeface="Century Gothic" panose="020F0302020204030204"/>
                <a:ea typeface="+mj-ea"/>
                <a:cs typeface="+mj-cs"/>
              </a:rPr>
              <a:t>FangYu.Hu@cpuc.ca.gov</a:t>
            </a:r>
          </a:p>
        </p:txBody>
      </p:sp>
    </p:spTree>
    <p:extLst>
      <p:ext uri="{BB962C8B-B14F-4D97-AF65-F5344CB8AC3E}">
        <p14:creationId xmlns:p14="http://schemas.microsoft.com/office/powerpoint/2010/main" val="2085474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820286"/>
            <a:ext cx="10972800" cy="408955"/>
          </a:xfrm>
        </p:spPr>
        <p:txBody>
          <a:bodyPr/>
          <a:lstStyle/>
          <a:p>
            <a:br>
              <a:rPr lang="en-US"/>
            </a:br>
            <a:r>
              <a:rPr lang="en-US" sz="3200"/>
              <a:t>About the Self-Generation Incentive Program (SGIP)</a:t>
            </a:r>
            <a:endParaRPr lang="en-US"/>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96756"/>
            <a:ext cx="11176000" cy="4351338"/>
          </a:xfrm>
        </p:spPr>
        <p:txBody>
          <a:bodyPr vert="horz" lIns="0" tIns="45720" rIns="91440" bIns="45720" rtlCol="0" anchor="t">
            <a:noAutofit/>
          </a:bodyPr>
          <a:lstStyle/>
          <a:p>
            <a:endParaRPr lang="en-US" sz="2000">
              <a:ea typeface="+mn-lt"/>
              <a:cs typeface="+mn-lt"/>
            </a:endParaRPr>
          </a:p>
          <a:p>
            <a:r>
              <a:rPr lang="en-US" sz="2000">
                <a:ea typeface="+mn-lt"/>
                <a:cs typeface="+mn-lt"/>
              </a:rPr>
              <a:t>Established in 2001, provides financial incentives for the installation of eligible </a:t>
            </a:r>
            <a:r>
              <a:rPr lang="en-US" sz="2000" b="1">
                <a:ea typeface="+mn-lt"/>
                <a:cs typeface="+mn-lt"/>
              </a:rPr>
              <a:t>behind-the-meter (BTM) distributed generation and energy storage technologies</a:t>
            </a:r>
            <a:r>
              <a:rPr lang="en-US" sz="2000">
                <a:ea typeface="+mn-lt"/>
                <a:cs typeface="+mn-lt"/>
              </a:rPr>
              <a:t> that meet all or a portion of a customer’s electricity needs</a:t>
            </a:r>
            <a:endParaRPr lang="en-US" sz="2000"/>
          </a:p>
          <a:p>
            <a:r>
              <a:rPr lang="en-US" sz="2000">
                <a:ea typeface="+mn-lt"/>
                <a:cs typeface="+mn-lt"/>
              </a:rPr>
              <a:t>Program has transitioned from </a:t>
            </a:r>
            <a:r>
              <a:rPr lang="en-US" sz="2000" b="1">
                <a:ea typeface="+mn-lt"/>
                <a:cs typeface="+mn-lt"/>
              </a:rPr>
              <a:t>peak-load reduction</a:t>
            </a:r>
            <a:r>
              <a:rPr lang="en-US" sz="2000">
                <a:ea typeface="+mn-lt"/>
                <a:cs typeface="+mn-lt"/>
              </a:rPr>
              <a:t> to </a:t>
            </a:r>
            <a:r>
              <a:rPr lang="en-US" sz="2000" b="1">
                <a:ea typeface="+mn-lt"/>
                <a:cs typeface="+mn-lt"/>
              </a:rPr>
              <a:t>greenhouse gas (GHG) reduction</a:t>
            </a:r>
            <a:r>
              <a:rPr lang="en-US" sz="2000">
                <a:ea typeface="+mn-lt"/>
                <a:cs typeface="+mn-lt"/>
              </a:rPr>
              <a:t> and </a:t>
            </a:r>
            <a:r>
              <a:rPr lang="en-US" sz="2000" b="1">
                <a:ea typeface="+mn-lt"/>
                <a:cs typeface="+mn-lt"/>
              </a:rPr>
              <a:t>resiliency</a:t>
            </a:r>
            <a:r>
              <a:rPr lang="en-US" sz="2000">
                <a:ea typeface="+mn-lt"/>
                <a:cs typeface="+mn-lt"/>
              </a:rPr>
              <a:t> </a:t>
            </a:r>
          </a:p>
          <a:p>
            <a:r>
              <a:rPr lang="en-US" sz="2000" b="1">
                <a:ea typeface="+mn-lt"/>
                <a:cs typeface="+mn-lt"/>
              </a:rPr>
              <a:t>$813.4 million </a:t>
            </a:r>
            <a:r>
              <a:rPr lang="en-US" sz="2000">
                <a:ea typeface="+mn-lt"/>
                <a:cs typeface="+mn-lt"/>
              </a:rPr>
              <a:t>total ratepayer collections 2020 – 2024: 88% allocated to energy storage</a:t>
            </a:r>
          </a:p>
          <a:p>
            <a:r>
              <a:rPr lang="en-US" sz="2000">
                <a:ea typeface="+mn-lt"/>
                <a:cs typeface="+mn-lt"/>
              </a:rPr>
              <a:t>The </a:t>
            </a:r>
            <a:r>
              <a:rPr lang="en-US" sz="2000" b="1">
                <a:ea typeface="+mn-lt"/>
                <a:cs typeface="+mn-lt"/>
              </a:rPr>
              <a:t>SGIP Equity Budget</a:t>
            </a:r>
            <a:r>
              <a:rPr lang="en-US" sz="2000">
                <a:ea typeface="+mn-lt"/>
                <a:cs typeface="+mn-lt"/>
              </a:rPr>
              <a:t> provides funding for behind-the-meter storage for </a:t>
            </a:r>
            <a:r>
              <a:rPr lang="en-US" sz="2000" b="1">
                <a:ea typeface="+mn-lt"/>
                <a:cs typeface="+mn-lt"/>
              </a:rPr>
              <a:t>low-income and disadvantaged Californians</a:t>
            </a:r>
          </a:p>
          <a:p>
            <a:r>
              <a:rPr lang="en-US" sz="2000">
                <a:ea typeface="+mn-lt"/>
                <a:cs typeface="+mn-lt"/>
              </a:rPr>
              <a:t>The </a:t>
            </a:r>
            <a:r>
              <a:rPr lang="en-US" sz="2000" b="1">
                <a:ea typeface="+mn-lt"/>
                <a:cs typeface="+mn-lt"/>
              </a:rPr>
              <a:t>Equity Resiliency Budget</a:t>
            </a:r>
            <a:r>
              <a:rPr lang="en-US" sz="2000">
                <a:ea typeface="+mn-lt"/>
                <a:cs typeface="+mn-lt"/>
              </a:rPr>
              <a:t> provides critical resiliency needs for customers in </a:t>
            </a:r>
            <a:r>
              <a:rPr lang="en-US" sz="2000" b="1">
                <a:ea typeface="+mn-lt"/>
                <a:cs typeface="+mn-lt"/>
              </a:rPr>
              <a:t>wildfire areas</a:t>
            </a:r>
            <a:r>
              <a:rPr lang="en-US" sz="2000">
                <a:ea typeface="+mn-lt"/>
                <a:cs typeface="+mn-lt"/>
              </a:rPr>
              <a:t> who are </a:t>
            </a:r>
            <a:r>
              <a:rPr lang="en-US" sz="2000" b="1">
                <a:ea typeface="+mn-lt"/>
                <a:cs typeface="+mn-lt"/>
              </a:rPr>
              <a:t>medically vulnerable</a:t>
            </a:r>
            <a:r>
              <a:rPr lang="en-US" sz="2000">
                <a:ea typeface="+mn-lt"/>
                <a:cs typeface="+mn-lt"/>
              </a:rPr>
              <a:t>, </a:t>
            </a:r>
            <a:r>
              <a:rPr lang="en-US" sz="2000" b="1">
                <a:ea typeface="+mn-lt"/>
                <a:cs typeface="+mn-lt"/>
              </a:rPr>
              <a:t>low-income, or disadvantaged</a:t>
            </a:r>
            <a:endParaRPr lang="en-US" sz="2000">
              <a:ea typeface="+mn-lt"/>
              <a:cs typeface="+mn-lt"/>
            </a:endParaRPr>
          </a:p>
          <a:p>
            <a:r>
              <a:rPr lang="en-US" sz="2000" b="1"/>
              <a:t>1.32 GW of capacity</a:t>
            </a:r>
            <a:r>
              <a:rPr lang="en-US" sz="2000"/>
              <a:t> installed across nearly </a:t>
            </a:r>
            <a:r>
              <a:rPr lang="en-US" sz="2000" b="1"/>
              <a:t>40,000 projects since 2001</a:t>
            </a:r>
            <a:r>
              <a:rPr lang="en-US" sz="2000"/>
              <a:t> </a:t>
            </a:r>
            <a:endParaRPr lang="en-US" sz="2000">
              <a:ea typeface="+mn-lt"/>
              <a:cs typeface="+mn-lt"/>
            </a:endParaRPr>
          </a:p>
          <a:p>
            <a:r>
              <a:rPr lang="en-US" sz="2000"/>
              <a:t>Ongoing implementation in proceeding </a:t>
            </a:r>
            <a:r>
              <a:rPr lang="en-US" sz="2000" b="1"/>
              <a:t>R.20-05-012</a:t>
            </a:r>
            <a:endParaRPr lang="en-US" b="1"/>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19</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787941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1DEB3-BF36-CCBF-139D-46998ABB99FB}"/>
              </a:ext>
            </a:extLst>
          </p:cNvPr>
          <p:cNvSpPr>
            <a:spLocks noGrp="1"/>
          </p:cNvSpPr>
          <p:nvPr>
            <p:ph type="title"/>
          </p:nvPr>
        </p:nvSpPr>
        <p:spPr/>
        <p:txBody>
          <a:bodyPr/>
          <a:lstStyle/>
          <a:p>
            <a:r>
              <a:rPr lang="en-US" dirty="0"/>
              <a:t>SGIP Evaluation: GHG Emissions </a:t>
            </a:r>
            <a:br>
              <a:rPr lang="en-US" dirty="0"/>
            </a:br>
            <a:r>
              <a:rPr lang="en-US" sz="2000" dirty="0"/>
              <a:t>Residential average summer weekday load shape with grid-scale emissions shape</a:t>
            </a:r>
            <a:br>
              <a:rPr lang="en-US" dirty="0"/>
            </a:br>
            <a:endParaRPr lang="en-US" dirty="0"/>
          </a:p>
        </p:txBody>
      </p:sp>
      <p:sp>
        <p:nvSpPr>
          <p:cNvPr id="4" name="Slide Number Placeholder 3">
            <a:extLst>
              <a:ext uri="{FF2B5EF4-FFF2-40B4-BE49-F238E27FC236}">
                <a16:creationId xmlns:a16="http://schemas.microsoft.com/office/drawing/2014/main" id="{0AFEFD03-8FF8-4C7D-8B59-38103261813A}"/>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20</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pic>
        <p:nvPicPr>
          <p:cNvPr id="3" name="Picture 5">
            <a:extLst>
              <a:ext uri="{FF2B5EF4-FFF2-40B4-BE49-F238E27FC236}">
                <a16:creationId xmlns:a16="http://schemas.microsoft.com/office/drawing/2014/main" id="{B65E0E14-B3EF-753C-47E0-0FBE1CF720E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85093" y="1590762"/>
            <a:ext cx="10558584" cy="4301706"/>
          </a:xfrm>
          <a:prstGeom prst="rect">
            <a:avLst/>
          </a:prstGeom>
        </p:spPr>
      </p:pic>
    </p:spTree>
    <p:extLst>
      <p:ext uri="{BB962C8B-B14F-4D97-AF65-F5344CB8AC3E}">
        <p14:creationId xmlns:p14="http://schemas.microsoft.com/office/powerpoint/2010/main" val="3665967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39DD89-6223-31CA-0218-F5705D90FAFF}"/>
              </a:ext>
            </a:extLst>
          </p:cNvPr>
          <p:cNvSpPr txBox="1">
            <a:spLocks noGrp="1"/>
          </p:cNvSpPr>
          <p:nvPr>
            <p:ph type="title" idx="4294967295"/>
          </p:nvPr>
        </p:nvSpPr>
        <p:spPr>
          <a:xfrm>
            <a:off x="609600" y="398255"/>
            <a:ext cx="10972800" cy="839650"/>
          </a:xfrm>
          <a:prstGeom prst="rect">
            <a:avLst/>
          </a:prstGeom>
          <a:noFill/>
          <a:ln>
            <a:noFill/>
            <a:prstDash/>
          </a:ln>
          <a:effectLst/>
        </p:spPr>
        <p:txBody>
          <a:bodyPr rot="0" spcFirstLastPara="0" vertOverflow="overflow" horzOverflow="overflow" vert="horz" wrap="square" lIns="0" tIns="45720" rIns="91440" bIns="45720" numCol="1" spcCol="0" rtlCol="0" fromWordArt="0" anchor="b" anchorCtr="0" forceAA="0" compatLnSpc="1">
            <a:prstTxWarp prst="textNoShape">
              <a:avLst/>
            </a:prstTxWarp>
            <a:noAutofit/>
          </a:bodyPr>
          <a:lst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a:lstStyle>
          <a:p>
            <a:pPr marL="0" marR="0" lvl="0" indent="0" algn="l" defTabSz="914400" rtl="0" eaLnBrk="1" fontAlgn="b"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2A3C50"/>
                </a:solidFill>
                <a:effectLst/>
                <a:uLnTx/>
                <a:uFillTx/>
                <a:latin typeface="Century Gothic" panose="020F0302020204030204"/>
                <a:ea typeface="+mj-lt"/>
                <a:cs typeface="+mj-lt"/>
              </a:rPr>
              <a:t>SGIP Evaluation: Summary Metrics</a:t>
            </a:r>
            <a:endParaRPr kumimoji="0" lang="en-US" sz="2000" b="1" i="0" u="none" strike="noStrike" kern="1200" cap="none" spc="0" normalizeH="0" baseline="0" noProof="0" dirty="0">
              <a:ln>
                <a:noFill/>
              </a:ln>
              <a:solidFill>
                <a:srgbClr val="2A3C50"/>
              </a:solidFill>
              <a:effectLst/>
              <a:uLnTx/>
              <a:uFillTx/>
              <a:latin typeface="Century Gothic" panose="020F0302020204030204"/>
              <a:ea typeface="+mj-ea"/>
              <a:cs typeface="+mj-cs"/>
            </a:endParaRP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886929"/>
            <a:ext cx="11176000" cy="4864942"/>
          </a:xfrm>
        </p:spPr>
        <p:txBody>
          <a:bodyPr vert="horz" lIns="0" tIns="45720" rIns="91440" bIns="45720" rtlCol="0" anchor="t">
            <a:noAutofit/>
          </a:bodyPr>
          <a:lstStyle/>
          <a:p>
            <a:pPr marL="0" indent="0">
              <a:buNone/>
            </a:pPr>
            <a:endParaRPr lang="en-US" b="1">
              <a:ea typeface="+mn-lt"/>
              <a:cs typeface="+mn-lt"/>
            </a:endParaRPr>
          </a:p>
          <a:p>
            <a:pPr marL="0" indent="0">
              <a:buNone/>
            </a:pPr>
            <a:r>
              <a:rPr lang="en-US" b="1">
                <a:ea typeface="+mn-lt"/>
                <a:cs typeface="+mn-lt"/>
              </a:rPr>
              <a:t>Customer Resiliency:</a:t>
            </a:r>
            <a:endParaRPr lang="en-US"/>
          </a:p>
          <a:p>
            <a:r>
              <a:rPr lang="en-US" sz="2000">
                <a:ea typeface="+mn-lt"/>
                <a:cs typeface="+mn-lt"/>
              </a:rPr>
              <a:t>Solar + Storage enables customers with SGIP-incentivized projects to ride out multi-day outages</a:t>
            </a:r>
          </a:p>
          <a:p>
            <a:pPr marL="0" indent="0">
              <a:buNone/>
            </a:pPr>
            <a:endParaRPr lang="en-US" b="1">
              <a:ea typeface="+mn-lt"/>
              <a:cs typeface="+mn-lt"/>
            </a:endParaRPr>
          </a:p>
          <a:p>
            <a:pPr marL="0" indent="0">
              <a:buNone/>
            </a:pPr>
            <a:r>
              <a:rPr lang="en-US" b="1">
                <a:ea typeface="+mn-lt"/>
                <a:cs typeface="+mn-lt"/>
              </a:rPr>
              <a:t>GHG and Reliability:</a:t>
            </a:r>
          </a:p>
          <a:p>
            <a:r>
              <a:rPr lang="en-US" sz="2000">
                <a:ea typeface="+mn-lt"/>
                <a:cs typeface="+mn-lt"/>
              </a:rPr>
              <a:t>SGIP has provided modest contributions to GHG reduction and grid reliability with value left on the table</a:t>
            </a:r>
          </a:p>
          <a:p>
            <a:r>
              <a:rPr lang="en-US" sz="2000">
                <a:ea typeface="+mn-lt"/>
                <a:cs typeface="+mn-lt"/>
              </a:rPr>
              <a:t>Charging coincident with PV generation is a major driver of GHG reductions</a:t>
            </a:r>
          </a:p>
          <a:p>
            <a:pPr marL="0" indent="0">
              <a:buNone/>
            </a:pPr>
            <a:endParaRPr lang="en-US" sz="2000" b="1"/>
          </a:p>
          <a:p>
            <a:pPr marL="0" indent="0">
              <a:buNone/>
            </a:pPr>
            <a:r>
              <a:rPr lang="en-US" b="1">
                <a:ea typeface="+mn-lt"/>
                <a:cs typeface="+mn-lt"/>
              </a:rPr>
              <a:t>Equity:</a:t>
            </a:r>
            <a:endParaRPr lang="en-US" b="1"/>
          </a:p>
          <a:p>
            <a:r>
              <a:rPr lang="en-US" sz="2000"/>
              <a:t>Area of underperformance with regulatory focus on improving outcomes</a:t>
            </a:r>
          </a:p>
          <a:p>
            <a:pPr marL="0" indent="0">
              <a:buNone/>
            </a:pPr>
            <a:endParaRPr lang="en-US" sz="2000"/>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21</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828383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98255"/>
            <a:ext cx="10972800" cy="839650"/>
          </a:xfrm>
        </p:spPr>
        <p:txBody>
          <a:bodyPr/>
          <a:lstStyle/>
          <a:p>
            <a:br>
              <a:rPr lang="en-US"/>
            </a:br>
            <a:r>
              <a:rPr lang="en-US"/>
              <a:t>Customer Equity Metrics</a:t>
            </a:r>
            <a:br>
              <a:rPr lang="en-US"/>
            </a:br>
            <a:r>
              <a:rPr lang="en-US" sz="2000"/>
              <a:t>Program Underperformance: How Can SGIP Do Better?</a:t>
            </a:r>
            <a:endParaRPr lang="en-US"/>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494321"/>
            <a:ext cx="11176000" cy="4351338"/>
          </a:xfrm>
        </p:spPr>
        <p:txBody>
          <a:bodyPr vert="horz" lIns="0" tIns="45720" rIns="91440" bIns="45720" rtlCol="0" anchor="t">
            <a:noAutofit/>
          </a:bodyPr>
          <a:lstStyle/>
          <a:p>
            <a:r>
              <a:rPr lang="en-US" sz="2000">
                <a:ea typeface="+mn-lt"/>
                <a:cs typeface="+mn-lt"/>
              </a:rPr>
              <a:t>Only ~1,000 low-income projects across all budget categories and application stages out of ~56,000 residential projects.</a:t>
            </a:r>
          </a:p>
          <a:p>
            <a:r>
              <a:rPr lang="en-US" sz="2000">
                <a:ea typeface="+mn-lt"/>
                <a:cs typeface="+mn-lt"/>
              </a:rPr>
              <a:t>The Equity Resiliency Budget had 6,100 projects completed and 99% of funds allocated. This budget pays $1/watt incentive.</a:t>
            </a:r>
            <a:endParaRPr lang="en-US"/>
          </a:p>
          <a:p>
            <a:pPr lvl="1"/>
            <a:r>
              <a:rPr lang="en-US" sz="2000">
                <a:ea typeface="+mn-lt"/>
                <a:cs typeface="+mn-lt"/>
              </a:rPr>
              <a:t>Low-income households accounted for only1% of these projects, compared to Medical Baseline customers who account for about 66%.</a:t>
            </a:r>
          </a:p>
          <a:p>
            <a:r>
              <a:rPr lang="en-US" sz="2000">
                <a:ea typeface="+mn-lt"/>
                <a:cs typeface="+mn-lt"/>
              </a:rPr>
              <a:t>In contrast, almost 40% of the Equity Budget remains unused ($11.6 million) and only 10 projects have been completed in this budget category. This incentive is $0.85/watt.</a:t>
            </a:r>
            <a:endParaRPr lang="en-US" sz="2000"/>
          </a:p>
          <a:p>
            <a:r>
              <a:rPr lang="en-US" sz="2000">
                <a:ea typeface="+mn-lt"/>
                <a:cs typeface="+mn-lt"/>
              </a:rPr>
              <a:t>Low-income customer projects have a cancellation rate across all budget categories of almost 50%, twice as high as residential projects that are not low-income.</a:t>
            </a:r>
            <a:endParaRPr lang="en-US" sz="2000"/>
          </a:p>
          <a:p>
            <a:r>
              <a:rPr lang="en-US" sz="2000"/>
              <a:t>Identifying the barriers to low income and tribal customer participation in SGIP is critical.</a:t>
            </a:r>
          </a:p>
          <a:p>
            <a:endParaRPr lang="en-US"/>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22</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4854678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599303" y="551740"/>
            <a:ext cx="10972800" cy="839650"/>
          </a:xfrm>
        </p:spPr>
        <p:txBody>
          <a:bodyPr/>
          <a:lstStyle/>
          <a:p>
            <a:r>
              <a:rPr lang="en-US" sz="3200">
                <a:ea typeface="+mj-lt"/>
                <a:cs typeface="+mj-lt"/>
              </a:rPr>
              <a:t>AB 209 Funding</a:t>
            </a:r>
            <a:endParaRPr lang="en-US" sz="3200" b="0">
              <a:ea typeface="+mj-lt"/>
              <a:cs typeface="+mj-lt"/>
            </a:endParaRP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816820"/>
            <a:ext cx="11176000" cy="4351338"/>
          </a:xfrm>
        </p:spPr>
        <p:txBody>
          <a:bodyPr vert="horz" lIns="0" tIns="45720" rIns="91440" bIns="45720" rtlCol="0" anchor="t">
            <a:noAutofit/>
          </a:bodyPr>
          <a:lstStyle/>
          <a:p>
            <a:r>
              <a:rPr lang="en-US" sz="2000">
                <a:ea typeface="+mn-lt"/>
                <a:cs typeface="+mn-lt"/>
              </a:rPr>
              <a:t>September 2022 Governor Newsom approved </a:t>
            </a:r>
            <a:r>
              <a:rPr lang="en-US" sz="2000" b="1">
                <a:ea typeface="+mn-lt"/>
                <a:cs typeface="+mn-lt"/>
              </a:rPr>
              <a:t>AB 209</a:t>
            </a:r>
            <a:r>
              <a:rPr lang="en-US" sz="2000">
                <a:ea typeface="+mn-lt"/>
                <a:cs typeface="+mn-lt"/>
              </a:rPr>
              <a:t> which for the first time </a:t>
            </a:r>
            <a:r>
              <a:rPr lang="en-US" sz="2000" b="1">
                <a:ea typeface="+mn-lt"/>
                <a:cs typeface="+mn-lt"/>
              </a:rPr>
              <a:t>adds state General Funds into solar and storage incentives </a:t>
            </a:r>
            <a:r>
              <a:rPr lang="en-US" sz="2000">
                <a:ea typeface="+mn-lt"/>
                <a:cs typeface="+mn-lt"/>
              </a:rPr>
              <a:t>through SGIP for residential customers. </a:t>
            </a:r>
          </a:p>
          <a:p>
            <a:endParaRPr lang="en-US" sz="2000">
              <a:ea typeface="+mn-lt"/>
              <a:cs typeface="+mn-lt"/>
            </a:endParaRPr>
          </a:p>
          <a:p>
            <a:r>
              <a:rPr lang="en-US" sz="2000" b="1">
                <a:ea typeface="+mn-lt"/>
                <a:cs typeface="+mn-lt"/>
              </a:rPr>
              <a:t>$630 million</a:t>
            </a:r>
            <a:r>
              <a:rPr lang="en-US" sz="2000">
                <a:ea typeface="+mn-lt"/>
                <a:cs typeface="+mn-lt"/>
              </a:rPr>
              <a:t> allocated to the CPUC for incentives for </a:t>
            </a:r>
            <a:r>
              <a:rPr lang="en-US" sz="2000" b="1">
                <a:ea typeface="+mn-lt"/>
                <a:cs typeface="+mn-lt"/>
              </a:rPr>
              <a:t>eligible low-income residential customers</a:t>
            </a:r>
            <a:r>
              <a:rPr lang="en-US" sz="2000">
                <a:ea typeface="+mn-lt"/>
                <a:cs typeface="+mn-lt"/>
              </a:rPr>
              <a:t> who install either new BTM solar photovoltaic systems paired with energy storage systems or new standalone energy storage systems.</a:t>
            </a:r>
          </a:p>
          <a:p>
            <a:endParaRPr lang="en-US" sz="2000"/>
          </a:p>
          <a:p>
            <a:r>
              <a:rPr lang="en-US" sz="2000"/>
              <a:t>As of January, cut from the Governor's Budget: $270 million for</a:t>
            </a:r>
            <a:r>
              <a:rPr lang="en-US" sz="2000">
                <a:ea typeface="+mn-lt"/>
                <a:cs typeface="+mn-lt"/>
              </a:rPr>
              <a:t> general market residential customers. </a:t>
            </a:r>
          </a:p>
          <a:p>
            <a:endParaRPr lang="en-US" sz="2000">
              <a:ea typeface="+mn-lt"/>
              <a:cs typeface="+mn-lt"/>
            </a:endParaRPr>
          </a:p>
          <a:p>
            <a:r>
              <a:rPr lang="en-US" sz="2000">
                <a:ea typeface="+mn-lt"/>
                <a:cs typeface="+mn-lt"/>
              </a:rPr>
              <a:t>Final budget will be adopted by June 15, 2023. </a:t>
            </a:r>
            <a:endParaRPr lang="en-US" sz="2000"/>
          </a:p>
          <a:p>
            <a:endParaRPr lang="en-US" sz="2000"/>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23</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730105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820286"/>
            <a:ext cx="10972800" cy="408955"/>
          </a:xfrm>
        </p:spPr>
        <p:txBody>
          <a:bodyPr/>
          <a:lstStyle/>
          <a:p>
            <a:r>
              <a:rPr lang="en-US" sz="3200">
                <a:ea typeface="+mj-lt"/>
                <a:cs typeface="+mj-lt"/>
              </a:rPr>
              <a:t>Potential Implications for Low Income AB 209 Funding </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96756"/>
            <a:ext cx="11176000" cy="4351338"/>
          </a:xfrm>
        </p:spPr>
        <p:txBody>
          <a:bodyPr vert="horz" lIns="0" tIns="45720" rIns="91440" bIns="45720" rtlCol="0" anchor="t">
            <a:noAutofit/>
          </a:bodyPr>
          <a:lstStyle/>
          <a:p>
            <a:pPr marL="0" indent="0">
              <a:buNone/>
            </a:pPr>
            <a:endParaRPr lang="en-US" sz="2000" b="1">
              <a:ea typeface="+mn-lt"/>
              <a:cs typeface="+mn-lt"/>
            </a:endParaRPr>
          </a:p>
          <a:p>
            <a:pPr marL="0" indent="0">
              <a:buNone/>
            </a:pPr>
            <a:r>
              <a:rPr lang="en-US" b="1">
                <a:ea typeface="+mn-lt"/>
                <a:cs typeface="+mn-lt"/>
              </a:rPr>
              <a:t>Low Participation Level</a:t>
            </a:r>
            <a:endParaRPr lang="en-US">
              <a:ea typeface="+mn-lt"/>
              <a:cs typeface="+mn-lt"/>
            </a:endParaRPr>
          </a:p>
          <a:p>
            <a:pPr marL="914400" lvl="1" indent="-457200">
              <a:buAutoNum type="arabicPeriod"/>
            </a:pPr>
            <a:r>
              <a:rPr lang="en-US" sz="1600" b="1">
                <a:latin typeface="Century Gothic"/>
                <a:ea typeface="+mn-lt"/>
                <a:cs typeface="Calibri"/>
              </a:rPr>
              <a:t>Outreach</a:t>
            </a:r>
            <a:r>
              <a:rPr lang="en-US" sz="1600">
                <a:latin typeface="Century Gothic"/>
                <a:ea typeface="+mn-lt"/>
                <a:cs typeface="Calibri"/>
              </a:rPr>
              <a:t>: Low percentage of SGIP participants that are deemed low-income (1.7%). Developers are not targeting this sector and/or low-income customers are unaware of the program.</a:t>
            </a:r>
            <a:endParaRPr lang="en-US" sz="1600">
              <a:latin typeface="Century Gothic"/>
              <a:ea typeface="+mn-lt"/>
              <a:cs typeface="+mn-lt"/>
            </a:endParaRPr>
          </a:p>
          <a:p>
            <a:pPr marL="914400" lvl="1" indent="-457200">
              <a:buAutoNum type="arabicPeriod"/>
            </a:pPr>
            <a:r>
              <a:rPr lang="en-US" sz="1600" b="1">
                <a:latin typeface="Century Gothic"/>
                <a:ea typeface="+mn-lt"/>
                <a:cs typeface="Calibri"/>
              </a:rPr>
              <a:t>Solar Pairing</a:t>
            </a:r>
            <a:r>
              <a:rPr lang="en-US" sz="1600">
                <a:latin typeface="Century Gothic"/>
                <a:ea typeface="+mn-lt"/>
                <a:cs typeface="Calibri"/>
              </a:rPr>
              <a:t>: When selling batteries, developers seek out homeowners who already own solar or are planning to have solar installed. Without an existing solar installation batteries are much less valuable to the customer and harder to sell.</a:t>
            </a:r>
          </a:p>
          <a:p>
            <a:pPr marL="914400" lvl="1" indent="-457200">
              <a:buAutoNum type="arabicPeriod"/>
            </a:pPr>
            <a:r>
              <a:rPr lang="en-US" sz="1600" b="1">
                <a:latin typeface="Century Gothic"/>
                <a:ea typeface="+mn-lt"/>
                <a:cs typeface="Calibri"/>
              </a:rPr>
              <a:t>Competition from Other Sectors/Budget Categories</a:t>
            </a:r>
            <a:r>
              <a:rPr lang="en-US" sz="1600">
                <a:latin typeface="Century Gothic"/>
                <a:ea typeface="+mn-lt"/>
                <a:cs typeface="Calibri"/>
              </a:rPr>
              <a:t>: Higher incentive level of the Equity Resiliency Budget ($1.00/</a:t>
            </a:r>
            <a:r>
              <a:rPr lang="en-US" sz="1600" err="1">
                <a:latin typeface="Century Gothic"/>
                <a:ea typeface="+mn-lt"/>
                <a:cs typeface="Calibri"/>
              </a:rPr>
              <a:t>Wh</a:t>
            </a:r>
            <a:r>
              <a:rPr lang="en-US" sz="1600">
                <a:latin typeface="Century Gothic"/>
                <a:ea typeface="+mn-lt"/>
                <a:cs typeface="Calibri"/>
              </a:rPr>
              <a:t>) crowds out interest from developers to seek projects in the Equity Budget ($0.85/</a:t>
            </a:r>
            <a:r>
              <a:rPr lang="en-US" sz="1600" err="1">
                <a:latin typeface="Century Gothic"/>
                <a:ea typeface="+mn-lt"/>
                <a:cs typeface="Calibri"/>
              </a:rPr>
              <a:t>Wh</a:t>
            </a:r>
            <a:r>
              <a:rPr lang="en-US" sz="1600">
                <a:latin typeface="Century Gothic"/>
                <a:ea typeface="+mn-lt"/>
                <a:cs typeface="Calibri"/>
              </a:rPr>
              <a:t>). Participating in Medical Baseline Program is an easier path to eligibility.</a:t>
            </a:r>
          </a:p>
          <a:p>
            <a:pPr marL="914400" lvl="1" indent="-457200">
              <a:buAutoNum type="arabicPeriod"/>
            </a:pPr>
            <a:r>
              <a:rPr lang="en-US" sz="1600" b="1">
                <a:latin typeface="Century Gothic"/>
                <a:ea typeface="+mn-lt"/>
                <a:cs typeface="Calibri"/>
              </a:rPr>
              <a:t>Access to Financing</a:t>
            </a:r>
            <a:r>
              <a:rPr lang="en-US" sz="1600">
                <a:latin typeface="Century Gothic"/>
                <a:ea typeface="+mn-lt"/>
                <a:cs typeface="Calibri"/>
              </a:rPr>
              <a:t>: Majority of projects require the host customer to pay the developer up front and the host customer is given the rebate once the application has been processed. </a:t>
            </a:r>
          </a:p>
          <a:p>
            <a:pPr marL="114300" indent="0">
              <a:buNone/>
            </a:pPr>
            <a:r>
              <a:rPr lang="en-US" b="1">
                <a:ea typeface="+mn-lt"/>
                <a:cs typeface="+mn-lt"/>
              </a:rPr>
              <a:t>Low Completion Rate </a:t>
            </a:r>
            <a:endParaRPr lang="en-US">
              <a:ea typeface="+mn-lt"/>
              <a:cs typeface="+mn-lt"/>
            </a:endParaRPr>
          </a:p>
          <a:p>
            <a:pPr marL="914400" lvl="1" indent="-457200">
              <a:buAutoNum type="arabicPeriod"/>
            </a:pPr>
            <a:r>
              <a:rPr lang="en-US" sz="1600" b="1">
                <a:latin typeface="Century Gothic"/>
                <a:ea typeface="+mn-lt"/>
                <a:cs typeface="Calibri"/>
              </a:rPr>
              <a:t>Onerous Document Requirements</a:t>
            </a:r>
            <a:r>
              <a:rPr lang="en-US" sz="1600">
                <a:latin typeface="Century Gothic"/>
                <a:ea typeface="+mn-lt"/>
                <a:cs typeface="Calibri"/>
              </a:rPr>
              <a:t>: Onerous relative to the Medical Baseline or Electric Well-Pump eligibility pathway in the Equity Resiliency Budget. </a:t>
            </a:r>
          </a:p>
          <a:p>
            <a:pPr lvl="2" indent="-172720"/>
            <a:r>
              <a:rPr lang="en-US" sz="1600">
                <a:solidFill>
                  <a:schemeClr val="tx1"/>
                </a:solidFill>
                <a:latin typeface="Century Gothic"/>
                <a:cs typeface="Calibri"/>
              </a:rPr>
              <a:t>Currently requires </a:t>
            </a:r>
            <a:r>
              <a:rPr lang="en-US" sz="1600" b="1" i="1">
                <a:solidFill>
                  <a:schemeClr val="tx1"/>
                </a:solidFill>
                <a:latin typeface="Century Gothic"/>
                <a:cs typeface="Calibri"/>
              </a:rPr>
              <a:t>both</a:t>
            </a:r>
            <a:r>
              <a:rPr lang="en-US" sz="1600">
                <a:solidFill>
                  <a:schemeClr val="tx1"/>
                </a:solidFill>
                <a:latin typeface="Century Gothic"/>
                <a:cs typeface="Calibri"/>
              </a:rPr>
              <a:t> income verification (i.e., proof that household income is 80 percent or less of area median income) </a:t>
            </a:r>
            <a:r>
              <a:rPr lang="en-US" sz="1600" b="1">
                <a:solidFill>
                  <a:schemeClr val="tx1"/>
                </a:solidFill>
                <a:latin typeface="Century Gothic"/>
                <a:cs typeface="Calibri"/>
              </a:rPr>
              <a:t>and</a:t>
            </a:r>
            <a:r>
              <a:rPr lang="en-US" sz="1600">
                <a:solidFill>
                  <a:schemeClr val="tx1"/>
                </a:solidFill>
                <a:latin typeface="Century Gothic"/>
                <a:cs typeface="Calibri"/>
              </a:rPr>
              <a:t> proof of sales restriction </a:t>
            </a:r>
            <a:r>
              <a:rPr lang="en-US" sz="1600" b="1">
                <a:solidFill>
                  <a:schemeClr val="tx1"/>
                </a:solidFill>
                <a:latin typeface="Century Gothic"/>
                <a:cs typeface="Calibri"/>
              </a:rPr>
              <a:t>or</a:t>
            </a:r>
            <a:r>
              <a:rPr lang="en-US" sz="1600">
                <a:solidFill>
                  <a:schemeClr val="tx1"/>
                </a:solidFill>
                <a:latin typeface="Century Gothic"/>
                <a:cs typeface="Calibri"/>
              </a:rPr>
              <a:t> an equity sharing agreemen</a:t>
            </a:r>
            <a:r>
              <a:rPr lang="en-US" sz="1600">
                <a:solidFill>
                  <a:schemeClr val="tx1"/>
                </a:solidFill>
                <a:latin typeface="Century Gothic"/>
                <a:ea typeface="Cambria"/>
              </a:rPr>
              <a:t>t.</a:t>
            </a:r>
            <a:endParaRPr lang="en-US" sz="1600">
              <a:solidFill>
                <a:schemeClr val="tx1"/>
              </a:solidFill>
              <a:latin typeface="Century Gothic"/>
            </a:endParaRPr>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24</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485132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479659"/>
            <a:ext cx="10972800" cy="839650"/>
          </a:xfrm>
        </p:spPr>
        <p:txBody>
          <a:bodyPr/>
          <a:lstStyle/>
          <a:p>
            <a:br>
              <a:rPr lang="en-US" sz="4000"/>
            </a:br>
            <a:r>
              <a:rPr lang="en-US" sz="3200"/>
              <a:t>SGIP Rule Making ACR Oct 2022: Eight Issue Areas</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549090"/>
            <a:ext cx="11176000" cy="4351338"/>
          </a:xfrm>
        </p:spPr>
        <p:txBody>
          <a:bodyPr vert="horz" lIns="0" tIns="45720" rIns="91440" bIns="45720" rtlCol="0" anchor="t">
            <a:noAutofit/>
          </a:bodyPr>
          <a:lstStyle/>
          <a:p>
            <a:r>
              <a:rPr lang="en-US" sz="2000">
                <a:ea typeface="+mn-lt"/>
                <a:cs typeface="+mn-lt"/>
              </a:rPr>
              <a:t>Ruling directs parties to respond to 38 questions focused on implementing the new AB 209 funding.</a:t>
            </a:r>
          </a:p>
          <a:p>
            <a:endParaRPr lang="en-US" sz="2000">
              <a:ea typeface="+mn-lt"/>
              <a:cs typeface="+mn-lt"/>
            </a:endParaRPr>
          </a:p>
          <a:p>
            <a:r>
              <a:rPr lang="en-US" sz="2000"/>
              <a:t>Questions grouped into 8 categories:</a:t>
            </a:r>
          </a:p>
          <a:p>
            <a:pPr marL="800100" lvl="1">
              <a:buAutoNum type="arabicParenR"/>
            </a:pPr>
            <a:r>
              <a:rPr lang="en-US" sz="2000"/>
              <a:t>Residential Low-Income Eligibility Criteria Across SGIP Budget Categories</a:t>
            </a:r>
          </a:p>
          <a:p>
            <a:pPr marL="800100" lvl="1">
              <a:buAutoNum type="arabicParenR"/>
            </a:pPr>
            <a:r>
              <a:rPr lang="en-US" sz="2000"/>
              <a:t>Paying for Upfront System Costs</a:t>
            </a:r>
          </a:p>
          <a:p>
            <a:pPr marL="800100" lvl="1">
              <a:buAutoNum type="arabicParenR"/>
            </a:pPr>
            <a:r>
              <a:rPr lang="en-US" sz="2000"/>
              <a:t>Improving Participation of Tribal Customers</a:t>
            </a:r>
          </a:p>
          <a:p>
            <a:pPr marL="800100" lvl="1">
              <a:buAutoNum type="arabicParenR"/>
            </a:pPr>
            <a:r>
              <a:rPr lang="en-US" sz="2000"/>
              <a:t>Equity Resiliency Budget Category</a:t>
            </a:r>
          </a:p>
          <a:p>
            <a:pPr marL="800100" lvl="1">
              <a:buAutoNum type="arabicParenR"/>
            </a:pPr>
            <a:r>
              <a:rPr lang="en-US" sz="2000"/>
              <a:t>Incentive levels for General Market Customers</a:t>
            </a:r>
          </a:p>
          <a:p>
            <a:pPr marL="800100" lvl="1">
              <a:buAutoNum type="arabicParenR"/>
            </a:pPr>
            <a:r>
              <a:rPr lang="en-US" sz="2000"/>
              <a:t>Operational Requirements for SGIP and AB 209 Projects</a:t>
            </a:r>
          </a:p>
          <a:p>
            <a:pPr marL="800100" lvl="1">
              <a:buAutoNum type="arabicParenR"/>
            </a:pPr>
            <a:r>
              <a:rPr lang="en-US" sz="2000"/>
              <a:t>Program Structure for AB 209 Funds</a:t>
            </a:r>
          </a:p>
          <a:p>
            <a:pPr marL="800100" lvl="1">
              <a:buAutoNum type="arabicParenR"/>
            </a:pPr>
            <a:r>
              <a:rPr lang="en-US" sz="2000"/>
              <a:t>Other SGIP Program Changes</a:t>
            </a:r>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25</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34432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479659"/>
            <a:ext cx="10972800" cy="839650"/>
          </a:xfrm>
        </p:spPr>
        <p:txBody>
          <a:bodyPr/>
          <a:lstStyle/>
          <a:p>
            <a:r>
              <a:rPr lang="en-US" sz="3200"/>
              <a:t>DACAG Comments on ACR</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549090"/>
            <a:ext cx="11176000" cy="4351338"/>
          </a:xfrm>
        </p:spPr>
        <p:txBody>
          <a:bodyPr vert="horz" lIns="0" tIns="45720" rIns="91440" bIns="45720" rtlCol="0" anchor="t">
            <a:noAutofit/>
          </a:bodyPr>
          <a:lstStyle/>
          <a:p>
            <a:r>
              <a:rPr lang="en-US">
                <a:ea typeface="+mn-lt"/>
                <a:cs typeface="+mn-lt"/>
              </a:rPr>
              <a:t>SGIP should not be first-come, first-served, but rather a controlled deployment for low-income customers to ensure DACs can do the technical work to participate</a:t>
            </a:r>
          </a:p>
          <a:p>
            <a:r>
              <a:rPr lang="en-US">
                <a:ea typeface="+mn-lt"/>
                <a:cs typeface="+mn-lt"/>
              </a:rPr>
              <a:t>Fund trusted regional technical assistance supports</a:t>
            </a:r>
          </a:p>
          <a:p>
            <a:r>
              <a:rPr lang="en-US">
                <a:ea typeface="+mn-lt"/>
                <a:cs typeface="+mn-lt"/>
              </a:rPr>
              <a:t>Conduct analysis to better understand low-income participation barriers</a:t>
            </a:r>
          </a:p>
          <a:p>
            <a:r>
              <a:rPr lang="en-US">
                <a:ea typeface="+mn-lt"/>
                <a:cs typeface="+mn-lt"/>
              </a:rPr>
              <a:t>Allow SGIP projects costs to include electric panel upgrades and roof replacements</a:t>
            </a:r>
            <a:endParaRPr lang="en-US"/>
          </a:p>
          <a:p>
            <a:r>
              <a:rPr lang="en-US"/>
              <a:t>Upfront financing needs strong guidelines to avoid exploitation of DACs</a:t>
            </a:r>
          </a:p>
          <a:p>
            <a:r>
              <a:rPr lang="en-US"/>
              <a:t>Consider self-attestation of income or categorical eligibility through CARE/FERA participation</a:t>
            </a:r>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26</a:t>
            </a:fld>
            <a:endParaRPr lang="en-US"/>
          </a:p>
        </p:txBody>
      </p:sp>
    </p:spTree>
    <p:extLst>
      <p:ext uri="{BB962C8B-B14F-4D97-AF65-F5344CB8AC3E}">
        <p14:creationId xmlns:p14="http://schemas.microsoft.com/office/powerpoint/2010/main" val="156271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820286"/>
            <a:ext cx="11584280" cy="408955"/>
          </a:xfrm>
        </p:spPr>
        <p:txBody>
          <a:bodyPr/>
          <a:lstStyle/>
          <a:p>
            <a:br>
              <a:rPr lang="en-US" sz="3200" b="0">
                <a:ea typeface="+mj-lt"/>
                <a:cs typeface="+mj-lt"/>
              </a:rPr>
            </a:br>
            <a:r>
              <a:rPr lang="en-US" sz="3200">
                <a:ea typeface="+mj-lt"/>
                <a:cs typeface="+mj-lt"/>
              </a:rPr>
              <a:t>Upcoming CPUC Decision in SGIP Proceeding</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96756"/>
            <a:ext cx="11176000" cy="4351338"/>
          </a:xfrm>
        </p:spPr>
        <p:txBody>
          <a:bodyPr vert="horz" lIns="0" tIns="45720" rIns="91440" bIns="45720" rtlCol="0" anchor="t">
            <a:noAutofit/>
          </a:bodyPr>
          <a:lstStyle/>
          <a:p>
            <a:endParaRPr lang="en-US" sz="2000">
              <a:ea typeface="+mn-lt"/>
              <a:cs typeface="+mn-lt"/>
            </a:endParaRPr>
          </a:p>
          <a:p>
            <a:r>
              <a:rPr lang="en-US" sz="2000">
                <a:ea typeface="+mn-lt"/>
                <a:cs typeface="+mn-lt"/>
              </a:rPr>
              <a:t>Energy Division is working to provide support to enable a Decision to be adopted as close to July 1st as reasonable, so that funds can be expended after FY 23 begins</a:t>
            </a:r>
          </a:p>
          <a:p>
            <a:pPr lvl="1"/>
            <a:r>
              <a:rPr lang="en-US" sz="1800">
                <a:ea typeface="+mn-lt"/>
                <a:cs typeface="+mn-lt"/>
              </a:rPr>
              <a:t>Proposed Decision will be mailed, with another opportunity for comments and replies</a:t>
            </a:r>
          </a:p>
          <a:p>
            <a:pPr lvl="1"/>
            <a:r>
              <a:rPr lang="en-US" sz="1800">
                <a:ea typeface="+mn-lt"/>
                <a:cs typeface="+mn-lt"/>
              </a:rPr>
              <a:t>Final Decision adopted roughly one month later</a:t>
            </a:r>
            <a:endParaRPr lang="en-US" sz="1800"/>
          </a:p>
          <a:p>
            <a:pPr lvl="1"/>
            <a:r>
              <a:rPr lang="en-US" sz="1800"/>
              <a:t>Schedule and timeline of this Decision is set by the Commission</a:t>
            </a:r>
          </a:p>
          <a:p>
            <a:pPr lvl="1"/>
            <a:endParaRPr lang="en-US" sz="1600"/>
          </a:p>
          <a:p>
            <a:r>
              <a:rPr lang="en-US" sz="2000"/>
              <a:t>There will be a timeline after Decision adoption to update SGIP database, handbook, and other operational changes needed before incentive claim reservation opens</a:t>
            </a:r>
          </a:p>
          <a:p>
            <a:pPr marL="0" indent="0">
              <a:buNone/>
            </a:pPr>
            <a:endParaRPr lang="en-US" sz="2000"/>
          </a:p>
          <a:p>
            <a:pPr lvl="1"/>
            <a:endParaRPr lang="en-US" sz="1800"/>
          </a:p>
          <a:p>
            <a:endParaRPr lang="en-US" sz="2000"/>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27</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0638704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20C8F-FB88-9E24-9645-94DEB5A81F6B}"/>
              </a:ext>
            </a:extLst>
          </p:cNvPr>
          <p:cNvSpPr>
            <a:spLocks noGrp="1"/>
          </p:cNvSpPr>
          <p:nvPr>
            <p:ph type="ctrTitle"/>
          </p:nvPr>
        </p:nvSpPr>
        <p:spPr/>
        <p:txBody>
          <a:bodyPr/>
          <a:lstStyle/>
          <a:p>
            <a:r>
              <a:rPr lang="en-US"/>
              <a:t>Solar on Multifamily Affordable Housing (SOMAH) Program</a:t>
            </a:r>
          </a:p>
        </p:txBody>
      </p:sp>
      <p:sp>
        <p:nvSpPr>
          <p:cNvPr id="3" name="Subtitle 2">
            <a:extLst>
              <a:ext uri="{FF2B5EF4-FFF2-40B4-BE49-F238E27FC236}">
                <a16:creationId xmlns:a16="http://schemas.microsoft.com/office/drawing/2014/main" id="{A4CF004D-1D9A-F498-EDCA-7EE4D5FDF25B}"/>
              </a:ext>
            </a:extLst>
          </p:cNvPr>
          <p:cNvSpPr>
            <a:spLocks noGrp="1"/>
          </p:cNvSpPr>
          <p:nvPr>
            <p:ph type="subTitle" idx="1"/>
          </p:nvPr>
        </p:nvSpPr>
        <p:spPr/>
        <p:txBody>
          <a:bodyPr>
            <a:normAutofit fontScale="92500"/>
          </a:bodyPr>
          <a:lstStyle/>
          <a:p>
            <a:r>
              <a:rPr lang="en-US"/>
              <a:t>AB 693 (2015) implementation to incentivize low-income multifamily solar</a:t>
            </a:r>
          </a:p>
          <a:p>
            <a:endParaRPr lang="en-US"/>
          </a:p>
          <a:p>
            <a:r>
              <a:rPr lang="en-US"/>
              <a:t>Sarah Lerhaupt, Senior Regulatory Analyst, </a:t>
            </a:r>
            <a:r>
              <a:rPr lang="en-US">
                <a:hlinkClick r:id="rId2"/>
              </a:rPr>
              <a:t>srh@cpuc.ca.gov</a:t>
            </a:r>
            <a:r>
              <a:rPr lang="en-US"/>
              <a:t> </a:t>
            </a:r>
          </a:p>
          <a:p>
            <a:r>
              <a:rPr lang="en-US"/>
              <a:t>Customer Generation Team</a:t>
            </a:r>
          </a:p>
          <a:p>
            <a:endParaRPr lang="en-US"/>
          </a:p>
          <a:p>
            <a:endParaRPr lang="en-US"/>
          </a:p>
        </p:txBody>
      </p:sp>
    </p:spTree>
    <p:extLst>
      <p:ext uri="{BB962C8B-B14F-4D97-AF65-F5344CB8AC3E}">
        <p14:creationId xmlns:p14="http://schemas.microsoft.com/office/powerpoint/2010/main" val="20479217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A8B2-D2B8-4051-91E6-51FDD5FE801D}"/>
              </a:ext>
            </a:extLst>
          </p:cNvPr>
          <p:cNvSpPr>
            <a:spLocks noGrp="1"/>
          </p:cNvSpPr>
          <p:nvPr>
            <p:ph type="title"/>
          </p:nvPr>
        </p:nvSpPr>
        <p:spPr>
          <a:xfrm>
            <a:off x="609600" y="365126"/>
            <a:ext cx="8871857" cy="996156"/>
          </a:xfrm>
        </p:spPr>
        <p:txBody>
          <a:bodyPr/>
          <a:lstStyle/>
          <a:p>
            <a:r>
              <a:rPr lang="en-US"/>
              <a:t>SOMAH</a:t>
            </a:r>
          </a:p>
        </p:txBody>
      </p:sp>
      <p:sp>
        <p:nvSpPr>
          <p:cNvPr id="3" name="Content Placeholder 2">
            <a:extLst>
              <a:ext uri="{FF2B5EF4-FFF2-40B4-BE49-F238E27FC236}">
                <a16:creationId xmlns:a16="http://schemas.microsoft.com/office/drawing/2014/main" id="{654C6C16-5109-47E6-9AB4-0E0C04ABBB50}"/>
              </a:ext>
            </a:extLst>
          </p:cNvPr>
          <p:cNvSpPr>
            <a:spLocks noGrp="1"/>
          </p:cNvSpPr>
          <p:nvPr>
            <p:ph sz="half" idx="1"/>
          </p:nvPr>
        </p:nvSpPr>
        <p:spPr>
          <a:xfrm>
            <a:off x="609600" y="1550504"/>
            <a:ext cx="11062608" cy="4465983"/>
          </a:xfrm>
        </p:spPr>
        <p:txBody>
          <a:bodyPr>
            <a:normAutofit lnSpcReduction="10000"/>
          </a:bodyPr>
          <a:lstStyle/>
          <a:p>
            <a:pPr marL="0" indent="0" algn="l">
              <a:spcBef>
                <a:spcPts val="1200"/>
              </a:spcBef>
              <a:buNone/>
            </a:pPr>
            <a:r>
              <a:rPr lang="en-US" sz="1600" b="0" i="0">
                <a:effectLst/>
              </a:rPr>
              <a:t>Key Components of the statewide SOMAH Program:</a:t>
            </a:r>
          </a:p>
          <a:p>
            <a:pPr algn="l">
              <a:spcBef>
                <a:spcPts val="1200"/>
              </a:spcBef>
              <a:buFont typeface="Arial" panose="020B0604020202020204" pitchFamily="34" charset="0"/>
              <a:buChar char="•"/>
            </a:pPr>
            <a:r>
              <a:rPr lang="en-US" sz="1600" b="0" i="0">
                <a:effectLst/>
              </a:rPr>
              <a:t>A budget of </a:t>
            </a:r>
            <a:r>
              <a:rPr lang="en-US" sz="1600" b="1" i="0">
                <a:effectLst/>
              </a:rPr>
              <a:t>up to $100 Million </a:t>
            </a:r>
            <a:r>
              <a:rPr lang="en-US" sz="1600" b="1"/>
              <a:t>or 10% of auction proceeds annually</a:t>
            </a:r>
            <a:r>
              <a:rPr lang="en-US" sz="1600"/>
              <a:t>, whichever is less,</a:t>
            </a:r>
            <a:r>
              <a:rPr lang="en-US" sz="1600" b="0" i="0">
                <a:effectLst/>
              </a:rPr>
              <a:t> from the electric IOU's Greenhouse Gas Auction Proceeds for this solar </a:t>
            </a:r>
            <a:r>
              <a:rPr lang="en-US" sz="1600" b="0" i="0" u="none" strike="noStrike">
                <a:effectLst/>
              </a:rPr>
              <a:t>program. Collected from 2016 through June 2026.</a:t>
            </a:r>
            <a:endParaRPr lang="en-US" sz="1600" b="0" i="0">
              <a:effectLst/>
            </a:endParaRPr>
          </a:p>
          <a:p>
            <a:pPr algn="l">
              <a:spcBef>
                <a:spcPts val="1200"/>
              </a:spcBef>
              <a:buFont typeface="Arial" panose="020B0604020202020204" pitchFamily="34" charset="0"/>
              <a:buChar char="•"/>
            </a:pPr>
            <a:r>
              <a:rPr lang="en-US" sz="1600" b="0" i="0">
                <a:effectLst/>
              </a:rPr>
              <a:t>Encourages solar system installations in </a:t>
            </a:r>
            <a:r>
              <a:rPr lang="en-US" sz="1600" b="1" i="0">
                <a:effectLst/>
              </a:rPr>
              <a:t>disadvantaged communities. </a:t>
            </a:r>
          </a:p>
          <a:p>
            <a:pPr algn="l">
              <a:spcBef>
                <a:spcPts val="1200"/>
              </a:spcBef>
              <a:buFont typeface="Arial" panose="020B0604020202020204" pitchFamily="34" charset="0"/>
              <a:buChar char="•"/>
            </a:pPr>
            <a:r>
              <a:rPr lang="en-US" sz="1600"/>
              <a:t>Supports</a:t>
            </a:r>
            <a:r>
              <a:rPr lang="en-US" sz="1600" b="1"/>
              <a:t> job training</a:t>
            </a:r>
            <a:r>
              <a:rPr lang="en-US" sz="1600"/>
              <a:t>, especially in disadvantaged communities.</a:t>
            </a:r>
            <a:endParaRPr lang="en-US" sz="1600" b="1" i="0">
              <a:effectLst/>
            </a:endParaRPr>
          </a:p>
          <a:p>
            <a:pPr algn="l">
              <a:spcBef>
                <a:spcPts val="1200"/>
              </a:spcBef>
              <a:buFont typeface="Arial" panose="020B0604020202020204" pitchFamily="34" charset="0"/>
              <a:buChar char="•"/>
            </a:pPr>
            <a:r>
              <a:rPr lang="en-US" sz="1600" b="0" i="0">
                <a:effectLst/>
              </a:rPr>
              <a:t>Emphasizes that incented solar systems </a:t>
            </a:r>
            <a:r>
              <a:rPr lang="en-US" sz="1600" b="1" i="0">
                <a:effectLst/>
              </a:rPr>
              <a:t>lower tenant energy bills.</a:t>
            </a:r>
          </a:p>
          <a:p>
            <a:pPr algn="l">
              <a:spcBef>
                <a:spcPts val="1200"/>
              </a:spcBef>
              <a:buFont typeface="Arial" panose="020B0604020202020204" pitchFamily="34" charset="0"/>
              <a:buChar char="•"/>
            </a:pPr>
            <a:r>
              <a:rPr lang="en-US" sz="1600" b="0" i="0">
                <a:effectLst/>
              </a:rPr>
              <a:t>Develop, by December 31, 2030, at least </a:t>
            </a:r>
            <a:r>
              <a:rPr lang="en-US" sz="1600" b="1" i="0">
                <a:effectLst/>
              </a:rPr>
              <a:t>300 megawatts </a:t>
            </a:r>
            <a:r>
              <a:rPr lang="en-US" sz="1600" b="0" i="0">
                <a:effectLst/>
              </a:rPr>
              <a:t>of installed solar generating capacity.</a:t>
            </a:r>
          </a:p>
          <a:p>
            <a:endParaRPr lang="en-US" sz="1600"/>
          </a:p>
          <a:p>
            <a:pPr marL="0" indent="0">
              <a:buNone/>
            </a:pPr>
            <a:r>
              <a:rPr lang="en-US" sz="1600"/>
              <a:t>SOMAH is offered in:</a:t>
            </a:r>
          </a:p>
          <a:p>
            <a:r>
              <a:rPr lang="en-US" sz="1600"/>
              <a:t>Pacific Gas &amp; Electric, Southern California Edison, San Diego Gas &amp; Electric, PacifiCorp, and Liberty territories</a:t>
            </a:r>
          </a:p>
          <a:p>
            <a:pPr marL="0" indent="0">
              <a:buNone/>
            </a:pPr>
            <a:endParaRPr lang="en-US" sz="1600"/>
          </a:p>
          <a:p>
            <a:pPr marL="0" indent="0">
              <a:buNone/>
            </a:pPr>
            <a:r>
              <a:rPr lang="en-US" sz="1600"/>
              <a:t>SOMAH Program Administration team:</a:t>
            </a:r>
          </a:p>
          <a:p>
            <a:r>
              <a:rPr lang="en-US" sz="1600"/>
              <a:t>Center for Sustainable Energy, GRID, California Housing Partnership Cooperation, &amp; Association for Energy Affordability </a:t>
            </a:r>
          </a:p>
        </p:txBody>
      </p:sp>
      <p:pic>
        <p:nvPicPr>
          <p:cNvPr id="1026" name="Picture 2">
            <a:extLst>
              <a:ext uri="{FF2B5EF4-FFF2-40B4-BE49-F238E27FC236}">
                <a16:creationId xmlns:a16="http://schemas.microsoft.com/office/drawing/2014/main" id="{EC5546D3-EA11-4834-82EB-24818EF2CB54}"/>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9108" y="694531"/>
            <a:ext cx="1943100" cy="66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227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0AC12-E95E-4BEB-B46E-E1EF9D17A099}"/>
              </a:ext>
            </a:extLst>
          </p:cNvPr>
          <p:cNvSpPr>
            <a:spLocks noGrp="1"/>
          </p:cNvSpPr>
          <p:nvPr>
            <p:ph type="title"/>
          </p:nvPr>
        </p:nvSpPr>
        <p:spPr/>
        <p:txBody>
          <a:bodyPr/>
          <a:lstStyle/>
          <a:p>
            <a:r>
              <a:rPr lang="en-US"/>
              <a:t>SOMAH Eligibility &amp; Incentives</a:t>
            </a:r>
          </a:p>
        </p:txBody>
      </p:sp>
      <p:sp>
        <p:nvSpPr>
          <p:cNvPr id="3" name="Content Placeholder 2">
            <a:extLst>
              <a:ext uri="{FF2B5EF4-FFF2-40B4-BE49-F238E27FC236}">
                <a16:creationId xmlns:a16="http://schemas.microsoft.com/office/drawing/2014/main" id="{5066A3AD-1C92-4939-94AA-1A8BBC58AC25}"/>
              </a:ext>
            </a:extLst>
          </p:cNvPr>
          <p:cNvSpPr>
            <a:spLocks noGrp="1"/>
          </p:cNvSpPr>
          <p:nvPr>
            <p:ph sz="half" idx="1"/>
          </p:nvPr>
        </p:nvSpPr>
        <p:spPr>
          <a:xfrm>
            <a:off x="609601" y="1832348"/>
            <a:ext cx="7690338" cy="4351338"/>
          </a:xfrm>
        </p:spPr>
        <p:txBody>
          <a:bodyPr>
            <a:normAutofit/>
          </a:bodyPr>
          <a:lstStyle/>
          <a:p>
            <a:pPr marL="0" indent="0">
              <a:buNone/>
            </a:pPr>
            <a:r>
              <a:rPr lang="en-US" sz="1600"/>
              <a:t>Qualified multifamily properties must be or have:</a:t>
            </a:r>
          </a:p>
          <a:p>
            <a:pPr marL="457200"/>
            <a:r>
              <a:rPr lang="en-US" sz="1600"/>
              <a:t>Existing and deed-restricted (income restrictions for most or all tenants)</a:t>
            </a:r>
          </a:p>
          <a:p>
            <a:pPr marL="457200"/>
            <a:r>
              <a:rPr lang="en-US" sz="1600"/>
              <a:t>5 rental units minimum</a:t>
            </a:r>
          </a:p>
          <a:p>
            <a:pPr marL="457200"/>
            <a:r>
              <a:rPr lang="en-US" sz="1600"/>
              <a:t>Located in an eligible IOU territory</a:t>
            </a:r>
          </a:p>
          <a:p>
            <a:pPr marL="457200"/>
            <a:r>
              <a:rPr lang="en-US" sz="1600"/>
              <a:t>Sub-metered tenant units</a:t>
            </a:r>
          </a:p>
          <a:p>
            <a:pPr marL="457200"/>
            <a:r>
              <a:rPr lang="en-US" sz="1600"/>
              <a:t>Allocate majority of future solar bill credits to tenants </a:t>
            </a:r>
          </a:p>
          <a:p>
            <a:pPr marL="457200"/>
            <a:r>
              <a:rPr lang="en-US" sz="1600"/>
              <a:t>And either:</a:t>
            </a:r>
          </a:p>
          <a:p>
            <a:pPr marL="685800" lvl="1" indent="-233363"/>
            <a:r>
              <a:rPr lang="en-US" sz="1600"/>
              <a:t>Located in a disadvantaged community (per Cal Enviro Screen Map) </a:t>
            </a:r>
            <a:r>
              <a:rPr lang="en-US" sz="1600" b="1"/>
              <a:t>or</a:t>
            </a:r>
          </a:p>
          <a:p>
            <a:pPr marL="685800" lvl="1" indent="-233363"/>
            <a:r>
              <a:rPr lang="en-US" sz="1600"/>
              <a:t>80% of tenant households are at 60% of area median income or less</a:t>
            </a:r>
          </a:p>
        </p:txBody>
      </p:sp>
      <p:sp>
        <p:nvSpPr>
          <p:cNvPr id="7" name="Rectangle 6">
            <a:extLst>
              <a:ext uri="{FF2B5EF4-FFF2-40B4-BE49-F238E27FC236}">
                <a16:creationId xmlns:a16="http://schemas.microsoft.com/office/drawing/2014/main" id="{118A0344-5B0E-4493-9558-54777BA8AB1A}"/>
              </a:ext>
            </a:extLst>
          </p:cNvPr>
          <p:cNvSpPr/>
          <p:nvPr/>
        </p:nvSpPr>
        <p:spPr>
          <a:xfrm>
            <a:off x="8711921" y="1832348"/>
            <a:ext cx="3155182" cy="44929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2200" b="1" u="sng"/>
              <a:t>Incentives</a:t>
            </a:r>
          </a:p>
          <a:p>
            <a:endParaRPr lang="en-US"/>
          </a:p>
          <a:p>
            <a:r>
              <a:rPr lang="en-US" sz="2000"/>
              <a:t>Incentive amounts adjust down based on use of tax credits.</a:t>
            </a:r>
          </a:p>
          <a:p>
            <a:endParaRPr lang="en-US" sz="2000"/>
          </a:p>
          <a:p>
            <a:pPr algn="ctr"/>
            <a:r>
              <a:rPr lang="en-US" sz="2000" u="sng"/>
              <a:t>Adopted in 2023</a:t>
            </a:r>
          </a:p>
          <a:p>
            <a:endParaRPr lang="en-US" sz="2000"/>
          </a:p>
          <a:p>
            <a:pPr algn="ctr"/>
            <a:r>
              <a:rPr lang="en-US" sz="2000"/>
              <a:t>$1.19 per AC Watt for common area</a:t>
            </a:r>
          </a:p>
          <a:p>
            <a:pPr algn="ctr"/>
            <a:endParaRPr lang="en-US" sz="2000"/>
          </a:p>
          <a:p>
            <a:pPr algn="ctr"/>
            <a:r>
              <a:rPr lang="en-US" sz="2000"/>
              <a:t>$3.50 per AC Watt for tenant areas </a:t>
            </a:r>
          </a:p>
        </p:txBody>
      </p:sp>
    </p:spTree>
    <p:extLst>
      <p:ext uri="{BB962C8B-B14F-4D97-AF65-F5344CB8AC3E}">
        <p14:creationId xmlns:p14="http://schemas.microsoft.com/office/powerpoint/2010/main" val="41729135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54AF7-047F-42A6-A16B-FC687750350A}"/>
              </a:ext>
            </a:extLst>
          </p:cNvPr>
          <p:cNvSpPr>
            <a:spLocks noGrp="1"/>
          </p:cNvSpPr>
          <p:nvPr>
            <p:ph type="title"/>
          </p:nvPr>
        </p:nvSpPr>
        <p:spPr/>
        <p:txBody>
          <a:bodyPr/>
          <a:lstStyle/>
          <a:p>
            <a:r>
              <a:rPr lang="en-US" dirty="0"/>
              <a:t>SOMAH Virtual Net Energy Metering (VNEM) Tariff</a:t>
            </a:r>
          </a:p>
        </p:txBody>
      </p:sp>
      <p:sp>
        <p:nvSpPr>
          <p:cNvPr id="3" name="Content Placeholder 2">
            <a:extLst>
              <a:ext uri="{FF2B5EF4-FFF2-40B4-BE49-F238E27FC236}">
                <a16:creationId xmlns:a16="http://schemas.microsoft.com/office/drawing/2014/main" id="{336C3384-91EE-4AF3-90D6-F5C713D676A6}"/>
              </a:ext>
            </a:extLst>
          </p:cNvPr>
          <p:cNvSpPr>
            <a:spLocks noGrp="1"/>
          </p:cNvSpPr>
          <p:nvPr>
            <p:ph idx="1"/>
          </p:nvPr>
        </p:nvSpPr>
        <p:spPr>
          <a:xfrm>
            <a:off x="616300" y="2015844"/>
            <a:ext cx="6567376" cy="4351338"/>
          </a:xfrm>
        </p:spPr>
        <p:txBody>
          <a:bodyPr>
            <a:noAutofit/>
          </a:bodyPr>
          <a:lstStyle/>
          <a:p>
            <a:r>
              <a:rPr lang="en-US" sz="1600"/>
              <a:t>VNEM allows a property with many utility customer accounts to receive bill credits from solar exports to the grid. </a:t>
            </a:r>
          </a:p>
          <a:p>
            <a:r>
              <a:rPr lang="en-US" sz="1600"/>
              <a:t>The solar system is separate and has a dedicated export meter.</a:t>
            </a:r>
          </a:p>
          <a:p>
            <a:r>
              <a:rPr lang="en-US" sz="1600"/>
              <a:t>Bill process distributes solar export credits to benefiting accounts (property owner/common area and tenant accounts).</a:t>
            </a:r>
          </a:p>
          <a:p>
            <a:r>
              <a:rPr lang="en-US" sz="1600"/>
              <a:t>Property owner determines allocation of export credits. </a:t>
            </a:r>
          </a:p>
          <a:p>
            <a:pPr marL="0" indent="0">
              <a:buNone/>
            </a:pPr>
            <a:endParaRPr lang="en-US" sz="1600"/>
          </a:p>
          <a:p>
            <a:pPr marL="1376363" indent="0">
              <a:buNone/>
            </a:pPr>
            <a:r>
              <a:rPr lang="en-US" sz="1600" b="1"/>
              <a:t>SOMAH Estimated Tenant Bill Savings via VNEM</a:t>
            </a:r>
          </a:p>
          <a:p>
            <a:pPr marL="1662113" indent="-285750"/>
            <a:r>
              <a:rPr lang="en-US" sz="1600"/>
              <a:t>Average of $54/monthly</a:t>
            </a:r>
          </a:p>
          <a:p>
            <a:pPr marL="1662113" indent="-285750"/>
            <a:r>
              <a:rPr lang="en-US" sz="1600"/>
              <a:t>Average monthly savings of 84%</a:t>
            </a:r>
          </a:p>
          <a:p>
            <a:pPr marL="1376363" indent="0">
              <a:buNone/>
            </a:pPr>
            <a:r>
              <a:rPr lang="en-US" sz="1600"/>
              <a:t>(Source: </a:t>
            </a:r>
            <a:r>
              <a:rPr lang="en-US" sz="1600">
                <a:hlinkClick r:id="rId3"/>
              </a:rPr>
              <a:t>Verdant Program Evaluation October 2021</a:t>
            </a:r>
            <a:r>
              <a:rPr lang="en-US" sz="1600"/>
              <a:t>)</a:t>
            </a:r>
          </a:p>
          <a:p>
            <a:pPr marL="1662113" indent="-285750"/>
            <a:endParaRPr lang="en-US" sz="1600" b="1"/>
          </a:p>
        </p:txBody>
      </p:sp>
      <p:pic>
        <p:nvPicPr>
          <p:cNvPr id="4" name="Picture 3">
            <a:extLst>
              <a:ext uri="{FF2B5EF4-FFF2-40B4-BE49-F238E27FC236}">
                <a16:creationId xmlns:a16="http://schemas.microsoft.com/office/drawing/2014/main" id="{9B4CBABC-67A4-4F00-AB65-E68B7586D8B4}"/>
              </a:ext>
              <a:ext uri="{C183D7F6-B498-43B3-948B-1728B52AA6E4}">
                <adec:decorative xmlns:adec="http://schemas.microsoft.com/office/drawing/2017/decorative" val="1"/>
              </a:ext>
            </a:extLst>
          </p:cNvPr>
          <p:cNvPicPr>
            <a:picLocks noChangeAspect="1"/>
          </p:cNvPicPr>
          <p:nvPr/>
        </p:nvPicPr>
        <p:blipFill rotWithShape="1">
          <a:blip r:embed="rId4"/>
          <a:srcRect t="-7252" b="1"/>
          <a:stretch/>
        </p:blipFill>
        <p:spPr>
          <a:xfrm>
            <a:off x="732231" y="4518337"/>
            <a:ext cx="1049609" cy="1125723"/>
          </a:xfrm>
          <a:prstGeom prst="rect">
            <a:avLst/>
          </a:prstGeom>
        </p:spPr>
      </p:pic>
      <p:grpSp>
        <p:nvGrpSpPr>
          <p:cNvPr id="52" name="Group 51" descr="Flow Diagram Shows Solar is Virtually Allocated to Benefitting Accounts">
            <a:extLst>
              <a:ext uri="{FF2B5EF4-FFF2-40B4-BE49-F238E27FC236}">
                <a16:creationId xmlns:a16="http://schemas.microsoft.com/office/drawing/2014/main" id="{69323D36-BA4B-C8B9-F2D1-CA16C21A31B6}"/>
              </a:ext>
            </a:extLst>
          </p:cNvPr>
          <p:cNvGrpSpPr/>
          <p:nvPr/>
        </p:nvGrpSpPr>
        <p:grpSpPr>
          <a:xfrm>
            <a:off x="7553355" y="1809864"/>
            <a:ext cx="4244755" cy="4753289"/>
            <a:chOff x="7797904" y="1835283"/>
            <a:chExt cx="4244755" cy="4753289"/>
          </a:xfrm>
        </p:grpSpPr>
        <p:sp>
          <p:nvSpPr>
            <p:cNvPr id="37" name="Rectangle 36">
              <a:extLst>
                <a:ext uri="{FF2B5EF4-FFF2-40B4-BE49-F238E27FC236}">
                  <a16:creationId xmlns:a16="http://schemas.microsoft.com/office/drawing/2014/main" id="{496037BF-A64C-74BB-B4D5-FD807978748D}"/>
                </a:ext>
              </a:extLst>
            </p:cNvPr>
            <p:cNvSpPr/>
            <p:nvPr/>
          </p:nvSpPr>
          <p:spPr>
            <a:xfrm>
              <a:off x="9854321" y="3921560"/>
              <a:ext cx="2188338" cy="26670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5" name="Sun 4">
              <a:extLst>
                <a:ext uri="{FF2B5EF4-FFF2-40B4-BE49-F238E27FC236}">
                  <a16:creationId xmlns:a16="http://schemas.microsoft.com/office/drawing/2014/main" id="{3A382AFA-2E93-4118-9745-24208F91819A}"/>
                </a:ext>
              </a:extLst>
            </p:cNvPr>
            <p:cNvSpPr/>
            <p:nvPr/>
          </p:nvSpPr>
          <p:spPr>
            <a:xfrm>
              <a:off x="7858891" y="1835283"/>
              <a:ext cx="1048943" cy="882502"/>
            </a:xfrm>
            <a:prstGeom prst="sun">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6" name="Flowchart: Data 5">
              <a:extLst>
                <a:ext uri="{FF2B5EF4-FFF2-40B4-BE49-F238E27FC236}">
                  <a16:creationId xmlns:a16="http://schemas.microsoft.com/office/drawing/2014/main" id="{3A88057D-572C-412A-8835-18400B93C652}"/>
                </a:ext>
              </a:extLst>
            </p:cNvPr>
            <p:cNvSpPr/>
            <p:nvPr/>
          </p:nvSpPr>
          <p:spPr>
            <a:xfrm>
              <a:off x="9234712" y="2087369"/>
              <a:ext cx="1549021" cy="775011"/>
            </a:xfrm>
            <a:prstGeom prst="flowChartInputOutpu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1600"/>
                <a:t>VNEM Solar Panel</a:t>
              </a:r>
            </a:p>
          </p:txBody>
        </p:sp>
        <p:sp>
          <p:nvSpPr>
            <p:cNvPr id="7" name="Flowchart: Alternate Process 6">
              <a:extLst>
                <a:ext uri="{FF2B5EF4-FFF2-40B4-BE49-F238E27FC236}">
                  <a16:creationId xmlns:a16="http://schemas.microsoft.com/office/drawing/2014/main" id="{D6FBA048-9124-417C-A55E-DBCD5D4E9BE4}"/>
                </a:ext>
              </a:extLst>
            </p:cNvPr>
            <p:cNvSpPr/>
            <p:nvPr/>
          </p:nvSpPr>
          <p:spPr>
            <a:xfrm>
              <a:off x="8872461" y="2994514"/>
              <a:ext cx="1963719" cy="44384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solidFill>
                </a:rPr>
                <a:t>VNEM Meter</a:t>
              </a:r>
            </a:p>
          </p:txBody>
        </p:sp>
        <p:cxnSp>
          <p:nvCxnSpPr>
            <p:cNvPr id="9" name="Straight Connector 8">
              <a:extLst>
                <a:ext uri="{FF2B5EF4-FFF2-40B4-BE49-F238E27FC236}">
                  <a16:creationId xmlns:a16="http://schemas.microsoft.com/office/drawing/2014/main" id="{9217CF21-9DC2-430A-8A79-6BEA9BD3DF10}"/>
                </a:ext>
              </a:extLst>
            </p:cNvPr>
            <p:cNvCxnSpPr>
              <a:cxnSpLocks/>
              <a:stCxn id="6" idx="2"/>
            </p:cNvCxnSpPr>
            <p:nvPr/>
          </p:nvCxnSpPr>
          <p:spPr>
            <a:xfrm flipH="1" flipV="1">
              <a:off x="8779764" y="2355649"/>
              <a:ext cx="609851" cy="119226"/>
            </a:xfrm>
            <a:prstGeom prst="line">
              <a:avLst/>
            </a:prstGeom>
            <a:ln w="28575">
              <a:prstDash val="sys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5DB4C4C-2634-4E03-8B71-7FDE06B0DDF9}"/>
                </a:ext>
              </a:extLst>
            </p:cNvPr>
            <p:cNvCxnSpPr>
              <a:cxnSpLocks/>
              <a:stCxn id="6" idx="3"/>
              <a:endCxn id="7" idx="0"/>
            </p:cNvCxnSpPr>
            <p:nvPr/>
          </p:nvCxnSpPr>
          <p:spPr>
            <a:xfrm>
              <a:off x="9854320" y="2862380"/>
              <a:ext cx="1" cy="13213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2" name="Flowchart: Alternate Process 11">
              <a:extLst>
                <a:ext uri="{FF2B5EF4-FFF2-40B4-BE49-F238E27FC236}">
                  <a16:creationId xmlns:a16="http://schemas.microsoft.com/office/drawing/2014/main" id="{97AECDF8-637E-4E3E-9075-CC2D9D54EBB8}"/>
                </a:ext>
              </a:extLst>
            </p:cNvPr>
            <p:cNvSpPr/>
            <p:nvPr/>
          </p:nvSpPr>
          <p:spPr>
            <a:xfrm>
              <a:off x="7797904" y="3921559"/>
              <a:ext cx="1963719" cy="9694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solidFill>
                </a:rPr>
                <a:t>Energy to Grid</a:t>
              </a:r>
            </a:p>
          </p:txBody>
        </p:sp>
        <p:sp>
          <p:nvSpPr>
            <p:cNvPr id="34" name="Flowchart: Alternate Process 33">
              <a:extLst>
                <a:ext uri="{FF2B5EF4-FFF2-40B4-BE49-F238E27FC236}">
                  <a16:creationId xmlns:a16="http://schemas.microsoft.com/office/drawing/2014/main" id="{87D421B4-0BB3-B25E-BFDB-C615E15FBA71}"/>
                </a:ext>
              </a:extLst>
            </p:cNvPr>
            <p:cNvSpPr/>
            <p:nvPr/>
          </p:nvSpPr>
          <p:spPr>
            <a:xfrm>
              <a:off x="9966633" y="4666538"/>
              <a:ext cx="1963719" cy="80856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solidFill>
                </a:rPr>
                <a:t>Allocate kWh to offset consumption</a:t>
              </a:r>
            </a:p>
          </p:txBody>
        </p:sp>
        <p:sp>
          <p:nvSpPr>
            <p:cNvPr id="36" name="Flowchart: Alternate Process 35">
              <a:extLst>
                <a:ext uri="{FF2B5EF4-FFF2-40B4-BE49-F238E27FC236}">
                  <a16:creationId xmlns:a16="http://schemas.microsoft.com/office/drawing/2014/main" id="{F18082B2-BEB1-04A4-AD40-86BC1BE77727}"/>
                </a:ext>
              </a:extLst>
            </p:cNvPr>
            <p:cNvSpPr/>
            <p:nvPr/>
          </p:nvSpPr>
          <p:spPr>
            <a:xfrm>
              <a:off x="9966633" y="5607587"/>
              <a:ext cx="1963719" cy="80856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solidFill>
                </a:rPr>
                <a:t>Excess kWh bought by IOU</a:t>
              </a:r>
            </a:p>
          </p:txBody>
        </p:sp>
        <p:sp>
          <p:nvSpPr>
            <p:cNvPr id="38" name="TextBox 37">
              <a:extLst>
                <a:ext uri="{FF2B5EF4-FFF2-40B4-BE49-F238E27FC236}">
                  <a16:creationId xmlns:a16="http://schemas.microsoft.com/office/drawing/2014/main" id="{FDA955BC-858A-8382-A2FB-61BAB63C19A6}"/>
                </a:ext>
              </a:extLst>
            </p:cNvPr>
            <p:cNvSpPr txBox="1"/>
            <p:nvPr/>
          </p:nvSpPr>
          <p:spPr>
            <a:xfrm>
              <a:off x="9854321" y="3899126"/>
              <a:ext cx="2188331" cy="584775"/>
            </a:xfrm>
            <a:prstGeom prst="rect">
              <a:avLst/>
            </a:prstGeom>
            <a:noFill/>
          </p:spPr>
          <p:txBody>
            <a:bodyPr wrap="square" rtlCol="0">
              <a:spAutoFit/>
            </a:bodyPr>
            <a:lstStyle/>
            <a:p>
              <a:r>
                <a:rPr lang="en-US" sz="1600"/>
                <a:t>Tenant &amp; Property Owner Monthly Bills</a:t>
              </a:r>
            </a:p>
          </p:txBody>
        </p:sp>
        <p:cxnSp>
          <p:nvCxnSpPr>
            <p:cNvPr id="43" name="Straight Arrow Connector 42">
              <a:extLst>
                <a:ext uri="{FF2B5EF4-FFF2-40B4-BE49-F238E27FC236}">
                  <a16:creationId xmlns:a16="http://schemas.microsoft.com/office/drawing/2014/main" id="{E52A979A-8A29-3D55-E46D-A044DE200FC6}"/>
                </a:ext>
              </a:extLst>
            </p:cNvPr>
            <p:cNvCxnSpPr>
              <a:cxnSpLocks/>
              <a:stCxn id="7" idx="2"/>
              <a:endCxn id="12" idx="0"/>
            </p:cNvCxnSpPr>
            <p:nvPr/>
          </p:nvCxnSpPr>
          <p:spPr>
            <a:xfrm flipH="1">
              <a:off x="8779764" y="3438357"/>
              <a:ext cx="1074557" cy="483202"/>
            </a:xfrm>
            <a:prstGeom prst="straightConnector1">
              <a:avLst/>
            </a:prstGeom>
            <a:ln w="381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993F3908-FC1F-30CC-208B-268272A77AB9}"/>
                </a:ext>
              </a:extLst>
            </p:cNvPr>
            <p:cNvCxnSpPr>
              <a:cxnSpLocks/>
              <a:stCxn id="7" idx="2"/>
              <a:endCxn id="38" idx="0"/>
            </p:cNvCxnSpPr>
            <p:nvPr/>
          </p:nvCxnSpPr>
          <p:spPr>
            <a:xfrm>
              <a:off x="9854321" y="3438357"/>
              <a:ext cx="1094166" cy="460769"/>
            </a:xfrm>
            <a:prstGeom prst="straightConnector1">
              <a:avLst/>
            </a:prstGeom>
            <a:ln w="38100">
              <a:solidFill>
                <a:schemeClr val="accent4"/>
              </a:solidFill>
              <a:prstDash val="dash"/>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212964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98C6D-EEBF-434C-991E-C11BA9F60072}"/>
              </a:ext>
            </a:extLst>
          </p:cNvPr>
          <p:cNvSpPr>
            <a:spLocks noGrp="1"/>
          </p:cNvSpPr>
          <p:nvPr>
            <p:ph type="title"/>
          </p:nvPr>
        </p:nvSpPr>
        <p:spPr/>
        <p:txBody>
          <a:bodyPr/>
          <a:lstStyle/>
          <a:p>
            <a:r>
              <a:rPr lang="en-US"/>
              <a:t>SOMAH Progress to Goal</a:t>
            </a:r>
          </a:p>
        </p:txBody>
      </p:sp>
      <p:sp>
        <p:nvSpPr>
          <p:cNvPr id="15" name="TextBox 14">
            <a:extLst>
              <a:ext uri="{FF2B5EF4-FFF2-40B4-BE49-F238E27FC236}">
                <a16:creationId xmlns:a16="http://schemas.microsoft.com/office/drawing/2014/main" id="{0C94A097-5891-4BDA-9C2C-D446CBD5F438}"/>
              </a:ext>
            </a:extLst>
          </p:cNvPr>
          <p:cNvSpPr txBox="1"/>
          <p:nvPr/>
        </p:nvSpPr>
        <p:spPr>
          <a:xfrm>
            <a:off x="609600" y="2089295"/>
            <a:ext cx="4756220" cy="3970318"/>
          </a:xfrm>
          <a:prstGeom prst="rect">
            <a:avLst/>
          </a:prstGeom>
          <a:noFill/>
        </p:spPr>
        <p:txBody>
          <a:bodyPr wrap="square" rtlCol="0">
            <a:spAutoFit/>
          </a:bodyPr>
          <a:lstStyle/>
          <a:p>
            <a:r>
              <a:rPr lang="en-US" b="1"/>
              <a:t>20% of 300 MW Goal Achieved </a:t>
            </a:r>
          </a:p>
          <a:p>
            <a:endParaRPr lang="en-US"/>
          </a:p>
          <a:p>
            <a:pPr marL="285750" indent="-285750">
              <a:buFont typeface="Arial" panose="020B0604020202020204" pitchFamily="34" charset="0"/>
              <a:buChar char="•"/>
            </a:pPr>
            <a:r>
              <a:rPr lang="en-US"/>
              <a:t>Installed Capacity 14.49MW</a:t>
            </a:r>
          </a:p>
          <a:p>
            <a:pPr marL="742950" lvl="1" indent="-285750">
              <a:buFont typeface="Arial" panose="020B0604020202020204" pitchFamily="34" charset="0"/>
              <a:buChar char="•"/>
            </a:pPr>
            <a:r>
              <a:rPr lang="en-US"/>
              <a:t>88 projects</a:t>
            </a:r>
          </a:p>
          <a:p>
            <a:pPr marL="742950" lvl="1" indent="-285750">
              <a:buFont typeface="Arial" panose="020B0604020202020204" pitchFamily="34" charset="0"/>
              <a:buChar char="•"/>
            </a:pPr>
            <a:r>
              <a:rPr lang="en-US"/>
              <a:t>8,068 tenant units</a:t>
            </a:r>
          </a:p>
          <a:p>
            <a:pPr marL="742950" lvl="1" indent="-285750">
              <a:buFont typeface="Arial" panose="020B0604020202020204" pitchFamily="34" charset="0"/>
              <a:buChar char="•"/>
            </a:pPr>
            <a:r>
              <a:rPr lang="en-US"/>
              <a:t>39% located in DACs</a:t>
            </a:r>
          </a:p>
          <a:p>
            <a:pPr marL="742950" lvl="1" indent="-285750">
              <a:buFont typeface="Arial" panose="020B0604020202020204" pitchFamily="34" charset="0"/>
              <a:buChar char="•"/>
            </a:pPr>
            <a:r>
              <a:rPr lang="en-US"/>
              <a:t>$27.2M in incentives</a:t>
            </a:r>
          </a:p>
          <a:p>
            <a:pPr lvl="1"/>
            <a:r>
              <a:rPr lang="en-US"/>
              <a:t> </a:t>
            </a:r>
          </a:p>
          <a:p>
            <a:pPr marL="285750" indent="-285750">
              <a:buFont typeface="Arial" panose="020B0604020202020204" pitchFamily="34" charset="0"/>
              <a:buChar char="•"/>
            </a:pPr>
            <a:r>
              <a:rPr lang="en-US"/>
              <a:t>Reserved Capacity 47.14MW</a:t>
            </a:r>
          </a:p>
          <a:p>
            <a:pPr marL="742950" lvl="1" indent="-285750">
              <a:buFont typeface="Arial" panose="020B0604020202020204" pitchFamily="34" charset="0"/>
              <a:buChar char="•"/>
            </a:pPr>
            <a:r>
              <a:rPr lang="en-US"/>
              <a:t>326 projects</a:t>
            </a:r>
          </a:p>
          <a:p>
            <a:pPr marL="742950" lvl="1" indent="-285750">
              <a:buFont typeface="Arial" panose="020B0604020202020204" pitchFamily="34" charset="0"/>
              <a:buChar char="•"/>
            </a:pPr>
            <a:r>
              <a:rPr lang="en-US"/>
              <a:t>25,324 tenant units</a:t>
            </a:r>
          </a:p>
          <a:p>
            <a:pPr marL="742950" lvl="1" indent="-285750">
              <a:buFont typeface="Arial" panose="020B0604020202020204" pitchFamily="34" charset="0"/>
              <a:buChar char="•"/>
            </a:pPr>
            <a:r>
              <a:rPr lang="en-US"/>
              <a:t>30% located in DACs</a:t>
            </a:r>
          </a:p>
          <a:p>
            <a:pPr marL="742950" lvl="1" indent="-285750">
              <a:buFont typeface="Arial" panose="020B0604020202020204" pitchFamily="34" charset="0"/>
              <a:buChar char="•"/>
            </a:pPr>
            <a:r>
              <a:rPr lang="en-US"/>
              <a:t>$97.6M in estimated incentives</a:t>
            </a:r>
          </a:p>
          <a:p>
            <a:pPr marL="742950" lvl="1" indent="-285750">
              <a:buFont typeface="Arial" panose="020B0604020202020204" pitchFamily="34" charset="0"/>
              <a:buChar char="•"/>
            </a:pPr>
            <a:endParaRPr lang="en-US"/>
          </a:p>
        </p:txBody>
      </p:sp>
      <p:sp>
        <p:nvSpPr>
          <p:cNvPr id="16" name="TextBox 15">
            <a:extLst>
              <a:ext uri="{FF2B5EF4-FFF2-40B4-BE49-F238E27FC236}">
                <a16:creationId xmlns:a16="http://schemas.microsoft.com/office/drawing/2014/main" id="{B3F6B16D-26F6-480D-9403-4F95E498F396}"/>
              </a:ext>
            </a:extLst>
          </p:cNvPr>
          <p:cNvSpPr txBox="1"/>
          <p:nvPr/>
        </p:nvSpPr>
        <p:spPr>
          <a:xfrm>
            <a:off x="6486669" y="5805697"/>
            <a:ext cx="4327490" cy="253916"/>
          </a:xfrm>
          <a:prstGeom prst="rect">
            <a:avLst/>
          </a:prstGeom>
          <a:noFill/>
        </p:spPr>
        <p:txBody>
          <a:bodyPr wrap="square" rtlCol="0">
            <a:spAutoFit/>
          </a:bodyPr>
          <a:lstStyle/>
          <a:p>
            <a:r>
              <a:rPr lang="en-US" sz="1050"/>
              <a:t>Source: April 2023, CPUC Distributed Generation Statistics</a:t>
            </a:r>
          </a:p>
        </p:txBody>
      </p:sp>
      <p:pic>
        <p:nvPicPr>
          <p:cNvPr id="4" name="Picture 3" descr="Chart showing progress to solar capacity goal">
            <a:extLst>
              <a:ext uri="{FF2B5EF4-FFF2-40B4-BE49-F238E27FC236}">
                <a16:creationId xmlns:a16="http://schemas.microsoft.com/office/drawing/2014/main" id="{269BC59A-7E42-8408-2F7C-0E748FD2E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3335" y="1875805"/>
            <a:ext cx="5807600" cy="3871733"/>
          </a:xfrm>
          <a:prstGeom prst="rect">
            <a:avLst/>
          </a:prstGeom>
        </p:spPr>
      </p:pic>
    </p:spTree>
    <p:extLst>
      <p:ext uri="{BB962C8B-B14F-4D97-AF65-F5344CB8AC3E}">
        <p14:creationId xmlns:p14="http://schemas.microsoft.com/office/powerpoint/2010/main" val="1506993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59153-6783-498D-B010-8346997CC4FF}"/>
              </a:ext>
            </a:extLst>
          </p:cNvPr>
          <p:cNvSpPr>
            <a:spLocks noGrp="1"/>
          </p:cNvSpPr>
          <p:nvPr>
            <p:ph type="title"/>
          </p:nvPr>
        </p:nvSpPr>
        <p:spPr/>
        <p:txBody>
          <a:bodyPr/>
          <a:lstStyle/>
          <a:p>
            <a:r>
              <a:rPr lang="en-US"/>
              <a:t>SOMAH Successes and Challenges</a:t>
            </a:r>
          </a:p>
        </p:txBody>
      </p:sp>
      <p:sp>
        <p:nvSpPr>
          <p:cNvPr id="6" name="Rectangle 5">
            <a:extLst>
              <a:ext uri="{FF2B5EF4-FFF2-40B4-BE49-F238E27FC236}">
                <a16:creationId xmlns:a16="http://schemas.microsoft.com/office/drawing/2014/main" id="{61E5FC67-2285-BAC3-A63E-D56D85F08A1D}"/>
              </a:ext>
            </a:extLst>
          </p:cNvPr>
          <p:cNvSpPr/>
          <p:nvPr/>
        </p:nvSpPr>
        <p:spPr>
          <a:xfrm>
            <a:off x="609600" y="2006930"/>
            <a:ext cx="5130237" cy="3515096"/>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50000"/>
              </a:lnSpc>
            </a:pPr>
            <a:r>
              <a:rPr lang="en-US" b="1" u="sng"/>
              <a:t>Successes</a:t>
            </a:r>
          </a:p>
          <a:p>
            <a:pPr marL="285750" indent="-285750">
              <a:lnSpc>
                <a:spcPct val="150000"/>
              </a:lnSpc>
              <a:buFont typeface="Arial" panose="020B0604020202020204" pitchFamily="34" charset="0"/>
              <a:buChar char="•"/>
            </a:pPr>
            <a:r>
              <a:rPr lang="en-US"/>
              <a:t>Property owners are allocating a higher % of solar credits than required</a:t>
            </a:r>
          </a:p>
          <a:p>
            <a:pPr marL="742950" lvl="1" indent="-285750">
              <a:lnSpc>
                <a:spcPct val="150000"/>
              </a:lnSpc>
              <a:buFont typeface="Arial" panose="020B0604020202020204" pitchFamily="34" charset="0"/>
              <a:buChar char="•"/>
            </a:pPr>
            <a:r>
              <a:rPr lang="en-US"/>
              <a:t>Required: 51% or more</a:t>
            </a:r>
          </a:p>
          <a:p>
            <a:pPr marL="742950" lvl="1" indent="-285750">
              <a:lnSpc>
                <a:spcPct val="150000"/>
              </a:lnSpc>
              <a:buFont typeface="Arial" panose="020B0604020202020204" pitchFamily="34" charset="0"/>
              <a:buChar char="•"/>
            </a:pPr>
            <a:r>
              <a:rPr lang="en-US"/>
              <a:t>To-date: 88.6% average </a:t>
            </a:r>
          </a:p>
          <a:p>
            <a:pPr marL="285750" indent="-285750">
              <a:lnSpc>
                <a:spcPct val="150000"/>
              </a:lnSpc>
              <a:buFont typeface="Arial" panose="020B0604020202020204" pitchFamily="34" charset="0"/>
              <a:buChar char="•"/>
            </a:pPr>
            <a:r>
              <a:rPr lang="en-US"/>
              <a:t>DAC participation </a:t>
            </a:r>
          </a:p>
          <a:p>
            <a:pPr marL="742950" lvl="1" indent="-285750">
              <a:lnSpc>
                <a:spcPct val="150000"/>
              </a:lnSpc>
              <a:buFont typeface="Arial" panose="020B0604020202020204" pitchFamily="34" charset="0"/>
              <a:buChar char="•"/>
            </a:pPr>
            <a:r>
              <a:rPr lang="en-US"/>
              <a:t>DAC SOMAH participation is 30%</a:t>
            </a:r>
          </a:p>
          <a:p>
            <a:pPr marL="742950" lvl="1" indent="-285750">
              <a:lnSpc>
                <a:spcPct val="150000"/>
              </a:lnSpc>
              <a:buFont typeface="Arial" panose="020B0604020202020204" pitchFamily="34" charset="0"/>
              <a:buChar char="•"/>
            </a:pPr>
            <a:r>
              <a:rPr lang="en-US"/>
              <a:t>30% of Eligible Properties are in DACs</a:t>
            </a:r>
          </a:p>
        </p:txBody>
      </p:sp>
      <p:sp>
        <p:nvSpPr>
          <p:cNvPr id="7" name="Rectangle 6">
            <a:extLst>
              <a:ext uri="{FF2B5EF4-FFF2-40B4-BE49-F238E27FC236}">
                <a16:creationId xmlns:a16="http://schemas.microsoft.com/office/drawing/2014/main" id="{23B24326-954F-0533-4B3C-A136F6A1DE98}"/>
              </a:ext>
            </a:extLst>
          </p:cNvPr>
          <p:cNvSpPr/>
          <p:nvPr/>
        </p:nvSpPr>
        <p:spPr>
          <a:xfrm>
            <a:off x="6452163" y="2006929"/>
            <a:ext cx="5130237" cy="3534611"/>
          </a:xfrm>
          <a:prstGeom prst="rect">
            <a:avLst/>
          </a:prstGeom>
        </p:spPr>
        <p:style>
          <a:lnRef idx="3">
            <a:schemeClr val="lt1"/>
          </a:lnRef>
          <a:fillRef idx="1">
            <a:schemeClr val="accent5"/>
          </a:fillRef>
          <a:effectRef idx="1">
            <a:schemeClr val="accent5"/>
          </a:effectRef>
          <a:fontRef idx="minor">
            <a:schemeClr val="lt1"/>
          </a:fontRef>
        </p:style>
        <p:txBody>
          <a:bodyPr rtlCol="0" anchor="t"/>
          <a:lstStyle/>
          <a:p>
            <a:pPr algn="ctr">
              <a:lnSpc>
                <a:spcPct val="150000"/>
              </a:lnSpc>
            </a:pPr>
            <a:r>
              <a:rPr lang="en-US" b="1" u="sng"/>
              <a:t>Challenges</a:t>
            </a:r>
          </a:p>
          <a:p>
            <a:pPr marL="285750" indent="-285750">
              <a:lnSpc>
                <a:spcPct val="150000"/>
              </a:lnSpc>
              <a:buFont typeface="Arial" panose="020B0604020202020204" pitchFamily="34" charset="0"/>
              <a:buChar char="•"/>
            </a:pPr>
            <a:r>
              <a:rPr lang="en-US"/>
              <a:t>Serving tribal properties </a:t>
            </a:r>
          </a:p>
          <a:p>
            <a:pPr marL="742950" lvl="1" indent="-285750">
              <a:lnSpc>
                <a:spcPct val="150000"/>
              </a:lnSpc>
              <a:buFont typeface="Arial" panose="020B0604020202020204" pitchFamily="34" charset="0"/>
              <a:buChar char="•"/>
            </a:pPr>
            <a:r>
              <a:rPr lang="en-US"/>
              <a:t>Lack of qualified multifamily housing</a:t>
            </a:r>
          </a:p>
          <a:p>
            <a:pPr marL="285750" indent="-285750">
              <a:lnSpc>
                <a:spcPct val="150000"/>
              </a:lnSpc>
              <a:buFont typeface="Arial" panose="020B0604020202020204" pitchFamily="34" charset="0"/>
              <a:buChar char="•"/>
            </a:pPr>
            <a:r>
              <a:rPr lang="en-US"/>
              <a:t>Program leveraging is limited</a:t>
            </a:r>
          </a:p>
          <a:p>
            <a:pPr marL="285750" indent="-285750">
              <a:lnSpc>
                <a:spcPct val="150000"/>
              </a:lnSpc>
              <a:buFont typeface="Arial" panose="020B0604020202020204" pitchFamily="34" charset="0"/>
              <a:buChar char="•"/>
            </a:pPr>
            <a:r>
              <a:rPr lang="en-US"/>
              <a:t>Few projects in rural areas</a:t>
            </a:r>
          </a:p>
          <a:p>
            <a:pPr marL="285750" indent="-285750">
              <a:lnSpc>
                <a:spcPct val="150000"/>
              </a:lnSpc>
              <a:buFont typeface="Arial" panose="020B0604020202020204" pitchFamily="34" charset="0"/>
              <a:buChar char="•"/>
            </a:pPr>
            <a:r>
              <a:rPr lang="en-US"/>
              <a:t>Fall off in new applications </a:t>
            </a:r>
          </a:p>
        </p:txBody>
      </p:sp>
    </p:spTree>
    <p:extLst>
      <p:ext uri="{BB962C8B-B14F-4D97-AF65-F5344CB8AC3E}">
        <p14:creationId xmlns:p14="http://schemas.microsoft.com/office/powerpoint/2010/main" val="18921718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B423C-0A58-C10E-C9A3-FB9CF9721E5B}"/>
              </a:ext>
            </a:extLst>
          </p:cNvPr>
          <p:cNvSpPr>
            <a:spLocks noGrp="1"/>
          </p:cNvSpPr>
          <p:nvPr>
            <p:ph type="title"/>
          </p:nvPr>
        </p:nvSpPr>
        <p:spPr/>
        <p:txBody>
          <a:bodyPr/>
          <a:lstStyle/>
          <a:p>
            <a:r>
              <a:rPr lang="en-US"/>
              <a:t>SOMAH &amp; Tribal Communities</a:t>
            </a:r>
          </a:p>
        </p:txBody>
      </p:sp>
      <p:sp>
        <p:nvSpPr>
          <p:cNvPr id="3" name="Content Placeholder 2">
            <a:extLst>
              <a:ext uri="{FF2B5EF4-FFF2-40B4-BE49-F238E27FC236}">
                <a16:creationId xmlns:a16="http://schemas.microsoft.com/office/drawing/2014/main" id="{22D09AD5-4C80-D613-4B82-704AB1663334}"/>
              </a:ext>
            </a:extLst>
          </p:cNvPr>
          <p:cNvSpPr>
            <a:spLocks noGrp="1"/>
          </p:cNvSpPr>
          <p:nvPr>
            <p:ph idx="1"/>
          </p:nvPr>
        </p:nvSpPr>
        <p:spPr/>
        <p:txBody>
          <a:bodyPr vert="horz" lIns="0" tIns="45720" rIns="91440" bIns="45720" rtlCol="0" anchor="t">
            <a:noAutofit/>
          </a:bodyPr>
          <a:lstStyle/>
          <a:p>
            <a:pPr>
              <a:lnSpc>
                <a:spcPct val="100000"/>
              </a:lnSpc>
            </a:pPr>
            <a:r>
              <a:rPr lang="en-US" sz="1800">
                <a:ea typeface="+mn-lt"/>
                <a:cs typeface="+mn-lt"/>
              </a:rPr>
              <a:t>Tribal land has a shortage of housing stock and resources supporting the development of additional housing</a:t>
            </a:r>
            <a:endParaRPr lang="en-US" sz="1800"/>
          </a:p>
          <a:p>
            <a:pPr lvl="1">
              <a:lnSpc>
                <a:spcPct val="100000"/>
              </a:lnSpc>
            </a:pPr>
            <a:r>
              <a:rPr lang="en-US" sz="1800"/>
              <a:t>SOMAH PA has only identified 14 likely eligible MF properties statewide</a:t>
            </a:r>
          </a:p>
          <a:p>
            <a:pPr>
              <a:lnSpc>
                <a:spcPct val="100000"/>
              </a:lnSpc>
            </a:pPr>
            <a:r>
              <a:rPr lang="en-US" sz="1800"/>
              <a:t>SOMAH requires properties are deed-restricted, affordable MF housing</a:t>
            </a:r>
          </a:p>
          <a:p>
            <a:pPr lvl="1">
              <a:lnSpc>
                <a:spcPct val="100000"/>
              </a:lnSpc>
            </a:pPr>
            <a:r>
              <a:rPr lang="en-US" sz="1800"/>
              <a:t>Tribal housing agreements are not identical to those offered by state or federal government</a:t>
            </a:r>
          </a:p>
          <a:p>
            <a:pPr lvl="1">
              <a:lnSpc>
                <a:spcPct val="100000"/>
              </a:lnSpc>
            </a:pPr>
            <a:r>
              <a:rPr lang="en-US" sz="1800"/>
              <a:t>SOMAH PA is developing a guide for Tribes on how to assess and confirm the long-term affordability status of otherwise eligible MF properties</a:t>
            </a:r>
          </a:p>
          <a:p>
            <a:pPr>
              <a:lnSpc>
                <a:spcPct val="100000"/>
              </a:lnSpc>
            </a:pPr>
            <a:r>
              <a:rPr lang="en-US" sz="1800"/>
              <a:t>Cultural competency</a:t>
            </a:r>
          </a:p>
          <a:p>
            <a:pPr lvl="1">
              <a:lnSpc>
                <a:spcPct val="100000"/>
              </a:lnSpc>
            </a:pPr>
            <a:r>
              <a:rPr lang="en-US" sz="1800"/>
              <a:t>SOMAH PA has representation from tribal community members on their Advisory Board</a:t>
            </a:r>
          </a:p>
          <a:p>
            <a:pPr lvl="1">
              <a:lnSpc>
                <a:spcPct val="100000"/>
              </a:lnSpc>
            </a:pPr>
            <a:r>
              <a:rPr lang="en-US" sz="1800"/>
              <a:t>SOMAH PA has worked with non-profits to provide additional training to staff to support better marketing, outreach and education</a:t>
            </a:r>
          </a:p>
          <a:p>
            <a:pPr lvl="1"/>
            <a:endParaRPr lang="en-US"/>
          </a:p>
        </p:txBody>
      </p:sp>
      <p:sp>
        <p:nvSpPr>
          <p:cNvPr id="4" name="Slide Number Placeholder 3">
            <a:extLst>
              <a:ext uri="{FF2B5EF4-FFF2-40B4-BE49-F238E27FC236}">
                <a16:creationId xmlns:a16="http://schemas.microsoft.com/office/drawing/2014/main" id="{54DF532B-BA2D-8CDE-CC7F-967CD9DDC75F}"/>
              </a:ext>
            </a:extLst>
          </p:cNvPr>
          <p:cNvSpPr>
            <a:spLocks noGrp="1"/>
          </p:cNvSpPr>
          <p:nvPr>
            <p:ph type="sldNum" sz="quarter" idx="12"/>
          </p:nvPr>
        </p:nvSpPr>
        <p:spPr/>
        <p:txBody>
          <a:bodyPr/>
          <a:lstStyle/>
          <a:p>
            <a:fld id="{1C4126A1-9282-4A82-AC02-A59AF4A969C8}" type="slidenum">
              <a:rPr lang="en-US" smtClean="0"/>
              <a:t>34</a:t>
            </a:fld>
            <a:endParaRPr lang="en-US"/>
          </a:p>
        </p:txBody>
      </p:sp>
    </p:spTree>
    <p:extLst>
      <p:ext uri="{BB962C8B-B14F-4D97-AF65-F5344CB8AC3E}">
        <p14:creationId xmlns:p14="http://schemas.microsoft.com/office/powerpoint/2010/main" val="22761984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E0B7F-3171-F45B-15E7-E85837421C38}"/>
              </a:ext>
            </a:extLst>
          </p:cNvPr>
          <p:cNvSpPr>
            <a:spLocks noGrp="1"/>
          </p:cNvSpPr>
          <p:nvPr>
            <p:ph type="title"/>
          </p:nvPr>
        </p:nvSpPr>
        <p:spPr>
          <a:xfrm>
            <a:off x="609600" y="133212"/>
            <a:ext cx="10972800" cy="1325563"/>
          </a:xfrm>
        </p:spPr>
        <p:txBody>
          <a:bodyPr/>
          <a:lstStyle/>
          <a:p>
            <a:r>
              <a:rPr lang="en-US"/>
              <a:t>SOMAH in San Diego</a:t>
            </a:r>
          </a:p>
        </p:txBody>
      </p:sp>
      <p:sp>
        <p:nvSpPr>
          <p:cNvPr id="3" name="TextBox 2">
            <a:extLst>
              <a:ext uri="{FF2B5EF4-FFF2-40B4-BE49-F238E27FC236}">
                <a16:creationId xmlns:a16="http://schemas.microsoft.com/office/drawing/2014/main" id="{E4B8B510-9087-CC6A-590B-9343089C8AB9}"/>
              </a:ext>
            </a:extLst>
          </p:cNvPr>
          <p:cNvSpPr txBox="1"/>
          <p:nvPr/>
        </p:nvSpPr>
        <p:spPr>
          <a:xfrm>
            <a:off x="153138" y="1609621"/>
            <a:ext cx="5564829" cy="4524315"/>
          </a:xfrm>
          <a:prstGeom prst="rect">
            <a:avLst/>
          </a:prstGeom>
          <a:noFill/>
        </p:spPr>
        <p:txBody>
          <a:bodyPr wrap="square" rtlCol="0">
            <a:spAutoFit/>
          </a:bodyPr>
          <a:lstStyle/>
          <a:p>
            <a:r>
              <a:rPr lang="en-US"/>
              <a:t>Trolley Trestle transitional housing campus in Chula Vista.</a:t>
            </a:r>
          </a:p>
          <a:p>
            <a:endParaRPr lang="en-US"/>
          </a:p>
          <a:p>
            <a:pPr marL="285750" indent="-285750">
              <a:buFont typeface="Arial" panose="020B0604020202020204" pitchFamily="34" charset="0"/>
              <a:buChar char="•"/>
            </a:pPr>
            <a:r>
              <a:rPr lang="en-US"/>
              <a:t>SOMAH Program provided $48,000 in incentives </a:t>
            </a:r>
          </a:p>
          <a:p>
            <a:pPr marL="285750" indent="-285750">
              <a:buFont typeface="Arial" panose="020B0604020202020204" pitchFamily="34" charset="0"/>
              <a:buChar char="•"/>
            </a:pPr>
            <a:r>
              <a:rPr lang="en-US"/>
              <a:t>25.6 kilowatt solar installation </a:t>
            </a:r>
          </a:p>
          <a:p>
            <a:pPr marL="285750" indent="-285750">
              <a:buFont typeface="Arial" panose="020B0604020202020204" pitchFamily="34" charset="0"/>
              <a:buChar char="•"/>
            </a:pPr>
            <a:r>
              <a:rPr lang="en-US"/>
              <a:t>Serving 10 living units and common areas</a:t>
            </a:r>
          </a:p>
          <a:p>
            <a:endParaRPr lang="en-US"/>
          </a:p>
          <a:p>
            <a:pPr algn="ctr"/>
            <a:r>
              <a:rPr lang="en-US" b="1" i="1"/>
              <a:t>“Over 10 years, we’re looking at an excess of $600,000 savings. For a community services nonprofit that amount really makes an impact because we don’t have to write grants for it and can plan for the funding to come in on a regular basis.” </a:t>
            </a:r>
          </a:p>
          <a:p>
            <a:pPr marL="285750" indent="-285750" algn="ctr">
              <a:buFontTx/>
              <a:buChar char="-"/>
            </a:pPr>
            <a:r>
              <a:rPr lang="en-US" i="1"/>
              <a:t>Mauricio Torre, SBCS vice president of Program Operations</a:t>
            </a:r>
          </a:p>
        </p:txBody>
      </p:sp>
      <p:pic>
        <p:nvPicPr>
          <p:cNvPr id="5" name="Picture 4" descr="Photo of solar system on multifamily property">
            <a:extLst>
              <a:ext uri="{FF2B5EF4-FFF2-40B4-BE49-F238E27FC236}">
                <a16:creationId xmlns:a16="http://schemas.microsoft.com/office/drawing/2014/main" id="{55B9D36B-3FB0-43AA-3677-CC279B285840}"/>
              </a:ext>
            </a:extLst>
          </p:cNvPr>
          <p:cNvPicPr>
            <a:picLocks noChangeAspect="1"/>
          </p:cNvPicPr>
          <p:nvPr/>
        </p:nvPicPr>
        <p:blipFill rotWithShape="1">
          <a:blip r:embed="rId2"/>
          <a:srcRect l="33662" t="30698" r="12616" b="15504"/>
          <a:stretch/>
        </p:blipFill>
        <p:spPr>
          <a:xfrm>
            <a:off x="6028659" y="2602959"/>
            <a:ext cx="6163341" cy="3471881"/>
          </a:xfrm>
          <a:prstGeom prst="rect">
            <a:avLst/>
          </a:prstGeom>
        </p:spPr>
      </p:pic>
      <p:pic>
        <p:nvPicPr>
          <p:cNvPr id="1026" name="Picture 2" descr=" Photo of Ribbon Cutting at SOMAH Site">
            <a:extLst>
              <a:ext uri="{FF2B5EF4-FFF2-40B4-BE49-F238E27FC236}">
                <a16:creationId xmlns:a16="http://schemas.microsoft.com/office/drawing/2014/main" id="{20545E0F-89B0-78AA-A918-9EB7D705D51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28659" y="1882947"/>
            <a:ext cx="6163341" cy="19196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532C673-FA16-AFE8-B6D7-FBC80EEC89F1}"/>
              </a:ext>
            </a:extLst>
          </p:cNvPr>
          <p:cNvSpPr txBox="1"/>
          <p:nvPr/>
        </p:nvSpPr>
        <p:spPr>
          <a:xfrm>
            <a:off x="5273749" y="6101269"/>
            <a:ext cx="6939516" cy="276999"/>
          </a:xfrm>
          <a:prstGeom prst="rect">
            <a:avLst/>
          </a:prstGeom>
          <a:noFill/>
        </p:spPr>
        <p:txBody>
          <a:bodyPr wrap="square" rtlCol="0">
            <a:spAutoFit/>
          </a:bodyPr>
          <a:lstStyle/>
          <a:p>
            <a:pPr algn="r"/>
            <a:r>
              <a:rPr lang="en-US" sz="1200"/>
              <a:t>Learn more at </a:t>
            </a:r>
            <a:r>
              <a:rPr lang="en-US" sz="1200">
                <a:hlinkClick r:id="rId4"/>
              </a:rPr>
              <a:t>SOMAH Strengthens SBCS Community | SOMAH (calsomah.org)</a:t>
            </a:r>
            <a:endParaRPr lang="en-US" sz="1200"/>
          </a:p>
        </p:txBody>
      </p:sp>
    </p:spTree>
    <p:extLst>
      <p:ext uri="{BB962C8B-B14F-4D97-AF65-F5344CB8AC3E}">
        <p14:creationId xmlns:p14="http://schemas.microsoft.com/office/powerpoint/2010/main" val="578592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2A74F-A433-89F3-021E-C7BA6FAA87F1}"/>
              </a:ext>
            </a:extLst>
          </p:cNvPr>
          <p:cNvSpPr>
            <a:spLocks noGrp="1"/>
          </p:cNvSpPr>
          <p:nvPr>
            <p:ph type="ctrTitle"/>
          </p:nvPr>
        </p:nvSpPr>
        <p:spPr/>
        <p:txBody>
          <a:bodyPr/>
          <a:lstStyle/>
          <a:p>
            <a:r>
              <a:rPr lang="en-US"/>
              <a:t>Microgrid Incentive Program</a:t>
            </a:r>
          </a:p>
        </p:txBody>
      </p:sp>
      <p:sp>
        <p:nvSpPr>
          <p:cNvPr id="3" name="Subtitle 2">
            <a:extLst>
              <a:ext uri="{FF2B5EF4-FFF2-40B4-BE49-F238E27FC236}">
                <a16:creationId xmlns:a16="http://schemas.microsoft.com/office/drawing/2014/main" id="{AAD297F1-697B-8BFB-149C-1A9D43DDC566}"/>
              </a:ext>
            </a:extLst>
          </p:cNvPr>
          <p:cNvSpPr>
            <a:spLocks noGrp="1"/>
          </p:cNvSpPr>
          <p:nvPr>
            <p:ph type="subTitle" idx="1"/>
          </p:nvPr>
        </p:nvSpPr>
        <p:spPr/>
        <p:txBody>
          <a:bodyPr/>
          <a:lstStyle/>
          <a:p>
            <a:r>
              <a:rPr lang="en-US"/>
              <a:t>Patrick Saxton, Senior Utilities Engineer, </a:t>
            </a:r>
            <a:r>
              <a:rPr lang="en-US">
                <a:hlinkClick r:id="rId2"/>
              </a:rPr>
              <a:t>Patrick.Saxton@cpuc.ca.gov</a:t>
            </a:r>
            <a:r>
              <a:rPr lang="en-US"/>
              <a:t> </a:t>
            </a:r>
          </a:p>
          <a:p>
            <a:r>
              <a:rPr lang="en-US"/>
              <a:t>Grid Resiliency and Microgrids Team</a:t>
            </a:r>
          </a:p>
          <a:p>
            <a:endParaRPr lang="en-US"/>
          </a:p>
          <a:p>
            <a:endParaRPr lang="en-US"/>
          </a:p>
        </p:txBody>
      </p:sp>
    </p:spTree>
    <p:extLst>
      <p:ext uri="{BB962C8B-B14F-4D97-AF65-F5344CB8AC3E}">
        <p14:creationId xmlns:p14="http://schemas.microsoft.com/office/powerpoint/2010/main" val="37553801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445213" y="243157"/>
            <a:ext cx="10972800" cy="636361"/>
          </a:xfrm>
        </p:spPr>
        <p:txBody>
          <a:bodyPr/>
          <a:lstStyle/>
          <a:p>
            <a:r>
              <a:rPr lang="en-US" dirty="0"/>
              <a:t>Overview of Microgrid Incentive Program (MIP)</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488156" y="903092"/>
            <a:ext cx="11163075" cy="4351338"/>
          </a:xfrm>
        </p:spPr>
        <p:txBody>
          <a:bodyPr/>
          <a:lstStyle/>
          <a:p>
            <a:pPr marL="0" indent="0">
              <a:spcBef>
                <a:spcPts val="0"/>
              </a:spcBef>
              <a:spcAft>
                <a:spcPts val="600"/>
              </a:spcAft>
              <a:buNone/>
            </a:pPr>
            <a:r>
              <a:rPr lang="en-US" sz="2000">
                <a:latin typeface="+mj-lt"/>
                <a:cs typeface="Calibri" panose="020F0502020204030204" pitchFamily="34" charset="0"/>
              </a:rPr>
              <a:t>$200 million of ratepayer funding for in-front-of-the-meter community microgrids.</a:t>
            </a:r>
          </a:p>
          <a:p>
            <a:pPr marL="0" indent="0">
              <a:spcBef>
                <a:spcPts val="0"/>
              </a:spcBef>
              <a:spcAft>
                <a:spcPts val="600"/>
              </a:spcAft>
              <a:buNone/>
            </a:pPr>
            <a:endParaRPr lang="en-US" sz="8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Service territories of SCE, SDG&amp;E, and PG&amp;E.</a:t>
            </a:r>
          </a:p>
          <a:p>
            <a:pPr lvl="1">
              <a:spcBef>
                <a:spcPts val="0"/>
              </a:spcBef>
              <a:spcAft>
                <a:spcPts val="600"/>
              </a:spcAft>
            </a:pPr>
            <a:endParaRPr lang="en-US" sz="8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Disadvantaged and vulnerable communities and tribal communities facing grid outages.</a:t>
            </a:r>
          </a:p>
          <a:p>
            <a:pPr lvl="1">
              <a:spcBef>
                <a:spcPts val="0"/>
              </a:spcBef>
              <a:spcAft>
                <a:spcPts val="600"/>
              </a:spcAft>
            </a:pPr>
            <a:endParaRPr lang="en-US" sz="8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More complex projects with longer islanding duration and serving multiple customers.</a:t>
            </a:r>
          </a:p>
          <a:p>
            <a:pPr marL="0" indent="0" rtl="0" fontAlgn="ctr">
              <a:spcBef>
                <a:spcPts val="0"/>
              </a:spcBef>
              <a:spcAft>
                <a:spcPts val="0"/>
              </a:spcAft>
              <a:buNone/>
            </a:pPr>
            <a:endParaRPr lang="en-US"/>
          </a:p>
        </p:txBody>
      </p:sp>
      <p:cxnSp>
        <p:nvCxnSpPr>
          <p:cNvPr id="5" name="Straight Connector 4">
            <a:extLst>
              <a:ext uri="{FF2B5EF4-FFF2-40B4-BE49-F238E27FC236}">
                <a16:creationId xmlns:a16="http://schemas.microsoft.com/office/drawing/2014/main" id="{9C9E2243-610F-EA01-D0C2-01F7F64FD8F1}"/>
              </a:ext>
              <a:ext uri="{C183D7F6-B498-43B3-948B-1728B52AA6E4}">
                <adec:decorative xmlns:adec="http://schemas.microsoft.com/office/drawing/2017/decorative" val="1"/>
              </a:ext>
            </a:extLst>
          </p:cNvPr>
          <p:cNvCxnSpPr>
            <a:cxnSpLocks/>
          </p:cNvCxnSpPr>
          <p:nvPr/>
        </p:nvCxnSpPr>
        <p:spPr>
          <a:xfrm flipV="1">
            <a:off x="488158" y="4996559"/>
            <a:ext cx="10780581" cy="1494"/>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9AD13AB-CFD9-7208-7B16-30397AA0C9B2}"/>
              </a:ext>
            </a:extLst>
          </p:cNvPr>
          <p:cNvSpPr txBox="1"/>
          <p:nvPr/>
        </p:nvSpPr>
        <p:spPr>
          <a:xfrm>
            <a:off x="769052" y="3508831"/>
            <a:ext cx="2099377"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400" b="1"/>
              <a:t>APR 6: </a:t>
            </a:r>
            <a:r>
              <a:rPr lang="en-US" sz="1400"/>
              <a:t>Commission Decision approved the MIP Implementation Plan.</a:t>
            </a:r>
          </a:p>
        </p:txBody>
      </p:sp>
      <p:sp>
        <p:nvSpPr>
          <p:cNvPr id="7" name="TextBox 6">
            <a:extLst>
              <a:ext uri="{FF2B5EF4-FFF2-40B4-BE49-F238E27FC236}">
                <a16:creationId xmlns:a16="http://schemas.microsoft.com/office/drawing/2014/main" id="{83D793D7-F5D5-0E33-7DAE-797030DDA7F2}"/>
              </a:ext>
            </a:extLst>
          </p:cNvPr>
          <p:cNvSpPr txBox="1"/>
          <p:nvPr/>
        </p:nvSpPr>
        <p:spPr>
          <a:xfrm>
            <a:off x="488158" y="4604197"/>
            <a:ext cx="561788" cy="307777"/>
          </a:xfrm>
          <a:prstGeom prst="rect">
            <a:avLst/>
          </a:prstGeom>
          <a:noFill/>
        </p:spPr>
        <p:txBody>
          <a:bodyPr wrap="square" rtlCol="0">
            <a:spAutoFit/>
          </a:bodyPr>
          <a:lstStyle/>
          <a:p>
            <a:r>
              <a:rPr lang="en-US" sz="1400"/>
              <a:t>Apr</a:t>
            </a:r>
          </a:p>
        </p:txBody>
      </p:sp>
      <p:cxnSp>
        <p:nvCxnSpPr>
          <p:cNvPr id="17" name="Straight Connector 16">
            <a:extLst>
              <a:ext uri="{FF2B5EF4-FFF2-40B4-BE49-F238E27FC236}">
                <a16:creationId xmlns:a16="http://schemas.microsoft.com/office/drawing/2014/main" id="{AE718FC3-5C26-CEAC-8560-5D4F50241E1A}"/>
              </a:ext>
              <a:ext uri="{C183D7F6-B498-43B3-948B-1728B52AA6E4}">
                <adec:decorative xmlns:adec="http://schemas.microsoft.com/office/drawing/2017/decorative" val="1"/>
              </a:ext>
            </a:extLst>
          </p:cNvPr>
          <p:cNvCxnSpPr>
            <a:endCxn id="7" idx="2"/>
          </p:cNvCxnSpPr>
          <p:nvPr/>
        </p:nvCxnSpPr>
        <p:spPr>
          <a:xfrm flipV="1">
            <a:off x="769052" y="4911974"/>
            <a:ext cx="0" cy="216297"/>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F96B93AB-4810-2B2F-3C95-68509F914B48}"/>
              </a:ext>
            </a:extLst>
          </p:cNvPr>
          <p:cNvSpPr txBox="1"/>
          <p:nvPr/>
        </p:nvSpPr>
        <p:spPr>
          <a:xfrm>
            <a:off x="1540806" y="4595319"/>
            <a:ext cx="717924" cy="307777"/>
          </a:xfrm>
          <a:prstGeom prst="rect">
            <a:avLst/>
          </a:prstGeom>
          <a:noFill/>
        </p:spPr>
        <p:txBody>
          <a:bodyPr wrap="square" rtlCol="0">
            <a:spAutoFit/>
          </a:bodyPr>
          <a:lstStyle/>
          <a:p>
            <a:r>
              <a:rPr lang="en-US" sz="1400"/>
              <a:t>May</a:t>
            </a:r>
          </a:p>
        </p:txBody>
      </p:sp>
      <p:sp>
        <p:nvSpPr>
          <p:cNvPr id="9" name="TextBox 8">
            <a:extLst>
              <a:ext uri="{FF2B5EF4-FFF2-40B4-BE49-F238E27FC236}">
                <a16:creationId xmlns:a16="http://schemas.microsoft.com/office/drawing/2014/main" id="{E153C429-44A0-7697-5EC9-67EF9F01C612}"/>
              </a:ext>
            </a:extLst>
          </p:cNvPr>
          <p:cNvSpPr txBox="1"/>
          <p:nvPr/>
        </p:nvSpPr>
        <p:spPr>
          <a:xfrm>
            <a:off x="2642526" y="4591104"/>
            <a:ext cx="561788" cy="307777"/>
          </a:xfrm>
          <a:prstGeom prst="rect">
            <a:avLst/>
          </a:prstGeom>
          <a:noFill/>
        </p:spPr>
        <p:txBody>
          <a:bodyPr wrap="square" rtlCol="0">
            <a:spAutoFit/>
          </a:bodyPr>
          <a:lstStyle/>
          <a:p>
            <a:r>
              <a:rPr lang="en-US" sz="1400"/>
              <a:t>Jun</a:t>
            </a:r>
          </a:p>
        </p:txBody>
      </p:sp>
      <p:sp>
        <p:nvSpPr>
          <p:cNvPr id="10" name="TextBox 9">
            <a:extLst>
              <a:ext uri="{FF2B5EF4-FFF2-40B4-BE49-F238E27FC236}">
                <a16:creationId xmlns:a16="http://schemas.microsoft.com/office/drawing/2014/main" id="{C8AB0EC0-A516-BE1F-F04D-7885EB4852BD}"/>
              </a:ext>
            </a:extLst>
          </p:cNvPr>
          <p:cNvSpPr txBox="1"/>
          <p:nvPr/>
        </p:nvSpPr>
        <p:spPr>
          <a:xfrm>
            <a:off x="3683028" y="4588267"/>
            <a:ext cx="717924" cy="307777"/>
          </a:xfrm>
          <a:prstGeom prst="rect">
            <a:avLst/>
          </a:prstGeom>
          <a:noFill/>
        </p:spPr>
        <p:txBody>
          <a:bodyPr wrap="square" rtlCol="0">
            <a:spAutoFit/>
          </a:bodyPr>
          <a:lstStyle/>
          <a:p>
            <a:r>
              <a:rPr lang="en-US" sz="1400"/>
              <a:t>Jul</a:t>
            </a:r>
          </a:p>
        </p:txBody>
      </p:sp>
      <p:sp>
        <p:nvSpPr>
          <p:cNvPr id="11" name="TextBox 10">
            <a:extLst>
              <a:ext uri="{FF2B5EF4-FFF2-40B4-BE49-F238E27FC236}">
                <a16:creationId xmlns:a16="http://schemas.microsoft.com/office/drawing/2014/main" id="{B7A3B8CE-EA56-BC44-2577-F995402544E6}"/>
              </a:ext>
            </a:extLst>
          </p:cNvPr>
          <p:cNvSpPr txBox="1"/>
          <p:nvPr/>
        </p:nvSpPr>
        <p:spPr>
          <a:xfrm>
            <a:off x="4677440" y="4601385"/>
            <a:ext cx="717924" cy="307777"/>
          </a:xfrm>
          <a:prstGeom prst="rect">
            <a:avLst/>
          </a:prstGeom>
          <a:noFill/>
        </p:spPr>
        <p:txBody>
          <a:bodyPr wrap="square" rtlCol="0">
            <a:spAutoFit/>
          </a:bodyPr>
          <a:lstStyle/>
          <a:p>
            <a:r>
              <a:rPr lang="en-US" sz="1400"/>
              <a:t>Aug</a:t>
            </a:r>
          </a:p>
        </p:txBody>
      </p:sp>
      <p:sp>
        <p:nvSpPr>
          <p:cNvPr id="12" name="TextBox 11">
            <a:extLst>
              <a:ext uri="{FF2B5EF4-FFF2-40B4-BE49-F238E27FC236}">
                <a16:creationId xmlns:a16="http://schemas.microsoft.com/office/drawing/2014/main" id="{D49C5EBD-DCF8-7209-A34A-6D78038ADC40}"/>
              </a:ext>
            </a:extLst>
          </p:cNvPr>
          <p:cNvSpPr txBox="1"/>
          <p:nvPr/>
        </p:nvSpPr>
        <p:spPr>
          <a:xfrm>
            <a:off x="5634570" y="4588267"/>
            <a:ext cx="717924" cy="307777"/>
          </a:xfrm>
          <a:prstGeom prst="rect">
            <a:avLst/>
          </a:prstGeom>
          <a:noFill/>
        </p:spPr>
        <p:txBody>
          <a:bodyPr wrap="square" rtlCol="0">
            <a:spAutoFit/>
          </a:bodyPr>
          <a:lstStyle/>
          <a:p>
            <a:r>
              <a:rPr lang="en-US" sz="1400"/>
              <a:t>Sept</a:t>
            </a:r>
          </a:p>
        </p:txBody>
      </p:sp>
      <p:sp>
        <p:nvSpPr>
          <p:cNvPr id="19" name="TextBox 18">
            <a:extLst>
              <a:ext uri="{FF2B5EF4-FFF2-40B4-BE49-F238E27FC236}">
                <a16:creationId xmlns:a16="http://schemas.microsoft.com/office/drawing/2014/main" id="{4A0A7EDA-CA49-C972-CD31-18A09121728C}"/>
              </a:ext>
            </a:extLst>
          </p:cNvPr>
          <p:cNvSpPr txBox="1"/>
          <p:nvPr/>
        </p:nvSpPr>
        <p:spPr>
          <a:xfrm>
            <a:off x="3808037" y="3293387"/>
            <a:ext cx="3026889" cy="116955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R="0">
              <a:spcBef>
                <a:spcPts val="0"/>
              </a:spcBef>
              <a:spcAft>
                <a:spcPts val="0"/>
              </a:spcAft>
            </a:pPr>
            <a:r>
              <a:rPr lang="en-US" sz="1400" b="1"/>
              <a:t>Early OCT : </a:t>
            </a:r>
            <a:r>
              <a:rPr lang="en-US" sz="1400"/>
              <a:t>Within 180 days upon issuance of the decision, the utilities shall make available the Microgrid Incentive Program Handbook.</a:t>
            </a:r>
          </a:p>
        </p:txBody>
      </p:sp>
      <p:sp>
        <p:nvSpPr>
          <p:cNvPr id="13" name="TextBox 12">
            <a:extLst>
              <a:ext uri="{FF2B5EF4-FFF2-40B4-BE49-F238E27FC236}">
                <a16:creationId xmlns:a16="http://schemas.microsoft.com/office/drawing/2014/main" id="{6AA249CE-2621-0B99-6B3D-B1233391C95B}"/>
              </a:ext>
            </a:extLst>
          </p:cNvPr>
          <p:cNvSpPr txBox="1"/>
          <p:nvPr/>
        </p:nvSpPr>
        <p:spPr>
          <a:xfrm>
            <a:off x="6472246" y="4577250"/>
            <a:ext cx="717924" cy="307777"/>
          </a:xfrm>
          <a:prstGeom prst="rect">
            <a:avLst/>
          </a:prstGeom>
          <a:noFill/>
        </p:spPr>
        <p:txBody>
          <a:bodyPr wrap="square" rtlCol="0">
            <a:spAutoFit/>
          </a:bodyPr>
          <a:lstStyle/>
          <a:p>
            <a:r>
              <a:rPr lang="en-US" sz="1400"/>
              <a:t>Oct</a:t>
            </a:r>
          </a:p>
        </p:txBody>
      </p:sp>
      <p:cxnSp>
        <p:nvCxnSpPr>
          <p:cNvPr id="20" name="Straight Connector 19">
            <a:extLst>
              <a:ext uri="{FF2B5EF4-FFF2-40B4-BE49-F238E27FC236}">
                <a16:creationId xmlns:a16="http://schemas.microsoft.com/office/drawing/2014/main" id="{175214A2-E0B0-E6C3-B622-CA9F653C5351}"/>
              </a:ext>
              <a:ext uri="{C183D7F6-B498-43B3-948B-1728B52AA6E4}">
                <adec:decorative xmlns:adec="http://schemas.microsoft.com/office/drawing/2017/decorative" val="1"/>
              </a:ext>
            </a:extLst>
          </p:cNvPr>
          <p:cNvCxnSpPr/>
          <p:nvPr/>
        </p:nvCxnSpPr>
        <p:spPr>
          <a:xfrm flipV="1">
            <a:off x="6713626" y="4909162"/>
            <a:ext cx="0" cy="216297"/>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DEA9EF0-A0C7-DF23-4276-3640E6282610}"/>
              </a:ext>
            </a:extLst>
          </p:cNvPr>
          <p:cNvSpPr txBox="1"/>
          <p:nvPr/>
        </p:nvSpPr>
        <p:spPr>
          <a:xfrm>
            <a:off x="7347204" y="4588267"/>
            <a:ext cx="717924" cy="307777"/>
          </a:xfrm>
          <a:prstGeom prst="rect">
            <a:avLst/>
          </a:prstGeom>
          <a:noFill/>
        </p:spPr>
        <p:txBody>
          <a:bodyPr wrap="square" rtlCol="0">
            <a:spAutoFit/>
          </a:bodyPr>
          <a:lstStyle/>
          <a:p>
            <a:r>
              <a:rPr lang="en-US" sz="1400"/>
              <a:t>Nov</a:t>
            </a:r>
          </a:p>
        </p:txBody>
      </p:sp>
      <p:sp>
        <p:nvSpPr>
          <p:cNvPr id="15" name="TextBox 14">
            <a:extLst>
              <a:ext uri="{FF2B5EF4-FFF2-40B4-BE49-F238E27FC236}">
                <a16:creationId xmlns:a16="http://schemas.microsoft.com/office/drawing/2014/main" id="{3B053156-CD7A-B373-7B5F-E99B714EFC2B}"/>
              </a:ext>
            </a:extLst>
          </p:cNvPr>
          <p:cNvSpPr txBox="1"/>
          <p:nvPr/>
        </p:nvSpPr>
        <p:spPr>
          <a:xfrm>
            <a:off x="8222162" y="4577250"/>
            <a:ext cx="717924" cy="307777"/>
          </a:xfrm>
          <a:prstGeom prst="rect">
            <a:avLst/>
          </a:prstGeom>
          <a:noFill/>
        </p:spPr>
        <p:txBody>
          <a:bodyPr wrap="square" rtlCol="0">
            <a:spAutoFit/>
          </a:bodyPr>
          <a:lstStyle/>
          <a:p>
            <a:r>
              <a:rPr lang="en-US" sz="1400"/>
              <a:t>Dec</a:t>
            </a:r>
          </a:p>
        </p:txBody>
      </p:sp>
      <p:sp>
        <p:nvSpPr>
          <p:cNvPr id="16" name="TextBox 15">
            <a:extLst>
              <a:ext uri="{FF2B5EF4-FFF2-40B4-BE49-F238E27FC236}">
                <a16:creationId xmlns:a16="http://schemas.microsoft.com/office/drawing/2014/main" id="{0C8E41C7-317F-ECDD-E5AA-456F5B72B0CE}"/>
              </a:ext>
            </a:extLst>
          </p:cNvPr>
          <p:cNvSpPr txBox="1"/>
          <p:nvPr/>
        </p:nvSpPr>
        <p:spPr>
          <a:xfrm>
            <a:off x="8065129" y="3293387"/>
            <a:ext cx="2917830" cy="116955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1400" b="1"/>
              <a:t>Early JUL 2024: </a:t>
            </a:r>
            <a:r>
              <a:rPr lang="en-US" sz="1400"/>
              <a:t>The first MIP application window* opens no later than nine (9) months after the publication of the MIP Handbook.</a:t>
            </a:r>
          </a:p>
        </p:txBody>
      </p:sp>
      <p:sp>
        <p:nvSpPr>
          <p:cNvPr id="21" name="TextBox 20">
            <a:extLst>
              <a:ext uri="{FF2B5EF4-FFF2-40B4-BE49-F238E27FC236}">
                <a16:creationId xmlns:a16="http://schemas.microsoft.com/office/drawing/2014/main" id="{FB3C8C46-B92B-B99A-0BEF-1DDBFA1B8B94}"/>
              </a:ext>
            </a:extLst>
          </p:cNvPr>
          <p:cNvSpPr txBox="1"/>
          <p:nvPr/>
        </p:nvSpPr>
        <p:spPr>
          <a:xfrm>
            <a:off x="10267212" y="4528089"/>
            <a:ext cx="1238068" cy="307777"/>
          </a:xfrm>
          <a:prstGeom prst="rect">
            <a:avLst/>
          </a:prstGeom>
          <a:noFill/>
        </p:spPr>
        <p:txBody>
          <a:bodyPr wrap="square" rtlCol="0">
            <a:spAutoFit/>
          </a:bodyPr>
          <a:lstStyle/>
          <a:p>
            <a:r>
              <a:rPr lang="en-US" sz="1400">
                <a:solidFill>
                  <a:srgbClr val="00B050"/>
                </a:solidFill>
              </a:rPr>
              <a:t>Jul 2024</a:t>
            </a:r>
          </a:p>
        </p:txBody>
      </p:sp>
      <p:cxnSp>
        <p:nvCxnSpPr>
          <p:cNvPr id="18" name="Straight Connector 17">
            <a:extLst>
              <a:ext uri="{FF2B5EF4-FFF2-40B4-BE49-F238E27FC236}">
                <a16:creationId xmlns:a16="http://schemas.microsoft.com/office/drawing/2014/main" id="{1E242296-CF61-F47D-16FA-35BC3DEA31CD}"/>
              </a:ext>
              <a:ext uri="{C183D7F6-B498-43B3-948B-1728B52AA6E4}">
                <adec:decorative xmlns:adec="http://schemas.microsoft.com/office/drawing/2017/decorative" val="1"/>
              </a:ext>
            </a:extLst>
          </p:cNvPr>
          <p:cNvCxnSpPr/>
          <p:nvPr/>
        </p:nvCxnSpPr>
        <p:spPr>
          <a:xfrm flipV="1">
            <a:off x="10898177" y="4835866"/>
            <a:ext cx="0" cy="216297"/>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92E8734E-F725-A225-CA90-3AF3CEC6F5B8}"/>
              </a:ext>
            </a:extLst>
          </p:cNvPr>
          <p:cNvSpPr txBox="1"/>
          <p:nvPr/>
        </p:nvSpPr>
        <p:spPr>
          <a:xfrm>
            <a:off x="488158" y="5395626"/>
            <a:ext cx="10780580" cy="741678"/>
          </a:xfrm>
          <a:prstGeom prst="rect">
            <a:avLst/>
          </a:prstGeom>
          <a:noFill/>
        </p:spPr>
        <p:txBody>
          <a:bodyPr wrap="square">
            <a:spAutoFit/>
          </a:bodyPr>
          <a:lstStyle/>
          <a:p>
            <a:pPr>
              <a:lnSpc>
                <a:spcPct val="110000"/>
              </a:lnSpc>
            </a:pPr>
            <a:r>
              <a:rPr lang="en-US" sz="2000">
                <a:solidFill>
                  <a:schemeClr val="tx2"/>
                </a:solidFill>
              </a:rPr>
              <a:t>* IOU Program Administrators will provide community outreach and consultation to interested applicants</a:t>
            </a:r>
            <a:r>
              <a:rPr lang="en-US" sz="2000" i="1">
                <a:solidFill>
                  <a:schemeClr val="tx2"/>
                </a:solidFill>
              </a:rPr>
              <a:t> </a:t>
            </a:r>
            <a:r>
              <a:rPr lang="en-US" sz="2000">
                <a:solidFill>
                  <a:schemeClr val="tx2"/>
                </a:solidFill>
              </a:rPr>
              <a:t>prior to opening the application window.</a:t>
            </a:r>
            <a:endParaRPr lang="en-US" sz="2000" i="1">
              <a:solidFill>
                <a:schemeClr val="tx2"/>
              </a:solidFill>
            </a:endParaRPr>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a:xfrm>
            <a:off x="11268738" y="6328443"/>
            <a:ext cx="382493" cy="168895"/>
          </a:xfrm>
        </p:spPr>
        <p:txBody>
          <a:bodyPr/>
          <a:lstStyle/>
          <a:p>
            <a:fld id="{1C4126A1-9282-4A82-AC02-A59AF4A969C8}" type="slidenum">
              <a:rPr lang="en-US" smtClean="0"/>
              <a:t>37</a:t>
            </a:fld>
            <a:endParaRPr lang="en-US"/>
          </a:p>
        </p:txBody>
      </p:sp>
    </p:spTree>
    <p:extLst>
      <p:ext uri="{BB962C8B-B14F-4D97-AF65-F5344CB8AC3E}">
        <p14:creationId xmlns:p14="http://schemas.microsoft.com/office/powerpoint/2010/main" val="16803133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445213" y="243157"/>
            <a:ext cx="10972800" cy="636361"/>
          </a:xfrm>
        </p:spPr>
        <p:txBody>
          <a:bodyPr/>
          <a:lstStyle/>
          <a:p>
            <a:r>
              <a:rPr lang="en-US"/>
              <a:t>Microgrid Incentive Program Funding</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488157" y="1055492"/>
            <a:ext cx="11163074" cy="4351338"/>
          </a:xfrm>
        </p:spPr>
        <p:txBody>
          <a:bodyPr/>
          <a:lstStyle/>
          <a:p>
            <a:pPr marL="0" indent="0">
              <a:spcBef>
                <a:spcPts val="0"/>
              </a:spcBef>
              <a:spcAft>
                <a:spcPts val="600"/>
              </a:spcAft>
              <a:buNone/>
            </a:pPr>
            <a:r>
              <a:rPr lang="en-US" sz="2000">
                <a:latin typeface="+mj-lt"/>
                <a:cs typeface="Calibri" panose="020F0502020204030204" pitchFamily="34" charset="0"/>
              </a:rPr>
              <a:t>Each project may receive up to </a:t>
            </a:r>
            <a:r>
              <a:rPr lang="en-US" sz="2000" b="1">
                <a:latin typeface="+mj-lt"/>
                <a:cs typeface="Calibri" panose="020F0502020204030204" pitchFamily="34" charset="0"/>
              </a:rPr>
              <a:t>$15M </a:t>
            </a:r>
            <a:r>
              <a:rPr lang="en-US" sz="2000">
                <a:latin typeface="+mj-lt"/>
                <a:cs typeface="Calibri" panose="020F0502020204030204" pitchFamily="34" charset="0"/>
              </a:rPr>
              <a:t>of ratepayer funding. </a:t>
            </a:r>
          </a:p>
          <a:p>
            <a:pPr marL="0" indent="0">
              <a:spcBef>
                <a:spcPts val="0"/>
              </a:spcBef>
              <a:spcAft>
                <a:spcPts val="600"/>
              </a:spcAft>
              <a:buNone/>
            </a:pPr>
            <a:endParaRPr lang="en-US" sz="8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$14M for the project – helping to cover the costs of new generation and storage resources.</a:t>
            </a:r>
          </a:p>
          <a:p>
            <a:pPr lvl="1">
              <a:spcBef>
                <a:spcPts val="0"/>
              </a:spcBef>
              <a:spcAft>
                <a:spcPts val="600"/>
              </a:spcAft>
            </a:pPr>
            <a:endParaRPr lang="en-US" sz="800">
              <a:latin typeface="+mj-lt"/>
              <a:cs typeface="Calibri" panose="020F0502020204030204" pitchFamily="34" charset="0"/>
            </a:endParaRPr>
          </a:p>
          <a:p>
            <a:pPr lvl="2">
              <a:spcBef>
                <a:spcPts val="0"/>
              </a:spcBef>
              <a:spcAft>
                <a:spcPts val="600"/>
              </a:spcAft>
            </a:pPr>
            <a:r>
              <a:rPr lang="en-US">
                <a:latin typeface="+mj-lt"/>
                <a:cs typeface="Calibri" panose="020F0502020204030204" pitchFamily="34" charset="0"/>
              </a:rPr>
              <a:t>Includes $25K project application development grant for eligible applicants.</a:t>
            </a:r>
          </a:p>
          <a:p>
            <a:pPr lvl="1">
              <a:spcBef>
                <a:spcPts val="0"/>
              </a:spcBef>
              <a:spcAft>
                <a:spcPts val="600"/>
              </a:spcAft>
            </a:pPr>
            <a:endParaRPr lang="en-US" sz="9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$1M for interconnection allowance for any necessary upgrades to distribution grid.</a:t>
            </a:r>
          </a:p>
          <a:p>
            <a:pPr marL="0" lvl="1" indent="0">
              <a:spcBef>
                <a:spcPts val="0"/>
              </a:spcBef>
              <a:spcAft>
                <a:spcPts val="600"/>
              </a:spcAft>
              <a:buNone/>
            </a:pPr>
            <a:endParaRPr lang="en-US" sz="800">
              <a:latin typeface="+mj-lt"/>
              <a:cs typeface="Calibri" panose="020F0502020204030204" pitchFamily="34" charset="0"/>
            </a:endParaRPr>
          </a:p>
          <a:p>
            <a:pPr marL="0" lvl="1" indent="0">
              <a:lnSpc>
                <a:spcPct val="110000"/>
              </a:lnSpc>
              <a:spcBef>
                <a:spcPts val="0"/>
              </a:spcBef>
              <a:spcAft>
                <a:spcPts val="600"/>
              </a:spcAft>
              <a:buNone/>
            </a:pPr>
            <a:r>
              <a:rPr lang="en-US" sz="2000">
                <a:latin typeface="+mj-lt"/>
                <a:cs typeface="Calibri" panose="020F0502020204030204" pitchFamily="34" charset="0"/>
              </a:rPr>
              <a:t>And separately up to $3M allowance for Rule 2 “special facilities” required for islanding the microgrid (e.g., recloser).</a:t>
            </a:r>
          </a:p>
          <a:p>
            <a:pPr marL="0" lvl="1" indent="0">
              <a:spcBef>
                <a:spcPts val="0"/>
              </a:spcBef>
              <a:spcAft>
                <a:spcPts val="600"/>
              </a:spcAft>
              <a:buNone/>
            </a:pPr>
            <a:endParaRPr lang="en-US" sz="1800">
              <a:latin typeface="+mj-lt"/>
              <a:cs typeface="Calibri" panose="020F0502020204030204" pitchFamily="34" charset="0"/>
            </a:endParaRPr>
          </a:p>
          <a:p>
            <a:pPr marL="0" indent="0" rtl="0" fontAlgn="ctr">
              <a:spcBef>
                <a:spcPts val="0"/>
              </a:spcBef>
              <a:spcAft>
                <a:spcPts val="0"/>
              </a:spcAft>
              <a:buNone/>
            </a:pPr>
            <a:endParaRPr lang="en-US"/>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a:xfrm>
            <a:off x="11268738" y="6328443"/>
            <a:ext cx="382493" cy="168895"/>
          </a:xfrm>
        </p:spPr>
        <p:txBody>
          <a:bodyPr/>
          <a:lstStyle/>
          <a:p>
            <a:fld id="{1C4126A1-9282-4A82-AC02-A59AF4A969C8}" type="slidenum">
              <a:rPr lang="en-US" smtClean="0"/>
              <a:t>38</a:t>
            </a:fld>
            <a:endParaRPr lang="en-US"/>
          </a:p>
        </p:txBody>
      </p:sp>
    </p:spTree>
    <p:extLst>
      <p:ext uri="{BB962C8B-B14F-4D97-AF65-F5344CB8AC3E}">
        <p14:creationId xmlns:p14="http://schemas.microsoft.com/office/powerpoint/2010/main" val="32855086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445213" y="243157"/>
            <a:ext cx="10972800" cy="636361"/>
          </a:xfrm>
        </p:spPr>
        <p:txBody>
          <a:bodyPr/>
          <a:lstStyle/>
          <a:p>
            <a:r>
              <a:rPr lang="en-US"/>
              <a:t>Program Objectives</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488157" y="1055492"/>
            <a:ext cx="10972800" cy="4351338"/>
          </a:xfrm>
        </p:spPr>
        <p:txBody>
          <a:bodyPr/>
          <a:lstStyle/>
          <a:p>
            <a:pPr marL="0" indent="0">
              <a:lnSpc>
                <a:spcPct val="110000"/>
              </a:lnSpc>
              <a:spcBef>
                <a:spcPts val="0"/>
              </a:spcBef>
              <a:spcAft>
                <a:spcPts val="600"/>
              </a:spcAft>
              <a:buNone/>
            </a:pPr>
            <a:r>
              <a:rPr lang="en-US" sz="2000" kern="1200">
                <a:latin typeface="+mj-lt"/>
                <a:cs typeface="Calibri" panose="020F0502020204030204" pitchFamily="34" charset="0"/>
              </a:rPr>
              <a:t>Fund clean community microgrids supporting the critical needs of disadvantaged and vulnerable populations most likely to be impacted by electrical outages</a:t>
            </a:r>
            <a:r>
              <a:rPr lang="en-US" sz="2000">
                <a:latin typeface="+mj-lt"/>
                <a:cs typeface="Calibri" panose="020F0502020204030204" pitchFamily="34" charset="0"/>
              </a:rPr>
              <a:t>. </a:t>
            </a:r>
          </a:p>
          <a:p>
            <a:pPr marL="0" indent="0">
              <a:spcBef>
                <a:spcPts val="0"/>
              </a:spcBef>
              <a:spcAft>
                <a:spcPts val="600"/>
              </a:spcAft>
              <a:buNone/>
            </a:pPr>
            <a:endParaRPr lang="en-US" sz="800">
              <a:latin typeface="+mj-lt"/>
              <a:cs typeface="Calibri" panose="020F0502020204030204" pitchFamily="34" charset="0"/>
            </a:endParaRPr>
          </a:p>
          <a:p>
            <a:pPr lvl="1">
              <a:spcBef>
                <a:spcPts val="0"/>
              </a:spcBef>
              <a:spcAft>
                <a:spcPts val="600"/>
              </a:spcAft>
            </a:pPr>
            <a:r>
              <a:rPr lang="en-US" sz="2000">
                <a:latin typeface="+mj-lt"/>
                <a:cs typeface="Calibri" panose="020F0502020204030204" pitchFamily="34" charset="0"/>
              </a:rPr>
              <a:t>Advance </a:t>
            </a:r>
            <a:r>
              <a:rPr lang="en-US" sz="2000" b="1">
                <a:latin typeface="+mj-lt"/>
                <a:cs typeface="Calibri" panose="020F0502020204030204" pitchFamily="34" charset="0"/>
              </a:rPr>
              <a:t>microgrid technology</a:t>
            </a:r>
            <a:r>
              <a:rPr lang="en-US" sz="2000">
                <a:latin typeface="+mj-lt"/>
                <a:cs typeface="Calibri" panose="020F0502020204030204" pitchFamily="34" charset="0"/>
              </a:rPr>
              <a:t> for climate response resiliency;</a:t>
            </a:r>
          </a:p>
          <a:p>
            <a:pPr lvl="1">
              <a:spcBef>
                <a:spcPts val="0"/>
              </a:spcBef>
              <a:spcAft>
                <a:spcPts val="600"/>
              </a:spcAft>
            </a:pPr>
            <a:endParaRPr lang="en-US" sz="800">
              <a:latin typeface="+mj-lt"/>
              <a:cs typeface="Calibri" panose="020F0502020204030204" pitchFamily="34" charset="0"/>
            </a:endParaRPr>
          </a:p>
          <a:p>
            <a:pPr lvl="1">
              <a:lnSpc>
                <a:spcPct val="110000"/>
              </a:lnSpc>
              <a:spcBef>
                <a:spcPts val="0"/>
              </a:spcBef>
              <a:spcAft>
                <a:spcPts val="600"/>
              </a:spcAft>
            </a:pPr>
            <a:r>
              <a:rPr lang="en-US" sz="2000">
                <a:effectLst/>
                <a:latin typeface="+mj-lt"/>
                <a:ea typeface="Symbol" panose="05050102010706020507" pitchFamily="18" charset="2"/>
                <a:cs typeface="Calibri" panose="020F0502020204030204" pitchFamily="34" charset="0"/>
              </a:rPr>
              <a:t>Advance system benefits of microgrids equitably to </a:t>
            </a:r>
            <a:r>
              <a:rPr lang="en-US" sz="2000" b="1">
                <a:effectLst/>
                <a:latin typeface="+mj-lt"/>
                <a:ea typeface="Symbol" panose="05050102010706020507" pitchFamily="18" charset="2"/>
                <a:cs typeface="Calibri" panose="020F0502020204030204" pitchFamily="34" charset="0"/>
              </a:rPr>
              <a:t>disadvantaged</a:t>
            </a:r>
            <a:r>
              <a:rPr lang="en-US" sz="2000" b="1" spc="-40">
                <a:effectLst/>
                <a:latin typeface="+mj-lt"/>
                <a:ea typeface="Symbol" panose="05050102010706020507" pitchFamily="18" charset="2"/>
                <a:cs typeface="Calibri" panose="020F0502020204030204" pitchFamily="34" charset="0"/>
              </a:rPr>
              <a:t> and </a:t>
            </a:r>
            <a:r>
              <a:rPr lang="en-US" sz="2000" b="1">
                <a:effectLst/>
                <a:latin typeface="+mj-lt"/>
                <a:ea typeface="Symbol" panose="05050102010706020507" pitchFamily="18" charset="2"/>
                <a:cs typeface="Calibri" panose="020F0502020204030204" pitchFamily="34" charset="0"/>
              </a:rPr>
              <a:t>vulnerable</a:t>
            </a:r>
            <a:r>
              <a:rPr lang="en-US" sz="2000" b="1" spc="-45">
                <a:effectLst/>
                <a:latin typeface="+mj-lt"/>
                <a:ea typeface="Symbol" panose="05050102010706020507" pitchFamily="18" charset="2"/>
                <a:cs typeface="Calibri" panose="020F0502020204030204" pitchFamily="34" charset="0"/>
              </a:rPr>
              <a:t> </a:t>
            </a:r>
            <a:r>
              <a:rPr lang="en-US" sz="2000" b="1">
                <a:effectLst/>
                <a:latin typeface="+mj-lt"/>
                <a:ea typeface="Symbol" panose="05050102010706020507" pitchFamily="18" charset="2"/>
                <a:cs typeface="Calibri" panose="020F0502020204030204" pitchFamily="34" charset="0"/>
              </a:rPr>
              <a:t>communities</a:t>
            </a:r>
            <a:r>
              <a:rPr lang="en-US" sz="2000" b="1" spc="-45">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(DVCs)</a:t>
            </a:r>
            <a:r>
              <a:rPr lang="en-US" sz="2000" spc="-45">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for</a:t>
            </a:r>
            <a:r>
              <a:rPr lang="en-US" sz="2000" spc="-40">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the purpose of public health, safety, and welfare;</a:t>
            </a:r>
            <a:endParaRPr lang="en-US" sz="2000">
              <a:latin typeface="+mj-lt"/>
              <a:cs typeface="Calibri" panose="020F0502020204030204" pitchFamily="34" charset="0"/>
            </a:endParaRPr>
          </a:p>
          <a:p>
            <a:pPr lvl="1">
              <a:spcBef>
                <a:spcPts val="0"/>
              </a:spcBef>
              <a:spcAft>
                <a:spcPts val="600"/>
              </a:spcAft>
            </a:pPr>
            <a:endParaRPr lang="en-US" sz="800">
              <a:latin typeface="+mj-lt"/>
              <a:cs typeface="Calibri" panose="020F0502020204030204" pitchFamily="34" charset="0"/>
            </a:endParaRPr>
          </a:p>
          <a:p>
            <a:pPr lvl="1">
              <a:lnSpc>
                <a:spcPct val="110000"/>
              </a:lnSpc>
              <a:spcBef>
                <a:spcPts val="0"/>
              </a:spcBef>
              <a:spcAft>
                <a:spcPts val="600"/>
              </a:spcAft>
            </a:pPr>
            <a:r>
              <a:rPr lang="en-US" sz="2000">
                <a:effectLst/>
                <a:latin typeface="+mj-lt"/>
                <a:ea typeface="Symbol" panose="05050102010706020507" pitchFamily="18" charset="2"/>
                <a:cs typeface="Calibri" panose="020F0502020204030204" pitchFamily="34" charset="0"/>
              </a:rPr>
              <a:t>Alleviate the potential that existing inequities would worsen</a:t>
            </a:r>
            <a:r>
              <a:rPr lang="en-US" sz="2000" spc="-25">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for</a:t>
            </a:r>
            <a:r>
              <a:rPr lang="en-US" sz="2000" spc="-20">
                <a:effectLst/>
                <a:latin typeface="+mj-lt"/>
                <a:ea typeface="Symbol" panose="05050102010706020507" pitchFamily="18" charset="2"/>
                <a:cs typeface="Calibri" panose="020F0502020204030204" pitchFamily="34" charset="0"/>
              </a:rPr>
              <a:t> </a:t>
            </a:r>
            <a:r>
              <a:rPr lang="en-US" sz="2000" b="1">
                <a:effectLst/>
                <a:latin typeface="+mj-lt"/>
                <a:ea typeface="Symbol" panose="05050102010706020507" pitchFamily="18" charset="2"/>
                <a:cs typeface="Calibri" panose="020F0502020204030204" pitchFamily="34" charset="0"/>
              </a:rPr>
              <a:t>counties</a:t>
            </a:r>
            <a:r>
              <a:rPr lang="en-US" sz="2000" b="1" spc="-30">
                <a:effectLst/>
                <a:latin typeface="+mj-lt"/>
                <a:ea typeface="Symbol" panose="05050102010706020507" pitchFamily="18" charset="2"/>
                <a:cs typeface="Calibri" panose="020F0502020204030204" pitchFamily="34" charset="0"/>
              </a:rPr>
              <a:t> </a:t>
            </a:r>
            <a:r>
              <a:rPr lang="en-US" sz="2000" b="1">
                <a:effectLst/>
                <a:latin typeface="+mj-lt"/>
                <a:ea typeface="Symbol" panose="05050102010706020507" pitchFamily="18" charset="2"/>
                <a:cs typeface="Calibri" panose="020F0502020204030204" pitchFamily="34" charset="0"/>
              </a:rPr>
              <a:t>hardest</a:t>
            </a:r>
            <a:r>
              <a:rPr lang="en-US" sz="2000" b="1" spc="-20">
                <a:effectLst/>
                <a:latin typeface="+mj-lt"/>
                <a:ea typeface="Symbol" panose="05050102010706020507" pitchFamily="18" charset="2"/>
                <a:cs typeface="Calibri" panose="020F0502020204030204" pitchFamily="34" charset="0"/>
              </a:rPr>
              <a:t> </a:t>
            </a:r>
            <a:r>
              <a:rPr lang="en-US" sz="2000" b="1">
                <a:effectLst/>
                <a:latin typeface="+mj-lt"/>
                <a:ea typeface="Symbol" panose="05050102010706020507" pitchFamily="18" charset="2"/>
                <a:cs typeface="Calibri" panose="020F0502020204030204" pitchFamily="34" charset="0"/>
              </a:rPr>
              <a:t>hit</a:t>
            </a:r>
            <a:r>
              <a:rPr lang="en-US" sz="2000" b="1" spc="-20">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by</a:t>
            </a:r>
            <a:r>
              <a:rPr lang="en-US" sz="2000" spc="-20">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climate</a:t>
            </a:r>
            <a:r>
              <a:rPr lang="en-US" sz="2000" spc="-25">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change</a:t>
            </a:r>
            <a:r>
              <a:rPr lang="en-US" sz="2000" spc="-30">
                <a:effectLst/>
                <a:latin typeface="+mj-lt"/>
                <a:ea typeface="Symbol" panose="05050102010706020507" pitchFamily="18" charset="2"/>
                <a:cs typeface="Calibri" panose="020F0502020204030204" pitchFamily="34" charset="0"/>
              </a:rPr>
              <a:t> </a:t>
            </a:r>
            <a:r>
              <a:rPr lang="en-US" sz="2000">
                <a:effectLst/>
                <a:latin typeface="+mj-lt"/>
                <a:ea typeface="Symbol" panose="05050102010706020507" pitchFamily="18" charset="2"/>
                <a:cs typeface="Calibri" panose="020F0502020204030204" pitchFamily="34" charset="0"/>
              </a:rPr>
              <a:t>and de-energization impacts with already vulnerable populations and too few ratepayers; and</a:t>
            </a:r>
          </a:p>
          <a:p>
            <a:pPr lvl="1">
              <a:spcBef>
                <a:spcPts val="0"/>
              </a:spcBef>
              <a:spcAft>
                <a:spcPts val="600"/>
              </a:spcAft>
            </a:pPr>
            <a:endParaRPr lang="en-US" sz="800">
              <a:latin typeface="+mj-lt"/>
              <a:cs typeface="Calibri" panose="020F0502020204030204" pitchFamily="34" charset="0"/>
            </a:endParaRPr>
          </a:p>
          <a:p>
            <a:pPr lvl="1">
              <a:spcBef>
                <a:spcPts val="0"/>
              </a:spcBef>
              <a:spcAft>
                <a:spcPts val="600"/>
              </a:spcAft>
            </a:pPr>
            <a:r>
              <a:rPr lang="en-US" sz="2000" b="1">
                <a:latin typeface="+mj-lt"/>
                <a:cs typeface="Calibri" panose="020F0502020204030204" pitchFamily="34" charset="0"/>
              </a:rPr>
              <a:t>Inform future regulatory action</a:t>
            </a:r>
            <a:r>
              <a:rPr lang="en-US" sz="2000">
                <a:latin typeface="+mj-lt"/>
                <a:cs typeface="Calibri" panose="020F0502020204030204" pitchFamily="34" charset="0"/>
              </a:rPr>
              <a:t> for the benefit of all customers.</a:t>
            </a:r>
          </a:p>
          <a:p>
            <a:pPr marL="0" indent="0" rtl="0" fontAlgn="ctr">
              <a:spcBef>
                <a:spcPts val="0"/>
              </a:spcBef>
              <a:spcAft>
                <a:spcPts val="0"/>
              </a:spcAft>
              <a:buNone/>
            </a:pPr>
            <a:endParaRPr lang="en-US"/>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a:xfrm>
            <a:off x="11268738" y="6328443"/>
            <a:ext cx="382493" cy="168895"/>
          </a:xfrm>
        </p:spPr>
        <p:txBody>
          <a:bodyPr/>
          <a:lstStyle/>
          <a:p>
            <a:fld id="{1C4126A1-9282-4A82-AC02-A59AF4A969C8}" type="slidenum">
              <a:rPr lang="en-US" smtClean="0"/>
              <a:t>39</a:t>
            </a:fld>
            <a:endParaRPr lang="en-US"/>
          </a:p>
        </p:txBody>
      </p:sp>
    </p:spTree>
    <p:extLst>
      <p:ext uri="{BB962C8B-B14F-4D97-AF65-F5344CB8AC3E}">
        <p14:creationId xmlns:p14="http://schemas.microsoft.com/office/powerpoint/2010/main" val="27962207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609600" y="183216"/>
            <a:ext cx="10972800" cy="636361"/>
          </a:xfrm>
        </p:spPr>
        <p:txBody>
          <a:bodyPr/>
          <a:lstStyle/>
          <a:p>
            <a:r>
              <a:rPr lang="en-US" dirty="0"/>
              <a:t>Project Criteria</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609600" y="890021"/>
            <a:ext cx="11277600" cy="4644484"/>
          </a:xfrm>
        </p:spPr>
        <p:txBody>
          <a:bodyPr>
            <a:noAutofit/>
          </a:bodyPr>
          <a:lstStyle/>
          <a:p>
            <a:pPr marL="0" indent="0">
              <a:spcAft>
                <a:spcPts val="600"/>
              </a:spcAft>
              <a:buNone/>
            </a:pPr>
            <a:r>
              <a:rPr lang="en-US" sz="2000">
                <a:latin typeface="+mj-lt"/>
                <a:ea typeface="Calibri" panose="020F0502020204030204" pitchFamily="34" charset="0"/>
                <a:cs typeface="Calibri" panose="020F0502020204030204" pitchFamily="34" charset="0"/>
              </a:rPr>
              <a:t>Located in disadvantaged and vulnerable community or eligible facilities serving these communities.</a:t>
            </a:r>
          </a:p>
          <a:p>
            <a:pPr marL="0" indent="0">
              <a:spcBef>
                <a:spcPts val="0"/>
              </a:spcBef>
              <a:spcAft>
                <a:spcPts val="600"/>
              </a:spcAft>
              <a:buNone/>
            </a:pPr>
            <a:endParaRPr lang="en-US" sz="800">
              <a:latin typeface="+mj-lt"/>
              <a:ea typeface="Calibri" panose="020F0502020204030204" pitchFamily="34" charset="0"/>
              <a:cs typeface="Calibri" panose="020F0502020204030204" pitchFamily="34" charset="0"/>
            </a:endParaRPr>
          </a:p>
          <a:p>
            <a:pPr marL="0" indent="0">
              <a:spcBef>
                <a:spcPts val="0"/>
              </a:spcBef>
              <a:spcAft>
                <a:spcPts val="600"/>
              </a:spcAft>
              <a:buNone/>
            </a:pPr>
            <a:r>
              <a:rPr lang="en-US" sz="2000">
                <a:effectLst/>
                <a:latin typeface="+mj-lt"/>
                <a:ea typeface="Calibri" panose="020F0502020204030204" pitchFamily="34" charset="0"/>
                <a:cs typeface="Calibri" panose="020F0502020204030204" pitchFamily="34" charset="0"/>
              </a:rPr>
              <a:t>Located in an area at higher risk of electrical outages:</a:t>
            </a:r>
          </a:p>
          <a:p>
            <a:pPr marL="0" indent="0">
              <a:spcBef>
                <a:spcPts val="0"/>
              </a:spcBef>
              <a:spcAft>
                <a:spcPts val="600"/>
              </a:spcAft>
              <a:buNone/>
            </a:pPr>
            <a:endParaRPr lang="en-US" sz="800">
              <a:effectLst/>
              <a:latin typeface="+mj-lt"/>
              <a:ea typeface="Calibri" panose="020F0502020204030204" pitchFamily="34" charset="0"/>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effectLst/>
                <a:latin typeface="+mj-lt"/>
                <a:ea typeface="Times New Roman" panose="02020603050405020304" pitchFamily="18" charset="0"/>
                <a:cs typeface="Calibri" panose="020F0502020204030204" pitchFamily="34" charset="0"/>
              </a:rPr>
              <a:t>Tier 2 or Tier 3 High Fire Threat District</a:t>
            </a:r>
          </a:p>
          <a:p>
            <a:pPr marL="685800" lvl="1" indent="-342900">
              <a:spcBef>
                <a:spcPts val="0"/>
              </a:spcBef>
              <a:spcAft>
                <a:spcPts val="600"/>
              </a:spcAft>
              <a:buFont typeface="Symbol" panose="05050102010706020507" pitchFamily="18" charset="2"/>
              <a:buChar char=""/>
            </a:pPr>
            <a:endParaRPr lang="en-US" sz="800" i="1">
              <a:latin typeface="+mj-lt"/>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latin typeface="+mj-lt"/>
                <a:ea typeface="Times New Roman" panose="02020603050405020304" pitchFamily="18" charset="0"/>
                <a:cs typeface="Calibri" panose="020F0502020204030204" pitchFamily="34" charset="0"/>
              </a:rPr>
              <a:t>A</a:t>
            </a:r>
            <a:r>
              <a:rPr lang="en-US" sz="2000">
                <a:effectLst/>
                <a:latin typeface="+mj-lt"/>
                <a:ea typeface="Times New Roman" panose="02020603050405020304" pitchFamily="18" charset="0"/>
                <a:cs typeface="Calibri" panose="020F0502020204030204" pitchFamily="34" charset="0"/>
              </a:rPr>
              <a:t>rea that experienced a prior PSPS event; </a:t>
            </a:r>
          </a:p>
          <a:p>
            <a:pPr marL="685800" lvl="1" indent="-342900">
              <a:spcBef>
                <a:spcPts val="0"/>
              </a:spcBef>
              <a:spcAft>
                <a:spcPts val="600"/>
              </a:spcAft>
              <a:buFont typeface="Symbol" panose="05050102010706020507" pitchFamily="18" charset="2"/>
              <a:buChar char=""/>
            </a:pPr>
            <a:endParaRPr lang="en-US" sz="800">
              <a:effectLst/>
              <a:latin typeface="+mj-lt"/>
              <a:ea typeface="Times New Roman" panose="02020603050405020304" pitchFamily="18" charset="0"/>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effectLst/>
                <a:latin typeface="+mj-lt"/>
                <a:ea typeface="Times New Roman" panose="02020603050405020304" pitchFamily="18" charset="0"/>
                <a:cs typeface="Calibri" panose="020F0502020204030204" pitchFamily="34" charset="0"/>
              </a:rPr>
              <a:t>Location prone to strong, damaging earthquakes; or </a:t>
            </a:r>
          </a:p>
          <a:p>
            <a:pPr marL="685800" lvl="1" indent="-342900">
              <a:spcBef>
                <a:spcPts val="0"/>
              </a:spcBef>
              <a:spcAft>
                <a:spcPts val="600"/>
              </a:spcAft>
              <a:buFont typeface="Symbol" panose="05050102010706020507" pitchFamily="18" charset="2"/>
              <a:buChar char=""/>
            </a:pPr>
            <a:endParaRPr lang="en-US" sz="800">
              <a:effectLst/>
              <a:latin typeface="+mj-lt"/>
              <a:ea typeface="Times New Roman" panose="02020603050405020304" pitchFamily="18" charset="0"/>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effectLst/>
                <a:latin typeface="+mj-lt"/>
                <a:ea typeface="Times New Roman" panose="02020603050405020304" pitchFamily="18" charset="0"/>
                <a:cs typeface="Calibri" panose="020F0502020204030204" pitchFamily="34" charset="0"/>
              </a:rPr>
              <a:t>Receives service from top one percent of worst performing circuits for reliability.  </a:t>
            </a:r>
          </a:p>
          <a:p>
            <a:pPr marL="0" lvl="1" indent="0">
              <a:spcBef>
                <a:spcPts val="0"/>
              </a:spcBef>
              <a:spcAft>
                <a:spcPts val="600"/>
              </a:spcAft>
              <a:buNone/>
            </a:pPr>
            <a:endParaRPr lang="en-US" sz="800">
              <a:effectLst/>
              <a:latin typeface="+mj-lt"/>
              <a:ea typeface="Times New Roman" panose="02020603050405020304" pitchFamily="18" charset="0"/>
              <a:cs typeface="Calibri" panose="020F0502020204030204" pitchFamily="34" charset="0"/>
            </a:endParaRPr>
          </a:p>
          <a:p>
            <a:pPr marL="0" indent="0">
              <a:spcBef>
                <a:spcPts val="0"/>
              </a:spcBef>
              <a:spcAft>
                <a:spcPts val="600"/>
              </a:spcAft>
              <a:buNone/>
            </a:pPr>
            <a:r>
              <a:rPr lang="en-US" sz="2000">
                <a:latin typeface="+mj-lt"/>
                <a:cs typeface="Calibri" panose="020F0502020204030204" pitchFamily="34" charset="0"/>
              </a:rPr>
              <a:t>Be a community microgrid that:</a:t>
            </a:r>
          </a:p>
          <a:p>
            <a:pPr marL="0" indent="0">
              <a:spcBef>
                <a:spcPts val="0"/>
              </a:spcBef>
              <a:spcAft>
                <a:spcPts val="600"/>
              </a:spcAft>
              <a:buNone/>
            </a:pPr>
            <a:endParaRPr lang="en-US" sz="800">
              <a:latin typeface="+mj-lt"/>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latin typeface="+mj-lt"/>
                <a:cs typeface="Calibri" panose="020F0502020204030204" pitchFamily="34" charset="0"/>
              </a:rPr>
              <a:t>Interconnects to a distribution line operating at 50 kilovolts or below;</a:t>
            </a:r>
          </a:p>
          <a:p>
            <a:pPr marL="685800" lvl="1" indent="-342900">
              <a:spcBef>
                <a:spcPts val="0"/>
              </a:spcBef>
              <a:spcAft>
                <a:spcPts val="600"/>
              </a:spcAft>
              <a:buFont typeface="Symbol" panose="05050102010706020507" pitchFamily="18" charset="2"/>
              <a:buChar char=""/>
            </a:pPr>
            <a:endParaRPr lang="en-US" sz="800">
              <a:latin typeface="+mj-lt"/>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latin typeface="+mj-lt"/>
                <a:cs typeface="Calibri" panose="020F0502020204030204" pitchFamily="34" charset="0"/>
              </a:rPr>
              <a:t>Provides a minimum of 24 consecutive hours of energy in island mode; and</a:t>
            </a:r>
          </a:p>
          <a:p>
            <a:pPr marL="685800" lvl="1" indent="-342900">
              <a:spcBef>
                <a:spcPts val="0"/>
              </a:spcBef>
              <a:spcAft>
                <a:spcPts val="600"/>
              </a:spcAft>
              <a:buFont typeface="Symbol" panose="05050102010706020507" pitchFamily="18" charset="2"/>
              <a:buChar char=""/>
            </a:pPr>
            <a:endParaRPr lang="en-US" sz="800">
              <a:latin typeface="+mj-lt"/>
              <a:cs typeface="Calibri" panose="020F0502020204030204" pitchFamily="34" charset="0"/>
            </a:endParaRPr>
          </a:p>
          <a:p>
            <a:pPr marL="685800" lvl="1" indent="-342900">
              <a:spcBef>
                <a:spcPts val="0"/>
              </a:spcBef>
              <a:spcAft>
                <a:spcPts val="600"/>
              </a:spcAft>
              <a:buFont typeface="Symbol" panose="05050102010706020507" pitchFamily="18" charset="2"/>
              <a:buChar char=""/>
            </a:pPr>
            <a:r>
              <a:rPr lang="en-US" sz="2000">
                <a:latin typeface="+mj-lt"/>
                <a:cs typeface="Calibri" panose="020F0502020204030204" pitchFamily="34" charset="0"/>
              </a:rPr>
              <a:t>Aggregate emissions in island mode are no greater than equivalent grid power. </a:t>
            </a:r>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p:txBody>
          <a:bodyPr/>
          <a:lstStyle/>
          <a:p>
            <a:fld id="{1C4126A1-9282-4A82-AC02-A59AF4A969C8}" type="slidenum">
              <a:rPr lang="en-US" smtClean="0"/>
              <a:t>40</a:t>
            </a:fld>
            <a:endParaRPr lang="en-US"/>
          </a:p>
        </p:txBody>
      </p:sp>
    </p:spTree>
    <p:extLst>
      <p:ext uri="{BB962C8B-B14F-4D97-AF65-F5344CB8AC3E}">
        <p14:creationId xmlns:p14="http://schemas.microsoft.com/office/powerpoint/2010/main" val="29105942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609600" y="183216"/>
            <a:ext cx="10972800" cy="636361"/>
          </a:xfrm>
        </p:spPr>
        <p:txBody>
          <a:bodyPr/>
          <a:lstStyle/>
          <a:p>
            <a:r>
              <a:rPr lang="en-US" dirty="0"/>
              <a:t>Five-Stage Process</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609600" y="819577"/>
            <a:ext cx="11202955" cy="4351338"/>
          </a:xfrm>
        </p:spPr>
        <p:txBody>
          <a:bodyPr>
            <a:noAutofit/>
          </a:bodyPr>
          <a:lstStyle/>
          <a:p>
            <a:pPr marL="342900" marR="0" lvl="0" indent="-342900">
              <a:lnSpc>
                <a:spcPct val="110000"/>
              </a:lnSpc>
              <a:spcBef>
                <a:spcPts val="0"/>
              </a:spcBef>
              <a:spcAft>
                <a:spcPts val="0"/>
              </a:spcAft>
              <a:buFont typeface="Symbol" panose="05050102010706020507" pitchFamily="18" charset="2"/>
              <a:buChar char=""/>
            </a:pPr>
            <a:r>
              <a:rPr lang="en-US" sz="2000" u="sng">
                <a:effectLst/>
                <a:latin typeface="+mj-lt"/>
                <a:ea typeface="Times New Roman" panose="02020603050405020304" pitchFamily="18" charset="0"/>
                <a:cs typeface="Calibri" panose="020F0502020204030204" pitchFamily="34" charset="0"/>
              </a:rPr>
              <a:t>Community Outreach:</a:t>
            </a:r>
            <a:r>
              <a:rPr lang="en-US" sz="2000">
                <a:effectLst/>
                <a:latin typeface="+mj-lt"/>
                <a:ea typeface="Times New Roman" panose="02020603050405020304" pitchFamily="18" charset="0"/>
                <a:cs typeface="Calibri" panose="020F0502020204030204" pitchFamily="34" charset="0"/>
              </a:rPr>
              <a:t>  On-the-ground, organized effort to increase awareness and understanding of the MIP to encourage disadvantaged and vulnerable community participation. </a:t>
            </a:r>
          </a:p>
          <a:p>
            <a:pPr marL="0" marR="0" lvl="0" indent="0">
              <a:spcBef>
                <a:spcPts val="0"/>
              </a:spcBef>
              <a:spcAft>
                <a:spcPts val="600"/>
              </a:spcAft>
              <a:buNone/>
            </a:pPr>
            <a:endParaRPr lang="en-US" sz="800">
              <a:effectLst/>
              <a:latin typeface="+mj-lt"/>
              <a:ea typeface="Times New Roman" panose="02020603050405020304" pitchFamily="18" charset="0"/>
              <a:cs typeface="Calibri" panose="020F0502020204030204" pitchFamily="34" charset="0"/>
            </a:endParaRPr>
          </a:p>
          <a:p>
            <a:pPr marL="342900" marR="0" lvl="0" indent="-342900">
              <a:lnSpc>
                <a:spcPct val="110000"/>
              </a:lnSpc>
              <a:spcBef>
                <a:spcPts val="0"/>
              </a:spcBef>
              <a:spcAft>
                <a:spcPts val="0"/>
              </a:spcAft>
              <a:buFont typeface="Symbol" panose="05050102010706020507" pitchFamily="18" charset="2"/>
              <a:buChar char=""/>
            </a:pPr>
            <a:r>
              <a:rPr lang="en-US" sz="2000" u="sng">
                <a:effectLst/>
                <a:latin typeface="+mj-lt"/>
                <a:ea typeface="Times New Roman" panose="02020603050405020304" pitchFamily="18" charset="0"/>
                <a:cs typeface="Calibri" panose="020F0502020204030204" pitchFamily="34" charset="0"/>
              </a:rPr>
              <a:t>Consultation and Application</a:t>
            </a:r>
            <a:r>
              <a:rPr lang="en-US" sz="2000">
                <a:effectLst/>
                <a:latin typeface="+mj-lt"/>
                <a:ea typeface="Times New Roman" panose="02020603050405020304" pitchFamily="18" charset="0"/>
                <a:cs typeface="Calibri" panose="020F0502020204030204" pitchFamily="34" charset="0"/>
              </a:rPr>
              <a:t>:  Support potential application submission by helping to identify resiliency options, MIP eligibility requirements, and community microgrid technical considerations. </a:t>
            </a:r>
          </a:p>
          <a:p>
            <a:pPr marL="0" marR="0" lvl="0" indent="0">
              <a:spcBef>
                <a:spcPts val="0"/>
              </a:spcBef>
              <a:spcAft>
                <a:spcPts val="600"/>
              </a:spcAft>
              <a:buNone/>
            </a:pPr>
            <a:endParaRPr lang="en-US" sz="800">
              <a:effectLst/>
              <a:latin typeface="+mj-lt"/>
              <a:ea typeface="Times New Roman" panose="02020603050405020304" pitchFamily="18" charset="0"/>
              <a:cs typeface="Calibri" panose="020F0502020204030204" pitchFamily="34" charset="0"/>
            </a:endParaRPr>
          </a:p>
          <a:p>
            <a:pPr marL="342900" marR="0" lvl="0" indent="-342900">
              <a:lnSpc>
                <a:spcPct val="110000"/>
              </a:lnSpc>
              <a:spcBef>
                <a:spcPts val="0"/>
              </a:spcBef>
              <a:spcAft>
                <a:spcPts val="0"/>
              </a:spcAft>
              <a:buFont typeface="Symbol" panose="05050102010706020507" pitchFamily="18" charset="2"/>
              <a:buChar char=""/>
            </a:pPr>
            <a:r>
              <a:rPr lang="en-US" sz="2000" u="sng">
                <a:effectLst/>
                <a:latin typeface="+mj-lt"/>
                <a:ea typeface="Times New Roman" panose="02020603050405020304" pitchFamily="18" charset="0"/>
                <a:cs typeface="Calibri" panose="020F0502020204030204" pitchFamily="34" charset="0"/>
              </a:rPr>
              <a:t>Application Evaluation:</a:t>
            </a:r>
            <a:r>
              <a:rPr lang="en-US" sz="2000">
                <a:effectLst/>
                <a:latin typeface="+mj-lt"/>
                <a:ea typeface="Times New Roman" panose="02020603050405020304" pitchFamily="18" charset="0"/>
                <a:cs typeface="Calibri" panose="020F0502020204030204" pitchFamily="34" charset="0"/>
              </a:rPr>
              <a:t>  Determine </a:t>
            </a:r>
            <a:r>
              <a:rPr lang="en-US" sz="2000">
                <a:latin typeface="+mj-lt"/>
                <a:ea typeface="Times New Roman" panose="02020603050405020304" pitchFamily="18" charset="0"/>
                <a:cs typeface="Calibri" panose="020F0502020204030204" pitchFamily="34" charset="0"/>
              </a:rPr>
              <a:t>application eligibility, project scoring and prioritization, MIP incentive awards, and identification of grid upgrades for interconnection and safe operation. </a:t>
            </a:r>
          </a:p>
          <a:p>
            <a:pPr marL="342900" marR="0" lvl="0" indent="-342900">
              <a:spcBef>
                <a:spcPts val="0"/>
              </a:spcBef>
              <a:spcAft>
                <a:spcPts val="600"/>
              </a:spcAft>
              <a:buFont typeface="Symbol" panose="05050102010706020507" pitchFamily="18" charset="2"/>
              <a:buChar char=""/>
            </a:pPr>
            <a:endParaRPr lang="en-US" sz="800">
              <a:effectLst/>
              <a:latin typeface="+mj-lt"/>
              <a:ea typeface="Times New Roman" panose="02020603050405020304" pitchFamily="18" charset="0"/>
              <a:cs typeface="Calibri" panose="020F0502020204030204" pitchFamily="34" charset="0"/>
            </a:endParaRPr>
          </a:p>
          <a:p>
            <a:pPr marL="342900" marR="0" lvl="0" indent="-342900">
              <a:lnSpc>
                <a:spcPct val="110000"/>
              </a:lnSpc>
              <a:spcBef>
                <a:spcPts val="0"/>
              </a:spcBef>
              <a:spcAft>
                <a:spcPts val="0"/>
              </a:spcAft>
              <a:buFont typeface="Symbol" panose="05050102010706020507" pitchFamily="18" charset="2"/>
              <a:buChar char=""/>
            </a:pPr>
            <a:r>
              <a:rPr lang="en-US" sz="2000" u="sng">
                <a:effectLst/>
                <a:latin typeface="+mj-lt"/>
                <a:ea typeface="Times New Roman" panose="02020603050405020304" pitchFamily="18" charset="0"/>
                <a:cs typeface="Calibri" panose="020F0502020204030204" pitchFamily="34" charset="0"/>
              </a:rPr>
              <a:t>Project Development</a:t>
            </a:r>
            <a:r>
              <a:rPr lang="en-US" sz="2000">
                <a:effectLst/>
                <a:latin typeface="+mj-lt"/>
                <a:ea typeface="Times New Roman" panose="02020603050405020304" pitchFamily="18" charset="0"/>
                <a:cs typeface="Calibri" panose="020F0502020204030204" pitchFamily="34" charset="0"/>
              </a:rPr>
              <a:t>:  Execution of a Microgrid Operating Agreement (MOA), project development leading to commercial operation, and establishment of project milestones to inform incentive award progress payments.</a:t>
            </a:r>
          </a:p>
          <a:p>
            <a:pPr marL="0" marR="0" lvl="0" indent="0">
              <a:spcBef>
                <a:spcPts val="0"/>
              </a:spcBef>
              <a:spcAft>
                <a:spcPts val="600"/>
              </a:spcAft>
              <a:buNone/>
            </a:pPr>
            <a:endParaRPr lang="en-US" sz="800">
              <a:effectLst/>
              <a:latin typeface="+mj-lt"/>
              <a:ea typeface="Times New Roman" panose="02020603050405020304" pitchFamily="18" charset="0"/>
              <a:cs typeface="Calibri" panose="020F0502020204030204" pitchFamily="34" charset="0"/>
            </a:endParaRPr>
          </a:p>
          <a:p>
            <a:pPr marL="342900" marR="0" lvl="0" indent="-342900">
              <a:lnSpc>
                <a:spcPct val="110000"/>
              </a:lnSpc>
              <a:spcBef>
                <a:spcPts val="0"/>
              </a:spcBef>
              <a:spcAft>
                <a:spcPts val="0"/>
              </a:spcAft>
              <a:buFont typeface="Symbol" panose="05050102010706020507" pitchFamily="18" charset="2"/>
              <a:buChar char=""/>
            </a:pPr>
            <a:r>
              <a:rPr lang="en-US" sz="2000" u="sng">
                <a:effectLst/>
                <a:latin typeface="+mj-lt"/>
                <a:ea typeface="Times New Roman" panose="02020603050405020304" pitchFamily="18" charset="0"/>
                <a:cs typeface="Calibri" panose="020F0502020204030204" pitchFamily="34" charset="0"/>
              </a:rPr>
              <a:t>Project Operations</a:t>
            </a:r>
            <a:r>
              <a:rPr lang="en-US" sz="2000">
                <a:effectLst/>
                <a:latin typeface="+mj-lt"/>
                <a:ea typeface="Times New Roman" panose="02020603050405020304" pitchFamily="18" charset="0"/>
                <a:cs typeface="Calibri" panose="020F0502020204030204" pitchFamily="34" charset="0"/>
              </a:rPr>
              <a:t>:  Operation of the MIP project in partnership with the utility and its safety and operational requirements.</a:t>
            </a:r>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p:txBody>
          <a:bodyPr/>
          <a:lstStyle/>
          <a:p>
            <a:fld id="{1C4126A1-9282-4A82-AC02-A59AF4A969C8}" type="slidenum">
              <a:rPr lang="en-US" smtClean="0"/>
              <a:t>41</a:t>
            </a:fld>
            <a:endParaRPr lang="en-US"/>
          </a:p>
        </p:txBody>
      </p:sp>
    </p:spTree>
    <p:extLst>
      <p:ext uri="{BB962C8B-B14F-4D97-AF65-F5344CB8AC3E}">
        <p14:creationId xmlns:p14="http://schemas.microsoft.com/office/powerpoint/2010/main" val="39995131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882F-A490-1D31-D4DC-8D83A37D7E0D}"/>
              </a:ext>
            </a:extLst>
          </p:cNvPr>
          <p:cNvSpPr>
            <a:spLocks noGrp="1"/>
          </p:cNvSpPr>
          <p:nvPr>
            <p:ph type="title"/>
          </p:nvPr>
        </p:nvSpPr>
        <p:spPr>
          <a:xfrm>
            <a:off x="609600" y="365125"/>
            <a:ext cx="10972800" cy="636361"/>
          </a:xfrm>
        </p:spPr>
        <p:txBody>
          <a:bodyPr/>
          <a:lstStyle/>
          <a:p>
            <a:r>
              <a:rPr lang="en-US" dirty="0"/>
              <a:t>MIP Handbook</a:t>
            </a:r>
          </a:p>
        </p:txBody>
      </p:sp>
      <p:sp>
        <p:nvSpPr>
          <p:cNvPr id="3" name="Content Placeholder 2">
            <a:extLst>
              <a:ext uri="{FF2B5EF4-FFF2-40B4-BE49-F238E27FC236}">
                <a16:creationId xmlns:a16="http://schemas.microsoft.com/office/drawing/2014/main" id="{F6C4A304-2BD8-FE69-595D-AC900C3B2D76}"/>
              </a:ext>
            </a:extLst>
          </p:cNvPr>
          <p:cNvSpPr>
            <a:spLocks noGrp="1"/>
          </p:cNvSpPr>
          <p:nvPr>
            <p:ph idx="1"/>
          </p:nvPr>
        </p:nvSpPr>
        <p:spPr>
          <a:xfrm>
            <a:off x="609599" y="1053385"/>
            <a:ext cx="10972800" cy="4751229"/>
          </a:xfrm>
        </p:spPr>
        <p:txBody>
          <a:bodyPr>
            <a:normAutofit fontScale="92500" lnSpcReduction="10000"/>
          </a:bodyPr>
          <a:lstStyle/>
          <a:p>
            <a:pPr marL="0" indent="0" fontAlgn="base">
              <a:lnSpc>
                <a:spcPct val="110000"/>
              </a:lnSpc>
              <a:spcBef>
                <a:spcPts val="0"/>
              </a:spcBef>
              <a:buNone/>
            </a:pPr>
            <a:r>
              <a:rPr lang="en-US" sz="2000">
                <a:latin typeface="+mj-lt"/>
                <a:cs typeface="Calibri" panose="020F0502020204030204" pitchFamily="34" charset="0"/>
              </a:rPr>
              <a:t>Each utility’s </a:t>
            </a:r>
            <a:r>
              <a:rPr lang="en-US" sz="2000">
                <a:effectLst/>
                <a:latin typeface="+mj-lt"/>
                <a:ea typeface="Times New Roman" panose="02020603050405020304" pitchFamily="18" charset="0"/>
                <a:cs typeface="Calibri" panose="020F0502020204030204" pitchFamily="34" charset="0"/>
              </a:rPr>
              <a:t>Microgrid Incentive Program Handbook will be made available on their website in early October 2023</a:t>
            </a:r>
            <a:r>
              <a:rPr lang="en-US" sz="2000">
                <a:latin typeface="+mj-lt"/>
                <a:cs typeface="Calibri" panose="020F0502020204030204" pitchFamily="34" charset="0"/>
              </a:rPr>
              <a:t>. </a:t>
            </a:r>
          </a:p>
          <a:p>
            <a:pPr marL="0" indent="0" fontAlgn="base">
              <a:lnSpc>
                <a:spcPct val="100000"/>
              </a:lnSpc>
              <a:spcBef>
                <a:spcPts val="0"/>
              </a:spcBef>
              <a:spcAft>
                <a:spcPts val="600"/>
              </a:spcAft>
              <a:buNone/>
            </a:pPr>
            <a:endParaRPr lang="en-US" sz="800">
              <a:latin typeface="+mj-lt"/>
              <a:cs typeface="Calibri" panose="020F0502020204030204" pitchFamily="34" charset="0"/>
            </a:endParaRPr>
          </a:p>
          <a:p>
            <a:pPr marL="0" indent="0" fontAlgn="base">
              <a:lnSpc>
                <a:spcPct val="100000"/>
              </a:lnSpc>
              <a:spcBef>
                <a:spcPts val="0"/>
              </a:spcBef>
              <a:buNone/>
            </a:pPr>
            <a:r>
              <a:rPr lang="en-US" sz="2000">
                <a:latin typeface="+mj-lt"/>
                <a:ea typeface="Times New Roman" panose="02020603050405020304" pitchFamily="18" charset="0"/>
                <a:cs typeface="Calibri" panose="020F0502020204030204" pitchFamily="34" charset="0"/>
              </a:rPr>
              <a:t>The handbook will include:</a:t>
            </a:r>
          </a:p>
          <a:p>
            <a:pPr marL="0" indent="0" fontAlgn="base">
              <a:lnSpc>
                <a:spcPct val="100000"/>
              </a:lnSpc>
              <a:spcBef>
                <a:spcPts val="0"/>
              </a:spcBef>
              <a:spcAft>
                <a:spcPts val="600"/>
              </a:spcAft>
              <a:buNone/>
            </a:pPr>
            <a:endParaRPr lang="en-US" sz="800">
              <a:latin typeface="+mj-lt"/>
              <a:cs typeface="Calibri" panose="020F0502020204030204" pitchFamily="34" charset="0"/>
            </a:endParaRPr>
          </a:p>
          <a:p>
            <a:pPr lvl="1" fontAlgn="base">
              <a:spcBef>
                <a:spcPts val="0"/>
              </a:spcBef>
            </a:pPr>
            <a:r>
              <a:rPr lang="en-US" sz="2000">
                <a:latin typeface="+mj-lt"/>
              </a:rPr>
              <a:t>An overview of how the MIP works;</a:t>
            </a:r>
          </a:p>
          <a:p>
            <a:pPr lvl="1" fontAlgn="base">
              <a:spcBef>
                <a:spcPts val="0"/>
              </a:spcBef>
              <a:spcAft>
                <a:spcPts val="600"/>
              </a:spcAft>
            </a:pPr>
            <a:endParaRPr lang="en-US" sz="800">
              <a:latin typeface="+mj-lt"/>
            </a:endParaRPr>
          </a:p>
          <a:p>
            <a:pPr lvl="1" fontAlgn="base">
              <a:lnSpc>
                <a:spcPct val="110000"/>
              </a:lnSpc>
              <a:spcBef>
                <a:spcPts val="0"/>
              </a:spcBef>
            </a:pPr>
            <a:r>
              <a:rPr lang="en-US" sz="2000">
                <a:latin typeface="+mj-lt"/>
              </a:rPr>
              <a:t>Information on community microgrid implementation, including key project design considerations;</a:t>
            </a:r>
          </a:p>
          <a:p>
            <a:pPr lvl="1" fontAlgn="base">
              <a:spcBef>
                <a:spcPts val="0"/>
              </a:spcBef>
              <a:spcAft>
                <a:spcPts val="600"/>
              </a:spcAft>
            </a:pPr>
            <a:endParaRPr lang="en-US" sz="800">
              <a:latin typeface="+mj-lt"/>
            </a:endParaRPr>
          </a:p>
          <a:p>
            <a:pPr lvl="1" fontAlgn="base">
              <a:spcBef>
                <a:spcPts val="0"/>
              </a:spcBef>
            </a:pPr>
            <a:r>
              <a:rPr lang="en-US" sz="2000">
                <a:latin typeface="+mj-lt"/>
              </a:rPr>
              <a:t>MIP application development grant information; </a:t>
            </a:r>
          </a:p>
          <a:p>
            <a:pPr lvl="1" fontAlgn="base">
              <a:spcBef>
                <a:spcPts val="0"/>
              </a:spcBef>
              <a:spcAft>
                <a:spcPts val="600"/>
              </a:spcAft>
            </a:pPr>
            <a:endParaRPr lang="en-US" sz="800">
              <a:latin typeface="+mj-lt"/>
            </a:endParaRPr>
          </a:p>
          <a:p>
            <a:pPr lvl="1" fontAlgn="base">
              <a:spcBef>
                <a:spcPts val="0"/>
              </a:spcBef>
            </a:pPr>
            <a:r>
              <a:rPr lang="en-US" sz="2000">
                <a:latin typeface="+mj-lt"/>
              </a:rPr>
              <a:t>Application intake window(s) information; </a:t>
            </a:r>
          </a:p>
          <a:p>
            <a:pPr lvl="1" fontAlgn="base">
              <a:spcBef>
                <a:spcPts val="0"/>
              </a:spcBef>
              <a:spcAft>
                <a:spcPts val="600"/>
              </a:spcAft>
            </a:pPr>
            <a:endParaRPr lang="en-US" sz="800">
              <a:latin typeface="+mj-lt"/>
            </a:endParaRPr>
          </a:p>
          <a:p>
            <a:pPr lvl="1" fontAlgn="base">
              <a:spcBef>
                <a:spcPts val="0"/>
              </a:spcBef>
            </a:pPr>
            <a:r>
              <a:rPr lang="en-US" sz="2000">
                <a:latin typeface="+mj-lt"/>
              </a:rPr>
              <a:t>Eligibility, scoring, and prioritization protocols;</a:t>
            </a:r>
          </a:p>
          <a:p>
            <a:pPr lvl="1" fontAlgn="base">
              <a:spcBef>
                <a:spcPts val="0"/>
              </a:spcBef>
              <a:spcAft>
                <a:spcPts val="600"/>
              </a:spcAft>
            </a:pPr>
            <a:endParaRPr lang="en-US" sz="800">
              <a:latin typeface="+mj-lt"/>
            </a:endParaRPr>
          </a:p>
          <a:p>
            <a:pPr lvl="1" fontAlgn="base">
              <a:spcBef>
                <a:spcPts val="0"/>
              </a:spcBef>
            </a:pPr>
            <a:r>
              <a:rPr lang="en-US" sz="2000">
                <a:latin typeface="+mj-lt"/>
              </a:rPr>
              <a:t>Timeline and instructions on moving through each step in the MIP lifecycle process;</a:t>
            </a:r>
          </a:p>
          <a:p>
            <a:pPr lvl="1" fontAlgn="base">
              <a:spcBef>
                <a:spcPts val="0"/>
              </a:spcBef>
              <a:spcAft>
                <a:spcPts val="600"/>
              </a:spcAft>
            </a:pPr>
            <a:endParaRPr lang="en-US" sz="800">
              <a:latin typeface="+mj-lt"/>
            </a:endParaRPr>
          </a:p>
          <a:p>
            <a:pPr lvl="1" fontAlgn="base">
              <a:spcBef>
                <a:spcPts val="0"/>
              </a:spcBef>
            </a:pPr>
            <a:r>
              <a:rPr lang="en-US" sz="2000">
                <a:latin typeface="+mj-lt"/>
              </a:rPr>
              <a:t>Special considerations for tribal governments; and</a:t>
            </a:r>
          </a:p>
          <a:p>
            <a:pPr lvl="1" fontAlgn="base">
              <a:spcBef>
                <a:spcPts val="0"/>
              </a:spcBef>
              <a:spcAft>
                <a:spcPts val="600"/>
              </a:spcAft>
            </a:pPr>
            <a:endParaRPr lang="en-US" sz="800">
              <a:latin typeface="+mj-lt"/>
            </a:endParaRPr>
          </a:p>
          <a:p>
            <a:pPr lvl="1" fontAlgn="base">
              <a:spcBef>
                <a:spcPts val="0"/>
              </a:spcBef>
            </a:pPr>
            <a:r>
              <a:rPr lang="en-US" sz="2000">
                <a:latin typeface="+mj-lt"/>
              </a:rPr>
              <a:t>A pro forma Microgrid Operating Agreement (MOA).</a:t>
            </a:r>
          </a:p>
          <a:p>
            <a:endParaRPr lang="en-US"/>
          </a:p>
          <a:p>
            <a:endParaRPr lang="en-US"/>
          </a:p>
        </p:txBody>
      </p:sp>
      <p:sp>
        <p:nvSpPr>
          <p:cNvPr id="4" name="Slide Number Placeholder 3">
            <a:extLst>
              <a:ext uri="{FF2B5EF4-FFF2-40B4-BE49-F238E27FC236}">
                <a16:creationId xmlns:a16="http://schemas.microsoft.com/office/drawing/2014/main" id="{DF0E273F-FC21-E443-237F-FF35C284E9AB}"/>
              </a:ext>
            </a:extLst>
          </p:cNvPr>
          <p:cNvSpPr>
            <a:spLocks noGrp="1"/>
          </p:cNvSpPr>
          <p:nvPr>
            <p:ph type="sldNum" sz="quarter" idx="12"/>
          </p:nvPr>
        </p:nvSpPr>
        <p:spPr/>
        <p:txBody>
          <a:bodyPr/>
          <a:lstStyle/>
          <a:p>
            <a:fld id="{1C4126A1-9282-4A82-AC02-A59AF4A969C8}" type="slidenum">
              <a:rPr lang="en-US" smtClean="0"/>
              <a:t>42</a:t>
            </a:fld>
            <a:endParaRPr lang="en-US"/>
          </a:p>
        </p:txBody>
      </p:sp>
    </p:spTree>
    <p:extLst>
      <p:ext uri="{BB962C8B-B14F-4D97-AF65-F5344CB8AC3E}">
        <p14:creationId xmlns:p14="http://schemas.microsoft.com/office/powerpoint/2010/main" val="26102551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2A66A-88D8-4EEB-ADA2-9A3235D581B9}"/>
              </a:ext>
              <a:ext uri="{C183D7F6-B498-43B3-948B-1728B52AA6E4}">
                <adec:decorative xmlns:adec="http://schemas.microsoft.com/office/drawing/2017/decorative" val="1"/>
              </a:ext>
            </a:extLst>
          </p:cNvPr>
          <p:cNvPicPr>
            <a:picLocks noChangeAspect="1"/>
          </p:cNvPicPr>
          <p:nvPr/>
        </p:nvPicPr>
        <p:blipFill rotWithShape="1">
          <a:blip r:embed="rId2">
            <a:biLevel thresh="50000"/>
            <a:alphaModFix amt="20000"/>
          </a:blip>
          <a:srcRect r="16819"/>
          <a:stretch/>
        </p:blipFill>
        <p:spPr>
          <a:xfrm>
            <a:off x="8389935" y="1143571"/>
            <a:ext cx="3802066" cy="4570857"/>
          </a:xfrm>
          <a:prstGeom prst="rect">
            <a:avLst/>
          </a:prstGeom>
        </p:spPr>
      </p:pic>
      <p:sp>
        <p:nvSpPr>
          <p:cNvPr id="7" name="Title 1">
            <a:extLst>
              <a:ext uri="{FF2B5EF4-FFF2-40B4-BE49-F238E27FC236}">
                <a16:creationId xmlns:a16="http://schemas.microsoft.com/office/drawing/2014/main" id="{1ED9B96C-32CF-4641-90C9-DC513CF72A41}"/>
              </a:ext>
            </a:extLst>
          </p:cNvPr>
          <p:cNvSpPr txBox="1">
            <a:spLocks noGrp="1"/>
          </p:cNvSpPr>
          <p:nvPr>
            <p:ph type="title" idx="4294967295"/>
          </p:nvPr>
        </p:nvSpPr>
        <p:spPr>
          <a:xfrm>
            <a:off x="967578" y="2833436"/>
            <a:ext cx="7045453" cy="184684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a:lstStyle>
          <a:p>
            <a:pPr marL="0" marR="0" lvl="0" indent="0" algn="l" defTabSz="914400" rtl="0" eaLnBrk="1" fontAlgn="b" latinLnBrk="0" hangingPunct="1">
              <a:lnSpc>
                <a:spcPct val="110000"/>
              </a:lnSpc>
              <a:spcBef>
                <a:spcPct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latin typeface="Century Gothic" panose="020F0302020204030204"/>
                <a:ea typeface="+mj-ea"/>
                <a:cs typeface="+mj-cs"/>
              </a:rPr>
              <a:t>Thank you</a:t>
            </a:r>
            <a:endParaRPr kumimoji="0" lang="en-US" sz="2000" b="1" i="0" u="none" strike="noStrike" kern="1200" cap="none" spc="0" normalizeH="0" baseline="0" noProof="0">
              <a:ln>
                <a:noFill/>
              </a:ln>
              <a:solidFill>
                <a:srgbClr val="FFFFFF"/>
              </a:solidFill>
              <a:effectLst/>
              <a:uLnTx/>
              <a:uFillTx/>
              <a:latin typeface="Century Gothic" panose="020F0302020204030204"/>
              <a:ea typeface="+mj-ea"/>
              <a:cs typeface="+mj-cs"/>
            </a:endParaRPr>
          </a:p>
        </p:txBody>
      </p:sp>
      <p:sp>
        <p:nvSpPr>
          <p:cNvPr id="2" name="Slide Number Placeholder 1">
            <a:extLst>
              <a:ext uri="{FF2B5EF4-FFF2-40B4-BE49-F238E27FC236}">
                <a16:creationId xmlns:a16="http://schemas.microsoft.com/office/drawing/2014/main" id="{9169C184-B15C-4591-9DAA-A8D963FC667B}"/>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FFFFFF"/>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43</a:t>
            </a:fld>
            <a:endParaRPr kumimoji="0" lang="en-US" sz="900" b="0" i="0" u="none" strike="noStrike" kern="1200" cap="none" spc="0" normalizeH="0" baseline="0" noProof="0">
              <a:ln>
                <a:noFill/>
              </a:ln>
              <a:solidFill>
                <a:srgbClr val="FFFFFF"/>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1133410985"/>
      </p:ext>
    </p:extLst>
  </p:cSld>
  <p:clrMapOvr>
    <a:masterClrMapping/>
  </p:clrMapOvr>
</p:sld>
</file>

<file path=ppt/theme/theme1.xml><?xml version="1.0" encoding="utf-8"?>
<a:theme xmlns:a="http://schemas.openxmlformats.org/drawingml/2006/main" name="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35CF9EEC-8673-4FC5-A48C-6CBEB65B59DC}" vid="{99AF4E60-237D-4144-9772-A5987632BA81}"/>
    </a:ext>
  </a:extLst>
</a:theme>
</file>

<file path=ppt/theme/theme2.xml><?xml version="1.0" encoding="utf-8"?>
<a:theme xmlns:a="http://schemas.openxmlformats.org/drawingml/2006/main" name="CPUC Pale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35CF9EEC-8673-4FC5-A48C-6CBEB65B59DC}" vid="{4B1BBC55-9BF7-4C21-8D10-0F895DC73692}"/>
    </a:ext>
  </a:extLst>
</a:theme>
</file>

<file path=ppt/theme/theme3.xml><?xml version="1.0" encoding="utf-8"?>
<a:theme xmlns:a="http://schemas.openxmlformats.org/drawingml/2006/main" name="CPUC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35CF9EEC-8673-4FC5-A48C-6CBEB65B59DC}" vid="{6F770E2C-9E48-44F0-9381-F07287BABA22}"/>
    </a:ext>
  </a:extLst>
</a:theme>
</file>

<file path=ppt/theme/theme4.xml><?xml version="1.0" encoding="utf-8"?>
<a:theme xmlns:a="http://schemas.openxmlformats.org/drawingml/2006/main" name="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35CF9EEC-8673-4FC5-A48C-6CBEB65B59DC}" vid="{B0FD50AC-C2BB-4F7C-A4A4-25DFB59F2C32}"/>
    </a:ext>
  </a:extLst>
</a:theme>
</file>

<file path=ppt/theme/theme5.xml><?xml version="1.0" encoding="utf-8"?>
<a:theme xmlns:a="http://schemas.openxmlformats.org/drawingml/2006/main" name="CPUC Dark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35CF9EEC-8673-4FC5-A48C-6CBEB65B59DC}" vid="{DE41EC83-0B61-4E31-851E-AD1EAEA1C774}"/>
    </a:ext>
  </a:extLst>
</a:theme>
</file>

<file path=ppt/theme/theme6.xml><?xml version="1.0" encoding="utf-8"?>
<a:theme xmlns:a="http://schemas.openxmlformats.org/drawingml/2006/main" name="1_CPUC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with_icons_0920" id="{4B1363E0-9DED-7A47-9677-EEDA6D530B37}" vid="{715EB800-4A20-BC42-AD60-A672CBE45537}"/>
    </a:ext>
  </a:extLst>
</a:theme>
</file>

<file path=ppt/theme/theme7.xml><?xml version="1.0" encoding="utf-8"?>
<a:theme xmlns:a="http://schemas.openxmlformats.org/drawingml/2006/main" name="1_CPUC Dark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with_icons_0920" id="{4B1363E0-9DED-7A47-9677-EEDA6D530B37}" vid="{EF392832-6316-5A45-92BF-1FC1B46254A5}"/>
    </a:ext>
  </a:extLst>
</a:theme>
</file>

<file path=ppt/theme/theme8.xml><?xml version="1.0" encoding="utf-8"?>
<a:theme xmlns:a="http://schemas.openxmlformats.org/drawingml/2006/main" name="1_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2C779445-2F03-8D4A-B4F7-1E330358FDF9}"/>
    </a:ext>
  </a:extLst>
</a:theme>
</file>

<file path=ppt/theme/theme9.xml><?xml version="1.0" encoding="utf-8"?>
<a:theme xmlns:a="http://schemas.openxmlformats.org/drawingml/2006/main" name="2_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29E3AA06-7F86-8540-9677-204F73111D28}"/>
    </a:ext>
  </a:extLst>
</a:theme>
</file>

<file path=ppt/theme/theme10.xml><?xml version="1.0" encoding="utf-8"?>
<a:theme xmlns:a="http://schemas.openxmlformats.org/drawingml/2006/main" name="1_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1B6200DE-6007-D643-9F5B-FC2D5D51F9D2}"/>
    </a:ext>
  </a:extLst>
</a:theme>
</file>

<file path=ppt/theme/theme11.xml><?xml version="1.0" encoding="utf-8"?>
<a:theme xmlns:a="http://schemas.openxmlformats.org/drawingml/2006/main" name="2_CPUC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70EBC58D-8193-694D-8A77-6CEE4514319D}"/>
    </a:ext>
  </a:extLst>
</a:theme>
</file>

<file path=ppt/theme/theme12.xml><?xml version="1.0" encoding="utf-8"?>
<a:theme xmlns:a="http://schemas.openxmlformats.org/drawingml/2006/main" name="2_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ildingDecarbCoalition-October102020Workshop" id="{F2F6FB7E-5E02-4E13-BDDF-06CF329E8433}" vid="{380C294B-572C-4E68-B145-5ABB26BC48EA}"/>
    </a:ext>
  </a:extLst>
</a:theme>
</file>

<file path=ppt/theme/theme13.xml><?xml version="1.0" encoding="utf-8"?>
<a:theme xmlns:a="http://schemas.openxmlformats.org/drawingml/2006/main" name="3_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ildingDecarbCoalition-October102020Workshop" id="{F2F6FB7E-5E02-4E13-BDDF-06CF329E8433}" vid="{2E1EBA78-9A0B-4023-A909-ECE42A75D9BA}"/>
    </a:ext>
  </a:ext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e5e22d63-cd76-4ad0-9cc0-8f2b2146ce9f">
      <UserInfo>
        <DisplayName/>
        <AccountId xsi:nil="true"/>
        <AccountType/>
      </UserInfo>
    </SharedWithUsers>
    <MediaLengthInSeconds xmlns="1f515989-4afe-4bfb-8869-4f44a11afb39" xsi:nil="true"/>
    <TaxCatchAll xmlns="e5e22d63-cd76-4ad0-9cc0-8f2b2146ce9f" xsi:nil="true"/>
    <lcf76f155ced4ddcb4097134ff3c332f xmlns="1f515989-4afe-4bfb-8869-4f44a11afb3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EDAF9F80FDE0E459E1A4ABBAD4741F7" ma:contentTypeVersion="14" ma:contentTypeDescription="Create a new document." ma:contentTypeScope="" ma:versionID="defbc4198adcc897b079b026f71f5613">
  <xsd:schema xmlns:xsd="http://www.w3.org/2001/XMLSchema" xmlns:xs="http://www.w3.org/2001/XMLSchema" xmlns:p="http://schemas.microsoft.com/office/2006/metadata/properties" xmlns:ns2="e5e22d63-cd76-4ad0-9cc0-8f2b2146ce9f" xmlns:ns3="1f515989-4afe-4bfb-8869-4f44a11afb39" targetNamespace="http://schemas.microsoft.com/office/2006/metadata/properties" ma:root="true" ma:fieldsID="af1e62eee8e8bee774d75a328b9bdbb9" ns2:_="" ns3:_="">
    <xsd:import namespace="e5e22d63-cd76-4ad0-9cc0-8f2b2146ce9f"/>
    <xsd:import namespace="1f515989-4afe-4bfb-8869-4f44a11afb39"/>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DateTaken" minOccurs="0"/>
                <xsd:element ref="ns3:MediaServiceLocation"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e22d63-cd76-4ad0-9cc0-8f2b2146ce9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4dd8a72-922f-41b4-8eea-d4afec549737}" ma:internalName="TaxCatchAll" ma:showField="CatchAllData" ma:web="e5e22d63-cd76-4ad0-9cc0-8f2b2146ce9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f515989-4afe-4bfb-8869-4f44a11afb39"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58c64cc-ee56-435d-b6d0-239f1a5e0d97"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A43229-596A-4737-81AB-74B1A3E565A5}">
  <ds:schemaRefs>
    <ds:schemaRef ds:uri="http://purl.org/dc/elements/1.1/"/>
    <ds:schemaRef ds:uri="http://www.w3.org/XML/1998/namespace"/>
    <ds:schemaRef ds:uri="http://purl.org/dc/terms/"/>
    <ds:schemaRef ds:uri="http://schemas.openxmlformats.org/package/2006/metadata/core-properties"/>
    <ds:schemaRef ds:uri="http://schemas.microsoft.com/office/2006/metadata/properties"/>
    <ds:schemaRef ds:uri="http://purl.org/dc/dcmitype/"/>
    <ds:schemaRef ds:uri="http://schemas.microsoft.com/office/infopath/2007/PartnerControls"/>
    <ds:schemaRef ds:uri="http://schemas.microsoft.com/office/2006/documentManagement/types"/>
    <ds:schemaRef ds:uri="1f515989-4afe-4bfb-8869-4f44a11afb39"/>
    <ds:schemaRef ds:uri="e5e22d63-cd76-4ad0-9cc0-8f2b2146ce9f"/>
  </ds:schemaRefs>
</ds:datastoreItem>
</file>

<file path=customXml/itemProps2.xml><?xml version="1.0" encoding="utf-8"?>
<ds:datastoreItem xmlns:ds="http://schemas.openxmlformats.org/officeDocument/2006/customXml" ds:itemID="{564C9AE1-3A74-4DBC-BEE5-5AF57BE87E7B}">
  <ds:schemaRefs>
    <ds:schemaRef ds:uri="1f515989-4afe-4bfb-8869-4f44a11afb39"/>
    <ds:schemaRef ds:uri="e5e22d63-cd76-4ad0-9cc0-8f2b2146ce9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596EB4B-70E8-4ADC-9E09-AC5C7859AE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TotalTime>
  <Words>3951</Words>
  <Application>Microsoft Office PowerPoint</Application>
  <PresentationFormat>Widescreen</PresentationFormat>
  <Paragraphs>490</Paragraphs>
  <Slides>43</Slides>
  <Notes>26</Notes>
  <HiddenSlides>0</HiddenSlides>
  <MMClips>0</MMClips>
  <ScaleCrop>false</ScaleCrop>
  <HeadingPairs>
    <vt:vector size="6" baseType="variant">
      <vt:variant>
        <vt:lpstr>Fonts Used</vt:lpstr>
      </vt:variant>
      <vt:variant>
        <vt:i4>8</vt:i4>
      </vt:variant>
      <vt:variant>
        <vt:lpstr>Theme</vt:lpstr>
      </vt:variant>
      <vt:variant>
        <vt:i4>13</vt:i4>
      </vt:variant>
      <vt:variant>
        <vt:lpstr>Slide Titles</vt:lpstr>
      </vt:variant>
      <vt:variant>
        <vt:i4>43</vt:i4>
      </vt:variant>
    </vt:vector>
  </HeadingPairs>
  <TitlesOfParts>
    <vt:vector size="64" baseType="lpstr">
      <vt:lpstr>Arial</vt:lpstr>
      <vt:lpstr>Book Antiqua</vt:lpstr>
      <vt:lpstr>Calibri</vt:lpstr>
      <vt:lpstr>Calibri Light</vt:lpstr>
      <vt:lpstr>Century Gothic</vt:lpstr>
      <vt:lpstr>Garamond</vt:lpstr>
      <vt:lpstr>Symbol</vt:lpstr>
      <vt:lpstr>Times New Roman</vt:lpstr>
      <vt:lpstr>CPUC White</vt:lpstr>
      <vt:lpstr>CPUC Pale Gold</vt:lpstr>
      <vt:lpstr>CPUC Gold</vt:lpstr>
      <vt:lpstr>CPUC Blue</vt:lpstr>
      <vt:lpstr>CPUC Dark Blue</vt:lpstr>
      <vt:lpstr>1_CPUC Gold</vt:lpstr>
      <vt:lpstr>1_CPUC Dark Blue</vt:lpstr>
      <vt:lpstr>1_CPUC Blue</vt:lpstr>
      <vt:lpstr>2_CPUC Blue</vt:lpstr>
      <vt:lpstr>1_CPUC White</vt:lpstr>
      <vt:lpstr>2_CPUC Gold</vt:lpstr>
      <vt:lpstr>2_CPUC White</vt:lpstr>
      <vt:lpstr>3_CPUC Blue</vt:lpstr>
      <vt:lpstr>Energy Division Low-Income Incentive Programs Presentation</vt:lpstr>
      <vt:lpstr>Agenda </vt:lpstr>
      <vt:lpstr>Energy Savings Assistance (ESA) Program</vt:lpstr>
      <vt:lpstr>Income-Qualified Programs </vt:lpstr>
      <vt:lpstr>High-level Summary of ESA changes</vt:lpstr>
      <vt:lpstr>ESA customer segmentation</vt:lpstr>
      <vt:lpstr>ESA Programs available in San Diego</vt:lpstr>
      <vt:lpstr>Net Billing Tariff (NBT)</vt:lpstr>
      <vt:lpstr>Customer-Sited Solar in California</vt:lpstr>
      <vt:lpstr>Governing Statute &amp; 2016 Decision</vt:lpstr>
      <vt:lpstr>Established New Export Compensation </vt:lpstr>
      <vt:lpstr>Applies New Import Rates</vt:lpstr>
      <vt:lpstr>Complements NEW Incentives</vt:lpstr>
      <vt:lpstr>NEM 1.0 and NEM 2.0 Customers – no changes</vt:lpstr>
      <vt:lpstr>Key Takeaways</vt:lpstr>
      <vt:lpstr>Disadvantaged Communities – Single-Family Solar Homes  (DAC-SASH)</vt:lpstr>
      <vt:lpstr>Disadvantaged Communities – Single-Family Solar Homes (DAC-SASH)</vt:lpstr>
      <vt:lpstr>Self-Generative Incentive Program (SGIP)</vt:lpstr>
      <vt:lpstr> About the Self-Generation Incentive Program (SGIP)</vt:lpstr>
      <vt:lpstr>SGIP Evaluation: GHG Emissions  Residential average summer weekday load shape with grid-scale emissions shape </vt:lpstr>
      <vt:lpstr>SGIP Evaluation: Summary Metrics</vt:lpstr>
      <vt:lpstr> Customer Equity Metrics Program Underperformance: How Can SGIP Do Better?</vt:lpstr>
      <vt:lpstr>AB 209 Funding</vt:lpstr>
      <vt:lpstr>Potential Implications for Low Income AB 209 Funding </vt:lpstr>
      <vt:lpstr> SGIP Rule Making ACR Oct 2022: Eight Issue Areas</vt:lpstr>
      <vt:lpstr>DACAG Comments on ACR</vt:lpstr>
      <vt:lpstr> Upcoming CPUC Decision in SGIP Proceeding</vt:lpstr>
      <vt:lpstr>Solar on Multifamily Affordable Housing (SOMAH) Program</vt:lpstr>
      <vt:lpstr>SOMAH</vt:lpstr>
      <vt:lpstr>SOMAH Eligibility &amp; Incentives</vt:lpstr>
      <vt:lpstr>SOMAH Virtual Net Energy Metering (VNEM) Tariff</vt:lpstr>
      <vt:lpstr>SOMAH Progress to Goal</vt:lpstr>
      <vt:lpstr>SOMAH Successes and Challenges</vt:lpstr>
      <vt:lpstr>SOMAH &amp; Tribal Communities</vt:lpstr>
      <vt:lpstr>SOMAH in San Diego</vt:lpstr>
      <vt:lpstr>Microgrid Incentive Program</vt:lpstr>
      <vt:lpstr>Overview of Microgrid Incentive Program (MIP)</vt:lpstr>
      <vt:lpstr>Microgrid Incentive Program Funding</vt:lpstr>
      <vt:lpstr>Program Objectives</vt:lpstr>
      <vt:lpstr>Project Criteria</vt:lpstr>
      <vt:lpstr>Five-Stage Process</vt:lpstr>
      <vt:lpstr>MIP Handbook</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Murimi, Dorothy@Energy</dc:creator>
  <cp:lastModifiedBy>Murimi, Dorothy@Energy</cp:lastModifiedBy>
  <cp:revision>6</cp:revision>
  <dcterms:created xsi:type="dcterms:W3CDTF">2020-06-22T18:15:28Z</dcterms:created>
  <dcterms:modified xsi:type="dcterms:W3CDTF">2023-04-20T08:22:37Z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0x0101006EDAF9F80FDE0E459E1A4ABBAD4741F7</vt:lpwstr>
  </property>
  <property fmtid="{D5CDD505-2E9C-101B-9397-08002B2CF9AE}" pid="3" name="Order">
    <vt:r8>810200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