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276" r:id="rId3"/>
    <p:sldId id="1022" r:id="rId4"/>
    <p:sldId id="1027" r:id="rId5"/>
    <p:sldId id="1034" r:id="rId6"/>
    <p:sldId id="261" r:id="rId7"/>
    <p:sldId id="1030" r:id="rId8"/>
    <p:sldId id="1031" r:id="rId9"/>
    <p:sldId id="1029" r:id="rId10"/>
    <p:sldId id="1035" r:id="rId11"/>
    <p:sldId id="281" r:id="rId12"/>
    <p:sldId id="1023" r:id="rId13"/>
    <p:sldId id="260" r:id="rId14"/>
    <p:sldId id="299" r:id="rId15"/>
    <p:sldId id="303" r:id="rId16"/>
    <p:sldId id="296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922"/>
    <a:srgbClr val="F69977"/>
    <a:srgbClr val="0D72B9"/>
    <a:srgbClr val="0952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063" autoAdjust="0"/>
    <p:restoredTop sz="94660"/>
  </p:normalViewPr>
  <p:slideViewPr>
    <p:cSldViewPr snapToGrid="0" snapToObjects="1">
      <p:cViewPr varScale="1">
        <p:scale>
          <a:sx n="141" d="100"/>
          <a:sy n="141" d="100"/>
        </p:scale>
        <p:origin x="200" y="6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75" d="100"/>
          <a:sy n="75" d="100"/>
        </p:scale>
        <p:origin x="2011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C8FF8E-8CC4-1D49-B6D9-DE20EAC6B561}" type="datetimeFigureOut">
              <a:rPr lang="en-US" smtClean="0"/>
              <a:t>6/23/23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BBA8DE-812D-7941-AD76-10F215B67D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11398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2E616F-FFB1-4D44-9539-9648106F1835}" type="datetimeFigureOut">
              <a:rPr lang="en-US" smtClean="0"/>
              <a:t>6/23/23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89B780-DA5E-9945-84BC-54241C91F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46844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2DC359-8364-483B-8779-11983D05185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502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-1.png"/>
          <p:cNvPicPr>
            <a:picLocks noChangeAspect="1"/>
          </p:cNvPicPr>
          <p:nvPr userDrawn="1"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101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0061" y="1975752"/>
            <a:ext cx="5674757" cy="1316831"/>
          </a:xfrm>
        </p:spPr>
        <p:txBody>
          <a:bodyPr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0062" y="3292583"/>
            <a:ext cx="5674756" cy="1314450"/>
          </a:xfrm>
        </p:spPr>
        <p:txBody>
          <a:bodyPr/>
          <a:lstStyle>
            <a:lvl1pPr marL="0" indent="0" algn="l">
              <a:buNone/>
              <a:defRPr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8" name="Picture 7" descr="WATT-web-rgb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9746"/>
            <a:ext cx="2280062" cy="2280062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0" y="4594623"/>
            <a:ext cx="9144000" cy="548877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tx2"/>
              </a:gs>
            </a:gsLst>
            <a:lin ang="10800000" scaled="0"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8469" y="4767263"/>
            <a:ext cx="2895600" cy="273844"/>
          </a:xfrm>
        </p:spPr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4767263"/>
            <a:ext cx="2133600" cy="273844"/>
          </a:xfrm>
        </p:spPr>
        <p:txBody>
          <a:bodyPr/>
          <a:lstStyle/>
          <a:p>
            <a:fld id="{CD7640A5-FB12-334C-A067-4A5A64E1E9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873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6101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0061" y="1975752"/>
            <a:ext cx="5674757" cy="1316831"/>
          </a:xfrm>
        </p:spPr>
        <p:txBody>
          <a:bodyPr/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0062" y="3292583"/>
            <a:ext cx="5674756" cy="1314450"/>
          </a:xfrm>
        </p:spPr>
        <p:txBody>
          <a:bodyPr/>
          <a:lstStyle>
            <a:lvl1pPr marL="0" indent="0" algn="l">
              <a:buNone/>
              <a:defRPr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8" name="Picture 7" descr="WATT-web-rgb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9746"/>
            <a:ext cx="2280062" cy="2280062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0" y="4594623"/>
            <a:ext cx="9144000" cy="548877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tx2"/>
              </a:gs>
            </a:gsLst>
            <a:lin ang="10800000" scaled="0"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8469" y="4767263"/>
            <a:ext cx="2895600" cy="273844"/>
          </a:xfrm>
        </p:spPr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4767263"/>
            <a:ext cx="2133600" cy="273844"/>
          </a:xfrm>
        </p:spPr>
        <p:txBody>
          <a:bodyPr/>
          <a:lstStyle/>
          <a:p>
            <a:fld id="{CD7640A5-FB12-334C-A067-4A5A64E1E9FE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WATT-web-white-01.png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107"/>
          <a:stretch/>
        </p:blipFill>
        <p:spPr>
          <a:xfrm>
            <a:off x="8234069" y="4657949"/>
            <a:ext cx="596900" cy="423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432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" y="205740"/>
            <a:ext cx="8135866" cy="53553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baseline="0">
                <a:solidFill>
                  <a:srgbClr val="09529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646" y="864454"/>
            <a:ext cx="7772400" cy="3661826"/>
          </a:xfrm>
        </p:spPr>
        <p:txBody>
          <a:bodyPr lIns="18288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297180" y="741270"/>
            <a:ext cx="8549640" cy="0"/>
          </a:xfrm>
          <a:prstGeom prst="line">
            <a:avLst/>
          </a:prstGeom>
          <a:ln w="38100">
            <a:solidFill>
              <a:srgbClr val="0952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8469" y="4767263"/>
            <a:ext cx="2895600" cy="273844"/>
          </a:xfrm>
        </p:spPr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4767263"/>
            <a:ext cx="2133600" cy="273844"/>
          </a:xfrm>
        </p:spPr>
        <p:txBody>
          <a:bodyPr/>
          <a:lstStyle/>
          <a:p>
            <a:fld id="{CD7640A5-FB12-334C-A067-4A5A64E1E9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017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768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63229"/>
            <a:ext cx="4038600" cy="353186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63229"/>
            <a:ext cx="4038600" cy="353186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© 2017 WATT Coalition</a:t>
            </a:r>
          </a:p>
        </p:txBody>
      </p:sp>
    </p:spTree>
    <p:extLst>
      <p:ext uri="{BB962C8B-B14F-4D97-AF65-F5344CB8AC3E}">
        <p14:creationId xmlns:p14="http://schemas.microsoft.com/office/powerpoint/2010/main" val="1757379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59858"/>
            <a:ext cx="4040188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 i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72907"/>
            <a:ext cx="4040188" cy="24818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359858"/>
            <a:ext cx="4041775" cy="479822"/>
          </a:xfrm>
        </p:spPr>
        <p:txBody>
          <a:bodyPr anchor="b">
            <a:noAutofit/>
          </a:bodyPr>
          <a:lstStyle>
            <a:lvl1pPr marL="0" indent="0">
              <a:buNone/>
              <a:defRPr sz="2000" b="1" i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72907"/>
            <a:ext cx="4041775" cy="24818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972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93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715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234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00450"/>
            <a:ext cx="6821488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9144000" cy="354568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025503"/>
            <a:ext cx="6821488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586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988820"/>
            <a:ext cx="6583680" cy="96012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>
              <a:lnSpc>
                <a:spcPct val="90000"/>
              </a:lnSpc>
              <a:defRPr lang="en-US" sz="2621" dirty="0">
                <a:solidFill>
                  <a:srgbClr val="09529F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017520"/>
            <a:ext cx="6583680" cy="548640"/>
          </a:xfrm>
        </p:spPr>
        <p:txBody>
          <a:bodyPr lIns="18288" anchor="ctr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747">
                <a:solidFill>
                  <a:srgbClr val="09529F"/>
                </a:solidFill>
                <a:latin typeface="+mj-lt"/>
              </a:defRPr>
            </a:lvl1pPr>
            <a:lvl2pPr marL="332832" indent="0" algn="ctr">
              <a:buNone/>
              <a:defRPr sz="1456"/>
            </a:lvl2pPr>
            <a:lvl3pPr marL="665665" indent="0" algn="ctr">
              <a:buNone/>
              <a:defRPr sz="1310"/>
            </a:lvl3pPr>
            <a:lvl4pPr marL="998497" indent="0" algn="ctr">
              <a:buNone/>
              <a:defRPr sz="1165"/>
            </a:lvl4pPr>
            <a:lvl5pPr marL="1331330" indent="0" algn="ctr">
              <a:buNone/>
              <a:defRPr sz="1165"/>
            </a:lvl5pPr>
            <a:lvl6pPr marL="1664162" indent="0" algn="ctr">
              <a:buNone/>
              <a:defRPr sz="1165"/>
            </a:lvl6pPr>
            <a:lvl7pPr marL="1996995" indent="0" algn="ctr">
              <a:buNone/>
              <a:defRPr sz="1165"/>
            </a:lvl7pPr>
            <a:lvl8pPr marL="2329827" indent="0" algn="ctr">
              <a:buNone/>
              <a:defRPr sz="1165"/>
            </a:lvl8pPr>
            <a:lvl9pPr marL="2662660" indent="0" algn="ctr">
              <a:buNone/>
              <a:defRPr sz="1165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1828800" y="3634740"/>
            <a:ext cx="2743200" cy="205740"/>
          </a:xfrm>
        </p:spPr>
        <p:txBody>
          <a:bodyPr lIns="27432" anchor="ctr">
            <a:noAutofit/>
          </a:bodyPr>
          <a:lstStyle>
            <a:lvl1pPr marL="0" indent="0">
              <a:spcBef>
                <a:spcPts val="0"/>
              </a:spcBef>
              <a:buNone/>
              <a:defRPr sz="1310" baseline="0">
                <a:solidFill>
                  <a:srgbClr val="09529F"/>
                </a:solidFill>
                <a:latin typeface="+mj-lt"/>
              </a:defRPr>
            </a:lvl1pPr>
          </a:lstStyle>
          <a:p>
            <a:pPr lvl="0"/>
            <a:r>
              <a:rPr lang="en-US" sz="1165" dirty="0">
                <a:latin typeface="+mj-lt"/>
              </a:rPr>
              <a:t>MMMM DD, YYYY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0625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60646" y="205740"/>
            <a:ext cx="7772400" cy="53553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baseline="0">
                <a:solidFill>
                  <a:srgbClr val="09529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8469" y="4767263"/>
            <a:ext cx="2895600" cy="273844"/>
          </a:xfrm>
        </p:spPr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4767263"/>
            <a:ext cx="2133600" cy="273844"/>
          </a:xfrm>
        </p:spPr>
        <p:txBody>
          <a:bodyPr/>
          <a:lstStyle/>
          <a:p>
            <a:fld id="{CD7640A5-FB12-334C-A067-4A5A64E1E9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7699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_Subtitle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297180" y="741270"/>
            <a:ext cx="8549640" cy="0"/>
          </a:xfrm>
          <a:prstGeom prst="line">
            <a:avLst/>
          </a:prstGeom>
          <a:ln w="38100">
            <a:solidFill>
              <a:srgbClr val="0952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97180" y="205740"/>
            <a:ext cx="8135866" cy="53553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baseline="0">
                <a:solidFill>
                  <a:srgbClr val="09529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660646" y="1276800"/>
            <a:ext cx="7772400" cy="3249480"/>
          </a:xfrm>
        </p:spPr>
        <p:txBody>
          <a:bodyPr lIns="18288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Subtitle 2"/>
          <p:cNvSpPr>
            <a:spLocks noGrp="1"/>
          </p:cNvSpPr>
          <p:nvPr>
            <p:ph type="subTitle" idx="13"/>
          </p:nvPr>
        </p:nvSpPr>
        <p:spPr>
          <a:xfrm>
            <a:off x="660646" y="796740"/>
            <a:ext cx="7772400" cy="480060"/>
          </a:xfrm>
        </p:spPr>
        <p:txBody>
          <a:bodyPr lIns="9144" anchor="t" anchorCtr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747">
                <a:solidFill>
                  <a:srgbClr val="818285"/>
                </a:solidFill>
                <a:latin typeface="+mj-lt"/>
              </a:defRPr>
            </a:lvl1pPr>
            <a:lvl2pPr marL="332832" indent="0" algn="ctr">
              <a:buNone/>
              <a:defRPr sz="1456"/>
            </a:lvl2pPr>
            <a:lvl3pPr marL="665665" indent="0" algn="ctr">
              <a:buNone/>
              <a:defRPr sz="1310"/>
            </a:lvl3pPr>
            <a:lvl4pPr marL="998497" indent="0" algn="ctr">
              <a:buNone/>
              <a:defRPr sz="1165"/>
            </a:lvl4pPr>
            <a:lvl5pPr marL="1331330" indent="0" algn="ctr">
              <a:buNone/>
              <a:defRPr sz="1165"/>
            </a:lvl5pPr>
            <a:lvl6pPr marL="1664162" indent="0" algn="ctr">
              <a:buNone/>
              <a:defRPr sz="1165"/>
            </a:lvl6pPr>
            <a:lvl7pPr marL="1996995" indent="0" algn="ctr">
              <a:buNone/>
              <a:defRPr sz="1165"/>
            </a:lvl7pPr>
            <a:lvl8pPr marL="2329827" indent="0" algn="ctr">
              <a:buNone/>
              <a:defRPr sz="1165"/>
            </a:lvl8pPr>
            <a:lvl9pPr marL="2662660" indent="0" algn="ctr">
              <a:buNone/>
              <a:defRPr sz="1165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5" name="Slide Number Placeholder 5"/>
          <p:cNvSpPr txBox="1">
            <a:spLocks/>
          </p:cNvSpPr>
          <p:nvPr userDrawn="1"/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b="1" kern="1200">
                <a:solidFill>
                  <a:schemeClr val="accent1"/>
                </a:solidFill>
                <a:latin typeface="+mn-lt"/>
                <a:ea typeface="+mn-ea"/>
                <a:cs typeface="Verdana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D7640A5-FB12-334C-A067-4A5A64E1E9F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8377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4594623"/>
            <a:ext cx="9144000" cy="548877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tx2"/>
              </a:gs>
            </a:gsLst>
            <a:lin ang="10800000" scaled="0"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2596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8469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bg2"/>
                </a:solidFill>
                <a:latin typeface="+mn-lt"/>
                <a:cs typeface="Verdana"/>
              </a:defRPr>
            </a:lvl1pPr>
          </a:lstStyle>
          <a:p>
            <a:r>
              <a:rPr lang="en-US"/>
              <a:t>© 2017 WATT Coalition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accent1"/>
                </a:solidFill>
                <a:latin typeface="+mn-lt"/>
                <a:cs typeface="Verdana"/>
              </a:defRPr>
            </a:lvl1pPr>
          </a:lstStyle>
          <a:p>
            <a:fld id="{CD7640A5-FB12-334C-A067-4A5A64E1E9F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WATT-web-white-01.png"/>
          <p:cNvPicPr>
            <a:picLocks noChangeAspect="1"/>
          </p:cNvPicPr>
          <p:nvPr userDrawn="1"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107"/>
          <a:stretch/>
        </p:blipFill>
        <p:spPr>
          <a:xfrm>
            <a:off x="8234069" y="4657949"/>
            <a:ext cx="596900" cy="423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307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3" r:id="rId3"/>
    <p:sldLayoutId id="2147483650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61" r:id="rId11"/>
    <p:sldLayoutId id="2147483664" r:id="rId12"/>
    <p:sldLayoutId id="2147483665" r:id="rId13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200" b="1" i="0" kern="1200">
          <a:solidFill>
            <a:srgbClr val="0D72B9"/>
          </a:solidFill>
          <a:latin typeface="+mj-lt"/>
          <a:ea typeface="+mj-ea"/>
          <a:cs typeface="Verdana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2"/>
          </a:solidFill>
          <a:latin typeface="+mn-lt"/>
          <a:ea typeface="+mn-ea"/>
          <a:cs typeface="Verdana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2"/>
          </a:solidFill>
          <a:latin typeface="+mn-lt"/>
          <a:ea typeface="+mn-ea"/>
          <a:cs typeface="Verdana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2"/>
          </a:solidFill>
          <a:latin typeface="+mn-lt"/>
          <a:ea typeface="+mn-ea"/>
          <a:cs typeface="Verdana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2"/>
          </a:solidFill>
          <a:latin typeface="+mn-lt"/>
          <a:ea typeface="+mn-ea"/>
          <a:cs typeface="Verdana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2"/>
          </a:solidFill>
          <a:latin typeface="+mn-lt"/>
          <a:ea typeface="+mn-ea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caiso.com/InitiativeDocuments/ISO-Board-Approved-2022-2023-Transmission-Plan.pdf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att-transmission.org/watt-comments-on-generator-interconnection-nopr/" TargetMode="External"/><Relationship Id="rId7" Type="http://schemas.openxmlformats.org/officeDocument/2006/relationships/hyperlink" Target="https://watt-transmission.org/guide-to-federal-funding-for-grid-enhancing-technologies/" TargetMode="External"/><Relationship Id="rId2" Type="http://schemas.openxmlformats.org/officeDocument/2006/relationships/hyperlink" Target="https://watt-transmission.org/comments-filed-to-ferc-in-transmission-planning-nopr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att-transmission.org/wp-content/uploads/2023/03/WATT-Comments-AD22-8-000-Transmission-and-Cost-Management-Filed.pdf" TargetMode="External"/><Relationship Id="rId5" Type="http://schemas.openxmlformats.org/officeDocument/2006/relationships/hyperlink" Target="https://watt-transmission.org/ferc-deep-dive-on-performance-incentives-raises-few-challenges-no-alternatives/" TargetMode="External"/><Relationship Id="rId4" Type="http://schemas.openxmlformats.org/officeDocument/2006/relationships/hyperlink" Target="https://watt-transmission.org/wp-content/uploads/2022/04/DLR-NOI-Comments-WATT-ACP-AEE-SEIA.pdf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https://watt-transmission.org/unlocking-the-queue/" TargetMode="Externa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https://www.nationalgrid.com/stories/journey-to-net-zero-stories/working-smarter-get-net-zero" TargetMode="Externa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https://www.elia.be/en/infrastructure-and-projects/our-infrastructure/dynamic-line-rating" TargetMode="Externa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https://watt-transmission.org/ferc-technical-conference-features-data-on-increasing-congestions-costs-and-validation-of-gets-solutions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22098-9E4F-4782-AF31-35D8BB7418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2392" y="1254919"/>
            <a:ext cx="6521039" cy="1316831"/>
          </a:xfrm>
        </p:spPr>
        <p:txBody>
          <a:bodyPr/>
          <a:lstStyle/>
          <a:p>
            <a:br>
              <a:rPr lang="en-US" dirty="0"/>
            </a:br>
            <a:br>
              <a:rPr lang="en-US" dirty="0"/>
            </a:br>
            <a:r>
              <a:rPr lang="en-US" dirty="0"/>
              <a:t>Grid Enhancing Technologies</a:t>
            </a:r>
            <a:br>
              <a:rPr lang="en-US" dirty="0"/>
            </a:br>
            <a:r>
              <a:rPr lang="en-US" sz="2400" b="0" dirty="0"/>
              <a:t>- Interconnection</a:t>
            </a:r>
            <a:br>
              <a:rPr lang="en-US" sz="2400" b="0" dirty="0"/>
            </a:br>
            <a:r>
              <a:rPr lang="en-US" sz="2400" b="0" dirty="0"/>
              <a:t>- ISO/RTO action</a:t>
            </a:r>
            <a:br>
              <a:rPr lang="en-US" sz="2400" b="0" dirty="0"/>
            </a:br>
            <a:r>
              <a:rPr lang="en-US" sz="2400" b="0" dirty="0"/>
              <a:t>- Federal policy proposals and action</a:t>
            </a:r>
            <a:br>
              <a:rPr lang="en-US" dirty="0"/>
            </a:br>
            <a:br>
              <a:rPr lang="en-US" dirty="0"/>
            </a:br>
            <a:r>
              <a:rPr lang="en-US" sz="2400" dirty="0"/>
              <a:t>Julia </a:t>
            </a:r>
            <a:r>
              <a:rPr lang="en-US" sz="2400" dirty="0" err="1"/>
              <a:t>Selker</a:t>
            </a:r>
            <a:br>
              <a:rPr lang="en-US" sz="2400" dirty="0"/>
            </a:br>
            <a:r>
              <a:rPr lang="en-US" sz="1800" dirty="0"/>
              <a:t>Working for Advanced Transmission Technologies (WATT) Coalition</a:t>
            </a:r>
            <a:br>
              <a:rPr lang="en-US" sz="1800" dirty="0"/>
            </a:br>
            <a:r>
              <a:rPr lang="en-US" sz="1800" dirty="0"/>
              <a:t>June 27, 2023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47892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4733" y="205740"/>
            <a:ext cx="8238313" cy="535530"/>
          </a:xfrm>
        </p:spPr>
        <p:txBody>
          <a:bodyPr/>
          <a:lstStyle/>
          <a:p>
            <a:r>
              <a:rPr lang="en-US" dirty="0"/>
              <a:t>WATT Coalition</a:t>
            </a:r>
          </a:p>
        </p:txBody>
      </p:sp>
      <p:sp>
        <p:nvSpPr>
          <p:cNvPr id="52" name="Subtitle 8"/>
          <p:cNvSpPr txBox="1">
            <a:spLocks/>
          </p:cNvSpPr>
          <p:nvPr/>
        </p:nvSpPr>
        <p:spPr>
          <a:xfrm>
            <a:off x="600157" y="4139884"/>
            <a:ext cx="7880824" cy="327416"/>
          </a:xfrm>
          <a:prstGeom prst="rect">
            <a:avLst/>
          </a:prstGeom>
        </p:spPr>
        <p:txBody>
          <a:bodyPr/>
          <a:lstStyle>
            <a:lvl1pPr marL="342892" indent="-342892" algn="l" defTabSz="1371566" rtl="0" eaLnBrk="1" latinLnBrk="0" hangingPunct="1">
              <a:lnSpc>
                <a:spcPct val="9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91518" indent="-342892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Calibri" panose="020F0502020204030204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440144" indent="-254789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88771" indent="-342892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Calibri" panose="020F050202020403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37396" indent="-233166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806" indent="-342892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588" indent="-342892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372" indent="-342892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155" indent="-342892" algn="l" defTabSz="1371566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i="1" dirty="0">
                <a:solidFill>
                  <a:srgbClr val="818285"/>
                </a:solidFill>
              </a:rPr>
              <a:t>More details on technologies and benefits in an appendix</a:t>
            </a:r>
          </a:p>
        </p:txBody>
      </p:sp>
      <p:sp>
        <p:nvSpPr>
          <p:cNvPr id="72" name="Title 3"/>
          <p:cNvSpPr txBox="1">
            <a:spLocks/>
          </p:cNvSpPr>
          <p:nvPr/>
        </p:nvSpPr>
        <p:spPr>
          <a:xfrm>
            <a:off x="1365885" y="205741"/>
            <a:ext cx="6444411" cy="5355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 baseline="0">
                <a:solidFill>
                  <a:srgbClr val="09529F"/>
                </a:solidFill>
                <a:latin typeface="+mj-lt"/>
                <a:ea typeface="+mj-ea"/>
                <a:cs typeface="Verdana"/>
              </a:defRPr>
            </a:lvl1pPr>
          </a:lstStyle>
          <a:p>
            <a:endParaRPr lang="en-US" sz="4368" dirty="0"/>
          </a:p>
        </p:txBody>
      </p:sp>
      <p:sp>
        <p:nvSpPr>
          <p:cNvPr id="73" name="Rectangle 72"/>
          <p:cNvSpPr/>
          <p:nvPr/>
        </p:nvSpPr>
        <p:spPr>
          <a:xfrm>
            <a:off x="3343052" y="315908"/>
            <a:ext cx="4778619" cy="336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88" u="sng" dirty="0"/>
              <a:t>W</a:t>
            </a:r>
            <a:r>
              <a:rPr lang="en-US" sz="1588" dirty="0"/>
              <a:t>orking for </a:t>
            </a:r>
            <a:r>
              <a:rPr lang="en-US" sz="1588" u="sng" dirty="0"/>
              <a:t>A</a:t>
            </a:r>
            <a:r>
              <a:rPr lang="en-US" sz="1588" dirty="0"/>
              <a:t>dvanced </a:t>
            </a:r>
            <a:r>
              <a:rPr lang="en-US" sz="1588" u="sng" dirty="0"/>
              <a:t>T</a:t>
            </a:r>
            <a:r>
              <a:rPr lang="en-US" sz="1588" dirty="0"/>
              <a:t>ransmission </a:t>
            </a:r>
            <a:r>
              <a:rPr lang="en-US" sz="1588" u="sng" dirty="0"/>
              <a:t>T</a:t>
            </a:r>
            <a:r>
              <a:rPr lang="en-US" sz="1588" dirty="0"/>
              <a:t>echnologies</a:t>
            </a:r>
            <a:endParaRPr lang="en-US" sz="1324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© 2023 WATT Coalition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2</a:t>
            </a:fld>
            <a:endParaRPr lang="en-US"/>
          </a:p>
        </p:txBody>
      </p:sp>
      <p:pic>
        <p:nvPicPr>
          <p:cNvPr id="8" name="Picture 7" descr="A screen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8F63CDC6-9764-ED74-C148-5E1FEECFD9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040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575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89A1002-61FF-5402-3827-0ACEA1275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D93E0C9-22C9-F92A-4511-CA5DC79FE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3</a:t>
            </a:fld>
            <a:endParaRPr lang="en-US"/>
          </a:p>
        </p:txBody>
      </p:sp>
      <p:pic>
        <p:nvPicPr>
          <p:cNvPr id="4" name="Picture 3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339BE06D-E022-1BAD-2537-DEE6562598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9144002" cy="5143501"/>
          </a:xfrm>
          <a:prstGeom prst="rect">
            <a:avLst/>
          </a:prstGeom>
        </p:spPr>
      </p:pic>
      <p:pic>
        <p:nvPicPr>
          <p:cNvPr id="6" name="Picture 5" descr="A picture containing text, clipart, sign&#10;&#10;Description automatically generated">
            <a:extLst>
              <a:ext uri="{FF2B5EF4-FFF2-40B4-BE49-F238E27FC236}">
                <a16:creationId xmlns:a16="http://schemas.microsoft.com/office/drawing/2014/main" id="{90FBA3EE-4B3B-9655-EEF3-27D1EC421F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5952" y="2191712"/>
            <a:ext cx="1317626" cy="582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136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DFD83-79E1-21A0-98C8-7B9CAFE1D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GETs for Interconnection – individual projects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292B337-0D65-B80B-2EB6-079CC7C6597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Reduce interconnection costs</a:t>
            </a:r>
          </a:p>
          <a:p>
            <a:r>
              <a:rPr lang="en-US" dirty="0"/>
              <a:t>Shorten study and construction timelines</a:t>
            </a:r>
          </a:p>
          <a:p>
            <a:r>
              <a:rPr lang="en-US" dirty="0"/>
              <a:t>Serve as bridge projects</a:t>
            </a:r>
          </a:p>
          <a:p>
            <a:r>
              <a:rPr lang="en-US" dirty="0"/>
              <a:t>Fewer project withdrawals due to high costs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9FC0091-9A62-D960-AF37-F84098DB9B2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b="1" dirty="0"/>
              <a:t>Cost Savings: </a:t>
            </a:r>
            <a:r>
              <a:rPr lang="en-US" dirty="0"/>
              <a:t>DLR could have avoided 1-3% line overloads that would otherwise cost a developer $50-400m</a:t>
            </a:r>
          </a:p>
          <a:p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Cleaner energy, faster: 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GETs deployments are completed in months</a:t>
            </a:r>
          </a:p>
          <a:p>
            <a:endParaRPr 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690451-0EF5-9B54-611D-982AC2582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DDD82F-ED4A-FE99-B762-57B7888B4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© 2023 WATT Coalition</a:t>
            </a:r>
          </a:p>
        </p:txBody>
      </p:sp>
    </p:spTree>
    <p:extLst>
      <p:ext uri="{BB962C8B-B14F-4D97-AF65-F5344CB8AC3E}">
        <p14:creationId xmlns:p14="http://schemas.microsoft.com/office/powerpoint/2010/main" val="4063184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8B529-956C-250D-E8A0-E81480E34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845" y="80425"/>
            <a:ext cx="8229600" cy="857250"/>
          </a:xfrm>
        </p:spPr>
        <p:txBody>
          <a:bodyPr/>
          <a:lstStyle/>
          <a:p>
            <a:pPr algn="ctr"/>
            <a:r>
              <a:rPr lang="en-US" dirty="0"/>
              <a:t>Unlocking the Queue: GETs Double Renewable Capacity on the Existing Grid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584ECD-0781-5240-CE01-57C2BC918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© 2023 WATT Coalition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A4F288-8B96-C76C-6456-6CBF97B97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5</a:t>
            </a:fld>
            <a:endParaRPr lang="en-US"/>
          </a:p>
        </p:txBody>
      </p:sp>
      <p:pic>
        <p:nvPicPr>
          <p:cNvPr id="6" name="Picture 5" descr="Timeline&#10;&#10;Description automatically generated">
            <a:extLst>
              <a:ext uri="{FF2B5EF4-FFF2-40B4-BE49-F238E27FC236}">
                <a16:creationId xmlns:a16="http://schemas.microsoft.com/office/drawing/2014/main" id="{FAF3C22C-6BB4-6A96-1124-F044A91200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875" t="58959" b="6642"/>
          <a:stretch/>
        </p:blipFill>
        <p:spPr>
          <a:xfrm>
            <a:off x="721519" y="1611330"/>
            <a:ext cx="7700962" cy="203494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97B4F6-189A-8EFC-9E28-ED1A1EEFAC18}"/>
              </a:ext>
            </a:extLst>
          </p:cNvPr>
          <p:cNvSpPr txBox="1"/>
          <p:nvPr/>
        </p:nvSpPr>
        <p:spPr>
          <a:xfrm>
            <a:off x="0" y="4925691"/>
            <a:ext cx="816281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/>
                </a:solidFill>
              </a:rPr>
              <a:t>https://watt-</a:t>
            </a:r>
            <a:r>
              <a:rPr lang="en-US" sz="900" dirty="0" err="1">
                <a:solidFill>
                  <a:schemeClr val="bg1"/>
                </a:solidFill>
              </a:rPr>
              <a:t>transmission.org</a:t>
            </a:r>
            <a:r>
              <a:rPr lang="en-US" sz="900" dirty="0">
                <a:solidFill>
                  <a:schemeClr val="bg1"/>
                </a:solidFill>
              </a:rPr>
              <a:t>/wp-content/uploads/2021/02/Brattle__Unlocking-the-Queue-with-Grid-Enhancing-Technologies__Final-Report_Public-Version.pdf90.pdf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2E22FF-3EFE-3CEF-DBE5-57AB89218266}"/>
              </a:ext>
            </a:extLst>
          </p:cNvPr>
          <p:cNvSpPr txBox="1"/>
          <p:nvPr/>
        </p:nvSpPr>
        <p:spPr>
          <a:xfrm>
            <a:off x="0" y="1096103"/>
            <a:ext cx="914400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Modeling GETs on the Kansas and Oklahoma grids, based on queue projects with signed interconnection agreements the Brattle Group, February 2021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sz="1600" dirty="0"/>
          </a:p>
          <a:p>
            <a:pPr algn="ctr"/>
            <a:r>
              <a:rPr lang="en-US" b="1" dirty="0"/>
              <a:t>Yearly production cost savings of $175 million against one-time $90 million installation costs</a:t>
            </a:r>
          </a:p>
        </p:txBody>
      </p:sp>
    </p:spTree>
    <p:extLst>
      <p:ext uri="{BB962C8B-B14F-4D97-AF65-F5344CB8AC3E}">
        <p14:creationId xmlns:p14="http://schemas.microsoft.com/office/powerpoint/2010/main" val="1940453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/>
              <a:t>Barriers to Adoption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646" y="1146233"/>
            <a:ext cx="8203436" cy="3419547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1191"/>
              </a:spcBef>
              <a:buNone/>
            </a:pPr>
            <a:r>
              <a:rPr lang="en-US" b="1" dirty="0"/>
              <a:t>Awareness</a:t>
            </a:r>
          </a:p>
          <a:p>
            <a:r>
              <a:rPr lang="en-US" dirty="0"/>
              <a:t>Many planners, utility executives, regulators, and stakeholders are unfamiliar with advanced transmission technologies and their benefits</a:t>
            </a:r>
          </a:p>
          <a:p>
            <a:pPr marL="0" indent="0">
              <a:lnSpc>
                <a:spcPct val="120000"/>
              </a:lnSpc>
              <a:spcBef>
                <a:spcPts val="1191"/>
              </a:spcBef>
              <a:buNone/>
            </a:pPr>
            <a:r>
              <a:rPr lang="en-US" b="1" dirty="0"/>
              <a:t>No Incentive to Innovate</a:t>
            </a:r>
          </a:p>
          <a:p>
            <a:r>
              <a:rPr lang="en-US" dirty="0"/>
              <a:t>Can’t be blamed for doing things the same way as usual</a:t>
            </a:r>
          </a:p>
          <a:p>
            <a:r>
              <a:rPr lang="en-US" dirty="0"/>
              <a:t>Lower returns on lower capital cost expenditures</a:t>
            </a:r>
          </a:p>
          <a:p>
            <a:endParaRPr lang="en-US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 i="1" dirty="0">
                <a:solidFill>
                  <a:schemeClr val="bg1">
                    <a:lumMod val="50000"/>
                  </a:schemeClr>
                </a:solidFill>
              </a:rPr>
              <a:t>Why are these beneficial technologies not being used?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294967295"/>
          </p:nvPr>
        </p:nvSpPr>
        <p:spPr>
          <a:xfrm>
            <a:off x="5338469" y="4767263"/>
            <a:ext cx="2895600" cy="273844"/>
          </a:xfrm>
        </p:spPr>
        <p:txBody>
          <a:bodyPr/>
          <a:lstStyle/>
          <a:p>
            <a:r>
              <a:rPr lang="en-US" dirty="0"/>
              <a:t>© 2023 WATT Coalition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539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CC659-64B8-4C0E-9322-5B64BF155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180" y="205740"/>
            <a:ext cx="8846820" cy="535530"/>
          </a:xfrm>
        </p:spPr>
        <p:txBody>
          <a:bodyPr/>
          <a:lstStyle/>
          <a:p>
            <a:r>
              <a:rPr lang="en-US" dirty="0"/>
              <a:t>How ISOs can bring GETs into interconnection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655D1-42FA-2011-A0CB-2E6BC9C49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382" y="923353"/>
            <a:ext cx="8161236" cy="3661826"/>
          </a:xfrm>
        </p:spPr>
        <p:txBody>
          <a:bodyPr>
            <a:normAutofit fontScale="850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Consider GETs as a valid mitigation alternative in interconnection studies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Develop procedures to include GETs and document those in business practice manuals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Report in detail on the evaluation of GETs in interconnection studies (including basis for rejection)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Work with GETs OEMs to develop the models to be used in interconnection studies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Update software to include the GETs models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Also, including GETs in TPP implementation would be transformational.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01C27F-E511-D32C-E29E-633718BD1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04CFDE-9CC0-52A8-FD9C-F8C12B280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346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D3509-2F13-8764-261E-FBB68CDF5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1" y="313284"/>
            <a:ext cx="3605645" cy="857250"/>
          </a:xfrm>
        </p:spPr>
        <p:txBody>
          <a:bodyPr/>
          <a:lstStyle/>
          <a:p>
            <a:r>
              <a:rPr lang="en-US" dirty="0"/>
              <a:t>Examples of action </a:t>
            </a:r>
            <a:br>
              <a:rPr lang="en-US" dirty="0"/>
            </a:br>
            <a:r>
              <a:rPr lang="en-US" dirty="0"/>
              <a:t>by RTO/ISOs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97BD81-32D2-6DEF-FD4F-C5525CE747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70534"/>
            <a:ext cx="8229600" cy="32596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MISO: Congestion Cost </a:t>
            </a:r>
          </a:p>
          <a:p>
            <a:pPr marL="0" indent="0">
              <a:buNone/>
            </a:pPr>
            <a:r>
              <a:rPr lang="en-US" dirty="0"/>
              <a:t>Reconfiguration -&gt;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ERCOT evaluates DLR in economic transmission planning to resolve congestion</a:t>
            </a:r>
          </a:p>
          <a:p>
            <a:r>
              <a:rPr lang="en-US" sz="2100" dirty="0"/>
              <a:t>CAISO’s </a:t>
            </a:r>
            <a:r>
              <a:rPr lang="en-US" sz="2100" dirty="0">
                <a:hlinkClick r:id="rId2"/>
              </a:rPr>
              <a:t>economic transmission planning</a:t>
            </a:r>
            <a:r>
              <a:rPr lang="en-US" sz="2100" dirty="0"/>
              <a:t> found no viable projects on congestion-mitigation value alone – unclear if they evaluated GETs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FERC Order 881: All RTOs required to accept DLR by 2025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5BDCEC-8A9D-2607-3D1C-6418FFFA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425FEF-30E1-3504-2C60-9A715184F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8</a:t>
            </a:fld>
            <a:endParaRPr lang="en-US"/>
          </a:p>
        </p:txBody>
      </p:sp>
      <p:pic>
        <p:nvPicPr>
          <p:cNvPr id="6" name="Content Placeholder 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51A14C16-95E5-61C8-D1EA-981F7EBA99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30" r="2739" b="33736"/>
          <a:stretch/>
        </p:blipFill>
        <p:spPr>
          <a:xfrm>
            <a:off x="3744968" y="228590"/>
            <a:ext cx="5365579" cy="2253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353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43750-144C-2063-BAEA-CB649FEAB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024" y="205740"/>
            <a:ext cx="9065942" cy="535530"/>
          </a:xfrm>
        </p:spPr>
        <p:txBody>
          <a:bodyPr/>
          <a:lstStyle/>
          <a:p>
            <a:r>
              <a:rPr lang="en-US" dirty="0"/>
              <a:t>Federal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A3C7B-F084-33E1-F8FE-DE903EDA0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0355" y="864454"/>
            <a:ext cx="8483354" cy="3661826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1776"/>
              </a:spcBef>
              <a:spcAft>
                <a:spcPts val="1800"/>
              </a:spcAft>
            </a:pP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FERC 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  <a:hlinkClick r:id="rId2"/>
              </a:rPr>
              <a:t>planning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 and 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  <a:hlinkClick r:id="rId3"/>
              </a:rPr>
              <a:t>interconnection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 NOPRs include GETs</a:t>
            </a:r>
          </a:p>
          <a:p>
            <a:pPr>
              <a:spcBef>
                <a:spcPts val="1776"/>
              </a:spcBef>
              <a:spcAft>
                <a:spcPts val="1800"/>
              </a:spcAft>
            </a:pP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Promising FERC inquiries into GETs 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  <a:hlinkClick r:id="rId4"/>
              </a:rPr>
              <a:t>requirements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, shared savings 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  <a:hlinkClick r:id="rId5"/>
              </a:rPr>
              <a:t>incentives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, and 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  <a:hlinkClick r:id="rId6"/>
              </a:rPr>
              <a:t>independent transmission monitoring</a:t>
            </a:r>
            <a:endParaRPr lang="en-US" b="1" dirty="0">
              <a:solidFill>
                <a:schemeClr val="tx1">
                  <a:lumMod val="50000"/>
                </a:schemeClr>
              </a:solidFill>
            </a:endParaRPr>
          </a:p>
          <a:p>
            <a:pPr>
              <a:spcBef>
                <a:spcPts val="1776"/>
              </a:spcBef>
              <a:spcAft>
                <a:spcPts val="1800"/>
              </a:spcAft>
            </a:pPr>
            <a:r>
              <a:rPr lang="en-US" b="1" dirty="0">
                <a:solidFill>
                  <a:schemeClr val="tx1">
                    <a:lumMod val="50000"/>
                  </a:schemeClr>
                </a:solidFill>
                <a:hlinkClick r:id="rId7"/>
              </a:rPr>
              <a:t>DOE programs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 support GETs deployments with state agencies and utilities as eligible applicants</a:t>
            </a:r>
          </a:p>
          <a:p>
            <a:pPr>
              <a:spcBef>
                <a:spcPts val="1776"/>
              </a:spcBef>
              <a:spcAft>
                <a:spcPts val="1800"/>
              </a:spcAft>
            </a:pP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States can include GETs in energy &amp; climate strategies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E4EBBD-2674-C168-4A51-D5ADC068C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© 2023 WATT Coalition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32520-1604-CFA9-A3BC-A36ACB732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7259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4F532-A691-4E38-0B66-E6393C8C8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Possible actions for California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0231A-E64C-5D40-9206-965719B29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EPIC research: </a:t>
            </a:r>
            <a:r>
              <a:rPr lang="en-US" dirty="0"/>
              <a:t>study the economic and reliability value of GETs west-wide on CA imports, or in congested locations in CA.</a:t>
            </a:r>
          </a:p>
          <a:p>
            <a:r>
              <a:rPr lang="en-US" b="1" dirty="0"/>
              <a:t>Shared-savings incentive: </a:t>
            </a:r>
            <a:r>
              <a:rPr lang="en-US" dirty="0"/>
              <a:t>CAISO’s tariff could include incentives for TOs who reduce congestion with GETs.</a:t>
            </a:r>
          </a:p>
          <a:p>
            <a:r>
              <a:rPr lang="en-US" dirty="0"/>
              <a:t>Other?</a:t>
            </a:r>
          </a:p>
          <a:p>
            <a:r>
              <a:rPr lang="en-US" b="1" dirty="0"/>
              <a:t>Note on IPE Track 2 development: </a:t>
            </a:r>
            <a:r>
              <a:rPr lang="en-US" dirty="0"/>
              <a:t>transmission capacity unlocked through GETs could allow projects outside of those prioritized by CAISO to interconnect. 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15555A-8B3C-7A7F-FBA9-3A72D54B2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2017 WATT Coalition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D72EA6-C447-9A8F-2982-B7D7F8908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071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Working for Advanced Transmission Technologies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For more information contact </a:t>
            </a:r>
          </a:p>
          <a:p>
            <a:r>
              <a:rPr lang="en-US" sz="2000" dirty="0"/>
              <a:t>Julia </a:t>
            </a:r>
            <a:r>
              <a:rPr lang="en-US" sz="2000" dirty="0" err="1"/>
              <a:t>Selker</a:t>
            </a:r>
            <a:r>
              <a:rPr lang="en-US" sz="2000" dirty="0"/>
              <a:t> / </a:t>
            </a:r>
            <a:r>
              <a:rPr lang="en-US" sz="2000" dirty="0" err="1"/>
              <a:t>jselker@gridstrategiesllc.com</a:t>
            </a:r>
            <a:endParaRPr lang="en-US" sz="2000" dirty="0"/>
          </a:p>
          <a:p>
            <a:r>
              <a:rPr lang="en-US" sz="2000" dirty="0" err="1"/>
              <a:t>www.watt-transmission.org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203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F75837-EB68-4C2A-8EF9-C784F404F6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Appendix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7B1554-8B0F-C45A-A59A-673C69EBA3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EFB97E-0478-E874-2648-80605ED62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© 2023 WATT Coalition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AB5ED5-9711-AD46-B937-352844541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854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" y="205740"/>
            <a:ext cx="8395970" cy="53553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Benefits of Grid Enhancing Technologies (GETs)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646" y="1189248"/>
            <a:ext cx="8178554" cy="3391251"/>
          </a:xfrm>
        </p:spPr>
        <p:txBody>
          <a:bodyPr>
            <a:normAutofit fontScale="70000" lnSpcReduction="20000"/>
          </a:bodyPr>
          <a:lstStyle/>
          <a:p>
            <a:pPr marL="0" indent="0">
              <a:spcBef>
                <a:spcPts val="1059"/>
              </a:spcBef>
              <a:buNone/>
            </a:pP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Cost Savings</a:t>
            </a:r>
          </a:p>
          <a:p>
            <a:pPr lvl="1"/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Decreased congestion costs – estimated savings of </a:t>
            </a:r>
            <a:r>
              <a:rPr lang="en-US" i="1" dirty="0">
                <a:solidFill>
                  <a:schemeClr val="tx1">
                    <a:lumMod val="50000"/>
                  </a:schemeClr>
                </a:solidFill>
              </a:rPr>
              <a:t>$2-4 billion per year nationwide</a:t>
            </a:r>
          </a:p>
          <a:p>
            <a:pPr lvl="1"/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Lowest cost increase in transmission capacity – often &gt;20% on average </a:t>
            </a:r>
          </a:p>
          <a:p>
            <a:pPr lvl="1"/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GETs are very low cost: 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cs typeface="Calibri Light"/>
              </a:rPr>
              <a:t>roughly $0.5k - $25m per installation</a:t>
            </a:r>
          </a:p>
          <a:p>
            <a:pPr lvl="1"/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Increased capacity enables lower-cost renewable generation</a:t>
            </a:r>
          </a:p>
          <a:p>
            <a:pPr marL="0" indent="0">
              <a:spcBef>
                <a:spcPts val="1059"/>
              </a:spcBef>
              <a:buNone/>
            </a:pP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Cleaner energy, faster</a:t>
            </a:r>
          </a:p>
          <a:p>
            <a:pPr lvl="1"/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GETs can 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hlinkClick r:id="rId2"/>
              </a:rPr>
              <a:t>double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 the integration of new renewable energy capacity of a transmission system, without any new lines</a:t>
            </a:r>
          </a:p>
          <a:p>
            <a:pPr lvl="1"/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GETs deploy in months for rapid energy transition</a:t>
            </a:r>
          </a:p>
          <a:p>
            <a:pPr marL="0" indent="0">
              <a:spcBef>
                <a:spcPts val="1059"/>
              </a:spcBef>
              <a:buNone/>
            </a:pPr>
            <a:r>
              <a:rPr lang="en-US" b="1" dirty="0">
                <a:solidFill>
                  <a:schemeClr val="tx1">
                    <a:lumMod val="50000"/>
                  </a:schemeClr>
                </a:solidFill>
              </a:rPr>
              <a:t>Reliability through flexibility and awareness</a:t>
            </a:r>
          </a:p>
          <a:p>
            <a:pPr lvl="1"/>
            <a:r>
              <a:rPr lang="en-US" dirty="0">
                <a:solidFill>
                  <a:schemeClr val="tx1">
                    <a:lumMod val="50000"/>
                  </a:schemeClr>
                </a:solidFill>
              </a:rPr>
              <a:t>Data-driven decisions, real-time visibility, and enhanced control over the system support reliable grid operation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 i="1" dirty="0">
                <a:solidFill>
                  <a:schemeClr val="bg1">
                    <a:lumMod val="50000"/>
                  </a:schemeClr>
                </a:solidFill>
              </a:rPr>
              <a:t>Economic, Reliability and Clean Energy Benefits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294967295"/>
          </p:nvPr>
        </p:nvSpPr>
        <p:spPr>
          <a:xfrm>
            <a:off x="5338469" y="4767263"/>
            <a:ext cx="2895600" cy="273844"/>
          </a:xfrm>
        </p:spPr>
        <p:txBody>
          <a:bodyPr/>
          <a:lstStyle/>
          <a:p>
            <a:r>
              <a:rPr lang="en-US" dirty="0"/>
              <a:t>© 2023 WATT Coalition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710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Advanced Power Flow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700" b="1" dirty="0"/>
              <a:t>Meets current flexibility needs</a:t>
            </a:r>
          </a:p>
          <a:p>
            <a:pPr marL="0" indent="0">
              <a:buNone/>
            </a:pPr>
            <a:r>
              <a:rPr lang="en-US" sz="1800" dirty="0"/>
              <a:t>	</a:t>
            </a:r>
            <a:r>
              <a:rPr lang="en-US" sz="1700" dirty="0"/>
              <a:t>— A set of technologies that effectively pushes or pulls power away from 	overloaded lines and onto underutilized corridors within the existing 	transmission network</a:t>
            </a:r>
          </a:p>
          <a:p>
            <a:pPr marL="0" indent="0">
              <a:buNone/>
            </a:pPr>
            <a:r>
              <a:rPr lang="en-US" sz="1700" dirty="0"/>
              <a:t>	—Serves as a “valve” to control power flow</a:t>
            </a:r>
          </a:p>
          <a:p>
            <a:pPr marL="0" indent="0">
              <a:buNone/>
            </a:pPr>
            <a:r>
              <a:rPr lang="en-US" sz="1700" b="1" dirty="0"/>
              <a:t>Technological benefits</a:t>
            </a:r>
          </a:p>
          <a:p>
            <a:pPr marL="0" indent="0">
              <a:buNone/>
            </a:pPr>
            <a:r>
              <a:rPr lang="en-US" sz="1700" b="1" dirty="0"/>
              <a:t>	</a:t>
            </a:r>
            <a:r>
              <a:rPr lang="en-US" sz="1700" dirty="0"/>
              <a:t>— Quickly deployed</a:t>
            </a:r>
          </a:p>
          <a:p>
            <a:pPr marL="0" indent="0">
              <a:buNone/>
            </a:pPr>
            <a:r>
              <a:rPr lang="en-US" sz="1700" dirty="0"/>
              <a:t>	— Easily scaled to meet the size of the need</a:t>
            </a:r>
          </a:p>
          <a:p>
            <a:pPr marL="0" indent="0">
              <a:buNone/>
            </a:pPr>
            <a:r>
              <a:rPr lang="en-US" sz="1700" dirty="0"/>
              <a:t>	— Able to be redeployed to new parts of the grid when no longer needed in 	current location</a:t>
            </a:r>
          </a:p>
          <a:p>
            <a:pPr marL="0" indent="0">
              <a:buNone/>
            </a:pPr>
            <a:r>
              <a:rPr lang="en-US" sz="1700" b="1" dirty="0">
                <a:hlinkClick r:id="rId2"/>
              </a:rPr>
              <a:t>See a deployment in UK</a:t>
            </a:r>
            <a:r>
              <a:rPr lang="en-US" sz="1700" b="1" dirty="0"/>
              <a:t>, saving customers more than £300 million and adding 1.5 GW of capacity</a:t>
            </a:r>
          </a:p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endParaRPr lang="en-US" sz="17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© 2023 WATT Coalition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4218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Dynamic Line Rating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1700" b="1" dirty="0"/>
              <a:t>Increases capacity on existing transmission lines</a:t>
            </a:r>
          </a:p>
          <a:p>
            <a:pPr marL="0" indent="0">
              <a:buNone/>
            </a:pPr>
            <a:r>
              <a:rPr lang="en-US" sz="1700" b="1" dirty="0"/>
              <a:t>	</a:t>
            </a:r>
            <a:r>
              <a:rPr lang="en-US" sz="1700" dirty="0"/>
              <a:t>—  Calculates ratings based on actual monitored conditions rather than fixed 		worst-case assumptions </a:t>
            </a:r>
          </a:p>
          <a:p>
            <a:pPr marL="0" indent="0">
              <a:buNone/>
            </a:pPr>
            <a:r>
              <a:rPr lang="en-US" sz="1700" b="1" dirty="0"/>
              <a:t>	</a:t>
            </a:r>
            <a:r>
              <a:rPr lang="en-US" sz="1700" dirty="0"/>
              <a:t>— Even a relatively low amount of wind can cool the line, significantly increasing 	its rating and reducing curtailments and congestion </a:t>
            </a:r>
          </a:p>
          <a:p>
            <a:pPr marL="0" indent="0">
              <a:buNone/>
            </a:pPr>
            <a:r>
              <a:rPr lang="en-US" sz="1700" b="1" dirty="0"/>
              <a:t>Improves reliability</a:t>
            </a:r>
          </a:p>
          <a:p>
            <a:pPr marL="0" indent="0">
              <a:buNone/>
            </a:pPr>
            <a:r>
              <a:rPr lang="en-US" sz="1700" b="1" dirty="0"/>
              <a:t>	</a:t>
            </a:r>
            <a:r>
              <a:rPr lang="en-US" sz="1700" dirty="0"/>
              <a:t>— Provides forecasted ratings up to 48 hours ahead, and improves reliability by 	alerting operators to conditions such as clearance violations </a:t>
            </a:r>
          </a:p>
          <a:p>
            <a:pPr marL="0" indent="0">
              <a:buNone/>
            </a:pPr>
            <a:r>
              <a:rPr lang="en-US" sz="1700" b="1" dirty="0"/>
              <a:t>	</a:t>
            </a:r>
            <a:r>
              <a:rPr lang="en-US" sz="1700" dirty="0"/>
              <a:t>—</a:t>
            </a:r>
            <a:r>
              <a:rPr lang="en-US" sz="1700" b="1" dirty="0"/>
              <a:t> </a:t>
            </a:r>
            <a:r>
              <a:rPr lang="en-US" sz="1700" dirty="0"/>
              <a:t>Estimates of increased capacity have been 40 percent, 30 to 70 percent, and 	30 to 44 percent on three different tests</a:t>
            </a:r>
          </a:p>
          <a:p>
            <a:pPr marL="0" indent="0">
              <a:buNone/>
            </a:pPr>
            <a:r>
              <a:rPr lang="en-US" sz="1000" b="1" dirty="0"/>
              <a:t>	(</a:t>
            </a:r>
            <a:r>
              <a:rPr lang="en-US" sz="1000" dirty="0"/>
              <a:t>US Department of Energy, Dynamic Line Rating Systems for Transmission Lines,</a:t>
            </a:r>
            <a:r>
              <a:rPr lang="en-US" sz="1000" u="sng" dirty="0"/>
              <a:t> </a:t>
            </a:r>
            <a:r>
              <a:rPr lang="en-US" sz="1000" dirty="0"/>
              <a:t>April 2014, https://www.smartgrid.gov/files/	SGDP_Transmission_DLR_Topical_Report_04-25-14_FINAL.pdf )</a:t>
            </a:r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sz="1700" b="1" dirty="0">
                <a:hlinkClick r:id="rId2"/>
              </a:rPr>
              <a:t>Belgium has been managing its transmission system with widespread use of Dynamic Line Ratings for over a decade.</a:t>
            </a:r>
            <a:endParaRPr lang="en-US" sz="1700" b="1" dirty="0"/>
          </a:p>
          <a:p>
            <a:pPr marL="0" indent="0">
              <a:buNone/>
            </a:pPr>
            <a:endParaRPr lang="en-US" sz="17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© 2023 WATT Coalition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5886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Advanced Topology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700" b="1" dirty="0"/>
              <a:t>Evenly distributes flow over the network</a:t>
            </a:r>
          </a:p>
          <a:p>
            <a:pPr marL="0" indent="0">
              <a:buNone/>
            </a:pPr>
            <a:r>
              <a:rPr lang="en-US" sz="1700" b="1" dirty="0"/>
              <a:t>	</a:t>
            </a:r>
            <a:r>
              <a:rPr lang="en-US" sz="1700" dirty="0"/>
              <a:t>— A software technology that automatically identifies reconfigurations of the 	grid to route power flow around congested or overloaded transmission elements </a:t>
            </a:r>
          </a:p>
          <a:p>
            <a:pPr marL="0" indent="0">
              <a:buNone/>
            </a:pPr>
            <a:r>
              <a:rPr lang="en-US" sz="1700" dirty="0"/>
              <a:t>	— Reconfigurations are implemented through switching on/off existing high 	voltage circuit breakers </a:t>
            </a:r>
          </a:p>
          <a:p>
            <a:pPr marL="0" indent="0">
              <a:buNone/>
            </a:pPr>
            <a:r>
              <a:rPr lang="en-US" sz="1700" dirty="0"/>
              <a:t>	— Optimization increases the transfer capacity of the grid</a:t>
            </a:r>
          </a:p>
          <a:p>
            <a:pPr marL="0" indent="0">
              <a:buNone/>
            </a:pPr>
            <a:r>
              <a:rPr lang="en-US" sz="1700" b="1" dirty="0"/>
              <a:t>Congestion and curtailment reduction</a:t>
            </a:r>
          </a:p>
          <a:p>
            <a:pPr marL="0" indent="0">
              <a:buNone/>
            </a:pPr>
            <a:r>
              <a:rPr lang="en-US" sz="1700" b="1" dirty="0"/>
              <a:t>	</a:t>
            </a:r>
            <a:r>
              <a:rPr lang="en-US" sz="1700" dirty="0"/>
              <a:t>— Can reduce congestion by up to 50 percent and improve response to 	contingencies </a:t>
            </a:r>
          </a:p>
          <a:p>
            <a:pPr marL="0" indent="0">
              <a:buNone/>
            </a:pPr>
            <a:r>
              <a:rPr lang="en-US" sz="1700" dirty="0"/>
              <a:t>	— Can reduce renewable energy curtailment by up to 40 percent </a:t>
            </a:r>
          </a:p>
          <a:p>
            <a:pPr marL="0" indent="0">
              <a:buNone/>
            </a:pPr>
            <a:endParaRPr lang="en-US" sz="1100" dirty="0"/>
          </a:p>
          <a:p>
            <a:pPr marL="0" indent="0">
              <a:buNone/>
            </a:pPr>
            <a:r>
              <a:rPr lang="en-US" sz="1700" b="1" dirty="0">
                <a:hlinkClick r:id="rId2"/>
              </a:rPr>
              <a:t>See the potential impact of topology optimization in MISO as presented to FERC.</a:t>
            </a:r>
            <a:endParaRPr lang="en-US" sz="17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© 2023 WATT Coalition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640A5-FB12-334C-A067-4A5A64E1E9F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223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WATT">
      <a:dk1>
        <a:srgbClr val="444444"/>
      </a:dk1>
      <a:lt1>
        <a:sysClr val="window" lastClr="FFFFFF"/>
      </a:lt1>
      <a:dk2>
        <a:srgbClr val="272352"/>
      </a:dk2>
      <a:lt2>
        <a:srgbClr val="52B1F9"/>
      </a:lt2>
      <a:accent1>
        <a:srgbClr val="0D72B9"/>
      </a:accent1>
      <a:accent2>
        <a:srgbClr val="3CB54A"/>
      </a:accent2>
      <a:accent3>
        <a:srgbClr val="FF5E40"/>
      </a:accent3>
      <a:accent4>
        <a:srgbClr val="66CBE4"/>
      </a:accent4>
      <a:accent5>
        <a:srgbClr val="797979"/>
      </a:accent5>
      <a:accent6>
        <a:srgbClr val="272361"/>
      </a:accent6>
      <a:hlink>
        <a:srgbClr val="004DBD"/>
      </a:hlink>
      <a:folHlink>
        <a:srgbClr val="3EBBF0"/>
      </a:folHlink>
    </a:clrScheme>
    <a:fontScheme name="Pixel">
      <a:majorFont>
        <a:latin typeface="Corbel"/>
        <a:ea typeface=""/>
        <a:cs typeface=""/>
        <a:font script="Jpan" typeface="メイリオ"/>
        <a:font script="Hans" typeface="宋体"/>
        <a:font script="Hant" typeface="新細明體"/>
      </a:majorFont>
      <a:minorFont>
        <a:latin typeface="Corbel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WATT-Template</Template>
  <TotalTime>24426</TotalTime>
  <Words>1066</Words>
  <Application>Microsoft Macintosh PowerPoint</Application>
  <PresentationFormat>On-screen Show (16:9)</PresentationFormat>
  <Paragraphs>132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Corbel</vt:lpstr>
      <vt:lpstr>Wingdings</vt:lpstr>
      <vt:lpstr>Office Theme</vt:lpstr>
      <vt:lpstr>  Grid Enhancing Technologies - Interconnection - ISO/RTO action - Federal policy proposals and action  Julia Selker Working for Advanced Transmission Technologies (WATT) Coalition June 27, 2023</vt:lpstr>
      <vt:lpstr>WATT Coalition</vt:lpstr>
      <vt:lpstr>PowerPoint Presentation</vt:lpstr>
      <vt:lpstr>GETs for Interconnection – individual projects</vt:lpstr>
      <vt:lpstr>Unlocking the Queue: GETs Double Renewable Capacity on the Existing Grid</vt:lpstr>
      <vt:lpstr>Barriers to Adoption</vt:lpstr>
      <vt:lpstr>How ISOs can bring GETs into interconnection</vt:lpstr>
      <vt:lpstr>Examples of action  by RTO/ISOs</vt:lpstr>
      <vt:lpstr>Federal Policy</vt:lpstr>
      <vt:lpstr>Possible actions for California</vt:lpstr>
      <vt:lpstr>Working for Advanced Transmission Technologies</vt:lpstr>
      <vt:lpstr>Appendix</vt:lpstr>
      <vt:lpstr>Benefits of Grid Enhancing Technologies (GETs)</vt:lpstr>
      <vt:lpstr>Advanced Power Flow Control</vt:lpstr>
      <vt:lpstr>Dynamic Line Rating</vt:lpstr>
      <vt:lpstr>Advanced Topology Control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Todd Ryan</dc:creator>
  <cp:lastModifiedBy>Julia Selker</cp:lastModifiedBy>
  <cp:revision>179</cp:revision>
  <cp:lastPrinted>2020-01-22T20:24:21Z</cp:lastPrinted>
  <dcterms:created xsi:type="dcterms:W3CDTF">2017-11-06T17:59:51Z</dcterms:created>
  <dcterms:modified xsi:type="dcterms:W3CDTF">2023-06-27T18:14:41Z</dcterms:modified>
</cp:coreProperties>
</file>