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</p:sldMasterIdLst>
  <p:notesMasterIdLst>
    <p:notesMasterId r:id="rId9"/>
  </p:notesMasterIdLst>
  <p:sldIdLst>
    <p:sldId id="808" r:id="rId3"/>
    <p:sldId id="830" r:id="rId4"/>
    <p:sldId id="838" r:id="rId5"/>
    <p:sldId id="2288" r:id="rId6"/>
    <p:sldId id="2283" r:id="rId7"/>
    <p:sldId id="811" r:id="rId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92" userDrawn="1">
          <p15:clr>
            <a:srgbClr val="A4A3A4"/>
          </p15:clr>
        </p15:guide>
        <p15:guide id="2" pos="1680" userDrawn="1">
          <p15:clr>
            <a:srgbClr val="A4A3A4"/>
          </p15:clr>
        </p15:guide>
        <p15:guide id="4" pos="6000" userDrawn="1">
          <p15:clr>
            <a:srgbClr val="A4A3A4"/>
          </p15:clr>
        </p15:guide>
        <p15:guide id="5" orient="horz" pos="4032" userDrawn="1">
          <p15:clr>
            <a:srgbClr val="A4A3A4"/>
          </p15:clr>
        </p15:guide>
        <p15:guide id="6" orient="horz" pos="2448" userDrawn="1">
          <p15:clr>
            <a:srgbClr val="A4A3A4"/>
          </p15:clr>
        </p15:guide>
        <p15:guide id="7" pos="2544" userDrawn="1">
          <p15:clr>
            <a:srgbClr val="A4A3A4"/>
          </p15:clr>
        </p15:guide>
        <p15:guide id="8" pos="513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 Phipps" initials="TP" lastIdx="138" clrIdx="0"/>
  <p:cmAuthor id="2" name="Bharath Jagannathan" initials="BJ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974D"/>
    <a:srgbClr val="E2F3DB"/>
    <a:srgbClr val="B2D7FF"/>
    <a:srgbClr val="C1C1C1"/>
    <a:srgbClr val="000000"/>
    <a:srgbClr val="0432FF"/>
    <a:srgbClr val="6CC24A"/>
    <a:srgbClr val="F2B905"/>
    <a:srgbClr val="AEAEAE"/>
    <a:srgbClr val="E5E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51" autoAdjust="0"/>
    <p:restoredTop sz="83710" autoAdjust="0"/>
  </p:normalViewPr>
  <p:slideViewPr>
    <p:cSldViewPr snapToGrid="0" snapToObjects="1" showGuides="1">
      <p:cViewPr varScale="1">
        <p:scale>
          <a:sx n="118" d="100"/>
          <a:sy n="118" d="100"/>
        </p:scale>
        <p:origin x="110" y="768"/>
      </p:cViewPr>
      <p:guideLst>
        <p:guide orient="horz" pos="1392"/>
        <p:guide pos="1680"/>
        <p:guide pos="6000"/>
        <p:guide orient="horz" pos="4032"/>
        <p:guide orient="horz" pos="2448"/>
        <p:guide pos="2544"/>
        <p:guide pos="5136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customXml" Target="../customXml/item1.xml"/><Relationship Id="rId10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06B5E-C2CE-F543-B6B1-38FF7A694A38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23BBF6-B47E-1D49-B849-EDF8260D7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961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23BBF6-B47E-1D49-B849-EDF8260D7C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000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23BBF6-B47E-1D49-B849-EDF8260D7C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0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23BBF6-B47E-1D49-B849-EDF8260D7C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790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23BBF6-B47E-1D49-B849-EDF8260D7C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76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23BBF6-B47E-1D49-B849-EDF8260D7C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851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574307" y="5104436"/>
            <a:ext cx="6586564" cy="895394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2800" b="1" i="1">
                <a:solidFill>
                  <a:schemeClr val="bg1"/>
                </a:solidFill>
                <a:latin typeface="+mj-lt"/>
                <a:ea typeface="Proxima Nova Semibold" charset="0"/>
                <a:cs typeface="Proxima Nova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74307" y="5999830"/>
            <a:ext cx="5012407" cy="49409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DE5959D-AAA7-4270-A80E-4EFE8F9B8C7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07" y="1338296"/>
            <a:ext cx="5012407" cy="101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089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B (just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59732" y="90799"/>
            <a:ext cx="9253341" cy="986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59732" y="1132342"/>
            <a:ext cx="11032646" cy="5268458"/>
          </a:xfrm>
        </p:spPr>
        <p:txBody>
          <a:bodyPr>
            <a:normAutofit/>
          </a:bodyPr>
          <a:lstStyle>
            <a:lvl1pPr marL="342900" indent="-342900">
              <a:buClr>
                <a:schemeClr val="accent1"/>
              </a:buClr>
              <a:buFont typeface="Arial"/>
              <a:buChar char="•"/>
              <a:defRPr sz="2800" b="0" i="0" baseline="0">
                <a:solidFill>
                  <a:schemeClr val="accent3"/>
                </a:solidFill>
                <a:latin typeface="+mj-lt"/>
                <a:cs typeface="Arial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5555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B (just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56999" y="1185654"/>
            <a:ext cx="5446369" cy="5224381"/>
          </a:xfrm>
        </p:spPr>
        <p:txBody>
          <a:bodyPr>
            <a:normAutofit/>
          </a:bodyPr>
          <a:lstStyle>
            <a:lvl1pPr marL="342900" indent="-342900">
              <a:buFont typeface="Arial"/>
              <a:buChar char="•"/>
              <a:defRPr sz="2800" b="0">
                <a:solidFill>
                  <a:schemeClr val="accent3"/>
                </a:solidFill>
                <a:latin typeface="+mj-lt"/>
                <a:cs typeface="Arial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81271" y="1185655"/>
            <a:ext cx="5408374" cy="5224380"/>
          </a:xfrm>
        </p:spPr>
        <p:txBody>
          <a:bodyPr>
            <a:normAutofit/>
          </a:bodyPr>
          <a:lstStyle>
            <a:lvl1pPr marL="342900" indent="-342900">
              <a:buFont typeface="Arial"/>
              <a:buChar char="•"/>
              <a:defRPr sz="2800" b="0">
                <a:solidFill>
                  <a:schemeClr val="accent3"/>
                </a:solidFill>
                <a:latin typeface="+mj-lt"/>
                <a:cs typeface="Arial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1761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556999" y="65942"/>
            <a:ext cx="9241206" cy="987552"/>
          </a:xfrm>
        </p:spPr>
        <p:txBody>
          <a:bodyPr>
            <a:normAutofit/>
          </a:bodyPr>
          <a:lstStyle>
            <a:lvl1pPr>
              <a:defRPr sz="3200" b="1" i="0">
                <a:solidFill>
                  <a:schemeClr val="accent1"/>
                </a:solidFill>
                <a:latin typeface="+mj-lt"/>
                <a:cs typeface="Arial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itle 6"/>
          <p:cNvSpPr txBox="1">
            <a:spLocks/>
          </p:cNvSpPr>
          <p:nvPr userDrawn="1"/>
        </p:nvSpPr>
        <p:spPr>
          <a:xfrm>
            <a:off x="9684645" y="6499802"/>
            <a:ext cx="1905000" cy="3665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fld id="{8F95A38E-598F-4EB0-A313-7D082088BB07}" type="slidenum">
              <a:rPr lang="en-US" sz="1000" smtClean="0">
                <a:solidFill>
                  <a:schemeClr val="accent2"/>
                </a:solidFill>
                <a:latin typeface="+mj-lt"/>
              </a:rPr>
              <a:pPr algn="r"/>
              <a:t>‹#›</a:t>
            </a:fld>
            <a:endParaRPr lang="en-US" sz="10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78368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2438397" y="1400538"/>
            <a:ext cx="7417872" cy="1055454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1" i="0">
                <a:solidFill>
                  <a:schemeClr val="bg1"/>
                </a:solidFill>
                <a:latin typeface="+mj-lt"/>
                <a:ea typeface="Proxima Nova" panose="02000506030000020004" pitchFamily="50" charset="0"/>
                <a:cs typeface="Proxima Nova" panose="0200050603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75333" y="2548067"/>
            <a:ext cx="9144000" cy="43186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8379D5-1DE8-441F-8A1C-AF0EFF99B02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86" y="6106582"/>
            <a:ext cx="2738013" cy="55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72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055C43EF-0760-44C9-816F-55CD7CAE0A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796" y="2417773"/>
            <a:ext cx="5012407" cy="101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737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55"/>
          <p:cNvSpPr txBox="1"/>
          <p:nvPr userDrawn="1"/>
        </p:nvSpPr>
        <p:spPr>
          <a:xfrm>
            <a:off x="6775478" y="2255878"/>
            <a:ext cx="135890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Factories</a:t>
            </a:r>
          </a:p>
        </p:txBody>
      </p:sp>
      <p:sp>
        <p:nvSpPr>
          <p:cNvPr id="21" name="object 58"/>
          <p:cNvSpPr txBox="1"/>
          <p:nvPr userDrawn="1"/>
        </p:nvSpPr>
        <p:spPr>
          <a:xfrm>
            <a:off x="8483244" y="2092644"/>
            <a:ext cx="2716464" cy="4632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74320" algn="ctr">
              <a:lnSpc>
                <a:spcPts val="19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Housing</a:t>
            </a:r>
            <a:endParaRPr lang="en-US"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  <a:p>
            <a:pPr marL="12700" marR="5080" indent="274320" algn="ctr">
              <a:lnSpc>
                <a:spcPts val="19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Development</a:t>
            </a:r>
          </a:p>
        </p:txBody>
      </p:sp>
      <p:sp>
        <p:nvSpPr>
          <p:cNvPr id="22" name="object 62"/>
          <p:cNvSpPr txBox="1"/>
          <p:nvPr userDrawn="1"/>
        </p:nvSpPr>
        <p:spPr>
          <a:xfrm>
            <a:off x="9385817" y="5012020"/>
            <a:ext cx="1622819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4135" algn="ctr">
              <a:lnSpc>
                <a:spcPts val="19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Solar </a:t>
            </a:r>
            <a:r>
              <a:rPr sz="1400" b="0" spc="-30" dirty="0">
                <a:solidFill>
                  <a:srgbClr val="003974"/>
                </a:solidFill>
                <a:latin typeface="Proxima Nova Semibold"/>
                <a:cs typeface="Proxima Nova Semibold"/>
              </a:rPr>
              <a:t>P</a:t>
            </a: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ower</a:t>
            </a:r>
          </a:p>
        </p:txBody>
      </p:sp>
      <p:sp>
        <p:nvSpPr>
          <p:cNvPr id="23" name="object 64"/>
          <p:cNvSpPr txBox="1"/>
          <p:nvPr userDrawn="1"/>
        </p:nvSpPr>
        <p:spPr>
          <a:xfrm>
            <a:off x="6299900" y="4358939"/>
            <a:ext cx="2509225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66700">
              <a:lnSpc>
                <a:spcPts val="1900"/>
              </a:lnSpc>
            </a:pPr>
            <a:r>
              <a:rPr sz="1400" b="0">
                <a:solidFill>
                  <a:srgbClr val="003974"/>
                </a:solidFill>
                <a:latin typeface="Proxima Nova Semibold"/>
                <a:cs typeface="Proxima Nova Semibold"/>
              </a:rPr>
              <a:t>Diesel</a:t>
            </a:r>
            <a:r>
              <a:rPr lang="en-US" sz="1400" b="0">
                <a:solidFill>
                  <a:srgbClr val="003974"/>
                </a:solidFill>
                <a:latin typeface="Proxima Nova Semibold"/>
                <a:cs typeface="Proxima Nova Semibold"/>
              </a:rPr>
              <a:t> </a:t>
            </a:r>
            <a:r>
              <a:rPr sz="1400" b="0">
                <a:solidFill>
                  <a:srgbClr val="003974"/>
                </a:solidFill>
                <a:latin typeface="Proxima Nova Semibold"/>
                <a:cs typeface="Proxima Nova Semibold"/>
              </a:rPr>
              <a:t>Generation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sp>
        <p:nvSpPr>
          <p:cNvPr id="24" name="object 72"/>
          <p:cNvSpPr txBox="1"/>
          <p:nvPr userDrawn="1"/>
        </p:nvSpPr>
        <p:spPr>
          <a:xfrm>
            <a:off x="1857322" y="6076316"/>
            <a:ext cx="1266663" cy="4632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2410" marR="5080" indent="-220345">
              <a:lnSpc>
                <a:spcPts val="1900"/>
              </a:lnSpc>
            </a:pPr>
            <a:r>
              <a:rPr sz="1400" b="0" spc="-60" dirty="0">
                <a:solidFill>
                  <a:srgbClr val="003974"/>
                </a:solidFill>
                <a:latin typeface="Proxima Nova Semibold"/>
                <a:cs typeface="Proxima Nova Semibold"/>
              </a:rPr>
              <a:t>R</a:t>
            </a: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enewable</a:t>
            </a: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 </a:t>
            </a: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Energy</a:t>
            </a:r>
          </a:p>
        </p:txBody>
      </p:sp>
      <p:sp>
        <p:nvSpPr>
          <p:cNvPr id="25" name="object 89"/>
          <p:cNvSpPr txBox="1"/>
          <p:nvPr userDrawn="1"/>
        </p:nvSpPr>
        <p:spPr>
          <a:xfrm>
            <a:off x="2030042" y="4358939"/>
            <a:ext cx="6426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Grid</a:t>
            </a:r>
          </a:p>
        </p:txBody>
      </p:sp>
      <p:sp>
        <p:nvSpPr>
          <p:cNvPr id="26" name="object 64"/>
          <p:cNvSpPr txBox="1"/>
          <p:nvPr userDrawn="1"/>
        </p:nvSpPr>
        <p:spPr>
          <a:xfrm>
            <a:off x="3796724" y="2215927"/>
            <a:ext cx="2023856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5080" lvl="0" indent="0" algn="ctr">
              <a:lnSpc>
                <a:spcPts val="1900"/>
              </a:lnSpc>
            </a:pP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Battery Charging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sp>
        <p:nvSpPr>
          <p:cNvPr id="27" name="object 64"/>
          <p:cNvSpPr txBox="1"/>
          <p:nvPr userDrawn="1"/>
        </p:nvSpPr>
        <p:spPr>
          <a:xfrm>
            <a:off x="3796724" y="4288787"/>
            <a:ext cx="2058547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5080" lvl="0" indent="0" algn="ctr">
              <a:lnSpc>
                <a:spcPts val="1900"/>
              </a:lnSpc>
            </a:pP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Electric Vehicles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sp>
        <p:nvSpPr>
          <p:cNvPr id="28" name="object 55"/>
          <p:cNvSpPr txBox="1"/>
          <p:nvPr userDrawn="1"/>
        </p:nvSpPr>
        <p:spPr>
          <a:xfrm>
            <a:off x="1634707" y="2244139"/>
            <a:ext cx="135890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Laptop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59627" y="5343336"/>
            <a:ext cx="2116667" cy="10287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6762" y="5133848"/>
            <a:ext cx="2031277" cy="152345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5195" y="3020743"/>
            <a:ext cx="2544064" cy="190804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6273" y="322484"/>
            <a:ext cx="2544064" cy="190804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7493" y="230966"/>
            <a:ext cx="2544064" cy="190804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552" y="2597236"/>
            <a:ext cx="2544064" cy="190804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39" y="350875"/>
            <a:ext cx="2544064" cy="190804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487" y="283742"/>
            <a:ext cx="2544064" cy="190804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135" y="2624527"/>
            <a:ext cx="2544064" cy="190804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567" y="2561093"/>
            <a:ext cx="2544064" cy="190804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148" y="4543501"/>
            <a:ext cx="2544064" cy="190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728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574307" y="5104436"/>
            <a:ext cx="6586564" cy="895394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2800" b="1" i="1">
                <a:solidFill>
                  <a:schemeClr val="bg1"/>
                </a:solidFill>
                <a:latin typeface="Proxima Nova Semibold" charset="0"/>
                <a:ea typeface="Proxima Nova Semibold" charset="0"/>
                <a:cs typeface="Proxima Nova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74307" y="5999830"/>
            <a:ext cx="5012407" cy="49409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DE5959D-AAA7-4270-A80E-4EFE8F9B8C7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07" y="1338296"/>
            <a:ext cx="5012407" cy="101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91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1B (just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59732" y="90799"/>
            <a:ext cx="9253341" cy="986125"/>
          </a:xfrm>
        </p:spPr>
        <p:txBody>
          <a:bodyPr/>
          <a:lstStyle/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59732" y="1132342"/>
            <a:ext cx="11032646" cy="5268458"/>
          </a:xfrm>
        </p:spPr>
        <p:txBody>
          <a:bodyPr>
            <a:normAutofit/>
          </a:bodyPr>
          <a:lstStyle>
            <a:lvl1pPr marL="342900" indent="-342900">
              <a:buClr>
                <a:schemeClr val="accent1"/>
              </a:buClr>
              <a:buFont typeface="Arial"/>
              <a:buChar char="•"/>
              <a:defRPr sz="2800" b="0" i="0" baseline="0">
                <a:solidFill>
                  <a:schemeClr val="accent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832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2B (just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56999" y="1185654"/>
            <a:ext cx="5446369" cy="5224381"/>
          </a:xfrm>
        </p:spPr>
        <p:txBody>
          <a:bodyPr>
            <a:normAutofit/>
          </a:bodyPr>
          <a:lstStyle>
            <a:lvl1pPr marL="342900" indent="-342900">
              <a:buFont typeface="Arial"/>
              <a:buChar char="•"/>
              <a:defRPr sz="2800" b="0">
                <a:solidFill>
                  <a:schemeClr val="accent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81271" y="1185655"/>
            <a:ext cx="5408374" cy="5224380"/>
          </a:xfrm>
        </p:spPr>
        <p:txBody>
          <a:bodyPr>
            <a:normAutofit/>
          </a:bodyPr>
          <a:lstStyle>
            <a:lvl1pPr marL="342900" indent="-342900">
              <a:buFont typeface="Arial"/>
              <a:buChar char="•"/>
              <a:defRPr sz="2800" b="0">
                <a:solidFill>
                  <a:schemeClr val="accent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374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556999" y="65942"/>
            <a:ext cx="9241206" cy="987552"/>
          </a:xfrm>
        </p:spPr>
        <p:txBody>
          <a:bodyPr>
            <a:normAutofit/>
          </a:bodyPr>
          <a:lstStyle>
            <a:lvl1pPr>
              <a:defRPr sz="3200" b="1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itle 6"/>
          <p:cNvSpPr txBox="1">
            <a:spLocks/>
          </p:cNvSpPr>
          <p:nvPr userDrawn="1"/>
        </p:nvSpPr>
        <p:spPr>
          <a:xfrm>
            <a:off x="9684645" y="6499802"/>
            <a:ext cx="1905000" cy="3665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fld id="{8F95A38E-598F-4EB0-A313-7D082088BB07}" type="slidenum">
              <a:rPr lang="en-US" sz="1000" smtClean="0">
                <a:solidFill>
                  <a:schemeClr val="accent2"/>
                </a:solidFill>
                <a:latin typeface="+mn-lt"/>
              </a:rPr>
              <a:pPr algn="r"/>
              <a:t>‹#›</a:t>
            </a:fld>
            <a:endParaRPr lang="en-US" sz="10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1668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838200" y="6356352"/>
            <a:ext cx="1051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2438397" y="1400538"/>
            <a:ext cx="7417872" cy="1055454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1" i="0">
                <a:solidFill>
                  <a:schemeClr val="bg1"/>
                </a:solidFill>
                <a:latin typeface="Proxima Nova Semibold" charset="0"/>
                <a:ea typeface="Proxima Nova Semibold" charset="0"/>
                <a:cs typeface="Proxima Nova Semibold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75333" y="2548067"/>
            <a:ext cx="9144000" cy="43186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8379D5-1DE8-441F-8A1C-AF0EFF99B02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86" y="6106582"/>
            <a:ext cx="2738013" cy="55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360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55"/>
          <p:cNvSpPr txBox="1"/>
          <p:nvPr userDrawn="1"/>
        </p:nvSpPr>
        <p:spPr>
          <a:xfrm>
            <a:off x="6775478" y="2255878"/>
            <a:ext cx="135890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Factories</a:t>
            </a:r>
          </a:p>
        </p:txBody>
      </p:sp>
      <p:sp>
        <p:nvSpPr>
          <p:cNvPr id="21" name="object 58"/>
          <p:cNvSpPr txBox="1"/>
          <p:nvPr userDrawn="1"/>
        </p:nvSpPr>
        <p:spPr>
          <a:xfrm>
            <a:off x="8483244" y="2092644"/>
            <a:ext cx="2716464" cy="4632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74320" algn="ctr">
              <a:lnSpc>
                <a:spcPts val="19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Housing</a:t>
            </a:r>
            <a:endParaRPr lang="en-US"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  <a:p>
            <a:pPr marL="12700" marR="5080" indent="274320" algn="ctr">
              <a:lnSpc>
                <a:spcPts val="19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Development</a:t>
            </a:r>
          </a:p>
        </p:txBody>
      </p:sp>
      <p:sp>
        <p:nvSpPr>
          <p:cNvPr id="22" name="object 62"/>
          <p:cNvSpPr txBox="1"/>
          <p:nvPr userDrawn="1"/>
        </p:nvSpPr>
        <p:spPr>
          <a:xfrm>
            <a:off x="9385817" y="5012020"/>
            <a:ext cx="1622819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4135" algn="ctr">
              <a:lnSpc>
                <a:spcPts val="19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Solar </a:t>
            </a:r>
            <a:r>
              <a:rPr sz="1400" b="0" spc="-30" dirty="0">
                <a:solidFill>
                  <a:srgbClr val="003974"/>
                </a:solidFill>
                <a:latin typeface="Proxima Nova Semibold"/>
                <a:cs typeface="Proxima Nova Semibold"/>
              </a:rPr>
              <a:t>P</a:t>
            </a: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ower</a:t>
            </a:r>
          </a:p>
        </p:txBody>
      </p:sp>
      <p:sp>
        <p:nvSpPr>
          <p:cNvPr id="23" name="object 64"/>
          <p:cNvSpPr txBox="1"/>
          <p:nvPr userDrawn="1"/>
        </p:nvSpPr>
        <p:spPr>
          <a:xfrm>
            <a:off x="6299900" y="4358939"/>
            <a:ext cx="2509225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66700">
              <a:lnSpc>
                <a:spcPts val="1900"/>
              </a:lnSpc>
            </a:pPr>
            <a:r>
              <a:rPr sz="1400" b="0">
                <a:solidFill>
                  <a:srgbClr val="003974"/>
                </a:solidFill>
                <a:latin typeface="Proxima Nova Semibold"/>
                <a:cs typeface="Proxima Nova Semibold"/>
              </a:rPr>
              <a:t>Diesel</a:t>
            </a:r>
            <a:r>
              <a:rPr lang="en-US" sz="1400" b="0">
                <a:solidFill>
                  <a:srgbClr val="003974"/>
                </a:solidFill>
                <a:latin typeface="Proxima Nova Semibold"/>
                <a:cs typeface="Proxima Nova Semibold"/>
              </a:rPr>
              <a:t> </a:t>
            </a:r>
            <a:r>
              <a:rPr sz="1400" b="0">
                <a:solidFill>
                  <a:srgbClr val="003974"/>
                </a:solidFill>
                <a:latin typeface="Proxima Nova Semibold"/>
                <a:cs typeface="Proxima Nova Semibold"/>
              </a:rPr>
              <a:t>Generation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sp>
        <p:nvSpPr>
          <p:cNvPr id="24" name="object 72"/>
          <p:cNvSpPr txBox="1"/>
          <p:nvPr userDrawn="1"/>
        </p:nvSpPr>
        <p:spPr>
          <a:xfrm>
            <a:off x="1857322" y="6076316"/>
            <a:ext cx="1266663" cy="4632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2410" marR="5080" indent="-220345">
              <a:lnSpc>
                <a:spcPts val="1900"/>
              </a:lnSpc>
            </a:pPr>
            <a:r>
              <a:rPr sz="1400" b="0" spc="-60" dirty="0">
                <a:solidFill>
                  <a:srgbClr val="003974"/>
                </a:solidFill>
                <a:latin typeface="Proxima Nova Semibold"/>
                <a:cs typeface="Proxima Nova Semibold"/>
              </a:rPr>
              <a:t>R</a:t>
            </a: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enewable</a:t>
            </a: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 </a:t>
            </a: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Energy</a:t>
            </a:r>
          </a:p>
        </p:txBody>
      </p:sp>
      <p:sp>
        <p:nvSpPr>
          <p:cNvPr id="25" name="object 89"/>
          <p:cNvSpPr txBox="1"/>
          <p:nvPr userDrawn="1"/>
        </p:nvSpPr>
        <p:spPr>
          <a:xfrm>
            <a:off x="2030042" y="4358939"/>
            <a:ext cx="6426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Grid</a:t>
            </a:r>
          </a:p>
        </p:txBody>
      </p:sp>
      <p:sp>
        <p:nvSpPr>
          <p:cNvPr id="26" name="object 64"/>
          <p:cNvSpPr txBox="1"/>
          <p:nvPr userDrawn="1"/>
        </p:nvSpPr>
        <p:spPr>
          <a:xfrm>
            <a:off x="3796724" y="2215927"/>
            <a:ext cx="2023856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5080" lvl="0" indent="0" algn="ctr">
              <a:lnSpc>
                <a:spcPts val="1900"/>
              </a:lnSpc>
            </a:pP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Battery Charging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sp>
        <p:nvSpPr>
          <p:cNvPr id="27" name="object 64"/>
          <p:cNvSpPr txBox="1"/>
          <p:nvPr userDrawn="1"/>
        </p:nvSpPr>
        <p:spPr>
          <a:xfrm>
            <a:off x="3796724" y="4288787"/>
            <a:ext cx="2058547" cy="219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5080" lvl="0" indent="0" algn="ctr">
              <a:lnSpc>
                <a:spcPts val="1900"/>
              </a:lnSpc>
            </a:pP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Electric Vehicles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sp>
        <p:nvSpPr>
          <p:cNvPr id="28" name="object 55"/>
          <p:cNvSpPr txBox="1"/>
          <p:nvPr userDrawn="1"/>
        </p:nvSpPr>
        <p:spPr>
          <a:xfrm>
            <a:off x="1634707" y="2244139"/>
            <a:ext cx="135890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400" b="0" dirty="0">
                <a:solidFill>
                  <a:srgbClr val="003974"/>
                </a:solidFill>
                <a:latin typeface="Proxima Nova Semibold"/>
                <a:cs typeface="Proxima Nova Semibold"/>
              </a:rPr>
              <a:t>Laptop</a:t>
            </a:r>
            <a:endParaRPr sz="1400" b="0" dirty="0">
              <a:solidFill>
                <a:srgbClr val="003974"/>
              </a:solidFill>
              <a:latin typeface="Proxima Nova Semibold"/>
              <a:cs typeface="Proxima Nova Semibold"/>
            </a:endParaRPr>
          </a:p>
        </p:txBody>
      </p:sp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59627" y="5343336"/>
            <a:ext cx="2116667" cy="10287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6762" y="5133848"/>
            <a:ext cx="2031277" cy="152345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5195" y="3020743"/>
            <a:ext cx="2544064" cy="190804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6273" y="322484"/>
            <a:ext cx="2544064" cy="190804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7493" y="230966"/>
            <a:ext cx="2544064" cy="190804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552" y="2597236"/>
            <a:ext cx="2544064" cy="190804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39" y="350875"/>
            <a:ext cx="2544064" cy="190804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487" y="283742"/>
            <a:ext cx="2544064" cy="190804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135" y="2624527"/>
            <a:ext cx="2544064" cy="190804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567" y="2561093"/>
            <a:ext cx="2544064" cy="190804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148" y="4543501"/>
            <a:ext cx="2544064" cy="190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41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B (just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59732" y="90799"/>
            <a:ext cx="8180231" cy="986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59732" y="1410586"/>
            <a:ext cx="11032646" cy="4990214"/>
          </a:xfrm>
        </p:spPr>
        <p:txBody>
          <a:bodyPr>
            <a:normAutofit/>
          </a:bodyPr>
          <a:lstStyle>
            <a:lvl1pPr marL="342900" indent="-342900">
              <a:buClr>
                <a:schemeClr val="accent1"/>
              </a:buClr>
              <a:buFont typeface="Arial"/>
              <a:buChar char="•"/>
              <a:defRPr sz="2800" b="0" i="0" baseline="0">
                <a:solidFill>
                  <a:schemeClr val="accent3"/>
                </a:solidFill>
                <a:latin typeface="+mj-lt"/>
                <a:cs typeface="Arial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6553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B (just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56999" y="1368056"/>
            <a:ext cx="5446369" cy="5041978"/>
          </a:xfrm>
        </p:spPr>
        <p:txBody>
          <a:bodyPr>
            <a:normAutofit/>
          </a:bodyPr>
          <a:lstStyle>
            <a:lvl1pPr marL="342900" indent="-342900">
              <a:buFont typeface="Arial"/>
              <a:buChar char="•"/>
              <a:defRPr sz="2800" b="0">
                <a:solidFill>
                  <a:schemeClr val="accent3"/>
                </a:solidFill>
                <a:latin typeface="+mj-lt"/>
                <a:cs typeface="Arial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81271" y="1368056"/>
            <a:ext cx="5408374" cy="5041977"/>
          </a:xfrm>
        </p:spPr>
        <p:txBody>
          <a:bodyPr>
            <a:normAutofit/>
          </a:bodyPr>
          <a:lstStyle>
            <a:lvl1pPr marL="342900" indent="-342900">
              <a:buFont typeface="Arial"/>
              <a:buChar char="•"/>
              <a:defRPr sz="2800" b="0">
                <a:solidFill>
                  <a:schemeClr val="accent3"/>
                </a:solidFill>
                <a:latin typeface="+mj-lt"/>
                <a:cs typeface="Arial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411344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556999" y="127590"/>
            <a:ext cx="8055373" cy="925903"/>
          </a:xfrm>
        </p:spPr>
        <p:txBody>
          <a:bodyPr>
            <a:normAutofit/>
          </a:bodyPr>
          <a:lstStyle>
            <a:lvl1pPr>
              <a:defRPr sz="3200" b="1" i="0">
                <a:solidFill>
                  <a:schemeClr val="bg1"/>
                </a:solidFill>
                <a:latin typeface="+mj-lt"/>
                <a:cs typeface="Arial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itle 6"/>
          <p:cNvSpPr txBox="1">
            <a:spLocks/>
          </p:cNvSpPr>
          <p:nvPr userDrawn="1"/>
        </p:nvSpPr>
        <p:spPr>
          <a:xfrm>
            <a:off x="9684645" y="6499802"/>
            <a:ext cx="1905000" cy="3665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fld id="{8F95A38E-598F-4EB0-A313-7D082088BB07}" type="slidenum">
              <a:rPr lang="en-US" sz="1000" smtClean="0">
                <a:solidFill>
                  <a:schemeClr val="accent2"/>
                </a:solidFill>
                <a:latin typeface="+mj-lt"/>
              </a:rPr>
              <a:pPr algn="r"/>
              <a:t>‹#›</a:t>
            </a:fld>
            <a:endParaRPr lang="en-US" sz="10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94621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6999" y="83875"/>
            <a:ext cx="9189167" cy="986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6999" y="1173597"/>
            <a:ext cx="11032646" cy="5199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/>
          <p:cNvSpPr txBox="1">
            <a:spLocks/>
          </p:cNvSpPr>
          <p:nvPr userDrawn="1"/>
        </p:nvSpPr>
        <p:spPr>
          <a:xfrm>
            <a:off x="3046931" y="6418779"/>
            <a:ext cx="60981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chemeClr val="accent2"/>
                </a:solidFill>
                <a:latin typeface="+mj-lt"/>
              </a:rPr>
              <a:t>© 2021 Rhombus Energy Solutions</a:t>
            </a:r>
            <a:r>
              <a:rPr lang="en-US" sz="1000" baseline="0" dirty="0">
                <a:solidFill>
                  <a:schemeClr val="accent2"/>
                </a:solidFill>
                <a:latin typeface="+mj-lt"/>
              </a:rPr>
              <a:t>, Inc.</a:t>
            </a:r>
            <a:endParaRPr lang="en-US" sz="9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A361A5-28BA-4A70-8E95-F94A163DE016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9946888" y="364878"/>
            <a:ext cx="2099588" cy="424117"/>
          </a:xfrm>
          <a:prstGeom prst="rect">
            <a:avLst/>
          </a:prstGeom>
          <a:solidFill>
            <a:srgbClr val="FFFFFF">
              <a:alpha val="50196"/>
            </a:srgbClr>
          </a:solidFill>
        </p:spPr>
      </p:pic>
    </p:spTree>
    <p:extLst>
      <p:ext uri="{BB962C8B-B14F-4D97-AF65-F5344CB8AC3E}">
        <p14:creationId xmlns:p14="http://schemas.microsoft.com/office/powerpoint/2010/main" val="4155169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8" r:id="rId2"/>
    <p:sldLayoutId id="2147483669" r:id="rId3"/>
    <p:sldLayoutId id="2147483651" r:id="rId4"/>
    <p:sldLayoutId id="2147483671" r:id="rId5"/>
    <p:sldLayoutId id="2147483673" r:id="rId6"/>
    <p:sldLayoutId id="214748367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110000"/>
        <a:buFont typeface="Arial" panose="020B0604020202020204" pitchFamily="34" charset="0"/>
        <a:buChar char="•"/>
        <a:defRPr sz="2800" b="0" kern="1200">
          <a:solidFill>
            <a:schemeClr val="tx1">
              <a:lumMod val="90000"/>
              <a:lumOff val="10000"/>
            </a:schemeClr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accent3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accent3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accent3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00D5370-0256-49CA-8A5A-CE2ABC34FA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5892"/>
          <a:stretch/>
        </p:blipFill>
        <p:spPr>
          <a:xfrm>
            <a:off x="0" y="1"/>
            <a:ext cx="12192000" cy="117359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6999" y="83875"/>
            <a:ext cx="8275113" cy="986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6999" y="1375025"/>
            <a:ext cx="11032646" cy="49980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/>
          <p:cNvSpPr txBox="1">
            <a:spLocks/>
          </p:cNvSpPr>
          <p:nvPr userDrawn="1"/>
        </p:nvSpPr>
        <p:spPr>
          <a:xfrm>
            <a:off x="3046931" y="6418779"/>
            <a:ext cx="60981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chemeClr val="accent2"/>
                </a:solidFill>
                <a:latin typeface="+mj-lt"/>
              </a:rPr>
              <a:t>© 2021 Rhombus Energy Solutions</a:t>
            </a:r>
            <a:r>
              <a:rPr lang="en-US" sz="1000" baseline="0" dirty="0">
                <a:solidFill>
                  <a:schemeClr val="accent2"/>
                </a:solidFill>
                <a:latin typeface="+mj-lt"/>
              </a:rPr>
              <a:t>, Inc.</a:t>
            </a:r>
            <a:endParaRPr lang="en-US" sz="9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33630DC-62C1-4737-824B-C4ADE5D72D4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881" y="201430"/>
            <a:ext cx="2888976" cy="58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314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110000"/>
        <a:buFont typeface="Arial" panose="020B0604020202020204" pitchFamily="34" charset="0"/>
        <a:buChar char="•"/>
        <a:defRPr sz="2800" b="0" kern="1200">
          <a:solidFill>
            <a:schemeClr val="tx1">
              <a:lumMod val="90000"/>
              <a:lumOff val="10000"/>
            </a:schemeClr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accent3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accent3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accent3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emf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emf"/><Relationship Id="rId9" Type="http://schemas.openxmlformats.org/officeDocument/2006/relationships/image" Target="../media/image31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9446D-49C9-4528-88EE-648F6EDD0A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4307" y="4624251"/>
            <a:ext cx="6476198" cy="1549201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sz="2400" dirty="0">
                <a:latin typeface="+mj-lt"/>
              </a:rPr>
              <a:t>Presentation for California Energy Commission V2H/B Workshop</a:t>
            </a:r>
            <a:br>
              <a:rPr lang="en-US" sz="2400" dirty="0">
                <a:latin typeface="+mj-lt"/>
              </a:rPr>
            </a:br>
            <a:r>
              <a:rPr lang="en-US" sz="2400" dirty="0">
                <a:latin typeface="+mj-lt"/>
              </a:rPr>
              <a:t>January 25, 2021</a:t>
            </a:r>
          </a:p>
        </p:txBody>
      </p:sp>
    </p:spTree>
    <p:extLst>
      <p:ext uri="{BB962C8B-B14F-4D97-AF65-F5344CB8AC3E}">
        <p14:creationId xmlns:p14="http://schemas.microsoft.com/office/powerpoint/2010/main" val="1743805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F2C5152-F1E1-4DE3-BF81-1869547DF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+mn-lt"/>
              </a:rPr>
              <a:t>Who is Rhombus Energy Solutions?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6D24D4-B425-4183-9E7E-3D551DFAC2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161" y="1343542"/>
            <a:ext cx="7830895" cy="516176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sz="1800" dirty="0">
                <a:latin typeface="+mn-lt"/>
              </a:rPr>
              <a:t>Rhombus is an industry leader in advanced power conversion, providing solutions to:</a:t>
            </a:r>
          </a:p>
          <a:p>
            <a:pPr marL="80010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600" dirty="0">
                <a:solidFill>
                  <a:schemeClr val="tx2"/>
                </a:solidFill>
                <a:latin typeface="+mn-lt"/>
              </a:rPr>
              <a:t>AC-DC Systems for Transportation Electrification </a:t>
            </a:r>
          </a:p>
          <a:p>
            <a:pPr marL="80010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600" dirty="0">
                <a:solidFill>
                  <a:schemeClr val="tx2"/>
                </a:solidFill>
                <a:latin typeface="+mn-lt"/>
              </a:rPr>
              <a:t>Energy Storage Systems For Charging Support / Power Load Leveling</a:t>
            </a:r>
          </a:p>
          <a:p>
            <a:pPr marL="80010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600" dirty="0">
                <a:solidFill>
                  <a:schemeClr val="tx2"/>
                </a:solidFill>
                <a:latin typeface="+mn-lt"/>
              </a:rPr>
              <a:t>Microgrids, w/ Integrated Command / Control energy management</a:t>
            </a:r>
            <a:endParaRPr lang="en-US" sz="2000" dirty="0">
              <a:latin typeface="+mn-lt"/>
            </a:endParaRP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sz="1800" dirty="0">
                <a:latin typeface="+mn-lt"/>
              </a:rPr>
              <a:t>Rhombus is headquartered in San Diego with a high-power testing lab and manufacturing in Dearborn as well as a India design center. 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sz="1800" dirty="0">
                <a:latin typeface="+mn-lt"/>
              </a:rPr>
              <a:t>Our expertise is developing </a:t>
            </a:r>
            <a:r>
              <a:rPr lang="en-US" sz="1800" b="1" dirty="0">
                <a:latin typeface="+mn-lt"/>
              </a:rPr>
              <a:t>bidirectional high-power </a:t>
            </a:r>
            <a:r>
              <a:rPr lang="en-US" sz="1800" dirty="0">
                <a:latin typeface="+mn-lt"/>
              </a:rPr>
              <a:t>inverters for renewables, energy storage and microgrids… enabling V2G charging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sz="1800" dirty="0">
                <a:latin typeface="+mn-lt"/>
              </a:rPr>
              <a:t>Our products are easily customized for specific EV OEMs and fleet requirements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sz="1800" dirty="0">
                <a:latin typeface="+mn-lt"/>
              </a:rPr>
              <a:t>Rhombus has deployed over </a:t>
            </a:r>
            <a:r>
              <a:rPr lang="en-US" sz="1800" dirty="0">
                <a:solidFill>
                  <a:schemeClr val="tx1"/>
                </a:solidFill>
                <a:latin typeface="+mn-lt"/>
              </a:rPr>
              <a:t>820 </a:t>
            </a:r>
            <a:r>
              <a:rPr lang="en-US" sz="1800" dirty="0">
                <a:latin typeface="+mn-lt"/>
              </a:rPr>
              <a:t>systems worldwide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endParaRPr lang="en-US" sz="1600" dirty="0">
              <a:latin typeface="+mn-lt"/>
            </a:endParaRPr>
          </a:p>
          <a:p>
            <a:pPr marL="0" indent="0" algn="ctr">
              <a:lnSpc>
                <a:spcPct val="110000"/>
              </a:lnSpc>
              <a:spcBef>
                <a:spcPts val="1200"/>
              </a:spcBef>
              <a:buNone/>
            </a:pPr>
            <a:r>
              <a:rPr lang="en-US" sz="2000" b="1" dirty="0">
                <a:latin typeface="+mn-lt"/>
              </a:rPr>
              <a:t>Rhombus is the expert in V2G charging systems for EV fleets</a:t>
            </a:r>
            <a:endParaRPr lang="en-US" sz="20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330571-9C0D-0345-BC11-468804B0A8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8811" y="4884544"/>
            <a:ext cx="3675901" cy="15063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5F0E57-E8CB-8A41-9292-BC6437E0DF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4665" y="1686290"/>
            <a:ext cx="3676814" cy="15716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358939-6B32-A643-BB40-CFD642771F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4665" y="3257908"/>
            <a:ext cx="3676814" cy="161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21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7D3ED89-5340-3C40-A5ED-A88E2258AB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52"/>
          <a:stretch/>
        </p:blipFill>
        <p:spPr>
          <a:xfrm>
            <a:off x="8241929" y="1430926"/>
            <a:ext cx="3907737" cy="230529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AA49E66E-4C5E-4B96-9E4C-BC90BE57E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The Attraction of Vehicle To “X” (V2X)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FED308B-0C0F-4AE8-AF03-304F11410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002" y="1718552"/>
            <a:ext cx="7893156" cy="454262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/>
              <a:t>V2X is an incredibly smart idea for EV fleets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dirty="0"/>
              <a:t>Helps to stabilize the grid during peak demand hours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dirty="0"/>
              <a:t>Offsets intermittent renewable power resource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dirty="0"/>
              <a:t>Provides a source of emergency backup power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b="1" dirty="0"/>
              <a:t>V2X can significantly reduce EV fleet energy costs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dirty="0"/>
              <a:t>V2G gaining traction with fleets as the arbitrage economics are proven out.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FD7BB44-7B95-4DD1-A89B-699891F27F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344"/>
          <a:stretch/>
        </p:blipFill>
        <p:spPr>
          <a:xfrm>
            <a:off x="8243259" y="3726066"/>
            <a:ext cx="3906407" cy="2305294"/>
          </a:xfrm>
          <a:prstGeom prst="rect">
            <a:avLst/>
          </a:prstGeom>
        </p:spPr>
      </p:pic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97D45EDA-9DCA-4568-95D0-1501F79BA2B6}"/>
              </a:ext>
            </a:extLst>
          </p:cNvPr>
          <p:cNvSpPr/>
          <p:nvPr/>
        </p:nvSpPr>
        <p:spPr>
          <a:xfrm rot="16200000">
            <a:off x="8930509" y="2812202"/>
            <a:ext cx="4610461" cy="1827852"/>
          </a:xfrm>
          <a:prstGeom prst="triangle">
            <a:avLst>
              <a:gd name="adj" fmla="val 49886"/>
            </a:avLst>
          </a:prstGeom>
          <a:solidFill>
            <a:srgbClr val="007BC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FFFFFF"/>
              </a:solidFill>
              <a:latin typeface="+mj-lt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D87695-C9AF-4835-8557-AD1238E64904}"/>
              </a:ext>
            </a:extLst>
          </p:cNvPr>
          <p:cNvSpPr txBox="1"/>
          <p:nvPr/>
        </p:nvSpPr>
        <p:spPr>
          <a:xfrm>
            <a:off x="10606390" y="3294496"/>
            <a:ext cx="1569660" cy="92333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+mj-lt"/>
              </a:rPr>
              <a:t>V2G</a:t>
            </a:r>
          </a:p>
        </p:txBody>
      </p:sp>
    </p:spTree>
    <p:extLst>
      <p:ext uri="{BB962C8B-B14F-4D97-AF65-F5344CB8AC3E}">
        <p14:creationId xmlns:p14="http://schemas.microsoft.com/office/powerpoint/2010/main" val="1750827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A49E66E-4C5E-4B96-9E4C-BC90BE57E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The Challenges of V2X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FED308B-0C0F-4AE8-AF03-304F11410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002" y="1405794"/>
            <a:ext cx="6862675" cy="48553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dirty="0"/>
              <a:t>V2X is not a new concept (originated in 1997)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2400" dirty="0"/>
              <a:t>Why aren’t there many V2X production implementations?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V2X is complicated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Lots of elements that have to communicate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Lots of players, often with conflicting agendas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Lack of an open interface standard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dirty="0"/>
              <a:t>Who regulates/approves equipment for V2X?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UL/other standards bodies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States?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dirty="0"/>
              <a:t>Utilities?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18639C-2572-4D5D-83C2-BE105E62D9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08306"/>
            <a:ext cx="6038757" cy="426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14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FA4F9-F34D-414A-8239-C19EFDC96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How Do We Accelerate Vehicle To Grid?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55955-E43A-411C-B246-B77087A4A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999" y="1436347"/>
            <a:ext cx="6654684" cy="480552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Improved (and ideally simplified) industry standards: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Grid communication 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Grid Interconnect (for bi-directional power flow)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EV to charger communication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EV charger standards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Aggregator software/service providers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Safety and Security</a:t>
            </a:r>
          </a:p>
          <a:p>
            <a:pPr>
              <a:spcBef>
                <a:spcPts val="1800"/>
              </a:spcBef>
            </a:pPr>
            <a:r>
              <a:rPr lang="en-US" dirty="0"/>
              <a:t>In the interim, large fleet deployments will drive forward using semi-custom installations while trying to “future proof”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8B9EC52F-4DA9-9948-B88F-65629713ED9D}"/>
              </a:ext>
            </a:extLst>
          </p:cNvPr>
          <p:cNvGrpSpPr/>
          <p:nvPr/>
        </p:nvGrpSpPr>
        <p:grpSpPr>
          <a:xfrm>
            <a:off x="7521624" y="1419669"/>
            <a:ext cx="4610378" cy="5197934"/>
            <a:chOff x="7763361" y="1419669"/>
            <a:chExt cx="4610378" cy="5197934"/>
          </a:xfrm>
        </p:grpSpPr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F6A4475A-BA70-E045-9A19-3CE7AF57A3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877639" y="3803627"/>
              <a:ext cx="603338" cy="848834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98E73176-E7BA-D24E-848F-54F0F5DF45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742472" y="2139605"/>
              <a:ext cx="852866" cy="986125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5F034552-4EEF-CC45-A101-DADBE2B761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95623" y="5073925"/>
              <a:ext cx="1355604" cy="881959"/>
            </a:xfrm>
            <a:prstGeom prst="rect">
              <a:avLst/>
            </a:prstGeom>
          </p:spPr>
        </p:pic>
        <p:pic>
          <p:nvPicPr>
            <p:cNvPr id="79" name="Picture 14" descr="Cloud icon">
              <a:extLst>
                <a:ext uri="{FF2B5EF4-FFF2-40B4-BE49-F238E27FC236}">
                  <a16:creationId xmlns:a16="http://schemas.microsoft.com/office/drawing/2014/main" id="{012322E9-4987-D047-BE25-DA15E97DB8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1548" y="3521842"/>
              <a:ext cx="1195854" cy="1195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57AB690C-8E97-6C41-A05A-FB8D88A0F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067740" y="5079170"/>
              <a:ext cx="926395" cy="1156842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38AB5F3-839D-E84C-84D1-65257BF3498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451141" y="2176981"/>
              <a:ext cx="547346" cy="465415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5314B526-DC2F-6B4E-8939-00893997D4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559368" y="2748422"/>
              <a:ext cx="780107" cy="648258"/>
            </a:xfrm>
            <a:prstGeom prst="rect">
              <a:avLst/>
            </a:prstGeom>
          </p:spPr>
        </p:pic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8C1840FE-6697-1344-B7C5-E06B5A63A6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375500" y="5364743"/>
              <a:ext cx="516910" cy="521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D9F2B7F1-F4F1-814A-B840-0E4AFF85DA8A}"/>
                </a:ext>
              </a:extLst>
            </p:cNvPr>
            <p:cNvCxnSpPr>
              <a:cxnSpLocks/>
            </p:cNvCxnSpPr>
            <p:nvPr/>
          </p:nvCxnSpPr>
          <p:spPr>
            <a:xfrm>
              <a:off x="9966759" y="4480742"/>
              <a:ext cx="443943" cy="518117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B60B99DD-FE53-7749-AFC6-96D0487E85CC}"/>
                </a:ext>
              </a:extLst>
            </p:cNvPr>
            <p:cNvCxnSpPr>
              <a:cxnSpLocks/>
              <a:endCxn id="99" idx="2"/>
            </p:cNvCxnSpPr>
            <p:nvPr/>
          </p:nvCxnSpPr>
          <p:spPr>
            <a:xfrm flipH="1" flipV="1">
              <a:off x="9504669" y="2244006"/>
              <a:ext cx="373423" cy="22818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A9270DBA-7409-DF4F-82AC-93CE225A2B3F}"/>
                </a:ext>
              </a:extLst>
            </p:cNvPr>
            <p:cNvCxnSpPr>
              <a:cxnSpLocks/>
              <a:endCxn id="78" idx="0"/>
            </p:cNvCxnSpPr>
            <p:nvPr/>
          </p:nvCxnSpPr>
          <p:spPr>
            <a:xfrm flipH="1">
              <a:off x="8673425" y="4488488"/>
              <a:ext cx="359881" cy="585437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2B30BAEA-B5D3-464F-BCB0-5E07595996E4}"/>
                </a:ext>
              </a:extLst>
            </p:cNvPr>
            <p:cNvSpPr txBox="1"/>
            <p:nvPr/>
          </p:nvSpPr>
          <p:spPr>
            <a:xfrm>
              <a:off x="8558753" y="3912225"/>
              <a:ext cx="147646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+mj-lt"/>
                </a:rPr>
                <a:t>CPO</a:t>
              </a:r>
            </a:p>
            <a:p>
              <a:pPr algn="ctr"/>
              <a:r>
                <a:rPr lang="en-US" sz="1100" dirty="0">
                  <a:latin typeface="+mj-lt"/>
                </a:rPr>
                <a:t>Aggregator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F5690C73-7C20-034E-9BCE-E98FB2B3D2B8}"/>
                </a:ext>
              </a:extLst>
            </p:cNvPr>
            <p:cNvSpPr txBox="1"/>
            <p:nvPr/>
          </p:nvSpPr>
          <p:spPr>
            <a:xfrm>
              <a:off x="7776758" y="4517876"/>
              <a:ext cx="130136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+mj-lt"/>
                </a:rPr>
                <a:t>OEM</a:t>
              </a:r>
            </a:p>
            <a:p>
              <a:pPr algn="ctr"/>
              <a:r>
                <a:rPr lang="en-US" sz="1100" dirty="0">
                  <a:latin typeface="+mj-lt"/>
                </a:rPr>
                <a:t>Telematics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DB128D83-2415-A043-B708-3C2C67978153}"/>
                </a:ext>
              </a:extLst>
            </p:cNvPr>
            <p:cNvSpPr txBox="1"/>
            <p:nvPr/>
          </p:nvSpPr>
          <p:spPr>
            <a:xfrm>
              <a:off x="9051013" y="4469855"/>
              <a:ext cx="14764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latin typeface="+mj-lt"/>
                </a:rPr>
                <a:t>IEEE 2030.5</a:t>
              </a:r>
            </a:p>
            <a:p>
              <a:r>
                <a:rPr lang="en-US" sz="900" dirty="0">
                  <a:latin typeface="+mj-lt"/>
                </a:rPr>
                <a:t>IEC 27000</a:t>
              </a:r>
            </a:p>
            <a:p>
              <a:r>
                <a:rPr lang="en-US" sz="900" dirty="0">
                  <a:latin typeface="+mj-lt"/>
                </a:rPr>
                <a:t>OCPP 1.6 &amp; 2.0</a:t>
              </a:r>
            </a:p>
            <a:p>
              <a:r>
                <a:rPr lang="en-US" sz="900" dirty="0">
                  <a:latin typeface="+mj-lt"/>
                </a:rPr>
                <a:t>OEM &amp;/or Proprietary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F2710281-E2A7-F84B-A3D3-84406412DADD}"/>
                </a:ext>
              </a:extLst>
            </p:cNvPr>
            <p:cNvSpPr txBox="1"/>
            <p:nvPr/>
          </p:nvSpPr>
          <p:spPr>
            <a:xfrm>
              <a:off x="10968074" y="5294164"/>
              <a:ext cx="130136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>
                  <a:latin typeface="+mj-lt"/>
                </a:rPr>
                <a:t>CSA 22.2 107.1</a:t>
              </a:r>
            </a:p>
            <a:p>
              <a:r>
                <a:rPr lang="en-US" sz="800" dirty="0">
                  <a:latin typeface="+mj-lt"/>
                </a:rPr>
                <a:t>NEC</a:t>
              </a:r>
            </a:p>
            <a:p>
              <a:r>
                <a:rPr lang="en-US" sz="800" dirty="0">
                  <a:latin typeface="+mj-lt"/>
                </a:rPr>
                <a:t>NFPA</a:t>
              </a:r>
            </a:p>
            <a:p>
              <a:r>
                <a:rPr lang="en-US" sz="800" dirty="0">
                  <a:latin typeface="+mj-lt"/>
                </a:rPr>
                <a:t>IEEE 1547</a:t>
              </a:r>
            </a:p>
            <a:p>
              <a:r>
                <a:rPr lang="en-US" sz="800" dirty="0">
                  <a:latin typeface="+mj-lt"/>
                </a:rPr>
                <a:t>UL 1741 SA</a:t>
              </a:r>
            </a:p>
            <a:p>
              <a:r>
                <a:rPr lang="en-US" sz="800" dirty="0">
                  <a:latin typeface="+mj-lt"/>
                </a:rPr>
                <a:t>UL 1741 CRD’s</a:t>
              </a:r>
            </a:p>
            <a:p>
              <a:r>
                <a:rPr lang="en-US" sz="800" dirty="0">
                  <a:latin typeface="+mj-lt"/>
                </a:rPr>
                <a:t>UL 2202</a:t>
              </a:r>
            </a:p>
            <a:p>
              <a:r>
                <a:rPr lang="en-US" sz="800" dirty="0">
                  <a:latin typeface="+mj-lt"/>
                </a:rPr>
                <a:t>UL 2231</a:t>
              </a:r>
            </a:p>
            <a:p>
              <a:r>
                <a:rPr lang="en-US" sz="800" dirty="0">
                  <a:latin typeface="+mj-lt"/>
                </a:rPr>
                <a:t>UL 9741</a:t>
              </a:r>
            </a:p>
            <a:p>
              <a:r>
                <a:rPr lang="en-US" sz="800" dirty="0">
                  <a:latin typeface="+mj-lt"/>
                </a:rPr>
                <a:t>FCC 15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FF16F402-9A1F-3640-9184-FA082879E989}"/>
                </a:ext>
              </a:extLst>
            </p:cNvPr>
            <p:cNvSpPr txBox="1"/>
            <p:nvPr/>
          </p:nvSpPr>
          <p:spPr>
            <a:xfrm>
              <a:off x="9692772" y="3492521"/>
              <a:ext cx="13013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>
                  <a:latin typeface="+mj-lt"/>
                </a:rPr>
                <a:t>CA Rule 21 / SEP</a:t>
              </a:r>
            </a:p>
            <a:p>
              <a:r>
                <a:rPr lang="en-US" sz="800" dirty="0" err="1">
                  <a:latin typeface="+mj-lt"/>
                </a:rPr>
                <a:t>OpenADR</a:t>
              </a:r>
              <a:endParaRPr lang="en-US" sz="800" dirty="0">
                <a:latin typeface="+mj-lt"/>
              </a:endParaRPr>
            </a:p>
            <a:p>
              <a:r>
                <a:rPr lang="en-US" sz="800" dirty="0">
                  <a:latin typeface="+mj-lt"/>
                </a:rPr>
                <a:t>IEEE 2030.5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02F8C2DA-4BAE-7942-9937-A63F75923A2C}"/>
                </a:ext>
              </a:extLst>
            </p:cNvPr>
            <p:cNvSpPr txBox="1"/>
            <p:nvPr/>
          </p:nvSpPr>
          <p:spPr>
            <a:xfrm>
              <a:off x="9287461" y="5402335"/>
              <a:ext cx="13013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latin typeface="+mj-lt"/>
                </a:rPr>
                <a:t>SAE J1772</a:t>
              </a:r>
            </a:p>
            <a:p>
              <a:r>
                <a:rPr lang="en-US" sz="900" dirty="0">
                  <a:latin typeface="+mj-lt"/>
                </a:rPr>
                <a:t>SAE J2836</a:t>
              </a:r>
            </a:p>
            <a:p>
              <a:r>
                <a:rPr lang="en-US" sz="900" dirty="0">
                  <a:latin typeface="+mj-lt"/>
                </a:rPr>
                <a:t>SAE J2931</a:t>
              </a:r>
            </a:p>
            <a:p>
              <a:r>
                <a:rPr lang="en-US" sz="900" dirty="0">
                  <a:latin typeface="+mj-lt"/>
                </a:rPr>
                <a:t>ISO 15118-2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41F69F83-2BBD-FA41-9EEB-650884CE335A}"/>
                </a:ext>
              </a:extLst>
            </p:cNvPr>
            <p:cNvSpPr txBox="1"/>
            <p:nvPr/>
          </p:nvSpPr>
          <p:spPr>
            <a:xfrm>
              <a:off x="7763361" y="5083277"/>
              <a:ext cx="130136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dirty="0">
                  <a:solidFill>
                    <a:schemeClr val="bg1"/>
                  </a:solidFill>
                  <a:latin typeface="+mj-lt"/>
                </a:rPr>
                <a:t>SAE J2910</a:t>
              </a:r>
            </a:p>
            <a:p>
              <a:pPr algn="ctr"/>
              <a:r>
                <a:rPr lang="en-US" sz="800" dirty="0">
                  <a:solidFill>
                    <a:schemeClr val="bg1"/>
                  </a:solidFill>
                  <a:latin typeface="+mj-lt"/>
                </a:rPr>
                <a:t>SAE J2929</a:t>
              </a:r>
            </a:p>
            <a:p>
              <a:pPr algn="ctr"/>
              <a:r>
                <a:rPr lang="en-US" sz="800" dirty="0">
                  <a:solidFill>
                    <a:schemeClr val="bg1"/>
                  </a:solidFill>
                  <a:latin typeface="+mj-lt"/>
                </a:rPr>
                <a:t>SAE J2344</a:t>
              </a:r>
            </a:p>
            <a:p>
              <a:pPr algn="ctr"/>
              <a:r>
                <a:rPr lang="en-US" sz="800" dirty="0">
                  <a:solidFill>
                    <a:schemeClr val="bg1"/>
                  </a:solidFill>
                  <a:latin typeface="+mj-lt"/>
                </a:rPr>
                <a:t>SAE J2464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7FB0F08A-140B-2B41-82A1-A93B1BE3C3B9}"/>
                </a:ext>
              </a:extLst>
            </p:cNvPr>
            <p:cNvSpPr txBox="1"/>
            <p:nvPr/>
          </p:nvSpPr>
          <p:spPr>
            <a:xfrm>
              <a:off x="10968074" y="4889850"/>
              <a:ext cx="140566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>
                  <a:latin typeface="+mj-lt"/>
                </a:rPr>
                <a:t>ANSI 12.20, IEC62053</a:t>
              </a:r>
            </a:p>
            <a:p>
              <a:r>
                <a:rPr lang="en-US" sz="800" dirty="0">
                  <a:latin typeface="+mj-lt"/>
                </a:rPr>
                <a:t>NIST HB44</a:t>
              </a:r>
            </a:p>
          </p:txBody>
        </p: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9B7B9100-403E-5A48-AD05-086F466AAF0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65300" y="2593434"/>
              <a:ext cx="629376" cy="8844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5FA678BD-4E2D-BA49-8C66-A30E3380FE89}"/>
                </a:ext>
              </a:extLst>
            </p:cNvPr>
            <p:cNvCxnSpPr>
              <a:cxnSpLocks/>
              <a:stCxn id="77" idx="2"/>
              <a:endCxn id="76" idx="0"/>
            </p:cNvCxnSpPr>
            <p:nvPr/>
          </p:nvCxnSpPr>
          <p:spPr>
            <a:xfrm>
              <a:off x="11168905" y="3125730"/>
              <a:ext cx="10403" cy="677897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D4890FA6-A42F-184B-8924-DF7E7CC310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553153" y="3070704"/>
              <a:ext cx="363684" cy="682205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Arrow Connector 97">
              <a:extLst>
                <a:ext uri="{FF2B5EF4-FFF2-40B4-BE49-F238E27FC236}">
                  <a16:creationId xmlns:a16="http://schemas.microsoft.com/office/drawing/2014/main" id="{F736EF95-2E1C-034C-B977-5C8FB5D868D0}"/>
                </a:ext>
              </a:extLst>
            </p:cNvPr>
            <p:cNvCxnSpPr>
              <a:cxnSpLocks/>
              <a:stCxn id="76" idx="2"/>
            </p:cNvCxnSpPr>
            <p:nvPr/>
          </p:nvCxnSpPr>
          <p:spPr>
            <a:xfrm flipH="1">
              <a:off x="10767824" y="4652461"/>
              <a:ext cx="411484" cy="491475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9" name="Picture 2" descr="Image result for wind energy icon">
              <a:extLst>
                <a:ext uri="{FF2B5EF4-FFF2-40B4-BE49-F238E27FC236}">
                  <a16:creationId xmlns:a16="http://schemas.microsoft.com/office/drawing/2014/main" id="{7EAEA6FD-6557-3143-944F-6C5ACC8DFE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2500" y="1419669"/>
              <a:ext cx="824337" cy="8243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00" name="Straight Arrow Connector 99">
              <a:extLst>
                <a:ext uri="{FF2B5EF4-FFF2-40B4-BE49-F238E27FC236}">
                  <a16:creationId xmlns:a16="http://schemas.microsoft.com/office/drawing/2014/main" id="{BA44A343-38ED-6947-854C-6C689C8FA0C1}"/>
                </a:ext>
              </a:extLst>
            </p:cNvPr>
            <p:cNvCxnSpPr>
              <a:cxnSpLocks/>
              <a:stCxn id="82" idx="3"/>
            </p:cNvCxnSpPr>
            <p:nvPr/>
          </p:nvCxnSpPr>
          <p:spPr>
            <a:xfrm flipV="1">
              <a:off x="9339475" y="2784555"/>
              <a:ext cx="496127" cy="2879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C972CA29-FDE4-7A48-BB3E-F0C0AFC9B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878092" y="2258005"/>
              <a:ext cx="532610" cy="749327"/>
            </a:xfrm>
            <a:prstGeom prst="rect">
              <a:avLst/>
            </a:prstGeom>
          </p:spPr>
        </p:pic>
        <p:cxnSp>
          <p:nvCxnSpPr>
            <p:cNvPr id="102" name="Straight Arrow Connector 101">
              <a:extLst>
                <a:ext uri="{FF2B5EF4-FFF2-40B4-BE49-F238E27FC236}">
                  <a16:creationId xmlns:a16="http://schemas.microsoft.com/office/drawing/2014/main" id="{AE985CBC-0BF1-584B-AADC-61236BFE08B8}"/>
                </a:ext>
              </a:extLst>
            </p:cNvPr>
            <p:cNvCxnSpPr>
              <a:cxnSpLocks/>
              <a:stCxn id="77" idx="1"/>
              <a:endCxn id="101" idx="3"/>
            </p:cNvCxnSpPr>
            <p:nvPr/>
          </p:nvCxnSpPr>
          <p:spPr>
            <a:xfrm flipH="1">
              <a:off x="10410702" y="2632668"/>
              <a:ext cx="331770" cy="1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04336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5003231"/>
      </p:ext>
    </p:extLst>
  </p:cSld>
  <p:clrMapOvr>
    <a:masterClrMapping/>
  </p:clrMapOvr>
</p:sld>
</file>

<file path=ppt/theme/theme1.xml><?xml version="1.0" encoding="utf-8"?>
<a:theme xmlns:a="http://schemas.openxmlformats.org/drawingml/2006/main" name="Rhombus Generic White Header">
  <a:themeElements>
    <a:clrScheme name="Solarflare-ppt-template">
      <a:dk1>
        <a:srgbClr val="222223"/>
      </a:dk1>
      <a:lt1>
        <a:srgbClr val="FFFFFF"/>
      </a:lt1>
      <a:dk2>
        <a:srgbClr val="222223"/>
      </a:dk2>
      <a:lt2>
        <a:srgbClr val="FFFFFF"/>
      </a:lt2>
      <a:accent1>
        <a:srgbClr val="007BC3"/>
      </a:accent1>
      <a:accent2>
        <a:srgbClr val="A4BCC2"/>
      </a:accent2>
      <a:accent3>
        <a:srgbClr val="4B4F54"/>
      </a:accent3>
      <a:accent4>
        <a:srgbClr val="5CAFD9"/>
      </a:accent4>
      <a:accent5>
        <a:srgbClr val="4E6E9F"/>
      </a:accent5>
      <a:accent6>
        <a:srgbClr val="6CC24A"/>
      </a:accent6>
      <a:hlink>
        <a:srgbClr val="007BC3"/>
      </a:hlink>
      <a:folHlink>
        <a:srgbClr val="007BC3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7BC3"/>
        </a:solidFill>
      </a:spPr>
      <a:bodyPr rtlCol="0" anchor="ctr"/>
      <a:lstStyle>
        <a:defPPr>
          <a:defRPr b="1" dirty="0" smtClean="0">
            <a:solidFill>
              <a:srgbClr val="FFFFFF"/>
            </a:solidFill>
            <a:cs typeface="Arial"/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hombus Generic Colored Header">
  <a:themeElements>
    <a:clrScheme name="Solarflare-ppt-template">
      <a:dk1>
        <a:srgbClr val="222223"/>
      </a:dk1>
      <a:lt1>
        <a:srgbClr val="FFFFFF"/>
      </a:lt1>
      <a:dk2>
        <a:srgbClr val="222223"/>
      </a:dk2>
      <a:lt2>
        <a:srgbClr val="FFFFFF"/>
      </a:lt2>
      <a:accent1>
        <a:srgbClr val="007BC3"/>
      </a:accent1>
      <a:accent2>
        <a:srgbClr val="A4BCC2"/>
      </a:accent2>
      <a:accent3>
        <a:srgbClr val="4B4F54"/>
      </a:accent3>
      <a:accent4>
        <a:srgbClr val="5CAFD9"/>
      </a:accent4>
      <a:accent5>
        <a:srgbClr val="4E6E9F"/>
      </a:accent5>
      <a:accent6>
        <a:srgbClr val="6CC24A"/>
      </a:accent6>
      <a:hlink>
        <a:srgbClr val="007BC3"/>
      </a:hlink>
      <a:folHlink>
        <a:srgbClr val="007BC3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7BC3"/>
        </a:solidFill>
      </a:spPr>
      <a:bodyPr rtlCol="0" anchor="ctr"/>
      <a:lstStyle>
        <a:defPPr>
          <a:defRPr b="1" dirty="0" smtClean="0">
            <a:solidFill>
              <a:srgbClr val="FFFFFF"/>
            </a:solidFill>
            <a:cs typeface="Arial"/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1" ma:contentTypeDescription="Create a new document." ma:contentTypeScope="" ma:versionID="468f5ac4fc4e4bcb25e0b50045a3f21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40e67cf9f5b639718c202e487578dfe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8B956C-A434-4D3B-9423-ACB78549DCCD}"/>
</file>

<file path=customXml/itemProps2.xml><?xml version="1.0" encoding="utf-8"?>
<ds:datastoreItem xmlns:ds="http://schemas.openxmlformats.org/officeDocument/2006/customXml" ds:itemID="{565A9673-6A2D-45FF-A658-4A8B3141780E}"/>
</file>

<file path=customXml/itemProps3.xml><?xml version="1.0" encoding="utf-8"?>
<ds:datastoreItem xmlns:ds="http://schemas.openxmlformats.org/officeDocument/2006/customXml" ds:itemID="{F51F0FAC-EB0B-4595-BCE8-F9DFE8604B81}"/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43090</TotalTime>
  <Words>391</Words>
  <Application>Microsoft Office PowerPoint</Application>
  <PresentationFormat>Widescreen</PresentationFormat>
  <Paragraphs>76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Proxima Nova Semibold</vt:lpstr>
      <vt:lpstr>Rhombus Generic White Header</vt:lpstr>
      <vt:lpstr>Rhombus Generic Colored Header</vt:lpstr>
      <vt:lpstr>Presentation for California Energy Commission V2H/B Workshop January 25, 2021</vt:lpstr>
      <vt:lpstr>Who is Rhombus Energy Solutions?</vt:lpstr>
      <vt:lpstr>The Attraction of Vehicle To “X” (V2X)</vt:lpstr>
      <vt:lpstr>The Challenges of V2X</vt:lpstr>
      <vt:lpstr>How Do We Accelerate Vehicle To Grid?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Rhonda Burns</dc:creator>
  <cp:lastModifiedBy>Mike Heumann</cp:lastModifiedBy>
  <cp:revision>820</cp:revision>
  <cp:lastPrinted>2017-03-01T00:42:02Z</cp:lastPrinted>
  <dcterms:created xsi:type="dcterms:W3CDTF">2016-06-14T13:54:21Z</dcterms:created>
  <dcterms:modified xsi:type="dcterms:W3CDTF">2021-01-25T15:55:20Z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