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7"/>
  </p:notesMasterIdLst>
  <p:handoutMasterIdLst>
    <p:handoutMasterId r:id="rId8"/>
  </p:handoutMasterIdLst>
  <p:sldIdLst>
    <p:sldId id="256" r:id="rId2"/>
    <p:sldId id="265" r:id="rId3"/>
    <p:sldId id="266" r:id="rId4"/>
    <p:sldId id="268" r:id="rId5"/>
    <p:sldId id="267" r:id="rId6"/>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92">
          <p15:clr>
            <a:srgbClr val="A4A3A4"/>
          </p15:clr>
        </p15:guide>
        <p15:guide id="2" orient="horz" pos="474">
          <p15:clr>
            <a:srgbClr val="A4A3A4"/>
          </p15:clr>
        </p15:guide>
        <p15:guide id="3" orient="horz" pos="4319">
          <p15:clr>
            <a:srgbClr val="A4A3A4"/>
          </p15:clr>
        </p15:guide>
        <p15:guide id="4" orient="horz" pos="3888">
          <p15:clr>
            <a:srgbClr val="A4A3A4"/>
          </p15:clr>
        </p15:guide>
        <p15:guide id="5" orient="horz" pos="981">
          <p15:clr>
            <a:srgbClr val="A4A3A4"/>
          </p15:clr>
        </p15:guide>
        <p15:guide id="6" orient="horz" pos="1133">
          <p15:clr>
            <a:srgbClr val="A4A3A4"/>
          </p15:clr>
        </p15:guide>
        <p15:guide id="7" orient="horz" pos="735">
          <p15:clr>
            <a:srgbClr val="A4A3A4"/>
          </p15:clr>
        </p15:guide>
        <p15:guide id="8" pos="2880">
          <p15:clr>
            <a:srgbClr val="A4A3A4"/>
          </p15:clr>
        </p15:guide>
        <p15:guide id="9">
          <p15:clr>
            <a:srgbClr val="A4A3A4"/>
          </p15:clr>
        </p15:guide>
        <p15:guide id="10" pos="2882">
          <p15:clr>
            <a:srgbClr val="A4A3A4"/>
          </p15:clr>
        </p15:guide>
        <p15:guide id="11" pos="2879">
          <p15:clr>
            <a:srgbClr val="A4A3A4"/>
          </p15:clr>
        </p15:guide>
        <p15:guide id="12" pos="430">
          <p15:clr>
            <a:srgbClr val="A4A3A4"/>
          </p15:clr>
        </p15:guide>
        <p15:guide id="13" pos="5399">
          <p15:clr>
            <a:srgbClr val="A4A3A4"/>
          </p15:clr>
        </p15:guide>
        <p15:guide id="14" pos="1590">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95"/>
    <a:srgbClr val="0040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5758" autoAdjust="0"/>
  </p:normalViewPr>
  <p:slideViewPr>
    <p:cSldViewPr snapToGrid="0">
      <p:cViewPr varScale="1">
        <p:scale>
          <a:sx n="79" d="100"/>
          <a:sy n="79" d="100"/>
        </p:scale>
        <p:origin x="1866" y="78"/>
      </p:cViewPr>
      <p:guideLst>
        <p:guide orient="horz" pos="292"/>
        <p:guide orient="horz" pos="474"/>
        <p:guide orient="horz" pos="4319"/>
        <p:guide orient="horz" pos="3888"/>
        <p:guide orient="horz" pos="981"/>
        <p:guide orient="horz" pos="1133"/>
        <p:guide orient="horz" pos="735"/>
        <p:guide pos="2880"/>
        <p:guide/>
        <p:guide pos="2882"/>
        <p:guide pos="2879"/>
        <p:guide pos="430"/>
        <p:guide pos="5399"/>
        <p:guide pos="159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215"/>
          </a:xfrm>
          <a:prstGeom prst="rect">
            <a:avLst/>
          </a:prstGeom>
        </p:spPr>
        <p:txBody>
          <a:bodyPr vert="horz" lIns="92784" tIns="46392" rIns="92784" bIns="4639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7215"/>
          </a:xfrm>
          <a:prstGeom prst="rect">
            <a:avLst/>
          </a:prstGeom>
        </p:spPr>
        <p:txBody>
          <a:bodyPr vert="horz" lIns="92784" tIns="46392" rIns="92784" bIns="46392" rtlCol="0"/>
          <a:lstStyle>
            <a:lvl1pPr algn="r">
              <a:defRPr sz="1200"/>
            </a:lvl1pPr>
          </a:lstStyle>
          <a:p>
            <a:fld id="{768BF957-061A-4E5C-B3CD-8F7E723D1B8C}" type="datetimeFigureOut">
              <a:rPr lang="en-US" smtClean="0"/>
              <a:t>7/26/2019</a:t>
            </a:fld>
            <a:endParaRPr lang="en-US"/>
          </a:p>
        </p:txBody>
      </p:sp>
      <p:sp>
        <p:nvSpPr>
          <p:cNvPr id="4" name="Footer Placeholder 3"/>
          <p:cNvSpPr>
            <a:spLocks noGrp="1"/>
          </p:cNvSpPr>
          <p:nvPr>
            <p:ph type="ftr" sz="quarter" idx="2"/>
          </p:nvPr>
        </p:nvSpPr>
        <p:spPr>
          <a:xfrm>
            <a:off x="0" y="8841885"/>
            <a:ext cx="3043343" cy="467215"/>
          </a:xfrm>
          <a:prstGeom prst="rect">
            <a:avLst/>
          </a:prstGeom>
        </p:spPr>
        <p:txBody>
          <a:bodyPr vert="horz" lIns="92784" tIns="46392" rIns="92784" bIns="4639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1885"/>
            <a:ext cx="3043343" cy="467215"/>
          </a:xfrm>
          <a:prstGeom prst="rect">
            <a:avLst/>
          </a:prstGeom>
        </p:spPr>
        <p:txBody>
          <a:bodyPr vert="horz" lIns="92784" tIns="46392" rIns="92784" bIns="46392" rtlCol="0" anchor="b"/>
          <a:lstStyle>
            <a:lvl1pPr algn="r">
              <a:defRPr sz="1200"/>
            </a:lvl1pPr>
          </a:lstStyle>
          <a:p>
            <a:fld id="{4D023E61-02C4-4575-B817-3DF4FCA3D9B1}" type="slidenum">
              <a:rPr lang="en-US" smtClean="0"/>
              <a:t>‹#›</a:t>
            </a:fld>
            <a:endParaRPr lang="en-US"/>
          </a:p>
        </p:txBody>
      </p:sp>
    </p:spTree>
    <p:extLst>
      <p:ext uri="{BB962C8B-B14F-4D97-AF65-F5344CB8AC3E}">
        <p14:creationId xmlns:p14="http://schemas.microsoft.com/office/powerpoint/2010/main" val="37596855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215"/>
          </a:xfrm>
          <a:prstGeom prst="rect">
            <a:avLst/>
          </a:prstGeom>
        </p:spPr>
        <p:txBody>
          <a:bodyPr vert="horz" lIns="92784" tIns="46392" rIns="92784" bIns="46392" rtlCol="0"/>
          <a:lstStyle>
            <a:lvl1pPr algn="l">
              <a:defRPr sz="1200"/>
            </a:lvl1pPr>
          </a:lstStyle>
          <a:p>
            <a:endParaRPr lang="en-US"/>
          </a:p>
        </p:txBody>
      </p:sp>
      <p:sp>
        <p:nvSpPr>
          <p:cNvPr id="3" name="Date Placeholder 2"/>
          <p:cNvSpPr>
            <a:spLocks noGrp="1"/>
          </p:cNvSpPr>
          <p:nvPr>
            <p:ph type="dt" idx="1"/>
          </p:nvPr>
        </p:nvSpPr>
        <p:spPr>
          <a:xfrm>
            <a:off x="3978132" y="0"/>
            <a:ext cx="3043343" cy="467215"/>
          </a:xfrm>
          <a:prstGeom prst="rect">
            <a:avLst/>
          </a:prstGeom>
        </p:spPr>
        <p:txBody>
          <a:bodyPr vert="horz" lIns="92784" tIns="46392" rIns="92784" bIns="46392" rtlCol="0"/>
          <a:lstStyle>
            <a:lvl1pPr algn="r">
              <a:defRPr sz="1200"/>
            </a:lvl1pPr>
          </a:lstStyle>
          <a:p>
            <a:fld id="{FAAAB4AF-CA59-45A0-981F-3649C3DE8C5E}" type="datetimeFigureOut">
              <a:rPr lang="en-US" smtClean="0"/>
              <a:t>7/26/2019</a:t>
            </a:fld>
            <a:endParaRPr lang="en-US"/>
          </a:p>
        </p:txBody>
      </p:sp>
      <p:sp>
        <p:nvSpPr>
          <p:cNvPr id="4" name="Slide Image Placeholder 3"/>
          <p:cNvSpPr>
            <a:spLocks noGrp="1" noRot="1" noChangeAspect="1"/>
          </p:cNvSpPr>
          <p:nvPr>
            <p:ph type="sldImg" idx="2"/>
          </p:nvPr>
        </p:nvSpPr>
        <p:spPr>
          <a:xfrm>
            <a:off x="1417638" y="1163638"/>
            <a:ext cx="4187825" cy="3141662"/>
          </a:xfrm>
          <a:prstGeom prst="rect">
            <a:avLst/>
          </a:prstGeom>
          <a:noFill/>
          <a:ln w="12700">
            <a:solidFill>
              <a:prstClr val="black"/>
            </a:solidFill>
          </a:ln>
        </p:spPr>
        <p:txBody>
          <a:bodyPr vert="horz" lIns="92784" tIns="46392" rIns="92784" bIns="46392" rtlCol="0" anchor="ctr"/>
          <a:lstStyle/>
          <a:p>
            <a:endParaRPr lang="en-US"/>
          </a:p>
        </p:txBody>
      </p:sp>
      <p:sp>
        <p:nvSpPr>
          <p:cNvPr id="5" name="Notes Placeholder 4"/>
          <p:cNvSpPr>
            <a:spLocks noGrp="1"/>
          </p:cNvSpPr>
          <p:nvPr>
            <p:ph type="body" sz="quarter" idx="3"/>
          </p:nvPr>
        </p:nvSpPr>
        <p:spPr>
          <a:xfrm>
            <a:off x="702310" y="4480145"/>
            <a:ext cx="5618480" cy="3665719"/>
          </a:xfrm>
          <a:prstGeom prst="rect">
            <a:avLst/>
          </a:prstGeom>
        </p:spPr>
        <p:txBody>
          <a:bodyPr vert="horz" lIns="92784" tIns="46392" rIns="92784" bIns="463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1885"/>
            <a:ext cx="3043343" cy="467215"/>
          </a:xfrm>
          <a:prstGeom prst="rect">
            <a:avLst/>
          </a:prstGeom>
        </p:spPr>
        <p:txBody>
          <a:bodyPr vert="horz" lIns="92784" tIns="46392" rIns="92784" bIns="4639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1885"/>
            <a:ext cx="3043343" cy="467215"/>
          </a:xfrm>
          <a:prstGeom prst="rect">
            <a:avLst/>
          </a:prstGeom>
        </p:spPr>
        <p:txBody>
          <a:bodyPr vert="horz" lIns="92784" tIns="46392" rIns="92784" bIns="46392" rtlCol="0" anchor="b"/>
          <a:lstStyle>
            <a:lvl1pPr algn="r">
              <a:defRPr sz="1200"/>
            </a:lvl1pPr>
          </a:lstStyle>
          <a:p>
            <a:fld id="{49624695-2D4A-4E32-846F-28DFEBD672A8}" type="slidenum">
              <a:rPr lang="en-US" smtClean="0"/>
              <a:t>‹#›</a:t>
            </a:fld>
            <a:endParaRPr lang="en-US"/>
          </a:p>
        </p:txBody>
      </p:sp>
    </p:spTree>
    <p:extLst>
      <p:ext uri="{BB962C8B-B14F-4D97-AF65-F5344CB8AC3E}">
        <p14:creationId xmlns:p14="http://schemas.microsoft.com/office/powerpoint/2010/main" val="3550338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53871" indent="-289951" eaLnBrk="0" hangingPunct="0">
              <a:spcBef>
                <a:spcPct val="30000"/>
              </a:spcBef>
              <a:defRPr sz="1200">
                <a:solidFill>
                  <a:schemeClr val="tx1"/>
                </a:solidFill>
                <a:latin typeface="Arial" pitchFamily="34" charset="0"/>
              </a:defRPr>
            </a:lvl2pPr>
            <a:lvl3pPr marL="1159802" indent="-231960" eaLnBrk="0" hangingPunct="0">
              <a:spcBef>
                <a:spcPct val="30000"/>
              </a:spcBef>
              <a:defRPr sz="1200">
                <a:solidFill>
                  <a:schemeClr val="tx1"/>
                </a:solidFill>
                <a:latin typeface="Arial" pitchFamily="34" charset="0"/>
              </a:defRPr>
            </a:lvl3pPr>
            <a:lvl4pPr marL="1623723" indent="-231960" eaLnBrk="0" hangingPunct="0">
              <a:spcBef>
                <a:spcPct val="30000"/>
              </a:spcBef>
              <a:defRPr sz="1200">
                <a:solidFill>
                  <a:schemeClr val="tx1"/>
                </a:solidFill>
                <a:latin typeface="Arial" pitchFamily="34" charset="0"/>
              </a:defRPr>
            </a:lvl4pPr>
            <a:lvl5pPr marL="2087644" indent="-231960" eaLnBrk="0" hangingPunct="0">
              <a:spcBef>
                <a:spcPct val="30000"/>
              </a:spcBef>
              <a:defRPr sz="1200">
                <a:solidFill>
                  <a:schemeClr val="tx1"/>
                </a:solidFill>
                <a:latin typeface="Arial" pitchFamily="34" charset="0"/>
              </a:defRPr>
            </a:lvl5pPr>
            <a:lvl6pPr marL="2551565" indent="-231960" eaLnBrk="0" fontAlgn="base" hangingPunct="0">
              <a:spcBef>
                <a:spcPct val="30000"/>
              </a:spcBef>
              <a:spcAft>
                <a:spcPct val="0"/>
              </a:spcAft>
              <a:defRPr sz="1200">
                <a:solidFill>
                  <a:schemeClr val="tx1"/>
                </a:solidFill>
                <a:latin typeface="Arial" pitchFamily="34" charset="0"/>
              </a:defRPr>
            </a:lvl6pPr>
            <a:lvl7pPr marL="3015485" indent="-231960" eaLnBrk="0" fontAlgn="base" hangingPunct="0">
              <a:spcBef>
                <a:spcPct val="30000"/>
              </a:spcBef>
              <a:spcAft>
                <a:spcPct val="0"/>
              </a:spcAft>
              <a:defRPr sz="1200">
                <a:solidFill>
                  <a:schemeClr val="tx1"/>
                </a:solidFill>
                <a:latin typeface="Arial" pitchFamily="34" charset="0"/>
              </a:defRPr>
            </a:lvl7pPr>
            <a:lvl8pPr marL="3479406" indent="-231960" eaLnBrk="0" fontAlgn="base" hangingPunct="0">
              <a:spcBef>
                <a:spcPct val="30000"/>
              </a:spcBef>
              <a:spcAft>
                <a:spcPct val="0"/>
              </a:spcAft>
              <a:defRPr sz="1200">
                <a:solidFill>
                  <a:schemeClr val="tx1"/>
                </a:solidFill>
                <a:latin typeface="Arial" pitchFamily="34" charset="0"/>
              </a:defRPr>
            </a:lvl8pPr>
            <a:lvl9pPr marL="3943327" indent="-23196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EE6C94A-D4AD-440F-9C4E-592351B3ED4E}" type="slidenum">
              <a:rPr lang="en-US" altLang="en-US" smtClean="0"/>
              <a:pPr eaLnBrk="1" hangingPunct="1">
                <a:spcBef>
                  <a:spcPct val="0"/>
                </a:spcBef>
              </a:pPr>
              <a:t>1</a:t>
            </a:fld>
            <a:endParaRPr lang="en-US" altLang="en-US" smtClean="0"/>
          </a:p>
        </p:txBody>
      </p:sp>
      <p:sp>
        <p:nvSpPr>
          <p:cNvPr id="59395" name="Rectangle 2"/>
          <p:cNvSpPr>
            <a:spLocks noGrp="1" noRot="1" noChangeAspect="1" noChangeArrowheads="1" noTextEdit="1"/>
          </p:cNvSpPr>
          <p:nvPr>
            <p:ph type="sldImg"/>
          </p:nvPr>
        </p:nvSpPr>
        <p:spPr>
          <a:ln cap="flat"/>
        </p:spPr>
      </p:sp>
      <p:sp>
        <p:nvSpPr>
          <p:cNvPr id="59396" name="Rectangle 3"/>
          <p:cNvSpPr>
            <a:spLocks noGrp="1" noChangeArrowheads="1"/>
          </p:cNvSpPr>
          <p:nvPr>
            <p:ph type="body" idx="1"/>
          </p:nvPr>
        </p:nvSpPr>
        <p:spPr>
          <a:noFill/>
        </p:spPr>
        <p:txBody>
          <a:bodyPr/>
          <a:lstStyle/>
          <a:p>
            <a:pPr eaLnBrk="1" hangingPunct="1"/>
            <a:endParaRPr lang="en-US" altLang="en-US" dirty="0" smtClean="0">
              <a:latin typeface="Arial" pitchFamily="34" charset="0"/>
            </a:endParaRPr>
          </a:p>
        </p:txBody>
      </p:sp>
    </p:spTree>
    <p:extLst>
      <p:ext uri="{BB962C8B-B14F-4D97-AF65-F5344CB8AC3E}">
        <p14:creationId xmlns:p14="http://schemas.microsoft.com/office/powerpoint/2010/main" val="3694529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Year-long process with</a:t>
            </a:r>
            <a:r>
              <a:rPr lang="en-US" baseline="0" dirty="0" smtClean="0"/>
              <a:t> two </a:t>
            </a:r>
            <a:r>
              <a:rPr lang="en-US" baseline="0" dirty="0" err="1" smtClean="0"/>
              <a:t>convenings</a:t>
            </a:r>
            <a:r>
              <a:rPr lang="en-US" baseline="0" dirty="0" smtClean="0"/>
              <a:t>, support from Bank of America and collaboration with California Energy Commission</a:t>
            </a:r>
            <a:endParaRPr lang="en-US" dirty="0" smtClean="0"/>
          </a:p>
          <a:p>
            <a:pPr marL="171450" indent="-171450">
              <a:buFont typeface="Arial" panose="020B0604020202020204" pitchFamily="34" charset="0"/>
              <a:buChar char="•"/>
            </a:pPr>
            <a:r>
              <a:rPr lang="en-US" dirty="0" smtClean="0"/>
              <a:t>Stakeholders:</a:t>
            </a:r>
            <a:r>
              <a:rPr lang="en-US" baseline="0" dirty="0" smtClean="0"/>
              <a:t> Energy Commission, Public Utilities Commission, Treasurer’s Office, Department of Housing and Community Development, PG&amp;E, seven property owner/developers, program implementers like TRC and Association for Energy Affordability, and a range of other advocates and experts.</a:t>
            </a:r>
          </a:p>
          <a:p>
            <a:pPr marL="171450" indent="-171450">
              <a:buFont typeface="Arial" panose="020B0604020202020204" pitchFamily="34" charset="0"/>
              <a:buChar char="•"/>
            </a:pPr>
            <a:r>
              <a:rPr lang="en-US" sz="1200" dirty="0" smtClean="0"/>
              <a:t>Solutions:</a:t>
            </a:r>
            <a:r>
              <a:rPr lang="en-US" sz="1200" baseline="0" dirty="0" smtClean="0"/>
              <a:t> </a:t>
            </a:r>
            <a:r>
              <a:rPr lang="en-US" sz="1200" baseline="0" dirty="0" smtClean="0"/>
              <a:t>Revising </a:t>
            </a:r>
            <a:r>
              <a:rPr lang="en-US" sz="1200" dirty="0" smtClean="0"/>
              <a:t>Title 24 to permit</a:t>
            </a:r>
            <a:r>
              <a:rPr lang="en-US" sz="1200" baseline="0" dirty="0" smtClean="0"/>
              <a:t> gas-to-electric</a:t>
            </a:r>
            <a:r>
              <a:rPr lang="en-US" sz="1200" dirty="0" smtClean="0"/>
              <a:t>, </a:t>
            </a:r>
            <a:r>
              <a:rPr lang="en-US" sz="1200" dirty="0" smtClean="0"/>
              <a:t>establishing</a:t>
            </a:r>
            <a:r>
              <a:rPr lang="en-US" sz="1200" baseline="0" dirty="0" smtClean="0"/>
              <a:t> 10-year funding for state programs, creating loss reserves to reduce performance risk</a:t>
            </a:r>
            <a:endParaRPr lang="en-US" dirty="0"/>
          </a:p>
        </p:txBody>
      </p:sp>
      <p:sp>
        <p:nvSpPr>
          <p:cNvPr id="4" name="Slide Number Placeholder 3"/>
          <p:cNvSpPr>
            <a:spLocks noGrp="1"/>
          </p:cNvSpPr>
          <p:nvPr>
            <p:ph type="sldNum" sz="quarter" idx="10"/>
          </p:nvPr>
        </p:nvSpPr>
        <p:spPr/>
        <p:txBody>
          <a:bodyPr/>
          <a:lstStyle/>
          <a:p>
            <a:fld id="{49624695-2D4A-4E32-846F-28DFEBD672A8}" type="slidenum">
              <a:rPr lang="en-US" smtClean="0"/>
              <a:t>2</a:t>
            </a:fld>
            <a:endParaRPr lang="en-US"/>
          </a:p>
        </p:txBody>
      </p:sp>
    </p:spTree>
    <p:extLst>
      <p:ext uri="{BB962C8B-B14F-4D97-AF65-F5344CB8AC3E}">
        <p14:creationId xmlns:p14="http://schemas.microsoft.com/office/powerpoint/2010/main" val="3568693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aseline="0" dirty="0" smtClean="0"/>
              <a:t>The </a:t>
            </a:r>
            <a:r>
              <a:rPr lang="en-US" baseline="0" dirty="0" smtClean="0"/>
              <a:t>project saved 1/3 of total building energy use but efficiency incentives constituted only 6% of the total project. Wakeland’s entire project was dictated by its TCAC process. TCAC 9% program has hoops/hurdles, </a:t>
            </a:r>
            <a:r>
              <a:rPr lang="en-US" baseline="0" dirty="0" err="1" smtClean="0"/>
              <a:t>readiness+construction</a:t>
            </a:r>
            <a:r>
              <a:rPr lang="en-US" baseline="0" dirty="0" smtClean="0"/>
              <a:t> deadlines that function as cliffs. Your reward is in jeopardy if you miss them. They’re sacrosanct in our industry. Applied in March, award in June, TCAC deadline required construction start mid-December. These totally structure the project. At the same time, LIWP required all the energy work to be done by March 1 of following year, including installing the PV and electric heat pumps. Would have done this work in June/July based on the construction schedule. Had to go into each unit twice, added much more complexity and tenant inconvenience. Doing the PV early required front-loading roof work and increased the cost unnecessarily. Huge stress on asset management staff, tenant relocation staff, contractors. Most people in Peter’s position would just not go through the hurdles, based on the overall project priorities. Putting a lot of potential projects at risk.</a:t>
            </a:r>
            <a:endParaRPr lang="en-US" dirty="0"/>
          </a:p>
        </p:txBody>
      </p:sp>
      <p:sp>
        <p:nvSpPr>
          <p:cNvPr id="4" name="Slide Number Placeholder 3"/>
          <p:cNvSpPr>
            <a:spLocks noGrp="1"/>
          </p:cNvSpPr>
          <p:nvPr>
            <p:ph type="sldNum" sz="quarter" idx="10"/>
          </p:nvPr>
        </p:nvSpPr>
        <p:spPr/>
        <p:txBody>
          <a:bodyPr/>
          <a:lstStyle/>
          <a:p>
            <a:fld id="{49624695-2D4A-4E32-846F-28DFEBD672A8}" type="slidenum">
              <a:rPr lang="en-US" smtClean="0"/>
              <a:t>3</a:t>
            </a:fld>
            <a:endParaRPr lang="en-US"/>
          </a:p>
        </p:txBody>
      </p:sp>
    </p:spTree>
    <p:extLst>
      <p:ext uri="{BB962C8B-B14F-4D97-AF65-F5344CB8AC3E}">
        <p14:creationId xmlns:p14="http://schemas.microsoft.com/office/powerpoint/2010/main" val="2454996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49624695-2D4A-4E32-846F-28DFEBD672A8}" type="slidenum">
              <a:rPr lang="en-US" smtClean="0"/>
              <a:t>4</a:t>
            </a:fld>
            <a:endParaRPr lang="en-US"/>
          </a:p>
        </p:txBody>
      </p:sp>
    </p:spTree>
    <p:extLst>
      <p:ext uri="{BB962C8B-B14F-4D97-AF65-F5344CB8AC3E}">
        <p14:creationId xmlns:p14="http://schemas.microsoft.com/office/powerpoint/2010/main" val="2610808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49624695-2D4A-4E32-846F-28DFEBD672A8}" type="slidenum">
              <a:rPr lang="en-US" smtClean="0"/>
              <a:t>5</a:t>
            </a:fld>
            <a:endParaRPr lang="en-US"/>
          </a:p>
        </p:txBody>
      </p:sp>
    </p:spTree>
    <p:extLst>
      <p:ext uri="{BB962C8B-B14F-4D97-AF65-F5344CB8AC3E}">
        <p14:creationId xmlns:p14="http://schemas.microsoft.com/office/powerpoint/2010/main" val="16271082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0800" y="1419225"/>
            <a:ext cx="6565900" cy="545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p:cNvPicPr>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22275" y="198438"/>
            <a:ext cx="2370138"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11"/>
          <p:cNvSpPr>
            <a:spLocks noChangeShapeType="1"/>
          </p:cNvSpPr>
          <p:nvPr userDrawn="1"/>
        </p:nvSpPr>
        <p:spPr bwMode="auto">
          <a:xfrm>
            <a:off x="685800" y="1163638"/>
            <a:ext cx="8458200" cy="0"/>
          </a:xfrm>
          <a:prstGeom prst="line">
            <a:avLst/>
          </a:prstGeom>
          <a:noFill/>
          <a:ln w="12700">
            <a:solidFill>
              <a:srgbClr val="919194"/>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7" name="Rectangle 12"/>
          <p:cNvSpPr>
            <a:spLocks noChangeArrowheads="1"/>
          </p:cNvSpPr>
          <p:nvPr userDrawn="1"/>
        </p:nvSpPr>
        <p:spPr bwMode="auto">
          <a:xfrm>
            <a:off x="587375" y="1247775"/>
            <a:ext cx="79835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ts val="2600"/>
              </a:lnSpc>
              <a:spcBef>
                <a:spcPct val="50000"/>
              </a:spcBef>
              <a:defRPr/>
            </a:pPr>
            <a:r>
              <a:rPr lang="en-US" altLang="en-US" sz="2000" smtClean="0">
                <a:solidFill>
                  <a:srgbClr val="919194"/>
                </a:solidFill>
                <a:latin typeface="Gill Sans MT" pitchFamily="34" charset="0"/>
              </a:rPr>
              <a:t>Center for Law, Energy &amp; the Environment (CLEE)</a:t>
            </a:r>
          </a:p>
        </p:txBody>
      </p:sp>
      <p:sp>
        <p:nvSpPr>
          <p:cNvPr id="2051" name="Rectangle 3"/>
          <p:cNvSpPr>
            <a:spLocks noGrp="1" noChangeArrowheads="1"/>
          </p:cNvSpPr>
          <p:nvPr>
            <p:ph type="ctrTitle" sz="quarter"/>
          </p:nvPr>
        </p:nvSpPr>
        <p:spPr>
          <a:xfrm>
            <a:off x="588963" y="1960563"/>
            <a:ext cx="7981950" cy="841375"/>
          </a:xfrm>
        </p:spPr>
        <p:txBody>
          <a:bodyPr lIns="92075" tIns="46038" rIns="92075" bIns="46038"/>
          <a:lstStyle>
            <a:lvl1pPr>
              <a:defRPr>
                <a:solidFill>
                  <a:srgbClr val="919194"/>
                </a:solidFill>
              </a:defRPr>
            </a:lvl1pPr>
          </a:lstStyle>
          <a:p>
            <a:r>
              <a:rPr lang="en-US"/>
              <a:t>Click to edit Master title style</a:t>
            </a:r>
          </a:p>
        </p:txBody>
      </p:sp>
      <p:sp>
        <p:nvSpPr>
          <p:cNvPr id="2052" name="Rectangle 4"/>
          <p:cNvSpPr>
            <a:spLocks noGrp="1" noChangeArrowheads="1"/>
          </p:cNvSpPr>
          <p:nvPr>
            <p:ph type="subTitle" sz="quarter" idx="1"/>
          </p:nvPr>
        </p:nvSpPr>
        <p:spPr>
          <a:xfrm>
            <a:off x="588963" y="3090863"/>
            <a:ext cx="7981950" cy="2751137"/>
          </a:xfrm>
        </p:spPr>
        <p:txBody>
          <a:bodyPr lIns="92075" tIns="46038" rIns="92075" bIns="46038"/>
          <a:lstStyle>
            <a:lvl1pPr>
              <a:defRPr>
                <a:solidFill>
                  <a:srgbClr val="919194"/>
                </a:solidFill>
              </a:defRPr>
            </a:lvl1pPr>
          </a:lstStyle>
          <a:p>
            <a:r>
              <a:rPr lang="en-US"/>
              <a:t>Click to edit Master subtitle style</a:t>
            </a:r>
          </a:p>
        </p:txBody>
      </p:sp>
    </p:spTree>
    <p:extLst>
      <p:ext uri="{BB962C8B-B14F-4D97-AF65-F5344CB8AC3E}">
        <p14:creationId xmlns:p14="http://schemas.microsoft.com/office/powerpoint/2010/main" val="26532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gular">
    <p:spTree>
      <p:nvGrpSpPr>
        <p:cNvPr id="1" name=""/>
        <p:cNvGrpSpPr/>
        <p:nvPr/>
      </p:nvGrpSpPr>
      <p:grpSpPr>
        <a:xfrm>
          <a:off x="0" y="0"/>
          <a:ext cx="0" cy="0"/>
          <a:chOff x="0" y="0"/>
          <a:chExt cx="0" cy="0"/>
        </a:xfrm>
      </p:grpSpPr>
      <p:sp>
        <p:nvSpPr>
          <p:cNvPr id="4" name="Rectangle 4"/>
          <p:cNvSpPr>
            <a:spLocks noGrp="1" noChangeArrowheads="1"/>
          </p:cNvSpPr>
          <p:nvPr>
            <p:ph type="subTitle" sz="quarter" idx="1"/>
          </p:nvPr>
        </p:nvSpPr>
        <p:spPr>
          <a:xfrm>
            <a:off x="703263" y="1466851"/>
            <a:ext cx="7981950" cy="3422650"/>
          </a:xfrm>
        </p:spPr>
        <p:txBody>
          <a:bodyPr lIns="92075" tIns="46038" rIns="92075" bIns="46038"/>
          <a:lstStyle>
            <a:lvl1pPr>
              <a:defRPr>
                <a:solidFill>
                  <a:srgbClr val="919194"/>
                </a:solidFill>
              </a:defRPr>
            </a:lvl1pPr>
          </a:lstStyle>
          <a:p>
            <a:r>
              <a:rPr lang="en-US"/>
              <a:t>Click to edit Master subtitle style</a:t>
            </a:r>
          </a:p>
        </p:txBody>
      </p:sp>
    </p:spTree>
    <p:extLst>
      <p:ext uri="{BB962C8B-B14F-4D97-AF65-F5344CB8AC3E}">
        <p14:creationId xmlns:p14="http://schemas.microsoft.com/office/powerpoint/2010/main" val="2621315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9588" y="419100"/>
            <a:ext cx="8061325" cy="954088"/>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92718977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3461317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525588"/>
            <a:ext cx="3967162" cy="405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525588"/>
            <a:ext cx="3967163" cy="405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962025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2339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9070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9621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92451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53798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01479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5425" y="419100"/>
            <a:ext cx="2020888" cy="51625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09588" y="419100"/>
            <a:ext cx="5913437" cy="5162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33847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525588"/>
            <a:ext cx="3967162"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29150" y="1525588"/>
            <a:ext cx="3967163" cy="19510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29150" y="3629025"/>
            <a:ext cx="3967163" cy="1952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70968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09588" y="1525588"/>
            <a:ext cx="3967162"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525588"/>
            <a:ext cx="3967163"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81488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9588" y="1525588"/>
            <a:ext cx="8086725" cy="4056062"/>
          </a:xfrm>
        </p:spPr>
        <p:txBody>
          <a:bodyPr/>
          <a:lstStyle/>
          <a:p>
            <a:pPr lvl="0"/>
            <a:endParaRPr lang="en-US" noProof="0"/>
          </a:p>
        </p:txBody>
      </p:sp>
    </p:spTree>
    <p:extLst>
      <p:ext uri="{BB962C8B-B14F-4D97-AF65-F5344CB8AC3E}">
        <p14:creationId xmlns:p14="http://schemas.microsoft.com/office/powerpoint/2010/main" val="312225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400331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09587" y="419100"/>
            <a:ext cx="806500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509588" y="1525588"/>
            <a:ext cx="8065008" cy="405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pic>
        <p:nvPicPr>
          <p:cNvPr id="1028" name="Picture 5" descr="CLEE_2cLogos.gif"/>
          <p:cNvPicPr>
            <a:picLocks noChangeAspect="1"/>
          </p:cNvPicPr>
          <p:nvPr userDrawn="1"/>
        </p:nvPicPr>
        <p:blipFill rotWithShape="1">
          <a:blip r:embed="rId18">
            <a:extLst>
              <a:ext uri="{28A0092B-C50C-407E-A947-70E740481C1C}">
                <a14:useLocalDpi xmlns:a14="http://schemas.microsoft.com/office/drawing/2010/main" val="0"/>
              </a:ext>
            </a:extLst>
          </a:blip>
          <a:srcRect t="7769" b="13543"/>
          <a:stretch/>
        </p:blipFill>
        <p:spPr bwMode="auto">
          <a:xfrm>
            <a:off x="7096125" y="5824330"/>
            <a:ext cx="164941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Line 6"/>
          <p:cNvSpPr>
            <a:spLocks noChangeShapeType="1"/>
          </p:cNvSpPr>
          <p:nvPr/>
        </p:nvSpPr>
        <p:spPr bwMode="auto">
          <a:xfrm>
            <a:off x="509588" y="5737225"/>
            <a:ext cx="8065008" cy="0"/>
          </a:xfrm>
          <a:prstGeom prst="line">
            <a:avLst/>
          </a:prstGeom>
          <a:noFill/>
          <a:ln w="12700">
            <a:solidFill>
              <a:srgbClr val="717073"/>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6" name="Straight Connector 5"/>
          <p:cNvCxnSpPr/>
          <p:nvPr userDrawn="1"/>
        </p:nvCxnSpPr>
        <p:spPr bwMode="auto">
          <a:xfrm>
            <a:off x="509587" y="1076325"/>
            <a:ext cx="8065008" cy="0"/>
          </a:xfrm>
          <a:prstGeom prst="line">
            <a:avLst/>
          </a:prstGeom>
          <a:solidFill>
            <a:schemeClr val="accent1"/>
          </a:solidFill>
          <a:ln w="19050" cap="flat" cmpd="sng" algn="ctr">
            <a:solidFill>
              <a:srgbClr val="717073"/>
            </a:solidFill>
            <a:prstDash val="solid"/>
            <a:round/>
            <a:headEnd type="none" w="sm" len="sm"/>
            <a:tailEnd type="none" w="sm" len="sm"/>
          </a:ln>
          <a:effectLst/>
        </p:spPr>
      </p:cxnSp>
    </p:spTree>
  </p:cSld>
  <p:clrMap bg1="lt1" tx1="dk1" bg2="lt2" tx2="dk2" accent1="accent1" accent2="accent2" accent3="accent3" accent4="accent4" accent5="accent5" accent6="accent6" hlink="hlink" folHlink="folHlink"/>
  <p:sldLayoutIdLst>
    <p:sldLayoutId id="2147484417" r:id="rId1"/>
    <p:sldLayoutId id="2147484375" r:id="rId2"/>
    <p:sldLayoutId id="2147484376" r:id="rId3"/>
    <p:sldLayoutId id="2147484377" r:id="rId4"/>
    <p:sldLayoutId id="2147484378" r:id="rId5"/>
    <p:sldLayoutId id="2147484379" r:id="rId6"/>
    <p:sldLayoutId id="2147484380" r:id="rId7"/>
    <p:sldLayoutId id="2147484381" r:id="rId8"/>
    <p:sldLayoutId id="2147484382" r:id="rId9"/>
    <p:sldLayoutId id="2147484383" r:id="rId10"/>
    <p:sldLayoutId id="2147484384" r:id="rId11"/>
    <p:sldLayoutId id="2147484385" r:id="rId12"/>
    <p:sldLayoutId id="2147484386" r:id="rId13"/>
    <p:sldLayoutId id="2147484387" r:id="rId14"/>
    <p:sldLayoutId id="2147484388" r:id="rId15"/>
    <p:sldLayoutId id="2147484389" r:id="rId16"/>
  </p:sldLayoutIdLst>
  <p:timing>
    <p:tnLst>
      <p:par>
        <p:cTn id="1" dur="indefinite" restart="never" nodeType="tmRoot"/>
      </p:par>
    </p:tnLst>
  </p:timing>
  <p:hf hdr="0" dt="0"/>
  <p:txStyles>
    <p:titleStyle>
      <a:lvl1pPr algn="l" rtl="0" eaLnBrk="0" fontAlgn="base" hangingPunct="0">
        <a:lnSpc>
          <a:spcPts val="3200"/>
        </a:lnSpc>
        <a:spcBef>
          <a:spcPct val="0"/>
        </a:spcBef>
        <a:spcAft>
          <a:spcPct val="0"/>
        </a:spcAft>
        <a:defRPr sz="2800">
          <a:solidFill>
            <a:srgbClr val="005295"/>
          </a:solidFill>
          <a:latin typeface="+mj-lt"/>
          <a:ea typeface="+mj-ea"/>
          <a:cs typeface="+mj-cs"/>
        </a:defRPr>
      </a:lvl1pPr>
      <a:lvl2pPr algn="l" rtl="0" eaLnBrk="0" fontAlgn="base" hangingPunct="0">
        <a:lnSpc>
          <a:spcPts val="3200"/>
        </a:lnSpc>
        <a:spcBef>
          <a:spcPct val="0"/>
        </a:spcBef>
        <a:spcAft>
          <a:spcPct val="0"/>
        </a:spcAft>
        <a:defRPr sz="2800">
          <a:solidFill>
            <a:srgbClr val="005295"/>
          </a:solidFill>
          <a:latin typeface="Gill Sans MT" pitchFamily="34" charset="0"/>
        </a:defRPr>
      </a:lvl2pPr>
      <a:lvl3pPr algn="l" rtl="0" eaLnBrk="0" fontAlgn="base" hangingPunct="0">
        <a:lnSpc>
          <a:spcPts val="3200"/>
        </a:lnSpc>
        <a:spcBef>
          <a:spcPct val="0"/>
        </a:spcBef>
        <a:spcAft>
          <a:spcPct val="0"/>
        </a:spcAft>
        <a:defRPr sz="2800">
          <a:solidFill>
            <a:srgbClr val="005295"/>
          </a:solidFill>
          <a:latin typeface="Gill Sans MT" pitchFamily="34" charset="0"/>
        </a:defRPr>
      </a:lvl3pPr>
      <a:lvl4pPr algn="l" rtl="0" eaLnBrk="0" fontAlgn="base" hangingPunct="0">
        <a:lnSpc>
          <a:spcPts val="3200"/>
        </a:lnSpc>
        <a:spcBef>
          <a:spcPct val="0"/>
        </a:spcBef>
        <a:spcAft>
          <a:spcPct val="0"/>
        </a:spcAft>
        <a:defRPr sz="2800">
          <a:solidFill>
            <a:srgbClr val="005295"/>
          </a:solidFill>
          <a:latin typeface="Gill Sans MT" pitchFamily="34" charset="0"/>
        </a:defRPr>
      </a:lvl4pPr>
      <a:lvl5pPr algn="l" rtl="0" eaLnBrk="0" fontAlgn="base" hangingPunct="0">
        <a:lnSpc>
          <a:spcPts val="3200"/>
        </a:lnSpc>
        <a:spcBef>
          <a:spcPct val="0"/>
        </a:spcBef>
        <a:spcAft>
          <a:spcPct val="0"/>
        </a:spcAft>
        <a:defRPr sz="2800">
          <a:solidFill>
            <a:srgbClr val="005295"/>
          </a:solidFill>
          <a:latin typeface="Gill Sans MT" pitchFamily="34" charset="0"/>
        </a:defRPr>
      </a:lvl5pPr>
      <a:lvl6pPr marL="457200" algn="l" rtl="0" fontAlgn="base">
        <a:lnSpc>
          <a:spcPts val="3200"/>
        </a:lnSpc>
        <a:spcBef>
          <a:spcPct val="0"/>
        </a:spcBef>
        <a:spcAft>
          <a:spcPct val="0"/>
        </a:spcAft>
        <a:defRPr sz="2800">
          <a:solidFill>
            <a:srgbClr val="005295"/>
          </a:solidFill>
          <a:latin typeface="Gill Sans MT" pitchFamily="34" charset="0"/>
        </a:defRPr>
      </a:lvl6pPr>
      <a:lvl7pPr marL="914400" algn="l" rtl="0" fontAlgn="base">
        <a:lnSpc>
          <a:spcPts val="3200"/>
        </a:lnSpc>
        <a:spcBef>
          <a:spcPct val="0"/>
        </a:spcBef>
        <a:spcAft>
          <a:spcPct val="0"/>
        </a:spcAft>
        <a:defRPr sz="2800">
          <a:solidFill>
            <a:srgbClr val="005295"/>
          </a:solidFill>
          <a:latin typeface="Gill Sans MT" pitchFamily="34" charset="0"/>
        </a:defRPr>
      </a:lvl7pPr>
      <a:lvl8pPr marL="1371600" algn="l" rtl="0" fontAlgn="base">
        <a:lnSpc>
          <a:spcPts val="3200"/>
        </a:lnSpc>
        <a:spcBef>
          <a:spcPct val="0"/>
        </a:spcBef>
        <a:spcAft>
          <a:spcPct val="0"/>
        </a:spcAft>
        <a:defRPr sz="2800">
          <a:solidFill>
            <a:srgbClr val="005295"/>
          </a:solidFill>
          <a:latin typeface="Gill Sans MT" pitchFamily="34" charset="0"/>
        </a:defRPr>
      </a:lvl8pPr>
      <a:lvl9pPr marL="1828800" algn="l" rtl="0" fontAlgn="base">
        <a:lnSpc>
          <a:spcPts val="3200"/>
        </a:lnSpc>
        <a:spcBef>
          <a:spcPct val="0"/>
        </a:spcBef>
        <a:spcAft>
          <a:spcPct val="0"/>
        </a:spcAft>
        <a:defRPr sz="2800">
          <a:solidFill>
            <a:srgbClr val="005295"/>
          </a:solidFill>
          <a:latin typeface="Gill Sans MT" pitchFamily="34" charset="0"/>
        </a:defRPr>
      </a:lvl9pPr>
    </p:titleStyle>
    <p:bodyStyle>
      <a:lvl1pPr marL="342900" indent="-342900" algn="l" rtl="0" eaLnBrk="0" fontAlgn="base" hangingPunct="0">
        <a:lnSpc>
          <a:spcPts val="2600"/>
        </a:lnSpc>
        <a:spcBef>
          <a:spcPct val="0"/>
        </a:spcBef>
        <a:spcAft>
          <a:spcPct val="0"/>
        </a:spcAft>
        <a:tabLst>
          <a:tab pos="168275" algn="l"/>
        </a:tabLst>
        <a:defRPr sz="2000">
          <a:solidFill>
            <a:srgbClr val="005295"/>
          </a:solidFill>
          <a:latin typeface="+mn-lt"/>
          <a:ea typeface="+mn-ea"/>
          <a:cs typeface="+mn-cs"/>
        </a:defRPr>
      </a:lvl1pPr>
      <a:lvl2pPr marL="349250" indent="-180975" algn="l" rtl="0" eaLnBrk="0" fontAlgn="base" hangingPunct="0">
        <a:lnSpc>
          <a:spcPts val="2600"/>
        </a:lnSpc>
        <a:spcBef>
          <a:spcPct val="0"/>
        </a:spcBef>
        <a:spcAft>
          <a:spcPct val="0"/>
        </a:spcAft>
        <a:tabLst>
          <a:tab pos="168275" algn="l"/>
        </a:tabLst>
        <a:defRPr sz="2000">
          <a:solidFill>
            <a:srgbClr val="919194"/>
          </a:solidFill>
          <a:latin typeface="+mn-lt"/>
        </a:defRPr>
      </a:lvl2pPr>
      <a:lvl3pPr marL="677863" indent="-168275" algn="l" rtl="0" eaLnBrk="0" fontAlgn="base" hangingPunct="0">
        <a:spcBef>
          <a:spcPct val="20000"/>
        </a:spcBef>
        <a:spcAft>
          <a:spcPct val="0"/>
        </a:spcAft>
        <a:buChar char="•"/>
        <a:tabLst>
          <a:tab pos="168275" algn="l"/>
        </a:tabLst>
        <a:defRPr sz="2000">
          <a:solidFill>
            <a:srgbClr val="919194"/>
          </a:solidFill>
          <a:latin typeface="+mn-lt"/>
        </a:defRPr>
      </a:lvl3pPr>
      <a:lvl4pPr marL="914400" indent="-107950" algn="l" rtl="0" eaLnBrk="0" fontAlgn="base" hangingPunct="0">
        <a:spcBef>
          <a:spcPct val="20000"/>
        </a:spcBef>
        <a:spcAft>
          <a:spcPct val="0"/>
        </a:spcAft>
        <a:buChar char="–"/>
        <a:tabLst>
          <a:tab pos="168275" algn="l"/>
        </a:tabLst>
        <a:defRPr sz="2000">
          <a:solidFill>
            <a:srgbClr val="919194"/>
          </a:solidFill>
          <a:latin typeface="+mn-lt"/>
        </a:defRPr>
      </a:lvl4pPr>
      <a:lvl5pPr marL="1203325" indent="-120650" algn="l" rtl="0" eaLnBrk="0" fontAlgn="base" hangingPunct="0">
        <a:spcBef>
          <a:spcPct val="20000"/>
        </a:spcBef>
        <a:spcAft>
          <a:spcPct val="0"/>
        </a:spcAft>
        <a:tabLst>
          <a:tab pos="168275" algn="l"/>
        </a:tabLst>
        <a:defRPr sz="2000">
          <a:solidFill>
            <a:srgbClr val="919194"/>
          </a:solidFill>
          <a:latin typeface="+mn-lt"/>
        </a:defRPr>
      </a:lvl5pPr>
      <a:lvl6pPr marL="1660525" indent="-120650" algn="l" rtl="0" fontAlgn="base">
        <a:spcBef>
          <a:spcPct val="20000"/>
        </a:spcBef>
        <a:spcAft>
          <a:spcPct val="0"/>
        </a:spcAft>
        <a:tabLst>
          <a:tab pos="168275" algn="l"/>
        </a:tabLst>
        <a:defRPr sz="2000">
          <a:solidFill>
            <a:srgbClr val="919194"/>
          </a:solidFill>
          <a:latin typeface="+mn-lt"/>
        </a:defRPr>
      </a:lvl6pPr>
      <a:lvl7pPr marL="2117725" indent="-120650" algn="l" rtl="0" fontAlgn="base">
        <a:spcBef>
          <a:spcPct val="20000"/>
        </a:spcBef>
        <a:spcAft>
          <a:spcPct val="0"/>
        </a:spcAft>
        <a:tabLst>
          <a:tab pos="168275" algn="l"/>
        </a:tabLst>
        <a:defRPr sz="2000">
          <a:solidFill>
            <a:srgbClr val="919194"/>
          </a:solidFill>
          <a:latin typeface="+mn-lt"/>
        </a:defRPr>
      </a:lvl7pPr>
      <a:lvl8pPr marL="2574925" indent="-120650" algn="l" rtl="0" fontAlgn="base">
        <a:spcBef>
          <a:spcPct val="20000"/>
        </a:spcBef>
        <a:spcAft>
          <a:spcPct val="0"/>
        </a:spcAft>
        <a:tabLst>
          <a:tab pos="168275" algn="l"/>
        </a:tabLst>
        <a:defRPr sz="2000">
          <a:solidFill>
            <a:srgbClr val="919194"/>
          </a:solidFill>
          <a:latin typeface="+mn-lt"/>
        </a:defRPr>
      </a:lvl8pPr>
      <a:lvl9pPr marL="3032125" indent="-120650" algn="l" rtl="0" fontAlgn="base">
        <a:spcBef>
          <a:spcPct val="20000"/>
        </a:spcBef>
        <a:spcAft>
          <a:spcPct val="0"/>
        </a:spcAft>
        <a:tabLst>
          <a:tab pos="168275" algn="l"/>
        </a:tabLst>
        <a:defRPr sz="2000">
          <a:solidFill>
            <a:srgbClr val="919194"/>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550863" y="2610677"/>
            <a:ext cx="8705850" cy="2464905"/>
          </a:xfrm>
          <a:noFill/>
        </p:spPr>
        <p:txBody>
          <a:bodyPr/>
          <a:lstStyle/>
          <a:p>
            <a:pPr eaLnBrk="1" hangingPunct="1">
              <a:lnSpc>
                <a:spcPct val="100000"/>
              </a:lnSpc>
            </a:pPr>
            <a:r>
              <a:rPr lang="en-US" altLang="en-US" sz="4000" b="1" dirty="0" smtClean="0">
                <a:solidFill>
                  <a:srgbClr val="004084"/>
                </a:solidFill>
              </a:rPr>
              <a:t>Increasing Access to Energy Efficiency Incentives in Existing Low-Income Multifamily Buildings</a:t>
            </a:r>
            <a:endParaRPr lang="en-US" altLang="en-US" sz="3600" dirty="0" smtClean="0">
              <a:solidFill>
                <a:srgbClr val="004084"/>
              </a:solidFill>
            </a:endParaRPr>
          </a:p>
        </p:txBody>
      </p:sp>
      <p:sp>
        <p:nvSpPr>
          <p:cNvPr id="30723" name="Rectangle 7"/>
          <p:cNvSpPr>
            <a:spLocks noChangeArrowheads="1"/>
          </p:cNvSpPr>
          <p:nvPr/>
        </p:nvSpPr>
        <p:spPr bwMode="auto">
          <a:xfrm>
            <a:off x="550863" y="5642184"/>
            <a:ext cx="1702007" cy="771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lnSpc>
                <a:spcPts val="2600"/>
              </a:lnSpc>
              <a:tabLst>
                <a:tab pos="168275" algn="l"/>
              </a:tabLst>
              <a:defRPr sz="2000">
                <a:solidFill>
                  <a:srgbClr val="005295"/>
                </a:solidFill>
                <a:latin typeface="Gill Sans MT" pitchFamily="34" charset="0"/>
              </a:defRPr>
            </a:lvl1pPr>
            <a:lvl2pPr marL="742950" indent="-285750" eaLnBrk="0" hangingPunct="0">
              <a:lnSpc>
                <a:spcPts val="2600"/>
              </a:lnSpc>
              <a:tabLst>
                <a:tab pos="168275" algn="l"/>
              </a:tabLst>
              <a:defRPr sz="2000">
                <a:solidFill>
                  <a:srgbClr val="919194"/>
                </a:solidFill>
                <a:latin typeface="Gill Sans MT" pitchFamily="34" charset="0"/>
              </a:defRPr>
            </a:lvl2pPr>
            <a:lvl3pPr marL="1143000" indent="-228600" eaLnBrk="0" hangingPunct="0">
              <a:spcBef>
                <a:spcPct val="20000"/>
              </a:spcBef>
              <a:buChar char="•"/>
              <a:tabLst>
                <a:tab pos="168275" algn="l"/>
              </a:tabLst>
              <a:defRPr sz="2000">
                <a:solidFill>
                  <a:srgbClr val="919194"/>
                </a:solidFill>
                <a:latin typeface="Gill Sans MT" pitchFamily="34" charset="0"/>
              </a:defRPr>
            </a:lvl3pPr>
            <a:lvl4pPr marL="1600200" indent="-228600" eaLnBrk="0" hangingPunct="0">
              <a:spcBef>
                <a:spcPct val="20000"/>
              </a:spcBef>
              <a:buChar char="–"/>
              <a:tabLst>
                <a:tab pos="168275" algn="l"/>
              </a:tabLst>
              <a:defRPr sz="2000">
                <a:solidFill>
                  <a:srgbClr val="919194"/>
                </a:solidFill>
                <a:latin typeface="Gill Sans MT" pitchFamily="34" charset="0"/>
              </a:defRPr>
            </a:lvl4pPr>
            <a:lvl5pPr marL="2057400" indent="-228600" eaLnBrk="0" hangingPunct="0">
              <a:spcBef>
                <a:spcPct val="20000"/>
              </a:spcBef>
              <a:tabLst>
                <a:tab pos="168275" algn="l"/>
              </a:tabLst>
              <a:defRPr sz="2000">
                <a:solidFill>
                  <a:srgbClr val="919194"/>
                </a:solidFill>
                <a:latin typeface="Gill Sans MT" pitchFamily="34" charset="0"/>
              </a:defRPr>
            </a:lvl5pPr>
            <a:lvl6pPr marL="2514600" indent="-228600" eaLnBrk="0" fontAlgn="base" hangingPunct="0">
              <a:spcBef>
                <a:spcPct val="20000"/>
              </a:spcBef>
              <a:spcAft>
                <a:spcPct val="0"/>
              </a:spcAft>
              <a:tabLst>
                <a:tab pos="168275" algn="l"/>
              </a:tabLst>
              <a:defRPr sz="2000">
                <a:solidFill>
                  <a:srgbClr val="919194"/>
                </a:solidFill>
                <a:latin typeface="Gill Sans MT" pitchFamily="34" charset="0"/>
              </a:defRPr>
            </a:lvl6pPr>
            <a:lvl7pPr marL="2971800" indent="-228600" eaLnBrk="0" fontAlgn="base" hangingPunct="0">
              <a:spcBef>
                <a:spcPct val="20000"/>
              </a:spcBef>
              <a:spcAft>
                <a:spcPct val="0"/>
              </a:spcAft>
              <a:tabLst>
                <a:tab pos="168275" algn="l"/>
              </a:tabLst>
              <a:defRPr sz="2000">
                <a:solidFill>
                  <a:srgbClr val="919194"/>
                </a:solidFill>
                <a:latin typeface="Gill Sans MT" pitchFamily="34" charset="0"/>
              </a:defRPr>
            </a:lvl7pPr>
            <a:lvl8pPr marL="3429000" indent="-228600" eaLnBrk="0" fontAlgn="base" hangingPunct="0">
              <a:spcBef>
                <a:spcPct val="20000"/>
              </a:spcBef>
              <a:spcAft>
                <a:spcPct val="0"/>
              </a:spcAft>
              <a:tabLst>
                <a:tab pos="168275" algn="l"/>
              </a:tabLst>
              <a:defRPr sz="2000">
                <a:solidFill>
                  <a:srgbClr val="919194"/>
                </a:solidFill>
                <a:latin typeface="Gill Sans MT" pitchFamily="34" charset="0"/>
              </a:defRPr>
            </a:lvl8pPr>
            <a:lvl9pPr marL="3886200" indent="-228600" eaLnBrk="0" fontAlgn="base" hangingPunct="0">
              <a:spcBef>
                <a:spcPct val="20000"/>
              </a:spcBef>
              <a:spcAft>
                <a:spcPct val="0"/>
              </a:spcAft>
              <a:tabLst>
                <a:tab pos="168275" algn="l"/>
              </a:tabLst>
              <a:defRPr sz="2000">
                <a:solidFill>
                  <a:srgbClr val="919194"/>
                </a:solidFill>
                <a:latin typeface="Gill Sans MT" pitchFamily="34" charset="0"/>
              </a:defRPr>
            </a:lvl9pPr>
          </a:lstStyle>
          <a:p>
            <a:pPr eaLnBrk="1" hangingPunct="1">
              <a:lnSpc>
                <a:spcPct val="100000"/>
              </a:lnSpc>
            </a:pPr>
            <a:endParaRPr lang="en-US" altLang="en-US" sz="1400" b="1" spc="100" dirty="0">
              <a:solidFill>
                <a:srgbClr val="004084"/>
              </a:solidFill>
            </a:endParaRPr>
          </a:p>
          <a:p>
            <a:pPr eaLnBrk="1" hangingPunct="1">
              <a:lnSpc>
                <a:spcPct val="100000"/>
              </a:lnSpc>
            </a:pPr>
            <a:r>
              <a:rPr lang="en-US" altLang="en-US" sz="1400" b="1" spc="100" dirty="0" smtClean="0">
                <a:solidFill>
                  <a:srgbClr val="004084"/>
                </a:solidFill>
              </a:rPr>
              <a:t>July 30, 2019</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Stakeholder Process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800" dirty="0" smtClean="0"/>
              <a:t>UC Berkeley School of Law convened over 30 policy, industry, and advocacy stakeholders</a:t>
            </a:r>
          </a:p>
          <a:p>
            <a:pPr>
              <a:spcAft>
                <a:spcPts val="600"/>
              </a:spcAft>
              <a:buFont typeface="Arial" charset="0"/>
              <a:buChar char="•"/>
            </a:pPr>
            <a:r>
              <a:rPr lang="en-US" sz="2800" dirty="0" smtClean="0"/>
              <a:t>Stakeholder group identified top barriers to accessing state efficiency incentive programs for low-income, multifamily properties</a:t>
            </a:r>
          </a:p>
          <a:p>
            <a:pPr>
              <a:buFont typeface="Arial" charset="0"/>
              <a:buChar char="•"/>
            </a:pPr>
            <a:r>
              <a:rPr lang="en-US" sz="2800" dirty="0" smtClean="0"/>
              <a:t>Solutions included: </a:t>
            </a:r>
          </a:p>
          <a:p>
            <a:pPr lvl="2">
              <a:buFont typeface="Arial" charset="0"/>
              <a:buChar char="•"/>
            </a:pPr>
            <a:r>
              <a:rPr lang="en-US" sz="2800" dirty="0" smtClean="0"/>
              <a:t>Forming a one-stop shop program administrator</a:t>
            </a:r>
          </a:p>
          <a:p>
            <a:pPr lvl="2">
              <a:buFont typeface="Arial" charset="0"/>
              <a:buChar char="•"/>
            </a:pPr>
            <a:r>
              <a:rPr lang="en-US" sz="2800" dirty="0" smtClean="0"/>
              <a:t>Enabling financing innovations like pay-as-you-save</a:t>
            </a:r>
          </a:p>
          <a:p>
            <a:pPr lvl="2">
              <a:buFont typeface="Arial" charset="0"/>
              <a:buChar char="•"/>
            </a:pPr>
            <a:r>
              <a:rPr lang="en-US" sz="2800" dirty="0" smtClean="0"/>
              <a:t>Creating a statewide energy and financing database</a:t>
            </a:r>
            <a:endParaRPr lang="en-US" sz="2400" dirty="0"/>
          </a:p>
        </p:txBody>
      </p:sp>
    </p:spTree>
    <p:extLst>
      <p:ext uri="{BB962C8B-B14F-4D97-AF65-F5344CB8AC3E}">
        <p14:creationId xmlns:p14="http://schemas.microsoft.com/office/powerpoint/2010/main" val="1642466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Studies</a:t>
            </a:r>
            <a:endParaRPr lang="en-US" b="1" dirty="0"/>
          </a:p>
        </p:txBody>
      </p:sp>
      <p:sp>
        <p:nvSpPr>
          <p:cNvPr id="3" name="Content Placeholder 2"/>
          <p:cNvSpPr>
            <a:spLocks noGrp="1"/>
          </p:cNvSpPr>
          <p:nvPr>
            <p:ph idx="1"/>
          </p:nvPr>
        </p:nvSpPr>
        <p:spPr/>
        <p:txBody>
          <a:bodyPr/>
          <a:lstStyle/>
          <a:p>
            <a:pPr>
              <a:spcAft>
                <a:spcPts val="0"/>
              </a:spcAft>
              <a:buFont typeface="Arial" charset="0"/>
              <a:buChar char="•"/>
            </a:pPr>
            <a:r>
              <a:rPr lang="en-US" sz="2800" dirty="0" smtClean="0"/>
              <a:t>Wakeland </a:t>
            </a:r>
            <a:r>
              <a:rPr lang="en-US" sz="2800" dirty="0" smtClean="0"/>
              <a:t>Housing &amp; Community Development Case </a:t>
            </a:r>
            <a:r>
              <a:rPr lang="en-US" sz="2800" dirty="0" smtClean="0"/>
              <a:t>Study: The Allison Apartments</a:t>
            </a:r>
            <a:endParaRPr lang="en-US" sz="2800" dirty="0" smtClean="0"/>
          </a:p>
          <a:p>
            <a:pPr lvl="2">
              <a:spcAft>
                <a:spcPts val="600"/>
              </a:spcAft>
              <a:buFont typeface="Arial" charset="0"/>
              <a:buChar char="•"/>
            </a:pPr>
            <a:r>
              <a:rPr lang="en-US" sz="2400" dirty="0" smtClean="0"/>
              <a:t>58-unit deed restricted property in San Diego</a:t>
            </a:r>
          </a:p>
          <a:p>
            <a:pPr lvl="2">
              <a:spcAft>
                <a:spcPts val="600"/>
              </a:spcAft>
              <a:buFont typeface="Arial" charset="0"/>
              <a:buChar char="•"/>
            </a:pPr>
            <a:r>
              <a:rPr lang="en-US" sz="2400" dirty="0" smtClean="0"/>
              <a:t>TCAC timeline determined project timeline, conflicted with LIWP timeline—increased project complexity, cost, and inconvenience</a:t>
            </a:r>
          </a:p>
          <a:p>
            <a:pPr lvl="2">
              <a:spcAft>
                <a:spcPts val="600"/>
              </a:spcAft>
              <a:buFont typeface="Arial" charset="0"/>
              <a:buChar char="•"/>
            </a:pPr>
            <a:r>
              <a:rPr lang="en-US" sz="2400" dirty="0" smtClean="0"/>
              <a:t>Single program administrator could increase coordination across relevant agencies </a:t>
            </a:r>
            <a:endParaRPr lang="en-US" sz="2400" dirty="0"/>
          </a:p>
        </p:txBody>
      </p:sp>
    </p:spTree>
    <p:extLst>
      <p:ext uri="{BB962C8B-B14F-4D97-AF65-F5344CB8AC3E}">
        <p14:creationId xmlns:p14="http://schemas.microsoft.com/office/powerpoint/2010/main" val="3631649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Studies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800" dirty="0" smtClean="0"/>
              <a:t>MG Properties Group Case </a:t>
            </a:r>
            <a:r>
              <a:rPr lang="en-US" sz="2800" dirty="0" smtClean="0"/>
              <a:t>Study: </a:t>
            </a:r>
            <a:r>
              <a:rPr lang="en-US" sz="2800" dirty="0" err="1" smtClean="0"/>
              <a:t>Stonewood</a:t>
            </a:r>
            <a:r>
              <a:rPr lang="en-US" sz="2800" dirty="0" smtClean="0"/>
              <a:t> Gardens</a:t>
            </a:r>
            <a:endParaRPr lang="en-US" sz="2800" dirty="0" smtClean="0"/>
          </a:p>
          <a:p>
            <a:pPr lvl="2">
              <a:spcAft>
                <a:spcPts val="600"/>
              </a:spcAft>
              <a:buFont typeface="Arial" charset="0"/>
              <a:buChar char="•"/>
            </a:pPr>
            <a:r>
              <a:rPr lang="en-US" sz="2400" dirty="0" smtClean="0"/>
              <a:t>250-unit property with 50 Section 8 units and 200 market-rate units</a:t>
            </a:r>
          </a:p>
          <a:p>
            <a:pPr lvl="2">
              <a:spcAft>
                <a:spcPts val="600"/>
              </a:spcAft>
              <a:buFont typeface="Arial" charset="0"/>
              <a:buChar char="•"/>
            </a:pPr>
            <a:r>
              <a:rPr lang="en-US" sz="2400" dirty="0" smtClean="0"/>
              <a:t>Renegotiation of 40-year ground lease with </a:t>
            </a:r>
            <a:r>
              <a:rPr lang="en-US" sz="2400" dirty="0" smtClean="0"/>
              <a:t>city </a:t>
            </a:r>
            <a:r>
              <a:rPr lang="en-US" sz="2400" dirty="0" smtClean="0"/>
              <a:t>and</a:t>
            </a:r>
            <a:r>
              <a:rPr lang="en-US" sz="2400" dirty="0" smtClean="0"/>
              <a:t> </a:t>
            </a:r>
            <a:r>
              <a:rPr lang="en-US" sz="2400" dirty="0" smtClean="0"/>
              <a:t>refinancing with Fannie Mae Green Rewards Loan: unique trigger </a:t>
            </a:r>
            <a:r>
              <a:rPr lang="en-US" sz="2400" dirty="0" smtClean="0"/>
              <a:t>point</a:t>
            </a:r>
          </a:p>
          <a:p>
            <a:pPr lvl="2">
              <a:spcAft>
                <a:spcPts val="600"/>
              </a:spcAft>
              <a:buFont typeface="Arial" charset="0"/>
              <a:buChar char="•"/>
            </a:pPr>
            <a:r>
              <a:rPr lang="en-US" sz="2400" dirty="0" smtClean="0"/>
              <a:t>Single program administrator could enhance ability to take advantage of these trigger points for smaller owners</a:t>
            </a:r>
            <a:endParaRPr lang="en-US" sz="2400" dirty="0" smtClean="0"/>
          </a:p>
          <a:p>
            <a:pPr lvl="2">
              <a:spcAft>
                <a:spcPts val="600"/>
              </a:spcAft>
              <a:buFont typeface="Arial" charset="0"/>
              <a:buChar char="•"/>
            </a:pPr>
            <a:endParaRPr lang="en-US" sz="2400" dirty="0" smtClean="0"/>
          </a:p>
          <a:p>
            <a:pPr lvl="2">
              <a:spcAft>
                <a:spcPts val="600"/>
              </a:spcAft>
              <a:buFont typeface="Arial" charset="0"/>
              <a:buChar char="•"/>
            </a:pPr>
            <a:endParaRPr lang="en-US" sz="2400" dirty="0"/>
          </a:p>
        </p:txBody>
      </p:sp>
    </p:spTree>
    <p:extLst>
      <p:ext uri="{BB962C8B-B14F-4D97-AF65-F5344CB8AC3E}">
        <p14:creationId xmlns:p14="http://schemas.microsoft.com/office/powerpoint/2010/main" val="656255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One-Stop Shop: Examples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400" dirty="0" smtClean="0"/>
              <a:t>Energy Trust of Oregon</a:t>
            </a:r>
          </a:p>
          <a:p>
            <a:pPr lvl="2">
              <a:spcAft>
                <a:spcPts val="600"/>
              </a:spcAft>
              <a:buFont typeface="Arial" charset="0"/>
              <a:buChar char="•"/>
            </a:pPr>
            <a:r>
              <a:rPr lang="en-US" sz="2400" dirty="0" smtClean="0"/>
              <a:t>Comprehensive guidebook of incentives offered by ratepayer-funded (3% utility surcharge) nonprofit</a:t>
            </a:r>
          </a:p>
          <a:p>
            <a:pPr>
              <a:spcAft>
                <a:spcPts val="600"/>
              </a:spcAft>
              <a:buFont typeface="Arial" charset="0"/>
              <a:buChar char="•"/>
            </a:pPr>
            <a:r>
              <a:rPr lang="en-US" sz="2400" dirty="0" smtClean="0"/>
              <a:t>Massachusetts LEAN Program</a:t>
            </a:r>
          </a:p>
          <a:p>
            <a:pPr lvl="2">
              <a:spcAft>
                <a:spcPts val="600"/>
              </a:spcAft>
              <a:buFont typeface="Arial" charset="0"/>
              <a:buChar char="•"/>
            </a:pPr>
            <a:r>
              <a:rPr lang="en-US" sz="2400" dirty="0" smtClean="0"/>
              <a:t>Single point of contact across all utilities and regions</a:t>
            </a:r>
          </a:p>
          <a:p>
            <a:pPr>
              <a:spcAft>
                <a:spcPts val="600"/>
              </a:spcAft>
              <a:buFont typeface="Arial" charset="0"/>
              <a:buChar char="•"/>
            </a:pPr>
            <a:r>
              <a:rPr lang="en-US" sz="2400" dirty="0" smtClean="0"/>
              <a:t>New York Multifamily Performance Program</a:t>
            </a:r>
          </a:p>
          <a:p>
            <a:pPr lvl="2">
              <a:spcAft>
                <a:spcPts val="600"/>
              </a:spcAft>
              <a:buFont typeface="Arial" charset="0"/>
              <a:buChar char="•"/>
            </a:pPr>
            <a:r>
              <a:rPr lang="en-US" sz="2400" dirty="0" smtClean="0"/>
              <a:t>State energy research and development agency runs program directly</a:t>
            </a:r>
            <a:endParaRPr lang="en-US" sz="2400" dirty="0"/>
          </a:p>
        </p:txBody>
      </p:sp>
    </p:spTree>
    <p:extLst>
      <p:ext uri="{BB962C8B-B14F-4D97-AF65-F5344CB8AC3E}">
        <p14:creationId xmlns:p14="http://schemas.microsoft.com/office/powerpoint/2010/main" val="3636450204"/>
      </p:ext>
    </p:extLst>
  </p:cSld>
  <p:clrMapOvr>
    <a:masterClrMapping/>
  </p:clrMapOvr>
</p:sld>
</file>

<file path=ppt/theme/theme1.xml><?xml version="1.0" encoding="utf-8"?>
<a:theme xmlns:a="http://schemas.openxmlformats.org/drawingml/2006/main" name="Default Design">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4349</TotalTime>
  <Words>505</Words>
  <Application>Microsoft Office PowerPoint</Application>
  <PresentationFormat>On-screen Show (4:3)</PresentationFormat>
  <Paragraphs>36</Paragraphs>
  <Slides>5</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Gill Sans MT</vt:lpstr>
      <vt:lpstr>Default Design</vt:lpstr>
      <vt:lpstr>Increasing Access to Energy Efficiency Incentives in Existing Low-Income Multifamily Buildings</vt:lpstr>
      <vt:lpstr>Stakeholder Process</vt:lpstr>
      <vt:lpstr>Case Studies</vt:lpstr>
      <vt:lpstr>Case Studies</vt:lpstr>
      <vt:lpstr>One-Stop Shop: Examples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CLEE Executive Advisory Board  June 2016</dc:title>
  <dc:creator>Hella Jordan Diamond</dc:creator>
  <cp:lastModifiedBy>Ted Lamm</cp:lastModifiedBy>
  <cp:revision>75</cp:revision>
  <cp:lastPrinted>2016-06-28T21:32:23Z</cp:lastPrinted>
  <dcterms:modified xsi:type="dcterms:W3CDTF">2019-07-26T22:18:54Z</dcterms:modified>
</cp:coreProperties>
</file>