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3.xml" ContentType="application/vnd.openxmlformats-officedocument.theme+xml"/>
  <Override PartName="/ppt/slideLayouts/slideLayout11.xml" ContentType="application/vnd.openxmlformats-officedocument.presentationml.slideLayout+xml"/>
  <Override PartName="/ppt/theme/theme4.xml" ContentType="application/vnd.openxmlformats-officedocument.theme+xml"/>
  <Override PartName="/ppt/slideLayouts/slideLayout12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71" r:id="rId5"/>
    <p:sldMasterId id="2147483682" r:id="rId6"/>
    <p:sldMasterId id="2147483678" r:id="rId7"/>
    <p:sldMasterId id="2147483679" r:id="rId8"/>
  </p:sldMasterIdLst>
  <p:notesMasterIdLst>
    <p:notesMasterId r:id="rId15"/>
  </p:notesMasterIdLst>
  <p:handoutMasterIdLst>
    <p:handoutMasterId r:id="rId16"/>
  </p:handoutMasterIdLst>
  <p:sldIdLst>
    <p:sldId id="278" r:id="rId9"/>
    <p:sldId id="290" r:id="rId10"/>
    <p:sldId id="270" r:id="rId11"/>
    <p:sldId id="292" r:id="rId12"/>
    <p:sldId id="293" r:id="rId13"/>
    <p:sldId id="28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DABE8175-5AE6-FF3B-C4E6-CF3D8431DEAC}" name="Gallardo, Noemi@Energy" initials="GN" userId="S::noemi.gallardo@energy.ca.gov::d2c68cff-de9a-4fe9-906d-16a79ac02aa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ndoval-Moreno, Victoria@Energy" initials="SV" lastIdx="1" clrIdx="0">
    <p:extLst>
      <p:ext uri="{19B8F6BF-5375-455C-9EA6-DF929625EA0E}">
        <p15:presenceInfo xmlns:p15="http://schemas.microsoft.com/office/powerpoint/2012/main" userId="S::victoria.sandoval-moreno@energy.ca.gov::2640e4b3-84d2-4e59-92bf-f14f93a408d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841F4DE-1045-468A-988E-2C32B6FDC1A3}" v="11" dt="2023-02-26T20:54:36.88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23" Type="http://schemas.microsoft.com/office/2018/10/relationships/authors" Target="authors.xml"/><Relationship Id="rId10" Type="http://schemas.openxmlformats.org/officeDocument/2006/relationships/slide" Target="slides/slide2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9F5774-C678-1E48-A23B-1680A328FA46}" type="datetimeFigureOut">
              <a:rPr lang="en-US" smtClean="0"/>
              <a:t>4/27/2023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A5CF69-AC20-4D4D-9770-B6BEBB357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37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CE468-BD03-B649-8E6C-392373B14A1D}" type="datetimeFigureOut">
              <a:rPr lang="en-US" smtClean="0"/>
              <a:t>4/27/2023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17B0B1-BEA2-8948-A557-11B4BDB907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65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3958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ctrTitle"/>
          </p:nvPr>
        </p:nvSpPr>
        <p:spPr>
          <a:xfrm>
            <a:off x="890016" y="809622"/>
            <a:ext cx="1041196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0016" y="3289297"/>
            <a:ext cx="1041196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3D9BE262-3EE3-F74D-9197-E99064608A81}" type="datetime1">
              <a:rPr lang="en-US" smtClean="0"/>
              <a:t>4/27/2023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pic>
        <p:nvPicPr>
          <p:cNvPr id="10" name="Picture 9" descr="State of California Energy Commission logo">
            <a:extLst>
              <a:ext uri="{FF2B5EF4-FFF2-40B4-BE49-F238E27FC236}">
                <a16:creationId xmlns:a16="http://schemas.microsoft.com/office/drawing/2014/main" id="{42515922-FC1B-DC49-AE00-75A4D854CF5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369169" y="547548"/>
            <a:ext cx="1453662" cy="1321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1850" y="712801"/>
            <a:ext cx="10515600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59252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C74B8-448C-2642-809F-1184DC1B0B1B}" type="datetime1">
              <a:rPr lang="en-US" smtClean="0"/>
              <a:t>4/27/2023</a:t>
            </a:fld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813085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24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Presenters:</a:t>
            </a:r>
          </a:p>
          <a:p>
            <a:pPr lvl="0"/>
            <a:r>
              <a:rPr lang="en-US"/>
              <a:t>Name 1</a:t>
            </a:r>
          </a:p>
          <a:p>
            <a:pPr lvl="0"/>
            <a:r>
              <a:rPr lang="en-US"/>
              <a:t>Name 2</a:t>
            </a:r>
          </a:p>
        </p:txBody>
      </p:sp>
      <p:pic>
        <p:nvPicPr>
          <p:cNvPr id="7" name="Picture 6" descr="State of California Energy Commission logo">
            <a:extLst>
              <a:ext uri="{FF2B5EF4-FFF2-40B4-BE49-F238E27FC236}">
                <a16:creationId xmlns:a16="http://schemas.microsoft.com/office/drawing/2014/main" id="{2200AFA9-67C0-0D41-BCC8-F49E455C3BE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38200" y="4876509"/>
            <a:ext cx="1247274" cy="1096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760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3012554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38AE9-9170-C44D-B69D-85230FA628E5}" type="datetime1">
              <a:rPr lang="en-US" smtClean="0"/>
              <a:t>4/27/2023</a:t>
            </a:fld>
            <a:endParaRPr lang="en-US"/>
          </a:p>
        </p:txBody>
      </p:sp>
      <p:pic>
        <p:nvPicPr>
          <p:cNvPr id="8" name="Picture 7" descr="State of California Energy Commission logo">
            <a:extLst>
              <a:ext uri="{FF2B5EF4-FFF2-40B4-BE49-F238E27FC236}">
                <a16:creationId xmlns:a16="http://schemas.microsoft.com/office/drawing/2014/main" id="{DF67BAB4-3EBE-134B-88E2-41D2F978824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38200" y="656202"/>
            <a:ext cx="1247274" cy="1096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83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4852-C69A-3C46-A74D-F2D8C6D17F46}" type="datetime1">
              <a:rPr lang="en-US" smtClean="0"/>
              <a:t>4/27/2023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000" kern="120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91894-EB80-6048-AAFF-32CE04FEA1F0}" type="datetime1">
              <a:rPr lang="en-US" smtClean="0"/>
              <a:t>4/27/2023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CA14F-C253-2C4B-BB94-A112B33202D4}" type="datetime1">
              <a:rPr lang="en-US" smtClean="0"/>
              <a:t>4/27/2023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000" kern="120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000" kern="120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639FC-0D0B-254C-A488-84C1053DC81E}" type="datetime1">
              <a:rPr lang="en-US" smtClean="0"/>
              <a:t>4/27/2023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EF258-FE05-9A40-ABEB-3CEFD609CF46}" type="datetime1">
              <a:rPr lang="en-US" smtClean="0"/>
              <a:t>4/27/2023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399822" y="1825625"/>
            <a:ext cx="9953978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13816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D0696-7CCE-494F-A431-EAFE08099352}" type="datetime1">
              <a:rPr lang="en-US" smtClean="0"/>
              <a:t>4/27/2023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2073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86C1D-959B-6C44-9D8E-1EBE83060B83}" type="datetime1">
              <a:rPr lang="en-US" smtClean="0"/>
              <a:t>4/27/2023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64450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909F6-C5C0-404A-8B68-383F4730A3E4}" type="datetime1">
              <a:rPr lang="en-US" smtClean="0"/>
              <a:t>4/27/2023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521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6507B-4CCB-9B49-A0AD-E20110655715}" type="datetime1">
              <a:rPr lang="en-US" smtClean="0"/>
              <a:t>4/27/2023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860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1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4F360-0BA0-8540-B27B-28FBA28FADF7}" type="datetime1">
              <a:rPr lang="en-US" smtClean="0"/>
              <a:t>4/27/2023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12032-C4BC-1846-BCAE-83F2C4634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7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6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10562992-772B-3C4E-9810-F8ADBF4F57E7}" type="datetime1">
              <a:rPr lang="en-US" smtClean="0"/>
              <a:t>4/27/2023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State of California Energy Commission logo"/>
          <p:cNvPicPr>
            <a:picLocks noChangeAspect="1"/>
          </p:cNvPicPr>
          <p:nvPr userDrawn="1"/>
        </p:nvPicPr>
        <p:blipFill>
          <a:blip r:embed="rId7"/>
          <a:srcRect/>
          <a:stretch/>
        </p:blipFill>
        <p:spPr>
          <a:xfrm>
            <a:off x="253893" y="144007"/>
            <a:ext cx="977030" cy="88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76" r:id="rId3"/>
    <p:sldLayoutId id="2147483677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E695F-21E5-C242-92E6-E78B31EE7C7E}" type="datetime1">
              <a:rPr lang="en-US" smtClean="0"/>
              <a:t>4/27/2023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10" name="Picture 9" descr="State of California Energy Commission logo">
            <a:extLst>
              <a:ext uri="{FF2B5EF4-FFF2-40B4-BE49-F238E27FC236}">
                <a16:creationId xmlns:a16="http://schemas.microsoft.com/office/drawing/2014/main" id="{F52FE55B-50B6-E943-A04A-09CFB66AD5C8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253893" y="144007"/>
            <a:ext cx="977030" cy="88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67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6" r:id="rId2"/>
    <p:sldLayoutId id="2147483687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024D1D3D-27CC-A740-857C-D26C679943FF}" type="datetime1">
              <a:rPr lang="en-US" smtClean="0"/>
              <a:t>4/27/2023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358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7C9D11-B800-8947-A108-C2AFD56D7B11}" type="datetime1">
              <a:rPr lang="en-US" smtClean="0"/>
              <a:t>4/27/2023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7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18814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dirty="0"/>
              <a:t>Item 5: Reappointment of Disadvantaged Communities Advisory Group (DACAG) Members</a:t>
            </a:r>
          </a:p>
        </p:txBody>
      </p:sp>
      <p:sp>
        <p:nvSpPr>
          <p:cNvPr id="3" name="Text Placeholder 2"/>
          <p:cNvSpPr txBox="1">
            <a:spLocks/>
          </p:cNvSpPr>
          <p:nvPr/>
        </p:nvSpPr>
        <p:spPr>
          <a:xfrm>
            <a:off x="838200" y="3763090"/>
            <a:ext cx="10515600" cy="15001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latin typeface="Arial Nova" panose="020B0504020202020204" pitchFamily="34" charset="0"/>
              </a:rPr>
              <a:t>March 6, 2023 Business Meeting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0016" y="4945059"/>
            <a:ext cx="10463784" cy="76944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 Nova" panose="020B0504020202020204" pitchFamily="34" charset="0"/>
              </a:rPr>
              <a:t>Mona Badie, </a:t>
            </a:r>
            <a:r>
              <a:rPr lang="en-US" sz="2200" b="0" i="0" u="none" strike="noStrike" baseline="0" dirty="0">
                <a:solidFill>
                  <a:srgbClr val="083762"/>
                </a:solidFill>
                <a:latin typeface="Arial Nova"/>
              </a:rPr>
              <a:t>Public Advisor</a:t>
            </a:r>
            <a:endParaRPr lang="en-US" sz="2200" dirty="0">
              <a:solidFill>
                <a:srgbClr val="083763"/>
              </a:solidFill>
              <a:latin typeface="Arial Nova"/>
            </a:endParaRPr>
          </a:p>
          <a:p>
            <a:r>
              <a:rPr lang="en-US" sz="2200" b="0" i="0" u="none" strike="noStrike" baseline="0" dirty="0">
                <a:solidFill>
                  <a:srgbClr val="083762"/>
                </a:solidFill>
                <a:latin typeface="Arial Nova"/>
              </a:rPr>
              <a:t>Office of the Public Advisor, Energy Equity, and Tribal Affairs</a:t>
            </a:r>
            <a:endParaRPr lang="en-US" sz="2200" dirty="0">
              <a:solidFill>
                <a:schemeClr val="accent1">
                  <a:lumMod val="50000"/>
                </a:schemeClr>
              </a:solidFill>
              <a:latin typeface="Arial Nova"/>
            </a:endParaRPr>
          </a:p>
        </p:txBody>
      </p:sp>
    </p:spTree>
    <p:extLst>
      <p:ext uri="{BB962C8B-B14F-4D97-AF65-F5344CB8AC3E}">
        <p14:creationId xmlns:p14="http://schemas.microsoft.com/office/powerpoint/2010/main" val="11866699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186EA-7102-40BE-87E6-DC3753588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Benefits to Californians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F75613-296A-48F5-861E-138C9E461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z="1800" smtClean="0">
                <a:solidFill>
                  <a:srgbClr val="061C28"/>
                </a:solidFill>
                <a:latin typeface="Arial Nova" panose="020B0504020202020204" pitchFamily="34" charset="0"/>
              </a:rPr>
              <a:t>2</a:t>
            </a:fld>
            <a:endParaRPr lang="en-US" sz="1800">
              <a:solidFill>
                <a:srgbClr val="061C28"/>
              </a:solidFill>
              <a:latin typeface="Arial Nova" panose="020B05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2BE87D-2604-4DB2-A1CC-5714BF17813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18042" y="1363245"/>
            <a:ext cx="9953625" cy="2023797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200" dirty="0">
                <a:solidFill>
                  <a:srgbClr val="083762"/>
                </a:solidFill>
                <a:latin typeface="Arial"/>
                <a:cs typeface="Arial"/>
              </a:rPr>
              <a:t>Inform </a:t>
            </a:r>
            <a:r>
              <a:rPr lang="en-US" sz="2200" dirty="0">
                <a:effectLst/>
                <a:latin typeface="Arial"/>
                <a:ea typeface="Calibri" panose="020F0502020204030204" pitchFamily="34" charset="0"/>
                <a:cs typeface="Times New Roman"/>
              </a:rPr>
              <a:t>CEC policies and programs </a:t>
            </a:r>
            <a:r>
              <a:rPr lang="en-US" sz="2200" dirty="0">
                <a:latin typeface="Arial"/>
                <a:ea typeface="Calibri" panose="020F0502020204030204" pitchFamily="34" charset="0"/>
                <a:cs typeface="Times New Roman"/>
              </a:rPr>
              <a:t>from the </a:t>
            </a:r>
            <a:r>
              <a:rPr lang="en-US" sz="2200" dirty="0">
                <a:effectLst/>
                <a:latin typeface="Arial"/>
                <a:ea typeface="Calibri" panose="020F0502020204030204" pitchFamily="34" charset="0"/>
                <a:cs typeface="Times New Roman"/>
              </a:rPr>
              <a:t>disadvantaged community perspective</a:t>
            </a:r>
            <a:endParaRPr lang="en-US" sz="2200" b="0" i="0" u="none" strike="noStrike" baseline="0" dirty="0">
              <a:latin typeface="Arial"/>
              <a:cs typeface="Times New Roman"/>
            </a:endParaRPr>
          </a:p>
          <a:p>
            <a:r>
              <a:rPr lang="en-US" sz="2200" b="0" i="0" u="none" strike="noStrike" baseline="0" dirty="0">
                <a:solidFill>
                  <a:srgbClr val="083762"/>
                </a:solidFill>
                <a:latin typeface="Arial"/>
                <a:cs typeface="Arial"/>
              </a:rPr>
              <a:t>Advance state equity and environmental justice goals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679491C-4F70-4FAF-8442-DAA719C834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9060" y="2883080"/>
            <a:ext cx="6924249" cy="3570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132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DACAG 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0023" y="1493116"/>
            <a:ext cx="3315211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Arial Nova"/>
              </a:rPr>
              <a:t>11 seats</a:t>
            </a:r>
          </a:p>
          <a:p>
            <a:r>
              <a:rPr lang="en-US" dirty="0">
                <a:latin typeface="Arial Nova"/>
              </a:rPr>
              <a:t>Members from or representing DACs</a:t>
            </a:r>
          </a:p>
          <a:p>
            <a:r>
              <a:rPr lang="en-US" dirty="0">
                <a:latin typeface="Arial Nova"/>
              </a:rPr>
              <a:t>Diverse backgrounds, expertise, and geographic locations</a:t>
            </a:r>
          </a:p>
          <a:p>
            <a:r>
              <a:rPr lang="en-US" dirty="0">
                <a:latin typeface="Arial Nova"/>
              </a:rPr>
              <a:t>5 members with terms expiring March 31, 2023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z="1800" smtClean="0">
                <a:solidFill>
                  <a:srgbClr val="061C28"/>
                </a:solidFill>
                <a:latin typeface="Arial Nova" panose="020B0504020202020204" pitchFamily="34" charset="0"/>
              </a:rPr>
              <a:t>3</a:t>
            </a:fld>
            <a:endParaRPr lang="en-US" sz="1800">
              <a:solidFill>
                <a:srgbClr val="061C28"/>
              </a:solidFill>
              <a:latin typeface="Arial Nova" panose="020B05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491F054-B7A8-4CF6-90A6-CDFCC5AB2DE8}"/>
              </a:ext>
            </a:extLst>
          </p:cNvPr>
          <p:cNvPicPr/>
          <p:nvPr/>
        </p:nvPicPr>
        <p:blipFill rotWithShape="1">
          <a:blip r:embed="rId2"/>
          <a:srcRect l="16560" t="5127" r="39850" b="52233"/>
          <a:stretch/>
        </p:blipFill>
        <p:spPr bwMode="auto">
          <a:xfrm>
            <a:off x="3895100" y="1493116"/>
            <a:ext cx="4145269" cy="414423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C5D0006-BE1F-4BAB-8183-03FAD326BD71}"/>
              </a:ext>
            </a:extLst>
          </p:cNvPr>
          <p:cNvPicPr/>
          <p:nvPr/>
        </p:nvPicPr>
        <p:blipFill rotWithShape="1">
          <a:blip r:embed="rId3"/>
          <a:srcRect l="15919" t="4654" r="38889" b="52802"/>
          <a:stretch/>
        </p:blipFill>
        <p:spPr bwMode="auto">
          <a:xfrm>
            <a:off x="8040555" y="1493117"/>
            <a:ext cx="3845534" cy="414106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1EE06FF-836E-8CD5-2AA1-473B2E2B5BF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0556" t="9401" r="53632" b="68471"/>
          <a:stretch/>
        </p:blipFill>
        <p:spPr bwMode="auto">
          <a:xfrm>
            <a:off x="9317435" y="3563650"/>
            <a:ext cx="1291773" cy="203366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425862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1DC1C-BC28-C94B-B0E1-3CF0409C9D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822" y="465667"/>
            <a:ext cx="9953978" cy="1038840"/>
          </a:xfrm>
        </p:spPr>
        <p:txBody>
          <a:bodyPr>
            <a:noAutofit/>
          </a:bodyPr>
          <a:lstStyle/>
          <a:p>
            <a:r>
              <a:rPr lang="en-US" sz="2600" dirty="0"/>
              <a:t>Sahara </a:t>
            </a:r>
            <a:r>
              <a:rPr lang="en-US" sz="2600" dirty="0" err="1"/>
              <a:t>Huazano</a:t>
            </a:r>
            <a:r>
              <a:rPr lang="en-US" sz="2600" dirty="0"/>
              <a:t>, </a:t>
            </a:r>
            <a:r>
              <a:rPr lang="en-US" sz="2600" b="1" i="0" dirty="0">
                <a:solidFill>
                  <a:srgbClr val="004678"/>
                </a:solidFill>
                <a:effectLst/>
              </a:rPr>
              <a:t>Román Partida-López, and Stephanie Chen</a:t>
            </a:r>
            <a:br>
              <a:rPr lang="en-US" sz="2400" b="1" i="0" dirty="0">
                <a:solidFill>
                  <a:srgbClr val="004678"/>
                </a:solidFill>
                <a:effectLst/>
              </a:rPr>
            </a:br>
            <a:br>
              <a:rPr lang="en-US" sz="2400" b="1" i="0" dirty="0">
                <a:solidFill>
                  <a:srgbClr val="004678"/>
                </a:solidFill>
                <a:effectLst/>
              </a:rPr>
            </a:br>
            <a:endParaRPr lang="en-US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0B3CA1-6882-B041-BEA4-4913BB30A0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0123" y="4328182"/>
            <a:ext cx="2809874" cy="2317614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800" i="0" dirty="0">
                <a:solidFill>
                  <a:srgbClr val="004678"/>
                </a:solidFill>
                <a:effectLst/>
              </a:rPr>
              <a:t>Román Partida-López</a:t>
            </a:r>
            <a:endParaRPr lang="en-US" sz="1800" dirty="0">
              <a:solidFill>
                <a:schemeClr val="tx2"/>
              </a:solidFill>
              <a:effectLst/>
              <a:ea typeface="Calibri" panose="020F0502020204030204" pitchFamily="34" charset="0"/>
              <a:cs typeface="Calibri"/>
            </a:endParaRPr>
          </a:p>
          <a:p>
            <a:r>
              <a:rPr lang="en-US" sz="1800" dirty="0">
                <a:solidFill>
                  <a:schemeClr val="tx2"/>
                </a:solidFill>
                <a:effectLst/>
                <a:ea typeface="Calibri" panose="020F0502020204030204" pitchFamily="34" charset="0"/>
                <a:cs typeface="Calibri"/>
              </a:rPr>
              <a:t>Current DACAG Chair</a:t>
            </a:r>
          </a:p>
          <a:p>
            <a:r>
              <a:rPr lang="en-US" sz="1800" dirty="0">
                <a:solidFill>
                  <a:schemeClr val="tx2"/>
                </a:solidFill>
                <a:effectLst/>
                <a:ea typeface="Calibri" panose="020F0502020204030204" pitchFamily="34" charset="0"/>
                <a:cs typeface="Calibri"/>
              </a:rPr>
              <a:t>Based in</a:t>
            </a:r>
            <a:r>
              <a:rPr lang="en-US" sz="1800" dirty="0">
                <a:solidFill>
                  <a:schemeClr val="tx2"/>
                </a:solidFill>
                <a:ea typeface="Calibri" panose="020F0502020204030204" pitchFamily="34" charset="0"/>
                <a:cs typeface="Calibri"/>
              </a:rPr>
              <a:t> San Diego</a:t>
            </a:r>
            <a:endParaRPr lang="en-US" sz="1800" dirty="0">
              <a:solidFill>
                <a:schemeClr val="tx2"/>
              </a:solidFill>
              <a:effectLst/>
              <a:ea typeface="Calibri" panose="020F0502020204030204" pitchFamily="34" charset="0"/>
              <a:cs typeface="Calibri"/>
            </a:endParaRPr>
          </a:p>
          <a:p>
            <a:r>
              <a:rPr lang="en-US" sz="1800" dirty="0">
                <a:solidFill>
                  <a:schemeClr val="tx2"/>
                </a:solidFill>
                <a:effectLst/>
                <a:ea typeface="Calibri" panose="020F0502020204030204" pitchFamily="34" charset="0"/>
                <a:cs typeface="Calibri"/>
              </a:rPr>
              <a:t>Transportation Equity Legal Counsel</a:t>
            </a:r>
            <a:r>
              <a:rPr lang="en-US" sz="1800" dirty="0">
                <a:solidFill>
                  <a:schemeClr val="tx2"/>
                </a:solidFill>
                <a:ea typeface="Calibri" panose="020F0502020204030204" pitchFamily="34" charset="0"/>
                <a:cs typeface="Calibri"/>
              </a:rPr>
              <a:t>, </a:t>
            </a:r>
            <a:r>
              <a:rPr lang="en-US" sz="1800" dirty="0">
                <a:solidFill>
                  <a:schemeClr val="tx2"/>
                </a:solidFill>
                <a:effectLst/>
                <a:ea typeface="Calibri" panose="020F0502020204030204" pitchFamily="34" charset="0"/>
                <a:cs typeface="Calibri"/>
              </a:rPr>
              <a:t>Greenlining Institute</a:t>
            </a:r>
          </a:p>
          <a:p>
            <a:pPr marL="0" indent="0">
              <a:buNone/>
            </a:pPr>
            <a:endParaRPr lang="en-US" sz="2000" dirty="0">
              <a:solidFill>
                <a:schemeClr val="tx2"/>
              </a:solidFill>
              <a:ea typeface="Calibri" panose="020F0502020204030204" pitchFamily="34" charset="0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76FD9C-DD81-B941-A9B6-CEF82B66B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z="1800" smtClean="0">
                <a:solidFill>
                  <a:srgbClr val="061C28"/>
                </a:solidFill>
                <a:latin typeface="Arial Nova" panose="020B0504020202020204" pitchFamily="34" charset="0"/>
              </a:rPr>
              <a:t>4</a:t>
            </a:fld>
            <a:endParaRPr lang="en-US" sz="1800">
              <a:solidFill>
                <a:srgbClr val="061C28"/>
              </a:solidFill>
              <a:latin typeface="Arial Nova" panose="020B0504020202020204" pitchFamily="34" charset="0"/>
            </a:endParaRPr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6A33AF1D-0124-EC7A-C79D-A1A19F6528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2863" y="1293581"/>
            <a:ext cx="2201445" cy="294392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FA7266B-3E24-B3CC-E18C-5781612CC57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812" t="9876" r="69124" b="74929"/>
          <a:stretch/>
        </p:blipFill>
        <p:spPr bwMode="auto">
          <a:xfrm>
            <a:off x="4728025" y="1193302"/>
            <a:ext cx="2809874" cy="318850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6CE1761D-25ED-93A5-3BE1-DE91A15DAFB5}"/>
              </a:ext>
            </a:extLst>
          </p:cNvPr>
          <p:cNvSpPr txBox="1">
            <a:spLocks/>
          </p:cNvSpPr>
          <p:nvPr/>
        </p:nvSpPr>
        <p:spPr>
          <a:xfrm>
            <a:off x="1302863" y="4381811"/>
            <a:ext cx="2520649" cy="15856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>
                <a:solidFill>
                  <a:schemeClr val="tx2"/>
                </a:solidFill>
                <a:ea typeface="Calibri" panose="020F0502020204030204" pitchFamily="34" charset="0"/>
                <a:cs typeface="Calibri"/>
              </a:rPr>
              <a:t>Sahara </a:t>
            </a:r>
            <a:r>
              <a:rPr lang="en-US" sz="1800" dirty="0" err="1">
                <a:solidFill>
                  <a:schemeClr val="tx2"/>
                </a:solidFill>
                <a:ea typeface="Calibri" panose="020F0502020204030204" pitchFamily="34" charset="0"/>
                <a:cs typeface="Calibri"/>
              </a:rPr>
              <a:t>Huazano</a:t>
            </a:r>
            <a:endParaRPr lang="en-US" sz="1800" dirty="0">
              <a:solidFill>
                <a:schemeClr val="tx2"/>
              </a:solidFill>
              <a:ea typeface="Calibri" panose="020F0502020204030204" pitchFamily="34" charset="0"/>
              <a:cs typeface="Calibri"/>
            </a:endParaRPr>
          </a:p>
          <a:p>
            <a:r>
              <a:rPr lang="en-US" sz="1800" dirty="0">
                <a:solidFill>
                  <a:schemeClr val="tx2"/>
                </a:solidFill>
                <a:ea typeface="Calibri" panose="020F0502020204030204" pitchFamily="34" charset="0"/>
                <a:cs typeface="Calibri"/>
              </a:rPr>
              <a:t>Based in Indio</a:t>
            </a:r>
          </a:p>
          <a:p>
            <a:r>
              <a:rPr lang="en-US" sz="1800" dirty="0">
                <a:solidFill>
                  <a:schemeClr val="tx2"/>
                </a:solidFill>
                <a:ea typeface="Calibri" panose="020F0502020204030204" pitchFamily="34" charset="0"/>
                <a:cs typeface="Calibri"/>
              </a:rPr>
              <a:t>Director of Programs, </a:t>
            </a:r>
            <a:r>
              <a:rPr lang="en-US" sz="1800" dirty="0" err="1">
                <a:solidFill>
                  <a:schemeClr val="tx2"/>
                </a:solidFill>
                <a:ea typeface="Calibri" panose="020F0502020204030204" pitchFamily="34" charset="0"/>
                <a:cs typeface="Calibri"/>
              </a:rPr>
              <a:t>Alianza</a:t>
            </a:r>
            <a:r>
              <a:rPr lang="en-US" sz="1800" dirty="0">
                <a:solidFill>
                  <a:schemeClr val="tx2"/>
                </a:solidFill>
                <a:ea typeface="Calibri" panose="020F0502020204030204" pitchFamily="34" charset="0"/>
                <a:cs typeface="Calibri"/>
              </a:rPr>
              <a:t> Coachella Valley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99CF950-15BB-A9E5-ADF9-5001557F5D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07940" y="1126682"/>
            <a:ext cx="2911389" cy="3277722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B5C63FB-AEEF-C646-9D8F-1F3FAE2F99E7}"/>
              </a:ext>
            </a:extLst>
          </p:cNvPr>
          <p:cNvSpPr txBox="1">
            <a:spLocks/>
          </p:cNvSpPr>
          <p:nvPr/>
        </p:nvSpPr>
        <p:spPr>
          <a:xfrm>
            <a:off x="8666608" y="4381811"/>
            <a:ext cx="2520649" cy="204259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>
                <a:solidFill>
                  <a:schemeClr val="tx2"/>
                </a:solidFill>
                <a:ea typeface="Calibri" panose="020F0502020204030204" pitchFamily="34" charset="0"/>
                <a:cs typeface="Calibri"/>
              </a:rPr>
              <a:t>Stephanie Chen</a:t>
            </a:r>
          </a:p>
          <a:p>
            <a:r>
              <a:rPr lang="en-US" sz="1800" dirty="0">
                <a:solidFill>
                  <a:schemeClr val="tx2"/>
                </a:solidFill>
                <a:ea typeface="Calibri" panose="020F0502020204030204" pitchFamily="34" charset="0"/>
                <a:cs typeface="Calibri"/>
              </a:rPr>
              <a:t>Based in San Rafael</a:t>
            </a:r>
          </a:p>
          <a:p>
            <a:r>
              <a:rPr lang="en-US" sz="1800" dirty="0">
                <a:solidFill>
                  <a:schemeClr val="tx2"/>
                </a:solidFill>
                <a:ea typeface="Calibri" panose="020F0502020204030204" pitchFamily="34" charset="0"/>
                <a:cs typeface="Calibri"/>
              </a:rPr>
              <a:t>Director of Legislative Affairs, Marin Clean Energy</a:t>
            </a:r>
          </a:p>
        </p:txBody>
      </p:sp>
    </p:spTree>
    <p:extLst>
      <p:ext uri="{BB962C8B-B14F-4D97-AF65-F5344CB8AC3E}">
        <p14:creationId xmlns:p14="http://schemas.microsoft.com/office/powerpoint/2010/main" val="40354768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1DC1C-BC28-C94B-B0E1-3CF0409C9D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822" y="465667"/>
            <a:ext cx="9953978" cy="1038840"/>
          </a:xfrm>
        </p:spPr>
        <p:txBody>
          <a:bodyPr>
            <a:noAutofit/>
          </a:bodyPr>
          <a:lstStyle/>
          <a:p>
            <a:r>
              <a:rPr lang="en-US" sz="2600" dirty="0"/>
              <a:t>Elena Krieger and Curtis Silvers</a:t>
            </a:r>
            <a:br>
              <a:rPr lang="en-US" sz="2400" b="1" i="0" dirty="0">
                <a:solidFill>
                  <a:srgbClr val="004678"/>
                </a:solidFill>
                <a:effectLst/>
              </a:rPr>
            </a:br>
            <a:br>
              <a:rPr lang="en-US" sz="2400" b="1" i="0" dirty="0">
                <a:solidFill>
                  <a:srgbClr val="004678"/>
                </a:solidFill>
                <a:effectLst/>
              </a:rPr>
            </a:br>
            <a:endParaRPr lang="en-US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0B3CA1-6882-B041-BEA4-4913BB30A0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8990" y="4192353"/>
            <a:ext cx="2809874" cy="2317614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000" dirty="0">
                <a:solidFill>
                  <a:schemeClr val="tx2"/>
                </a:solidFill>
                <a:effectLst/>
                <a:ea typeface="Calibri" panose="020F0502020204030204" pitchFamily="34" charset="0"/>
                <a:cs typeface="Calibri"/>
              </a:rPr>
              <a:t>Curtis Silvers</a:t>
            </a:r>
          </a:p>
          <a:p>
            <a:r>
              <a:rPr lang="en-US" sz="2000" dirty="0">
                <a:solidFill>
                  <a:schemeClr val="tx2"/>
                </a:solidFill>
                <a:effectLst/>
                <a:ea typeface="Calibri" panose="020F0502020204030204" pitchFamily="34" charset="0"/>
                <a:cs typeface="Calibri"/>
              </a:rPr>
              <a:t>Based in Pasadena</a:t>
            </a:r>
          </a:p>
          <a:p>
            <a:r>
              <a:rPr lang="en-US" sz="2000" dirty="0">
                <a:solidFill>
                  <a:schemeClr val="tx2"/>
                </a:solidFill>
                <a:effectLst/>
                <a:ea typeface="Calibri" panose="020F0502020204030204" pitchFamily="34" charset="0"/>
                <a:cs typeface="Calibri"/>
              </a:rPr>
              <a:t>Executive Vice President, Los Angeles Brotherhood Crusade</a:t>
            </a:r>
          </a:p>
          <a:p>
            <a:pPr marL="0" indent="0">
              <a:buNone/>
            </a:pPr>
            <a:endParaRPr lang="en-US" sz="2000" dirty="0">
              <a:solidFill>
                <a:schemeClr val="tx2"/>
              </a:solidFill>
              <a:ea typeface="Calibri" panose="020F0502020204030204" pitchFamily="34" charset="0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76FD9C-DD81-B941-A9B6-CEF82B66B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z="1800" smtClean="0">
                <a:solidFill>
                  <a:srgbClr val="061C28"/>
                </a:solidFill>
                <a:latin typeface="Arial Nova" panose="020B0504020202020204" pitchFamily="34" charset="0"/>
              </a:rPr>
              <a:t>5</a:t>
            </a:fld>
            <a:endParaRPr lang="en-US" sz="1800">
              <a:solidFill>
                <a:srgbClr val="061C28"/>
              </a:solidFill>
              <a:latin typeface="Arial Nova" panose="020B0504020202020204" pitchFamily="34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6CE1761D-25ED-93A5-3BE1-DE91A15DAFB5}"/>
              </a:ext>
            </a:extLst>
          </p:cNvPr>
          <p:cNvSpPr txBox="1">
            <a:spLocks/>
          </p:cNvSpPr>
          <p:nvPr/>
        </p:nvSpPr>
        <p:spPr>
          <a:xfrm>
            <a:off x="2896435" y="4084428"/>
            <a:ext cx="2809874" cy="15856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>
                <a:solidFill>
                  <a:schemeClr val="tx2"/>
                </a:solidFill>
                <a:ea typeface="Calibri" panose="020F0502020204030204" pitchFamily="34" charset="0"/>
                <a:cs typeface="Calibri"/>
              </a:rPr>
              <a:t>Elena Krieger</a:t>
            </a:r>
          </a:p>
          <a:p>
            <a:r>
              <a:rPr lang="en-US" sz="2000" dirty="0">
                <a:solidFill>
                  <a:schemeClr val="tx2"/>
                </a:solidFill>
                <a:ea typeface="Calibri" panose="020F0502020204030204" pitchFamily="34" charset="0"/>
                <a:cs typeface="Calibri"/>
              </a:rPr>
              <a:t>Based on Oakland</a:t>
            </a:r>
          </a:p>
          <a:p>
            <a:r>
              <a:rPr lang="en-US" sz="2000" dirty="0">
                <a:solidFill>
                  <a:schemeClr val="tx2"/>
                </a:solidFill>
                <a:ea typeface="Calibri" panose="020F0502020204030204" pitchFamily="34" charset="0"/>
                <a:cs typeface="Calibri"/>
              </a:rPr>
              <a:t>Director of Research, Physicians, Scientists, and Engineers (PSE) for Healthy Energy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CF1EB61-CBC7-27AE-539C-EC2B586FE0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6435" y="985087"/>
            <a:ext cx="2646576" cy="307621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2C121BC-214C-E004-5B7F-29DBB4BFD9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8990" y="1144064"/>
            <a:ext cx="2809873" cy="3048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2818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1DC1C-BC28-C94B-B0E1-3CF0409C9D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Recommendation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0B3CA1-6882-B041-BEA4-4913BB30A0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Arial Nova"/>
              </a:rPr>
              <a:t>Reappoint Sahara </a:t>
            </a:r>
            <a:r>
              <a:rPr lang="en-US" dirty="0" err="1">
                <a:latin typeface="Arial Nova"/>
              </a:rPr>
              <a:t>Huazano</a:t>
            </a:r>
            <a:r>
              <a:rPr lang="en-US" dirty="0">
                <a:latin typeface="Arial Nova"/>
              </a:rPr>
              <a:t>, </a:t>
            </a:r>
            <a:r>
              <a:rPr lang="en-US" sz="2400" i="0" dirty="0">
                <a:solidFill>
                  <a:srgbClr val="004678"/>
                </a:solidFill>
                <a:effectLst/>
              </a:rPr>
              <a:t>Román Partida-López</a:t>
            </a:r>
            <a:r>
              <a:rPr lang="en-US" i="0" dirty="0">
                <a:solidFill>
                  <a:schemeClr val="tx2"/>
                </a:solidFill>
                <a:cs typeface="Calibri"/>
              </a:rPr>
              <a:t>, Stephanie Chen, Elena Krieger, and Curtis Silvers</a:t>
            </a:r>
            <a:r>
              <a:rPr lang="en-US" dirty="0">
                <a:latin typeface="Arial Nova"/>
              </a:rPr>
              <a:t> to the DACAG.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76FD9C-DD81-B941-A9B6-CEF82B66B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z="1800" smtClean="0">
                <a:solidFill>
                  <a:srgbClr val="061C28"/>
                </a:solidFill>
                <a:latin typeface="Arial Nova" panose="020B0504020202020204" pitchFamily="34" charset="0"/>
              </a:rPr>
              <a:t>6</a:t>
            </a:fld>
            <a:endParaRPr lang="en-US" sz="1800">
              <a:solidFill>
                <a:srgbClr val="061C28"/>
              </a:solidFill>
              <a:latin typeface="Arial Nova" panose="020B05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0144130"/>
      </p:ext>
    </p:extLst>
  </p:cSld>
  <p:clrMapOvr>
    <a:masterClrMapping/>
  </p:clrMapOvr>
</p:sld>
</file>

<file path=ppt/theme/theme1.xml><?xml version="1.0" encoding="utf-8"?>
<a:theme xmlns:a="http://schemas.openxmlformats.org/drawingml/2006/main" name="Title/Section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63AC6BA-222D-6A42-A86E-42D4213EA914}"/>
    </a:ext>
  </a:extLst>
</a:theme>
</file>

<file path=ppt/theme/theme2.xml><?xml version="1.0" encoding="utf-8"?>
<a:theme xmlns:a="http://schemas.openxmlformats.org/drawingml/2006/main" name="Conten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BF250F5-90E0-1742-AE67-252F8E9F95CF}"/>
    </a:ext>
  </a:extLst>
</a:theme>
</file>

<file path=ppt/theme/theme3.xml><?xml version="1.0" encoding="utf-8"?>
<a:theme xmlns:a="http://schemas.openxmlformats.org/drawingml/2006/main" name="Content: blank background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AF470B7-4331-9747-8595-3EF89398B172}"/>
    </a:ext>
  </a:extLst>
</a:theme>
</file>

<file path=ppt/theme/theme4.xml><?xml version="1.0" encoding="utf-8"?>
<a:theme xmlns:a="http://schemas.openxmlformats.org/drawingml/2006/main" name="Blank: Black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D4AADE59-C35C-A140-B257-2E4365C638F0}"/>
    </a:ext>
  </a:extLst>
</a:theme>
</file>

<file path=ppt/theme/theme5.xml><?xml version="1.0" encoding="utf-8"?>
<a:theme xmlns:a="http://schemas.openxmlformats.org/drawingml/2006/main" name="Blank: Whit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7E2F548-F85F-094D-8DDA-3AF7BD174F24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5B686E149D1074395AA561BE6305A6F" ma:contentTypeVersion="7" ma:contentTypeDescription="Create a new document." ma:contentTypeScope="" ma:versionID="05dd6e6302e7592fbf6abbeee3493095">
  <xsd:schema xmlns:xsd="http://www.w3.org/2001/XMLSchema" xmlns:xs="http://www.w3.org/2001/XMLSchema" xmlns:p="http://schemas.microsoft.com/office/2006/metadata/properties" xmlns:ns2="5f37cc85-1e8b-4a34-94ca-03bbdc273933" xmlns:ns3="63b62c23-5434-4b11-9d7a-f5ca10faca04" targetNamespace="http://schemas.microsoft.com/office/2006/metadata/properties" ma:root="true" ma:fieldsID="f12f7862aaf5d8329317906065ad8519" ns2:_="" ns3:_="">
    <xsd:import namespace="5f37cc85-1e8b-4a34-94ca-03bbdc273933"/>
    <xsd:import namespace="63b62c23-5434-4b11-9d7a-f5ca10faca0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37cc85-1e8b-4a34-94ca-03bbdc2739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b62c23-5434-4b11-9d7a-f5ca10faca04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63b62c23-5434-4b11-9d7a-f5ca10faca04">
      <UserInfo>
        <DisplayName>Tompkins, Gaylene@Energy</DisplayName>
        <AccountId>145</AccountId>
        <AccountType/>
      </UserInfo>
      <UserInfo>
        <DisplayName>Gallardo, Noemi@Energy</DisplayName>
        <AccountId>128</AccountId>
        <AccountType/>
      </UserInfo>
      <UserInfo>
        <DisplayName>Sandoval-Moreno, Victoria@Energy</DisplayName>
        <AccountId>146</AccountId>
        <AccountType/>
      </UserInfo>
      <UserInfo>
        <DisplayName>Bohan, Drew@Energy</DisplayName>
        <AccountId>147</AccountId>
        <AccountType/>
      </UserInfo>
      <UserInfo>
        <DisplayName>Spiegel, Linda@Energy</DisplayName>
        <AccountId>148</AccountId>
        <AccountType/>
      </UserInfo>
      <UserInfo>
        <DisplayName>Macias, Rick@Energy</DisplayName>
        <AccountId>96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4B3D5CAA-559C-41EB-8A66-B062E011B7D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A6D1752-DDDF-416A-9ACB-4D2406879470}">
  <ds:schemaRefs>
    <ds:schemaRef ds:uri="5f37cc85-1e8b-4a34-94ca-03bbdc273933"/>
    <ds:schemaRef ds:uri="63b62c23-5434-4b11-9d7a-f5ca10faca0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F6E627A7-8879-4DD6-ADF6-8C4F6EE8B27F}">
  <ds:schemaRefs>
    <ds:schemaRef ds:uri="http://schemas.openxmlformats.org/package/2006/metadata/core-properties"/>
    <ds:schemaRef ds:uri="http://www.w3.org/XML/1998/namespace"/>
    <ds:schemaRef ds:uri="http://purl.org/dc/dcmitype/"/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63b62c23-5434-4b11-9d7a-f5ca10faca04"/>
    <ds:schemaRef ds:uri="5f37cc85-1e8b-4a34-94ca-03bbdc273933"/>
    <ds:schemaRef ds:uri="http://purl.org/dc/terms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CEC_Official_PowerPoint_Template_2020 (1)</Template>
  <TotalTime>77</TotalTime>
  <Words>203</Words>
  <Application>Microsoft Office PowerPoint</Application>
  <PresentationFormat>Widescreen</PresentationFormat>
  <Paragraphs>38</Paragraphs>
  <Slides>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Title/Section</vt:lpstr>
      <vt:lpstr>Content</vt:lpstr>
      <vt:lpstr>Content: blank background</vt:lpstr>
      <vt:lpstr>Blank: Black</vt:lpstr>
      <vt:lpstr>Blank: White</vt:lpstr>
      <vt:lpstr>Item 5: Reappointment of Disadvantaged Communities Advisory Group (DACAG) Members</vt:lpstr>
      <vt:lpstr>Benefits to Californians</vt:lpstr>
      <vt:lpstr>DACAG Overview</vt:lpstr>
      <vt:lpstr>Sahara Huazano, Román Partida-López, and Stephanie Chen  </vt:lpstr>
      <vt:lpstr>Elena Krieger and Curtis Silvers  </vt:lpstr>
      <vt:lpstr>Recommendation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Meeting Presentation</dc:title>
  <dc:creator>California Energy Commission</dc:creator>
  <cp:lastModifiedBy>Badie, Mona@Energy</cp:lastModifiedBy>
  <cp:revision>27</cp:revision>
  <cp:lastPrinted>2019-12-11T23:19:58Z</cp:lastPrinted>
  <dcterms:created xsi:type="dcterms:W3CDTF">2020-03-06T19:07:21Z</dcterms:created>
  <dcterms:modified xsi:type="dcterms:W3CDTF">2023-04-27T16:58:20Z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0x01010045B686E149D1074395AA561BE6305A6F</vt:lpwstr>
  </property>
  <property fmtid="{D5CDD505-2E9C-101B-9397-08002B2CF9AE}" pid="3" name="MediaServiceImageTags">
    <vt:lpwstr/>
  </property>
</Properties>
</file>