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4152" r:id="rId4"/>
  </p:sldMasterIdLst>
  <p:notesMasterIdLst>
    <p:notesMasterId r:id="rId12"/>
  </p:notesMasterIdLst>
  <p:handoutMasterIdLst>
    <p:handoutMasterId r:id="rId13"/>
  </p:handoutMasterIdLst>
  <p:sldIdLst>
    <p:sldId id="1674" r:id="rId5"/>
    <p:sldId id="1675" r:id="rId6"/>
    <p:sldId id="997" r:id="rId7"/>
    <p:sldId id="1676" r:id="rId8"/>
    <p:sldId id="965" r:id="rId9"/>
    <p:sldId id="1671" r:id="rId10"/>
    <p:sldId id="1677" r:id="rId11"/>
  </p:sldIdLst>
  <p:sldSz cx="9144000" cy="5143500" type="screen16x9"/>
  <p:notesSz cx="6881813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EMPLATE - Calibri" id="{60A905FC-D041-2146-A799-B69B61D0AFED}">
          <p14:sldIdLst>
            <p14:sldId id="1674"/>
            <p14:sldId id="1675"/>
            <p14:sldId id="997"/>
            <p14:sldId id="1676"/>
            <p14:sldId id="965"/>
            <p14:sldId id="1671"/>
            <p14:sldId id="1677"/>
          </p14:sldIdLst>
        </p14:section>
      </p14:sectionLst>
    </p:ext>
    <p:ext uri="{EFAFB233-063F-42B5-8137-9DF3F51BA10A}">
      <p15:sldGuideLst xmlns:p15="http://schemas.microsoft.com/office/powerpoint/2012/main">
        <p15:guide id="3" orient="horz" pos="4039" userDrawn="1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Office" lastIdx="1" clrIdx="0"/>
  <p:cmAuthor id="2" name="Microsoft Office User" initials="Office [2]" lastIdx="1" clrIdx="1"/>
  <p:cmAuthor id="3" name="Emily Goodwin" initials="EG" lastIdx="5" clrIdx="2"/>
  <p:cmAuthor id="4" name="Mike Lemyre" initials="ML" lastIdx="4" clrIdx="3">
    <p:extLst>
      <p:ext uri="{19B8F6BF-5375-455C-9EA6-DF929625EA0E}">
        <p15:presenceInfo xmlns:p15="http://schemas.microsoft.com/office/powerpoint/2012/main" userId="S::mike.lemyre@ygrene.com::4c7731f5-9985-45d1-8864-281840313752" providerId="AD"/>
      </p:ext>
    </p:extLst>
  </p:cmAuthor>
  <p:cmAuthor id="5" name="Ifen Carlson" initials="IC" lastIdx="3" clrIdx="4">
    <p:extLst>
      <p:ext uri="{19B8F6BF-5375-455C-9EA6-DF929625EA0E}">
        <p15:presenceInfo xmlns:p15="http://schemas.microsoft.com/office/powerpoint/2012/main" userId="S::Ifen.Carlson@ygrene.com::01e94f5b-2da6-4e98-a6ad-8df4b8554d6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2F2F"/>
    <a:srgbClr val="2F2F2E"/>
    <a:srgbClr val="282929"/>
    <a:srgbClr val="292728"/>
    <a:srgbClr val="C4D63D"/>
    <a:srgbClr val="EA6F15"/>
    <a:srgbClr val="FFA72C"/>
    <a:srgbClr val="2C160B"/>
    <a:srgbClr val="3B3501"/>
    <a:srgbClr val="483C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462" autoAdjust="0"/>
    <p:restoredTop sz="96327" autoAdjust="0"/>
  </p:normalViewPr>
  <p:slideViewPr>
    <p:cSldViewPr snapToGrid="0" snapToObjects="1" showGuides="1">
      <p:cViewPr varScale="1">
        <p:scale>
          <a:sx n="95" d="100"/>
          <a:sy n="95" d="100"/>
        </p:scale>
        <p:origin x="1038" y="84"/>
      </p:cViewPr>
      <p:guideLst>
        <p:guide orient="horz" pos="403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0" d="100"/>
        <a:sy n="7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143" d="100"/>
          <a:sy n="143" d="100"/>
        </p:scale>
        <p:origin x="3112" y="21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16E785E3-458A-2540-BE16-D6F8AA65A2F3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521C55FA-6D84-B749-829E-8789A80463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3165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A5FC2EED-D110-B843-99DC-9819B715846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96913"/>
            <a:ext cx="61960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F44439F3-01D5-0149-8B3F-DB583B9BF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20925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Pine">
    <p:bg>
      <p:bgPr>
        <a:gradFill>
          <a:gsLst>
            <a:gs pos="0">
              <a:schemeClr val="tx1">
                <a:lumMod val="95000"/>
                <a:lumOff val="5000"/>
              </a:schemeClr>
            </a:gs>
            <a:gs pos="99000">
              <a:schemeClr val="accent5">
                <a:lumMod val="75000"/>
              </a:schemeClr>
            </a:gs>
            <a:gs pos="52000">
              <a:schemeClr val="accent6">
                <a:lumMod val="5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1697" y="1999648"/>
            <a:ext cx="6907211" cy="1251654"/>
          </a:xfrm>
        </p:spPr>
        <p:txBody>
          <a:bodyPr lIns="0" tIns="0" rIns="0" anchor="b" anchorCtr="0"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1698" y="3263721"/>
            <a:ext cx="6907212" cy="677897"/>
          </a:xfrm>
        </p:spPr>
        <p:txBody>
          <a:bodyPr lIns="0" tIns="0" rIns="0" anchor="t" anchorCtr="0">
            <a:noAutofit/>
          </a:bodyPr>
          <a:lstStyle>
            <a:lvl1pPr marL="0" indent="0" algn="l">
              <a:buNone/>
              <a:defRPr sz="2000">
                <a:solidFill>
                  <a:schemeClr val="accent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9" name="Picture 8" descr="ygrene works_wht.eps"/>
          <p:cNvPicPr>
            <a:picLocks noChangeAspect="1"/>
          </p:cNvPicPr>
          <p:nvPr userDrawn="1"/>
        </p:nvPicPr>
        <p:blipFill rotWithShape="1">
          <a:blip r:embed="rId2"/>
          <a:srcRect r="48626"/>
          <a:stretch/>
        </p:blipFill>
        <p:spPr>
          <a:xfrm>
            <a:off x="434461" y="885017"/>
            <a:ext cx="2194682" cy="778102"/>
          </a:xfrm>
          <a:prstGeom prst="rect">
            <a:avLst/>
          </a:prstGeom>
        </p:spPr>
      </p:pic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51DB22C4-015D-424B-A4AC-1B9166845FEA}"/>
              </a:ext>
            </a:extLst>
          </p:cNvPr>
          <p:cNvSpPr txBox="1">
            <a:spLocks/>
          </p:cNvSpPr>
          <p:nvPr userDrawn="1"/>
        </p:nvSpPr>
        <p:spPr>
          <a:xfrm>
            <a:off x="5939888" y="4846606"/>
            <a:ext cx="2895600" cy="9233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600" b="1" spc="50" baseline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CONFIDENTIAL. INTERNAL USE ONLY.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B9C82CD-F65C-1A4C-BF79-F46AD83F6135}"/>
              </a:ext>
            </a:extLst>
          </p:cNvPr>
          <p:cNvSpPr>
            <a:spLocks noChangeAspect="1"/>
          </p:cNvSpPr>
          <p:nvPr userDrawn="1"/>
        </p:nvSpPr>
        <p:spPr>
          <a:xfrm>
            <a:off x="455501" y="4101828"/>
            <a:ext cx="390393" cy="848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21DDBD9-8AEF-F940-A03E-43FDD61C1889}"/>
              </a:ext>
            </a:extLst>
          </p:cNvPr>
          <p:cNvSpPr txBox="1"/>
          <p:nvPr userDrawn="1"/>
        </p:nvSpPr>
        <p:spPr>
          <a:xfrm>
            <a:off x="434461" y="4727331"/>
            <a:ext cx="1660668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200" dirty="0">
                <a:solidFill>
                  <a:srgbClr val="AECB2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Imagine what we can do.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541AA1E-1F93-5540-A142-042CF8C95F4C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450080" y="4412610"/>
            <a:ext cx="1136051" cy="238948"/>
            <a:chOff x="1115641" y="4169549"/>
            <a:chExt cx="1660459" cy="349249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1F2557E7-CF81-AC4B-A57D-CB77A2574F8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1115641" y="4169549"/>
              <a:ext cx="349249" cy="34924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7D4E41B7-F61C-494B-B781-8B4D824539D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1552711" y="4169549"/>
              <a:ext cx="349249" cy="34924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46A40E2-F320-3C45-9BBF-73565A90130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1989781" y="4169549"/>
              <a:ext cx="349249" cy="349249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E6392D5D-6833-B841-A3BE-A7C25320897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2426851" y="4169549"/>
              <a:ext cx="349249" cy="3492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2736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Charcoal">
    <p:bg>
      <p:bgPr>
        <a:gradFill>
          <a:gsLst>
            <a:gs pos="0">
              <a:schemeClr val="tx1">
                <a:lumMod val="95000"/>
                <a:lumOff val="5000"/>
              </a:schemeClr>
            </a:gs>
            <a:gs pos="100000">
              <a:schemeClr val="tx2"/>
            </a:gs>
            <a:gs pos="56000">
              <a:schemeClr val="tx2">
                <a:lumMod val="5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1697" y="1999648"/>
            <a:ext cx="6907211" cy="1251654"/>
          </a:xfrm>
        </p:spPr>
        <p:txBody>
          <a:bodyPr lIns="0" tIns="0" rIns="0" anchor="b" anchorCtr="0"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1698" y="3263721"/>
            <a:ext cx="6907212" cy="677897"/>
          </a:xfrm>
        </p:spPr>
        <p:txBody>
          <a:bodyPr lIns="0" tIns="0" rIns="0" anchor="t" anchorCtr="0">
            <a:noAutofit/>
          </a:bodyPr>
          <a:lstStyle>
            <a:lvl1pPr marL="0" indent="0" algn="l">
              <a:buNone/>
              <a:defRPr sz="2000">
                <a:solidFill>
                  <a:schemeClr val="accent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9" name="Picture 8" descr="ygrene works_wht.eps"/>
          <p:cNvPicPr>
            <a:picLocks noChangeAspect="1"/>
          </p:cNvPicPr>
          <p:nvPr userDrawn="1"/>
        </p:nvPicPr>
        <p:blipFill rotWithShape="1">
          <a:blip r:embed="rId2"/>
          <a:srcRect r="48626"/>
          <a:stretch/>
        </p:blipFill>
        <p:spPr>
          <a:xfrm>
            <a:off x="434461" y="885017"/>
            <a:ext cx="2194682" cy="77810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2FFEB8E-4C72-504D-88FE-CBE9FA813050}"/>
              </a:ext>
            </a:extLst>
          </p:cNvPr>
          <p:cNvSpPr>
            <a:spLocks noChangeAspect="1"/>
          </p:cNvSpPr>
          <p:nvPr userDrawn="1"/>
        </p:nvSpPr>
        <p:spPr>
          <a:xfrm>
            <a:off x="455501" y="4101828"/>
            <a:ext cx="390393" cy="848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CE5553-7FB9-2D47-B25A-FB23871B8DCE}"/>
              </a:ext>
            </a:extLst>
          </p:cNvPr>
          <p:cNvSpPr txBox="1"/>
          <p:nvPr userDrawn="1"/>
        </p:nvSpPr>
        <p:spPr>
          <a:xfrm>
            <a:off x="434461" y="4727331"/>
            <a:ext cx="1660668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200" dirty="0">
                <a:solidFill>
                  <a:srgbClr val="AECB2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Imagine what we can do.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459ED7F-60F9-A64A-B976-E8A7ECC62367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450080" y="4412610"/>
            <a:ext cx="1136051" cy="238948"/>
            <a:chOff x="1115641" y="4169549"/>
            <a:chExt cx="1660459" cy="34924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71AD556-C262-0D4F-9927-E766731B6CE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1115641" y="4169549"/>
              <a:ext cx="349249" cy="349249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881DC82B-04DC-9242-B8FA-776096E53CA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1552711" y="4169549"/>
              <a:ext cx="349249" cy="34924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D303211-8885-9349-9817-2C0CB2F6E41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1989781" y="4169549"/>
              <a:ext cx="349249" cy="34924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D024989-8558-E842-92CD-7B4AF3F50A7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2426851" y="4169549"/>
              <a:ext cx="349249" cy="349249"/>
            </a:xfrm>
            <a:prstGeom prst="rect">
              <a:avLst/>
            </a:prstGeom>
          </p:spPr>
        </p:pic>
      </p:grp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CFC147CE-AAEB-1643-8905-621F29953863}"/>
              </a:ext>
            </a:extLst>
          </p:cNvPr>
          <p:cNvSpPr txBox="1">
            <a:spLocks/>
          </p:cNvSpPr>
          <p:nvPr userDrawn="1"/>
        </p:nvSpPr>
        <p:spPr>
          <a:xfrm>
            <a:off x="5939888" y="4846606"/>
            <a:ext cx="2895600" cy="9233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600" b="1" spc="50" baseline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CONFIDENTIAL. INTERNAL USE ONLY.</a:t>
            </a:r>
          </a:p>
        </p:txBody>
      </p:sp>
    </p:spTree>
    <p:extLst>
      <p:ext uri="{BB962C8B-B14F-4D97-AF65-F5344CB8AC3E}">
        <p14:creationId xmlns:p14="http://schemas.microsoft.com/office/powerpoint/2010/main" val="3953349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Navy">
    <p:bg>
      <p:bgPr>
        <a:gradFill>
          <a:gsLst>
            <a:gs pos="0">
              <a:schemeClr val="accent1">
                <a:lumMod val="50000"/>
              </a:schemeClr>
            </a:gs>
            <a:gs pos="100000">
              <a:schemeClr val="bg2">
                <a:lumMod val="50000"/>
              </a:schemeClr>
            </a:gs>
            <a:gs pos="56000">
              <a:schemeClr val="bg2">
                <a:lumMod val="25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1697" y="1999648"/>
            <a:ext cx="6907211" cy="1251654"/>
          </a:xfrm>
        </p:spPr>
        <p:txBody>
          <a:bodyPr lIns="0" tIns="0" rIns="0" anchor="b" anchorCtr="0"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1698" y="3263721"/>
            <a:ext cx="6907212" cy="677897"/>
          </a:xfrm>
        </p:spPr>
        <p:txBody>
          <a:bodyPr lIns="0" tIns="0" rIns="0" anchor="t" anchorCtr="0">
            <a:noAutofit/>
          </a:bodyPr>
          <a:lstStyle>
            <a:lvl1pPr marL="0" indent="0" algn="l">
              <a:buNone/>
              <a:defRPr sz="2000">
                <a:solidFill>
                  <a:schemeClr val="accent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9" name="Picture 8" descr="ygrene works_wht.eps"/>
          <p:cNvPicPr>
            <a:picLocks noChangeAspect="1"/>
          </p:cNvPicPr>
          <p:nvPr userDrawn="1"/>
        </p:nvPicPr>
        <p:blipFill rotWithShape="1">
          <a:blip r:embed="rId2"/>
          <a:srcRect r="48626"/>
          <a:stretch/>
        </p:blipFill>
        <p:spPr>
          <a:xfrm>
            <a:off x="434461" y="885017"/>
            <a:ext cx="2194682" cy="77810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1A33E3D-381F-7943-8C19-BC489745F681}"/>
              </a:ext>
            </a:extLst>
          </p:cNvPr>
          <p:cNvSpPr>
            <a:spLocks noChangeAspect="1"/>
          </p:cNvSpPr>
          <p:nvPr userDrawn="1"/>
        </p:nvSpPr>
        <p:spPr>
          <a:xfrm>
            <a:off x="455501" y="4101828"/>
            <a:ext cx="390393" cy="848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A22E561-06A1-F247-BBCC-81C6C9D2F347}"/>
              </a:ext>
            </a:extLst>
          </p:cNvPr>
          <p:cNvSpPr txBox="1"/>
          <p:nvPr userDrawn="1"/>
        </p:nvSpPr>
        <p:spPr>
          <a:xfrm>
            <a:off x="434461" y="4727331"/>
            <a:ext cx="1660668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200" dirty="0">
                <a:solidFill>
                  <a:srgbClr val="AECB2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Imagine what we can do.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1ADBD99-FC94-E84D-84E5-54FAC0011E0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450080" y="4412610"/>
            <a:ext cx="1136051" cy="238948"/>
            <a:chOff x="1115641" y="4169549"/>
            <a:chExt cx="1660459" cy="349249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A591F5AE-E12D-BE49-BD4F-4B06A29558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1115641" y="4169549"/>
              <a:ext cx="349249" cy="349249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D771CCA-78DC-8E42-853A-74F2865780E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1552711" y="4169549"/>
              <a:ext cx="349249" cy="349249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98D5083D-4FA6-2448-BE6B-9391DC3986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1989781" y="4169549"/>
              <a:ext cx="349249" cy="349249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6CCB33D7-7BC3-6C4A-9690-0806563C398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2426851" y="4169549"/>
              <a:ext cx="349249" cy="349249"/>
            </a:xfrm>
            <a:prstGeom prst="rect">
              <a:avLst/>
            </a:prstGeom>
          </p:spPr>
        </p:pic>
      </p:grp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11F0458F-CE43-8E41-B586-DA78ECE9543C}"/>
              </a:ext>
            </a:extLst>
          </p:cNvPr>
          <p:cNvSpPr txBox="1">
            <a:spLocks/>
          </p:cNvSpPr>
          <p:nvPr userDrawn="1"/>
        </p:nvSpPr>
        <p:spPr>
          <a:xfrm>
            <a:off x="5939888" y="4846606"/>
            <a:ext cx="2895600" cy="9233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600" b="1" spc="50" baseline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CONFIDENTIAL. INTERNAL USE ONLY.</a:t>
            </a:r>
          </a:p>
        </p:txBody>
      </p:sp>
    </p:spTree>
    <p:extLst>
      <p:ext uri="{BB962C8B-B14F-4D97-AF65-F5344CB8AC3E}">
        <p14:creationId xmlns:p14="http://schemas.microsoft.com/office/powerpoint/2010/main" val="1780536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Pine"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>
            <a:extLst>
              <a:ext uri="{FF2B5EF4-FFF2-40B4-BE49-F238E27FC236}">
                <a16:creationId xmlns:a16="http://schemas.microsoft.com/office/drawing/2014/main" id="{F770AA7E-C1A9-6548-8127-7DF0F774364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588" t="-722" r="39590" b="43657"/>
          <a:stretch/>
        </p:blipFill>
        <p:spPr>
          <a:xfrm>
            <a:off x="6491534" y="2571750"/>
            <a:ext cx="2652467" cy="257175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3659268-7EC0-F144-AA2B-70244233FB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3699" y="1200150"/>
            <a:ext cx="8262151" cy="1554607"/>
          </a:xfrm>
          <a:prstGeom prst="rect">
            <a:avLst/>
          </a:prstGeo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7BE0E7D-F62B-DE44-9F78-CBE422BE9D8F}"/>
              </a:ext>
            </a:extLst>
          </p:cNvPr>
          <p:cNvSpPr/>
          <p:nvPr userDrawn="1"/>
        </p:nvSpPr>
        <p:spPr>
          <a:xfrm>
            <a:off x="4286213" y="2815655"/>
            <a:ext cx="571574" cy="848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2">
            <a:extLst>
              <a:ext uri="{FF2B5EF4-FFF2-40B4-BE49-F238E27FC236}">
                <a16:creationId xmlns:a16="http://schemas.microsoft.com/office/drawing/2014/main" id="{69CBD97B-767F-DE46-A576-66738D55F74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lum bright="100000"/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43699" y="4779803"/>
            <a:ext cx="478386" cy="171497"/>
          </a:xfrm>
          <a:prstGeom prst="rect">
            <a:avLst/>
          </a:prstGeom>
        </p:spPr>
      </p:pic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533A2009-A97B-BC41-A961-CD50E85B64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58390" y="4753234"/>
            <a:ext cx="397654" cy="273844"/>
          </a:xfrm>
          <a:prstGeom prst="rect">
            <a:avLst/>
          </a:prstGeom>
        </p:spPr>
        <p:txBody>
          <a:bodyPr anchor="ctr"/>
          <a:lstStyle>
            <a:lvl1pPr algn="l">
              <a:defRPr sz="800" b="0" i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BD8E59B-D6D5-3C4E-A6B9-8245FF0F369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7C794FC1-8042-1742-B239-6CB6A848724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3698" y="3053645"/>
            <a:ext cx="8262151" cy="1232606"/>
          </a:xfrm>
        </p:spPr>
        <p:txBody>
          <a:bodyPr lIns="0" tIns="0" rIns="0" anchor="t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accent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773419B8-3C36-1A46-8556-6B6321C475BD}"/>
              </a:ext>
            </a:extLst>
          </p:cNvPr>
          <p:cNvSpPr txBox="1">
            <a:spLocks/>
          </p:cNvSpPr>
          <p:nvPr userDrawn="1"/>
        </p:nvSpPr>
        <p:spPr>
          <a:xfrm>
            <a:off x="5580532" y="4851883"/>
            <a:ext cx="2895600" cy="9233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©2020 Ygrene Energy Fund. All rights reserved.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AA55785C-FB00-8644-B9A5-4E33CA827CB5}"/>
              </a:ext>
            </a:extLst>
          </p:cNvPr>
          <p:cNvSpPr txBox="1">
            <a:spLocks/>
          </p:cNvSpPr>
          <p:nvPr userDrawn="1"/>
        </p:nvSpPr>
        <p:spPr>
          <a:xfrm>
            <a:off x="1038324" y="4851883"/>
            <a:ext cx="1836450" cy="9233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600" b="1" spc="50" baseline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CONFIDENTIAL. INTERNAL USE ONLY.</a:t>
            </a:r>
          </a:p>
        </p:txBody>
      </p:sp>
    </p:spTree>
    <p:extLst>
      <p:ext uri="{BB962C8B-B14F-4D97-AF65-F5344CB8AC3E}">
        <p14:creationId xmlns:p14="http://schemas.microsoft.com/office/powerpoint/2010/main" val="6673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Charcoal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>
            <a:extLst>
              <a:ext uri="{FF2B5EF4-FFF2-40B4-BE49-F238E27FC236}">
                <a16:creationId xmlns:a16="http://schemas.microsoft.com/office/drawing/2014/main" id="{F770AA7E-C1A9-6548-8127-7DF0F774364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588" t="-722" r="39590" b="43657"/>
          <a:stretch/>
        </p:blipFill>
        <p:spPr>
          <a:xfrm>
            <a:off x="6491534" y="2571750"/>
            <a:ext cx="2652467" cy="257175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3659268-7EC0-F144-AA2B-70244233FB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3699" y="1200150"/>
            <a:ext cx="8262151" cy="1554607"/>
          </a:xfrm>
          <a:prstGeom prst="rect">
            <a:avLst/>
          </a:prstGeo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7BE0E7D-F62B-DE44-9F78-CBE422BE9D8F}"/>
              </a:ext>
            </a:extLst>
          </p:cNvPr>
          <p:cNvSpPr/>
          <p:nvPr userDrawn="1"/>
        </p:nvSpPr>
        <p:spPr>
          <a:xfrm>
            <a:off x="4286213" y="2815655"/>
            <a:ext cx="571574" cy="848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2">
            <a:extLst>
              <a:ext uri="{FF2B5EF4-FFF2-40B4-BE49-F238E27FC236}">
                <a16:creationId xmlns:a16="http://schemas.microsoft.com/office/drawing/2014/main" id="{69CBD97B-767F-DE46-A576-66738D55F74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lum bright="100000"/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43699" y="4779803"/>
            <a:ext cx="478386" cy="171497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F2A15D89-8CC5-2D4D-AE44-2C6591F4057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3698" y="3053645"/>
            <a:ext cx="8262151" cy="1232606"/>
          </a:xfrm>
        </p:spPr>
        <p:txBody>
          <a:bodyPr lIns="0" tIns="0" rIns="0" anchor="t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48793EC5-93D2-F44C-B937-9EF5B1FEA8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58390" y="4753234"/>
            <a:ext cx="397654" cy="273844"/>
          </a:xfrm>
          <a:prstGeom prst="rect">
            <a:avLst/>
          </a:prstGeom>
        </p:spPr>
        <p:txBody>
          <a:bodyPr anchor="ctr"/>
          <a:lstStyle>
            <a:lvl1pPr algn="l">
              <a:defRPr sz="800" b="0" i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BD8E59B-D6D5-3C4E-A6B9-8245FF0F369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C5CB0CF6-4AEB-8046-8C5E-A66FC186A470}"/>
              </a:ext>
            </a:extLst>
          </p:cNvPr>
          <p:cNvSpPr txBox="1">
            <a:spLocks/>
          </p:cNvSpPr>
          <p:nvPr userDrawn="1"/>
        </p:nvSpPr>
        <p:spPr>
          <a:xfrm>
            <a:off x="5580532" y="4851883"/>
            <a:ext cx="2895600" cy="9233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©2020 Ygrene Energy Fund. All rights reserved.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DBCAA5A8-55CC-0F45-981A-0E8632F863A6}"/>
              </a:ext>
            </a:extLst>
          </p:cNvPr>
          <p:cNvSpPr txBox="1">
            <a:spLocks/>
          </p:cNvSpPr>
          <p:nvPr userDrawn="1"/>
        </p:nvSpPr>
        <p:spPr>
          <a:xfrm>
            <a:off x="1038324" y="4851883"/>
            <a:ext cx="1836450" cy="9233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600" b="1" spc="50" baseline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CONFIDENTIAL. INTERNAL USE ONLY.</a:t>
            </a:r>
          </a:p>
        </p:txBody>
      </p:sp>
    </p:spTree>
    <p:extLst>
      <p:ext uri="{BB962C8B-B14F-4D97-AF65-F5344CB8AC3E}">
        <p14:creationId xmlns:p14="http://schemas.microsoft.com/office/powerpoint/2010/main" val="91386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Navy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>
            <a:extLst>
              <a:ext uri="{FF2B5EF4-FFF2-40B4-BE49-F238E27FC236}">
                <a16:creationId xmlns:a16="http://schemas.microsoft.com/office/drawing/2014/main" id="{F770AA7E-C1A9-6548-8127-7DF0F774364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588" t="-722" r="39590" b="43657"/>
          <a:stretch/>
        </p:blipFill>
        <p:spPr>
          <a:xfrm>
            <a:off x="6491534" y="2571750"/>
            <a:ext cx="2652467" cy="257175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3659268-7EC0-F144-AA2B-70244233FB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3699" y="1200150"/>
            <a:ext cx="8262151" cy="1554607"/>
          </a:xfrm>
          <a:prstGeom prst="rect">
            <a:avLst/>
          </a:prstGeo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7BE0E7D-F62B-DE44-9F78-CBE422BE9D8F}"/>
              </a:ext>
            </a:extLst>
          </p:cNvPr>
          <p:cNvSpPr/>
          <p:nvPr userDrawn="1"/>
        </p:nvSpPr>
        <p:spPr>
          <a:xfrm>
            <a:off x="4286213" y="2815655"/>
            <a:ext cx="571574" cy="848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2">
            <a:extLst>
              <a:ext uri="{FF2B5EF4-FFF2-40B4-BE49-F238E27FC236}">
                <a16:creationId xmlns:a16="http://schemas.microsoft.com/office/drawing/2014/main" id="{69CBD97B-767F-DE46-A576-66738D55F74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lum bright="100000"/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43699" y="4779803"/>
            <a:ext cx="478386" cy="171497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F2A15D89-8CC5-2D4D-AE44-2C6591F4057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3698" y="3053645"/>
            <a:ext cx="8262151" cy="1232606"/>
          </a:xfrm>
        </p:spPr>
        <p:txBody>
          <a:bodyPr lIns="0" tIns="0" rIns="0" anchor="t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ED925B27-89E7-2342-9B9F-B731430F65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58390" y="4753234"/>
            <a:ext cx="397654" cy="273844"/>
          </a:xfrm>
          <a:prstGeom prst="rect">
            <a:avLst/>
          </a:prstGeom>
        </p:spPr>
        <p:txBody>
          <a:bodyPr anchor="ctr"/>
          <a:lstStyle>
            <a:lvl1pPr algn="l">
              <a:defRPr sz="800" b="0" i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BD8E59B-D6D5-3C4E-A6B9-8245FF0F369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BE0D7F31-FDF8-6F49-9BF2-A9522DCDDE8B}"/>
              </a:ext>
            </a:extLst>
          </p:cNvPr>
          <p:cNvSpPr txBox="1">
            <a:spLocks/>
          </p:cNvSpPr>
          <p:nvPr userDrawn="1"/>
        </p:nvSpPr>
        <p:spPr>
          <a:xfrm>
            <a:off x="5580532" y="4851883"/>
            <a:ext cx="2895600" cy="9233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©2020 Ygrene Energy Fund. All rights reserved.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B586B10-AAC1-8641-B8B6-6E3EFC4CA593}"/>
              </a:ext>
            </a:extLst>
          </p:cNvPr>
          <p:cNvSpPr txBox="1">
            <a:spLocks/>
          </p:cNvSpPr>
          <p:nvPr userDrawn="1"/>
        </p:nvSpPr>
        <p:spPr>
          <a:xfrm>
            <a:off x="1038324" y="4851883"/>
            <a:ext cx="1836450" cy="9233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600" b="1" spc="50" baseline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CONFIDENTIAL. INTERNAL USE ONLY.</a:t>
            </a:r>
          </a:p>
        </p:txBody>
      </p:sp>
    </p:spTree>
    <p:extLst>
      <p:ext uri="{BB962C8B-B14F-4D97-AF65-F5344CB8AC3E}">
        <p14:creationId xmlns:p14="http://schemas.microsoft.com/office/powerpoint/2010/main" val="423815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,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B7D22223-47DB-F749-828E-C69286FBD52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32609" y="1206680"/>
            <a:ext cx="8489129" cy="34224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3736" indent="-173736">
              <a:lnSpc>
                <a:spcPct val="110000"/>
              </a:lnSpc>
              <a:spcBef>
                <a:spcPts val="750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12064" indent="-173736">
              <a:lnSpc>
                <a:spcPct val="110000"/>
              </a:lnSpc>
              <a:spcBef>
                <a:spcPts val="375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859536" indent="-173736">
              <a:lnSpc>
                <a:spcPct val="110000"/>
              </a:lnSpc>
              <a:spcBef>
                <a:spcPts val="375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1197864" indent="-173736">
              <a:lnSpc>
                <a:spcPct val="110000"/>
              </a:lnSpc>
              <a:spcBef>
                <a:spcPts val="375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  <a:latin typeface="Muli" pitchFamily="2" charset="77"/>
              </a:defRPr>
            </a:lvl4pPr>
            <a:lvl5pPr marL="1714500" indent="-342900">
              <a:lnSpc>
                <a:spcPct val="110000"/>
              </a:lnSpc>
              <a:spcBef>
                <a:spcPts val="375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  <a:latin typeface="Muli" pitchFamily="2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21FAF5-6B7B-8540-B9FC-80B7BA39F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35D6EB-D34F-684A-B898-7EC20732AB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58390" y="4753234"/>
            <a:ext cx="397654" cy="273844"/>
          </a:xfrm>
          <a:prstGeom prst="rect">
            <a:avLst/>
          </a:prstGeom>
        </p:spPr>
        <p:txBody>
          <a:bodyPr anchor="ctr"/>
          <a:lstStyle>
            <a:lvl1pPr algn="l">
              <a:defRPr sz="800" b="0" i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BD8E59B-D6D5-3C4E-A6B9-8245FF0F369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88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, Subhead,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7643E-21B4-1246-B214-E0B26CB66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609" y="453257"/>
            <a:ext cx="8489127" cy="549381"/>
          </a:xfrm>
        </p:spPr>
        <p:txBody>
          <a:bodyPr/>
          <a:lstStyle>
            <a:lvl1pPr>
              <a:spcBef>
                <a:spcPts val="0"/>
              </a:spcBef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6ED06537-E837-7943-9F12-30E51EE1A2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610" y="1572642"/>
            <a:ext cx="8489127" cy="3078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EAA8513-992C-EA46-AC0C-F887BC71E5F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32609" y="937327"/>
            <a:ext cx="8489127" cy="463289"/>
          </a:xfrm>
          <a:prstGeom prst="rect">
            <a:avLst/>
          </a:prstGeom>
        </p:spPr>
        <p:txBody>
          <a:bodyPr bIns="45720"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 i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FF8C48-6E9D-E040-9D77-1A43E5B4B6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58390" y="4753234"/>
            <a:ext cx="397654" cy="273844"/>
          </a:xfrm>
          <a:prstGeom prst="rect">
            <a:avLst/>
          </a:prstGeom>
        </p:spPr>
        <p:txBody>
          <a:bodyPr anchor="ctr"/>
          <a:lstStyle>
            <a:lvl1pPr algn="l">
              <a:defRPr sz="800" b="0" i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BD8E59B-D6D5-3C4E-A6B9-8245FF0F369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91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987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, Bullet, Gradi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359768A0-9045-A940-BDAF-CFF37B80336A}"/>
              </a:ext>
            </a:extLst>
          </p:cNvPr>
          <p:cNvSpPr/>
          <p:nvPr userDrawn="1"/>
        </p:nvSpPr>
        <p:spPr>
          <a:xfrm>
            <a:off x="0" y="1106905"/>
            <a:ext cx="9144000" cy="3179345"/>
          </a:xfrm>
          <a:prstGeom prst="rect">
            <a:avLst/>
          </a:prstGeom>
          <a:gradFill>
            <a:gsLst>
              <a:gs pos="0">
                <a:schemeClr val="bg1">
                  <a:lumMod val="95000"/>
                  <a:alpha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B7D22223-47DB-F749-828E-C69286FBD52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32609" y="1206680"/>
            <a:ext cx="8489129" cy="33751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3736" indent="-173736">
              <a:lnSpc>
                <a:spcPct val="110000"/>
              </a:lnSpc>
              <a:spcBef>
                <a:spcPts val="750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12064" indent="-173736">
              <a:lnSpc>
                <a:spcPct val="110000"/>
              </a:lnSpc>
              <a:spcBef>
                <a:spcPts val="375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859536" indent="-173736">
              <a:lnSpc>
                <a:spcPct val="110000"/>
              </a:lnSpc>
              <a:spcBef>
                <a:spcPts val="375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1197864" indent="-173736">
              <a:lnSpc>
                <a:spcPct val="110000"/>
              </a:lnSpc>
              <a:spcBef>
                <a:spcPts val="375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  <a:latin typeface="Muli" pitchFamily="2" charset="77"/>
              </a:defRPr>
            </a:lvl4pPr>
            <a:lvl5pPr marL="1714500" indent="-342900">
              <a:lnSpc>
                <a:spcPct val="110000"/>
              </a:lnSpc>
              <a:spcBef>
                <a:spcPts val="375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  <a:latin typeface="Muli" pitchFamily="2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21FAF5-6B7B-8540-B9FC-80B7BA39F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35D6EB-D34F-684A-B898-7EC20732AB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58390" y="4753234"/>
            <a:ext cx="397654" cy="273844"/>
          </a:xfrm>
          <a:prstGeom prst="rect">
            <a:avLst/>
          </a:prstGeom>
        </p:spPr>
        <p:txBody>
          <a:bodyPr anchor="ctr"/>
          <a:lstStyle>
            <a:lvl1pPr algn="l">
              <a:defRPr sz="800" b="0" i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BD8E59B-D6D5-3C4E-A6B9-8245FF0F369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64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, Subhead, Bullet, Gradi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94DDCF1-77C9-AB4A-A6DF-C72260390411}"/>
              </a:ext>
            </a:extLst>
          </p:cNvPr>
          <p:cNvSpPr/>
          <p:nvPr userDrawn="1"/>
        </p:nvSpPr>
        <p:spPr>
          <a:xfrm>
            <a:off x="0" y="1400616"/>
            <a:ext cx="9144000" cy="3209394"/>
          </a:xfrm>
          <a:prstGeom prst="rect">
            <a:avLst/>
          </a:prstGeom>
          <a:gradFill>
            <a:gsLst>
              <a:gs pos="0">
                <a:schemeClr val="bg1">
                  <a:lumMod val="95000"/>
                  <a:alpha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07643E-21B4-1246-B214-E0B26CB66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609" y="453257"/>
            <a:ext cx="8489127" cy="549381"/>
          </a:xfrm>
        </p:spPr>
        <p:txBody>
          <a:bodyPr/>
          <a:lstStyle>
            <a:lvl1pPr>
              <a:spcBef>
                <a:spcPts val="0"/>
              </a:spcBef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6ED06537-E837-7943-9F12-30E51EE1A2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610" y="1572642"/>
            <a:ext cx="8489127" cy="3078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EAA8513-992C-EA46-AC0C-F887BC71E5F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32609" y="937327"/>
            <a:ext cx="8489127" cy="463289"/>
          </a:xfrm>
          <a:prstGeom prst="rect">
            <a:avLst/>
          </a:prstGeom>
        </p:spPr>
        <p:txBody>
          <a:bodyPr bIns="45720"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 i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FF8C48-6E9D-E040-9D77-1A43E5B4B6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58390" y="4753234"/>
            <a:ext cx="397654" cy="273844"/>
          </a:xfrm>
          <a:prstGeom prst="rect">
            <a:avLst/>
          </a:prstGeom>
        </p:spPr>
        <p:txBody>
          <a:bodyPr anchor="ctr"/>
          <a:lstStyle>
            <a:lvl1pPr algn="l">
              <a:defRPr sz="800" b="0" i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BD8E59B-D6D5-3C4E-A6B9-8245FF0F369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26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987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D3C9-65EB-D34B-B8BD-0869B8209C84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B78B1D6-9AAE-2F48-B1DA-FEF5777A8202}"/>
              </a:ext>
            </a:extLst>
          </p:cNvPr>
          <p:cNvSpPr txBox="1">
            <a:spLocks/>
          </p:cNvSpPr>
          <p:nvPr userDrawn="1"/>
        </p:nvSpPr>
        <p:spPr>
          <a:xfrm>
            <a:off x="1143000" y="1956094"/>
            <a:ext cx="6858000" cy="1231313"/>
          </a:xfrm>
          <a:prstGeom prst="rect">
            <a:avLst/>
          </a:prstGeom>
        </p:spPr>
        <p:txBody>
          <a:bodyPr anchor="ctr"/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6600" b="1" dirty="0">
                <a:latin typeface="Calibri" panose="020F0502020204030204" pitchFamily="34" charset="0"/>
                <a:cs typeface="Calibri" panose="020F0502020204030204" pitchFamily="34" charset="0"/>
              </a:rPr>
              <a:t>APPENDIX</a:t>
            </a:r>
          </a:p>
        </p:txBody>
      </p:sp>
    </p:spTree>
    <p:extLst>
      <p:ext uri="{BB962C8B-B14F-4D97-AF65-F5344CB8AC3E}">
        <p14:creationId xmlns:p14="http://schemas.microsoft.com/office/powerpoint/2010/main" val="59353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256B2B67-FFFC-2248-99E1-0F8CA71C8A30}"/>
              </a:ext>
            </a:extLst>
          </p:cNvPr>
          <p:cNvSpPr/>
          <p:nvPr userDrawn="1"/>
        </p:nvSpPr>
        <p:spPr>
          <a:xfrm flipH="1">
            <a:off x="8483816" y="3889550"/>
            <a:ext cx="667864" cy="1253951"/>
          </a:xfrm>
          <a:prstGeom prst="rtTriangle">
            <a:avLst/>
          </a:prstGeom>
          <a:solidFill>
            <a:schemeClr val="bg1">
              <a:lumMod val="95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94107013-67E2-194F-9924-FB1186938045}"/>
              </a:ext>
            </a:extLst>
          </p:cNvPr>
          <p:cNvSpPr txBox="1">
            <a:spLocks/>
          </p:cNvSpPr>
          <p:nvPr userDrawn="1"/>
        </p:nvSpPr>
        <p:spPr>
          <a:xfrm>
            <a:off x="5580532" y="4851883"/>
            <a:ext cx="2895600" cy="9233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©2020 Ygrene Energy Fund. All rights reserved.</a:t>
            </a:r>
          </a:p>
        </p:txBody>
      </p:sp>
      <p:pic>
        <p:nvPicPr>
          <p:cNvPr id="17" name="Picture 12">
            <a:extLst>
              <a:ext uri="{FF2B5EF4-FFF2-40B4-BE49-F238E27FC236}">
                <a16:creationId xmlns:a16="http://schemas.microsoft.com/office/drawing/2014/main" id="{F993BBF2-69ED-3743-91F7-4815149B5D8D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/>
        </p:blipFill>
        <p:spPr>
          <a:xfrm>
            <a:off x="443699" y="4779803"/>
            <a:ext cx="478386" cy="171497"/>
          </a:xfrm>
          <a:prstGeom prst="rect">
            <a:avLst/>
          </a:prstGeom>
        </p:spPr>
      </p:pic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43C6D334-6903-A54C-9868-B07E08BA5A10}"/>
              </a:ext>
            </a:extLst>
          </p:cNvPr>
          <p:cNvSpPr txBox="1">
            <a:spLocks/>
          </p:cNvSpPr>
          <p:nvPr userDrawn="1"/>
        </p:nvSpPr>
        <p:spPr>
          <a:xfrm>
            <a:off x="1038324" y="4851883"/>
            <a:ext cx="1836450" cy="9233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600" b="0" i="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600" b="1" spc="50" baseline="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CONFIDENTIAL. INTERNAL USE ONLY.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7CAAE9-8505-B147-9739-2C038D10A0EE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32609" y="453257"/>
            <a:ext cx="8489127" cy="54938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332610" y="1207835"/>
            <a:ext cx="8489127" cy="3078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BA45697-F111-8143-94B1-52B42975E3C3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8658390" y="4753234"/>
            <a:ext cx="397654" cy="273844"/>
          </a:xfrm>
          <a:prstGeom prst="rect">
            <a:avLst/>
          </a:prstGeom>
        </p:spPr>
        <p:txBody>
          <a:bodyPr anchor="ctr"/>
          <a:lstStyle>
            <a:lvl1pPr algn="l">
              <a:defRPr sz="800" b="0" i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BD8E59B-D6D5-3C4E-A6B9-8245FF0F369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5FC3ED2-E7F2-D645-BD25-EFF8421B5C24}"/>
              </a:ext>
            </a:extLst>
          </p:cNvPr>
          <p:cNvSpPr/>
          <p:nvPr userDrawn="1"/>
        </p:nvSpPr>
        <p:spPr>
          <a:xfrm>
            <a:off x="443698" y="293434"/>
            <a:ext cx="571574" cy="848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052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4" r:id="rId1"/>
    <p:sldLayoutId id="2147484242" r:id="rId2"/>
    <p:sldLayoutId id="2147484243" r:id="rId3"/>
    <p:sldLayoutId id="2147484223" r:id="rId4"/>
    <p:sldLayoutId id="2147484244" r:id="rId5"/>
    <p:sldLayoutId id="2147484245" r:id="rId6"/>
    <p:sldLayoutId id="2147484255" r:id="rId7"/>
    <p:sldLayoutId id="2147484241" r:id="rId8"/>
    <p:sldLayoutId id="2147484219" r:id="rId9"/>
    <p:sldLayoutId id="2147484256" r:id="rId10"/>
    <p:sldLayoutId id="2147484159" r:id="rId11"/>
    <p:sldLayoutId id="2147484196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2">
              <a:lumMod val="50000"/>
            </a:schemeClr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110000"/>
        </a:lnSpc>
        <a:spcBef>
          <a:spcPts val="750"/>
        </a:spcBef>
        <a:buClr>
          <a:schemeClr val="accent5"/>
        </a:buClr>
        <a:buFont typeface="Arial" panose="020B0604020202020204" pitchFamily="34" charset="0"/>
        <a:buChar char="•"/>
        <a:defRPr sz="2200" kern="1200">
          <a:solidFill>
            <a:schemeClr val="tx2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1" latinLnBrk="0" hangingPunct="1">
        <a:lnSpc>
          <a:spcPct val="110000"/>
        </a:lnSpc>
        <a:spcBef>
          <a:spcPts val="375"/>
        </a:spcBef>
        <a:buClr>
          <a:schemeClr val="accent5"/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857250" indent="-171450" algn="l" defTabSz="685800" rtl="0" eaLnBrk="1" latinLnBrk="0" hangingPunct="1">
        <a:lnSpc>
          <a:spcPct val="110000"/>
        </a:lnSpc>
        <a:spcBef>
          <a:spcPts val="375"/>
        </a:spcBef>
        <a:buClr>
          <a:schemeClr val="accent5"/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200150" indent="-171450" algn="l" defTabSz="685800" rtl="0" eaLnBrk="1" latinLnBrk="0" hangingPunct="1">
        <a:lnSpc>
          <a:spcPct val="110000"/>
        </a:lnSpc>
        <a:spcBef>
          <a:spcPts val="375"/>
        </a:spcBef>
        <a:buClr>
          <a:schemeClr val="accent5"/>
        </a:buClr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543050" indent="-171450" algn="l" defTabSz="685800" rtl="0" eaLnBrk="1" latinLnBrk="0" hangingPunct="1">
        <a:lnSpc>
          <a:spcPct val="110000"/>
        </a:lnSpc>
        <a:spcBef>
          <a:spcPts val="375"/>
        </a:spcBef>
        <a:buClr>
          <a:schemeClr val="accent5"/>
        </a:buClr>
        <a:buFont typeface="Arial" panose="020B0604020202020204" pitchFamily="34" charset="0"/>
        <a:buChar char="•"/>
        <a:defRPr sz="1100" kern="1200">
          <a:solidFill>
            <a:schemeClr val="tx2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pos="276" userDrawn="1">
          <p15:clr>
            <a:srgbClr val="F26B43"/>
          </p15:clr>
        </p15:guide>
        <p15:guide id="4" pos="5484" userDrawn="1">
          <p15:clr>
            <a:srgbClr val="F26B43"/>
          </p15:clr>
        </p15:guide>
        <p15:guide id="5" orient="horz" pos="3012" userDrawn="1">
          <p15:clr>
            <a:srgbClr val="F26B43"/>
          </p15:clr>
        </p15:guide>
        <p15:guide id="6" orient="horz" pos="636" userDrawn="1">
          <p15:clr>
            <a:srgbClr val="F26B43"/>
          </p15:clr>
        </p15:guide>
        <p15:guide id="7" orient="horz" pos="2916" userDrawn="1">
          <p15:clr>
            <a:srgbClr val="F26B43"/>
          </p15:clr>
        </p15:guide>
        <p15:guide id="8" orient="horz" pos="756" userDrawn="1">
          <p15:clr>
            <a:srgbClr val="F26B43"/>
          </p15:clr>
        </p15:guide>
        <p15:guide id="9" pos="2953" userDrawn="1">
          <p15:clr>
            <a:srgbClr val="F26B43"/>
          </p15:clr>
        </p15:guide>
        <p15:guide id="10" pos="2807" userDrawn="1">
          <p15:clr>
            <a:srgbClr val="F26B43"/>
          </p15:clr>
        </p15:guide>
        <p15:guide id="11" pos="203" userDrawn="1">
          <p15:clr>
            <a:srgbClr val="F26B43"/>
          </p15:clr>
        </p15:guide>
        <p15:guide id="12" pos="5557" userDrawn="1">
          <p15:clr>
            <a:srgbClr val="F26B43"/>
          </p15:clr>
        </p15:guide>
        <p15:guide id="14" orient="horz" pos="2700" userDrawn="1">
          <p15:clr>
            <a:srgbClr val="F26B43"/>
          </p15:clr>
        </p15:guide>
        <p15:guide id="15" orient="horz" pos="180" userDrawn="1">
          <p15:clr>
            <a:srgbClr val="F26B43"/>
          </p15:clr>
        </p15:guide>
        <p15:guide id="16" orient="horz" pos="309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C1DA9-6DA1-4F4C-81BB-114C434F49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C-PACE Financing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1211F2-6B7B-5E4D-9D08-CAEBDAA17D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Commercial Property Assessed Clean Energy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773C63-D403-CC4F-B540-197A311B9527}"/>
              </a:ext>
            </a:extLst>
          </p:cNvPr>
          <p:cNvSpPr/>
          <p:nvPr/>
        </p:nvSpPr>
        <p:spPr>
          <a:xfrm>
            <a:off x="7255727" y="4861932"/>
            <a:ext cx="1613210" cy="126380"/>
          </a:xfrm>
          <a:prstGeom prst="rect">
            <a:avLst/>
          </a:prstGeom>
          <a:solidFill>
            <a:srgbClr val="2F2F2E"/>
          </a:solidFill>
          <a:ln>
            <a:solidFill>
              <a:srgbClr val="2F2F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614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8C06C59-7D45-E94A-B38B-C729290EF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PACE?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8D3D25-9EFD-DA4B-AEAA-43DA9F5891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BD8E59B-D6D5-3C4E-A6B9-8245FF0F369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37B03CBC-93DD-5748-80CB-D23BD9817F58}"/>
              </a:ext>
            </a:extLst>
          </p:cNvPr>
          <p:cNvSpPr/>
          <p:nvPr/>
        </p:nvSpPr>
        <p:spPr>
          <a:xfrm>
            <a:off x="3505345" y="1310213"/>
            <a:ext cx="312202" cy="1592609"/>
          </a:xfrm>
          <a:prstGeom prst="rightBrace">
            <a:avLst/>
          </a:prstGeom>
          <a:ln>
            <a:solidFill>
              <a:srgbClr val="AECB2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2842BA-2043-9C47-8897-BD89EFDFC4E1}"/>
              </a:ext>
            </a:extLst>
          </p:cNvPr>
          <p:cNvSpPr txBox="1"/>
          <p:nvPr/>
        </p:nvSpPr>
        <p:spPr>
          <a:xfrm>
            <a:off x="1628586" y="1036579"/>
            <a:ext cx="2127660" cy="902479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>
              <a:buClr>
                <a:srgbClr val="AECB2A"/>
              </a:buClr>
            </a:pPr>
            <a:r>
              <a:rPr lang="en-US" sz="2800" dirty="0">
                <a:solidFill>
                  <a:srgbClr val="4E4E4E"/>
                </a:solidFill>
                <a:cs typeface="Gotham Book"/>
              </a:rPr>
              <a:t>Property</a:t>
            </a:r>
            <a:r>
              <a:rPr lang="en-US" sz="3600" dirty="0">
                <a:solidFill>
                  <a:srgbClr val="4E4E4E"/>
                </a:solidFill>
                <a:latin typeface="Gotham Book"/>
                <a:cs typeface="Gotham Book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C0A477-607A-664B-8BBA-4E8DDBB3EB80}"/>
              </a:ext>
            </a:extLst>
          </p:cNvPr>
          <p:cNvSpPr txBox="1"/>
          <p:nvPr/>
        </p:nvSpPr>
        <p:spPr>
          <a:xfrm>
            <a:off x="1604800" y="2024404"/>
            <a:ext cx="2245559" cy="902479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>
              <a:buClr>
                <a:srgbClr val="AECB2A"/>
              </a:buClr>
            </a:pPr>
            <a:r>
              <a:rPr lang="en-US" sz="2800" dirty="0">
                <a:solidFill>
                  <a:srgbClr val="4E4E4E"/>
                </a:solidFill>
                <a:cs typeface="Gotham Book"/>
              </a:rPr>
              <a:t>Assessed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EF4C85-06FE-A44C-BE87-841171FDE0D2}"/>
              </a:ext>
            </a:extLst>
          </p:cNvPr>
          <p:cNvSpPr txBox="1"/>
          <p:nvPr/>
        </p:nvSpPr>
        <p:spPr>
          <a:xfrm>
            <a:off x="1604800" y="2926883"/>
            <a:ext cx="1434261" cy="902479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>
              <a:buClr>
                <a:srgbClr val="AECB2A"/>
              </a:buClr>
            </a:pPr>
            <a:r>
              <a:rPr lang="en-US" sz="2800" dirty="0">
                <a:solidFill>
                  <a:srgbClr val="4E4E4E"/>
                </a:solidFill>
                <a:cs typeface="Gotham Book"/>
              </a:rPr>
              <a:t>Clean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85B8AE-A75D-C54D-9812-7DE710A9EC5B}"/>
              </a:ext>
            </a:extLst>
          </p:cNvPr>
          <p:cNvSpPr txBox="1"/>
          <p:nvPr/>
        </p:nvSpPr>
        <p:spPr>
          <a:xfrm>
            <a:off x="1604800" y="3924587"/>
            <a:ext cx="1731255" cy="902479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>
              <a:buClr>
                <a:srgbClr val="AECB2A"/>
              </a:buClr>
            </a:pPr>
            <a:r>
              <a:rPr lang="en-US" sz="2800" dirty="0">
                <a:solidFill>
                  <a:srgbClr val="4E4E4E"/>
                </a:solidFill>
                <a:cs typeface="Gotham Book"/>
              </a:rPr>
              <a:t>Energy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503937F-AF7C-7E44-BFA2-D7C37D556B56}"/>
              </a:ext>
            </a:extLst>
          </p:cNvPr>
          <p:cNvGrpSpPr/>
          <p:nvPr/>
        </p:nvGrpSpPr>
        <p:grpSpPr>
          <a:xfrm>
            <a:off x="638452" y="1139335"/>
            <a:ext cx="714496" cy="696968"/>
            <a:chOff x="646151" y="1068951"/>
            <a:chExt cx="714496" cy="69696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45D085D-9E51-4540-ACA1-426420A0EC2C}"/>
                </a:ext>
              </a:extLst>
            </p:cNvPr>
            <p:cNvSpPr/>
            <p:nvPr/>
          </p:nvSpPr>
          <p:spPr>
            <a:xfrm>
              <a:off x="646151" y="1068951"/>
              <a:ext cx="714496" cy="696968"/>
            </a:xfrm>
            <a:prstGeom prst="rect">
              <a:avLst/>
            </a:prstGeom>
            <a:solidFill>
              <a:srgbClr val="AECB2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CommercialBuilding_icon.ai">
              <a:extLst>
                <a:ext uri="{FF2B5EF4-FFF2-40B4-BE49-F238E27FC236}">
                  <a16:creationId xmlns:a16="http://schemas.microsoft.com/office/drawing/2014/main" id="{B74F7E71-CE61-3E48-AC09-9A26FA432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5857" y="1174094"/>
              <a:ext cx="525745" cy="525745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3042510-1DF2-DB4B-A134-E6B26BAAA628}"/>
              </a:ext>
            </a:extLst>
          </p:cNvPr>
          <p:cNvGrpSpPr/>
          <p:nvPr/>
        </p:nvGrpSpPr>
        <p:grpSpPr>
          <a:xfrm>
            <a:off x="638452" y="2129754"/>
            <a:ext cx="714496" cy="696968"/>
            <a:chOff x="646151" y="2226548"/>
            <a:chExt cx="714496" cy="69696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33E3F17-91DC-E648-896F-1873DDB53B05}"/>
                </a:ext>
              </a:extLst>
            </p:cNvPr>
            <p:cNvSpPr/>
            <p:nvPr/>
          </p:nvSpPr>
          <p:spPr>
            <a:xfrm>
              <a:off x="646151" y="2226548"/>
              <a:ext cx="714496" cy="696968"/>
            </a:xfrm>
            <a:prstGeom prst="rect">
              <a:avLst/>
            </a:prstGeom>
            <a:solidFill>
              <a:srgbClr val="AECB2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" name="Picture 14" descr="CheckMark_icon.ai">
              <a:extLst>
                <a:ext uri="{FF2B5EF4-FFF2-40B4-BE49-F238E27FC236}">
                  <a16:creationId xmlns:a16="http://schemas.microsoft.com/office/drawing/2014/main" id="{76C29401-7AFC-7540-B56E-E0419BD151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9601" y="2317471"/>
              <a:ext cx="532199" cy="532199"/>
            </a:xfrm>
            <a:prstGeom prst="rect">
              <a:avLst/>
            </a:prstGeom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6272337-9FF1-934F-B35E-50F9CBB95EB5}"/>
              </a:ext>
            </a:extLst>
          </p:cNvPr>
          <p:cNvGrpSpPr/>
          <p:nvPr/>
        </p:nvGrpSpPr>
        <p:grpSpPr>
          <a:xfrm>
            <a:off x="612767" y="3088671"/>
            <a:ext cx="714496" cy="696968"/>
            <a:chOff x="646151" y="3384484"/>
            <a:chExt cx="714496" cy="696968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EEECDB2-6B8A-0247-98D6-B4B2F8FE9569}"/>
                </a:ext>
              </a:extLst>
            </p:cNvPr>
            <p:cNvSpPr/>
            <p:nvPr/>
          </p:nvSpPr>
          <p:spPr>
            <a:xfrm>
              <a:off x="646151" y="3384484"/>
              <a:ext cx="714496" cy="696968"/>
            </a:xfrm>
            <a:prstGeom prst="rect">
              <a:avLst/>
            </a:prstGeom>
            <a:solidFill>
              <a:srgbClr val="AECB2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6" name="Picture 15" descr="SolarPanel_icon.ai">
              <a:extLst>
                <a:ext uri="{FF2B5EF4-FFF2-40B4-BE49-F238E27FC236}">
                  <a16:creationId xmlns:a16="http://schemas.microsoft.com/office/drawing/2014/main" id="{07C05E49-AA2B-7042-87CB-6E9696E13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8191" y="3497916"/>
              <a:ext cx="533411" cy="483026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CA9538A-B3C2-2449-BD52-85A2D66ED7BE}"/>
              </a:ext>
            </a:extLst>
          </p:cNvPr>
          <p:cNvGrpSpPr/>
          <p:nvPr/>
        </p:nvGrpSpPr>
        <p:grpSpPr>
          <a:xfrm>
            <a:off x="612767" y="4047589"/>
            <a:ext cx="714496" cy="696968"/>
            <a:chOff x="646151" y="4542420"/>
            <a:chExt cx="714496" cy="696968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041B4C0-E272-C941-B50F-373FB165AC6D}"/>
                </a:ext>
              </a:extLst>
            </p:cNvPr>
            <p:cNvSpPr/>
            <p:nvPr/>
          </p:nvSpPr>
          <p:spPr>
            <a:xfrm>
              <a:off x="646151" y="4542420"/>
              <a:ext cx="714496" cy="696968"/>
            </a:xfrm>
            <a:prstGeom prst="rect">
              <a:avLst/>
            </a:prstGeom>
            <a:solidFill>
              <a:srgbClr val="AECB2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 descr="Sun_icon.ai">
              <a:extLst>
                <a:ext uri="{FF2B5EF4-FFF2-40B4-BE49-F238E27FC236}">
                  <a16:creationId xmlns:a16="http://schemas.microsoft.com/office/drawing/2014/main" id="{9603A511-E3A3-514C-89A4-700A312DB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0731" y="4638730"/>
              <a:ext cx="509257" cy="509257"/>
            </a:xfrm>
            <a:prstGeom prst="rect">
              <a:avLst/>
            </a:prstGeom>
          </p:spPr>
        </p:pic>
      </p:grpSp>
      <p:sp>
        <p:nvSpPr>
          <p:cNvPr id="18" name="Right Brace 17">
            <a:extLst>
              <a:ext uri="{FF2B5EF4-FFF2-40B4-BE49-F238E27FC236}">
                <a16:creationId xmlns:a16="http://schemas.microsoft.com/office/drawing/2014/main" id="{53ABBCAF-8C28-5246-A159-5C7A07F8D370}"/>
              </a:ext>
            </a:extLst>
          </p:cNvPr>
          <p:cNvSpPr/>
          <p:nvPr/>
        </p:nvSpPr>
        <p:spPr>
          <a:xfrm>
            <a:off x="3457491" y="3128283"/>
            <a:ext cx="312202" cy="1592609"/>
          </a:xfrm>
          <a:prstGeom prst="rightBrace">
            <a:avLst/>
          </a:prstGeom>
          <a:ln>
            <a:solidFill>
              <a:srgbClr val="AECB2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E7D0C0D-AC01-3A4D-9436-691543055EEC}"/>
              </a:ext>
            </a:extLst>
          </p:cNvPr>
          <p:cNvSpPr txBox="1"/>
          <p:nvPr/>
        </p:nvSpPr>
        <p:spPr>
          <a:xfrm>
            <a:off x="4313363" y="3298940"/>
            <a:ext cx="45438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AECB2A"/>
              </a:buClr>
            </a:pPr>
            <a:r>
              <a:rPr lang="en-US" sz="1600" b="1" dirty="0">
                <a:latin typeface="+mj-lt"/>
                <a:cs typeface="Gotham Book"/>
              </a:rPr>
              <a:t>Only certain property improvements are eligible:</a:t>
            </a:r>
          </a:p>
          <a:p>
            <a:pPr marL="230188" indent="-230188">
              <a:buClr>
                <a:srgbClr val="AECB2A"/>
              </a:buClr>
              <a:buFont typeface="Wingdings" charset="2"/>
              <a:buChar char="§"/>
            </a:pPr>
            <a:r>
              <a:rPr lang="en-US" sz="1600" b="1" dirty="0">
                <a:latin typeface="+mj-lt"/>
                <a:cs typeface="Gotham Book"/>
              </a:rPr>
              <a:t>Energy and water efficiency </a:t>
            </a:r>
          </a:p>
          <a:p>
            <a:pPr marL="230188" indent="-230188">
              <a:buClr>
                <a:srgbClr val="AECB2A"/>
              </a:buClr>
              <a:buFont typeface="Wingdings" charset="2"/>
              <a:buChar char="§"/>
            </a:pPr>
            <a:r>
              <a:rPr lang="en-US" sz="1600" b="1" dirty="0">
                <a:latin typeface="+mj-lt"/>
                <a:cs typeface="Gotham Book"/>
              </a:rPr>
              <a:t>Energy generation and storage</a:t>
            </a:r>
          </a:p>
          <a:p>
            <a:pPr marL="230188" indent="-230188">
              <a:buClr>
                <a:srgbClr val="AECB2A"/>
              </a:buClr>
              <a:buFont typeface="Wingdings" charset="2"/>
              <a:buChar char="§"/>
            </a:pPr>
            <a:r>
              <a:rPr lang="en-US" sz="1600" b="1" dirty="0">
                <a:latin typeface="+mj-lt"/>
                <a:cs typeface="Gotham Book"/>
              </a:rPr>
              <a:t>Seismic retrofits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9A60408-20F2-CD43-B755-08B6E9B59B5E}"/>
              </a:ext>
            </a:extLst>
          </p:cNvPr>
          <p:cNvSpPr txBox="1"/>
          <p:nvPr/>
        </p:nvSpPr>
        <p:spPr>
          <a:xfrm>
            <a:off x="1427573" y="6010100"/>
            <a:ext cx="634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4E4E4E"/>
                </a:solidFill>
                <a:latin typeface="Gotham Medium"/>
                <a:ea typeface="Gotham Book" charset="0"/>
                <a:cs typeface="Gotham Medium"/>
              </a:rPr>
              <a:t>NOT A GOVERNMENT PROGRAM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DE43A0C-5750-B046-8BB9-74DE09D1D1ED}"/>
              </a:ext>
            </a:extLst>
          </p:cNvPr>
          <p:cNvSpPr txBox="1"/>
          <p:nvPr/>
        </p:nvSpPr>
        <p:spPr>
          <a:xfrm>
            <a:off x="4272083" y="1617643"/>
            <a:ext cx="43863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0188" indent="-230188">
              <a:buClr>
                <a:srgbClr val="AECB2A"/>
              </a:buClr>
              <a:buFont typeface="Wingdings" charset="2"/>
              <a:buChar char="§"/>
            </a:pPr>
            <a:r>
              <a:rPr lang="en-US" sz="1600" b="1" dirty="0">
                <a:latin typeface="+mj-lt"/>
                <a:cs typeface="Gotham Book"/>
              </a:rPr>
              <a:t>Repaid as part of customer property tax bill</a:t>
            </a:r>
          </a:p>
          <a:p>
            <a:pPr marL="230188" indent="-230188">
              <a:buClr>
                <a:srgbClr val="AECB2A"/>
              </a:buClr>
              <a:buFont typeface="Wingdings" charset="2"/>
              <a:buChar char="§"/>
            </a:pPr>
            <a:r>
              <a:rPr lang="en-US" sz="1600" b="1" dirty="0">
                <a:latin typeface="+mj-lt"/>
                <a:cs typeface="Gotham Book"/>
              </a:rPr>
              <a:t>Based on available property equity</a:t>
            </a:r>
          </a:p>
          <a:p>
            <a:pPr marL="230188" indent="-230188">
              <a:buClr>
                <a:srgbClr val="AECB2A"/>
              </a:buClr>
              <a:buFont typeface="Wingdings" charset="2"/>
              <a:buChar char="§"/>
            </a:pPr>
            <a:r>
              <a:rPr lang="en-US" sz="1600" b="1" dirty="0">
                <a:latin typeface="+mj-lt"/>
                <a:cs typeface="Gotham Book"/>
              </a:rPr>
              <a:t>An alternative to traditional financing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C1DDF60-1ABC-AB47-8877-E326074F41C2}"/>
              </a:ext>
            </a:extLst>
          </p:cNvPr>
          <p:cNvSpPr/>
          <p:nvPr/>
        </p:nvSpPr>
        <p:spPr>
          <a:xfrm>
            <a:off x="1002632" y="4827066"/>
            <a:ext cx="1459831" cy="129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85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9DCB166B-8C92-431B-A0E3-52A5ADD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Eligible Improvements</a:t>
            </a:r>
            <a:br>
              <a:rPr lang="en-US" dirty="0"/>
            </a:b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E4E63C6-7F1A-E74F-9FE0-6E38053A9A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BD8E59B-D6D5-3C4E-A6B9-8245FF0F369C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6" name="city.pdf" descr="city.pdf">
            <a:extLst>
              <a:ext uri="{FF2B5EF4-FFF2-40B4-BE49-F238E27FC236}">
                <a16:creationId xmlns:a16="http://schemas.microsoft.com/office/drawing/2014/main" id="{6EEBADA7-1812-8C4F-8890-1C4762FD8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735" y="885347"/>
            <a:ext cx="1017445" cy="1031102"/>
          </a:xfrm>
          <a:prstGeom prst="rect">
            <a:avLst/>
          </a:prstGeom>
          <a:ln w="12700">
            <a:miter lim="400000"/>
          </a:ln>
          <a:effectLst>
            <a:outerShdw blurRad="50800" dist="139700" dir="2700000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D0BBAC-E02A-C34C-B1CF-188F77EF71F0}"/>
              </a:ext>
            </a:extLst>
          </p:cNvPr>
          <p:cNvSpPr txBox="1"/>
          <p:nvPr/>
        </p:nvSpPr>
        <p:spPr>
          <a:xfrm>
            <a:off x="300824" y="1984404"/>
            <a:ext cx="2291268" cy="2623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>
              <a:spcBef>
                <a:spcPts val="600"/>
              </a:spcBef>
              <a:defRPr sz="1600">
                <a:solidFill>
                  <a:srgbClr val="AECC2A"/>
                </a:solidFill>
                <a:latin typeface="Gotham"/>
                <a:ea typeface="Gotham"/>
                <a:cs typeface="Gotham"/>
                <a:sym typeface="Gotham"/>
              </a:defRPr>
            </a:pPr>
            <a:r>
              <a:rPr lang="en-US" dirty="0">
                <a:latin typeface="+mj-lt"/>
              </a:rPr>
              <a:t>COSMETIC</a:t>
            </a:r>
            <a:endParaRPr lang="en-US" sz="4000" dirty="0">
              <a:latin typeface="+mj-lt"/>
            </a:endParaRP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External glass</a:t>
            </a:r>
            <a:endParaRPr lang="en-US" sz="4000" dirty="0">
              <a:latin typeface="+mj-lt"/>
            </a:endParaRP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Windows &amp; doors</a:t>
            </a:r>
            <a:endParaRPr lang="en-US" sz="4000" dirty="0">
              <a:latin typeface="+mj-lt"/>
            </a:endParaRP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Roofing 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Reflective paints &amp; coatings</a:t>
            </a:r>
            <a:endParaRPr lang="en-US" sz="4000" dirty="0">
              <a:latin typeface="+mj-lt"/>
            </a:endParaRP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Landscaping &amp; Irrigation</a:t>
            </a:r>
            <a:endParaRPr lang="en-US" sz="4000" dirty="0">
              <a:latin typeface="+mj-lt"/>
            </a:endParaRP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Internal &amp; external lighting</a:t>
            </a:r>
            <a:endParaRPr lang="en-US" sz="4000" dirty="0">
              <a:latin typeface="+mj-lt"/>
            </a:endParaRP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Building envelope</a:t>
            </a:r>
            <a:endParaRPr lang="en-US" sz="4000" dirty="0">
              <a:latin typeface="+mj-lt"/>
            </a:endParaRP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Sky-lighting or Day-lighting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EV Charging Stations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B03341-9FC7-3E45-A647-B010C70EC736}"/>
              </a:ext>
            </a:extLst>
          </p:cNvPr>
          <p:cNvSpPr/>
          <p:nvPr/>
        </p:nvSpPr>
        <p:spPr>
          <a:xfrm>
            <a:off x="3150457" y="1997490"/>
            <a:ext cx="2575932" cy="287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600">
                <a:solidFill>
                  <a:srgbClr val="9CC52D"/>
                </a:solidFill>
                <a:latin typeface="Gotham"/>
                <a:ea typeface="Gotham"/>
                <a:cs typeface="Gotham"/>
                <a:sym typeface="Gotham"/>
              </a:defRPr>
            </a:pPr>
            <a:r>
              <a:rPr lang="en-US" dirty="0">
                <a:latin typeface="+mj-lt"/>
              </a:rPr>
              <a:t>COMFORT &amp; EFFICIENCY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Energy management systems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Insulation &amp; air sealing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Ducting &amp; ventilation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HVAC systems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Boilers &amp; furnaces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Motors &amp; drives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Chillers &amp; refrigeration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Hot water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Core Plumbing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Graywater Systems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9E18053-C04D-FD42-9D2B-739C2BA8FF41}"/>
              </a:ext>
            </a:extLst>
          </p:cNvPr>
          <p:cNvSpPr/>
          <p:nvPr/>
        </p:nvSpPr>
        <p:spPr>
          <a:xfrm>
            <a:off x="6284755" y="1984404"/>
            <a:ext cx="2500235" cy="1618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2000"/>
              </a:lnSpc>
              <a:spcBef>
                <a:spcPts val="300"/>
              </a:spcBef>
              <a:defRPr sz="1600">
                <a:solidFill>
                  <a:srgbClr val="AECC2A"/>
                </a:solidFill>
                <a:latin typeface="Gotham"/>
                <a:ea typeface="Gotham"/>
                <a:cs typeface="Gotham"/>
                <a:sym typeface="Gotham"/>
              </a:defRPr>
            </a:pPr>
            <a:r>
              <a:rPr lang="en-US" dirty="0">
                <a:latin typeface="+mj-lt"/>
              </a:rPr>
              <a:t>RENEWABLE ENERGY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Solar PV and Thermal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Co-Gen (CHP)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Wind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Geothermal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Energy Storage</a:t>
            </a:r>
          </a:p>
        </p:txBody>
      </p:sp>
      <p:sp>
        <p:nvSpPr>
          <p:cNvPr id="17" name="RENEWABLE ENERGY…">
            <a:extLst>
              <a:ext uri="{FF2B5EF4-FFF2-40B4-BE49-F238E27FC236}">
                <a16:creationId xmlns:a16="http://schemas.microsoft.com/office/drawing/2014/main" id="{2B24497C-02A9-9C46-A655-B97F850C9650}"/>
              </a:ext>
            </a:extLst>
          </p:cNvPr>
          <p:cNvSpPr txBox="1"/>
          <p:nvPr/>
        </p:nvSpPr>
        <p:spPr>
          <a:xfrm>
            <a:off x="6201069" y="3687354"/>
            <a:ext cx="3244088" cy="13644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lnSpc>
                <a:spcPts val="2000"/>
              </a:lnSpc>
              <a:spcBef>
                <a:spcPts val="300"/>
              </a:spcBef>
              <a:defRPr sz="1600">
                <a:solidFill>
                  <a:srgbClr val="AECC2A"/>
                </a:solidFill>
                <a:latin typeface="Gotham"/>
                <a:ea typeface="Gotham"/>
                <a:cs typeface="Gotham"/>
                <a:sym typeface="Gotham"/>
              </a:defRPr>
            </a:pPr>
            <a:r>
              <a:rPr lang="en-US" dirty="0">
                <a:latin typeface="+mj-lt"/>
              </a:rPr>
              <a:t>SEISMIC RETROFITS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Soft Story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r>
              <a:rPr lang="en-US" dirty="0">
                <a:latin typeface="+mj-lt"/>
              </a:rPr>
              <a:t>Non- Ductile Concrete</a:t>
            </a:r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endParaRPr lang="en-US" dirty="0"/>
          </a:p>
          <a:p>
            <a:pPr indent="93726">
              <a:spcBef>
                <a:spcPts val="300"/>
              </a:spcBef>
              <a:defRPr sz="1400">
                <a:latin typeface="Proxima Nova Light"/>
                <a:ea typeface="Proxima Nova Light"/>
                <a:cs typeface="Proxima Nova Light"/>
                <a:sym typeface="Proxima Nova Light"/>
              </a:defRPr>
            </a:pPr>
            <a:endParaRPr lang="en-US" dirty="0"/>
          </a:p>
        </p:txBody>
      </p:sp>
      <p:pic>
        <p:nvPicPr>
          <p:cNvPr id="18" name="pipies.pdf" descr="pipies.pdf">
            <a:extLst>
              <a:ext uri="{FF2B5EF4-FFF2-40B4-BE49-F238E27FC236}">
                <a16:creationId xmlns:a16="http://schemas.microsoft.com/office/drawing/2014/main" id="{400125C6-5E73-3E4C-A6EA-45BB17C11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5540" y="923496"/>
            <a:ext cx="1017445" cy="1017444"/>
          </a:xfrm>
          <a:prstGeom prst="rect">
            <a:avLst/>
          </a:prstGeom>
          <a:ln w="12700">
            <a:miter lim="400000"/>
          </a:ln>
          <a:effectLst>
            <a:outerShdw blurRad="50800" dist="76200" dir="2700000" rotWithShape="0">
              <a:srgbClr val="000000">
                <a:alpha val="43000"/>
              </a:srgbClr>
            </a:outerShdw>
          </a:effectLst>
        </p:spPr>
      </p:pic>
      <p:pic>
        <p:nvPicPr>
          <p:cNvPr id="19" name="solars.pdf" descr="solars.pdf">
            <a:extLst>
              <a:ext uri="{FF2B5EF4-FFF2-40B4-BE49-F238E27FC236}">
                <a16:creationId xmlns:a16="http://schemas.microsoft.com/office/drawing/2014/main" id="{9803A5C9-4648-BB4B-BAE5-0D79B1E33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5668" y="882401"/>
            <a:ext cx="1017445" cy="1017445"/>
          </a:xfrm>
          <a:prstGeom prst="rect">
            <a:avLst/>
          </a:prstGeom>
          <a:ln w="12700">
            <a:miter lim="400000"/>
          </a:ln>
          <a:effectLst>
            <a:outerShdw blurRad="50800" dist="114300" dir="2700000" rotWithShape="0">
              <a:srgbClr val="000000">
                <a:alpha val="43000"/>
              </a:srgbClr>
            </a:outerShdw>
          </a:effec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189A1345-528F-3649-99D8-8D6E186E5B2F}"/>
              </a:ext>
            </a:extLst>
          </p:cNvPr>
          <p:cNvSpPr/>
          <p:nvPr/>
        </p:nvSpPr>
        <p:spPr>
          <a:xfrm>
            <a:off x="1002632" y="4827066"/>
            <a:ext cx="1459831" cy="129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58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9DCB166B-8C92-431B-A0E3-52A5ADD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Financing Compared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E4E63C6-7F1A-E74F-9FE0-6E38053A9A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BD8E59B-D6D5-3C4E-A6B9-8245FF0F369C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A6B1AE0-EC6B-7040-B994-FA125EC2A4D2}"/>
              </a:ext>
            </a:extLst>
          </p:cNvPr>
          <p:cNvGrpSpPr/>
          <p:nvPr/>
        </p:nvGrpSpPr>
        <p:grpSpPr>
          <a:xfrm>
            <a:off x="3237637" y="1316194"/>
            <a:ext cx="2668726" cy="2928832"/>
            <a:chOff x="1767345" y="1316194"/>
            <a:chExt cx="2749091" cy="2928832"/>
          </a:xfrm>
        </p:grpSpPr>
        <p:sp>
          <p:nvSpPr>
            <p:cNvPr id="7" name="Content Placeholder 1"/>
            <p:cNvSpPr txBox="1">
              <a:spLocks/>
            </p:cNvSpPr>
            <p:nvPr/>
          </p:nvSpPr>
          <p:spPr>
            <a:xfrm>
              <a:off x="1767345" y="1893712"/>
              <a:ext cx="2749091" cy="2351314"/>
            </a:xfrm>
            <a:prstGeom prst="rect">
              <a:avLst/>
            </a:prstGeom>
            <a:gradFill>
              <a:gsLst>
                <a:gs pos="27000">
                  <a:schemeClr val="bg1">
                    <a:lumMod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lIns="182880" tIns="91440" rIns="182880" bIns="91440"/>
            <a:lstStyle>
              <a:lvl1pPr marL="0" indent="0" algn="l" defTabSz="914400" rtl="0" eaLnBrk="1" latinLnBrk="0" hangingPunct="1">
                <a:spcBef>
                  <a:spcPts val="0"/>
                </a:spcBef>
                <a:spcAft>
                  <a:spcPts val="500"/>
                </a:spcAft>
                <a:buFont typeface="Arial" panose="020B0604020202020204" pitchFamily="34" charset="0"/>
                <a:buNone/>
                <a:defRPr sz="20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SzPct val="105000"/>
                <a:buFontTx/>
                <a:buNone/>
                <a:defRPr sz="18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2pPr>
              <a:lvl3pPr marL="180000" indent="-1800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›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3pPr>
              <a:lvl4pPr marL="367200" indent="-187200" algn="l" defTabSz="914400" rtl="0" eaLnBrk="1" latinLnBrk="0" hangingPunct="1">
                <a:spcBef>
                  <a:spcPts val="500"/>
                </a:spcBef>
                <a:buFont typeface="Symbol" panose="05050102010706020507" pitchFamily="18" charset="2"/>
                <a:buChar char="-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4pPr>
              <a:lvl5pPr marL="576000" indent="-187200" algn="l" defTabSz="914400" rtl="0" eaLnBrk="1" latinLnBrk="0" hangingPunct="1">
                <a:spcBef>
                  <a:spcPts val="500"/>
                </a:spcBef>
                <a:buClr>
                  <a:schemeClr val="tx1"/>
                </a:buClr>
                <a:buFont typeface="Symbol" panose="05050102010706020507" pitchFamily="18" charset="2"/>
                <a:buChar char="-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5pPr>
              <a:lvl6pPr marL="766763" indent="-185738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6pPr>
              <a:lvl7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7pPr>
              <a:lvl8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8pPr>
              <a:lvl9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Reduces liquidity and available cash on balance sheet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Reduces available cash for business opportunity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Reduces return on equity</a:t>
              </a:r>
            </a:p>
          </p:txBody>
        </p:sp>
        <p:sp>
          <p:nvSpPr>
            <p:cNvPr id="10" name="Rectangle 395"/>
            <p:cNvSpPr>
              <a:spLocks noChangeArrowheads="1"/>
            </p:cNvSpPr>
            <p:nvPr/>
          </p:nvSpPr>
          <p:spPr bwMode="gray">
            <a:xfrm>
              <a:off x="1767345" y="1316194"/>
              <a:ext cx="2749091" cy="57751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000" tIns="0" rIns="81000" bIns="0" anchor="ctr"/>
            <a:lstStyle>
              <a:lvl1pPr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0" hangingPunct="0"/>
              <a:r>
                <a:rPr lang="en-US" sz="1600" noProof="1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Cash Financing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AC320F22-22A0-344B-97CD-6FFF4E03C55E}"/>
              </a:ext>
            </a:extLst>
          </p:cNvPr>
          <p:cNvGrpSpPr/>
          <p:nvPr/>
        </p:nvGrpSpPr>
        <p:grpSpPr>
          <a:xfrm>
            <a:off x="438151" y="1316194"/>
            <a:ext cx="2668726" cy="2928832"/>
            <a:chOff x="1767345" y="1316194"/>
            <a:chExt cx="2749091" cy="2928832"/>
          </a:xfrm>
        </p:grpSpPr>
        <p:sp>
          <p:nvSpPr>
            <p:cNvPr id="11" name="Content Placeholder 1">
              <a:extLst>
                <a:ext uri="{FF2B5EF4-FFF2-40B4-BE49-F238E27FC236}">
                  <a16:creationId xmlns:a16="http://schemas.microsoft.com/office/drawing/2014/main" id="{37AEF577-2EBB-9B42-90DC-1A9DEA3021D8}"/>
                </a:ext>
              </a:extLst>
            </p:cNvPr>
            <p:cNvSpPr txBox="1">
              <a:spLocks/>
            </p:cNvSpPr>
            <p:nvPr/>
          </p:nvSpPr>
          <p:spPr>
            <a:xfrm>
              <a:off x="1767345" y="1893712"/>
              <a:ext cx="2749091" cy="2351314"/>
            </a:xfrm>
            <a:prstGeom prst="rect">
              <a:avLst/>
            </a:prstGeom>
            <a:gradFill>
              <a:gsLst>
                <a:gs pos="27000">
                  <a:schemeClr val="bg1">
                    <a:lumMod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lIns="182880" tIns="91440" rIns="182880" bIns="91440"/>
            <a:lstStyle>
              <a:lvl1pPr marL="0" indent="0" algn="l" defTabSz="914400" rtl="0" eaLnBrk="1" latinLnBrk="0" hangingPunct="1">
                <a:spcBef>
                  <a:spcPts val="0"/>
                </a:spcBef>
                <a:spcAft>
                  <a:spcPts val="500"/>
                </a:spcAft>
                <a:buFont typeface="Arial" panose="020B0604020202020204" pitchFamily="34" charset="0"/>
                <a:buNone/>
                <a:defRPr sz="20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SzPct val="105000"/>
                <a:buFontTx/>
                <a:buNone/>
                <a:defRPr sz="18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2pPr>
              <a:lvl3pPr marL="180000" indent="-1800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›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3pPr>
              <a:lvl4pPr marL="367200" indent="-187200" algn="l" defTabSz="914400" rtl="0" eaLnBrk="1" latinLnBrk="0" hangingPunct="1">
                <a:spcBef>
                  <a:spcPts val="500"/>
                </a:spcBef>
                <a:buFont typeface="Symbol" panose="05050102010706020507" pitchFamily="18" charset="2"/>
                <a:buChar char="-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4pPr>
              <a:lvl5pPr marL="576000" indent="-187200" algn="l" defTabSz="914400" rtl="0" eaLnBrk="1" latinLnBrk="0" hangingPunct="1">
                <a:spcBef>
                  <a:spcPts val="500"/>
                </a:spcBef>
                <a:buClr>
                  <a:schemeClr val="tx1"/>
                </a:buClr>
                <a:buFont typeface="Symbol" panose="05050102010706020507" pitchFamily="18" charset="2"/>
                <a:buChar char="-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5pPr>
              <a:lvl6pPr marL="766763" indent="-185738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6pPr>
              <a:lvl7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7pPr>
              <a:lvl8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8pPr>
              <a:lvl9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Short Terms/Balloon Payments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Personal Guarantees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Reduces borrowing capacity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Reduces net worth of building by amount of debt</a:t>
              </a:r>
            </a:p>
          </p:txBody>
        </p:sp>
        <p:sp>
          <p:nvSpPr>
            <p:cNvPr id="12" name="Rectangle 395">
              <a:extLst>
                <a:ext uri="{FF2B5EF4-FFF2-40B4-BE49-F238E27FC236}">
                  <a16:creationId xmlns:a16="http://schemas.microsoft.com/office/drawing/2014/main" id="{36ECEECA-2ECA-D343-B1BB-5DE72CBF4E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767345" y="1316194"/>
              <a:ext cx="2749091" cy="57751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000" tIns="0" rIns="81000" bIns="0" anchor="ctr"/>
            <a:lstStyle>
              <a:lvl1pPr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0" hangingPunct="0"/>
              <a:r>
                <a:rPr lang="en-US" sz="1600" noProof="1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Debt Financing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D7DFF49-CB3C-934B-BE33-616AB1778478}"/>
              </a:ext>
            </a:extLst>
          </p:cNvPr>
          <p:cNvGrpSpPr/>
          <p:nvPr/>
        </p:nvGrpSpPr>
        <p:grpSpPr>
          <a:xfrm>
            <a:off x="6037124" y="1316194"/>
            <a:ext cx="2668726" cy="2928832"/>
            <a:chOff x="1767345" y="1316194"/>
            <a:chExt cx="2749091" cy="2928832"/>
          </a:xfrm>
        </p:grpSpPr>
        <p:sp>
          <p:nvSpPr>
            <p:cNvPr id="14" name="Content Placeholder 1">
              <a:extLst>
                <a:ext uri="{FF2B5EF4-FFF2-40B4-BE49-F238E27FC236}">
                  <a16:creationId xmlns:a16="http://schemas.microsoft.com/office/drawing/2014/main" id="{AF875D67-0BD8-2A4B-85BE-E3A5BA5FB1A1}"/>
                </a:ext>
              </a:extLst>
            </p:cNvPr>
            <p:cNvSpPr txBox="1">
              <a:spLocks/>
            </p:cNvSpPr>
            <p:nvPr/>
          </p:nvSpPr>
          <p:spPr>
            <a:xfrm>
              <a:off x="1767345" y="1893712"/>
              <a:ext cx="2749091" cy="2351314"/>
            </a:xfrm>
            <a:prstGeom prst="rect">
              <a:avLst/>
            </a:prstGeom>
            <a:gradFill>
              <a:gsLst>
                <a:gs pos="27000">
                  <a:schemeClr val="bg1">
                    <a:lumMod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lIns="182880" tIns="91440" rIns="182880" bIns="91440"/>
            <a:lstStyle>
              <a:lvl1pPr marL="0" indent="0" algn="l" defTabSz="914400" rtl="0" eaLnBrk="1" latinLnBrk="0" hangingPunct="1">
                <a:spcBef>
                  <a:spcPts val="0"/>
                </a:spcBef>
                <a:spcAft>
                  <a:spcPts val="500"/>
                </a:spcAft>
                <a:buFont typeface="Arial" panose="020B0604020202020204" pitchFamily="34" charset="0"/>
                <a:buNone/>
                <a:defRPr sz="20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SzPct val="105000"/>
                <a:buFontTx/>
                <a:buNone/>
                <a:defRPr sz="18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2pPr>
              <a:lvl3pPr marL="180000" indent="-1800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›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3pPr>
              <a:lvl4pPr marL="367200" indent="-187200" algn="l" defTabSz="914400" rtl="0" eaLnBrk="1" latinLnBrk="0" hangingPunct="1">
                <a:spcBef>
                  <a:spcPts val="500"/>
                </a:spcBef>
                <a:buFont typeface="Symbol" panose="05050102010706020507" pitchFamily="18" charset="2"/>
                <a:buChar char="-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4pPr>
              <a:lvl5pPr marL="576000" indent="-187200" algn="l" defTabSz="914400" rtl="0" eaLnBrk="1" latinLnBrk="0" hangingPunct="1">
                <a:spcBef>
                  <a:spcPts val="500"/>
                </a:spcBef>
                <a:buClr>
                  <a:schemeClr val="tx1"/>
                </a:buClr>
                <a:buFont typeface="Symbol" panose="05050102010706020507" pitchFamily="18" charset="2"/>
                <a:buChar char="-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5pPr>
              <a:lvl6pPr marL="766763" indent="-185738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6pPr>
              <a:lvl7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7pPr>
              <a:lvl8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8pPr>
              <a:lvl9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Not callable.  No covenants. Nonrecourse.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Conserves cash and debt for higher yield investments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Increases value of property without capital investment (offsetting liability) so increases building net worth</a:t>
              </a:r>
            </a:p>
          </p:txBody>
        </p:sp>
        <p:sp>
          <p:nvSpPr>
            <p:cNvPr id="18" name="Rectangle 395">
              <a:extLst>
                <a:ext uri="{FF2B5EF4-FFF2-40B4-BE49-F238E27FC236}">
                  <a16:creationId xmlns:a16="http://schemas.microsoft.com/office/drawing/2014/main" id="{BDA98401-BD84-A941-B0A9-0CF8BA4E4BC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767345" y="1316194"/>
              <a:ext cx="2749091" cy="57751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000" tIns="0" rIns="81000" bIns="0" anchor="ctr"/>
            <a:lstStyle>
              <a:lvl1pPr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0" hangingPunct="0"/>
              <a:r>
                <a:rPr lang="en-US" sz="1600" noProof="1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PACE Financing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F0887707-FEF6-804E-B101-2581354E64C0}"/>
              </a:ext>
            </a:extLst>
          </p:cNvPr>
          <p:cNvSpPr/>
          <p:nvPr/>
        </p:nvSpPr>
        <p:spPr>
          <a:xfrm>
            <a:off x="1002632" y="4827066"/>
            <a:ext cx="1459831" cy="129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95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ACA30-ACAD-430F-B344-CC2DFEB2D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609" y="939051"/>
            <a:ext cx="5726219" cy="3422469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1600" dirty="0"/>
              <a:t>100% Financing</a:t>
            </a:r>
          </a:p>
          <a:p>
            <a:r>
              <a:rPr lang="en-US" sz="1600" dirty="0"/>
              <a:t>Up to 15 - 20% LTV (100% CLTV)</a:t>
            </a:r>
          </a:p>
          <a:p>
            <a:r>
              <a:rPr lang="en-US" sz="1600" dirty="0"/>
              <a:t>Up to 30 year terms</a:t>
            </a:r>
          </a:p>
          <a:p>
            <a:r>
              <a:rPr lang="en-US" sz="1600" dirty="0"/>
              <a:t>Self Amortized </a:t>
            </a:r>
          </a:p>
          <a:p>
            <a:r>
              <a:rPr lang="en-US" sz="1600" dirty="0"/>
              <a:t>Non-Recourse</a:t>
            </a:r>
          </a:p>
          <a:p>
            <a:r>
              <a:rPr lang="en-US" sz="1600" dirty="0"/>
              <a:t>Deferred Payments (2+ years)</a:t>
            </a:r>
          </a:p>
          <a:p>
            <a:r>
              <a:rPr lang="en-US" sz="1600" dirty="0"/>
              <a:t>Property is the borrower, not the property owner </a:t>
            </a:r>
          </a:p>
          <a:p>
            <a:r>
              <a:rPr lang="en-US" sz="1600" dirty="0"/>
              <a:t>Payments can pass through to tenants</a:t>
            </a:r>
          </a:p>
          <a:p>
            <a:r>
              <a:rPr lang="en-US" sz="1600" dirty="0"/>
              <a:t>Payments can transfer with sale of property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5CC84D-F222-4CC0-BA01-06065350B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Benefits of PACE Financing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C01AE3-3572-9140-AD1E-4997E88A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BD8E59B-D6D5-3C4E-A6B9-8245FF0F369C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1310FB5-43AE-6146-8070-F8A8F54773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626215" y="2317035"/>
            <a:ext cx="1845504" cy="184550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C91CA86-B6FC-9843-ADC9-531EAA402E00}"/>
              </a:ext>
            </a:extLst>
          </p:cNvPr>
          <p:cNvSpPr/>
          <p:nvPr/>
        </p:nvSpPr>
        <p:spPr>
          <a:xfrm>
            <a:off x="1002632" y="4827066"/>
            <a:ext cx="1459831" cy="129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72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9DCB166B-8C92-431B-A0E3-52A5ADD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PACE PRODUCTS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E4E63C6-7F1A-E74F-9FE0-6E38053A9A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BD8E59B-D6D5-3C4E-A6B9-8245FF0F369C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A6B1AE0-EC6B-7040-B994-FA125EC2A4D2}"/>
              </a:ext>
            </a:extLst>
          </p:cNvPr>
          <p:cNvGrpSpPr/>
          <p:nvPr/>
        </p:nvGrpSpPr>
        <p:grpSpPr>
          <a:xfrm>
            <a:off x="3237637" y="1316194"/>
            <a:ext cx="2668726" cy="2928832"/>
            <a:chOff x="1767345" y="1316194"/>
            <a:chExt cx="2749091" cy="2928832"/>
          </a:xfrm>
        </p:grpSpPr>
        <p:sp>
          <p:nvSpPr>
            <p:cNvPr id="7" name="Content Placeholder 1"/>
            <p:cNvSpPr txBox="1">
              <a:spLocks/>
            </p:cNvSpPr>
            <p:nvPr/>
          </p:nvSpPr>
          <p:spPr>
            <a:xfrm>
              <a:off x="1767345" y="1893712"/>
              <a:ext cx="2749091" cy="2351314"/>
            </a:xfrm>
            <a:prstGeom prst="rect">
              <a:avLst/>
            </a:prstGeom>
            <a:gradFill>
              <a:gsLst>
                <a:gs pos="27000">
                  <a:schemeClr val="bg1">
                    <a:lumMod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lIns="182880" tIns="91440" rIns="182880" bIns="91440"/>
            <a:lstStyle>
              <a:lvl1pPr marL="0" indent="0" algn="l" defTabSz="914400" rtl="0" eaLnBrk="1" latinLnBrk="0" hangingPunct="1">
                <a:spcBef>
                  <a:spcPts val="0"/>
                </a:spcBef>
                <a:spcAft>
                  <a:spcPts val="500"/>
                </a:spcAft>
                <a:buFont typeface="Arial" panose="020B0604020202020204" pitchFamily="34" charset="0"/>
                <a:buNone/>
                <a:defRPr sz="20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SzPct val="105000"/>
                <a:buFontTx/>
                <a:buNone/>
                <a:defRPr sz="18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2pPr>
              <a:lvl3pPr marL="180000" indent="-1800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›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3pPr>
              <a:lvl4pPr marL="367200" indent="-187200" algn="l" defTabSz="914400" rtl="0" eaLnBrk="1" latinLnBrk="0" hangingPunct="1">
                <a:spcBef>
                  <a:spcPts val="500"/>
                </a:spcBef>
                <a:buFont typeface="Symbol" panose="05050102010706020507" pitchFamily="18" charset="2"/>
                <a:buChar char="-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4pPr>
              <a:lvl5pPr marL="576000" indent="-187200" algn="l" defTabSz="914400" rtl="0" eaLnBrk="1" latinLnBrk="0" hangingPunct="1">
                <a:spcBef>
                  <a:spcPts val="500"/>
                </a:spcBef>
                <a:buClr>
                  <a:schemeClr val="tx1"/>
                </a:buClr>
                <a:buFont typeface="Symbol" panose="05050102010706020507" pitchFamily="18" charset="2"/>
                <a:buChar char="-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5pPr>
              <a:lvl6pPr marL="766763" indent="-185738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6pPr>
              <a:lvl7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7pPr>
              <a:lvl8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8pPr>
              <a:lvl9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100% Financing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Longer Terms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Not in Budget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Replace. Don’t Fix.</a:t>
              </a:r>
            </a:p>
          </p:txBody>
        </p:sp>
        <p:sp>
          <p:nvSpPr>
            <p:cNvPr id="10" name="Rectangle 395"/>
            <p:cNvSpPr>
              <a:spLocks noChangeArrowheads="1"/>
            </p:cNvSpPr>
            <p:nvPr/>
          </p:nvSpPr>
          <p:spPr bwMode="gray">
            <a:xfrm>
              <a:off x="1767345" y="1316194"/>
              <a:ext cx="2749091" cy="57751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000" tIns="0" rIns="81000" bIns="0" anchor="ctr"/>
            <a:lstStyle>
              <a:lvl1pPr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0" hangingPunct="0"/>
              <a:r>
                <a:rPr lang="en-US" sz="1600" noProof="1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Retrofit/Rehab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AC320F22-22A0-344B-97CD-6FFF4E03C55E}"/>
              </a:ext>
            </a:extLst>
          </p:cNvPr>
          <p:cNvGrpSpPr/>
          <p:nvPr/>
        </p:nvGrpSpPr>
        <p:grpSpPr>
          <a:xfrm>
            <a:off x="438151" y="1316194"/>
            <a:ext cx="2668726" cy="2928832"/>
            <a:chOff x="1767345" y="1316194"/>
            <a:chExt cx="2749091" cy="2928832"/>
          </a:xfrm>
        </p:grpSpPr>
        <p:sp>
          <p:nvSpPr>
            <p:cNvPr id="11" name="Content Placeholder 1">
              <a:extLst>
                <a:ext uri="{FF2B5EF4-FFF2-40B4-BE49-F238E27FC236}">
                  <a16:creationId xmlns:a16="http://schemas.microsoft.com/office/drawing/2014/main" id="{37AEF577-2EBB-9B42-90DC-1A9DEA3021D8}"/>
                </a:ext>
              </a:extLst>
            </p:cNvPr>
            <p:cNvSpPr txBox="1">
              <a:spLocks/>
            </p:cNvSpPr>
            <p:nvPr/>
          </p:nvSpPr>
          <p:spPr>
            <a:xfrm>
              <a:off x="1767345" y="1893712"/>
              <a:ext cx="2749091" cy="2351314"/>
            </a:xfrm>
            <a:prstGeom prst="rect">
              <a:avLst/>
            </a:prstGeom>
            <a:gradFill>
              <a:gsLst>
                <a:gs pos="27000">
                  <a:schemeClr val="bg1">
                    <a:lumMod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lIns="182880" tIns="91440" rIns="182880" bIns="91440"/>
            <a:lstStyle>
              <a:lvl1pPr marL="0" indent="0" algn="l" defTabSz="914400" rtl="0" eaLnBrk="1" latinLnBrk="0" hangingPunct="1">
                <a:spcBef>
                  <a:spcPts val="0"/>
                </a:spcBef>
                <a:spcAft>
                  <a:spcPts val="500"/>
                </a:spcAft>
                <a:buFont typeface="Arial" panose="020B0604020202020204" pitchFamily="34" charset="0"/>
                <a:buNone/>
                <a:defRPr sz="20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SzPct val="105000"/>
                <a:buFontTx/>
                <a:buNone/>
                <a:defRPr sz="18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2pPr>
              <a:lvl3pPr marL="180000" indent="-1800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›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3pPr>
              <a:lvl4pPr marL="367200" indent="-187200" algn="l" defTabSz="914400" rtl="0" eaLnBrk="1" latinLnBrk="0" hangingPunct="1">
                <a:spcBef>
                  <a:spcPts val="500"/>
                </a:spcBef>
                <a:buFont typeface="Symbol" panose="05050102010706020507" pitchFamily="18" charset="2"/>
                <a:buChar char="-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4pPr>
              <a:lvl5pPr marL="576000" indent="-187200" algn="l" defTabSz="914400" rtl="0" eaLnBrk="1" latinLnBrk="0" hangingPunct="1">
                <a:spcBef>
                  <a:spcPts val="500"/>
                </a:spcBef>
                <a:buClr>
                  <a:schemeClr val="tx1"/>
                </a:buClr>
                <a:buFont typeface="Symbol" panose="05050102010706020507" pitchFamily="18" charset="2"/>
                <a:buChar char="-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5pPr>
              <a:lvl6pPr marL="766763" indent="-185738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6pPr>
              <a:lvl7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7pPr>
              <a:lvl8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8pPr>
              <a:lvl9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Part of Capital Stack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Replaces high interest loans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Lowers overall financing costs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Can encourage higher building standards</a:t>
              </a:r>
            </a:p>
          </p:txBody>
        </p:sp>
        <p:sp>
          <p:nvSpPr>
            <p:cNvPr id="12" name="Rectangle 395">
              <a:extLst>
                <a:ext uri="{FF2B5EF4-FFF2-40B4-BE49-F238E27FC236}">
                  <a16:creationId xmlns:a16="http://schemas.microsoft.com/office/drawing/2014/main" id="{36ECEECA-2ECA-D343-B1BB-5DE72CBF4E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767345" y="1316194"/>
              <a:ext cx="2749091" cy="57751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000" tIns="0" rIns="81000" bIns="0" anchor="ctr"/>
            <a:lstStyle>
              <a:lvl1pPr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0" hangingPunct="0"/>
              <a:r>
                <a:rPr lang="en-US" sz="1600" noProof="1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New Construction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D7DFF49-CB3C-934B-BE33-616AB1778478}"/>
              </a:ext>
            </a:extLst>
          </p:cNvPr>
          <p:cNvGrpSpPr/>
          <p:nvPr/>
        </p:nvGrpSpPr>
        <p:grpSpPr>
          <a:xfrm>
            <a:off x="6037124" y="1316194"/>
            <a:ext cx="2668726" cy="2928832"/>
            <a:chOff x="1767345" y="1316194"/>
            <a:chExt cx="2749091" cy="2928832"/>
          </a:xfrm>
        </p:grpSpPr>
        <p:sp>
          <p:nvSpPr>
            <p:cNvPr id="14" name="Content Placeholder 1">
              <a:extLst>
                <a:ext uri="{FF2B5EF4-FFF2-40B4-BE49-F238E27FC236}">
                  <a16:creationId xmlns:a16="http://schemas.microsoft.com/office/drawing/2014/main" id="{AF875D67-0BD8-2A4B-85BE-E3A5BA5FB1A1}"/>
                </a:ext>
              </a:extLst>
            </p:cNvPr>
            <p:cNvSpPr txBox="1">
              <a:spLocks/>
            </p:cNvSpPr>
            <p:nvPr/>
          </p:nvSpPr>
          <p:spPr>
            <a:xfrm>
              <a:off x="1767345" y="1893712"/>
              <a:ext cx="2749091" cy="2351314"/>
            </a:xfrm>
            <a:prstGeom prst="rect">
              <a:avLst/>
            </a:prstGeom>
            <a:gradFill>
              <a:gsLst>
                <a:gs pos="27000">
                  <a:schemeClr val="bg1">
                    <a:lumMod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lIns="182880" tIns="91440" rIns="182880" bIns="91440"/>
            <a:lstStyle>
              <a:lvl1pPr marL="0" indent="0" algn="l" defTabSz="914400" rtl="0" eaLnBrk="1" latinLnBrk="0" hangingPunct="1">
                <a:spcBef>
                  <a:spcPts val="0"/>
                </a:spcBef>
                <a:spcAft>
                  <a:spcPts val="500"/>
                </a:spcAft>
                <a:buFont typeface="Arial" panose="020B0604020202020204" pitchFamily="34" charset="0"/>
                <a:buNone/>
                <a:defRPr sz="20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SzPct val="105000"/>
                <a:buFontTx/>
                <a:buNone/>
                <a:defRPr sz="18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2pPr>
              <a:lvl3pPr marL="180000" indent="-1800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›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3pPr>
              <a:lvl4pPr marL="367200" indent="-187200" algn="l" defTabSz="914400" rtl="0" eaLnBrk="1" latinLnBrk="0" hangingPunct="1">
                <a:spcBef>
                  <a:spcPts val="500"/>
                </a:spcBef>
                <a:buFont typeface="Symbol" panose="05050102010706020507" pitchFamily="18" charset="2"/>
                <a:buChar char="-"/>
                <a:defRPr sz="16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4pPr>
              <a:lvl5pPr marL="576000" indent="-187200" algn="l" defTabSz="914400" rtl="0" eaLnBrk="1" latinLnBrk="0" hangingPunct="1">
                <a:spcBef>
                  <a:spcPts val="500"/>
                </a:spcBef>
                <a:buClr>
                  <a:schemeClr val="tx1"/>
                </a:buClr>
                <a:buFont typeface="Symbol" panose="05050102010706020507" pitchFamily="18" charset="2"/>
                <a:buChar char="-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5pPr>
              <a:lvl6pPr marL="766763" indent="-185738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6pPr>
              <a:lvl7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7pPr>
              <a:lvl8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8pPr>
              <a:lvl9pPr marL="766800" indent="-187200" algn="l" defTabSz="914400" rtl="0" eaLnBrk="1" latinLnBrk="0" hangingPunct="1">
                <a:spcBef>
                  <a:spcPts val="500"/>
                </a:spcBef>
                <a:buClr>
                  <a:schemeClr val="tx2"/>
                </a:buClr>
                <a:buFont typeface="Calibri" panose="020F0502020204030204" pitchFamily="34" charset="0"/>
                <a:buChar char="»"/>
                <a:defRPr sz="1400" kern="1200" baseline="0">
                  <a:solidFill>
                    <a:srgbClr val="6D6D6D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 err="1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CapEx</a:t>
              </a: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into </a:t>
              </a:r>
              <a:r>
                <a:rPr lang="en-US" sz="1400" dirty="0" err="1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OpEx</a:t>
              </a:r>
              <a:endParaRPr lang="en-US" sz="1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Inject Liquidity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Manage Cash Flow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Debt Service</a:t>
              </a:r>
            </a:p>
            <a:p>
              <a:pPr lvl="2">
                <a:lnSpc>
                  <a:spcPct val="120000"/>
                </a:lnSpc>
                <a:buFont typeface="Arial" panose="020B0604020202020204" pitchFamily="34" charset="0"/>
                <a:buChar char="•"/>
                <a:defRPr sz="1692" b="0">
                  <a:solidFill>
                    <a:srgbClr val="000000"/>
                  </a:solidFill>
                  <a:latin typeface="Proxima Nova Regular"/>
                  <a:ea typeface="Proxima Nova Regular"/>
                  <a:cs typeface="Proxima Nova Regular"/>
                  <a:sym typeface="Proxima Nova Regular"/>
                </a:defRPr>
              </a:pPr>
              <a:r>
                <a:rPr lang="en-US" sz="14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COVID-19</a:t>
              </a:r>
            </a:p>
          </p:txBody>
        </p:sp>
        <p:sp>
          <p:nvSpPr>
            <p:cNvPr id="18" name="Rectangle 395">
              <a:extLst>
                <a:ext uri="{FF2B5EF4-FFF2-40B4-BE49-F238E27FC236}">
                  <a16:creationId xmlns:a16="http://schemas.microsoft.com/office/drawing/2014/main" id="{BDA98401-BD84-A941-B0A9-0CF8BA4E4BC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767345" y="1316194"/>
              <a:ext cx="2749091" cy="57751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000" tIns="0" rIns="81000" bIns="0" anchor="ctr"/>
            <a:lstStyle>
              <a:lvl1pPr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0" hangingPunct="0"/>
              <a:r>
                <a:rPr lang="en-US" sz="1600" noProof="1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Retroactive/Recapitalization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0B1E6412-AA8A-1647-A2F5-C7285CAB2E01}"/>
              </a:ext>
            </a:extLst>
          </p:cNvPr>
          <p:cNvSpPr/>
          <p:nvPr/>
        </p:nvSpPr>
        <p:spPr>
          <a:xfrm>
            <a:off x="1002632" y="4827066"/>
            <a:ext cx="1459831" cy="129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34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E12699B-BA80-AA4C-AA7A-9B8F4111D7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Ryan Mazelli</a:t>
            </a:r>
          </a:p>
          <a:p>
            <a:pPr marL="0" indent="0">
              <a:buNone/>
            </a:pPr>
            <a:r>
              <a:rPr lang="en-US" dirty="0"/>
              <a:t>Director, Commercial Program</a:t>
            </a:r>
          </a:p>
          <a:p>
            <a:pPr marL="0" indent="0">
              <a:buNone/>
            </a:pPr>
            <a:r>
              <a:rPr lang="en-US" dirty="0"/>
              <a:t>Ygrene Energy Fund</a:t>
            </a:r>
          </a:p>
          <a:p>
            <a:pPr marL="0" indent="0">
              <a:buNone/>
            </a:pPr>
            <a:r>
              <a:rPr lang="en-US" dirty="0"/>
              <a:t>Phone: 760.575.4675</a:t>
            </a:r>
          </a:p>
          <a:p>
            <a:pPr marL="0" indent="0">
              <a:buNone/>
            </a:pPr>
            <a:r>
              <a:rPr lang="en-US" dirty="0"/>
              <a:t>Email: ryan.mazelli@ygrene.com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EA6ED76-298F-AF4F-B9E4-AC2DC7D1E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Contact Information	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86FA4C-4D01-B04D-ABCD-6199B12C1E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BD8E59B-D6D5-3C4E-A6B9-8245FF0F369C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EA0A1B-CAD1-DE4A-80D1-EADF090586F2}"/>
              </a:ext>
            </a:extLst>
          </p:cNvPr>
          <p:cNvSpPr/>
          <p:nvPr/>
        </p:nvSpPr>
        <p:spPr>
          <a:xfrm>
            <a:off x="1002632" y="4827066"/>
            <a:ext cx="1459831" cy="129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21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YGRENE">
      <a:dk1>
        <a:srgbClr val="000000"/>
      </a:dk1>
      <a:lt1>
        <a:srgbClr val="FFFFFF"/>
      </a:lt1>
      <a:dk2>
        <a:srgbClr val="666666"/>
      </a:dk2>
      <a:lt2>
        <a:srgbClr val="99CCFF"/>
      </a:lt2>
      <a:accent1>
        <a:srgbClr val="003366"/>
      </a:accent1>
      <a:accent2>
        <a:srgbClr val="CC6633"/>
      </a:accent2>
      <a:accent3>
        <a:srgbClr val="999999"/>
      </a:accent3>
      <a:accent4>
        <a:srgbClr val="FFCC33"/>
      </a:accent4>
      <a:accent5>
        <a:srgbClr val="C4D600"/>
      </a:accent5>
      <a:accent6>
        <a:srgbClr val="669900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YG_Board_Template_031720" id="{0D9117EE-217A-E14E-B5A7-1384C5D5E645}" vid="{7122AA06-60CB-4644-A3DD-73248239DE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09FC51FE4D2034BB3521387F4277153" ma:contentTypeVersion="10" ma:contentTypeDescription="Create a new document." ma:contentTypeScope="" ma:versionID="f707b021223b6f2fe3400c53985c9e3c">
  <xsd:schema xmlns:xsd="http://www.w3.org/2001/XMLSchema" xmlns:xs="http://www.w3.org/2001/XMLSchema" xmlns:p="http://schemas.microsoft.com/office/2006/metadata/properties" xmlns:ns3="aaa63a5b-35ac-4558-9bb6-ddd364075cb5" targetNamespace="http://schemas.microsoft.com/office/2006/metadata/properties" ma:root="true" ma:fieldsID="10a5273a62e990b7386180aac72bd8f5" ns3:_="">
    <xsd:import namespace="aaa63a5b-35ac-4558-9bb6-ddd364075cb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a63a5b-35ac-4558-9bb6-ddd364075c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79BEAB-7C6D-4745-A282-14AE627795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D3EFCC9-E1F7-4F79-8730-004C64367437}">
  <ds:schemaRefs>
    <ds:schemaRef ds:uri="http://purl.org/dc/terms/"/>
    <ds:schemaRef ds:uri="http://schemas.microsoft.com/office/2006/documentManagement/types"/>
    <ds:schemaRef ds:uri="aaa63a5b-35ac-4558-9bb6-ddd364075cb5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3A0DE55-3D72-46B0-BD0C-7191E9F985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a63a5b-35ac-4558-9bb6-ddd364075cb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346</Words>
  <Application>Microsoft Office PowerPoint</Application>
  <PresentationFormat>On-screen Show (16:9)</PresentationFormat>
  <Paragraphs>99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Gotham Book</vt:lpstr>
      <vt:lpstr>Gotham Medium</vt:lpstr>
      <vt:lpstr>Muli</vt:lpstr>
      <vt:lpstr>Proxima Nova Light</vt:lpstr>
      <vt:lpstr>Wingdings</vt:lpstr>
      <vt:lpstr>Office Theme</vt:lpstr>
      <vt:lpstr>C-PACE Financing</vt:lpstr>
      <vt:lpstr>What is PACE?</vt:lpstr>
      <vt:lpstr>Eligible Improvements </vt:lpstr>
      <vt:lpstr>Financing Compared</vt:lpstr>
      <vt:lpstr>Benefits of PACE Financing</vt:lpstr>
      <vt:lpstr>PACE PRODUCTS</vt:lpstr>
      <vt:lpstr>Contact Information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C-PACE Financing</dc:title>
  <dc:subject/>
  <dc:creator>Ryan Mazelli</dc:creator>
  <cp:keywords/>
  <dc:description/>
  <cp:lastModifiedBy>isaac rosales</cp:lastModifiedBy>
  <cp:revision>6</cp:revision>
  <cp:lastPrinted>2018-12-30T21:20:34Z</cp:lastPrinted>
  <dcterms:created xsi:type="dcterms:W3CDTF">2020-05-15T22:53:01Z</dcterms:created>
  <dcterms:modified xsi:type="dcterms:W3CDTF">2020-05-20T19:09:25Z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0x010100109FC51FE4D2034BB3521387F4277153</vt:lpwstr>
  </property>
</Properties>
</file>