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56" r:id="rId2"/>
    <p:sldId id="272" r:id="rId3"/>
    <p:sldId id="268" r:id="rId4"/>
    <p:sldId id="274" r:id="rId5"/>
    <p:sldId id="275" r:id="rId6"/>
    <p:sldId id="276" r:id="rId7"/>
    <p:sldId id="277" r:id="rId8"/>
    <p:sldId id="278" r:id="rId9"/>
    <p:sldId id="284" r:id="rId10"/>
    <p:sldId id="279" r:id="rId11"/>
    <p:sldId id="280" r:id="rId12"/>
    <p:sldId id="281" r:id="rId13"/>
    <p:sldId id="282" r:id="rId14"/>
    <p:sldId id="283" r:id="rId15"/>
    <p:sldId id="263" r:id="rId16"/>
    <p:sldId id="285" r:id="rId17"/>
  </p:sldIdLst>
  <p:sldSz cx="9144000" cy="6858000" type="screen4x3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3" autoAdjust="0"/>
    <p:restoredTop sz="94674" autoAdjust="0"/>
  </p:normalViewPr>
  <p:slideViewPr>
    <p:cSldViewPr snapToGrid="0" snapToObjects="1">
      <p:cViewPr varScale="1">
        <p:scale>
          <a:sx n="105" d="100"/>
          <a:sy n="105" d="100"/>
        </p:scale>
        <p:origin x="1800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5D8B0327-934D-4E96-910C-52D2D29FE230}" type="datetimeFigureOut">
              <a:rPr lang="en-US" smtClean="0"/>
              <a:t>10/18/2018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CAE2CA6C-84BF-4E1C-97FE-4A42992262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246910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10BBBC34-1609-2F4B-B1B4-CA762E9FB424}" type="datetimeFigureOut">
              <a:rPr lang="en-US" smtClean="0"/>
              <a:t>10/18/2018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0B67BDF7-E776-6644-B0FD-0131F7606D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39248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67BDF7-E776-6644-B0FD-0131F7606DCF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86959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E9FE9-E4A5-46BF-889D-F2878FFB6078}" type="datetime1">
              <a:rPr lang="en-US" smtClean="0"/>
              <a:t>10/18/2018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2017_CEC Power Point Template_BW-70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9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740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9E15C-C845-43D5-85C6-A4D5E9561DCB}" type="datetime1">
              <a:rPr lang="en-US" smtClean="0"/>
              <a:t>10/18/2018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2017_CEC Power Point Template_BW-7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" y="0"/>
            <a:ext cx="9141998" cy="6858000"/>
          </a:xfrm>
          <a:prstGeom prst="rect">
            <a:avLst/>
          </a:prstGeom>
        </p:spPr>
      </p:pic>
      <p:pic>
        <p:nvPicPr>
          <p:cNvPr id="8" name="Picture 7" descr="2017_CEC Power Point Template_BW-72.jp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754" y="0"/>
            <a:ext cx="9345154" cy="701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2316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F3BDF-DCD3-40FA-B6CB-FB5D7AD647F2}" type="datetime1">
              <a:rPr lang="en-US" smtClean="0"/>
              <a:t>10/18/2018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2017_CEC Power Point Template_BW-7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" y="0"/>
            <a:ext cx="91419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5797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BD4D-F128-460C-A762-3E6FFD0CFC46}" type="datetime1">
              <a:rPr lang="en-US" smtClean="0"/>
              <a:t>10/18/2018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05674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9A460-D919-48F0-BE9C-EA41FD7EB55B}" type="datetime1">
              <a:rPr lang="en-US" smtClean="0"/>
              <a:t>10/18/2018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79491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9BE31-EF1B-4352-A312-1E7BABB0A299}" type="datetime1">
              <a:rPr lang="en-US" smtClean="0"/>
              <a:t>10/18/2018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56570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0E08B-1B54-4979-AE9D-F519E66E78D7}" type="datetime1">
              <a:rPr lang="en-US" smtClean="0"/>
              <a:t>10/18/2018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91650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58A2F-C2C0-4DC9-BF81-9318AEEBAA07}" type="datetime1">
              <a:rPr lang="en-US" smtClean="0"/>
              <a:t>10/18/2018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70157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21E4E-D451-43CB-95AB-B9235531927F}" type="datetime1">
              <a:rPr lang="en-US" smtClean="0"/>
              <a:t>10/18/2018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3233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053A4-467E-4D08-BA3E-C03634010594}" type="datetime1">
              <a:rPr lang="en-US" smtClean="0"/>
              <a:t>10/18/2018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04056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D21B7E-A629-4662-8386-C57CF03008B6}" type="datetime1">
              <a:rPr lang="en-US" smtClean="0"/>
              <a:t>10/18/2018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2017_CEC Power Point Template_BW-70.jpg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9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1069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60" r:id="rId5"/>
    <p:sldLayoutId id="2147483653" r:id="rId6"/>
    <p:sldLayoutId id="2147483654" r:id="rId7"/>
    <p:sldLayoutId id="2147483655" r:id="rId8"/>
    <p:sldLayoutId id="2147483656" r:id="rId9"/>
    <p:sldLayoutId id="2147483657" r:id="rId10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www.energy.ca.gov/2018_energypolicy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mateassessment.ca.gov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cid:fae28f56-284e-40dd-81da-1ff2b7c2b740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816902"/>
            <a:ext cx="7772400" cy="1470025"/>
          </a:xfrm>
        </p:spPr>
        <p:txBody>
          <a:bodyPr>
            <a:normAutofit fontScale="90000"/>
          </a:bodyPr>
          <a:lstStyle/>
          <a:p>
            <a:pPr algn="l"/>
            <a:r>
              <a:rPr lang="en-US" sz="4800" dirty="0" smtClean="0">
                <a:solidFill>
                  <a:schemeClr val="accent1">
                    <a:lumMod val="50000"/>
                  </a:schemeClr>
                </a:solidFill>
                <a:latin typeface="Gotham HTF Medium"/>
                <a:cs typeface="Gotham HTF Medium"/>
              </a:rPr>
              <a:t/>
            </a:r>
            <a:br>
              <a:rPr lang="en-US" sz="4800" dirty="0" smtClean="0">
                <a:solidFill>
                  <a:schemeClr val="accent1">
                    <a:lumMod val="50000"/>
                  </a:schemeClr>
                </a:solidFill>
                <a:latin typeface="Gotham HTF Medium"/>
                <a:cs typeface="Gotham HTF Medium"/>
              </a:rPr>
            </a:br>
            <a:endParaRPr lang="en-US" sz="4800" dirty="0">
              <a:solidFill>
                <a:schemeClr val="accent1">
                  <a:lumMod val="50000"/>
                </a:schemeClr>
              </a:solidFill>
              <a:latin typeface="Gotham HTF Medium"/>
              <a:cs typeface="Gotham HTF Medium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2466019"/>
            <a:ext cx="6400800" cy="1752600"/>
          </a:xfrm>
        </p:spPr>
        <p:txBody>
          <a:bodyPr/>
          <a:lstStyle/>
          <a:p>
            <a:pPr algn="l"/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Gotham HTF Book"/>
                <a:cs typeface="Gotham HTF Book"/>
              </a:rPr>
              <a:t>Commissioner Workshop on the Draft 2018 Integrated Energy Policy Report Update</a:t>
            </a: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2306561" y="5307466"/>
            <a:ext cx="6400800" cy="11453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400" dirty="0" smtClean="0">
                <a:solidFill>
                  <a:schemeClr val="accent1">
                    <a:lumMod val="75000"/>
                  </a:schemeClr>
                </a:solidFill>
                <a:latin typeface="Gotham HTF Medium"/>
                <a:cs typeface="Gotham HTF Medium"/>
              </a:rPr>
              <a:t>October 19, 2018</a:t>
            </a:r>
          </a:p>
          <a:p>
            <a:pPr algn="l"/>
            <a:endParaRPr lang="en-US" sz="1400" dirty="0" smtClean="0">
              <a:solidFill>
                <a:schemeClr val="accent1">
                  <a:lumMod val="75000"/>
                </a:schemeClr>
              </a:solidFill>
              <a:latin typeface="Gotham HTF Medium"/>
              <a:cs typeface="Gotham HTF Medium"/>
            </a:endParaRPr>
          </a:p>
          <a:p>
            <a:pPr algn="l"/>
            <a:r>
              <a:rPr lang="en-US" sz="1400" dirty="0" smtClean="0">
                <a:solidFill>
                  <a:schemeClr val="accent1">
                    <a:lumMod val="75000"/>
                  </a:schemeClr>
                </a:solidFill>
                <a:latin typeface="Gotham HTF Medium"/>
                <a:cs typeface="Gotham HTF Medium"/>
              </a:rPr>
              <a:t>Heather Raitt</a:t>
            </a:r>
          </a:p>
          <a:p>
            <a:pPr algn="l"/>
            <a:r>
              <a:rPr lang="en-US" sz="1400" dirty="0" smtClean="0">
                <a:solidFill>
                  <a:schemeClr val="accent1">
                    <a:lumMod val="75000"/>
                  </a:schemeClr>
                </a:solidFill>
                <a:latin typeface="Gotham HTF Medium"/>
                <a:cs typeface="Gotham HTF Medium"/>
              </a:rPr>
              <a:t>California Energy Commission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0246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5882054" y="2338754"/>
            <a:ext cx="2936631" cy="4387361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2018 IEPR Update Process</a:t>
            </a: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331295" y="2725615"/>
            <a:ext cx="4882543" cy="38246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endParaRPr lang="en-US" sz="24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spcBef>
                <a:spcPts val="200"/>
              </a:spcBef>
              <a:buNone/>
            </a:pPr>
            <a:endParaRPr lang="en-US" sz="28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Font typeface="Arial"/>
              <a:buNone/>
            </a:pPr>
            <a:r>
              <a:rPr lang="en-US" sz="2800" b="1" dirty="0" smtClean="0"/>
              <a:t/>
            </a:r>
            <a:br>
              <a:rPr lang="en-US" sz="2800" b="1" dirty="0" smtClean="0"/>
            </a:br>
            <a:r>
              <a:rPr lang="en-US" sz="2800" b="1" dirty="0" smtClean="0"/>
              <a:t> </a:t>
            </a:r>
            <a:endParaRPr lang="en-US" sz="2800" dirty="0" smtClean="0"/>
          </a:p>
          <a:p>
            <a:endParaRPr lang="en-US" sz="2800" dirty="0" smtClean="0">
              <a:solidFill>
                <a:schemeClr val="accent1">
                  <a:lumMod val="75000"/>
                </a:schemeClr>
              </a:solidFill>
              <a:latin typeface="Gotham HTF Book"/>
              <a:cs typeface="Gotham HTF Book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205392" y="1651380"/>
            <a:ext cx="5570124" cy="489889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200"/>
              </a:spcBef>
            </a:pPr>
            <a:r>
              <a:rPr lang="en-US" sz="2600" dirty="0" smtClean="0">
                <a:solidFill>
                  <a:schemeClr val="accent1">
                    <a:lumMod val="75000"/>
                  </a:schemeClr>
                </a:solidFill>
              </a:rPr>
              <a:t>This year’s IEPR has two parts:</a:t>
            </a:r>
            <a:endParaRPr lang="en-US" sz="2600" dirty="0">
              <a:solidFill>
                <a:schemeClr val="accent1">
                  <a:lumMod val="75000"/>
                </a:schemeClr>
              </a:solidFill>
            </a:endParaRPr>
          </a:p>
          <a:p>
            <a:pPr lvl="1">
              <a:spcBef>
                <a:spcPts val="200"/>
              </a:spcBef>
            </a:pPr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</a:rPr>
              <a:t>Volume I, adopted August 1, 2018</a:t>
            </a:r>
          </a:p>
          <a:p>
            <a:pPr lvl="1">
              <a:spcBef>
                <a:spcPts val="200"/>
              </a:spcBef>
            </a:pPr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</a:rPr>
              <a:t>Volume II, to be considered </a:t>
            </a:r>
            <a:r>
              <a:rPr lang="en-US" sz="2200" dirty="0">
                <a:solidFill>
                  <a:schemeClr val="accent1">
                    <a:lumMod val="75000"/>
                  </a:schemeClr>
                </a:solidFill>
              </a:rPr>
              <a:t>for adoption </a:t>
            </a:r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</a:rPr>
              <a:t>February </a:t>
            </a:r>
            <a:r>
              <a:rPr lang="en-US" sz="2200" dirty="0">
                <a:solidFill>
                  <a:schemeClr val="accent1">
                    <a:lumMod val="75000"/>
                  </a:schemeClr>
                </a:solidFill>
              </a:rPr>
              <a:t>2019 </a:t>
            </a:r>
            <a:endParaRPr lang="en-US" sz="22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spcBef>
                <a:spcPts val="200"/>
              </a:spcBef>
              <a:buNone/>
            </a:pPr>
            <a:endParaRPr lang="en-US" sz="22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spcBef>
                <a:spcPts val="200"/>
              </a:spcBef>
            </a:pPr>
            <a:r>
              <a:rPr lang="en-US" sz="2600" dirty="0" smtClean="0">
                <a:solidFill>
                  <a:schemeClr val="accent1">
                    <a:lumMod val="75000"/>
                  </a:schemeClr>
                </a:solidFill>
              </a:rPr>
              <a:t>Held 12 IEPR public workshops and webinars</a:t>
            </a:r>
          </a:p>
          <a:p>
            <a:pPr marL="0" indent="0">
              <a:spcBef>
                <a:spcPts val="200"/>
              </a:spcBef>
              <a:buNone/>
            </a:pPr>
            <a:endParaRPr lang="en-US" sz="22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spcBef>
                <a:spcPts val="200"/>
              </a:spcBef>
            </a:pPr>
            <a:r>
              <a:rPr lang="en-US" sz="2600" dirty="0" smtClean="0">
                <a:solidFill>
                  <a:schemeClr val="accent1">
                    <a:lumMod val="75000"/>
                  </a:schemeClr>
                </a:solidFill>
              </a:rPr>
              <a:t>Workshop scheduled for December to discuss updated electricity forecast</a:t>
            </a:r>
          </a:p>
          <a:p>
            <a:pPr>
              <a:spcBef>
                <a:spcPts val="200"/>
              </a:spcBef>
            </a:pPr>
            <a:endParaRPr lang="en-US" sz="22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600" dirty="0" smtClean="0">
                <a:solidFill>
                  <a:schemeClr val="accent1">
                    <a:lumMod val="75000"/>
                  </a:schemeClr>
                </a:solidFill>
              </a:rPr>
              <a:t>Volume </a:t>
            </a:r>
            <a:r>
              <a:rPr lang="en-US" sz="2600" dirty="0">
                <a:solidFill>
                  <a:schemeClr val="accent1">
                    <a:lumMod val="75000"/>
                  </a:schemeClr>
                </a:solidFill>
              </a:rPr>
              <a:t>I</a:t>
            </a:r>
            <a:r>
              <a:rPr lang="en-US" sz="2600" dirty="0" smtClean="0">
                <a:solidFill>
                  <a:schemeClr val="accent1">
                    <a:lumMod val="75000"/>
                  </a:schemeClr>
                </a:solidFill>
              </a:rPr>
              <a:t> and Draft Volume II, </a:t>
            </a:r>
            <a:r>
              <a:rPr lang="en-US" sz="2600" dirty="0">
                <a:solidFill>
                  <a:schemeClr val="accent1">
                    <a:lumMod val="75000"/>
                  </a:schemeClr>
                </a:solidFill>
              </a:rPr>
              <a:t>workshop materials, &amp;</a:t>
            </a:r>
            <a:r>
              <a:rPr lang="en-US" sz="26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600" dirty="0">
                <a:solidFill>
                  <a:schemeClr val="accent1">
                    <a:lumMod val="75000"/>
                  </a:schemeClr>
                </a:solidFill>
              </a:rPr>
              <a:t>transcripts </a:t>
            </a:r>
            <a:r>
              <a:rPr lang="en-US" sz="2600" dirty="0" smtClean="0">
                <a:solidFill>
                  <a:schemeClr val="accent1">
                    <a:lumMod val="75000"/>
                  </a:schemeClr>
                </a:solidFill>
              </a:rPr>
              <a:t>are available at:</a:t>
            </a:r>
          </a:p>
          <a:p>
            <a:pPr marL="0" indent="0">
              <a:buNone/>
            </a:pPr>
            <a:r>
              <a:rPr lang="en-US" sz="2200" b="1" dirty="0" smtClean="0">
                <a:solidFill>
                  <a:srgbClr val="0070C0"/>
                </a:solidFill>
              </a:rPr>
              <a:t>    </a:t>
            </a:r>
            <a:r>
              <a:rPr lang="en-US" sz="2200" dirty="0" smtClean="0">
                <a:solidFill>
                  <a:srgbClr val="0070C0"/>
                </a:solidFill>
                <a:cs typeface="Arial" panose="020B0604020202020204" pitchFamily="34" charset="0"/>
                <a:hlinkClick r:id="rId2"/>
              </a:rPr>
              <a:t>http</a:t>
            </a:r>
            <a:r>
              <a:rPr lang="en-US" sz="2200" dirty="0">
                <a:solidFill>
                  <a:srgbClr val="0070C0"/>
                </a:solidFill>
                <a:cs typeface="Arial" panose="020B0604020202020204" pitchFamily="34" charset="0"/>
                <a:hlinkClick r:id="rId2"/>
              </a:rPr>
              <a:t>://www.energy.ca.gov/2018_energypolicy</a:t>
            </a:r>
            <a:r>
              <a:rPr lang="en-US" sz="2200" dirty="0" smtClean="0">
                <a:solidFill>
                  <a:srgbClr val="0070C0"/>
                </a:solidFill>
                <a:cs typeface="Arial" panose="020B0604020202020204" pitchFamily="34" charset="0"/>
                <a:hlinkClick r:id="rId2"/>
              </a:rPr>
              <a:t>/</a:t>
            </a:r>
            <a:r>
              <a:rPr lang="en-US" sz="2200" dirty="0" smtClean="0">
                <a:solidFill>
                  <a:srgbClr val="0070C0"/>
                </a:solidFill>
                <a:cs typeface="Arial" panose="020B0604020202020204" pitchFamily="34" charset="0"/>
              </a:rPr>
              <a:t>  </a:t>
            </a:r>
            <a:endParaRPr lang="en-US" sz="2200" dirty="0">
              <a:solidFill>
                <a:srgbClr val="0070C0"/>
              </a:solidFill>
              <a:cs typeface="Arial" panose="020B0604020202020204" pitchFamily="34" charset="0"/>
            </a:endParaRPr>
          </a:p>
          <a:p>
            <a:pPr marL="0" indent="0">
              <a:spcBef>
                <a:spcPts val="200"/>
              </a:spcBef>
              <a:buNone/>
            </a:pPr>
            <a:endParaRPr lang="en-US" sz="2800" dirty="0" smtClean="0">
              <a:solidFill>
                <a:schemeClr val="accent1">
                  <a:lumMod val="75000"/>
                </a:schemeClr>
              </a:solidFill>
              <a:latin typeface="Gotham HTF Book"/>
              <a:cs typeface="Gotham HTF Book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30419" y="4351330"/>
            <a:ext cx="1862919" cy="2389245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2</a:t>
            </a:fld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8749" y="1802007"/>
            <a:ext cx="1890826" cy="2549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3473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solidFill>
                  <a:schemeClr val="accent1">
                    <a:lumMod val="75000"/>
                  </a:schemeClr>
                </a:solidFill>
              </a:rPr>
              <a:t>Impacts of Climate Change</a:t>
            </a:r>
            <a:endParaRPr lang="en-US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74734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i="1" dirty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California’s Fourth Climate Change Assessment</a:t>
            </a:r>
          </a:p>
          <a:p>
            <a:endParaRPr lang="en-US" dirty="0">
              <a:solidFill>
                <a:schemeClr val="accent1">
                  <a:lumMod val="50000"/>
                </a:schemeClr>
              </a:solidFill>
              <a:latin typeface="Gotham HTF Book"/>
              <a:cs typeface="Gotham HTF Book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342899" y="2347547"/>
            <a:ext cx="5451231" cy="432789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6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The Governor’s Office of Planning and Research, the Energy Commission, and California Natural Resources Agency </a:t>
            </a:r>
          </a:p>
          <a:p>
            <a:r>
              <a:rPr lang="en-US" sz="26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Results show:</a:t>
            </a:r>
          </a:p>
          <a:p>
            <a:pPr lvl="1"/>
            <a:r>
              <a:rPr lang="en-US" sz="2400" dirty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S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evere wildfires</a:t>
            </a:r>
          </a:p>
          <a:p>
            <a:pPr lvl="1"/>
            <a:r>
              <a:rPr lang="en-US" sz="2400" dirty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R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ising sea levels	</a:t>
            </a:r>
          </a:p>
          <a:p>
            <a:pPr lvl="1"/>
            <a:r>
              <a:rPr lang="en-US" sz="2400" dirty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I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ncreased flooding</a:t>
            </a:r>
          </a:p>
          <a:p>
            <a:pPr lvl="1"/>
            <a:r>
              <a:rPr lang="en-US" sz="2400" dirty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C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oastal erosion</a:t>
            </a:r>
          </a:p>
          <a:p>
            <a:pPr lvl="1"/>
            <a:r>
              <a:rPr lang="en-US" sz="2400" dirty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E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xtreme heat</a:t>
            </a:r>
            <a:endParaRPr lang="en-US" sz="2400" dirty="0">
              <a:solidFill>
                <a:schemeClr val="accent1">
                  <a:lumMod val="75000"/>
                </a:schemeClr>
              </a:solidFill>
              <a:cs typeface="Gotham HTF Book"/>
            </a:endParaRPr>
          </a:p>
          <a:p>
            <a:pPr lvl="1">
              <a:spcAft>
                <a:spcPts val="600"/>
              </a:spcAft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M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ore frequent 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&amp;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 longer droughts</a:t>
            </a:r>
          </a:p>
          <a:p>
            <a:r>
              <a:rPr lang="en-US" sz="2200" dirty="0">
                <a:solidFill>
                  <a:srgbClr val="0070C0"/>
                </a:solidFill>
                <a:cs typeface="Arial" panose="020B0604020202020204" pitchFamily="34" charset="0"/>
                <a:hlinkClick r:id="rId3"/>
              </a:rPr>
              <a:t>http://www.climateassessment.ca.gov/</a:t>
            </a:r>
            <a:endParaRPr lang="en-US" sz="2200" dirty="0">
              <a:solidFill>
                <a:srgbClr val="0070C0"/>
              </a:solidFill>
              <a:cs typeface="Arial" panose="020B0604020202020204" pitchFamily="34" charset="0"/>
            </a:endParaRPr>
          </a:p>
          <a:p>
            <a:endParaRPr lang="en-US" sz="2800" dirty="0" smtClean="0">
              <a:solidFill>
                <a:schemeClr val="accent1">
                  <a:lumMod val="75000"/>
                </a:schemeClr>
              </a:solidFill>
              <a:cs typeface="Gotham HTF Book"/>
            </a:endParaRPr>
          </a:p>
          <a:p>
            <a:pPr marL="0" indent="0">
              <a:buNone/>
            </a:pPr>
            <a:endParaRPr lang="en-US" sz="2400" i="1" dirty="0">
              <a:solidFill>
                <a:schemeClr val="accent1">
                  <a:lumMod val="75000"/>
                </a:schemeClr>
              </a:solidFill>
              <a:cs typeface="Gotham HTF Book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3</a:t>
            </a:fld>
            <a:endParaRPr lang="en-US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5155" y="4277082"/>
            <a:ext cx="2968613" cy="197359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2272" y="2453222"/>
            <a:ext cx="2415456" cy="161030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8754" y="3888176"/>
            <a:ext cx="1865376" cy="1246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0367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2800" b="1" dirty="0" smtClean="0">
                <a:solidFill>
                  <a:schemeClr val="accent1">
                    <a:lumMod val="75000"/>
                  </a:schemeClr>
                </a:solidFill>
              </a:rPr>
              <a:t>         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California 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Leadership to Reduce GHG Emissions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218364" y="1600202"/>
            <a:ext cx="5449378" cy="536611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sz="1600" dirty="0" smtClean="0">
              <a:solidFill>
                <a:schemeClr val="accent1">
                  <a:lumMod val="75000"/>
                </a:schemeClr>
              </a:solidFill>
              <a:cs typeface="Gotham HTF Book"/>
            </a:endParaRPr>
          </a:p>
          <a:p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AB 32 (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Núñez, 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2006) </a:t>
            </a:r>
          </a:p>
          <a:p>
            <a:pPr lvl="1">
              <a:spcAft>
                <a:spcPts val="600"/>
              </a:spcAft>
            </a:pP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Reduce GHG emissions to 1990 levels by 2020</a:t>
            </a:r>
            <a:endParaRPr lang="en-US" sz="2400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SB 350 (de León, 2015)</a:t>
            </a:r>
          </a:p>
          <a:p>
            <a:pPr lvl="1"/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Increase RPS to 50% by 2030</a:t>
            </a:r>
          </a:p>
          <a:p>
            <a:pPr lvl="1"/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Double energy efficiency savings by 2030</a:t>
            </a:r>
          </a:p>
          <a:p>
            <a:pPr lvl="1"/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Advance transportation electrification</a:t>
            </a:r>
          </a:p>
          <a:p>
            <a:pPr lvl="1">
              <a:spcAft>
                <a:spcPts val="600"/>
              </a:spcAft>
            </a:pP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Ensure benefits of clean energy reach low-income and disadvantaged communities</a:t>
            </a:r>
          </a:p>
          <a:p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SB 32 (Pavley, 2016) </a:t>
            </a:r>
          </a:p>
          <a:p>
            <a:pPr lvl="1">
              <a:spcAft>
                <a:spcPts val="600"/>
              </a:spcAft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R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educe 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GHG emissions 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40% below 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1990 levels by 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2030</a:t>
            </a:r>
            <a:endParaRPr lang="en-US" sz="2400" dirty="0" smtClean="0">
              <a:solidFill>
                <a:schemeClr val="accent1">
                  <a:lumMod val="75000"/>
                </a:schemeClr>
              </a:solidFill>
              <a:cs typeface="Gotham HTF Book"/>
            </a:endParaRPr>
          </a:p>
          <a:p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SB 1383 (Lara, 2016)</a:t>
            </a:r>
          </a:p>
          <a:p>
            <a:pPr lvl="1"/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Reduce 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methane and hydrofluorocarbon refrigerants to 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40% 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below 2013 levels by 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2030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67741" y="2620840"/>
            <a:ext cx="2943225" cy="3867150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9723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b="1" dirty="0" smtClean="0">
                <a:solidFill>
                  <a:schemeClr val="accent1">
                    <a:lumMod val="75000"/>
                  </a:schemeClr>
                </a:solidFill>
              </a:rPr>
              <a:t>    California </a:t>
            </a:r>
            <a:r>
              <a:rPr lang="en-US" sz="4000" b="1" dirty="0">
                <a:solidFill>
                  <a:schemeClr val="accent1">
                    <a:lumMod val="75000"/>
                  </a:schemeClr>
                </a:solidFill>
              </a:rPr>
              <a:t>Leadership to Reduce </a:t>
            </a:r>
            <a:r>
              <a:rPr lang="en-US" sz="4000" b="1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en-US" sz="4000" b="1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en-US" sz="4000" b="1" dirty="0" smtClean="0">
                <a:solidFill>
                  <a:schemeClr val="accent1">
                    <a:lumMod val="75000"/>
                  </a:schemeClr>
                </a:solidFill>
              </a:rPr>
              <a:t>GHG Emissions – Sept. 2018</a:t>
            </a:r>
            <a:endParaRPr lang="en-US" sz="4000" dirty="0">
              <a:solidFill>
                <a:schemeClr val="accent1">
                  <a:lumMod val="75000"/>
                </a:schemeClr>
              </a:solidFill>
              <a:latin typeface="Gotham HTF Medium"/>
              <a:cs typeface="Gotham HTF Medium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342899" y="1801504"/>
            <a:ext cx="5451231" cy="50564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SB 100 (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de León, 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2018)</a:t>
            </a:r>
          </a:p>
          <a:p>
            <a:pPr lvl="1"/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100% zero-carbon electricity by 2045</a:t>
            </a:r>
          </a:p>
          <a:p>
            <a:pPr lvl="1"/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Increase 2030 renewables target from 50% to 60%</a:t>
            </a:r>
          </a:p>
          <a:p>
            <a:endParaRPr lang="en-US" sz="1400" dirty="0" smtClean="0">
              <a:solidFill>
                <a:schemeClr val="accent1">
                  <a:lumMod val="75000"/>
                </a:schemeClr>
              </a:solidFill>
              <a:cs typeface="Gotham HTF Book"/>
            </a:endParaRPr>
          </a:p>
          <a:p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Executive Order B-55-18</a:t>
            </a:r>
          </a:p>
          <a:p>
            <a:pPr lvl="1"/>
            <a:r>
              <a:rPr lang="en-US" sz="2200" dirty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S</a:t>
            </a:r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tatewide </a:t>
            </a:r>
            <a:r>
              <a:rPr lang="en-US" sz="2200" dirty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goal to achieve carbon neutrality (zero-net GHG emissions) by 2045 </a:t>
            </a:r>
          </a:p>
          <a:p>
            <a:pPr lvl="1"/>
            <a:r>
              <a:rPr lang="en-US" sz="2200" dirty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M</a:t>
            </a:r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aintain </a:t>
            </a:r>
            <a:r>
              <a:rPr lang="en-US" sz="2200" dirty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net negative emissions </a:t>
            </a:r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thereafter</a:t>
            </a:r>
          </a:p>
          <a:p>
            <a:pPr marL="457200" lvl="1" indent="0">
              <a:buNone/>
            </a:pPr>
            <a:endParaRPr lang="en-US" sz="1400" dirty="0">
              <a:solidFill>
                <a:schemeClr val="accent1">
                  <a:lumMod val="75000"/>
                </a:schemeClr>
              </a:solidFill>
              <a:cs typeface="Gotham HTF Book"/>
            </a:endParaRPr>
          </a:p>
          <a:p>
            <a:r>
              <a:rPr lang="en-US" sz="2400" dirty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Hosted Global Climate Action Summit</a:t>
            </a:r>
            <a:endParaRPr lang="en-US" sz="2400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en-US" sz="2400" dirty="0" smtClean="0">
              <a:solidFill>
                <a:schemeClr val="accent1">
                  <a:lumMod val="75000"/>
                </a:schemeClr>
              </a:solidFill>
              <a:cs typeface="Gotham HTF Book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22370" y="2320710"/>
            <a:ext cx="2887521" cy="4018084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0944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solidFill>
                  <a:schemeClr val="accent1">
                    <a:lumMod val="75000"/>
                  </a:schemeClr>
                </a:solidFill>
              </a:rPr>
              <a:t>California’s Electricity Sector </a:t>
            </a:r>
            <a:r>
              <a:rPr lang="en-US" sz="3200" b="1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en-US" sz="3200" b="1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en-US" sz="3200" b="1" dirty="0" smtClean="0">
                <a:solidFill>
                  <a:schemeClr val="accent1">
                    <a:lumMod val="75000"/>
                  </a:schemeClr>
                </a:solidFill>
              </a:rPr>
              <a:t>Leads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</a:rPr>
              <a:t>the Way</a:t>
            </a:r>
            <a:endParaRPr lang="en-US" sz="3200" dirty="0">
              <a:solidFill>
                <a:schemeClr val="accent1">
                  <a:lumMod val="50000"/>
                </a:schemeClr>
              </a:solidFill>
              <a:latin typeface="Gotham HTF Book"/>
              <a:cs typeface="Gotham HTF Book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304800" y="1712686"/>
            <a:ext cx="8382000" cy="2171291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3100" dirty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E</a:t>
            </a:r>
            <a:r>
              <a:rPr lang="en-US" sz="31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lectricity sector GHG emissions in 2016 were </a:t>
            </a:r>
            <a:r>
              <a:rPr lang="en-US" sz="3100" b="1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37.6% below </a:t>
            </a:r>
            <a:r>
              <a:rPr lang="en-US" sz="31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1990 levels </a:t>
            </a:r>
          </a:p>
          <a:p>
            <a:pPr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31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Electricity sector accounted for only 16% of statewide emissions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1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In 2017, 32% of electricity served from renewables 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	</a:t>
            </a:r>
            <a:endParaRPr lang="en-US" sz="2000" dirty="0">
              <a:solidFill>
                <a:schemeClr val="accent1">
                  <a:lumMod val="75000"/>
                </a:schemeClr>
              </a:solidFill>
              <a:cs typeface="Gotham HTF Book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6</a:t>
            </a:fld>
            <a:endParaRPr lang="en-US"/>
          </a:p>
        </p:txBody>
      </p:sp>
      <p:pic>
        <p:nvPicPr>
          <p:cNvPr id="6" name="Picture 5" descr="cid:fae28f56-284e-40dd-81da-1ff2b7c2b740"/>
          <p:cNvPicPr/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9370" y="3883977"/>
            <a:ext cx="5049520" cy="265493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Box 6"/>
          <p:cNvSpPr txBox="1"/>
          <p:nvPr/>
        </p:nvSpPr>
        <p:spPr>
          <a:xfrm>
            <a:off x="653143" y="4281714"/>
            <a:ext cx="237168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36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% of state’s renewable 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generation was solar in 2017</a:t>
            </a:r>
            <a:endParaRPr lang="en-US" sz="2400" dirty="0">
              <a:solidFill>
                <a:schemeClr val="accent1">
                  <a:lumMod val="75000"/>
                </a:schemeClr>
              </a:solidFill>
              <a:cs typeface="Gotham HTF Book"/>
            </a:endParaRPr>
          </a:p>
        </p:txBody>
      </p:sp>
    </p:spTree>
    <p:extLst>
      <p:ext uri="{BB962C8B-B14F-4D97-AF65-F5344CB8AC3E}">
        <p14:creationId xmlns:p14="http://schemas.microsoft.com/office/powerpoint/2010/main" val="3500203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solidFill>
                  <a:schemeClr val="accent1">
                    <a:lumMod val="75000"/>
                  </a:schemeClr>
                </a:solidFill>
              </a:rPr>
              <a:t>Increasing Flexibility to Integrate </a:t>
            </a:r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More </a:t>
            </a:r>
            <a:r>
              <a:rPr lang="en-US" sz="3600" b="1" dirty="0">
                <a:solidFill>
                  <a:schemeClr val="accent1">
                    <a:lumMod val="75000"/>
                  </a:schemeClr>
                </a:solidFill>
              </a:rPr>
              <a:t>Renewables</a:t>
            </a:r>
            <a:endParaRPr lang="en-US" sz="3600" dirty="0">
              <a:solidFill>
                <a:schemeClr val="accent1">
                  <a:lumMod val="50000"/>
                </a:schemeClr>
              </a:solidFill>
              <a:latin typeface="Gotham HTF Book"/>
              <a:cs typeface="Gotham HTF Book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202223" y="2047165"/>
            <a:ext cx="5591907" cy="4600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Some gains in flexibility since 2017</a:t>
            </a:r>
          </a:p>
          <a:p>
            <a:pPr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Multiple tools are 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needed: </a:t>
            </a:r>
          </a:p>
          <a:p>
            <a:pPr lvl="1">
              <a:lnSpc>
                <a:spcPct val="110000"/>
              </a:lnSpc>
              <a:spcAft>
                <a:spcPts val="1200"/>
              </a:spcAft>
            </a:pPr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Performance </a:t>
            </a:r>
            <a:r>
              <a:rPr lang="en-US" sz="2200" dirty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standards for inverter-connected solar and wind power plants</a:t>
            </a:r>
          </a:p>
          <a:p>
            <a:pPr lvl="1">
              <a:lnSpc>
                <a:spcPct val="110000"/>
              </a:lnSpc>
              <a:spcAft>
                <a:spcPts val="1200"/>
              </a:spcAft>
            </a:pPr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Energy storage </a:t>
            </a:r>
          </a:p>
          <a:p>
            <a:pPr lvl="1">
              <a:lnSpc>
                <a:spcPct val="110000"/>
              </a:lnSpc>
              <a:spcAft>
                <a:spcPts val="1200"/>
              </a:spcAft>
            </a:pPr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Grid regionalization </a:t>
            </a:r>
          </a:p>
          <a:p>
            <a:pPr lvl="1">
              <a:lnSpc>
                <a:spcPct val="110000"/>
              </a:lnSpc>
              <a:spcAft>
                <a:spcPts val="1200"/>
              </a:spcAft>
            </a:pPr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Increasing </a:t>
            </a:r>
            <a:r>
              <a:rPr lang="en-US" sz="2200" dirty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flexibility of </a:t>
            </a:r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loads</a:t>
            </a:r>
            <a:endParaRPr lang="en-US" sz="2200" dirty="0">
              <a:solidFill>
                <a:schemeClr val="accent1">
                  <a:lumMod val="75000"/>
                </a:schemeClr>
              </a:solidFill>
              <a:cs typeface="Gotham HTF Book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94130" y="2429973"/>
            <a:ext cx="2924908" cy="3994155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0013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solidFill>
                  <a:schemeClr val="accent1">
                    <a:lumMod val="75000"/>
                  </a:schemeClr>
                </a:solidFill>
                <a:latin typeface="Gotham HTF Medium"/>
                <a:cs typeface="Gotham HTF Medium"/>
              </a:rPr>
              <a:t>A Changing Electricity Market</a:t>
            </a:r>
            <a:endParaRPr lang="en-US" sz="3600" dirty="0">
              <a:solidFill>
                <a:schemeClr val="accent1">
                  <a:lumMod val="75000"/>
                </a:schemeClr>
              </a:solidFill>
              <a:latin typeface="Gotham HTF Medium"/>
              <a:cs typeface="Gotham HTF Medium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341194" y="1937984"/>
            <a:ext cx="3957852" cy="46964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Household choices about energy are increasing, such as:</a:t>
            </a:r>
          </a:p>
          <a:p>
            <a:pPr lvl="1">
              <a:lnSpc>
                <a:spcPct val="110000"/>
              </a:lnSpc>
              <a:spcBef>
                <a:spcPts val="0"/>
              </a:spcBef>
            </a:pPr>
            <a:r>
              <a:rPr lang="en-US" sz="2200" dirty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Self generation</a:t>
            </a:r>
          </a:p>
          <a:p>
            <a:pPr lvl="1">
              <a:lnSpc>
                <a:spcPct val="110000"/>
              </a:lnSpc>
              <a:spcAft>
                <a:spcPts val="1200"/>
              </a:spcAft>
            </a:pPr>
            <a:r>
              <a:rPr lang="en-US" sz="2200" dirty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Community choice aggregators</a:t>
            </a:r>
          </a:p>
          <a:p>
            <a:pPr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New opportunities and questions</a:t>
            </a:r>
            <a:endParaRPr lang="en-US" sz="2400" dirty="0">
              <a:solidFill>
                <a:schemeClr val="accent1">
                  <a:lumMod val="75000"/>
                </a:schemeClr>
              </a:solidFill>
              <a:cs typeface="Gotham HTF Book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8</a:t>
            </a:fld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0111" y="3289111"/>
            <a:ext cx="4196689" cy="2797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426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California’s </a:t>
            </a:r>
            <a:r>
              <a:rPr lang="en-US" sz="3600" b="1" dirty="0">
                <a:solidFill>
                  <a:schemeClr val="accent1">
                    <a:lumMod val="75000"/>
                  </a:schemeClr>
                </a:solidFill>
              </a:rPr>
              <a:t>Energy </a:t>
            </a:r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Demand </a:t>
            </a:r>
            <a:r>
              <a:rPr lang="en-US" sz="3600" b="1" dirty="0">
                <a:solidFill>
                  <a:schemeClr val="accent1">
                    <a:lumMod val="75000"/>
                  </a:schemeClr>
                </a:solidFill>
              </a:rPr>
              <a:t>Forecast is </a:t>
            </a:r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Evolving</a:t>
            </a:r>
            <a:endParaRPr lang="en-US" sz="3600" dirty="0">
              <a:solidFill>
                <a:schemeClr val="accent1">
                  <a:lumMod val="50000"/>
                </a:schemeClr>
              </a:solidFill>
              <a:latin typeface="Gotham HTF Book"/>
              <a:cs typeface="Gotham HTF Book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202223" y="2019869"/>
            <a:ext cx="5591907" cy="46282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Update to forecast in </a:t>
            </a:r>
            <a:r>
              <a:rPr lang="en-US" sz="2400" i="1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2017 IEPR 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will include refreshed projections of:</a:t>
            </a:r>
          </a:p>
          <a:p>
            <a:pPr lvl="1">
              <a:lnSpc>
                <a:spcPct val="110000"/>
              </a:lnSpc>
            </a:pPr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Solar </a:t>
            </a:r>
            <a:r>
              <a:rPr lang="en-US" sz="2200" dirty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photovoltaic system </a:t>
            </a:r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adoptions</a:t>
            </a:r>
            <a:endParaRPr lang="en-US" sz="2200" dirty="0">
              <a:solidFill>
                <a:schemeClr val="accent1">
                  <a:lumMod val="75000"/>
                </a:schemeClr>
              </a:solidFill>
              <a:cs typeface="Gotham HTF Book"/>
            </a:endParaRPr>
          </a:p>
          <a:p>
            <a:pPr lvl="1">
              <a:lnSpc>
                <a:spcPct val="110000"/>
              </a:lnSpc>
            </a:pPr>
            <a:r>
              <a:rPr lang="en-US" sz="2200" dirty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P</a:t>
            </a:r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lug-in </a:t>
            </a:r>
            <a:r>
              <a:rPr lang="en-US" sz="2200" dirty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electric vehicle </a:t>
            </a:r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adoptions</a:t>
            </a:r>
            <a:endParaRPr lang="en-US" sz="2200" dirty="0">
              <a:solidFill>
                <a:schemeClr val="accent1">
                  <a:lumMod val="75000"/>
                </a:schemeClr>
              </a:solidFill>
              <a:cs typeface="Gotham HTF Book"/>
            </a:endParaRPr>
          </a:p>
          <a:p>
            <a:pPr lvl="1">
              <a:lnSpc>
                <a:spcPct val="110000"/>
              </a:lnSpc>
            </a:pPr>
            <a:r>
              <a:rPr lang="en-US" sz="2200" dirty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C</a:t>
            </a:r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ommunity </a:t>
            </a:r>
            <a:r>
              <a:rPr lang="en-US" sz="2200" dirty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choice </a:t>
            </a:r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aggregators</a:t>
            </a:r>
            <a:endParaRPr lang="en-US" sz="2200" dirty="0">
              <a:solidFill>
                <a:schemeClr val="accent1">
                  <a:lumMod val="75000"/>
                </a:schemeClr>
              </a:solidFill>
              <a:cs typeface="Gotham HTF Book"/>
            </a:endParaRPr>
          </a:p>
          <a:p>
            <a:pPr lvl="1">
              <a:lnSpc>
                <a:spcPct val="110000"/>
              </a:lnSpc>
              <a:spcAft>
                <a:spcPts val="1200"/>
              </a:spcAft>
            </a:pPr>
            <a:r>
              <a:rPr lang="en-US" sz="2200" dirty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T</a:t>
            </a:r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ime-of-use </a:t>
            </a:r>
            <a:r>
              <a:rPr lang="en-US" sz="2200" dirty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rate </a:t>
            </a:r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impacts</a:t>
            </a:r>
            <a:endParaRPr lang="en-US" sz="2200" dirty="0">
              <a:solidFill>
                <a:schemeClr val="accent1">
                  <a:lumMod val="75000"/>
                </a:schemeClr>
              </a:solidFill>
              <a:cs typeface="Gotham HTF Book"/>
            </a:endParaRPr>
          </a:p>
          <a:p>
            <a:pPr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Monthly peak loads as well as forecasts of consumption and annual peak load</a:t>
            </a:r>
          </a:p>
          <a:p>
            <a:pPr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Proposed adoption January 2019</a:t>
            </a:r>
            <a:endParaRPr lang="en-US" sz="2400" dirty="0">
              <a:solidFill>
                <a:schemeClr val="accent1">
                  <a:lumMod val="75000"/>
                </a:schemeClr>
              </a:solidFill>
              <a:cs typeface="Gotham HTF Book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9</a:t>
            </a:fld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5914" y="1786697"/>
            <a:ext cx="2949088" cy="154335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2119" y="3420678"/>
            <a:ext cx="2122883" cy="159481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1208" y="5106120"/>
            <a:ext cx="2421822" cy="1615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8409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solidFill>
                  <a:schemeClr val="accent1">
                    <a:lumMod val="75000"/>
                  </a:schemeClr>
                </a:solidFill>
              </a:rPr>
              <a:t>Decarbonizing Buildings</a:t>
            </a:r>
            <a:endParaRPr lang="en-US" sz="3600" dirty="0">
              <a:solidFill>
                <a:schemeClr val="accent1">
                  <a:lumMod val="50000"/>
                </a:schemeClr>
              </a:solidFill>
              <a:latin typeface="Gotham HTF Book"/>
              <a:cs typeface="Gotham HTF Book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202223" y="2589154"/>
            <a:ext cx="5591907" cy="42409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Emissions from buildings are second only to transportation</a:t>
            </a:r>
          </a:p>
          <a:p>
            <a:pPr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Need to move to </a:t>
            </a:r>
            <a:r>
              <a:rPr lang="en-US" sz="2400" b="1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zero-emission buildings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Electrification is a key strategy, coupled with load management strategies</a:t>
            </a:r>
            <a:endParaRPr lang="en-US" sz="2200" dirty="0">
              <a:solidFill>
                <a:schemeClr val="accent1">
                  <a:lumMod val="75000"/>
                </a:schemeClr>
              </a:solidFill>
              <a:cs typeface="Gotham HTF Book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59352" y="2327275"/>
            <a:ext cx="3019425" cy="4029075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4648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 b="1" dirty="0">
                <a:solidFill>
                  <a:schemeClr val="accent1">
                    <a:lumMod val="75000"/>
                  </a:schemeClr>
                </a:solidFill>
              </a:rPr>
              <a:t>Energy </a:t>
            </a:r>
            <a:r>
              <a:rPr lang="en-US" sz="4000" b="1" dirty="0" smtClean="0">
                <a:solidFill>
                  <a:schemeClr val="accent1">
                    <a:lumMod val="75000"/>
                  </a:schemeClr>
                </a:solidFill>
              </a:rPr>
              <a:t>Efficiency </a:t>
            </a:r>
            <a:br>
              <a:rPr lang="en-US" sz="4000" b="1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en-US" sz="4000" b="1" dirty="0" smtClean="0">
                <a:solidFill>
                  <a:schemeClr val="accent1">
                    <a:lumMod val="75000"/>
                  </a:schemeClr>
                </a:solidFill>
              </a:rPr>
              <a:t>Doubling Savings by 2030</a:t>
            </a:r>
            <a:endParaRPr lang="en-US" sz="4000" dirty="0">
              <a:solidFill>
                <a:schemeClr val="accent1">
                  <a:lumMod val="50000"/>
                </a:schemeClr>
              </a:solidFill>
              <a:latin typeface="Gotham HTF Book"/>
              <a:cs typeface="Gotham HTF Book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202223" y="1924334"/>
            <a:ext cx="5591907" cy="47237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6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Opportunities for EE investments are precious and have long-term effects</a:t>
            </a:r>
            <a:endParaRPr lang="en-US" sz="2600" dirty="0">
              <a:solidFill>
                <a:schemeClr val="accent1">
                  <a:lumMod val="75000"/>
                </a:schemeClr>
              </a:solidFill>
              <a:cs typeface="Gotham HTF Book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Agriculture and industrial sectors are promising</a:t>
            </a:r>
          </a:p>
          <a:p>
            <a:pPr lvl="1">
              <a:lnSpc>
                <a:spcPct val="120000"/>
              </a:lnSpc>
            </a:pPr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Account </a:t>
            </a:r>
            <a:r>
              <a:rPr lang="en-US" sz="2200" dirty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for about </a:t>
            </a:r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25</a:t>
            </a:r>
            <a:r>
              <a:rPr lang="en-US" sz="2200" dirty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% of state energy </a:t>
            </a:r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consumption</a:t>
            </a:r>
            <a:endParaRPr lang="en-US" sz="2400" dirty="0">
              <a:solidFill>
                <a:schemeClr val="accent1">
                  <a:lumMod val="75000"/>
                </a:schemeClr>
              </a:solidFill>
              <a:cs typeface="Gotham HTF Book"/>
            </a:endParaRPr>
          </a:p>
          <a:p>
            <a:pPr>
              <a:lnSpc>
                <a:spcPct val="120000"/>
              </a:lnSpc>
            </a:pPr>
            <a:r>
              <a:rPr lang="en-US" sz="26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Building standards adopted in 2018</a:t>
            </a:r>
          </a:p>
          <a:p>
            <a:pPr lvl="1">
              <a:lnSpc>
                <a:spcPct val="120000"/>
              </a:lnSpc>
            </a:pPr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Require solar on new homes beginning in 2020</a:t>
            </a:r>
          </a:p>
          <a:p>
            <a:pPr lvl="1">
              <a:lnSpc>
                <a:spcPct val="120000"/>
              </a:lnSpc>
            </a:pPr>
            <a:endParaRPr lang="en-US" sz="2200" dirty="0" smtClean="0">
              <a:solidFill>
                <a:schemeClr val="accent1">
                  <a:lumMod val="75000"/>
                </a:schemeClr>
              </a:solidFill>
              <a:cs typeface="Gotham HTF Book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7248" y="2095001"/>
            <a:ext cx="2850906" cy="4124862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0330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solidFill>
                  <a:schemeClr val="accent1">
                    <a:lumMod val="75000"/>
                  </a:schemeClr>
                </a:solidFill>
              </a:rPr>
              <a:t>Increasing Access to </a:t>
            </a:r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Clean </a:t>
            </a:r>
            <a:r>
              <a:rPr lang="en-US" sz="3600" b="1" dirty="0">
                <a:solidFill>
                  <a:schemeClr val="accent1">
                    <a:lumMod val="75000"/>
                  </a:schemeClr>
                </a:solidFill>
              </a:rPr>
              <a:t>Energy Benefits</a:t>
            </a:r>
            <a:endParaRPr lang="en-US" sz="3600" dirty="0">
              <a:solidFill>
                <a:schemeClr val="accent1">
                  <a:lumMod val="50000"/>
                </a:schemeClr>
              </a:solidFill>
              <a:latin typeface="Gotham HTF Book"/>
              <a:cs typeface="Gotham HTF Book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202223" y="1992573"/>
            <a:ext cx="7194864" cy="46555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Progress implementing the Barriers Study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Energy Commission:</a:t>
            </a:r>
          </a:p>
          <a:p>
            <a:pPr lvl="1">
              <a:lnSpc>
                <a:spcPct val="110000"/>
              </a:lnSpc>
            </a:pPr>
            <a:r>
              <a:rPr lang="en-US" sz="2200" dirty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Energy Equity Indicators </a:t>
            </a:r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webpage</a:t>
            </a:r>
          </a:p>
          <a:p>
            <a:pPr lvl="1">
              <a:lnSpc>
                <a:spcPct val="110000"/>
              </a:lnSpc>
              <a:spcAft>
                <a:spcPts val="1200"/>
              </a:spcAft>
            </a:pPr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Draft </a:t>
            </a:r>
            <a:r>
              <a:rPr lang="en-US" sz="2200" i="1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Clean Energy in Low-Income Multifamily      Buildings Action Plan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California Air Resources Board:</a:t>
            </a:r>
          </a:p>
          <a:p>
            <a:pPr lvl="1">
              <a:lnSpc>
                <a:spcPct val="110000"/>
              </a:lnSpc>
            </a:pPr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One-Stop-Shop Pilot Project</a:t>
            </a:r>
            <a:endParaRPr lang="en-US" sz="2200" dirty="0">
              <a:solidFill>
                <a:schemeClr val="accent1">
                  <a:lumMod val="75000"/>
                </a:schemeClr>
              </a:solidFill>
              <a:cs typeface="Gotham HTF Book"/>
            </a:endParaRPr>
          </a:p>
          <a:p>
            <a:pPr lvl="1">
              <a:lnSpc>
                <a:spcPct val="110000"/>
              </a:lnSpc>
            </a:pPr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Low-Carbon Transportation </a:t>
            </a:r>
          </a:p>
          <a:p>
            <a:pPr marL="457200" lvl="1" indent="0">
              <a:spcBef>
                <a:spcPts val="0"/>
              </a:spcBef>
              <a:buNone/>
            </a:pPr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Equity Projects</a:t>
            </a:r>
            <a:endParaRPr lang="en-US" sz="2400" dirty="0">
              <a:solidFill>
                <a:schemeClr val="accent1">
                  <a:lumMod val="75000"/>
                </a:schemeClr>
              </a:solidFill>
              <a:cs typeface="Gotham HTF Book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12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9712" y="4207312"/>
            <a:ext cx="4151324" cy="207566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23072" y="1558451"/>
            <a:ext cx="2187964" cy="2508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115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solidFill>
                  <a:schemeClr val="accent1">
                    <a:lumMod val="75000"/>
                  </a:schemeClr>
                </a:solidFill>
              </a:rPr>
              <a:t>Maintaining Energy Reliability </a:t>
            </a:r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in Southern California</a:t>
            </a:r>
            <a:endParaRPr lang="en-US" sz="3600" dirty="0">
              <a:solidFill>
                <a:schemeClr val="accent1">
                  <a:lumMod val="75000"/>
                </a:schemeClr>
              </a:solidFill>
              <a:latin typeface="Gotham HTF Medium"/>
              <a:cs typeface="Gotham HTF Medium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202223" y="1883391"/>
            <a:ext cx="5591907" cy="4472959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Joint agency team: </a:t>
            </a:r>
          </a:p>
          <a:p>
            <a:pPr lvl="1">
              <a:lnSpc>
                <a:spcPct val="110000"/>
              </a:lnSpc>
              <a:spcBef>
                <a:spcPts val="0"/>
              </a:spcBef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Energy 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Commission</a:t>
            </a:r>
          </a:p>
          <a:p>
            <a:pPr lvl="1">
              <a:lnSpc>
                <a:spcPct val="110000"/>
              </a:lnSpc>
              <a:spcBef>
                <a:spcPts val="0"/>
              </a:spcBef>
            </a:pP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California Public Utilities Commission</a:t>
            </a:r>
          </a:p>
          <a:p>
            <a:pPr lvl="1">
              <a:spcBef>
                <a:spcPts val="0"/>
              </a:spcBef>
            </a:pP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California 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Independent System 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Operator</a:t>
            </a:r>
          </a:p>
          <a:p>
            <a:pPr lvl="1">
              <a:spcBef>
                <a:spcPts val="0"/>
              </a:spcBef>
              <a:spcAft>
                <a:spcPts val="1200"/>
              </a:spcAft>
            </a:pP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LADWP 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in Aliso Canyon effort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Closure of San 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Onofre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 Nuclear Generation Station and of coastal power plants</a:t>
            </a:r>
          </a:p>
          <a:p>
            <a:pPr lvl="1">
              <a:spcBef>
                <a:spcPts val="0"/>
              </a:spcBef>
              <a:spcAft>
                <a:spcPts val="1200"/>
              </a:spcAft>
            </a:pP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Watching Mesa Loop-in project</a:t>
            </a:r>
          </a:p>
          <a:p>
            <a:pPr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Massive leak at Aliso Canyon natural gas storage 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facility and pipeline outages</a:t>
            </a:r>
            <a:endParaRPr lang="en-US" sz="2400" dirty="0">
              <a:solidFill>
                <a:schemeClr val="accent1">
                  <a:lumMod val="75000"/>
                </a:schemeClr>
              </a:solidFill>
              <a:cs typeface="Gotham HTF Book"/>
            </a:endParaRPr>
          </a:p>
          <a:p>
            <a:pPr lvl="1">
              <a:spcBef>
                <a:spcPts val="0"/>
              </a:spcBef>
              <a:spcAft>
                <a:spcPts val="1200"/>
              </a:spcAft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System more constrained than in 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2017</a:t>
            </a:r>
            <a:endParaRPr lang="en-US" sz="2400" dirty="0">
              <a:solidFill>
                <a:schemeClr val="accent1">
                  <a:lumMod val="75000"/>
                </a:schemeClr>
              </a:solidFill>
              <a:cs typeface="Gotham HTF Book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29337" y="2270668"/>
            <a:ext cx="2679456" cy="3698404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1976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Gotham HTF Medium"/>
                <a:cs typeface="Gotham HTF Medium"/>
              </a:rPr>
              <a:t>Commissioner Workshop 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Gotham HTF Medium"/>
                <a:cs typeface="Gotham HTF Medium"/>
              </a:rPr>
              <a:t>on the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Gotham HTF Medium"/>
                <a:cs typeface="Gotham HTF Medium"/>
              </a:rPr>
              <a:t/>
            </a:r>
            <a:br>
              <a:rPr lang="en-US" sz="2400" dirty="0">
                <a:solidFill>
                  <a:schemeClr val="accent1">
                    <a:lumMod val="75000"/>
                  </a:schemeClr>
                </a:solidFill>
                <a:latin typeface="Gotham HTF Medium"/>
                <a:cs typeface="Gotham HTF Medium"/>
              </a:rPr>
            </a:b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Gotham HTF Medium"/>
                <a:cs typeface="Gotham HTF Medium"/>
              </a:rPr>
              <a:t>Draft </a:t>
            </a:r>
            <a:r>
              <a:rPr lang="en-US" sz="2400" i="1" dirty="0">
                <a:solidFill>
                  <a:schemeClr val="accent1">
                    <a:lumMod val="75000"/>
                  </a:schemeClr>
                </a:solidFill>
                <a:latin typeface="Gotham HTF Medium"/>
                <a:cs typeface="Gotham HTF Medium"/>
              </a:rPr>
              <a:t>2018 IEPR Update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114300" y="1600201"/>
            <a:ext cx="9029700" cy="97594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000" dirty="0" smtClean="0">
                <a:solidFill>
                  <a:schemeClr val="accent1">
                    <a:lumMod val="50000"/>
                  </a:schemeClr>
                </a:solidFill>
                <a:latin typeface="Gotham HTF Book"/>
                <a:cs typeface="Gotham HTF Book"/>
              </a:rPr>
              <a:t>Thank you</a:t>
            </a:r>
            <a:endParaRPr lang="en-US" sz="4000" dirty="0">
              <a:solidFill>
                <a:schemeClr val="accent1">
                  <a:lumMod val="50000"/>
                </a:schemeClr>
              </a:solidFill>
              <a:latin typeface="Gotham HTF Book"/>
              <a:cs typeface="Gotham HTF Book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325316" y="2758710"/>
            <a:ext cx="4897315" cy="37499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Written comments due November 2</a:t>
            </a:r>
          </a:p>
          <a:p>
            <a:pPr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  <a:cs typeface="Gotham HTF Book"/>
              </a:rPr>
              <a:t>Final report will be released in January for a proposed adoption in February</a:t>
            </a:r>
          </a:p>
          <a:p>
            <a:pPr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en-US" sz="2400" dirty="0" smtClean="0">
              <a:solidFill>
                <a:schemeClr val="accent1">
                  <a:lumMod val="75000"/>
                </a:schemeClr>
              </a:solidFill>
              <a:cs typeface="Gotham HTF Book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14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9041" y="2908835"/>
            <a:ext cx="4135272" cy="2749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5710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Gotham HTF Medium"/>
                <a:cs typeface="Gotham HTF Medium"/>
              </a:rPr>
              <a:t>Commissioner Workshop on</a:t>
            </a:r>
            <a:br>
              <a:rPr lang="en-US" sz="2400" dirty="0">
                <a:solidFill>
                  <a:schemeClr val="accent1">
                    <a:lumMod val="75000"/>
                  </a:schemeClr>
                </a:solidFill>
                <a:latin typeface="Gotham HTF Medium"/>
                <a:cs typeface="Gotham HTF Medium"/>
              </a:rPr>
            </a:b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Gotham HTF Medium"/>
                <a:cs typeface="Gotham HTF Medium"/>
              </a:rPr>
              <a:t>Draft 2018 IEPR Update</a:t>
            </a:r>
            <a:endParaRPr lang="en-US" sz="2400" dirty="0">
              <a:solidFill>
                <a:schemeClr val="accent1">
                  <a:lumMod val="50000"/>
                </a:schemeClr>
              </a:solidFill>
              <a:latin typeface="Gotham HTF Medium"/>
              <a:cs typeface="Gotham HTF Medium"/>
            </a:endParaRPr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en-US" sz="2800" dirty="0" smtClean="0">
              <a:solidFill>
                <a:schemeClr val="accent1">
                  <a:lumMod val="75000"/>
                </a:schemeClr>
              </a:solidFill>
              <a:latin typeface="Gotham HTF Book"/>
              <a:cs typeface="Gotham HTF Book"/>
            </a:endParaRPr>
          </a:p>
          <a:p>
            <a:pPr marL="0" indent="0" algn="ctr">
              <a:buNone/>
            </a:pPr>
            <a:r>
              <a:rPr lang="en-US" sz="5400" dirty="0" smtClean="0">
                <a:solidFill>
                  <a:schemeClr val="accent1">
                    <a:lumMod val="75000"/>
                  </a:schemeClr>
                </a:solidFill>
                <a:latin typeface="Gotham HTF Book"/>
                <a:cs typeface="Gotham HTF Book"/>
              </a:rPr>
              <a:t>Public Comments</a:t>
            </a:r>
          </a:p>
          <a:p>
            <a:pPr marL="0" indent="0" algn="ctr">
              <a:buNone/>
            </a:pPr>
            <a:r>
              <a:rPr lang="en-US" sz="5400" dirty="0" smtClean="0">
                <a:solidFill>
                  <a:schemeClr val="accent1">
                    <a:lumMod val="75000"/>
                  </a:schemeClr>
                </a:solidFill>
                <a:latin typeface="Gotham HTF Book"/>
                <a:cs typeface="Gotham HTF Book"/>
              </a:rPr>
              <a:t>(3 min each)</a:t>
            </a:r>
            <a:endParaRPr lang="en-US" sz="5400" dirty="0">
              <a:solidFill>
                <a:schemeClr val="accent1">
                  <a:lumMod val="50000"/>
                </a:schemeClr>
              </a:solidFill>
              <a:latin typeface="Gotham HTF Book"/>
              <a:cs typeface="Gotham HTF Book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8124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Gotham HTF Medium"/>
                <a:cs typeface="Gotham HTF Medium"/>
              </a:rPr>
              <a:t>Commissioner Workshop on</a:t>
            </a:r>
            <a:br>
              <a:rPr lang="en-US" sz="2400" dirty="0">
                <a:solidFill>
                  <a:schemeClr val="accent1">
                    <a:lumMod val="75000"/>
                  </a:schemeClr>
                </a:solidFill>
                <a:latin typeface="Gotham HTF Medium"/>
                <a:cs typeface="Gotham HTF Medium"/>
              </a:rPr>
            </a:b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Gotham HTF Medium"/>
                <a:cs typeface="Gotham HTF Medium"/>
              </a:rPr>
              <a:t>Draft 2018 IEPR Update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56150"/>
          </a:xfrm>
        </p:spPr>
        <p:txBody>
          <a:bodyPr/>
          <a:lstStyle/>
          <a:p>
            <a:pPr marL="0" indent="0">
              <a:spcAft>
                <a:spcPts val="600"/>
              </a:spcAft>
              <a:buNone/>
              <a:defRPr/>
            </a:pPr>
            <a:r>
              <a:rPr lang="en-US" altLang="en-US" sz="2400" dirty="0">
                <a:solidFill>
                  <a:schemeClr val="tx2"/>
                </a:solidFill>
                <a:ea typeface="MS PGothic" pitchFamily="34" charset="-128"/>
              </a:rPr>
              <a:t>Written Comments due </a:t>
            </a:r>
            <a:r>
              <a:rPr lang="en-US" altLang="en-US" sz="2400" b="1" dirty="0" smtClean="0">
                <a:solidFill>
                  <a:schemeClr val="tx2"/>
                </a:solidFill>
                <a:ea typeface="MS PGothic" pitchFamily="34" charset="-128"/>
              </a:rPr>
              <a:t>Friday,</a:t>
            </a:r>
            <a:r>
              <a:rPr lang="en-US" altLang="en-US" sz="2400" dirty="0" smtClean="0">
                <a:solidFill>
                  <a:schemeClr val="tx2"/>
                </a:solidFill>
                <a:ea typeface="MS PGothic" pitchFamily="34" charset="-128"/>
              </a:rPr>
              <a:t> </a:t>
            </a:r>
            <a:r>
              <a:rPr lang="en-US" altLang="en-US" sz="2400" b="1" dirty="0" smtClean="0">
                <a:solidFill>
                  <a:schemeClr val="tx2"/>
                </a:solidFill>
                <a:ea typeface="MS PGothic" pitchFamily="34" charset="-128"/>
              </a:rPr>
              <a:t>November 2, </a:t>
            </a:r>
            <a:r>
              <a:rPr lang="en-US" altLang="en-US" sz="2400" b="1" dirty="0">
                <a:solidFill>
                  <a:schemeClr val="tx2"/>
                </a:solidFill>
                <a:ea typeface="MS PGothic" pitchFamily="34" charset="-128"/>
              </a:rPr>
              <a:t>2018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altLang="en-US" sz="2000" dirty="0">
                <a:solidFill>
                  <a:schemeClr val="tx2"/>
                </a:solidFill>
                <a:ea typeface="MS PGothic" pitchFamily="34" charset="-128"/>
              </a:rPr>
              <a:t>2018 IEPR Update is using e-filing: </a:t>
            </a:r>
          </a:p>
          <a:p>
            <a:pPr lvl="1">
              <a:buFont typeface="Arial" panose="020B0604020202020204" pitchFamily="34" charset="0"/>
              <a:buChar char="•"/>
              <a:defRPr/>
            </a:pPr>
            <a:r>
              <a:rPr lang="en-US" sz="2000" b="1" dirty="0">
                <a:solidFill>
                  <a:schemeClr val="tx2"/>
                </a:solidFill>
                <a:ea typeface="MS PGothic" pitchFamily="34" charset="-128"/>
              </a:rPr>
              <a:t>http://www.energy.ca.gov/2018_energypolicy/ </a:t>
            </a:r>
          </a:p>
          <a:p>
            <a:pPr lvl="1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altLang="en-US" sz="2000" dirty="0">
                <a:solidFill>
                  <a:schemeClr val="tx2"/>
                </a:solidFill>
                <a:ea typeface="MS PGothic" pitchFamily="34" charset="-128"/>
              </a:rPr>
              <a:t>Click on the “</a:t>
            </a:r>
            <a:r>
              <a:rPr lang="en-US" altLang="en-US" sz="2000" b="1" dirty="0">
                <a:solidFill>
                  <a:schemeClr val="tx2"/>
                </a:solidFill>
                <a:ea typeface="MS PGothic" pitchFamily="34" charset="-128"/>
              </a:rPr>
              <a:t>Submit e-Comment</a:t>
            </a:r>
            <a:r>
              <a:rPr lang="en-US" altLang="en-US" sz="2000" dirty="0">
                <a:solidFill>
                  <a:schemeClr val="tx2"/>
                </a:solidFill>
                <a:ea typeface="MS PGothic" pitchFamily="34" charset="-128"/>
              </a:rPr>
              <a:t>” link in the “Proceeding Information” box </a:t>
            </a:r>
          </a:p>
          <a:p>
            <a:pPr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en-US" altLang="en-US" sz="2000" dirty="0">
                <a:solidFill>
                  <a:schemeClr val="tx2"/>
                </a:solidFill>
                <a:ea typeface="MS PGothic" pitchFamily="34" charset="-128"/>
              </a:rPr>
              <a:t>Select </a:t>
            </a:r>
            <a:r>
              <a:rPr lang="en-US" sz="2000" dirty="0">
                <a:solidFill>
                  <a:schemeClr val="tx2"/>
                </a:solidFill>
                <a:ea typeface="MS PGothic" pitchFamily="34" charset="-128"/>
              </a:rPr>
              <a:t>No.</a:t>
            </a:r>
            <a:r>
              <a:rPr lang="en-US" sz="2000" b="1" dirty="0">
                <a:solidFill>
                  <a:schemeClr val="tx2"/>
                </a:solidFill>
                <a:ea typeface="MS PGothic" pitchFamily="34" charset="-128"/>
              </a:rPr>
              <a:t> </a:t>
            </a:r>
            <a:r>
              <a:rPr lang="en-US" sz="2000" b="1" dirty="0" smtClean="0">
                <a:solidFill>
                  <a:schemeClr val="tx2"/>
                </a:solidFill>
                <a:ea typeface="MS PGothic" pitchFamily="34" charset="-128"/>
              </a:rPr>
              <a:t>18-IEPR-01 – General/Scope</a:t>
            </a:r>
            <a:endParaRPr lang="en-US" sz="2000" b="1" dirty="0">
              <a:solidFill>
                <a:schemeClr val="tx2"/>
              </a:solidFill>
              <a:ea typeface="MS PGothic" pitchFamily="34" charset="-128"/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en-US" altLang="en-US" sz="2000" dirty="0">
                <a:solidFill>
                  <a:schemeClr val="tx2"/>
                </a:solidFill>
                <a:ea typeface="MS PGothic" pitchFamily="34" charset="-128"/>
              </a:rPr>
              <a:t>Enter your contact information and title of the comment</a:t>
            </a:r>
          </a:p>
          <a:p>
            <a:pPr lvl="1">
              <a:buFont typeface="Arial" panose="020B0604020202020204" pitchFamily="34" charset="0"/>
              <a:buChar char="•"/>
              <a:defRPr/>
            </a:pPr>
            <a:r>
              <a:rPr lang="en-US" altLang="en-US" sz="2000" dirty="0">
                <a:solidFill>
                  <a:schemeClr val="tx2"/>
                </a:solidFill>
                <a:ea typeface="MS PGothic" pitchFamily="34" charset="-128"/>
              </a:rPr>
              <a:t>Select </a:t>
            </a:r>
            <a:r>
              <a:rPr lang="en-US" altLang="en-US" sz="2000" dirty="0" smtClean="0">
                <a:solidFill>
                  <a:schemeClr val="tx2"/>
                </a:solidFill>
                <a:ea typeface="MS PGothic" pitchFamily="34" charset="-128"/>
              </a:rPr>
              <a:t>“</a:t>
            </a:r>
            <a:r>
              <a:rPr lang="en-US" altLang="en-US" sz="2000" b="1" dirty="0">
                <a:solidFill>
                  <a:schemeClr val="tx2"/>
                </a:solidFill>
                <a:ea typeface="MS PGothic" pitchFamily="34" charset="-128"/>
              </a:rPr>
              <a:t>IEPR Public Comments</a:t>
            </a:r>
            <a:r>
              <a:rPr lang="en-US" altLang="en-US" sz="2000" dirty="0">
                <a:solidFill>
                  <a:schemeClr val="tx2"/>
                </a:solidFill>
                <a:ea typeface="MS PGothic" pitchFamily="34" charset="-128"/>
              </a:rPr>
              <a:t>” for subject</a:t>
            </a:r>
          </a:p>
          <a:p>
            <a:pPr lvl="1">
              <a:buFont typeface="Arial" panose="020B0604020202020204" pitchFamily="34" charset="0"/>
              <a:buChar char="•"/>
              <a:defRPr/>
            </a:pPr>
            <a:r>
              <a:rPr lang="en-US" altLang="en-US" sz="2000" dirty="0">
                <a:solidFill>
                  <a:schemeClr val="tx2"/>
                </a:solidFill>
                <a:ea typeface="MS PGothic" pitchFamily="34" charset="-128"/>
              </a:rPr>
              <a:t>You may include comments in the box titled “comment text” or attach a file with your comments</a:t>
            </a:r>
          </a:p>
          <a:p>
            <a:pPr lvl="1">
              <a:buFont typeface="Arial" panose="020B0604020202020204" pitchFamily="34" charset="0"/>
              <a:buChar char="•"/>
              <a:defRPr/>
            </a:pPr>
            <a:r>
              <a:rPr lang="en-US" altLang="en-US" sz="2000" dirty="0">
                <a:solidFill>
                  <a:schemeClr val="tx2"/>
                </a:solidFill>
                <a:ea typeface="MS PGothic" pitchFamily="34" charset="-128"/>
              </a:rPr>
              <a:t>Attached comments must be in a Microsoft® Word (.doc, .</a:t>
            </a:r>
            <a:r>
              <a:rPr lang="en-US" altLang="en-US" sz="2000" dirty="0" err="1">
                <a:solidFill>
                  <a:schemeClr val="tx2"/>
                </a:solidFill>
                <a:ea typeface="MS PGothic" pitchFamily="34" charset="-128"/>
              </a:rPr>
              <a:t>docx</a:t>
            </a:r>
            <a:r>
              <a:rPr lang="en-US" altLang="en-US" sz="2000" dirty="0">
                <a:solidFill>
                  <a:schemeClr val="tx2"/>
                </a:solidFill>
                <a:ea typeface="MS PGothic" pitchFamily="34" charset="-128"/>
              </a:rPr>
              <a:t>) or Adobe® Acrobat® (.pdf) formatted file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821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1432</TotalTime>
  <Words>728</Words>
  <Application>Microsoft Office PowerPoint</Application>
  <PresentationFormat>On-screen Show (4:3)</PresentationFormat>
  <Paragraphs>143</Paragraphs>
  <Slides>16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MS PGothic</vt:lpstr>
      <vt:lpstr>Arial</vt:lpstr>
      <vt:lpstr>Calibri</vt:lpstr>
      <vt:lpstr>Gotham HTF Book</vt:lpstr>
      <vt:lpstr>Gotham HTF Medium</vt:lpstr>
      <vt:lpstr>Office Theme</vt:lpstr>
      <vt:lpstr> </vt:lpstr>
      <vt:lpstr>2018 IEPR Update Process</vt:lpstr>
      <vt:lpstr>Impacts of Climate Change</vt:lpstr>
      <vt:lpstr>          California Leadership to Reduce GHG Emissions</vt:lpstr>
      <vt:lpstr>    California Leadership to Reduce  GHG Emissions – Sept. 2018</vt:lpstr>
      <vt:lpstr>California’s Electricity Sector  Leads the Way</vt:lpstr>
      <vt:lpstr>Increasing Flexibility to Integrate  More Renewables</vt:lpstr>
      <vt:lpstr>A Changing Electricity Market</vt:lpstr>
      <vt:lpstr>California’s Energy  Demand Forecast is Evolving</vt:lpstr>
      <vt:lpstr>Decarbonizing Buildings</vt:lpstr>
      <vt:lpstr>Energy Efficiency  Doubling Savings by 2030</vt:lpstr>
      <vt:lpstr>Increasing Access to  Clean Energy Benefits</vt:lpstr>
      <vt:lpstr>Maintaining Energy Reliability  in Southern California</vt:lpstr>
      <vt:lpstr>Commissioner Workshop on the Draft 2018 IEPR Update</vt:lpstr>
      <vt:lpstr>Commissioner Workshop on Draft 2018 IEPR Update</vt:lpstr>
      <vt:lpstr>Commissioner Workshop on Draft 2018 IEPR Update</vt:lpstr>
    </vt:vector>
  </TitlesOfParts>
  <Company>CEC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 Here</dc:title>
  <dc:creator>Bailey Wobschall</dc:creator>
  <cp:lastModifiedBy>Kravitz, Raquel@Energy</cp:lastModifiedBy>
  <cp:revision>108</cp:revision>
  <cp:lastPrinted>2018-10-18T17:40:11Z</cp:lastPrinted>
  <dcterms:created xsi:type="dcterms:W3CDTF">2017-05-04T20:00:37Z</dcterms:created>
  <dcterms:modified xsi:type="dcterms:W3CDTF">2018-10-18T19:23:49Z</dcterms:modified>
</cp:coreProperties>
</file>