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removePersonalInfoOnSave="1" saveSubsetFonts="1" autoCompressPictures="0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880" r:id="rId2"/>
    <p:sldId id="890" r:id="rId3"/>
    <p:sldId id="893" r:id="rId4"/>
    <p:sldId id="894" r:id="rId5"/>
    <p:sldId id="860" r:id="rId6"/>
    <p:sldId id="888" r:id="rId7"/>
    <p:sldId id="895" r:id="rId8"/>
    <p:sldId id="898" r:id="rId9"/>
    <p:sldId id="887" r:id="rId10"/>
    <p:sldId id="897" r:id="rId11"/>
    <p:sldId id="882" r:id="rId12"/>
  </p:sldIdLst>
  <p:sldSz cx="12192000" cy="6858000"/>
  <p:notesSz cx="7102475" cy="9388475"/>
  <p:custDataLst>
    <p:tags r:id="rId15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Erock CEC Alternatives to Diesel Workshop" id="{03B1DACC-41F8-45A8-B09E-A85607F9C279}">
          <p14:sldIdLst>
            <p14:sldId id="880"/>
            <p14:sldId id="890"/>
            <p14:sldId id="893"/>
            <p14:sldId id="894"/>
            <p14:sldId id="860"/>
            <p14:sldId id="888"/>
            <p14:sldId id="895"/>
            <p14:sldId id="898"/>
            <p14:sldId id="887"/>
            <p14:sldId id="897"/>
            <p14:sldId id="882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912" userDrawn="1">
          <p15:clr>
            <a:srgbClr val="A4A3A4"/>
          </p15:clr>
        </p15:guide>
        <p15:guide id="2" orient="horz" pos="4080" userDrawn="1">
          <p15:clr>
            <a:srgbClr val="A4A3A4"/>
          </p15:clr>
        </p15:guide>
        <p15:guide id="3" orient="horz" pos="288" userDrawn="1">
          <p15:clr>
            <a:srgbClr val="A4A3A4"/>
          </p15:clr>
        </p15:guide>
        <p15:guide id="4" orient="horz" pos="809" userDrawn="1">
          <p15:clr>
            <a:srgbClr val="A4A3A4"/>
          </p15:clr>
        </p15:guide>
        <p15:guide id="5" pos="3776" userDrawn="1">
          <p15:clr>
            <a:srgbClr val="A4A3A4"/>
          </p15:clr>
        </p15:guide>
        <p15:guide id="6" pos="384" userDrawn="1">
          <p15:clr>
            <a:srgbClr val="A4A3A4"/>
          </p15:clr>
        </p15:guide>
        <p15:guide id="7" pos="7296" userDrawn="1">
          <p15:clr>
            <a:srgbClr val="A4A3A4"/>
          </p15:clr>
        </p15:guide>
        <p15:guide id="8" pos="3904" userDrawn="1">
          <p15:clr>
            <a:srgbClr val="A4A3A4"/>
          </p15:clr>
        </p15:guide>
        <p15:guide id="9" orient="horz" pos="3168" userDrawn="1">
          <p15:clr>
            <a:srgbClr val="A4A3A4"/>
          </p15:clr>
        </p15:guide>
        <p15:guide id="10" orient="horz" pos="3888" userDrawn="1">
          <p15:clr>
            <a:srgbClr val="A4A3A4"/>
          </p15:clr>
        </p15:guide>
        <p15:guide id="11" orient="horz" pos="864" userDrawn="1">
          <p15:clr>
            <a:srgbClr val="A4A3A4"/>
          </p15:clr>
        </p15:guide>
        <p15:guide id="12" orient="horz" pos="110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76" userDrawn="1">
          <p15:clr>
            <a:srgbClr val="A4A3A4"/>
          </p15:clr>
        </p15:guide>
        <p15:guide id="2" pos="2407" userDrawn="1">
          <p15:clr>
            <a:srgbClr val="A4A3A4"/>
          </p15:clr>
        </p15:guide>
        <p15:guide id="3" orient="horz" pos="2957" userDrawn="1">
          <p15:clr>
            <a:srgbClr val="A4A3A4"/>
          </p15:clr>
        </p15:guide>
        <p15:guide id="4" pos="2237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4" name="Author" initials="A" lastIdx="0" clrIdx="3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9DF97"/>
    <a:srgbClr val="4E98A3"/>
    <a:srgbClr val="D5D10E"/>
    <a:srgbClr val="91C9FF"/>
    <a:srgbClr val="00467F"/>
    <a:srgbClr val="007396"/>
    <a:srgbClr val="4BACC6"/>
    <a:srgbClr val="AD6433"/>
    <a:srgbClr val="FFFFFF"/>
    <a:srgbClr val="00774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1348" autoAdjust="0"/>
    <p:restoredTop sz="86441" autoAdjust="0"/>
  </p:normalViewPr>
  <p:slideViewPr>
    <p:cSldViewPr showGuides="1">
      <p:cViewPr varScale="1">
        <p:scale>
          <a:sx n="59" d="100"/>
          <a:sy n="59" d="100"/>
        </p:scale>
        <p:origin x="78" y="948"/>
      </p:cViewPr>
      <p:guideLst>
        <p:guide orient="horz" pos="912"/>
        <p:guide orient="horz" pos="4080"/>
        <p:guide orient="horz" pos="288"/>
        <p:guide orient="horz" pos="809"/>
        <p:guide pos="3776"/>
        <p:guide pos="384"/>
        <p:guide pos="7296"/>
        <p:guide pos="3904"/>
        <p:guide orient="horz" pos="3168"/>
        <p:guide orient="horz" pos="3888"/>
        <p:guide orient="horz" pos="864"/>
        <p:guide orient="horz" pos="110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howGuides="1">
      <p:cViewPr varScale="1">
        <p:scale>
          <a:sx n="86" d="100"/>
          <a:sy n="86" d="100"/>
        </p:scale>
        <p:origin x="3800" y="76"/>
      </p:cViewPr>
      <p:guideLst>
        <p:guide orient="horz" pos="2876"/>
        <p:guide pos="2407"/>
        <p:guide orient="horz" pos="2957"/>
        <p:guide pos="2237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7" y="1"/>
            <a:ext cx="3077740" cy="469424"/>
          </a:xfrm>
          <a:prstGeom prst="rect">
            <a:avLst/>
          </a:prstGeom>
        </p:spPr>
        <p:txBody>
          <a:bodyPr vert="horz" lIns="94754" tIns="47377" rIns="94754" bIns="47377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3101" y="1"/>
            <a:ext cx="3077740" cy="469424"/>
          </a:xfrm>
          <a:prstGeom prst="rect">
            <a:avLst/>
          </a:prstGeom>
        </p:spPr>
        <p:txBody>
          <a:bodyPr vert="horz" lIns="94754" tIns="47377" rIns="94754" bIns="47377" rtlCol="0"/>
          <a:lstStyle>
            <a:lvl1pPr algn="r">
              <a:defRPr sz="1200"/>
            </a:lvl1pPr>
          </a:lstStyle>
          <a:p>
            <a:fld id="{28C05936-7032-471A-9AD0-681EC48AEF11}" type="datetimeFigureOut">
              <a:rPr lang="en-US" smtClean="0"/>
              <a:t>1/22/2021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7" y="8917426"/>
            <a:ext cx="3077740" cy="469424"/>
          </a:xfrm>
          <a:prstGeom prst="rect">
            <a:avLst/>
          </a:prstGeom>
        </p:spPr>
        <p:txBody>
          <a:bodyPr vert="horz" lIns="94754" tIns="47377" rIns="94754" bIns="47377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3101" y="8917426"/>
            <a:ext cx="3077740" cy="469424"/>
          </a:xfrm>
          <a:prstGeom prst="rect">
            <a:avLst/>
          </a:prstGeom>
        </p:spPr>
        <p:txBody>
          <a:bodyPr vert="horz" lIns="94754" tIns="47377" rIns="94754" bIns="47377" rtlCol="0" anchor="b"/>
          <a:lstStyle>
            <a:lvl1pPr algn="r">
              <a:defRPr sz="1200"/>
            </a:lvl1pPr>
          </a:lstStyle>
          <a:p>
            <a:fld id="{E308663B-4650-47B3-AE03-81814C3F1AE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08592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7" y="1"/>
            <a:ext cx="3077740" cy="469424"/>
          </a:xfrm>
          <a:prstGeom prst="rect">
            <a:avLst/>
          </a:prstGeom>
        </p:spPr>
        <p:txBody>
          <a:bodyPr vert="horz" lIns="94754" tIns="47377" rIns="94754" bIns="47377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101" y="1"/>
            <a:ext cx="3077740" cy="469424"/>
          </a:xfrm>
          <a:prstGeom prst="rect">
            <a:avLst/>
          </a:prstGeom>
        </p:spPr>
        <p:txBody>
          <a:bodyPr vert="horz" lIns="94754" tIns="47377" rIns="94754" bIns="47377" rtlCol="0"/>
          <a:lstStyle>
            <a:lvl1pPr algn="r">
              <a:defRPr sz="1200"/>
            </a:lvl1pPr>
          </a:lstStyle>
          <a:p>
            <a:fld id="{443FC7A6-98FF-4884-A7D2-10A44B7785EC}" type="datetimeFigureOut">
              <a:rPr lang="en-US" smtClean="0"/>
              <a:t>1/22/2021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704850"/>
            <a:ext cx="6257925" cy="3521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754" tIns="47377" rIns="94754" bIns="47377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248" y="4459527"/>
            <a:ext cx="5681980" cy="4224813"/>
          </a:xfrm>
          <a:prstGeom prst="rect">
            <a:avLst/>
          </a:prstGeom>
        </p:spPr>
        <p:txBody>
          <a:bodyPr vert="horz" lIns="94754" tIns="47377" rIns="94754" bIns="47377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7" y="8917426"/>
            <a:ext cx="3077740" cy="469424"/>
          </a:xfrm>
          <a:prstGeom prst="rect">
            <a:avLst/>
          </a:prstGeom>
        </p:spPr>
        <p:txBody>
          <a:bodyPr vert="horz" lIns="94754" tIns="47377" rIns="94754" bIns="47377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101" y="8917426"/>
            <a:ext cx="3077740" cy="469424"/>
          </a:xfrm>
          <a:prstGeom prst="rect">
            <a:avLst/>
          </a:prstGeom>
        </p:spPr>
        <p:txBody>
          <a:bodyPr vert="horz" lIns="94754" tIns="47377" rIns="94754" bIns="47377" rtlCol="0" anchor="b"/>
          <a:lstStyle>
            <a:lvl1pPr algn="r">
              <a:defRPr sz="1200"/>
            </a:lvl1pPr>
          </a:lstStyle>
          <a:p>
            <a:fld id="{9C7644D6-739D-4EE9-822B-582D8A71B24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05306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2275" y="704850"/>
            <a:ext cx="6257925" cy="35210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7644D6-739D-4EE9-822B-582D8A71B247}" type="slidenum">
              <a:rPr lang="en-US" smtClean="0"/>
              <a:t>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33592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7644D6-739D-4EE9-822B-582D8A71B247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1805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7644D6-739D-4EE9-822B-582D8A71B247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16372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2275" y="704850"/>
            <a:ext cx="6257925" cy="35210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7644D6-739D-4EE9-822B-582D8A71B247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40204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2275" y="704850"/>
            <a:ext cx="6257925" cy="35210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7644D6-739D-4EE9-822B-582D8A71B247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07112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2275" y="704850"/>
            <a:ext cx="6257925" cy="35210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7644D6-739D-4EE9-822B-582D8A71B247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99150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2275" y="704850"/>
            <a:ext cx="6257925" cy="35210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7644D6-739D-4EE9-822B-582D8A71B247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6474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2275" y="704850"/>
            <a:ext cx="6257925" cy="35210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7644D6-739D-4EE9-822B-582D8A71B247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15323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2275" y="704850"/>
            <a:ext cx="6257925" cy="35210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7644D6-739D-4EE9-822B-582D8A71B247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39708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7644D6-739D-4EE9-822B-582D8A71B247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80704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star&#10;&#10;Description automatically generated">
            <a:extLst>
              <a:ext uri="{FF2B5EF4-FFF2-40B4-BE49-F238E27FC236}">
                <a16:creationId xmlns:a16="http://schemas.microsoft.com/office/drawing/2014/main" id="{EE7B795B-B247-48C0-A3EA-EEDEA27A848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16143" t="16367"/>
          <a:stretch/>
        </p:blipFill>
        <p:spPr>
          <a:xfrm>
            <a:off x="0" y="-33130"/>
            <a:ext cx="12192000" cy="6897756"/>
          </a:xfrm>
          <a:prstGeom prst="rect">
            <a:avLst/>
          </a:prstGeom>
        </p:spPr>
      </p:pic>
      <p:sp>
        <p:nvSpPr>
          <p:cNvPr id="42" name="Rectangle 41">
            <a:extLst>
              <a:ext uri="{FF2B5EF4-FFF2-40B4-BE49-F238E27FC236}">
                <a16:creationId xmlns:a16="http://schemas.microsoft.com/office/drawing/2014/main" id="{1A319F21-7361-4808-A96C-CDC237359051}"/>
              </a:ext>
            </a:extLst>
          </p:cNvPr>
          <p:cNvSpPr/>
          <p:nvPr userDrawn="1"/>
        </p:nvSpPr>
        <p:spPr>
          <a:xfrm>
            <a:off x="0" y="-33130"/>
            <a:ext cx="12190784" cy="6904382"/>
          </a:xfrm>
          <a:prstGeom prst="rect">
            <a:avLst/>
          </a:prstGeom>
          <a:solidFill>
            <a:srgbClr val="FFFFFF">
              <a:alpha val="1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 err="1">
              <a:solidFill>
                <a:schemeClr val="tx1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21A8D048-0F1A-4CEF-8EFC-7ED8DDF3557C}"/>
              </a:ext>
            </a:extLst>
          </p:cNvPr>
          <p:cNvSpPr/>
          <p:nvPr userDrawn="1"/>
        </p:nvSpPr>
        <p:spPr>
          <a:xfrm>
            <a:off x="9160799" y="4926799"/>
            <a:ext cx="2380802" cy="15197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 err="1">
              <a:solidFill>
                <a:schemeClr val="tx1"/>
              </a:solidFill>
            </a:endParaRPr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A567AAC6-8797-4204-B241-A261C5430249}"/>
              </a:ext>
            </a:extLst>
          </p:cNvPr>
          <p:cNvCxnSpPr/>
          <p:nvPr userDrawn="1"/>
        </p:nvCxnSpPr>
        <p:spPr>
          <a:xfrm>
            <a:off x="457200" y="5537342"/>
            <a:ext cx="0" cy="81814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>
            <a:extLst>
              <a:ext uri="{FF2B5EF4-FFF2-40B4-BE49-F238E27FC236}">
                <a16:creationId xmlns:a16="http://schemas.microsoft.com/office/drawing/2014/main" id="{F9E72411-6C8C-4931-82B6-2AA616330CEA}"/>
              </a:ext>
            </a:extLst>
          </p:cNvPr>
          <p:cNvSpPr/>
          <p:nvPr userDrawn="1"/>
        </p:nvSpPr>
        <p:spPr>
          <a:xfrm>
            <a:off x="0" y="4926799"/>
            <a:ext cx="9064799" cy="1519780"/>
          </a:xfrm>
          <a:prstGeom prst="rect">
            <a:avLst/>
          </a:prstGeom>
          <a:solidFill>
            <a:srgbClr val="0073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 err="1">
              <a:solidFill>
                <a:schemeClr val="tx1"/>
              </a:solidFill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76E65E24-C833-45E6-BC42-2236AC207B3B}"/>
              </a:ext>
            </a:extLst>
          </p:cNvPr>
          <p:cNvSpPr/>
          <p:nvPr userDrawn="1"/>
        </p:nvSpPr>
        <p:spPr>
          <a:xfrm>
            <a:off x="11637601" y="4926799"/>
            <a:ext cx="553183" cy="1519780"/>
          </a:xfrm>
          <a:prstGeom prst="rect">
            <a:avLst/>
          </a:prstGeom>
          <a:solidFill>
            <a:srgbClr val="0073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 err="1">
              <a:solidFill>
                <a:schemeClr val="tx1"/>
              </a:solidFill>
            </a:endParaRPr>
          </a:p>
        </p:txBody>
      </p:sp>
      <p:pic>
        <p:nvPicPr>
          <p:cNvPr id="4" name="Picture 3" descr="Logo, company name&#10;&#10;Description automatically generated">
            <a:extLst>
              <a:ext uri="{FF2B5EF4-FFF2-40B4-BE49-F238E27FC236}">
                <a16:creationId xmlns:a16="http://schemas.microsoft.com/office/drawing/2014/main" id="{F01198F0-8EC4-4C4D-B0C4-AE3B7BF8344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297589" y="5179748"/>
            <a:ext cx="2107221" cy="1013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41646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ext&#10;&#10;Description automatically generated">
            <a:extLst>
              <a:ext uri="{FF2B5EF4-FFF2-40B4-BE49-F238E27FC236}">
                <a16:creationId xmlns:a16="http://schemas.microsoft.com/office/drawing/2014/main" id="{33A73D94-4BF8-4AA3-AEC8-4BBF0A5AFAC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b="15625"/>
          <a:stretch/>
        </p:blipFill>
        <p:spPr>
          <a:xfrm>
            <a:off x="0" y="0"/>
            <a:ext cx="8077200" cy="685800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21A8D048-0F1A-4CEF-8EFC-7ED8DDF3557C}"/>
              </a:ext>
            </a:extLst>
          </p:cNvPr>
          <p:cNvSpPr/>
          <p:nvPr userDrawn="1"/>
        </p:nvSpPr>
        <p:spPr>
          <a:xfrm>
            <a:off x="9160799" y="4926799"/>
            <a:ext cx="2380802" cy="15197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 err="1">
              <a:solidFill>
                <a:schemeClr val="tx1"/>
              </a:solidFill>
            </a:endParaRPr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A567AAC6-8797-4204-B241-A261C5430249}"/>
              </a:ext>
            </a:extLst>
          </p:cNvPr>
          <p:cNvCxnSpPr/>
          <p:nvPr userDrawn="1"/>
        </p:nvCxnSpPr>
        <p:spPr>
          <a:xfrm>
            <a:off x="0" y="5567814"/>
            <a:ext cx="0" cy="81814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>
            <a:extLst>
              <a:ext uri="{FF2B5EF4-FFF2-40B4-BE49-F238E27FC236}">
                <a16:creationId xmlns:a16="http://schemas.microsoft.com/office/drawing/2014/main" id="{F9E72411-6C8C-4931-82B6-2AA616330CEA}"/>
              </a:ext>
            </a:extLst>
          </p:cNvPr>
          <p:cNvSpPr/>
          <p:nvPr userDrawn="1"/>
        </p:nvSpPr>
        <p:spPr>
          <a:xfrm>
            <a:off x="8077201" y="0"/>
            <a:ext cx="4113584" cy="4715421"/>
          </a:xfrm>
          <a:prstGeom prst="rect">
            <a:avLst/>
          </a:prstGeom>
          <a:solidFill>
            <a:srgbClr val="0073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 err="1">
              <a:solidFill>
                <a:schemeClr val="tx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BCF8EE4-BCCD-4CC4-9384-464C09DFF427}"/>
              </a:ext>
            </a:extLst>
          </p:cNvPr>
          <p:cNvSpPr txBox="1"/>
          <p:nvPr userDrawn="1"/>
        </p:nvSpPr>
        <p:spPr>
          <a:xfrm>
            <a:off x="9160799" y="1524000"/>
            <a:ext cx="42671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chemeClr val="bg1"/>
                </a:solidFill>
              </a:rPr>
              <a:t>Safety </a:t>
            </a:r>
          </a:p>
          <a:p>
            <a:r>
              <a:rPr lang="en-US" sz="3600" dirty="0">
                <a:solidFill>
                  <a:schemeClr val="bg1"/>
                </a:solidFill>
              </a:rPr>
              <a:t>Larry</a:t>
            </a:r>
          </a:p>
        </p:txBody>
      </p:sp>
      <p:pic>
        <p:nvPicPr>
          <p:cNvPr id="4" name="Picture 3" descr="Logo, company name&#10;&#10;Description automatically generated">
            <a:extLst>
              <a:ext uri="{FF2B5EF4-FFF2-40B4-BE49-F238E27FC236}">
                <a16:creationId xmlns:a16="http://schemas.microsoft.com/office/drawing/2014/main" id="{DC0AF3D7-3687-46F4-BCB0-71F467E560C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482637" y="4959007"/>
            <a:ext cx="3302712" cy="1589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2264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>
            <a:extLst>
              <a:ext uri="{FF2B5EF4-FFF2-40B4-BE49-F238E27FC236}">
                <a16:creationId xmlns:a16="http://schemas.microsoft.com/office/drawing/2014/main" id="{21A8D048-0F1A-4CEF-8EFC-7ED8DDF3557C}"/>
              </a:ext>
            </a:extLst>
          </p:cNvPr>
          <p:cNvSpPr/>
          <p:nvPr userDrawn="1"/>
        </p:nvSpPr>
        <p:spPr>
          <a:xfrm>
            <a:off x="9160799" y="4926799"/>
            <a:ext cx="2380802" cy="15197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 err="1">
              <a:solidFill>
                <a:schemeClr val="tx1"/>
              </a:solidFill>
            </a:endParaRPr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A567AAC6-8797-4204-B241-A261C5430249}"/>
              </a:ext>
            </a:extLst>
          </p:cNvPr>
          <p:cNvCxnSpPr/>
          <p:nvPr userDrawn="1"/>
        </p:nvCxnSpPr>
        <p:spPr>
          <a:xfrm>
            <a:off x="0" y="5567814"/>
            <a:ext cx="0" cy="81814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>
            <a:extLst>
              <a:ext uri="{FF2B5EF4-FFF2-40B4-BE49-F238E27FC236}">
                <a16:creationId xmlns:a16="http://schemas.microsoft.com/office/drawing/2014/main" id="{F9E72411-6C8C-4931-82B6-2AA616330CEA}"/>
              </a:ext>
            </a:extLst>
          </p:cNvPr>
          <p:cNvSpPr/>
          <p:nvPr userDrawn="1"/>
        </p:nvSpPr>
        <p:spPr>
          <a:xfrm>
            <a:off x="5562600" y="0"/>
            <a:ext cx="6629400" cy="6858000"/>
          </a:xfrm>
          <a:prstGeom prst="rect">
            <a:avLst/>
          </a:prstGeom>
          <a:solidFill>
            <a:srgbClr val="0073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 err="1">
              <a:solidFill>
                <a:schemeClr val="tx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BCF8EE4-BCCD-4CC4-9384-464C09DFF427}"/>
              </a:ext>
            </a:extLst>
          </p:cNvPr>
          <p:cNvSpPr txBox="1"/>
          <p:nvPr userDrawn="1"/>
        </p:nvSpPr>
        <p:spPr>
          <a:xfrm>
            <a:off x="293958" y="5400017"/>
            <a:ext cx="42671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Safety Update</a:t>
            </a:r>
          </a:p>
        </p:txBody>
      </p:sp>
      <p:pic>
        <p:nvPicPr>
          <p:cNvPr id="4" name="Picture 3" descr="Logo, company name&#10;&#10;Description automatically generated">
            <a:extLst>
              <a:ext uri="{FF2B5EF4-FFF2-40B4-BE49-F238E27FC236}">
                <a16:creationId xmlns:a16="http://schemas.microsoft.com/office/drawing/2014/main" id="{4AF6A37E-8752-42A3-9270-4D7A01287D3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57200" y="2286000"/>
            <a:ext cx="4592785" cy="220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70969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F74DABCB-6075-4833-8ECB-3F207921CC27}"/>
              </a:ext>
            </a:extLst>
          </p:cNvPr>
          <p:cNvSpPr/>
          <p:nvPr userDrawn="1"/>
        </p:nvSpPr>
        <p:spPr>
          <a:xfrm>
            <a:off x="0" y="0"/>
            <a:ext cx="5562581" cy="472038"/>
          </a:xfrm>
          <a:prstGeom prst="rect">
            <a:avLst/>
          </a:prstGeom>
          <a:solidFill>
            <a:srgbClr val="AD64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 err="1">
              <a:solidFill>
                <a:schemeClr val="tx1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21A8D048-0F1A-4CEF-8EFC-7ED8DDF3557C}"/>
              </a:ext>
            </a:extLst>
          </p:cNvPr>
          <p:cNvSpPr/>
          <p:nvPr userDrawn="1"/>
        </p:nvSpPr>
        <p:spPr>
          <a:xfrm>
            <a:off x="9160799" y="4926799"/>
            <a:ext cx="2380802" cy="15197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 err="1">
              <a:solidFill>
                <a:schemeClr val="tx1"/>
              </a:solidFill>
            </a:endParaRPr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A567AAC6-8797-4204-B241-A261C5430249}"/>
              </a:ext>
            </a:extLst>
          </p:cNvPr>
          <p:cNvCxnSpPr/>
          <p:nvPr userDrawn="1"/>
        </p:nvCxnSpPr>
        <p:spPr>
          <a:xfrm>
            <a:off x="0" y="5567814"/>
            <a:ext cx="0" cy="81814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>
            <a:extLst>
              <a:ext uri="{FF2B5EF4-FFF2-40B4-BE49-F238E27FC236}">
                <a16:creationId xmlns:a16="http://schemas.microsoft.com/office/drawing/2014/main" id="{F9E72411-6C8C-4931-82B6-2AA616330CEA}"/>
              </a:ext>
            </a:extLst>
          </p:cNvPr>
          <p:cNvSpPr/>
          <p:nvPr userDrawn="1"/>
        </p:nvSpPr>
        <p:spPr>
          <a:xfrm>
            <a:off x="5562600" y="0"/>
            <a:ext cx="6629400" cy="6858000"/>
          </a:xfrm>
          <a:prstGeom prst="rect">
            <a:avLst/>
          </a:prstGeom>
          <a:solidFill>
            <a:srgbClr val="0073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 err="1">
              <a:solidFill>
                <a:schemeClr val="tx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BCF8EE4-BCCD-4CC4-9384-464C09DFF427}"/>
              </a:ext>
            </a:extLst>
          </p:cNvPr>
          <p:cNvSpPr txBox="1"/>
          <p:nvPr userDrawn="1"/>
        </p:nvSpPr>
        <p:spPr>
          <a:xfrm>
            <a:off x="293958" y="5400017"/>
            <a:ext cx="42671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Safety Update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9DBD834-2112-478E-8406-D45F8610D2F9}"/>
              </a:ext>
            </a:extLst>
          </p:cNvPr>
          <p:cNvSpPr/>
          <p:nvPr userDrawn="1"/>
        </p:nvSpPr>
        <p:spPr>
          <a:xfrm>
            <a:off x="0" y="6385960"/>
            <a:ext cx="5562590" cy="472039"/>
          </a:xfrm>
          <a:prstGeom prst="rect">
            <a:avLst/>
          </a:prstGeom>
          <a:solidFill>
            <a:srgbClr val="AD64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 err="1">
              <a:solidFill>
                <a:schemeClr val="tx1"/>
              </a:solidFill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BD55B83-BA8A-429A-BB1D-C5435BB320B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57200" y="2286000"/>
            <a:ext cx="4592785" cy="220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87035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>
            <a:extLst>
              <a:ext uri="{FF2B5EF4-FFF2-40B4-BE49-F238E27FC236}">
                <a16:creationId xmlns:a16="http://schemas.microsoft.com/office/drawing/2014/main" id="{F9E72411-6C8C-4931-82B6-2AA616330CEA}"/>
              </a:ext>
            </a:extLst>
          </p:cNvPr>
          <p:cNvSpPr/>
          <p:nvPr userDrawn="1"/>
        </p:nvSpPr>
        <p:spPr>
          <a:xfrm>
            <a:off x="0" y="3810001"/>
            <a:ext cx="12192000" cy="1905000"/>
          </a:xfrm>
          <a:prstGeom prst="rect">
            <a:avLst/>
          </a:prstGeom>
          <a:solidFill>
            <a:srgbClr val="0073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 err="1">
              <a:solidFill>
                <a:schemeClr val="tx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BCF8EE4-BCCD-4CC4-9384-464C09DFF427}"/>
              </a:ext>
            </a:extLst>
          </p:cNvPr>
          <p:cNvSpPr txBox="1"/>
          <p:nvPr userDrawn="1"/>
        </p:nvSpPr>
        <p:spPr>
          <a:xfrm>
            <a:off x="0" y="3962400"/>
            <a:ext cx="12192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solidFill>
                  <a:schemeClr val="bg1"/>
                </a:solidFill>
              </a:rPr>
              <a:t>Safety</a:t>
            </a:r>
            <a:endParaRPr lang="en-US" sz="3600" dirty="0">
              <a:solidFill>
                <a:schemeClr val="bg1"/>
              </a:solidFill>
            </a:endParaRPr>
          </a:p>
          <a:p>
            <a:pPr algn="ctr"/>
            <a:r>
              <a:rPr lang="en-US" sz="3600" dirty="0">
                <a:solidFill>
                  <a:schemeClr val="bg1"/>
                </a:solidFill>
              </a:rPr>
              <a:t>Larry</a:t>
            </a:r>
          </a:p>
        </p:txBody>
      </p:sp>
      <p:pic>
        <p:nvPicPr>
          <p:cNvPr id="4" name="Picture 3" descr="Logo, company name&#10;&#10;Description automatically generated">
            <a:extLst>
              <a:ext uri="{FF2B5EF4-FFF2-40B4-BE49-F238E27FC236}">
                <a16:creationId xmlns:a16="http://schemas.microsoft.com/office/drawing/2014/main" id="{C1C9A79A-570E-4E7C-AD34-A7FF0EE1D05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733800" y="870526"/>
            <a:ext cx="4592785" cy="220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8383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nalyzing samples Analyzing samples Medicine Stock Photo">
            <a:extLst>
              <a:ext uri="{FF2B5EF4-FFF2-40B4-BE49-F238E27FC236}">
                <a16:creationId xmlns:a16="http://schemas.microsoft.com/office/drawing/2014/main" id="{C7287590-C4D8-4312-A803-F4157BB5903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814"/>
            <a:ext cx="12192000" cy="685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F9E72411-6C8C-4931-82B6-2AA616330CEA}"/>
              </a:ext>
            </a:extLst>
          </p:cNvPr>
          <p:cNvSpPr/>
          <p:nvPr userDrawn="1"/>
        </p:nvSpPr>
        <p:spPr>
          <a:xfrm>
            <a:off x="0" y="4926799"/>
            <a:ext cx="12190784" cy="151978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 err="1">
              <a:solidFill>
                <a:schemeClr val="tx1"/>
              </a:solidFill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76E65E24-C833-45E6-BC42-2236AC207B3B}"/>
              </a:ext>
            </a:extLst>
          </p:cNvPr>
          <p:cNvSpPr/>
          <p:nvPr userDrawn="1"/>
        </p:nvSpPr>
        <p:spPr>
          <a:xfrm>
            <a:off x="11637601" y="4926799"/>
            <a:ext cx="553183" cy="151978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 err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65334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3">
            <a:extLst>
              <a:ext uri="{FF2B5EF4-FFF2-40B4-BE49-F238E27FC236}">
                <a16:creationId xmlns:a16="http://schemas.microsoft.com/office/drawing/2014/main" id="{10E36116-DE41-43E8-B9DB-0D3B540743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67800" y="6483877"/>
            <a:ext cx="2844800" cy="184666"/>
          </a:xfrm>
        </p:spPr>
        <p:txBody>
          <a:bodyPr/>
          <a:lstStyle>
            <a:lvl1pPr algn="r">
              <a:defRPr/>
            </a:lvl1pPr>
          </a:lstStyle>
          <a:p>
            <a:fld id="{0E341841-6B52-447B-890C-5E9C54839F5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2215802-8581-400B-A222-F22EFF07EE57}"/>
              </a:ext>
            </a:extLst>
          </p:cNvPr>
          <p:cNvSpPr/>
          <p:nvPr userDrawn="1"/>
        </p:nvSpPr>
        <p:spPr>
          <a:xfrm>
            <a:off x="-7098" y="85601"/>
            <a:ext cx="497305" cy="6772399"/>
          </a:xfrm>
          <a:prstGeom prst="rect">
            <a:avLst/>
          </a:prstGeom>
          <a:solidFill>
            <a:srgbClr val="AD6433"/>
          </a:solidFill>
          <a:ln>
            <a:solidFill>
              <a:srgbClr val="AD64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16FED74-9432-44C9-A4C3-9838F7DBF2C0}"/>
              </a:ext>
            </a:extLst>
          </p:cNvPr>
          <p:cNvSpPr/>
          <p:nvPr userDrawn="1"/>
        </p:nvSpPr>
        <p:spPr>
          <a:xfrm>
            <a:off x="-7098" y="0"/>
            <a:ext cx="5112498" cy="1267326"/>
          </a:xfrm>
          <a:prstGeom prst="rect">
            <a:avLst/>
          </a:prstGeom>
          <a:solidFill>
            <a:srgbClr val="007396"/>
          </a:solidFill>
          <a:ln>
            <a:solidFill>
              <a:srgbClr val="0073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AB1682DD-344E-476E-A963-9747ACDC0E74}"/>
              </a:ext>
            </a:extLst>
          </p:cNvPr>
          <p:cNvCxnSpPr/>
          <p:nvPr userDrawn="1"/>
        </p:nvCxnSpPr>
        <p:spPr>
          <a:xfrm>
            <a:off x="990600" y="243527"/>
            <a:ext cx="0" cy="81814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20">
            <a:extLst>
              <a:ext uri="{FF2B5EF4-FFF2-40B4-BE49-F238E27FC236}">
                <a16:creationId xmlns:a16="http://schemas.microsoft.com/office/drawing/2014/main" id="{BCDF3CAF-88A1-46DC-B7C0-C38F2EB15BC1}"/>
              </a:ext>
            </a:extLst>
          </p:cNvPr>
          <p:cNvSpPr/>
          <p:nvPr userDrawn="1"/>
        </p:nvSpPr>
        <p:spPr>
          <a:xfrm>
            <a:off x="-7099" y="5676275"/>
            <a:ext cx="497305" cy="1181725"/>
          </a:xfrm>
          <a:prstGeom prst="rect">
            <a:avLst/>
          </a:prstGeom>
          <a:solidFill>
            <a:srgbClr val="E9DF97"/>
          </a:solidFill>
          <a:ln>
            <a:solidFill>
              <a:srgbClr val="E9DF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 err="1">
              <a:solidFill>
                <a:schemeClr val="tx1"/>
              </a:solidFill>
            </a:endParaRPr>
          </a:p>
        </p:txBody>
      </p:sp>
      <p:pic>
        <p:nvPicPr>
          <p:cNvPr id="3" name="Picture 2" descr="Logo, company name&#10;&#10;Description automatically generated">
            <a:extLst>
              <a:ext uri="{FF2B5EF4-FFF2-40B4-BE49-F238E27FC236}">
                <a16:creationId xmlns:a16="http://schemas.microsoft.com/office/drawing/2014/main" id="{4A793C27-FC90-4939-854A-ACAE748E5CA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906000" y="139314"/>
            <a:ext cx="2133600" cy="1026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27435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4587" y="421895"/>
            <a:ext cx="10765536" cy="430887"/>
          </a:xfrm>
        </p:spPr>
        <p:txBody>
          <a:bodyPr>
            <a:sp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CA5BD-CC1B-4BDE-B1B9-7D9A7ACE45B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3" hasCustomPrompt="1"/>
          </p:nvPr>
        </p:nvSpPr>
        <p:spPr>
          <a:xfrm>
            <a:off x="714587" y="863270"/>
            <a:ext cx="8531013" cy="323165"/>
          </a:xfrm>
        </p:spPr>
        <p:txBody>
          <a:bodyPr vert="horz" wrap="square" lIns="0" tIns="0" rIns="0" bIns="0" rtlCol="0">
            <a:spAutoFit/>
          </a:bodyPr>
          <a:lstStyle>
            <a:lvl1pPr marL="0" indent="0">
              <a:buNone/>
              <a:defRPr lang="en-US" sz="2100" b="0" i="0" kern="0" dirty="0">
                <a:solidFill>
                  <a:srgbClr val="001F5F"/>
                </a:solidFill>
                <a:ea typeface="+mj-ea"/>
              </a:defRPr>
            </a:lvl1pPr>
          </a:lstStyle>
          <a:p>
            <a:pPr marL="12700" lvl="0">
              <a:spcBef>
                <a:spcPts val="140"/>
              </a:spcBef>
            </a:pPr>
            <a:r>
              <a:rPr lang="en-US" dirty="0"/>
              <a:t>Subtitle</a:t>
            </a:r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14"/>
          </p:nvPr>
        </p:nvSpPr>
        <p:spPr>
          <a:xfrm>
            <a:off x="626534" y="1492865"/>
            <a:ext cx="10888133" cy="4852988"/>
          </a:xfrm>
        </p:spPr>
        <p:txBody>
          <a:bodyPr/>
          <a:lstStyle>
            <a:lvl2pPr marL="566738" indent="-219075">
              <a:buSzPct val="125000"/>
              <a:buFont typeface="Calibri" panose="020F0502020204030204" pitchFamily="34" charset="0"/>
              <a:buChar char="○"/>
              <a:defRPr/>
            </a:lvl2pPr>
            <a:lvl3pPr marL="798513" indent="-231775">
              <a:buFont typeface="Calibri" panose="020F0502020204030204" pitchFamily="34" charset="0"/>
              <a:buChar char="□"/>
              <a:defRPr sz="1700"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121E529-62A9-4910-88D7-05B967B3E8CA}"/>
              </a:ext>
            </a:extLst>
          </p:cNvPr>
          <p:cNvSpPr/>
          <p:nvPr userDrawn="1"/>
        </p:nvSpPr>
        <p:spPr>
          <a:xfrm>
            <a:off x="-7098" y="85601"/>
            <a:ext cx="497305" cy="6772399"/>
          </a:xfrm>
          <a:prstGeom prst="rect">
            <a:avLst/>
          </a:prstGeom>
          <a:solidFill>
            <a:srgbClr val="007749"/>
          </a:solidFill>
          <a:ln>
            <a:solidFill>
              <a:srgbClr val="0073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C874BD7-F5E8-4784-A749-DAD1247C1DB5}"/>
              </a:ext>
            </a:extLst>
          </p:cNvPr>
          <p:cNvSpPr/>
          <p:nvPr userDrawn="1"/>
        </p:nvSpPr>
        <p:spPr>
          <a:xfrm>
            <a:off x="-7098" y="0"/>
            <a:ext cx="5112498" cy="1267326"/>
          </a:xfrm>
          <a:prstGeom prst="rect">
            <a:avLst/>
          </a:prstGeom>
          <a:solidFill>
            <a:srgbClr val="007396"/>
          </a:solidFill>
          <a:ln>
            <a:solidFill>
              <a:srgbClr val="0073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5A35664F-F045-40D4-96C3-C00354FE5861}"/>
              </a:ext>
            </a:extLst>
          </p:cNvPr>
          <p:cNvCxnSpPr/>
          <p:nvPr userDrawn="1"/>
        </p:nvCxnSpPr>
        <p:spPr>
          <a:xfrm>
            <a:off x="990600" y="243527"/>
            <a:ext cx="0" cy="81814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696B618B-00B6-48DD-B561-27DD5C1F49C9}"/>
              </a:ext>
            </a:extLst>
          </p:cNvPr>
          <p:cNvSpPr/>
          <p:nvPr userDrawn="1"/>
        </p:nvSpPr>
        <p:spPr>
          <a:xfrm>
            <a:off x="-7099" y="5676275"/>
            <a:ext cx="497305" cy="1181725"/>
          </a:xfrm>
          <a:prstGeom prst="rect">
            <a:avLst/>
          </a:prstGeom>
          <a:solidFill>
            <a:srgbClr val="AD6433"/>
          </a:solidFill>
          <a:ln>
            <a:solidFill>
              <a:srgbClr val="AD64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 err="1">
              <a:solidFill>
                <a:schemeClr val="tx1"/>
              </a:solidFill>
            </a:endParaRPr>
          </a:p>
        </p:txBody>
      </p:sp>
      <p:pic>
        <p:nvPicPr>
          <p:cNvPr id="3" name="Picture 2" descr="Logo, company name&#10;&#10;Description automatically generated">
            <a:extLst>
              <a:ext uri="{FF2B5EF4-FFF2-40B4-BE49-F238E27FC236}">
                <a16:creationId xmlns:a16="http://schemas.microsoft.com/office/drawing/2014/main" id="{917217FF-1F05-4BFC-AF16-88ECC2810CE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906000" y="139314"/>
            <a:ext cx="2133600" cy="1026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855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4587" y="421894"/>
            <a:ext cx="10765536" cy="76809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CA5BD-CC1B-4BDE-B1B9-7D9A7ACE45B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609600" y="1476829"/>
            <a:ext cx="5303520" cy="287262"/>
          </a:xfrm>
          <a:solidFill>
            <a:srgbClr val="007396"/>
          </a:solidFill>
        </p:spPr>
        <p:txBody>
          <a:bodyPr anchor="ctr">
            <a:noAutofit/>
          </a:bodyPr>
          <a:lstStyle>
            <a:lvl1pPr marL="12700" indent="0">
              <a:buNone/>
              <a:defRPr sz="16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Object Title</a:t>
            </a:r>
          </a:p>
        </p:txBody>
      </p:sp>
      <p:sp>
        <p:nvSpPr>
          <p:cNvPr id="12" name="Text Placeholder 8"/>
          <p:cNvSpPr>
            <a:spLocks noGrp="1"/>
          </p:cNvSpPr>
          <p:nvPr>
            <p:ph type="body" sz="quarter" idx="15" hasCustomPrompt="1"/>
          </p:nvPr>
        </p:nvSpPr>
        <p:spPr>
          <a:xfrm>
            <a:off x="6176603" y="1476829"/>
            <a:ext cx="5303520" cy="287262"/>
          </a:xfrm>
          <a:solidFill>
            <a:srgbClr val="007396"/>
          </a:solidFill>
        </p:spPr>
        <p:txBody>
          <a:bodyPr anchor="ctr">
            <a:noAutofit/>
          </a:bodyPr>
          <a:lstStyle>
            <a:lvl1pPr marL="12700" indent="0">
              <a:buNone/>
              <a:defRPr sz="16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Object Title</a:t>
            </a:r>
          </a:p>
        </p:txBody>
      </p:sp>
      <p:sp>
        <p:nvSpPr>
          <p:cNvPr id="18" name="Text Placeholder 8"/>
          <p:cNvSpPr>
            <a:spLocks noGrp="1"/>
          </p:cNvSpPr>
          <p:nvPr>
            <p:ph type="body" sz="quarter" idx="17" hasCustomPrompt="1"/>
          </p:nvPr>
        </p:nvSpPr>
        <p:spPr>
          <a:xfrm>
            <a:off x="609600" y="3978502"/>
            <a:ext cx="5303520" cy="287262"/>
          </a:xfrm>
          <a:solidFill>
            <a:srgbClr val="007396"/>
          </a:solidFill>
        </p:spPr>
        <p:txBody>
          <a:bodyPr anchor="ctr">
            <a:noAutofit/>
          </a:bodyPr>
          <a:lstStyle>
            <a:lvl1pPr marL="12700" indent="0">
              <a:buNone/>
              <a:defRPr sz="16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Object Title</a:t>
            </a:r>
          </a:p>
        </p:txBody>
      </p:sp>
      <p:sp>
        <p:nvSpPr>
          <p:cNvPr id="20" name="Text Placeholder 8"/>
          <p:cNvSpPr>
            <a:spLocks noGrp="1"/>
          </p:cNvSpPr>
          <p:nvPr>
            <p:ph type="body" sz="quarter" idx="19" hasCustomPrompt="1"/>
          </p:nvPr>
        </p:nvSpPr>
        <p:spPr>
          <a:xfrm>
            <a:off x="6176603" y="3978502"/>
            <a:ext cx="5303520" cy="287262"/>
          </a:xfrm>
          <a:solidFill>
            <a:srgbClr val="007396"/>
          </a:solidFill>
        </p:spPr>
        <p:txBody>
          <a:bodyPr anchor="ctr">
            <a:noAutofit/>
          </a:bodyPr>
          <a:lstStyle>
            <a:lvl1pPr marL="12700" indent="0">
              <a:buNone/>
              <a:defRPr sz="16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Object Title</a:t>
            </a:r>
          </a:p>
        </p:txBody>
      </p:sp>
      <p:sp>
        <p:nvSpPr>
          <p:cNvPr id="21" name="Text Placeholder 18"/>
          <p:cNvSpPr>
            <a:spLocks noGrp="1"/>
          </p:cNvSpPr>
          <p:nvPr>
            <p:ph type="body" sz="quarter" idx="20" hasCustomPrompt="1"/>
          </p:nvPr>
        </p:nvSpPr>
        <p:spPr>
          <a:xfrm>
            <a:off x="714587" y="863270"/>
            <a:ext cx="8531013" cy="323165"/>
          </a:xfrm>
        </p:spPr>
        <p:txBody>
          <a:bodyPr vert="horz" wrap="square" lIns="0" tIns="0" rIns="0" bIns="0" rtlCol="0">
            <a:spAutoFit/>
          </a:bodyPr>
          <a:lstStyle>
            <a:lvl1pPr marL="0" indent="0">
              <a:buNone/>
              <a:defRPr lang="en-US" sz="2100" b="0" i="0" kern="0" dirty="0">
                <a:solidFill>
                  <a:srgbClr val="001F5F"/>
                </a:solidFill>
                <a:ea typeface="+mj-ea"/>
              </a:defRPr>
            </a:lvl1pPr>
          </a:lstStyle>
          <a:p>
            <a:pPr marL="12700" lvl="0">
              <a:spcBef>
                <a:spcPts val="140"/>
              </a:spcBef>
            </a:pPr>
            <a:r>
              <a:rPr lang="en-US" dirty="0"/>
              <a:t>Subtitle</a:t>
            </a:r>
          </a:p>
        </p:txBody>
      </p:sp>
      <p:sp>
        <p:nvSpPr>
          <p:cNvPr id="23" name="Text Placeholder 22"/>
          <p:cNvSpPr>
            <a:spLocks noGrp="1"/>
          </p:cNvSpPr>
          <p:nvPr>
            <p:ph type="body" sz="quarter" idx="21"/>
          </p:nvPr>
        </p:nvSpPr>
        <p:spPr>
          <a:xfrm>
            <a:off x="609600" y="1857830"/>
            <a:ext cx="5283200" cy="1905000"/>
          </a:xfrm>
        </p:spPr>
        <p:txBody>
          <a:bodyPr/>
          <a:lstStyle>
            <a:lvl1pPr>
              <a:tabLst/>
              <a:defRPr/>
            </a:lvl1pPr>
            <a:lvl2pPr marL="571500" indent="-228600">
              <a:buFont typeface="Courier New" panose="02070309020205020404" pitchFamily="49" charset="0"/>
              <a:buChar char="o"/>
              <a:defRPr/>
            </a:lvl2pPr>
            <a:lvl3pPr marL="800100" indent="-228600">
              <a:buFont typeface="Calibri" panose="020F0502020204030204" pitchFamily="34" charset="0"/>
              <a:buChar char="□"/>
              <a:defRPr sz="1500"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4" name="Text Placeholder 22"/>
          <p:cNvSpPr>
            <a:spLocks noGrp="1"/>
          </p:cNvSpPr>
          <p:nvPr>
            <p:ph type="body" sz="quarter" idx="22"/>
          </p:nvPr>
        </p:nvSpPr>
        <p:spPr>
          <a:xfrm>
            <a:off x="6196923" y="1857830"/>
            <a:ext cx="5283200" cy="1905000"/>
          </a:xfrm>
        </p:spPr>
        <p:txBody>
          <a:bodyPr/>
          <a:lstStyle>
            <a:lvl1pPr marL="355600" indent="-342900">
              <a:defRPr lang="en-US" sz="2000" kern="1200" spc="-5" dirty="0" smtClean="0">
                <a:solidFill>
                  <a:schemeClr val="tx1"/>
                </a:solidFill>
                <a:latin typeface="Calibri"/>
                <a:ea typeface="+mn-ea"/>
                <a:cs typeface="Calibri"/>
              </a:defRPr>
            </a:lvl1pPr>
            <a:lvl2pPr marL="628650" indent="-285750">
              <a:buFont typeface="Courier New" panose="02070309020205020404" pitchFamily="49" charset="0"/>
              <a:buChar char="o"/>
              <a:defRPr lang="en-US" sz="1700" kern="1200" spc="-5" dirty="0" smtClean="0">
                <a:solidFill>
                  <a:schemeClr val="tx1"/>
                </a:solidFill>
                <a:latin typeface="Calibri"/>
                <a:ea typeface="+mn-ea"/>
                <a:cs typeface="Calibri"/>
              </a:defRPr>
            </a:lvl2pPr>
            <a:lvl3pPr marL="857250" indent="-285750">
              <a:buFont typeface="Calibri" panose="020F0502020204030204" pitchFamily="34" charset="0"/>
              <a:buChar char="□"/>
              <a:defRPr lang="en-US" sz="15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marL="355600" marR="5080" lvl="0" indent="-3429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buFont typeface="Calibri"/>
              <a:buChar char="□"/>
              <a:tabLst/>
            </a:pPr>
            <a:r>
              <a:rPr lang="en-US" dirty="0"/>
              <a:t>Click to edit Master text styles</a:t>
            </a:r>
          </a:p>
          <a:p>
            <a:pPr marL="571500" lvl="1" indent="-228600" algn="l" defTabSz="914400" rtl="0" eaLnBrk="1" latinLnBrk="0" hangingPunct="1">
              <a:spcBef>
                <a:spcPct val="20000"/>
              </a:spcBef>
              <a:buFont typeface="Courier New" panose="02070309020205020404" pitchFamily="49" charset="0"/>
              <a:buChar char="o"/>
            </a:pPr>
            <a:r>
              <a:rPr lang="en-US" dirty="0"/>
              <a:t>Second level</a:t>
            </a:r>
          </a:p>
          <a:p>
            <a:pPr marL="800100" lvl="2" indent="-228600" algn="l" defTabSz="914400" rtl="0" eaLnBrk="1" latinLnBrk="0" hangingPunct="1">
              <a:spcBef>
                <a:spcPct val="20000"/>
              </a:spcBef>
              <a:buFont typeface="Calibri" panose="020F0502020204030204" pitchFamily="34" charset="0"/>
              <a:buChar char="□"/>
            </a:pPr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5" name="Text Placeholder 22"/>
          <p:cNvSpPr>
            <a:spLocks noGrp="1"/>
          </p:cNvSpPr>
          <p:nvPr>
            <p:ph type="body" sz="quarter" idx="23"/>
          </p:nvPr>
        </p:nvSpPr>
        <p:spPr>
          <a:xfrm>
            <a:off x="609600" y="4341964"/>
            <a:ext cx="5283200" cy="1905000"/>
          </a:xfrm>
        </p:spPr>
        <p:txBody>
          <a:bodyPr/>
          <a:lstStyle>
            <a:lvl2pPr marL="628650" indent="-285750">
              <a:buFont typeface="Courier New" panose="02070309020205020404" pitchFamily="49" charset="0"/>
              <a:buChar char="o"/>
              <a:defRPr lang="en-US" sz="1700" kern="1200" spc="-5" dirty="0" smtClean="0">
                <a:solidFill>
                  <a:schemeClr val="tx1"/>
                </a:solidFill>
                <a:latin typeface="Calibri"/>
                <a:ea typeface="+mn-ea"/>
                <a:cs typeface="Calibri"/>
              </a:defRPr>
            </a:lvl2pPr>
            <a:lvl3pPr marL="857250" indent="-285750">
              <a:buFont typeface="Calibri" panose="020F0502020204030204" pitchFamily="34" charset="0"/>
              <a:buChar char="□"/>
              <a:defRPr lang="en-US" sz="15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marL="571500" lvl="1" indent="-228600" algn="l" defTabSz="914400" rtl="0" eaLnBrk="1" latinLnBrk="0" hangingPunct="1">
              <a:spcBef>
                <a:spcPct val="20000"/>
              </a:spcBef>
              <a:buFont typeface="Courier New" panose="02070309020205020404" pitchFamily="49" charset="0"/>
              <a:buChar char="o"/>
            </a:pPr>
            <a:r>
              <a:rPr lang="en-US" dirty="0"/>
              <a:t>Second level</a:t>
            </a:r>
          </a:p>
          <a:p>
            <a:pPr marL="800100" lvl="2" indent="-228600" algn="l" defTabSz="914400" rtl="0" eaLnBrk="1" latinLnBrk="0" hangingPunct="1">
              <a:spcBef>
                <a:spcPct val="20000"/>
              </a:spcBef>
              <a:buFont typeface="Calibri" panose="020F0502020204030204" pitchFamily="34" charset="0"/>
              <a:buChar char="□"/>
            </a:pPr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6" name="Text Placeholder 22"/>
          <p:cNvSpPr>
            <a:spLocks noGrp="1"/>
          </p:cNvSpPr>
          <p:nvPr>
            <p:ph type="body" sz="quarter" idx="24"/>
          </p:nvPr>
        </p:nvSpPr>
        <p:spPr>
          <a:xfrm>
            <a:off x="6196923" y="4341964"/>
            <a:ext cx="5283200" cy="1905000"/>
          </a:xfrm>
        </p:spPr>
        <p:txBody>
          <a:bodyPr/>
          <a:lstStyle>
            <a:lvl2pPr marL="628650" indent="-285750">
              <a:buFont typeface="Courier New" panose="02070309020205020404" pitchFamily="49" charset="0"/>
              <a:buChar char="o"/>
              <a:defRPr lang="en-US" sz="1700" kern="1200" spc="-5" dirty="0" smtClean="0">
                <a:solidFill>
                  <a:schemeClr val="tx1"/>
                </a:solidFill>
                <a:latin typeface="Calibri"/>
                <a:ea typeface="+mn-ea"/>
                <a:cs typeface="Calibri"/>
              </a:defRPr>
            </a:lvl2pPr>
            <a:lvl3pPr marL="857250" indent="-285750">
              <a:buFont typeface="Calibri" panose="020F0502020204030204" pitchFamily="34" charset="0"/>
              <a:buChar char="□"/>
              <a:defRPr lang="en-US" sz="15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marL="571500" lvl="1" indent="-228600" algn="l" defTabSz="914400" rtl="0" eaLnBrk="1" latinLnBrk="0" hangingPunct="1">
              <a:spcBef>
                <a:spcPct val="20000"/>
              </a:spcBef>
              <a:buFont typeface="Courier New" panose="02070309020205020404" pitchFamily="49" charset="0"/>
              <a:buChar char="o"/>
            </a:pPr>
            <a:r>
              <a:rPr lang="en-US" dirty="0"/>
              <a:t>Second level</a:t>
            </a:r>
          </a:p>
          <a:p>
            <a:pPr marL="800100" lvl="2" indent="-228600" algn="l" defTabSz="914400" rtl="0" eaLnBrk="1" latinLnBrk="0" hangingPunct="1">
              <a:spcBef>
                <a:spcPct val="20000"/>
              </a:spcBef>
              <a:buFont typeface="Calibri" panose="020F0502020204030204" pitchFamily="34" charset="0"/>
              <a:buChar char="□"/>
            </a:pPr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43E19F96-5FE2-4369-B45D-1EDFF9F66976}"/>
              </a:ext>
            </a:extLst>
          </p:cNvPr>
          <p:cNvCxnSpPr/>
          <p:nvPr userDrawn="1"/>
        </p:nvCxnSpPr>
        <p:spPr>
          <a:xfrm>
            <a:off x="990600" y="243527"/>
            <a:ext cx="0" cy="81814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27">
            <a:extLst>
              <a:ext uri="{FF2B5EF4-FFF2-40B4-BE49-F238E27FC236}">
                <a16:creationId xmlns:a16="http://schemas.microsoft.com/office/drawing/2014/main" id="{2902FCC3-2858-48DD-8D5A-13625194FC0C}"/>
              </a:ext>
            </a:extLst>
          </p:cNvPr>
          <p:cNvSpPr/>
          <p:nvPr userDrawn="1"/>
        </p:nvSpPr>
        <p:spPr>
          <a:xfrm>
            <a:off x="-7098" y="85601"/>
            <a:ext cx="497305" cy="6772399"/>
          </a:xfrm>
          <a:prstGeom prst="rect">
            <a:avLst/>
          </a:prstGeom>
          <a:solidFill>
            <a:srgbClr val="007749"/>
          </a:solidFill>
          <a:ln>
            <a:solidFill>
              <a:srgbClr val="0073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1B94C67C-8B37-4163-80D6-892FCD7A1215}"/>
              </a:ext>
            </a:extLst>
          </p:cNvPr>
          <p:cNvSpPr/>
          <p:nvPr userDrawn="1"/>
        </p:nvSpPr>
        <p:spPr>
          <a:xfrm>
            <a:off x="-7098" y="18938"/>
            <a:ext cx="5112498" cy="1267326"/>
          </a:xfrm>
          <a:prstGeom prst="rect">
            <a:avLst/>
          </a:prstGeom>
          <a:solidFill>
            <a:srgbClr val="007396"/>
          </a:solidFill>
          <a:ln>
            <a:solidFill>
              <a:srgbClr val="0073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C7457B1D-D305-4F95-9E20-D4A104D8F0F7}"/>
              </a:ext>
            </a:extLst>
          </p:cNvPr>
          <p:cNvCxnSpPr/>
          <p:nvPr userDrawn="1"/>
        </p:nvCxnSpPr>
        <p:spPr>
          <a:xfrm>
            <a:off x="990600" y="243527"/>
            <a:ext cx="0" cy="81814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ctangle 30">
            <a:extLst>
              <a:ext uri="{FF2B5EF4-FFF2-40B4-BE49-F238E27FC236}">
                <a16:creationId xmlns:a16="http://schemas.microsoft.com/office/drawing/2014/main" id="{945A34AD-201F-4CE3-893A-D720DA32E8CE}"/>
              </a:ext>
            </a:extLst>
          </p:cNvPr>
          <p:cNvSpPr/>
          <p:nvPr userDrawn="1"/>
        </p:nvSpPr>
        <p:spPr>
          <a:xfrm>
            <a:off x="-7099" y="5676275"/>
            <a:ext cx="497305" cy="1181725"/>
          </a:xfrm>
          <a:prstGeom prst="rect">
            <a:avLst/>
          </a:prstGeom>
          <a:solidFill>
            <a:srgbClr val="AD6433"/>
          </a:solidFill>
          <a:ln>
            <a:solidFill>
              <a:srgbClr val="AD64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 err="1">
              <a:solidFill>
                <a:schemeClr val="tx1"/>
              </a:solidFill>
            </a:endParaRPr>
          </a:p>
        </p:txBody>
      </p:sp>
      <p:pic>
        <p:nvPicPr>
          <p:cNvPr id="3" name="Picture 2" descr="Logo, company name&#10;&#10;Description automatically generated">
            <a:extLst>
              <a:ext uri="{FF2B5EF4-FFF2-40B4-BE49-F238E27FC236}">
                <a16:creationId xmlns:a16="http://schemas.microsoft.com/office/drawing/2014/main" id="{4FEBC93F-A3C2-4C9E-9539-1422427756E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906000" y="139314"/>
            <a:ext cx="2133600" cy="1026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19347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4587" y="421894"/>
            <a:ext cx="10765536" cy="76809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CA5BD-CC1B-4BDE-B1B9-7D9A7ACE45B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609600" y="1476829"/>
            <a:ext cx="10905067" cy="287262"/>
          </a:xfrm>
          <a:solidFill>
            <a:srgbClr val="007396"/>
          </a:solidFill>
        </p:spPr>
        <p:txBody>
          <a:bodyPr anchor="ctr">
            <a:noAutofit/>
          </a:bodyPr>
          <a:lstStyle>
            <a:lvl1pPr marL="12700" indent="0">
              <a:buNone/>
              <a:defRPr sz="16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Object Title</a:t>
            </a:r>
          </a:p>
        </p:txBody>
      </p:sp>
      <p:sp>
        <p:nvSpPr>
          <p:cNvPr id="14" name="Text Placeholder 18"/>
          <p:cNvSpPr>
            <a:spLocks noGrp="1"/>
          </p:cNvSpPr>
          <p:nvPr>
            <p:ph type="body" sz="quarter" idx="14" hasCustomPrompt="1"/>
          </p:nvPr>
        </p:nvSpPr>
        <p:spPr>
          <a:xfrm>
            <a:off x="714587" y="863270"/>
            <a:ext cx="8531013" cy="323165"/>
          </a:xfrm>
        </p:spPr>
        <p:txBody>
          <a:bodyPr vert="horz" wrap="square" lIns="0" tIns="0" rIns="0" bIns="0" rtlCol="0">
            <a:spAutoFit/>
          </a:bodyPr>
          <a:lstStyle>
            <a:lvl1pPr marL="0" indent="0">
              <a:buNone/>
              <a:defRPr lang="en-US" sz="2100" b="0" i="0" kern="0" dirty="0">
                <a:solidFill>
                  <a:srgbClr val="001F5F"/>
                </a:solidFill>
                <a:ea typeface="+mj-ea"/>
              </a:defRPr>
            </a:lvl1pPr>
          </a:lstStyle>
          <a:p>
            <a:pPr marL="12700" lvl="0">
              <a:spcBef>
                <a:spcPts val="140"/>
              </a:spcBef>
            </a:pPr>
            <a:r>
              <a:rPr lang="en-US" dirty="0"/>
              <a:t>Subtitle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A314E00-5421-4EA4-9D69-168128F01C1B}"/>
              </a:ext>
            </a:extLst>
          </p:cNvPr>
          <p:cNvSpPr/>
          <p:nvPr userDrawn="1"/>
        </p:nvSpPr>
        <p:spPr>
          <a:xfrm>
            <a:off x="-7098" y="85601"/>
            <a:ext cx="497305" cy="6772399"/>
          </a:xfrm>
          <a:prstGeom prst="rect">
            <a:avLst/>
          </a:prstGeom>
          <a:solidFill>
            <a:srgbClr val="007749"/>
          </a:solidFill>
          <a:ln>
            <a:solidFill>
              <a:srgbClr val="0073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7DEBA57-D8CB-4A02-A633-8E3005C85E4B}"/>
              </a:ext>
            </a:extLst>
          </p:cNvPr>
          <p:cNvSpPr/>
          <p:nvPr userDrawn="1"/>
        </p:nvSpPr>
        <p:spPr>
          <a:xfrm>
            <a:off x="-7098" y="0"/>
            <a:ext cx="5112498" cy="1267326"/>
          </a:xfrm>
          <a:prstGeom prst="rect">
            <a:avLst/>
          </a:prstGeom>
          <a:solidFill>
            <a:srgbClr val="007396"/>
          </a:solidFill>
          <a:ln>
            <a:solidFill>
              <a:srgbClr val="0073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C46CADD8-3272-4695-8BFC-171626E17CD3}"/>
              </a:ext>
            </a:extLst>
          </p:cNvPr>
          <p:cNvCxnSpPr/>
          <p:nvPr userDrawn="1"/>
        </p:nvCxnSpPr>
        <p:spPr>
          <a:xfrm>
            <a:off x="990600" y="243527"/>
            <a:ext cx="0" cy="81814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>
            <a:extLst>
              <a:ext uri="{FF2B5EF4-FFF2-40B4-BE49-F238E27FC236}">
                <a16:creationId xmlns:a16="http://schemas.microsoft.com/office/drawing/2014/main" id="{AFF4F816-7E61-4F3B-A542-EE3C9298122C}"/>
              </a:ext>
            </a:extLst>
          </p:cNvPr>
          <p:cNvSpPr/>
          <p:nvPr userDrawn="1"/>
        </p:nvSpPr>
        <p:spPr>
          <a:xfrm>
            <a:off x="-7099" y="5676275"/>
            <a:ext cx="497305" cy="1181725"/>
          </a:xfrm>
          <a:prstGeom prst="rect">
            <a:avLst/>
          </a:prstGeom>
          <a:solidFill>
            <a:srgbClr val="AD6433"/>
          </a:solidFill>
          <a:ln>
            <a:solidFill>
              <a:srgbClr val="AD64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 err="1">
              <a:solidFill>
                <a:schemeClr val="tx1"/>
              </a:solidFill>
            </a:endParaRPr>
          </a:p>
        </p:txBody>
      </p:sp>
      <p:pic>
        <p:nvPicPr>
          <p:cNvPr id="3" name="Picture 2" descr="Logo, company name&#10;&#10;Description automatically generated">
            <a:extLst>
              <a:ext uri="{FF2B5EF4-FFF2-40B4-BE49-F238E27FC236}">
                <a16:creationId xmlns:a16="http://schemas.microsoft.com/office/drawing/2014/main" id="{31E2E32F-D00F-4056-9899-2251B23D5DF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906000" y="139314"/>
            <a:ext cx="2133600" cy="1026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47505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 marL="355600" marR="508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Calibri"/>
              <a:buChar char="□"/>
              <a:tabLst>
                <a:tab pos="356235" algn="l"/>
              </a:tabLst>
              <a:defRPr sz="2400"/>
            </a:lvl1pPr>
            <a:lvl2pPr marL="1062355" marR="0" indent="-286385" algn="l" defTabSz="914400" rtl="0" eaLnBrk="1" fontAlgn="auto" latinLnBrk="0" hangingPunct="1">
              <a:lnSpc>
                <a:spcPct val="100000"/>
              </a:lnSpc>
              <a:spcBef>
                <a:spcPts val="405"/>
              </a:spcBef>
              <a:spcAft>
                <a:spcPts val="0"/>
              </a:spcAft>
              <a:buClrTx/>
              <a:buSzTx/>
              <a:buFont typeface="Calibri"/>
              <a:buChar char="□"/>
              <a:tabLst>
                <a:tab pos="1062990" algn="l"/>
              </a:tabLst>
              <a:defRPr sz="2000"/>
            </a:lvl2pPr>
            <a:lvl3pPr>
              <a:defRPr sz="1800"/>
            </a:lvl3pPr>
            <a:lvl4pPr marL="1600200" marR="0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–"/>
              <a:tabLst/>
              <a:defRPr sz="1600"/>
            </a:lvl4pPr>
            <a:lvl5pPr marL="2057400" marR="0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»"/>
              <a:tabLst/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marL="355600" marR="508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Calibri"/>
              <a:buChar char="□"/>
              <a:tabLst>
                <a:tab pos="356235" algn="l"/>
              </a:tabLst>
              <a:defRPr/>
            </a:pPr>
            <a:r>
              <a:rPr kumimoji="0" lang="en-US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Click to edit Master text styles</a:t>
            </a:r>
          </a:p>
          <a:p>
            <a:pPr marL="756285" marR="0" lvl="1" indent="-286385" algn="l" defTabSz="914400" rtl="0" eaLnBrk="1" fontAlgn="auto" latinLnBrk="0" hangingPunct="1">
              <a:lnSpc>
                <a:spcPts val="1775"/>
              </a:lnSpc>
              <a:spcBef>
                <a:spcPct val="20000"/>
              </a:spcBef>
              <a:spcAft>
                <a:spcPts val="0"/>
              </a:spcAft>
              <a:buClrTx/>
              <a:buSzPct val="125000"/>
              <a:buFont typeface="Courier New"/>
              <a:buChar char="o"/>
              <a:tabLst>
                <a:tab pos="756920" algn="l"/>
              </a:tabLst>
              <a:defRPr/>
            </a:pPr>
            <a:r>
              <a:rPr kumimoji="0" lang="en-US" sz="17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Second level</a:t>
            </a:r>
          </a:p>
          <a:p>
            <a:pPr marL="1062355" marR="0" lvl="1" indent="-286385" algn="l" defTabSz="914400" rtl="0" eaLnBrk="1" fontAlgn="auto" latinLnBrk="0" hangingPunct="1">
              <a:lnSpc>
                <a:spcPct val="100000"/>
              </a:lnSpc>
              <a:spcBef>
                <a:spcPts val="405"/>
              </a:spcBef>
              <a:spcAft>
                <a:spcPts val="0"/>
              </a:spcAft>
              <a:buClrTx/>
              <a:buSzTx/>
              <a:buFont typeface="Calibri"/>
              <a:buChar char="□"/>
              <a:tabLst>
                <a:tab pos="1062990" algn="l"/>
              </a:tabLst>
              <a:defRPr/>
            </a:pPr>
            <a:r>
              <a:rPr kumimoji="0" lang="en-US" sz="17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Third level</a:t>
            </a:r>
          </a:p>
          <a:p>
            <a:pPr marL="1600200" marR="0" lvl="3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–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Fourth level</a:t>
            </a:r>
          </a:p>
          <a:p>
            <a:pPr marL="2057400" marR="0" lvl="4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»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 marL="355600" marR="508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Calibri"/>
              <a:buChar char="□"/>
              <a:tabLst>
                <a:tab pos="356235" algn="l"/>
              </a:tabLst>
              <a:defRPr sz="2400"/>
            </a:lvl1pPr>
            <a:lvl2pPr marL="1062355" marR="0" indent="-286385" algn="l" defTabSz="914400" rtl="0" eaLnBrk="1" fontAlgn="auto" latinLnBrk="0" hangingPunct="1">
              <a:lnSpc>
                <a:spcPct val="100000"/>
              </a:lnSpc>
              <a:spcBef>
                <a:spcPts val="405"/>
              </a:spcBef>
              <a:spcAft>
                <a:spcPts val="0"/>
              </a:spcAft>
              <a:buClrTx/>
              <a:buSzTx/>
              <a:buFont typeface="Calibri"/>
              <a:buChar char="□"/>
              <a:tabLst>
                <a:tab pos="1062990" algn="l"/>
              </a:tabLst>
              <a:defRPr sz="2000"/>
            </a:lvl2pPr>
            <a:lvl3pPr>
              <a:defRPr sz="1800"/>
            </a:lvl3pPr>
            <a:lvl4pPr marL="1600200" marR="0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–"/>
              <a:tabLst/>
              <a:defRPr sz="1600"/>
            </a:lvl4pPr>
            <a:lvl5pPr marL="2057400" marR="0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»"/>
              <a:tabLst/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marL="355600" marR="508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Calibri"/>
              <a:buChar char="□"/>
              <a:tabLst>
                <a:tab pos="356235" algn="l"/>
              </a:tabLst>
              <a:defRPr/>
            </a:pPr>
            <a:r>
              <a:rPr kumimoji="0" lang="en-US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Click to edit Master text styles</a:t>
            </a:r>
          </a:p>
          <a:p>
            <a:pPr marL="756285" marR="0" lvl="1" indent="-286385" algn="l" defTabSz="914400" rtl="0" eaLnBrk="1" fontAlgn="auto" latinLnBrk="0" hangingPunct="1">
              <a:lnSpc>
                <a:spcPts val="1775"/>
              </a:lnSpc>
              <a:spcBef>
                <a:spcPct val="20000"/>
              </a:spcBef>
              <a:spcAft>
                <a:spcPts val="0"/>
              </a:spcAft>
              <a:buClrTx/>
              <a:buSzPct val="125000"/>
              <a:buFont typeface="Courier New"/>
              <a:buChar char="o"/>
              <a:tabLst>
                <a:tab pos="756920" algn="l"/>
              </a:tabLst>
              <a:defRPr/>
            </a:pPr>
            <a:r>
              <a:rPr kumimoji="0" lang="en-US" sz="17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Second level</a:t>
            </a:r>
          </a:p>
          <a:p>
            <a:pPr marL="1062355" marR="0" lvl="1" indent="-286385" algn="l" defTabSz="914400" rtl="0" eaLnBrk="1" fontAlgn="auto" latinLnBrk="0" hangingPunct="1">
              <a:lnSpc>
                <a:spcPct val="100000"/>
              </a:lnSpc>
              <a:spcBef>
                <a:spcPts val="405"/>
              </a:spcBef>
              <a:spcAft>
                <a:spcPts val="0"/>
              </a:spcAft>
              <a:buClrTx/>
              <a:buSzTx/>
              <a:buFont typeface="Calibri"/>
              <a:buChar char="□"/>
              <a:tabLst>
                <a:tab pos="1062990" algn="l"/>
              </a:tabLst>
              <a:defRPr/>
            </a:pPr>
            <a:r>
              <a:rPr kumimoji="0" lang="en-US" sz="17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Third level</a:t>
            </a:r>
          </a:p>
          <a:p>
            <a:pPr marL="1600200" marR="0" lvl="3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–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Fourth level</a:t>
            </a:r>
          </a:p>
          <a:p>
            <a:pPr marL="2057400" marR="0" lvl="4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»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Fifth level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CA5BD-CC1B-4BDE-B1B9-7D9A7ACE45B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D38BC37-850F-455A-9A70-33BBFDE38128}"/>
              </a:ext>
            </a:extLst>
          </p:cNvPr>
          <p:cNvSpPr/>
          <p:nvPr userDrawn="1"/>
        </p:nvSpPr>
        <p:spPr>
          <a:xfrm>
            <a:off x="-7098" y="85601"/>
            <a:ext cx="497305" cy="6772399"/>
          </a:xfrm>
          <a:prstGeom prst="rect">
            <a:avLst/>
          </a:prstGeom>
          <a:solidFill>
            <a:srgbClr val="007749"/>
          </a:solidFill>
          <a:ln>
            <a:solidFill>
              <a:srgbClr val="0073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C8DA7D5-CBF5-46A3-9E63-B04DD6412926}"/>
              </a:ext>
            </a:extLst>
          </p:cNvPr>
          <p:cNvSpPr/>
          <p:nvPr userDrawn="1"/>
        </p:nvSpPr>
        <p:spPr>
          <a:xfrm>
            <a:off x="-7098" y="18938"/>
            <a:ext cx="5112498" cy="1267326"/>
          </a:xfrm>
          <a:prstGeom prst="rect">
            <a:avLst/>
          </a:prstGeom>
          <a:solidFill>
            <a:srgbClr val="007396"/>
          </a:solidFill>
          <a:ln>
            <a:solidFill>
              <a:srgbClr val="0073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C35705C2-EB21-402E-AFDD-6464DA3636D2}"/>
              </a:ext>
            </a:extLst>
          </p:cNvPr>
          <p:cNvCxnSpPr/>
          <p:nvPr userDrawn="1"/>
        </p:nvCxnSpPr>
        <p:spPr>
          <a:xfrm>
            <a:off x="990600" y="243527"/>
            <a:ext cx="0" cy="81814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>
            <a:extLst>
              <a:ext uri="{FF2B5EF4-FFF2-40B4-BE49-F238E27FC236}">
                <a16:creationId xmlns:a16="http://schemas.microsoft.com/office/drawing/2014/main" id="{5BE6B304-4E6B-441F-A812-4CB4500EF685}"/>
              </a:ext>
            </a:extLst>
          </p:cNvPr>
          <p:cNvSpPr/>
          <p:nvPr userDrawn="1"/>
        </p:nvSpPr>
        <p:spPr>
          <a:xfrm>
            <a:off x="-7099" y="5676275"/>
            <a:ext cx="497305" cy="1181725"/>
          </a:xfrm>
          <a:prstGeom prst="rect">
            <a:avLst/>
          </a:prstGeom>
          <a:solidFill>
            <a:srgbClr val="AD6433"/>
          </a:solidFill>
          <a:ln>
            <a:solidFill>
              <a:srgbClr val="AD64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 err="1">
              <a:solidFill>
                <a:schemeClr val="tx1"/>
              </a:solidFill>
            </a:endParaRPr>
          </a:p>
        </p:txBody>
      </p:sp>
      <p:pic>
        <p:nvPicPr>
          <p:cNvPr id="7" name="Picture 6" descr="Logo, company name&#10;&#10;Description automatically generated">
            <a:extLst>
              <a:ext uri="{FF2B5EF4-FFF2-40B4-BE49-F238E27FC236}">
                <a16:creationId xmlns:a16="http://schemas.microsoft.com/office/drawing/2014/main" id="{84A04171-5E27-4D81-A050-1D72EDE1AED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906000" y="139314"/>
            <a:ext cx="2133600" cy="1026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29580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CA5BD-CC1B-4BDE-B1B9-7D9A7ACE45B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AC60053-DE32-4CDC-BADE-0066D7591BCA}"/>
              </a:ext>
            </a:extLst>
          </p:cNvPr>
          <p:cNvSpPr/>
          <p:nvPr userDrawn="1"/>
        </p:nvSpPr>
        <p:spPr>
          <a:xfrm>
            <a:off x="-7098" y="85601"/>
            <a:ext cx="497305" cy="6858000"/>
          </a:xfrm>
          <a:prstGeom prst="rect">
            <a:avLst/>
          </a:prstGeom>
          <a:solidFill>
            <a:srgbClr val="007749"/>
          </a:solidFill>
          <a:ln>
            <a:solidFill>
              <a:srgbClr val="0073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2B2A5E7-5EC4-42F5-A2BD-7FFCFC85ADB0}"/>
              </a:ext>
            </a:extLst>
          </p:cNvPr>
          <p:cNvSpPr/>
          <p:nvPr userDrawn="1"/>
        </p:nvSpPr>
        <p:spPr>
          <a:xfrm>
            <a:off x="-7098" y="0"/>
            <a:ext cx="5112498" cy="1267326"/>
          </a:xfrm>
          <a:prstGeom prst="rect">
            <a:avLst/>
          </a:prstGeom>
          <a:solidFill>
            <a:srgbClr val="007396"/>
          </a:solidFill>
          <a:ln>
            <a:solidFill>
              <a:srgbClr val="0073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9805A229-161D-4784-A897-48895B5105D8}"/>
              </a:ext>
            </a:extLst>
          </p:cNvPr>
          <p:cNvCxnSpPr/>
          <p:nvPr userDrawn="1"/>
        </p:nvCxnSpPr>
        <p:spPr>
          <a:xfrm>
            <a:off x="990600" y="243527"/>
            <a:ext cx="0" cy="81814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>
            <a:extLst>
              <a:ext uri="{FF2B5EF4-FFF2-40B4-BE49-F238E27FC236}">
                <a16:creationId xmlns:a16="http://schemas.microsoft.com/office/drawing/2014/main" id="{C5E37943-2934-4565-AA77-6A59E264DAED}"/>
              </a:ext>
            </a:extLst>
          </p:cNvPr>
          <p:cNvSpPr/>
          <p:nvPr userDrawn="1"/>
        </p:nvSpPr>
        <p:spPr>
          <a:xfrm>
            <a:off x="-7099" y="5676275"/>
            <a:ext cx="497305" cy="1267326"/>
          </a:xfrm>
          <a:prstGeom prst="rect">
            <a:avLst/>
          </a:prstGeom>
          <a:solidFill>
            <a:srgbClr val="AD6433"/>
          </a:solidFill>
          <a:ln>
            <a:solidFill>
              <a:srgbClr val="AD64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 err="1">
              <a:solidFill>
                <a:schemeClr val="tx1"/>
              </a:solidFill>
            </a:endParaRPr>
          </a:p>
        </p:txBody>
      </p:sp>
      <p:pic>
        <p:nvPicPr>
          <p:cNvPr id="3" name="Picture 2" descr="Logo, company name&#10;&#10;Description automatically generated">
            <a:extLst>
              <a:ext uri="{FF2B5EF4-FFF2-40B4-BE49-F238E27FC236}">
                <a16:creationId xmlns:a16="http://schemas.microsoft.com/office/drawing/2014/main" id="{176822D5-BFAC-4795-9A01-A81949F2C79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906000" y="139314"/>
            <a:ext cx="2133600" cy="1026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3925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CA5BD-CC1B-4BDE-B1B9-7D9A7ACE45B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97C5B54-79A8-4085-B1E6-ECECAE0CEE42}"/>
              </a:ext>
            </a:extLst>
          </p:cNvPr>
          <p:cNvSpPr/>
          <p:nvPr userDrawn="1"/>
        </p:nvSpPr>
        <p:spPr>
          <a:xfrm>
            <a:off x="-7098" y="85601"/>
            <a:ext cx="497305" cy="6772399"/>
          </a:xfrm>
          <a:prstGeom prst="rect">
            <a:avLst/>
          </a:prstGeom>
          <a:solidFill>
            <a:srgbClr val="007749"/>
          </a:solidFill>
          <a:ln>
            <a:solidFill>
              <a:srgbClr val="0073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08739A3-10BA-48E8-95E3-52D75E4BD046}"/>
              </a:ext>
            </a:extLst>
          </p:cNvPr>
          <p:cNvSpPr/>
          <p:nvPr userDrawn="1"/>
        </p:nvSpPr>
        <p:spPr>
          <a:xfrm>
            <a:off x="-7098" y="0"/>
            <a:ext cx="5112498" cy="1267326"/>
          </a:xfrm>
          <a:prstGeom prst="rect">
            <a:avLst/>
          </a:prstGeom>
          <a:solidFill>
            <a:srgbClr val="007396"/>
          </a:solidFill>
          <a:ln>
            <a:solidFill>
              <a:srgbClr val="0073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480A8F0-BE70-4B78-898D-F3273CE8F705}"/>
              </a:ext>
            </a:extLst>
          </p:cNvPr>
          <p:cNvCxnSpPr/>
          <p:nvPr userDrawn="1"/>
        </p:nvCxnSpPr>
        <p:spPr>
          <a:xfrm>
            <a:off x="990600" y="243527"/>
            <a:ext cx="0" cy="81814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37B167C7-715C-4DB0-8D0B-F613E04B166A}"/>
              </a:ext>
            </a:extLst>
          </p:cNvPr>
          <p:cNvSpPr/>
          <p:nvPr userDrawn="1"/>
        </p:nvSpPr>
        <p:spPr>
          <a:xfrm>
            <a:off x="-7099" y="5676275"/>
            <a:ext cx="497305" cy="1181725"/>
          </a:xfrm>
          <a:prstGeom prst="rect">
            <a:avLst/>
          </a:prstGeom>
          <a:solidFill>
            <a:srgbClr val="AD6433"/>
          </a:solidFill>
          <a:ln>
            <a:solidFill>
              <a:srgbClr val="AD64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 err="1">
              <a:solidFill>
                <a:schemeClr val="tx1"/>
              </a:solidFill>
            </a:endParaRPr>
          </a:p>
        </p:txBody>
      </p:sp>
      <p:pic>
        <p:nvPicPr>
          <p:cNvPr id="2" name="Picture 1" descr="Logo, company name&#10;&#10;Description automatically generated">
            <a:extLst>
              <a:ext uri="{FF2B5EF4-FFF2-40B4-BE49-F238E27FC236}">
                <a16:creationId xmlns:a16="http://schemas.microsoft.com/office/drawing/2014/main" id="{A2FD481F-70DD-4349-8495-CC7068A36D5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906000" y="139314"/>
            <a:ext cx="2133600" cy="1026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85502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14587" y="421894"/>
            <a:ext cx="10765536" cy="76809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6533" y="1473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marL="756285" lvl="1" indent="-286385" algn="l" defTabSz="914400" rtl="0" eaLnBrk="1" latinLnBrk="0" hangingPunct="1">
              <a:lnSpc>
                <a:spcPts val="1775"/>
              </a:lnSpc>
              <a:buSzPct val="125000"/>
              <a:buFont typeface="Courier New"/>
              <a:buChar char="o"/>
              <a:tabLst>
                <a:tab pos="756920" algn="l"/>
              </a:tabLst>
            </a:pPr>
            <a:r>
              <a:rPr lang="en-US" dirty="0"/>
              <a:t>Second level</a:t>
            </a:r>
          </a:p>
          <a:p>
            <a:pPr marL="1062355" lvl="1" indent="-286385">
              <a:lnSpc>
                <a:spcPct val="100000"/>
              </a:lnSpc>
              <a:spcBef>
                <a:spcPts val="405"/>
              </a:spcBef>
              <a:buFont typeface="Calibri"/>
              <a:buChar char="□"/>
              <a:tabLst>
                <a:tab pos="1062990" algn="l"/>
              </a:tabLst>
            </a:pPr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446579"/>
            <a:ext cx="2844800" cy="18466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algn="r">
              <a:defRPr lang="en-US" sz="1200" b="0" i="0" spc="-10" smtClean="0">
                <a:solidFill>
                  <a:srgbClr val="000000"/>
                </a:solidFill>
                <a:latin typeface="Calibri"/>
                <a:cs typeface="Calibri"/>
              </a:defRPr>
            </a:lvl1pPr>
          </a:lstStyle>
          <a:p>
            <a:pPr marL="102870"/>
            <a:fld id="{82DCA5BD-CC1B-4BDE-B1B9-7D9A7ACE45BD}" type="slidenum">
              <a:rPr lang="en-US" smtClean="0"/>
              <a:pPr marL="102870"/>
              <a:t>‹#›</a:t>
            </a:fld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-1422400" y="1447801"/>
            <a:ext cx="1117600" cy="522755"/>
          </a:xfrm>
          <a:prstGeom prst="rect">
            <a:avLst/>
          </a:prstGeom>
          <a:solidFill>
            <a:schemeClr val="tx2"/>
          </a:solidFill>
        </p:spPr>
        <p:txBody>
          <a:bodyPr vert="horz" wrap="square" lIns="12700" tIns="45720" rIns="12700" bIns="45720" rtlCol="0" anchor="ctr">
            <a:noAutofit/>
          </a:bodyPr>
          <a:lstStyle/>
          <a:p>
            <a:pPr algn="ctr"/>
            <a:r>
              <a:rPr lang="en-US" sz="900" b="0" i="0" dirty="0">
                <a:solidFill>
                  <a:srgbClr val="7397BC">
                    <a:tint val="20000"/>
                  </a:srgbClr>
                </a:solidFill>
                <a:latin typeface="Arial"/>
              </a:rPr>
              <a:t>Object titles</a:t>
            </a:r>
          </a:p>
          <a:p>
            <a:pPr algn="ctr"/>
            <a:r>
              <a:rPr lang="en-US" sz="900" b="0" i="0" dirty="0">
                <a:solidFill>
                  <a:srgbClr val="7397BC">
                    <a:tint val="20000"/>
                  </a:srgbClr>
                </a:solidFill>
                <a:latin typeface="Arial"/>
              </a:rPr>
              <a:t> 0,  106,  114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-1422400" y="2045583"/>
            <a:ext cx="1117600" cy="522755"/>
          </a:xfrm>
          <a:prstGeom prst="rect">
            <a:avLst/>
          </a:prstGeom>
          <a:solidFill>
            <a:schemeClr val="accent1"/>
          </a:solidFill>
        </p:spPr>
        <p:txBody>
          <a:bodyPr vert="horz" wrap="square" lIns="12700" tIns="45720" rIns="12700" bIns="45720" rtlCol="0" anchor="ctr">
            <a:noAutofit/>
          </a:bodyPr>
          <a:lstStyle/>
          <a:p>
            <a:pPr algn="ctr"/>
            <a:r>
              <a:rPr lang="en-US" sz="900" b="0" i="0" dirty="0">
                <a:solidFill>
                  <a:srgbClr val="6490CB">
                    <a:tint val="20000"/>
                  </a:srgbClr>
                </a:solidFill>
                <a:latin typeface="Arial"/>
              </a:rPr>
              <a:t> 0,  32,  96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-1422400" y="2643365"/>
            <a:ext cx="1117600" cy="522755"/>
          </a:xfrm>
          <a:prstGeom prst="rect">
            <a:avLst/>
          </a:prstGeom>
          <a:solidFill>
            <a:schemeClr val="accent2"/>
          </a:solidFill>
        </p:spPr>
        <p:txBody>
          <a:bodyPr vert="horz" wrap="square" lIns="12700" tIns="45720" rIns="12700" bIns="45720" rtlCol="0" anchor="ctr">
            <a:noAutofit/>
          </a:bodyPr>
          <a:lstStyle/>
          <a:p>
            <a:pPr algn="ctr"/>
            <a:r>
              <a:rPr lang="en-US" sz="900" b="0" i="0" dirty="0">
                <a:solidFill>
                  <a:srgbClr val="5FA364">
                    <a:tint val="20000"/>
                  </a:srgbClr>
                </a:solidFill>
                <a:latin typeface="Arial"/>
              </a:rPr>
              <a:t> 75,  172,  198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-1422400" y="3241146"/>
            <a:ext cx="1117600" cy="522755"/>
          </a:xfrm>
          <a:prstGeom prst="rect">
            <a:avLst/>
          </a:prstGeom>
          <a:solidFill>
            <a:schemeClr val="accent3"/>
          </a:solidFill>
        </p:spPr>
        <p:txBody>
          <a:bodyPr vert="horz" wrap="square" lIns="12700" tIns="45720" rIns="12700" bIns="45720" rtlCol="0" anchor="ctr">
            <a:noAutofit/>
          </a:bodyPr>
          <a:lstStyle/>
          <a:p>
            <a:pPr algn="ctr"/>
            <a:r>
              <a:rPr lang="en-US" sz="900" b="0" i="0" dirty="0">
                <a:solidFill>
                  <a:srgbClr val="000000">
                    <a:tint val="20000"/>
                  </a:srgbClr>
                </a:solidFill>
                <a:latin typeface="Arial"/>
              </a:rPr>
              <a:t> 140,  86,  32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-1422400" y="4436711"/>
            <a:ext cx="1117600" cy="522755"/>
          </a:xfrm>
          <a:prstGeom prst="rect">
            <a:avLst/>
          </a:prstGeom>
          <a:solidFill>
            <a:schemeClr val="accent5"/>
          </a:solidFill>
        </p:spPr>
        <p:txBody>
          <a:bodyPr vert="horz" wrap="square" lIns="12700" tIns="45720" rIns="12700" bIns="45720" rtlCol="0" anchor="ctr">
            <a:noAutofit/>
          </a:bodyPr>
          <a:lstStyle/>
          <a:p>
            <a:pPr algn="ctr"/>
            <a:r>
              <a:rPr lang="en-US" sz="900" b="0" i="0" dirty="0">
                <a:latin typeface="Arial"/>
              </a:rPr>
              <a:t> 218,  217,  197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-1422400" y="3838929"/>
            <a:ext cx="1117600" cy="522755"/>
          </a:xfrm>
          <a:prstGeom prst="rect">
            <a:avLst/>
          </a:prstGeom>
          <a:solidFill>
            <a:schemeClr val="accent4"/>
          </a:solidFill>
        </p:spPr>
        <p:txBody>
          <a:bodyPr vert="horz" wrap="square" lIns="12700" tIns="45720" rIns="12700" bIns="45720" rtlCol="0" anchor="ctr">
            <a:noAutofit/>
          </a:bodyPr>
          <a:lstStyle/>
          <a:p>
            <a:pPr algn="ctr"/>
            <a:r>
              <a:rPr lang="en-US" sz="900" b="0" i="0" dirty="0">
                <a:solidFill>
                  <a:srgbClr val="55935A">
                    <a:tint val="20000"/>
                  </a:srgbClr>
                </a:solidFill>
                <a:latin typeface="Arial"/>
              </a:rPr>
              <a:t> 85,  147,  90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-1422400" y="5034493"/>
            <a:ext cx="1117600" cy="522755"/>
          </a:xfrm>
          <a:prstGeom prst="rect">
            <a:avLst/>
          </a:prstGeom>
          <a:solidFill>
            <a:schemeClr val="accent6"/>
          </a:solidFill>
        </p:spPr>
        <p:txBody>
          <a:bodyPr vert="horz" wrap="square" lIns="12700" tIns="45720" rIns="12700" bIns="45720" rtlCol="0" anchor="ctr">
            <a:noAutofit/>
          </a:bodyPr>
          <a:lstStyle/>
          <a:p>
            <a:pPr algn="ctr"/>
            <a:r>
              <a:rPr lang="en-US" sz="900" b="0" i="0" dirty="0">
                <a:solidFill>
                  <a:srgbClr val="D6BC38">
                    <a:tint val="20000"/>
                  </a:srgbClr>
                </a:solidFill>
                <a:latin typeface="Arial"/>
              </a:rPr>
              <a:t> 79,  129,  189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-1422400" y="5632273"/>
            <a:ext cx="1117600" cy="522755"/>
          </a:xfrm>
          <a:prstGeom prst="rect">
            <a:avLst/>
          </a:prstGeom>
          <a:solidFill>
            <a:srgbClr val="808080"/>
          </a:solidFill>
        </p:spPr>
        <p:txBody>
          <a:bodyPr vert="horz" wrap="square" lIns="12700" tIns="45720" rIns="12700" bIns="45720" rtlCol="0" anchor="ctr">
            <a:noAutofit/>
          </a:bodyPr>
          <a:lstStyle/>
          <a:p>
            <a:pPr algn="ctr"/>
            <a:r>
              <a:rPr lang="en-US" sz="900" b="0" i="0" dirty="0">
                <a:solidFill>
                  <a:srgbClr val="9579A1">
                    <a:tint val="20000"/>
                  </a:srgbClr>
                </a:solidFill>
                <a:latin typeface="Arial"/>
              </a:rPr>
              <a:t> 128,  128,  128</a:t>
            </a:r>
          </a:p>
        </p:txBody>
      </p:sp>
    </p:spTree>
    <p:extLst>
      <p:ext uri="{BB962C8B-B14F-4D97-AF65-F5344CB8AC3E}">
        <p14:creationId xmlns:p14="http://schemas.microsoft.com/office/powerpoint/2010/main" val="29510672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70" r:id="rId2"/>
    <p:sldLayoutId id="2147483672" r:id="rId3"/>
    <p:sldLayoutId id="2147483673" r:id="rId4"/>
    <p:sldLayoutId id="2147483671" r:id="rId5"/>
    <p:sldLayoutId id="2147483669" r:id="rId6"/>
    <p:sldLayoutId id="2147483666" r:id="rId7"/>
    <p:sldLayoutId id="2147483650" r:id="rId8"/>
    <p:sldLayoutId id="2147483652" r:id="rId9"/>
    <p:sldLayoutId id="2147483660" r:id="rId10"/>
    <p:sldLayoutId id="2147483653" r:id="rId11"/>
    <p:sldLayoutId id="2147483654" r:id="rId12"/>
    <p:sldLayoutId id="2147483655" r:id="rId13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lang="en-US" sz="2800" b="0" i="0" kern="1200" spc="-5" smtClean="0">
          <a:solidFill>
            <a:srgbClr val="001F5F"/>
          </a:solidFill>
          <a:latin typeface="Calibri"/>
          <a:ea typeface="+mj-ea"/>
          <a:cs typeface="Calibri"/>
        </a:defRPr>
      </a:lvl1pPr>
    </p:titleStyle>
    <p:bodyStyle>
      <a:lvl1pPr marL="355600" marR="5080" indent="-342900" algn="l" defTabSz="914400" rtl="0" eaLnBrk="1" latinLnBrk="0" hangingPunct="1">
        <a:lnSpc>
          <a:spcPct val="100000"/>
        </a:lnSpc>
        <a:spcBef>
          <a:spcPct val="20000"/>
        </a:spcBef>
        <a:buFont typeface="Calibri"/>
        <a:buChar char="□"/>
        <a:tabLst>
          <a:tab pos="356235" algn="l"/>
        </a:tabLst>
        <a:defRPr lang="en-US" sz="2000" kern="1200" spc="-5" dirty="0" smtClean="0">
          <a:solidFill>
            <a:schemeClr val="tx1"/>
          </a:solidFill>
          <a:latin typeface="Calibri"/>
          <a:ea typeface="+mn-ea"/>
          <a:cs typeface="Calibri"/>
        </a:defRPr>
      </a:lvl1pPr>
      <a:lvl2pPr marL="927100" indent="-4572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lang="en-US" sz="1700" kern="1200" spc="-5" dirty="0" smtClean="0">
          <a:solidFill>
            <a:schemeClr val="tx1"/>
          </a:solidFill>
          <a:latin typeface="Calibri"/>
          <a:ea typeface="+mn-ea"/>
          <a:cs typeface="Calibri"/>
        </a:defRPr>
      </a:lvl2pPr>
      <a:lvl3pPr marL="111887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m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tm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mp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mp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mailto:aschurr@enchantedrock.com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5" Type="http://schemas.openxmlformats.org/officeDocument/2006/relationships/image" Target="../media/image14.tmp"/><Relationship Id="rId4" Type="http://schemas.openxmlformats.org/officeDocument/2006/relationships/hyperlink" Target="mailto:info@enchantedrock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 descr="Chart Title &quot;Context for Developing Clean Alternarives to Backup Diesel Generation&#10;">
            <a:extLst>
              <a:ext uri="{FF2B5EF4-FFF2-40B4-BE49-F238E27FC236}">
                <a16:creationId xmlns:a16="http://schemas.microsoft.com/office/drawing/2014/main" id="{DA9F01C3-9FA1-43DC-AFD8-8D2D8B68D698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228600" y="5029200"/>
            <a:ext cx="8839200" cy="133882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+mn-ea"/>
                <a:cs typeface="+mn-cs"/>
              </a:rPr>
              <a:t>Context for Developing Clean Alternatives to Backup Diesel Generation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ato" panose="020F0502020204030203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+mn-ea"/>
                <a:cs typeface="+mn-cs"/>
              </a:rPr>
              <a:t>Allan Schurr, Chief Commercial Officer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+mn-ea"/>
                <a:cs typeface="+mn-cs"/>
              </a:rPr>
              <a:t>CEC Workshop - January 21, 2021</a:t>
            </a:r>
          </a:p>
        </p:txBody>
      </p:sp>
    </p:spTree>
    <p:extLst>
      <p:ext uri="{BB962C8B-B14F-4D97-AF65-F5344CB8AC3E}">
        <p14:creationId xmlns:p14="http://schemas.microsoft.com/office/powerpoint/2010/main" val="36591954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E0A5090-3623-49F5-8489-3DE87C9BEA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41841-6B52-447B-890C-5E9C54839F53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292A99E2-6E03-5E40-A545-7BC9D3F65A41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1066800" y="228600"/>
            <a:ext cx="3962400" cy="838200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 fontScale="90000"/>
          </a:bodyPr>
          <a:lstStyle/>
          <a:p>
            <a:pPr marL="0" marR="5080" lvl="0" indent="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>
                <a:tab pos="356235" algn="l"/>
              </a:tabLst>
              <a:defRPr/>
            </a:pPr>
            <a:r>
              <a:rPr kumimoji="0" lang="en-US" sz="3200" b="0" i="0" u="none" strike="noStrike" kern="1200" cap="none" spc="-5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+mn-ea"/>
                <a:cs typeface="Calibri"/>
              </a:rPr>
              <a:t>Overview of </a:t>
            </a:r>
            <a:br>
              <a:rPr kumimoji="0" lang="en-US" sz="3200" b="0" i="0" u="none" strike="noStrike" kern="1200" cap="none" spc="-5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+mn-ea"/>
                <a:cs typeface="Calibri"/>
              </a:rPr>
            </a:br>
            <a:r>
              <a:rPr kumimoji="0" lang="en-US" sz="3200" b="0" i="0" u="none" strike="noStrike" kern="1200" cap="none" spc="-5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+mn-ea"/>
                <a:cs typeface="Calibri"/>
              </a:rPr>
              <a:t>Enchanted Rock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A589B0D-EEA4-4AA8-91DE-EE6F9B6984B5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/>
          <p:nvPr/>
        </p:nvSpPr>
        <p:spPr>
          <a:xfrm>
            <a:off x="710540" y="4452582"/>
            <a:ext cx="2514600" cy="1828800"/>
          </a:xfrm>
          <a:prstGeom prst="roundRect">
            <a:avLst/>
          </a:prstGeom>
          <a:solidFill>
            <a:srgbClr val="007396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Lato" panose="020F0502020204030203" pitchFamily="34" charset="0"/>
              </a:rPr>
              <a:t>99.9997%</a:t>
            </a:r>
          </a:p>
          <a:p>
            <a:pPr algn="ctr"/>
            <a:endParaRPr lang="en-US" sz="2400" b="1" dirty="0">
              <a:solidFill>
                <a:schemeClr val="bg1"/>
              </a:solidFill>
              <a:latin typeface="Lato" panose="020F0502020204030203" pitchFamily="34" charset="0"/>
            </a:endParaRPr>
          </a:p>
          <a:p>
            <a:pPr algn="ctr"/>
            <a:r>
              <a:rPr lang="en-US" sz="2400" b="1" dirty="0">
                <a:solidFill>
                  <a:schemeClr val="bg1"/>
                </a:solidFill>
                <a:latin typeface="Lato" panose="020F0502020204030203" pitchFamily="34" charset="0"/>
              </a:rPr>
              <a:t>Combined Reliability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ABAD4785-E952-4F26-A701-E8FDF74A52B4}"/>
              </a:ext>
            </a:extLst>
          </p:cNvPr>
          <p:cNvSpPr/>
          <p:nvPr/>
        </p:nvSpPr>
        <p:spPr>
          <a:xfrm>
            <a:off x="3623293" y="4469405"/>
            <a:ext cx="2514600" cy="1828800"/>
          </a:xfrm>
          <a:prstGeom prst="roundRect">
            <a:avLst/>
          </a:prstGeom>
          <a:solidFill>
            <a:srgbClr val="007396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Lato" panose="020F0502020204030203" pitchFamily="34" charset="0"/>
              </a:rPr>
              <a:t>460+</a:t>
            </a:r>
          </a:p>
          <a:p>
            <a:pPr algn="ctr"/>
            <a:endParaRPr lang="en-US" sz="2400" b="1" dirty="0">
              <a:solidFill>
                <a:schemeClr val="bg1"/>
              </a:solidFill>
              <a:latin typeface="Lato" panose="020F0502020204030203" pitchFamily="34" charset="0"/>
            </a:endParaRPr>
          </a:p>
          <a:p>
            <a:pPr algn="ctr"/>
            <a:r>
              <a:rPr lang="en-US" sz="2400" b="1" dirty="0">
                <a:solidFill>
                  <a:schemeClr val="bg1"/>
                </a:solidFill>
                <a:latin typeface="Lato" panose="020F0502020204030203" pitchFamily="34" charset="0"/>
              </a:rPr>
              <a:t>MW Commissioned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ACA6169F-BEAC-46A3-AEAB-B319941D5E67}"/>
              </a:ext>
            </a:extLst>
          </p:cNvPr>
          <p:cNvSpPr/>
          <p:nvPr/>
        </p:nvSpPr>
        <p:spPr>
          <a:xfrm>
            <a:off x="6536046" y="4449613"/>
            <a:ext cx="2514600" cy="1828800"/>
          </a:xfrm>
          <a:prstGeom prst="roundRect">
            <a:avLst/>
          </a:prstGeom>
          <a:solidFill>
            <a:srgbClr val="007396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Lato" panose="020F0502020204030203" pitchFamily="34" charset="0"/>
              </a:rPr>
              <a:t>4,800+</a:t>
            </a:r>
          </a:p>
          <a:p>
            <a:pPr algn="ctr"/>
            <a:endParaRPr lang="en-US" sz="2400" b="1" dirty="0">
              <a:solidFill>
                <a:schemeClr val="bg1"/>
              </a:solidFill>
              <a:latin typeface="Lato" panose="020F0502020204030203" pitchFamily="34" charset="0"/>
            </a:endParaRPr>
          </a:p>
          <a:p>
            <a:pPr algn="ctr"/>
            <a:r>
              <a:rPr lang="en-US" sz="2400" b="1" dirty="0">
                <a:solidFill>
                  <a:schemeClr val="bg1"/>
                </a:solidFill>
                <a:latin typeface="Lato" panose="020F0502020204030203" pitchFamily="34" charset="0"/>
              </a:rPr>
              <a:t>Outage Hours Covered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50BCF060-5243-4BF0-A34F-01BE8A983FC8}"/>
              </a:ext>
            </a:extLst>
          </p:cNvPr>
          <p:cNvSpPr/>
          <p:nvPr/>
        </p:nvSpPr>
        <p:spPr>
          <a:xfrm>
            <a:off x="9448800" y="4452582"/>
            <a:ext cx="2514600" cy="1828800"/>
          </a:xfrm>
          <a:prstGeom prst="roundRect">
            <a:avLst/>
          </a:prstGeom>
          <a:solidFill>
            <a:srgbClr val="007396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Lato" panose="020F0502020204030203" pitchFamily="34" charset="0"/>
              </a:rPr>
              <a:t>300,000+</a:t>
            </a:r>
          </a:p>
          <a:p>
            <a:pPr algn="ctr"/>
            <a:endParaRPr lang="en-US" sz="2400" b="1" dirty="0">
              <a:solidFill>
                <a:schemeClr val="bg1"/>
              </a:solidFill>
              <a:latin typeface="Lato" panose="020F0502020204030203" pitchFamily="34" charset="0"/>
            </a:endParaRPr>
          </a:p>
          <a:p>
            <a:pPr algn="ctr"/>
            <a:r>
              <a:rPr lang="en-US" sz="2400" b="1" dirty="0">
                <a:solidFill>
                  <a:schemeClr val="bg1"/>
                </a:solidFill>
                <a:latin typeface="Lato" panose="020F0502020204030203" pitchFamily="34" charset="0"/>
              </a:rPr>
              <a:t>Unit Run Hours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ADB9B1B-321B-4D22-91DF-D7B9CBA41C7C}"/>
              </a:ext>
            </a:extLst>
          </p:cNvPr>
          <p:cNvSpPr txBox="1"/>
          <p:nvPr/>
        </p:nvSpPr>
        <p:spPr>
          <a:xfrm>
            <a:off x="1219200" y="1600200"/>
            <a:ext cx="9753600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Lato" panose="020F0502020204030203" pitchFamily="34" charset="0"/>
              </a:rPr>
              <a:t>Since 2009, Enchanted Rock provides affordable, long duration resiliency for commercial, industrial and institutional customers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Lato" panose="020F0502020204030203" pitchFamily="34" charset="0"/>
              </a:rPr>
              <a:t>Hurricane-tested microgrids proven at over 200 locations operating for up to 49 consecutive days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Lato" panose="020F0502020204030203" pitchFamily="34" charset="0"/>
              </a:rPr>
              <a:t>We provide utility-grade, long duration, full-service solutions with the cleanest available technology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0685680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971E5F0-F3B0-42B2-ABB3-B696D0A5C8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41841-6B52-447B-890C-5E9C54839F53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292A99E2-6E03-5E40-A545-7BC9D3F65A41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1066800" y="228600"/>
            <a:ext cx="3962400" cy="914400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 fontScale="90000"/>
          </a:bodyPr>
          <a:lstStyle/>
          <a:p>
            <a:pPr marR="5080" lvl="0">
              <a:lnSpc>
                <a:spcPct val="90000"/>
              </a:lnSpc>
              <a:spcBef>
                <a:spcPct val="20000"/>
              </a:spcBef>
              <a:tabLst>
                <a:tab pos="356235" algn="l"/>
              </a:tabLst>
              <a:defRPr/>
            </a:pPr>
            <a:r>
              <a:rPr kumimoji="0" lang="en-US" sz="3200" b="0" i="0" u="none" strike="noStrike" kern="1200" cap="none" spc="-5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+mn-ea"/>
                <a:cs typeface="Calibri"/>
              </a:rPr>
              <a:t>Journey from Diesel to Natural Gas</a:t>
            </a:r>
            <a:r>
              <a:rPr lang="en-US" sz="3200" dirty="0">
                <a:solidFill>
                  <a:schemeClr val="bg1"/>
                </a:solidFill>
                <a:latin typeface="Lato" panose="020F0502020204030203" pitchFamily="34" charset="0"/>
              </a:rPr>
              <a:t> 2009-2014</a:t>
            </a:r>
            <a:endParaRPr kumimoji="0" lang="en-US" sz="3200" b="0" i="0" u="none" strike="noStrike" kern="1200" cap="none" spc="-5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ato" panose="020F0502020204030203" pitchFamily="34" charset="0"/>
              <a:ea typeface="+mn-ea"/>
              <a:cs typeface="Calibri"/>
            </a:endParaRPr>
          </a:p>
        </p:txBody>
      </p:sp>
      <p:grpSp>
        <p:nvGrpSpPr>
          <p:cNvPr id="4" name="Group 3" descr="Timeline showing 73MW of Tier 2 diesel  and 165 MW of Tier 4i installed&#10;">
            <a:extLst>
              <a:ext uri="{FF2B5EF4-FFF2-40B4-BE49-F238E27FC236}">
                <a16:creationId xmlns:a16="http://schemas.microsoft.com/office/drawing/2014/main" id="{E2F81FAA-8457-F543-89A4-92AC7B98DA3B}"/>
              </a:ext>
            </a:extLst>
          </p:cNvPr>
          <p:cNvGrpSpPr/>
          <p:nvPr/>
        </p:nvGrpSpPr>
        <p:grpSpPr>
          <a:xfrm>
            <a:off x="737901" y="1470678"/>
            <a:ext cx="5139641" cy="2110722"/>
            <a:chOff x="843833" y="1535667"/>
            <a:chExt cx="5139641" cy="2211800"/>
          </a:xfrm>
        </p:grpSpPr>
        <p:sp>
          <p:nvSpPr>
            <p:cNvPr id="5" name="Freeform 4">
              <a:extLst>
                <a:ext uri="{FF2B5EF4-FFF2-40B4-BE49-F238E27FC236}">
                  <a16:creationId xmlns:a16="http://schemas.microsoft.com/office/drawing/2014/main" id="{88B46C84-436B-6647-B042-784F4AD51F23}"/>
                </a:ext>
              </a:extLst>
            </p:cNvPr>
            <p:cNvSpPr/>
            <p:nvPr/>
          </p:nvSpPr>
          <p:spPr>
            <a:xfrm>
              <a:off x="843833" y="1535667"/>
              <a:ext cx="2538699" cy="446045"/>
            </a:xfrm>
            <a:custGeom>
              <a:avLst/>
              <a:gdLst>
                <a:gd name="connsiteX0" fmla="*/ 0 w 2681697"/>
                <a:gd name="connsiteY0" fmla="*/ 0 h 446045"/>
                <a:gd name="connsiteX1" fmla="*/ 2458675 w 2681697"/>
                <a:gd name="connsiteY1" fmla="*/ 0 h 446045"/>
                <a:gd name="connsiteX2" fmla="*/ 2681697 w 2681697"/>
                <a:gd name="connsiteY2" fmla="*/ 223023 h 446045"/>
                <a:gd name="connsiteX3" fmla="*/ 2458675 w 2681697"/>
                <a:gd name="connsiteY3" fmla="*/ 446045 h 446045"/>
                <a:gd name="connsiteX4" fmla="*/ 0 w 2681697"/>
                <a:gd name="connsiteY4" fmla="*/ 446045 h 446045"/>
                <a:gd name="connsiteX5" fmla="*/ 223023 w 2681697"/>
                <a:gd name="connsiteY5" fmla="*/ 223023 h 446045"/>
                <a:gd name="connsiteX6" fmla="*/ 0 w 2681697"/>
                <a:gd name="connsiteY6" fmla="*/ 0 h 446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81697" h="446045">
                  <a:moveTo>
                    <a:pt x="0" y="0"/>
                  </a:moveTo>
                  <a:lnTo>
                    <a:pt x="2458675" y="0"/>
                  </a:lnTo>
                  <a:lnTo>
                    <a:pt x="2681697" y="223023"/>
                  </a:lnTo>
                  <a:lnTo>
                    <a:pt x="2458675" y="446045"/>
                  </a:lnTo>
                  <a:lnTo>
                    <a:pt x="0" y="446045"/>
                  </a:lnTo>
                  <a:lnTo>
                    <a:pt x="223023" y="223023"/>
                  </a:lnTo>
                  <a:lnTo>
                    <a:pt x="0" y="0"/>
                  </a:lnTo>
                  <a:close/>
                </a:path>
              </a:pathLst>
            </a:custGeom>
            <a:ln w="57150"/>
          </p:spPr>
          <p:style>
            <a:lnRef idx="2">
              <a:scrgbClr r="0" g="0" b="0"/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19035" tIns="32004" rIns="255026" bIns="32004" numCol="1" spcCol="1270" anchor="ctr" anchorCtr="0">
              <a:noAutofit/>
            </a:bodyPr>
            <a:lstStyle/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400" b="1" kern="1200" dirty="0">
                  <a:latin typeface="Lato" panose="020F0502020204030203" pitchFamily="34" charset="0"/>
                </a:rPr>
                <a:t>2009-2010</a:t>
              </a:r>
            </a:p>
          </p:txBody>
        </p:sp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7F86B4CD-A21B-9741-9377-873B7353C7B4}"/>
                </a:ext>
              </a:extLst>
            </p:cNvPr>
            <p:cNvSpPr/>
            <p:nvPr/>
          </p:nvSpPr>
          <p:spPr>
            <a:xfrm>
              <a:off x="1096531" y="2198589"/>
              <a:ext cx="2133601" cy="1394478"/>
            </a:xfrm>
            <a:custGeom>
              <a:avLst/>
              <a:gdLst>
                <a:gd name="connsiteX0" fmla="*/ 0 w 2145358"/>
                <a:gd name="connsiteY0" fmla="*/ 0 h 1555600"/>
                <a:gd name="connsiteX1" fmla="*/ 2145358 w 2145358"/>
                <a:gd name="connsiteY1" fmla="*/ 0 h 1555600"/>
                <a:gd name="connsiteX2" fmla="*/ 2145358 w 2145358"/>
                <a:gd name="connsiteY2" fmla="*/ 1555600 h 1555600"/>
                <a:gd name="connsiteX3" fmla="*/ 0 w 2145358"/>
                <a:gd name="connsiteY3" fmla="*/ 1555600 h 1555600"/>
                <a:gd name="connsiteX4" fmla="*/ 0 w 2145358"/>
                <a:gd name="connsiteY4" fmla="*/ 0 h 1555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45358" h="1555600">
                  <a:moveTo>
                    <a:pt x="0" y="0"/>
                  </a:moveTo>
                  <a:lnTo>
                    <a:pt x="2145358" y="0"/>
                  </a:lnTo>
                  <a:lnTo>
                    <a:pt x="2145358" y="1555600"/>
                  </a:lnTo>
                  <a:lnTo>
                    <a:pt x="0" y="155560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0" numCol="1" spcCol="1270" anchor="t" anchorCtr="0">
              <a:noAutofit/>
            </a:bodyPr>
            <a:lstStyle/>
            <a:p>
              <a:pPr marL="0" lvl="1" algn="ctr" defTabSz="800100">
                <a:lnSpc>
                  <a:spcPct val="90000"/>
                </a:lnSpc>
                <a:spcBef>
                  <a:spcPts val="1200"/>
                </a:spcBef>
                <a:spcAft>
                  <a:spcPct val="15000"/>
                </a:spcAft>
              </a:pPr>
              <a:r>
                <a:rPr lang="en-US" sz="1800" b="1" kern="1200" dirty="0">
                  <a:latin typeface="Lato" panose="020F0502020204030203" pitchFamily="34" charset="0"/>
                </a:rPr>
                <a:t>73MW</a:t>
              </a:r>
              <a:r>
                <a:rPr lang="en-US" sz="1800" kern="1200" dirty="0">
                  <a:latin typeface="Lato" panose="020F0502020204030203" pitchFamily="34" charset="0"/>
                </a:rPr>
                <a:t> of Tier 2 diesel backup installed</a:t>
              </a:r>
            </a:p>
            <a:p>
              <a:pPr marL="0" lvl="1" algn="ctr" defTabSz="800100">
                <a:lnSpc>
                  <a:spcPct val="50000"/>
                </a:lnSpc>
              </a:pPr>
              <a:endParaRPr lang="en-US" sz="800" kern="1200" dirty="0">
                <a:latin typeface="Lato" panose="020F0502020204030203" pitchFamily="34" charset="0"/>
              </a:endParaRPr>
            </a:p>
            <a:p>
              <a:pPr marL="0" lvl="1" algn="ctr" defTabSz="800100">
                <a:lnSpc>
                  <a:spcPct val="0"/>
                </a:lnSpc>
              </a:pPr>
              <a:endParaRPr lang="en-US" sz="1800" kern="1200" dirty="0">
                <a:latin typeface="Lato" panose="020F0502020204030203" pitchFamily="34" charset="0"/>
              </a:endParaRPr>
            </a:p>
            <a:p>
              <a:pPr marL="0" lvl="1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en-US" sz="1800" kern="1200" dirty="0">
                  <a:latin typeface="Lato" panose="020F0502020204030203" pitchFamily="34" charset="0"/>
                </a:rPr>
                <a:t>Dual capability for resilience and grid support</a:t>
              </a:r>
            </a:p>
          </p:txBody>
        </p:sp>
        <p:sp>
          <p:nvSpPr>
            <p:cNvPr id="9" name="Freeform 8">
              <a:extLst>
                <a:ext uri="{FF2B5EF4-FFF2-40B4-BE49-F238E27FC236}">
                  <a16:creationId xmlns:a16="http://schemas.microsoft.com/office/drawing/2014/main" id="{E57D7564-F2F1-AF48-98D3-D7B03D7592E7}"/>
                </a:ext>
              </a:extLst>
            </p:cNvPr>
            <p:cNvSpPr/>
            <p:nvPr/>
          </p:nvSpPr>
          <p:spPr>
            <a:xfrm>
              <a:off x="3444775" y="1535667"/>
              <a:ext cx="2538699" cy="446045"/>
            </a:xfrm>
            <a:custGeom>
              <a:avLst/>
              <a:gdLst>
                <a:gd name="connsiteX0" fmla="*/ 0 w 2684319"/>
                <a:gd name="connsiteY0" fmla="*/ 0 h 446045"/>
                <a:gd name="connsiteX1" fmla="*/ 2461297 w 2684319"/>
                <a:gd name="connsiteY1" fmla="*/ 0 h 446045"/>
                <a:gd name="connsiteX2" fmla="*/ 2684319 w 2684319"/>
                <a:gd name="connsiteY2" fmla="*/ 223023 h 446045"/>
                <a:gd name="connsiteX3" fmla="*/ 2461297 w 2684319"/>
                <a:gd name="connsiteY3" fmla="*/ 446045 h 446045"/>
                <a:gd name="connsiteX4" fmla="*/ 0 w 2684319"/>
                <a:gd name="connsiteY4" fmla="*/ 446045 h 446045"/>
                <a:gd name="connsiteX5" fmla="*/ 223023 w 2684319"/>
                <a:gd name="connsiteY5" fmla="*/ 223023 h 446045"/>
                <a:gd name="connsiteX6" fmla="*/ 0 w 2684319"/>
                <a:gd name="connsiteY6" fmla="*/ 0 h 446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84319" h="446045">
                  <a:moveTo>
                    <a:pt x="0" y="0"/>
                  </a:moveTo>
                  <a:lnTo>
                    <a:pt x="2461297" y="0"/>
                  </a:lnTo>
                  <a:lnTo>
                    <a:pt x="2684319" y="223023"/>
                  </a:lnTo>
                  <a:lnTo>
                    <a:pt x="2461297" y="446045"/>
                  </a:lnTo>
                  <a:lnTo>
                    <a:pt x="0" y="446045"/>
                  </a:lnTo>
                  <a:lnTo>
                    <a:pt x="223023" y="223023"/>
                  </a:lnTo>
                  <a:lnTo>
                    <a:pt x="0" y="0"/>
                  </a:lnTo>
                  <a:close/>
                </a:path>
              </a:pathLst>
            </a:custGeom>
            <a:ln w="57150"/>
          </p:spPr>
          <p:style>
            <a:lnRef idx="2">
              <a:scrgbClr r="0" g="0" b="0"/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19035" tIns="32004" rIns="255026" bIns="32004" numCol="1" spcCol="1270" anchor="ctr" anchorCtr="0">
              <a:noAutofit/>
            </a:bodyPr>
            <a:lstStyle/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400" b="1" kern="1200" dirty="0">
                  <a:latin typeface="Lato" panose="020F0502020204030203" pitchFamily="34" charset="0"/>
                </a:rPr>
                <a:t>2012-2014</a:t>
              </a:r>
            </a:p>
          </p:txBody>
        </p:sp>
        <p:sp>
          <p:nvSpPr>
            <p:cNvPr id="10" name="Freeform 9">
              <a:extLst>
                <a:ext uri="{FF2B5EF4-FFF2-40B4-BE49-F238E27FC236}">
                  <a16:creationId xmlns:a16="http://schemas.microsoft.com/office/drawing/2014/main" id="{5B9E4E19-D1F7-EA4E-A90B-93C42396B642}"/>
                </a:ext>
              </a:extLst>
            </p:cNvPr>
            <p:cNvSpPr/>
            <p:nvPr/>
          </p:nvSpPr>
          <p:spPr>
            <a:xfrm>
              <a:off x="3525530" y="2198589"/>
              <a:ext cx="2219202" cy="1548878"/>
            </a:xfrm>
            <a:custGeom>
              <a:avLst/>
              <a:gdLst>
                <a:gd name="connsiteX0" fmla="*/ 0 w 2796845"/>
                <a:gd name="connsiteY0" fmla="*/ 0 h 1710000"/>
                <a:gd name="connsiteX1" fmla="*/ 2796845 w 2796845"/>
                <a:gd name="connsiteY1" fmla="*/ 0 h 1710000"/>
                <a:gd name="connsiteX2" fmla="*/ 2796845 w 2796845"/>
                <a:gd name="connsiteY2" fmla="*/ 1710000 h 1710000"/>
                <a:gd name="connsiteX3" fmla="*/ 0 w 2796845"/>
                <a:gd name="connsiteY3" fmla="*/ 1710000 h 1710000"/>
                <a:gd name="connsiteX4" fmla="*/ 0 w 2796845"/>
                <a:gd name="connsiteY4" fmla="*/ 0 h 17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96845" h="1710000">
                  <a:moveTo>
                    <a:pt x="0" y="0"/>
                  </a:moveTo>
                  <a:lnTo>
                    <a:pt x="2796845" y="0"/>
                  </a:lnTo>
                  <a:lnTo>
                    <a:pt x="2796845" y="1710000"/>
                  </a:lnTo>
                  <a:lnTo>
                    <a:pt x="0" y="171000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0" numCol="1" spcCol="1270" anchor="t" anchorCtr="0">
              <a:noAutofit/>
            </a:bodyPr>
            <a:lstStyle/>
            <a:p>
              <a:pPr marL="0" lvl="1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en-US" sz="2000" b="1" kern="1200" dirty="0">
                  <a:latin typeface="Lato" panose="020F0502020204030203" pitchFamily="34" charset="0"/>
                </a:rPr>
                <a:t>165MW</a:t>
              </a:r>
              <a:r>
                <a:rPr lang="en-US" sz="2000" kern="1200" dirty="0">
                  <a:latin typeface="Lato" panose="020F0502020204030203" pitchFamily="34" charset="0"/>
                </a:rPr>
                <a:t> of Tier 4i diesel backup installed</a:t>
              </a:r>
            </a:p>
          </p:txBody>
        </p:sp>
      </p:grpSp>
      <p:pic>
        <p:nvPicPr>
          <p:cNvPr id="6" name="Picture 5" descr="A picture with cluster of diesel generators as merchant facility">
            <a:extLst>
              <a:ext uri="{FF2B5EF4-FFF2-40B4-BE49-F238E27FC236}">
                <a16:creationId xmlns:a16="http://schemas.microsoft.com/office/drawing/2014/main" id="{55E88656-6DA7-4A93-8CC1-138E0B93BF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999" y="3200400"/>
            <a:ext cx="5644281" cy="3232793"/>
          </a:xfrm>
          <a:prstGeom prst="rect">
            <a:avLst/>
          </a:prstGeom>
        </p:spPr>
      </p:pic>
      <p:pic>
        <p:nvPicPr>
          <p:cNvPr id="8" name="Picture 7" descr="Diesel genset from 2010">
            <a:extLst>
              <a:ext uri="{FF2B5EF4-FFF2-40B4-BE49-F238E27FC236}">
                <a16:creationId xmlns:a16="http://schemas.microsoft.com/office/drawing/2014/main" id="{E51AC014-5861-4694-B777-BEAC8C82EB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0601" y="4038600"/>
            <a:ext cx="3577108" cy="2394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9713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50D3D90-3469-4F48-9542-98F29E5120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41841-6B52-447B-890C-5E9C54839F53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9FFE5C7A-9743-7D41-A407-DCFE93586E56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1084432" y="188351"/>
            <a:ext cx="3962400" cy="954649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 fontScale="90000"/>
          </a:bodyPr>
          <a:lstStyle/>
          <a:p>
            <a:pPr marL="0" marR="5080" lvl="0" indent="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>
                <a:tab pos="356235" algn="l"/>
              </a:tabLst>
              <a:defRPr/>
            </a:pPr>
            <a:r>
              <a:rPr kumimoji="0" lang="en-US" sz="3200" b="0" i="0" u="none" strike="noStrike" kern="1200" cap="none" spc="-5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+mn-ea"/>
                <a:cs typeface="Calibri"/>
              </a:rPr>
              <a:t>Journey from Diesel to Natural Gas 2014-2020</a:t>
            </a:r>
          </a:p>
        </p:txBody>
      </p:sp>
      <p:grpSp>
        <p:nvGrpSpPr>
          <p:cNvPr id="4" name="Group 3" descr="Timeline showing 2014 shift to natural gas and commercial deployment starting 2016">
            <a:extLst>
              <a:ext uri="{FF2B5EF4-FFF2-40B4-BE49-F238E27FC236}">
                <a16:creationId xmlns:a16="http://schemas.microsoft.com/office/drawing/2014/main" id="{47BBD625-695D-274D-A345-7B9531A79150}"/>
              </a:ext>
            </a:extLst>
          </p:cNvPr>
          <p:cNvGrpSpPr/>
          <p:nvPr/>
        </p:nvGrpSpPr>
        <p:grpSpPr>
          <a:xfrm>
            <a:off x="5867399" y="1447800"/>
            <a:ext cx="5943601" cy="1981200"/>
            <a:chOff x="5867399" y="1560974"/>
            <a:chExt cx="5943601" cy="2288250"/>
          </a:xfrm>
        </p:grpSpPr>
        <p:sp>
          <p:nvSpPr>
            <p:cNvPr id="5" name="Freeform 4">
              <a:extLst>
                <a:ext uri="{FF2B5EF4-FFF2-40B4-BE49-F238E27FC236}">
                  <a16:creationId xmlns:a16="http://schemas.microsoft.com/office/drawing/2014/main" id="{6209AECC-2EC3-194F-872E-B67D82A91C68}"/>
                </a:ext>
              </a:extLst>
            </p:cNvPr>
            <p:cNvSpPr/>
            <p:nvPr/>
          </p:nvSpPr>
          <p:spPr>
            <a:xfrm>
              <a:off x="5867399" y="1560974"/>
              <a:ext cx="2895599" cy="486000"/>
            </a:xfrm>
            <a:custGeom>
              <a:avLst/>
              <a:gdLst>
                <a:gd name="connsiteX0" fmla="*/ 0 w 2956559"/>
                <a:gd name="connsiteY0" fmla="*/ 0 h 486000"/>
                <a:gd name="connsiteX1" fmla="*/ 2713559 w 2956559"/>
                <a:gd name="connsiteY1" fmla="*/ 0 h 486000"/>
                <a:gd name="connsiteX2" fmla="*/ 2956559 w 2956559"/>
                <a:gd name="connsiteY2" fmla="*/ 243000 h 486000"/>
                <a:gd name="connsiteX3" fmla="*/ 2713559 w 2956559"/>
                <a:gd name="connsiteY3" fmla="*/ 486000 h 486000"/>
                <a:gd name="connsiteX4" fmla="*/ 0 w 2956559"/>
                <a:gd name="connsiteY4" fmla="*/ 486000 h 486000"/>
                <a:gd name="connsiteX5" fmla="*/ 243000 w 2956559"/>
                <a:gd name="connsiteY5" fmla="*/ 243000 h 486000"/>
                <a:gd name="connsiteX6" fmla="*/ 0 w 2956559"/>
                <a:gd name="connsiteY6" fmla="*/ 0 h 4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956559" h="486000">
                  <a:moveTo>
                    <a:pt x="0" y="0"/>
                  </a:moveTo>
                  <a:lnTo>
                    <a:pt x="2713559" y="0"/>
                  </a:lnTo>
                  <a:lnTo>
                    <a:pt x="2956559" y="243000"/>
                  </a:lnTo>
                  <a:lnTo>
                    <a:pt x="2713559" y="486000"/>
                  </a:lnTo>
                  <a:lnTo>
                    <a:pt x="0" y="486000"/>
                  </a:lnTo>
                  <a:lnTo>
                    <a:pt x="243000" y="243000"/>
                  </a:lnTo>
                  <a:lnTo>
                    <a:pt x="0" y="0"/>
                  </a:lnTo>
                  <a:close/>
                </a:path>
              </a:pathLst>
            </a:custGeom>
            <a:ln w="57150"/>
          </p:spPr>
          <p:style>
            <a:lnRef idx="2">
              <a:scrgbClr r="0" g="0" b="0"/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39012" tIns="32004" rIns="275004" bIns="32004" numCol="1" spcCol="1270" anchor="ctr" anchorCtr="0">
              <a:noAutofit/>
            </a:bodyPr>
            <a:lstStyle/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400" b="1" kern="1200" dirty="0">
                  <a:latin typeface="Lato" panose="020F0502020204030203" pitchFamily="34" charset="0"/>
                </a:rPr>
                <a:t>2014</a:t>
              </a:r>
            </a:p>
          </p:txBody>
        </p:sp>
        <p:sp>
          <p:nvSpPr>
            <p:cNvPr id="8" name="Freeform 7">
              <a:extLst>
                <a:ext uri="{FF2B5EF4-FFF2-40B4-BE49-F238E27FC236}">
                  <a16:creationId xmlns:a16="http://schemas.microsoft.com/office/drawing/2014/main" id="{FA126EB1-7A39-674C-BA0A-A80F5E194BFA}"/>
                </a:ext>
              </a:extLst>
            </p:cNvPr>
            <p:cNvSpPr/>
            <p:nvPr/>
          </p:nvSpPr>
          <p:spPr>
            <a:xfrm>
              <a:off x="6124575" y="2265051"/>
              <a:ext cx="2438400" cy="1584173"/>
            </a:xfrm>
            <a:custGeom>
              <a:avLst/>
              <a:gdLst>
                <a:gd name="connsiteX0" fmla="*/ 0 w 2697837"/>
                <a:gd name="connsiteY0" fmla="*/ 0 h 1741500"/>
                <a:gd name="connsiteX1" fmla="*/ 2697837 w 2697837"/>
                <a:gd name="connsiteY1" fmla="*/ 0 h 1741500"/>
                <a:gd name="connsiteX2" fmla="*/ 2697837 w 2697837"/>
                <a:gd name="connsiteY2" fmla="*/ 1741500 h 1741500"/>
                <a:gd name="connsiteX3" fmla="*/ 0 w 2697837"/>
                <a:gd name="connsiteY3" fmla="*/ 1741500 h 1741500"/>
                <a:gd name="connsiteX4" fmla="*/ 0 w 2697837"/>
                <a:gd name="connsiteY4" fmla="*/ 0 h 1741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97837" h="1741500">
                  <a:moveTo>
                    <a:pt x="0" y="0"/>
                  </a:moveTo>
                  <a:lnTo>
                    <a:pt x="2697837" y="0"/>
                  </a:lnTo>
                  <a:lnTo>
                    <a:pt x="2697837" y="1741500"/>
                  </a:lnTo>
                  <a:lnTo>
                    <a:pt x="0" y="174150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0" numCol="1" spcCol="1270" anchor="t" anchorCtr="0">
              <a:noAutofit/>
            </a:bodyPr>
            <a:lstStyle/>
            <a:p>
              <a:pPr marL="0" lvl="1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en-US" sz="1800" kern="1200" dirty="0">
                  <a:latin typeface="Lato" panose="020F0502020204030203" pitchFamily="34" charset="0"/>
                </a:rPr>
                <a:t>Shifted to cleaner natural gas gen set</a:t>
              </a:r>
            </a:p>
            <a:p>
              <a:pPr marL="0" lvl="1" algn="ctr" defTabSz="800100">
                <a:lnSpc>
                  <a:spcPct val="50000"/>
                </a:lnSpc>
                <a:spcBef>
                  <a:spcPct val="0"/>
                </a:spcBef>
              </a:pPr>
              <a:endParaRPr lang="en-US" sz="1800" kern="1200" dirty="0">
                <a:latin typeface="Lato" panose="020F0502020204030203" pitchFamily="34" charset="0"/>
              </a:endParaRPr>
            </a:p>
            <a:p>
              <a:pPr marL="0" lvl="1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en-US" sz="1800" kern="1200" dirty="0">
                  <a:latin typeface="Lato" panose="020F0502020204030203" pitchFamily="34" charset="0"/>
                </a:rPr>
                <a:t>Multiple design iterations for enhanced performance </a:t>
              </a:r>
            </a:p>
          </p:txBody>
        </p:sp>
        <p:sp>
          <p:nvSpPr>
            <p:cNvPr id="9" name="Freeform 8">
              <a:extLst>
                <a:ext uri="{FF2B5EF4-FFF2-40B4-BE49-F238E27FC236}">
                  <a16:creationId xmlns:a16="http://schemas.microsoft.com/office/drawing/2014/main" id="{E3ECEE0A-BD96-8246-8F80-BD33AA0D6B2B}"/>
                </a:ext>
              </a:extLst>
            </p:cNvPr>
            <p:cNvSpPr/>
            <p:nvPr/>
          </p:nvSpPr>
          <p:spPr>
            <a:xfrm>
              <a:off x="8762999" y="1560974"/>
              <a:ext cx="3048001" cy="486000"/>
            </a:xfrm>
            <a:custGeom>
              <a:avLst/>
              <a:gdLst>
                <a:gd name="connsiteX0" fmla="*/ 0 w 3372296"/>
                <a:gd name="connsiteY0" fmla="*/ 0 h 486000"/>
                <a:gd name="connsiteX1" fmla="*/ 3129296 w 3372296"/>
                <a:gd name="connsiteY1" fmla="*/ 0 h 486000"/>
                <a:gd name="connsiteX2" fmla="*/ 3372296 w 3372296"/>
                <a:gd name="connsiteY2" fmla="*/ 243000 h 486000"/>
                <a:gd name="connsiteX3" fmla="*/ 3129296 w 3372296"/>
                <a:gd name="connsiteY3" fmla="*/ 486000 h 486000"/>
                <a:gd name="connsiteX4" fmla="*/ 0 w 3372296"/>
                <a:gd name="connsiteY4" fmla="*/ 486000 h 486000"/>
                <a:gd name="connsiteX5" fmla="*/ 243000 w 3372296"/>
                <a:gd name="connsiteY5" fmla="*/ 243000 h 486000"/>
                <a:gd name="connsiteX6" fmla="*/ 0 w 3372296"/>
                <a:gd name="connsiteY6" fmla="*/ 0 h 4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372296" h="486000">
                  <a:moveTo>
                    <a:pt x="0" y="0"/>
                  </a:moveTo>
                  <a:lnTo>
                    <a:pt x="3129296" y="0"/>
                  </a:lnTo>
                  <a:lnTo>
                    <a:pt x="3372296" y="243000"/>
                  </a:lnTo>
                  <a:lnTo>
                    <a:pt x="3129296" y="486000"/>
                  </a:lnTo>
                  <a:lnTo>
                    <a:pt x="0" y="486000"/>
                  </a:lnTo>
                  <a:lnTo>
                    <a:pt x="243000" y="243000"/>
                  </a:lnTo>
                  <a:lnTo>
                    <a:pt x="0" y="0"/>
                  </a:lnTo>
                  <a:close/>
                </a:path>
              </a:pathLst>
            </a:custGeom>
            <a:ln w="57150"/>
          </p:spPr>
          <p:style>
            <a:lnRef idx="2">
              <a:scrgbClr r="0" g="0" b="0"/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39012" tIns="32004" rIns="275004" bIns="32004" numCol="1" spcCol="1270" anchor="ctr" anchorCtr="0">
              <a:noAutofit/>
            </a:bodyPr>
            <a:lstStyle/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400" b="1" kern="1200" dirty="0">
                  <a:latin typeface="Lato" panose="020F0502020204030203" pitchFamily="34" charset="0"/>
                </a:rPr>
                <a:t>2016-2020</a:t>
              </a:r>
            </a:p>
          </p:txBody>
        </p:sp>
        <p:sp>
          <p:nvSpPr>
            <p:cNvPr id="10" name="Freeform 9">
              <a:extLst>
                <a:ext uri="{FF2B5EF4-FFF2-40B4-BE49-F238E27FC236}">
                  <a16:creationId xmlns:a16="http://schemas.microsoft.com/office/drawing/2014/main" id="{9AAAD52C-B7AC-7044-A3E6-D1E5A9A4FAE8}"/>
                </a:ext>
              </a:extLst>
            </p:cNvPr>
            <p:cNvSpPr/>
            <p:nvPr/>
          </p:nvSpPr>
          <p:spPr>
            <a:xfrm>
              <a:off x="8839200" y="2265051"/>
              <a:ext cx="2819400" cy="1584173"/>
            </a:xfrm>
            <a:custGeom>
              <a:avLst/>
              <a:gdLst>
                <a:gd name="connsiteX0" fmla="*/ 0 w 2697837"/>
                <a:gd name="connsiteY0" fmla="*/ 0 h 1741500"/>
                <a:gd name="connsiteX1" fmla="*/ 2697837 w 2697837"/>
                <a:gd name="connsiteY1" fmla="*/ 0 h 1741500"/>
                <a:gd name="connsiteX2" fmla="*/ 2697837 w 2697837"/>
                <a:gd name="connsiteY2" fmla="*/ 1741500 h 1741500"/>
                <a:gd name="connsiteX3" fmla="*/ 0 w 2697837"/>
                <a:gd name="connsiteY3" fmla="*/ 1741500 h 1741500"/>
                <a:gd name="connsiteX4" fmla="*/ 0 w 2697837"/>
                <a:gd name="connsiteY4" fmla="*/ 0 h 1741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97837" h="1741500">
                  <a:moveTo>
                    <a:pt x="0" y="0"/>
                  </a:moveTo>
                  <a:lnTo>
                    <a:pt x="2697837" y="0"/>
                  </a:lnTo>
                  <a:lnTo>
                    <a:pt x="2697837" y="1741500"/>
                  </a:lnTo>
                  <a:lnTo>
                    <a:pt x="0" y="174150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0" numCol="1" spcCol="1270" anchor="t" anchorCtr="0">
              <a:noAutofit/>
            </a:bodyPr>
            <a:lstStyle/>
            <a:p>
              <a:pPr marL="0" lvl="1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en-US" sz="1800" kern="1200" dirty="0">
                  <a:latin typeface="Lato" panose="020F0502020204030203" pitchFamily="34" charset="0"/>
                </a:rPr>
                <a:t>First natural gas </a:t>
              </a:r>
            </a:p>
            <a:p>
              <a:pPr marL="0" lvl="1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en-US" sz="1800" kern="1200" dirty="0">
                  <a:latin typeface="Lato" panose="020F0502020204030203" pitchFamily="34" charset="0"/>
                </a:rPr>
                <a:t>dual purpose microgrid </a:t>
              </a:r>
            </a:p>
            <a:p>
              <a:pPr marL="0" lvl="1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en-US" sz="1800" kern="1200" dirty="0">
                  <a:latin typeface="Lato" panose="020F0502020204030203" pitchFamily="34" charset="0"/>
                </a:rPr>
                <a:t>installed in 2016</a:t>
              </a:r>
            </a:p>
            <a:p>
              <a:pPr marL="0" lvl="1" algn="ctr" defTabSz="800100">
                <a:lnSpc>
                  <a:spcPct val="50000"/>
                </a:lnSpc>
                <a:spcBef>
                  <a:spcPct val="0"/>
                </a:spcBef>
              </a:pPr>
              <a:endParaRPr lang="en-US" sz="1800" kern="1200" dirty="0">
                <a:latin typeface="Lato" panose="020F0502020204030203" pitchFamily="34" charset="0"/>
              </a:endParaRPr>
            </a:p>
            <a:p>
              <a:pPr marL="0" lvl="1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en-US" dirty="0">
                  <a:latin typeface="Lato" panose="020F0502020204030203" pitchFamily="34" charset="0"/>
                </a:rPr>
                <a:t>Awarded patent in 2020</a:t>
              </a:r>
            </a:p>
            <a:p>
              <a:pPr marL="0" lvl="1" algn="ctr" defTabSz="800100">
                <a:lnSpc>
                  <a:spcPct val="50000"/>
                </a:lnSpc>
                <a:spcBef>
                  <a:spcPct val="0"/>
                </a:spcBef>
              </a:pPr>
              <a:endParaRPr lang="en-US" sz="1800" kern="1200" dirty="0">
                <a:latin typeface="Lato" panose="020F0502020204030203" pitchFamily="34" charset="0"/>
              </a:endParaRPr>
            </a:p>
            <a:p>
              <a:pPr marL="0" lvl="1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en-US" sz="1800" b="1" kern="1200" dirty="0">
                  <a:solidFill>
                    <a:schemeClr val="tx1"/>
                  </a:solidFill>
                  <a:latin typeface="Lato" panose="020F0502020204030203" pitchFamily="34" charset="0"/>
                </a:rPr>
                <a:t>300,000+ </a:t>
              </a:r>
              <a:r>
                <a:rPr lang="en-US" sz="1800" kern="1200" dirty="0">
                  <a:solidFill>
                    <a:schemeClr val="tx1"/>
                  </a:solidFill>
                  <a:latin typeface="Lato" panose="020F0502020204030203" pitchFamily="34" charset="0"/>
                </a:rPr>
                <a:t>unit</a:t>
              </a:r>
              <a:r>
                <a:rPr lang="en-US" sz="1800" b="1" kern="1200" dirty="0">
                  <a:solidFill>
                    <a:schemeClr val="tx1"/>
                  </a:solidFill>
                  <a:latin typeface="Lato" panose="020F0502020204030203" pitchFamily="34" charset="0"/>
                </a:rPr>
                <a:t> </a:t>
              </a:r>
              <a:r>
                <a:rPr lang="en-US" sz="1800" kern="1200" dirty="0">
                  <a:solidFill>
                    <a:schemeClr val="tx1"/>
                  </a:solidFill>
                  <a:latin typeface="Lato" panose="020F0502020204030203" pitchFamily="34" charset="0"/>
                </a:rPr>
                <a:t>run hours</a:t>
              </a:r>
            </a:p>
          </p:txBody>
        </p:sp>
      </p:grpSp>
      <p:pic>
        <p:nvPicPr>
          <p:cNvPr id="1026" name="Picture 2" descr="HEB Grocery Store with 1.35MW microgrid">
            <a:extLst>
              <a:ext uri="{FF2B5EF4-FFF2-40B4-BE49-F238E27FC236}">
                <a16:creationId xmlns:a16="http://schemas.microsoft.com/office/drawing/2014/main" id="{8083EA94-C111-4657-8606-AEE1557FEBB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990600" y="3657600"/>
            <a:ext cx="5695510" cy="3012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Texas A&amp;M Campus Microgrid&#10;">
            <a:extLst>
              <a:ext uri="{FF2B5EF4-FFF2-40B4-BE49-F238E27FC236}">
                <a16:creationId xmlns:a16="http://schemas.microsoft.com/office/drawing/2014/main" id="{E1F5FE37-B3AC-4A8C-8234-99E03FC3BF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5200" y="3886258"/>
            <a:ext cx="4176640" cy="2783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976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lide Number Placeholder 2">
            <a:extLst>
              <a:ext uri="{FF2B5EF4-FFF2-40B4-BE49-F238E27FC236}">
                <a16:creationId xmlns:a16="http://schemas.microsoft.com/office/drawing/2014/main" id="{35C20F48-2118-4981-8EF1-9233471AD4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vert="horz" wrap="square" lIns="0" tIns="0" rIns="0" bIns="0" rtlCol="0">
            <a:normAutofit/>
          </a:bodyPr>
          <a:lstStyle/>
          <a:p>
            <a:pPr>
              <a:spcAft>
                <a:spcPts val="600"/>
              </a:spcAft>
            </a:pPr>
            <a:fld id="{CB2EC8F5-4104-4B1D-97AA-721F3F37E838}" type="slidenum">
              <a:rPr lang="en-US" smtClean="0"/>
              <a:pPr>
                <a:spcAft>
                  <a:spcPts val="600"/>
                </a:spcAft>
              </a:pPr>
              <a:t>4</a:t>
            </a:fld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CAC35CD-A055-494C-A189-DCB18DF6F81C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1066800" y="228600"/>
            <a:ext cx="4191000" cy="891390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marL="0" marR="5080" lvl="0" indent="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>
                <a:tab pos="356235" algn="l"/>
              </a:tabLst>
              <a:defRPr/>
            </a:pPr>
            <a:r>
              <a:rPr kumimoji="0" lang="en-US" sz="2800" b="0" i="0" u="none" strike="noStrike" kern="1200" cap="none" spc="-5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+mn-ea"/>
                <a:cs typeface="Calibri"/>
              </a:rPr>
              <a:t>Local Emissions 10–100x Cleaner than Diesel</a:t>
            </a:r>
          </a:p>
        </p:txBody>
      </p:sp>
      <p:pic>
        <p:nvPicPr>
          <p:cNvPr id="4" name="Picture 3" descr="Chart comparing Emissions as a percentage of Tier 2 Diesel">
            <a:extLst>
              <a:ext uri="{FF2B5EF4-FFF2-40B4-BE49-F238E27FC236}">
                <a16:creationId xmlns:a16="http://schemas.microsoft.com/office/drawing/2014/main" id="{DAE65CD7-3F73-4241-BA1C-0CDC7009A5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6400" y="1505832"/>
            <a:ext cx="9491713" cy="5070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6503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lide Number Placeholder 2">
            <a:extLst>
              <a:ext uri="{FF2B5EF4-FFF2-40B4-BE49-F238E27FC236}">
                <a16:creationId xmlns:a16="http://schemas.microsoft.com/office/drawing/2014/main" id="{35C20F48-2118-4981-8EF1-9233471AD4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vert="horz" wrap="square" lIns="0" tIns="0" rIns="0" bIns="0" rtlCol="0">
            <a:normAutofit/>
          </a:bodyPr>
          <a:lstStyle/>
          <a:p>
            <a:pPr>
              <a:spcAft>
                <a:spcPts val="600"/>
              </a:spcAft>
            </a:pPr>
            <a:fld id="{CB2EC8F5-4104-4B1D-97AA-721F3F37E838}" type="slidenum">
              <a:rPr lang="en-US" smtClean="0"/>
              <a:pPr>
                <a:spcAft>
                  <a:spcPts val="600"/>
                </a:spcAft>
              </a:pPr>
              <a:t>5</a:t>
            </a:fld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CAC35CD-A055-494C-A189-DCB18DF6F81C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1066800" y="238792"/>
            <a:ext cx="3921826" cy="838200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 fontScale="90000"/>
          </a:bodyPr>
          <a:lstStyle/>
          <a:p>
            <a:pPr marL="0" marR="5080" lvl="0" indent="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>
                <a:tab pos="356235" algn="l"/>
              </a:tabLst>
              <a:defRPr/>
            </a:pPr>
            <a:r>
              <a:rPr kumimoji="0" lang="en-US" sz="3200" b="0" i="0" u="none" strike="noStrike" kern="1200" cap="none" spc="-5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+mn-ea"/>
                <a:cs typeface="Calibri"/>
              </a:rPr>
              <a:t>GHG-Negative Resiliency is Possible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4CF08A1-1C6D-FA43-A033-7110B6FA7705}"/>
              </a:ext>
            </a:extLst>
          </p:cNvPr>
          <p:cNvSpPr txBox="1"/>
          <p:nvPr/>
        </p:nvSpPr>
        <p:spPr>
          <a:xfrm>
            <a:off x="1665089" y="1478592"/>
            <a:ext cx="56268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>
                <a:latin typeface="Lato" panose="020F0502020204030203" pitchFamily="34" charset="0"/>
              </a:rPr>
              <a:t>Results for a 10MW system operating 250 Hours/year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99AC5D2-A6C4-4317-8E08-9FCEF2E737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555" t="22500" r="35744" b="40833"/>
          <a:stretch/>
        </p:blipFill>
        <p:spPr>
          <a:xfrm>
            <a:off x="724472" y="1741709"/>
            <a:ext cx="7430165" cy="4695843"/>
          </a:xfrm>
          <a:prstGeom prst="rect">
            <a:avLst/>
          </a:prstGeom>
        </p:spPr>
      </p:pic>
      <p:sp>
        <p:nvSpPr>
          <p:cNvPr id="2" name="Rectangle 1" descr="Bar chart comparing CO2 emissions using natural gas vs various RNG scenarios&#10;">
            <a:extLst>
              <a:ext uri="{FF2B5EF4-FFF2-40B4-BE49-F238E27FC236}">
                <a16:creationId xmlns:a16="http://schemas.microsoft.com/office/drawing/2014/main" id="{8DE58097-3484-4A85-9C6C-949210B6616B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/>
          <p:nvPr/>
        </p:nvSpPr>
        <p:spPr>
          <a:xfrm>
            <a:off x="723235" y="2189417"/>
            <a:ext cx="7430165" cy="41555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 err="1">
              <a:solidFill>
                <a:schemeClr val="tx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01C3228-D9A3-4818-8046-633D8CE932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4408" t="27462" r="52499" b="42788"/>
          <a:stretch/>
        </p:blipFill>
        <p:spPr>
          <a:xfrm>
            <a:off x="914400" y="2280649"/>
            <a:ext cx="6629400" cy="440694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26C3F4B-89EB-42E7-85B9-6AA0787422CE}"/>
              </a:ext>
            </a:extLst>
          </p:cNvPr>
          <p:cNvSpPr txBox="1"/>
          <p:nvPr/>
        </p:nvSpPr>
        <p:spPr>
          <a:xfrm>
            <a:off x="8153400" y="2233318"/>
            <a:ext cx="35814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6538" indent="-236538">
              <a:tabLst>
                <a:tab pos="284163" algn="l"/>
                <a:tab pos="390525" algn="l"/>
              </a:tabLst>
            </a:pPr>
            <a:r>
              <a:rPr lang="en-US" sz="2000" b="1" dirty="0">
                <a:solidFill>
                  <a:srgbClr val="00467F"/>
                </a:solidFill>
                <a:latin typeface="Lato" panose="020F0502020204030203" pitchFamily="34" charset="0"/>
              </a:rPr>
              <a:t>RNG Scenario 1</a:t>
            </a:r>
          </a:p>
          <a:p>
            <a:pPr marL="236538" lvl="1" indent="-236538">
              <a:buFont typeface="Arial" panose="020B0604020202020204" pitchFamily="34" charset="0"/>
              <a:buChar char="•"/>
              <a:tabLst>
                <a:tab pos="284163" algn="l"/>
                <a:tab pos="390525" algn="l"/>
              </a:tabLst>
            </a:pPr>
            <a:r>
              <a:rPr lang="en-US" sz="2000" dirty="0">
                <a:solidFill>
                  <a:srgbClr val="00467F"/>
                </a:solidFill>
                <a:latin typeface="Lato" panose="020F0502020204030203" pitchFamily="34" charset="0"/>
              </a:rPr>
              <a:t>Dairy Gas</a:t>
            </a:r>
          </a:p>
          <a:p>
            <a:pPr marL="236538" indent="-236538">
              <a:tabLst>
                <a:tab pos="284163" algn="l"/>
                <a:tab pos="390525" algn="l"/>
              </a:tabLst>
            </a:pPr>
            <a:r>
              <a:rPr lang="en-US" sz="2000" b="1" dirty="0">
                <a:solidFill>
                  <a:srgbClr val="4E98A3"/>
                </a:solidFill>
                <a:latin typeface="Lato" panose="020F0502020204030203" pitchFamily="34" charset="0"/>
              </a:rPr>
              <a:t>RNG Scenario 2</a:t>
            </a:r>
          </a:p>
          <a:p>
            <a:pPr marL="236538" lvl="1" indent="-236538">
              <a:buFont typeface="Arial" panose="020B0604020202020204" pitchFamily="34" charset="0"/>
              <a:buChar char="•"/>
              <a:tabLst>
                <a:tab pos="284163" algn="l"/>
                <a:tab pos="390525" algn="l"/>
              </a:tabLst>
            </a:pPr>
            <a:r>
              <a:rPr lang="en-US" sz="2000" dirty="0">
                <a:solidFill>
                  <a:srgbClr val="4E98A3"/>
                </a:solidFill>
                <a:latin typeface="Lato" panose="020F0502020204030203" pitchFamily="34" charset="0"/>
              </a:rPr>
              <a:t>Landfill Gas</a:t>
            </a:r>
          </a:p>
          <a:p>
            <a:pPr marL="236538" indent="-236538">
              <a:tabLst>
                <a:tab pos="284163" algn="l"/>
                <a:tab pos="390525" algn="l"/>
              </a:tabLst>
            </a:pPr>
            <a:r>
              <a:rPr lang="en-US" sz="2000" b="1" dirty="0">
                <a:solidFill>
                  <a:srgbClr val="91C9FF"/>
                </a:solidFill>
                <a:latin typeface="Lato" panose="020F0502020204030203" pitchFamily="34" charset="0"/>
              </a:rPr>
              <a:t>RNG Scenario 3</a:t>
            </a:r>
          </a:p>
          <a:p>
            <a:pPr marL="236538" lvl="1" indent="-236538">
              <a:buFont typeface="Arial" panose="020B0604020202020204" pitchFamily="34" charset="0"/>
              <a:buChar char="•"/>
              <a:tabLst>
                <a:tab pos="284163" algn="l"/>
                <a:tab pos="390525" algn="l"/>
              </a:tabLst>
            </a:pPr>
            <a:r>
              <a:rPr lang="en-US" sz="2000" dirty="0">
                <a:solidFill>
                  <a:srgbClr val="91C9FF"/>
                </a:solidFill>
                <a:latin typeface="Lato" panose="020F0502020204030203" pitchFamily="34" charset="0"/>
              </a:rPr>
              <a:t>Assumes some landfill gas is vented, rather than flared</a:t>
            </a:r>
          </a:p>
          <a:p>
            <a:pPr marL="236538" indent="-236538">
              <a:tabLst>
                <a:tab pos="284163" algn="l"/>
                <a:tab pos="390525" algn="l"/>
              </a:tabLst>
            </a:pPr>
            <a:r>
              <a:rPr lang="en-US" sz="2000" b="1" dirty="0">
                <a:solidFill>
                  <a:srgbClr val="D5D10E"/>
                </a:solidFill>
                <a:latin typeface="Lato" panose="020F0502020204030203" pitchFamily="34" charset="0"/>
              </a:rPr>
              <a:t>RNG Scenario 4</a:t>
            </a:r>
          </a:p>
          <a:p>
            <a:pPr marL="236538" lvl="1" indent="-236538">
              <a:buFont typeface="Arial" panose="020B0604020202020204" pitchFamily="34" charset="0"/>
              <a:buChar char="•"/>
              <a:tabLst>
                <a:tab pos="284163" algn="l"/>
                <a:tab pos="390525" algn="l"/>
              </a:tabLst>
            </a:pPr>
            <a:r>
              <a:rPr lang="en-US" sz="2000" dirty="0">
                <a:solidFill>
                  <a:srgbClr val="D5D10E"/>
                </a:solidFill>
                <a:latin typeface="Lato" panose="020F0502020204030203" pitchFamily="34" charset="0"/>
              </a:rPr>
              <a:t>Modifies Scenario 3 for a 400-mile RNG transport distance, rather than default 3,600-mile GREET default</a:t>
            </a:r>
          </a:p>
        </p:txBody>
      </p:sp>
    </p:spTree>
    <p:extLst>
      <p:ext uri="{BB962C8B-B14F-4D97-AF65-F5344CB8AC3E}">
        <p14:creationId xmlns:p14="http://schemas.microsoft.com/office/powerpoint/2010/main" val="16350958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lide Number Placeholder 2">
            <a:extLst>
              <a:ext uri="{FF2B5EF4-FFF2-40B4-BE49-F238E27FC236}">
                <a16:creationId xmlns:a16="http://schemas.microsoft.com/office/drawing/2014/main" id="{35C20F48-2118-4981-8EF1-9233471AD4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vert="horz" wrap="square" lIns="0" tIns="0" rIns="0" bIns="0" rtlCol="0">
            <a:normAutofit/>
          </a:bodyPr>
          <a:lstStyle/>
          <a:p>
            <a:pPr>
              <a:spcAft>
                <a:spcPts val="600"/>
              </a:spcAft>
            </a:pPr>
            <a:fld id="{CB2EC8F5-4104-4B1D-97AA-721F3F37E838}" type="slidenum">
              <a:rPr lang="en-US" smtClean="0"/>
              <a:pPr>
                <a:spcAft>
                  <a:spcPts val="600"/>
                </a:spcAft>
              </a:pPr>
              <a:t>6</a:t>
            </a:fld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CAC35CD-A055-494C-A189-DCB18DF6F81C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1066800" y="228600"/>
            <a:ext cx="3962400" cy="914400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 fontScale="90000"/>
          </a:bodyPr>
          <a:lstStyle/>
          <a:p>
            <a:pPr marL="0" marR="5080" lvl="0" indent="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>
                <a:tab pos="356235" algn="l"/>
              </a:tabLst>
              <a:defRPr/>
            </a:pPr>
            <a:r>
              <a:rPr kumimoji="0" lang="en-US" sz="3200" b="0" i="0" u="none" strike="noStrike" kern="1200" cap="none" spc="-5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+mn-ea"/>
                <a:cs typeface="Calibri"/>
              </a:rPr>
              <a:t>Diesel vs Natural Gas</a:t>
            </a:r>
          </a:p>
          <a:p>
            <a:pPr marL="0" marR="5080" lvl="0" indent="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>
                <a:tab pos="356235" algn="l"/>
              </a:tabLst>
              <a:defRPr/>
            </a:pPr>
            <a:r>
              <a:rPr kumimoji="0" lang="en-US" sz="3200" b="0" i="0" u="none" strike="noStrike" kern="1200" cap="none" spc="-5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+mn-ea"/>
                <a:cs typeface="Calibri"/>
              </a:rPr>
              <a:t>3MW Footprint</a:t>
            </a:r>
          </a:p>
        </p:txBody>
      </p:sp>
      <p:pic>
        <p:nvPicPr>
          <p:cNvPr id="5" name="Picture 4" descr="plan drawings illustrating the footprint of a diesel vs natural gas 3MW system.">
            <a:extLst>
              <a:ext uri="{FF2B5EF4-FFF2-40B4-BE49-F238E27FC236}">
                <a16:creationId xmlns:a16="http://schemas.microsoft.com/office/drawing/2014/main" id="{0CBB641F-9521-4037-9AC4-3E4407BF780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375" t="35103" r="22500" b="28230"/>
          <a:stretch/>
        </p:blipFill>
        <p:spPr>
          <a:xfrm>
            <a:off x="762000" y="2703375"/>
            <a:ext cx="11072805" cy="3809999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77EEA26-F09D-7E4D-8C33-EBFBAEB10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218772" y="4858940"/>
            <a:ext cx="1534332" cy="609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 err="1">
              <a:solidFill>
                <a:schemeClr val="tx1"/>
              </a:solidFill>
            </a:endParaRPr>
          </a:p>
        </p:txBody>
      </p:sp>
      <p:pic>
        <p:nvPicPr>
          <p:cNvPr id="9" name="Picture 8" descr="3MW cluster of ntural gas generators&#10;">
            <a:extLst>
              <a:ext uri="{FF2B5EF4-FFF2-40B4-BE49-F238E27FC236}">
                <a16:creationId xmlns:a16="http://schemas.microsoft.com/office/drawing/2014/main" id="{533B7391-0C5B-CF4A-ACFF-9D32630AFDC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667" t="24445" r="35833" b="39999"/>
          <a:stretch/>
        </p:blipFill>
        <p:spPr>
          <a:xfrm>
            <a:off x="7108434" y="1872719"/>
            <a:ext cx="4726371" cy="2191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7042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lide Number Placeholder 2">
            <a:extLst>
              <a:ext uri="{FF2B5EF4-FFF2-40B4-BE49-F238E27FC236}">
                <a16:creationId xmlns:a16="http://schemas.microsoft.com/office/drawing/2014/main" id="{35C20F48-2118-4981-8EF1-9233471AD4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67800" y="6673334"/>
            <a:ext cx="2844800" cy="184666"/>
          </a:xfrm>
        </p:spPr>
        <p:txBody>
          <a:bodyPr vert="horz" wrap="square" lIns="0" tIns="0" rIns="0" bIns="0" rtlCol="0">
            <a:normAutofit/>
          </a:bodyPr>
          <a:lstStyle/>
          <a:p>
            <a:pPr>
              <a:spcAft>
                <a:spcPts val="600"/>
              </a:spcAft>
            </a:pPr>
            <a:fld id="{CB2EC8F5-4104-4B1D-97AA-721F3F37E838}" type="slidenum">
              <a:rPr lang="en-US" smtClean="0"/>
              <a:pPr>
                <a:spcAft>
                  <a:spcPts val="600"/>
                </a:spcAft>
              </a:pPr>
              <a:t>7</a:t>
            </a:fld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CAC35CD-A055-494C-A189-DCB18DF6F81C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1143001" y="228600"/>
            <a:ext cx="3962400" cy="914400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 fontScale="90000"/>
          </a:bodyPr>
          <a:lstStyle/>
          <a:p>
            <a:pPr marL="0" marR="5080" lvl="0" indent="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>
                <a:tab pos="356235" algn="l"/>
              </a:tabLst>
              <a:defRPr/>
            </a:pPr>
            <a:r>
              <a:rPr kumimoji="0" lang="en-US" sz="3200" b="0" i="0" u="none" strike="noStrike" kern="1200" cap="none" spc="-5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+mn-ea"/>
                <a:cs typeface="Calibri"/>
              </a:rPr>
              <a:t>Natural Gas Economics</a:t>
            </a:r>
          </a:p>
        </p:txBody>
      </p:sp>
      <p:pic>
        <p:nvPicPr>
          <p:cNvPr id="2" name="Picture 1" descr="Graphic illustrating the 20 year financial cost ($/kW-ESP) comparing tier 2 and tier 4 diesel backup solutions with a natural gas dual purpose microgrid configuration.">
            <a:extLst>
              <a:ext uri="{FF2B5EF4-FFF2-40B4-BE49-F238E27FC236}">
                <a16:creationId xmlns:a16="http://schemas.microsoft.com/office/drawing/2014/main" id="{B333E2C0-3AC9-4293-BBB1-C932B7C9FCD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25" t="515" r="625" b="394"/>
          <a:stretch/>
        </p:blipFill>
        <p:spPr>
          <a:xfrm>
            <a:off x="571500" y="1384621"/>
            <a:ext cx="11049000" cy="5288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6474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lide Number Placeholder 2">
            <a:extLst>
              <a:ext uri="{FF2B5EF4-FFF2-40B4-BE49-F238E27FC236}">
                <a16:creationId xmlns:a16="http://schemas.microsoft.com/office/drawing/2014/main" id="{35C20F48-2118-4981-8EF1-9233471AD4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vert="horz" wrap="square" lIns="0" tIns="0" rIns="0" bIns="0" rtlCol="0">
            <a:normAutofit/>
          </a:bodyPr>
          <a:lstStyle/>
          <a:p>
            <a:pPr>
              <a:spcAft>
                <a:spcPts val="600"/>
              </a:spcAft>
            </a:pPr>
            <a:fld id="{CB2EC8F5-4104-4B1D-97AA-721F3F37E838}" type="slidenum">
              <a:rPr lang="en-US" smtClean="0"/>
              <a:pPr>
                <a:spcAft>
                  <a:spcPts val="600"/>
                </a:spcAft>
              </a:pPr>
              <a:t>8</a:t>
            </a:fld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CAC35CD-A055-494C-A189-DCB18DF6F81C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1066800" y="231416"/>
            <a:ext cx="3962400" cy="838200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 fontScale="90000"/>
          </a:bodyPr>
          <a:lstStyle/>
          <a:p>
            <a:pPr marL="0" marR="5080" lvl="0" indent="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>
                <a:tab pos="356235" algn="l"/>
              </a:tabLst>
              <a:defRPr/>
            </a:pPr>
            <a:r>
              <a:rPr kumimoji="0" lang="en-US" sz="3200" b="0" i="0" u="none" strike="noStrike" kern="1200" cap="none" spc="-5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+mn-ea"/>
                <a:cs typeface="Calibri"/>
              </a:rPr>
              <a:t>Performance Meets Requirements</a:t>
            </a:r>
          </a:p>
        </p:txBody>
      </p:sp>
      <p:graphicFrame>
        <p:nvGraphicFramePr>
          <p:cNvPr id="2" name="Table 3">
            <a:extLst>
              <a:ext uri="{FF2B5EF4-FFF2-40B4-BE49-F238E27FC236}">
                <a16:creationId xmlns:a16="http://schemas.microsoft.com/office/drawing/2014/main" id="{069A65DA-77C3-47F8-A338-84FCD9BA77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8534314"/>
              </p:ext>
            </p:extLst>
          </p:nvPr>
        </p:nvGraphicFramePr>
        <p:xfrm>
          <a:off x="914400" y="1441223"/>
          <a:ext cx="10794999" cy="5029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>
                  <a:extLst>
                    <a:ext uri="{9D8B030D-6E8A-4147-A177-3AD203B41FA5}">
                      <a16:colId xmlns:a16="http://schemas.microsoft.com/office/drawing/2014/main" val="4205031036"/>
                    </a:ext>
                  </a:extLst>
                </a:gridCol>
                <a:gridCol w="2971800">
                  <a:extLst>
                    <a:ext uri="{9D8B030D-6E8A-4147-A177-3AD203B41FA5}">
                      <a16:colId xmlns:a16="http://schemas.microsoft.com/office/drawing/2014/main" val="2513435745"/>
                    </a:ext>
                  </a:extLst>
                </a:gridCol>
                <a:gridCol w="5079999">
                  <a:extLst>
                    <a:ext uri="{9D8B030D-6E8A-4147-A177-3AD203B41FA5}">
                      <a16:colId xmlns:a16="http://schemas.microsoft.com/office/drawing/2014/main" val="3713754781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Lato" panose="020F0502020204030203" pitchFamily="34" charset="0"/>
                        </a:rPr>
                        <a:t>Back Up Genset Requirements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Lato" panose="020F0502020204030203" pitchFamily="34" charset="0"/>
                        </a:rPr>
                        <a:t>Diesel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Lato" panose="020F0502020204030203" pitchFamily="34" charset="0"/>
                        </a:rPr>
                        <a:t>Enchanted Rock - Natural Gas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87174898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latin typeface="Lato" panose="020F0502020204030203" pitchFamily="34" charset="0"/>
                        </a:rPr>
                        <a:t>Technical Performance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>
                          <a:latin typeface="Lato" panose="020F0502020204030203" pitchFamily="34" charset="0"/>
                        </a:rPr>
                        <a:t>&lt; 10 sec to carry load, Transients meet ISO 8528 G-3</a:t>
                      </a:r>
                    </a:p>
                    <a:p>
                      <a:pPr algn="ctr"/>
                      <a:r>
                        <a:rPr lang="en-US" sz="1600" b="0" dirty="0">
                          <a:latin typeface="Lato" panose="020F0502020204030203" pitchFamily="34" charset="0"/>
                        </a:rPr>
                        <a:t>(e.g., load acceptance)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>
                          <a:latin typeface="Lato" panose="020F0502020204030203" pitchFamily="34" charset="0"/>
                        </a:rPr>
                        <a:t>Matches diesel performance </a:t>
                      </a:r>
                    </a:p>
                    <a:p>
                      <a:pPr algn="ctr"/>
                      <a:r>
                        <a:rPr lang="en-US" sz="1600" b="0" dirty="0">
                          <a:latin typeface="Lato" panose="020F0502020204030203" pitchFamily="34" charset="0"/>
                        </a:rPr>
                        <a:t>with advanced controls, stochiometric engine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72856912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latin typeface="Lato" panose="020F0502020204030203" pitchFamily="34" charset="0"/>
                        </a:rPr>
                        <a:t>Local Emissions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>
                          <a:latin typeface="Lato" panose="020F0502020204030203" pitchFamily="34" charset="0"/>
                        </a:rPr>
                        <a:t>Higher emissions;</a:t>
                      </a:r>
                    </a:p>
                    <a:p>
                      <a:pPr algn="ctr"/>
                      <a:r>
                        <a:rPr lang="en-US" sz="1600" b="0" dirty="0">
                          <a:latin typeface="Lato" panose="020F0502020204030203" pitchFamily="34" charset="0"/>
                        </a:rPr>
                        <a:t>Tier 4 requires SCR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>
                          <a:latin typeface="Lato" panose="020F0502020204030203" pitchFamily="34" charset="0"/>
                        </a:rPr>
                        <a:t>10-100x lower than Diesel;</a:t>
                      </a:r>
                    </a:p>
                    <a:p>
                      <a:pPr algn="ctr"/>
                      <a:r>
                        <a:rPr lang="en-US" sz="1600" b="0" dirty="0">
                          <a:latin typeface="Lato" panose="020F0502020204030203" pitchFamily="34" charset="0"/>
                        </a:rPr>
                        <a:t>No SCR emissions control system required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93681468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latin typeface="Lato" panose="020F0502020204030203" pitchFamily="34" charset="0"/>
                        </a:rPr>
                        <a:t>GHG Emissions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>
                          <a:latin typeface="Lato" panose="020F0502020204030203" pitchFamily="34" charset="0"/>
                        </a:rPr>
                        <a:t>Reduction with </a:t>
                      </a:r>
                    </a:p>
                    <a:p>
                      <a:pPr algn="ctr"/>
                      <a:r>
                        <a:rPr lang="en-US" sz="1600" b="0" dirty="0">
                          <a:latin typeface="Lato" panose="020F0502020204030203" pitchFamily="34" charset="0"/>
                        </a:rPr>
                        <a:t>HVO diesel blends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>
                          <a:latin typeface="Lato" panose="020F0502020204030203" pitchFamily="34" charset="0"/>
                        </a:rPr>
                        <a:t>Negative GHG possible with renewable natural gas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39853749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latin typeface="Lato" panose="020F0502020204030203" pitchFamily="34" charset="0"/>
                        </a:rPr>
                        <a:t>Power Density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>
                          <a:latin typeface="Lato" panose="020F0502020204030203" pitchFamily="34" charset="0"/>
                        </a:rPr>
                        <a:t>Very Compact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>
                          <a:latin typeface="Lato" panose="020F0502020204030203" pitchFamily="34" charset="0"/>
                        </a:rPr>
                        <a:t>Meets diesel space requirements </a:t>
                      </a:r>
                    </a:p>
                    <a:p>
                      <a:pPr algn="ctr"/>
                      <a:r>
                        <a:rPr lang="en-US" sz="1600" b="0" dirty="0">
                          <a:latin typeface="Lato" panose="020F0502020204030203" pitchFamily="34" charset="0"/>
                        </a:rPr>
                        <a:t>due to unique package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96463827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latin typeface="Lato" panose="020F0502020204030203" pitchFamily="34" charset="0"/>
                        </a:rPr>
                        <a:t>Equipment Cost </a:t>
                      </a:r>
                    </a:p>
                    <a:p>
                      <a:pPr algn="ctr"/>
                      <a:r>
                        <a:rPr lang="en-US" sz="1600" b="0" dirty="0">
                          <a:latin typeface="Lato" panose="020F0502020204030203" pitchFamily="34" charset="0"/>
                        </a:rPr>
                        <a:t>(at Data Center Scale)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>
                          <a:latin typeface="Lato" panose="020F0502020204030203" pitchFamily="34" charset="0"/>
                        </a:rPr>
                        <a:t>$350-575/kW ESP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>
                          <a:latin typeface="Lato" panose="020F0502020204030203" pitchFamily="34" charset="0"/>
                        </a:rPr>
                        <a:t>$750/kW-ESP dropping to &lt; $150/kW-ESP after </a:t>
                      </a:r>
                    </a:p>
                    <a:p>
                      <a:pPr algn="ctr"/>
                      <a:r>
                        <a:rPr lang="en-US" sz="1600" b="0" dirty="0">
                          <a:latin typeface="Lato" panose="020F0502020204030203" pitchFamily="34" charset="0"/>
                        </a:rPr>
                        <a:t>market revenues for grid services, using RNG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8001718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latin typeface="Lato" panose="020F0502020204030203" pitchFamily="34" charset="0"/>
                        </a:rPr>
                        <a:t>Fuel Security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>
                          <a:latin typeface="Lato" panose="020F0502020204030203" pitchFamily="34" charset="0"/>
                        </a:rPr>
                        <a:t>Limited fuel on-site, subject to delivery interruptions in emergencies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>
                          <a:latin typeface="Lato" panose="020F0502020204030203" pitchFamily="34" charset="0"/>
                        </a:rPr>
                        <a:t>Continuous supply from underground pipeline</a:t>
                      </a:r>
                    </a:p>
                    <a:p>
                      <a:pPr algn="ctr"/>
                      <a:r>
                        <a:rPr lang="en-US" sz="1600" b="0" dirty="0">
                          <a:latin typeface="Lato" panose="020F0502020204030203" pitchFamily="34" charset="0"/>
                        </a:rPr>
                        <a:t>On-site storage possible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710020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55309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lide Number Placeholder 2">
            <a:extLst>
              <a:ext uri="{FF2B5EF4-FFF2-40B4-BE49-F238E27FC236}">
                <a16:creationId xmlns:a16="http://schemas.microsoft.com/office/drawing/2014/main" id="{35C20F48-2118-4981-8EF1-9233471AD4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vert="horz" wrap="square" lIns="0" tIns="0" rIns="0" bIns="0" rtlCol="0">
            <a:normAutofit/>
          </a:bodyPr>
          <a:lstStyle/>
          <a:p>
            <a:pPr>
              <a:spcAft>
                <a:spcPts val="600"/>
              </a:spcAft>
            </a:pPr>
            <a:fld id="{CB2EC8F5-4104-4B1D-97AA-721F3F37E838}" type="slidenum">
              <a:rPr lang="en-US" smtClean="0"/>
              <a:pPr>
                <a:spcAft>
                  <a:spcPts val="600"/>
                </a:spcAft>
              </a:pPr>
              <a:t>9</a:t>
            </a:fld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CAC35CD-A055-494C-A189-DCB18DF6F81C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1143001" y="228600"/>
            <a:ext cx="3962400" cy="914400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 fontScale="90000"/>
          </a:bodyPr>
          <a:lstStyle/>
          <a:p>
            <a:pPr marL="0" marR="5080" lvl="0" indent="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>
                <a:tab pos="356235" algn="l"/>
              </a:tabLst>
              <a:defRPr/>
            </a:pPr>
            <a:r>
              <a:rPr kumimoji="0" lang="en-US" sz="3200" b="0" i="0" u="none" strike="noStrike" kern="1200" cap="none" spc="-5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+mn-ea"/>
                <a:cs typeface="Calibri"/>
              </a:rPr>
              <a:t>Policy &amp; Research Opportunities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DA1A510-60AD-48D5-BA21-DB8133A2A2C5}"/>
              </a:ext>
            </a:extLst>
          </p:cNvPr>
          <p:cNvSpPr txBox="1"/>
          <p:nvPr/>
        </p:nvSpPr>
        <p:spPr>
          <a:xfrm>
            <a:off x="1143001" y="1659553"/>
            <a:ext cx="9372599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Lato" panose="020F0502020204030203" pitchFamily="34" charset="0"/>
              </a:rPr>
              <a:t>Investigate optimal market participation models to appropriately compensate natural gas or RNG-fueled BTM resiliency for contributions to grid reliability and resiliency, i.e., fast starting, high ramp rate, long-duration, fully dispatchable energy?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en-US" sz="2400" dirty="0">
              <a:latin typeface="Lato" panose="020F0502020204030203" pitchFamily="34" charset="0"/>
            </a:endParaRP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Lato" panose="020F0502020204030203" pitchFamily="34" charset="0"/>
              </a:rPr>
              <a:t>Evaluate the emissions impact of BTM natural gas resiliency assets compared to total emissions from marginal peaking units, including start up and no-load emissions.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FF0000"/>
              </a:solidFill>
              <a:latin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6318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2">
            <a:extLst>
              <a:ext uri="{FF2B5EF4-FFF2-40B4-BE49-F238E27FC236}">
                <a16:creationId xmlns:a16="http://schemas.microsoft.com/office/drawing/2014/main" id="{F48BF414-7EDB-4EDD-96EB-B467C63A6A99}"/>
              </a:ext>
            </a:extLst>
          </p:cNvPr>
          <p:cNvSpPr txBox="1">
            <a:spLocks/>
          </p:cNvSpPr>
          <p:nvPr/>
        </p:nvSpPr>
        <p:spPr>
          <a:xfrm>
            <a:off x="9143999" y="6591907"/>
            <a:ext cx="2844800" cy="184666"/>
          </a:xfrm>
          <a:prstGeom prst="rect">
            <a:avLst/>
          </a:prstGeom>
        </p:spPr>
        <p:txBody>
          <a:bodyPr vert="horz" wrap="square" lIns="0" tIns="0" rIns="0" bIns="0" rtlCol="0">
            <a:normAutofit fontScale="77500" lnSpcReduction="20000"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Aft>
                <a:spcPts val="600"/>
              </a:spcAft>
            </a:pPr>
            <a:fld id="{CB2EC8F5-4104-4B1D-97AA-721F3F37E838}" type="slidenum">
              <a:rPr lang="en-US" smtClean="0"/>
              <a:pPr algn="r">
                <a:spcAft>
                  <a:spcPts val="600"/>
                </a:spcAft>
              </a:pPr>
              <a:t>10</a:t>
            </a:fld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91FF0A7-5ABB-FA43-954D-75D0D6A000FE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6172200" y="685800"/>
            <a:ext cx="5469895" cy="400110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Additional Resources on www.EnchantedRock.com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31AE78A-FE45-43BC-842B-52D05B107688}"/>
              </a:ext>
            </a:extLst>
          </p:cNvPr>
          <p:cNvSpPr txBox="1"/>
          <p:nvPr/>
        </p:nvSpPr>
        <p:spPr>
          <a:xfrm>
            <a:off x="685800" y="5096436"/>
            <a:ext cx="426719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Lato" panose="020F0502020204030203" pitchFamily="34" charset="0"/>
                <a:hlinkClick r:id="rId3"/>
              </a:rPr>
              <a:t>aschurr@enchantedrock.com</a:t>
            </a:r>
            <a:endParaRPr lang="en-US" sz="2400" dirty="0">
              <a:solidFill>
                <a:schemeClr val="bg1"/>
              </a:solidFill>
              <a:latin typeface="Lato" panose="020F0502020204030203" pitchFamily="34" charset="0"/>
            </a:endParaRPr>
          </a:p>
          <a:p>
            <a:pPr algn="ctr"/>
            <a:endParaRPr lang="en-US" sz="2400" dirty="0">
              <a:solidFill>
                <a:schemeClr val="bg1"/>
              </a:solidFill>
              <a:latin typeface="Lato" panose="020F0502020204030203" pitchFamily="34" charset="0"/>
            </a:endParaRP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Lato" panose="020F0502020204030203" pitchFamily="34" charset="0"/>
                <a:hlinkClick r:id="rId4"/>
              </a:rPr>
              <a:t>info@enchantedrock.com</a:t>
            </a:r>
            <a:endParaRPr lang="en-US" sz="2400" dirty="0">
              <a:solidFill>
                <a:schemeClr val="bg1"/>
              </a:solidFill>
              <a:latin typeface="Lato" panose="020F0502020204030203" pitchFamily="34" charset="0"/>
            </a:endParaRPr>
          </a:p>
          <a:p>
            <a:pPr algn="ctr"/>
            <a:endParaRPr lang="en-US" dirty="0">
              <a:solidFill>
                <a:schemeClr val="bg1"/>
              </a:solidFill>
              <a:latin typeface="Lato" panose="020F0502020204030203" pitchFamily="34" charset="0"/>
            </a:endParaRPr>
          </a:p>
        </p:txBody>
      </p:sp>
      <p:pic>
        <p:nvPicPr>
          <p:cNvPr id="5" name="Picture 4" descr="Image of the cover of report &quot;Decarbonized Resilience. Assessing Alternatives to Diesel Backup Power&quot;, the Brattle Group, June 2020.">
            <a:extLst>
              <a:ext uri="{FF2B5EF4-FFF2-40B4-BE49-F238E27FC236}">
                <a16:creationId xmlns:a16="http://schemas.microsoft.com/office/drawing/2014/main" id="{983BC520-1C14-4B2F-8BD4-534A6725C60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7500" t="13333" r="40625" b="11041"/>
          <a:stretch/>
        </p:blipFill>
        <p:spPr>
          <a:xfrm>
            <a:off x="5943599" y="1447799"/>
            <a:ext cx="2819401" cy="364863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" name="Picture 3" descr="Image of the cover of report &quot;a comparison of fuel choice for backup generators&quot;, NREL, March 2019">
            <a:extLst>
              <a:ext uri="{FF2B5EF4-FFF2-40B4-BE49-F238E27FC236}">
                <a16:creationId xmlns:a16="http://schemas.microsoft.com/office/drawing/2014/main" id="{87252EA8-F3F3-4050-9E79-9658F1BDE7D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43999" y="1447799"/>
            <a:ext cx="2743201" cy="3601302"/>
          </a:xfrm>
          <a:prstGeom prst="rect">
            <a:avLst/>
          </a:prstGeom>
          <a:noFill/>
          <a:ln w="88900" cap="sq">
            <a:noFill/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4183760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UNDOENTRY" val=""/>
  <p:tag name="REFRESHOPTIONS" val="&lt;?xml version=&quot;1.0&quot; encoding=&quot;utf-16&quot;?&gt;&#10;&lt;PowerpointRefreshOptions xmlns:xsi=&quot;http://www.w3.org/2001/XMLSchema-instance&quot; xmlns:xsd=&quot;http://www.w3.org/2001/XMLSchema&quot;&gt;&#10;  &lt;CoverPageAllElements&gt;true&lt;/CoverPageAllElements&gt;&#10;  &lt;CoverPageBrandLogo&gt;true&lt;/CoverPageBrandLogo&gt;&#10;  &lt;CoverPageClientLogo&gt;true&lt;/CoverPageClientLogo&gt;&#10;  &lt;CoverPageDate&gt;true&lt;/CoverPageDate&gt;&#10;  &lt;CoverPageJointPitchLogo&gt;true&lt;/CoverPageJointPitchLogo&gt;&#10;  &lt;CoverPageVerticalTextRunner&gt;true&lt;/CoverPageVerticalTextRunner&gt;&#10;  &lt;ShowCoverPage&gt;true&lt;/ShowCoverPage&gt;&#10;  &lt;ShowDisclaimer&gt;true&lt;/ShowDisclaimer&gt;&#10;  &lt;TemplateLayoutAllElements&gt;true&lt;/TemplateLayoutAllElements&gt;&#10;  &lt;CoverPageSubTitle&gt;true&lt;/CoverPageSubTitle&gt;&#10;  &lt;CoverPageTitle&gt;true&lt;/CoverPageTitle&gt;&#10;  &lt;ShowAgenda&gt;true&lt;/ShowAgenda&gt;&#10;  &lt;TemplatePageLabel&gt;true&lt;/TemplatePageLabel&gt;&#10;  &lt;TemplateVerticalRunner&gt;true&lt;/TemplateVerticalRunner&gt;&#10;&lt;/PowerpointRefreshOptions&gt;"/>
  <p:tag name="PRESENTATIONOPENED" val="true"/>
</p:tagLst>
</file>

<file path=ppt/theme/theme1.xml><?xml version="1.0" encoding="utf-8"?>
<a:theme xmlns:a="http://schemas.openxmlformats.org/drawingml/2006/main" name="Office Theme">
  <a:themeElements>
    <a:clrScheme name="New Colors 2020">
      <a:dk1>
        <a:sysClr val="windowText" lastClr="000000"/>
      </a:dk1>
      <a:lt1>
        <a:sysClr val="window" lastClr="FFFFFF"/>
      </a:lt1>
      <a:dk2>
        <a:srgbClr val="007396"/>
      </a:dk2>
      <a:lt2>
        <a:srgbClr val="E9DF97"/>
      </a:lt2>
      <a:accent1>
        <a:srgbClr val="AD6433"/>
      </a:accent1>
      <a:accent2>
        <a:srgbClr val="E9DF97"/>
      </a:accent2>
      <a:accent3>
        <a:srgbClr val="477A7B"/>
      </a:accent3>
      <a:accent4>
        <a:srgbClr val="007749"/>
      </a:accent4>
      <a:accent5>
        <a:srgbClr val="D9C756"/>
      </a:accent5>
      <a:accent6>
        <a:srgbClr val="0093B2"/>
      </a:accent6>
      <a:hlink>
        <a:srgbClr val="0093B2"/>
      </a:hlink>
      <a:folHlink>
        <a:srgbClr val="0093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>
          <a:noFill/>
        </a:ln>
      </a:spPr>
      <a:bodyPr rtlCol="0" anchor="ctr"/>
      <a:lstStyle>
        <a:defPPr algn="ctr">
          <a:defRPr sz="1200" dirty="0" err="1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482</Words>
  <Application>Microsoft Office PowerPoint</Application>
  <PresentationFormat>Widescreen</PresentationFormat>
  <Paragraphs>114</Paragraphs>
  <Slides>11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Courier New</vt:lpstr>
      <vt:lpstr>Lato</vt:lpstr>
      <vt:lpstr>Office Theme</vt:lpstr>
      <vt:lpstr>Context for Developing Clean Alternatives to Backup Diesel Generation  Allan Schurr, Chief Commercial Officer CEC Workshop - January 21, 2021</vt:lpstr>
      <vt:lpstr>Overview of  Enchanted Rock</vt:lpstr>
      <vt:lpstr>Journey from Diesel to Natural Gas 2009-2014</vt:lpstr>
      <vt:lpstr>Journey from Diesel to Natural Gas 2014-2020</vt:lpstr>
      <vt:lpstr>Local Emissions 10–100x Cleaner than Diesel</vt:lpstr>
      <vt:lpstr>GHG-Negative Resiliency is Possible</vt:lpstr>
      <vt:lpstr>Diesel vs Natural Gas 3MW Footprint</vt:lpstr>
      <vt:lpstr>Natural Gas Economics</vt:lpstr>
      <vt:lpstr>Performance Meets Requirements</vt:lpstr>
      <vt:lpstr>Policy &amp; Research Opportunities</vt:lpstr>
      <vt:lpstr>Additional Resources on www.EnchantedRock.com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2021-01-23T06:35:03Z</dcterms:created>
  <dcterms:modified xsi:type="dcterms:W3CDTF">2021-01-23T07:01:09Z</dcterms:modified>
</cp:coreProperties>
</file>