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ags/tag1.xml" ContentType="application/vnd.openxmlformats-officedocument.presentationml.tags+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4"/>
    <p:sldMasterId id="2147483698" r:id="rId5"/>
  </p:sldMasterIdLst>
  <p:notesMasterIdLst>
    <p:notesMasterId r:id="rId24"/>
  </p:notesMasterIdLst>
  <p:handoutMasterIdLst>
    <p:handoutMasterId r:id="rId25"/>
  </p:handoutMasterIdLst>
  <p:sldIdLst>
    <p:sldId id="1057" r:id="rId6"/>
    <p:sldId id="2146847136" r:id="rId7"/>
    <p:sldId id="2146847137" r:id="rId8"/>
    <p:sldId id="2146847165" r:id="rId9"/>
    <p:sldId id="2146847166" r:id="rId10"/>
    <p:sldId id="2146847109" r:id="rId11"/>
    <p:sldId id="2146847167" r:id="rId12"/>
    <p:sldId id="2146847168" r:id="rId13"/>
    <p:sldId id="2146847169" r:id="rId14"/>
    <p:sldId id="2146847170" r:id="rId15"/>
    <p:sldId id="2146847154" r:id="rId16"/>
    <p:sldId id="2146847163" r:id="rId17"/>
    <p:sldId id="2146847164" r:id="rId18"/>
    <p:sldId id="2146847081" r:id="rId19"/>
    <p:sldId id="2146847083" r:id="rId20"/>
    <p:sldId id="2146847080" r:id="rId21"/>
    <p:sldId id="2146847153" r:id="rId22"/>
    <p:sldId id="214684715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D8CABC0-9843-4A1A-BF45-829D81592EB5}">
          <p14:sldIdLst>
            <p14:sldId id="1057"/>
            <p14:sldId id="2146847136"/>
            <p14:sldId id="2146847137"/>
            <p14:sldId id="2146847165"/>
            <p14:sldId id="2146847166"/>
            <p14:sldId id="2146847109"/>
            <p14:sldId id="2146847167"/>
            <p14:sldId id="2146847168"/>
            <p14:sldId id="2146847169"/>
            <p14:sldId id="2146847170"/>
            <p14:sldId id="2146847154"/>
            <p14:sldId id="2146847163"/>
            <p14:sldId id="2146847164"/>
            <p14:sldId id="2146847081"/>
            <p14:sldId id="2146847083"/>
            <p14:sldId id="2146847080"/>
            <p14:sldId id="2146847153"/>
            <p14:sldId id="2146847155"/>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E4B5D06-0815-6ECC-B8FB-5CFDA729467E}" name="Sosa, Siari" initials="SS" userId="S::SSosa@semprautilities.com::52aefca0-9225-43fe-ada8-404b7a278ac1" providerId="AD"/>
  <p188:author id="{187DBF0A-EB29-E35D-956A-FAB49375A3A5}" name="Backer, Lily H" initials="BL" userId="S::lbacker@socalgas.com::505cc0b3-f3cb-4102-9cf5-ff00adf429eb" providerId="AD"/>
  <p188:author id="{85251038-155C-DF35-1826-0C2FA36E4706}" name="Backer, Lily H" initials="LB" userId="S::LBacker@socalgas.com::505cc0b3-f3cb-4102-9cf5-ff00adf429eb" providerId="AD"/>
  <p188:author id="{E93DC93D-10B6-23C0-B7C5-967E2B344208}" name="Khan, Vageha" initials="VK" userId="S::VKhan@semprautilities.com::add237e5-d805-41f4-9e6a-fc490c1d1772" providerId="AD"/>
  <p188:author id="{A4C46F49-AB84-DD6F-4DF3-E78AA9D0C033}" name="Infanzon, Armando" initials="AI" userId="S::AInfanz1@socalgas.com::be9da98a-ae0d-40ae-a986-b1c252b49edf" providerId="AD"/>
  <p188:author id="{92DEDD5D-CE06-2CF8-D595-B489F4B06638}" name="Leung, Alan D" initials="LA" userId="S::aleung@socalgas.com::7a2a0c4f-d202-4615-b4d5-b75b1d82a3c1" providerId="AD"/>
  <p188:author id="{9193616E-115C-9FBB-3B6A-704F02EE6F69}" name="Simonoff, Ethan D" initials="SE" userId="S::esimono1@socalgas.com::b6bd7dac-3eee-4ffc-a0f2-078a28584883" providerId="AD"/>
  <p188:author id="{6DD6C46E-BC68-AC3D-C538-BDBC8A823A66}" name="Barker, Kevin M" initials="KB" userId="S::KBarker@sdge.com::9f30c172-2bea-407d-a09a-ac500ec070ee" providerId="AD"/>
  <p188:author id="{471B7976-1283-FB67-D6DD-3E87A9DF365D}" name="Khan, Vageha" initials="KV" userId="S::vkhan@semprautilities.com::add237e5-d805-41f4-9e6a-fc490c1d1772" providerId="AD"/>
  <p188:author id="{8CBE8685-4B09-3F1E-C857-DD9126FC5874}" name="Henry, Elliott S" initials="EH" userId="S::EHenry@semprautilities.com::39d7c23f-ae27-46e7-ac3a-1e75647e9531" providerId="AD"/>
  <p188:author id="{51D94887-1364-B072-4FFF-76A6EAB32523}" name="Coene, Eric M" initials="CE" userId="S::ecoene1@socalgas.com::96954099-615d-4469-a246-58995a73a2d9" providerId="AD"/>
  <p188:author id="{4F96E892-C47D-0B30-C5FE-A5591262BF30}" name="Henry, Elliott S" initials="HE" userId="S::ehenry@semprautilities.com::39d7c23f-ae27-46e7-ac3a-1e75647e9531" providerId="AD"/>
  <p188:author id="{8554C19D-10B5-59B7-ECE8-1919DEC0CAA1}" name="Moreno, Edith1" initials="ME" userId="S::emoreno5@semprautilities.com::f19e3ddc-7faa-4154-8c59-059f6f5d495b" providerId="AD"/>
  <p188:author id="{8AB893A4-09F7-F95B-B661-06FCCB1F6DF1}" name="Morgando, Michael" initials="MM" userId="S::MMorgando@semprautilities.com::113648ed-e646-4b15-ba21-c5ac1c7ccfa2" providerId="AD"/>
  <p188:author id="{A2E5A5C0-5DF6-B1F0-EF7F-FECE889A9412}" name="McInnis, Karen" initials="MK" userId="S::kmcinnis@semprautilities.com::89edf1ba-4162-454f-a606-9f03958a7b7d" providerId="AD"/>
  <p188:author id="{8C98A7C4-85A4-85E0-9A31-A76B769D9139}" name="da Cruz, Flavio" initials="dF" userId="S::fdacruz@semprautilities.com::ab4b0ee9-85f8-4271-8a9e-6443ab7530ea" providerId="AD"/>
  <p188:author id="{D9B11BCD-D369-4499-E06F-9701CAC25BA4}" name="Gregori, Matt M" initials="MG" userId="S::MGregori@semprautilities.com::99a198d1-f178-4847-86a2-b11fd9cf54db" providerId="AD"/>
  <p188:author id="{6E8EC6CF-C7D6-1ED1-E2ED-29F7E12469EF}" name="da Cruz, Flavio" initials="FD" userId="S::FDaCruz@semprautilities.com::ab4b0ee9-85f8-4271-8a9e-6443ab7530ea" providerId="AD"/>
  <p188:author id="{A72E0DEB-B2E9-2280-FE69-7FE9345681F0}" name="Chase, Jeffrey P" initials="JC" userId="S::JChase@semprautilities.com::1f8a917e-64aa-4dc6-9bc7-daa6a9f738ca" providerId="AD"/>
  <p188:author id="{A0D66AF2-DEAF-9D34-D268-7F529941E92B}" name="Razo, Tiffany A" initials="RT" userId="S::trazo@socalgas.com::48b3955b-bb66-4711-9235-221068bb917d" providerId="AD"/>
  <p188:author id="{BE0C85F3-96BA-ADF7-0E1F-DD837E79F0F4}" name="Simonoff, Ethan D" initials="ES" userId="S::ESimono1@socalgas.com::b6bd7dac-3eee-4ffc-a0f2-078a28584883" providerId="AD"/>
  <p188:author id="{B1FDEEF5-ED55-774A-5C7C-63315EDDA275}" name="Lucas, Jim" initials="JL" userId="S::JLucas@semprautilities.com::ce64e049-3a0a-4000-af13-34f5b98501f2" providerId="AD"/>
  <p188:author id="{DCF029FA-3B2F-9C75-CBAE-2E58547559F4}" name="Coene, Eric M" initials="EC" userId="S::ECoene1@socalgas.com::96954099-615d-4469-a246-58995a73a2d9" providerId="AD"/>
  <p188:author id="{47FFC3FA-3A22-E22D-8EF2-0FE71613E138}" name="Morgando, Michael" initials="MM" userId="S::mmorgando@semprautilities.com::113648ed-e646-4b15-ba21-c5ac1c7ccfa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57E"/>
    <a:srgbClr val="FFFFFF"/>
    <a:srgbClr val="E5EFF6"/>
    <a:srgbClr val="DDDDDD"/>
    <a:srgbClr val="006CAF"/>
    <a:srgbClr val="0081C2"/>
    <a:srgbClr val="009BDA"/>
    <a:srgbClr val="13A0D8"/>
    <a:srgbClr val="A0CA63"/>
    <a:srgbClr val="638C3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947D39-F775-4338-9A27-91DF319F5F08}" v="174" dt="2025-04-16T22:40:39.321"/>
  </p1510:revLst>
</p1510:revInfo>
</file>

<file path=ppt/tableStyles.xml><?xml version="1.0" encoding="utf-8"?>
<a:tblStyleLst xmlns:a="http://schemas.openxmlformats.org/drawingml/2006/main" def="{5C22544A-7EE6-4342-B048-85BDC9FD1C3A}">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56" autoAdjust="0"/>
    <p:restoredTop sz="96283" autoAdjust="0"/>
  </p:normalViewPr>
  <p:slideViewPr>
    <p:cSldViewPr snapToGrid="0">
      <p:cViewPr varScale="1">
        <p:scale>
          <a:sx n="102" d="100"/>
          <a:sy n="102" d="100"/>
        </p:scale>
        <p:origin x="72" y="228"/>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 Id="rId30"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867493-3777-4F65-8877-DFF0620F5984}"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B075C103-3195-49FC-9D23-1E8E5FFD07A1}">
      <dgm:prSet phldrT="[Text]" custT="1"/>
      <dgm:spPr/>
      <dgm:t>
        <a:bodyPr/>
        <a:lstStyle/>
        <a:p>
          <a:r>
            <a:rPr lang="en-US" sz="2400" dirty="0"/>
            <a:t>Q4 2024</a:t>
          </a:r>
        </a:p>
      </dgm:t>
    </dgm:pt>
    <dgm:pt modelId="{90665923-8498-4852-ABBC-306973E72E0A}" type="parTrans" cxnId="{C9F62033-33DF-4530-BD08-31A7BCAE7253}">
      <dgm:prSet/>
      <dgm:spPr/>
      <dgm:t>
        <a:bodyPr/>
        <a:lstStyle/>
        <a:p>
          <a:endParaRPr lang="en-US"/>
        </a:p>
      </dgm:t>
    </dgm:pt>
    <dgm:pt modelId="{C2A76266-D0B7-4E6A-9C52-0C59DE7D33F8}" type="sibTrans" cxnId="{C9F62033-33DF-4530-BD08-31A7BCAE7253}">
      <dgm:prSet/>
      <dgm:spPr/>
      <dgm:t>
        <a:bodyPr/>
        <a:lstStyle/>
        <a:p>
          <a:endParaRPr lang="en-US"/>
        </a:p>
      </dgm:t>
    </dgm:pt>
    <dgm:pt modelId="{630257D3-4029-4310-AF08-E78D6DDA27EF}">
      <dgm:prSet phldrT="[Text]" custT="1"/>
      <dgm:spPr/>
      <dgm:t>
        <a:bodyPr/>
        <a:lstStyle/>
        <a:p>
          <a:r>
            <a:rPr lang="en-US" sz="1800">
              <a:latin typeface="Avenir Book" panose="02000503020000020003"/>
            </a:rPr>
            <a:t>Conducted technical stakeholder interviews for feedback*.</a:t>
          </a:r>
        </a:p>
      </dgm:t>
    </dgm:pt>
    <dgm:pt modelId="{1109EB7F-080C-48EA-81E8-86FF135D15C5}" type="parTrans" cxnId="{F157AA34-F462-4A34-87B3-7E156F0028A1}">
      <dgm:prSet/>
      <dgm:spPr/>
      <dgm:t>
        <a:bodyPr/>
        <a:lstStyle/>
        <a:p>
          <a:endParaRPr lang="en-US"/>
        </a:p>
      </dgm:t>
    </dgm:pt>
    <dgm:pt modelId="{592E9AE1-153F-46C9-85DC-329368B44299}" type="sibTrans" cxnId="{F157AA34-F462-4A34-87B3-7E156F0028A1}">
      <dgm:prSet/>
      <dgm:spPr/>
      <dgm:t>
        <a:bodyPr/>
        <a:lstStyle/>
        <a:p>
          <a:endParaRPr lang="en-US"/>
        </a:p>
      </dgm:t>
    </dgm:pt>
    <dgm:pt modelId="{918BCA31-9111-4CB4-B4B2-890E66BEC2D9}">
      <dgm:prSet phldrT="[Text]" custT="1"/>
      <dgm:spPr/>
      <dgm:t>
        <a:bodyPr/>
        <a:lstStyle/>
        <a:p>
          <a:r>
            <a:rPr lang="en-US" sz="1800">
              <a:latin typeface="Avenir Book" panose="02000503020000020003"/>
            </a:rPr>
            <a:t>Received approval of budget from the California Public Utilities Commission (CPUC) via SoCalGas GRC (December 2024).</a:t>
          </a:r>
        </a:p>
      </dgm:t>
    </dgm:pt>
    <dgm:pt modelId="{B987908F-D89E-496D-BEE0-3B3654B40426}" type="parTrans" cxnId="{EF9E3CE0-4ED2-485C-A952-36B96763F612}">
      <dgm:prSet/>
      <dgm:spPr/>
      <dgm:t>
        <a:bodyPr/>
        <a:lstStyle/>
        <a:p>
          <a:endParaRPr lang="en-US"/>
        </a:p>
      </dgm:t>
    </dgm:pt>
    <dgm:pt modelId="{A1D5B10F-CD49-4316-B5C9-B8DE33D7A113}" type="sibTrans" cxnId="{EF9E3CE0-4ED2-485C-A952-36B96763F612}">
      <dgm:prSet/>
      <dgm:spPr/>
      <dgm:t>
        <a:bodyPr/>
        <a:lstStyle/>
        <a:p>
          <a:endParaRPr lang="en-US"/>
        </a:p>
      </dgm:t>
    </dgm:pt>
    <dgm:pt modelId="{9B8738E6-1501-4483-8125-111F30C60F3A}">
      <dgm:prSet phldrT="[Text]" custT="1"/>
      <dgm:spPr/>
      <dgm:t>
        <a:bodyPr/>
        <a:lstStyle/>
        <a:p>
          <a:r>
            <a:rPr lang="en-US" sz="2400"/>
            <a:t>Q1 2025</a:t>
          </a:r>
        </a:p>
      </dgm:t>
    </dgm:pt>
    <dgm:pt modelId="{A2760444-67A4-4A39-B8C8-4BBB6D485856}" type="parTrans" cxnId="{1FFFA9E1-9EFE-4FBF-B33A-E8C4B0CFA2EE}">
      <dgm:prSet/>
      <dgm:spPr/>
      <dgm:t>
        <a:bodyPr/>
        <a:lstStyle/>
        <a:p>
          <a:endParaRPr lang="en-US"/>
        </a:p>
      </dgm:t>
    </dgm:pt>
    <dgm:pt modelId="{6B94EF06-0F52-468E-BCD3-CEC6DB6A8456}" type="sibTrans" cxnId="{1FFFA9E1-9EFE-4FBF-B33A-E8C4B0CFA2EE}">
      <dgm:prSet/>
      <dgm:spPr/>
      <dgm:t>
        <a:bodyPr/>
        <a:lstStyle/>
        <a:p>
          <a:endParaRPr lang="en-US"/>
        </a:p>
      </dgm:t>
    </dgm:pt>
    <dgm:pt modelId="{C8F64839-6A5B-45DC-B398-9A2C26838CD1}">
      <dgm:prSet phldrT="[Text]" custT="1"/>
      <dgm:spPr/>
      <dgm:t>
        <a:bodyPr/>
        <a:lstStyle/>
        <a:p>
          <a:r>
            <a:rPr lang="en-US" sz="1800" dirty="0">
              <a:latin typeface="Avenir Book" panose="02000503020000020003"/>
            </a:rPr>
            <a:t>Developed RD&amp;D program structure.</a:t>
          </a:r>
        </a:p>
      </dgm:t>
    </dgm:pt>
    <dgm:pt modelId="{020E5478-EDE5-47D8-8DDD-3026A537F352}" type="parTrans" cxnId="{4C78A96B-D106-4A03-BD22-AD147459FA2B}">
      <dgm:prSet/>
      <dgm:spPr/>
      <dgm:t>
        <a:bodyPr/>
        <a:lstStyle/>
        <a:p>
          <a:endParaRPr lang="en-US"/>
        </a:p>
      </dgm:t>
    </dgm:pt>
    <dgm:pt modelId="{842D7FC9-F7CA-4FD7-BF9A-3E38D741EE14}" type="sibTrans" cxnId="{4C78A96B-D106-4A03-BD22-AD147459FA2B}">
      <dgm:prSet/>
      <dgm:spPr/>
      <dgm:t>
        <a:bodyPr/>
        <a:lstStyle/>
        <a:p>
          <a:endParaRPr lang="en-US"/>
        </a:p>
      </dgm:t>
    </dgm:pt>
    <dgm:pt modelId="{BB016548-7EC7-4C41-8B42-69D2A2DA724F}">
      <dgm:prSet phldrT="[Text]" custT="1"/>
      <dgm:spPr/>
      <dgm:t>
        <a:bodyPr/>
        <a:lstStyle/>
        <a:p>
          <a:r>
            <a:rPr lang="en-US" sz="2400" dirty="0"/>
            <a:t>Q2 2025</a:t>
          </a:r>
        </a:p>
      </dgm:t>
    </dgm:pt>
    <dgm:pt modelId="{D9A4C98F-7A0C-4450-94AD-4DB1F06BB640}" type="parTrans" cxnId="{AB4F803D-B8F6-4B67-97FB-5544B40971EE}">
      <dgm:prSet/>
      <dgm:spPr/>
      <dgm:t>
        <a:bodyPr/>
        <a:lstStyle/>
        <a:p>
          <a:endParaRPr lang="en-US"/>
        </a:p>
      </dgm:t>
    </dgm:pt>
    <dgm:pt modelId="{F6B91832-39E1-4C82-8F13-5A5C9798AC67}" type="sibTrans" cxnId="{AB4F803D-B8F6-4B67-97FB-5544B40971EE}">
      <dgm:prSet/>
      <dgm:spPr/>
      <dgm:t>
        <a:bodyPr/>
        <a:lstStyle/>
        <a:p>
          <a:endParaRPr lang="en-US"/>
        </a:p>
      </dgm:t>
    </dgm:pt>
    <dgm:pt modelId="{99AF1DFD-97A6-4197-BC61-652E806A10AE}">
      <dgm:prSet phldrT="[Text]" custT="1"/>
      <dgm:spPr/>
      <dgm:t>
        <a:bodyPr/>
        <a:lstStyle/>
        <a:p>
          <a:r>
            <a:rPr lang="en-US" sz="1800" dirty="0">
              <a:latin typeface="Avenir Book" panose="02000503020000020003"/>
            </a:rPr>
            <a:t>Gather feedback from DACAG (April 18).</a:t>
          </a:r>
        </a:p>
      </dgm:t>
    </dgm:pt>
    <dgm:pt modelId="{962A4653-894A-477D-B58D-D60CA30FAD5A}" type="parTrans" cxnId="{5381AD89-B32F-4425-B33D-5FFBAAD097CC}">
      <dgm:prSet/>
      <dgm:spPr/>
      <dgm:t>
        <a:bodyPr/>
        <a:lstStyle/>
        <a:p>
          <a:endParaRPr lang="en-US"/>
        </a:p>
      </dgm:t>
    </dgm:pt>
    <dgm:pt modelId="{9E0C4C38-601E-4AA2-B074-9CA01987E1ED}" type="sibTrans" cxnId="{5381AD89-B32F-4425-B33D-5FFBAAD097CC}">
      <dgm:prSet/>
      <dgm:spPr/>
      <dgm:t>
        <a:bodyPr/>
        <a:lstStyle/>
        <a:p>
          <a:endParaRPr lang="en-US"/>
        </a:p>
      </dgm:t>
    </dgm:pt>
    <dgm:pt modelId="{E559032A-E476-41F8-ABA3-68295552182A}">
      <dgm:prSet phldrT="[Text]" custT="1"/>
      <dgm:spPr/>
      <dgm:t>
        <a:bodyPr/>
        <a:lstStyle/>
        <a:p>
          <a:r>
            <a:rPr lang="en-US" sz="1800" dirty="0">
              <a:latin typeface="Avenir Book" panose="02000503020000020003"/>
            </a:rPr>
            <a:t>Hold public workshop, including ESJ Advisory Board Panel (April 28).</a:t>
          </a:r>
        </a:p>
      </dgm:t>
    </dgm:pt>
    <dgm:pt modelId="{88E3BA7D-FFFA-4095-9BA8-50E5D6B2C9ED}" type="parTrans" cxnId="{E17D4F11-58E2-4FF3-8F0D-6729C828D8E6}">
      <dgm:prSet/>
      <dgm:spPr/>
      <dgm:t>
        <a:bodyPr/>
        <a:lstStyle/>
        <a:p>
          <a:endParaRPr lang="en-US"/>
        </a:p>
      </dgm:t>
    </dgm:pt>
    <dgm:pt modelId="{E6BC281F-4D62-41DB-931D-FCEB4F5F2731}" type="sibTrans" cxnId="{E17D4F11-58E2-4FF3-8F0D-6729C828D8E6}">
      <dgm:prSet/>
      <dgm:spPr/>
      <dgm:t>
        <a:bodyPr/>
        <a:lstStyle/>
        <a:p>
          <a:endParaRPr lang="en-US"/>
        </a:p>
      </dgm:t>
    </dgm:pt>
    <dgm:pt modelId="{4CDE0EAD-AD50-4C1A-86B5-E06CEAC50EEC}">
      <dgm:prSet phldrT="[Text]" custT="1"/>
      <dgm:spPr/>
      <dgm:t>
        <a:bodyPr/>
        <a:lstStyle/>
        <a:p>
          <a:r>
            <a:rPr lang="en-US" sz="1800" dirty="0">
              <a:latin typeface="Avenir Book" panose="02000503020000020003"/>
            </a:rPr>
            <a:t>Identified technology gaps and problem statements.</a:t>
          </a:r>
        </a:p>
      </dgm:t>
    </dgm:pt>
    <dgm:pt modelId="{46F187E8-E77B-4DEA-BD72-8AAADF3722FD}" type="parTrans" cxnId="{CB36F513-4E57-4C26-ADC1-67337BD2F9B8}">
      <dgm:prSet/>
      <dgm:spPr/>
      <dgm:t>
        <a:bodyPr/>
        <a:lstStyle/>
        <a:p>
          <a:endParaRPr lang="en-US"/>
        </a:p>
      </dgm:t>
    </dgm:pt>
    <dgm:pt modelId="{44BE0D92-92F3-4C8C-AD3C-BB3614F234D9}" type="sibTrans" cxnId="{CB36F513-4E57-4C26-ADC1-67337BD2F9B8}">
      <dgm:prSet/>
      <dgm:spPr/>
      <dgm:t>
        <a:bodyPr/>
        <a:lstStyle/>
        <a:p>
          <a:endParaRPr lang="en-US"/>
        </a:p>
      </dgm:t>
    </dgm:pt>
    <dgm:pt modelId="{24D87F06-0946-4B4F-ACB5-E1ACED21684F}">
      <dgm:prSet phldrT="[Text]" custT="1"/>
      <dgm:spPr/>
      <dgm:t>
        <a:bodyPr/>
        <a:lstStyle/>
        <a:p>
          <a:r>
            <a:rPr lang="en-US" sz="1800" dirty="0">
              <a:latin typeface="Avenir Book" panose="02000503020000020003"/>
            </a:rPr>
            <a:t>Gathered feedback from CPUC (March 27).</a:t>
          </a:r>
        </a:p>
      </dgm:t>
    </dgm:pt>
    <dgm:pt modelId="{C665561C-54D0-4998-AE51-7D411AB0C0AD}" type="parTrans" cxnId="{E3169C26-CA12-4D06-BF85-33D4024F7AFE}">
      <dgm:prSet/>
      <dgm:spPr/>
      <dgm:t>
        <a:bodyPr/>
        <a:lstStyle/>
        <a:p>
          <a:endParaRPr lang="en-US"/>
        </a:p>
      </dgm:t>
    </dgm:pt>
    <dgm:pt modelId="{CFBD47D5-0CE1-4F4E-857F-0806E6003544}" type="sibTrans" cxnId="{E3169C26-CA12-4D06-BF85-33D4024F7AFE}">
      <dgm:prSet/>
      <dgm:spPr/>
      <dgm:t>
        <a:bodyPr/>
        <a:lstStyle/>
        <a:p>
          <a:endParaRPr lang="en-US"/>
        </a:p>
      </dgm:t>
    </dgm:pt>
    <dgm:pt modelId="{0749F645-EE87-49D1-B99E-B223E08B0B6C}">
      <dgm:prSet phldrT="[Text]" custT="1"/>
      <dgm:spPr/>
      <dgm:t>
        <a:bodyPr/>
        <a:lstStyle/>
        <a:p>
          <a:r>
            <a:rPr lang="en-US" sz="1800" dirty="0">
              <a:latin typeface="Avenir Book" panose="02000503020000020003"/>
            </a:rPr>
            <a:t>Submit Research Plan (June).</a:t>
          </a:r>
        </a:p>
      </dgm:t>
    </dgm:pt>
    <dgm:pt modelId="{93D71FA7-3C90-43E6-89E5-E3E31FF76A9E}" type="parTrans" cxnId="{5966D5CE-D0D2-48A2-AD92-C16E1EC655C5}">
      <dgm:prSet/>
      <dgm:spPr/>
      <dgm:t>
        <a:bodyPr/>
        <a:lstStyle/>
        <a:p>
          <a:endParaRPr lang="en-US"/>
        </a:p>
      </dgm:t>
    </dgm:pt>
    <dgm:pt modelId="{AEAC3A93-2560-4077-8182-567DB716E2C1}" type="sibTrans" cxnId="{5966D5CE-D0D2-48A2-AD92-C16E1EC655C5}">
      <dgm:prSet/>
      <dgm:spPr/>
      <dgm:t>
        <a:bodyPr/>
        <a:lstStyle/>
        <a:p>
          <a:endParaRPr lang="en-US"/>
        </a:p>
      </dgm:t>
    </dgm:pt>
    <dgm:pt modelId="{DDC05E81-15D3-4387-8E13-1272422B029F}">
      <dgm:prSet phldrT="[Text]" custT="1"/>
      <dgm:spPr/>
      <dgm:t>
        <a:bodyPr/>
        <a:lstStyle/>
        <a:p>
          <a:r>
            <a:rPr lang="en-US" sz="1800" dirty="0">
              <a:latin typeface="Avenir Book" panose="02000503020000020003"/>
            </a:rPr>
            <a:t>Conducted outreach to assemble an Environmental and Social Justice (ESJ) Advisory Panel.</a:t>
          </a:r>
        </a:p>
      </dgm:t>
    </dgm:pt>
    <dgm:pt modelId="{1BDD0C8F-22D8-4617-99AC-71065E5484F2}" type="parTrans" cxnId="{08A10E16-C90C-4AB7-8650-14F54C1A3C45}">
      <dgm:prSet/>
      <dgm:spPr/>
      <dgm:t>
        <a:bodyPr/>
        <a:lstStyle/>
        <a:p>
          <a:endParaRPr lang="en-US"/>
        </a:p>
      </dgm:t>
    </dgm:pt>
    <dgm:pt modelId="{85B14A7E-18B9-424F-BE99-80895B4D8073}" type="sibTrans" cxnId="{08A10E16-C90C-4AB7-8650-14F54C1A3C45}">
      <dgm:prSet/>
      <dgm:spPr/>
      <dgm:t>
        <a:bodyPr/>
        <a:lstStyle/>
        <a:p>
          <a:endParaRPr lang="en-US"/>
        </a:p>
      </dgm:t>
    </dgm:pt>
    <dgm:pt modelId="{7729CEDE-0AC6-483A-8A15-ABA8C716F44F}" type="pres">
      <dgm:prSet presAssocID="{24867493-3777-4F65-8877-DFF0620F5984}" presName="linearFlow" presStyleCnt="0">
        <dgm:presLayoutVars>
          <dgm:dir/>
          <dgm:animLvl val="lvl"/>
          <dgm:resizeHandles val="exact"/>
        </dgm:presLayoutVars>
      </dgm:prSet>
      <dgm:spPr/>
    </dgm:pt>
    <dgm:pt modelId="{97EA39D6-6825-46A0-82B7-6680E55F84D2}" type="pres">
      <dgm:prSet presAssocID="{B075C103-3195-49FC-9D23-1E8E5FFD07A1}" presName="composite" presStyleCnt="0"/>
      <dgm:spPr/>
    </dgm:pt>
    <dgm:pt modelId="{F3EE4B5B-7CAF-4A9A-A4C2-1636DF99B11A}" type="pres">
      <dgm:prSet presAssocID="{B075C103-3195-49FC-9D23-1E8E5FFD07A1}" presName="parentText" presStyleLbl="alignNode1" presStyleIdx="0" presStyleCnt="3">
        <dgm:presLayoutVars>
          <dgm:chMax val="1"/>
          <dgm:bulletEnabled val="1"/>
        </dgm:presLayoutVars>
      </dgm:prSet>
      <dgm:spPr/>
    </dgm:pt>
    <dgm:pt modelId="{53380D0D-E3FF-4F0D-AC63-BA62B61B2427}" type="pres">
      <dgm:prSet presAssocID="{B075C103-3195-49FC-9D23-1E8E5FFD07A1}" presName="descendantText" presStyleLbl="alignAcc1" presStyleIdx="0" presStyleCnt="3" custScaleY="100000">
        <dgm:presLayoutVars>
          <dgm:bulletEnabled val="1"/>
        </dgm:presLayoutVars>
      </dgm:prSet>
      <dgm:spPr/>
    </dgm:pt>
    <dgm:pt modelId="{7B1EE50A-DC62-4466-AAD2-05D00994C02C}" type="pres">
      <dgm:prSet presAssocID="{C2A76266-D0B7-4E6A-9C52-0C59DE7D33F8}" presName="sp" presStyleCnt="0"/>
      <dgm:spPr/>
    </dgm:pt>
    <dgm:pt modelId="{3E07704D-2E29-44A1-8BBD-648730871F43}" type="pres">
      <dgm:prSet presAssocID="{9B8738E6-1501-4483-8125-111F30C60F3A}" presName="composite" presStyleCnt="0"/>
      <dgm:spPr/>
    </dgm:pt>
    <dgm:pt modelId="{1ACD682E-C487-4335-B603-8DC1B0D44FF4}" type="pres">
      <dgm:prSet presAssocID="{9B8738E6-1501-4483-8125-111F30C60F3A}" presName="parentText" presStyleLbl="alignNode1" presStyleIdx="1" presStyleCnt="3">
        <dgm:presLayoutVars>
          <dgm:chMax val="1"/>
          <dgm:bulletEnabled val="1"/>
        </dgm:presLayoutVars>
      </dgm:prSet>
      <dgm:spPr/>
    </dgm:pt>
    <dgm:pt modelId="{41B8A55A-6465-4950-B0E4-80CAE237CB3B}" type="pres">
      <dgm:prSet presAssocID="{9B8738E6-1501-4483-8125-111F30C60F3A}" presName="descendantText" presStyleLbl="alignAcc1" presStyleIdx="1" presStyleCnt="3">
        <dgm:presLayoutVars>
          <dgm:bulletEnabled val="1"/>
        </dgm:presLayoutVars>
      </dgm:prSet>
      <dgm:spPr/>
    </dgm:pt>
    <dgm:pt modelId="{59130724-6F01-4D50-B737-D9F2CD269AF8}" type="pres">
      <dgm:prSet presAssocID="{6B94EF06-0F52-468E-BCD3-CEC6DB6A8456}" presName="sp" presStyleCnt="0"/>
      <dgm:spPr/>
    </dgm:pt>
    <dgm:pt modelId="{F0BF6DFC-F193-455D-BD5A-84D775B9EC22}" type="pres">
      <dgm:prSet presAssocID="{BB016548-7EC7-4C41-8B42-69D2A2DA724F}" presName="composite" presStyleCnt="0"/>
      <dgm:spPr/>
    </dgm:pt>
    <dgm:pt modelId="{386B1854-AD93-4219-8B5F-EA88AE5EEC95}" type="pres">
      <dgm:prSet presAssocID="{BB016548-7EC7-4C41-8B42-69D2A2DA724F}" presName="parentText" presStyleLbl="alignNode1" presStyleIdx="2" presStyleCnt="3">
        <dgm:presLayoutVars>
          <dgm:chMax val="1"/>
          <dgm:bulletEnabled val="1"/>
        </dgm:presLayoutVars>
      </dgm:prSet>
      <dgm:spPr/>
    </dgm:pt>
    <dgm:pt modelId="{8AD22486-115C-4A22-8F9F-800516BF1DB0}" type="pres">
      <dgm:prSet presAssocID="{BB016548-7EC7-4C41-8B42-69D2A2DA724F}" presName="descendantText" presStyleLbl="alignAcc1" presStyleIdx="2" presStyleCnt="3">
        <dgm:presLayoutVars>
          <dgm:bulletEnabled val="1"/>
        </dgm:presLayoutVars>
      </dgm:prSet>
      <dgm:spPr/>
    </dgm:pt>
  </dgm:ptLst>
  <dgm:cxnLst>
    <dgm:cxn modelId="{E17D4F11-58E2-4FF3-8F0D-6729C828D8E6}" srcId="{BB016548-7EC7-4C41-8B42-69D2A2DA724F}" destId="{E559032A-E476-41F8-ABA3-68295552182A}" srcOrd="1" destOrd="0" parTransId="{88E3BA7D-FFFA-4095-9BA8-50E5D6B2C9ED}" sibTransId="{E6BC281F-4D62-41DB-931D-FCEB4F5F2731}"/>
    <dgm:cxn modelId="{CB36F513-4E57-4C26-ADC1-67337BD2F9B8}" srcId="{B075C103-3195-49FC-9D23-1E8E5FFD07A1}" destId="{4CDE0EAD-AD50-4C1A-86B5-E06CEAC50EEC}" srcOrd="1" destOrd="0" parTransId="{46F187E8-E77B-4DEA-BD72-8AAADF3722FD}" sibTransId="{44BE0D92-92F3-4C8C-AD3C-BB3614F234D9}"/>
    <dgm:cxn modelId="{08A10E16-C90C-4AB7-8650-14F54C1A3C45}" srcId="{9B8738E6-1501-4483-8125-111F30C60F3A}" destId="{DDC05E81-15D3-4387-8E13-1272422B029F}" srcOrd="2" destOrd="0" parTransId="{1BDD0C8F-22D8-4617-99AC-71065E5484F2}" sibTransId="{85B14A7E-18B9-424F-BE99-80895B4D8073}"/>
    <dgm:cxn modelId="{E3169C26-CA12-4D06-BF85-33D4024F7AFE}" srcId="{9B8738E6-1501-4483-8125-111F30C60F3A}" destId="{24D87F06-0946-4B4F-ACB5-E1ACED21684F}" srcOrd="1" destOrd="0" parTransId="{C665561C-54D0-4998-AE51-7D411AB0C0AD}" sibTransId="{CFBD47D5-0CE1-4F4E-857F-0806E6003544}"/>
    <dgm:cxn modelId="{C9F62033-33DF-4530-BD08-31A7BCAE7253}" srcId="{24867493-3777-4F65-8877-DFF0620F5984}" destId="{B075C103-3195-49FC-9D23-1E8E5FFD07A1}" srcOrd="0" destOrd="0" parTransId="{90665923-8498-4852-ABBC-306973E72E0A}" sibTransId="{C2A76266-D0B7-4E6A-9C52-0C59DE7D33F8}"/>
    <dgm:cxn modelId="{F157AA34-F462-4A34-87B3-7E156F0028A1}" srcId="{B075C103-3195-49FC-9D23-1E8E5FFD07A1}" destId="{630257D3-4029-4310-AF08-E78D6DDA27EF}" srcOrd="0" destOrd="0" parTransId="{1109EB7F-080C-48EA-81E8-86FF135D15C5}" sibTransId="{592E9AE1-153F-46C9-85DC-329368B44299}"/>
    <dgm:cxn modelId="{AB4F803D-B8F6-4B67-97FB-5544B40971EE}" srcId="{24867493-3777-4F65-8877-DFF0620F5984}" destId="{BB016548-7EC7-4C41-8B42-69D2A2DA724F}" srcOrd="2" destOrd="0" parTransId="{D9A4C98F-7A0C-4450-94AD-4DB1F06BB640}" sibTransId="{F6B91832-39E1-4C82-8F13-5A5C9798AC67}"/>
    <dgm:cxn modelId="{41350841-D7D0-4551-B2A8-BC690E252AD1}" type="presOf" srcId="{BB016548-7EC7-4C41-8B42-69D2A2DA724F}" destId="{386B1854-AD93-4219-8B5F-EA88AE5EEC95}" srcOrd="0" destOrd="0" presId="urn:microsoft.com/office/officeart/2005/8/layout/chevron2"/>
    <dgm:cxn modelId="{0DDA5743-733E-450F-B7FD-03B56A3F1C7C}" type="presOf" srcId="{E559032A-E476-41F8-ABA3-68295552182A}" destId="{8AD22486-115C-4A22-8F9F-800516BF1DB0}" srcOrd="0" destOrd="1" presId="urn:microsoft.com/office/officeart/2005/8/layout/chevron2"/>
    <dgm:cxn modelId="{A04FFA43-82FA-4525-A69B-B87461926ABA}" type="presOf" srcId="{C8F64839-6A5B-45DC-B398-9A2C26838CD1}" destId="{41B8A55A-6465-4950-B0E4-80CAE237CB3B}" srcOrd="0" destOrd="0" presId="urn:microsoft.com/office/officeart/2005/8/layout/chevron2"/>
    <dgm:cxn modelId="{93E20444-59E1-48DD-876F-EAF57788D952}" type="presOf" srcId="{630257D3-4029-4310-AF08-E78D6DDA27EF}" destId="{53380D0D-E3FF-4F0D-AC63-BA62B61B2427}" srcOrd="0" destOrd="0" presId="urn:microsoft.com/office/officeart/2005/8/layout/chevron2"/>
    <dgm:cxn modelId="{00DCE249-F8F5-4557-8BBD-F0F8DDDA2BE2}" type="presOf" srcId="{9B8738E6-1501-4483-8125-111F30C60F3A}" destId="{1ACD682E-C487-4335-B603-8DC1B0D44FF4}" srcOrd="0" destOrd="0" presId="urn:microsoft.com/office/officeart/2005/8/layout/chevron2"/>
    <dgm:cxn modelId="{4C78A96B-D106-4A03-BD22-AD147459FA2B}" srcId="{9B8738E6-1501-4483-8125-111F30C60F3A}" destId="{C8F64839-6A5B-45DC-B398-9A2C26838CD1}" srcOrd="0" destOrd="0" parTransId="{020E5478-EDE5-47D8-8DDD-3026A537F352}" sibTransId="{842D7FC9-F7CA-4FD7-BF9A-3E38D741EE14}"/>
    <dgm:cxn modelId="{E9FF8058-7BB9-4BBB-A1B5-FDD5F5D5EEA8}" type="presOf" srcId="{DDC05E81-15D3-4387-8E13-1272422B029F}" destId="{41B8A55A-6465-4950-B0E4-80CAE237CB3B}" srcOrd="0" destOrd="2" presId="urn:microsoft.com/office/officeart/2005/8/layout/chevron2"/>
    <dgm:cxn modelId="{8389F57D-C48A-4905-963E-459A97A62DF7}" type="presOf" srcId="{918BCA31-9111-4CB4-B4B2-890E66BEC2D9}" destId="{53380D0D-E3FF-4F0D-AC63-BA62B61B2427}" srcOrd="0" destOrd="2" presId="urn:microsoft.com/office/officeart/2005/8/layout/chevron2"/>
    <dgm:cxn modelId="{5381AD89-B32F-4425-B33D-5FFBAAD097CC}" srcId="{BB016548-7EC7-4C41-8B42-69D2A2DA724F}" destId="{99AF1DFD-97A6-4197-BC61-652E806A10AE}" srcOrd="0" destOrd="0" parTransId="{962A4653-894A-477D-B58D-D60CA30FAD5A}" sibTransId="{9E0C4C38-601E-4AA2-B074-9CA01987E1ED}"/>
    <dgm:cxn modelId="{5FFCCDB0-D268-4009-9B39-07E71F4A1848}" type="presOf" srcId="{99AF1DFD-97A6-4197-BC61-652E806A10AE}" destId="{8AD22486-115C-4A22-8F9F-800516BF1DB0}" srcOrd="0" destOrd="0" presId="urn:microsoft.com/office/officeart/2005/8/layout/chevron2"/>
    <dgm:cxn modelId="{CA41C0C8-C71A-4A8A-A60D-F99B6F9E289E}" type="presOf" srcId="{24867493-3777-4F65-8877-DFF0620F5984}" destId="{7729CEDE-0AC6-483A-8A15-ABA8C716F44F}" srcOrd="0" destOrd="0" presId="urn:microsoft.com/office/officeart/2005/8/layout/chevron2"/>
    <dgm:cxn modelId="{5966D5CE-D0D2-48A2-AD92-C16E1EC655C5}" srcId="{BB016548-7EC7-4C41-8B42-69D2A2DA724F}" destId="{0749F645-EE87-49D1-B99E-B223E08B0B6C}" srcOrd="2" destOrd="0" parTransId="{93D71FA7-3C90-43E6-89E5-E3E31FF76A9E}" sibTransId="{AEAC3A93-2560-4077-8182-567DB716E2C1}"/>
    <dgm:cxn modelId="{7A5923CF-8FE8-4C66-A7D1-D6A310E35952}" type="presOf" srcId="{B075C103-3195-49FC-9D23-1E8E5FFD07A1}" destId="{F3EE4B5B-7CAF-4A9A-A4C2-1636DF99B11A}" srcOrd="0" destOrd="0" presId="urn:microsoft.com/office/officeart/2005/8/layout/chevron2"/>
    <dgm:cxn modelId="{299F29D8-60B7-414F-992E-59B69651AC87}" type="presOf" srcId="{4CDE0EAD-AD50-4C1A-86B5-E06CEAC50EEC}" destId="{53380D0D-E3FF-4F0D-AC63-BA62B61B2427}" srcOrd="0" destOrd="1" presId="urn:microsoft.com/office/officeart/2005/8/layout/chevron2"/>
    <dgm:cxn modelId="{5A84D4DA-D414-4A55-96F4-747607D0DAD4}" type="presOf" srcId="{0749F645-EE87-49D1-B99E-B223E08B0B6C}" destId="{8AD22486-115C-4A22-8F9F-800516BF1DB0}" srcOrd="0" destOrd="2" presId="urn:microsoft.com/office/officeart/2005/8/layout/chevron2"/>
    <dgm:cxn modelId="{BC9417DE-910E-4BFB-A83A-51200F4D6CF3}" type="presOf" srcId="{24D87F06-0946-4B4F-ACB5-E1ACED21684F}" destId="{41B8A55A-6465-4950-B0E4-80CAE237CB3B}" srcOrd="0" destOrd="1" presId="urn:microsoft.com/office/officeart/2005/8/layout/chevron2"/>
    <dgm:cxn modelId="{EF9E3CE0-4ED2-485C-A952-36B96763F612}" srcId="{B075C103-3195-49FC-9D23-1E8E5FFD07A1}" destId="{918BCA31-9111-4CB4-B4B2-890E66BEC2D9}" srcOrd="2" destOrd="0" parTransId="{B987908F-D89E-496D-BEE0-3B3654B40426}" sibTransId="{A1D5B10F-CD49-4316-B5C9-B8DE33D7A113}"/>
    <dgm:cxn modelId="{1FFFA9E1-9EFE-4FBF-B33A-E8C4B0CFA2EE}" srcId="{24867493-3777-4F65-8877-DFF0620F5984}" destId="{9B8738E6-1501-4483-8125-111F30C60F3A}" srcOrd="1" destOrd="0" parTransId="{A2760444-67A4-4A39-B8C8-4BBB6D485856}" sibTransId="{6B94EF06-0F52-468E-BCD3-CEC6DB6A8456}"/>
    <dgm:cxn modelId="{C8652EB0-1DED-4411-A5D9-354FCA662D32}" type="presParOf" srcId="{7729CEDE-0AC6-483A-8A15-ABA8C716F44F}" destId="{97EA39D6-6825-46A0-82B7-6680E55F84D2}" srcOrd="0" destOrd="0" presId="urn:microsoft.com/office/officeart/2005/8/layout/chevron2"/>
    <dgm:cxn modelId="{53B7E652-A4DF-4F55-8740-10A3E1E78CED}" type="presParOf" srcId="{97EA39D6-6825-46A0-82B7-6680E55F84D2}" destId="{F3EE4B5B-7CAF-4A9A-A4C2-1636DF99B11A}" srcOrd="0" destOrd="0" presId="urn:microsoft.com/office/officeart/2005/8/layout/chevron2"/>
    <dgm:cxn modelId="{5F41530F-6246-4809-9C5B-75D8D5AD54DB}" type="presParOf" srcId="{97EA39D6-6825-46A0-82B7-6680E55F84D2}" destId="{53380D0D-E3FF-4F0D-AC63-BA62B61B2427}" srcOrd="1" destOrd="0" presId="urn:microsoft.com/office/officeart/2005/8/layout/chevron2"/>
    <dgm:cxn modelId="{8C738BE1-ADED-471A-902E-CA0147673924}" type="presParOf" srcId="{7729CEDE-0AC6-483A-8A15-ABA8C716F44F}" destId="{7B1EE50A-DC62-4466-AAD2-05D00994C02C}" srcOrd="1" destOrd="0" presId="urn:microsoft.com/office/officeart/2005/8/layout/chevron2"/>
    <dgm:cxn modelId="{5063EDE6-DFCA-4A50-8876-6DDF9265F2C9}" type="presParOf" srcId="{7729CEDE-0AC6-483A-8A15-ABA8C716F44F}" destId="{3E07704D-2E29-44A1-8BBD-648730871F43}" srcOrd="2" destOrd="0" presId="urn:microsoft.com/office/officeart/2005/8/layout/chevron2"/>
    <dgm:cxn modelId="{E1F9CF94-0490-4CB8-9FD3-976974A98EB8}" type="presParOf" srcId="{3E07704D-2E29-44A1-8BBD-648730871F43}" destId="{1ACD682E-C487-4335-B603-8DC1B0D44FF4}" srcOrd="0" destOrd="0" presId="urn:microsoft.com/office/officeart/2005/8/layout/chevron2"/>
    <dgm:cxn modelId="{2DB9131E-BC25-451E-95FC-42F7AAF9F39F}" type="presParOf" srcId="{3E07704D-2E29-44A1-8BBD-648730871F43}" destId="{41B8A55A-6465-4950-B0E4-80CAE237CB3B}" srcOrd="1" destOrd="0" presId="urn:microsoft.com/office/officeart/2005/8/layout/chevron2"/>
    <dgm:cxn modelId="{7E9F3E3E-0BF7-4691-9EF0-53649872B7FE}" type="presParOf" srcId="{7729CEDE-0AC6-483A-8A15-ABA8C716F44F}" destId="{59130724-6F01-4D50-B737-D9F2CD269AF8}" srcOrd="3" destOrd="0" presId="urn:microsoft.com/office/officeart/2005/8/layout/chevron2"/>
    <dgm:cxn modelId="{FD94DE8B-94B5-4691-8DCD-97A78DDC7A23}" type="presParOf" srcId="{7729CEDE-0AC6-483A-8A15-ABA8C716F44F}" destId="{F0BF6DFC-F193-455D-BD5A-84D775B9EC22}" srcOrd="4" destOrd="0" presId="urn:microsoft.com/office/officeart/2005/8/layout/chevron2"/>
    <dgm:cxn modelId="{17717944-4719-4D83-BFA6-5DA3371CDC4C}" type="presParOf" srcId="{F0BF6DFC-F193-455D-BD5A-84D775B9EC22}" destId="{386B1854-AD93-4219-8B5F-EA88AE5EEC95}" srcOrd="0" destOrd="0" presId="urn:microsoft.com/office/officeart/2005/8/layout/chevron2"/>
    <dgm:cxn modelId="{C7CCD7B5-EAD9-4179-B452-95525F2BC3D0}" type="presParOf" srcId="{F0BF6DFC-F193-455D-BD5A-84D775B9EC22}" destId="{8AD22486-115C-4A22-8F9F-800516BF1DB0}"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EA87C94-5005-43DB-B373-AE1A853C5761}" type="doc">
      <dgm:prSet loTypeId="urn:microsoft.com/office/officeart/2008/layout/AlternatingHexagons" loCatId="list" qsTypeId="urn:microsoft.com/office/officeart/2005/8/quickstyle/simple1" qsCatId="simple" csTypeId="urn:microsoft.com/office/officeart/2005/8/colors/accent1_2" csCatId="accent1" phldr="1"/>
      <dgm:spPr/>
      <dgm:t>
        <a:bodyPr/>
        <a:lstStyle/>
        <a:p>
          <a:endParaRPr lang="en-US"/>
        </a:p>
      </dgm:t>
    </dgm:pt>
    <dgm:pt modelId="{3CA44556-777C-44C3-8DD3-E1EAA295099E}">
      <dgm:prSet phldrT="[Text]" custT="1"/>
      <dgm:spPr/>
      <dgm:t>
        <a:bodyPr/>
        <a:lstStyle/>
        <a:p>
          <a:r>
            <a:rPr lang="en-US" sz="1700">
              <a:latin typeface="Avenir Book" panose="02000503020000020003"/>
            </a:rPr>
            <a:t>SoCalGas Spent </a:t>
          </a:r>
          <a:r>
            <a:rPr lang="en-US" sz="1700" b="1">
              <a:latin typeface="Avenir Book" panose="02000503020000020003"/>
            </a:rPr>
            <a:t>$1.08B </a:t>
          </a:r>
          <a:r>
            <a:rPr lang="en-US" sz="1700">
              <a:latin typeface="Avenir Book" panose="02000503020000020003"/>
            </a:rPr>
            <a:t>with </a:t>
          </a:r>
          <a:r>
            <a:rPr lang="en-US" sz="1700" b="1">
              <a:latin typeface="Avenir Book" panose="02000503020000020003"/>
            </a:rPr>
            <a:t>608</a:t>
          </a:r>
          <a:r>
            <a:rPr lang="en-US" sz="1700">
              <a:latin typeface="Avenir Book" panose="02000503020000020003"/>
            </a:rPr>
            <a:t> Diverse Firms in 2024</a:t>
          </a:r>
        </a:p>
      </dgm:t>
    </dgm:pt>
    <dgm:pt modelId="{0DEE86DB-3703-4348-8C6D-AA458051B97C}" type="parTrans" cxnId="{129D57ED-E546-4253-83B4-D2748D4F50D3}">
      <dgm:prSet/>
      <dgm:spPr/>
      <dgm:t>
        <a:bodyPr/>
        <a:lstStyle/>
        <a:p>
          <a:endParaRPr lang="en-US"/>
        </a:p>
      </dgm:t>
    </dgm:pt>
    <dgm:pt modelId="{9D47D32E-872D-4C08-8922-E00EC2FFE4E8}" type="sibTrans" cxnId="{129D57ED-E546-4253-83B4-D2748D4F50D3}">
      <dgm:prSet/>
      <dgm:spPr/>
      <dgm:t>
        <a:bodyPr/>
        <a:lstStyle/>
        <a:p>
          <a:endParaRPr lang="en-US"/>
        </a:p>
      </dgm:t>
    </dgm:pt>
    <dgm:pt modelId="{C51AF5C1-71B9-4CD1-82CA-78FF42C32BD1}">
      <dgm:prSet phldrT="[Text]" custT="1"/>
      <dgm:spPr/>
      <dgm:t>
        <a:bodyPr/>
        <a:lstStyle/>
        <a:p>
          <a:r>
            <a:rPr lang="en-US" sz="1700">
              <a:latin typeface="Avenir Book" panose="02000503020000020003"/>
            </a:rPr>
            <a:t>SoCalGas RD&amp;D Supported </a:t>
          </a:r>
          <a:r>
            <a:rPr lang="en-US" sz="1700" b="1">
              <a:latin typeface="Avenir Book" panose="02000503020000020003"/>
            </a:rPr>
            <a:t>41 Projects</a:t>
          </a:r>
          <a:r>
            <a:rPr lang="en-US" sz="1700">
              <a:latin typeface="Avenir Book" panose="02000503020000020003"/>
            </a:rPr>
            <a:t> in ESJ Communities</a:t>
          </a:r>
        </a:p>
      </dgm:t>
    </dgm:pt>
    <dgm:pt modelId="{D58294F3-60DA-49E0-B425-D7AEC4AA0231}" type="parTrans" cxnId="{84A29474-62E8-41E3-B891-E9E4613B36E5}">
      <dgm:prSet/>
      <dgm:spPr/>
      <dgm:t>
        <a:bodyPr/>
        <a:lstStyle/>
        <a:p>
          <a:endParaRPr lang="en-US"/>
        </a:p>
      </dgm:t>
    </dgm:pt>
    <dgm:pt modelId="{2BE1EE4B-4D10-4493-A30C-3EE74D467EFA}" type="sibTrans" cxnId="{84A29474-62E8-41E3-B891-E9E4613B36E5}">
      <dgm:prSet/>
      <dgm:spPr>
        <a:solidFill>
          <a:schemeClr val="bg1"/>
        </a:solidFill>
      </dgm:spPr>
      <dgm:t>
        <a:bodyPr/>
        <a:lstStyle/>
        <a:p>
          <a:endParaRPr lang="en-US"/>
        </a:p>
      </dgm:t>
    </dgm:pt>
    <dgm:pt modelId="{C811E404-5464-48BA-B25B-83F6230CA9ED}" type="pres">
      <dgm:prSet presAssocID="{CEA87C94-5005-43DB-B373-AE1A853C5761}" presName="Name0" presStyleCnt="0">
        <dgm:presLayoutVars>
          <dgm:chMax/>
          <dgm:chPref/>
          <dgm:dir/>
          <dgm:animLvl val="lvl"/>
        </dgm:presLayoutVars>
      </dgm:prSet>
      <dgm:spPr/>
    </dgm:pt>
    <dgm:pt modelId="{80A6D0E9-95D7-4277-B364-E455550906CD}" type="pres">
      <dgm:prSet presAssocID="{3CA44556-777C-44C3-8DD3-E1EAA295099E}" presName="composite" presStyleCnt="0"/>
      <dgm:spPr/>
    </dgm:pt>
    <dgm:pt modelId="{2A111006-4B96-443C-AD17-098619B8ED3A}" type="pres">
      <dgm:prSet presAssocID="{3CA44556-777C-44C3-8DD3-E1EAA295099E}" presName="Parent1" presStyleLbl="node1" presStyleIdx="0" presStyleCnt="4">
        <dgm:presLayoutVars>
          <dgm:chMax val="1"/>
          <dgm:chPref val="1"/>
          <dgm:bulletEnabled val="1"/>
        </dgm:presLayoutVars>
      </dgm:prSet>
      <dgm:spPr/>
    </dgm:pt>
    <dgm:pt modelId="{E2B722ED-D49B-437E-937C-AAFC49161B7E}" type="pres">
      <dgm:prSet presAssocID="{3CA44556-777C-44C3-8DD3-E1EAA295099E}" presName="Childtext1" presStyleLbl="revTx" presStyleIdx="0" presStyleCnt="2">
        <dgm:presLayoutVars>
          <dgm:chMax val="0"/>
          <dgm:chPref val="0"/>
          <dgm:bulletEnabled val="1"/>
        </dgm:presLayoutVars>
      </dgm:prSet>
      <dgm:spPr/>
    </dgm:pt>
    <dgm:pt modelId="{268E780B-AFE7-4907-9E86-4265D88AAA34}" type="pres">
      <dgm:prSet presAssocID="{3CA44556-777C-44C3-8DD3-E1EAA295099E}" presName="BalanceSpacing" presStyleCnt="0"/>
      <dgm:spPr/>
    </dgm:pt>
    <dgm:pt modelId="{921BAF98-6444-4055-A76D-862799E0E052}" type="pres">
      <dgm:prSet presAssocID="{3CA44556-777C-44C3-8DD3-E1EAA295099E}" presName="BalanceSpacing1" presStyleCnt="0"/>
      <dgm:spPr/>
    </dgm:pt>
    <dgm:pt modelId="{6F05F800-3BF7-4BC4-B9A0-4A31585C838F}" type="pres">
      <dgm:prSet presAssocID="{9D47D32E-872D-4C08-8922-E00EC2FFE4E8}" presName="Accent1Text" presStyleLbl="node1" presStyleIdx="1" presStyleCnt="4"/>
      <dgm:spPr/>
    </dgm:pt>
    <dgm:pt modelId="{EA77A058-BED4-48AF-800A-1C4C4107EF00}" type="pres">
      <dgm:prSet presAssocID="{9D47D32E-872D-4C08-8922-E00EC2FFE4E8}" presName="spaceBetweenRectangles" presStyleCnt="0"/>
      <dgm:spPr/>
    </dgm:pt>
    <dgm:pt modelId="{467D8BC0-9DC5-48E3-A465-0A0DFEADCF2C}" type="pres">
      <dgm:prSet presAssocID="{C51AF5C1-71B9-4CD1-82CA-78FF42C32BD1}" presName="composite" presStyleCnt="0"/>
      <dgm:spPr/>
    </dgm:pt>
    <dgm:pt modelId="{1BA95EE4-6704-4F76-924E-BD71DCE35F3E}" type="pres">
      <dgm:prSet presAssocID="{C51AF5C1-71B9-4CD1-82CA-78FF42C32BD1}" presName="Parent1" presStyleLbl="node1" presStyleIdx="2" presStyleCnt="4">
        <dgm:presLayoutVars>
          <dgm:chMax val="1"/>
          <dgm:chPref val="1"/>
          <dgm:bulletEnabled val="1"/>
        </dgm:presLayoutVars>
      </dgm:prSet>
      <dgm:spPr/>
    </dgm:pt>
    <dgm:pt modelId="{6429DC2C-64EE-405D-B971-3F5C1848D586}" type="pres">
      <dgm:prSet presAssocID="{C51AF5C1-71B9-4CD1-82CA-78FF42C32BD1}" presName="Childtext1" presStyleLbl="revTx" presStyleIdx="1" presStyleCnt="2">
        <dgm:presLayoutVars>
          <dgm:chMax val="0"/>
          <dgm:chPref val="0"/>
          <dgm:bulletEnabled val="1"/>
        </dgm:presLayoutVars>
      </dgm:prSet>
      <dgm:spPr/>
    </dgm:pt>
    <dgm:pt modelId="{1AF39255-EB38-4BC3-BB87-2EC214CA1996}" type="pres">
      <dgm:prSet presAssocID="{C51AF5C1-71B9-4CD1-82CA-78FF42C32BD1}" presName="BalanceSpacing" presStyleCnt="0"/>
      <dgm:spPr/>
    </dgm:pt>
    <dgm:pt modelId="{730BD641-52B3-4B80-AEF8-0B25DC56FFFB}" type="pres">
      <dgm:prSet presAssocID="{C51AF5C1-71B9-4CD1-82CA-78FF42C32BD1}" presName="BalanceSpacing1" presStyleCnt="0"/>
      <dgm:spPr/>
    </dgm:pt>
    <dgm:pt modelId="{1B4E5158-16AE-4B4D-9CB1-79B36CC37171}" type="pres">
      <dgm:prSet presAssocID="{2BE1EE4B-4D10-4493-A30C-3EE74D467EFA}" presName="Accent1Text" presStyleLbl="node1" presStyleIdx="3" presStyleCnt="4" custLinFactNeighborX="-927" custLinFactNeighborY="-385"/>
      <dgm:spPr/>
    </dgm:pt>
  </dgm:ptLst>
  <dgm:cxnLst>
    <dgm:cxn modelId="{D851752F-11A6-46B1-8F31-170E60561454}" type="presOf" srcId="{3CA44556-777C-44C3-8DD3-E1EAA295099E}" destId="{2A111006-4B96-443C-AD17-098619B8ED3A}" srcOrd="0" destOrd="0" presId="urn:microsoft.com/office/officeart/2008/layout/AlternatingHexagons"/>
    <dgm:cxn modelId="{9DF68164-00F0-47DB-B31E-2C552917AFB5}" type="presOf" srcId="{CEA87C94-5005-43DB-B373-AE1A853C5761}" destId="{C811E404-5464-48BA-B25B-83F6230CA9ED}" srcOrd="0" destOrd="0" presId="urn:microsoft.com/office/officeart/2008/layout/AlternatingHexagons"/>
    <dgm:cxn modelId="{84A29474-62E8-41E3-B891-E9E4613B36E5}" srcId="{CEA87C94-5005-43DB-B373-AE1A853C5761}" destId="{C51AF5C1-71B9-4CD1-82CA-78FF42C32BD1}" srcOrd="1" destOrd="0" parTransId="{D58294F3-60DA-49E0-B425-D7AEC4AA0231}" sibTransId="{2BE1EE4B-4D10-4493-A30C-3EE74D467EFA}"/>
    <dgm:cxn modelId="{68501788-3315-449B-A3FB-A984650A993D}" type="presOf" srcId="{2BE1EE4B-4D10-4493-A30C-3EE74D467EFA}" destId="{1B4E5158-16AE-4B4D-9CB1-79B36CC37171}" srcOrd="0" destOrd="0" presId="urn:microsoft.com/office/officeart/2008/layout/AlternatingHexagons"/>
    <dgm:cxn modelId="{685BB1BD-2C15-41DF-B443-CDD2B01528EB}" type="presOf" srcId="{C51AF5C1-71B9-4CD1-82CA-78FF42C32BD1}" destId="{1BA95EE4-6704-4F76-924E-BD71DCE35F3E}" srcOrd="0" destOrd="0" presId="urn:microsoft.com/office/officeart/2008/layout/AlternatingHexagons"/>
    <dgm:cxn modelId="{D6D2E7C3-9386-4400-A444-3A4C6B266A23}" type="presOf" srcId="{9D47D32E-872D-4C08-8922-E00EC2FFE4E8}" destId="{6F05F800-3BF7-4BC4-B9A0-4A31585C838F}" srcOrd="0" destOrd="0" presId="urn:microsoft.com/office/officeart/2008/layout/AlternatingHexagons"/>
    <dgm:cxn modelId="{129D57ED-E546-4253-83B4-D2748D4F50D3}" srcId="{CEA87C94-5005-43DB-B373-AE1A853C5761}" destId="{3CA44556-777C-44C3-8DD3-E1EAA295099E}" srcOrd="0" destOrd="0" parTransId="{0DEE86DB-3703-4348-8C6D-AA458051B97C}" sibTransId="{9D47D32E-872D-4C08-8922-E00EC2FFE4E8}"/>
    <dgm:cxn modelId="{E708A4AD-0187-4012-99F4-A73BCAFE6A0D}" type="presParOf" srcId="{C811E404-5464-48BA-B25B-83F6230CA9ED}" destId="{80A6D0E9-95D7-4277-B364-E455550906CD}" srcOrd="0" destOrd="0" presId="urn:microsoft.com/office/officeart/2008/layout/AlternatingHexagons"/>
    <dgm:cxn modelId="{76C10A43-5608-45FD-8850-216F59C3B170}" type="presParOf" srcId="{80A6D0E9-95D7-4277-B364-E455550906CD}" destId="{2A111006-4B96-443C-AD17-098619B8ED3A}" srcOrd="0" destOrd="0" presId="urn:microsoft.com/office/officeart/2008/layout/AlternatingHexagons"/>
    <dgm:cxn modelId="{1D10AF58-C938-4830-A8F9-0C924C5ADF29}" type="presParOf" srcId="{80A6D0E9-95D7-4277-B364-E455550906CD}" destId="{E2B722ED-D49B-437E-937C-AAFC49161B7E}" srcOrd="1" destOrd="0" presId="urn:microsoft.com/office/officeart/2008/layout/AlternatingHexagons"/>
    <dgm:cxn modelId="{7DE1B0C2-F6A6-4DB1-8201-4E804D00F1E8}" type="presParOf" srcId="{80A6D0E9-95D7-4277-B364-E455550906CD}" destId="{268E780B-AFE7-4907-9E86-4265D88AAA34}" srcOrd="2" destOrd="0" presId="urn:microsoft.com/office/officeart/2008/layout/AlternatingHexagons"/>
    <dgm:cxn modelId="{05A94050-1D5E-4896-BD30-04FC7D72028E}" type="presParOf" srcId="{80A6D0E9-95D7-4277-B364-E455550906CD}" destId="{921BAF98-6444-4055-A76D-862799E0E052}" srcOrd="3" destOrd="0" presId="urn:microsoft.com/office/officeart/2008/layout/AlternatingHexagons"/>
    <dgm:cxn modelId="{9FC1033E-4E17-4E4F-827A-F6E01BC80E9B}" type="presParOf" srcId="{80A6D0E9-95D7-4277-B364-E455550906CD}" destId="{6F05F800-3BF7-4BC4-B9A0-4A31585C838F}" srcOrd="4" destOrd="0" presId="urn:microsoft.com/office/officeart/2008/layout/AlternatingHexagons"/>
    <dgm:cxn modelId="{94275FF9-22C5-4AF3-958B-C76FA1A7C835}" type="presParOf" srcId="{C811E404-5464-48BA-B25B-83F6230CA9ED}" destId="{EA77A058-BED4-48AF-800A-1C4C4107EF00}" srcOrd="1" destOrd="0" presId="urn:microsoft.com/office/officeart/2008/layout/AlternatingHexagons"/>
    <dgm:cxn modelId="{3DE163FB-F509-46DD-A59C-AE129D784B6D}" type="presParOf" srcId="{C811E404-5464-48BA-B25B-83F6230CA9ED}" destId="{467D8BC0-9DC5-48E3-A465-0A0DFEADCF2C}" srcOrd="2" destOrd="0" presId="urn:microsoft.com/office/officeart/2008/layout/AlternatingHexagons"/>
    <dgm:cxn modelId="{4C9D8724-D3A3-404D-977F-3740380BA6A1}" type="presParOf" srcId="{467D8BC0-9DC5-48E3-A465-0A0DFEADCF2C}" destId="{1BA95EE4-6704-4F76-924E-BD71DCE35F3E}" srcOrd="0" destOrd="0" presId="urn:microsoft.com/office/officeart/2008/layout/AlternatingHexagons"/>
    <dgm:cxn modelId="{070B1C02-FEED-468A-9481-CD5940856D87}" type="presParOf" srcId="{467D8BC0-9DC5-48E3-A465-0A0DFEADCF2C}" destId="{6429DC2C-64EE-405D-B971-3F5C1848D586}" srcOrd="1" destOrd="0" presId="urn:microsoft.com/office/officeart/2008/layout/AlternatingHexagons"/>
    <dgm:cxn modelId="{857F9461-7114-4208-B0A8-612B5AD52646}" type="presParOf" srcId="{467D8BC0-9DC5-48E3-A465-0A0DFEADCF2C}" destId="{1AF39255-EB38-4BC3-BB87-2EC214CA1996}" srcOrd="2" destOrd="0" presId="urn:microsoft.com/office/officeart/2008/layout/AlternatingHexagons"/>
    <dgm:cxn modelId="{A4AF7D46-A344-4CD2-B6F1-F77E7CFA49BD}" type="presParOf" srcId="{467D8BC0-9DC5-48E3-A465-0A0DFEADCF2C}" destId="{730BD641-52B3-4B80-AEF8-0B25DC56FFFB}" srcOrd="3" destOrd="0" presId="urn:microsoft.com/office/officeart/2008/layout/AlternatingHexagons"/>
    <dgm:cxn modelId="{B7DBC9FC-74F3-4087-A63A-085A752CD934}" type="presParOf" srcId="{467D8BC0-9DC5-48E3-A465-0A0DFEADCF2C}" destId="{1B4E5158-16AE-4B4D-9CB1-79B36CC37171}"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EE4B5B-7CAF-4A9A-A4C2-1636DF99B11A}">
      <dsp:nvSpPr>
        <dsp:cNvPr id="0" name=""/>
        <dsp:cNvSpPr/>
      </dsp:nvSpPr>
      <dsp:spPr>
        <a:xfrm rot="5400000">
          <a:off x="-291183" y="295795"/>
          <a:ext cx="1941225" cy="135885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Q4 2024</a:t>
          </a:r>
        </a:p>
      </dsp:txBody>
      <dsp:txXfrm rot="-5400000">
        <a:off x="2" y="684040"/>
        <a:ext cx="1358857" cy="582368"/>
      </dsp:txXfrm>
    </dsp:sp>
    <dsp:sp modelId="{53380D0D-E3FF-4F0D-AC63-BA62B61B2427}">
      <dsp:nvSpPr>
        <dsp:cNvPr id="0" name=""/>
        <dsp:cNvSpPr/>
      </dsp:nvSpPr>
      <dsp:spPr>
        <a:xfrm rot="5400000">
          <a:off x="3592366" y="-2228896"/>
          <a:ext cx="1261796" cy="572881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kern="1200">
              <a:latin typeface="Avenir Book" panose="02000503020000020003"/>
            </a:rPr>
            <a:t>Conducted technical stakeholder interviews for feedback*.</a:t>
          </a:r>
        </a:p>
        <a:p>
          <a:pPr marL="171450" lvl="1" indent="-171450" algn="l" defTabSz="800100">
            <a:lnSpc>
              <a:spcPct val="90000"/>
            </a:lnSpc>
            <a:spcBef>
              <a:spcPct val="0"/>
            </a:spcBef>
            <a:spcAft>
              <a:spcPct val="15000"/>
            </a:spcAft>
            <a:buChar char="•"/>
          </a:pPr>
          <a:r>
            <a:rPr lang="en-US" sz="1800" kern="1200" dirty="0">
              <a:latin typeface="Avenir Book" panose="02000503020000020003"/>
            </a:rPr>
            <a:t>Identified technology gaps and problem statements.</a:t>
          </a:r>
        </a:p>
        <a:p>
          <a:pPr marL="171450" lvl="1" indent="-171450" algn="l" defTabSz="800100">
            <a:lnSpc>
              <a:spcPct val="90000"/>
            </a:lnSpc>
            <a:spcBef>
              <a:spcPct val="0"/>
            </a:spcBef>
            <a:spcAft>
              <a:spcPct val="15000"/>
            </a:spcAft>
            <a:buChar char="•"/>
          </a:pPr>
          <a:r>
            <a:rPr lang="en-US" sz="1800" kern="1200">
              <a:latin typeface="Avenir Book" panose="02000503020000020003"/>
            </a:rPr>
            <a:t>Received approval of budget from the California Public Utilities Commission (CPUC) via SoCalGas GRC (December 2024).</a:t>
          </a:r>
        </a:p>
      </dsp:txBody>
      <dsp:txXfrm rot="-5400000">
        <a:off x="1358858" y="66208"/>
        <a:ext cx="5667217" cy="1138604"/>
      </dsp:txXfrm>
    </dsp:sp>
    <dsp:sp modelId="{1ACD682E-C487-4335-B603-8DC1B0D44FF4}">
      <dsp:nvSpPr>
        <dsp:cNvPr id="0" name=""/>
        <dsp:cNvSpPr/>
      </dsp:nvSpPr>
      <dsp:spPr>
        <a:xfrm rot="5400000">
          <a:off x="-291183" y="2046266"/>
          <a:ext cx="1941225" cy="135885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t>Q1 2025</a:t>
          </a:r>
        </a:p>
      </dsp:txBody>
      <dsp:txXfrm rot="-5400000">
        <a:off x="2" y="2434511"/>
        <a:ext cx="1358857" cy="582368"/>
      </dsp:txXfrm>
    </dsp:sp>
    <dsp:sp modelId="{41B8A55A-6465-4950-B0E4-80CAE237CB3B}">
      <dsp:nvSpPr>
        <dsp:cNvPr id="0" name=""/>
        <dsp:cNvSpPr/>
      </dsp:nvSpPr>
      <dsp:spPr>
        <a:xfrm rot="5400000">
          <a:off x="3592366" y="-478425"/>
          <a:ext cx="1261796" cy="572881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Avenir Book" panose="02000503020000020003"/>
            </a:rPr>
            <a:t>Developed RD&amp;D program structure.</a:t>
          </a:r>
        </a:p>
        <a:p>
          <a:pPr marL="171450" lvl="1" indent="-171450" algn="l" defTabSz="800100">
            <a:lnSpc>
              <a:spcPct val="90000"/>
            </a:lnSpc>
            <a:spcBef>
              <a:spcPct val="0"/>
            </a:spcBef>
            <a:spcAft>
              <a:spcPct val="15000"/>
            </a:spcAft>
            <a:buChar char="•"/>
          </a:pPr>
          <a:r>
            <a:rPr lang="en-US" sz="1800" kern="1200" dirty="0">
              <a:latin typeface="Avenir Book" panose="02000503020000020003"/>
            </a:rPr>
            <a:t>Gathered feedback from CPUC (March 27).</a:t>
          </a:r>
        </a:p>
        <a:p>
          <a:pPr marL="171450" lvl="1" indent="-171450" algn="l" defTabSz="800100">
            <a:lnSpc>
              <a:spcPct val="90000"/>
            </a:lnSpc>
            <a:spcBef>
              <a:spcPct val="0"/>
            </a:spcBef>
            <a:spcAft>
              <a:spcPct val="15000"/>
            </a:spcAft>
            <a:buChar char="•"/>
          </a:pPr>
          <a:r>
            <a:rPr lang="en-US" sz="1800" kern="1200" dirty="0">
              <a:latin typeface="Avenir Book" panose="02000503020000020003"/>
            </a:rPr>
            <a:t>Conducted outreach to assemble an Environmental and Social Justice (ESJ) Advisory Panel.</a:t>
          </a:r>
        </a:p>
      </dsp:txBody>
      <dsp:txXfrm rot="-5400000">
        <a:off x="1358858" y="1816679"/>
        <a:ext cx="5667217" cy="1138604"/>
      </dsp:txXfrm>
    </dsp:sp>
    <dsp:sp modelId="{386B1854-AD93-4219-8B5F-EA88AE5EEC95}">
      <dsp:nvSpPr>
        <dsp:cNvPr id="0" name=""/>
        <dsp:cNvSpPr/>
      </dsp:nvSpPr>
      <dsp:spPr>
        <a:xfrm rot="5400000">
          <a:off x="-291183" y="3796737"/>
          <a:ext cx="1941225" cy="135885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Q2 2025</a:t>
          </a:r>
        </a:p>
      </dsp:txBody>
      <dsp:txXfrm rot="-5400000">
        <a:off x="2" y="4184982"/>
        <a:ext cx="1358857" cy="582368"/>
      </dsp:txXfrm>
    </dsp:sp>
    <dsp:sp modelId="{8AD22486-115C-4A22-8F9F-800516BF1DB0}">
      <dsp:nvSpPr>
        <dsp:cNvPr id="0" name=""/>
        <dsp:cNvSpPr/>
      </dsp:nvSpPr>
      <dsp:spPr>
        <a:xfrm rot="5400000">
          <a:off x="3592366" y="1272045"/>
          <a:ext cx="1261796" cy="572881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Avenir Book" panose="02000503020000020003"/>
            </a:rPr>
            <a:t>Gather feedback from DACAG (April 18).</a:t>
          </a:r>
        </a:p>
        <a:p>
          <a:pPr marL="171450" lvl="1" indent="-171450" algn="l" defTabSz="800100">
            <a:lnSpc>
              <a:spcPct val="90000"/>
            </a:lnSpc>
            <a:spcBef>
              <a:spcPct val="0"/>
            </a:spcBef>
            <a:spcAft>
              <a:spcPct val="15000"/>
            </a:spcAft>
            <a:buChar char="•"/>
          </a:pPr>
          <a:r>
            <a:rPr lang="en-US" sz="1800" kern="1200" dirty="0">
              <a:latin typeface="Avenir Book" panose="02000503020000020003"/>
            </a:rPr>
            <a:t>Hold public workshop, including ESJ Advisory Board Panel (April 28).</a:t>
          </a:r>
        </a:p>
        <a:p>
          <a:pPr marL="171450" lvl="1" indent="-171450" algn="l" defTabSz="800100">
            <a:lnSpc>
              <a:spcPct val="90000"/>
            </a:lnSpc>
            <a:spcBef>
              <a:spcPct val="0"/>
            </a:spcBef>
            <a:spcAft>
              <a:spcPct val="15000"/>
            </a:spcAft>
            <a:buChar char="•"/>
          </a:pPr>
          <a:r>
            <a:rPr lang="en-US" sz="1800" kern="1200" dirty="0">
              <a:latin typeface="Avenir Book" panose="02000503020000020003"/>
            </a:rPr>
            <a:t>Submit Research Plan (June).</a:t>
          </a:r>
        </a:p>
      </dsp:txBody>
      <dsp:txXfrm rot="-5400000">
        <a:off x="1358858" y="3567149"/>
        <a:ext cx="5667217" cy="11386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111006-4B96-443C-AD17-098619B8ED3A}">
      <dsp:nvSpPr>
        <dsp:cNvPr id="0" name=""/>
        <dsp:cNvSpPr/>
      </dsp:nvSpPr>
      <dsp:spPr>
        <a:xfrm rot="5400000">
          <a:off x="3226725" y="888075"/>
          <a:ext cx="2119220" cy="1843721"/>
        </a:xfrm>
        <a:prstGeom prst="hexagon">
          <a:avLst>
            <a:gd name="adj" fmla="val 2500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latin typeface="Avenir Book" panose="02000503020000020003"/>
            </a:rPr>
            <a:t>SoCalGas Spent </a:t>
          </a:r>
          <a:r>
            <a:rPr lang="en-US" sz="1700" b="1" kern="1200">
              <a:latin typeface="Avenir Book" panose="02000503020000020003"/>
            </a:rPr>
            <a:t>$1.08B </a:t>
          </a:r>
          <a:r>
            <a:rPr lang="en-US" sz="1700" kern="1200">
              <a:latin typeface="Avenir Book" panose="02000503020000020003"/>
            </a:rPr>
            <a:t>with </a:t>
          </a:r>
          <a:r>
            <a:rPr lang="en-US" sz="1700" b="1" kern="1200">
              <a:latin typeface="Avenir Book" panose="02000503020000020003"/>
            </a:rPr>
            <a:t>608</a:t>
          </a:r>
          <a:r>
            <a:rPr lang="en-US" sz="1700" kern="1200">
              <a:latin typeface="Avenir Book" panose="02000503020000020003"/>
            </a:rPr>
            <a:t> Diverse Firms in 2024</a:t>
          </a:r>
        </a:p>
      </dsp:txBody>
      <dsp:txXfrm rot="-5400000">
        <a:off x="3651787" y="1080571"/>
        <a:ext cx="1269095" cy="1458730"/>
      </dsp:txXfrm>
    </dsp:sp>
    <dsp:sp modelId="{E2B722ED-D49B-437E-937C-AAFC49161B7E}">
      <dsp:nvSpPr>
        <dsp:cNvPr id="0" name=""/>
        <dsp:cNvSpPr/>
      </dsp:nvSpPr>
      <dsp:spPr>
        <a:xfrm>
          <a:off x="5264143" y="1174170"/>
          <a:ext cx="2365050" cy="1271532"/>
        </a:xfrm>
        <a:prstGeom prst="rect">
          <a:avLst/>
        </a:prstGeom>
        <a:noFill/>
        <a:ln>
          <a:noFill/>
        </a:ln>
        <a:effectLst/>
      </dsp:spPr>
      <dsp:style>
        <a:lnRef idx="0">
          <a:scrgbClr r="0" g="0" b="0"/>
        </a:lnRef>
        <a:fillRef idx="0">
          <a:scrgbClr r="0" g="0" b="0"/>
        </a:fillRef>
        <a:effectRef idx="0">
          <a:scrgbClr r="0" g="0" b="0"/>
        </a:effectRef>
        <a:fontRef idx="minor"/>
      </dsp:style>
    </dsp:sp>
    <dsp:sp modelId="{6F05F800-3BF7-4BC4-B9A0-4A31585C838F}">
      <dsp:nvSpPr>
        <dsp:cNvPr id="0" name=""/>
        <dsp:cNvSpPr/>
      </dsp:nvSpPr>
      <dsp:spPr>
        <a:xfrm rot="5400000">
          <a:off x="1235505" y="888075"/>
          <a:ext cx="2119220" cy="1843721"/>
        </a:xfrm>
        <a:prstGeom prst="hexagon">
          <a:avLst>
            <a:gd name="adj" fmla="val 2500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rot="-5400000">
        <a:off x="1660567" y="1080571"/>
        <a:ext cx="1269095" cy="1458730"/>
      </dsp:txXfrm>
    </dsp:sp>
    <dsp:sp modelId="{1BA95EE4-6704-4F76-924E-BD71DCE35F3E}">
      <dsp:nvSpPr>
        <dsp:cNvPr id="0" name=""/>
        <dsp:cNvSpPr/>
      </dsp:nvSpPr>
      <dsp:spPr>
        <a:xfrm rot="5400000">
          <a:off x="2227300" y="2686869"/>
          <a:ext cx="2119220" cy="1843721"/>
        </a:xfrm>
        <a:prstGeom prst="hexagon">
          <a:avLst>
            <a:gd name="adj" fmla="val 2500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latin typeface="Avenir Book" panose="02000503020000020003"/>
            </a:rPr>
            <a:t>SoCalGas RD&amp;D Supported </a:t>
          </a:r>
          <a:r>
            <a:rPr lang="en-US" sz="1700" b="1" kern="1200">
              <a:latin typeface="Avenir Book" panose="02000503020000020003"/>
            </a:rPr>
            <a:t>41 Projects</a:t>
          </a:r>
          <a:r>
            <a:rPr lang="en-US" sz="1700" kern="1200">
              <a:latin typeface="Avenir Book" panose="02000503020000020003"/>
            </a:rPr>
            <a:t> in ESJ Communities</a:t>
          </a:r>
        </a:p>
      </dsp:txBody>
      <dsp:txXfrm rot="-5400000">
        <a:off x="2652362" y="2879365"/>
        <a:ext cx="1269095" cy="1458730"/>
      </dsp:txXfrm>
    </dsp:sp>
    <dsp:sp modelId="{6429DC2C-64EE-405D-B971-3F5C1848D586}">
      <dsp:nvSpPr>
        <dsp:cNvPr id="0" name=""/>
        <dsp:cNvSpPr/>
      </dsp:nvSpPr>
      <dsp:spPr>
        <a:xfrm>
          <a:off x="0" y="2972964"/>
          <a:ext cx="2288758" cy="1271532"/>
        </a:xfrm>
        <a:prstGeom prst="rect">
          <a:avLst/>
        </a:prstGeom>
        <a:noFill/>
        <a:ln>
          <a:noFill/>
        </a:ln>
        <a:effectLst/>
      </dsp:spPr>
      <dsp:style>
        <a:lnRef idx="0">
          <a:scrgbClr r="0" g="0" b="0"/>
        </a:lnRef>
        <a:fillRef idx="0">
          <a:scrgbClr r="0" g="0" b="0"/>
        </a:fillRef>
        <a:effectRef idx="0">
          <a:scrgbClr r="0" g="0" b="0"/>
        </a:effectRef>
        <a:fontRef idx="minor"/>
      </dsp:style>
    </dsp:sp>
    <dsp:sp modelId="{1B4E5158-16AE-4B4D-9CB1-79B36CC37171}">
      <dsp:nvSpPr>
        <dsp:cNvPr id="0" name=""/>
        <dsp:cNvSpPr/>
      </dsp:nvSpPr>
      <dsp:spPr>
        <a:xfrm rot="5400000">
          <a:off x="4201429" y="2678710"/>
          <a:ext cx="2119220" cy="1843721"/>
        </a:xfrm>
        <a:prstGeom prst="hexagon">
          <a:avLst>
            <a:gd name="adj" fmla="val 25000"/>
            <a:gd name="vf" fmla="val 115470"/>
          </a:avLst>
        </a:prstGeom>
        <a:solidFill>
          <a:schemeClr val="bg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rot="-5400000">
        <a:off x="4626491" y="2871206"/>
        <a:ext cx="1269095" cy="1458730"/>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3843DB7-D8CD-4C4E-B619-269ECC007682}" type="datetimeFigureOut">
              <a:rPr lang="en-US" smtClean="0"/>
              <a:t>4/16/2025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6F25206-48CE-5A4F-956B-3A15D770A847}" type="slidenum">
              <a:rPr lang="en-US" smtClean="0"/>
              <a:t>‹#›</a:t>
            </a:fld>
            <a:endParaRPr lang="en-US"/>
          </a:p>
        </p:txBody>
      </p:sp>
    </p:spTree>
    <p:extLst>
      <p:ext uri="{BB962C8B-B14F-4D97-AF65-F5344CB8AC3E}">
        <p14:creationId xmlns:p14="http://schemas.microsoft.com/office/powerpoint/2010/main" val="19648253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CD5768-970A-4785-9001-5B9DA3D3D1E1}" type="datetimeFigureOut">
              <a:rPr lang="en-US" smtClean="0"/>
              <a:t>4/16/2025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BA9AB9-89CE-4984-934A-E1B9308EC2EB}" type="slidenum">
              <a:rPr lang="en-US" smtClean="0"/>
              <a:t>‹#›</a:t>
            </a:fld>
            <a:endParaRPr lang="en-US"/>
          </a:p>
        </p:txBody>
      </p:sp>
    </p:spTree>
    <p:extLst>
      <p:ext uri="{BB962C8B-B14F-4D97-AF65-F5344CB8AC3E}">
        <p14:creationId xmlns:p14="http://schemas.microsoft.com/office/powerpoint/2010/main" val="14942852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BA9AB9-89CE-4984-934A-E1B9308EC2EB}" type="slidenum">
              <a:rPr lang="en-US" smtClean="0"/>
              <a:t>1</a:t>
            </a:fld>
            <a:endParaRPr lang="en-US"/>
          </a:p>
        </p:txBody>
      </p:sp>
    </p:spTree>
    <p:extLst>
      <p:ext uri="{BB962C8B-B14F-4D97-AF65-F5344CB8AC3E}">
        <p14:creationId xmlns:p14="http://schemas.microsoft.com/office/powerpoint/2010/main" val="2072338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BA9AB9-89CE-4984-934A-E1B9308EC2EB}" type="slidenum">
              <a:rPr lang="en-US" smtClean="0"/>
              <a:t>2</a:t>
            </a:fld>
            <a:endParaRPr lang="en-US"/>
          </a:p>
        </p:txBody>
      </p:sp>
    </p:spTree>
    <p:extLst>
      <p:ext uri="{BB962C8B-B14F-4D97-AF65-F5344CB8AC3E}">
        <p14:creationId xmlns:p14="http://schemas.microsoft.com/office/powerpoint/2010/main" val="38643406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BA9AB9-89CE-4984-934A-E1B9308EC2EB}" type="slidenum">
              <a:rPr lang="en-US" smtClean="0"/>
              <a:t>3</a:t>
            </a:fld>
            <a:endParaRPr lang="en-US"/>
          </a:p>
        </p:txBody>
      </p:sp>
    </p:spTree>
    <p:extLst>
      <p:ext uri="{BB962C8B-B14F-4D97-AF65-F5344CB8AC3E}">
        <p14:creationId xmlns:p14="http://schemas.microsoft.com/office/powerpoint/2010/main" val="37488668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506798-AC73-B4EF-C4B2-EC7A209C20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39FB18-DEBA-8991-74EF-B3FD8209E8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3A165E-0ACF-9F98-26BC-4DA5FAD9EC9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D21D8B1-CFC3-43C0-F9DC-E386A4AFFECC}"/>
              </a:ext>
            </a:extLst>
          </p:cNvPr>
          <p:cNvSpPr>
            <a:spLocks noGrp="1"/>
          </p:cNvSpPr>
          <p:nvPr>
            <p:ph type="sldNum" sz="quarter" idx="5"/>
          </p:nvPr>
        </p:nvSpPr>
        <p:spPr/>
        <p:txBody>
          <a:bodyPr/>
          <a:lstStyle/>
          <a:p>
            <a:fld id="{7CBA9AB9-89CE-4984-934A-E1B9308EC2EB}" type="slidenum">
              <a:rPr lang="en-US" smtClean="0"/>
              <a:t>4</a:t>
            </a:fld>
            <a:endParaRPr lang="en-US"/>
          </a:p>
        </p:txBody>
      </p:sp>
    </p:spTree>
    <p:extLst>
      <p:ext uri="{BB962C8B-B14F-4D97-AF65-F5344CB8AC3E}">
        <p14:creationId xmlns:p14="http://schemas.microsoft.com/office/powerpoint/2010/main" val="13906012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DE92C-64A6-3F51-0B02-C92C335A12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9F6955-3DA0-8FD8-07D5-E1EAEC3B98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4AFE2A-83DA-0A07-BE22-7F27E1606F0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19BC88-182C-B08F-4608-5E966F6DED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BA9AB9-89CE-4984-934A-E1B9308EC2E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0735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64BAD-6726-3AB6-446D-AE1A902575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82DF0A-E755-5226-54B7-15F2216167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4D6FE7-6373-0F24-D0B1-712E229D55D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D1EB990-01B8-075A-55C8-2AFDAB2CFCB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BA9AB9-89CE-4984-934A-E1B9308EC2E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4315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009D58-7F4F-2A96-8978-B4D64F0612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F937E0-863E-BB72-8A18-343046C194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4825D0-EB37-EB1F-EABA-70D2F381C13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7E92BD5-A391-745A-1934-E07AB18B02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BA9AB9-89CE-4984-934A-E1B9308EC2E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82723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D2C88-3625-42D3-0AA2-32CBD378B7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CB600-C0F6-246F-E859-DC6091FE81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858433-590B-193A-14F4-74678A80E3D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CB27AA4-9D92-78A1-59E5-ADC6DEE360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BA9AB9-89CE-4984-934A-E1B9308EC2E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04415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BFC15E-D3A9-0B80-7B35-9B5D41A3CE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BDE8FE-3866-44E2-48C8-F3B1BC4238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0B5E30-4C18-91D1-1911-71E1E59A885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5E6449A-1E46-C210-E0A6-6AFD9FF8F37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BA9AB9-89CE-4984-934A-E1B9308EC2E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385447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16101-ADAF-927E-FB0B-43892B8A64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EC7428-194E-A07C-2F51-7AD122B099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BDD72E-034D-038E-A94E-5EDC76E9D478}"/>
              </a:ext>
            </a:extLst>
          </p:cNvPr>
          <p:cNvSpPr>
            <a:spLocks noGrp="1"/>
          </p:cNvSpPr>
          <p:nvPr>
            <p:ph type="body" idx="1"/>
          </p:nvPr>
        </p:nvSpPr>
        <p:spPr/>
        <p:txBody>
          <a:bodyPr/>
          <a:lstStyle/>
          <a:p>
            <a:pPr marL="0" indent="0">
              <a:buFont typeface="Arial" panose="020B0604020202020204" pitchFamily="34" charset="0"/>
              <a:buNone/>
            </a:pPr>
            <a:endParaRPr lang="en-US"/>
          </a:p>
        </p:txBody>
      </p:sp>
      <p:sp>
        <p:nvSpPr>
          <p:cNvPr id="4" name="Slide Number Placeholder 3">
            <a:extLst>
              <a:ext uri="{FF2B5EF4-FFF2-40B4-BE49-F238E27FC236}">
                <a16:creationId xmlns:a16="http://schemas.microsoft.com/office/drawing/2014/main" id="{4799E779-A588-4D8A-C480-03AB54B77F1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BA9AB9-89CE-4984-934A-E1B9308EC2E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15341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C3951-46C8-29FA-6159-DCFD739DFD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D7AEB7-E139-1776-2B81-5BF6D3FCAB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5654E1-836A-E215-8970-F81A7761F2F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C3B6D929-FA51-B54F-98D4-579511FA32B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BA9AB9-89CE-4984-934A-E1B9308EC2E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56988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AAD33-AF88-DAEC-1B5C-533BDDEC68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F290ED-4E66-980A-C5E0-480C36645A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97CB7D-C264-F0D0-40D9-93E14D6E72F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F07AEBD-EBBB-BF46-CAFF-6D89F4E093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BA9AB9-89CE-4984-934A-E1B9308EC2E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819722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CCE4B-2790-F81F-0824-410CA7203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81123A-FE2A-8BC4-452E-A4A9F4E321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3C81FA-6AFC-F88A-55B1-673814ED55B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4434001-1121-008C-B54F-E4277B7049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BA9AB9-89CE-4984-934A-E1B9308EC2E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841816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tags" Target="../tags/tag1.xml"/><Relationship Id="rId5" Type="http://schemas.openxmlformats.org/officeDocument/2006/relationships/image" Target="../media/image7.png"/><Relationship Id="rId4" Type="http://schemas.openxmlformats.org/officeDocument/2006/relationships/image" Target="../media/image6.emf"/></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C3928C1-D8FB-4147-8076-A4F3F00F35DB}"/>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30918"/>
          <a:stretch/>
        </p:blipFill>
        <p:spPr>
          <a:xfrm flipH="1">
            <a:off x="0" y="-10161"/>
            <a:ext cx="10757647" cy="6858000"/>
          </a:xfrm>
          <a:prstGeom prst="rect">
            <a:avLst/>
          </a:prstGeom>
        </p:spPr>
      </p:pic>
      <p:sp>
        <p:nvSpPr>
          <p:cNvPr id="4" name="Rectangle 3">
            <a:extLst>
              <a:ext uri="{FF2B5EF4-FFF2-40B4-BE49-F238E27FC236}">
                <a16:creationId xmlns:a16="http://schemas.microsoft.com/office/drawing/2014/main" id="{0614995B-E128-7E45-A301-13FA58316BB4}"/>
              </a:ext>
            </a:extLst>
          </p:cNvPr>
          <p:cNvSpPr/>
          <p:nvPr userDrawn="1"/>
        </p:nvSpPr>
        <p:spPr>
          <a:xfrm>
            <a:off x="1203767" y="0"/>
            <a:ext cx="5924639" cy="6858000"/>
          </a:xfrm>
          <a:prstGeom prst="rect">
            <a:avLst/>
          </a:prstGeom>
          <a:gradFill>
            <a:gsLst>
              <a:gs pos="58000">
                <a:schemeClr val="accent3">
                  <a:alpha val="77900"/>
                </a:schemeClr>
              </a:gs>
              <a:gs pos="16000">
                <a:schemeClr val="accent1">
                  <a:lumMod val="5000"/>
                  <a:lumOff val="95000"/>
                  <a:alpha val="0"/>
                </a:schemeClr>
              </a:gs>
              <a:gs pos="85000">
                <a:schemeClr val="tx2">
                  <a:alpha val="83394"/>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venir Next" panose="020B0503020202020204" pitchFamily="34" charset="0"/>
            </a:endParaRPr>
          </a:p>
        </p:txBody>
      </p:sp>
      <p:sp>
        <p:nvSpPr>
          <p:cNvPr id="5" name="Freeform 4">
            <a:extLst>
              <a:ext uri="{FF2B5EF4-FFF2-40B4-BE49-F238E27FC236}">
                <a16:creationId xmlns:a16="http://schemas.microsoft.com/office/drawing/2014/main" id="{DC888C98-4CED-ED46-8D3C-D871EB68174D}"/>
              </a:ext>
            </a:extLst>
          </p:cNvPr>
          <p:cNvSpPr/>
          <p:nvPr userDrawn="1"/>
        </p:nvSpPr>
        <p:spPr>
          <a:xfrm>
            <a:off x="4064000" y="-20323"/>
            <a:ext cx="8128000" cy="6888484"/>
          </a:xfrm>
          <a:custGeom>
            <a:avLst/>
            <a:gdLst>
              <a:gd name="connsiteX0" fmla="*/ 0 w 8483600"/>
              <a:gd name="connsiteY0" fmla="*/ 10160 h 6969760"/>
              <a:gd name="connsiteX1" fmla="*/ 3139440 w 8483600"/>
              <a:gd name="connsiteY1" fmla="*/ 4013200 h 6969760"/>
              <a:gd name="connsiteX2" fmla="*/ 1696720 w 8483600"/>
              <a:gd name="connsiteY2" fmla="*/ 6969760 h 6969760"/>
              <a:gd name="connsiteX3" fmla="*/ 8483600 w 8483600"/>
              <a:gd name="connsiteY3" fmla="*/ 6969760 h 6969760"/>
              <a:gd name="connsiteX4" fmla="*/ 8483600 w 8483600"/>
              <a:gd name="connsiteY4" fmla="*/ 0 h 6969760"/>
              <a:gd name="connsiteX5" fmla="*/ 0 w 8483600"/>
              <a:gd name="connsiteY5" fmla="*/ 10160 h 6969760"/>
              <a:gd name="connsiteX0" fmla="*/ 0 w 8483600"/>
              <a:gd name="connsiteY0" fmla="*/ 10160 h 6980055"/>
              <a:gd name="connsiteX1" fmla="*/ 3139440 w 8483600"/>
              <a:gd name="connsiteY1" fmla="*/ 4013200 h 6980055"/>
              <a:gd name="connsiteX2" fmla="*/ 1134682 w 8483600"/>
              <a:gd name="connsiteY2" fmla="*/ 6980055 h 6980055"/>
              <a:gd name="connsiteX3" fmla="*/ 8483600 w 8483600"/>
              <a:gd name="connsiteY3" fmla="*/ 6969760 h 6980055"/>
              <a:gd name="connsiteX4" fmla="*/ 8483600 w 8483600"/>
              <a:gd name="connsiteY4" fmla="*/ 0 h 6980055"/>
              <a:gd name="connsiteX5" fmla="*/ 0 w 8483600"/>
              <a:gd name="connsiteY5" fmla="*/ 10160 h 6980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83600" h="6980055">
                <a:moveTo>
                  <a:pt x="0" y="10160"/>
                </a:moveTo>
                <a:lnTo>
                  <a:pt x="3139440" y="4013200"/>
                </a:lnTo>
                <a:lnTo>
                  <a:pt x="1134682" y="6980055"/>
                </a:lnTo>
                <a:lnTo>
                  <a:pt x="8483600" y="6969760"/>
                </a:lnTo>
                <a:lnTo>
                  <a:pt x="8483600" y="0"/>
                </a:lnTo>
                <a:lnTo>
                  <a:pt x="0" y="101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venir Next" panose="020B0503020202020204" pitchFamily="34" charset="0"/>
            </a:endParaRPr>
          </a:p>
        </p:txBody>
      </p:sp>
      <p:sp>
        <p:nvSpPr>
          <p:cNvPr id="3" name="Subtitle 2"/>
          <p:cNvSpPr>
            <a:spLocks noGrp="1"/>
          </p:cNvSpPr>
          <p:nvPr>
            <p:ph type="subTitle" idx="1" hasCustomPrompt="1"/>
          </p:nvPr>
        </p:nvSpPr>
        <p:spPr>
          <a:xfrm>
            <a:off x="7459579" y="3979316"/>
            <a:ext cx="4254451" cy="615553"/>
          </a:xfrm>
          <a:noFill/>
        </p:spPr>
        <p:txBody>
          <a:bodyPr wrap="square" lIns="0" tIns="0" rIns="0" bIns="0">
            <a:spAutoFit/>
          </a:bodyPr>
          <a:lstStyle>
            <a:lvl1pPr marL="0" indent="0" algn="l">
              <a:buNone/>
              <a:defRPr sz="2000">
                <a:solidFill>
                  <a:schemeClr val="tx2"/>
                </a:solidFill>
                <a:latin typeface="Avenir Next" panose="020B0503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2" name="Title 1"/>
          <p:cNvSpPr>
            <a:spLocks noGrp="1"/>
          </p:cNvSpPr>
          <p:nvPr>
            <p:ph type="ctrTitle"/>
          </p:nvPr>
        </p:nvSpPr>
        <p:spPr>
          <a:xfrm>
            <a:off x="7459579" y="2936557"/>
            <a:ext cx="4254451" cy="984885"/>
          </a:xfrm>
          <a:noFill/>
        </p:spPr>
        <p:txBody>
          <a:bodyPr wrap="square" lIns="0" tIns="0" rIns="0" bIns="0" anchor="b" anchorCtr="0">
            <a:spAutoFit/>
          </a:bodyPr>
          <a:lstStyle>
            <a:lvl1pPr algn="l">
              <a:defRPr sz="3200" b="1" i="0" cap="all" baseline="0">
                <a:solidFill>
                  <a:schemeClr val="tx2"/>
                </a:solidFill>
                <a:latin typeface="Avenir Next" panose="020B0503020202020204" pitchFamily="34" charset="0"/>
                <a:cs typeface="Arial Black" panose="020B0604020202020204" pitchFamily="34" charset="0"/>
              </a:defRPr>
            </a:lvl1pPr>
          </a:lstStyle>
          <a:p>
            <a:r>
              <a:rPr lang="en-US"/>
              <a:t>Click to edit Master title style</a:t>
            </a:r>
          </a:p>
        </p:txBody>
      </p:sp>
      <p:pic>
        <p:nvPicPr>
          <p:cNvPr id="12" name="Picture 11">
            <a:extLst>
              <a:ext uri="{FF2B5EF4-FFF2-40B4-BE49-F238E27FC236}">
                <a16:creationId xmlns:a16="http://schemas.microsoft.com/office/drawing/2014/main" id="{127974B7-8F81-7346-84CF-B0EC564A2A48}"/>
              </a:ext>
            </a:extLst>
          </p:cNvPr>
          <p:cNvPicPr>
            <a:picLocks noChangeAspect="1"/>
          </p:cNvPicPr>
          <p:nvPr userDrawn="1"/>
        </p:nvPicPr>
        <p:blipFill>
          <a:blip r:embed="rId3"/>
          <a:stretch>
            <a:fillRect/>
          </a:stretch>
        </p:blipFill>
        <p:spPr>
          <a:xfrm>
            <a:off x="9647267" y="5705856"/>
            <a:ext cx="2066763" cy="807601"/>
          </a:xfrm>
          <a:prstGeom prst="rect">
            <a:avLst/>
          </a:prstGeom>
        </p:spPr>
      </p:pic>
      <p:sp>
        <p:nvSpPr>
          <p:cNvPr id="13" name="Date Placeholder 3">
            <a:extLst>
              <a:ext uri="{FF2B5EF4-FFF2-40B4-BE49-F238E27FC236}">
                <a16:creationId xmlns:a16="http://schemas.microsoft.com/office/drawing/2014/main" id="{26B04D7D-33B1-2841-9963-8A69D7ADD380}"/>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venir Next" panose="020B0503020202020204" pitchFamily="34" charset="0"/>
                <a:cs typeface="Arial" pitchFamily="34" charset="0"/>
              </a:defRPr>
            </a:lvl1pPr>
          </a:lstStyle>
          <a:p>
            <a:fld id="{2AFBE28D-E060-1342-8D29-A6F11481AFD4}" type="datetime1">
              <a:rPr lang="en-US" smtClean="0"/>
              <a:pPr/>
              <a:t>4/16/2025</a:t>
            </a:fld>
            <a:endParaRPr lang="en-US"/>
          </a:p>
        </p:txBody>
      </p:sp>
      <p:sp>
        <p:nvSpPr>
          <p:cNvPr id="14" name="Slide Number Placeholder 5">
            <a:extLst>
              <a:ext uri="{FF2B5EF4-FFF2-40B4-BE49-F238E27FC236}">
                <a16:creationId xmlns:a16="http://schemas.microsoft.com/office/drawing/2014/main" id="{86D53981-51E5-164E-99CF-9B5EA31EF758}"/>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venir Next" panose="020B0503020202020204"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9142328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9091" y="274638"/>
            <a:ext cx="11281464" cy="685994"/>
          </a:xfrm>
        </p:spPr>
        <p:txBody>
          <a:bodyPr>
            <a:noAutofit/>
          </a:bodyPr>
          <a:lstStyle>
            <a:lvl1pPr>
              <a:defRPr sz="3400" cap="none" baseline="0">
                <a:latin typeface="Avenir Next" panose="020B0503020202020204" pitchFamily="34" charset="0"/>
              </a:defRPr>
            </a:lvl1pPr>
          </a:lstStyle>
          <a:p>
            <a:r>
              <a:rPr lang="en-US"/>
              <a:t>Click to edit Master title style</a:t>
            </a:r>
          </a:p>
        </p:txBody>
      </p:sp>
      <p:sp>
        <p:nvSpPr>
          <p:cNvPr id="3" name="Content Placeholder 2"/>
          <p:cNvSpPr>
            <a:spLocks noGrp="1"/>
          </p:cNvSpPr>
          <p:nvPr>
            <p:ph idx="1"/>
          </p:nvPr>
        </p:nvSpPr>
        <p:spPr/>
        <p:txBody>
          <a:bodyPr/>
          <a:lstStyle>
            <a:lvl1pPr>
              <a:defRPr>
                <a:latin typeface="Avenir Next" panose="020B0503020202020204" pitchFamily="34" charset="0"/>
              </a:defRPr>
            </a:lvl1pPr>
            <a:lvl2pPr>
              <a:defRPr>
                <a:latin typeface="Avenir Next" panose="020B0503020202020204" pitchFamily="34" charset="0"/>
              </a:defRPr>
            </a:lvl2pPr>
            <a:lvl3pPr>
              <a:defRPr>
                <a:latin typeface="Avenir Next" panose="020B0503020202020204" pitchFamily="34" charset="0"/>
              </a:defRPr>
            </a:lvl3pPr>
            <a:lvl4pPr>
              <a:defRPr>
                <a:latin typeface="Avenir Next" panose="020B0503020202020204" pitchFamily="34" charset="0"/>
              </a:defRPr>
            </a:lvl4pPr>
            <a:lvl5pPr>
              <a:defRPr>
                <a:latin typeface="Avenir Next" panose="020B0503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FD43A74D-B81A-EE42-8BAE-D01086100C11}"/>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venir Next" panose="020B0503020202020204"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1621E55B-89EE-384A-9CC1-E383EA0DFD84}"/>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venir Next" panose="020B0503020202020204"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35794240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966B6F-BBC2-844C-B01E-765D2882C7D7}"/>
              </a:ext>
            </a:extLst>
          </p:cNvPr>
          <p:cNvSpPr/>
          <p:nvPr userDrawn="1"/>
        </p:nvSpPr>
        <p:spPr>
          <a:xfrm>
            <a:off x="0" y="5266944"/>
            <a:ext cx="5020056" cy="1591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49091" y="274638"/>
            <a:ext cx="11281464" cy="685994"/>
          </a:xfrm>
        </p:spPr>
        <p:txBody>
          <a:bodyPr>
            <a:noAutofit/>
          </a:bodyPr>
          <a:lstStyle>
            <a:lvl1pPr>
              <a:defRPr sz="3400" cap="none" baseline="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FD43A74D-B81A-EE42-8BAE-D01086100C11}"/>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1621E55B-89EE-384A-9CC1-E383EA0DFD84}"/>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pic>
        <p:nvPicPr>
          <p:cNvPr id="4" name="Picture 3">
            <a:extLst>
              <a:ext uri="{FF2B5EF4-FFF2-40B4-BE49-F238E27FC236}">
                <a16:creationId xmlns:a16="http://schemas.microsoft.com/office/drawing/2014/main" id="{202B3A58-0D8E-7043-B229-6FCDEBF7167A}"/>
              </a:ext>
            </a:extLst>
          </p:cNvPr>
          <p:cNvPicPr>
            <a:picLocks noChangeAspect="1"/>
          </p:cNvPicPr>
          <p:nvPr userDrawn="1"/>
        </p:nvPicPr>
        <p:blipFill>
          <a:blip r:embed="rId2"/>
          <a:stretch>
            <a:fillRect/>
          </a:stretch>
        </p:blipFill>
        <p:spPr>
          <a:xfrm>
            <a:off x="459252" y="5968598"/>
            <a:ext cx="1570716" cy="613767"/>
          </a:xfrm>
          <a:prstGeom prst="rect">
            <a:avLst/>
          </a:prstGeom>
        </p:spPr>
      </p:pic>
    </p:spTree>
    <p:extLst>
      <p:ext uri="{BB962C8B-B14F-4D97-AF65-F5344CB8AC3E}">
        <p14:creationId xmlns:p14="http://schemas.microsoft.com/office/powerpoint/2010/main" val="2359670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966B6F-BBC2-844C-B01E-765D2882C7D7}"/>
              </a:ext>
            </a:extLst>
          </p:cNvPr>
          <p:cNvSpPr/>
          <p:nvPr userDrawn="1"/>
        </p:nvSpPr>
        <p:spPr>
          <a:xfrm>
            <a:off x="0" y="5266944"/>
            <a:ext cx="12192000" cy="1591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49091" y="274638"/>
            <a:ext cx="11281464" cy="685994"/>
          </a:xfrm>
        </p:spPr>
        <p:txBody>
          <a:bodyPr>
            <a:noAutofit/>
          </a:bodyPr>
          <a:lstStyle>
            <a:lvl1pPr>
              <a:defRPr sz="3400" cap="none" baseline="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FD43A74D-B81A-EE42-8BAE-D01086100C11}"/>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1621E55B-89EE-384A-9CC1-E383EA0DFD84}"/>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786983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F1E7B9AE-9D54-E94B-B7D1-14D719A4DC52}"/>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7" name="Slide Number Placeholder 5">
            <a:extLst>
              <a:ext uri="{FF2B5EF4-FFF2-40B4-BE49-F238E27FC236}">
                <a16:creationId xmlns:a16="http://schemas.microsoft.com/office/drawing/2014/main" id="{AAD92CF3-3C7A-144B-81AC-BEC6A3E17FC3}"/>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42811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venir Next" panose="020B0503020202020204" pitchFamily="34" charset="0"/>
              </a:defRPr>
            </a:lvl1pPr>
          </a:lstStyle>
          <a:p>
            <a:r>
              <a:rPr lang="en-US"/>
              <a:t>Click to edit Master title style</a:t>
            </a:r>
          </a:p>
        </p:txBody>
      </p:sp>
      <p:sp>
        <p:nvSpPr>
          <p:cNvPr id="3" name="Content Placeholder 2"/>
          <p:cNvSpPr>
            <a:spLocks noGrp="1"/>
          </p:cNvSpPr>
          <p:nvPr>
            <p:ph sz="half" idx="1"/>
          </p:nvPr>
        </p:nvSpPr>
        <p:spPr>
          <a:xfrm>
            <a:off x="461443" y="1178560"/>
            <a:ext cx="5384800" cy="4718806"/>
          </a:xfrm>
        </p:spPr>
        <p:txBody>
          <a:bodyPr/>
          <a:lstStyle>
            <a:lvl1pPr>
              <a:defRPr sz="2800">
                <a:latin typeface="Avenir Next" panose="020B0503020202020204" pitchFamily="34" charset="0"/>
              </a:defRPr>
            </a:lvl1pPr>
            <a:lvl2pPr>
              <a:defRPr sz="2400">
                <a:latin typeface="Avenir Next" panose="020B0503020202020204" pitchFamily="34" charset="0"/>
              </a:defRPr>
            </a:lvl2pPr>
            <a:lvl3pPr>
              <a:defRPr sz="2000">
                <a:latin typeface="Avenir Next" panose="020B0503020202020204" pitchFamily="34" charset="0"/>
              </a:defRPr>
            </a:lvl3pPr>
            <a:lvl4pPr>
              <a:defRPr sz="1800">
                <a:latin typeface="Avenir Next" panose="020B0503020202020204" pitchFamily="34" charset="0"/>
              </a:defRPr>
            </a:lvl4pPr>
            <a:lvl5pPr>
              <a:defRPr sz="1800">
                <a:latin typeface="Avenir Next" panose="020B0503020202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45757" y="1178560"/>
            <a:ext cx="5384800" cy="4718806"/>
          </a:xfrm>
        </p:spPr>
        <p:txBody>
          <a:bodyPr/>
          <a:lstStyle>
            <a:lvl1pPr>
              <a:defRPr sz="2800">
                <a:latin typeface="Avenir Next" panose="020B0503020202020204" pitchFamily="34" charset="0"/>
              </a:defRPr>
            </a:lvl1pPr>
            <a:lvl2pPr>
              <a:defRPr sz="2400">
                <a:latin typeface="Avenir Next" panose="020B0503020202020204" pitchFamily="34" charset="0"/>
              </a:defRPr>
            </a:lvl2pPr>
            <a:lvl3pPr>
              <a:defRPr sz="2000">
                <a:latin typeface="Avenir Next" panose="020B0503020202020204" pitchFamily="34" charset="0"/>
              </a:defRPr>
            </a:lvl3pPr>
            <a:lvl4pPr>
              <a:defRPr sz="1800">
                <a:latin typeface="Avenir Next" panose="020B0503020202020204" pitchFamily="34" charset="0"/>
              </a:defRPr>
            </a:lvl4pPr>
            <a:lvl5pPr>
              <a:defRPr sz="1800">
                <a:latin typeface="Avenir Next" panose="020B0503020202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3">
            <a:extLst>
              <a:ext uri="{FF2B5EF4-FFF2-40B4-BE49-F238E27FC236}">
                <a16:creationId xmlns:a16="http://schemas.microsoft.com/office/drawing/2014/main" id="{855C4137-9E73-5843-86A1-C7DDF4399DE4}"/>
              </a:ext>
            </a:extLst>
          </p:cNvPr>
          <p:cNvSpPr>
            <a:spLocks noGrp="1"/>
          </p:cNvSpPr>
          <p:nvPr>
            <p:ph type="dt" sz="half" idx="10"/>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venir Next" panose="020B0503020202020204"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2F74E081-A768-A74A-AA3B-B9D5F804522C}"/>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venir Next" panose="020B0503020202020204"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983310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325308" y="1178560"/>
            <a:ext cx="3521062" cy="471880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8209494" y="1178560"/>
            <a:ext cx="3521062" cy="471880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3">
            <a:extLst>
              <a:ext uri="{FF2B5EF4-FFF2-40B4-BE49-F238E27FC236}">
                <a16:creationId xmlns:a16="http://schemas.microsoft.com/office/drawing/2014/main" id="{855C4137-9E73-5843-86A1-C7DDF4399DE4}"/>
              </a:ext>
            </a:extLst>
          </p:cNvPr>
          <p:cNvSpPr>
            <a:spLocks noGrp="1"/>
          </p:cNvSpPr>
          <p:nvPr>
            <p:ph type="dt" sz="half" idx="10"/>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2F74E081-A768-A74A-AA3B-B9D5F804522C}"/>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
        <p:nvSpPr>
          <p:cNvPr id="7" name="Content Placeholder 2">
            <a:extLst>
              <a:ext uri="{FF2B5EF4-FFF2-40B4-BE49-F238E27FC236}">
                <a16:creationId xmlns:a16="http://schemas.microsoft.com/office/drawing/2014/main" id="{ADD9BEF3-5590-8844-AB0B-3DFE3A814884}"/>
              </a:ext>
            </a:extLst>
          </p:cNvPr>
          <p:cNvSpPr>
            <a:spLocks noGrp="1"/>
          </p:cNvSpPr>
          <p:nvPr>
            <p:ph sz="half" idx="11"/>
          </p:nvPr>
        </p:nvSpPr>
        <p:spPr>
          <a:xfrm>
            <a:off x="461444" y="1178560"/>
            <a:ext cx="3521062" cy="471880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58965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1283" y="274638"/>
            <a:ext cx="3521062" cy="685995"/>
          </a:xfrm>
        </p:spPr>
        <p:txBody>
          <a:bodyPr/>
          <a:lstStyle/>
          <a:p>
            <a:r>
              <a:rPr lang="en-US"/>
              <a:t>Click to edit Master title style</a:t>
            </a:r>
          </a:p>
        </p:txBody>
      </p:sp>
      <p:sp>
        <p:nvSpPr>
          <p:cNvPr id="3" name="Content Placeholder 2"/>
          <p:cNvSpPr>
            <a:spLocks noGrp="1"/>
          </p:cNvSpPr>
          <p:nvPr>
            <p:ph sz="half" idx="1"/>
          </p:nvPr>
        </p:nvSpPr>
        <p:spPr>
          <a:xfrm>
            <a:off x="4325308" y="274638"/>
            <a:ext cx="3521062" cy="56227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8209494" y="274638"/>
            <a:ext cx="3521062" cy="56227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3">
            <a:extLst>
              <a:ext uri="{FF2B5EF4-FFF2-40B4-BE49-F238E27FC236}">
                <a16:creationId xmlns:a16="http://schemas.microsoft.com/office/drawing/2014/main" id="{855C4137-9E73-5843-86A1-C7DDF4399DE4}"/>
              </a:ext>
            </a:extLst>
          </p:cNvPr>
          <p:cNvSpPr>
            <a:spLocks noGrp="1"/>
          </p:cNvSpPr>
          <p:nvPr>
            <p:ph type="dt" sz="half" idx="10"/>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2F74E081-A768-A74A-AA3B-B9D5F804522C}"/>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1688633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61444" y="1150973"/>
            <a:ext cx="5535074" cy="535587"/>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61444" y="1790734"/>
            <a:ext cx="5535074" cy="41122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150973"/>
            <a:ext cx="5535074" cy="535587"/>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1790734"/>
            <a:ext cx="5535074" cy="41122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AA1B8BF9-A714-0644-AD55-D7D69AFF96AB}"/>
              </a:ext>
            </a:extLst>
          </p:cNvPr>
          <p:cNvSpPr>
            <a:spLocks noGrp="1"/>
          </p:cNvSpPr>
          <p:nvPr>
            <p:ph type="dt" sz="half" idx="10"/>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11" name="Slide Number Placeholder 5">
            <a:extLst>
              <a:ext uri="{FF2B5EF4-FFF2-40B4-BE49-F238E27FC236}">
                <a16:creationId xmlns:a16="http://schemas.microsoft.com/office/drawing/2014/main" id="{6BF15111-3BAB-0C40-BC52-D9C46D7D2777}"/>
              </a:ext>
            </a:extLst>
          </p:cNvPr>
          <p:cNvSpPr>
            <a:spLocks noGrp="1"/>
          </p:cNvSpPr>
          <p:nvPr>
            <p:ph type="sldNum" sz="quarter" idx="11"/>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5673980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a:extLst>
              <a:ext uri="{FF2B5EF4-FFF2-40B4-BE49-F238E27FC236}">
                <a16:creationId xmlns:a16="http://schemas.microsoft.com/office/drawing/2014/main" id="{01D7EF15-53F0-5843-A65B-68C237FB8453}"/>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7" name="Slide Number Placeholder 5">
            <a:extLst>
              <a:ext uri="{FF2B5EF4-FFF2-40B4-BE49-F238E27FC236}">
                <a16:creationId xmlns:a16="http://schemas.microsoft.com/office/drawing/2014/main" id="{05AD499F-7F63-9C4E-A9E9-2CA577E52816}"/>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5512813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a:extLst>
              <a:ext uri="{FF2B5EF4-FFF2-40B4-BE49-F238E27FC236}">
                <a16:creationId xmlns:a16="http://schemas.microsoft.com/office/drawing/2014/main" id="{B5B396E6-1F13-974A-8686-F769B9C65EE1}"/>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6" name="Slide Number Placeholder 5">
            <a:extLst>
              <a:ext uri="{FF2B5EF4-FFF2-40B4-BE49-F238E27FC236}">
                <a16:creationId xmlns:a16="http://schemas.microsoft.com/office/drawing/2014/main" id="{95F18FF0-8EB8-BB47-A741-F0071447FE6E}"/>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20192792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4163485" cy="1162050"/>
          </a:xfrm>
        </p:spPr>
        <p:txBody>
          <a:bodyPr anchor="b">
            <a:noAutofit/>
          </a:bodyPr>
          <a:lstStyle>
            <a:lvl1pPr algn="l">
              <a:defRPr sz="3600" b="1"/>
            </a:lvl1pPr>
          </a:lstStyle>
          <a:p>
            <a:r>
              <a:rPr lang="en-US"/>
              <a:t>Click to edit Master title style</a:t>
            </a:r>
          </a:p>
        </p:txBody>
      </p:sp>
      <p:sp>
        <p:nvSpPr>
          <p:cNvPr id="3" name="Content Placeholder 2"/>
          <p:cNvSpPr>
            <a:spLocks noGrp="1"/>
          </p:cNvSpPr>
          <p:nvPr>
            <p:ph idx="1"/>
          </p:nvPr>
        </p:nvSpPr>
        <p:spPr>
          <a:xfrm>
            <a:off x="4766733" y="273050"/>
            <a:ext cx="6968067" cy="5883909"/>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1"/>
            <a:ext cx="4163485" cy="443144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3">
            <a:extLst>
              <a:ext uri="{FF2B5EF4-FFF2-40B4-BE49-F238E27FC236}">
                <a16:creationId xmlns:a16="http://schemas.microsoft.com/office/drawing/2014/main" id="{FF72B1C8-711B-A243-B872-F560F7AF3175}"/>
              </a:ext>
            </a:extLst>
          </p:cNvPr>
          <p:cNvSpPr>
            <a:spLocks noGrp="1"/>
          </p:cNvSpPr>
          <p:nvPr>
            <p:ph type="dt" sz="half" idx="10"/>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795ECE78-E3B4-9D43-ACEE-75968368B505}"/>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10210061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p:cNvSpPr>
            <a:spLocks noGrp="1"/>
          </p:cNvSpPr>
          <p:nvPr>
            <p:ph type="body" sz="half" idx="2"/>
          </p:nvPr>
        </p:nvSpPr>
        <p:spPr>
          <a:xfrm>
            <a:off x="2389717" y="5367339"/>
            <a:ext cx="7315200" cy="5813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3">
            <a:extLst>
              <a:ext uri="{FF2B5EF4-FFF2-40B4-BE49-F238E27FC236}">
                <a16:creationId xmlns:a16="http://schemas.microsoft.com/office/drawing/2014/main" id="{787ED12D-775A-8742-878E-2CE0CD4EBE7C}"/>
              </a:ext>
            </a:extLst>
          </p:cNvPr>
          <p:cNvSpPr>
            <a:spLocks noGrp="1"/>
          </p:cNvSpPr>
          <p:nvPr>
            <p:ph type="dt" sz="half" idx="10"/>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8" name="Slide Number Placeholder 5">
            <a:extLst>
              <a:ext uri="{FF2B5EF4-FFF2-40B4-BE49-F238E27FC236}">
                <a16:creationId xmlns:a16="http://schemas.microsoft.com/office/drawing/2014/main" id="{83DAF550-4764-8145-8466-DDE89E3FCCBE}"/>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28858111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EBCF0276-FE0E-0A41-ADFD-17D8A91AD218}"/>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8" name="Slide Number Placeholder 5">
            <a:extLst>
              <a:ext uri="{FF2B5EF4-FFF2-40B4-BE49-F238E27FC236}">
                <a16:creationId xmlns:a16="http://schemas.microsoft.com/office/drawing/2014/main" id="{06A9CD38-6D1E-7449-A578-DDBB7983DB51}"/>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27326962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84081" y="274640"/>
            <a:ext cx="1972962" cy="561245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34957" y="274639"/>
            <a:ext cx="9176403" cy="561245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450D2720-B26D-454B-84CC-EF39771DE61D}"/>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8" name="Slide Number Placeholder 5">
            <a:extLst>
              <a:ext uri="{FF2B5EF4-FFF2-40B4-BE49-F238E27FC236}">
                <a16:creationId xmlns:a16="http://schemas.microsoft.com/office/drawing/2014/main" id="{946CCFF7-9E2A-0447-9F38-5B515E80AB8F}"/>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24996642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2_Title Slide">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469557" y="1117600"/>
            <a:ext cx="11232291" cy="4820863"/>
          </a:xfrm>
        </p:spPr>
        <p:txBody>
          <a:bodyPr/>
          <a:lstStyle>
            <a:lvl1pPr>
              <a:buClr>
                <a:schemeClr val="tx2">
                  <a:lumMod val="20000"/>
                  <a:lumOff val="80000"/>
                </a:schemeClr>
              </a:buClr>
              <a:defRPr/>
            </a:lvl1pPr>
            <a:lvl2pPr>
              <a:buClr>
                <a:schemeClr val="tx2">
                  <a:lumMod val="20000"/>
                  <a:lumOff val="80000"/>
                </a:schemeClr>
              </a:buClr>
              <a:defRPr/>
            </a:lvl2pPr>
            <a:lvl3pPr>
              <a:buClr>
                <a:schemeClr val="tx2">
                  <a:lumMod val="20000"/>
                  <a:lumOff val="80000"/>
                </a:schemeClr>
              </a:buClr>
              <a:defRPr/>
            </a:lvl3pPr>
            <a:lvl4pPr>
              <a:buClr>
                <a:schemeClr val="tx2">
                  <a:lumMod val="20000"/>
                  <a:lumOff val="80000"/>
                </a:schemeClr>
              </a:buClr>
              <a:defRPr/>
            </a:lvl4pPr>
            <a:lvl5pPr>
              <a:buClr>
                <a:schemeClr val="tx2">
                  <a:lumMod val="20000"/>
                  <a:lumOff val="80000"/>
                </a:schemeClr>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ctrTitle"/>
          </p:nvPr>
        </p:nvSpPr>
        <p:spPr>
          <a:xfrm>
            <a:off x="441781" y="251723"/>
            <a:ext cx="11232291" cy="675857"/>
          </a:xfrm>
        </p:spPr>
        <p:txBody>
          <a:bodyPr/>
          <a:lstStyle>
            <a:lvl1pPr algn="l">
              <a:defRPr/>
            </a:lvl1pPr>
          </a:lstStyle>
          <a:p>
            <a:r>
              <a:rPr lang="en-US"/>
              <a:t>Click to edit Master title style</a:t>
            </a:r>
          </a:p>
        </p:txBody>
      </p:sp>
      <p:sp>
        <p:nvSpPr>
          <p:cNvPr id="7" name="Date Placeholder 3">
            <a:extLst>
              <a:ext uri="{FF2B5EF4-FFF2-40B4-BE49-F238E27FC236}">
                <a16:creationId xmlns:a16="http://schemas.microsoft.com/office/drawing/2014/main" id="{EB349F9D-06D8-5443-8A04-8F16B2EBC46B}"/>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36F8BCCE-7AFD-134B-8182-F8A40E66C61F}"/>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215909403"/>
      </p:ext>
    </p:extLst>
  </p:cSld>
  <p:clrMapOvr>
    <a:masterClrMapping/>
  </p:clrMapOvr>
  <p:transition spd="med" advClick="0"/>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tent_table_full">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5191297C-47CA-8B4D-B06A-2DE4B0146D6C}"/>
              </a:ext>
            </a:extLst>
          </p:cNvPr>
          <p:cNvGraphicFramePr>
            <a:graphicFrameLocks noChangeAspect="1"/>
          </p:cNvGraphicFramePr>
          <p:nvPr>
            <p:custDataLst>
              <p:tags r:id="rId1"/>
            </p:custDataLst>
            <p:extLst>
              <p:ext uri="{D42A27DB-BD31-4B8C-83A1-F6EECF244321}">
                <p14:modId xmlns:p14="http://schemas.microsoft.com/office/powerpoint/2010/main" val="517194565"/>
              </p:ext>
            </p:extLst>
          </p:nvPr>
        </p:nvGraphicFramePr>
        <p:xfrm>
          <a:off x="2119" y="1589"/>
          <a:ext cx="1636"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Object 4" hidden="1">
                        <a:extLst>
                          <a:ext uri="{FF2B5EF4-FFF2-40B4-BE49-F238E27FC236}">
                            <a16:creationId xmlns:a16="http://schemas.microsoft.com/office/drawing/2014/main" id="{5191297C-47CA-8B4D-B06A-2DE4B0146D6C}"/>
                          </a:ext>
                        </a:extLst>
                      </p:cNvPr>
                      <p:cNvPicPr/>
                      <p:nvPr/>
                    </p:nvPicPr>
                    <p:blipFill>
                      <a:blip r:embed="rId4"/>
                      <a:stretch>
                        <a:fillRect/>
                      </a:stretch>
                    </p:blipFill>
                    <p:spPr>
                      <a:xfrm>
                        <a:off x="2119" y="1589"/>
                        <a:ext cx="1636" cy="1588"/>
                      </a:xfrm>
                      <a:prstGeom prst="rect">
                        <a:avLst/>
                      </a:prstGeom>
                    </p:spPr>
                  </p:pic>
                </p:oleObj>
              </mc:Fallback>
            </mc:AlternateContent>
          </a:graphicData>
        </a:graphic>
      </p:graphicFrame>
      <p:pic>
        <p:nvPicPr>
          <p:cNvPr id="15" name="Picture 14">
            <a:extLst>
              <a:ext uri="{FF2B5EF4-FFF2-40B4-BE49-F238E27FC236}">
                <a16:creationId xmlns:a16="http://schemas.microsoft.com/office/drawing/2014/main" id="{71E3F3D8-B42E-45A6-8DD1-09EEBF9A9FF5}"/>
              </a:ext>
            </a:extLst>
          </p:cNvPr>
          <p:cNvPicPr>
            <a:picLocks noChangeAspect="1"/>
          </p:cNvPicPr>
          <p:nvPr userDrawn="1"/>
        </p:nvPicPr>
        <p:blipFill>
          <a:blip r:embed="rId5"/>
          <a:stretch>
            <a:fillRect/>
          </a:stretch>
        </p:blipFill>
        <p:spPr>
          <a:xfrm>
            <a:off x="0" y="1"/>
            <a:ext cx="12192000" cy="1318375"/>
          </a:xfrm>
          <a:prstGeom prst="rect">
            <a:avLst/>
          </a:prstGeom>
        </p:spPr>
      </p:pic>
    </p:spTree>
    <p:extLst>
      <p:ext uri="{BB962C8B-B14F-4D97-AF65-F5344CB8AC3E}">
        <p14:creationId xmlns:p14="http://schemas.microsoft.com/office/powerpoint/2010/main" val="3764155953"/>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cstate="screen">
            <a:alphaModFix amt="90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92623-0991-B845-89EB-03A697CC301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7E6298A-747E-5641-A489-1CAA0C1193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4344CA1-4157-454B-82AE-5A2EB294C459}"/>
              </a:ext>
            </a:extLst>
          </p:cNvPr>
          <p:cNvSpPr>
            <a:spLocks noGrp="1"/>
          </p:cNvSpPr>
          <p:nvPr>
            <p:ph type="dt" sz="half" idx="10"/>
          </p:nvPr>
        </p:nvSpPr>
        <p:spPr/>
        <p:txBody>
          <a:bodyPr/>
          <a:lstStyle/>
          <a:p>
            <a:fld id="{2D2F5F2F-8B5B-F54E-B78B-21967F6722FE}" type="datetime1">
              <a:rPr lang="en-US" smtClean="0"/>
              <a:t>4/16/2025</a:t>
            </a:fld>
            <a:endParaRPr lang="en-US"/>
          </a:p>
        </p:txBody>
      </p:sp>
      <p:sp>
        <p:nvSpPr>
          <p:cNvPr id="5" name="Footer Placeholder 4">
            <a:extLst>
              <a:ext uri="{FF2B5EF4-FFF2-40B4-BE49-F238E27FC236}">
                <a16:creationId xmlns:a16="http://schemas.microsoft.com/office/drawing/2014/main" id="{075E05F4-C5F7-5844-A77B-B1091E04A7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483D31-B752-5947-A3CF-BDFCEBDE331D}"/>
              </a:ext>
            </a:extLst>
          </p:cNvPr>
          <p:cNvSpPr>
            <a:spLocks noGrp="1"/>
          </p:cNvSpPr>
          <p:nvPr>
            <p:ph type="sldNum" sz="quarter" idx="12"/>
          </p:nvPr>
        </p:nvSpPr>
        <p:spPr/>
        <p:txBody>
          <a:bodyPr/>
          <a:lstStyle/>
          <a:p>
            <a:fld id="{BFBF357F-6280-4E43-A3CF-9B1171914FF4}" type="slidenum">
              <a:rPr lang="en-US" smtClean="0"/>
              <a:t>‹#›</a:t>
            </a:fld>
            <a:endParaRPr lang="en-US"/>
          </a:p>
        </p:txBody>
      </p:sp>
    </p:spTree>
    <p:extLst>
      <p:ext uri="{BB962C8B-B14F-4D97-AF65-F5344CB8AC3E}">
        <p14:creationId xmlns:p14="http://schemas.microsoft.com/office/powerpoint/2010/main" val="3975225053"/>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C3928C1-D8FB-4147-8076-A4F3F00F35DB}"/>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30918"/>
          <a:stretch/>
        </p:blipFill>
        <p:spPr>
          <a:xfrm flipH="1">
            <a:off x="0" y="-10161"/>
            <a:ext cx="10757647" cy="6858000"/>
          </a:xfrm>
          <a:prstGeom prst="rect">
            <a:avLst/>
          </a:prstGeom>
        </p:spPr>
      </p:pic>
      <p:sp>
        <p:nvSpPr>
          <p:cNvPr id="4" name="Rectangle 3">
            <a:extLst>
              <a:ext uri="{FF2B5EF4-FFF2-40B4-BE49-F238E27FC236}">
                <a16:creationId xmlns:a16="http://schemas.microsoft.com/office/drawing/2014/main" id="{0614995B-E128-7E45-A301-13FA58316BB4}"/>
              </a:ext>
            </a:extLst>
          </p:cNvPr>
          <p:cNvSpPr/>
          <p:nvPr userDrawn="1"/>
        </p:nvSpPr>
        <p:spPr>
          <a:xfrm>
            <a:off x="1203767" y="0"/>
            <a:ext cx="5924639" cy="6858000"/>
          </a:xfrm>
          <a:prstGeom prst="rect">
            <a:avLst/>
          </a:prstGeom>
          <a:gradFill>
            <a:gsLst>
              <a:gs pos="58000">
                <a:schemeClr val="accent3">
                  <a:alpha val="77900"/>
                </a:schemeClr>
              </a:gs>
              <a:gs pos="16000">
                <a:schemeClr val="accent1">
                  <a:lumMod val="5000"/>
                  <a:lumOff val="95000"/>
                  <a:alpha val="0"/>
                </a:schemeClr>
              </a:gs>
              <a:gs pos="85000">
                <a:schemeClr val="tx2">
                  <a:alpha val="83394"/>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reeform 4">
            <a:extLst>
              <a:ext uri="{FF2B5EF4-FFF2-40B4-BE49-F238E27FC236}">
                <a16:creationId xmlns:a16="http://schemas.microsoft.com/office/drawing/2014/main" id="{DC888C98-4CED-ED46-8D3C-D871EB68174D}"/>
              </a:ext>
            </a:extLst>
          </p:cNvPr>
          <p:cNvSpPr/>
          <p:nvPr userDrawn="1"/>
        </p:nvSpPr>
        <p:spPr>
          <a:xfrm>
            <a:off x="4064000" y="-20323"/>
            <a:ext cx="8128000" cy="6888484"/>
          </a:xfrm>
          <a:custGeom>
            <a:avLst/>
            <a:gdLst>
              <a:gd name="connsiteX0" fmla="*/ 0 w 8483600"/>
              <a:gd name="connsiteY0" fmla="*/ 10160 h 6969760"/>
              <a:gd name="connsiteX1" fmla="*/ 3139440 w 8483600"/>
              <a:gd name="connsiteY1" fmla="*/ 4013200 h 6969760"/>
              <a:gd name="connsiteX2" fmla="*/ 1696720 w 8483600"/>
              <a:gd name="connsiteY2" fmla="*/ 6969760 h 6969760"/>
              <a:gd name="connsiteX3" fmla="*/ 8483600 w 8483600"/>
              <a:gd name="connsiteY3" fmla="*/ 6969760 h 6969760"/>
              <a:gd name="connsiteX4" fmla="*/ 8483600 w 8483600"/>
              <a:gd name="connsiteY4" fmla="*/ 0 h 6969760"/>
              <a:gd name="connsiteX5" fmla="*/ 0 w 8483600"/>
              <a:gd name="connsiteY5" fmla="*/ 10160 h 6969760"/>
              <a:gd name="connsiteX0" fmla="*/ 0 w 8483600"/>
              <a:gd name="connsiteY0" fmla="*/ 10160 h 6980055"/>
              <a:gd name="connsiteX1" fmla="*/ 3139440 w 8483600"/>
              <a:gd name="connsiteY1" fmla="*/ 4013200 h 6980055"/>
              <a:gd name="connsiteX2" fmla="*/ 1134682 w 8483600"/>
              <a:gd name="connsiteY2" fmla="*/ 6980055 h 6980055"/>
              <a:gd name="connsiteX3" fmla="*/ 8483600 w 8483600"/>
              <a:gd name="connsiteY3" fmla="*/ 6969760 h 6980055"/>
              <a:gd name="connsiteX4" fmla="*/ 8483600 w 8483600"/>
              <a:gd name="connsiteY4" fmla="*/ 0 h 6980055"/>
              <a:gd name="connsiteX5" fmla="*/ 0 w 8483600"/>
              <a:gd name="connsiteY5" fmla="*/ 10160 h 6980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83600" h="6980055">
                <a:moveTo>
                  <a:pt x="0" y="10160"/>
                </a:moveTo>
                <a:lnTo>
                  <a:pt x="3139440" y="4013200"/>
                </a:lnTo>
                <a:lnTo>
                  <a:pt x="1134682" y="6980055"/>
                </a:lnTo>
                <a:lnTo>
                  <a:pt x="8483600" y="6969760"/>
                </a:lnTo>
                <a:lnTo>
                  <a:pt x="8483600" y="0"/>
                </a:lnTo>
                <a:lnTo>
                  <a:pt x="0" y="101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hasCustomPrompt="1"/>
          </p:nvPr>
        </p:nvSpPr>
        <p:spPr>
          <a:xfrm>
            <a:off x="7459579" y="3979316"/>
            <a:ext cx="4254451" cy="615553"/>
          </a:xfrm>
          <a:noFill/>
        </p:spPr>
        <p:txBody>
          <a:bodyPr wrap="square" lIns="0" tIns="0" rIns="0" bIns="0">
            <a:spAutoFit/>
          </a:bodyPr>
          <a:lstStyle>
            <a:lvl1pPr marL="0" indent="0" algn="l">
              <a:buNone/>
              <a:defRPr sz="2000">
                <a:solidFill>
                  <a:schemeClr val="tx2"/>
                </a:solidFill>
                <a:latin typeface="Avenir Next LT Pro" panose="020B05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2" name="Title 1"/>
          <p:cNvSpPr>
            <a:spLocks noGrp="1"/>
          </p:cNvSpPr>
          <p:nvPr>
            <p:ph type="ctrTitle"/>
          </p:nvPr>
        </p:nvSpPr>
        <p:spPr>
          <a:xfrm>
            <a:off x="7459579" y="2936557"/>
            <a:ext cx="4254451" cy="984885"/>
          </a:xfrm>
          <a:noFill/>
        </p:spPr>
        <p:txBody>
          <a:bodyPr wrap="square" lIns="0" tIns="0" rIns="0" bIns="0" anchor="b" anchorCtr="0">
            <a:spAutoFit/>
          </a:bodyPr>
          <a:lstStyle>
            <a:lvl1pPr algn="l">
              <a:defRPr sz="3200" b="1" i="0" cap="all" baseline="0">
                <a:solidFill>
                  <a:schemeClr val="tx2"/>
                </a:solidFill>
                <a:latin typeface="Avenir Next LT Pro" panose="020B0504020202020204" pitchFamily="34" charset="0"/>
                <a:cs typeface="Avenir Next LT Pro" panose="020B0504020202020204" pitchFamily="34" charset="0"/>
              </a:defRPr>
            </a:lvl1pPr>
          </a:lstStyle>
          <a:p>
            <a:r>
              <a:rPr lang="en-US"/>
              <a:t>Click to edit Master title style</a:t>
            </a:r>
          </a:p>
        </p:txBody>
      </p:sp>
      <p:sp>
        <p:nvSpPr>
          <p:cNvPr id="13" name="Date Placeholder 3">
            <a:extLst>
              <a:ext uri="{FF2B5EF4-FFF2-40B4-BE49-F238E27FC236}">
                <a16:creationId xmlns:a16="http://schemas.microsoft.com/office/drawing/2014/main" id="{26B04D7D-33B1-2841-9963-8A69D7ADD380}"/>
              </a:ext>
            </a:extLst>
          </p:cNvPr>
          <p:cNvSpPr>
            <a:spLocks noGrp="1"/>
          </p:cNvSpPr>
          <p:nvPr>
            <p:ph type="dt" sz="half" idx="2"/>
          </p:nvPr>
        </p:nvSpPr>
        <p:spPr>
          <a:xfrm>
            <a:off x="6486094" y="6312628"/>
            <a:ext cx="973485"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14" name="Slide Number Placeholder 5">
            <a:extLst>
              <a:ext uri="{FF2B5EF4-FFF2-40B4-BE49-F238E27FC236}">
                <a16:creationId xmlns:a16="http://schemas.microsoft.com/office/drawing/2014/main" id="{86D53981-51E5-164E-99CF-9B5EA31EF758}"/>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pic>
        <p:nvPicPr>
          <p:cNvPr id="6" name="Picture 5" descr="Logo&#10;&#10;Description automatically generated">
            <a:extLst>
              <a:ext uri="{FF2B5EF4-FFF2-40B4-BE49-F238E27FC236}">
                <a16:creationId xmlns:a16="http://schemas.microsoft.com/office/drawing/2014/main" id="{8B070B38-75EE-ABCE-BB73-6C67AF1D756B}"/>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824720" y="5766331"/>
            <a:ext cx="1919790" cy="753845"/>
          </a:xfrm>
          <a:prstGeom prst="rect">
            <a:avLst/>
          </a:prstGeom>
        </p:spPr>
      </p:pic>
    </p:spTree>
    <p:extLst>
      <p:ext uri="{BB962C8B-B14F-4D97-AF65-F5344CB8AC3E}">
        <p14:creationId xmlns:p14="http://schemas.microsoft.com/office/powerpoint/2010/main" val="4239372873"/>
      </p:ext>
    </p:extLst>
  </p:cSld>
  <p:clrMapOvr>
    <a:masterClrMapping/>
  </p:clrMapOvr>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9091" y="274638"/>
            <a:ext cx="11281464" cy="685994"/>
          </a:xfrm>
        </p:spPr>
        <p:txBody>
          <a:bodyPr>
            <a:noAutofit/>
          </a:bodyPr>
          <a:lstStyle>
            <a:lvl1pPr>
              <a:defRPr sz="3400" cap="none" baseline="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FD43A74D-B81A-EE42-8BAE-D01086100C11}"/>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1621E55B-89EE-384A-9CC1-E383EA0DFD84}"/>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1991298716"/>
      </p:ext>
    </p:extLst>
  </p:cSld>
  <p:clrMapOvr>
    <a:masterClrMapping/>
  </p:clrMapOvr>
  <p:hf hd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966B6F-BBC2-844C-B01E-765D2882C7D7}"/>
              </a:ext>
            </a:extLst>
          </p:cNvPr>
          <p:cNvSpPr/>
          <p:nvPr userDrawn="1"/>
        </p:nvSpPr>
        <p:spPr>
          <a:xfrm>
            <a:off x="0" y="5266944"/>
            <a:ext cx="5020056" cy="1591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Logo&#10;&#10;Description automatically generated">
            <a:extLst>
              <a:ext uri="{FF2B5EF4-FFF2-40B4-BE49-F238E27FC236}">
                <a16:creationId xmlns:a16="http://schemas.microsoft.com/office/drawing/2014/main" id="{EF6E77E4-DEC3-4504-ED9C-CCC324C32B6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9252" y="5968598"/>
            <a:ext cx="1563058" cy="613767"/>
          </a:xfrm>
          <a:prstGeom prst="rect">
            <a:avLst/>
          </a:prstGeom>
        </p:spPr>
      </p:pic>
      <p:sp>
        <p:nvSpPr>
          <p:cNvPr id="2" name="Title 1"/>
          <p:cNvSpPr>
            <a:spLocks noGrp="1"/>
          </p:cNvSpPr>
          <p:nvPr>
            <p:ph type="title"/>
          </p:nvPr>
        </p:nvSpPr>
        <p:spPr>
          <a:xfrm>
            <a:off x="449091" y="274638"/>
            <a:ext cx="11281464" cy="685994"/>
          </a:xfrm>
        </p:spPr>
        <p:txBody>
          <a:bodyPr>
            <a:noAutofit/>
          </a:bodyPr>
          <a:lstStyle>
            <a:lvl1pPr>
              <a:defRPr sz="3400" cap="none" baseline="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FD43A74D-B81A-EE42-8BAE-D01086100C11}"/>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1621E55B-89EE-384A-9CC1-E383EA0DFD84}"/>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3887368761"/>
      </p:ext>
    </p:extLst>
  </p:cSld>
  <p:clrMapOvr>
    <a:masterClrMapping/>
  </p:clrMapOvr>
  <p:hf hd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966B6F-BBC2-844C-B01E-765D2882C7D7}"/>
              </a:ext>
            </a:extLst>
          </p:cNvPr>
          <p:cNvSpPr/>
          <p:nvPr userDrawn="1"/>
        </p:nvSpPr>
        <p:spPr>
          <a:xfrm>
            <a:off x="0" y="5266944"/>
            <a:ext cx="12192000" cy="1591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49091" y="274638"/>
            <a:ext cx="11281464" cy="685994"/>
          </a:xfrm>
        </p:spPr>
        <p:txBody>
          <a:bodyPr>
            <a:noAutofit/>
          </a:bodyPr>
          <a:lstStyle>
            <a:lvl1pPr>
              <a:defRPr sz="3400" cap="none" baseline="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FD43A74D-B81A-EE42-8BAE-D01086100C11}"/>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1621E55B-89EE-384A-9CC1-E383EA0DFD84}"/>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85272403"/>
      </p:ext>
    </p:extLst>
  </p:cSld>
  <p:clrMapOvr>
    <a:masterClrMapping/>
  </p:clrMapOvr>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46211" y="3097646"/>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46211" y="1597458"/>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F1E7B9AE-9D54-E94B-B7D1-14D719A4DC52}"/>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7" name="Slide Number Placeholder 5">
            <a:extLst>
              <a:ext uri="{FF2B5EF4-FFF2-40B4-BE49-F238E27FC236}">
                <a16:creationId xmlns:a16="http://schemas.microsoft.com/office/drawing/2014/main" id="{AAD92CF3-3C7A-144B-81AC-BEC6A3E17FC3}"/>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3067159800"/>
      </p:ext>
    </p:extLst>
  </p:cSld>
  <p:clrMapOvr>
    <a:masterClrMapping/>
  </p:clrMapOvr>
  <p:hf hd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61443" y="1178560"/>
            <a:ext cx="5384800" cy="471880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45757" y="1178560"/>
            <a:ext cx="5384800" cy="471880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3">
            <a:extLst>
              <a:ext uri="{FF2B5EF4-FFF2-40B4-BE49-F238E27FC236}">
                <a16:creationId xmlns:a16="http://schemas.microsoft.com/office/drawing/2014/main" id="{855C4137-9E73-5843-86A1-C7DDF4399DE4}"/>
              </a:ext>
            </a:extLst>
          </p:cNvPr>
          <p:cNvSpPr>
            <a:spLocks noGrp="1"/>
          </p:cNvSpPr>
          <p:nvPr>
            <p:ph type="dt" sz="half" idx="10"/>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2F74E081-A768-A74A-AA3B-B9D5F804522C}"/>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4058363877"/>
      </p:ext>
    </p:extLst>
  </p:cSld>
  <p:clrMapOvr>
    <a:masterClrMapping/>
  </p:clrMapOvr>
  <p:hf hd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325308" y="1178560"/>
            <a:ext cx="3521062" cy="471880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8209494" y="1178560"/>
            <a:ext cx="3521062" cy="471880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3">
            <a:extLst>
              <a:ext uri="{FF2B5EF4-FFF2-40B4-BE49-F238E27FC236}">
                <a16:creationId xmlns:a16="http://schemas.microsoft.com/office/drawing/2014/main" id="{855C4137-9E73-5843-86A1-C7DDF4399DE4}"/>
              </a:ext>
            </a:extLst>
          </p:cNvPr>
          <p:cNvSpPr>
            <a:spLocks noGrp="1"/>
          </p:cNvSpPr>
          <p:nvPr>
            <p:ph type="dt" sz="half" idx="10"/>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2F74E081-A768-A74A-AA3B-B9D5F804522C}"/>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
        <p:nvSpPr>
          <p:cNvPr id="7" name="Content Placeholder 2">
            <a:extLst>
              <a:ext uri="{FF2B5EF4-FFF2-40B4-BE49-F238E27FC236}">
                <a16:creationId xmlns:a16="http://schemas.microsoft.com/office/drawing/2014/main" id="{ADD9BEF3-5590-8844-AB0B-3DFE3A814884}"/>
              </a:ext>
            </a:extLst>
          </p:cNvPr>
          <p:cNvSpPr>
            <a:spLocks noGrp="1"/>
          </p:cNvSpPr>
          <p:nvPr>
            <p:ph sz="half" idx="11"/>
          </p:nvPr>
        </p:nvSpPr>
        <p:spPr>
          <a:xfrm>
            <a:off x="461444" y="1178560"/>
            <a:ext cx="3521062" cy="471880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6996948"/>
      </p:ext>
    </p:extLst>
  </p:cSld>
  <p:clrMapOvr>
    <a:masterClrMapping/>
  </p:clrMapOvr>
  <p:hf hd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1283" y="274638"/>
            <a:ext cx="3521062" cy="685995"/>
          </a:xfrm>
        </p:spPr>
        <p:txBody>
          <a:bodyPr/>
          <a:lstStyle/>
          <a:p>
            <a:r>
              <a:rPr lang="en-US"/>
              <a:t>Click to edit Master title style</a:t>
            </a:r>
          </a:p>
        </p:txBody>
      </p:sp>
      <p:sp>
        <p:nvSpPr>
          <p:cNvPr id="3" name="Content Placeholder 2"/>
          <p:cNvSpPr>
            <a:spLocks noGrp="1"/>
          </p:cNvSpPr>
          <p:nvPr>
            <p:ph sz="half" idx="1"/>
          </p:nvPr>
        </p:nvSpPr>
        <p:spPr>
          <a:xfrm>
            <a:off x="4325308" y="274638"/>
            <a:ext cx="3521062" cy="56227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8209494" y="274638"/>
            <a:ext cx="3521062" cy="56227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3">
            <a:extLst>
              <a:ext uri="{FF2B5EF4-FFF2-40B4-BE49-F238E27FC236}">
                <a16:creationId xmlns:a16="http://schemas.microsoft.com/office/drawing/2014/main" id="{855C4137-9E73-5843-86A1-C7DDF4399DE4}"/>
              </a:ext>
            </a:extLst>
          </p:cNvPr>
          <p:cNvSpPr>
            <a:spLocks noGrp="1"/>
          </p:cNvSpPr>
          <p:nvPr>
            <p:ph type="dt" sz="half" idx="10"/>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2F74E081-A768-A74A-AA3B-B9D5F804522C}"/>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1614132707"/>
      </p:ext>
    </p:extLst>
  </p:cSld>
  <p:clrMapOvr>
    <a:masterClrMapping/>
  </p:clrMapOvr>
  <p:hf hd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61444" y="1150973"/>
            <a:ext cx="5535074" cy="535587"/>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61444" y="1790734"/>
            <a:ext cx="5535074" cy="41122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150973"/>
            <a:ext cx="5535074" cy="535587"/>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1790734"/>
            <a:ext cx="5535074" cy="41122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AA1B8BF9-A714-0644-AD55-D7D69AFF96AB}"/>
              </a:ext>
            </a:extLst>
          </p:cNvPr>
          <p:cNvSpPr>
            <a:spLocks noGrp="1"/>
          </p:cNvSpPr>
          <p:nvPr>
            <p:ph type="dt" sz="half" idx="10"/>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11" name="Slide Number Placeholder 5">
            <a:extLst>
              <a:ext uri="{FF2B5EF4-FFF2-40B4-BE49-F238E27FC236}">
                <a16:creationId xmlns:a16="http://schemas.microsoft.com/office/drawing/2014/main" id="{6BF15111-3BAB-0C40-BC52-D9C46D7D2777}"/>
              </a:ext>
            </a:extLst>
          </p:cNvPr>
          <p:cNvSpPr>
            <a:spLocks noGrp="1"/>
          </p:cNvSpPr>
          <p:nvPr>
            <p:ph type="sldNum" sz="quarter" idx="11"/>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83232618"/>
      </p:ext>
    </p:extLst>
  </p:cSld>
  <p:clrMapOvr>
    <a:masterClrMapping/>
  </p:clrMapOvr>
  <p:hf hd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a:extLst>
              <a:ext uri="{FF2B5EF4-FFF2-40B4-BE49-F238E27FC236}">
                <a16:creationId xmlns:a16="http://schemas.microsoft.com/office/drawing/2014/main" id="{01D7EF15-53F0-5843-A65B-68C237FB8453}"/>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7" name="Slide Number Placeholder 5">
            <a:extLst>
              <a:ext uri="{FF2B5EF4-FFF2-40B4-BE49-F238E27FC236}">
                <a16:creationId xmlns:a16="http://schemas.microsoft.com/office/drawing/2014/main" id="{05AD499F-7F63-9C4E-A9E9-2CA577E52816}"/>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3974488771"/>
      </p:ext>
    </p:extLst>
  </p:cSld>
  <p:clrMapOvr>
    <a:masterClrMapping/>
  </p:clrMapOvr>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a:extLst>
              <a:ext uri="{FF2B5EF4-FFF2-40B4-BE49-F238E27FC236}">
                <a16:creationId xmlns:a16="http://schemas.microsoft.com/office/drawing/2014/main" id="{B5B396E6-1F13-974A-8686-F769B9C65EE1}"/>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6" name="Slide Number Placeholder 5">
            <a:extLst>
              <a:ext uri="{FF2B5EF4-FFF2-40B4-BE49-F238E27FC236}">
                <a16:creationId xmlns:a16="http://schemas.microsoft.com/office/drawing/2014/main" id="{95F18FF0-8EB8-BB47-A741-F0071447FE6E}"/>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639196673"/>
      </p:ext>
    </p:extLst>
  </p:cSld>
  <p:clrMapOvr>
    <a:masterClrMapping/>
  </p:clrMapOvr>
  <p:hf hd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4163485" cy="1162050"/>
          </a:xfrm>
        </p:spPr>
        <p:txBody>
          <a:bodyPr anchor="b">
            <a:noAutofit/>
          </a:bodyPr>
          <a:lstStyle>
            <a:lvl1pPr algn="l">
              <a:defRPr sz="3600" b="1"/>
            </a:lvl1pPr>
          </a:lstStyle>
          <a:p>
            <a:r>
              <a:rPr lang="en-US"/>
              <a:t>Click to edit Master title style</a:t>
            </a:r>
          </a:p>
        </p:txBody>
      </p:sp>
      <p:sp>
        <p:nvSpPr>
          <p:cNvPr id="3" name="Content Placeholder 2"/>
          <p:cNvSpPr>
            <a:spLocks noGrp="1"/>
          </p:cNvSpPr>
          <p:nvPr>
            <p:ph idx="1"/>
          </p:nvPr>
        </p:nvSpPr>
        <p:spPr>
          <a:xfrm>
            <a:off x="4766733" y="273050"/>
            <a:ext cx="6968067" cy="5883909"/>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1"/>
            <a:ext cx="4163485" cy="443144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3">
            <a:extLst>
              <a:ext uri="{FF2B5EF4-FFF2-40B4-BE49-F238E27FC236}">
                <a16:creationId xmlns:a16="http://schemas.microsoft.com/office/drawing/2014/main" id="{FF72B1C8-711B-A243-B872-F560F7AF3175}"/>
              </a:ext>
            </a:extLst>
          </p:cNvPr>
          <p:cNvSpPr>
            <a:spLocks noGrp="1"/>
          </p:cNvSpPr>
          <p:nvPr>
            <p:ph type="dt" sz="half" idx="10"/>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795ECE78-E3B4-9D43-ACEE-75968368B505}"/>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139386490"/>
      </p:ext>
    </p:extLst>
  </p:cSld>
  <p:clrMapOvr>
    <a:masterClrMapping/>
  </p:clrMapOvr>
  <p:hf hdr="0" dt="0"/>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p:cNvSpPr>
            <a:spLocks noGrp="1"/>
          </p:cNvSpPr>
          <p:nvPr>
            <p:ph type="body" sz="half" idx="2"/>
          </p:nvPr>
        </p:nvSpPr>
        <p:spPr>
          <a:xfrm>
            <a:off x="2389717" y="5367339"/>
            <a:ext cx="7315200" cy="5813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3">
            <a:extLst>
              <a:ext uri="{FF2B5EF4-FFF2-40B4-BE49-F238E27FC236}">
                <a16:creationId xmlns:a16="http://schemas.microsoft.com/office/drawing/2014/main" id="{787ED12D-775A-8742-878E-2CE0CD4EBE7C}"/>
              </a:ext>
            </a:extLst>
          </p:cNvPr>
          <p:cNvSpPr>
            <a:spLocks noGrp="1"/>
          </p:cNvSpPr>
          <p:nvPr>
            <p:ph type="dt" sz="half" idx="10"/>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8" name="Slide Number Placeholder 5">
            <a:extLst>
              <a:ext uri="{FF2B5EF4-FFF2-40B4-BE49-F238E27FC236}">
                <a16:creationId xmlns:a16="http://schemas.microsoft.com/office/drawing/2014/main" id="{83DAF550-4764-8145-8466-DDE89E3FCCBE}"/>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2029029172"/>
      </p:ext>
    </p:extLst>
  </p:cSld>
  <p:clrMapOvr>
    <a:masterClrMapping/>
  </p:clrMapOvr>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EBCF0276-FE0E-0A41-ADFD-17D8A91AD218}"/>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8" name="Slide Number Placeholder 5">
            <a:extLst>
              <a:ext uri="{FF2B5EF4-FFF2-40B4-BE49-F238E27FC236}">
                <a16:creationId xmlns:a16="http://schemas.microsoft.com/office/drawing/2014/main" id="{06A9CD38-6D1E-7449-A578-DDBB7983DB51}"/>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1959300369"/>
      </p:ext>
    </p:extLst>
  </p:cSld>
  <p:clrMapOvr>
    <a:masterClrMapping/>
  </p:clrMapOvr>
  <p:hf hd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84081" y="274640"/>
            <a:ext cx="1972962" cy="561245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34957" y="274639"/>
            <a:ext cx="9176403" cy="561245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450D2720-B26D-454B-84CC-EF39771DE61D}"/>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8" name="Slide Number Placeholder 5">
            <a:extLst>
              <a:ext uri="{FF2B5EF4-FFF2-40B4-BE49-F238E27FC236}">
                <a16:creationId xmlns:a16="http://schemas.microsoft.com/office/drawing/2014/main" id="{946CCFF7-9E2A-0447-9F38-5B515E80AB8F}"/>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820569724"/>
      </p:ext>
    </p:extLst>
  </p:cSld>
  <p:clrMapOvr>
    <a:masterClrMapping/>
  </p:clrMapOvr>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2_Title Slide">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469557" y="1117600"/>
            <a:ext cx="11232291" cy="4820863"/>
          </a:xfrm>
        </p:spPr>
        <p:txBody>
          <a:bodyPr/>
          <a:lstStyle>
            <a:lvl1pPr>
              <a:buClr>
                <a:schemeClr val="tx2">
                  <a:lumMod val="20000"/>
                  <a:lumOff val="80000"/>
                </a:schemeClr>
              </a:buClr>
              <a:defRPr/>
            </a:lvl1pPr>
            <a:lvl2pPr>
              <a:buClr>
                <a:schemeClr val="tx2">
                  <a:lumMod val="20000"/>
                  <a:lumOff val="80000"/>
                </a:schemeClr>
              </a:buClr>
              <a:defRPr/>
            </a:lvl2pPr>
            <a:lvl3pPr>
              <a:buClr>
                <a:schemeClr val="tx2">
                  <a:lumMod val="20000"/>
                  <a:lumOff val="80000"/>
                </a:schemeClr>
              </a:buClr>
              <a:defRPr/>
            </a:lvl3pPr>
            <a:lvl4pPr>
              <a:buClr>
                <a:schemeClr val="tx2">
                  <a:lumMod val="20000"/>
                  <a:lumOff val="80000"/>
                </a:schemeClr>
              </a:buClr>
              <a:defRPr/>
            </a:lvl4pPr>
            <a:lvl5pPr>
              <a:buClr>
                <a:schemeClr val="tx2">
                  <a:lumMod val="20000"/>
                  <a:lumOff val="80000"/>
                </a:schemeClr>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ctrTitle"/>
          </p:nvPr>
        </p:nvSpPr>
        <p:spPr>
          <a:xfrm>
            <a:off x="441781" y="251723"/>
            <a:ext cx="11232291" cy="675857"/>
          </a:xfrm>
        </p:spPr>
        <p:txBody>
          <a:bodyPr/>
          <a:lstStyle>
            <a:lvl1pPr algn="l">
              <a:defRPr/>
            </a:lvl1pPr>
          </a:lstStyle>
          <a:p>
            <a:r>
              <a:rPr lang="en-US"/>
              <a:t>Click to edit Master title style</a:t>
            </a:r>
          </a:p>
        </p:txBody>
      </p:sp>
      <p:sp>
        <p:nvSpPr>
          <p:cNvPr id="7" name="Date Placeholder 3">
            <a:extLst>
              <a:ext uri="{FF2B5EF4-FFF2-40B4-BE49-F238E27FC236}">
                <a16:creationId xmlns:a16="http://schemas.microsoft.com/office/drawing/2014/main" id="{EB349F9D-06D8-5443-8A04-8F16B2EBC46B}"/>
              </a:ext>
            </a:extLst>
          </p:cNvPr>
          <p:cNvSpPr>
            <a:spLocks noGrp="1"/>
          </p:cNvSpPr>
          <p:nvPr>
            <p:ph type="dt" sz="half" idx="2"/>
          </p:nvPr>
        </p:nvSpPr>
        <p:spPr>
          <a:xfrm>
            <a:off x="6486094" y="6312628"/>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9" name="Slide Number Placeholder 5">
            <a:extLst>
              <a:ext uri="{FF2B5EF4-FFF2-40B4-BE49-F238E27FC236}">
                <a16:creationId xmlns:a16="http://schemas.microsoft.com/office/drawing/2014/main" id="{36F8BCCE-7AFD-134B-8182-F8A40E66C61F}"/>
              </a:ext>
            </a:extLst>
          </p:cNvPr>
          <p:cNvSpPr>
            <a:spLocks noGrp="1"/>
          </p:cNvSpPr>
          <p:nvPr>
            <p:ph type="sldNum" sz="quarter" idx="4"/>
          </p:nvPr>
        </p:nvSpPr>
        <p:spPr>
          <a:xfrm>
            <a:off x="5846597" y="6312628"/>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spTree>
    <p:extLst>
      <p:ext uri="{BB962C8B-B14F-4D97-AF65-F5344CB8AC3E}">
        <p14:creationId xmlns:p14="http://schemas.microsoft.com/office/powerpoint/2010/main" val="768936361"/>
      </p:ext>
    </p:extLst>
  </p:cSld>
  <p:clrMapOvr>
    <a:masterClrMapping/>
  </p:clrMapOvr>
  <p:transition spd="med" advClick="0"/>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emf"/><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image" Target="../media/image1.emf"/><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theme" Target="../theme/theme2.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2.emf"/><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ight Triangle 8">
            <a:extLst>
              <a:ext uri="{FF2B5EF4-FFF2-40B4-BE49-F238E27FC236}">
                <a16:creationId xmlns:a16="http://schemas.microsoft.com/office/drawing/2014/main" id="{4BC017DF-A407-CD47-A5A3-F311B6DBC780}"/>
              </a:ext>
            </a:extLst>
          </p:cNvPr>
          <p:cNvSpPr/>
          <p:nvPr userDrawn="1"/>
        </p:nvSpPr>
        <p:spPr>
          <a:xfrm>
            <a:off x="0" y="5466080"/>
            <a:ext cx="5019040" cy="1391920"/>
          </a:xfrm>
          <a:prstGeom prst="rtTriangle">
            <a:avLst/>
          </a:prstGeom>
          <a:gradFill>
            <a:gsLst>
              <a:gs pos="0">
                <a:schemeClr val="tx2"/>
              </a:gs>
              <a:gs pos="74000">
                <a:schemeClr val="accent3"/>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6FE1C1D-69D6-3146-8816-CFD96D75A20D}"/>
              </a:ext>
            </a:extLst>
          </p:cNvPr>
          <p:cNvPicPr>
            <a:picLocks noChangeAspect="1"/>
          </p:cNvPicPr>
          <p:nvPr userDrawn="1"/>
        </p:nvPicPr>
        <p:blipFill>
          <a:blip r:embed="rId20" cstate="screen">
            <a:extLst>
              <a:ext uri="{28A0092B-C50C-407E-A947-70E740481C1C}">
                <a14:useLocalDpi xmlns:a14="http://schemas.microsoft.com/office/drawing/2010/main"/>
              </a:ext>
            </a:extLst>
          </a:blip>
          <a:stretch>
            <a:fillRect/>
          </a:stretch>
        </p:blipFill>
        <p:spPr>
          <a:xfrm>
            <a:off x="10073408" y="6361592"/>
            <a:ext cx="1667308" cy="219456"/>
          </a:xfrm>
          <a:prstGeom prst="rect">
            <a:avLst/>
          </a:prstGeom>
        </p:spPr>
      </p:pic>
      <p:sp>
        <p:nvSpPr>
          <p:cNvPr id="2" name="Title Placeholder 1"/>
          <p:cNvSpPr>
            <a:spLocks noGrp="1"/>
          </p:cNvSpPr>
          <p:nvPr>
            <p:ph type="title"/>
          </p:nvPr>
        </p:nvSpPr>
        <p:spPr>
          <a:xfrm>
            <a:off x="451283" y="274638"/>
            <a:ext cx="11269113" cy="685995"/>
          </a:xfrm>
          <a:prstGeom prst="rect">
            <a:avLst/>
          </a:prstGeom>
        </p:spPr>
        <p:txBody>
          <a:bodyPr vert="horz" lIns="91440" tIns="45720" rIns="91440" bIns="45720" rtlCol="0" anchor="t" anchorCtr="0">
            <a:normAutofit/>
          </a:bodyPr>
          <a:lstStyle/>
          <a:p>
            <a:r>
              <a:rPr lang="en-US"/>
              <a:t>Click to edit Master title style</a:t>
            </a:r>
          </a:p>
        </p:txBody>
      </p:sp>
      <p:sp>
        <p:nvSpPr>
          <p:cNvPr id="3" name="Text Placeholder 2"/>
          <p:cNvSpPr>
            <a:spLocks noGrp="1"/>
          </p:cNvSpPr>
          <p:nvPr>
            <p:ph type="body" idx="1"/>
          </p:nvPr>
        </p:nvSpPr>
        <p:spPr>
          <a:xfrm>
            <a:off x="459252" y="1178560"/>
            <a:ext cx="11281464" cy="470864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486094" y="6330916"/>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6" name="Slide Number Placeholder 5"/>
          <p:cNvSpPr>
            <a:spLocks noGrp="1"/>
          </p:cNvSpPr>
          <p:nvPr>
            <p:ph type="sldNum" sz="quarter" idx="4"/>
          </p:nvPr>
        </p:nvSpPr>
        <p:spPr>
          <a:xfrm>
            <a:off x="5846597" y="6330916"/>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pic>
        <p:nvPicPr>
          <p:cNvPr id="5" name="Picture 4">
            <a:extLst>
              <a:ext uri="{FF2B5EF4-FFF2-40B4-BE49-F238E27FC236}">
                <a16:creationId xmlns:a16="http://schemas.microsoft.com/office/drawing/2014/main" id="{EA4F75DD-9575-AB4C-8610-942B34CE5952}"/>
              </a:ext>
            </a:extLst>
          </p:cNvPr>
          <p:cNvPicPr>
            <a:picLocks noChangeAspect="1"/>
          </p:cNvPicPr>
          <p:nvPr userDrawn="1"/>
        </p:nvPicPr>
        <p:blipFill>
          <a:blip r:embed="rId21"/>
          <a:stretch>
            <a:fillRect/>
          </a:stretch>
        </p:blipFill>
        <p:spPr>
          <a:xfrm>
            <a:off x="451283" y="5976048"/>
            <a:ext cx="1567709" cy="612592"/>
          </a:xfrm>
          <a:prstGeom prst="rect">
            <a:avLst/>
          </a:prstGeom>
        </p:spPr>
      </p:pic>
    </p:spTree>
    <p:extLst>
      <p:ext uri="{BB962C8B-B14F-4D97-AF65-F5344CB8AC3E}">
        <p14:creationId xmlns:p14="http://schemas.microsoft.com/office/powerpoint/2010/main" val="750025676"/>
      </p:ext>
    </p:extLst>
  </p:cSld>
  <p:clrMap bg1="lt1" tx1="dk1" bg2="lt2" tx2="dk2" accent1="accent1" accent2="accent2" accent3="accent3" accent4="accent4" accent5="accent5" accent6="accent6" hlink="hlink" folHlink="folHlink"/>
  <p:sldLayoutIdLst>
    <p:sldLayoutId id="2147483667" r:id="rId1"/>
    <p:sldLayoutId id="2147483679" r:id="rId2"/>
    <p:sldLayoutId id="2147483668" r:id="rId3"/>
    <p:sldLayoutId id="2147483680" r:id="rId4"/>
    <p:sldLayoutId id="2147483669" r:id="rId5"/>
    <p:sldLayoutId id="2147483670" r:id="rId6"/>
    <p:sldLayoutId id="2147483681" r:id="rId7"/>
    <p:sldLayoutId id="2147483682"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84" r:id="rId17"/>
    <p:sldLayoutId id="2147483697" r:id="rId18"/>
  </p:sldLayoutIdLst>
  <p:hf hdr="0" ftr="0" dt="0"/>
  <p:txStyles>
    <p:titleStyle>
      <a:lvl1pPr algn="l" defTabSz="914400" rtl="0" eaLnBrk="1" latinLnBrk="0" hangingPunct="1">
        <a:spcBef>
          <a:spcPct val="0"/>
        </a:spcBef>
        <a:buNone/>
        <a:defRPr sz="3400" b="1" i="0" kern="1200">
          <a:solidFill>
            <a:schemeClr val="tx2"/>
          </a:solidFill>
          <a:latin typeface="Avenir Heavy" panose="02000503020000020003" pitchFamily="2" charset="0"/>
          <a:ea typeface="+mj-ea"/>
          <a:cs typeface="Arial" pitchFamily="34" charset="0"/>
        </a:defRPr>
      </a:lvl1pPr>
    </p:titleStyle>
    <p:bodyStyle>
      <a:lvl1pPr marL="342900" indent="-342900" algn="l" defTabSz="914400" rtl="0" eaLnBrk="1" latinLnBrk="0" hangingPunct="1">
        <a:spcBef>
          <a:spcPct val="20000"/>
        </a:spcBef>
        <a:buClr>
          <a:schemeClr val="tx2"/>
        </a:buClr>
        <a:buSzPct val="100000"/>
        <a:buFont typeface="Arial" pitchFamily="34" charset="0"/>
        <a:buChar char="»"/>
        <a:defRPr sz="2800" kern="1200">
          <a:solidFill>
            <a:schemeClr val="tx1"/>
          </a:solidFill>
          <a:latin typeface="Avenir Book" panose="02000503020000020003" pitchFamily="2" charset="0"/>
          <a:ea typeface="+mn-ea"/>
          <a:cs typeface="Arial" pitchFamily="34" charset="0"/>
        </a:defRPr>
      </a:lvl1pPr>
      <a:lvl2pPr marL="742950" indent="-285750" algn="l" defTabSz="914400" rtl="0" eaLnBrk="1" latinLnBrk="0" hangingPunct="1">
        <a:spcBef>
          <a:spcPct val="20000"/>
        </a:spcBef>
        <a:buClr>
          <a:schemeClr val="tx2"/>
        </a:buClr>
        <a:buFont typeface="Wingdings" pitchFamily="2" charset="2"/>
        <a:buChar char="§"/>
        <a:defRPr sz="2400" kern="1200">
          <a:solidFill>
            <a:schemeClr val="tx1"/>
          </a:solidFill>
          <a:latin typeface="Avenir Book" panose="02000503020000020003" pitchFamily="2" charset="0"/>
          <a:ea typeface="+mn-ea"/>
          <a:cs typeface="Arial" pitchFamily="34" charset="0"/>
        </a:defRPr>
      </a:lvl2pPr>
      <a:lvl3pPr marL="1143000" indent="-228600" algn="l" defTabSz="914400" rtl="0" eaLnBrk="1" latinLnBrk="0" hangingPunct="1">
        <a:spcBef>
          <a:spcPct val="20000"/>
        </a:spcBef>
        <a:buClr>
          <a:schemeClr val="tx2"/>
        </a:buClr>
        <a:buFont typeface="Arial" pitchFamily="34" charset="0"/>
        <a:buChar char="•"/>
        <a:defRPr sz="2000" kern="1200">
          <a:solidFill>
            <a:schemeClr val="tx1"/>
          </a:solidFill>
          <a:latin typeface="Avenir Book" panose="02000503020000020003" pitchFamily="2" charset="0"/>
          <a:ea typeface="+mn-ea"/>
          <a:cs typeface="Arial" pitchFamily="34" charset="0"/>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4pPr>
      <a:lvl5pPr marL="20574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ight Triangle 8">
            <a:extLst>
              <a:ext uri="{FF2B5EF4-FFF2-40B4-BE49-F238E27FC236}">
                <a16:creationId xmlns:a16="http://schemas.microsoft.com/office/drawing/2014/main" id="{4BC017DF-A407-CD47-A5A3-F311B6DBC780}"/>
              </a:ext>
            </a:extLst>
          </p:cNvPr>
          <p:cNvSpPr/>
          <p:nvPr userDrawn="1"/>
        </p:nvSpPr>
        <p:spPr>
          <a:xfrm>
            <a:off x="0" y="5466080"/>
            <a:ext cx="5019040" cy="1391920"/>
          </a:xfrm>
          <a:prstGeom prst="rtTriangle">
            <a:avLst/>
          </a:prstGeom>
          <a:gradFill>
            <a:gsLst>
              <a:gs pos="0">
                <a:schemeClr val="tx2"/>
              </a:gs>
              <a:gs pos="74000">
                <a:schemeClr val="accent3"/>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6FE1C1D-69D6-3146-8816-CFD96D75A20D}"/>
              </a:ext>
            </a:extLst>
          </p:cNvPr>
          <p:cNvPicPr>
            <a:picLocks noChangeAspect="1"/>
          </p:cNvPicPr>
          <p:nvPr userDrawn="1"/>
        </p:nvPicPr>
        <p:blipFill>
          <a:blip r:embed="rId18" cstate="screen">
            <a:extLst>
              <a:ext uri="{28A0092B-C50C-407E-A947-70E740481C1C}">
                <a14:useLocalDpi xmlns:a14="http://schemas.microsoft.com/office/drawing/2010/main"/>
              </a:ext>
            </a:extLst>
          </a:blip>
          <a:stretch>
            <a:fillRect/>
          </a:stretch>
        </p:blipFill>
        <p:spPr>
          <a:xfrm>
            <a:off x="10073408" y="6361592"/>
            <a:ext cx="1667308" cy="219456"/>
          </a:xfrm>
          <a:prstGeom prst="rect">
            <a:avLst/>
          </a:prstGeom>
        </p:spPr>
      </p:pic>
      <p:sp>
        <p:nvSpPr>
          <p:cNvPr id="2" name="Title Placeholder 1"/>
          <p:cNvSpPr>
            <a:spLocks noGrp="1"/>
          </p:cNvSpPr>
          <p:nvPr>
            <p:ph type="title"/>
          </p:nvPr>
        </p:nvSpPr>
        <p:spPr>
          <a:xfrm>
            <a:off x="451283" y="274638"/>
            <a:ext cx="11269113" cy="685995"/>
          </a:xfrm>
          <a:prstGeom prst="rect">
            <a:avLst/>
          </a:prstGeom>
        </p:spPr>
        <p:txBody>
          <a:bodyPr vert="horz" lIns="91440" tIns="45720" rIns="91440" bIns="45720" rtlCol="0" anchor="t" anchorCtr="0">
            <a:normAutofit/>
          </a:bodyPr>
          <a:lstStyle/>
          <a:p>
            <a:r>
              <a:rPr lang="en-US"/>
              <a:t>Click to edit Master title style</a:t>
            </a:r>
          </a:p>
        </p:txBody>
      </p:sp>
      <p:sp>
        <p:nvSpPr>
          <p:cNvPr id="3" name="Text Placeholder 2"/>
          <p:cNvSpPr>
            <a:spLocks noGrp="1"/>
          </p:cNvSpPr>
          <p:nvPr>
            <p:ph type="body" idx="1"/>
          </p:nvPr>
        </p:nvSpPr>
        <p:spPr>
          <a:xfrm>
            <a:off x="459252" y="1178560"/>
            <a:ext cx="11281464" cy="470864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486094" y="6330916"/>
            <a:ext cx="793897"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2AFBE28D-E060-1342-8D29-A6F11481AFD4}" type="datetime1">
              <a:rPr lang="en-US" smtClean="0"/>
              <a:pPr/>
              <a:t>4/16/2025</a:t>
            </a:fld>
            <a:endParaRPr lang="en-US"/>
          </a:p>
        </p:txBody>
      </p:sp>
      <p:sp>
        <p:nvSpPr>
          <p:cNvPr id="6" name="Slide Number Placeholder 5"/>
          <p:cNvSpPr>
            <a:spLocks noGrp="1"/>
          </p:cNvSpPr>
          <p:nvPr>
            <p:ph type="sldNum" sz="quarter" idx="4"/>
          </p:nvPr>
        </p:nvSpPr>
        <p:spPr>
          <a:xfrm>
            <a:off x="5846597" y="6330916"/>
            <a:ext cx="498806" cy="269738"/>
          </a:xfrm>
          <a:prstGeom prst="rect">
            <a:avLst/>
          </a:prstGeom>
        </p:spPr>
        <p:txBody>
          <a:bodyPr vert="horz" lIns="91440" tIns="45720" rIns="91440" bIns="45720" rtlCol="0" anchor="ctr"/>
          <a:lstStyle>
            <a:lvl1pPr algn="ctr">
              <a:defRPr sz="1200">
                <a:solidFill>
                  <a:schemeClr val="tx2"/>
                </a:solidFill>
                <a:latin typeface="Arial" pitchFamily="34" charset="0"/>
                <a:cs typeface="Arial" pitchFamily="34" charset="0"/>
              </a:defRPr>
            </a:lvl1pPr>
          </a:lstStyle>
          <a:p>
            <a:fld id="{72410227-0A74-4DD0-97A1-EFCFB8B7378B}" type="slidenum">
              <a:rPr lang="en-US" smtClean="0"/>
              <a:pPr/>
              <a:t>‹#›</a:t>
            </a:fld>
            <a:endParaRPr lang="en-US"/>
          </a:p>
        </p:txBody>
      </p:sp>
      <p:pic>
        <p:nvPicPr>
          <p:cNvPr id="5" name="Picture 4">
            <a:extLst>
              <a:ext uri="{FF2B5EF4-FFF2-40B4-BE49-F238E27FC236}">
                <a16:creationId xmlns:a16="http://schemas.microsoft.com/office/drawing/2014/main" id="{EA4F75DD-9575-AB4C-8610-942B34CE5952}"/>
              </a:ext>
            </a:extLst>
          </p:cNvPr>
          <p:cNvPicPr>
            <a:picLocks noChangeAspect="1"/>
          </p:cNvPicPr>
          <p:nvPr userDrawn="1"/>
        </p:nvPicPr>
        <p:blipFill>
          <a:blip r:embed="rId19"/>
          <a:stretch>
            <a:fillRect/>
          </a:stretch>
        </p:blipFill>
        <p:spPr>
          <a:xfrm>
            <a:off x="451283" y="5976048"/>
            <a:ext cx="1567709" cy="612592"/>
          </a:xfrm>
          <a:prstGeom prst="rect">
            <a:avLst/>
          </a:prstGeom>
        </p:spPr>
      </p:pic>
    </p:spTree>
    <p:extLst>
      <p:ext uri="{BB962C8B-B14F-4D97-AF65-F5344CB8AC3E}">
        <p14:creationId xmlns:p14="http://schemas.microsoft.com/office/powerpoint/2010/main" val="2024681357"/>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Lst>
  <p:hf hdr="0" dt="0"/>
  <p:txStyles>
    <p:titleStyle>
      <a:lvl1pPr algn="l" defTabSz="914400" rtl="0" eaLnBrk="1" latinLnBrk="0" hangingPunct="1">
        <a:spcBef>
          <a:spcPct val="0"/>
        </a:spcBef>
        <a:buNone/>
        <a:defRPr sz="3400" b="1" i="0" kern="1200">
          <a:solidFill>
            <a:schemeClr val="tx2"/>
          </a:solidFill>
          <a:latin typeface="Avenir Next LT Pro" panose="020B0504020202020204" pitchFamily="34" charset="0"/>
          <a:ea typeface="+mj-ea"/>
          <a:cs typeface="Arial" pitchFamily="34" charset="0"/>
        </a:defRPr>
      </a:lvl1pPr>
    </p:titleStyle>
    <p:bodyStyle>
      <a:lvl1pPr marL="342900" indent="-342900" algn="l" defTabSz="914400" rtl="0" eaLnBrk="1" latinLnBrk="0" hangingPunct="1">
        <a:spcBef>
          <a:spcPct val="20000"/>
        </a:spcBef>
        <a:buClr>
          <a:schemeClr val="tx2"/>
        </a:buClr>
        <a:buSzPct val="100000"/>
        <a:buFont typeface="Arial" pitchFamily="34" charset="0"/>
        <a:buChar char="»"/>
        <a:defRPr sz="2800" kern="1200">
          <a:solidFill>
            <a:schemeClr val="tx1"/>
          </a:solidFill>
          <a:latin typeface="Avenir Book" panose="02000503020000020003" pitchFamily="2" charset="0"/>
          <a:ea typeface="+mn-ea"/>
          <a:cs typeface="Arial" pitchFamily="34" charset="0"/>
        </a:defRPr>
      </a:lvl1pPr>
      <a:lvl2pPr marL="742950" indent="-285750" algn="l" defTabSz="914400" rtl="0" eaLnBrk="1" latinLnBrk="0" hangingPunct="1">
        <a:spcBef>
          <a:spcPct val="20000"/>
        </a:spcBef>
        <a:buClr>
          <a:schemeClr val="tx2"/>
        </a:buClr>
        <a:buFont typeface="Wingdings" pitchFamily="2" charset="2"/>
        <a:buChar char="§"/>
        <a:defRPr sz="2400" kern="1200">
          <a:solidFill>
            <a:schemeClr val="tx1"/>
          </a:solidFill>
          <a:latin typeface="Avenir Book" panose="02000503020000020003" pitchFamily="2" charset="0"/>
          <a:ea typeface="+mn-ea"/>
          <a:cs typeface="Arial" pitchFamily="34" charset="0"/>
        </a:defRPr>
      </a:lvl2pPr>
      <a:lvl3pPr marL="1143000" indent="-228600" algn="l" defTabSz="914400" rtl="0" eaLnBrk="1" latinLnBrk="0" hangingPunct="1">
        <a:spcBef>
          <a:spcPct val="20000"/>
        </a:spcBef>
        <a:buClr>
          <a:schemeClr val="tx2"/>
        </a:buClr>
        <a:buFont typeface="Arial" pitchFamily="34" charset="0"/>
        <a:buChar char="•"/>
        <a:defRPr sz="2000" kern="1200">
          <a:solidFill>
            <a:schemeClr val="tx1"/>
          </a:solidFill>
          <a:latin typeface="Avenir Book" panose="02000503020000020003" pitchFamily="2" charset="0"/>
          <a:ea typeface="+mn-ea"/>
          <a:cs typeface="Arial" pitchFamily="34" charset="0"/>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4pPr>
      <a:lvl5pPr marL="20574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diagramLayout" Target="../diagrams/layout2.xml"/><Relationship Id="rId7" Type="http://schemas.openxmlformats.org/officeDocument/2006/relationships/image" Target="../media/image16.png"/><Relationship Id="rId2" Type="http://schemas.openxmlformats.org/officeDocument/2006/relationships/diagramData" Target="../diagrams/data2.xml"/><Relationship Id="rId1" Type="http://schemas.openxmlformats.org/officeDocument/2006/relationships/slideLayout" Target="../slideLayouts/slideLayout21.xml"/><Relationship Id="rId6" Type="http://schemas.microsoft.com/office/2007/relationships/diagramDrawing" Target="../diagrams/drawing2.xml"/><Relationship Id="rId5" Type="http://schemas.openxmlformats.org/officeDocument/2006/relationships/diagramColors" Target="../diagrams/colors2.xml"/><Relationship Id="rId10" Type="http://schemas.openxmlformats.org/officeDocument/2006/relationships/image" Target="../media/image19.jpeg"/><Relationship Id="rId4" Type="http://schemas.openxmlformats.org/officeDocument/2006/relationships/diagramQuickStyle" Target="../diagrams/quickStyle2.xml"/><Relationship Id="rId9" Type="http://schemas.openxmlformats.org/officeDocument/2006/relationships/image" Target="../media/image1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7346B46-EF9A-6643-B1B4-33FB7E2E9B9E}"/>
              </a:ext>
            </a:extLst>
          </p:cNvPr>
          <p:cNvSpPr>
            <a:spLocks noGrp="1"/>
          </p:cNvSpPr>
          <p:nvPr>
            <p:ph type="ctrTitle"/>
          </p:nvPr>
        </p:nvSpPr>
        <p:spPr>
          <a:xfrm>
            <a:off x="7444221" y="2474027"/>
            <a:ext cx="4315388" cy="1661993"/>
          </a:xfrm>
        </p:spPr>
        <p:txBody>
          <a:bodyPr anchor="t"/>
          <a:lstStyle/>
          <a:p>
            <a:r>
              <a:rPr lang="en-US" sz="3600" cap="none">
                <a:latin typeface="Avenir Heavy" panose="02000503020000020003"/>
              </a:rPr>
              <a:t>Overview of the SoCalGas 2024 &amp; 2025 RD&amp;D Research Plan</a:t>
            </a:r>
            <a:endParaRPr lang="en-US" cap="none">
              <a:latin typeface="Avenir Heavy" panose="02000503020000020003"/>
            </a:endParaRPr>
          </a:p>
        </p:txBody>
      </p:sp>
      <p:sp>
        <p:nvSpPr>
          <p:cNvPr id="2" name="TextBox 1">
            <a:extLst>
              <a:ext uri="{FF2B5EF4-FFF2-40B4-BE49-F238E27FC236}">
                <a16:creationId xmlns:a16="http://schemas.microsoft.com/office/drawing/2014/main" id="{F8DF866C-DD57-28E1-42D3-151252F48217}"/>
              </a:ext>
            </a:extLst>
          </p:cNvPr>
          <p:cNvSpPr txBox="1"/>
          <p:nvPr/>
        </p:nvSpPr>
        <p:spPr>
          <a:xfrm>
            <a:off x="7444221" y="4136020"/>
            <a:ext cx="4496142" cy="1323439"/>
          </a:xfrm>
          <a:prstGeom prst="rect">
            <a:avLst/>
          </a:prstGeom>
          <a:noFill/>
        </p:spPr>
        <p:txBody>
          <a:bodyPr wrap="square" rtlCol="0">
            <a:spAutoFit/>
          </a:bodyPr>
          <a:lstStyle/>
          <a:p>
            <a:r>
              <a:rPr lang="en-US" sz="2000" b="1" cap="all" dirty="0">
                <a:solidFill>
                  <a:schemeClr val="tx2"/>
                </a:solidFill>
                <a:latin typeface="Avenir Book" panose="02000503020000020003"/>
                <a:ea typeface="+mj-ea"/>
              </a:rPr>
              <a:t>Presentation to the Disadvantaged Communities Advisory Group (DACAG)</a:t>
            </a:r>
          </a:p>
          <a:p>
            <a:r>
              <a:rPr lang="en-US" sz="2000" dirty="0">
                <a:solidFill>
                  <a:schemeClr val="tx2"/>
                </a:solidFill>
                <a:latin typeface="Avenir Book" panose="02000503020000020003"/>
                <a:ea typeface="+mj-ea"/>
              </a:rPr>
              <a:t>April 18</a:t>
            </a:r>
            <a:r>
              <a:rPr lang="en-US" sz="2000" baseline="30000" dirty="0">
                <a:solidFill>
                  <a:schemeClr val="tx2"/>
                </a:solidFill>
                <a:latin typeface="Avenir Book" panose="02000503020000020003"/>
                <a:ea typeface="+mj-ea"/>
              </a:rPr>
              <a:t>th</a:t>
            </a:r>
            <a:r>
              <a:rPr lang="en-US" sz="2000" dirty="0">
                <a:solidFill>
                  <a:schemeClr val="tx2"/>
                </a:solidFill>
                <a:latin typeface="Avenir Book" panose="02000503020000020003"/>
                <a:ea typeface="+mj-ea"/>
              </a:rPr>
              <a:t>, 2025</a:t>
            </a:r>
          </a:p>
        </p:txBody>
      </p:sp>
    </p:spTree>
    <p:extLst>
      <p:ext uri="{BB962C8B-B14F-4D97-AF65-F5344CB8AC3E}">
        <p14:creationId xmlns:p14="http://schemas.microsoft.com/office/powerpoint/2010/main" val="23491961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0">
            <a:extLst>
              <a:ext uri="{FF2B5EF4-FFF2-40B4-BE49-F238E27FC236}">
                <a16:creationId xmlns:a16="http://schemas.microsoft.com/office/drawing/2014/main" id="{DD4E3C07-8FBA-873B-32FB-0B18BC823520}"/>
              </a:ext>
            </a:extLst>
          </p:cNvPr>
          <p:cNvSpPr>
            <a:spLocks noGrp="1"/>
          </p:cNvSpPr>
          <p:nvPr>
            <p:ph type="title"/>
          </p:nvPr>
        </p:nvSpPr>
        <p:spPr>
          <a:xfrm>
            <a:off x="343072" y="353398"/>
            <a:ext cx="11556485" cy="630472"/>
          </a:xfrm>
        </p:spPr>
        <p:txBody>
          <a:bodyPr>
            <a:noAutofit/>
          </a:bodyPr>
          <a:lstStyle/>
          <a:p>
            <a:r>
              <a:rPr lang="en-US" sz="2800" dirty="0">
                <a:latin typeface="Avenir Heavy" panose="02000503020000020003"/>
              </a:rPr>
              <a:t>SoCalGas Research Development &amp; Demonstration (RD&amp;D) Overview</a:t>
            </a:r>
          </a:p>
        </p:txBody>
      </p:sp>
      <p:grpSp>
        <p:nvGrpSpPr>
          <p:cNvPr id="3" name="Group 2" descr="Text box with SoCalGas RD&amp;D goals and budget">
            <a:extLst>
              <a:ext uri="{FF2B5EF4-FFF2-40B4-BE49-F238E27FC236}">
                <a16:creationId xmlns:a16="http://schemas.microsoft.com/office/drawing/2014/main" id="{8F0617EB-E017-DBF1-F9E9-671BDE4CBFC0}"/>
              </a:ext>
            </a:extLst>
          </p:cNvPr>
          <p:cNvGrpSpPr/>
          <p:nvPr/>
        </p:nvGrpSpPr>
        <p:grpSpPr>
          <a:xfrm>
            <a:off x="325892" y="3699794"/>
            <a:ext cx="11540215" cy="2965134"/>
            <a:chOff x="413813" y="1008921"/>
            <a:chExt cx="11242830" cy="2965134"/>
          </a:xfrm>
        </p:grpSpPr>
        <p:sp>
          <p:nvSpPr>
            <p:cNvPr id="13" name="Rectangle 12">
              <a:extLst>
                <a:ext uri="{FF2B5EF4-FFF2-40B4-BE49-F238E27FC236}">
                  <a16:creationId xmlns:a16="http://schemas.microsoft.com/office/drawing/2014/main" id="{7B4D1E3C-A920-0BF3-13AA-83D451C0D10D}"/>
                </a:ext>
                <a:ext uri="{C183D7F6-B498-43B3-948B-1728B52AA6E4}">
                  <adec:decorative xmlns:adec="http://schemas.microsoft.com/office/drawing/2017/decorative" val="1"/>
                </a:ext>
              </a:extLst>
            </p:cNvPr>
            <p:cNvSpPr/>
            <p:nvPr/>
          </p:nvSpPr>
          <p:spPr>
            <a:xfrm>
              <a:off x="413813" y="1008921"/>
              <a:ext cx="11242830" cy="2965134"/>
            </a:xfrm>
            <a:prstGeom prst="rect">
              <a:avLst/>
            </a:prstGeom>
            <a:solidFill>
              <a:schemeClr val="bg1"/>
            </a:solidFill>
            <a:ln>
              <a:solidFill>
                <a:srgbClr val="0045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F860D5F-B465-286E-11F8-04D34382D899}"/>
                </a:ext>
              </a:extLst>
            </p:cNvPr>
            <p:cNvSpPr txBox="1"/>
            <p:nvPr/>
          </p:nvSpPr>
          <p:spPr>
            <a:xfrm>
              <a:off x="1596983" y="1120311"/>
              <a:ext cx="9912434" cy="2785378"/>
            </a:xfrm>
            <a:prstGeom prst="rect">
              <a:avLst/>
            </a:prstGeom>
            <a:noFill/>
          </p:spPr>
          <p:txBody>
            <a:bodyPr wrap="square" rtlCol="0" anchor="ctr">
              <a:spAutoFit/>
            </a:bodyPr>
            <a:lstStyle/>
            <a:p>
              <a:pPr>
                <a:spcBef>
                  <a:spcPts val="600"/>
                </a:spcBef>
              </a:pPr>
              <a:r>
                <a:rPr lang="en-US" sz="1500" b="1" dirty="0">
                  <a:latin typeface="Avenir Book" panose="02000503020000020003"/>
                </a:rPr>
                <a:t>Goal of SoCalGas RD&amp;D: </a:t>
              </a:r>
              <a:r>
                <a:rPr lang="en-US" sz="1500" dirty="0">
                  <a:latin typeface="Avenir Book" panose="02000503020000020003"/>
                </a:rPr>
                <a:t>Fund research to develop, demonstrate and adopt new technologies that are aligned with state energy policy and benefit our ratepayers by: </a:t>
              </a:r>
            </a:p>
            <a:p>
              <a:pPr marL="800100" lvl="1" indent="-342900">
                <a:spcBef>
                  <a:spcPts val="600"/>
                </a:spcBef>
                <a:buFont typeface="Arial" panose="020B0604020202020204" pitchFamily="34" charset="0"/>
                <a:buChar char="•"/>
              </a:pPr>
              <a:r>
                <a:rPr lang="en-US" sz="1500" dirty="0">
                  <a:latin typeface="Avenir Book" panose="02000503020000020003"/>
                </a:rPr>
                <a:t>Improving energy affordability.</a:t>
              </a:r>
            </a:p>
            <a:p>
              <a:pPr marL="800100" lvl="1" indent="-342900">
                <a:spcBef>
                  <a:spcPts val="600"/>
                </a:spcBef>
                <a:buFont typeface="Arial" panose="020B0604020202020204" pitchFamily="34" charset="0"/>
                <a:buChar char="•"/>
              </a:pPr>
              <a:r>
                <a:rPr lang="en-US" sz="1500" dirty="0">
                  <a:latin typeface="Avenir Book" panose="02000503020000020003"/>
                </a:rPr>
                <a:t>Increasing safety and reliability.</a:t>
              </a:r>
            </a:p>
            <a:p>
              <a:pPr marL="800100" lvl="1" indent="-342900">
                <a:spcBef>
                  <a:spcPts val="600"/>
                </a:spcBef>
                <a:buFont typeface="Arial" panose="020B0604020202020204" pitchFamily="34" charset="0"/>
                <a:buChar char="•"/>
              </a:pPr>
              <a:r>
                <a:rPr lang="en-US" sz="1500" dirty="0">
                  <a:latin typeface="Avenir Book" panose="02000503020000020003"/>
                </a:rPr>
                <a:t>Improving local air quality.</a:t>
              </a:r>
            </a:p>
            <a:p>
              <a:pPr marL="800100" lvl="1" indent="-342900">
                <a:spcBef>
                  <a:spcPts val="600"/>
                </a:spcBef>
                <a:buFont typeface="Arial" panose="020B0604020202020204" pitchFamily="34" charset="0"/>
                <a:buChar char="•"/>
              </a:pPr>
              <a:r>
                <a:rPr lang="en-US" sz="1500" dirty="0">
                  <a:latin typeface="Avenir Book" panose="02000503020000020003"/>
                </a:rPr>
                <a:t>Reducing GHG emissions.</a:t>
              </a:r>
            </a:p>
            <a:p>
              <a:pPr>
                <a:spcBef>
                  <a:spcPts val="1200"/>
                </a:spcBef>
              </a:pPr>
              <a:r>
                <a:rPr lang="en-US" sz="1500" b="1" dirty="0">
                  <a:latin typeface="Avenir Book" panose="02000503020000020003"/>
                </a:rPr>
                <a:t>SoCalGas RD&amp;D Budget: </a:t>
              </a:r>
              <a:r>
                <a:rPr lang="en-US" sz="1500" dirty="0">
                  <a:latin typeface="Avenir Book" panose="02000503020000020003"/>
                </a:rPr>
                <a:t>Funded by gas ratepayers, approved in SoCalGas 2024 General Rate Case (GRC).</a:t>
              </a:r>
              <a:endParaRPr lang="en-US" sz="1500" b="1" dirty="0">
                <a:latin typeface="Avenir Book" panose="02000503020000020003"/>
              </a:endParaRPr>
            </a:p>
            <a:p>
              <a:pPr marL="800100" lvl="1" indent="-342900">
                <a:spcBef>
                  <a:spcPts val="600"/>
                </a:spcBef>
                <a:buFont typeface="Arial" panose="020B0604020202020204" pitchFamily="34" charset="0"/>
                <a:buChar char="•"/>
              </a:pPr>
              <a:r>
                <a:rPr lang="en-US" sz="1500" dirty="0">
                  <a:latin typeface="Avenir Book" panose="02000503020000020003"/>
                </a:rPr>
                <a:t>$17.9 million budget for 2024.</a:t>
              </a:r>
            </a:p>
            <a:p>
              <a:pPr marL="800100" lvl="1" indent="-342900">
                <a:spcBef>
                  <a:spcPts val="600"/>
                </a:spcBef>
                <a:buFont typeface="Arial" panose="020B0604020202020204" pitchFamily="34" charset="0"/>
                <a:buChar char="•"/>
              </a:pPr>
              <a:r>
                <a:rPr lang="en-US" sz="1500" dirty="0">
                  <a:latin typeface="Avenir Book" panose="02000503020000020003"/>
                </a:rPr>
                <a:t>$18.4 million budget for 2025.</a:t>
              </a:r>
            </a:p>
          </p:txBody>
        </p:sp>
        <p:pic>
          <p:nvPicPr>
            <p:cNvPr id="7" name="Graphic 6" descr="Bank check outline">
              <a:extLst>
                <a:ext uri="{FF2B5EF4-FFF2-40B4-BE49-F238E27FC236}">
                  <a16:creationId xmlns:a16="http://schemas.microsoft.com/office/drawing/2014/main" id="{AD8D8890-991D-66B5-8218-6EE4B695640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5357" y="2690800"/>
              <a:ext cx="914400" cy="914400"/>
            </a:xfrm>
            <a:prstGeom prst="rect">
              <a:avLst/>
            </a:prstGeom>
          </p:spPr>
        </p:pic>
        <p:pic>
          <p:nvPicPr>
            <p:cNvPr id="8" name="Graphic 7" descr="Bullseye outline">
              <a:extLst>
                <a:ext uri="{FF2B5EF4-FFF2-40B4-BE49-F238E27FC236}">
                  <a16:creationId xmlns:a16="http://schemas.microsoft.com/office/drawing/2014/main" id="{4E559679-6CC3-8051-0041-6BB2DA5589B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35357" y="1090748"/>
              <a:ext cx="914400" cy="914400"/>
            </a:xfrm>
            <a:prstGeom prst="rect">
              <a:avLst/>
            </a:prstGeom>
          </p:spPr>
        </p:pic>
      </p:grpSp>
      <p:grpSp>
        <p:nvGrpSpPr>
          <p:cNvPr id="2" name="Group 1">
            <a:extLst>
              <a:ext uri="{FF2B5EF4-FFF2-40B4-BE49-F238E27FC236}">
                <a16:creationId xmlns:a16="http://schemas.microsoft.com/office/drawing/2014/main" id="{D2598F6A-15DC-81F7-07E1-8D593D0E111E}"/>
              </a:ext>
              <a:ext uri="{C183D7F6-B498-43B3-948B-1728B52AA6E4}">
                <adec:decorative xmlns:adec="http://schemas.microsoft.com/office/drawing/2017/decorative" val="1"/>
              </a:ext>
            </a:extLst>
          </p:cNvPr>
          <p:cNvGrpSpPr/>
          <p:nvPr/>
        </p:nvGrpSpPr>
        <p:grpSpPr>
          <a:xfrm>
            <a:off x="138011" y="888759"/>
            <a:ext cx="11915978" cy="2631194"/>
            <a:chOff x="67269" y="4085445"/>
            <a:chExt cx="11915978" cy="2631194"/>
          </a:xfrm>
        </p:grpSpPr>
        <p:sp>
          <p:nvSpPr>
            <p:cNvPr id="20" name="Rectangle 19">
              <a:extLst>
                <a:ext uri="{FF2B5EF4-FFF2-40B4-BE49-F238E27FC236}">
                  <a16:creationId xmlns:a16="http://schemas.microsoft.com/office/drawing/2014/main" id="{1B9BDC41-F085-98F3-C136-6D4C95AE0C5B}"/>
                </a:ext>
              </a:extLst>
            </p:cNvPr>
            <p:cNvSpPr/>
            <p:nvPr/>
          </p:nvSpPr>
          <p:spPr>
            <a:xfrm>
              <a:off x="67269" y="4760158"/>
              <a:ext cx="2875487" cy="1938992"/>
            </a:xfrm>
            <a:prstGeom prst="rect">
              <a:avLst/>
            </a:prstGeom>
            <a:solidFill>
              <a:schemeClr val="bg1"/>
            </a:solidFill>
            <a:ln w="9525">
              <a:solidFill>
                <a:srgbClr val="0045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6AEA1D9C-40EC-89A2-4A03-F93441DF256E}"/>
                </a:ext>
              </a:extLst>
            </p:cNvPr>
            <p:cNvSpPr/>
            <p:nvPr/>
          </p:nvSpPr>
          <p:spPr>
            <a:xfrm>
              <a:off x="3080766" y="4760158"/>
              <a:ext cx="2875487" cy="1938992"/>
            </a:xfrm>
            <a:prstGeom prst="rect">
              <a:avLst/>
            </a:prstGeom>
            <a:solidFill>
              <a:schemeClr val="bg1"/>
            </a:solidFill>
            <a:ln w="9525">
              <a:solidFill>
                <a:srgbClr val="0045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7C92ED28-B650-C98E-B3AE-366F00F8E4BF}"/>
                </a:ext>
              </a:extLst>
            </p:cNvPr>
            <p:cNvSpPr/>
            <p:nvPr/>
          </p:nvSpPr>
          <p:spPr>
            <a:xfrm>
              <a:off x="6094263" y="4760158"/>
              <a:ext cx="2875487" cy="1938992"/>
            </a:xfrm>
            <a:prstGeom prst="rect">
              <a:avLst/>
            </a:prstGeom>
            <a:solidFill>
              <a:schemeClr val="bg1"/>
            </a:solidFill>
            <a:ln w="9525">
              <a:solidFill>
                <a:srgbClr val="0045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991D39FD-AD99-0A80-783E-1B66F136FB8E}"/>
                </a:ext>
              </a:extLst>
            </p:cNvPr>
            <p:cNvSpPr/>
            <p:nvPr/>
          </p:nvSpPr>
          <p:spPr>
            <a:xfrm>
              <a:off x="9107760" y="4760158"/>
              <a:ext cx="2875487" cy="1938992"/>
            </a:xfrm>
            <a:prstGeom prst="rect">
              <a:avLst/>
            </a:prstGeom>
            <a:solidFill>
              <a:schemeClr val="bg1"/>
            </a:solidFill>
            <a:ln w="9525">
              <a:solidFill>
                <a:srgbClr val="0045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34F59EFD-45CD-6FCC-789D-578911E1EB99}"/>
                </a:ext>
              </a:extLst>
            </p:cNvPr>
            <p:cNvSpPr txBox="1"/>
            <p:nvPr/>
          </p:nvSpPr>
          <p:spPr>
            <a:xfrm>
              <a:off x="343072" y="4085445"/>
              <a:ext cx="11364373" cy="630942"/>
            </a:xfrm>
            <a:prstGeom prst="rect">
              <a:avLst/>
            </a:prstGeom>
            <a:solidFill>
              <a:schemeClr val="bg1"/>
            </a:solidFill>
          </p:spPr>
          <p:txBody>
            <a:bodyPr wrap="square">
              <a:spAutoFit/>
            </a:bodyPr>
            <a:lstStyle/>
            <a:p>
              <a:pPr>
                <a:spcBef>
                  <a:spcPts val="600"/>
                </a:spcBef>
              </a:pPr>
              <a:r>
                <a:rPr lang="en-US" sz="1500" b="1" dirty="0">
                  <a:latin typeface="Avenir Book" panose="02000503020000020003"/>
                </a:rPr>
                <a:t>Purpose for Today’s Presentation:</a:t>
              </a:r>
              <a:r>
                <a:rPr lang="en-US" sz="1500" dirty="0">
                  <a:latin typeface="Avenir Book" panose="02000503020000020003"/>
                </a:rPr>
                <a:t> To seek feedback on SoCalGas 2024 and 2025 RD&amp;D Research Plan (targeting submission to CPUC in June).</a:t>
              </a:r>
            </a:p>
            <a:p>
              <a:pPr>
                <a:spcBef>
                  <a:spcPts val="600"/>
                </a:spcBef>
              </a:pPr>
              <a:r>
                <a:rPr lang="en-US" sz="1500" b="1" dirty="0">
                  <a:latin typeface="Avenir Book" panose="02000503020000020003"/>
                </a:rPr>
                <a:t>Potential Discussion Questions:</a:t>
              </a:r>
            </a:p>
          </p:txBody>
        </p:sp>
        <p:sp>
          <p:nvSpPr>
            <p:cNvPr id="14" name="TextBox 13">
              <a:extLst>
                <a:ext uri="{FF2B5EF4-FFF2-40B4-BE49-F238E27FC236}">
                  <a16:creationId xmlns:a16="http://schemas.microsoft.com/office/drawing/2014/main" id="{96EBF6E4-2137-6F52-1F4A-121B233866C8}"/>
                </a:ext>
              </a:extLst>
            </p:cNvPr>
            <p:cNvSpPr txBox="1"/>
            <p:nvPr/>
          </p:nvSpPr>
          <p:spPr>
            <a:xfrm>
              <a:off x="131772" y="5038936"/>
              <a:ext cx="2726077" cy="1015663"/>
            </a:xfrm>
            <a:prstGeom prst="rect">
              <a:avLst/>
            </a:prstGeom>
            <a:solidFill>
              <a:schemeClr val="bg1"/>
            </a:solidFill>
          </p:spPr>
          <p:txBody>
            <a:bodyPr wrap="square">
              <a:spAutoFit/>
            </a:bodyPr>
            <a:lstStyle/>
            <a:p>
              <a:r>
                <a:rPr lang="en-US" sz="1500" dirty="0">
                  <a:latin typeface="Avenir Book" panose="02000503020000020003" pitchFamily="2" charset="0"/>
                </a:rPr>
                <a:t>Any there any research gaps, problem statements of interest to ESJ communities that we should consider in our research plan?</a:t>
              </a:r>
            </a:p>
          </p:txBody>
        </p:sp>
        <p:sp>
          <p:nvSpPr>
            <p:cNvPr id="16" name="TextBox 15">
              <a:extLst>
                <a:ext uri="{FF2B5EF4-FFF2-40B4-BE49-F238E27FC236}">
                  <a16:creationId xmlns:a16="http://schemas.microsoft.com/office/drawing/2014/main" id="{2A51B92A-9587-596A-61B3-A624DF354EE2}"/>
                </a:ext>
              </a:extLst>
            </p:cNvPr>
            <p:cNvSpPr txBox="1"/>
            <p:nvPr/>
          </p:nvSpPr>
          <p:spPr>
            <a:xfrm>
              <a:off x="9164629" y="5038936"/>
              <a:ext cx="2761747" cy="1477328"/>
            </a:xfrm>
            <a:prstGeom prst="rect">
              <a:avLst/>
            </a:prstGeom>
            <a:solidFill>
              <a:schemeClr val="bg1"/>
            </a:solidFill>
          </p:spPr>
          <p:txBody>
            <a:bodyPr wrap="square">
              <a:spAutoFit/>
            </a:bodyPr>
            <a:lstStyle/>
            <a:p>
              <a:r>
                <a:rPr lang="en-US" sz="1500" dirty="0">
                  <a:latin typeface="Avenir Book" panose="02000503020000020003" pitchFamily="2" charset="0"/>
                </a:rPr>
                <a:t>What specific research areas would you recommend SoCalGas RD&amp;D prioritize? Which ratepayer benefits would you like to see SoCalGas RD&amp;D prioritize?</a:t>
              </a:r>
            </a:p>
          </p:txBody>
        </p:sp>
        <p:sp>
          <p:nvSpPr>
            <p:cNvPr id="18" name="TextBox 17">
              <a:extLst>
                <a:ext uri="{FF2B5EF4-FFF2-40B4-BE49-F238E27FC236}">
                  <a16:creationId xmlns:a16="http://schemas.microsoft.com/office/drawing/2014/main" id="{F00F356D-8F4F-4E22-2014-EFD191E2630C}"/>
                </a:ext>
              </a:extLst>
            </p:cNvPr>
            <p:cNvSpPr txBox="1"/>
            <p:nvPr/>
          </p:nvSpPr>
          <p:spPr>
            <a:xfrm>
              <a:off x="3080766" y="4777647"/>
              <a:ext cx="2705674" cy="1938992"/>
            </a:xfrm>
            <a:prstGeom prst="rect">
              <a:avLst/>
            </a:prstGeom>
            <a:noFill/>
          </p:spPr>
          <p:txBody>
            <a:bodyPr wrap="square">
              <a:spAutoFit/>
            </a:bodyPr>
            <a:lstStyle/>
            <a:p>
              <a:r>
                <a:rPr lang="en-US" sz="1500" b="0" dirty="0">
                  <a:latin typeface="Avenir Book" panose="02000503020000020003"/>
                </a:rPr>
                <a:t>Do you have any specific suggestions on how we can enhance our community engagement efforts? </a:t>
              </a:r>
            </a:p>
            <a:p>
              <a:r>
                <a:rPr lang="en-US" sz="1500" b="0" dirty="0">
                  <a:latin typeface="Avenir Book" panose="02000503020000020003"/>
                </a:rPr>
                <a:t>How might your communities be interested in receiving information about research and demonstration projects?</a:t>
              </a:r>
              <a:endParaRPr lang="en-US" sz="1500" dirty="0">
                <a:latin typeface="Avenir Book" panose="02000503020000020003" pitchFamily="2" charset="0"/>
              </a:endParaRPr>
            </a:p>
          </p:txBody>
        </p:sp>
        <p:sp>
          <p:nvSpPr>
            <p:cNvPr id="19" name="TextBox 18">
              <a:extLst>
                <a:ext uri="{FF2B5EF4-FFF2-40B4-BE49-F238E27FC236}">
                  <a16:creationId xmlns:a16="http://schemas.microsoft.com/office/drawing/2014/main" id="{B7AC5A82-1AC7-78CB-E48E-98E9869F8D31}"/>
                </a:ext>
              </a:extLst>
            </p:cNvPr>
            <p:cNvSpPr txBox="1"/>
            <p:nvPr/>
          </p:nvSpPr>
          <p:spPr>
            <a:xfrm>
              <a:off x="6193134" y="5286907"/>
              <a:ext cx="2677743" cy="784830"/>
            </a:xfrm>
            <a:prstGeom prst="rect">
              <a:avLst/>
            </a:prstGeom>
            <a:solidFill>
              <a:schemeClr val="bg1"/>
            </a:solidFill>
          </p:spPr>
          <p:txBody>
            <a:bodyPr wrap="square">
              <a:spAutoFit/>
            </a:bodyPr>
            <a:lstStyle/>
            <a:p>
              <a:r>
                <a:rPr lang="en-US" sz="1500" dirty="0">
                  <a:latin typeface="Avenir Book" panose="02000503020000020003" pitchFamily="2" charset="0"/>
                </a:rPr>
                <a:t>Can you think of any areas for RD&amp;D to explore that may enhance customer experience?</a:t>
              </a:r>
            </a:p>
          </p:txBody>
        </p:sp>
      </p:grpSp>
    </p:spTree>
    <p:extLst>
      <p:ext uri="{BB962C8B-B14F-4D97-AF65-F5344CB8AC3E}">
        <p14:creationId xmlns:p14="http://schemas.microsoft.com/office/powerpoint/2010/main" val="3032405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FA5D22D-9A01-3DEF-58CC-30FB3D8296EF}"/>
              </a:ext>
              <a:ext uri="{C183D7F6-B498-43B3-948B-1728B52AA6E4}">
                <adec:decorative xmlns:adec="http://schemas.microsoft.com/office/drawing/2017/decorative" val="1"/>
              </a:ext>
            </a:extLst>
          </p:cNvPr>
          <p:cNvSpPr/>
          <p:nvPr/>
        </p:nvSpPr>
        <p:spPr>
          <a:xfrm>
            <a:off x="0" y="5325146"/>
            <a:ext cx="2658140" cy="15204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4D14D953-3AA1-6878-68A7-7534DE0085E9}"/>
              </a:ext>
              <a:ext uri="{C183D7F6-B498-43B3-948B-1728B52AA6E4}">
                <adec:decorative xmlns:adec="http://schemas.microsoft.com/office/drawing/2017/decorative" val="1"/>
              </a:ext>
            </a:extLst>
          </p:cNvPr>
          <p:cNvSpPr/>
          <p:nvPr/>
        </p:nvSpPr>
        <p:spPr>
          <a:xfrm>
            <a:off x="8006315" y="1135142"/>
            <a:ext cx="3934047" cy="4840356"/>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A99BBB49-C3ED-B03A-9F40-C2873E99B863}"/>
              </a:ext>
            </a:extLst>
          </p:cNvPr>
          <p:cNvSpPr>
            <a:spLocks noGrp="1"/>
          </p:cNvSpPr>
          <p:nvPr>
            <p:ph type="title"/>
          </p:nvPr>
        </p:nvSpPr>
        <p:spPr>
          <a:xfrm>
            <a:off x="353398" y="163798"/>
            <a:ext cx="11281464" cy="685994"/>
          </a:xfrm>
        </p:spPr>
        <p:txBody>
          <a:bodyPr/>
          <a:lstStyle/>
          <a:p>
            <a:r>
              <a:rPr lang="en-US"/>
              <a:t>Key Milestones for RD&amp;D Research Plan Development</a:t>
            </a:r>
          </a:p>
        </p:txBody>
      </p:sp>
      <p:graphicFrame>
        <p:nvGraphicFramePr>
          <p:cNvPr id="6" name="Diagram 5" descr="Three Chervons pointing down with milestones for Q4 2024, Q1 2025 and Q2 2025">
            <a:extLst>
              <a:ext uri="{FF2B5EF4-FFF2-40B4-BE49-F238E27FC236}">
                <a16:creationId xmlns:a16="http://schemas.microsoft.com/office/drawing/2014/main" id="{88171FC0-66C7-EE0F-3DDC-DEF7708885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76195986"/>
              </p:ext>
            </p:extLst>
          </p:nvPr>
        </p:nvGraphicFramePr>
        <p:xfrm>
          <a:off x="472078" y="1135142"/>
          <a:ext cx="7087671" cy="54513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2BCC4E66-425F-6D85-79B7-3F432B50230A}"/>
              </a:ext>
            </a:extLst>
          </p:cNvPr>
          <p:cNvSpPr txBox="1"/>
          <p:nvPr/>
        </p:nvSpPr>
        <p:spPr>
          <a:xfrm>
            <a:off x="8006312" y="1243448"/>
            <a:ext cx="3848985" cy="646331"/>
          </a:xfrm>
          <a:prstGeom prst="rect">
            <a:avLst/>
          </a:prstGeom>
          <a:noFill/>
        </p:spPr>
        <p:txBody>
          <a:bodyPr wrap="square" rtlCol="0">
            <a:spAutoFit/>
          </a:bodyPr>
          <a:lstStyle/>
          <a:p>
            <a:pPr algn="ctr"/>
            <a:r>
              <a:rPr lang="en-US" b="1">
                <a:solidFill>
                  <a:srgbClr val="006CAF"/>
                </a:solidFill>
                <a:latin typeface="Avenir Book" panose="02000503020000020003"/>
              </a:rPr>
              <a:t>*Interviews Conducted for </a:t>
            </a:r>
          </a:p>
          <a:p>
            <a:pPr algn="ctr"/>
            <a:r>
              <a:rPr lang="en-US" b="1">
                <a:solidFill>
                  <a:srgbClr val="006CAF"/>
                </a:solidFill>
                <a:latin typeface="Avenir Book" panose="02000503020000020003"/>
              </a:rPr>
              <a:t>2024 &amp; 2025 RD&amp;D Research Plan</a:t>
            </a:r>
          </a:p>
        </p:txBody>
      </p:sp>
      <p:sp>
        <p:nvSpPr>
          <p:cNvPr id="10" name="TextBox 9">
            <a:extLst>
              <a:ext uri="{FF2B5EF4-FFF2-40B4-BE49-F238E27FC236}">
                <a16:creationId xmlns:a16="http://schemas.microsoft.com/office/drawing/2014/main" id="{08342FDC-5F79-F48D-4C8A-BDF59F136A92}"/>
              </a:ext>
            </a:extLst>
          </p:cNvPr>
          <p:cNvSpPr txBox="1"/>
          <p:nvPr/>
        </p:nvSpPr>
        <p:spPr>
          <a:xfrm>
            <a:off x="8176439" y="1844900"/>
            <a:ext cx="3763923" cy="4031873"/>
          </a:xfrm>
          <a:prstGeom prst="rect">
            <a:avLst/>
          </a:prstGeom>
          <a:noFill/>
        </p:spPr>
        <p:txBody>
          <a:bodyPr wrap="square">
            <a:spAutoFit/>
          </a:bodyPr>
          <a:lstStyle/>
          <a:p>
            <a:pPr marL="285750" indent="-285750">
              <a:buFont typeface="Arial" panose="020B0604020202020204" pitchFamily="34" charset="0"/>
              <a:buChar char="•"/>
            </a:pPr>
            <a:r>
              <a:rPr lang="en-US" sz="1600" dirty="0">
                <a:latin typeface="Avenir Book" panose="02000503020000020003" pitchFamily="2" charset="0"/>
              </a:rPr>
              <a:t>California Energy Commission</a:t>
            </a:r>
          </a:p>
          <a:p>
            <a:pPr marL="285750" indent="-285750">
              <a:buFont typeface="Arial" panose="020B0604020202020204" pitchFamily="34" charset="0"/>
              <a:buChar char="•"/>
            </a:pPr>
            <a:r>
              <a:rPr lang="en-US" sz="1600" dirty="0">
                <a:latin typeface="Avenir Book" panose="02000503020000020003" pitchFamily="2" charset="0"/>
              </a:rPr>
              <a:t>California Metals Corporation</a:t>
            </a:r>
          </a:p>
          <a:p>
            <a:pPr marL="285750" indent="-285750">
              <a:buFont typeface="Arial" panose="020B0604020202020204" pitchFamily="34" charset="0"/>
              <a:buChar char="•"/>
            </a:pPr>
            <a:r>
              <a:rPr lang="en-US" sz="1600" dirty="0">
                <a:latin typeface="Avenir Book" panose="02000503020000020003" pitchFamily="2" charset="0"/>
              </a:rPr>
              <a:t>GTI Energy (formerly Gas Technology Institute (GTI)</a:t>
            </a:r>
          </a:p>
          <a:p>
            <a:pPr marL="285750" indent="-285750">
              <a:buFont typeface="Arial" panose="020B0604020202020204" pitchFamily="34" charset="0"/>
              <a:buChar char="•"/>
            </a:pPr>
            <a:r>
              <a:rPr lang="en-US" sz="1600" dirty="0">
                <a:latin typeface="Avenir Book" panose="02000503020000020003" pitchFamily="2" charset="0"/>
              </a:rPr>
              <a:t>Lawrence Berkeley National Laboratory</a:t>
            </a:r>
          </a:p>
          <a:p>
            <a:pPr marL="285750" indent="-285750">
              <a:buFont typeface="Arial" panose="020B0604020202020204" pitchFamily="34" charset="0"/>
              <a:buChar char="•"/>
            </a:pPr>
            <a:r>
              <a:rPr lang="en-US" sz="1600" dirty="0">
                <a:latin typeface="Avenir Book" panose="02000503020000020003" pitchFamily="2" charset="0"/>
              </a:rPr>
              <a:t>Lawrence Livermore National Laboratory</a:t>
            </a:r>
          </a:p>
          <a:p>
            <a:pPr marL="285750" indent="-285750">
              <a:buFont typeface="Arial" panose="020B0604020202020204" pitchFamily="34" charset="0"/>
              <a:buChar char="•"/>
            </a:pPr>
            <a:r>
              <a:rPr lang="en-US" sz="1600" dirty="0">
                <a:latin typeface="Avenir Book" panose="02000503020000020003" pitchFamily="2" charset="0"/>
              </a:rPr>
              <a:t>National Renewable Energy Laboratory</a:t>
            </a:r>
          </a:p>
          <a:p>
            <a:pPr marL="285750" indent="-285750">
              <a:buFont typeface="Arial" panose="020B0604020202020204" pitchFamily="34" charset="0"/>
              <a:buChar char="•"/>
            </a:pPr>
            <a:r>
              <a:rPr lang="en-US" sz="1600" dirty="0">
                <a:latin typeface="Avenir Book" panose="02000503020000020003" pitchFamily="2" charset="0"/>
              </a:rPr>
              <a:t>NYSEARCH (Northeast Gas Association Research Committee)</a:t>
            </a:r>
          </a:p>
          <a:p>
            <a:pPr marL="285750" indent="-285750">
              <a:buFont typeface="Arial" panose="020B0604020202020204" pitchFamily="34" charset="0"/>
              <a:buChar char="•"/>
            </a:pPr>
            <a:r>
              <a:rPr lang="en-US" sz="1600" dirty="0">
                <a:latin typeface="Avenir Book" panose="02000503020000020003" pitchFamily="2" charset="0"/>
              </a:rPr>
              <a:t>Pacific Gas and Electric Company</a:t>
            </a:r>
          </a:p>
          <a:p>
            <a:pPr marL="285750" indent="-285750">
              <a:buFont typeface="Arial" panose="020B0604020202020204" pitchFamily="34" charset="0"/>
              <a:buChar char="•"/>
            </a:pPr>
            <a:r>
              <a:rPr lang="en-US" sz="1600" dirty="0">
                <a:latin typeface="Avenir Book" panose="02000503020000020003" pitchFamily="2" charset="0"/>
              </a:rPr>
              <a:t>Pipeline Research Council International</a:t>
            </a:r>
          </a:p>
          <a:p>
            <a:pPr marL="285750" indent="-285750">
              <a:buFont typeface="Arial" panose="020B0604020202020204" pitchFamily="34" charset="0"/>
              <a:buChar char="•"/>
            </a:pPr>
            <a:r>
              <a:rPr lang="en-US" sz="1600" dirty="0">
                <a:latin typeface="Avenir Book" panose="02000503020000020003" pitchFamily="2" charset="0"/>
              </a:rPr>
              <a:t>South Coast Air Quality Management District</a:t>
            </a:r>
          </a:p>
          <a:p>
            <a:pPr marL="285750" indent="-285750">
              <a:buFont typeface="Arial" panose="020B0604020202020204" pitchFamily="34" charset="0"/>
              <a:buChar char="•"/>
            </a:pPr>
            <a:r>
              <a:rPr lang="en-US" sz="1600" dirty="0">
                <a:latin typeface="Avenir Book" panose="02000503020000020003" pitchFamily="2" charset="0"/>
              </a:rPr>
              <a:t>Southwest Gas</a:t>
            </a:r>
          </a:p>
          <a:p>
            <a:pPr marL="285750" indent="-285750">
              <a:buFont typeface="Arial" panose="020B0604020202020204" pitchFamily="34" charset="0"/>
              <a:buChar char="•"/>
            </a:pPr>
            <a:r>
              <a:rPr lang="en-US" sz="1600" dirty="0">
                <a:latin typeface="Avenir Book" panose="02000503020000020003" pitchFamily="2" charset="0"/>
              </a:rPr>
              <a:t>U.S. Department of Energy </a:t>
            </a:r>
            <a:endParaRPr lang="en-US" sz="1800" dirty="0">
              <a:latin typeface="Avenir Book" panose="02000503020000020003" pitchFamily="2" charset="0"/>
            </a:endParaRPr>
          </a:p>
        </p:txBody>
      </p:sp>
      <p:sp>
        <p:nvSpPr>
          <p:cNvPr id="4" name="Slide Number Placeholder 3">
            <a:extLst>
              <a:ext uri="{FF2B5EF4-FFF2-40B4-BE49-F238E27FC236}">
                <a16:creationId xmlns:a16="http://schemas.microsoft.com/office/drawing/2014/main" id="{8B543EF0-7B94-63F7-4FA2-A794A210F7C1}"/>
              </a:ext>
            </a:extLst>
          </p:cNvPr>
          <p:cNvSpPr>
            <a:spLocks noGrp="1"/>
          </p:cNvSpPr>
          <p:nvPr>
            <p:ph type="sldNum" sz="quarter" idx="4"/>
          </p:nvPr>
        </p:nvSpPr>
        <p:spPr/>
        <p:txBody>
          <a:bodyPr/>
          <a:lstStyle/>
          <a:p>
            <a:fld id="{72410227-0A74-4DD0-97A1-EFCFB8B7378B}" type="slidenum">
              <a:rPr lang="en-US" smtClean="0"/>
              <a:pPr/>
              <a:t>3</a:t>
            </a:fld>
            <a:endParaRPr lang="en-US"/>
          </a:p>
        </p:txBody>
      </p:sp>
    </p:spTree>
    <p:extLst>
      <p:ext uri="{BB962C8B-B14F-4D97-AF65-F5344CB8AC3E}">
        <p14:creationId xmlns:p14="http://schemas.microsoft.com/office/powerpoint/2010/main" val="1089466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99A36-79E4-D943-2150-3A73CCF1885A}"/>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7E2A289C-1B9D-B16F-11DE-9F11D0CD8A9D}"/>
              </a:ext>
            </a:extLst>
          </p:cNvPr>
          <p:cNvSpPr>
            <a:spLocks noGrp="1"/>
          </p:cNvSpPr>
          <p:nvPr>
            <p:ph type="title"/>
          </p:nvPr>
        </p:nvSpPr>
        <p:spPr>
          <a:xfrm>
            <a:off x="449090" y="275634"/>
            <a:ext cx="11281464" cy="685994"/>
          </a:xfrm>
        </p:spPr>
        <p:txBody>
          <a:bodyPr/>
          <a:lstStyle/>
          <a:p>
            <a:r>
              <a:rPr lang="en-US" dirty="0">
                <a:latin typeface="Avenir Heavy" panose="02000503020000020003"/>
              </a:rPr>
              <a:t>Budget for 2024 &amp; 2025 RD&amp;D Research Plan </a:t>
            </a:r>
          </a:p>
        </p:txBody>
      </p:sp>
      <p:graphicFrame>
        <p:nvGraphicFramePr>
          <p:cNvPr id="7" name="Content Placeholder 4">
            <a:extLst>
              <a:ext uri="{FF2B5EF4-FFF2-40B4-BE49-F238E27FC236}">
                <a16:creationId xmlns:a16="http://schemas.microsoft.com/office/drawing/2014/main" id="{A3859276-0D39-1F18-B822-4408A0BA9941}"/>
              </a:ext>
            </a:extLst>
          </p:cNvPr>
          <p:cNvGraphicFramePr>
            <a:graphicFrameLocks noGrp="1"/>
          </p:cNvGraphicFramePr>
          <p:nvPr>
            <p:ph idx="1"/>
            <p:extLst>
              <p:ext uri="{D42A27DB-BD31-4B8C-83A1-F6EECF244321}">
                <p14:modId xmlns:p14="http://schemas.microsoft.com/office/powerpoint/2010/main" val="2922362593"/>
              </p:ext>
            </p:extLst>
          </p:nvPr>
        </p:nvGraphicFramePr>
        <p:xfrm>
          <a:off x="1006109" y="1070932"/>
          <a:ext cx="10678587" cy="4716135"/>
        </p:xfrm>
        <a:graphic>
          <a:graphicData uri="http://schemas.openxmlformats.org/drawingml/2006/table">
            <a:tbl>
              <a:tblPr firstRow="1" bandRow="1">
                <a:tableStyleId>{17292A2E-F333-43FB-9621-5CBBE7FDCDCB}</a:tableStyleId>
              </a:tblPr>
              <a:tblGrid>
                <a:gridCol w="5646844">
                  <a:extLst>
                    <a:ext uri="{9D8B030D-6E8A-4147-A177-3AD203B41FA5}">
                      <a16:colId xmlns:a16="http://schemas.microsoft.com/office/drawing/2014/main" val="3552536153"/>
                    </a:ext>
                  </a:extLst>
                </a:gridCol>
                <a:gridCol w="2652001">
                  <a:extLst>
                    <a:ext uri="{9D8B030D-6E8A-4147-A177-3AD203B41FA5}">
                      <a16:colId xmlns:a16="http://schemas.microsoft.com/office/drawing/2014/main" val="1473754237"/>
                    </a:ext>
                  </a:extLst>
                </a:gridCol>
                <a:gridCol w="2379742">
                  <a:extLst>
                    <a:ext uri="{9D8B030D-6E8A-4147-A177-3AD203B41FA5}">
                      <a16:colId xmlns:a16="http://schemas.microsoft.com/office/drawing/2014/main" val="2723309647"/>
                    </a:ext>
                  </a:extLst>
                </a:gridCol>
              </a:tblGrid>
              <a:tr h="381775">
                <a:tc>
                  <a:txBody>
                    <a:bodyPr/>
                    <a:lstStyle/>
                    <a:p>
                      <a:pPr lvl="0" algn="ctr">
                        <a:buNone/>
                      </a:pPr>
                      <a:r>
                        <a:rPr lang="en-US" dirty="0">
                          <a:latin typeface="Avenir Book" panose="02000503020000020003"/>
                        </a:rPr>
                        <a:t>GAS SYSTEM INTEGRITY THEME</a:t>
                      </a:r>
                    </a:p>
                  </a:txBody>
                  <a:tcPr anchor="ctr">
                    <a:lnL>
                      <a:noFill/>
                    </a:lnL>
                    <a:lnR w="12700" cap="flat" cmpd="sng" algn="ctr">
                      <a:noFill/>
                      <a:prstDash val="solid"/>
                      <a:round/>
                      <a:headEnd type="none" w="med" len="med"/>
                      <a:tailEnd type="none" w="med" len="med"/>
                    </a:lnR>
                    <a:lnT w="9525" cap="flat" cmpd="sng" algn="ctr">
                      <a:noFill/>
                      <a:prstDash val="solid"/>
                    </a:lnT>
                    <a:lnB w="9525" cap="flat" cmpd="sng" algn="ctr">
                      <a:noFill/>
                      <a:prstDash val="solid"/>
                    </a:lnB>
                    <a:lnTlToBr w="12700" cmpd="sng">
                      <a:noFill/>
                      <a:prstDash val="solid"/>
                    </a:lnTlToBr>
                    <a:lnBlToTr w="12700" cmpd="sng">
                      <a:noFill/>
                      <a:prstDash val="solid"/>
                    </a:lnBlToTr>
                    <a:solidFill>
                      <a:srgbClr val="00457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latin typeface="Avenir Book" panose="02000503020000020003"/>
                        </a:rPr>
                        <a:t>2024 BUDGET: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latin typeface="Avenir Book" panose="02000503020000020003"/>
                        </a:rPr>
                        <a:t>$4,608,000</a:t>
                      </a:r>
                    </a:p>
                  </a:txBody>
                  <a:tcPr anchor="ctr">
                    <a:lnL>
                      <a:noFill/>
                    </a:lnL>
                    <a:lnR w="12700" cap="flat" cmpd="sng" algn="ctr">
                      <a:noFill/>
                      <a:prstDash val="solid"/>
                      <a:round/>
                      <a:headEnd type="none" w="med" len="med"/>
                      <a:tailEnd type="none" w="med" len="med"/>
                    </a:lnR>
                    <a:lnT w="9525" cap="flat" cmpd="sng" algn="ctr">
                      <a:noFill/>
                      <a:prstDash val="solid"/>
                    </a:lnT>
                    <a:lnB w="9525" cap="flat" cmpd="sng" algn="ctr">
                      <a:noFill/>
                      <a:prstDash val="solid"/>
                    </a:lnB>
                    <a:lnTlToBr w="12700" cmpd="sng">
                      <a:noFill/>
                      <a:prstDash val="solid"/>
                    </a:lnTlToBr>
                    <a:lnBlToTr w="12700" cmpd="sng">
                      <a:noFill/>
                      <a:prstDash val="solid"/>
                    </a:lnBlToTr>
                    <a:solidFill>
                      <a:srgbClr val="00457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latin typeface="Avenir Book" panose="02000503020000020003"/>
                        </a:rPr>
                        <a:t>2025 BUDGET: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latin typeface="Avenir Book" panose="02000503020000020003"/>
                        </a:rPr>
                        <a:t>$4,904,000</a:t>
                      </a:r>
                    </a:p>
                  </a:txBody>
                  <a:tcPr anchor="ctr">
                    <a:lnL>
                      <a:noFill/>
                    </a:lnL>
                    <a:lnR w="12700" cap="flat" cmpd="sng" algn="ctr">
                      <a:noFill/>
                      <a:prstDash val="solid"/>
                      <a:round/>
                      <a:headEnd type="none" w="med" len="med"/>
                      <a:tailEnd type="none" w="med" len="med"/>
                    </a:lnR>
                    <a:lnT w="9525" cap="flat" cmpd="sng" algn="ctr">
                      <a:noFill/>
                      <a:prstDash val="solid"/>
                    </a:lnT>
                    <a:lnB w="9525" cap="flat" cmpd="sng" algn="ctr">
                      <a:noFill/>
                      <a:prstDash val="solid"/>
                    </a:lnB>
                    <a:lnTlToBr w="12700" cmpd="sng">
                      <a:noFill/>
                      <a:prstDash val="solid"/>
                    </a:lnTlToBr>
                    <a:lnBlToTr w="12700" cmpd="sng">
                      <a:noFill/>
                      <a:prstDash val="solid"/>
                    </a:lnBlToTr>
                    <a:solidFill>
                      <a:srgbClr val="00457E"/>
                    </a:solidFill>
                  </a:tcPr>
                </a:tc>
                <a:extLst>
                  <a:ext uri="{0D108BD9-81ED-4DB2-BD59-A6C34878D82A}">
                    <a16:rowId xmlns:a16="http://schemas.microsoft.com/office/drawing/2014/main" val="204012349"/>
                  </a:ext>
                </a:extLst>
              </a:tr>
              <a:tr h="381775">
                <a:tc gridSpan="3">
                  <a:txBody>
                    <a:bodyPr/>
                    <a:lstStyle/>
                    <a:p>
                      <a:pPr algn="l"/>
                      <a:r>
                        <a:rPr lang="en-US" dirty="0">
                          <a:latin typeface="Avenir Book" panose="02000503020000020003"/>
                        </a:rPr>
                        <a:t>Environmental &amp; Safety</a:t>
                      </a: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9525" cap="flat" cmpd="sng" algn="ctr">
                      <a:noFill/>
                      <a:prstDash val="solid"/>
                    </a:lnT>
                    <a:lnB w="12700" cap="flat" cmpd="sng" algn="ctr">
                      <a:solidFill>
                        <a:srgbClr val="006CAF"/>
                      </a:solidFill>
                      <a:prstDash val="solid"/>
                      <a:round/>
                      <a:headEnd type="none" w="med" len="med"/>
                      <a:tailEnd type="none" w="med" len="med"/>
                    </a:lnB>
                  </a:tcPr>
                </a:tc>
                <a:tc hMerge="1">
                  <a:txBody>
                    <a:bodyPr/>
                    <a:lstStyle/>
                    <a:p>
                      <a:pPr algn="ctr"/>
                      <a:endParaRPr lang="en-US">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9525" cap="flat" cmpd="sng" algn="ctr">
                      <a:noFill/>
                      <a:prstDash val="solid"/>
                    </a:lnT>
                    <a:lnB w="12700" cap="flat" cmpd="sng" algn="ctr">
                      <a:solidFill>
                        <a:srgbClr val="006CAF"/>
                      </a:solidFill>
                      <a:prstDash val="solid"/>
                      <a:round/>
                      <a:headEnd type="none" w="med" len="med"/>
                      <a:tailEnd type="none" w="med" len="med"/>
                    </a:lnB>
                  </a:tcPr>
                </a:tc>
                <a:tc hMerge="1">
                  <a:txBody>
                    <a:bodyPr/>
                    <a:lstStyle/>
                    <a:p>
                      <a:pPr algn="ctr"/>
                      <a:endParaRPr lang="en-US">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9525" cap="flat" cmpd="sng" algn="ctr">
                      <a:noFill/>
                      <a:prstDash val="solid"/>
                    </a:lnT>
                    <a:lnB w="12700" cap="flat" cmpd="sng" algn="ctr">
                      <a:solidFill>
                        <a:srgbClr val="006CAF"/>
                      </a:solidFill>
                      <a:prstDash val="solid"/>
                      <a:round/>
                      <a:headEnd type="none" w="med" len="med"/>
                      <a:tailEnd type="none" w="med" len="med"/>
                    </a:lnB>
                  </a:tcPr>
                </a:tc>
                <a:extLst>
                  <a:ext uri="{0D108BD9-81ED-4DB2-BD59-A6C34878D82A}">
                    <a16:rowId xmlns:a16="http://schemas.microsoft.com/office/drawing/2014/main" val="2559856911"/>
                  </a:ext>
                </a:extLst>
              </a:tr>
              <a:tr h="381775">
                <a:tc gridSpan="3">
                  <a:txBody>
                    <a:bodyPr/>
                    <a:lstStyle/>
                    <a:p>
                      <a:pPr algn="l"/>
                      <a:r>
                        <a:rPr lang="en-US" dirty="0">
                          <a:latin typeface="Avenir Book" panose="02000503020000020003"/>
                        </a:rPr>
                        <a:t>Operations Technology</a:t>
                      </a: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extLst>
                  <a:ext uri="{0D108BD9-81ED-4DB2-BD59-A6C34878D82A}">
                    <a16:rowId xmlns:a16="http://schemas.microsoft.com/office/drawing/2014/main" val="2393495714"/>
                  </a:ext>
                </a:extLst>
              </a:tr>
              <a:tr h="381775">
                <a:tc gridSpan="3">
                  <a:txBody>
                    <a:bodyPr/>
                    <a:lstStyle/>
                    <a:p>
                      <a:pPr algn="l"/>
                      <a:r>
                        <a:rPr lang="en-US" dirty="0">
                          <a:latin typeface="Avenir Book" panose="02000503020000020003"/>
                        </a:rPr>
                        <a:t>System Design &amp; Materials</a:t>
                      </a: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extLst>
                  <a:ext uri="{0D108BD9-81ED-4DB2-BD59-A6C34878D82A}">
                    <a16:rowId xmlns:a16="http://schemas.microsoft.com/office/drawing/2014/main" val="2316450676"/>
                  </a:ext>
                </a:extLst>
              </a:tr>
              <a:tr h="381775">
                <a:tc gridSpan="3">
                  <a:txBody>
                    <a:bodyPr/>
                    <a:lstStyle/>
                    <a:p>
                      <a:pPr algn="l"/>
                      <a:r>
                        <a:rPr lang="en-US" dirty="0">
                          <a:latin typeface="Avenir Book" panose="02000503020000020003"/>
                        </a:rPr>
                        <a:t>System Inspection &amp; Monitoring</a:t>
                      </a: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endParaRPr lang="en-US"/>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extLst>
                  <a:ext uri="{0D108BD9-81ED-4DB2-BD59-A6C34878D82A}">
                    <a16:rowId xmlns:a16="http://schemas.microsoft.com/office/drawing/2014/main" val="3894949492"/>
                  </a:ext>
                </a:extLst>
              </a:tr>
              <a:tr h="381775">
                <a:tc>
                  <a:txBody>
                    <a:bodyPr/>
                    <a:lstStyle/>
                    <a:p>
                      <a:pPr marL="0" lvl="0" algn="ctr" defTabSz="914400" rtl="0" eaLnBrk="1" latinLnBrk="0" hangingPunct="1">
                        <a:buNone/>
                      </a:pPr>
                      <a:r>
                        <a:rPr lang="en-US" sz="1800" b="1" kern="1200" dirty="0">
                          <a:solidFill>
                            <a:schemeClr val="bg1"/>
                          </a:solidFill>
                          <a:latin typeface="Avenir Book" panose="02000503020000020003"/>
                          <a:ea typeface="+mn-ea"/>
                          <a:cs typeface="+mn-cs"/>
                        </a:rPr>
                        <a:t>DECARBONIZATION THEME</a:t>
                      </a: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solidFill>
                      <a:srgbClr val="00457E"/>
                    </a:solidFill>
                  </a:tcPr>
                </a:tc>
                <a:tc>
                  <a:txBody>
                    <a:bodyPr/>
                    <a:lstStyle/>
                    <a:p>
                      <a:pPr marL="0" lvl="0" algn="ctr" defTabSz="914400" rtl="0" eaLnBrk="1" latinLnBrk="0" hangingPunct="1">
                        <a:buNone/>
                      </a:pPr>
                      <a:r>
                        <a:rPr lang="en-US" sz="1800" b="1" kern="1200" dirty="0">
                          <a:solidFill>
                            <a:schemeClr val="bg1"/>
                          </a:solidFill>
                          <a:latin typeface="Avenir Book" panose="02000503020000020003"/>
                          <a:ea typeface="+mn-ea"/>
                          <a:cs typeface="+mn-cs"/>
                        </a:rPr>
                        <a:t>2024 BUDGET:</a:t>
                      </a:r>
                    </a:p>
                    <a:p>
                      <a:pPr marL="0" lvl="0" algn="ctr" defTabSz="914400" rtl="0" eaLnBrk="1" latinLnBrk="0" hangingPunct="1">
                        <a:buNone/>
                      </a:pPr>
                      <a:r>
                        <a:rPr lang="en-US" sz="1800" b="1" kern="1200" dirty="0">
                          <a:solidFill>
                            <a:schemeClr val="bg1"/>
                          </a:solidFill>
                          <a:latin typeface="Avenir Book" panose="02000503020000020003"/>
                          <a:ea typeface="+mn-ea"/>
                          <a:cs typeface="+mn-cs"/>
                        </a:rPr>
                        <a:t>$10,654,000</a:t>
                      </a: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solidFill>
                      <a:srgbClr val="00457E"/>
                    </a:solidFill>
                  </a:tcPr>
                </a:tc>
                <a:tc>
                  <a:txBody>
                    <a:bodyPr/>
                    <a:lstStyle/>
                    <a:p>
                      <a:pPr marL="0" lvl="0" algn="ctr" defTabSz="914400" rtl="0" eaLnBrk="1" latinLnBrk="0" hangingPunct="1">
                        <a:buNone/>
                      </a:pPr>
                      <a:r>
                        <a:rPr lang="en-US" sz="1800" b="1" kern="1200" dirty="0">
                          <a:solidFill>
                            <a:schemeClr val="bg1"/>
                          </a:solidFill>
                          <a:latin typeface="Avenir Book" panose="02000503020000020003"/>
                          <a:ea typeface="+mn-ea"/>
                          <a:cs typeface="+mn-cs"/>
                        </a:rPr>
                        <a:t>2025 BUDGET: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bg1"/>
                          </a:solidFill>
                          <a:latin typeface="Avenir Book" panose="02000503020000020003"/>
                          <a:ea typeface="+mn-ea"/>
                          <a:cs typeface="+mn-cs"/>
                        </a:rPr>
                        <a:t>$11,647,000</a:t>
                      </a: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solidFill>
                      <a:srgbClr val="00457E"/>
                    </a:solidFill>
                  </a:tcPr>
                </a:tc>
                <a:extLst>
                  <a:ext uri="{0D108BD9-81ED-4DB2-BD59-A6C34878D82A}">
                    <a16:rowId xmlns:a16="http://schemas.microsoft.com/office/drawing/2014/main" val="1132182301"/>
                  </a:ext>
                </a:extLst>
              </a:tr>
              <a:tr h="381775">
                <a:tc gridSpan="3">
                  <a:txBody>
                    <a:bodyPr/>
                    <a:lstStyle/>
                    <a:p>
                      <a:r>
                        <a:rPr lang="en-US" dirty="0">
                          <a:latin typeface="Avenir Book" panose="02000503020000020003"/>
                        </a:rPr>
                        <a:t>Low-Carbon Fuels Technologies</a:t>
                      </a: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extLst>
                  <a:ext uri="{0D108BD9-81ED-4DB2-BD59-A6C34878D82A}">
                    <a16:rowId xmlns:a16="http://schemas.microsoft.com/office/drawing/2014/main" val="3694651876"/>
                  </a:ext>
                </a:extLst>
              </a:tr>
              <a:tr h="381775">
                <a:tc gridSpan="3">
                  <a:txBody>
                    <a:bodyPr/>
                    <a:lstStyle/>
                    <a:p>
                      <a:r>
                        <a:rPr lang="en-US">
                          <a:latin typeface="Avenir Book" panose="02000503020000020003"/>
                        </a:rPr>
                        <a:t>Gas &amp; Energy Storage</a:t>
                      </a: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extLst>
                  <a:ext uri="{0D108BD9-81ED-4DB2-BD59-A6C34878D82A}">
                    <a16:rowId xmlns:a16="http://schemas.microsoft.com/office/drawing/2014/main" val="4145735012"/>
                  </a:ext>
                </a:extLst>
              </a:tr>
              <a:tr h="381775">
                <a:tc gridSpan="3">
                  <a:txBody>
                    <a:bodyPr/>
                    <a:lstStyle/>
                    <a:p>
                      <a:r>
                        <a:rPr lang="en-US">
                          <a:latin typeface="Avenir Book" panose="02000503020000020003"/>
                        </a:rPr>
                        <a:t>Energy Reliability &amp; Resilience</a:t>
                      </a: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extLst>
                  <a:ext uri="{0D108BD9-81ED-4DB2-BD59-A6C34878D82A}">
                    <a16:rowId xmlns:a16="http://schemas.microsoft.com/office/drawing/2014/main" val="2243568047"/>
                  </a:ext>
                </a:extLst>
              </a:tr>
              <a:tr h="381775">
                <a:tc gridSpan="3">
                  <a:txBody>
                    <a:bodyPr/>
                    <a:lstStyle/>
                    <a:p>
                      <a:r>
                        <a:rPr lang="en-US" dirty="0">
                          <a:latin typeface="Avenir Book" panose="02000503020000020003"/>
                        </a:rPr>
                        <a:t>Building &amp; Facility Systems</a:t>
                      </a: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extLst>
                  <a:ext uri="{0D108BD9-81ED-4DB2-BD59-A6C34878D82A}">
                    <a16:rowId xmlns:a16="http://schemas.microsoft.com/office/drawing/2014/main" val="2330898108"/>
                  </a:ext>
                </a:extLst>
              </a:tr>
              <a:tr h="381775">
                <a:tc gridSpan="3">
                  <a:txBody>
                    <a:bodyPr/>
                    <a:lstStyle/>
                    <a:p>
                      <a:r>
                        <a:rPr lang="en-US" dirty="0">
                          <a:latin typeface="Avenir Book" panose="02000503020000020003"/>
                        </a:rPr>
                        <a:t>Low-Carbon Fuels Integration </a:t>
                      </a: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tc hMerge="1">
                  <a:txBody>
                    <a:bodyPr/>
                    <a:lstStyle/>
                    <a:p>
                      <a:pPr algn="ctr"/>
                      <a:endParaRPr lang="en-US">
                        <a:highlight>
                          <a:srgbClr val="FFFF00"/>
                        </a:highlight>
                        <a:latin typeface="Avenir Book" panose="02000503020000020003"/>
                      </a:endParaRPr>
                    </a:p>
                  </a:txBody>
                  <a:tcPr anchor="ctr">
                    <a:lnL w="12700" cap="flat" cmpd="sng" algn="ctr">
                      <a:solidFill>
                        <a:srgbClr val="006CAF"/>
                      </a:solidFill>
                      <a:prstDash val="solid"/>
                      <a:round/>
                      <a:headEnd type="none" w="med" len="med"/>
                      <a:tailEnd type="none" w="med" len="med"/>
                    </a:lnL>
                    <a:lnR w="12700" cap="flat" cmpd="sng" algn="ctr">
                      <a:solidFill>
                        <a:srgbClr val="006CAF"/>
                      </a:solidFill>
                      <a:prstDash val="solid"/>
                      <a:round/>
                      <a:headEnd type="none" w="med" len="med"/>
                      <a:tailEnd type="none" w="med" len="med"/>
                    </a:lnR>
                    <a:lnT w="12700" cap="flat" cmpd="sng" algn="ctr">
                      <a:solidFill>
                        <a:srgbClr val="006CAF"/>
                      </a:solidFill>
                      <a:prstDash val="solid"/>
                      <a:round/>
                      <a:headEnd type="none" w="med" len="med"/>
                      <a:tailEnd type="none" w="med" len="med"/>
                    </a:lnT>
                    <a:lnB w="12700" cap="flat" cmpd="sng" algn="ctr">
                      <a:solidFill>
                        <a:srgbClr val="006CAF"/>
                      </a:solidFill>
                      <a:prstDash val="solid"/>
                      <a:round/>
                      <a:headEnd type="none" w="med" len="med"/>
                      <a:tailEnd type="none" w="med" len="med"/>
                    </a:lnB>
                  </a:tcPr>
                </a:tc>
                <a:extLst>
                  <a:ext uri="{0D108BD9-81ED-4DB2-BD59-A6C34878D82A}">
                    <a16:rowId xmlns:a16="http://schemas.microsoft.com/office/drawing/2014/main" val="4047467521"/>
                  </a:ext>
                </a:extLst>
              </a:tr>
            </a:tbl>
          </a:graphicData>
        </a:graphic>
      </p:graphicFrame>
      <p:sp>
        <p:nvSpPr>
          <p:cNvPr id="6" name="Slide Number Placeholder 3">
            <a:extLst>
              <a:ext uri="{FF2B5EF4-FFF2-40B4-BE49-F238E27FC236}">
                <a16:creationId xmlns:a16="http://schemas.microsoft.com/office/drawing/2014/main" id="{E780FE90-2E25-8F26-37C7-348DB6B31C63}"/>
              </a:ext>
              <a:ext uri="{C183D7F6-B498-43B3-948B-1728B52AA6E4}">
                <adec:decorative xmlns:adec="http://schemas.microsoft.com/office/drawing/2017/decorative" val="0"/>
              </a:ext>
            </a:extLst>
          </p:cNvPr>
          <p:cNvSpPr txBox="1">
            <a:spLocks/>
          </p:cNvSpPr>
          <p:nvPr/>
        </p:nvSpPr>
        <p:spPr>
          <a:xfrm>
            <a:off x="5846597" y="6312628"/>
            <a:ext cx="498806" cy="269738"/>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2410227-0A74-4DD0-97A1-EFCFB8B7378B}" type="slidenum">
              <a:rPr lang="en-US" smtClean="0"/>
              <a:pPr/>
              <a:t>4</a:t>
            </a:fld>
            <a:endParaRPr lang="en-US" dirty="0"/>
          </a:p>
        </p:txBody>
      </p:sp>
    </p:spTree>
    <p:extLst>
      <p:ext uri="{BB962C8B-B14F-4D97-AF65-F5344CB8AC3E}">
        <p14:creationId xmlns:p14="http://schemas.microsoft.com/office/powerpoint/2010/main" val="3758719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69881-9A15-5CC1-0036-6FD4E031C925}"/>
              </a:ext>
            </a:extLst>
          </p:cNvPr>
          <p:cNvSpPr>
            <a:spLocks noGrp="1"/>
          </p:cNvSpPr>
          <p:nvPr>
            <p:ph type="title"/>
          </p:nvPr>
        </p:nvSpPr>
        <p:spPr>
          <a:xfrm>
            <a:off x="449091" y="308357"/>
            <a:ext cx="7088648" cy="685994"/>
          </a:xfrm>
        </p:spPr>
        <p:txBody>
          <a:bodyPr/>
          <a:lstStyle/>
          <a:p>
            <a:r>
              <a:rPr lang="en-US" sz="2800" dirty="0">
                <a:latin typeface="Avenir Heavy" panose="02000503020000020003"/>
              </a:rPr>
              <a:t>SoCalGas Community Engagement in 2024</a:t>
            </a:r>
            <a:endParaRPr lang="en-US" sz="2800" dirty="0"/>
          </a:p>
        </p:txBody>
      </p:sp>
      <p:graphicFrame>
        <p:nvGraphicFramePr>
          <p:cNvPr id="9" name="Diagram 8" descr="Three dark blue hexagons ">
            <a:extLst>
              <a:ext uri="{FF2B5EF4-FFF2-40B4-BE49-F238E27FC236}">
                <a16:creationId xmlns:a16="http://schemas.microsoft.com/office/drawing/2014/main" id="{3B482751-FEA9-5333-A679-0A4E574E088E}"/>
              </a:ext>
            </a:extLst>
          </p:cNvPr>
          <p:cNvGraphicFramePr/>
          <p:nvPr>
            <p:extLst>
              <p:ext uri="{D42A27DB-BD31-4B8C-83A1-F6EECF244321}">
                <p14:modId xmlns:p14="http://schemas.microsoft.com/office/powerpoint/2010/main" val="2475098321"/>
              </p:ext>
            </p:extLst>
          </p:nvPr>
        </p:nvGraphicFramePr>
        <p:xfrm>
          <a:off x="282217" y="719666"/>
          <a:ext cx="762919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10" descr="Connections outline">
            <a:extLst>
              <a:ext uri="{FF2B5EF4-FFF2-40B4-BE49-F238E27FC236}">
                <a16:creationId xmlns:a16="http://schemas.microsoft.com/office/drawing/2014/main" id="{61B6C92F-B6A8-CFCC-360A-0826A7BFDEE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804545" y="1763560"/>
            <a:ext cx="1459247" cy="1459247"/>
          </a:xfrm>
          <a:prstGeom prst="rect">
            <a:avLst/>
          </a:prstGeom>
        </p:spPr>
      </p:pic>
      <p:pic>
        <p:nvPicPr>
          <p:cNvPr id="8" name="Picture 4" descr="A SoCalGas employee holding an object to a child">
            <a:extLst>
              <a:ext uri="{FF2B5EF4-FFF2-40B4-BE49-F238E27FC236}">
                <a16:creationId xmlns:a16="http://schemas.microsoft.com/office/drawing/2014/main" id="{9C91E237-5583-5A8A-B2B5-BEBE524B4FE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37739" y="386384"/>
            <a:ext cx="3000832" cy="2250624"/>
          </a:xfrm>
          <a:prstGeom prst="rect">
            <a:avLst/>
          </a:prstGeom>
          <a:solidFill>
            <a:srgbClr val="FFFFFF">
              <a:shade val="85000"/>
            </a:srgbClr>
          </a:solidFill>
          <a:ln w="88900" cap="sq">
            <a:solidFill>
              <a:srgbClr val="FFFFFF"/>
            </a:solidFill>
            <a:miter lim="800000"/>
          </a:ln>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7AC17BC3-3D5A-C1FC-B16D-48C891629454}"/>
              </a:ext>
            </a:extLst>
          </p:cNvPr>
          <p:cNvSpPr txBox="1">
            <a:spLocks/>
          </p:cNvSpPr>
          <p:nvPr/>
        </p:nvSpPr>
        <p:spPr>
          <a:xfrm>
            <a:off x="6613735" y="2716208"/>
            <a:ext cx="4929705" cy="685994"/>
          </a:xfrm>
          <a:prstGeom prst="rect">
            <a:avLst/>
          </a:prstGeom>
        </p:spPr>
        <p:txBody>
          <a:bodyPr vert="horz" lIns="91440" tIns="45720" rIns="91440" bIns="45720" rtlCol="0">
            <a:normAutofit fontScale="92500"/>
          </a:bodyPr>
          <a:lstStyle>
            <a:lvl1pPr marL="342900" indent="-342900" algn="l" defTabSz="914400" rtl="0" eaLnBrk="1" latinLnBrk="0" hangingPunct="1">
              <a:spcBef>
                <a:spcPct val="20000"/>
              </a:spcBef>
              <a:buClr>
                <a:schemeClr val="tx2"/>
              </a:buClr>
              <a:buSzPct val="100000"/>
              <a:buFont typeface="Arial" pitchFamily="34" charset="0"/>
              <a:buChar char="»"/>
              <a:defRPr sz="2800" kern="1200">
                <a:solidFill>
                  <a:schemeClr val="tx1"/>
                </a:solidFill>
                <a:latin typeface="Avenir Next" panose="020B0503020202020204" pitchFamily="34" charset="0"/>
                <a:ea typeface="+mn-ea"/>
                <a:cs typeface="Arial" pitchFamily="34" charset="0"/>
              </a:defRPr>
            </a:lvl1pPr>
            <a:lvl2pPr marL="742950" indent="-285750" algn="l" defTabSz="914400" rtl="0" eaLnBrk="1" latinLnBrk="0" hangingPunct="1">
              <a:spcBef>
                <a:spcPct val="20000"/>
              </a:spcBef>
              <a:buClr>
                <a:schemeClr val="tx2"/>
              </a:buClr>
              <a:buFont typeface="Wingdings" pitchFamily="2" charset="2"/>
              <a:buChar char="§"/>
              <a:defRPr sz="2400" kern="1200">
                <a:solidFill>
                  <a:schemeClr val="tx1"/>
                </a:solidFill>
                <a:latin typeface="Avenir Next" panose="020B0503020202020204" pitchFamily="34" charset="0"/>
                <a:ea typeface="+mn-ea"/>
                <a:cs typeface="Arial" pitchFamily="34" charset="0"/>
              </a:defRPr>
            </a:lvl2pPr>
            <a:lvl3pPr marL="1143000" indent="-228600" algn="l" defTabSz="914400" rtl="0" eaLnBrk="1" latinLnBrk="0" hangingPunct="1">
              <a:spcBef>
                <a:spcPct val="20000"/>
              </a:spcBef>
              <a:buClr>
                <a:schemeClr val="tx2"/>
              </a:buClr>
              <a:buFont typeface="Arial" pitchFamily="34" charset="0"/>
              <a:buChar char="•"/>
              <a:defRPr sz="2000" kern="1200">
                <a:solidFill>
                  <a:schemeClr val="tx1"/>
                </a:solidFill>
                <a:latin typeface="Avenir Next" panose="020B0503020202020204" pitchFamily="34" charset="0"/>
                <a:ea typeface="+mn-ea"/>
                <a:cs typeface="Arial" pitchFamily="34" charset="0"/>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Next" panose="020B0503020202020204" pitchFamily="34" charset="0"/>
                <a:ea typeface="+mn-ea"/>
                <a:cs typeface="Arial" pitchFamily="34" charset="0"/>
              </a:defRPr>
            </a:lvl4pPr>
            <a:lvl5pPr marL="20574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Next" panose="020B0503020202020204"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ctr">
              <a:lnSpc>
                <a:spcPct val="80000"/>
              </a:lnSpc>
              <a:buNone/>
            </a:pPr>
            <a:r>
              <a:rPr lang="en-US" sz="1700">
                <a:latin typeface="Avenir Book" panose="02000503020000020003"/>
              </a:rPr>
              <a:t>SoCalGas RD&amp;D, University of California at Irvine, and National Renewable Energy Laboratory team up for “Science Camp” at Oak View Library in Huntington Beach.</a:t>
            </a:r>
          </a:p>
        </p:txBody>
      </p:sp>
      <p:pic>
        <p:nvPicPr>
          <p:cNvPr id="7" name="Picture 2" descr="Photo of six high school students and instructors">
            <a:extLst>
              <a:ext uri="{FF2B5EF4-FFF2-40B4-BE49-F238E27FC236}">
                <a16:creationId xmlns:a16="http://schemas.microsoft.com/office/drawing/2014/main" id="{7915237D-6B85-A6DC-4844-D9637083E0C1}"/>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38494" y="3676859"/>
            <a:ext cx="3799323" cy="1665666"/>
          </a:xfrm>
          <a:prstGeom prst="rect">
            <a:avLst/>
          </a:prstGeom>
          <a:solidFill>
            <a:srgbClr val="FFFFFF">
              <a:shade val="85000"/>
            </a:srgbClr>
          </a:solidFill>
          <a:ln w="88900" cap="sq">
            <a:solidFill>
              <a:srgbClr val="FFFFFF"/>
            </a:solidFill>
            <a:miter lim="800000"/>
          </a:ln>
          <a:effectLst/>
          <a:scene3d>
            <a:camera prst="orthographicFront"/>
            <a:lightRig rig="twoPt" dir="t">
              <a:rot lat="0" lon="0" rev="7200000"/>
            </a:lightRig>
          </a:scene3d>
          <a:sp3d>
            <a:bevelT w="25400" h="19050"/>
            <a:contourClr>
              <a:srgbClr val="FFFFFF"/>
            </a:contourClr>
          </a:sp3d>
        </p:spPr>
      </p:pic>
      <p:sp>
        <p:nvSpPr>
          <p:cNvPr id="6" name="Content Placeholder 3">
            <a:extLst>
              <a:ext uri="{FF2B5EF4-FFF2-40B4-BE49-F238E27FC236}">
                <a16:creationId xmlns:a16="http://schemas.microsoft.com/office/drawing/2014/main" id="{E93AE35F-495D-284E-6CEF-ADBAD766F6E5}"/>
              </a:ext>
            </a:extLst>
          </p:cNvPr>
          <p:cNvSpPr txBox="1">
            <a:spLocks/>
          </p:cNvSpPr>
          <p:nvPr/>
        </p:nvSpPr>
        <p:spPr>
          <a:xfrm>
            <a:off x="6613735" y="5553923"/>
            <a:ext cx="4929706" cy="685994"/>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80000"/>
              </a:lnSpc>
              <a:spcBef>
                <a:spcPct val="20000"/>
              </a:spcBef>
              <a:buClr>
                <a:schemeClr val="tx2"/>
              </a:buClr>
              <a:buSzPct val="100000"/>
            </a:pPr>
            <a:r>
              <a:rPr lang="en-US" sz="1600">
                <a:solidFill>
                  <a:schemeClr val="tx1"/>
                </a:solidFill>
                <a:latin typeface="Avenir Book" panose="02000503020000020003"/>
              </a:rPr>
              <a:t>Boyle Heights High School’s First All-Girls Team Competes on International Stage at the Horizon Hydrogen Grand Prix World Finals.</a:t>
            </a:r>
          </a:p>
          <a:p>
            <a:endParaRPr lang="en-US" sz="1700"/>
          </a:p>
        </p:txBody>
      </p:sp>
      <p:sp>
        <p:nvSpPr>
          <p:cNvPr id="4" name="Slide Number Placeholder 3">
            <a:extLst>
              <a:ext uri="{FF2B5EF4-FFF2-40B4-BE49-F238E27FC236}">
                <a16:creationId xmlns:a16="http://schemas.microsoft.com/office/drawing/2014/main" id="{00FB4776-DBFF-8C52-4A7F-D1569F04AE38}"/>
              </a:ext>
            </a:extLst>
          </p:cNvPr>
          <p:cNvSpPr>
            <a:spLocks noGrp="1"/>
          </p:cNvSpPr>
          <p:nvPr>
            <p:ph type="sldNum" sz="quarter" idx="4"/>
          </p:nvPr>
        </p:nvSpPr>
        <p:spPr/>
        <p:txBody>
          <a:bodyPr/>
          <a:lstStyle/>
          <a:p>
            <a:fld id="{72410227-0A74-4DD0-97A1-EFCFB8B7378B}" type="slidenum">
              <a:rPr lang="en-US" smtClean="0"/>
              <a:pPr/>
              <a:t>5</a:t>
            </a:fld>
            <a:endParaRPr lang="en-US"/>
          </a:p>
        </p:txBody>
      </p:sp>
    </p:spTree>
    <p:extLst>
      <p:ext uri="{BB962C8B-B14F-4D97-AF65-F5344CB8AC3E}">
        <p14:creationId xmlns:p14="http://schemas.microsoft.com/office/powerpoint/2010/main" val="3039901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37CD9-D2F6-FDBF-19B4-E5500782569E}"/>
              </a:ext>
            </a:extLst>
          </p:cNvPr>
          <p:cNvSpPr>
            <a:spLocks noGrp="1"/>
          </p:cNvSpPr>
          <p:nvPr>
            <p:ph type="title"/>
          </p:nvPr>
        </p:nvSpPr>
        <p:spPr>
          <a:xfrm>
            <a:off x="1046211" y="3097647"/>
            <a:ext cx="10363200" cy="822504"/>
          </a:xfrm>
        </p:spPr>
        <p:txBody>
          <a:bodyPr/>
          <a:lstStyle/>
          <a:p>
            <a:r>
              <a:rPr lang="en-US"/>
              <a:t>Gas system integrity Theme</a:t>
            </a:r>
          </a:p>
        </p:txBody>
      </p:sp>
      <p:graphicFrame>
        <p:nvGraphicFramePr>
          <p:cNvPr id="5" name="Table 4">
            <a:extLst>
              <a:ext uri="{FF2B5EF4-FFF2-40B4-BE49-F238E27FC236}">
                <a16:creationId xmlns:a16="http://schemas.microsoft.com/office/drawing/2014/main" id="{FBA31259-2A6F-DA67-9FCF-9B2C5648F443}"/>
              </a:ext>
            </a:extLst>
          </p:cNvPr>
          <p:cNvGraphicFramePr>
            <a:graphicFrameLocks noGrp="1"/>
          </p:cNvGraphicFramePr>
          <p:nvPr>
            <p:extLst>
              <p:ext uri="{D42A27DB-BD31-4B8C-83A1-F6EECF244321}">
                <p14:modId xmlns:p14="http://schemas.microsoft.com/office/powerpoint/2010/main" val="1242225116"/>
              </p:ext>
            </p:extLst>
          </p:nvPr>
        </p:nvGraphicFramePr>
        <p:xfrm>
          <a:off x="1087775" y="3723286"/>
          <a:ext cx="8114844" cy="1990884"/>
        </p:xfrm>
        <a:graphic>
          <a:graphicData uri="http://schemas.openxmlformats.org/drawingml/2006/table">
            <a:tbl>
              <a:tblPr firstRow="1" bandRow="1">
                <a:tableStyleId>{17292A2E-F333-43FB-9621-5CBBE7FDCDCB}</a:tableStyleId>
              </a:tblPr>
              <a:tblGrid>
                <a:gridCol w="8114844">
                  <a:extLst>
                    <a:ext uri="{9D8B030D-6E8A-4147-A177-3AD203B41FA5}">
                      <a16:colId xmlns:a16="http://schemas.microsoft.com/office/drawing/2014/main" val="2631910952"/>
                    </a:ext>
                  </a:extLst>
                </a:gridCol>
              </a:tblGrid>
              <a:tr h="415485">
                <a:tc>
                  <a:txBody>
                    <a:bodyPr/>
                    <a:lstStyle/>
                    <a:p>
                      <a:pPr marL="0" indent="0">
                        <a:buFont typeface="Arial" panose="020B0604020202020204" pitchFamily="34" charset="0"/>
                        <a:buNone/>
                      </a:pPr>
                      <a:r>
                        <a:rPr lang="en-US" dirty="0">
                          <a:solidFill>
                            <a:schemeClr val="tx1"/>
                          </a:solidFill>
                          <a:latin typeface="Avenir Book" panose="02000503020000020003"/>
                        </a:rPr>
                        <a:t>Initiatives: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6611627"/>
                  </a:ext>
                </a:extLst>
              </a:tr>
              <a:tr h="307818">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atin typeface="Avenir Book" panose="02000503020000020003"/>
                        </a:rPr>
                        <a:t>System Design &amp; Materials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03681705"/>
                  </a:ext>
                </a:extLst>
              </a:tr>
              <a:tr h="403213">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atin typeface="Avenir Book" panose="02000503020000020003"/>
                        </a:rPr>
                        <a:t>System Inspection &amp; Monitoring</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81334041"/>
                  </a:ext>
                </a:extLst>
              </a:tr>
              <a:tr h="403213">
                <a:tc>
                  <a:txBody>
                    <a:bodyPr/>
                    <a:lstStyle/>
                    <a:p>
                      <a:pPr marL="285750" indent="-285750">
                        <a:buFont typeface="Arial" panose="020B0604020202020204" pitchFamily="34" charset="0"/>
                        <a:buChar char="•"/>
                      </a:pPr>
                      <a:r>
                        <a:rPr lang="en-US">
                          <a:latin typeface="Avenir Book" panose="02000503020000020003"/>
                        </a:rPr>
                        <a:t>Environmental &amp; Safety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34346927"/>
                  </a:ext>
                </a:extLst>
              </a:tr>
              <a:tr h="403213">
                <a:tc>
                  <a:txBody>
                    <a:bodyPr/>
                    <a:lstStyle/>
                    <a:p>
                      <a:pPr marL="285750" indent="-285750">
                        <a:buFont typeface="Arial" panose="020B0604020202020204" pitchFamily="34" charset="0"/>
                        <a:buChar char="•"/>
                      </a:pPr>
                      <a:r>
                        <a:rPr lang="en-US" dirty="0">
                          <a:latin typeface="Avenir Book" panose="02000503020000020003"/>
                        </a:rPr>
                        <a:t>Operations Technology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79067626"/>
                  </a:ext>
                </a:extLst>
              </a:tr>
            </a:tbl>
          </a:graphicData>
        </a:graphic>
      </p:graphicFrame>
      <p:sp>
        <p:nvSpPr>
          <p:cNvPr id="4" name="Slide Number Placeholder 3">
            <a:extLst>
              <a:ext uri="{FF2B5EF4-FFF2-40B4-BE49-F238E27FC236}">
                <a16:creationId xmlns:a16="http://schemas.microsoft.com/office/drawing/2014/main" id="{D160C502-7CBC-03CD-88D2-6F3EF8DDA970}"/>
              </a:ext>
            </a:extLst>
          </p:cNvPr>
          <p:cNvSpPr>
            <a:spLocks noGrp="1"/>
          </p:cNvSpPr>
          <p:nvPr>
            <p:ph type="sldNum" sz="quarter" idx="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72410227-0A74-4DD0-97A1-EFCFB8B7378B}" type="slidenum">
              <a:rPr kumimoji="0" lang="en-US" sz="1200" b="0" i="0" u="none" strike="noStrike" kern="1200" cap="none" spc="0" normalizeH="0" baseline="0" noProof="0" smtClean="0">
                <a:ln>
                  <a:noFill/>
                </a:ln>
                <a:solidFill>
                  <a:srgbClr val="004B91"/>
                </a:solidFill>
                <a:effectLst/>
                <a:uLnTx/>
                <a:uFillTx/>
                <a:latin typeface="Arial" pitchFamily="34" charset="0"/>
                <a:ea typeface="+mn-ea"/>
                <a:cs typeface="Arial"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srgbClr val="004B91"/>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2668619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49E28-1290-6D1B-E4F4-F6815ADCD2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F09399-2CA6-4A51-A77B-AD9B1CD9953E}"/>
              </a:ext>
            </a:extLst>
          </p:cNvPr>
          <p:cNvSpPr>
            <a:spLocks noGrp="1"/>
          </p:cNvSpPr>
          <p:nvPr>
            <p:ph type="title"/>
          </p:nvPr>
        </p:nvSpPr>
        <p:spPr>
          <a:xfrm>
            <a:off x="455781" y="144540"/>
            <a:ext cx="11956269" cy="685994"/>
          </a:xfrm>
        </p:spPr>
        <p:txBody>
          <a:bodyPr/>
          <a:lstStyle/>
          <a:p>
            <a:r>
              <a:rPr lang="en-US">
                <a:latin typeface="Avenir Heavy" panose="02000503020000020003"/>
              </a:rPr>
              <a:t>System Design and Materials Initiative</a:t>
            </a:r>
          </a:p>
        </p:txBody>
      </p:sp>
      <p:sp>
        <p:nvSpPr>
          <p:cNvPr id="3" name="Content Placeholder 2">
            <a:extLst>
              <a:ext uri="{FF2B5EF4-FFF2-40B4-BE49-F238E27FC236}">
                <a16:creationId xmlns:a16="http://schemas.microsoft.com/office/drawing/2014/main" id="{2B3F94D3-FAC1-0AA5-8A57-61B80D60DA2C}"/>
              </a:ext>
            </a:extLst>
          </p:cNvPr>
          <p:cNvSpPr>
            <a:spLocks noGrp="1"/>
          </p:cNvSpPr>
          <p:nvPr>
            <p:ph idx="1"/>
          </p:nvPr>
        </p:nvSpPr>
        <p:spPr>
          <a:xfrm>
            <a:off x="547071" y="830534"/>
            <a:ext cx="10923204" cy="1353866"/>
          </a:xfrm>
        </p:spPr>
        <p:txBody>
          <a:bodyPr vert="horz" lIns="91440" tIns="45720" rIns="91440" bIns="45720" rtlCol="0" anchor="ctr">
            <a:noAutofit/>
          </a:bodyPr>
          <a:lstStyle/>
          <a:p>
            <a:pPr marL="0" indent="0">
              <a:spcBef>
                <a:spcPts val="0"/>
              </a:spcBef>
              <a:buNone/>
            </a:pPr>
            <a:r>
              <a:rPr lang="en-US" sz="1500" b="1" i="1">
                <a:solidFill>
                  <a:srgbClr val="00457E"/>
                </a:solidFill>
                <a:latin typeface="Avenir Book" panose="02000503020000020003"/>
                <a:cs typeface="Arial"/>
              </a:rPr>
              <a:t>Challenge: </a:t>
            </a:r>
            <a:r>
              <a:rPr lang="en-US" sz="1500">
                <a:latin typeface="Avenir Book" panose="02000503020000020003"/>
                <a:cs typeface="Arial"/>
              </a:rPr>
              <a:t>Modernizing an infrastructure developed over decades requires adaptability. We must adjust the design and materials to meet evolving ratepayer needs, accommodate new fuel sources, comply with changing regulations, and incorporate modern technology to enhance efficiency and reduce costs for ratepayers. This is important because:</a:t>
            </a:r>
          </a:p>
          <a:p>
            <a:pPr>
              <a:spcBef>
                <a:spcPts val="0"/>
              </a:spcBef>
            </a:pPr>
            <a:r>
              <a:rPr lang="en-US" sz="1500">
                <a:latin typeface="Avenir Book" panose="02000503020000020003"/>
                <a:cs typeface="Arial"/>
              </a:rPr>
              <a:t>Optimizing system design and material compatibility is critical in maintaining a safe infrastructure while reducing costs for ratepayers.</a:t>
            </a:r>
          </a:p>
          <a:p>
            <a:pPr>
              <a:spcBef>
                <a:spcPts val="0"/>
              </a:spcBef>
            </a:pPr>
            <a:r>
              <a:rPr lang="en-US" sz="1500">
                <a:latin typeface="Avenir Book" panose="02000503020000020003"/>
                <a:cs typeface="Arial"/>
              </a:rPr>
              <a:t>Validating material and equipment compatibility is essential to avoid system and equipment outages for maintenance and repairs.</a:t>
            </a:r>
          </a:p>
        </p:txBody>
      </p:sp>
      <p:sp>
        <p:nvSpPr>
          <p:cNvPr id="7" name="Content Placeholder 2">
            <a:extLst>
              <a:ext uri="{FF2B5EF4-FFF2-40B4-BE49-F238E27FC236}">
                <a16:creationId xmlns:a16="http://schemas.microsoft.com/office/drawing/2014/main" id="{2B18D845-5A0D-3865-4CF6-D9A9E0F07DEA}"/>
              </a:ext>
            </a:extLst>
          </p:cNvPr>
          <p:cNvSpPr txBox="1">
            <a:spLocks/>
          </p:cNvSpPr>
          <p:nvPr/>
        </p:nvSpPr>
        <p:spPr>
          <a:xfrm>
            <a:off x="448218" y="2302095"/>
            <a:ext cx="11120909" cy="3148091"/>
          </a:xfrm>
          <a:prstGeom prst="rect">
            <a:avLst/>
          </a:prstGeom>
          <a:solidFill>
            <a:schemeClr val="bg1"/>
          </a:solidFill>
        </p:spPr>
        <p:txBody>
          <a:bodyPr vert="horz" lIns="91440" tIns="45720" rIns="91440" bIns="45720" rtlCol="0" anchor="t">
            <a:noAutofit/>
          </a:bodyPr>
          <a:lstStyle>
            <a:lvl1pPr marL="342900" indent="-342900" algn="l" defTabSz="914400" rtl="0" eaLnBrk="1" latinLnBrk="0" hangingPunct="1">
              <a:spcBef>
                <a:spcPct val="20000"/>
              </a:spcBef>
              <a:buClr>
                <a:schemeClr val="tx2"/>
              </a:buClr>
              <a:buSzPct val="100000"/>
              <a:buFont typeface="Arial" pitchFamily="34" charset="0"/>
              <a:buChar char="»"/>
              <a:defRPr sz="2800" kern="1200">
                <a:solidFill>
                  <a:schemeClr val="tx1"/>
                </a:solidFill>
                <a:latin typeface="Avenir Book" panose="02000503020000020003" pitchFamily="2" charset="0"/>
                <a:ea typeface="+mn-ea"/>
                <a:cs typeface="Arial" pitchFamily="34" charset="0"/>
              </a:defRPr>
            </a:lvl1pPr>
            <a:lvl2pPr marL="742950" indent="-285750" algn="l" defTabSz="914400" rtl="0" eaLnBrk="1" latinLnBrk="0" hangingPunct="1">
              <a:spcBef>
                <a:spcPct val="20000"/>
              </a:spcBef>
              <a:buClr>
                <a:schemeClr val="tx2"/>
              </a:buClr>
              <a:buFont typeface="Wingdings" pitchFamily="2" charset="2"/>
              <a:buChar char="§"/>
              <a:defRPr sz="2400" kern="1200">
                <a:solidFill>
                  <a:schemeClr val="tx1"/>
                </a:solidFill>
                <a:latin typeface="Avenir Book" panose="02000503020000020003" pitchFamily="2" charset="0"/>
                <a:ea typeface="+mn-ea"/>
                <a:cs typeface="Arial" pitchFamily="34" charset="0"/>
              </a:defRPr>
            </a:lvl2pPr>
            <a:lvl3pPr marL="1143000" indent="-228600" algn="l" defTabSz="914400" rtl="0" eaLnBrk="1" latinLnBrk="0" hangingPunct="1">
              <a:spcBef>
                <a:spcPct val="20000"/>
              </a:spcBef>
              <a:buClr>
                <a:schemeClr val="tx2"/>
              </a:buClr>
              <a:buFont typeface="Arial" pitchFamily="34" charset="0"/>
              <a:buChar char="•"/>
              <a:defRPr sz="2000" kern="1200">
                <a:solidFill>
                  <a:schemeClr val="tx1"/>
                </a:solidFill>
                <a:latin typeface="Avenir Book" panose="02000503020000020003" pitchFamily="2" charset="0"/>
                <a:ea typeface="+mn-ea"/>
                <a:cs typeface="Arial" pitchFamily="34" charset="0"/>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4pPr>
            <a:lvl5pPr marL="20574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600"/>
              </a:spcBef>
              <a:spcAft>
                <a:spcPts val="600"/>
              </a:spcAft>
              <a:buClr>
                <a:srgbClr val="004B91"/>
              </a:buClr>
              <a:buSzPct val="100000"/>
              <a:buFont typeface="Arial" pitchFamily="34" charset="0"/>
              <a:buNone/>
              <a:tabLst/>
              <a:defRPr/>
            </a:pPr>
            <a:r>
              <a:rPr kumimoji="0" lang="en-US" sz="1500" b="1" i="1" u="none" strike="noStrike" kern="1200" cap="none" spc="0" normalizeH="0" baseline="0" noProof="0" dirty="0">
                <a:ln>
                  <a:noFill/>
                </a:ln>
                <a:solidFill>
                  <a:srgbClr val="00457E"/>
                </a:solidFill>
                <a:effectLst/>
                <a:uLnTx/>
                <a:uFillTx/>
                <a:latin typeface="Avenir Book" panose="02000503020000020003"/>
                <a:ea typeface="+mn-ea"/>
                <a:cs typeface="Arial"/>
              </a:rPr>
              <a:t>Proposed Solutions: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Improve </a:t>
            </a:r>
            <a:r>
              <a:rPr kumimoji="0" lang="en-US" sz="1500" b="1" i="0" u="none" strike="noStrike" kern="1200" cap="none" spc="0" normalizeH="0" baseline="0" noProof="0" dirty="0">
                <a:ln>
                  <a:noFill/>
                </a:ln>
                <a:solidFill>
                  <a:srgbClr val="000000"/>
                </a:solidFill>
                <a:effectLst/>
                <a:uLnTx/>
                <a:uFillTx/>
                <a:latin typeface="Avenir Book" panose="02000503020000020003"/>
                <a:ea typeface="+mn-ea"/>
                <a:cs typeface="Arial"/>
              </a:rPr>
              <a:t>safety and air quality</a:t>
            </a: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 by exploring new sources of Renewable Natural Gas (RNG) and testing odorant compatibility to safely support renewable energy goals.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Improve</a:t>
            </a:r>
            <a:r>
              <a:rPr kumimoji="0" lang="en-US" sz="1500" b="1" i="0" u="none" strike="noStrike" kern="1200" cap="none" spc="0" normalizeH="0" baseline="0" noProof="0" dirty="0">
                <a:ln>
                  <a:noFill/>
                </a:ln>
                <a:solidFill>
                  <a:srgbClr val="000000"/>
                </a:solidFill>
                <a:effectLst/>
                <a:uLnTx/>
                <a:uFillTx/>
                <a:latin typeface="Avenir Book" panose="02000503020000020003"/>
                <a:ea typeface="+mn-ea"/>
                <a:cs typeface="Arial"/>
              </a:rPr>
              <a:t> affordability and reliability</a:t>
            </a: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 by: </a:t>
            </a:r>
          </a:p>
          <a:p>
            <a:pPr marL="742950" marR="0" lvl="1" indent="-285750" algn="l" defTabSz="914400" rtl="0" eaLnBrk="1" fontAlgn="auto" latinLnBrk="0" hangingPunct="1">
              <a:lnSpc>
                <a:spcPct val="100000"/>
              </a:lnSpc>
              <a:spcBef>
                <a:spcPts val="0"/>
              </a:spcBef>
              <a:spcAft>
                <a:spcPts val="0"/>
              </a:spcAft>
              <a:buClr>
                <a:srgbClr val="004B91"/>
              </a:buClr>
              <a:buSzTx/>
              <a:buFont typeface="Wingdings" pitchFamily="2" charset="2"/>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developing a Cathodic Protection (CP) System Design Tool to optimize CP Area remediation.</a:t>
            </a:r>
          </a:p>
          <a:p>
            <a:pPr marL="742950" marR="0" lvl="1" indent="-285750" algn="l" defTabSz="914400" rtl="0" eaLnBrk="1" fontAlgn="auto" latinLnBrk="0" hangingPunct="1">
              <a:lnSpc>
                <a:spcPct val="100000"/>
              </a:lnSpc>
              <a:spcBef>
                <a:spcPts val="0"/>
              </a:spcBef>
              <a:spcAft>
                <a:spcPts val="0"/>
              </a:spcAft>
              <a:buClr>
                <a:srgbClr val="004B91"/>
              </a:buClr>
              <a:buSzTx/>
              <a:buFont typeface="Wingdings" pitchFamily="2" charset="2"/>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increasing the accuracy of modeling for Underground Storage Well Casing Burst pressures to optimize remediation costs.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Improve </a:t>
            </a:r>
            <a:r>
              <a:rPr kumimoji="0" lang="en-US" sz="1500" b="1" i="0" u="none" strike="noStrike" kern="1200" cap="none" spc="0" normalizeH="0" baseline="0" noProof="0" dirty="0">
                <a:ln>
                  <a:noFill/>
                </a:ln>
                <a:solidFill>
                  <a:srgbClr val="000000"/>
                </a:solidFill>
                <a:effectLst/>
                <a:uLnTx/>
                <a:uFillTx/>
                <a:latin typeface="Avenir Book" panose="02000503020000020003"/>
                <a:ea typeface="+mn-ea"/>
                <a:cs typeface="Arial"/>
              </a:rPr>
              <a:t>affordability</a:t>
            </a: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 by gathering data on costs, customer interest, and other parameters to inform non-pipeline alternative frameworks.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Improve </a:t>
            </a:r>
            <a:r>
              <a:rPr kumimoji="0" lang="en-US" sz="1500" b="1" i="0" u="none" strike="noStrike" kern="1200" cap="none" spc="0" normalizeH="0" baseline="0" noProof="0" dirty="0">
                <a:ln>
                  <a:noFill/>
                </a:ln>
                <a:solidFill>
                  <a:srgbClr val="000000"/>
                </a:solidFill>
                <a:effectLst/>
                <a:uLnTx/>
                <a:uFillTx/>
                <a:latin typeface="Avenir Book" panose="02000503020000020003"/>
                <a:ea typeface="+mn-ea"/>
                <a:cs typeface="Arial"/>
              </a:rPr>
              <a:t>safety</a:t>
            </a: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 by evaluating two-way communication with customer meters to increase gas shut off response time for emergencies. </a:t>
            </a:r>
          </a:p>
          <a:p>
            <a:pPr marL="0" marR="0" lvl="0" indent="0" algn="l" defTabSz="914400" rtl="0" eaLnBrk="1" fontAlgn="auto" latinLnBrk="0" hangingPunct="1">
              <a:lnSpc>
                <a:spcPct val="100000"/>
              </a:lnSpc>
              <a:spcBef>
                <a:spcPts val="600"/>
              </a:spcBef>
              <a:spcAft>
                <a:spcPts val="600"/>
              </a:spcAft>
              <a:buClr>
                <a:srgbClr val="004B91"/>
              </a:buClr>
              <a:buSzPct val="100000"/>
              <a:buFont typeface="Arial" pitchFamily="34" charset="0"/>
              <a:buNone/>
              <a:tabLst/>
              <a:defRPr/>
            </a:pPr>
            <a:r>
              <a:rPr kumimoji="0" lang="en-US" sz="1500" b="1" i="1" u="none" strike="noStrike" kern="1200" cap="none" spc="0" normalizeH="0" baseline="0" noProof="0" dirty="0">
                <a:ln>
                  <a:noFill/>
                </a:ln>
                <a:solidFill>
                  <a:srgbClr val="00457E"/>
                </a:solidFill>
                <a:effectLst/>
                <a:uLnTx/>
                <a:uFillTx/>
                <a:latin typeface="Avenir Book" panose="02000503020000020003"/>
                <a:ea typeface="+mn-ea"/>
                <a:cs typeface="Arial"/>
              </a:rPr>
              <a:t>Alignment with DACAG Priorities: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(1) Affordability &amp; Disconnections.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(2) Building, Industrial, Gas System Decarbonization, and Clean Renewable Hydrogen. </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(5) Long-term Planning (SB 100, SB 350, IEPR, Offshore Wind, Lithium Valley Vision, Long-Term Natural Gas, Smart Grids and Broadband). </a:t>
            </a:r>
          </a:p>
          <a:p>
            <a:pPr marL="342900" marR="0" lvl="0" indent="-342900" algn="l" defTabSz="914400" rtl="0" eaLnBrk="1" fontAlgn="base" latinLnBrk="0" hangingPunct="1">
              <a:lnSpc>
                <a:spcPct val="100000"/>
              </a:lnSpc>
              <a:spcBef>
                <a:spcPts val="0"/>
              </a:spcBef>
              <a:spcAft>
                <a:spcPts val="0"/>
              </a:spcAft>
              <a:buClr>
                <a:srgbClr val="004B91"/>
              </a:buClr>
              <a:buSzPct val="100000"/>
              <a:buFont typeface="Arial" pitchFamily="34" charset="0"/>
              <a:buChar char="»"/>
              <a:tabLst/>
              <a:defRPr/>
            </a:pPr>
            <a:endPar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endParaRPr>
          </a:p>
        </p:txBody>
      </p:sp>
      <p:sp>
        <p:nvSpPr>
          <p:cNvPr id="4" name="Slide Number Placeholder 3">
            <a:extLst>
              <a:ext uri="{FF2B5EF4-FFF2-40B4-BE49-F238E27FC236}">
                <a16:creationId xmlns:a16="http://schemas.microsoft.com/office/drawing/2014/main" id="{ABF24C82-4093-674F-9FFD-C977D7DD0C32}"/>
              </a:ext>
            </a:extLst>
          </p:cNvPr>
          <p:cNvSpPr>
            <a:spLocks noGrp="1"/>
          </p:cNvSpPr>
          <p:nvPr>
            <p:ph type="sldNum" sz="quarter" idx="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72410227-0A74-4DD0-97A1-EFCFB8B7378B}" type="slidenum">
              <a:rPr kumimoji="0" lang="en-US" sz="1200" b="0" i="0" u="none" strike="noStrike" kern="1200" cap="none" spc="0" normalizeH="0" baseline="0" noProof="0" smtClean="0">
                <a:ln>
                  <a:noFill/>
                </a:ln>
                <a:solidFill>
                  <a:srgbClr val="004B91"/>
                </a:solidFill>
                <a:effectLst/>
                <a:uLnTx/>
                <a:uFillTx/>
                <a:latin typeface="Avenir Next" panose="020B0503020202020204"/>
                <a:ea typeface="+mn-ea"/>
                <a:cs typeface="Arial"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srgbClr val="004B91"/>
              </a:solidFill>
              <a:effectLst/>
              <a:uLnTx/>
              <a:uFillTx/>
              <a:latin typeface="Avenir Next" panose="020B0503020202020204"/>
              <a:ea typeface="+mn-ea"/>
              <a:cs typeface="Arial" pitchFamily="34" charset="0"/>
            </a:endParaRPr>
          </a:p>
        </p:txBody>
      </p:sp>
      <p:sp>
        <p:nvSpPr>
          <p:cNvPr id="5" name="Rectangle: Rounded Corners 4">
            <a:extLst>
              <a:ext uri="{FF2B5EF4-FFF2-40B4-BE49-F238E27FC236}">
                <a16:creationId xmlns:a16="http://schemas.microsoft.com/office/drawing/2014/main" id="{98C11CFE-59F0-8719-E974-9D5FDDB29BCF}"/>
              </a:ext>
              <a:ext uri="{C183D7F6-B498-43B3-948B-1728B52AA6E4}">
                <adec:decorative xmlns:adec="http://schemas.microsoft.com/office/drawing/2017/decorative" val="1"/>
              </a:ext>
            </a:extLst>
          </p:cNvPr>
          <p:cNvSpPr/>
          <p:nvPr/>
        </p:nvSpPr>
        <p:spPr>
          <a:xfrm>
            <a:off x="448219" y="830535"/>
            <a:ext cx="11120909" cy="1353865"/>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panose="020B0503020202020204"/>
              <a:ea typeface="+mn-ea"/>
              <a:cs typeface="+mn-cs"/>
            </a:endParaRPr>
          </a:p>
        </p:txBody>
      </p:sp>
    </p:spTree>
    <p:extLst>
      <p:ext uri="{BB962C8B-B14F-4D97-AF65-F5344CB8AC3E}">
        <p14:creationId xmlns:p14="http://schemas.microsoft.com/office/powerpoint/2010/main" val="5932221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7B7A2-966E-1104-B744-34D6872852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0A04E4-5366-62C3-35FE-9CC4D65EF0CC}"/>
              </a:ext>
            </a:extLst>
          </p:cNvPr>
          <p:cNvSpPr>
            <a:spLocks noGrp="1"/>
          </p:cNvSpPr>
          <p:nvPr>
            <p:ph type="title"/>
          </p:nvPr>
        </p:nvSpPr>
        <p:spPr>
          <a:xfrm>
            <a:off x="418610" y="274638"/>
            <a:ext cx="11956269" cy="685994"/>
          </a:xfrm>
        </p:spPr>
        <p:txBody>
          <a:bodyPr/>
          <a:lstStyle/>
          <a:p>
            <a:r>
              <a:rPr lang="en-US">
                <a:latin typeface="Avenir Heavy" panose="02000503020000020003"/>
                <a:cs typeface="Arial"/>
              </a:rPr>
              <a:t>System Inspection and Monitoring</a:t>
            </a:r>
            <a:r>
              <a:rPr lang="en-US" sz="3600">
                <a:latin typeface="Avenir Heavy" panose="02000503020000020003"/>
              </a:rPr>
              <a:t> Initiative</a:t>
            </a:r>
            <a:endParaRPr lang="en-US">
              <a:latin typeface="Avenir Heavy" panose="02000503020000020003"/>
              <a:cs typeface="Arial"/>
            </a:endParaRPr>
          </a:p>
        </p:txBody>
      </p:sp>
      <p:sp>
        <p:nvSpPr>
          <p:cNvPr id="3" name="Content Placeholder 2">
            <a:extLst>
              <a:ext uri="{FF2B5EF4-FFF2-40B4-BE49-F238E27FC236}">
                <a16:creationId xmlns:a16="http://schemas.microsoft.com/office/drawing/2014/main" id="{303B18DF-9660-37B6-06EB-C2F8877A5D94}"/>
              </a:ext>
            </a:extLst>
          </p:cNvPr>
          <p:cNvSpPr>
            <a:spLocks noGrp="1"/>
          </p:cNvSpPr>
          <p:nvPr>
            <p:ph idx="1"/>
          </p:nvPr>
        </p:nvSpPr>
        <p:spPr>
          <a:xfrm>
            <a:off x="495775" y="960629"/>
            <a:ext cx="11180567" cy="1490923"/>
          </a:xfrm>
        </p:spPr>
        <p:txBody>
          <a:bodyPr vert="horz" lIns="91440" tIns="45720" rIns="91440" bIns="45720" rtlCol="0" anchor="ctr">
            <a:noAutofit/>
          </a:bodyPr>
          <a:lstStyle/>
          <a:p>
            <a:pPr marL="0" indent="0">
              <a:buNone/>
            </a:pPr>
            <a:r>
              <a:rPr lang="en-US" sz="1500" b="1" i="1">
                <a:solidFill>
                  <a:srgbClr val="00457E"/>
                </a:solidFill>
                <a:latin typeface="Avenir Book" panose="02000503020000020003"/>
                <a:cs typeface="Arial"/>
              </a:rPr>
              <a:t>Challenge: </a:t>
            </a:r>
            <a:r>
              <a:rPr lang="en-US" sz="1500">
                <a:latin typeface="Avenir Book" panose="02000503020000020003"/>
                <a:cs typeface="Arial"/>
              </a:rPr>
              <a:t>Maintaining a vast infrastructure across diverse terrains and climates demands agile technologies. These technologies must efficiently assess the pipeline condition and provide real-time feedback to improve emergency response times and boost efficiency. This is important because:</a:t>
            </a:r>
          </a:p>
          <a:p>
            <a:pPr>
              <a:spcBef>
                <a:spcPts val="0"/>
              </a:spcBef>
            </a:pPr>
            <a:r>
              <a:rPr lang="en-US" sz="1500">
                <a:latin typeface="Avenir Book" panose="02000503020000020003"/>
                <a:cs typeface="Arial"/>
              </a:rPr>
              <a:t>Enhanced visibility of gas infrastructure through remote monitoring and high-resolution tools enables proactive threat management, preventing loss of containment and injuries.</a:t>
            </a:r>
          </a:p>
          <a:p>
            <a:pPr>
              <a:spcBef>
                <a:spcPts val="0"/>
              </a:spcBef>
            </a:pPr>
            <a:r>
              <a:rPr lang="en-US" sz="1500">
                <a:latin typeface="Avenir Book" panose="02000503020000020003"/>
                <a:cs typeface="Arial"/>
              </a:rPr>
              <a:t>Proactive threat detection and management reduces costs</a:t>
            </a:r>
            <a:r>
              <a:rPr lang="en-US" sz="1500" b="1">
                <a:latin typeface="Avenir Book" panose="02000503020000020003"/>
                <a:cs typeface="Arial"/>
              </a:rPr>
              <a:t> </a:t>
            </a:r>
            <a:r>
              <a:rPr lang="en-US" sz="1500">
                <a:latin typeface="Avenir Book" panose="02000503020000020003"/>
                <a:cs typeface="Arial"/>
              </a:rPr>
              <a:t>for ratepayers through planned maintenance and remediation.</a:t>
            </a:r>
          </a:p>
        </p:txBody>
      </p:sp>
      <p:sp>
        <p:nvSpPr>
          <p:cNvPr id="6" name="Content Placeholder 2">
            <a:extLst>
              <a:ext uri="{FF2B5EF4-FFF2-40B4-BE49-F238E27FC236}">
                <a16:creationId xmlns:a16="http://schemas.microsoft.com/office/drawing/2014/main" id="{29934C5C-5BDC-C8F2-F130-480BFD44603B}"/>
              </a:ext>
            </a:extLst>
          </p:cNvPr>
          <p:cNvSpPr txBox="1">
            <a:spLocks/>
          </p:cNvSpPr>
          <p:nvPr/>
        </p:nvSpPr>
        <p:spPr>
          <a:xfrm>
            <a:off x="395225" y="2516593"/>
            <a:ext cx="11401550" cy="2120842"/>
          </a:xfrm>
          <a:prstGeom prst="rect">
            <a:avLst/>
          </a:prstGeom>
        </p:spPr>
        <p:txBody>
          <a:bodyPr vert="horz" lIns="91440" tIns="45720" rIns="91440" bIns="45720" rtlCol="0" anchor="t">
            <a:noAutofit/>
          </a:bodyPr>
          <a:lstStyle>
            <a:lvl1pPr marL="342900" indent="-342900" algn="l" defTabSz="914400" rtl="0" eaLnBrk="1" latinLnBrk="0" hangingPunct="1">
              <a:spcBef>
                <a:spcPct val="20000"/>
              </a:spcBef>
              <a:buClr>
                <a:schemeClr val="tx2"/>
              </a:buClr>
              <a:buSzPct val="100000"/>
              <a:buFont typeface="Arial" pitchFamily="34" charset="0"/>
              <a:buChar char="»"/>
              <a:defRPr sz="2800" kern="1200">
                <a:solidFill>
                  <a:schemeClr val="tx1"/>
                </a:solidFill>
                <a:latin typeface="Avenir Book" panose="02000503020000020003" pitchFamily="2" charset="0"/>
                <a:ea typeface="+mn-ea"/>
                <a:cs typeface="Arial" pitchFamily="34" charset="0"/>
              </a:defRPr>
            </a:lvl1pPr>
            <a:lvl2pPr marL="742950" indent="-285750" algn="l" defTabSz="914400" rtl="0" eaLnBrk="1" latinLnBrk="0" hangingPunct="1">
              <a:spcBef>
                <a:spcPct val="20000"/>
              </a:spcBef>
              <a:buClr>
                <a:schemeClr val="tx2"/>
              </a:buClr>
              <a:buFont typeface="Wingdings" pitchFamily="2" charset="2"/>
              <a:buChar char="§"/>
              <a:defRPr sz="2400" kern="1200">
                <a:solidFill>
                  <a:schemeClr val="tx1"/>
                </a:solidFill>
                <a:latin typeface="Avenir Book" panose="02000503020000020003" pitchFamily="2" charset="0"/>
                <a:ea typeface="+mn-ea"/>
                <a:cs typeface="Arial" pitchFamily="34" charset="0"/>
              </a:defRPr>
            </a:lvl2pPr>
            <a:lvl3pPr marL="1143000" indent="-228600" algn="l" defTabSz="914400" rtl="0" eaLnBrk="1" latinLnBrk="0" hangingPunct="1">
              <a:spcBef>
                <a:spcPct val="20000"/>
              </a:spcBef>
              <a:buClr>
                <a:schemeClr val="tx2"/>
              </a:buClr>
              <a:buFont typeface="Arial" pitchFamily="34" charset="0"/>
              <a:buChar char="•"/>
              <a:defRPr sz="2000" kern="1200">
                <a:solidFill>
                  <a:schemeClr val="tx1"/>
                </a:solidFill>
                <a:latin typeface="Avenir Book" panose="02000503020000020003" pitchFamily="2" charset="0"/>
                <a:ea typeface="+mn-ea"/>
                <a:cs typeface="Arial" pitchFamily="34" charset="0"/>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4pPr>
            <a:lvl5pPr marL="20574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600"/>
              </a:spcBef>
              <a:spcAft>
                <a:spcPts val="600"/>
              </a:spcAft>
              <a:buClr>
                <a:srgbClr val="004B91"/>
              </a:buClr>
              <a:buSzPct val="100000"/>
              <a:buFont typeface="Arial" pitchFamily="34" charset="0"/>
              <a:buNone/>
              <a:tabLst/>
              <a:defRPr/>
            </a:pPr>
            <a:r>
              <a:rPr kumimoji="0" lang="en-US" sz="1500" b="1" i="1" u="none" strike="noStrike" kern="1200" cap="none" spc="0" normalizeH="0" baseline="0" noProof="0" dirty="0">
                <a:ln>
                  <a:noFill/>
                </a:ln>
                <a:solidFill>
                  <a:srgbClr val="00457E"/>
                </a:solidFill>
                <a:effectLst/>
                <a:uLnTx/>
                <a:uFillTx/>
                <a:latin typeface="Avenir Book" panose="02000503020000020003"/>
                <a:ea typeface="+mn-ea"/>
                <a:cs typeface="Arial"/>
              </a:rPr>
              <a:t>Proposed Solution:</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Improve </a:t>
            </a:r>
            <a:r>
              <a:rPr kumimoji="0" lang="en-US" sz="1500" b="1" i="0" u="none" strike="noStrike" kern="1200" cap="none" spc="0" normalizeH="0" baseline="0" noProof="0" dirty="0">
                <a:ln>
                  <a:noFill/>
                </a:ln>
                <a:solidFill>
                  <a:srgbClr val="000000"/>
                </a:solidFill>
                <a:effectLst/>
                <a:uLnTx/>
                <a:uFillTx/>
                <a:latin typeface="Avenir Book" panose="02000503020000020003"/>
                <a:ea typeface="+mn-ea"/>
                <a:cs typeface="Arial"/>
              </a:rPr>
              <a:t>safety and reliability</a:t>
            </a: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 by</a:t>
            </a:r>
          </a:p>
          <a:p>
            <a:pPr marL="742950" marR="0" lvl="1" indent="-285750" algn="l" defTabSz="914400" rtl="0" eaLnBrk="1" fontAlgn="auto" latinLnBrk="0" hangingPunct="1">
              <a:lnSpc>
                <a:spcPct val="100000"/>
              </a:lnSpc>
              <a:spcBef>
                <a:spcPts val="0"/>
              </a:spcBef>
              <a:spcAft>
                <a:spcPts val="0"/>
              </a:spcAft>
              <a:buClr>
                <a:srgbClr val="004B91"/>
              </a:buClr>
              <a:buSzTx/>
              <a:buFont typeface="Wingdings" pitchFamily="2" charset="2"/>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enhancing detection of cracks, hard spots, shielded coating, and long seam types with Inline Inspection Tools</a:t>
            </a:r>
          </a:p>
          <a:p>
            <a:pPr marL="742950" marR="0" lvl="1" indent="-285750" algn="l" defTabSz="914400" rtl="0" eaLnBrk="1" fontAlgn="auto" latinLnBrk="0" hangingPunct="1">
              <a:lnSpc>
                <a:spcPct val="100000"/>
              </a:lnSpc>
              <a:spcBef>
                <a:spcPts val="0"/>
              </a:spcBef>
              <a:spcAft>
                <a:spcPts val="0"/>
              </a:spcAft>
              <a:buClr>
                <a:srgbClr val="004B91"/>
              </a:buClr>
              <a:buSzTx/>
              <a:buFont typeface="Wingdings" pitchFamily="2" charset="2"/>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developing real time scouring monitoring to enhance response time during extreme weather events.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Improve </a:t>
            </a:r>
            <a:r>
              <a:rPr kumimoji="0" lang="en-US" sz="1500" b="1" i="0" u="none" strike="noStrike" kern="1200" cap="none" spc="0" normalizeH="0" baseline="0" noProof="0" dirty="0">
                <a:ln>
                  <a:noFill/>
                </a:ln>
                <a:solidFill>
                  <a:srgbClr val="000000"/>
                </a:solidFill>
                <a:effectLst/>
                <a:uLnTx/>
                <a:uFillTx/>
                <a:latin typeface="Avenir Book" panose="02000503020000020003"/>
                <a:ea typeface="+mn-ea"/>
                <a:cs typeface="Arial"/>
              </a:rPr>
              <a:t>affordability and operational efficiency </a:t>
            </a: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by reducing costs for Optical Pipeline Monitoring allowing expansion of monitoring capabilities.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Improve </a:t>
            </a:r>
            <a:r>
              <a:rPr kumimoji="0" lang="en-US" sz="1500" b="1" i="0" u="none" strike="noStrike" kern="1200" cap="none" spc="0" normalizeH="0" baseline="0" noProof="0" dirty="0">
                <a:ln>
                  <a:noFill/>
                </a:ln>
                <a:solidFill>
                  <a:srgbClr val="000000"/>
                </a:solidFill>
                <a:effectLst/>
                <a:uLnTx/>
                <a:uFillTx/>
                <a:latin typeface="Avenir Book" panose="02000503020000020003"/>
                <a:ea typeface="+mn-ea"/>
                <a:cs typeface="Arial"/>
              </a:rPr>
              <a:t>safety and operational efficiency</a:t>
            </a: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 by conducting strain analysis in geohazard susceptible areas utilizing a drone-based platform. </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Improve </a:t>
            </a:r>
            <a:r>
              <a:rPr kumimoji="0" lang="en-US" sz="1500" b="1" i="0" u="none" strike="noStrike" kern="1200" cap="none" spc="0" normalizeH="0" baseline="0" noProof="0" dirty="0">
                <a:ln>
                  <a:noFill/>
                </a:ln>
                <a:solidFill>
                  <a:srgbClr val="000000"/>
                </a:solidFill>
                <a:effectLst/>
                <a:uLnTx/>
                <a:uFillTx/>
                <a:latin typeface="Avenir Book" panose="02000503020000020003"/>
                <a:ea typeface="+mn-ea"/>
                <a:cs typeface="Arial"/>
              </a:rPr>
              <a:t>affordability and reliability</a:t>
            </a: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 by developing a range extender to reduce number of launching points for robotic Inline Inspection.</a:t>
            </a:r>
          </a:p>
        </p:txBody>
      </p:sp>
      <p:sp>
        <p:nvSpPr>
          <p:cNvPr id="9" name="Content Placeholder 2">
            <a:extLst>
              <a:ext uri="{FF2B5EF4-FFF2-40B4-BE49-F238E27FC236}">
                <a16:creationId xmlns:a16="http://schemas.microsoft.com/office/drawing/2014/main" id="{33A12E52-45B5-73BC-0A17-3535B26E1090}"/>
              </a:ext>
            </a:extLst>
          </p:cNvPr>
          <p:cNvSpPr txBox="1">
            <a:spLocks/>
          </p:cNvSpPr>
          <p:nvPr/>
        </p:nvSpPr>
        <p:spPr>
          <a:xfrm>
            <a:off x="418610" y="4537133"/>
            <a:ext cx="7843900" cy="1122914"/>
          </a:xfrm>
          <a:prstGeom prst="rect">
            <a:avLst/>
          </a:prstGeom>
          <a:solidFill>
            <a:schemeClr val="bg1"/>
          </a:solidFill>
        </p:spPr>
        <p:txBody>
          <a:bodyPr vert="horz" lIns="91440" tIns="45720" rIns="91440" bIns="45720" rtlCol="0" anchor="t">
            <a:noAutofit/>
          </a:bodyPr>
          <a:lstStyle>
            <a:lvl1pPr marL="342900" indent="-342900" algn="l" defTabSz="914400" rtl="0" eaLnBrk="1" latinLnBrk="0" hangingPunct="1">
              <a:spcBef>
                <a:spcPct val="20000"/>
              </a:spcBef>
              <a:buClr>
                <a:schemeClr val="tx2"/>
              </a:buClr>
              <a:buSzPct val="100000"/>
              <a:buFont typeface="Arial" pitchFamily="34" charset="0"/>
              <a:buChar char="»"/>
              <a:defRPr sz="2800" kern="1200">
                <a:solidFill>
                  <a:schemeClr val="tx1"/>
                </a:solidFill>
                <a:latin typeface="Avenir Book" panose="02000503020000020003" pitchFamily="2" charset="0"/>
                <a:ea typeface="+mn-ea"/>
                <a:cs typeface="Arial" pitchFamily="34" charset="0"/>
              </a:defRPr>
            </a:lvl1pPr>
            <a:lvl2pPr marL="742950" indent="-285750" algn="l" defTabSz="914400" rtl="0" eaLnBrk="1" latinLnBrk="0" hangingPunct="1">
              <a:spcBef>
                <a:spcPct val="20000"/>
              </a:spcBef>
              <a:buClr>
                <a:schemeClr val="tx2"/>
              </a:buClr>
              <a:buFont typeface="Wingdings" pitchFamily="2" charset="2"/>
              <a:buChar char="§"/>
              <a:defRPr sz="2400" kern="1200">
                <a:solidFill>
                  <a:schemeClr val="tx1"/>
                </a:solidFill>
                <a:latin typeface="Avenir Book" panose="02000503020000020003" pitchFamily="2" charset="0"/>
                <a:ea typeface="+mn-ea"/>
                <a:cs typeface="Arial" pitchFamily="34" charset="0"/>
              </a:defRPr>
            </a:lvl2pPr>
            <a:lvl3pPr marL="1143000" indent="-228600" algn="l" defTabSz="914400" rtl="0" eaLnBrk="1" latinLnBrk="0" hangingPunct="1">
              <a:spcBef>
                <a:spcPct val="20000"/>
              </a:spcBef>
              <a:buClr>
                <a:schemeClr val="tx2"/>
              </a:buClr>
              <a:buFont typeface="Arial" pitchFamily="34" charset="0"/>
              <a:buChar char="•"/>
              <a:defRPr sz="2000" kern="1200">
                <a:solidFill>
                  <a:schemeClr val="tx1"/>
                </a:solidFill>
                <a:latin typeface="Avenir Book" panose="02000503020000020003" pitchFamily="2" charset="0"/>
                <a:ea typeface="+mn-ea"/>
                <a:cs typeface="Arial" pitchFamily="34" charset="0"/>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4pPr>
            <a:lvl5pPr marL="20574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600"/>
              </a:spcBef>
              <a:spcAft>
                <a:spcPts val="600"/>
              </a:spcAft>
              <a:buClr>
                <a:srgbClr val="004B91"/>
              </a:buClr>
              <a:buSzPct val="100000"/>
              <a:buFont typeface="Arial" pitchFamily="34" charset="0"/>
              <a:buNone/>
              <a:tabLst/>
              <a:defRPr/>
            </a:pPr>
            <a:r>
              <a:rPr kumimoji="0" lang="en-US" sz="1500" b="1" i="1" u="none" strike="noStrike" kern="1200" cap="none" spc="0" normalizeH="0" baseline="0" noProof="0" dirty="0">
                <a:ln>
                  <a:noFill/>
                </a:ln>
                <a:solidFill>
                  <a:srgbClr val="00457E"/>
                </a:solidFill>
                <a:effectLst/>
                <a:uLnTx/>
                <a:uFillTx/>
                <a:latin typeface="Avenir Book" panose="02000503020000020003"/>
                <a:ea typeface="+mn-ea"/>
                <a:cs typeface="Arial"/>
              </a:rPr>
              <a:t>Alignment with DACAG Priorities: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(1) Affordability &amp; Disconnections.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(4) Electricity Reliability, Resiliency, and Load Flexibility (Including Distribution and Transmission Grid Planning and Distributed Energy Resources). </a:t>
            </a:r>
          </a:p>
        </p:txBody>
      </p:sp>
      <p:pic>
        <p:nvPicPr>
          <p:cNvPr id="7" name="Content Placeholder 4" descr="Photo of a drone flying over a hill">
            <a:extLst>
              <a:ext uri="{FF2B5EF4-FFF2-40B4-BE49-F238E27FC236}">
                <a16:creationId xmlns:a16="http://schemas.microsoft.com/office/drawing/2014/main" id="{C447692F-49CF-2FD4-AF05-B3FC6A6A17FA}"/>
              </a:ext>
            </a:extLst>
          </p:cNvPr>
          <p:cNvPicPr>
            <a:picLocks noChangeAspect="1"/>
          </p:cNvPicPr>
          <p:nvPr/>
        </p:nvPicPr>
        <p:blipFill>
          <a:blip r:embed="rId3" cstate="print">
            <a:extLst>
              <a:ext uri="{28A0092B-C50C-407E-A947-70E740481C1C}">
                <a14:useLocalDpi xmlns:a14="http://schemas.microsoft.com/office/drawing/2010/main" val="0"/>
              </a:ext>
            </a:extLst>
          </a:blip>
          <a:srcRect t="-22" b="1"/>
          <a:stretch/>
        </p:blipFill>
        <p:spPr>
          <a:xfrm>
            <a:off x="8760721" y="4506311"/>
            <a:ext cx="3036054" cy="2277529"/>
          </a:xfrm>
          <a:prstGeom prst="rect">
            <a:avLst/>
          </a:prstGeom>
          <a:ln>
            <a:solidFill>
              <a:schemeClr val="tx1"/>
            </a:solidFill>
          </a:ln>
        </p:spPr>
      </p:pic>
      <p:sp>
        <p:nvSpPr>
          <p:cNvPr id="4" name="Slide Number Placeholder 3">
            <a:extLst>
              <a:ext uri="{FF2B5EF4-FFF2-40B4-BE49-F238E27FC236}">
                <a16:creationId xmlns:a16="http://schemas.microsoft.com/office/drawing/2014/main" id="{CACD651B-C604-1990-6CCD-90216A0EC791}"/>
              </a:ext>
            </a:extLst>
          </p:cNvPr>
          <p:cNvSpPr>
            <a:spLocks noGrp="1"/>
          </p:cNvSpPr>
          <p:nvPr>
            <p:ph type="sldNum" sz="quarter" idx="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72410227-0A74-4DD0-97A1-EFCFB8B7378B}" type="slidenum">
              <a:rPr kumimoji="0" lang="en-US" sz="1200" b="0" i="0" u="none" strike="noStrike" kern="1200" cap="none" spc="0" normalizeH="0" baseline="0" noProof="0" smtClean="0">
                <a:ln>
                  <a:noFill/>
                </a:ln>
                <a:solidFill>
                  <a:srgbClr val="004B91"/>
                </a:solidFill>
                <a:effectLst/>
                <a:uLnTx/>
                <a:uFillTx/>
                <a:latin typeface="Avenir Next" panose="020B0503020202020204"/>
                <a:ea typeface="+mn-ea"/>
                <a:cs typeface="Arial"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srgbClr val="004B91"/>
              </a:solidFill>
              <a:effectLst/>
              <a:uLnTx/>
              <a:uFillTx/>
              <a:latin typeface="Avenir Next" panose="020B0503020202020204"/>
              <a:ea typeface="+mn-ea"/>
              <a:cs typeface="Arial" pitchFamily="34" charset="0"/>
            </a:endParaRPr>
          </a:p>
        </p:txBody>
      </p:sp>
      <p:sp>
        <p:nvSpPr>
          <p:cNvPr id="5" name="Rectangle: Rounded Corners 4">
            <a:extLst>
              <a:ext uri="{FF2B5EF4-FFF2-40B4-BE49-F238E27FC236}">
                <a16:creationId xmlns:a16="http://schemas.microsoft.com/office/drawing/2014/main" id="{DE94DC15-7D5E-466E-3F0E-12720C23EB53}"/>
              </a:ext>
              <a:ext uri="{C183D7F6-B498-43B3-948B-1728B52AA6E4}">
                <adec:decorative xmlns:adec="http://schemas.microsoft.com/office/drawing/2017/decorative" val="1"/>
              </a:ext>
            </a:extLst>
          </p:cNvPr>
          <p:cNvSpPr/>
          <p:nvPr/>
        </p:nvSpPr>
        <p:spPr>
          <a:xfrm>
            <a:off x="418610" y="960631"/>
            <a:ext cx="11277615" cy="1475133"/>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panose="020B0503020202020204"/>
              <a:ea typeface="+mn-ea"/>
              <a:cs typeface="+mn-cs"/>
            </a:endParaRPr>
          </a:p>
        </p:txBody>
      </p:sp>
    </p:spTree>
    <p:extLst>
      <p:ext uri="{BB962C8B-B14F-4D97-AF65-F5344CB8AC3E}">
        <p14:creationId xmlns:p14="http://schemas.microsoft.com/office/powerpoint/2010/main" val="1338850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C68E8-B345-337E-F270-9B6B763364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213912-0A35-AECB-900F-B432D1A24AF2}"/>
              </a:ext>
            </a:extLst>
          </p:cNvPr>
          <p:cNvSpPr>
            <a:spLocks noGrp="1"/>
          </p:cNvSpPr>
          <p:nvPr>
            <p:ph type="title"/>
          </p:nvPr>
        </p:nvSpPr>
        <p:spPr>
          <a:xfrm>
            <a:off x="418610" y="274638"/>
            <a:ext cx="11956269" cy="685994"/>
          </a:xfrm>
        </p:spPr>
        <p:txBody>
          <a:bodyPr/>
          <a:lstStyle/>
          <a:p>
            <a:r>
              <a:rPr lang="en-US">
                <a:latin typeface="Avenir Heavy" panose="02000503020000020003"/>
                <a:cs typeface="Arial"/>
              </a:rPr>
              <a:t>Environmental and Safety</a:t>
            </a:r>
            <a:r>
              <a:rPr lang="en-US" sz="3600">
                <a:latin typeface="Avenir Heavy" panose="02000503020000020003"/>
              </a:rPr>
              <a:t> </a:t>
            </a:r>
            <a:r>
              <a:rPr lang="en-US">
                <a:latin typeface="Avenir Heavy" panose="02000503020000020003"/>
                <a:cs typeface="Arial"/>
              </a:rPr>
              <a:t>Initiative</a:t>
            </a:r>
          </a:p>
        </p:txBody>
      </p:sp>
      <p:sp>
        <p:nvSpPr>
          <p:cNvPr id="3" name="Content Placeholder 2">
            <a:extLst>
              <a:ext uri="{FF2B5EF4-FFF2-40B4-BE49-F238E27FC236}">
                <a16:creationId xmlns:a16="http://schemas.microsoft.com/office/drawing/2014/main" id="{915765FA-C5F8-BA7F-F13F-A2FC720FFDD9}"/>
              </a:ext>
            </a:extLst>
          </p:cNvPr>
          <p:cNvSpPr>
            <a:spLocks noGrp="1"/>
          </p:cNvSpPr>
          <p:nvPr>
            <p:ph idx="1"/>
          </p:nvPr>
        </p:nvSpPr>
        <p:spPr>
          <a:xfrm>
            <a:off x="533574" y="956945"/>
            <a:ext cx="10991771" cy="1489026"/>
          </a:xfrm>
        </p:spPr>
        <p:txBody>
          <a:bodyPr vert="horz" lIns="91440" tIns="45720" rIns="91440" bIns="45720" rtlCol="0" anchor="ctr">
            <a:noAutofit/>
          </a:bodyPr>
          <a:lstStyle/>
          <a:p>
            <a:pPr marL="0" indent="0">
              <a:buNone/>
            </a:pPr>
            <a:r>
              <a:rPr lang="en-US" sz="1500" b="1" i="1">
                <a:solidFill>
                  <a:srgbClr val="00457E"/>
                </a:solidFill>
                <a:latin typeface="Avenir Book" panose="02000503020000020003"/>
                <a:cs typeface="Arial"/>
              </a:rPr>
              <a:t>Challenge: </a:t>
            </a:r>
            <a:r>
              <a:rPr lang="en-US" sz="1500">
                <a:latin typeface="Avenir Book" panose="02000503020000020003"/>
                <a:cs typeface="Arial"/>
              </a:rPr>
              <a:t>Minimize the environmental impact of the pipeline network while maintaining safe, reliable service at an affordable price. Technologies in this initiative focus on protecting the gas infrastructure and improving the efficiency of operations.  This is important because:</a:t>
            </a:r>
          </a:p>
          <a:p>
            <a:pPr>
              <a:spcBef>
                <a:spcPts val="0"/>
              </a:spcBef>
            </a:pPr>
            <a:r>
              <a:rPr lang="en-US" sz="1500">
                <a:latin typeface="Avenir Book" panose="02000503020000020003"/>
                <a:cs typeface="Arial"/>
              </a:rPr>
              <a:t>Damage Prevention and technologies that safeguard the gas infrastructure prevent loss of containment, greenhouse gas (GHG) emissions and costly repairs.</a:t>
            </a:r>
          </a:p>
          <a:p>
            <a:pPr>
              <a:spcBef>
                <a:spcPts val="0"/>
              </a:spcBef>
            </a:pPr>
            <a:r>
              <a:rPr lang="en-US" sz="1500">
                <a:latin typeface="Avenir Book" panose="02000503020000020003"/>
                <a:cs typeface="Arial"/>
              </a:rPr>
              <a:t>Technologies that optimize gas operations equipment improve efficiency, reducing operating costs and improving air quality. </a:t>
            </a:r>
            <a:endParaRPr lang="en-US" sz="1500" b="1">
              <a:latin typeface="Avenir Book" panose="02000503020000020003"/>
              <a:cs typeface="Arial"/>
            </a:endParaRPr>
          </a:p>
        </p:txBody>
      </p:sp>
      <p:sp>
        <p:nvSpPr>
          <p:cNvPr id="5" name="Content Placeholder 2">
            <a:extLst>
              <a:ext uri="{FF2B5EF4-FFF2-40B4-BE49-F238E27FC236}">
                <a16:creationId xmlns:a16="http://schemas.microsoft.com/office/drawing/2014/main" id="{875D85A1-DE8D-F2CE-46E2-ECD7C9A3A1AD}"/>
              </a:ext>
            </a:extLst>
          </p:cNvPr>
          <p:cNvSpPr txBox="1">
            <a:spLocks/>
          </p:cNvSpPr>
          <p:nvPr/>
        </p:nvSpPr>
        <p:spPr>
          <a:xfrm>
            <a:off x="448224" y="2533261"/>
            <a:ext cx="11150523" cy="2491412"/>
          </a:xfrm>
          <a:prstGeom prst="rect">
            <a:avLst/>
          </a:prstGeom>
        </p:spPr>
        <p:txBody>
          <a:bodyPr vert="horz" lIns="91440" tIns="45720" rIns="91440" bIns="45720" rtlCol="0" anchor="t">
            <a:noAutofit/>
          </a:bodyPr>
          <a:lstStyle>
            <a:lvl1pPr marL="342900" indent="-342900" algn="l" defTabSz="914400" rtl="0" eaLnBrk="1" latinLnBrk="0" hangingPunct="1">
              <a:spcBef>
                <a:spcPct val="20000"/>
              </a:spcBef>
              <a:buClr>
                <a:schemeClr val="tx2"/>
              </a:buClr>
              <a:buSzPct val="100000"/>
              <a:buFont typeface="Arial" pitchFamily="34" charset="0"/>
              <a:buChar char="»"/>
              <a:defRPr sz="2800" kern="1200">
                <a:solidFill>
                  <a:schemeClr val="tx1"/>
                </a:solidFill>
                <a:latin typeface="Avenir Book" panose="02000503020000020003" pitchFamily="2" charset="0"/>
                <a:ea typeface="+mn-ea"/>
                <a:cs typeface="Arial" pitchFamily="34" charset="0"/>
              </a:defRPr>
            </a:lvl1pPr>
            <a:lvl2pPr marL="742950" indent="-285750" algn="l" defTabSz="914400" rtl="0" eaLnBrk="1" latinLnBrk="0" hangingPunct="1">
              <a:spcBef>
                <a:spcPct val="20000"/>
              </a:spcBef>
              <a:buClr>
                <a:schemeClr val="tx2"/>
              </a:buClr>
              <a:buFont typeface="Wingdings" pitchFamily="2" charset="2"/>
              <a:buChar char="§"/>
              <a:defRPr sz="2400" kern="1200">
                <a:solidFill>
                  <a:schemeClr val="tx1"/>
                </a:solidFill>
                <a:latin typeface="Avenir Book" panose="02000503020000020003" pitchFamily="2" charset="0"/>
                <a:ea typeface="+mn-ea"/>
                <a:cs typeface="Arial" pitchFamily="34" charset="0"/>
              </a:defRPr>
            </a:lvl2pPr>
            <a:lvl3pPr marL="1143000" indent="-228600" algn="l" defTabSz="914400" rtl="0" eaLnBrk="1" latinLnBrk="0" hangingPunct="1">
              <a:spcBef>
                <a:spcPct val="20000"/>
              </a:spcBef>
              <a:buClr>
                <a:schemeClr val="tx2"/>
              </a:buClr>
              <a:buFont typeface="Arial" pitchFamily="34" charset="0"/>
              <a:buChar char="•"/>
              <a:defRPr sz="2000" kern="1200">
                <a:solidFill>
                  <a:schemeClr val="tx1"/>
                </a:solidFill>
                <a:latin typeface="Avenir Book" panose="02000503020000020003" pitchFamily="2" charset="0"/>
                <a:ea typeface="+mn-ea"/>
                <a:cs typeface="Arial" pitchFamily="34" charset="0"/>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4pPr>
            <a:lvl5pPr marL="20574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600"/>
              </a:spcBef>
              <a:spcAft>
                <a:spcPts val="600"/>
              </a:spcAft>
              <a:buClr>
                <a:srgbClr val="004B91"/>
              </a:buClr>
              <a:buSzPct val="100000"/>
              <a:buFont typeface="Arial" pitchFamily="34" charset="0"/>
              <a:buNone/>
              <a:tabLst/>
              <a:defRPr/>
            </a:pPr>
            <a:r>
              <a:rPr kumimoji="0" lang="en-US" sz="1500" b="1" i="1" u="none" strike="noStrike" kern="1200" cap="none" spc="0" normalizeH="0" baseline="0" noProof="0" dirty="0">
                <a:ln>
                  <a:noFill/>
                </a:ln>
                <a:solidFill>
                  <a:srgbClr val="00457E"/>
                </a:solidFill>
                <a:effectLst/>
                <a:uLnTx/>
                <a:uFillTx/>
                <a:latin typeface="Avenir Book" panose="02000503020000020003"/>
                <a:ea typeface="+mn-ea"/>
                <a:cs typeface="Arial" pitchFamily="34" charset="0"/>
              </a:rPr>
              <a:t>Proposed Solutions: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Improve </a:t>
            </a:r>
            <a:r>
              <a:rPr kumimoji="0" lang="en-US" sz="1500" b="1" i="0" u="none" strike="noStrike" kern="1200" cap="none" spc="0" normalizeH="0" baseline="0" noProof="0" dirty="0">
                <a:ln>
                  <a:noFill/>
                </a:ln>
                <a:solidFill>
                  <a:srgbClr val="000000"/>
                </a:solidFill>
                <a:effectLst/>
                <a:uLnTx/>
                <a:uFillTx/>
                <a:latin typeface="Avenir Book" panose="02000503020000020003"/>
                <a:ea typeface="+mn-ea"/>
                <a:cs typeface="Arial"/>
              </a:rPr>
              <a:t>safety, air quality and affordability </a:t>
            </a: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by</a:t>
            </a:r>
            <a:r>
              <a:rPr kumimoji="0" lang="en-US" sz="1500" b="1" i="0" u="none" strike="noStrike" kern="1200" cap="none" spc="0" normalizeH="0" baseline="0" noProof="0" dirty="0">
                <a:ln>
                  <a:noFill/>
                </a:ln>
                <a:solidFill>
                  <a:srgbClr val="000000"/>
                </a:solidFill>
                <a:effectLst/>
                <a:uLnTx/>
                <a:uFillTx/>
                <a:latin typeface="Avenir Book" panose="02000503020000020003"/>
                <a:ea typeface="+mn-ea"/>
                <a:cs typeface="Arial"/>
              </a:rPr>
              <a:t>: </a:t>
            </a:r>
          </a:p>
          <a:p>
            <a:pPr marL="742950" marR="0" lvl="1" indent="-285750" algn="l" defTabSz="914400" rtl="0" eaLnBrk="1" fontAlgn="auto" latinLnBrk="0" hangingPunct="1">
              <a:lnSpc>
                <a:spcPct val="100000"/>
              </a:lnSpc>
              <a:spcBef>
                <a:spcPts val="0"/>
              </a:spcBef>
              <a:spcAft>
                <a:spcPts val="0"/>
              </a:spcAft>
              <a:buClr>
                <a:srgbClr val="004B91"/>
              </a:buClr>
              <a:buSzTx/>
              <a:buFont typeface="Wingdings" pitchFamily="2" charset="2"/>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exploring the use of ruggedized plastic pipe and/or barriers to prevent loss of containment from 3</a:t>
            </a:r>
            <a:r>
              <a:rPr kumimoji="0" lang="en-US" sz="1500" b="0" i="0" u="none" strike="noStrike" kern="1200" cap="none" spc="0" normalizeH="0" baseline="30000" noProof="0" dirty="0">
                <a:ln>
                  <a:noFill/>
                </a:ln>
                <a:solidFill>
                  <a:srgbClr val="000000"/>
                </a:solidFill>
                <a:effectLst/>
                <a:uLnTx/>
                <a:uFillTx/>
                <a:latin typeface="Avenir Book" panose="02000503020000020003"/>
                <a:ea typeface="+mn-ea"/>
                <a:cs typeface="Arial"/>
              </a:rPr>
              <a:t>rd</a:t>
            </a: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 party damage.</a:t>
            </a:r>
          </a:p>
          <a:p>
            <a:pPr marL="742950" marR="0" lvl="1" indent="-285750" algn="l" defTabSz="914400" rtl="0" eaLnBrk="1" fontAlgn="auto" latinLnBrk="0" hangingPunct="1">
              <a:lnSpc>
                <a:spcPct val="100000"/>
              </a:lnSpc>
              <a:spcBef>
                <a:spcPts val="0"/>
              </a:spcBef>
              <a:spcAft>
                <a:spcPts val="0"/>
              </a:spcAft>
              <a:buClr>
                <a:srgbClr val="004B91"/>
              </a:buClr>
              <a:buSzTx/>
              <a:buFont typeface="Wingdings" pitchFamily="2" charset="2"/>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developing water jet cross bores that do not damage pipelines during sewer lateral inspections.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Improve </a:t>
            </a:r>
            <a:r>
              <a:rPr kumimoji="0" lang="en-US" sz="1500" b="1" i="0" u="none" strike="noStrike" kern="1200" cap="none" spc="0" normalizeH="0" baseline="0" noProof="0" dirty="0">
                <a:ln>
                  <a:noFill/>
                </a:ln>
                <a:solidFill>
                  <a:srgbClr val="000000"/>
                </a:solidFill>
                <a:effectLst/>
                <a:uLnTx/>
                <a:uFillTx/>
                <a:latin typeface="Avenir Book" panose="02000503020000020003"/>
                <a:ea typeface="+mn-ea"/>
                <a:cs typeface="Arial"/>
              </a:rPr>
              <a:t>safety and reliability</a:t>
            </a: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 by assessing technologies to pipeline strikes in real time utilizing Cathodic Protection systems</a:t>
            </a:r>
            <a:endParaRPr kumimoji="0" lang="en-US" sz="1500" b="1" i="1" u="none" strike="noStrike" kern="1200" cap="none" spc="0" normalizeH="0" baseline="0" noProof="0" dirty="0">
              <a:ln>
                <a:noFill/>
              </a:ln>
              <a:solidFill>
                <a:srgbClr val="00457E"/>
              </a:solidFill>
              <a:effectLst/>
              <a:uLnTx/>
              <a:uFillTx/>
              <a:latin typeface="Avenir Book" panose="02000503020000020003"/>
              <a:ea typeface="+mn-ea"/>
              <a:cs typeface="Arial"/>
            </a:endParaRP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Improve </a:t>
            </a:r>
            <a:r>
              <a:rPr kumimoji="0" lang="en-US" sz="1500" b="1" i="0" u="none" strike="noStrike" kern="1200" cap="none" spc="0" normalizeH="0" baseline="0" noProof="0" dirty="0">
                <a:ln>
                  <a:noFill/>
                </a:ln>
                <a:solidFill>
                  <a:srgbClr val="000000"/>
                </a:solidFill>
                <a:effectLst/>
                <a:uLnTx/>
                <a:uFillTx/>
                <a:latin typeface="Avenir Book" panose="02000503020000020003"/>
                <a:ea typeface="+mn-ea"/>
                <a:cs typeface="Arial"/>
              </a:rPr>
              <a:t>affordability and air quality </a:t>
            </a: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using predictive modeling for gas turbines to increase operating efficiencies of equipment. </a:t>
            </a:r>
            <a:endParaRPr lang="en-US" sz="1500" noProof="0" dirty="0">
              <a:solidFill>
                <a:srgbClr val="000000"/>
              </a:solidFill>
              <a:latin typeface="Avenir Book" panose="02000503020000020003"/>
              <a:cs typeface="Arial"/>
            </a:endParaRPr>
          </a:p>
          <a:p>
            <a:pPr marL="0" marR="0" lvl="0" indent="0" algn="l" defTabSz="914400" rtl="0" eaLnBrk="1" fontAlgn="auto" latinLnBrk="0" hangingPunct="1">
              <a:lnSpc>
                <a:spcPct val="100000"/>
              </a:lnSpc>
              <a:spcBef>
                <a:spcPts val="600"/>
              </a:spcBef>
              <a:spcAft>
                <a:spcPts val="600"/>
              </a:spcAft>
              <a:buClr>
                <a:srgbClr val="004B91"/>
              </a:buClr>
              <a:buSzPct val="100000"/>
              <a:buFont typeface="Arial" pitchFamily="34" charset="0"/>
              <a:buNone/>
              <a:tabLst/>
              <a:defRPr/>
            </a:pPr>
            <a:r>
              <a:rPr kumimoji="0" lang="en-US" sz="1500" b="1" i="1" u="none" strike="noStrike" kern="1200" cap="none" spc="0" normalizeH="0" baseline="0" noProof="0" dirty="0">
                <a:ln>
                  <a:noFill/>
                </a:ln>
                <a:solidFill>
                  <a:srgbClr val="00457E"/>
                </a:solidFill>
                <a:effectLst/>
                <a:uLnTx/>
                <a:uFillTx/>
                <a:latin typeface="Avenir Book" panose="02000503020000020003"/>
                <a:ea typeface="+mn-ea"/>
                <a:cs typeface="Arial"/>
              </a:rPr>
              <a:t>Alignment with DACAG Priorities: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(1) Affordability &amp; Disconnections.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rPr>
              <a:t>(2) Building, Industrial, Gas System Decarbonization, and Clean Renewable Hydrogen. </a:t>
            </a:r>
          </a:p>
          <a:p>
            <a:pPr marL="0" marR="0" lvl="0" indent="0" algn="l" defTabSz="914400" rtl="0" eaLnBrk="1" fontAlgn="auto" latinLnBrk="0" hangingPunct="1">
              <a:lnSpc>
                <a:spcPct val="100000"/>
              </a:lnSpc>
              <a:spcBef>
                <a:spcPts val="0"/>
              </a:spcBef>
              <a:spcAft>
                <a:spcPts val="0"/>
              </a:spcAft>
              <a:buClr>
                <a:srgbClr val="004B91"/>
              </a:buClr>
              <a:buSzPct val="100000"/>
              <a:buNone/>
              <a:tabLst/>
              <a:defRPr/>
            </a:pPr>
            <a:endPar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endParaRPr>
          </a:p>
          <a:p>
            <a:pPr marL="0" marR="0" lvl="0" indent="0" algn="l" defTabSz="914400" rtl="0" eaLnBrk="1" fontAlgn="auto" latinLnBrk="0" hangingPunct="1">
              <a:lnSpc>
                <a:spcPct val="100000"/>
              </a:lnSpc>
              <a:spcBef>
                <a:spcPts val="0"/>
              </a:spcBef>
              <a:spcAft>
                <a:spcPts val="0"/>
              </a:spcAft>
              <a:buClr>
                <a:srgbClr val="004B91"/>
              </a:buClr>
              <a:buSzPct val="100000"/>
              <a:buFont typeface="Arial" pitchFamily="34" charset="0"/>
              <a:buNone/>
              <a:tabLst/>
              <a:defRPr/>
            </a:pPr>
            <a:endParaRPr kumimoji="0" lang="en-US" sz="1500" b="0" i="0" u="none" strike="noStrike" kern="1200" cap="none" spc="0" normalizeH="0" baseline="0" noProof="0" dirty="0">
              <a:ln>
                <a:noFill/>
              </a:ln>
              <a:solidFill>
                <a:srgbClr val="000000"/>
              </a:solidFill>
              <a:effectLst/>
              <a:uLnTx/>
              <a:uFillTx/>
              <a:latin typeface="Avenir Book" panose="02000503020000020003"/>
              <a:ea typeface="+mn-ea"/>
              <a:cs typeface="Arial"/>
            </a:endParaRPr>
          </a:p>
        </p:txBody>
      </p:sp>
      <p:pic>
        <p:nvPicPr>
          <p:cNvPr id="6" name="Picture 2" descr="A person in a hard hat working on a machine">
            <a:extLst>
              <a:ext uri="{FF2B5EF4-FFF2-40B4-BE49-F238E27FC236}">
                <a16:creationId xmlns:a16="http://schemas.microsoft.com/office/drawing/2014/main" id="{9F9474AE-4DAA-F65A-66E6-574500F4660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3576" r="-371" b="8355"/>
          <a:stretch/>
        </p:blipFill>
        <p:spPr bwMode="auto">
          <a:xfrm>
            <a:off x="9678155" y="4659342"/>
            <a:ext cx="2221984" cy="2068637"/>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8453BE94-B126-DEA0-5597-AEADFF80A642}"/>
              </a:ext>
            </a:extLst>
          </p:cNvPr>
          <p:cNvSpPr>
            <a:spLocks noGrp="1"/>
          </p:cNvSpPr>
          <p:nvPr>
            <p:ph type="sldNum" sz="quarter" idx="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72410227-0A74-4DD0-97A1-EFCFB8B7378B}" type="slidenum">
              <a:rPr kumimoji="0" lang="en-US" sz="1200" b="0" i="0" u="none" strike="noStrike" kern="1200" cap="none" spc="0" normalizeH="0" baseline="0" noProof="0" smtClean="0">
                <a:ln>
                  <a:noFill/>
                </a:ln>
                <a:solidFill>
                  <a:srgbClr val="004B91"/>
                </a:solidFill>
                <a:effectLst/>
                <a:uLnTx/>
                <a:uFillTx/>
                <a:latin typeface="Avenir Next" panose="020B0503020202020204"/>
                <a:ea typeface="+mn-ea"/>
                <a:cs typeface="Arial"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srgbClr val="004B91"/>
              </a:solidFill>
              <a:effectLst/>
              <a:uLnTx/>
              <a:uFillTx/>
              <a:latin typeface="Avenir Next" panose="020B0503020202020204"/>
              <a:ea typeface="+mn-ea"/>
              <a:cs typeface="Arial" pitchFamily="34" charset="0"/>
            </a:endParaRPr>
          </a:p>
        </p:txBody>
      </p:sp>
      <p:sp>
        <p:nvSpPr>
          <p:cNvPr id="7" name="Rectangle: Rounded Corners 6">
            <a:extLst>
              <a:ext uri="{FF2B5EF4-FFF2-40B4-BE49-F238E27FC236}">
                <a16:creationId xmlns:a16="http://schemas.microsoft.com/office/drawing/2014/main" id="{7413379C-C83C-06BB-007F-2CBC0CF4C2BD}"/>
              </a:ext>
              <a:ext uri="{C183D7F6-B498-43B3-948B-1728B52AA6E4}">
                <adec:decorative xmlns:adec="http://schemas.microsoft.com/office/drawing/2017/decorative" val="1"/>
              </a:ext>
            </a:extLst>
          </p:cNvPr>
          <p:cNvSpPr/>
          <p:nvPr/>
        </p:nvSpPr>
        <p:spPr>
          <a:xfrm>
            <a:off x="448224" y="956946"/>
            <a:ext cx="11120909" cy="1489026"/>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panose="020B0503020202020204"/>
              <a:ea typeface="+mn-ea"/>
              <a:cs typeface="+mn-cs"/>
            </a:endParaRPr>
          </a:p>
        </p:txBody>
      </p:sp>
    </p:spTree>
    <p:extLst>
      <p:ext uri="{BB962C8B-B14F-4D97-AF65-F5344CB8AC3E}">
        <p14:creationId xmlns:p14="http://schemas.microsoft.com/office/powerpoint/2010/main" val="23633380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C4C224-9889-E6AC-07C4-5EF3468457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A47D4E-DF6C-B1E3-1DB0-3E66828777F2}"/>
              </a:ext>
            </a:extLst>
          </p:cNvPr>
          <p:cNvSpPr>
            <a:spLocks noGrp="1"/>
          </p:cNvSpPr>
          <p:nvPr>
            <p:ph type="title"/>
          </p:nvPr>
        </p:nvSpPr>
        <p:spPr>
          <a:xfrm>
            <a:off x="367268" y="199584"/>
            <a:ext cx="11956269" cy="685994"/>
          </a:xfrm>
        </p:spPr>
        <p:txBody>
          <a:bodyPr/>
          <a:lstStyle/>
          <a:p>
            <a:r>
              <a:rPr lang="en-US">
                <a:latin typeface="Avenir Heavy" panose="02000503020000020003"/>
                <a:cs typeface="Arial"/>
              </a:rPr>
              <a:t>Operations Technology</a:t>
            </a:r>
            <a:r>
              <a:rPr lang="en-US" sz="3600">
                <a:latin typeface="Avenir Heavy" panose="02000503020000020003"/>
              </a:rPr>
              <a:t> Initiative</a:t>
            </a:r>
            <a:endParaRPr lang="en-US">
              <a:latin typeface="Avenir Heavy" panose="02000503020000020003"/>
              <a:cs typeface="Arial"/>
            </a:endParaRPr>
          </a:p>
        </p:txBody>
      </p:sp>
      <p:sp>
        <p:nvSpPr>
          <p:cNvPr id="6" name="Content Placeholder 2">
            <a:extLst>
              <a:ext uri="{FF2B5EF4-FFF2-40B4-BE49-F238E27FC236}">
                <a16:creationId xmlns:a16="http://schemas.microsoft.com/office/drawing/2014/main" id="{AB351194-B845-3215-EBDA-83AC511D3E2D}"/>
              </a:ext>
            </a:extLst>
          </p:cNvPr>
          <p:cNvSpPr txBox="1">
            <a:spLocks/>
          </p:cNvSpPr>
          <p:nvPr/>
        </p:nvSpPr>
        <p:spPr>
          <a:xfrm>
            <a:off x="724277" y="960633"/>
            <a:ext cx="10900374" cy="1435586"/>
          </a:xfrm>
          <a:prstGeom prst="rect">
            <a:avLst/>
          </a:prstGeom>
        </p:spPr>
        <p:txBody>
          <a:bodyPr vert="horz" lIns="91440" tIns="45720" rIns="91440" bIns="45720" rtlCol="0" anchor="ctr">
            <a:noAutofit/>
          </a:bodyPr>
          <a:lstStyle>
            <a:lvl1pPr marL="342900" indent="-342900" algn="l" defTabSz="914400" rtl="0" eaLnBrk="1" latinLnBrk="0" hangingPunct="1">
              <a:spcBef>
                <a:spcPct val="20000"/>
              </a:spcBef>
              <a:buClr>
                <a:schemeClr val="tx2"/>
              </a:buClr>
              <a:buSzPct val="100000"/>
              <a:buFont typeface="Arial" pitchFamily="34" charset="0"/>
              <a:buChar char="»"/>
              <a:defRPr sz="2800" kern="1200">
                <a:solidFill>
                  <a:schemeClr val="tx1"/>
                </a:solidFill>
                <a:latin typeface="Avenir Book" panose="02000503020000020003" pitchFamily="2" charset="0"/>
                <a:ea typeface="+mn-ea"/>
                <a:cs typeface="Arial" pitchFamily="34" charset="0"/>
              </a:defRPr>
            </a:lvl1pPr>
            <a:lvl2pPr marL="742950" indent="-285750" algn="l" defTabSz="914400" rtl="0" eaLnBrk="1" latinLnBrk="0" hangingPunct="1">
              <a:spcBef>
                <a:spcPct val="20000"/>
              </a:spcBef>
              <a:buClr>
                <a:schemeClr val="tx2"/>
              </a:buClr>
              <a:buFont typeface="Wingdings" pitchFamily="2" charset="2"/>
              <a:buChar char="§"/>
              <a:defRPr sz="2400" kern="1200">
                <a:solidFill>
                  <a:schemeClr val="tx1"/>
                </a:solidFill>
                <a:latin typeface="Avenir Book" panose="02000503020000020003" pitchFamily="2" charset="0"/>
                <a:ea typeface="+mn-ea"/>
                <a:cs typeface="Arial" pitchFamily="34" charset="0"/>
              </a:defRPr>
            </a:lvl2pPr>
            <a:lvl3pPr marL="1143000" indent="-228600" algn="l" defTabSz="914400" rtl="0" eaLnBrk="1" latinLnBrk="0" hangingPunct="1">
              <a:spcBef>
                <a:spcPct val="20000"/>
              </a:spcBef>
              <a:buClr>
                <a:schemeClr val="tx2"/>
              </a:buClr>
              <a:buFont typeface="Arial" pitchFamily="34" charset="0"/>
              <a:buChar char="•"/>
              <a:defRPr sz="2000" kern="1200">
                <a:solidFill>
                  <a:schemeClr val="tx1"/>
                </a:solidFill>
                <a:latin typeface="Avenir Book" panose="02000503020000020003" pitchFamily="2" charset="0"/>
                <a:ea typeface="+mn-ea"/>
                <a:cs typeface="Arial" pitchFamily="34" charset="0"/>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4pPr>
            <a:lvl5pPr marL="20574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
                <a:srgbClr val="004B91"/>
              </a:buClr>
              <a:buSzPct val="100000"/>
              <a:buFont typeface="Arial" pitchFamily="34" charset="0"/>
              <a:buNone/>
              <a:tabLst/>
              <a:defRPr/>
            </a:pPr>
            <a:r>
              <a:rPr kumimoji="0" lang="en-US" sz="1500" b="1" i="1" u="none" strike="noStrike" kern="1200" cap="none" spc="0" normalizeH="0" baseline="0" noProof="0">
                <a:ln>
                  <a:noFill/>
                </a:ln>
                <a:solidFill>
                  <a:srgbClr val="00457E"/>
                </a:solidFill>
                <a:effectLst/>
                <a:uLnTx/>
                <a:uFillTx/>
                <a:latin typeface="Avenir Book" panose="02000503020000020003"/>
                <a:ea typeface="+mn-ea"/>
                <a:cs typeface="Arial"/>
              </a:rPr>
              <a:t>Challenge: </a:t>
            </a:r>
            <a:r>
              <a:rPr kumimoji="0" lang="en-US" sz="1500" b="0" i="0" u="none" strike="noStrike" kern="1200" cap="none" spc="0" normalizeH="0" baseline="0" noProof="0">
                <a:ln>
                  <a:noFill/>
                </a:ln>
                <a:solidFill>
                  <a:srgbClr val="000000"/>
                </a:solidFill>
                <a:effectLst/>
                <a:uLnTx/>
                <a:uFillTx/>
                <a:latin typeface="Avenir Book" panose="02000503020000020003"/>
                <a:ea typeface="+mn-ea"/>
                <a:cs typeface="Arial"/>
              </a:rPr>
              <a:t>Optimize Gas Operations activities by supporting the development of technologies and advancing techniques that improve the safety of the gas infrastructure, while boosting operational efficiency and reducing costs for ratepayers. This is important because:</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a:ln>
                  <a:noFill/>
                </a:ln>
                <a:solidFill>
                  <a:srgbClr val="000000"/>
                </a:solidFill>
                <a:effectLst/>
                <a:uLnTx/>
                <a:uFillTx/>
                <a:latin typeface="Avenir Book" panose="02000503020000020003"/>
                <a:ea typeface="+mn-ea"/>
                <a:cs typeface="Arial"/>
              </a:rPr>
              <a:t>Technologies that improve infrastructure locating reduce the risk of 3rd party damage and emergency pipeline shutdowns/repairs.</a:t>
            </a:r>
          </a:p>
          <a:p>
            <a:pPr marL="342900" marR="0" lvl="0" indent="-342900" algn="l" defTabSz="914400" rtl="0" eaLnBrk="1" fontAlgn="auto" latinLnBrk="0" hangingPunct="1">
              <a:lnSpc>
                <a:spcPct val="100000"/>
              </a:lnSpc>
              <a:spcBef>
                <a:spcPts val="0"/>
              </a:spcBef>
              <a:spcAft>
                <a:spcPts val="0"/>
              </a:spcAft>
              <a:buClr>
                <a:srgbClr val="004B91"/>
              </a:buClr>
              <a:buSzPct val="100000"/>
              <a:buFont typeface="Arial" pitchFamily="34" charset="0"/>
              <a:buChar char="»"/>
              <a:tabLst/>
              <a:defRPr/>
            </a:pPr>
            <a:r>
              <a:rPr kumimoji="0" lang="en-US" sz="1500" b="0" i="0" u="none" strike="noStrike" kern="1200" cap="none" spc="0" normalizeH="0" baseline="0" noProof="0">
                <a:ln>
                  <a:noFill/>
                </a:ln>
                <a:solidFill>
                  <a:srgbClr val="000000"/>
                </a:solidFill>
                <a:effectLst/>
                <a:uLnTx/>
                <a:uFillTx/>
                <a:latin typeface="Avenir Book" panose="02000503020000020003"/>
                <a:ea typeface="+mn-ea"/>
                <a:cs typeface="Arial"/>
              </a:rPr>
              <a:t>Technologies</a:t>
            </a:r>
            <a:r>
              <a:rPr kumimoji="0" lang="en-US" sz="1500" b="1" i="0" u="none" strike="noStrike" kern="1200" cap="none" spc="0" normalizeH="0" baseline="0" noProof="0">
                <a:ln>
                  <a:noFill/>
                </a:ln>
                <a:solidFill>
                  <a:srgbClr val="000000"/>
                </a:solidFill>
                <a:effectLst/>
                <a:uLnTx/>
                <a:uFillTx/>
                <a:latin typeface="Avenir Book" panose="02000503020000020003"/>
                <a:ea typeface="+mn-ea"/>
                <a:cs typeface="Arial"/>
              </a:rPr>
              <a:t> </a:t>
            </a:r>
            <a:r>
              <a:rPr kumimoji="0" lang="en-US" sz="1500" b="0" i="0" u="none" strike="noStrike" kern="1200" cap="none" spc="0" normalizeH="0" baseline="0" noProof="0">
                <a:ln>
                  <a:noFill/>
                </a:ln>
                <a:solidFill>
                  <a:srgbClr val="000000"/>
                </a:solidFill>
                <a:effectLst/>
                <a:uLnTx/>
                <a:uFillTx/>
                <a:latin typeface="Avenir Book" panose="02000503020000020003"/>
                <a:ea typeface="+mn-ea"/>
                <a:cs typeface="Arial"/>
              </a:rPr>
              <a:t>that improve construction practices and protect infrastructure extend the service life of gas assets and lower long-term costs for ratepayers.</a:t>
            </a:r>
          </a:p>
        </p:txBody>
      </p:sp>
      <p:sp>
        <p:nvSpPr>
          <p:cNvPr id="3" name="Content Placeholder 2">
            <a:extLst>
              <a:ext uri="{FF2B5EF4-FFF2-40B4-BE49-F238E27FC236}">
                <a16:creationId xmlns:a16="http://schemas.microsoft.com/office/drawing/2014/main" id="{FA6465A1-E881-FF49-237F-15D06FB0A389}"/>
              </a:ext>
            </a:extLst>
          </p:cNvPr>
          <p:cNvSpPr>
            <a:spLocks noGrp="1"/>
          </p:cNvSpPr>
          <p:nvPr>
            <p:ph idx="1"/>
          </p:nvPr>
        </p:nvSpPr>
        <p:spPr>
          <a:xfrm>
            <a:off x="632342" y="2471273"/>
            <a:ext cx="10992309" cy="2915692"/>
          </a:xfrm>
        </p:spPr>
        <p:txBody>
          <a:bodyPr vert="horz" lIns="91440" tIns="45720" rIns="91440" bIns="45720" rtlCol="0" anchor="t">
            <a:noAutofit/>
          </a:bodyPr>
          <a:lstStyle/>
          <a:p>
            <a:pPr marL="0" indent="0">
              <a:spcBef>
                <a:spcPts val="600"/>
              </a:spcBef>
              <a:spcAft>
                <a:spcPts val="600"/>
              </a:spcAft>
              <a:buNone/>
            </a:pPr>
            <a:r>
              <a:rPr lang="en-US" sz="1500" b="1" i="1" dirty="0">
                <a:solidFill>
                  <a:srgbClr val="00457E"/>
                </a:solidFill>
                <a:latin typeface="Avenir Book" panose="02000503020000020003"/>
                <a:cs typeface="Arial"/>
              </a:rPr>
              <a:t>Proposed Solutions:</a:t>
            </a:r>
          </a:p>
          <a:p>
            <a:pPr>
              <a:spcBef>
                <a:spcPts val="0"/>
              </a:spcBef>
            </a:pPr>
            <a:r>
              <a:rPr lang="en-US" sz="1500" dirty="0">
                <a:latin typeface="Avenir Book" panose="02000503020000020003"/>
                <a:cs typeface="Arial"/>
              </a:rPr>
              <a:t>Improve </a:t>
            </a:r>
            <a:r>
              <a:rPr lang="en-US" sz="1500" b="1" dirty="0">
                <a:latin typeface="Avenir Book" panose="02000503020000020003"/>
                <a:cs typeface="Arial"/>
              </a:rPr>
              <a:t>affordability and safety</a:t>
            </a:r>
            <a:r>
              <a:rPr lang="en-US" sz="1500" dirty="0">
                <a:latin typeface="Avenir Book" panose="02000503020000020003"/>
                <a:cs typeface="Arial"/>
              </a:rPr>
              <a:t> by enhancing the usability of acoustic, electromagnetic and ground-probing radar infrastructure imaging in diverse terrains/soil types.</a:t>
            </a:r>
          </a:p>
          <a:p>
            <a:pPr>
              <a:spcBef>
                <a:spcPts val="0"/>
              </a:spcBef>
            </a:pPr>
            <a:r>
              <a:rPr lang="en-US" sz="1500" dirty="0">
                <a:latin typeface="Avenir Book" panose="02000503020000020003"/>
                <a:cs typeface="Arial"/>
              </a:rPr>
              <a:t>Improve </a:t>
            </a:r>
            <a:r>
              <a:rPr lang="en-US" sz="1500" b="1" dirty="0">
                <a:latin typeface="Avenir Book" panose="02000503020000020003"/>
                <a:cs typeface="Arial"/>
              </a:rPr>
              <a:t>reliability and safety</a:t>
            </a:r>
            <a:r>
              <a:rPr lang="en-US" sz="1500" dirty="0">
                <a:latin typeface="Avenir Book" panose="02000503020000020003"/>
                <a:cs typeface="Arial"/>
              </a:rPr>
              <a:t> by:</a:t>
            </a:r>
          </a:p>
          <a:p>
            <a:pPr lvl="1">
              <a:spcBef>
                <a:spcPts val="0"/>
              </a:spcBef>
            </a:pPr>
            <a:r>
              <a:rPr lang="en-US" sz="1500" dirty="0">
                <a:latin typeface="Avenir Book" panose="02000503020000020003"/>
                <a:cs typeface="Arial"/>
              </a:rPr>
              <a:t>enhancing locating abilities of plastic pipe using radiofrequency identification (RFID) embedded tape/tag. </a:t>
            </a:r>
          </a:p>
          <a:p>
            <a:pPr lvl="1">
              <a:spcBef>
                <a:spcPts val="0"/>
              </a:spcBef>
            </a:pPr>
            <a:r>
              <a:rPr lang="en-US" sz="1500" dirty="0">
                <a:latin typeface="Avenir Book" panose="02000503020000020003"/>
                <a:cs typeface="Arial"/>
              </a:rPr>
              <a:t>enhancing conformance to manufacturer standards with in-situ data logging of plastic fusions</a:t>
            </a:r>
          </a:p>
          <a:p>
            <a:pPr>
              <a:spcBef>
                <a:spcPts val="0"/>
              </a:spcBef>
            </a:pPr>
            <a:r>
              <a:rPr lang="en-US" sz="1500" dirty="0">
                <a:latin typeface="Avenir Book" panose="02000503020000020003"/>
                <a:cs typeface="Arial"/>
              </a:rPr>
              <a:t>Improve </a:t>
            </a:r>
            <a:r>
              <a:rPr lang="en-US" sz="1500" b="1" dirty="0">
                <a:latin typeface="Avenir Book" panose="02000503020000020003"/>
                <a:cs typeface="Arial"/>
              </a:rPr>
              <a:t>safety</a:t>
            </a:r>
            <a:r>
              <a:rPr lang="en-US" sz="1500" dirty="0">
                <a:latin typeface="Avenir Book" panose="02000503020000020003"/>
                <a:cs typeface="Arial"/>
              </a:rPr>
              <a:t> by modernizing communication protocols (cyber security) for critical infrastructure pursuant to Resolution G-3601.</a:t>
            </a:r>
          </a:p>
          <a:p>
            <a:pPr>
              <a:spcBef>
                <a:spcPts val="0"/>
              </a:spcBef>
            </a:pPr>
            <a:r>
              <a:rPr lang="en-US" sz="1500" dirty="0">
                <a:latin typeface="Avenir Book" panose="02000503020000020003"/>
                <a:cs typeface="Arial"/>
              </a:rPr>
              <a:t>Improve </a:t>
            </a:r>
            <a:r>
              <a:rPr lang="en-US" sz="1500" b="1" dirty="0">
                <a:latin typeface="Avenir Book" panose="02000503020000020003"/>
                <a:cs typeface="Arial"/>
              </a:rPr>
              <a:t>affordability</a:t>
            </a:r>
            <a:r>
              <a:rPr lang="en-US" sz="1500" dirty="0">
                <a:latin typeface="Avenir Book" panose="02000503020000020003"/>
                <a:cs typeface="Arial"/>
              </a:rPr>
              <a:t> by validating the use of “no heat” wire attachment for installing Locating and Cathodic Protection wires.</a:t>
            </a:r>
          </a:p>
          <a:p>
            <a:pPr marL="0" indent="0">
              <a:spcBef>
                <a:spcPts val="600"/>
              </a:spcBef>
              <a:spcAft>
                <a:spcPts val="600"/>
              </a:spcAft>
              <a:buNone/>
            </a:pPr>
            <a:r>
              <a:rPr lang="en-US" sz="1500" b="1" i="1" dirty="0">
                <a:solidFill>
                  <a:srgbClr val="00457E"/>
                </a:solidFill>
                <a:latin typeface="Avenir Book" panose="02000503020000020003"/>
                <a:cs typeface="Arial"/>
              </a:rPr>
              <a:t>Alignment with DACAG Priorities:</a:t>
            </a:r>
          </a:p>
          <a:p>
            <a:pPr>
              <a:spcBef>
                <a:spcPts val="0"/>
              </a:spcBef>
            </a:pPr>
            <a:r>
              <a:rPr lang="en-US" sz="1500" dirty="0">
                <a:latin typeface="Avenir Book" panose="02000503020000020003"/>
                <a:cs typeface="Arial"/>
              </a:rPr>
              <a:t>(1) Affordability &amp; Disconnections.</a:t>
            </a:r>
          </a:p>
          <a:p>
            <a:pPr marL="0" indent="0">
              <a:spcBef>
                <a:spcPts val="600"/>
              </a:spcBef>
              <a:spcAft>
                <a:spcPts val="600"/>
              </a:spcAft>
              <a:buNone/>
            </a:pPr>
            <a:endParaRPr lang="en-US" sz="1500" b="1" i="1" dirty="0">
              <a:solidFill>
                <a:srgbClr val="00457E"/>
              </a:solidFill>
              <a:latin typeface="Avenir Book" panose="02000503020000020003"/>
              <a:cs typeface="Arial"/>
            </a:endParaRPr>
          </a:p>
          <a:p>
            <a:pPr marL="0" indent="0">
              <a:spcBef>
                <a:spcPts val="0"/>
              </a:spcBef>
              <a:buNone/>
            </a:pPr>
            <a:endParaRPr lang="en-US" sz="1600" dirty="0">
              <a:latin typeface="Avenir Next" panose="020B0503020202020204"/>
              <a:cs typeface="Arial"/>
            </a:endParaRPr>
          </a:p>
        </p:txBody>
      </p:sp>
      <p:sp>
        <p:nvSpPr>
          <p:cNvPr id="4" name="Slide Number Placeholder 3">
            <a:extLst>
              <a:ext uri="{FF2B5EF4-FFF2-40B4-BE49-F238E27FC236}">
                <a16:creationId xmlns:a16="http://schemas.microsoft.com/office/drawing/2014/main" id="{A63A3CAF-97CC-D632-D92E-421BA4A7591B}"/>
              </a:ext>
            </a:extLst>
          </p:cNvPr>
          <p:cNvSpPr>
            <a:spLocks noGrp="1"/>
          </p:cNvSpPr>
          <p:nvPr>
            <p:ph type="sldNum" sz="quarter" idx="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72410227-0A74-4DD0-97A1-EFCFB8B7378B}" type="slidenum">
              <a:rPr kumimoji="0" lang="en-US" sz="1200" b="0" i="0" u="none" strike="noStrike" kern="1200" cap="none" spc="0" normalizeH="0" baseline="0" noProof="0" smtClean="0">
                <a:ln>
                  <a:noFill/>
                </a:ln>
                <a:solidFill>
                  <a:srgbClr val="004B91"/>
                </a:solidFill>
                <a:effectLst/>
                <a:uLnTx/>
                <a:uFillTx/>
                <a:latin typeface="Avenir Next" panose="020B0503020202020204"/>
                <a:ea typeface="+mn-ea"/>
                <a:cs typeface="Arial"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srgbClr val="004B91"/>
              </a:solidFill>
              <a:effectLst/>
              <a:uLnTx/>
              <a:uFillTx/>
              <a:latin typeface="Avenir Next" panose="020B0503020202020204"/>
              <a:ea typeface="+mn-ea"/>
              <a:cs typeface="Arial" pitchFamily="34" charset="0"/>
            </a:endParaRPr>
          </a:p>
        </p:txBody>
      </p:sp>
      <p:sp>
        <p:nvSpPr>
          <p:cNvPr id="5" name="Rectangle: Rounded Corners 4">
            <a:extLst>
              <a:ext uri="{FF2B5EF4-FFF2-40B4-BE49-F238E27FC236}">
                <a16:creationId xmlns:a16="http://schemas.microsoft.com/office/drawing/2014/main" id="{15A21175-1610-E030-A5D7-BEA9B5AEA23A}"/>
              </a:ext>
              <a:ext uri="{C183D7F6-B498-43B3-948B-1728B52AA6E4}">
                <adec:decorative xmlns:adec="http://schemas.microsoft.com/office/drawing/2017/decorative" val="1"/>
              </a:ext>
            </a:extLst>
          </p:cNvPr>
          <p:cNvSpPr/>
          <p:nvPr/>
        </p:nvSpPr>
        <p:spPr>
          <a:xfrm>
            <a:off x="632341" y="960632"/>
            <a:ext cx="11120909" cy="1435587"/>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panose="020B0503020202020204"/>
              <a:ea typeface="+mn-ea"/>
              <a:cs typeface="+mn-cs"/>
            </a:endParaRPr>
          </a:p>
        </p:txBody>
      </p:sp>
    </p:spTree>
    <p:extLst>
      <p:ext uri="{BB962C8B-B14F-4D97-AF65-F5344CB8AC3E}">
        <p14:creationId xmlns:p14="http://schemas.microsoft.com/office/powerpoint/2010/main" val="2392583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5AF5C-E1F4-8181-557E-6D6DBA8688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626F25-E045-0827-1280-3139DBBAE8AB}"/>
              </a:ext>
            </a:extLst>
          </p:cNvPr>
          <p:cNvSpPr>
            <a:spLocks noGrp="1"/>
          </p:cNvSpPr>
          <p:nvPr>
            <p:ph type="title"/>
          </p:nvPr>
        </p:nvSpPr>
        <p:spPr>
          <a:xfrm>
            <a:off x="914400" y="2912566"/>
            <a:ext cx="10363200" cy="853891"/>
          </a:xfrm>
        </p:spPr>
        <p:txBody>
          <a:bodyPr/>
          <a:lstStyle/>
          <a:p>
            <a:r>
              <a:rPr lang="en-US" dirty="0"/>
              <a:t>Decarbonization theme</a:t>
            </a:r>
          </a:p>
        </p:txBody>
      </p:sp>
      <p:graphicFrame>
        <p:nvGraphicFramePr>
          <p:cNvPr id="7" name="Table 6">
            <a:extLst>
              <a:ext uri="{FF2B5EF4-FFF2-40B4-BE49-F238E27FC236}">
                <a16:creationId xmlns:a16="http://schemas.microsoft.com/office/drawing/2014/main" id="{4EF1E456-141A-703A-0DF4-C876AD51BE07}"/>
              </a:ext>
            </a:extLst>
          </p:cNvPr>
          <p:cNvGraphicFramePr>
            <a:graphicFrameLocks noGrp="1"/>
          </p:cNvGraphicFramePr>
          <p:nvPr>
            <p:extLst>
              <p:ext uri="{D42A27DB-BD31-4B8C-83A1-F6EECF244321}">
                <p14:modId xmlns:p14="http://schemas.microsoft.com/office/powerpoint/2010/main" val="3504180102"/>
              </p:ext>
            </p:extLst>
          </p:nvPr>
        </p:nvGraphicFramePr>
        <p:xfrm>
          <a:off x="988187" y="3546911"/>
          <a:ext cx="4367452" cy="2271482"/>
        </p:xfrm>
        <a:graphic>
          <a:graphicData uri="http://schemas.openxmlformats.org/drawingml/2006/table">
            <a:tbl>
              <a:tblPr firstRow="1" bandRow="1">
                <a:tableStyleId>{17292A2E-F333-43FB-9621-5CBBE7FDCDCB}</a:tableStyleId>
              </a:tblPr>
              <a:tblGrid>
                <a:gridCol w="4367452">
                  <a:extLst>
                    <a:ext uri="{9D8B030D-6E8A-4147-A177-3AD203B41FA5}">
                      <a16:colId xmlns:a16="http://schemas.microsoft.com/office/drawing/2014/main" val="2631910952"/>
                    </a:ext>
                  </a:extLst>
                </a:gridCol>
              </a:tblGrid>
              <a:tr h="388021">
                <a:tc>
                  <a:txBody>
                    <a:bodyPr/>
                    <a:lstStyle/>
                    <a:p>
                      <a:pPr marL="0" indent="0">
                        <a:buFont typeface="Arial" panose="020B0604020202020204" pitchFamily="34" charset="0"/>
                        <a:buNone/>
                      </a:pPr>
                      <a:r>
                        <a:rPr lang="en-US" dirty="0">
                          <a:solidFill>
                            <a:schemeClr val="tx1"/>
                          </a:solidFill>
                          <a:latin typeface="Avenir Book" panose="02000503020000020003"/>
                        </a:rPr>
                        <a:t>Initiatives: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1111994"/>
                  </a:ext>
                </a:extLst>
              </a:tr>
              <a:tr h="388021">
                <a:tc>
                  <a:txBody>
                    <a:bodyPr/>
                    <a:lstStyle/>
                    <a:p>
                      <a:pPr marL="285750" indent="-285750">
                        <a:buFont typeface="Arial" panose="020B0604020202020204" pitchFamily="34" charset="0"/>
                        <a:buChar char="•"/>
                      </a:pPr>
                      <a:r>
                        <a:rPr lang="en-US" dirty="0">
                          <a:solidFill>
                            <a:schemeClr val="tx1"/>
                          </a:solidFill>
                          <a:latin typeface="Avenir Book" panose="02000503020000020003"/>
                        </a:rPr>
                        <a:t>Low-Carbon Fuel Technologies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6611627"/>
                  </a:ext>
                </a:extLst>
              </a:tr>
              <a:tr h="341583">
                <a:tc>
                  <a:txBody>
                    <a:bodyPr/>
                    <a:lstStyle/>
                    <a:p>
                      <a:pPr marL="285750" indent="-285750">
                        <a:buFont typeface="Arial" panose="020B0604020202020204" pitchFamily="34" charset="0"/>
                        <a:buChar char="•"/>
                      </a:pPr>
                      <a:r>
                        <a:rPr lang="en-US">
                          <a:solidFill>
                            <a:schemeClr val="tx1"/>
                          </a:solidFill>
                          <a:latin typeface="Avenir Book" panose="02000503020000020003"/>
                        </a:rPr>
                        <a:t>Gas and Energy Storage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03681705"/>
                  </a:ext>
                </a:extLst>
              </a:tr>
              <a:tr h="376560">
                <a:tc>
                  <a:txBody>
                    <a:bodyPr/>
                    <a:lstStyle/>
                    <a:p>
                      <a:pPr marL="285750" indent="-285750">
                        <a:buFont typeface="Arial" panose="020B0604020202020204" pitchFamily="34" charset="0"/>
                        <a:buChar char="•"/>
                      </a:pPr>
                      <a:r>
                        <a:rPr lang="en-US">
                          <a:solidFill>
                            <a:schemeClr val="tx1"/>
                          </a:solidFill>
                          <a:latin typeface="Avenir Book" panose="02000503020000020003"/>
                        </a:rPr>
                        <a:t>Energy Reliability &amp; Resilience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81334041"/>
                  </a:ext>
                </a:extLst>
              </a:tr>
              <a:tr h="376560">
                <a:tc>
                  <a:txBody>
                    <a:bodyPr/>
                    <a:lstStyle/>
                    <a:p>
                      <a:pPr marL="285750" indent="-285750">
                        <a:buFont typeface="Arial" panose="020B0604020202020204" pitchFamily="34" charset="0"/>
                        <a:buChar char="•"/>
                      </a:pPr>
                      <a:r>
                        <a:rPr lang="en-US">
                          <a:solidFill>
                            <a:schemeClr val="tx1"/>
                          </a:solidFill>
                          <a:latin typeface="Avenir Book" panose="02000503020000020003"/>
                        </a:rPr>
                        <a:t>Building &amp; Facility Systems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60920796"/>
                  </a:ext>
                </a:extLst>
              </a:tr>
              <a:tr h="376560">
                <a:tc>
                  <a:txBody>
                    <a:bodyPr/>
                    <a:lstStyle/>
                    <a:p>
                      <a:pPr marL="285750" indent="-285750">
                        <a:buFont typeface="Arial" panose="020B0604020202020204" pitchFamily="34" charset="0"/>
                        <a:buChar char="•"/>
                      </a:pPr>
                      <a:r>
                        <a:rPr lang="en-US" dirty="0">
                          <a:solidFill>
                            <a:schemeClr val="tx1"/>
                          </a:solidFill>
                          <a:latin typeface="Avenir Book" panose="02000503020000020003"/>
                        </a:rPr>
                        <a:t>Low-Carbon Fuel Integration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37315273"/>
                  </a:ext>
                </a:extLst>
              </a:tr>
            </a:tbl>
          </a:graphicData>
        </a:graphic>
      </p:graphicFrame>
      <p:sp>
        <p:nvSpPr>
          <p:cNvPr id="4" name="Slide Number Placeholder 3">
            <a:extLst>
              <a:ext uri="{FF2B5EF4-FFF2-40B4-BE49-F238E27FC236}">
                <a16:creationId xmlns:a16="http://schemas.microsoft.com/office/drawing/2014/main" id="{C8B54104-ED78-129F-C7F0-41A34C27FBB5}"/>
              </a:ext>
            </a:extLst>
          </p:cNvPr>
          <p:cNvSpPr>
            <a:spLocks noGrp="1"/>
          </p:cNvSpPr>
          <p:nvPr>
            <p:ph type="sldNum" sz="quarter" idx="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72410227-0A74-4DD0-97A1-EFCFB8B7378B}" type="slidenum">
              <a:rPr kumimoji="0" lang="en-US" sz="1200" b="0" i="0" u="none" strike="noStrike" kern="1200" cap="none" spc="0" normalizeH="0" baseline="0" noProof="0" smtClean="0">
                <a:ln>
                  <a:noFill/>
                </a:ln>
                <a:solidFill>
                  <a:srgbClr val="004B91"/>
                </a:solidFill>
                <a:effectLst/>
                <a:uLnTx/>
                <a:uFillTx/>
                <a:latin typeface="Arial" pitchFamily="34" charset="0"/>
                <a:ea typeface="+mn-ea"/>
                <a:cs typeface="Arial"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srgbClr val="004B91"/>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37440136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C2B8B-56B1-8F38-D8E5-6B2F9D7B08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19811A-4E7F-5FF7-E09E-85EFDB8A87F7}"/>
              </a:ext>
            </a:extLst>
          </p:cNvPr>
          <p:cNvSpPr>
            <a:spLocks noGrp="1"/>
          </p:cNvSpPr>
          <p:nvPr>
            <p:ph type="title"/>
          </p:nvPr>
        </p:nvSpPr>
        <p:spPr>
          <a:xfrm>
            <a:off x="418610" y="274638"/>
            <a:ext cx="11956269" cy="685994"/>
          </a:xfrm>
        </p:spPr>
        <p:txBody>
          <a:bodyPr/>
          <a:lstStyle/>
          <a:p>
            <a:r>
              <a:rPr lang="en-US">
                <a:latin typeface="Avenir Heavy" panose="02000503020000020003"/>
              </a:rPr>
              <a:t>Low-Carbon Fuel Technologies Initiative</a:t>
            </a:r>
          </a:p>
        </p:txBody>
      </p:sp>
      <p:sp>
        <p:nvSpPr>
          <p:cNvPr id="3" name="Content Placeholder 2">
            <a:extLst>
              <a:ext uri="{FF2B5EF4-FFF2-40B4-BE49-F238E27FC236}">
                <a16:creationId xmlns:a16="http://schemas.microsoft.com/office/drawing/2014/main" id="{D061E298-C5A5-DEEA-E596-BC7762EDBF5E}"/>
              </a:ext>
            </a:extLst>
          </p:cNvPr>
          <p:cNvSpPr>
            <a:spLocks noGrp="1"/>
          </p:cNvSpPr>
          <p:nvPr>
            <p:ph idx="1"/>
          </p:nvPr>
        </p:nvSpPr>
        <p:spPr>
          <a:xfrm>
            <a:off x="434649" y="2665503"/>
            <a:ext cx="11360084" cy="3917860"/>
          </a:xfrm>
          <a:solidFill>
            <a:schemeClr val="bg1"/>
          </a:solidFill>
        </p:spPr>
        <p:txBody>
          <a:bodyPr vert="horz" lIns="91440" tIns="45720" rIns="91440" bIns="45720" rtlCol="0" anchor="t">
            <a:noAutofit/>
          </a:bodyPr>
          <a:lstStyle/>
          <a:p>
            <a:pPr marL="0" indent="0">
              <a:spcBef>
                <a:spcPts val="600"/>
              </a:spcBef>
              <a:spcAft>
                <a:spcPts val="600"/>
              </a:spcAft>
              <a:buNone/>
            </a:pPr>
            <a:r>
              <a:rPr lang="en-US" sz="1500" b="1" i="1" dirty="0">
                <a:solidFill>
                  <a:srgbClr val="00457E"/>
                </a:solidFill>
                <a:latin typeface="Avenir Book" panose="02000503020000020003"/>
                <a:cs typeface="Arial"/>
              </a:rPr>
              <a:t>Proposed Solutions:</a:t>
            </a:r>
          </a:p>
          <a:p>
            <a:pPr>
              <a:spcBef>
                <a:spcPts val="0"/>
              </a:spcBef>
            </a:pPr>
            <a:r>
              <a:rPr lang="en-US" sz="1500" dirty="0">
                <a:latin typeface="Avenir Book" panose="02000503020000020003"/>
                <a:cs typeface="Arial"/>
              </a:rPr>
              <a:t>Improve</a:t>
            </a:r>
            <a:r>
              <a:rPr lang="en-US" sz="1500" b="1" dirty="0">
                <a:latin typeface="Avenir Book" panose="02000503020000020003"/>
                <a:cs typeface="Arial"/>
              </a:rPr>
              <a:t> affordability and air quality </a:t>
            </a:r>
            <a:r>
              <a:rPr lang="en-US" sz="1500" dirty="0">
                <a:latin typeface="Avenir Book" panose="02000503020000020003"/>
                <a:cs typeface="Arial"/>
              </a:rPr>
              <a:t>by:</a:t>
            </a:r>
          </a:p>
          <a:p>
            <a:pPr lvl="1">
              <a:spcBef>
                <a:spcPts val="0"/>
              </a:spcBef>
            </a:pPr>
            <a:r>
              <a:rPr lang="en-US" sz="1500" dirty="0">
                <a:latin typeface="Avenir Book" panose="02000503020000020003"/>
                <a:cs typeface="Arial"/>
              </a:rPr>
              <a:t>evaluating potential areas for cost reduction in the RNG value chain, including interconnections.</a:t>
            </a:r>
          </a:p>
          <a:p>
            <a:pPr lvl="1">
              <a:spcBef>
                <a:spcPts val="0"/>
              </a:spcBef>
            </a:pPr>
            <a:r>
              <a:rPr lang="en-US" sz="1500" dirty="0">
                <a:latin typeface="Avenir Book" panose="02000503020000020003"/>
                <a:cs typeface="Arial"/>
              </a:rPr>
              <a:t>demonstrating the feasibility of a direct solar conversion of biogas into hydrogen and solid carbon.</a:t>
            </a:r>
          </a:p>
          <a:p>
            <a:pPr>
              <a:spcBef>
                <a:spcPts val="0"/>
              </a:spcBef>
            </a:pPr>
            <a:r>
              <a:rPr lang="en-US" sz="1500" dirty="0">
                <a:latin typeface="Avenir Book" panose="02000503020000020003"/>
                <a:cs typeface="Arial"/>
              </a:rPr>
              <a:t>Improve </a:t>
            </a:r>
            <a:r>
              <a:rPr lang="en-US" sz="1500" b="1" dirty="0">
                <a:latin typeface="Avenir Book" panose="02000503020000020003"/>
                <a:cs typeface="Arial"/>
              </a:rPr>
              <a:t>air quality </a:t>
            </a:r>
            <a:r>
              <a:rPr lang="en-US" sz="1500" dirty="0">
                <a:latin typeface="Avenir Book" panose="02000503020000020003"/>
                <a:cs typeface="Arial"/>
              </a:rPr>
              <a:t>by:</a:t>
            </a:r>
          </a:p>
          <a:p>
            <a:pPr lvl="1">
              <a:spcBef>
                <a:spcPts val="0"/>
              </a:spcBef>
            </a:pPr>
            <a:r>
              <a:rPr lang="en-US" sz="1500" dirty="0">
                <a:latin typeface="Avenir Book" panose="02000503020000020003"/>
                <a:cs typeface="Arial"/>
              </a:rPr>
              <a:t>developing and demonstrating RNG production technologies using organic or municipal waste, or woody biomass, integrated with engineered carbon management or removal strategies.</a:t>
            </a:r>
          </a:p>
          <a:p>
            <a:pPr lvl="1">
              <a:spcBef>
                <a:spcPts val="0"/>
              </a:spcBef>
            </a:pPr>
            <a:r>
              <a:rPr lang="en-US" sz="1500" dirty="0">
                <a:latin typeface="Avenir Book" panose="02000503020000020003"/>
                <a:cs typeface="Arial"/>
              </a:rPr>
              <a:t>demonstrating biogas upgrading via </a:t>
            </a:r>
            <a:r>
              <a:rPr lang="en-US" sz="1500" dirty="0" err="1">
                <a:latin typeface="Avenir Book" panose="02000503020000020003"/>
                <a:cs typeface="Arial"/>
              </a:rPr>
              <a:t>biomethanation</a:t>
            </a:r>
            <a:r>
              <a:rPr lang="en-US" sz="1500" dirty="0">
                <a:latin typeface="Avenir Book" panose="02000503020000020003"/>
                <a:cs typeface="Arial"/>
              </a:rPr>
              <a:t>.</a:t>
            </a:r>
          </a:p>
          <a:p>
            <a:pPr>
              <a:spcBef>
                <a:spcPts val="0"/>
              </a:spcBef>
            </a:pPr>
            <a:r>
              <a:rPr lang="en-US" sz="1500" dirty="0">
                <a:latin typeface="Avenir Book" panose="02000503020000020003"/>
                <a:cs typeface="Arial"/>
              </a:rPr>
              <a:t>Improve </a:t>
            </a:r>
            <a:r>
              <a:rPr lang="en-US" sz="1500" b="1" dirty="0">
                <a:latin typeface="Avenir Book" panose="02000503020000020003"/>
                <a:cs typeface="Arial"/>
              </a:rPr>
              <a:t>affordability, reliability and air quality </a:t>
            </a:r>
            <a:r>
              <a:rPr lang="en-US" sz="1500" dirty="0">
                <a:latin typeface="Avenir Book" panose="02000503020000020003"/>
                <a:cs typeface="Arial"/>
              </a:rPr>
              <a:t>by developing and demonstrating </a:t>
            </a:r>
            <a:r>
              <a:rPr lang="en-US" sz="1500" dirty="0" err="1">
                <a:latin typeface="Avenir Book" panose="02000503020000020003"/>
                <a:cs typeface="Arial"/>
              </a:rPr>
              <a:t>electrolyzer</a:t>
            </a:r>
            <a:r>
              <a:rPr lang="en-US" sz="1500" dirty="0">
                <a:latin typeface="Avenir Book" panose="02000503020000020003"/>
                <a:cs typeface="Arial"/>
              </a:rPr>
              <a:t> technology that can operate dynamically without loss in efficiency or durability.</a:t>
            </a:r>
          </a:p>
          <a:p>
            <a:pPr marL="0" indent="0">
              <a:spcBef>
                <a:spcPts val="600"/>
              </a:spcBef>
              <a:spcAft>
                <a:spcPts val="600"/>
              </a:spcAft>
              <a:buNone/>
            </a:pPr>
            <a:r>
              <a:rPr lang="en-US" sz="1400" b="1" i="1" dirty="0">
                <a:solidFill>
                  <a:srgbClr val="00457E"/>
                </a:solidFill>
                <a:latin typeface="Avenir Book" panose="02000503020000020003"/>
                <a:cs typeface="Arial"/>
              </a:rPr>
              <a:t>Alignment with DACAG Priorities:</a:t>
            </a:r>
          </a:p>
          <a:p>
            <a:pPr>
              <a:spcBef>
                <a:spcPts val="0"/>
              </a:spcBef>
            </a:pPr>
            <a:r>
              <a:rPr lang="en-US" sz="1500" dirty="0">
                <a:latin typeface="Avenir Book" panose="02000503020000020003"/>
                <a:cs typeface="Arial"/>
              </a:rPr>
              <a:t>(1) Affordability &amp; Disconnections.</a:t>
            </a:r>
          </a:p>
          <a:p>
            <a:pPr>
              <a:spcBef>
                <a:spcPts val="0"/>
              </a:spcBef>
            </a:pPr>
            <a:r>
              <a:rPr lang="en-US" sz="1500" dirty="0">
                <a:latin typeface="Avenir Book" panose="02000503020000020003"/>
                <a:cs typeface="Arial"/>
              </a:rPr>
              <a:t>(2) Building, Industrial, Gas System Decarbonization, and Clean Renewable Hydrogen. </a:t>
            </a:r>
          </a:p>
          <a:p>
            <a:pPr>
              <a:spcBef>
                <a:spcPts val="0"/>
              </a:spcBef>
            </a:pPr>
            <a:r>
              <a:rPr lang="en-US" sz="1500" dirty="0">
                <a:latin typeface="Avenir Book" panose="02000503020000020003"/>
                <a:cs typeface="Arial"/>
              </a:rPr>
              <a:t>(5) Long-term Planning </a:t>
            </a:r>
            <a:r>
              <a:rPr lang="en-US" sz="1400" dirty="0">
                <a:latin typeface="Avenir Book" panose="02000503020000020003"/>
                <a:cs typeface="Arial"/>
              </a:rPr>
              <a:t>(SB 100, SB 350, IEPR, Offshore Wind, Lithium Valley Vision, Long-Term Natural Gas, Smart Grids and Broadband). </a:t>
            </a:r>
          </a:p>
        </p:txBody>
      </p:sp>
      <p:sp>
        <p:nvSpPr>
          <p:cNvPr id="5" name="Rectangle: Rounded Corners 4">
            <a:extLst>
              <a:ext uri="{FF2B5EF4-FFF2-40B4-BE49-F238E27FC236}">
                <a16:creationId xmlns:a16="http://schemas.microsoft.com/office/drawing/2014/main" id="{185154F0-5660-9028-00D6-81186170621D}"/>
              </a:ext>
              <a:ext uri="{C183D7F6-B498-43B3-948B-1728B52AA6E4}">
                <adec:decorative xmlns:adec="http://schemas.microsoft.com/office/drawing/2017/decorative" val="1"/>
              </a:ext>
            </a:extLst>
          </p:cNvPr>
          <p:cNvSpPr/>
          <p:nvPr/>
        </p:nvSpPr>
        <p:spPr>
          <a:xfrm>
            <a:off x="386532" y="960630"/>
            <a:ext cx="11229064" cy="159206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panose="020B0503020202020204"/>
              <a:ea typeface="+mn-ea"/>
              <a:cs typeface="+mn-cs"/>
            </a:endParaRPr>
          </a:p>
        </p:txBody>
      </p:sp>
      <p:sp>
        <p:nvSpPr>
          <p:cNvPr id="6" name="Content Placeholder 2">
            <a:extLst>
              <a:ext uri="{FF2B5EF4-FFF2-40B4-BE49-F238E27FC236}">
                <a16:creationId xmlns:a16="http://schemas.microsoft.com/office/drawing/2014/main" id="{5768C34B-92EC-B53C-8C8C-BE82E320EB61}"/>
              </a:ext>
            </a:extLst>
          </p:cNvPr>
          <p:cNvSpPr txBox="1">
            <a:spLocks/>
          </p:cNvSpPr>
          <p:nvPr/>
        </p:nvSpPr>
        <p:spPr>
          <a:xfrm>
            <a:off x="434649" y="988088"/>
            <a:ext cx="11102173" cy="1555558"/>
          </a:xfrm>
          <a:prstGeom prst="rect">
            <a:avLst/>
          </a:prstGeom>
        </p:spPr>
        <p:txBody>
          <a:bodyPr vert="horz" lIns="91440" tIns="45720" rIns="91440" bIns="45720" rtlCol="0" anchor="ctr">
            <a:noAutofit/>
          </a:bodyPr>
          <a:lstStyle>
            <a:lvl1pPr marL="342900" indent="-342900" algn="l" defTabSz="914400" rtl="0" eaLnBrk="1" latinLnBrk="0" hangingPunct="1">
              <a:spcBef>
                <a:spcPct val="20000"/>
              </a:spcBef>
              <a:buClr>
                <a:schemeClr val="tx2"/>
              </a:buClr>
              <a:buSzPct val="100000"/>
              <a:buFont typeface="Arial" pitchFamily="34" charset="0"/>
              <a:buChar char="»"/>
              <a:defRPr sz="2800" kern="1200">
                <a:solidFill>
                  <a:schemeClr val="tx1"/>
                </a:solidFill>
                <a:latin typeface="Avenir Book" panose="02000503020000020003" pitchFamily="2" charset="0"/>
                <a:ea typeface="+mn-ea"/>
                <a:cs typeface="Arial" pitchFamily="34" charset="0"/>
              </a:defRPr>
            </a:lvl1pPr>
            <a:lvl2pPr marL="742950" indent="-285750" algn="l" defTabSz="914400" rtl="0" eaLnBrk="1" latinLnBrk="0" hangingPunct="1">
              <a:spcBef>
                <a:spcPct val="20000"/>
              </a:spcBef>
              <a:buClr>
                <a:schemeClr val="tx2"/>
              </a:buClr>
              <a:buFont typeface="Wingdings" pitchFamily="2" charset="2"/>
              <a:buChar char="§"/>
              <a:defRPr sz="2400" kern="1200">
                <a:solidFill>
                  <a:schemeClr val="tx1"/>
                </a:solidFill>
                <a:latin typeface="Avenir Book" panose="02000503020000020003" pitchFamily="2" charset="0"/>
                <a:ea typeface="+mn-ea"/>
                <a:cs typeface="Arial" pitchFamily="34" charset="0"/>
              </a:defRPr>
            </a:lvl2pPr>
            <a:lvl3pPr marL="1143000" indent="-228600" algn="l" defTabSz="914400" rtl="0" eaLnBrk="1" latinLnBrk="0" hangingPunct="1">
              <a:spcBef>
                <a:spcPct val="20000"/>
              </a:spcBef>
              <a:buClr>
                <a:schemeClr val="tx2"/>
              </a:buClr>
              <a:buFont typeface="Arial" pitchFamily="34" charset="0"/>
              <a:buChar char="•"/>
              <a:defRPr sz="2000" kern="1200">
                <a:solidFill>
                  <a:schemeClr val="tx1"/>
                </a:solidFill>
                <a:latin typeface="Avenir Book" panose="02000503020000020003" pitchFamily="2" charset="0"/>
                <a:ea typeface="+mn-ea"/>
                <a:cs typeface="Arial" pitchFamily="34" charset="0"/>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4pPr>
            <a:lvl5pPr marL="20574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Font typeface="Arial" pitchFamily="34" charset="0"/>
              <a:buNone/>
            </a:pPr>
            <a:r>
              <a:rPr lang="en-US" sz="1500" b="1" i="1" dirty="0">
                <a:solidFill>
                  <a:srgbClr val="00457E"/>
                </a:solidFill>
                <a:latin typeface="Avenir Book" panose="02000503020000020003"/>
                <a:cs typeface="Arial"/>
              </a:rPr>
              <a:t>Challenge: </a:t>
            </a:r>
            <a:r>
              <a:rPr lang="en-US" sz="1500" dirty="0">
                <a:latin typeface="Avenir Book" panose="02000503020000020003"/>
                <a:cs typeface="Arial"/>
              </a:rPr>
              <a:t>Support the development and demonstration of technologies centered on the production of low-carbon fuels and increase the supply of affordable and reliable, low-carbon gas for ratepayers. This is important because: </a:t>
            </a:r>
          </a:p>
          <a:p>
            <a:pPr>
              <a:spcBef>
                <a:spcPts val="0"/>
              </a:spcBef>
            </a:pPr>
            <a:r>
              <a:rPr lang="en-US" sz="1500" dirty="0">
                <a:latin typeface="Avenir Book" panose="02000503020000020003"/>
                <a:cs typeface="Arial"/>
              </a:rPr>
              <a:t>Development of affordable low-carbon fuels can reduce the financial impact of the energy transition on all ratepayers.</a:t>
            </a:r>
          </a:p>
          <a:p>
            <a:pPr>
              <a:spcBef>
                <a:spcPts val="0"/>
              </a:spcBef>
            </a:pPr>
            <a:r>
              <a:rPr lang="en-US" sz="1500" dirty="0">
                <a:latin typeface="Avenir Book" panose="02000503020000020003"/>
                <a:cs typeface="Arial"/>
              </a:rPr>
              <a:t>Industrial processes to produce or refine fuels use heat from combustion of fossil sources, impacting local air quality. Replacing these technologies with advanced heating systems can reduce emissions at industrial centers.</a:t>
            </a:r>
          </a:p>
        </p:txBody>
      </p:sp>
    </p:spTree>
    <p:extLst>
      <p:ext uri="{BB962C8B-B14F-4D97-AF65-F5344CB8AC3E}">
        <p14:creationId xmlns:p14="http://schemas.microsoft.com/office/powerpoint/2010/main" val="31594863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5C7E7-8324-2BFD-684B-0CF9092A7404}"/>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3BC3F03-4052-B935-588D-A9B4B0A8ACC3}"/>
              </a:ext>
              <a:ext uri="{C183D7F6-B498-43B3-948B-1728B52AA6E4}">
                <adec:decorative xmlns:adec="http://schemas.microsoft.com/office/drawing/2017/decorative" val="1"/>
              </a:ext>
            </a:extLst>
          </p:cNvPr>
          <p:cNvSpPr/>
          <p:nvPr/>
        </p:nvSpPr>
        <p:spPr>
          <a:xfrm>
            <a:off x="438932" y="914400"/>
            <a:ext cx="11176664" cy="20256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panose="020B0503020202020204"/>
              <a:ea typeface="+mn-ea"/>
              <a:cs typeface="+mn-cs"/>
            </a:endParaRPr>
          </a:p>
        </p:txBody>
      </p:sp>
      <p:sp>
        <p:nvSpPr>
          <p:cNvPr id="2" name="Title 1">
            <a:extLst>
              <a:ext uri="{FF2B5EF4-FFF2-40B4-BE49-F238E27FC236}">
                <a16:creationId xmlns:a16="http://schemas.microsoft.com/office/drawing/2014/main" id="{936813A1-24C1-118C-1835-BA7DE667CAA2}"/>
              </a:ext>
            </a:extLst>
          </p:cNvPr>
          <p:cNvSpPr>
            <a:spLocks noGrp="1"/>
          </p:cNvSpPr>
          <p:nvPr>
            <p:ph type="title"/>
          </p:nvPr>
        </p:nvSpPr>
        <p:spPr/>
        <p:txBody>
          <a:bodyPr/>
          <a:lstStyle/>
          <a:p>
            <a:r>
              <a:rPr lang="en-US">
                <a:latin typeface="Avenir Heavy" panose="02000503020000020003"/>
              </a:rPr>
              <a:t>Gas and Energy Storage Initiative</a:t>
            </a:r>
          </a:p>
        </p:txBody>
      </p:sp>
      <p:sp>
        <p:nvSpPr>
          <p:cNvPr id="7" name="Content Placeholder 2">
            <a:extLst>
              <a:ext uri="{FF2B5EF4-FFF2-40B4-BE49-F238E27FC236}">
                <a16:creationId xmlns:a16="http://schemas.microsoft.com/office/drawing/2014/main" id="{B1E4D16B-D878-02E0-DB52-D1D638446C8B}"/>
              </a:ext>
            </a:extLst>
          </p:cNvPr>
          <p:cNvSpPr txBox="1">
            <a:spLocks/>
          </p:cNvSpPr>
          <p:nvPr/>
        </p:nvSpPr>
        <p:spPr>
          <a:xfrm>
            <a:off x="519656" y="914399"/>
            <a:ext cx="11015216" cy="2025648"/>
          </a:xfrm>
          <a:prstGeom prst="rect">
            <a:avLst/>
          </a:prstGeom>
        </p:spPr>
        <p:txBody>
          <a:bodyPr vert="horz" lIns="91440" tIns="45720" rIns="91440" bIns="45720" rtlCol="0" anchor="ctr">
            <a:noAutofit/>
          </a:bodyPr>
          <a:lstStyle>
            <a:lvl1pPr marL="342900" indent="-342900" algn="l" defTabSz="914400" rtl="0" eaLnBrk="1" latinLnBrk="0" hangingPunct="1">
              <a:spcBef>
                <a:spcPct val="20000"/>
              </a:spcBef>
              <a:buClr>
                <a:schemeClr val="tx2"/>
              </a:buClr>
              <a:buSzPct val="100000"/>
              <a:buFont typeface="Arial" pitchFamily="34" charset="0"/>
              <a:buChar char="»"/>
              <a:defRPr sz="2800" kern="1200">
                <a:solidFill>
                  <a:schemeClr val="tx1"/>
                </a:solidFill>
                <a:latin typeface="Avenir Book" panose="02000503020000020003" pitchFamily="2" charset="0"/>
                <a:ea typeface="+mn-ea"/>
                <a:cs typeface="Arial" pitchFamily="34" charset="0"/>
              </a:defRPr>
            </a:lvl1pPr>
            <a:lvl2pPr marL="742950" indent="-285750" algn="l" defTabSz="914400" rtl="0" eaLnBrk="1" latinLnBrk="0" hangingPunct="1">
              <a:spcBef>
                <a:spcPct val="20000"/>
              </a:spcBef>
              <a:buClr>
                <a:schemeClr val="tx2"/>
              </a:buClr>
              <a:buFont typeface="Wingdings" pitchFamily="2" charset="2"/>
              <a:buChar char="§"/>
              <a:defRPr sz="2400" kern="1200">
                <a:solidFill>
                  <a:schemeClr val="tx1"/>
                </a:solidFill>
                <a:latin typeface="Avenir Book" panose="02000503020000020003" pitchFamily="2" charset="0"/>
                <a:ea typeface="+mn-ea"/>
                <a:cs typeface="Arial" pitchFamily="34" charset="0"/>
              </a:defRPr>
            </a:lvl2pPr>
            <a:lvl3pPr marL="1143000" indent="-228600" algn="l" defTabSz="914400" rtl="0" eaLnBrk="1" latinLnBrk="0" hangingPunct="1">
              <a:spcBef>
                <a:spcPct val="20000"/>
              </a:spcBef>
              <a:buClr>
                <a:schemeClr val="tx2"/>
              </a:buClr>
              <a:buFont typeface="Arial" pitchFamily="34" charset="0"/>
              <a:buChar char="•"/>
              <a:defRPr sz="2000" kern="1200">
                <a:solidFill>
                  <a:schemeClr val="tx1"/>
                </a:solidFill>
                <a:latin typeface="Avenir Book" panose="02000503020000020003" pitchFamily="2" charset="0"/>
                <a:ea typeface="+mn-ea"/>
                <a:cs typeface="Arial" pitchFamily="34" charset="0"/>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4pPr>
            <a:lvl5pPr marL="20574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500" b="1" i="1" dirty="0">
                <a:solidFill>
                  <a:srgbClr val="00457E"/>
                </a:solidFill>
                <a:latin typeface="Avenir Book" panose="02000503020000020003"/>
                <a:cs typeface="Arial"/>
              </a:rPr>
              <a:t>Challenge: </a:t>
            </a:r>
            <a:r>
              <a:rPr lang="en-US" sz="1500" dirty="0">
                <a:latin typeface="Avenir Book" panose="02000503020000020003"/>
              </a:rPr>
              <a:t>Advance innovation in large volume energy and gas storage technologies. Cost-effective, long-duration energy storage supports electric grid reliability, resilience, and performance. This can enable a steady supply of low-carbon gas, supporting energy infrastructure. This is important because:</a:t>
            </a:r>
          </a:p>
          <a:p>
            <a:r>
              <a:rPr lang="en-US" sz="1500" dirty="0">
                <a:latin typeface="Avenir Book" panose="02000503020000020003"/>
                <a:cs typeface="Arial"/>
              </a:rPr>
              <a:t>Optimizing gas supply through large-scale storage can help reduce impacts of price volatility and improve energy affordability.</a:t>
            </a:r>
          </a:p>
          <a:p>
            <a:r>
              <a:rPr lang="en-US" sz="1500" dirty="0">
                <a:latin typeface="Avenir Book" panose="02000503020000020003"/>
                <a:cs typeface="Arial"/>
              </a:rPr>
              <a:t>New technologies driven by renewable energy resources cannot maintain consistent production rates, due to intermittency of power production. Gas and energy storage can improve operational efficiency by accommodating potentially extreme dynamics in operations.</a:t>
            </a:r>
          </a:p>
        </p:txBody>
      </p:sp>
      <p:sp>
        <p:nvSpPr>
          <p:cNvPr id="3" name="Content Placeholder 2">
            <a:extLst>
              <a:ext uri="{FF2B5EF4-FFF2-40B4-BE49-F238E27FC236}">
                <a16:creationId xmlns:a16="http://schemas.microsoft.com/office/drawing/2014/main" id="{4723276A-A3DD-82B6-7146-20CD2DA93D23}"/>
              </a:ext>
            </a:extLst>
          </p:cNvPr>
          <p:cNvSpPr>
            <a:spLocks noGrp="1"/>
          </p:cNvSpPr>
          <p:nvPr>
            <p:ph idx="1"/>
          </p:nvPr>
        </p:nvSpPr>
        <p:spPr>
          <a:xfrm>
            <a:off x="438932" y="3048331"/>
            <a:ext cx="11281465" cy="2670039"/>
          </a:xfrm>
          <a:solidFill>
            <a:schemeClr val="bg1"/>
          </a:solidFill>
        </p:spPr>
        <p:txBody>
          <a:bodyPr vert="horz" lIns="91440" tIns="45720" rIns="91440" bIns="45720" rtlCol="0" anchor="t">
            <a:noAutofit/>
          </a:bodyPr>
          <a:lstStyle/>
          <a:p>
            <a:pPr marL="0" indent="0">
              <a:lnSpc>
                <a:spcPct val="120000"/>
              </a:lnSpc>
              <a:spcBef>
                <a:spcPts val="600"/>
              </a:spcBef>
              <a:spcAft>
                <a:spcPts val="600"/>
              </a:spcAft>
              <a:buNone/>
            </a:pPr>
            <a:r>
              <a:rPr lang="en-US" sz="1500" b="1" i="1" dirty="0">
                <a:solidFill>
                  <a:srgbClr val="00457E"/>
                </a:solidFill>
                <a:latin typeface="Avenir Book" panose="02000503020000020003"/>
                <a:cs typeface="Arial"/>
              </a:rPr>
              <a:t>Proposed Solutions:</a:t>
            </a:r>
          </a:p>
          <a:p>
            <a:pPr>
              <a:spcBef>
                <a:spcPts val="0"/>
              </a:spcBef>
            </a:pPr>
            <a:r>
              <a:rPr lang="en-US" sz="1500" dirty="0">
                <a:latin typeface="Avenir Book" panose="02000503020000020003"/>
                <a:cs typeface="Arial"/>
              </a:rPr>
              <a:t>Improve </a:t>
            </a:r>
            <a:r>
              <a:rPr lang="en-US" sz="1500" b="1" dirty="0">
                <a:latin typeface="Avenir Book" panose="02000503020000020003"/>
                <a:cs typeface="Arial"/>
              </a:rPr>
              <a:t>safety, affordability and air quality</a:t>
            </a:r>
            <a:r>
              <a:rPr lang="en-US" sz="1500" dirty="0">
                <a:latin typeface="Avenir Book" panose="02000503020000020003"/>
                <a:cs typeface="Arial"/>
              </a:rPr>
              <a:t> by:</a:t>
            </a:r>
          </a:p>
          <a:p>
            <a:pPr lvl="1">
              <a:spcBef>
                <a:spcPts val="0"/>
              </a:spcBef>
            </a:pPr>
            <a:r>
              <a:rPr lang="en-US" sz="1500" dirty="0">
                <a:latin typeface="Avenir Book" panose="02000503020000020003"/>
                <a:cs typeface="Arial"/>
              </a:rPr>
              <a:t>conducting research studies on geological storage of hydrogen, such as the feasibility study with the California Energy Commission and Pacific Gas &amp; Electric.</a:t>
            </a:r>
          </a:p>
          <a:p>
            <a:pPr lvl="1">
              <a:spcBef>
                <a:spcPts val="0"/>
              </a:spcBef>
            </a:pPr>
            <a:r>
              <a:rPr lang="en-US" sz="1500" dirty="0">
                <a:latin typeface="Avenir Book" panose="02000503020000020003"/>
                <a:cs typeface="Arial"/>
              </a:rPr>
              <a:t>supporting development of </a:t>
            </a:r>
            <a:r>
              <a:rPr lang="en-US" sz="1500" dirty="0">
                <a:latin typeface="Avenir Book" panose="02000503020000020003"/>
              </a:rPr>
              <a:t>cryogenic storage technologies that will reduce product losses and reduce costs.</a:t>
            </a:r>
          </a:p>
          <a:p>
            <a:pPr marL="0" indent="0">
              <a:spcBef>
                <a:spcPts val="600"/>
              </a:spcBef>
              <a:spcAft>
                <a:spcPts val="600"/>
              </a:spcAft>
              <a:buNone/>
            </a:pPr>
            <a:r>
              <a:rPr lang="en-US" sz="1500" b="1" i="1" dirty="0">
                <a:solidFill>
                  <a:srgbClr val="00457E"/>
                </a:solidFill>
                <a:latin typeface="Avenir Book" panose="02000503020000020003"/>
                <a:cs typeface="Arial"/>
              </a:rPr>
              <a:t>Alignment with DACAG Priorities:</a:t>
            </a:r>
          </a:p>
          <a:p>
            <a:pPr>
              <a:spcBef>
                <a:spcPts val="0"/>
              </a:spcBef>
            </a:pPr>
            <a:r>
              <a:rPr lang="en-US" sz="1500" dirty="0">
                <a:latin typeface="Avenir Book" panose="02000503020000020003"/>
                <a:cs typeface="Arial"/>
              </a:rPr>
              <a:t>(1) Affordability &amp; Disconnections.</a:t>
            </a:r>
          </a:p>
          <a:p>
            <a:pPr>
              <a:spcBef>
                <a:spcPts val="0"/>
              </a:spcBef>
            </a:pPr>
            <a:r>
              <a:rPr lang="en-US" sz="1500" dirty="0">
                <a:latin typeface="Avenir Book" panose="02000503020000020003"/>
                <a:cs typeface="Arial"/>
              </a:rPr>
              <a:t>(2) Building, Industrial, Gas System Decarbonization, and Clean Renewable Hydrogen. </a:t>
            </a:r>
          </a:p>
          <a:p>
            <a:pPr>
              <a:spcBef>
                <a:spcPts val="0"/>
              </a:spcBef>
            </a:pPr>
            <a:r>
              <a:rPr lang="en-US" sz="1500" dirty="0">
                <a:latin typeface="Avenir Book" panose="02000503020000020003"/>
                <a:cs typeface="Arial"/>
              </a:rPr>
              <a:t>(5) Long-term Planning (SB 100, SB 350, IEPR, Offshore Wind, Lithium Valley Vision, Long-Term Natural Gas, Smart Grids and Broadband). </a:t>
            </a:r>
          </a:p>
        </p:txBody>
      </p:sp>
      <p:sp>
        <p:nvSpPr>
          <p:cNvPr id="4" name="Slide Number Placeholder 3">
            <a:extLst>
              <a:ext uri="{FF2B5EF4-FFF2-40B4-BE49-F238E27FC236}">
                <a16:creationId xmlns:a16="http://schemas.microsoft.com/office/drawing/2014/main" id="{6EE676E4-5AE0-255C-117D-FCE740D51149}"/>
              </a:ext>
            </a:extLst>
          </p:cNvPr>
          <p:cNvSpPr>
            <a:spLocks noGrp="1"/>
          </p:cNvSpPr>
          <p:nvPr>
            <p:ph type="sldNum" sz="quarter" idx="4"/>
          </p:nvPr>
        </p:nvSpPr>
        <p:spPr>
          <a:xfrm>
            <a:off x="5777861" y="6447497"/>
            <a:ext cx="498806" cy="269738"/>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72410227-0A74-4DD0-97A1-EFCFB8B7378B}" type="slidenum">
              <a:rPr kumimoji="0" lang="en-US" sz="1200" b="0" i="0" u="none" strike="noStrike" kern="1200" cap="none" spc="0" normalizeH="0" baseline="0" noProof="0" smtClean="0">
                <a:ln>
                  <a:noFill/>
                </a:ln>
                <a:solidFill>
                  <a:srgbClr val="004B91"/>
                </a:solidFill>
                <a:effectLst/>
                <a:uLnTx/>
                <a:uFillTx/>
                <a:latin typeface="Avenir Next" panose="020B0503020202020204"/>
                <a:ea typeface="+mn-ea"/>
                <a:cs typeface="Arial"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srgbClr val="004B91"/>
              </a:solidFill>
              <a:effectLst/>
              <a:uLnTx/>
              <a:uFillTx/>
              <a:latin typeface="Avenir Next" panose="020B0503020202020204"/>
              <a:ea typeface="+mn-ea"/>
              <a:cs typeface="Arial" pitchFamily="34" charset="0"/>
            </a:endParaRPr>
          </a:p>
        </p:txBody>
      </p:sp>
    </p:spTree>
    <p:extLst>
      <p:ext uri="{BB962C8B-B14F-4D97-AF65-F5344CB8AC3E}">
        <p14:creationId xmlns:p14="http://schemas.microsoft.com/office/powerpoint/2010/main" val="33856179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443F38-E6AB-B2AD-35E6-A676789475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0E9177-BB28-CCE8-626C-869A0D75DB3C}"/>
              </a:ext>
            </a:extLst>
          </p:cNvPr>
          <p:cNvSpPr>
            <a:spLocks noGrp="1"/>
          </p:cNvSpPr>
          <p:nvPr>
            <p:ph type="title"/>
          </p:nvPr>
        </p:nvSpPr>
        <p:spPr>
          <a:xfrm>
            <a:off x="418610" y="190500"/>
            <a:ext cx="11956269" cy="685994"/>
          </a:xfrm>
        </p:spPr>
        <p:txBody>
          <a:bodyPr/>
          <a:lstStyle/>
          <a:p>
            <a:r>
              <a:rPr lang="en-US">
                <a:latin typeface="Avenir Heavy" panose="02000503020000020003"/>
              </a:rPr>
              <a:t>Energy Reliability &amp; Resilience Initiative</a:t>
            </a:r>
          </a:p>
        </p:txBody>
      </p:sp>
      <p:sp>
        <p:nvSpPr>
          <p:cNvPr id="5" name="Content Placeholder 2">
            <a:extLst>
              <a:ext uri="{FF2B5EF4-FFF2-40B4-BE49-F238E27FC236}">
                <a16:creationId xmlns:a16="http://schemas.microsoft.com/office/drawing/2014/main" id="{FEFB2F15-953A-0F29-B70B-0DF57C023091}"/>
              </a:ext>
            </a:extLst>
          </p:cNvPr>
          <p:cNvSpPr txBox="1">
            <a:spLocks/>
          </p:cNvSpPr>
          <p:nvPr/>
        </p:nvSpPr>
        <p:spPr>
          <a:xfrm>
            <a:off x="524005" y="876494"/>
            <a:ext cx="10955790" cy="1707955"/>
          </a:xfrm>
          <a:prstGeom prst="rect">
            <a:avLst/>
          </a:prstGeom>
        </p:spPr>
        <p:txBody>
          <a:bodyPr vert="horz" lIns="91440" tIns="45720" rIns="91440" bIns="45720" rtlCol="0" anchor="ctr">
            <a:noAutofit/>
          </a:bodyPr>
          <a:lstStyle>
            <a:lvl1pPr marL="342900" indent="-342900" algn="l" defTabSz="914400" rtl="0" eaLnBrk="1" latinLnBrk="0" hangingPunct="1">
              <a:spcBef>
                <a:spcPct val="20000"/>
              </a:spcBef>
              <a:buClr>
                <a:schemeClr val="tx2"/>
              </a:buClr>
              <a:buSzPct val="100000"/>
              <a:buFont typeface="Arial" pitchFamily="34" charset="0"/>
              <a:buChar char="»"/>
              <a:defRPr sz="2800" kern="1200">
                <a:solidFill>
                  <a:schemeClr val="tx1"/>
                </a:solidFill>
                <a:latin typeface="Avenir Book" panose="02000503020000020003" pitchFamily="2" charset="0"/>
                <a:ea typeface="+mn-ea"/>
                <a:cs typeface="Arial" pitchFamily="34" charset="0"/>
              </a:defRPr>
            </a:lvl1pPr>
            <a:lvl2pPr marL="742950" indent="-285750" algn="l" defTabSz="914400" rtl="0" eaLnBrk="1" latinLnBrk="0" hangingPunct="1">
              <a:spcBef>
                <a:spcPct val="20000"/>
              </a:spcBef>
              <a:buClr>
                <a:schemeClr val="tx2"/>
              </a:buClr>
              <a:buFont typeface="Wingdings" pitchFamily="2" charset="2"/>
              <a:buChar char="§"/>
              <a:defRPr sz="2400" kern="1200">
                <a:solidFill>
                  <a:schemeClr val="tx1"/>
                </a:solidFill>
                <a:latin typeface="Avenir Book" panose="02000503020000020003" pitchFamily="2" charset="0"/>
                <a:ea typeface="+mn-ea"/>
                <a:cs typeface="Arial" pitchFamily="34" charset="0"/>
              </a:defRPr>
            </a:lvl2pPr>
            <a:lvl3pPr marL="1143000" indent="-228600" algn="l" defTabSz="914400" rtl="0" eaLnBrk="1" latinLnBrk="0" hangingPunct="1">
              <a:spcBef>
                <a:spcPct val="20000"/>
              </a:spcBef>
              <a:buClr>
                <a:schemeClr val="tx2"/>
              </a:buClr>
              <a:buFont typeface="Arial" pitchFamily="34" charset="0"/>
              <a:buChar char="•"/>
              <a:defRPr sz="2000" kern="1200">
                <a:solidFill>
                  <a:schemeClr val="tx1"/>
                </a:solidFill>
                <a:latin typeface="Avenir Book" panose="02000503020000020003" pitchFamily="2" charset="0"/>
                <a:ea typeface="+mn-ea"/>
                <a:cs typeface="Arial" pitchFamily="34" charset="0"/>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4pPr>
            <a:lvl5pPr marL="20574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10000"/>
              </a:lnSpc>
              <a:spcBef>
                <a:spcPts val="0"/>
              </a:spcBef>
              <a:buNone/>
            </a:pPr>
            <a:r>
              <a:rPr lang="en-US" sz="1500" b="1" i="1" dirty="0">
                <a:solidFill>
                  <a:srgbClr val="00457E"/>
                </a:solidFill>
                <a:latin typeface="Avenir Book" panose="02000503020000020003"/>
                <a:cs typeface="Arial"/>
              </a:rPr>
              <a:t>Challenge: </a:t>
            </a:r>
            <a:r>
              <a:rPr lang="en-US" sz="1500" dirty="0">
                <a:solidFill>
                  <a:srgbClr val="242424"/>
                </a:solidFill>
                <a:latin typeface="Avenir Book" panose="02000503020000020003"/>
                <a:cs typeface="Segoe UI"/>
              </a:rPr>
              <a:t>Develop and integrate </a:t>
            </a:r>
            <a:r>
              <a:rPr lang="en-US" sz="1500" dirty="0">
                <a:latin typeface="Avenir Book" panose="02000503020000020003"/>
                <a:cs typeface="Arial"/>
              </a:rPr>
              <a:t>cost-effective, low-emissions energy resources designed to keep ratepayers and critical infrastructure powered during extreme weather, natural disasters, and grid outages. This is important because:</a:t>
            </a:r>
          </a:p>
          <a:p>
            <a:pPr>
              <a:lnSpc>
                <a:spcPct val="110000"/>
              </a:lnSpc>
              <a:spcBef>
                <a:spcPts val="0"/>
              </a:spcBef>
            </a:pPr>
            <a:r>
              <a:rPr lang="en-US" sz="1500" dirty="0">
                <a:latin typeface="Avenir Book" panose="02000503020000020003"/>
                <a:cs typeface="Arial"/>
              </a:rPr>
              <a:t>Diverse energy resources support electric grid reliability. </a:t>
            </a:r>
          </a:p>
          <a:p>
            <a:pPr>
              <a:lnSpc>
                <a:spcPct val="110000"/>
              </a:lnSpc>
              <a:spcBef>
                <a:spcPts val="0"/>
              </a:spcBef>
            </a:pPr>
            <a:r>
              <a:rPr lang="en-US" sz="1500" dirty="0">
                <a:latin typeface="Avenir Book" panose="02000503020000020003"/>
                <a:cs typeface="Arial"/>
              </a:rPr>
              <a:t>Decentralized resources powered by low-carbon fuels offer a way to provide equitable, lower cost energy, ensuring affordability for all communities while supporting the transition to clean energy.</a:t>
            </a:r>
          </a:p>
        </p:txBody>
      </p:sp>
      <p:sp>
        <p:nvSpPr>
          <p:cNvPr id="3" name="Content Placeholder 2">
            <a:extLst>
              <a:ext uri="{FF2B5EF4-FFF2-40B4-BE49-F238E27FC236}">
                <a16:creationId xmlns:a16="http://schemas.microsoft.com/office/drawing/2014/main" id="{E9A84194-D8B6-E00B-1561-E819F8CF9F12}"/>
              </a:ext>
            </a:extLst>
          </p:cNvPr>
          <p:cNvSpPr>
            <a:spLocks noGrp="1"/>
          </p:cNvSpPr>
          <p:nvPr>
            <p:ph idx="1"/>
          </p:nvPr>
        </p:nvSpPr>
        <p:spPr>
          <a:xfrm>
            <a:off x="418610" y="2764383"/>
            <a:ext cx="11150523" cy="2968597"/>
          </a:xfrm>
        </p:spPr>
        <p:txBody>
          <a:bodyPr vert="horz" lIns="91440" tIns="45720" rIns="91440" bIns="45720" rtlCol="0" anchor="t">
            <a:noAutofit/>
          </a:bodyPr>
          <a:lstStyle/>
          <a:p>
            <a:pPr marL="0" indent="0">
              <a:spcBef>
                <a:spcPts val="600"/>
              </a:spcBef>
              <a:spcAft>
                <a:spcPts val="600"/>
              </a:spcAft>
              <a:buNone/>
            </a:pPr>
            <a:r>
              <a:rPr lang="en-US" sz="1500" b="1" i="1" dirty="0">
                <a:solidFill>
                  <a:srgbClr val="00457E"/>
                </a:solidFill>
                <a:latin typeface="Avenir Book" panose="02000503020000020003"/>
                <a:cs typeface="Arial"/>
              </a:rPr>
              <a:t>Proposed Solutions: </a:t>
            </a:r>
          </a:p>
          <a:p>
            <a:pPr>
              <a:spcBef>
                <a:spcPts val="0"/>
              </a:spcBef>
            </a:pPr>
            <a:r>
              <a:rPr lang="en-US" sz="1500" dirty="0">
                <a:latin typeface="Avenir Book" panose="02000503020000020003"/>
                <a:cs typeface="Arial"/>
              </a:rPr>
              <a:t>Improve </a:t>
            </a:r>
            <a:r>
              <a:rPr lang="en-US" sz="1500" b="1" dirty="0">
                <a:latin typeface="Avenir Book" panose="02000503020000020003"/>
                <a:cs typeface="Arial"/>
              </a:rPr>
              <a:t>affordability and reliability </a:t>
            </a:r>
            <a:r>
              <a:rPr lang="en-US" sz="1500" dirty="0">
                <a:latin typeface="Avenir Book" panose="02000503020000020003"/>
                <a:cs typeface="Arial"/>
              </a:rPr>
              <a:t>by:</a:t>
            </a:r>
          </a:p>
          <a:p>
            <a:pPr lvl="1">
              <a:spcBef>
                <a:spcPts val="0"/>
              </a:spcBef>
            </a:pPr>
            <a:r>
              <a:rPr lang="en-US" sz="1500" dirty="0">
                <a:latin typeface="Avenir Book" panose="02000503020000020003"/>
                <a:cs typeface="Arial"/>
              </a:rPr>
              <a:t>supporting development of technologies for onsite low emission power generation and combined heat and power (CHP) optimization.</a:t>
            </a:r>
          </a:p>
          <a:p>
            <a:pPr lvl="1">
              <a:spcBef>
                <a:spcPts val="0"/>
              </a:spcBef>
            </a:pPr>
            <a:r>
              <a:rPr lang="en-US" sz="1500" dirty="0">
                <a:latin typeface="Avenir Book" panose="02000503020000020003"/>
                <a:cs typeface="Arial"/>
              </a:rPr>
              <a:t>supporting development of advanced energy management system controls and integration.</a:t>
            </a:r>
          </a:p>
          <a:p>
            <a:pPr lvl="1">
              <a:spcBef>
                <a:spcPts val="0"/>
              </a:spcBef>
            </a:pPr>
            <a:r>
              <a:rPr lang="en-US" sz="1500" dirty="0">
                <a:latin typeface="Avenir Book" panose="02000503020000020003"/>
                <a:cs typeface="Arial"/>
              </a:rPr>
              <a:t>integrating of generation technologies with on-site energy storage solutions.</a:t>
            </a:r>
          </a:p>
          <a:p>
            <a:pPr lvl="1">
              <a:spcBef>
                <a:spcPts val="0"/>
              </a:spcBef>
            </a:pPr>
            <a:r>
              <a:rPr lang="en-US" sz="1500" dirty="0">
                <a:latin typeface="Avenir Book" panose="02000503020000020003"/>
                <a:cs typeface="Arial"/>
              </a:rPr>
              <a:t>demonstrating mobile hydrogen fuel cell generation systems.</a:t>
            </a:r>
          </a:p>
          <a:p>
            <a:pPr lvl="1">
              <a:spcBef>
                <a:spcPts val="0"/>
              </a:spcBef>
            </a:pPr>
            <a:r>
              <a:rPr lang="en-US" sz="1500" dirty="0">
                <a:latin typeface="Avenir Book" panose="02000503020000020003"/>
                <a:cs typeface="Arial"/>
              </a:rPr>
              <a:t>demonstrating coupled </a:t>
            </a:r>
            <a:r>
              <a:rPr lang="en-US" sz="1500" dirty="0" err="1">
                <a:latin typeface="Avenir Book" panose="02000503020000020003"/>
                <a:cs typeface="Arial"/>
              </a:rPr>
              <a:t>electrolyzer</a:t>
            </a:r>
            <a:r>
              <a:rPr lang="en-US" sz="1500" dirty="0">
                <a:latin typeface="Avenir Book" panose="02000503020000020003"/>
                <a:cs typeface="Arial"/>
              </a:rPr>
              <a:t> and fuel cell for long-duration energy storage.</a:t>
            </a:r>
          </a:p>
          <a:p>
            <a:pPr marL="0" indent="0">
              <a:spcBef>
                <a:spcPts val="600"/>
              </a:spcBef>
              <a:spcAft>
                <a:spcPts val="600"/>
              </a:spcAft>
              <a:buNone/>
            </a:pPr>
            <a:r>
              <a:rPr lang="en-US" sz="1500" b="1" i="1" dirty="0">
                <a:solidFill>
                  <a:srgbClr val="00457E"/>
                </a:solidFill>
                <a:latin typeface="Avenir Book" panose="02000503020000020003"/>
                <a:cs typeface="Arial"/>
              </a:rPr>
              <a:t>Alignment with DACAG Priorities:</a:t>
            </a:r>
          </a:p>
          <a:p>
            <a:pPr>
              <a:spcBef>
                <a:spcPts val="0"/>
              </a:spcBef>
            </a:pPr>
            <a:r>
              <a:rPr lang="en-US" sz="1500" dirty="0">
                <a:latin typeface="Avenir Book" panose="02000503020000020003"/>
                <a:cs typeface="Arial"/>
              </a:rPr>
              <a:t>(1) Affordability &amp; Disconnections.</a:t>
            </a:r>
          </a:p>
          <a:p>
            <a:pPr>
              <a:spcBef>
                <a:spcPts val="0"/>
              </a:spcBef>
            </a:pPr>
            <a:r>
              <a:rPr lang="en-US" sz="1500" dirty="0">
                <a:latin typeface="Avenir Book" panose="02000503020000020003"/>
                <a:cs typeface="Arial"/>
              </a:rPr>
              <a:t>(4) Electricity Reliability, Resiliency, and Load Flexibility (Including Distribution and Transmission Grid Planning and Distributed Energy Resources). </a:t>
            </a:r>
            <a:endParaRPr lang="en-US" sz="1500" b="1" i="1" dirty="0">
              <a:solidFill>
                <a:srgbClr val="00457E"/>
              </a:solidFill>
              <a:latin typeface="Avenir Next" panose="020B0503020202020204"/>
              <a:cs typeface="Arial"/>
            </a:endParaRPr>
          </a:p>
          <a:p>
            <a:pPr marL="0" indent="0">
              <a:spcBef>
                <a:spcPts val="600"/>
              </a:spcBef>
              <a:buNone/>
            </a:pPr>
            <a:endParaRPr lang="en-US" sz="1500" dirty="0">
              <a:solidFill>
                <a:srgbClr val="242424"/>
              </a:solidFill>
              <a:latin typeface="Avenir Next" panose="020B0503020202020204"/>
              <a:cs typeface="Segoe UI"/>
            </a:endParaRPr>
          </a:p>
        </p:txBody>
      </p:sp>
      <p:sp>
        <p:nvSpPr>
          <p:cNvPr id="4" name="Slide Number Placeholder 3">
            <a:extLst>
              <a:ext uri="{FF2B5EF4-FFF2-40B4-BE49-F238E27FC236}">
                <a16:creationId xmlns:a16="http://schemas.microsoft.com/office/drawing/2014/main" id="{156F0D11-F25E-D546-F395-5B55D0FBC0E9}"/>
              </a:ext>
            </a:extLst>
          </p:cNvPr>
          <p:cNvSpPr>
            <a:spLocks noGrp="1"/>
          </p:cNvSpPr>
          <p:nvPr>
            <p:ph type="sldNum" sz="quarter" idx="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72410227-0A74-4DD0-97A1-EFCFB8B7378B}" type="slidenum">
              <a:rPr kumimoji="0" lang="en-US" sz="1200" b="0" i="0" u="none" strike="noStrike" kern="1200" cap="none" spc="0" normalizeH="0" baseline="0" noProof="0" smtClean="0">
                <a:ln>
                  <a:noFill/>
                </a:ln>
                <a:solidFill>
                  <a:srgbClr val="004B91"/>
                </a:solidFill>
                <a:effectLst/>
                <a:uLnTx/>
                <a:uFillTx/>
                <a:latin typeface="Avenir Next" panose="020B0503020202020204"/>
                <a:ea typeface="+mn-ea"/>
                <a:cs typeface="Arial"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srgbClr val="004B91"/>
              </a:solidFill>
              <a:effectLst/>
              <a:uLnTx/>
              <a:uFillTx/>
              <a:latin typeface="Avenir Next" panose="020B0503020202020204"/>
              <a:ea typeface="+mn-ea"/>
              <a:cs typeface="Arial" pitchFamily="34" charset="0"/>
            </a:endParaRPr>
          </a:p>
        </p:txBody>
      </p:sp>
      <p:sp>
        <p:nvSpPr>
          <p:cNvPr id="7" name="Rectangle: Rounded Corners 6">
            <a:extLst>
              <a:ext uri="{FF2B5EF4-FFF2-40B4-BE49-F238E27FC236}">
                <a16:creationId xmlns:a16="http://schemas.microsoft.com/office/drawing/2014/main" id="{8DABFB67-4AAA-7A55-F726-8EB68FFE6D4F}"/>
              </a:ext>
              <a:ext uri="{C183D7F6-B498-43B3-948B-1728B52AA6E4}">
                <adec:decorative xmlns:adec="http://schemas.microsoft.com/office/drawing/2017/decorative" val="1"/>
              </a:ext>
            </a:extLst>
          </p:cNvPr>
          <p:cNvSpPr/>
          <p:nvPr/>
        </p:nvSpPr>
        <p:spPr>
          <a:xfrm>
            <a:off x="418610" y="866364"/>
            <a:ext cx="11142995" cy="1718085"/>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panose="020B0503020202020204"/>
              <a:ea typeface="+mn-ea"/>
              <a:cs typeface="+mn-cs"/>
            </a:endParaRPr>
          </a:p>
        </p:txBody>
      </p:sp>
    </p:spTree>
    <p:extLst>
      <p:ext uri="{BB962C8B-B14F-4D97-AF65-F5344CB8AC3E}">
        <p14:creationId xmlns:p14="http://schemas.microsoft.com/office/powerpoint/2010/main" val="36787046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B66EA-2C8B-7C0F-AA2F-8D00CD0C2E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FA9935-44BF-D26F-9F43-EF4CE190F86D}"/>
              </a:ext>
            </a:extLst>
          </p:cNvPr>
          <p:cNvSpPr>
            <a:spLocks noGrp="1"/>
          </p:cNvSpPr>
          <p:nvPr>
            <p:ph type="title"/>
          </p:nvPr>
        </p:nvSpPr>
        <p:spPr>
          <a:xfrm>
            <a:off x="418610" y="274638"/>
            <a:ext cx="11206785" cy="685994"/>
          </a:xfrm>
        </p:spPr>
        <p:txBody>
          <a:bodyPr/>
          <a:lstStyle/>
          <a:p>
            <a:r>
              <a:rPr lang="en-US">
                <a:latin typeface="Avenir Heavy" panose="02000503020000020003"/>
              </a:rPr>
              <a:t>Building &amp; Facility Systems Initiative</a:t>
            </a:r>
          </a:p>
        </p:txBody>
      </p:sp>
      <p:sp>
        <p:nvSpPr>
          <p:cNvPr id="7" name="Content Placeholder 2">
            <a:extLst>
              <a:ext uri="{FF2B5EF4-FFF2-40B4-BE49-F238E27FC236}">
                <a16:creationId xmlns:a16="http://schemas.microsoft.com/office/drawing/2014/main" id="{8A22C0B8-809C-4A64-344D-BB025D531699}"/>
              </a:ext>
            </a:extLst>
          </p:cNvPr>
          <p:cNvSpPr txBox="1">
            <a:spLocks/>
          </p:cNvSpPr>
          <p:nvPr/>
        </p:nvSpPr>
        <p:spPr>
          <a:xfrm>
            <a:off x="481403" y="929458"/>
            <a:ext cx="11143992" cy="1483960"/>
          </a:xfrm>
          <a:prstGeom prst="rect">
            <a:avLst/>
          </a:prstGeom>
        </p:spPr>
        <p:txBody>
          <a:bodyPr vert="horz" lIns="91440" tIns="45720" rIns="91440" bIns="45720" rtlCol="0" anchor="ctr">
            <a:noAutofit/>
          </a:bodyPr>
          <a:lstStyle>
            <a:lvl1pPr marL="342900" indent="-342900" algn="l" defTabSz="914400" rtl="0" eaLnBrk="1" latinLnBrk="0" hangingPunct="1">
              <a:spcBef>
                <a:spcPct val="20000"/>
              </a:spcBef>
              <a:buClr>
                <a:schemeClr val="tx2"/>
              </a:buClr>
              <a:buSzPct val="100000"/>
              <a:buFont typeface="Arial" pitchFamily="34" charset="0"/>
              <a:buChar char="»"/>
              <a:defRPr sz="2800" kern="1200">
                <a:solidFill>
                  <a:schemeClr val="tx1"/>
                </a:solidFill>
                <a:latin typeface="Avenir Book" panose="02000503020000020003" pitchFamily="2" charset="0"/>
                <a:ea typeface="+mn-ea"/>
                <a:cs typeface="Arial" pitchFamily="34" charset="0"/>
              </a:defRPr>
            </a:lvl1pPr>
            <a:lvl2pPr marL="742950" indent="-285750" algn="l" defTabSz="914400" rtl="0" eaLnBrk="1" latinLnBrk="0" hangingPunct="1">
              <a:spcBef>
                <a:spcPct val="20000"/>
              </a:spcBef>
              <a:buClr>
                <a:schemeClr val="tx2"/>
              </a:buClr>
              <a:buFont typeface="Wingdings" pitchFamily="2" charset="2"/>
              <a:buChar char="§"/>
              <a:defRPr sz="2400" kern="1200">
                <a:solidFill>
                  <a:schemeClr val="tx1"/>
                </a:solidFill>
                <a:latin typeface="Avenir Book" panose="02000503020000020003" pitchFamily="2" charset="0"/>
                <a:ea typeface="+mn-ea"/>
                <a:cs typeface="Arial" pitchFamily="34" charset="0"/>
              </a:defRPr>
            </a:lvl2pPr>
            <a:lvl3pPr marL="1143000" indent="-228600" algn="l" defTabSz="914400" rtl="0" eaLnBrk="1" latinLnBrk="0" hangingPunct="1">
              <a:spcBef>
                <a:spcPct val="20000"/>
              </a:spcBef>
              <a:buClr>
                <a:schemeClr val="tx2"/>
              </a:buClr>
              <a:buFont typeface="Arial" pitchFamily="34" charset="0"/>
              <a:buChar char="•"/>
              <a:defRPr sz="2000" kern="1200">
                <a:solidFill>
                  <a:schemeClr val="tx1"/>
                </a:solidFill>
                <a:latin typeface="Avenir Book" panose="02000503020000020003" pitchFamily="2" charset="0"/>
                <a:ea typeface="+mn-ea"/>
                <a:cs typeface="Arial" pitchFamily="34" charset="0"/>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4pPr>
            <a:lvl5pPr marL="20574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US" sz="1500" b="1" i="1">
                <a:solidFill>
                  <a:srgbClr val="00457E"/>
                </a:solidFill>
                <a:latin typeface="Avenir Book" panose="02000503020000020003"/>
                <a:cs typeface="Arial"/>
              </a:rPr>
              <a:t>Challenge: </a:t>
            </a:r>
            <a:r>
              <a:rPr lang="en-US" sz="1500">
                <a:latin typeface="Avenir Book" panose="02000503020000020003"/>
                <a:cs typeface="Arial"/>
              </a:rPr>
              <a:t>Advance new technologies that cost-effectively reduce emissions from California’s building and facilities. This is important because:</a:t>
            </a:r>
          </a:p>
          <a:p>
            <a:pPr>
              <a:spcBef>
                <a:spcPts val="0"/>
              </a:spcBef>
            </a:pPr>
            <a:r>
              <a:rPr lang="en-US" sz="1500">
                <a:latin typeface="Avenir Book" panose="02000503020000020003"/>
                <a:cs typeface="Arial"/>
              </a:rPr>
              <a:t>Investing in innovations such as advanced energy management systems, waste heat recovery, and smart building controls can reduce energy use, leading to lower energy expenses, reducing bill impact for SoCalGas customers.</a:t>
            </a:r>
          </a:p>
          <a:p>
            <a:pPr>
              <a:spcBef>
                <a:spcPts val="0"/>
              </a:spcBef>
            </a:pPr>
            <a:r>
              <a:rPr lang="en-US" sz="1500">
                <a:latin typeface="Avenir Book" panose="02000503020000020003"/>
                <a:cs typeface="Arial"/>
              </a:rPr>
              <a:t>Efficiency measures within buildings and facilities will lead to reduced energy consumption and operational expenses.</a:t>
            </a:r>
            <a:endParaRPr lang="en-US" sz="1500">
              <a:latin typeface="Avenir Book" panose="02000503020000020003"/>
            </a:endParaRPr>
          </a:p>
        </p:txBody>
      </p:sp>
      <p:sp>
        <p:nvSpPr>
          <p:cNvPr id="3" name="Content Placeholder 2">
            <a:extLst>
              <a:ext uri="{FF2B5EF4-FFF2-40B4-BE49-F238E27FC236}">
                <a16:creationId xmlns:a16="http://schemas.microsoft.com/office/drawing/2014/main" id="{3036BA89-AAEA-B0D4-B940-BA2DB1E121EB}"/>
              </a:ext>
            </a:extLst>
          </p:cNvPr>
          <p:cNvSpPr>
            <a:spLocks noGrp="1"/>
          </p:cNvSpPr>
          <p:nvPr>
            <p:ph idx="1"/>
          </p:nvPr>
        </p:nvSpPr>
        <p:spPr>
          <a:xfrm>
            <a:off x="455268" y="2461222"/>
            <a:ext cx="11281464" cy="3483947"/>
          </a:xfrm>
          <a:solidFill>
            <a:schemeClr val="bg1"/>
          </a:solidFill>
        </p:spPr>
        <p:txBody>
          <a:bodyPr vert="horz" lIns="91440" tIns="45720" rIns="91440" bIns="45720" rtlCol="0" anchor="t">
            <a:noAutofit/>
          </a:bodyPr>
          <a:lstStyle/>
          <a:p>
            <a:pPr marL="0" indent="0">
              <a:spcBef>
                <a:spcPts val="600"/>
              </a:spcBef>
              <a:spcAft>
                <a:spcPts val="600"/>
              </a:spcAft>
              <a:buNone/>
            </a:pPr>
            <a:r>
              <a:rPr lang="en-US" sz="1500" b="1" i="1" dirty="0">
                <a:solidFill>
                  <a:srgbClr val="00457E"/>
                </a:solidFill>
                <a:latin typeface="Avenir Book" panose="02000503020000020003"/>
                <a:cs typeface="Arial"/>
              </a:rPr>
              <a:t>Proposed Solutions: </a:t>
            </a:r>
          </a:p>
          <a:p>
            <a:pPr>
              <a:spcBef>
                <a:spcPts val="0"/>
              </a:spcBef>
            </a:pPr>
            <a:r>
              <a:rPr lang="en-US" sz="1500" dirty="0">
                <a:latin typeface="Avenir Book" panose="02000503020000020003"/>
                <a:cs typeface="Arial"/>
              </a:rPr>
              <a:t>Improve </a:t>
            </a:r>
            <a:r>
              <a:rPr lang="en-US" sz="1500" b="1" dirty="0">
                <a:latin typeface="Avenir Book" panose="02000503020000020003"/>
                <a:cs typeface="Arial"/>
              </a:rPr>
              <a:t>affordability and operational efficiency </a:t>
            </a:r>
            <a:r>
              <a:rPr lang="en-US" sz="1500" dirty="0">
                <a:latin typeface="Avenir Book" panose="02000503020000020003"/>
                <a:cs typeface="Arial"/>
              </a:rPr>
              <a:t>by:</a:t>
            </a:r>
          </a:p>
          <a:p>
            <a:pPr lvl="1">
              <a:spcBef>
                <a:spcPts val="0"/>
              </a:spcBef>
            </a:pPr>
            <a:r>
              <a:rPr lang="en-US" sz="1500" dirty="0">
                <a:latin typeface="Avenir Book" panose="02000503020000020003"/>
                <a:cs typeface="Arial"/>
              </a:rPr>
              <a:t>reducing direct emissions from boilers, water heaters, heating, ventilation and air conditioning (HVAC) systems, and industrial process equipment.</a:t>
            </a:r>
          </a:p>
          <a:p>
            <a:pPr lvl="1">
              <a:spcBef>
                <a:spcPts val="0"/>
              </a:spcBef>
            </a:pPr>
            <a:r>
              <a:rPr lang="en-US" sz="1500" dirty="0">
                <a:latin typeface="Avenir Book" panose="02000503020000020003"/>
                <a:cs typeface="Arial"/>
              </a:rPr>
              <a:t>supporting development of technologies for load flexibility and thermal energy storage.</a:t>
            </a:r>
          </a:p>
          <a:p>
            <a:pPr lvl="1">
              <a:spcBef>
                <a:spcPts val="0"/>
              </a:spcBef>
            </a:pPr>
            <a:r>
              <a:rPr lang="en-US" sz="1500" dirty="0">
                <a:latin typeface="Avenir Book" panose="02000503020000020003"/>
                <a:cs typeface="Arial"/>
              </a:rPr>
              <a:t>supporting development of building envelope technologies.</a:t>
            </a:r>
          </a:p>
          <a:p>
            <a:pPr lvl="1">
              <a:spcBef>
                <a:spcPts val="0"/>
              </a:spcBef>
            </a:pPr>
            <a:r>
              <a:rPr lang="en-US" sz="1500" dirty="0">
                <a:latin typeface="Avenir Book" panose="02000503020000020003"/>
                <a:cs typeface="Arial"/>
              </a:rPr>
              <a:t>demonstrating an advanced commercial window retrofits technology.</a:t>
            </a:r>
          </a:p>
          <a:p>
            <a:pPr lvl="1">
              <a:spcBef>
                <a:spcPts val="0"/>
              </a:spcBef>
            </a:pPr>
            <a:r>
              <a:rPr lang="en-US" sz="1500" dirty="0">
                <a:latin typeface="Avenir Book" panose="02000503020000020003"/>
                <a:cs typeface="Arial"/>
              </a:rPr>
              <a:t>demonstrating and testing a gas-fired high efficiency liquid desiccant air conditioning and humidity control system.</a:t>
            </a:r>
          </a:p>
          <a:p>
            <a:pPr marL="0" indent="0">
              <a:spcBef>
                <a:spcPts val="600"/>
              </a:spcBef>
              <a:spcAft>
                <a:spcPts val="600"/>
              </a:spcAft>
              <a:buNone/>
            </a:pPr>
            <a:r>
              <a:rPr lang="en-US" sz="1500" b="1" i="1" dirty="0">
                <a:solidFill>
                  <a:srgbClr val="00457E"/>
                </a:solidFill>
                <a:latin typeface="Avenir Book" panose="02000503020000020003"/>
                <a:cs typeface="Arial"/>
              </a:rPr>
              <a:t>Alignment with DACAG Priorities:</a:t>
            </a:r>
          </a:p>
          <a:p>
            <a:pPr>
              <a:spcBef>
                <a:spcPts val="0"/>
              </a:spcBef>
            </a:pPr>
            <a:r>
              <a:rPr lang="en-US" sz="1500" dirty="0">
                <a:latin typeface="Avenir Book" panose="02000503020000020003"/>
                <a:cs typeface="Arial"/>
              </a:rPr>
              <a:t>(1) Affordability &amp; Disconnections.</a:t>
            </a:r>
          </a:p>
          <a:p>
            <a:pPr>
              <a:spcBef>
                <a:spcPts val="0"/>
              </a:spcBef>
            </a:pPr>
            <a:r>
              <a:rPr lang="en-US" sz="1500" dirty="0">
                <a:latin typeface="Avenir Book" panose="02000503020000020003"/>
                <a:cs typeface="Arial"/>
              </a:rPr>
              <a:t>(2) Building, Industrial, Gas System Decarbonization, and Clean Renewable Hydrogen. </a:t>
            </a:r>
          </a:p>
          <a:p>
            <a:pPr>
              <a:spcBef>
                <a:spcPts val="0"/>
              </a:spcBef>
            </a:pPr>
            <a:r>
              <a:rPr lang="en-US" sz="1500" dirty="0">
                <a:latin typeface="Avenir Book" panose="02000503020000020003"/>
                <a:cs typeface="Arial"/>
              </a:rPr>
              <a:t>(5) Long-term Planning (SB 100, SB 350, IEPR, Offshore Wind, Lithium Valley Vision, Long-Term Natural Gas, Smart Grids and Broadband). </a:t>
            </a:r>
          </a:p>
        </p:txBody>
      </p:sp>
      <p:sp>
        <p:nvSpPr>
          <p:cNvPr id="4" name="Slide Number Placeholder 3">
            <a:extLst>
              <a:ext uri="{FF2B5EF4-FFF2-40B4-BE49-F238E27FC236}">
                <a16:creationId xmlns:a16="http://schemas.microsoft.com/office/drawing/2014/main" id="{FCDB3619-BCBF-7050-0CE9-5447057D5B9B}"/>
              </a:ext>
            </a:extLst>
          </p:cNvPr>
          <p:cNvSpPr>
            <a:spLocks noGrp="1"/>
          </p:cNvSpPr>
          <p:nvPr>
            <p:ph type="sldNum" sz="quarter" idx="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72410227-0A74-4DD0-97A1-EFCFB8B7378B}" type="slidenum">
              <a:rPr kumimoji="0" lang="en-US" sz="1200" b="0" i="0" u="none" strike="noStrike" kern="1200" cap="none" spc="0" normalizeH="0" baseline="0" noProof="0" smtClean="0">
                <a:ln>
                  <a:noFill/>
                </a:ln>
                <a:solidFill>
                  <a:srgbClr val="004B91"/>
                </a:solidFill>
                <a:effectLst/>
                <a:uLnTx/>
                <a:uFillTx/>
                <a:latin typeface="Avenir Next" panose="020B0503020202020204"/>
                <a:ea typeface="+mn-ea"/>
                <a:cs typeface="Arial"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srgbClr val="004B91"/>
              </a:solidFill>
              <a:effectLst/>
              <a:uLnTx/>
              <a:uFillTx/>
              <a:latin typeface="Avenir Next" panose="020B0503020202020204"/>
              <a:ea typeface="+mn-ea"/>
              <a:cs typeface="Arial" pitchFamily="34" charset="0"/>
            </a:endParaRPr>
          </a:p>
        </p:txBody>
      </p:sp>
      <p:sp>
        <p:nvSpPr>
          <p:cNvPr id="6" name="Rectangle: Rounded Corners 5">
            <a:extLst>
              <a:ext uri="{FF2B5EF4-FFF2-40B4-BE49-F238E27FC236}">
                <a16:creationId xmlns:a16="http://schemas.microsoft.com/office/drawing/2014/main" id="{1AB24C28-D9D4-704F-F576-FEEE78F183D9}"/>
              </a:ext>
              <a:ext uri="{C183D7F6-B498-43B3-948B-1728B52AA6E4}">
                <adec:decorative xmlns:adec="http://schemas.microsoft.com/office/drawing/2017/decorative" val="1"/>
              </a:ext>
            </a:extLst>
          </p:cNvPr>
          <p:cNvSpPr/>
          <p:nvPr/>
        </p:nvSpPr>
        <p:spPr>
          <a:xfrm>
            <a:off x="418610" y="929459"/>
            <a:ext cx="11232920" cy="1483960"/>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panose="020B0503020202020204"/>
              <a:ea typeface="+mn-ea"/>
              <a:cs typeface="+mn-cs"/>
            </a:endParaRPr>
          </a:p>
        </p:txBody>
      </p:sp>
    </p:spTree>
    <p:extLst>
      <p:ext uri="{BB962C8B-B14F-4D97-AF65-F5344CB8AC3E}">
        <p14:creationId xmlns:p14="http://schemas.microsoft.com/office/powerpoint/2010/main" val="15243354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11091-7B00-824F-8AFA-29C97E9B43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92BA21-9D76-262A-B9D0-787F001012B3}"/>
              </a:ext>
            </a:extLst>
          </p:cNvPr>
          <p:cNvSpPr>
            <a:spLocks noGrp="1"/>
          </p:cNvSpPr>
          <p:nvPr>
            <p:ph type="title"/>
          </p:nvPr>
        </p:nvSpPr>
        <p:spPr>
          <a:xfrm>
            <a:off x="418610" y="234583"/>
            <a:ext cx="11956269" cy="685994"/>
          </a:xfrm>
        </p:spPr>
        <p:txBody>
          <a:bodyPr/>
          <a:lstStyle/>
          <a:p>
            <a:r>
              <a:rPr lang="en-US">
                <a:latin typeface="Avenir Heavy" panose="02000503020000020003"/>
              </a:rPr>
              <a:t>Low-Carbon Fuel Integration Initiative</a:t>
            </a:r>
          </a:p>
        </p:txBody>
      </p:sp>
      <p:sp>
        <p:nvSpPr>
          <p:cNvPr id="6" name="Content Placeholder 2">
            <a:extLst>
              <a:ext uri="{FF2B5EF4-FFF2-40B4-BE49-F238E27FC236}">
                <a16:creationId xmlns:a16="http://schemas.microsoft.com/office/drawing/2014/main" id="{00BC2647-9B82-4DE4-3435-880359604399}"/>
              </a:ext>
            </a:extLst>
          </p:cNvPr>
          <p:cNvSpPr txBox="1">
            <a:spLocks/>
          </p:cNvSpPr>
          <p:nvPr/>
        </p:nvSpPr>
        <p:spPr>
          <a:xfrm>
            <a:off x="583392" y="861695"/>
            <a:ext cx="11025216" cy="1697355"/>
          </a:xfrm>
          <a:prstGeom prst="rect">
            <a:avLst/>
          </a:prstGeom>
        </p:spPr>
        <p:txBody>
          <a:bodyPr vert="horz" lIns="91440" tIns="45720" rIns="91440" bIns="45720" rtlCol="0" anchor="ctr">
            <a:noAutofit/>
          </a:bodyPr>
          <a:lstStyle>
            <a:lvl1pPr marL="342900" indent="-342900" algn="l" defTabSz="914400" rtl="0" eaLnBrk="1" latinLnBrk="0" hangingPunct="1">
              <a:spcBef>
                <a:spcPct val="20000"/>
              </a:spcBef>
              <a:buClr>
                <a:schemeClr val="tx2"/>
              </a:buClr>
              <a:buSzPct val="100000"/>
              <a:buFont typeface="Arial" pitchFamily="34" charset="0"/>
              <a:buChar char="»"/>
              <a:defRPr sz="2800" kern="1200">
                <a:solidFill>
                  <a:schemeClr val="tx1"/>
                </a:solidFill>
                <a:latin typeface="Avenir Book" panose="02000503020000020003" pitchFamily="2" charset="0"/>
                <a:ea typeface="+mn-ea"/>
                <a:cs typeface="Arial" pitchFamily="34" charset="0"/>
              </a:defRPr>
            </a:lvl1pPr>
            <a:lvl2pPr marL="742950" indent="-285750" algn="l" defTabSz="914400" rtl="0" eaLnBrk="1" latinLnBrk="0" hangingPunct="1">
              <a:spcBef>
                <a:spcPct val="20000"/>
              </a:spcBef>
              <a:buClr>
                <a:schemeClr val="tx2"/>
              </a:buClr>
              <a:buFont typeface="Wingdings" pitchFamily="2" charset="2"/>
              <a:buChar char="§"/>
              <a:defRPr sz="2400" kern="1200">
                <a:solidFill>
                  <a:schemeClr val="tx1"/>
                </a:solidFill>
                <a:latin typeface="Avenir Book" panose="02000503020000020003" pitchFamily="2" charset="0"/>
                <a:ea typeface="+mn-ea"/>
                <a:cs typeface="Arial" pitchFamily="34" charset="0"/>
              </a:defRPr>
            </a:lvl2pPr>
            <a:lvl3pPr marL="1143000" indent="-228600" algn="l" defTabSz="914400" rtl="0" eaLnBrk="1" latinLnBrk="0" hangingPunct="1">
              <a:spcBef>
                <a:spcPct val="20000"/>
              </a:spcBef>
              <a:buClr>
                <a:schemeClr val="tx2"/>
              </a:buClr>
              <a:buFont typeface="Arial" pitchFamily="34" charset="0"/>
              <a:buChar char="•"/>
              <a:defRPr sz="2000" kern="1200">
                <a:solidFill>
                  <a:schemeClr val="tx1"/>
                </a:solidFill>
                <a:latin typeface="Avenir Book" panose="02000503020000020003" pitchFamily="2" charset="0"/>
                <a:ea typeface="+mn-ea"/>
                <a:cs typeface="Arial" pitchFamily="34" charset="0"/>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4pPr>
            <a:lvl5pPr marL="2057400" indent="-228600" algn="l" defTabSz="914400" rtl="0" eaLnBrk="1" latinLnBrk="0" hangingPunct="1">
              <a:spcBef>
                <a:spcPct val="20000"/>
              </a:spcBef>
              <a:buClr>
                <a:schemeClr val="tx2"/>
              </a:buClr>
              <a:buFont typeface="Arial" pitchFamily="34" charset="0"/>
              <a:buChar char="»"/>
              <a:defRPr sz="1800" kern="1200">
                <a:solidFill>
                  <a:schemeClr val="tx1"/>
                </a:solidFill>
                <a:latin typeface="Avenir Book" panose="02000503020000020003" pitchFamily="2"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US" sz="1500" b="1" i="1">
                <a:solidFill>
                  <a:srgbClr val="00457E"/>
                </a:solidFill>
                <a:latin typeface="Avenir Book" panose="02000503020000020003"/>
                <a:cs typeface="Arial"/>
              </a:rPr>
              <a:t>Challenge: </a:t>
            </a:r>
            <a:r>
              <a:rPr lang="en-US" sz="1500">
                <a:latin typeface="Avenir Book" panose="02000503020000020003"/>
                <a:cs typeface="Arial"/>
              </a:rPr>
              <a:t>Advance end-use equipment capable of integrating low-carbon fuels, including RNG and clean renewable hydrogen. Low-carbon fuels can be a complementary to electrification and may be particularly useful for “hard-to-electrify” applications. This is important because:</a:t>
            </a:r>
          </a:p>
          <a:p>
            <a:pPr>
              <a:spcBef>
                <a:spcPts val="0"/>
              </a:spcBef>
            </a:pPr>
            <a:r>
              <a:rPr lang="en-US" sz="1500">
                <a:latin typeface="Avenir Book" panose="02000503020000020003"/>
                <a:cs typeface="Arial"/>
              </a:rPr>
              <a:t>Integrating low-carbon fuels with end-use equipment that uses existing infrastructure could minimize ratepayer cost associated with decarbonization. </a:t>
            </a:r>
          </a:p>
          <a:p>
            <a:pPr>
              <a:spcBef>
                <a:spcPts val="0"/>
              </a:spcBef>
            </a:pPr>
            <a:r>
              <a:rPr lang="en-US" sz="1500">
                <a:latin typeface="Avenir Book" panose="02000503020000020003"/>
                <a:cs typeface="Arial"/>
              </a:rPr>
              <a:t>Advancing the research and development of low-carbon fuel alternatives has the potential to significantly reduce GHG emissions for ratepayers and reduce emissions of carbon monoxide and particulate matter (PM) from end-use equipment.</a:t>
            </a:r>
          </a:p>
        </p:txBody>
      </p:sp>
      <p:sp>
        <p:nvSpPr>
          <p:cNvPr id="3" name="Content Placeholder 2">
            <a:extLst>
              <a:ext uri="{FF2B5EF4-FFF2-40B4-BE49-F238E27FC236}">
                <a16:creationId xmlns:a16="http://schemas.microsoft.com/office/drawing/2014/main" id="{7FDA4523-02BA-E2C7-4AB9-8CA5CEAB538D}"/>
              </a:ext>
            </a:extLst>
          </p:cNvPr>
          <p:cNvSpPr>
            <a:spLocks noGrp="1"/>
          </p:cNvSpPr>
          <p:nvPr>
            <p:ph idx="1"/>
          </p:nvPr>
        </p:nvSpPr>
        <p:spPr>
          <a:xfrm>
            <a:off x="487699" y="2691631"/>
            <a:ext cx="11120909" cy="3214639"/>
          </a:xfrm>
          <a:solidFill>
            <a:schemeClr val="bg1"/>
          </a:solidFill>
        </p:spPr>
        <p:txBody>
          <a:bodyPr vert="horz" lIns="91440" tIns="45720" rIns="91440" bIns="45720" rtlCol="0" anchor="t">
            <a:noAutofit/>
          </a:bodyPr>
          <a:lstStyle/>
          <a:p>
            <a:pPr marL="0" indent="0">
              <a:spcBef>
                <a:spcPts val="600"/>
              </a:spcBef>
              <a:spcAft>
                <a:spcPts val="600"/>
              </a:spcAft>
              <a:buNone/>
            </a:pPr>
            <a:r>
              <a:rPr lang="en-US" sz="1500" b="1" i="1" dirty="0">
                <a:solidFill>
                  <a:srgbClr val="00457E"/>
                </a:solidFill>
                <a:latin typeface="Avenir Book" panose="02000503020000020003"/>
                <a:cs typeface="Arial"/>
              </a:rPr>
              <a:t>Proposed Solutions:</a:t>
            </a:r>
          </a:p>
          <a:p>
            <a:pPr>
              <a:spcBef>
                <a:spcPts val="0"/>
              </a:spcBef>
            </a:pPr>
            <a:r>
              <a:rPr lang="en-US" sz="1500" dirty="0">
                <a:latin typeface="Avenir Book" panose="02000503020000020003"/>
                <a:cs typeface="Arial"/>
              </a:rPr>
              <a:t>Improve </a:t>
            </a:r>
            <a:r>
              <a:rPr lang="en-US" sz="1500" b="1" dirty="0">
                <a:latin typeface="Avenir Book" panose="02000503020000020003"/>
                <a:cs typeface="Arial"/>
              </a:rPr>
              <a:t>affordability</a:t>
            </a:r>
            <a:r>
              <a:rPr lang="en-US" sz="1500" dirty="0">
                <a:latin typeface="Avenir Book" panose="02000503020000020003"/>
                <a:cs typeface="Arial"/>
              </a:rPr>
              <a:t> and </a:t>
            </a:r>
            <a:r>
              <a:rPr lang="en-US" sz="1500" b="1" dirty="0">
                <a:latin typeface="Avenir Book" panose="02000503020000020003"/>
                <a:cs typeface="Arial"/>
              </a:rPr>
              <a:t>air quality </a:t>
            </a:r>
            <a:r>
              <a:rPr lang="en-US" sz="1500" dirty="0">
                <a:latin typeface="Avenir Book" panose="02000503020000020003"/>
                <a:cs typeface="Arial"/>
              </a:rPr>
              <a:t>by:</a:t>
            </a:r>
          </a:p>
          <a:p>
            <a:pPr marL="742950" lvl="2" indent="-342900">
              <a:spcBef>
                <a:spcPts val="0"/>
              </a:spcBef>
              <a:buSzPct val="100000"/>
              <a:buFont typeface="Arial" pitchFamily="34" charset="0"/>
              <a:buChar char="»"/>
            </a:pPr>
            <a:r>
              <a:rPr lang="en-US" sz="1500" dirty="0">
                <a:latin typeface="Avenir Book" panose="02000503020000020003"/>
                <a:cs typeface="Arial"/>
              </a:rPr>
              <a:t>assessing impacts of low-carbon fuel integration on product quality in the metal refining industry.</a:t>
            </a:r>
          </a:p>
          <a:p>
            <a:pPr marL="742950" lvl="2" indent="-342900">
              <a:spcBef>
                <a:spcPts val="0"/>
              </a:spcBef>
              <a:buSzPct val="100000"/>
              <a:buFont typeface="Arial" pitchFamily="34" charset="0"/>
              <a:buChar char="»"/>
            </a:pPr>
            <a:r>
              <a:rPr lang="en-US" sz="1500" dirty="0">
                <a:latin typeface="Avenir Book" panose="02000503020000020003"/>
                <a:cs typeface="Arial"/>
              </a:rPr>
              <a:t>assessing equipment retrofits to accommodate unique chemical and physical properties.</a:t>
            </a:r>
          </a:p>
          <a:p>
            <a:pPr marL="742950" lvl="2" indent="-342900">
              <a:spcBef>
                <a:spcPts val="0"/>
              </a:spcBef>
              <a:buSzPct val="100000"/>
              <a:buFont typeface="Arial" pitchFamily="34" charset="0"/>
              <a:buChar char="»"/>
            </a:pPr>
            <a:r>
              <a:rPr lang="en-US" sz="1500" dirty="0">
                <a:latin typeface="Avenir Book" panose="02000503020000020003"/>
                <a:cs typeface="Arial"/>
              </a:rPr>
              <a:t>optimizing systems to use combination of fuels while minimizing emissions.</a:t>
            </a:r>
          </a:p>
          <a:p>
            <a:pPr marL="742950" lvl="2" indent="-342900">
              <a:spcBef>
                <a:spcPts val="0"/>
              </a:spcBef>
              <a:buSzPct val="100000"/>
              <a:buFont typeface="Arial" pitchFamily="34" charset="0"/>
              <a:buChar char="»"/>
            </a:pPr>
            <a:r>
              <a:rPr lang="en-US" sz="1500" dirty="0">
                <a:latin typeface="Avenir Book" panose="02000503020000020003"/>
                <a:cs typeface="Arial"/>
              </a:rPr>
              <a:t>demonstrating electrolysis cells for green steel production.</a:t>
            </a:r>
          </a:p>
          <a:p>
            <a:pPr marL="742950" lvl="2" indent="-342900">
              <a:spcBef>
                <a:spcPts val="0"/>
              </a:spcBef>
              <a:buSzPct val="100000"/>
              <a:buFont typeface="Arial" pitchFamily="34" charset="0"/>
              <a:buChar char="»"/>
            </a:pPr>
            <a:r>
              <a:rPr lang="en-US" sz="1500" dirty="0">
                <a:latin typeface="Avenir Book" panose="02000503020000020003"/>
                <a:cs typeface="Arial"/>
              </a:rPr>
              <a:t>demonstrating and testing commercial and industrial heating equipment with clean renewable hydrogen.</a:t>
            </a:r>
          </a:p>
          <a:p>
            <a:pPr marL="0" indent="0">
              <a:spcBef>
                <a:spcPts val="600"/>
              </a:spcBef>
              <a:spcAft>
                <a:spcPts val="600"/>
              </a:spcAft>
              <a:buNone/>
            </a:pPr>
            <a:r>
              <a:rPr lang="en-US" sz="1500" b="1" i="1" dirty="0">
                <a:solidFill>
                  <a:srgbClr val="00457E"/>
                </a:solidFill>
                <a:latin typeface="Avenir Book" panose="02000503020000020003"/>
                <a:cs typeface="Arial"/>
              </a:rPr>
              <a:t>Alignment with DACAG Priorities:</a:t>
            </a:r>
          </a:p>
          <a:p>
            <a:pPr>
              <a:spcBef>
                <a:spcPts val="0"/>
              </a:spcBef>
            </a:pPr>
            <a:r>
              <a:rPr lang="en-US" sz="1500" dirty="0">
                <a:latin typeface="Avenir Book" panose="02000503020000020003"/>
                <a:cs typeface="Arial"/>
              </a:rPr>
              <a:t>(1) Affordability &amp; Disconnections.</a:t>
            </a:r>
          </a:p>
          <a:p>
            <a:pPr>
              <a:spcBef>
                <a:spcPts val="0"/>
              </a:spcBef>
            </a:pPr>
            <a:r>
              <a:rPr lang="en-US" sz="1500" dirty="0">
                <a:latin typeface="Avenir Book" panose="02000503020000020003"/>
                <a:cs typeface="Arial"/>
              </a:rPr>
              <a:t>(2) Building, Industrial, Gas System Decarbonization, and Clean Renewable Hydrogen. </a:t>
            </a:r>
          </a:p>
          <a:p>
            <a:pPr>
              <a:spcBef>
                <a:spcPts val="0"/>
              </a:spcBef>
            </a:pPr>
            <a:r>
              <a:rPr lang="en-US" sz="1500" dirty="0">
                <a:latin typeface="Avenir Book" panose="02000503020000020003"/>
                <a:cs typeface="Arial"/>
              </a:rPr>
              <a:t>(5) Long-term Planning (SB 100, SB 350, IEPR, Offshore Wind, Lithium Valley Vision, Long-Term Natural Gas, Smart Grids and Broadband). </a:t>
            </a:r>
          </a:p>
        </p:txBody>
      </p:sp>
      <p:sp>
        <p:nvSpPr>
          <p:cNvPr id="4" name="Slide Number Placeholder 3">
            <a:extLst>
              <a:ext uri="{FF2B5EF4-FFF2-40B4-BE49-F238E27FC236}">
                <a16:creationId xmlns:a16="http://schemas.microsoft.com/office/drawing/2014/main" id="{F4BA6CF7-BF92-D74D-9752-93603C203781}"/>
              </a:ext>
            </a:extLst>
          </p:cNvPr>
          <p:cNvSpPr>
            <a:spLocks noGrp="1"/>
          </p:cNvSpPr>
          <p:nvPr>
            <p:ph type="sldNum" sz="quarter" idx="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72410227-0A74-4DD0-97A1-EFCFB8B7378B}" type="slidenum">
              <a:rPr kumimoji="0" lang="en-US" sz="1200" b="0" i="0" u="none" strike="noStrike" kern="1200" cap="none" spc="0" normalizeH="0" baseline="0" noProof="0" smtClean="0">
                <a:ln>
                  <a:noFill/>
                </a:ln>
                <a:solidFill>
                  <a:srgbClr val="004B91"/>
                </a:solidFill>
                <a:effectLst/>
                <a:uLnTx/>
                <a:uFillTx/>
                <a:latin typeface="Arial" pitchFamily="34" charset="0"/>
                <a:ea typeface="+mn-ea"/>
                <a:cs typeface="Arial"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srgbClr val="004B91"/>
              </a:solidFill>
              <a:effectLst/>
              <a:uLnTx/>
              <a:uFillTx/>
              <a:latin typeface="Arial" pitchFamily="34" charset="0"/>
              <a:ea typeface="+mn-ea"/>
              <a:cs typeface="Arial" pitchFamily="34" charset="0"/>
            </a:endParaRPr>
          </a:p>
        </p:txBody>
      </p:sp>
      <p:sp>
        <p:nvSpPr>
          <p:cNvPr id="5" name="Rectangle: Rounded Corners 4">
            <a:extLst>
              <a:ext uri="{FF2B5EF4-FFF2-40B4-BE49-F238E27FC236}">
                <a16:creationId xmlns:a16="http://schemas.microsoft.com/office/drawing/2014/main" id="{75055C24-68C9-8D4F-DD5D-E99B93BC5060}"/>
              </a:ext>
              <a:ext uri="{C183D7F6-B498-43B3-948B-1728B52AA6E4}">
                <adec:decorative xmlns:adec="http://schemas.microsoft.com/office/drawing/2017/decorative" val="1"/>
              </a:ext>
            </a:extLst>
          </p:cNvPr>
          <p:cNvSpPr/>
          <p:nvPr/>
        </p:nvSpPr>
        <p:spPr>
          <a:xfrm>
            <a:off x="487699" y="861695"/>
            <a:ext cx="11120909" cy="1697355"/>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8276570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E4978-9015-6F1E-4EFF-347EEB4CFAA3}"/>
            </a:ext>
          </a:extLst>
        </p:cNvPr>
        <p:cNvGrpSpPr/>
        <p:nvPr/>
      </p:nvGrpSpPr>
      <p:grpSpPr>
        <a:xfrm>
          <a:off x="0" y="0"/>
          <a:ext cx="0" cy="0"/>
          <a:chOff x="0" y="0"/>
          <a:chExt cx="0" cy="0"/>
        </a:xfrm>
      </p:grpSpPr>
      <p:sp>
        <p:nvSpPr>
          <p:cNvPr id="15" name="Title 1">
            <a:extLst>
              <a:ext uri="{FF2B5EF4-FFF2-40B4-BE49-F238E27FC236}">
                <a16:creationId xmlns:a16="http://schemas.microsoft.com/office/drawing/2014/main" id="{9E84470D-CBF6-D721-3DE3-E3C3E42C5A67}"/>
              </a:ext>
            </a:extLst>
          </p:cNvPr>
          <p:cNvSpPr txBox="1">
            <a:spLocks noGrp="1"/>
          </p:cNvSpPr>
          <p:nvPr>
            <p:ph type="title" idx="4294967295"/>
          </p:nvPr>
        </p:nvSpPr>
        <p:spPr>
          <a:xfrm>
            <a:off x="449091" y="248281"/>
            <a:ext cx="11281464" cy="68599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spcBef>
                <a:spcPct val="0"/>
              </a:spcBef>
              <a:buNone/>
              <a:defRPr sz="3400" b="1" i="0" kern="1200" cap="none" baseline="0">
                <a:solidFill>
                  <a:schemeClr val="tx2"/>
                </a:solidFill>
                <a:latin typeface="Avenir Next LT Pro" panose="020B0504020202020204" pitchFamily="34" charset="0"/>
                <a:ea typeface="+mj-ea"/>
                <a:cs typeface="Arial" pitchFamily="34" charset="0"/>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400" b="1" i="0" u="none" strike="noStrike" kern="1200" cap="none" spc="0" normalizeH="0" baseline="0" noProof="0" dirty="0">
                <a:ln>
                  <a:noFill/>
                </a:ln>
                <a:solidFill>
                  <a:schemeClr val="tx2"/>
                </a:solidFill>
                <a:effectLst/>
                <a:uLnTx/>
                <a:uFillTx/>
                <a:latin typeface="Avenir Heavy" panose="02000503020000020003"/>
                <a:ea typeface="+mj-ea"/>
                <a:cs typeface="Arial" pitchFamily="34" charset="0"/>
              </a:rPr>
              <a:t>Feedback Process</a:t>
            </a:r>
          </a:p>
        </p:txBody>
      </p:sp>
      <p:sp>
        <p:nvSpPr>
          <p:cNvPr id="2" name="Content Placeholder 2">
            <a:extLst>
              <a:ext uri="{FF2B5EF4-FFF2-40B4-BE49-F238E27FC236}">
                <a16:creationId xmlns:a16="http://schemas.microsoft.com/office/drawing/2014/main" id="{9D6F688D-993B-FF51-48E8-E90E60D96F02}"/>
              </a:ext>
            </a:extLst>
          </p:cNvPr>
          <p:cNvSpPr txBox="1">
            <a:spLocks/>
          </p:cNvSpPr>
          <p:nvPr/>
        </p:nvSpPr>
        <p:spPr>
          <a:xfrm>
            <a:off x="612637" y="1061003"/>
            <a:ext cx="10966220" cy="1068264"/>
          </a:xfrm>
          <a:prstGeom prst="rect">
            <a:avLst/>
          </a:prstGeom>
        </p:spPr>
        <p:txBody>
          <a:bodyPr/>
          <a:lstStyle>
            <a:lvl1pPr marL="0" indent="0" algn="l" defTabSz="914400" rtl="0" eaLnBrk="1" latinLnBrk="0" hangingPunct="1">
              <a:lnSpc>
                <a:spcPct val="90000"/>
              </a:lnSpc>
              <a:spcBef>
                <a:spcPts val="1000"/>
              </a:spcBef>
              <a:buClr>
                <a:schemeClr val="accent1"/>
              </a:buClr>
              <a:buFont typeface="Wingdings" panose="05000000000000000000" pitchFamily="2" charset="2"/>
              <a:buNone/>
              <a:defRPr lang="en-US" sz="1400" b="0" kern="1200" dirty="0" smtClean="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Wingdings" panose="05000000000000000000" pitchFamily="2" charset="2"/>
              <a:buChar char="§"/>
              <a:defRPr lang="en-US" sz="1400" b="0" kern="1200" dirty="0" smtClean="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Wingdings" panose="05000000000000000000" pitchFamily="2" charset="2"/>
              <a:buChar char="§"/>
              <a:defRPr lang="en-US" sz="1400" b="0" kern="1200" dirty="0" smtClean="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Wingdings" panose="05000000000000000000" pitchFamily="2" charset="2"/>
              <a:buChar char="§"/>
              <a:defRPr lang="en-US" sz="1400" b="0" kern="1200" dirty="0" smtClean="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Wingdings" panose="05000000000000000000" pitchFamily="2" charset="2"/>
              <a:buChar char="§"/>
              <a:defRPr lang="en-US" sz="1400" b="0" kern="1200" dirty="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001689"/>
              </a:buClr>
              <a:defRPr/>
            </a:pPr>
            <a:r>
              <a:rPr kumimoji="0" lang="en-US" sz="1800" b="0" i="0" u="none" strike="noStrike" kern="1200" cap="none" spc="0" normalizeH="0" baseline="0" noProof="0">
                <a:ln>
                  <a:noFill/>
                </a:ln>
                <a:solidFill>
                  <a:sysClr val="windowText" lastClr="000000"/>
                </a:solidFill>
                <a:effectLst/>
                <a:uLnTx/>
                <a:uFillTx/>
                <a:latin typeface="Avenir Book" panose="02000503020000020003"/>
              </a:rPr>
              <a:t>We captured all verbal feedback on this call, and welcome additional written feedback can be sent via email by </a:t>
            </a:r>
            <a:r>
              <a:rPr lang="en-US" sz="1800">
                <a:solidFill>
                  <a:sysClr val="windowText" lastClr="000000"/>
                </a:solidFill>
                <a:latin typeface="Avenir Book" panose="02000503020000020003"/>
              </a:rPr>
              <a:t>April 30 to: RDDInfo@socalgas.com​</a:t>
            </a:r>
          </a:p>
          <a:p>
            <a:pPr>
              <a:buClr>
                <a:srgbClr val="001689"/>
              </a:buClr>
              <a:defRPr/>
            </a:pPr>
            <a:r>
              <a:rPr lang="en-US" sz="1800">
                <a:solidFill>
                  <a:sysClr val="windowText" lastClr="000000"/>
                </a:solidFill>
                <a:latin typeface="Avenir Book" panose="02000503020000020003"/>
              </a:rPr>
              <a:t>Your feedback will be reviewed, documented in the final draft of our research plan, and incorporated where possible.</a:t>
            </a:r>
          </a:p>
          <a:p>
            <a:pPr>
              <a:buClr>
                <a:srgbClr val="001689"/>
              </a:buClr>
              <a:defRPr/>
            </a:pPr>
            <a:endParaRPr kumimoji="0" lang="en-US" sz="1800" b="0" i="0" u="none" strike="noStrike" kern="1200" cap="none" spc="0" normalizeH="0" baseline="0" noProof="0">
              <a:ln>
                <a:noFill/>
              </a:ln>
              <a:solidFill>
                <a:sysClr val="windowText" lastClr="000000"/>
              </a:solidFill>
              <a:effectLst/>
              <a:uLnTx/>
              <a:uFillTx/>
              <a:latin typeface="Avenir Book" panose="02000503020000020003"/>
            </a:endParaRPr>
          </a:p>
        </p:txBody>
      </p:sp>
      <p:cxnSp>
        <p:nvCxnSpPr>
          <p:cNvPr id="19" name="Straight Connector 18">
            <a:extLst>
              <a:ext uri="{FF2B5EF4-FFF2-40B4-BE49-F238E27FC236}">
                <a16:creationId xmlns:a16="http://schemas.microsoft.com/office/drawing/2014/main" id="{9C7EC36E-BCFA-103D-2A4E-568EF892251A}"/>
              </a:ext>
              <a:ext uri="{C183D7F6-B498-43B3-948B-1728B52AA6E4}">
                <adec:decorative xmlns:adec="http://schemas.microsoft.com/office/drawing/2017/decorative" val="1"/>
              </a:ext>
            </a:extLst>
          </p:cNvPr>
          <p:cNvCxnSpPr>
            <a:cxnSpLocks/>
          </p:cNvCxnSpPr>
          <p:nvPr/>
        </p:nvCxnSpPr>
        <p:spPr>
          <a:xfrm>
            <a:off x="487164" y="2323327"/>
            <a:ext cx="11243391" cy="0"/>
          </a:xfrm>
          <a:prstGeom prst="line">
            <a:avLst/>
          </a:prstGeom>
        </p:spPr>
        <p:style>
          <a:lnRef idx="1">
            <a:schemeClr val="accent1"/>
          </a:lnRef>
          <a:fillRef idx="0">
            <a:schemeClr val="accent1"/>
          </a:fillRef>
          <a:effectRef idx="0">
            <a:schemeClr val="accent1"/>
          </a:effectRef>
          <a:fontRef idx="minor">
            <a:schemeClr val="tx1"/>
          </a:fontRef>
        </p:style>
      </p:cxnSp>
      <p:sp>
        <p:nvSpPr>
          <p:cNvPr id="22" name="Title 1">
            <a:extLst>
              <a:ext uri="{FF2B5EF4-FFF2-40B4-BE49-F238E27FC236}">
                <a16:creationId xmlns:a16="http://schemas.microsoft.com/office/drawing/2014/main" id="{134A2CBC-D6A9-11B1-100C-69CC1C71FF98}"/>
              </a:ext>
            </a:extLst>
          </p:cNvPr>
          <p:cNvSpPr txBox="1">
            <a:spLocks/>
          </p:cNvSpPr>
          <p:nvPr/>
        </p:nvSpPr>
        <p:spPr>
          <a:xfrm>
            <a:off x="449091" y="2705358"/>
            <a:ext cx="11281464" cy="592893"/>
          </a:xfrm>
          <a:prstGeom prst="rect">
            <a:avLst/>
          </a:prstGeom>
        </p:spPr>
        <p:txBody>
          <a:bodyPr vert="horz" lIns="91440" tIns="45720" rIns="91440" bIns="45720" rtlCol="0" anchor="t" anchorCtr="0">
            <a:noAutofit/>
          </a:bodyPr>
          <a:lstStyle>
            <a:lvl1pPr algn="l" defTabSz="914400" rtl="0" eaLnBrk="1" latinLnBrk="0" hangingPunct="1">
              <a:spcBef>
                <a:spcPct val="0"/>
              </a:spcBef>
              <a:buNone/>
              <a:defRPr sz="3400" b="1" i="0" kern="1200" cap="none" baseline="0">
                <a:solidFill>
                  <a:schemeClr val="tx2"/>
                </a:solidFill>
                <a:latin typeface="Avenir Next LT Pro" panose="020B0504020202020204" pitchFamily="34" charset="0"/>
                <a:ea typeface="+mj-ea"/>
                <a:cs typeface="Arial" pitchFamily="34" charset="0"/>
              </a:defRPr>
            </a:lvl1pPr>
          </a:lstStyle>
          <a:p>
            <a:r>
              <a:rPr lang="en-US">
                <a:latin typeface="Avenir Next" panose="020B0503020202020204"/>
              </a:rPr>
              <a:t>Stay in Touch</a:t>
            </a:r>
            <a:endParaRPr lang="en-US"/>
          </a:p>
        </p:txBody>
      </p:sp>
      <p:sp>
        <p:nvSpPr>
          <p:cNvPr id="17" name="TextBox 16">
            <a:extLst>
              <a:ext uri="{FF2B5EF4-FFF2-40B4-BE49-F238E27FC236}">
                <a16:creationId xmlns:a16="http://schemas.microsoft.com/office/drawing/2014/main" id="{10B2ADF6-AE9B-7EE8-8985-9FB1861B0222}"/>
              </a:ext>
            </a:extLst>
          </p:cNvPr>
          <p:cNvSpPr txBox="1"/>
          <p:nvPr/>
        </p:nvSpPr>
        <p:spPr>
          <a:xfrm>
            <a:off x="612636" y="3387534"/>
            <a:ext cx="6233374" cy="1051570"/>
          </a:xfrm>
          <a:prstGeom prst="rect">
            <a:avLst/>
          </a:prstGeom>
          <a:noFill/>
        </p:spPr>
        <p:txBody>
          <a:bodyPr wrap="square" rtlCol="0">
            <a:spAutoFit/>
          </a:bodyPr>
          <a:lstStyle/>
          <a:p>
            <a:pPr>
              <a:spcAft>
                <a:spcPts val="1000"/>
              </a:spcAft>
            </a:pPr>
            <a:r>
              <a:rPr lang="en-US" b="1">
                <a:solidFill>
                  <a:schemeClr val="tx2"/>
                </a:solidFill>
                <a:latin typeface="Avenir Book" panose="02000503020000020003"/>
              </a:rPr>
              <a:t>SoCalGas RD&amp;D Webpage ​</a:t>
            </a:r>
            <a:endParaRPr lang="en-US">
              <a:latin typeface="Avenir Book" panose="02000503020000020003"/>
            </a:endParaRPr>
          </a:p>
          <a:p>
            <a:r>
              <a:rPr lang="en-US">
                <a:latin typeface="Avenir Book" panose="02000503020000020003"/>
              </a:rPr>
              <a:t>https://www.socalgas.com/sustainability/research-development-demonstration</a:t>
            </a:r>
          </a:p>
        </p:txBody>
      </p:sp>
      <p:sp>
        <p:nvSpPr>
          <p:cNvPr id="18" name="TextBox 17">
            <a:extLst>
              <a:ext uri="{FF2B5EF4-FFF2-40B4-BE49-F238E27FC236}">
                <a16:creationId xmlns:a16="http://schemas.microsoft.com/office/drawing/2014/main" id="{7EA13304-085B-3C7E-80A5-3E36A4847A40}"/>
              </a:ext>
            </a:extLst>
          </p:cNvPr>
          <p:cNvSpPr txBox="1"/>
          <p:nvPr/>
        </p:nvSpPr>
        <p:spPr>
          <a:xfrm>
            <a:off x="612636" y="4872155"/>
            <a:ext cx="7679309" cy="1051570"/>
          </a:xfrm>
          <a:prstGeom prst="rect">
            <a:avLst/>
          </a:prstGeom>
          <a:noFill/>
        </p:spPr>
        <p:txBody>
          <a:bodyPr wrap="square" rtlCol="0">
            <a:spAutoFit/>
          </a:bodyPr>
          <a:lstStyle/>
          <a:p>
            <a:pPr>
              <a:spcAft>
                <a:spcPts val="1000"/>
              </a:spcAft>
            </a:pPr>
            <a:r>
              <a:rPr lang="en-US" b="1">
                <a:solidFill>
                  <a:schemeClr val="tx2"/>
                </a:solidFill>
                <a:latin typeface="Avenir Book" panose="02000503020000020003"/>
              </a:rPr>
              <a:t>SoCalGas RD&amp;D LinkedIn</a:t>
            </a:r>
            <a:endParaRPr lang="en-US">
              <a:latin typeface="Avenir Book" panose="02000503020000020003"/>
            </a:endParaRPr>
          </a:p>
          <a:p>
            <a:r>
              <a:rPr lang="en-US">
                <a:latin typeface="Avenir Book" panose="02000503020000020003"/>
              </a:rPr>
              <a:t>https://www.linkedin.com/showcase/socalgas-research-development-&amp;-demonstration-rd&amp;d-</a:t>
            </a:r>
          </a:p>
        </p:txBody>
      </p:sp>
      <p:pic>
        <p:nvPicPr>
          <p:cNvPr id="20" name="Picture 2" descr="QR Code">
            <a:extLst>
              <a:ext uri="{FF2B5EF4-FFF2-40B4-BE49-F238E27FC236}">
                <a16:creationId xmlns:a16="http://schemas.microsoft.com/office/drawing/2014/main" id="{F349102B-EFD7-F3B8-7628-E35F7741DE4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854913" y="3387534"/>
            <a:ext cx="1321071" cy="132107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QR code">
            <a:extLst>
              <a:ext uri="{FF2B5EF4-FFF2-40B4-BE49-F238E27FC236}">
                <a16:creationId xmlns:a16="http://schemas.microsoft.com/office/drawing/2014/main" id="{EC6D454D-A3BB-D823-7A08-DCBE0EF0790D}"/>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854913" y="4872155"/>
            <a:ext cx="1321071" cy="1321071"/>
          </a:xfrm>
          <a:prstGeom prst="rect">
            <a:avLst/>
          </a:prstGeom>
          <a:noFill/>
          <a:extLst>
            <a:ext uri="{909E8E84-426E-40DD-AFC4-6F175D3DCCD1}">
              <a14:hiddenFill xmlns:a14="http://schemas.microsoft.com/office/drawing/2010/main">
                <a:solidFill>
                  <a:srgbClr val="FFFFFF"/>
                </a:solidFill>
              </a14:hiddenFill>
            </a:ext>
          </a:extLst>
        </p:spPr>
      </p:pic>
      <p:sp>
        <p:nvSpPr>
          <p:cNvPr id="13" name="Slide Number Placeholder 3">
            <a:extLst>
              <a:ext uri="{FF2B5EF4-FFF2-40B4-BE49-F238E27FC236}">
                <a16:creationId xmlns:a16="http://schemas.microsoft.com/office/drawing/2014/main" id="{EC6596F8-CB35-8D9C-7CE4-6930E1732E9A}"/>
              </a:ext>
            </a:extLst>
          </p:cNvPr>
          <p:cNvSpPr txBox="1">
            <a:spLocks/>
          </p:cNvSpPr>
          <p:nvPr/>
        </p:nvSpPr>
        <p:spPr>
          <a:xfrm>
            <a:off x="5998997" y="6465028"/>
            <a:ext cx="498806" cy="269738"/>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2410227-0A74-4DD0-97A1-EFCFB8B7378B}" type="slidenum">
              <a:rPr lang="en-US" smtClean="0"/>
              <a:pPr/>
              <a:t>17</a:t>
            </a:fld>
            <a:endParaRPr lang="en-US"/>
          </a:p>
        </p:txBody>
      </p:sp>
    </p:spTree>
    <p:extLst>
      <p:ext uri="{BB962C8B-B14F-4D97-AF65-F5344CB8AC3E}">
        <p14:creationId xmlns:p14="http://schemas.microsoft.com/office/powerpoint/2010/main" val="16564640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4443041-7BF7-33A1-9AB6-D7B56A0A266E}"/>
              </a:ext>
            </a:extLst>
          </p:cNvPr>
          <p:cNvSpPr>
            <a:spLocks noGrp="1"/>
          </p:cNvSpPr>
          <p:nvPr>
            <p:ph type="ctrTitle"/>
          </p:nvPr>
        </p:nvSpPr>
        <p:spPr>
          <a:xfrm>
            <a:off x="7459579" y="3641651"/>
            <a:ext cx="4254451" cy="492443"/>
          </a:xfrm>
        </p:spPr>
        <p:txBody>
          <a:bodyPr/>
          <a:lstStyle/>
          <a:p>
            <a:r>
              <a:rPr lang="en-US">
                <a:latin typeface="Avenir Heavy" panose="02000503020000020003"/>
              </a:rPr>
              <a:t>Thank you</a:t>
            </a:r>
          </a:p>
        </p:txBody>
      </p:sp>
      <p:sp>
        <p:nvSpPr>
          <p:cNvPr id="4" name="Slide Number Placeholder 3">
            <a:extLst>
              <a:ext uri="{FF2B5EF4-FFF2-40B4-BE49-F238E27FC236}">
                <a16:creationId xmlns:a16="http://schemas.microsoft.com/office/drawing/2014/main" id="{150963AC-DE2F-0643-0FD5-0EE70EA963B4}"/>
              </a:ext>
            </a:extLst>
          </p:cNvPr>
          <p:cNvSpPr>
            <a:spLocks noGrp="1"/>
          </p:cNvSpPr>
          <p:nvPr>
            <p:ph type="sldNum" sz="quarter" idx="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72410227-0A74-4DD0-97A1-EFCFB8B7378B}" type="slidenum">
              <a:rPr kumimoji="0" lang="en-US" sz="1200" b="0" i="0" u="none" strike="noStrike" kern="1200" cap="none" spc="0" normalizeH="0" baseline="0" noProof="0" smtClean="0">
                <a:ln>
                  <a:noFill/>
                </a:ln>
                <a:solidFill>
                  <a:srgbClr val="004B91"/>
                </a:solidFill>
                <a:effectLst/>
                <a:uLnTx/>
                <a:uFillTx/>
                <a:latin typeface="Arial" pitchFamily="34" charset="0"/>
                <a:ea typeface="+mn-ea"/>
                <a:cs typeface="Arial"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srgbClr val="004B91"/>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56515781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1_Office Theme">
  <a:themeElements>
    <a:clrScheme name="SoCalGas - 2021">
      <a:dk1>
        <a:srgbClr val="000000"/>
      </a:dk1>
      <a:lt1>
        <a:srgbClr val="FFFFFF"/>
      </a:lt1>
      <a:dk2>
        <a:srgbClr val="004B91"/>
      </a:dk2>
      <a:lt2>
        <a:srgbClr val="E6E6E6"/>
      </a:lt2>
      <a:accent1>
        <a:srgbClr val="002761"/>
      </a:accent1>
      <a:accent2>
        <a:srgbClr val="7BAFD3"/>
      </a:accent2>
      <a:accent3>
        <a:srgbClr val="009BDA"/>
      </a:accent3>
      <a:accent4>
        <a:srgbClr val="56C7DA"/>
      </a:accent4>
      <a:accent5>
        <a:srgbClr val="A2AAAD"/>
      </a:accent5>
      <a:accent6>
        <a:srgbClr val="75787B"/>
      </a:accent6>
      <a:hlink>
        <a:srgbClr val="084992"/>
      </a:hlink>
      <a:folHlink>
        <a:srgbClr val="639EC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04-Safety-Template-Group" id="{B4524372-AF88-2D4F-BF28-0A53E01D5D79}" vid="{125826DF-4686-5447-8E92-788D19DF1706}"/>
    </a:ext>
  </a:extLst>
</a:theme>
</file>

<file path=ppt/theme/theme2.xml><?xml version="1.0" encoding="utf-8"?>
<a:theme xmlns:a="http://schemas.openxmlformats.org/drawingml/2006/main" name="2_Office Theme">
  <a:themeElements>
    <a:clrScheme name="SoCalGas - 2021">
      <a:dk1>
        <a:srgbClr val="000000"/>
      </a:dk1>
      <a:lt1>
        <a:srgbClr val="FFFFFF"/>
      </a:lt1>
      <a:dk2>
        <a:srgbClr val="004B91"/>
      </a:dk2>
      <a:lt2>
        <a:srgbClr val="E6E6E6"/>
      </a:lt2>
      <a:accent1>
        <a:srgbClr val="002761"/>
      </a:accent1>
      <a:accent2>
        <a:srgbClr val="7BAFD3"/>
      </a:accent2>
      <a:accent3>
        <a:srgbClr val="009BDA"/>
      </a:accent3>
      <a:accent4>
        <a:srgbClr val="56C7DA"/>
      </a:accent4>
      <a:accent5>
        <a:srgbClr val="A2AAAD"/>
      </a:accent5>
      <a:accent6>
        <a:srgbClr val="75787B"/>
      </a:accent6>
      <a:hlink>
        <a:srgbClr val="084992"/>
      </a:hlink>
      <a:folHlink>
        <a:srgbClr val="639EC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04-Safety-Template-Group" id="{B4524372-AF88-2D4F-BF28-0A53E01D5D79}" vid="{125826DF-4686-5447-8E92-788D19DF170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16CBC9CB40A3C43B2680CFA23C27204" ma:contentTypeVersion="14" ma:contentTypeDescription="Create a new document." ma:contentTypeScope="" ma:versionID="c7a4074df4fc66c902d1106ac18d0d96">
  <xsd:schema xmlns:xsd="http://www.w3.org/2001/XMLSchema" xmlns:xs="http://www.w3.org/2001/XMLSchema" xmlns:p="http://schemas.microsoft.com/office/2006/metadata/properties" xmlns:ns2="6753868a-e1ea-43b3-a4cc-2f100b712961" xmlns:ns3="1b357a4e-0e93-4a40-910b-4d326e359e95" targetNamespace="http://schemas.microsoft.com/office/2006/metadata/properties" ma:root="true" ma:fieldsID="c3217435b6344f1dd1dc74f55db6ba0a" ns2:_="" ns3:_="">
    <xsd:import namespace="6753868a-e1ea-43b3-a4cc-2f100b712961"/>
    <xsd:import namespace="1b357a4e-0e93-4a40-910b-4d326e359e9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753868a-e1ea-43b3-a4cc-2f100b71296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96df981b-247c-4b11-954d-40cb19519683"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b357a4e-0e93-4a40-910b-4d326e359e9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f9acf73a-5098-4ad9-b7dc-70944cadd88d}" ma:internalName="TaxCatchAll" ma:showField="CatchAllData" ma:web="1b357a4e-0e93-4a40-910b-4d326e359e9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753868a-e1ea-43b3-a4cc-2f100b712961">
      <Terms xmlns="http://schemas.microsoft.com/office/infopath/2007/PartnerControls"/>
    </lcf76f155ced4ddcb4097134ff3c332f>
    <TaxCatchAll xmlns="1b357a4e-0e93-4a40-910b-4d326e359e95" xsi:nil="true"/>
  </documentManagement>
</p:properties>
</file>

<file path=customXml/itemProps1.xml><?xml version="1.0" encoding="utf-8"?>
<ds:datastoreItem xmlns:ds="http://schemas.openxmlformats.org/officeDocument/2006/customXml" ds:itemID="{5AEFE0E9-1212-401E-BE51-989B7EB6AC1F}">
  <ds:schemaRefs>
    <ds:schemaRef ds:uri="http://schemas.microsoft.com/sharepoint/v3/contenttype/forms"/>
  </ds:schemaRefs>
</ds:datastoreItem>
</file>

<file path=customXml/itemProps2.xml><?xml version="1.0" encoding="utf-8"?>
<ds:datastoreItem xmlns:ds="http://schemas.openxmlformats.org/officeDocument/2006/customXml" ds:itemID="{42BAAF0B-D6AC-45DA-99CE-FFD12715F996}"/>
</file>

<file path=customXml/itemProps3.xml><?xml version="1.0" encoding="utf-8"?>
<ds:datastoreItem xmlns:ds="http://schemas.openxmlformats.org/officeDocument/2006/customXml" ds:itemID="{92D6B6C9-33AE-446A-915A-7B98267B8F4A}">
  <ds:schemaRefs>
    <ds:schemaRef ds:uri="http://www.w3.org/XML/1998/namespace"/>
    <ds:schemaRef ds:uri="http://schemas.microsoft.com/office/2006/metadata/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http://schemas.openxmlformats.org/package/2006/metadata/core-properties"/>
    <ds:schemaRef ds:uri="6d0b4a5a-ce06-4ac8-96da-cc8ffc112487"/>
    <ds:schemaRef ds:uri="cb5a33b4-292c-4483-8ac7-e360460a7fa4"/>
  </ds:schemaRefs>
</ds:datastoreItem>
</file>

<file path=docProps/app.xml><?xml version="1.0" encoding="utf-8"?>
<Properties xmlns="http://schemas.openxmlformats.org/officeDocument/2006/extended-properties" xmlns:vt="http://schemas.openxmlformats.org/officeDocument/2006/docPropsVTypes">
  <Template/>
  <TotalTime>480</TotalTime>
  <Words>2689</Words>
  <Application>Microsoft Office PowerPoint</Application>
  <PresentationFormat>Widescreen</PresentationFormat>
  <Paragraphs>248</Paragraphs>
  <Slides>18</Slides>
  <Notes>13</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18</vt:i4>
      </vt:variant>
    </vt:vector>
  </HeadingPairs>
  <TitlesOfParts>
    <vt:vector size="28" baseType="lpstr">
      <vt:lpstr>Arial</vt:lpstr>
      <vt:lpstr>Avenir Book</vt:lpstr>
      <vt:lpstr>Avenir Heavy</vt:lpstr>
      <vt:lpstr>Avenir Next</vt:lpstr>
      <vt:lpstr>Avenir Next LT Pro</vt:lpstr>
      <vt:lpstr>Calibri</vt:lpstr>
      <vt:lpstr>Wingdings</vt:lpstr>
      <vt:lpstr>1_Office Theme</vt:lpstr>
      <vt:lpstr>2_Office Theme</vt:lpstr>
      <vt:lpstr>think-cell Slide</vt:lpstr>
      <vt:lpstr>Overview of the SoCalGas 2024 &amp; 2025 RD&amp;D Research Plan</vt:lpstr>
      <vt:lpstr>SoCalGas Research Development &amp; Demonstration (RD&amp;D) Overview</vt:lpstr>
      <vt:lpstr>Key Milestones for RD&amp;D Research Plan Development</vt:lpstr>
      <vt:lpstr>Budget for 2024 &amp; 2025 RD&amp;D Research Plan </vt:lpstr>
      <vt:lpstr>SoCalGas Community Engagement in 2024</vt:lpstr>
      <vt:lpstr>Gas system integrity Theme</vt:lpstr>
      <vt:lpstr>System Design and Materials Initiative</vt:lpstr>
      <vt:lpstr>System Inspection and Monitoring Initiative</vt:lpstr>
      <vt:lpstr>Environmental and Safety Initiative</vt:lpstr>
      <vt:lpstr>Operations Technology Initiative</vt:lpstr>
      <vt:lpstr>Decarbonization theme</vt:lpstr>
      <vt:lpstr>Low-Carbon Fuel Technologies Initiative</vt:lpstr>
      <vt:lpstr>Gas and Energy Storage Initiative</vt:lpstr>
      <vt:lpstr>Energy Reliability &amp; Resilience Initiative</vt:lpstr>
      <vt:lpstr>Building &amp; Facility Systems Initiative</vt:lpstr>
      <vt:lpstr>Low-Carbon Fuel Integration Initiative</vt:lpstr>
      <vt:lpstr>Feedback Process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02 - General Template - Nature</dc:title>
  <dc:creator>Dossev, Michael</dc:creator>
  <cp:lastModifiedBy>Jamshed, Zara</cp:lastModifiedBy>
  <cp:revision>4</cp:revision>
  <dcterms:created xsi:type="dcterms:W3CDTF">2017-08-02T20:42:24Z</dcterms:created>
  <dcterms:modified xsi:type="dcterms:W3CDTF">2025-04-17T00:19:06Z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0x010100C16CBC9CB40A3C43B2680CFA23C27204</vt:lpwstr>
  </property>
  <property fmtid="{D5CDD505-2E9C-101B-9397-08002B2CF9AE}" pid="3" name="MediaServiceImageTags">
    <vt:lpwstr/>
  </property>
</Properties>
</file>