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6"/>
  </p:sldMasterIdLst>
  <p:notesMasterIdLst>
    <p:notesMasterId r:id="rId12"/>
  </p:notesMasterIdLst>
  <p:sldIdLst>
    <p:sldId id="256" r:id="rId7"/>
    <p:sldId id="258" r:id="rId8"/>
    <p:sldId id="261" r:id="rId9"/>
    <p:sldId id="262" r:id="rId10"/>
    <p:sldId id="260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5" Type="http://schemas.openxmlformats.org/officeDocument/2006/relationships/customXml" Target="../customXml/item5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14" Type="http://schemas.openxmlformats.org/officeDocument/2006/relationships/viewProps" Target="viewProps.xml"/><Relationship Id="rId9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F7DFC2-1140-455E-9A07-03BB9390677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5124F1-A486-40E6-8C5C-EFF68855D00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Load Forecast</a:t>
          </a:r>
          <a:endParaRPr lang="en-US" dirty="0"/>
        </a:p>
      </dgm:t>
    </dgm:pt>
    <dgm:pt modelId="{3D7931AE-D097-4D58-B744-DE8BB63FCEC5}" type="parTrans" cxnId="{2371817D-FB62-4C28-A094-FCD103BC985F}">
      <dgm:prSet/>
      <dgm:spPr/>
      <dgm:t>
        <a:bodyPr/>
        <a:lstStyle/>
        <a:p>
          <a:endParaRPr lang="en-US"/>
        </a:p>
      </dgm:t>
    </dgm:pt>
    <dgm:pt modelId="{7850F9CA-BB2D-4A88-B3B4-B94EEA0007D8}" type="sibTrans" cxnId="{2371817D-FB62-4C28-A094-FCD103BC985F}">
      <dgm:prSet/>
      <dgm:spPr/>
      <dgm:t>
        <a:bodyPr/>
        <a:lstStyle/>
        <a:p>
          <a:endParaRPr lang="en-US"/>
        </a:p>
      </dgm:t>
    </dgm:pt>
    <dgm:pt modelId="{9FABA776-202B-43D1-8E70-8AC0257ACA53}">
      <dgm:prSet phldrT="[Text]"/>
      <dgm:spPr/>
      <dgm:t>
        <a:bodyPr/>
        <a:lstStyle/>
        <a:p>
          <a:r>
            <a:rPr lang="en-US" dirty="0" smtClean="0"/>
            <a:t>Energy Efficiency</a:t>
          </a:r>
          <a:endParaRPr lang="en-US" dirty="0"/>
        </a:p>
      </dgm:t>
    </dgm:pt>
    <dgm:pt modelId="{BB464950-DE55-44E8-B995-0DA17B28B1E3}" type="parTrans" cxnId="{2263DE95-E794-4C7F-85E8-E7FC4ED1C36E}">
      <dgm:prSet/>
      <dgm:spPr/>
      <dgm:t>
        <a:bodyPr/>
        <a:lstStyle/>
        <a:p>
          <a:endParaRPr lang="en-US"/>
        </a:p>
      </dgm:t>
    </dgm:pt>
    <dgm:pt modelId="{19E8A300-D51C-432C-B979-E707D28A4911}" type="sibTrans" cxnId="{2263DE95-E794-4C7F-85E8-E7FC4ED1C36E}">
      <dgm:prSet/>
      <dgm:spPr/>
      <dgm:t>
        <a:bodyPr/>
        <a:lstStyle/>
        <a:p>
          <a:endParaRPr lang="en-US"/>
        </a:p>
      </dgm:t>
    </dgm:pt>
    <dgm:pt modelId="{0452C7D1-BD67-4DBC-9987-F203B99485B0}">
      <dgm:prSet phldrT="[Text]"/>
      <dgm:spPr/>
      <dgm:t>
        <a:bodyPr/>
        <a:lstStyle/>
        <a:p>
          <a:r>
            <a:rPr lang="en-US" dirty="0" smtClean="0"/>
            <a:t>Transportation Electrification</a:t>
          </a:r>
          <a:endParaRPr lang="en-US" dirty="0"/>
        </a:p>
      </dgm:t>
    </dgm:pt>
    <dgm:pt modelId="{F04A418B-B07F-416B-B0B5-E6EC0A0C973A}" type="parTrans" cxnId="{E147F019-D919-492B-8BDF-A2C5A35135C6}">
      <dgm:prSet/>
      <dgm:spPr/>
      <dgm:t>
        <a:bodyPr/>
        <a:lstStyle/>
        <a:p>
          <a:endParaRPr lang="en-US"/>
        </a:p>
      </dgm:t>
    </dgm:pt>
    <dgm:pt modelId="{3A39CDF2-F6B6-44BC-8CFC-1113953F8F5C}" type="sibTrans" cxnId="{E147F019-D919-492B-8BDF-A2C5A35135C6}">
      <dgm:prSet/>
      <dgm:spPr/>
      <dgm:t>
        <a:bodyPr/>
        <a:lstStyle/>
        <a:p>
          <a:endParaRPr lang="en-US"/>
        </a:p>
      </dgm:t>
    </dgm:pt>
    <dgm:pt modelId="{992382A2-B56D-41CB-908B-AFD7E2A99DE3}">
      <dgm:prSet phldrT="[Text]"/>
      <dgm:spPr/>
      <dgm:t>
        <a:bodyPr/>
        <a:lstStyle/>
        <a:p>
          <a:r>
            <a:rPr lang="en-US" dirty="0" smtClean="0"/>
            <a:t>Customer Solar Generation</a:t>
          </a:r>
        </a:p>
      </dgm:t>
    </dgm:pt>
    <dgm:pt modelId="{B7D2B2C6-BC5B-4CF2-9BC9-B2CA5997C6F9}" type="parTrans" cxnId="{3FA18AB5-12C4-4618-932C-0C75AC01FB97}">
      <dgm:prSet/>
      <dgm:spPr/>
      <dgm:t>
        <a:bodyPr/>
        <a:lstStyle/>
        <a:p>
          <a:endParaRPr lang="en-US"/>
        </a:p>
      </dgm:t>
    </dgm:pt>
    <dgm:pt modelId="{2F5D4429-F30E-4C43-8340-DADC12F164E3}" type="sibTrans" cxnId="{3FA18AB5-12C4-4618-932C-0C75AC01FB97}">
      <dgm:prSet/>
      <dgm:spPr/>
      <dgm:t>
        <a:bodyPr/>
        <a:lstStyle/>
        <a:p>
          <a:endParaRPr lang="en-US"/>
        </a:p>
      </dgm:t>
    </dgm:pt>
    <dgm:pt modelId="{D5880F8A-8216-4CFA-A483-D9F5F8DD4D55}" type="pres">
      <dgm:prSet presAssocID="{F9F7DFC2-1140-455E-9A07-03BB939067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1E12F64-B377-454E-AB9D-9FCD663037EC}" type="pres">
      <dgm:prSet presAssocID="{F55124F1-A486-40E6-8C5C-EFF68855D00D}" presName="centerShape" presStyleLbl="node0" presStyleIdx="0" presStyleCnt="1" custScaleX="139610" custScaleY="145146" custLinFactNeighborX="408" custLinFactNeighborY="5215"/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B4E263F7-2796-47D8-BAB4-B9788A9554E8}" type="pres">
      <dgm:prSet presAssocID="{BB464950-DE55-44E8-B995-0DA17B28B1E3}" presName="parTrans" presStyleLbl="bgSibTrans2D1" presStyleIdx="0" presStyleCnt="3" custLinFactNeighborX="1944" custLinFactNeighborY="-7086"/>
      <dgm:spPr/>
      <dgm:t>
        <a:bodyPr/>
        <a:lstStyle/>
        <a:p>
          <a:endParaRPr lang="en-US"/>
        </a:p>
      </dgm:t>
    </dgm:pt>
    <dgm:pt modelId="{E24B2BC8-4CC5-4F03-8A50-4A39DD22D21A}" type="pres">
      <dgm:prSet presAssocID="{9FABA776-202B-43D1-8E70-8AC0257ACA53}" presName="node" presStyleLbl="node1" presStyleIdx="0" presStyleCnt="3" custScaleX="73869" custScaleY="76947" custRadScaleRad="111085" custRadScaleInc="-222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D67072-EB22-4761-ABD4-939B778F062F}" type="pres">
      <dgm:prSet presAssocID="{F04A418B-B07F-416B-B0B5-E6EC0A0C973A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E8BCAD68-3937-4B9D-9CA5-B1BBA574C128}" type="pres">
      <dgm:prSet presAssocID="{0452C7D1-BD67-4DBC-9987-F203B99485B0}" presName="node" presStyleLbl="node1" presStyleIdx="1" presStyleCnt="3" custScaleX="73869" custScaleY="76947" custRadScaleRad="97290" custRadScaleInc="-4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F84D34-76C5-4843-9730-5E02E4435EC0}" type="pres">
      <dgm:prSet presAssocID="{B7D2B2C6-BC5B-4CF2-9BC9-B2CA5997C6F9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48A0D9E4-A5EA-4E0A-A109-538C152447C4}" type="pres">
      <dgm:prSet presAssocID="{992382A2-B56D-41CB-908B-AFD7E2A99DE3}" presName="node" presStyleLbl="node1" presStyleIdx="2" presStyleCnt="3" custScaleX="73869" custScaleY="76947" custRadScaleRad="114731" custRadScaleInc="23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63DE95-E794-4C7F-85E8-E7FC4ED1C36E}" srcId="{F55124F1-A486-40E6-8C5C-EFF68855D00D}" destId="{9FABA776-202B-43D1-8E70-8AC0257ACA53}" srcOrd="0" destOrd="0" parTransId="{BB464950-DE55-44E8-B995-0DA17B28B1E3}" sibTransId="{19E8A300-D51C-432C-B979-E707D28A4911}"/>
    <dgm:cxn modelId="{3FA18AB5-12C4-4618-932C-0C75AC01FB97}" srcId="{F55124F1-A486-40E6-8C5C-EFF68855D00D}" destId="{992382A2-B56D-41CB-908B-AFD7E2A99DE3}" srcOrd="2" destOrd="0" parTransId="{B7D2B2C6-BC5B-4CF2-9BC9-B2CA5997C6F9}" sibTransId="{2F5D4429-F30E-4C43-8340-DADC12F164E3}"/>
    <dgm:cxn modelId="{E1A07871-9B57-4919-9DC9-36D93803A851}" type="presOf" srcId="{F55124F1-A486-40E6-8C5C-EFF68855D00D}" destId="{71E12F64-B377-454E-AB9D-9FCD663037EC}" srcOrd="0" destOrd="0" presId="urn:microsoft.com/office/officeart/2005/8/layout/radial4"/>
    <dgm:cxn modelId="{60BC65B4-F884-44E6-9177-3EA311972486}" type="presOf" srcId="{F04A418B-B07F-416B-B0B5-E6EC0A0C973A}" destId="{BED67072-EB22-4761-ABD4-939B778F062F}" srcOrd="0" destOrd="0" presId="urn:microsoft.com/office/officeart/2005/8/layout/radial4"/>
    <dgm:cxn modelId="{E147F019-D919-492B-8BDF-A2C5A35135C6}" srcId="{F55124F1-A486-40E6-8C5C-EFF68855D00D}" destId="{0452C7D1-BD67-4DBC-9987-F203B99485B0}" srcOrd="1" destOrd="0" parTransId="{F04A418B-B07F-416B-B0B5-E6EC0A0C973A}" sibTransId="{3A39CDF2-F6B6-44BC-8CFC-1113953F8F5C}"/>
    <dgm:cxn modelId="{10E38715-F02E-4EAE-9E0D-D9E2A6A5606D}" type="presOf" srcId="{992382A2-B56D-41CB-908B-AFD7E2A99DE3}" destId="{48A0D9E4-A5EA-4E0A-A109-538C152447C4}" srcOrd="0" destOrd="0" presId="urn:microsoft.com/office/officeart/2005/8/layout/radial4"/>
    <dgm:cxn modelId="{C20A0EE3-EAC9-4966-A505-4127CB6D694D}" type="presOf" srcId="{B7D2B2C6-BC5B-4CF2-9BC9-B2CA5997C6F9}" destId="{AAF84D34-76C5-4843-9730-5E02E4435EC0}" srcOrd="0" destOrd="0" presId="urn:microsoft.com/office/officeart/2005/8/layout/radial4"/>
    <dgm:cxn modelId="{B984AB9F-1C86-46EA-817F-722BF818D225}" type="presOf" srcId="{F9F7DFC2-1140-455E-9A07-03BB93906778}" destId="{D5880F8A-8216-4CFA-A483-D9F5F8DD4D55}" srcOrd="0" destOrd="0" presId="urn:microsoft.com/office/officeart/2005/8/layout/radial4"/>
    <dgm:cxn modelId="{E102D58F-6777-48F8-AE4B-4B3FBEA56052}" type="presOf" srcId="{BB464950-DE55-44E8-B995-0DA17B28B1E3}" destId="{B4E263F7-2796-47D8-BAB4-B9788A9554E8}" srcOrd="0" destOrd="0" presId="urn:microsoft.com/office/officeart/2005/8/layout/radial4"/>
    <dgm:cxn modelId="{2371817D-FB62-4C28-A094-FCD103BC985F}" srcId="{F9F7DFC2-1140-455E-9A07-03BB93906778}" destId="{F55124F1-A486-40E6-8C5C-EFF68855D00D}" srcOrd="0" destOrd="0" parTransId="{3D7931AE-D097-4D58-B744-DE8BB63FCEC5}" sibTransId="{7850F9CA-BB2D-4A88-B3B4-B94EEA0007D8}"/>
    <dgm:cxn modelId="{80D6941F-EC64-486F-9311-C14E3123AB44}" type="presOf" srcId="{0452C7D1-BD67-4DBC-9987-F203B99485B0}" destId="{E8BCAD68-3937-4B9D-9CA5-B1BBA574C128}" srcOrd="0" destOrd="0" presId="urn:microsoft.com/office/officeart/2005/8/layout/radial4"/>
    <dgm:cxn modelId="{BEA07A2F-63ED-410C-BAE8-85DA6B154744}" type="presOf" srcId="{9FABA776-202B-43D1-8E70-8AC0257ACA53}" destId="{E24B2BC8-4CC5-4F03-8A50-4A39DD22D21A}" srcOrd="0" destOrd="0" presId="urn:microsoft.com/office/officeart/2005/8/layout/radial4"/>
    <dgm:cxn modelId="{F9BF2B7B-6CE2-44A0-A328-2520686A441D}" type="presParOf" srcId="{D5880F8A-8216-4CFA-A483-D9F5F8DD4D55}" destId="{71E12F64-B377-454E-AB9D-9FCD663037EC}" srcOrd="0" destOrd="0" presId="urn:microsoft.com/office/officeart/2005/8/layout/radial4"/>
    <dgm:cxn modelId="{AC9820B0-40AE-469C-B064-53B71553F9C9}" type="presParOf" srcId="{D5880F8A-8216-4CFA-A483-D9F5F8DD4D55}" destId="{B4E263F7-2796-47D8-BAB4-B9788A9554E8}" srcOrd="1" destOrd="0" presId="urn:microsoft.com/office/officeart/2005/8/layout/radial4"/>
    <dgm:cxn modelId="{3A0F9888-1860-4E2D-A10F-43CA3497D958}" type="presParOf" srcId="{D5880F8A-8216-4CFA-A483-D9F5F8DD4D55}" destId="{E24B2BC8-4CC5-4F03-8A50-4A39DD22D21A}" srcOrd="2" destOrd="0" presId="urn:microsoft.com/office/officeart/2005/8/layout/radial4"/>
    <dgm:cxn modelId="{0F7DBB54-ED98-41AD-A415-3FF0278A8932}" type="presParOf" srcId="{D5880F8A-8216-4CFA-A483-D9F5F8DD4D55}" destId="{BED67072-EB22-4761-ABD4-939B778F062F}" srcOrd="3" destOrd="0" presId="urn:microsoft.com/office/officeart/2005/8/layout/radial4"/>
    <dgm:cxn modelId="{E9487BF5-A976-4457-BDF9-65D5550FFB01}" type="presParOf" srcId="{D5880F8A-8216-4CFA-A483-D9F5F8DD4D55}" destId="{E8BCAD68-3937-4B9D-9CA5-B1BBA574C128}" srcOrd="4" destOrd="0" presId="urn:microsoft.com/office/officeart/2005/8/layout/radial4"/>
    <dgm:cxn modelId="{1D20F315-CD52-4418-A4FC-F342959C9952}" type="presParOf" srcId="{D5880F8A-8216-4CFA-A483-D9F5F8DD4D55}" destId="{AAF84D34-76C5-4843-9730-5E02E4435EC0}" srcOrd="5" destOrd="0" presId="urn:microsoft.com/office/officeart/2005/8/layout/radial4"/>
    <dgm:cxn modelId="{2A6650BE-7E5F-47E2-8FEB-195EF5D36429}" type="presParOf" srcId="{D5880F8A-8216-4CFA-A483-D9F5F8DD4D55}" destId="{48A0D9E4-A5EA-4E0A-A109-538C152447C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9F7DFC2-1140-455E-9A07-03BB93906778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55124F1-A486-40E6-8C5C-EFF68855D00D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smtClean="0"/>
            <a:t>Integrated Resource Plan</a:t>
          </a:r>
        </a:p>
      </dgm:t>
    </dgm:pt>
    <dgm:pt modelId="{3D7931AE-D097-4D58-B744-DE8BB63FCEC5}" type="parTrans" cxnId="{2371817D-FB62-4C28-A094-FCD103BC985F}">
      <dgm:prSet/>
      <dgm:spPr/>
      <dgm:t>
        <a:bodyPr/>
        <a:lstStyle/>
        <a:p>
          <a:endParaRPr lang="en-US"/>
        </a:p>
      </dgm:t>
    </dgm:pt>
    <dgm:pt modelId="{7850F9CA-BB2D-4A88-B3B4-B94EEA0007D8}" type="sibTrans" cxnId="{2371817D-FB62-4C28-A094-FCD103BC985F}">
      <dgm:prSet/>
      <dgm:spPr/>
      <dgm:t>
        <a:bodyPr/>
        <a:lstStyle/>
        <a:p>
          <a:endParaRPr lang="en-US"/>
        </a:p>
      </dgm:t>
    </dgm:pt>
    <dgm:pt modelId="{9FABA776-202B-43D1-8E70-8AC0257ACA53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Load Forecast</a:t>
          </a:r>
          <a:endParaRPr lang="en-US" dirty="0"/>
        </a:p>
      </dgm:t>
    </dgm:pt>
    <dgm:pt modelId="{BB464950-DE55-44E8-B995-0DA17B28B1E3}" type="parTrans" cxnId="{2263DE95-E794-4C7F-85E8-E7FC4ED1C36E}">
      <dgm:prSet/>
      <dgm:spPr/>
      <dgm:t>
        <a:bodyPr/>
        <a:lstStyle/>
        <a:p>
          <a:endParaRPr lang="en-US"/>
        </a:p>
      </dgm:t>
    </dgm:pt>
    <dgm:pt modelId="{19E8A300-D51C-432C-B979-E707D28A4911}" type="sibTrans" cxnId="{2263DE95-E794-4C7F-85E8-E7FC4ED1C36E}">
      <dgm:prSet/>
      <dgm:spPr/>
      <dgm:t>
        <a:bodyPr/>
        <a:lstStyle/>
        <a:p>
          <a:endParaRPr lang="en-US"/>
        </a:p>
      </dgm:t>
    </dgm:pt>
    <dgm:pt modelId="{394CA7E2-6CCD-4AF6-A7A8-0F136765575B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Renewable Portfolio Standard</a:t>
          </a:r>
          <a:endParaRPr lang="en-US" dirty="0"/>
        </a:p>
      </dgm:t>
    </dgm:pt>
    <dgm:pt modelId="{BEA3F053-1E9D-413C-B6AC-6F8E6E5C75BD}" type="parTrans" cxnId="{05C8DA64-9C5A-43B5-AC20-B5A4D04345D5}">
      <dgm:prSet/>
      <dgm:spPr/>
      <dgm:t>
        <a:bodyPr/>
        <a:lstStyle/>
        <a:p>
          <a:endParaRPr lang="en-US"/>
        </a:p>
      </dgm:t>
    </dgm:pt>
    <dgm:pt modelId="{974D5117-44ED-49BB-994E-F26D790C13AA}" type="sibTrans" cxnId="{05C8DA64-9C5A-43B5-AC20-B5A4D04345D5}">
      <dgm:prSet/>
      <dgm:spPr/>
      <dgm:t>
        <a:bodyPr/>
        <a:lstStyle/>
        <a:p>
          <a:endParaRPr lang="en-US"/>
        </a:p>
      </dgm:t>
    </dgm:pt>
    <dgm:pt modelId="{0452C7D1-BD67-4DBC-9987-F203B99485B0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Resource Adequacy</a:t>
          </a:r>
          <a:endParaRPr lang="en-US" dirty="0"/>
        </a:p>
      </dgm:t>
    </dgm:pt>
    <dgm:pt modelId="{F04A418B-B07F-416B-B0B5-E6EC0A0C973A}" type="parTrans" cxnId="{E147F019-D919-492B-8BDF-A2C5A35135C6}">
      <dgm:prSet/>
      <dgm:spPr/>
      <dgm:t>
        <a:bodyPr/>
        <a:lstStyle/>
        <a:p>
          <a:endParaRPr lang="en-US"/>
        </a:p>
      </dgm:t>
    </dgm:pt>
    <dgm:pt modelId="{3A39CDF2-F6B6-44BC-8CFC-1113953F8F5C}" type="sibTrans" cxnId="{E147F019-D919-492B-8BDF-A2C5A35135C6}">
      <dgm:prSet/>
      <dgm:spPr/>
      <dgm:t>
        <a:bodyPr/>
        <a:lstStyle/>
        <a:p>
          <a:endParaRPr lang="en-US"/>
        </a:p>
      </dgm:t>
    </dgm:pt>
    <dgm:pt modelId="{992382A2-B56D-41CB-908B-AFD7E2A99DE3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Long Term/Short Term Capacity</a:t>
          </a:r>
          <a:endParaRPr lang="en-US" dirty="0"/>
        </a:p>
      </dgm:t>
    </dgm:pt>
    <dgm:pt modelId="{B7D2B2C6-BC5B-4CF2-9BC9-B2CA5997C6F9}" type="parTrans" cxnId="{3FA18AB5-12C4-4618-932C-0C75AC01FB97}">
      <dgm:prSet/>
      <dgm:spPr/>
      <dgm:t>
        <a:bodyPr/>
        <a:lstStyle/>
        <a:p>
          <a:endParaRPr lang="en-US"/>
        </a:p>
      </dgm:t>
    </dgm:pt>
    <dgm:pt modelId="{2F5D4429-F30E-4C43-8340-DADC12F164E3}" type="sibTrans" cxnId="{3FA18AB5-12C4-4618-932C-0C75AC01FB97}">
      <dgm:prSet/>
      <dgm:spPr/>
      <dgm:t>
        <a:bodyPr/>
        <a:lstStyle/>
        <a:p>
          <a:endParaRPr lang="en-US"/>
        </a:p>
      </dgm:t>
    </dgm:pt>
    <dgm:pt modelId="{578D8CF5-02B9-4832-9879-A4F68F3E6610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Greenhouse Gas Emissions</a:t>
          </a:r>
          <a:endParaRPr lang="en-US" dirty="0"/>
        </a:p>
      </dgm:t>
    </dgm:pt>
    <dgm:pt modelId="{E3B34C78-8395-4124-B036-5D649E01EA9C}" type="parTrans" cxnId="{2508D6E5-F624-4F50-B968-41692AB1248D}">
      <dgm:prSet/>
      <dgm:spPr/>
      <dgm:t>
        <a:bodyPr/>
        <a:lstStyle/>
        <a:p>
          <a:endParaRPr lang="en-US"/>
        </a:p>
      </dgm:t>
    </dgm:pt>
    <dgm:pt modelId="{E49D0F53-B769-44EA-9EE4-B2D5F23118AB}" type="sibTrans" cxnId="{2508D6E5-F624-4F50-B968-41692AB1248D}">
      <dgm:prSet/>
      <dgm:spPr/>
      <dgm:t>
        <a:bodyPr/>
        <a:lstStyle/>
        <a:p>
          <a:endParaRPr lang="en-US"/>
        </a:p>
      </dgm:t>
    </dgm:pt>
    <dgm:pt modelId="{02D9CE81-7FD0-42D5-861D-E3EFE4D41F2D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US" dirty="0" smtClean="0"/>
            <a:t>Demand Response</a:t>
          </a:r>
          <a:endParaRPr lang="en-US" dirty="0"/>
        </a:p>
      </dgm:t>
    </dgm:pt>
    <dgm:pt modelId="{CF7DD740-F620-40E9-A487-80E046FE6380}" type="parTrans" cxnId="{913EE596-67AE-49B6-B2C1-4BB74D0CE9ED}">
      <dgm:prSet/>
      <dgm:spPr/>
      <dgm:t>
        <a:bodyPr/>
        <a:lstStyle/>
        <a:p>
          <a:endParaRPr lang="en-US"/>
        </a:p>
      </dgm:t>
    </dgm:pt>
    <dgm:pt modelId="{349CED6C-B964-4BB1-88C7-366B4F9505B9}" type="sibTrans" cxnId="{913EE596-67AE-49B6-B2C1-4BB74D0CE9ED}">
      <dgm:prSet/>
      <dgm:spPr/>
      <dgm:t>
        <a:bodyPr/>
        <a:lstStyle/>
        <a:p>
          <a:endParaRPr lang="en-US"/>
        </a:p>
      </dgm:t>
    </dgm:pt>
    <dgm:pt modelId="{D5880F8A-8216-4CFA-A483-D9F5F8DD4D55}" type="pres">
      <dgm:prSet presAssocID="{F9F7DFC2-1140-455E-9A07-03BB9390677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1E12F64-B377-454E-AB9D-9FCD663037EC}" type="pres">
      <dgm:prSet presAssocID="{F55124F1-A486-40E6-8C5C-EFF68855D00D}" presName="centerShape" presStyleLbl="node0" presStyleIdx="0" presStyleCnt="1" custScaleX="168290" custScaleY="156640" custLinFactNeighborY="-2332"/>
      <dgm:spPr>
        <a:prstGeom prst="hexagon">
          <a:avLst/>
        </a:prstGeom>
      </dgm:spPr>
      <dgm:t>
        <a:bodyPr/>
        <a:lstStyle/>
        <a:p>
          <a:endParaRPr lang="en-US"/>
        </a:p>
      </dgm:t>
    </dgm:pt>
    <dgm:pt modelId="{B4E263F7-2796-47D8-BAB4-B9788A9554E8}" type="pres">
      <dgm:prSet presAssocID="{BB464950-DE55-44E8-B995-0DA17B28B1E3}" presName="parTrans" presStyleLbl="bgSibTrans2D1" presStyleIdx="0" presStyleCnt="6" custLinFactNeighborX="1721" custLinFactNeighborY="3247"/>
      <dgm:spPr/>
      <dgm:t>
        <a:bodyPr/>
        <a:lstStyle/>
        <a:p>
          <a:endParaRPr lang="en-US"/>
        </a:p>
      </dgm:t>
    </dgm:pt>
    <dgm:pt modelId="{E24B2BC8-4CC5-4F03-8A50-4A39DD22D21A}" type="pres">
      <dgm:prSet presAssocID="{9FABA776-202B-43D1-8E70-8AC0257ACA53}" presName="node" presStyleLbl="node1" presStyleIdx="0" presStyleCnt="6" custScaleX="109817" custScaleY="137036" custRadScaleRad="99825" custRadScaleInc="989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C93F86F4-FC9F-46FB-902D-64F469369F3D}" type="pres">
      <dgm:prSet presAssocID="{BEA3F053-1E9D-413C-B6AC-6F8E6E5C75BD}" presName="parTrans" presStyleLbl="bgSibTrans2D1" presStyleIdx="1" presStyleCnt="6" custLinFactNeighborX="8778" custLinFactNeighborY="17520"/>
      <dgm:spPr/>
      <dgm:t>
        <a:bodyPr/>
        <a:lstStyle/>
        <a:p>
          <a:endParaRPr lang="en-US"/>
        </a:p>
      </dgm:t>
    </dgm:pt>
    <dgm:pt modelId="{7E002C5F-9F3D-4727-BE21-DB66405E41C9}" type="pres">
      <dgm:prSet presAssocID="{394CA7E2-6CCD-4AF6-A7A8-0F136765575B}" presName="node" presStyleLbl="node1" presStyleIdx="1" presStyleCnt="6" custScaleX="109472" custScaleY="137036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BED67072-EB22-4761-ABD4-939B778F062F}" type="pres">
      <dgm:prSet presAssocID="{F04A418B-B07F-416B-B0B5-E6EC0A0C973A}" presName="parTrans" presStyleLbl="bgSibTrans2D1" presStyleIdx="2" presStyleCnt="6" custLinFactNeighborX="-3114" custLinFactNeighborY="-10996"/>
      <dgm:spPr/>
      <dgm:t>
        <a:bodyPr/>
        <a:lstStyle/>
        <a:p>
          <a:endParaRPr lang="en-US"/>
        </a:p>
      </dgm:t>
    </dgm:pt>
    <dgm:pt modelId="{E8BCAD68-3937-4B9D-9CA5-B1BBA574C128}" type="pres">
      <dgm:prSet presAssocID="{0452C7D1-BD67-4DBC-9987-F203B99485B0}" presName="node" presStyleLbl="node1" presStyleIdx="2" presStyleCnt="6" custScaleX="109629" custScaleY="137036" custRadScaleRad="103173" custRadScaleInc="4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AAF84D34-76C5-4843-9730-5E02E4435EC0}" type="pres">
      <dgm:prSet presAssocID="{B7D2B2C6-BC5B-4CF2-9BC9-B2CA5997C6F9}" presName="parTrans" presStyleLbl="bgSibTrans2D1" presStyleIdx="3" presStyleCnt="6" custLinFactNeighborX="2433" custLinFactNeighborY="-9175"/>
      <dgm:spPr/>
      <dgm:t>
        <a:bodyPr/>
        <a:lstStyle/>
        <a:p>
          <a:endParaRPr lang="en-US"/>
        </a:p>
      </dgm:t>
    </dgm:pt>
    <dgm:pt modelId="{48A0D9E4-A5EA-4E0A-A109-538C152447C4}" type="pres">
      <dgm:prSet presAssocID="{992382A2-B56D-41CB-908B-AFD7E2A99DE3}" presName="node" presStyleLbl="node1" presStyleIdx="3" presStyleCnt="6" custScaleX="109629" custScaleY="137036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1F436951-79E8-48CF-B5DA-5CDEE6E5E9BA}" type="pres">
      <dgm:prSet presAssocID="{E3B34C78-8395-4124-B036-5D649E01EA9C}" presName="parTrans" presStyleLbl="bgSibTrans2D1" presStyleIdx="4" presStyleCnt="6" custLinFactNeighborX="-11176" custLinFactNeighborY="-1563"/>
      <dgm:spPr/>
      <dgm:t>
        <a:bodyPr/>
        <a:lstStyle/>
        <a:p>
          <a:endParaRPr lang="en-US"/>
        </a:p>
      </dgm:t>
    </dgm:pt>
    <dgm:pt modelId="{5EC8BED8-81A9-47A6-AEDC-4C7558273A4D}" type="pres">
      <dgm:prSet presAssocID="{578D8CF5-02B9-4832-9879-A4F68F3E6610}" presName="node" presStyleLbl="node1" presStyleIdx="4" presStyleCnt="6" custScaleX="109629" custScaleY="137036" custRadScaleRad="96343" custRadScaleInc="-2567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  <dgm:pt modelId="{2C1233D1-9025-47B0-8E44-AE6D72F282B3}" type="pres">
      <dgm:prSet presAssocID="{CF7DD740-F620-40E9-A487-80E046FE6380}" presName="parTrans" presStyleLbl="bgSibTrans2D1" presStyleIdx="5" presStyleCnt="6" custLinFactNeighborX="-1754" custLinFactNeighborY="-121"/>
      <dgm:spPr/>
      <dgm:t>
        <a:bodyPr/>
        <a:lstStyle/>
        <a:p>
          <a:endParaRPr lang="en-US"/>
        </a:p>
      </dgm:t>
    </dgm:pt>
    <dgm:pt modelId="{9C0D3283-BF76-4720-A2A7-1B4CC6727DF3}" type="pres">
      <dgm:prSet presAssocID="{02D9CE81-7FD0-42D5-861D-E3EFE4D41F2D}" presName="node" presStyleLbl="node1" presStyleIdx="5" presStyleCnt="6" custScaleX="109519" custScaleY="136898">
        <dgm:presLayoutVars>
          <dgm:bulletEnabled val="1"/>
        </dgm:presLayoutVars>
      </dgm:prSet>
      <dgm:spPr>
        <a:prstGeom prst="flowChartConnector">
          <a:avLst/>
        </a:prstGeom>
      </dgm:spPr>
      <dgm:t>
        <a:bodyPr/>
        <a:lstStyle/>
        <a:p>
          <a:endParaRPr lang="en-US"/>
        </a:p>
      </dgm:t>
    </dgm:pt>
  </dgm:ptLst>
  <dgm:cxnLst>
    <dgm:cxn modelId="{DAE79815-581F-45B8-90DB-8213A2ED8140}" type="presOf" srcId="{F9F7DFC2-1140-455E-9A07-03BB93906778}" destId="{D5880F8A-8216-4CFA-A483-D9F5F8DD4D55}" srcOrd="0" destOrd="0" presId="urn:microsoft.com/office/officeart/2005/8/layout/radial4"/>
    <dgm:cxn modelId="{BBD1677A-C0D5-4849-8B06-2C15E8D2CD66}" type="presOf" srcId="{0452C7D1-BD67-4DBC-9987-F203B99485B0}" destId="{E8BCAD68-3937-4B9D-9CA5-B1BBA574C128}" srcOrd="0" destOrd="0" presId="urn:microsoft.com/office/officeart/2005/8/layout/radial4"/>
    <dgm:cxn modelId="{0AB89FEC-3346-47A4-9FF1-42DDC2373A22}" type="presOf" srcId="{394CA7E2-6CCD-4AF6-A7A8-0F136765575B}" destId="{7E002C5F-9F3D-4727-BE21-DB66405E41C9}" srcOrd="0" destOrd="0" presId="urn:microsoft.com/office/officeart/2005/8/layout/radial4"/>
    <dgm:cxn modelId="{D077BF5F-2358-4E9C-8FA1-DF2F87C5FF34}" type="presOf" srcId="{992382A2-B56D-41CB-908B-AFD7E2A99DE3}" destId="{48A0D9E4-A5EA-4E0A-A109-538C152447C4}" srcOrd="0" destOrd="0" presId="urn:microsoft.com/office/officeart/2005/8/layout/radial4"/>
    <dgm:cxn modelId="{913EE596-67AE-49B6-B2C1-4BB74D0CE9ED}" srcId="{F55124F1-A486-40E6-8C5C-EFF68855D00D}" destId="{02D9CE81-7FD0-42D5-861D-E3EFE4D41F2D}" srcOrd="5" destOrd="0" parTransId="{CF7DD740-F620-40E9-A487-80E046FE6380}" sibTransId="{349CED6C-B964-4BB1-88C7-366B4F9505B9}"/>
    <dgm:cxn modelId="{2508D6E5-F624-4F50-B968-41692AB1248D}" srcId="{F55124F1-A486-40E6-8C5C-EFF68855D00D}" destId="{578D8CF5-02B9-4832-9879-A4F68F3E6610}" srcOrd="4" destOrd="0" parTransId="{E3B34C78-8395-4124-B036-5D649E01EA9C}" sibTransId="{E49D0F53-B769-44EA-9EE4-B2D5F23118AB}"/>
    <dgm:cxn modelId="{4AC852EB-70AA-4027-825F-0DFBA512BD0B}" type="presOf" srcId="{F04A418B-B07F-416B-B0B5-E6EC0A0C973A}" destId="{BED67072-EB22-4761-ABD4-939B778F062F}" srcOrd="0" destOrd="0" presId="urn:microsoft.com/office/officeart/2005/8/layout/radial4"/>
    <dgm:cxn modelId="{E9862841-3138-464B-824E-205A29E445F7}" type="presOf" srcId="{F55124F1-A486-40E6-8C5C-EFF68855D00D}" destId="{71E12F64-B377-454E-AB9D-9FCD663037EC}" srcOrd="0" destOrd="0" presId="urn:microsoft.com/office/officeart/2005/8/layout/radial4"/>
    <dgm:cxn modelId="{E147F019-D919-492B-8BDF-A2C5A35135C6}" srcId="{F55124F1-A486-40E6-8C5C-EFF68855D00D}" destId="{0452C7D1-BD67-4DBC-9987-F203B99485B0}" srcOrd="2" destOrd="0" parTransId="{F04A418B-B07F-416B-B0B5-E6EC0A0C973A}" sibTransId="{3A39CDF2-F6B6-44BC-8CFC-1113953F8F5C}"/>
    <dgm:cxn modelId="{949458CF-DCCE-4048-9D7C-78B14D558BBE}" type="presOf" srcId="{BEA3F053-1E9D-413C-B6AC-6F8E6E5C75BD}" destId="{C93F86F4-FC9F-46FB-902D-64F469369F3D}" srcOrd="0" destOrd="0" presId="urn:microsoft.com/office/officeart/2005/8/layout/radial4"/>
    <dgm:cxn modelId="{C1192B42-DCC3-4EEE-8D35-CACAB54D14A5}" type="presOf" srcId="{B7D2B2C6-BC5B-4CF2-9BC9-B2CA5997C6F9}" destId="{AAF84D34-76C5-4843-9730-5E02E4435EC0}" srcOrd="0" destOrd="0" presId="urn:microsoft.com/office/officeart/2005/8/layout/radial4"/>
    <dgm:cxn modelId="{3FA18AB5-12C4-4618-932C-0C75AC01FB97}" srcId="{F55124F1-A486-40E6-8C5C-EFF68855D00D}" destId="{992382A2-B56D-41CB-908B-AFD7E2A99DE3}" srcOrd="3" destOrd="0" parTransId="{B7D2B2C6-BC5B-4CF2-9BC9-B2CA5997C6F9}" sibTransId="{2F5D4429-F30E-4C43-8340-DADC12F164E3}"/>
    <dgm:cxn modelId="{99E48BAB-D49B-4B1E-96B1-2A20F8BB0B4B}" type="presOf" srcId="{02D9CE81-7FD0-42D5-861D-E3EFE4D41F2D}" destId="{9C0D3283-BF76-4720-A2A7-1B4CC6727DF3}" srcOrd="0" destOrd="0" presId="urn:microsoft.com/office/officeart/2005/8/layout/radial4"/>
    <dgm:cxn modelId="{C9236FC9-78B2-4571-9EEB-BAE30A9AFA3A}" type="presOf" srcId="{E3B34C78-8395-4124-B036-5D649E01EA9C}" destId="{1F436951-79E8-48CF-B5DA-5CDEE6E5E9BA}" srcOrd="0" destOrd="0" presId="urn:microsoft.com/office/officeart/2005/8/layout/radial4"/>
    <dgm:cxn modelId="{2371817D-FB62-4C28-A094-FCD103BC985F}" srcId="{F9F7DFC2-1140-455E-9A07-03BB93906778}" destId="{F55124F1-A486-40E6-8C5C-EFF68855D00D}" srcOrd="0" destOrd="0" parTransId="{3D7931AE-D097-4D58-B744-DE8BB63FCEC5}" sibTransId="{7850F9CA-BB2D-4A88-B3B4-B94EEA0007D8}"/>
    <dgm:cxn modelId="{2263DE95-E794-4C7F-85E8-E7FC4ED1C36E}" srcId="{F55124F1-A486-40E6-8C5C-EFF68855D00D}" destId="{9FABA776-202B-43D1-8E70-8AC0257ACA53}" srcOrd="0" destOrd="0" parTransId="{BB464950-DE55-44E8-B995-0DA17B28B1E3}" sibTransId="{19E8A300-D51C-432C-B979-E707D28A4911}"/>
    <dgm:cxn modelId="{05C8DA64-9C5A-43B5-AC20-B5A4D04345D5}" srcId="{F55124F1-A486-40E6-8C5C-EFF68855D00D}" destId="{394CA7E2-6CCD-4AF6-A7A8-0F136765575B}" srcOrd="1" destOrd="0" parTransId="{BEA3F053-1E9D-413C-B6AC-6F8E6E5C75BD}" sibTransId="{974D5117-44ED-49BB-994E-F26D790C13AA}"/>
    <dgm:cxn modelId="{71B5FC40-FE15-455A-A54B-E1D19BD9C6FA}" type="presOf" srcId="{BB464950-DE55-44E8-B995-0DA17B28B1E3}" destId="{B4E263F7-2796-47D8-BAB4-B9788A9554E8}" srcOrd="0" destOrd="0" presId="urn:microsoft.com/office/officeart/2005/8/layout/radial4"/>
    <dgm:cxn modelId="{7C54A076-1913-47D8-B9D2-341D696052AE}" type="presOf" srcId="{578D8CF5-02B9-4832-9879-A4F68F3E6610}" destId="{5EC8BED8-81A9-47A6-AEDC-4C7558273A4D}" srcOrd="0" destOrd="0" presId="urn:microsoft.com/office/officeart/2005/8/layout/radial4"/>
    <dgm:cxn modelId="{AC0A12EE-1ADA-4E63-ADD5-EBF0021C823A}" type="presOf" srcId="{CF7DD740-F620-40E9-A487-80E046FE6380}" destId="{2C1233D1-9025-47B0-8E44-AE6D72F282B3}" srcOrd="0" destOrd="0" presId="urn:microsoft.com/office/officeart/2005/8/layout/radial4"/>
    <dgm:cxn modelId="{AF328400-691D-4C27-A0D7-B14DA0FFA678}" type="presOf" srcId="{9FABA776-202B-43D1-8E70-8AC0257ACA53}" destId="{E24B2BC8-4CC5-4F03-8A50-4A39DD22D21A}" srcOrd="0" destOrd="0" presId="urn:microsoft.com/office/officeart/2005/8/layout/radial4"/>
    <dgm:cxn modelId="{48258898-B542-41EB-AA0A-6F498467390E}" type="presParOf" srcId="{D5880F8A-8216-4CFA-A483-D9F5F8DD4D55}" destId="{71E12F64-B377-454E-AB9D-9FCD663037EC}" srcOrd="0" destOrd="0" presId="urn:microsoft.com/office/officeart/2005/8/layout/radial4"/>
    <dgm:cxn modelId="{20F7666E-64B1-4F6B-B111-F34ED8B8841C}" type="presParOf" srcId="{D5880F8A-8216-4CFA-A483-D9F5F8DD4D55}" destId="{B4E263F7-2796-47D8-BAB4-B9788A9554E8}" srcOrd="1" destOrd="0" presId="urn:microsoft.com/office/officeart/2005/8/layout/radial4"/>
    <dgm:cxn modelId="{38FDCD20-30BC-4B75-841A-BB0FCCEBA765}" type="presParOf" srcId="{D5880F8A-8216-4CFA-A483-D9F5F8DD4D55}" destId="{E24B2BC8-4CC5-4F03-8A50-4A39DD22D21A}" srcOrd="2" destOrd="0" presId="urn:microsoft.com/office/officeart/2005/8/layout/radial4"/>
    <dgm:cxn modelId="{D962F3D9-690D-4745-9D0E-F51B3154CD56}" type="presParOf" srcId="{D5880F8A-8216-4CFA-A483-D9F5F8DD4D55}" destId="{C93F86F4-FC9F-46FB-902D-64F469369F3D}" srcOrd="3" destOrd="0" presId="urn:microsoft.com/office/officeart/2005/8/layout/radial4"/>
    <dgm:cxn modelId="{600C56EF-A4F1-4364-A278-7792668AA550}" type="presParOf" srcId="{D5880F8A-8216-4CFA-A483-D9F5F8DD4D55}" destId="{7E002C5F-9F3D-4727-BE21-DB66405E41C9}" srcOrd="4" destOrd="0" presId="urn:microsoft.com/office/officeart/2005/8/layout/radial4"/>
    <dgm:cxn modelId="{4BD4E354-957C-4707-9B04-350568DC895E}" type="presParOf" srcId="{D5880F8A-8216-4CFA-A483-D9F5F8DD4D55}" destId="{BED67072-EB22-4761-ABD4-939B778F062F}" srcOrd="5" destOrd="0" presId="urn:microsoft.com/office/officeart/2005/8/layout/radial4"/>
    <dgm:cxn modelId="{54EF2C29-18E4-49D9-A2F6-D49976D2438A}" type="presParOf" srcId="{D5880F8A-8216-4CFA-A483-D9F5F8DD4D55}" destId="{E8BCAD68-3937-4B9D-9CA5-B1BBA574C128}" srcOrd="6" destOrd="0" presId="urn:microsoft.com/office/officeart/2005/8/layout/radial4"/>
    <dgm:cxn modelId="{8E5EA3B1-807D-4492-8E28-A809D9A70226}" type="presParOf" srcId="{D5880F8A-8216-4CFA-A483-D9F5F8DD4D55}" destId="{AAF84D34-76C5-4843-9730-5E02E4435EC0}" srcOrd="7" destOrd="0" presId="urn:microsoft.com/office/officeart/2005/8/layout/radial4"/>
    <dgm:cxn modelId="{18C94462-FC8A-4754-A612-DDEDBD127AE5}" type="presParOf" srcId="{D5880F8A-8216-4CFA-A483-D9F5F8DD4D55}" destId="{48A0D9E4-A5EA-4E0A-A109-538C152447C4}" srcOrd="8" destOrd="0" presId="urn:microsoft.com/office/officeart/2005/8/layout/radial4"/>
    <dgm:cxn modelId="{E46DF7F4-4279-46C3-9DD9-67519BA262D2}" type="presParOf" srcId="{D5880F8A-8216-4CFA-A483-D9F5F8DD4D55}" destId="{1F436951-79E8-48CF-B5DA-5CDEE6E5E9BA}" srcOrd="9" destOrd="0" presId="urn:microsoft.com/office/officeart/2005/8/layout/radial4"/>
    <dgm:cxn modelId="{9D87A4B6-05FC-4F0F-BF40-088C5FBB31C4}" type="presParOf" srcId="{D5880F8A-8216-4CFA-A483-D9F5F8DD4D55}" destId="{5EC8BED8-81A9-47A6-AEDC-4C7558273A4D}" srcOrd="10" destOrd="0" presId="urn:microsoft.com/office/officeart/2005/8/layout/radial4"/>
    <dgm:cxn modelId="{243A86EB-65FB-4A8C-A659-15EEE17F05BF}" type="presParOf" srcId="{D5880F8A-8216-4CFA-A483-D9F5F8DD4D55}" destId="{2C1233D1-9025-47B0-8E44-AE6D72F282B3}" srcOrd="11" destOrd="0" presId="urn:microsoft.com/office/officeart/2005/8/layout/radial4"/>
    <dgm:cxn modelId="{09935833-1B80-4AD8-9552-FA46EF6D1E88}" type="presParOf" srcId="{D5880F8A-8216-4CFA-A483-D9F5F8DD4D55}" destId="{9C0D3283-BF76-4720-A2A7-1B4CC6727DF3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12F64-B377-454E-AB9D-9FCD663037EC}">
      <dsp:nvSpPr>
        <dsp:cNvPr id="0" name=""/>
        <dsp:cNvSpPr/>
      </dsp:nvSpPr>
      <dsp:spPr>
        <a:xfrm>
          <a:off x="2731586" y="1937957"/>
          <a:ext cx="3274463" cy="3404306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kern="1200" dirty="0" smtClean="0"/>
            <a:t>Load Forecast</a:t>
          </a:r>
          <a:endParaRPr lang="en-US" sz="4300" kern="1200" dirty="0"/>
        </a:p>
      </dsp:txBody>
      <dsp:txXfrm>
        <a:off x="3211120" y="2436506"/>
        <a:ext cx="2315395" cy="2407208"/>
      </dsp:txXfrm>
    </dsp:sp>
    <dsp:sp modelId="{B4E263F7-2796-47D8-BAB4-B9788A9554E8}">
      <dsp:nvSpPr>
        <dsp:cNvPr id="0" name=""/>
        <dsp:cNvSpPr/>
      </dsp:nvSpPr>
      <dsp:spPr>
        <a:xfrm rot="12091105">
          <a:off x="1100974" y="2299236"/>
          <a:ext cx="1737255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B2BC8-4CC5-4F03-8A50-4A39DD22D21A}">
      <dsp:nvSpPr>
        <dsp:cNvPr id="0" name=""/>
        <dsp:cNvSpPr/>
      </dsp:nvSpPr>
      <dsp:spPr>
        <a:xfrm>
          <a:off x="304784" y="1676412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Energy Efficiency</a:t>
          </a:r>
          <a:endParaRPr lang="en-US" sz="1600" kern="1200" dirty="0"/>
        </a:p>
      </dsp:txBody>
      <dsp:txXfrm>
        <a:off x="344957" y="1716585"/>
        <a:ext cx="1565576" cy="1291258"/>
      </dsp:txXfrm>
    </dsp:sp>
    <dsp:sp modelId="{BED67072-EB22-4761-ABD4-939B778F062F}">
      <dsp:nvSpPr>
        <dsp:cNvPr id="0" name=""/>
        <dsp:cNvSpPr/>
      </dsp:nvSpPr>
      <dsp:spPr>
        <a:xfrm rot="16153889">
          <a:off x="3708799" y="903098"/>
          <a:ext cx="1255574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D68-3937-4B9D-9CA5-B1BBA574C128}">
      <dsp:nvSpPr>
        <dsp:cNvPr id="0" name=""/>
        <dsp:cNvSpPr/>
      </dsp:nvSpPr>
      <dsp:spPr>
        <a:xfrm>
          <a:off x="3505205" y="-76210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Transportation Electrification</a:t>
          </a:r>
          <a:endParaRPr lang="en-US" sz="1600" kern="1200" dirty="0"/>
        </a:p>
      </dsp:txBody>
      <dsp:txXfrm>
        <a:off x="3545378" y="-36037"/>
        <a:ext cx="1565576" cy="1291258"/>
      </dsp:txXfrm>
    </dsp:sp>
    <dsp:sp modelId="{AAF84D34-76C5-4843-9730-5E02E4435EC0}">
      <dsp:nvSpPr>
        <dsp:cNvPr id="0" name=""/>
        <dsp:cNvSpPr/>
      </dsp:nvSpPr>
      <dsp:spPr>
        <a:xfrm rot="20334139">
          <a:off x="5941175" y="2351974"/>
          <a:ext cx="1800117" cy="66844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0D9E4-A5EA-4E0A-A109-538C152447C4}">
      <dsp:nvSpPr>
        <dsp:cNvPr id="0" name=""/>
        <dsp:cNvSpPr/>
      </dsp:nvSpPr>
      <dsp:spPr>
        <a:xfrm>
          <a:off x="6857999" y="1676412"/>
          <a:ext cx="1645922" cy="13716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Customer Solar Generation</a:t>
          </a:r>
        </a:p>
      </dsp:txBody>
      <dsp:txXfrm>
        <a:off x="6898172" y="1716585"/>
        <a:ext cx="1565576" cy="12912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12F64-B377-454E-AB9D-9FCD663037EC}">
      <dsp:nvSpPr>
        <dsp:cNvPr id="0" name=""/>
        <dsp:cNvSpPr/>
      </dsp:nvSpPr>
      <dsp:spPr>
        <a:xfrm>
          <a:off x="2401366" y="1583342"/>
          <a:ext cx="3428991" cy="3191617"/>
        </a:xfrm>
        <a:prstGeom prst="hexagon">
          <a:avLst/>
        </a:prstGeom>
        <a:solidFill>
          <a:srgbClr val="00B050"/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Integrated Resource Plan</a:t>
          </a:r>
        </a:p>
      </dsp:txBody>
      <dsp:txXfrm>
        <a:off x="2953083" y="2096866"/>
        <a:ext cx="2325557" cy="2164569"/>
      </dsp:txXfrm>
    </dsp:sp>
    <dsp:sp modelId="{B4E263F7-2796-47D8-BAB4-B9788A9554E8}">
      <dsp:nvSpPr>
        <dsp:cNvPr id="0" name=""/>
        <dsp:cNvSpPr/>
      </dsp:nvSpPr>
      <dsp:spPr>
        <a:xfrm rot="10817472">
          <a:off x="1062408" y="2895293"/>
          <a:ext cx="1286267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4B2BC8-4CC5-4F03-8A50-4A39DD22D21A}">
      <dsp:nvSpPr>
        <dsp:cNvPr id="0" name=""/>
        <dsp:cNvSpPr/>
      </dsp:nvSpPr>
      <dsp:spPr>
        <a:xfrm>
          <a:off x="257128" y="2381710"/>
          <a:ext cx="1566302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Load Forecast</a:t>
          </a:r>
          <a:endParaRPr lang="en-US" sz="1400" kern="1200" dirty="0"/>
        </a:p>
      </dsp:txBody>
      <dsp:txXfrm>
        <a:off x="486508" y="2610697"/>
        <a:ext cx="1107542" cy="1105644"/>
      </dsp:txXfrm>
    </dsp:sp>
    <dsp:sp modelId="{C93F86F4-FC9F-46FB-902D-64F469369F3D}">
      <dsp:nvSpPr>
        <dsp:cNvPr id="0" name=""/>
        <dsp:cNvSpPr/>
      </dsp:nvSpPr>
      <dsp:spPr>
        <a:xfrm rot="12826696">
          <a:off x="1624189" y="1669851"/>
          <a:ext cx="1254749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002C5F-9F3D-4727-BE21-DB66405E41C9}">
      <dsp:nvSpPr>
        <dsp:cNvPr id="0" name=""/>
        <dsp:cNvSpPr/>
      </dsp:nvSpPr>
      <dsp:spPr>
        <a:xfrm>
          <a:off x="839260" y="727846"/>
          <a:ext cx="1561382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Renewable Portfolio Standard</a:t>
          </a:r>
          <a:endParaRPr lang="en-US" sz="1400" kern="1200" dirty="0"/>
        </a:p>
      </dsp:txBody>
      <dsp:txXfrm>
        <a:off x="1067919" y="956833"/>
        <a:ext cx="1104064" cy="1105644"/>
      </dsp:txXfrm>
    </dsp:sp>
    <dsp:sp modelId="{BED67072-EB22-4761-ABD4-939B778F062F}">
      <dsp:nvSpPr>
        <dsp:cNvPr id="0" name=""/>
        <dsp:cNvSpPr/>
      </dsp:nvSpPr>
      <dsp:spPr>
        <a:xfrm rot="15035712">
          <a:off x="2667136" y="636607"/>
          <a:ext cx="1276281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CAD68-3937-4B9D-9CA5-B1BBA574C128}">
      <dsp:nvSpPr>
        <dsp:cNvPr id="0" name=""/>
        <dsp:cNvSpPr/>
      </dsp:nvSpPr>
      <dsp:spPr>
        <a:xfrm>
          <a:off x="2351193" y="-392887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Resource Adequacy</a:t>
          </a:r>
          <a:endParaRPr lang="en-US" sz="1400" kern="1200" dirty="0"/>
        </a:p>
      </dsp:txBody>
      <dsp:txXfrm>
        <a:off x="2580180" y="-163900"/>
        <a:ext cx="1105647" cy="1105644"/>
      </dsp:txXfrm>
    </dsp:sp>
    <dsp:sp modelId="{AAF84D34-76C5-4843-9730-5E02E4435EC0}">
      <dsp:nvSpPr>
        <dsp:cNvPr id="0" name=""/>
        <dsp:cNvSpPr/>
      </dsp:nvSpPr>
      <dsp:spPr>
        <a:xfrm rot="17331843">
          <a:off x="4261242" y="645117"/>
          <a:ext cx="1267744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0D9E4-A5EA-4E0A-A109-538C152447C4}">
      <dsp:nvSpPr>
        <dsp:cNvPr id="0" name=""/>
        <dsp:cNvSpPr/>
      </dsp:nvSpPr>
      <dsp:spPr>
        <a:xfrm>
          <a:off x="4287405" y="-392887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Long Term/Short Term Capacity</a:t>
          </a:r>
          <a:endParaRPr lang="en-US" sz="1400" kern="1200" dirty="0"/>
        </a:p>
      </dsp:txBody>
      <dsp:txXfrm>
        <a:off x="4516392" y="-163900"/>
        <a:ext cx="1105647" cy="1105644"/>
      </dsp:txXfrm>
    </dsp:sp>
    <dsp:sp modelId="{1F436951-79E8-48CF-B5DA-5CDEE6E5E9BA}">
      <dsp:nvSpPr>
        <dsp:cNvPr id="0" name=""/>
        <dsp:cNvSpPr/>
      </dsp:nvSpPr>
      <dsp:spPr>
        <a:xfrm rot="19531011">
          <a:off x="5321323" y="1569369"/>
          <a:ext cx="1148031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C8BED8-81A9-47A6-AEDC-4C7558273A4D}">
      <dsp:nvSpPr>
        <dsp:cNvPr id="0" name=""/>
        <dsp:cNvSpPr/>
      </dsp:nvSpPr>
      <dsp:spPr>
        <a:xfrm>
          <a:off x="5714989" y="762000"/>
          <a:ext cx="1563621" cy="1563618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Greenhouse Gas Emissions</a:t>
          </a:r>
          <a:endParaRPr lang="en-US" sz="1400" kern="1200" dirty="0"/>
        </a:p>
      </dsp:txBody>
      <dsp:txXfrm>
        <a:off x="5943976" y="990987"/>
        <a:ext cx="1105647" cy="1105644"/>
      </dsp:txXfrm>
    </dsp:sp>
    <dsp:sp modelId="{2C1233D1-9025-47B0-8E44-AE6D72F282B3}">
      <dsp:nvSpPr>
        <dsp:cNvPr id="0" name=""/>
        <dsp:cNvSpPr/>
      </dsp:nvSpPr>
      <dsp:spPr>
        <a:xfrm rot="160220">
          <a:off x="5880228" y="3001735"/>
          <a:ext cx="1298676" cy="58070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D3283-BF76-4720-A2A7-1B4CC6727DF3}">
      <dsp:nvSpPr>
        <dsp:cNvPr id="0" name=""/>
        <dsp:cNvSpPr/>
      </dsp:nvSpPr>
      <dsp:spPr>
        <a:xfrm>
          <a:off x="6419952" y="2542019"/>
          <a:ext cx="1562052" cy="1562043"/>
        </a:xfrm>
        <a:prstGeom prst="flowChartConnector">
          <a:avLst/>
        </a:prstGeom>
        <a:solidFill>
          <a:schemeClr val="accent4">
            <a:lumMod val="7500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Demand Response</a:t>
          </a:r>
          <a:endParaRPr lang="en-US" sz="1400" kern="1200" dirty="0"/>
        </a:p>
      </dsp:txBody>
      <dsp:txXfrm>
        <a:off x="6648709" y="2770775"/>
        <a:ext cx="1104538" cy="11045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03AB14-A89F-4DEB-B743-75F310579CE7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9E355D-648A-4526-93B4-266A425FD6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376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56896" y="4928586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914400" y="5715000"/>
            <a:ext cx="1392454" cy="533400"/>
            <a:chOff x="914400" y="5715000"/>
            <a:chExt cx="1392454" cy="533400"/>
          </a:xfrm>
        </p:grpSpPr>
        <p:sp>
          <p:nvSpPr>
            <p:cNvPr id="3" name="Rounded Rectangle 2"/>
            <p:cNvSpPr/>
            <p:nvPr userDrawn="1"/>
          </p:nvSpPr>
          <p:spPr>
            <a:xfrm>
              <a:off x="914400" y="5715000"/>
              <a:ext cx="1392454" cy="533400"/>
            </a:xfrm>
            <a:prstGeom prst="roundRect">
              <a:avLst/>
            </a:prstGeom>
            <a:solidFill>
              <a:schemeClr val="bg1"/>
            </a:solidFill>
            <a:ln w="635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" name="Picture 3" descr="MID LOGO BLUE.bmp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DFE"/>
                </a:clrFrom>
                <a:clrTo>
                  <a:srgbClr val="FFFD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027" y="5788025"/>
              <a:ext cx="1219200" cy="3873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grpSp>
        <p:nvGrpSpPr>
          <p:cNvPr id="2" name="Group 1"/>
          <p:cNvGrpSpPr/>
          <p:nvPr userDrawn="1"/>
        </p:nvGrpSpPr>
        <p:grpSpPr>
          <a:xfrm>
            <a:off x="76200" y="6321425"/>
            <a:ext cx="1247348" cy="460375"/>
            <a:chOff x="124252" y="6266279"/>
            <a:chExt cx="1392454" cy="5334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124252" y="6266279"/>
              <a:ext cx="1392454" cy="533400"/>
            </a:xfrm>
            <a:prstGeom prst="roundRect">
              <a:avLst/>
            </a:prstGeom>
            <a:solidFill>
              <a:schemeClr val="bg1"/>
            </a:solidFill>
            <a:ln w="635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3" descr="MID LOGO BLUE.bmp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DFE"/>
                </a:clrFrom>
                <a:clrTo>
                  <a:srgbClr val="FFFD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757" y="6339304"/>
              <a:ext cx="1219200" cy="3873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7656E7E-35F7-4E62-86D0-2C70586DDD15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C54E2D-7D12-44A0-9AD4-09FC3DE4060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Modesto Irrigation District Integrated Resource Plan Overview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 anchor="b">
            <a:normAutofit/>
          </a:bodyPr>
          <a:lstStyle/>
          <a:p>
            <a:r>
              <a:rPr lang="en-US" dirty="0" smtClean="0"/>
              <a:t>Martin Caballero</a:t>
            </a:r>
          </a:p>
          <a:p>
            <a:r>
              <a:rPr lang="en-US" sz="1800" dirty="0" smtClean="0"/>
              <a:t>Interim Resource Planning &amp; Development Manager</a:t>
            </a:r>
            <a:endParaRPr lang="en-US" sz="180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April 18, 2016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97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dirty="0" smtClean="0"/>
              <a:t>20 Year Plan</a:t>
            </a:r>
          </a:p>
          <a:p>
            <a:r>
              <a:rPr lang="en-US" dirty="0" smtClean="0"/>
              <a:t>Updated Annually</a:t>
            </a:r>
          </a:p>
          <a:p>
            <a:r>
              <a:rPr lang="en-US" dirty="0" smtClean="0"/>
              <a:t>Internal MID Document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Used for Budgeting/Decision-Making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Results are Presented to MID Board of Directors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Integrated Resource Plan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7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208660"/>
              </p:ext>
            </p:extLst>
          </p:nvPr>
        </p:nvGraphicFramePr>
        <p:xfrm>
          <a:off x="228600" y="1295400"/>
          <a:ext cx="8686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Load Forecast Inputs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61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E12F64-B377-454E-AB9D-9FCD66303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E263F7-2796-47D8-BAB4-B9788A955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4B2BC8-4CC5-4F03-8A50-4A39DD22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D67072-EB22-4761-ABD4-939B778F06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BCAD68-3937-4B9D-9CA5-B1BBA574C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F84D34-76C5-4843-9730-5E02E4435E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A0D9E4-A5EA-4E0A-A109-538C15244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MID Resource Plan Inputs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9319281"/>
              </p:ext>
            </p:extLst>
          </p:nvPr>
        </p:nvGraphicFramePr>
        <p:xfrm>
          <a:off x="533400" y="1676400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279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E12F64-B377-454E-AB9D-9FCD663037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E263F7-2796-47D8-BAB4-B9788A9554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4B2BC8-4CC5-4F03-8A50-4A39DD22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3F86F4-FC9F-46FB-902D-64F469369F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002C5F-9F3D-4727-BE21-DB66405E41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D67072-EB22-4761-ABD4-939B778F06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8BCAD68-3937-4B9D-9CA5-B1BBA574C1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F84D34-76C5-4843-9730-5E02E4435E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A0D9E4-A5EA-4E0A-A109-538C152447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436951-79E8-48CF-B5DA-5CDEE6E5E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EC8BED8-81A9-47A6-AEDC-4C7558273A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1233D1-9025-47B0-8E44-AE6D72F282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C0D3283-BF76-4720-A2A7-1B4CC6727D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lvl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 anchor="ctr">
            <a:normAutofit/>
          </a:bodyPr>
          <a:lstStyle/>
          <a:p>
            <a:pPr marL="109728" indent="0" algn="ctr">
              <a:buNone/>
            </a:pPr>
            <a:r>
              <a:rPr lang="en-US" sz="7200" dirty="0" smtClean="0">
                <a:solidFill>
                  <a:schemeClr val="accent1">
                    <a:lumMod val="75000"/>
                  </a:schemeClr>
                </a:solidFill>
              </a:rPr>
              <a:t>Questions?</a:t>
            </a:r>
            <a:endParaRPr lang="en-US" sz="7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26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eef3743-c7b3-4cbe-8837-b6e805be353c">
      <Value>18</Value>
      <Value>6</Value>
      <Value>3</Value>
    </TaxCatchAll>
    <Received_x0020_From xmlns="8eef3743-c7b3-4cbe-8837-b6e805be353c">Modesto Irrigation District</Received_x0020_From>
    <Docket_x0020_Number xmlns="8eef3743-c7b3-4cbe-8837-b6e805be353c">16-OIR-01</Docket_x0020_Number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Z5JXHV6S7NA6-3-103004</_dlc_DocId>
    <_dlc_DocIdUrl xmlns="8eef3743-c7b3-4cbe-8837-b6e805be353c">
      <Url>http://efilingspinternal/_layouts/DocIdRedir.aspx?ID=Z5JXHV6S7NA6-3-103004</Url>
      <Description>Z5JXHV6S7NA6-3-103004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istrict Document" ma:contentTypeID="0x010100287F280369E11847BC4CC07AC3B890C602006896CBF737CA2D41A9FBE2541F875438" ma:contentTypeVersion="80" ma:contentTypeDescription="General MID Content Type" ma:contentTypeScope="" ma:versionID="370512563a002eadd909921c48b07a46">
  <xsd:schema xmlns:xsd="http://www.w3.org/2001/XMLSchema" xmlns:xs="http://www.w3.org/2001/XMLSchema" xmlns:p="http://schemas.microsoft.com/office/2006/metadata/properties" xmlns:ns3="092c120f-bfe3-433e-b3f3-204d9f76b86d" targetNamespace="http://schemas.microsoft.com/office/2006/metadata/properties" ma:root="true" ma:fieldsID="a89ae90c9bca4efd103bd89f35e2e19d" ns3:_="">
    <xsd:import namespace="092c120f-bfe3-433e-b3f3-204d9f76b86d"/>
    <xsd:element name="properties">
      <xsd:complexType>
        <xsd:sequence>
          <xsd:element name="documentManagement">
            <xsd:complexType>
              <xsd:all>
                <xsd:element ref="ns3:Confidentiality" minOccurs="0"/>
                <xsd:element ref="ns3:DMProject" minOccurs="0"/>
                <xsd:element ref="ns3:DMProjectNum" minOccurs="0"/>
                <xsd:element ref="ns3:DMFacility" minOccurs="0"/>
                <xsd:element ref="ns3:DMSection" minOccurs="0"/>
                <xsd:element ref="ns3:DMTownship" minOccurs="0"/>
                <xsd:element ref="ns3:DMRange" minOccurs="0"/>
                <xsd:element ref="ns3:DMMapIndxNum" minOccurs="0"/>
                <xsd:element ref="ns3:DMLateral" minOccurs="0"/>
                <xsd:element ref="ns3:DMMapGridSeq" minOccurs="0"/>
                <xsd:element ref="ns3:DMMIDAPN" minOccurs="0"/>
                <xsd:element ref="ns3:DMVaultNumber" minOccurs="0"/>
                <xsd:element ref="ns3:DMResolutionNum" minOccurs="0"/>
                <xsd:element ref="ns3:DMFilingDate" minOccurs="0"/>
                <xsd:element ref="ns3:DMParties" minOccurs="0"/>
                <xsd:element ref="ns3:DMClientName" minOccurs="0"/>
                <xsd:element ref="ns3:DMMatterName" minOccurs="0"/>
                <xsd:element ref="ns3:DMSubmatterID" minOccurs="0"/>
                <xsd:element ref="ns3:TaxCatchAllLabel" minOccurs="0"/>
                <xsd:element ref="ns3:c8cd0bfcce1d409fa672870e386223aa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2c120f-bfe3-433e-b3f3-204d9f76b86d" elementFormDefault="qualified">
    <xsd:import namespace="http://schemas.microsoft.com/office/2006/documentManagement/types"/>
    <xsd:import namespace="http://schemas.microsoft.com/office/infopath/2007/PartnerControls"/>
    <xsd:element name="Confidentiality" ma:index="4" nillable="true" ma:displayName="Confidentiality" ma:format="Dropdown" ma:internalName="Confidentiality">
      <xsd:simpleType>
        <xsd:restriction base="dms:Choice">
          <xsd:enumeration value="Public"/>
          <xsd:enumeration value="Restricted"/>
          <xsd:enumeration value="CIP Confidential"/>
        </xsd:restriction>
      </xsd:simpleType>
    </xsd:element>
    <xsd:element name="DMProject" ma:index="5" nillable="true" ma:displayName="Project Name" ma:default="" ma:description="Project Name" ma:internalName="DMProject" ma:readOnly="false">
      <xsd:simpleType>
        <xsd:restriction base="dms:Text"/>
      </xsd:simpleType>
    </xsd:element>
    <xsd:element name="DMProjectNum" ma:index="6" nillable="true" ma:displayName="Project Number" ma:internalName="DMProjectNum">
      <xsd:simpleType>
        <xsd:restriction base="dms:Text">
          <xsd:maxLength value="255"/>
        </xsd:restriction>
      </xsd:simpleType>
    </xsd:element>
    <xsd:element name="DMFacility" ma:index="7" nillable="true" ma:displayName="Facility" ma:default="" ma:description="MID Facility" ma:internalName="DMFacility" ma:readOnly="false">
      <xsd:simpleType>
        <xsd:restriction base="dms:Text"/>
      </xsd:simpleType>
    </xsd:element>
    <xsd:element name="DMSection" ma:index="8" nillable="true" ma:displayName="Section" ma:default="" ma:description="Location - Section" ma:internalName="DMSection" ma:readOnly="false">
      <xsd:simpleType>
        <xsd:restriction base="dms:Text"/>
      </xsd:simpleType>
    </xsd:element>
    <xsd:element name="DMTownship" ma:index="9" nillable="true" ma:displayName="Township" ma:default="" ma:description="Location - Township" ma:internalName="DMTownship" ma:readOnly="false">
      <xsd:simpleType>
        <xsd:restriction base="dms:Text"/>
      </xsd:simpleType>
    </xsd:element>
    <xsd:element name="DMRange" ma:index="10" nillable="true" ma:displayName="Range" ma:default="" ma:description="Location - Range" ma:internalName="DMRange" ma:readOnly="false">
      <xsd:simpleType>
        <xsd:restriction base="dms:Text"/>
      </xsd:simpleType>
    </xsd:element>
    <xsd:element name="DMMapIndxNum" ma:index="11" nillable="true" ma:displayName="Map Index Number" ma:default="" ma:description="Location - Map Index Number" ma:internalName="DMMapIndxNum" ma:readOnly="false">
      <xsd:simpleType>
        <xsd:restriction base="dms:Text"/>
      </xsd:simpleType>
    </xsd:element>
    <xsd:element name="DMLateral" ma:index="12" nillable="true" ma:displayName="Lateral" ma:default="" ma:description="Location - Lateral" ma:internalName="DMLateral" ma:readOnly="false">
      <xsd:simpleType>
        <xsd:restriction base="dms:Text"/>
      </xsd:simpleType>
    </xsd:element>
    <xsd:element name="DMMapGridSeq" ma:index="13" nillable="true" ma:displayName="Map Grid Sequence" ma:default="" ma:description="Location - Map Grid Sequence" ma:internalName="DMMapGridSeq" ma:readOnly="false">
      <xsd:simpleType>
        <xsd:restriction base="dms:Text"/>
      </xsd:simpleType>
    </xsd:element>
    <xsd:element name="DMMIDAPN" ma:index="14" nillable="true" ma:displayName="APN" ma:default="" ma:description="Location - APN" ma:internalName="DMMIDAPN" ma:readOnly="false">
      <xsd:simpleType>
        <xsd:restriction base="dms:Text"/>
      </xsd:simpleType>
    </xsd:element>
    <xsd:element name="DMVaultNumber" ma:index="15" nillable="true" ma:displayName="Vault Number" ma:default="" ma:internalName="DMVaultNumber" ma:readOnly="false">
      <xsd:simpleType>
        <xsd:restriction base="dms:Text"/>
      </xsd:simpleType>
    </xsd:element>
    <xsd:element name="DMResolutionNum" ma:index="16" nillable="true" ma:displayName="Resolution Num" ma:default="" ma:description="Board Resolution Number" ma:internalName="DMResolutionNum" ma:readOnly="false">
      <xsd:simpleType>
        <xsd:restriction base="dms:Text"/>
      </xsd:simpleType>
    </xsd:element>
    <xsd:element name="DMFilingDate" ma:index="17" nillable="true" ma:displayName="Filing Date" ma:default="" ma:description="Board Filing Date" ma:internalName="DMFilingDate" ma:readOnly="false">
      <xsd:simpleType>
        <xsd:restriction base="dms:DateTime"/>
      </xsd:simpleType>
    </xsd:element>
    <xsd:element name="DMParties" ma:index="18" nillable="true" ma:displayName="Parties" ma:default="" ma:description="Board - Parties" ma:internalName="DMParties" ma:readOnly="false">
      <xsd:simpleType>
        <xsd:restriction base="dms:Text"/>
      </xsd:simpleType>
    </xsd:element>
    <xsd:element name="DMClientName" ma:index="19" nillable="true" ma:displayName="Client Name" ma:default="" ma:description="Legal - Client Name" ma:internalName="DMClientName" ma:readOnly="false">
      <xsd:simpleType>
        <xsd:restriction base="dms:Text"/>
      </xsd:simpleType>
    </xsd:element>
    <xsd:element name="DMMatterName" ma:index="20" nillable="true" ma:displayName="Matter Name" ma:default="" ma:description="Legal - Matter" ma:internalName="DMMatterName" ma:readOnly="false">
      <xsd:simpleType>
        <xsd:restriction base="dms:Text"/>
      </xsd:simpleType>
    </xsd:element>
    <xsd:element name="DMSubmatterID" ma:index="21" nillable="true" ma:displayName="Submatter ID" ma:description="Legal - Submatter" ma:internalName="DMSubmatterID">
      <xsd:simpleType>
        <xsd:restriction base="dms:Text">
          <xsd:maxLength value="255"/>
        </xsd:restriction>
      </xsd:simpleType>
    </xsd:element>
    <xsd:element name="TaxCatchAllLabel" ma:index="25" nillable="true" ma:displayName="Taxonomy Catch All Column1" ma:hidden="true" ma:list="{5ed930fa-c50e-46c7-ae04-29772e38333a}" ma:internalName="TaxCatchAllLabel" ma:readOnly="true" ma:showField="CatchAllDataLabel" ma:web="b1d04f89-1eba-4387-b404-48bd2b3db0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c8cd0bfcce1d409fa672870e386223aa" ma:index="28" nillable="true" ma:taxonomy="true" ma:internalName="c8cd0bfcce1d409fa672870e386223aa" ma:taxonomyFieldName="MIDDepartmentID" ma:displayName="Department ID" ma:default="" ma:fieldId="{c8cd0bfc-ce1d-409f-a672-870e386223aa}" ma:sspId="8b27fa2a-3032-4656-bf94-66d3a5cc9811" ma:termSetId="27471459-a1bb-46b4-a72c-f55ba805280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30" nillable="true" ma:displayName="Taxonomy Catch All Column" ma:hidden="true" ma:list="{5ed930fa-c50e-46c7-ae04-29772e38333a}" ma:internalName="TaxCatchAll" ma:showField="CatchAllData" ma:web="b1d04f89-1eba-4387-b404-48bd2b3db0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" ma:displayName="Author"/>
        <xsd:element ref="dcterms:created" minOccurs="0" maxOccurs="1"/>
        <xsd:element ref="dc:identifier" minOccurs="0" maxOccurs="1"/>
        <xsd:element name="contentType" minOccurs="0" maxOccurs="1" type="xsd:string" ma:index="27" ma:displayName="Content Type"/>
        <xsd:element ref="dc:title" minOccurs="0" maxOccurs="1" ma:index="1" ma:displayName="Title"/>
        <xsd:element ref="dc:subject" minOccurs="0" maxOccurs="1"/>
        <xsd:element ref="dc:description" minOccurs="0" maxOccurs="1" ma:index="22" ma:displayName="Comments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C0C471-AD87-424C-A9B6-6FADD4A9C20A}"/>
</file>

<file path=customXml/itemProps2.xml><?xml version="1.0" encoding="utf-8"?>
<ds:datastoreItem xmlns:ds="http://schemas.openxmlformats.org/officeDocument/2006/customXml" ds:itemID="{8822B05F-911A-45DA-917D-31F9813AC15A}"/>
</file>

<file path=customXml/itemProps3.xml><?xml version="1.0" encoding="utf-8"?>
<ds:datastoreItem xmlns:ds="http://schemas.openxmlformats.org/officeDocument/2006/customXml" ds:itemID="{C60BB847-F791-41A1-A664-8C8605CE3128}"/>
</file>

<file path=customXml/itemProps4.xml><?xml version="1.0" encoding="utf-8"?>
<ds:datastoreItem xmlns:ds="http://schemas.openxmlformats.org/officeDocument/2006/customXml" ds:itemID="{10E845C6-8896-4811-B147-E39FB262E5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92c120f-bfe3-433e-b3f3-204d9f76b8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5.xml><?xml version="1.0" encoding="utf-8"?>
<ds:datastoreItem xmlns:ds="http://schemas.openxmlformats.org/officeDocument/2006/customXml" ds:itemID="{B4C4B406-E36B-4811-BB94-8356E114C23D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231</TotalTime>
  <Words>80</Words>
  <Application>Microsoft Office PowerPoint</Application>
  <PresentationFormat>On-screen Show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Modesto Irrigation District Integrated Resource Plan Overview</vt:lpstr>
      <vt:lpstr>MID Integrated Resource Plan</vt:lpstr>
      <vt:lpstr>MID Load Forecast Inputs</vt:lpstr>
      <vt:lpstr>MID Resource Plan Inputs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Modesto Irrigation District's IRP presentation, IRP workshop, 4-18-16</dc:title>
  <dc:creator>Gerry Stillwagon</dc:creator>
  <cp:lastModifiedBy>MartinC</cp:lastModifiedBy>
  <cp:revision>26</cp:revision>
  <cp:lastPrinted>2016-04-13T21:15:06Z</cp:lastPrinted>
  <dcterms:created xsi:type="dcterms:W3CDTF">2016-04-11T15:05:24Z</dcterms:created>
  <dcterms:modified xsi:type="dcterms:W3CDTF">2016-04-15T14:14:18Z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MIDDepartmentID">
    <vt:lpwstr/>
  </property>
  <property fmtid="{D5CDD505-2E9C-101B-9397-08002B2CF9AE}" pid="4" name="_dlc_DocIdItemGuid">
    <vt:lpwstr>7cd9aebc-9586-4b44-9285-4477c83d5a91</vt:lpwstr>
  </property>
  <property fmtid="{D5CDD505-2E9C-101B-9397-08002B2CF9AE}" pid="5" name="Subject_x0020_Areas">
    <vt:lpwstr/>
  </property>
  <property fmtid="{D5CDD505-2E9C-101B-9397-08002B2CF9AE}" pid="6" name="_CopySource">
    <vt:lpwstr>http://efilingspinternal/PendingDocuments/16-OIR-01/20160415T122519_Modesto_Irrigation_District's_IRP_presentation_IRP_workshop_418.pptx</vt:lpwstr>
  </property>
  <property fmtid="{D5CDD505-2E9C-101B-9397-08002B2CF9AE}" pid="7" name="Subject Areas">
    <vt:lpwstr/>
  </property>
  <property fmtid="{D5CDD505-2E9C-101B-9397-08002B2CF9AE}" pid="8" name="Submission Type">
    <vt:lpwstr>6;#Document|6786e4f6-aafd-416d-a977-1b2d5f456edf</vt:lpwstr>
  </property>
  <property fmtid="{D5CDD505-2E9C-101B-9397-08002B2CF9AE}" pid="9" name="Submitter Role">
    <vt:lpwstr>18;#Public Agency|5e9efa52-72c2-4b4c-ad77-d864509888ed</vt:lpwstr>
  </property>
  <property fmtid="{D5CDD505-2E9C-101B-9397-08002B2CF9AE}" pid="10" name="Order">
    <vt:r8>1271600</vt:r8>
  </property>
  <property fmtid="{D5CDD505-2E9C-101B-9397-08002B2CF9AE}" pid="11" name="Document Type">
    <vt:lpwstr>3;#Document|f3c81208-9d0f-49cc-afc5-e227f36ec0e7</vt:lpwstr>
  </property>
  <property fmtid="{D5CDD505-2E9C-101B-9397-08002B2CF9AE}" pid="12" name="xd_ProgID">
    <vt:lpwstr/>
  </property>
  <property fmtid="{D5CDD505-2E9C-101B-9397-08002B2CF9AE}" pid="13" name="_SourceUrl">
    <vt:lpwstr/>
  </property>
  <property fmtid="{D5CDD505-2E9C-101B-9397-08002B2CF9AE}" pid="14" name="_SharedFileIndex">
    <vt:lpwstr/>
  </property>
  <property fmtid="{D5CDD505-2E9C-101B-9397-08002B2CF9AE}" pid="15" name="TemplateUrl">
    <vt:lpwstr/>
  </property>
</Properties>
</file>