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slideLayouts/slideLayout1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0" r:id="rId5"/>
    <p:sldMasterId id="2147483671" r:id="rId6"/>
    <p:sldMasterId id="2147483682" r:id="rId7"/>
    <p:sldMasterId id="2147483678" r:id="rId8"/>
    <p:sldMasterId id="2147483679" r:id="rId9"/>
  </p:sldMasterIdLst>
  <p:notesMasterIdLst>
    <p:notesMasterId r:id="rId15"/>
  </p:notesMasterIdLst>
  <p:handoutMasterIdLst>
    <p:handoutMasterId r:id="rId16"/>
  </p:handoutMasterIdLst>
  <p:sldIdLst>
    <p:sldId id="276" r:id="rId10"/>
    <p:sldId id="270" r:id="rId11"/>
    <p:sldId id="290" r:id="rId12"/>
    <p:sldId id="288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18" autoAdjust="0"/>
    <p:restoredTop sz="73054"/>
  </p:normalViewPr>
  <p:slideViewPr>
    <p:cSldViewPr snapToGrid="0" snapToObjects="1">
      <p:cViewPr varScale="1">
        <p:scale>
          <a:sx n="67" d="100"/>
          <a:sy n="67" d="100"/>
        </p:scale>
        <p:origin x="4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32" d="100"/>
          <a:sy n="132" d="100"/>
        </p:scale>
        <p:origin x="1816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4/7/2020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: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8FD6-7F64-5E4C-97B1-FE11FAAD89FA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15165"/>
            <a:ext cx="1287483" cy="113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4/7/2020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4/7/2020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4/7/2020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4/7/2020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4/7/2020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4/7/2020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C8CC8-7D7E-0A4B-9437-745D5071E9C2}" type="datetime1">
              <a:rPr lang="en-US" smtClean="0"/>
              <a:t>4/7/2020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6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4/7/2020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nergy.ca.gov/sites/default/files/2020-03/2020-04-08_Agenda_ADA.pdf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PublicAdvisor@energy.ca.gov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3359" y="1958308"/>
            <a:ext cx="10411968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+mj-lt"/>
                <a:cs typeface="+mj-lt"/>
              </a:rPr>
              <a:t>California Energy Commission</a:t>
            </a:r>
            <a:br>
              <a:rPr lang="en-US" dirty="0">
                <a:ea typeface="+mj-lt"/>
                <a:cs typeface="+mj-lt"/>
              </a:rPr>
            </a:br>
            <a:r>
              <a:rPr lang="en-US" dirty="0">
                <a:ea typeface="+mj-lt"/>
                <a:cs typeface="+mj-lt"/>
              </a:rPr>
              <a:t>Business Meeting</a:t>
            </a:r>
            <a:br>
              <a:rPr lang="en-US" dirty="0">
                <a:ea typeface="+mj-lt"/>
                <a:cs typeface="+mj-lt"/>
              </a:rPr>
            </a:br>
            <a:r>
              <a:rPr lang="en-US" dirty="0">
                <a:ea typeface="+mj-lt"/>
                <a:cs typeface="+mj-lt"/>
              </a:rPr>
              <a:t>April 8, 2020</a:t>
            </a:r>
            <a:br>
              <a:rPr lang="en-US" dirty="0">
                <a:ea typeface="+mj-lt"/>
                <a:cs typeface="+mj-lt"/>
              </a:rPr>
            </a:br>
            <a:r>
              <a:rPr lang="en-US" dirty="0"/>
              <a:t>10:00 am</a:t>
            </a:r>
          </a:p>
        </p:txBody>
      </p:sp>
    </p:spTree>
    <p:extLst>
      <p:ext uri="{BB962C8B-B14F-4D97-AF65-F5344CB8AC3E}">
        <p14:creationId xmlns:p14="http://schemas.microsoft.com/office/powerpoint/2010/main" val="212299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Pledge of Allegiance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cs typeface="Arial"/>
            </a:endParaRPr>
          </a:p>
          <a:p>
            <a:pPr marL="0" indent="0" algn="ctr">
              <a:buNone/>
            </a:pPr>
            <a:endParaRPr lang="en-US" b="1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 dirty="0"/>
          </a:p>
        </p:txBody>
      </p:sp>
      <p:pic>
        <p:nvPicPr>
          <p:cNvPr id="4" name="Picture 5" descr="Pledge of Allegiance.jpg">
            <a:extLst>
              <a:ext uri="{FF2B5EF4-FFF2-40B4-BE49-F238E27FC236}">
                <a16:creationId xmlns:a16="http://schemas.microsoft.com/office/drawing/2014/main" id="{E963DB8F-11E8-41FF-81A2-0A37CCEFB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973" y="1163013"/>
            <a:ext cx="5177051" cy="555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586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Moment of Silence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cs typeface="Arial"/>
            </a:endParaRPr>
          </a:p>
          <a:p>
            <a:pPr marL="0" indent="0" algn="ctr">
              <a:buNone/>
            </a:pPr>
            <a:endParaRPr lang="en-US" b="1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D52564-44EB-45D7-8CFC-0B20E965ABBE}"/>
              </a:ext>
            </a:extLst>
          </p:cNvPr>
          <p:cNvSpPr txBox="1"/>
          <p:nvPr/>
        </p:nvSpPr>
        <p:spPr>
          <a:xfrm>
            <a:off x="1562100" y="2200275"/>
            <a:ext cx="9620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In honor of the Victims of COVID-19</a:t>
            </a:r>
          </a:p>
        </p:txBody>
      </p:sp>
    </p:spTree>
    <p:extLst>
      <p:ext uri="{BB962C8B-B14F-4D97-AF65-F5344CB8AC3E}">
        <p14:creationId xmlns:p14="http://schemas.microsoft.com/office/powerpoint/2010/main" val="1839008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Compliance with Exec Orders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457200" lvl="1" indent="0">
              <a:buNone/>
            </a:pPr>
            <a:r>
              <a:rPr lang="en-US" dirty="0">
                <a:ea typeface="+mn-lt"/>
                <a:cs typeface="+mn-lt"/>
              </a:rPr>
              <a:t>Today’s April 8, 2020 Business Meeting is being held remotely, consistent with </a:t>
            </a:r>
            <a:r>
              <a:rPr lang="en-US" b="1" dirty="0">
                <a:ea typeface="+mn-lt"/>
                <a:cs typeface="+mn-lt"/>
              </a:rPr>
              <a:t>Executive Orders N-25-20 and N-29-20</a:t>
            </a:r>
            <a:r>
              <a:rPr lang="en-US" dirty="0">
                <a:ea typeface="+mn-lt"/>
                <a:cs typeface="+mn-lt"/>
              </a:rPr>
              <a:t> and the recommendations from </a:t>
            </a:r>
            <a:r>
              <a:rPr lang="en-US" b="1" dirty="0">
                <a:ea typeface="+mn-lt"/>
                <a:cs typeface="+mn-lt"/>
              </a:rPr>
              <a:t>California Department of Public Health</a:t>
            </a:r>
            <a:r>
              <a:rPr lang="en-US" dirty="0">
                <a:ea typeface="+mn-lt"/>
                <a:cs typeface="+mn-lt"/>
              </a:rPr>
              <a:t> to encourage social distancing in order to slow the spread of COVID-19. </a:t>
            </a:r>
          </a:p>
          <a:p>
            <a:pPr marL="457200" lvl="1" indent="0">
              <a:buNone/>
            </a:pPr>
            <a:r>
              <a:rPr lang="en-US" dirty="0">
                <a:ea typeface="+mn-lt"/>
                <a:cs typeface="+mn-lt"/>
              </a:rPr>
              <a:t>The public may participate and/or observe the meeting consistent with the direction in these Executive Orders. </a:t>
            </a:r>
            <a:endParaRPr lang="en-US" dirty="0"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cs typeface="Arial"/>
              </a:rPr>
              <a:t>Instructions for remote participation can be found in the notice for this meeting and as set forth on the agenda posted to the </a:t>
            </a:r>
            <a:r>
              <a:rPr lang="en-US" b="1" dirty="0">
                <a:cs typeface="Arial"/>
              </a:rPr>
              <a:t>CEC website link for Business Meetings found at</a:t>
            </a:r>
            <a:r>
              <a:rPr lang="en-US" dirty="0">
                <a:cs typeface="Arial"/>
              </a:rPr>
              <a:t> </a:t>
            </a:r>
            <a:r>
              <a:rPr lang="en-US" dirty="0">
                <a:ea typeface="+mn-lt"/>
                <a:cs typeface="+mn-lt"/>
                <a:hlinkClick r:id="rId2"/>
              </a:rPr>
              <a:t>https://www.energy.ca.gov/sites/default/files/2020-03/2020-04-08_Agenda_ADA.pdf</a:t>
            </a:r>
            <a:endParaRPr lang="en-US" dirty="0"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502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Comment Instructions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18550"/>
            <a:ext cx="5181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1"/>
            <a:r>
              <a:rPr lang="en-US" sz="2000" dirty="0">
                <a:ea typeface="+mn-lt"/>
                <a:cs typeface="+mn-lt"/>
              </a:rPr>
              <a:t>Pursuant to </a:t>
            </a:r>
            <a:r>
              <a:rPr lang="en-US" sz="2000" b="1" dirty="0">
                <a:ea typeface="+mn-lt"/>
                <a:cs typeface="+mn-lt"/>
              </a:rPr>
              <a:t>California Code of Regulations Title 20 § 1104(e)</a:t>
            </a:r>
            <a:r>
              <a:rPr lang="en-US" sz="2000" dirty="0">
                <a:ea typeface="+mn-lt"/>
                <a:cs typeface="+mn-lt"/>
              </a:rPr>
              <a:t>, any person may make oral comment on any agenda item. </a:t>
            </a:r>
          </a:p>
          <a:p>
            <a:pPr lvl="1"/>
            <a:r>
              <a:rPr lang="en-US" sz="2000" dirty="0">
                <a:ea typeface="+mn-lt"/>
                <a:cs typeface="+mn-lt"/>
              </a:rPr>
              <a:t>To ensure the orderly conduct of business, such comments will be limited to three minutes per person as to each item listed on the agenda that will be voted on today. </a:t>
            </a:r>
            <a:endParaRPr lang="en-US" sz="2000" dirty="0">
              <a:cs typeface="Arial"/>
            </a:endParaRPr>
          </a:p>
          <a:p>
            <a:pPr lvl="1"/>
            <a:r>
              <a:rPr lang="en-US" sz="2000" dirty="0">
                <a:ea typeface="+mn-lt"/>
                <a:cs typeface="+mn-lt"/>
              </a:rPr>
              <a:t>Any person wishing to comment on information items or reports (non-voting items) shall reserve their comment for the general public comment portion of the meeting agenda and shall have three minutes total to provide remaining comments.</a:t>
            </a:r>
            <a:endParaRPr lang="en-US" sz="2000" dirty="0"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07177"/>
            <a:ext cx="5505450" cy="532118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lvl="1" indent="0">
              <a:buNone/>
            </a:pPr>
            <a:r>
              <a:rPr lang="en" sz="1700" b="1" dirty="0">
                <a:cs typeface="Arial"/>
              </a:rPr>
              <a:t>Two ways to provide comments today:</a:t>
            </a:r>
            <a:endParaRPr lang="en-US" sz="1700" dirty="0">
              <a:cs typeface="Arial"/>
            </a:endParaRPr>
          </a:p>
          <a:p>
            <a:pPr marL="800100" lvl="1" indent="-342900">
              <a:buAutoNum type="arabicParenR"/>
            </a:pPr>
            <a:r>
              <a:rPr lang="en" sz="1700" b="1" dirty="0">
                <a:cs typeface="Arial"/>
              </a:rPr>
              <a:t>Email</a:t>
            </a:r>
            <a:r>
              <a:rPr lang="en" sz="1700" dirty="0">
                <a:cs typeface="Arial"/>
              </a:rPr>
              <a:t> concise comments with main points to </a:t>
            </a:r>
            <a:r>
              <a:rPr lang="en" sz="1700" dirty="0">
                <a:cs typeface="Arial"/>
                <a:hlinkClick r:id="rId2"/>
              </a:rPr>
              <a:t>PublicAdvisor@energy.ca.gov</a:t>
            </a:r>
            <a:r>
              <a:rPr lang="en" sz="1700" dirty="0">
                <a:cs typeface="Arial"/>
              </a:rPr>
              <a:t> to have the CEC's Public Advisor verbally relate the comments during the meeting.</a:t>
            </a:r>
            <a:endParaRPr lang="en-US" sz="1700" dirty="0">
              <a:cs typeface="Arial"/>
            </a:endParaRPr>
          </a:p>
          <a:p>
            <a:pPr marL="457200" lvl="1" indent="0">
              <a:buNone/>
            </a:pPr>
            <a:r>
              <a:rPr lang="en-US" sz="1700" b="1" dirty="0">
                <a:cs typeface="Arial"/>
              </a:rPr>
              <a:t>OR</a:t>
            </a:r>
            <a:endParaRPr lang="en" sz="1700" b="1" dirty="0">
              <a:cs typeface="Arial"/>
            </a:endParaRPr>
          </a:p>
          <a:p>
            <a:pPr marL="800100" lvl="1" indent="-342900">
              <a:buAutoNum type="arabicParenR" startAt="2"/>
            </a:pPr>
            <a:r>
              <a:rPr lang="en" sz="1700" b="1" dirty="0">
                <a:cs typeface="Arial"/>
              </a:rPr>
              <a:t>Call</a:t>
            </a:r>
            <a:r>
              <a:rPr lang="en" sz="1700" dirty="0">
                <a:cs typeface="Arial"/>
              </a:rPr>
              <a:t> 1</a:t>
            </a:r>
            <a:r>
              <a:rPr lang="en-US" sz="1700" dirty="0">
                <a:cs typeface="Arial"/>
              </a:rPr>
              <a:t>-888-823-5065. Passcode: "business  </a:t>
            </a:r>
          </a:p>
          <a:p>
            <a:pPr marL="457200" lvl="1" indent="0">
              <a:buNone/>
            </a:pPr>
            <a:r>
              <a:rPr lang="en-US" sz="1700" dirty="0">
                <a:cs typeface="Arial"/>
              </a:rPr>
              <a:t>      meeting”.</a:t>
            </a:r>
          </a:p>
          <a:p>
            <a:pPr marL="1257300" lvl="2" indent="-457200">
              <a:buAutoNum type="arabicParenR"/>
            </a:pPr>
            <a:r>
              <a:rPr lang="en-US" sz="1700" dirty="0">
                <a:cs typeface="Arial"/>
              </a:rPr>
              <a:t>Provide </a:t>
            </a:r>
            <a:r>
              <a:rPr lang="en-US" sz="1700" u="sng" dirty="0">
                <a:cs typeface="Arial"/>
              </a:rPr>
              <a:t>name</a:t>
            </a:r>
            <a:r>
              <a:rPr lang="en-US" sz="1700" dirty="0">
                <a:cs typeface="Arial"/>
              </a:rPr>
              <a:t>, </a:t>
            </a:r>
            <a:r>
              <a:rPr lang="en-US" sz="1700" u="sng" dirty="0">
                <a:cs typeface="Arial"/>
              </a:rPr>
              <a:t>organization</a:t>
            </a:r>
            <a:r>
              <a:rPr lang="en-US" sz="1700" dirty="0">
                <a:cs typeface="Arial"/>
              </a:rPr>
              <a:t> and </a:t>
            </a:r>
            <a:r>
              <a:rPr lang="en-US" sz="1700" u="sng" dirty="0">
                <a:cs typeface="Arial"/>
              </a:rPr>
              <a:t>item number</a:t>
            </a:r>
            <a:r>
              <a:rPr lang="en-US" sz="1700" dirty="0">
                <a:cs typeface="Arial"/>
              </a:rPr>
              <a:t> to Operator.</a:t>
            </a:r>
          </a:p>
          <a:p>
            <a:pPr marL="1257300" lvl="2" indent="-457200">
              <a:buAutoNum type="arabicParenR"/>
            </a:pPr>
            <a:r>
              <a:rPr lang="en" sz="1700" dirty="0">
                <a:cs typeface="Arial"/>
              </a:rPr>
              <a:t>Inform Operator if you </a:t>
            </a:r>
            <a:r>
              <a:rPr lang="en-US" sz="1700" dirty="0">
                <a:cs typeface="Arial"/>
              </a:rPr>
              <a:t>represent</a:t>
            </a:r>
            <a:r>
              <a:rPr lang="en" sz="1700" dirty="0">
                <a:cs typeface="Arial"/>
              </a:rPr>
              <a:t>: </a:t>
            </a:r>
            <a:r>
              <a:rPr lang="en-US" sz="1700" dirty="0">
                <a:cs typeface="Arial"/>
              </a:rPr>
              <a:t>federal or state</a:t>
            </a:r>
            <a:r>
              <a:rPr lang="en" sz="1700" dirty="0">
                <a:cs typeface="Arial"/>
              </a:rPr>
              <a:t> legislature; </a:t>
            </a:r>
            <a:r>
              <a:rPr lang="en-US" sz="1700" dirty="0">
                <a:cs typeface="Arial"/>
              </a:rPr>
              <a:t>tribal nation or </a:t>
            </a:r>
            <a:r>
              <a:rPr lang="en" sz="1700" dirty="0">
                <a:cs typeface="Arial"/>
              </a:rPr>
              <a:t>California tribal government; </a:t>
            </a:r>
            <a:r>
              <a:rPr lang="en-US" sz="1700" dirty="0">
                <a:cs typeface="Arial"/>
              </a:rPr>
              <a:t>state agency;</a:t>
            </a:r>
            <a:r>
              <a:rPr lang="en" sz="1700" dirty="0">
                <a:cs typeface="Arial"/>
              </a:rPr>
              <a:t> or </a:t>
            </a:r>
            <a:r>
              <a:rPr lang="en-US" sz="1700" dirty="0">
                <a:cs typeface="Arial"/>
              </a:rPr>
              <a:t>county/city government</a:t>
            </a:r>
            <a:r>
              <a:rPr lang="en" sz="1700" dirty="0">
                <a:cs typeface="Arial"/>
              </a:rPr>
              <a:t>. We'll prioritize you in que. </a:t>
            </a:r>
            <a:endParaRPr lang="en-US" sz="1700" dirty="0">
              <a:cs typeface="Arial"/>
            </a:endParaRPr>
          </a:p>
          <a:p>
            <a:pPr marL="1257300" lvl="2" indent="-457200">
              <a:buAutoNum type="arabicParenR"/>
            </a:pPr>
            <a:r>
              <a:rPr lang="en" sz="1700" u="sng" dirty="0">
                <a:cs typeface="Arial"/>
              </a:rPr>
              <a:t>After you are unmuted</a:t>
            </a:r>
            <a:r>
              <a:rPr lang="en" sz="1700" dirty="0">
                <a:cs typeface="Arial"/>
              </a:rPr>
              <a:t>, spell your first and last name. </a:t>
            </a:r>
            <a:endParaRPr lang="en-US" sz="1700" dirty="0">
              <a:cs typeface="Arial"/>
            </a:endParaRPr>
          </a:p>
          <a:p>
            <a:pPr marL="1257300" lvl="2" indent="-457200">
              <a:buAutoNum type="arabicParenR"/>
            </a:pPr>
            <a:r>
              <a:rPr lang="en-US" sz="1700" dirty="0">
                <a:cs typeface="Arial"/>
              </a:rPr>
              <a:t>Do not use speaker phone when talking.</a:t>
            </a:r>
            <a:r>
              <a:rPr lang="en" sz="1700" dirty="0">
                <a:cs typeface="Arial"/>
              </a:rPr>
              <a:t>  </a:t>
            </a:r>
            <a:endParaRPr lang="en-US" sz="1700" dirty="0">
              <a:cs typeface="Arial"/>
            </a:endParaRPr>
          </a:p>
          <a:p>
            <a:pPr marL="1257300" lvl="2" indent="-457200">
              <a:buAutoNum type="arabicParenR"/>
            </a:pPr>
            <a:r>
              <a:rPr lang="en" sz="1700" dirty="0">
                <a:cs typeface="Arial"/>
              </a:rPr>
              <a:t>Mute WebEx while calling </a:t>
            </a:r>
            <a:r>
              <a:rPr lang="en-US" sz="1700" dirty="0">
                <a:cs typeface="Arial"/>
              </a:rPr>
              <a:t>to comment</a:t>
            </a:r>
            <a:r>
              <a:rPr lang="en" sz="1700" dirty="0">
                <a:cs typeface="Arial"/>
              </a:rPr>
              <a:t>.</a:t>
            </a:r>
            <a:endParaRPr lang="en-US" sz="1700" dirty="0">
              <a:ea typeface="+mn-lt"/>
              <a:cs typeface="+mn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178590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B8AAD638-0C9A-074A-A1F5-9C25FAF37ABD}"/>
    </a:ext>
  </a:extLst>
</a:theme>
</file>

<file path=ppt/theme/theme2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3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4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5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6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D76D956543654F9FA810507B908F89" ma:contentTypeVersion="0" ma:contentTypeDescription="Create a new document." ma:contentTypeScope="" ma:versionID="5cc4e716136e53dd02dca22e98dc7506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967b7be50301903c78f9c39c6fd9a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6CA0D6-7EDB-4F48-8D54-D8B248BA1F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6E627A7-8879-4DD6-ADF6-8C4F6EE8B27F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elements/1.1/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380</TotalTime>
  <Words>108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Arial Black</vt:lpstr>
      <vt:lpstr>Calibri</vt:lpstr>
      <vt:lpstr>Title</vt:lpstr>
      <vt:lpstr>Title/Section</vt:lpstr>
      <vt:lpstr>Content</vt:lpstr>
      <vt:lpstr>Content: blank background</vt:lpstr>
      <vt:lpstr>Blank: Black</vt:lpstr>
      <vt:lpstr>Blank: White</vt:lpstr>
      <vt:lpstr>California Energy Commission Business Meeting April 8, 2020 10:00 am</vt:lpstr>
      <vt:lpstr>Pledge of Allegiance</vt:lpstr>
      <vt:lpstr>Moment of Silence</vt:lpstr>
      <vt:lpstr>Compliance with Exec Orders</vt:lpstr>
      <vt:lpstr>Public Comment Instructions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Gallardo, Noemi@Energy</cp:lastModifiedBy>
  <cp:revision>260</cp:revision>
  <cp:lastPrinted>2019-12-11T23:19:58Z</cp:lastPrinted>
  <dcterms:created xsi:type="dcterms:W3CDTF">2020-03-06T19:07:21Z</dcterms:created>
  <dcterms:modified xsi:type="dcterms:W3CDTF">2020-04-07T21:56:35Z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0x010100C0D76D956543654F9FA810507B908F89</vt:lpwstr>
  </property>
</Properties>
</file>