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4.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5.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 id="2147483697" r:id="rId5"/>
    <p:sldMasterId id="2147483699" r:id="rId6"/>
    <p:sldMasterId id="2147483704" r:id="rId7"/>
    <p:sldMasterId id="2147483709" r:id="rId8"/>
    <p:sldMasterId id="2147483713" r:id="rId9"/>
  </p:sldMasterIdLst>
  <p:notesMasterIdLst>
    <p:notesMasterId r:id="rId48"/>
  </p:notesMasterIdLst>
  <p:handoutMasterIdLst>
    <p:handoutMasterId r:id="rId49"/>
  </p:handoutMasterIdLst>
  <p:sldIdLst>
    <p:sldId id="305" r:id="rId10"/>
    <p:sldId id="306" r:id="rId11"/>
    <p:sldId id="307" r:id="rId12"/>
    <p:sldId id="342" r:id="rId13"/>
    <p:sldId id="343" r:id="rId14"/>
    <p:sldId id="344" r:id="rId15"/>
    <p:sldId id="649" r:id="rId16"/>
    <p:sldId id="655" r:id="rId17"/>
    <p:sldId id="654" r:id="rId18"/>
    <p:sldId id="650" r:id="rId19"/>
    <p:sldId id="664" r:id="rId20"/>
    <p:sldId id="640" r:id="rId21"/>
    <p:sldId id="652" r:id="rId22"/>
    <p:sldId id="666" r:id="rId23"/>
    <p:sldId id="647" r:id="rId24"/>
    <p:sldId id="637" r:id="rId25"/>
    <p:sldId id="670" r:id="rId26"/>
    <p:sldId id="696" r:id="rId27"/>
    <p:sldId id="695" r:id="rId28"/>
    <p:sldId id="688" r:id="rId29"/>
    <p:sldId id="689" r:id="rId30"/>
    <p:sldId id="700" r:id="rId31"/>
    <p:sldId id="675" r:id="rId32"/>
    <p:sldId id="633" r:id="rId33"/>
    <p:sldId id="604" r:id="rId34"/>
    <p:sldId id="686" r:id="rId35"/>
    <p:sldId id="679" r:id="rId36"/>
    <p:sldId id="697" r:id="rId37"/>
    <p:sldId id="676" r:id="rId38"/>
    <p:sldId id="677" r:id="rId39"/>
    <p:sldId id="693" r:id="rId40"/>
    <p:sldId id="694" r:id="rId41"/>
    <p:sldId id="690" r:id="rId42"/>
    <p:sldId id="698" r:id="rId43"/>
    <p:sldId id="701" r:id="rId44"/>
    <p:sldId id="699" r:id="rId45"/>
    <p:sldId id="692" r:id="rId46"/>
    <p:sldId id="678" r:id="rId47"/>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ABF3894E-DBD2-462B-B4A0-F9A082201504}">
          <p14:sldIdLst>
            <p14:sldId id="305"/>
            <p14:sldId id="306"/>
            <p14:sldId id="307"/>
            <p14:sldId id="342"/>
            <p14:sldId id="343"/>
            <p14:sldId id="344"/>
            <p14:sldId id="649"/>
            <p14:sldId id="655"/>
            <p14:sldId id="654"/>
            <p14:sldId id="650"/>
            <p14:sldId id="664"/>
            <p14:sldId id="640"/>
            <p14:sldId id="652"/>
            <p14:sldId id="666"/>
            <p14:sldId id="647"/>
            <p14:sldId id="637"/>
            <p14:sldId id="670"/>
            <p14:sldId id="696"/>
            <p14:sldId id="695"/>
            <p14:sldId id="688"/>
            <p14:sldId id="689"/>
            <p14:sldId id="700"/>
            <p14:sldId id="675"/>
            <p14:sldId id="633"/>
            <p14:sldId id="604"/>
            <p14:sldId id="686"/>
            <p14:sldId id="679"/>
            <p14:sldId id="697"/>
            <p14:sldId id="676"/>
            <p14:sldId id="677"/>
            <p14:sldId id="693"/>
            <p14:sldId id="694"/>
            <p14:sldId id="690"/>
            <p14:sldId id="698"/>
            <p14:sldId id="701"/>
            <p14:sldId id="699"/>
            <p14:sldId id="692"/>
            <p14:sldId id="678"/>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743410B-AEB7-12D6-5335-57D513DCB169}" name="Krupenich, Ilia@Energy" initials="KI" userId="S::Ilia.krupenich@energy.ca.gov::a3d201ad-6097-41fa-8442-33b11d42db8b" providerId="AD"/>
  <p188:author id="{8F14C226-F1F0-3520-57CE-6B098838DC01}" name="Krupenich, Ilia@Energy" initials="KI" userId="S::ilia.krupenich@energy.ca.gov::a3d201ad-6097-41fa-8442-33b11d42db8b" providerId="AD"/>
  <p188:author id="{B5033F6A-EEF4-5819-26F6-3BECC3F293E3}" name="Lew, Virginia@Energy" initials="LV" userId="S::Virginia.Lew@energy.ca.gov::aa603f30-14ec-47f4-8532-925719f8e2a6" providerId="AD"/>
  <p188:author id="{2428F583-017F-E091-20B8-443C975046C9}" name="Lew, Virginia@Energy" initials="LV" userId="S::virginia.lew@energy.ca.gov::aa603f30-14ec-47f4-8532-925719f8e2a6" providerId="AD"/>
  <p188:author id="{B3E567DC-2EE4-3EF5-60E5-CB73CEEAB023}" name="Gould, Angela@Energy" initials="GA" userId="S::angela.gould@energy.ca.gov::56026df0-5790-4554-afcc-984ef70ae61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Gonzalez, Reynaldo@Energy" initials="GR" lastIdx="0" clrIdx="0">
    <p:extLst>
      <p:ext uri="{19B8F6BF-5375-455C-9EA6-DF929625EA0E}">
        <p15:presenceInfo xmlns:p15="http://schemas.microsoft.com/office/powerpoint/2012/main" userId="S-1-5-21-606747145-1060284298-682003330-5012" providerId="AD"/>
      </p:ext>
    </p:extLst>
  </p:cmAuthor>
  <p:cmAuthor id="2" name="Ortiz, Reta@Energy" initials="OR" lastIdx="2" clrIdx="1">
    <p:extLst>
      <p:ext uri="{19B8F6BF-5375-455C-9EA6-DF929625EA0E}">
        <p15:presenceInfo xmlns:p15="http://schemas.microsoft.com/office/powerpoint/2012/main" userId="Ortiz, Reta@Energ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49F"/>
    <a:srgbClr val="FAFFB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91069" autoAdjust="0"/>
  </p:normalViewPr>
  <p:slideViewPr>
    <p:cSldViewPr snapToGrid="0">
      <p:cViewPr varScale="1">
        <p:scale>
          <a:sx n="104" d="100"/>
          <a:sy n="104" d="100"/>
        </p:scale>
        <p:origin x="930" y="96"/>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commentAuthors" Target="commentAuthors.xml"/><Relationship Id="rId55"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notesMaster" Target="notesMasters/notesMaster1.xml"/><Relationship Id="rId56" Type="http://schemas.microsoft.com/office/2018/10/relationships/authors" Target="authors.xml"/><Relationship Id="rId8" Type="http://schemas.openxmlformats.org/officeDocument/2006/relationships/slideMaster" Target="slideMasters/slideMaster5.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rupenich, Ilia@Energy" userId="a3d201ad-6097-41fa-8442-33b11d42db8b" providerId="ADAL" clId="{6A5B2BEB-6D89-4055-B3B4-6F7D607A3361}"/>
    <pc:docChg chg="custSel addSld modSld modSection">
      <pc:chgData name="Krupenich, Ilia@Energy" userId="a3d201ad-6097-41fa-8442-33b11d42db8b" providerId="ADAL" clId="{6A5B2BEB-6D89-4055-B3B4-6F7D607A3361}" dt="2023-04-17T19:38:37.350" v="88" actId="404"/>
      <pc:docMkLst>
        <pc:docMk/>
      </pc:docMkLst>
      <pc:sldChg chg="delSp modSp mod">
        <pc:chgData name="Krupenich, Ilia@Energy" userId="a3d201ad-6097-41fa-8442-33b11d42db8b" providerId="ADAL" clId="{6A5B2BEB-6D89-4055-B3B4-6F7D607A3361}" dt="2023-04-11T15:07:49.544" v="21" actId="20577"/>
        <pc:sldMkLst>
          <pc:docMk/>
          <pc:sldMk cId="1975939034" sldId="305"/>
        </pc:sldMkLst>
        <pc:spChg chg="del">
          <ac:chgData name="Krupenich, Ilia@Energy" userId="a3d201ad-6097-41fa-8442-33b11d42db8b" providerId="ADAL" clId="{6A5B2BEB-6D89-4055-B3B4-6F7D607A3361}" dt="2023-04-11T15:06:30.635" v="0" actId="478"/>
          <ac:spMkLst>
            <pc:docMk/>
            <pc:sldMk cId="1975939034" sldId="305"/>
            <ac:spMk id="3" creationId="{6DB9AA9C-B4CF-96CC-4340-8610DEC40661}"/>
          </ac:spMkLst>
        </pc:spChg>
        <pc:spChg chg="mod">
          <ac:chgData name="Krupenich, Ilia@Energy" userId="a3d201ad-6097-41fa-8442-33b11d42db8b" providerId="ADAL" clId="{6A5B2BEB-6D89-4055-B3B4-6F7D607A3361}" dt="2023-04-11T15:07:49.544" v="21" actId="20577"/>
          <ac:spMkLst>
            <pc:docMk/>
            <pc:sldMk cId="1975939034" sldId="305"/>
            <ac:spMk id="5" creationId="{00000000-0000-0000-0000-000000000000}"/>
          </ac:spMkLst>
        </pc:spChg>
      </pc:sldChg>
      <pc:sldChg chg="delCm">
        <pc:chgData name="Krupenich, Ilia@Energy" userId="a3d201ad-6097-41fa-8442-33b11d42db8b" providerId="ADAL" clId="{6A5B2BEB-6D89-4055-B3B4-6F7D607A3361}" dt="2023-04-11T15:07:12.036" v="3"/>
        <pc:sldMkLst>
          <pc:docMk/>
          <pc:sldMk cId="2949029878" sldId="647"/>
        </pc:sldMkLst>
        <pc:extLst>
          <p:ext xmlns:p="http://schemas.openxmlformats.org/presentationml/2006/main" uri="{D6D511B9-2390-475A-947B-AFAB55BFBCF1}">
            <pc226:cmChg xmlns:pc226="http://schemas.microsoft.com/office/powerpoint/2022/06/main/command" chg="del">
              <pc226:chgData name="Krupenich, Ilia@Energy" userId="a3d201ad-6097-41fa-8442-33b11d42db8b" providerId="ADAL" clId="{6A5B2BEB-6D89-4055-B3B4-6F7D607A3361}" dt="2023-04-11T15:07:12.036" v="3"/>
              <pc2:cmMkLst xmlns:pc2="http://schemas.microsoft.com/office/powerpoint/2019/9/main/command">
                <pc:docMk/>
                <pc:sldMk cId="2949029878" sldId="647"/>
                <pc2:cmMk id="{5DF0FB7C-0F0B-48C3-A828-F8F8436C08A8}"/>
              </pc2:cmMkLst>
            </pc226:cmChg>
            <pc226:cmChg xmlns:pc226="http://schemas.microsoft.com/office/powerpoint/2022/06/main/command" chg="del">
              <pc226:chgData name="Krupenich, Ilia@Energy" userId="a3d201ad-6097-41fa-8442-33b11d42db8b" providerId="ADAL" clId="{6A5B2BEB-6D89-4055-B3B4-6F7D607A3361}" dt="2023-04-11T15:07:10.433" v="2"/>
              <pc2:cmMkLst xmlns:pc2="http://schemas.microsoft.com/office/powerpoint/2019/9/main/command">
                <pc:docMk/>
                <pc:sldMk cId="2949029878" sldId="647"/>
                <pc2:cmMk id="{91817F8B-CA0B-430D-B677-3EDAAA7D9A59}"/>
              </pc2:cmMkLst>
            </pc226:cmChg>
          </p:ext>
        </pc:extLst>
      </pc:sldChg>
      <pc:sldChg chg="delCm">
        <pc:chgData name="Krupenich, Ilia@Energy" userId="a3d201ad-6097-41fa-8442-33b11d42db8b" providerId="ADAL" clId="{6A5B2BEB-6D89-4055-B3B4-6F7D607A3361}" dt="2023-04-11T15:06:46.420" v="1"/>
        <pc:sldMkLst>
          <pc:docMk/>
          <pc:sldMk cId="1818435898" sldId="666"/>
        </pc:sldMkLst>
        <pc:extLst>
          <p:ext xmlns:p="http://schemas.openxmlformats.org/presentationml/2006/main" uri="{D6D511B9-2390-475A-947B-AFAB55BFBCF1}">
            <pc226:cmChg xmlns:pc226="http://schemas.microsoft.com/office/powerpoint/2022/06/main/command" chg="del">
              <pc226:chgData name="Krupenich, Ilia@Energy" userId="a3d201ad-6097-41fa-8442-33b11d42db8b" providerId="ADAL" clId="{6A5B2BEB-6D89-4055-B3B4-6F7D607A3361}" dt="2023-04-11T15:06:46.420" v="1"/>
              <pc2:cmMkLst xmlns:pc2="http://schemas.microsoft.com/office/powerpoint/2019/9/main/command">
                <pc:docMk/>
                <pc:sldMk cId="1818435898" sldId="666"/>
                <pc2:cmMk id="{582BEECC-165C-487A-A751-BD24D7AC0984}"/>
              </pc2:cmMkLst>
            </pc226:cmChg>
          </p:ext>
        </pc:extLst>
      </pc:sldChg>
      <pc:sldChg chg="modSp mod delCm">
        <pc:chgData name="Krupenich, Ilia@Energy" userId="a3d201ad-6097-41fa-8442-33b11d42db8b" providerId="ADAL" clId="{6A5B2BEB-6D89-4055-B3B4-6F7D607A3361}" dt="2023-04-11T15:07:30.338" v="5" actId="20577"/>
        <pc:sldMkLst>
          <pc:docMk/>
          <pc:sldMk cId="2401598611" sldId="700"/>
        </pc:sldMkLst>
        <pc:spChg chg="mod">
          <ac:chgData name="Krupenich, Ilia@Energy" userId="a3d201ad-6097-41fa-8442-33b11d42db8b" providerId="ADAL" clId="{6A5B2BEB-6D89-4055-B3B4-6F7D607A3361}" dt="2023-04-11T15:07:30.338" v="5" actId="20577"/>
          <ac:spMkLst>
            <pc:docMk/>
            <pc:sldMk cId="2401598611" sldId="700"/>
            <ac:spMk id="3" creationId="{859BC8D0-9905-830A-B8D9-6FC474B7E4F8}"/>
          </ac:spMkLst>
        </pc:spChg>
        <pc:extLst>
          <p:ext xmlns:p="http://schemas.openxmlformats.org/presentationml/2006/main" uri="{D6D511B9-2390-475A-947B-AFAB55BFBCF1}">
            <pc226:cmChg xmlns:pc226="http://schemas.microsoft.com/office/powerpoint/2022/06/main/command" chg="del">
              <pc226:chgData name="Krupenich, Ilia@Energy" userId="a3d201ad-6097-41fa-8442-33b11d42db8b" providerId="ADAL" clId="{6A5B2BEB-6D89-4055-B3B4-6F7D607A3361}" dt="2023-04-11T15:07:22.354" v="4"/>
              <pc2:cmMkLst xmlns:pc2="http://schemas.microsoft.com/office/powerpoint/2019/9/main/command">
                <pc:docMk/>
                <pc:sldMk cId="2401598611" sldId="700"/>
                <pc2:cmMk id="{0352943C-A3DB-4D21-926B-A0C5B49F78CF}"/>
              </pc2:cmMkLst>
            </pc226:cmChg>
          </p:ext>
        </pc:extLst>
      </pc:sldChg>
      <pc:sldChg chg="modSp add mod">
        <pc:chgData name="Krupenich, Ilia@Energy" userId="a3d201ad-6097-41fa-8442-33b11d42db8b" providerId="ADAL" clId="{6A5B2BEB-6D89-4055-B3B4-6F7D607A3361}" dt="2023-04-17T19:38:37.350" v="88" actId="404"/>
        <pc:sldMkLst>
          <pc:docMk/>
          <pc:sldMk cId="2535557641" sldId="701"/>
        </pc:sldMkLst>
        <pc:spChg chg="mod">
          <ac:chgData name="Krupenich, Ilia@Energy" userId="a3d201ad-6097-41fa-8442-33b11d42db8b" providerId="ADAL" clId="{6A5B2BEB-6D89-4055-B3B4-6F7D607A3361}" dt="2023-04-17T19:37:51.608" v="40" actId="20577"/>
          <ac:spMkLst>
            <pc:docMk/>
            <pc:sldMk cId="2535557641" sldId="701"/>
            <ac:spMk id="2" creationId="{F4F442DB-3C4C-1DE3-C7A6-7C7EA7863734}"/>
          </ac:spMkLst>
        </pc:spChg>
        <pc:spChg chg="mod">
          <ac:chgData name="Krupenich, Ilia@Energy" userId="a3d201ad-6097-41fa-8442-33b11d42db8b" providerId="ADAL" clId="{6A5B2BEB-6D89-4055-B3B4-6F7D607A3361}" dt="2023-04-17T19:38:37.350" v="88" actId="404"/>
          <ac:spMkLst>
            <pc:docMk/>
            <pc:sldMk cId="2535557641" sldId="701"/>
            <ac:spMk id="3" creationId="{859BC8D0-9905-830A-B8D9-6FC474B7E4F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8D3530-200A-4D2C-BD26-D388DE314E6E}"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AFC85C23-6240-4075-8C05-EEB80C4B9C3C}">
      <dgm:prSet phldrT="[Text]"/>
      <dgm:spPr/>
      <dgm:t>
        <a:bodyPr/>
        <a:lstStyle/>
        <a:p>
          <a:r>
            <a:rPr lang="en-US"/>
            <a:t>Energy Efficiency</a:t>
          </a:r>
        </a:p>
      </dgm:t>
    </dgm:pt>
    <dgm:pt modelId="{69EFD875-9D32-4EFF-830F-C1B3F4FC2B20}" type="parTrans" cxnId="{89B483C9-6AAA-49D1-82FF-7EC55E80ADE1}">
      <dgm:prSet/>
      <dgm:spPr/>
      <dgm:t>
        <a:bodyPr/>
        <a:lstStyle/>
        <a:p>
          <a:endParaRPr lang="en-US"/>
        </a:p>
      </dgm:t>
    </dgm:pt>
    <dgm:pt modelId="{17050440-DC56-4D01-B4A6-5085CC987375}" type="sibTrans" cxnId="{89B483C9-6AAA-49D1-82FF-7EC55E80ADE1}">
      <dgm:prSet/>
      <dgm:spPr/>
      <dgm:t>
        <a:bodyPr/>
        <a:lstStyle/>
        <a:p>
          <a:endParaRPr lang="en-US"/>
        </a:p>
      </dgm:t>
    </dgm:pt>
    <dgm:pt modelId="{6ACE73DE-2E58-493A-9655-06656DA3E130}">
      <dgm:prSet phldrT="[Text]"/>
      <dgm:spPr/>
      <dgm:t>
        <a:bodyPr/>
        <a:lstStyle/>
        <a:p>
          <a:pPr>
            <a:buFont typeface="Arial"/>
            <a:buChar char="•"/>
          </a:pPr>
          <a:r>
            <a:rPr lang="en-US"/>
            <a:t>Materials efficiency</a:t>
          </a:r>
        </a:p>
      </dgm:t>
    </dgm:pt>
    <dgm:pt modelId="{A5171E44-62EA-4F58-A6F9-294E3A6F23D1}" type="parTrans" cxnId="{B6E27259-3BC8-4EEA-9003-CE21D9D7E5F1}">
      <dgm:prSet/>
      <dgm:spPr/>
      <dgm:t>
        <a:bodyPr/>
        <a:lstStyle/>
        <a:p>
          <a:endParaRPr lang="en-US"/>
        </a:p>
      </dgm:t>
    </dgm:pt>
    <dgm:pt modelId="{04B0AE15-006C-460F-8BD7-AA6218F8A9C9}" type="sibTrans" cxnId="{B6E27259-3BC8-4EEA-9003-CE21D9D7E5F1}">
      <dgm:prSet/>
      <dgm:spPr/>
      <dgm:t>
        <a:bodyPr/>
        <a:lstStyle/>
        <a:p>
          <a:endParaRPr lang="en-US"/>
        </a:p>
      </dgm:t>
    </dgm:pt>
    <dgm:pt modelId="{EFF78C53-198F-4081-A8C3-F808314E9C17}">
      <dgm:prSet phldrT="[Text]"/>
      <dgm:spPr/>
      <dgm:t>
        <a:bodyPr/>
        <a:lstStyle/>
        <a:p>
          <a:r>
            <a:rPr lang="en-US"/>
            <a:t>Electrification</a:t>
          </a:r>
        </a:p>
      </dgm:t>
    </dgm:pt>
    <dgm:pt modelId="{FD0A6ACC-89FB-48B0-A664-0134CA5FE9DF}" type="parTrans" cxnId="{FFA8103D-ED87-4A4D-85F7-1E7D2EF6A4F9}">
      <dgm:prSet/>
      <dgm:spPr/>
      <dgm:t>
        <a:bodyPr/>
        <a:lstStyle/>
        <a:p>
          <a:endParaRPr lang="en-US"/>
        </a:p>
      </dgm:t>
    </dgm:pt>
    <dgm:pt modelId="{6B89E0A0-01A4-4858-9CCC-A4F731BAC74D}" type="sibTrans" cxnId="{FFA8103D-ED87-4A4D-85F7-1E7D2EF6A4F9}">
      <dgm:prSet/>
      <dgm:spPr/>
      <dgm:t>
        <a:bodyPr/>
        <a:lstStyle/>
        <a:p>
          <a:endParaRPr lang="en-US"/>
        </a:p>
      </dgm:t>
    </dgm:pt>
    <dgm:pt modelId="{0CBCA385-2729-44CC-A14B-50EC492734D7}">
      <dgm:prSet phldrT="[Text]"/>
      <dgm:spPr/>
      <dgm:t>
        <a:bodyPr/>
        <a:lstStyle/>
        <a:p>
          <a:pPr>
            <a:buFont typeface="Arial" panose="020B0604020202020204" pitchFamily="34" charset="0"/>
            <a:buChar char="•"/>
          </a:pPr>
          <a:r>
            <a:rPr lang="en-US"/>
            <a:t>High temperature heat pumps</a:t>
          </a:r>
        </a:p>
      </dgm:t>
    </dgm:pt>
    <dgm:pt modelId="{D33EFEF3-C09F-4CD9-B4F1-4BBE1AF7ABFA}" type="parTrans" cxnId="{7726EC9C-3DBD-4D6D-B090-9665AC16BD85}">
      <dgm:prSet/>
      <dgm:spPr/>
      <dgm:t>
        <a:bodyPr/>
        <a:lstStyle/>
        <a:p>
          <a:endParaRPr lang="en-US"/>
        </a:p>
      </dgm:t>
    </dgm:pt>
    <dgm:pt modelId="{6864D11E-299C-4541-B10F-32F21967C5A9}" type="sibTrans" cxnId="{7726EC9C-3DBD-4D6D-B090-9665AC16BD85}">
      <dgm:prSet/>
      <dgm:spPr/>
      <dgm:t>
        <a:bodyPr/>
        <a:lstStyle/>
        <a:p>
          <a:endParaRPr lang="en-US"/>
        </a:p>
      </dgm:t>
    </dgm:pt>
    <dgm:pt modelId="{1F84B8EE-8492-4D77-9652-8CB92A103EF2}">
      <dgm:prSet phldrT="[Text]"/>
      <dgm:spPr/>
      <dgm:t>
        <a:bodyPr/>
        <a:lstStyle/>
        <a:p>
          <a:r>
            <a:rPr lang="en-US"/>
            <a:t>Low Carbon Fuels</a:t>
          </a:r>
        </a:p>
      </dgm:t>
    </dgm:pt>
    <dgm:pt modelId="{861D8ADB-6D78-4D1B-AF32-23ABE5677F6D}" type="parTrans" cxnId="{8990E10F-7F57-45D7-B030-40D67A752312}">
      <dgm:prSet/>
      <dgm:spPr/>
      <dgm:t>
        <a:bodyPr/>
        <a:lstStyle/>
        <a:p>
          <a:endParaRPr lang="en-US"/>
        </a:p>
      </dgm:t>
    </dgm:pt>
    <dgm:pt modelId="{A84DF512-262A-4242-9935-66D0946C69C0}" type="sibTrans" cxnId="{8990E10F-7F57-45D7-B030-40D67A752312}">
      <dgm:prSet/>
      <dgm:spPr/>
      <dgm:t>
        <a:bodyPr/>
        <a:lstStyle/>
        <a:p>
          <a:endParaRPr lang="en-US"/>
        </a:p>
      </dgm:t>
    </dgm:pt>
    <dgm:pt modelId="{E44010FF-E540-420C-9986-D80CECF28563}">
      <dgm:prSet phldrT="[Text]"/>
      <dgm:spPr/>
      <dgm:t>
        <a:bodyPr/>
        <a:lstStyle/>
        <a:p>
          <a:pPr>
            <a:buFont typeface="Arial" panose="020B0604020202020204" pitchFamily="34" charset="0"/>
            <a:buChar char="•"/>
          </a:pPr>
          <a:r>
            <a:rPr lang="en-US"/>
            <a:t>Energy thermal storage/recovery</a:t>
          </a:r>
        </a:p>
      </dgm:t>
    </dgm:pt>
    <dgm:pt modelId="{21679204-CC27-4E29-97B0-FA2B66866355}" type="parTrans" cxnId="{0910194E-7D27-4A53-996C-ACD7F61D8C03}">
      <dgm:prSet/>
      <dgm:spPr/>
      <dgm:t>
        <a:bodyPr/>
        <a:lstStyle/>
        <a:p>
          <a:endParaRPr lang="en-US"/>
        </a:p>
      </dgm:t>
    </dgm:pt>
    <dgm:pt modelId="{F08C9081-FD92-4976-AB11-8166223B1293}" type="sibTrans" cxnId="{0910194E-7D27-4A53-996C-ACD7F61D8C03}">
      <dgm:prSet/>
      <dgm:spPr/>
      <dgm:t>
        <a:bodyPr/>
        <a:lstStyle/>
        <a:p>
          <a:endParaRPr lang="en-US"/>
        </a:p>
      </dgm:t>
    </dgm:pt>
    <dgm:pt modelId="{02B91980-032B-4957-81E5-6D196E2D218C}">
      <dgm:prSet/>
      <dgm:spPr/>
      <dgm:t>
        <a:bodyPr/>
        <a:lstStyle/>
        <a:p>
          <a:r>
            <a:rPr lang="en-US"/>
            <a:t>Smart manufacturing</a:t>
          </a:r>
        </a:p>
      </dgm:t>
    </dgm:pt>
    <dgm:pt modelId="{90932D57-A3F4-4688-8BAF-B932A66B564E}" type="parTrans" cxnId="{D94BD209-2DEE-407F-A6E6-1FE98F4F2E4F}">
      <dgm:prSet/>
      <dgm:spPr/>
      <dgm:t>
        <a:bodyPr/>
        <a:lstStyle/>
        <a:p>
          <a:endParaRPr lang="en-US"/>
        </a:p>
      </dgm:t>
    </dgm:pt>
    <dgm:pt modelId="{18952622-FD82-4F14-8FD3-54F249E33E71}" type="sibTrans" cxnId="{D94BD209-2DEE-407F-A6E6-1FE98F4F2E4F}">
      <dgm:prSet/>
      <dgm:spPr/>
      <dgm:t>
        <a:bodyPr/>
        <a:lstStyle/>
        <a:p>
          <a:endParaRPr lang="en-US"/>
        </a:p>
      </dgm:t>
    </dgm:pt>
    <dgm:pt modelId="{0EDD3FC5-F0FE-497C-8C04-3A55D601F766}">
      <dgm:prSet/>
      <dgm:spPr/>
      <dgm:t>
        <a:bodyPr/>
        <a:lstStyle/>
        <a:p>
          <a:r>
            <a:rPr lang="en-US"/>
            <a:t>System efficiency</a:t>
          </a:r>
        </a:p>
      </dgm:t>
    </dgm:pt>
    <dgm:pt modelId="{1E12B6BF-A0E9-4A0E-80AA-5AF82665D2B6}" type="parTrans" cxnId="{6C55F798-77E0-40B9-A836-36BEC8A7645E}">
      <dgm:prSet/>
      <dgm:spPr/>
      <dgm:t>
        <a:bodyPr/>
        <a:lstStyle/>
        <a:p>
          <a:endParaRPr lang="en-US"/>
        </a:p>
      </dgm:t>
    </dgm:pt>
    <dgm:pt modelId="{C9BC1A93-BBDE-4910-B918-A29C09D1D306}" type="sibTrans" cxnId="{6C55F798-77E0-40B9-A836-36BEC8A7645E}">
      <dgm:prSet/>
      <dgm:spPr/>
      <dgm:t>
        <a:bodyPr/>
        <a:lstStyle/>
        <a:p>
          <a:endParaRPr lang="en-US"/>
        </a:p>
      </dgm:t>
    </dgm:pt>
    <dgm:pt modelId="{30D958E9-C77E-4D88-89F4-89C407169918}">
      <dgm:prSet/>
      <dgm:spPr/>
      <dgm:t>
        <a:bodyPr/>
        <a:lstStyle/>
        <a:p>
          <a:r>
            <a:rPr lang="en-US"/>
            <a:t>Innovative chemistry</a:t>
          </a:r>
        </a:p>
      </dgm:t>
    </dgm:pt>
    <dgm:pt modelId="{35AB7BB3-3FED-4824-A3EA-36CF85C84768}" type="parTrans" cxnId="{40C9F5CE-27F9-4B24-9B1E-A34CFCB3CED1}">
      <dgm:prSet/>
      <dgm:spPr/>
      <dgm:t>
        <a:bodyPr/>
        <a:lstStyle/>
        <a:p>
          <a:endParaRPr lang="en-US"/>
        </a:p>
      </dgm:t>
    </dgm:pt>
    <dgm:pt modelId="{AC3F564A-D219-487E-861D-E6F8C77B9B07}" type="sibTrans" cxnId="{40C9F5CE-27F9-4B24-9B1E-A34CFCB3CED1}">
      <dgm:prSet/>
      <dgm:spPr/>
      <dgm:t>
        <a:bodyPr/>
        <a:lstStyle/>
        <a:p>
          <a:endParaRPr lang="en-US"/>
        </a:p>
      </dgm:t>
    </dgm:pt>
    <dgm:pt modelId="{7AECA529-EAC1-4F70-9EAB-A8773B52CE68}">
      <dgm:prSet/>
      <dgm:spPr/>
      <dgm:t>
        <a:bodyPr/>
        <a:lstStyle/>
        <a:p>
          <a:r>
            <a:rPr lang="en-US"/>
            <a:t>Strategic energy management</a:t>
          </a:r>
        </a:p>
      </dgm:t>
    </dgm:pt>
    <dgm:pt modelId="{B94E0BB7-0EDA-48C8-BABF-2EF01CF8A4E7}" type="parTrans" cxnId="{E1B66F17-C398-4AF8-A4E0-5EFC2B5E8FF1}">
      <dgm:prSet/>
      <dgm:spPr/>
      <dgm:t>
        <a:bodyPr/>
        <a:lstStyle/>
        <a:p>
          <a:endParaRPr lang="en-US"/>
        </a:p>
      </dgm:t>
    </dgm:pt>
    <dgm:pt modelId="{6328C065-E7C8-475E-ACE4-1643653C6D2A}" type="sibTrans" cxnId="{E1B66F17-C398-4AF8-A4E0-5EFC2B5E8FF1}">
      <dgm:prSet/>
      <dgm:spPr/>
      <dgm:t>
        <a:bodyPr/>
        <a:lstStyle/>
        <a:p>
          <a:endParaRPr lang="en-US"/>
        </a:p>
      </dgm:t>
    </dgm:pt>
    <dgm:pt modelId="{544FB59C-3AAC-4544-991D-078523D6C30A}">
      <dgm:prSet/>
      <dgm:spPr/>
      <dgm:t>
        <a:bodyPr/>
        <a:lstStyle/>
        <a:p>
          <a:r>
            <a:rPr lang="en-US"/>
            <a:t>Load flexibility/ demand response controls</a:t>
          </a:r>
        </a:p>
      </dgm:t>
    </dgm:pt>
    <dgm:pt modelId="{C69D158E-A075-47E9-B073-7DE23867160F}" type="parTrans" cxnId="{51FE48FE-F598-446F-A87E-72908CBF2380}">
      <dgm:prSet/>
      <dgm:spPr/>
      <dgm:t>
        <a:bodyPr/>
        <a:lstStyle/>
        <a:p>
          <a:endParaRPr lang="en-US"/>
        </a:p>
      </dgm:t>
    </dgm:pt>
    <dgm:pt modelId="{F783100E-4724-4497-B4B5-ACCFAD886028}" type="sibTrans" cxnId="{51FE48FE-F598-446F-A87E-72908CBF2380}">
      <dgm:prSet/>
      <dgm:spPr/>
      <dgm:t>
        <a:bodyPr/>
        <a:lstStyle/>
        <a:p>
          <a:endParaRPr lang="en-US"/>
        </a:p>
      </dgm:t>
    </dgm:pt>
    <dgm:pt modelId="{F56F21F0-0B24-4E31-BFED-E860AD8203D6}">
      <dgm:prSet/>
      <dgm:spPr/>
      <dgm:t>
        <a:bodyPr/>
        <a:lstStyle/>
        <a:p>
          <a:r>
            <a:rPr lang="en-US"/>
            <a:t>Non-contact heating</a:t>
          </a:r>
        </a:p>
      </dgm:t>
    </dgm:pt>
    <dgm:pt modelId="{87BD92DA-BAD4-42BF-9F60-D4F82D0244E3}" type="parTrans" cxnId="{7750F4D6-95CA-4299-A813-CD9FBEDEDF08}">
      <dgm:prSet/>
      <dgm:spPr/>
      <dgm:t>
        <a:bodyPr/>
        <a:lstStyle/>
        <a:p>
          <a:endParaRPr lang="en-US"/>
        </a:p>
      </dgm:t>
    </dgm:pt>
    <dgm:pt modelId="{74F8A5C9-AB9A-476C-8B83-5DBAC3E36D33}" type="sibTrans" cxnId="{7750F4D6-95CA-4299-A813-CD9FBEDEDF08}">
      <dgm:prSet/>
      <dgm:spPr/>
      <dgm:t>
        <a:bodyPr/>
        <a:lstStyle/>
        <a:p>
          <a:endParaRPr lang="en-US"/>
        </a:p>
      </dgm:t>
    </dgm:pt>
    <dgm:pt modelId="{D6354395-2247-4F03-85D2-C456080EB2C4}">
      <dgm:prSet/>
      <dgm:spPr/>
      <dgm:t>
        <a:bodyPr/>
        <a:lstStyle/>
        <a:p>
          <a:r>
            <a:rPr lang="en-US"/>
            <a:t>Innovative separations</a:t>
          </a:r>
        </a:p>
      </dgm:t>
    </dgm:pt>
    <dgm:pt modelId="{77AB0574-5841-4D3F-A417-108AA6E0A8F4}" type="parTrans" cxnId="{57B62247-8A38-4F28-9419-C0B231DA7956}">
      <dgm:prSet/>
      <dgm:spPr/>
      <dgm:t>
        <a:bodyPr/>
        <a:lstStyle/>
        <a:p>
          <a:endParaRPr lang="en-US"/>
        </a:p>
      </dgm:t>
    </dgm:pt>
    <dgm:pt modelId="{B17CA472-370D-4B3F-80C6-8073D19B4128}" type="sibTrans" cxnId="{57B62247-8A38-4F28-9419-C0B231DA7956}">
      <dgm:prSet/>
      <dgm:spPr/>
      <dgm:t>
        <a:bodyPr/>
        <a:lstStyle/>
        <a:p>
          <a:endParaRPr lang="en-US"/>
        </a:p>
      </dgm:t>
    </dgm:pt>
    <dgm:pt modelId="{3BC05AEC-E44E-4254-97E0-0C573511AE55}">
      <dgm:prSet/>
      <dgm:spPr/>
      <dgm:t>
        <a:bodyPr/>
        <a:lstStyle/>
        <a:p>
          <a:r>
            <a:rPr lang="en-US"/>
            <a:t>Biofuels</a:t>
          </a:r>
        </a:p>
      </dgm:t>
    </dgm:pt>
    <dgm:pt modelId="{2F6796F6-7F0D-443F-BB48-8774B7DCB4DA}" type="parTrans" cxnId="{4ED76BDF-E2A9-4F8D-8093-E326C42B5D8F}">
      <dgm:prSet/>
      <dgm:spPr/>
      <dgm:t>
        <a:bodyPr/>
        <a:lstStyle/>
        <a:p>
          <a:endParaRPr lang="en-US"/>
        </a:p>
      </dgm:t>
    </dgm:pt>
    <dgm:pt modelId="{97EB9539-4CCF-42D3-AFE1-038001182D65}" type="sibTrans" cxnId="{4ED76BDF-E2A9-4F8D-8093-E326C42B5D8F}">
      <dgm:prSet/>
      <dgm:spPr/>
      <dgm:t>
        <a:bodyPr/>
        <a:lstStyle/>
        <a:p>
          <a:endParaRPr lang="en-US"/>
        </a:p>
      </dgm:t>
    </dgm:pt>
    <dgm:pt modelId="{6FADEE16-731E-499D-9160-C21D22B6668D}">
      <dgm:prSet/>
      <dgm:spPr/>
      <dgm:t>
        <a:bodyPr/>
        <a:lstStyle/>
        <a:p>
          <a:r>
            <a:rPr lang="en-US"/>
            <a:t>Renewable hydrogen</a:t>
          </a:r>
        </a:p>
      </dgm:t>
    </dgm:pt>
    <dgm:pt modelId="{DDEB4F59-00DE-4ED0-B22D-C49823B4D204}" type="parTrans" cxnId="{7B0A8946-F830-45CF-A00D-2F726A4B9460}">
      <dgm:prSet/>
      <dgm:spPr/>
      <dgm:t>
        <a:bodyPr/>
        <a:lstStyle/>
        <a:p>
          <a:endParaRPr lang="en-US"/>
        </a:p>
      </dgm:t>
    </dgm:pt>
    <dgm:pt modelId="{21F14799-B855-4002-9621-7C5A5501CD74}" type="sibTrans" cxnId="{7B0A8946-F830-45CF-A00D-2F726A4B9460}">
      <dgm:prSet/>
      <dgm:spPr/>
      <dgm:t>
        <a:bodyPr/>
        <a:lstStyle/>
        <a:p>
          <a:endParaRPr lang="en-US"/>
        </a:p>
      </dgm:t>
    </dgm:pt>
    <dgm:pt modelId="{26FF59F0-F9CA-4708-BE36-359DF64A0E97}">
      <dgm:prSet/>
      <dgm:spPr/>
      <dgm:t>
        <a:bodyPr/>
        <a:lstStyle/>
        <a:p>
          <a:r>
            <a:rPr lang="en-US"/>
            <a:t>Alternative feed stocks</a:t>
          </a:r>
        </a:p>
      </dgm:t>
    </dgm:pt>
    <dgm:pt modelId="{A2874601-120C-4CB7-870B-1B0A2A3C86F0}" type="parTrans" cxnId="{AE39EA76-675C-465D-A66A-4E630B3996B6}">
      <dgm:prSet/>
      <dgm:spPr/>
      <dgm:t>
        <a:bodyPr/>
        <a:lstStyle/>
        <a:p>
          <a:endParaRPr lang="en-US"/>
        </a:p>
      </dgm:t>
    </dgm:pt>
    <dgm:pt modelId="{D71604E3-7ED1-46D5-8E6C-186165FBE8A8}" type="sibTrans" cxnId="{AE39EA76-675C-465D-A66A-4E630B3996B6}">
      <dgm:prSet/>
      <dgm:spPr/>
      <dgm:t>
        <a:bodyPr/>
        <a:lstStyle/>
        <a:p>
          <a:endParaRPr lang="en-US"/>
        </a:p>
      </dgm:t>
    </dgm:pt>
    <dgm:pt modelId="{A4205AC6-4A78-42E0-AAC3-8817584CA62E}">
      <dgm:prSet/>
      <dgm:spPr/>
      <dgm:t>
        <a:bodyPr/>
        <a:lstStyle/>
        <a:p>
          <a:r>
            <a:rPr lang="en-US"/>
            <a:t>Others</a:t>
          </a:r>
        </a:p>
      </dgm:t>
    </dgm:pt>
    <dgm:pt modelId="{950D2695-C87C-48BE-AD17-A33D01DD8D16}" type="parTrans" cxnId="{E9612CAB-77BA-4B83-B0EC-759798C6CBA9}">
      <dgm:prSet/>
      <dgm:spPr/>
    </dgm:pt>
    <dgm:pt modelId="{8AE955DC-6ACA-4637-9A18-B5504562D5C8}" type="sibTrans" cxnId="{E9612CAB-77BA-4B83-B0EC-759798C6CBA9}">
      <dgm:prSet/>
      <dgm:spPr/>
    </dgm:pt>
    <dgm:pt modelId="{66A981C5-DAA9-4DF7-81CA-440D66B05A00}">
      <dgm:prSet/>
      <dgm:spPr/>
      <dgm:t>
        <a:bodyPr/>
        <a:lstStyle/>
        <a:p>
          <a:r>
            <a:rPr lang="en-US"/>
            <a:t>Carbon capture and utilization</a:t>
          </a:r>
        </a:p>
      </dgm:t>
    </dgm:pt>
    <dgm:pt modelId="{CEA91D44-F78B-472A-A095-571FC955BD54}" type="parTrans" cxnId="{26A0ACFF-7A3D-4486-A369-33C924D2A8FB}">
      <dgm:prSet/>
      <dgm:spPr/>
    </dgm:pt>
    <dgm:pt modelId="{EA2DCE64-F371-43DF-8F59-80C5AB9922B2}" type="sibTrans" cxnId="{26A0ACFF-7A3D-4486-A369-33C924D2A8FB}">
      <dgm:prSet/>
      <dgm:spPr/>
    </dgm:pt>
    <dgm:pt modelId="{54F97B84-6D6A-4BA3-A97A-2EA94F67CF88}">
      <dgm:prSet/>
      <dgm:spPr/>
      <dgm:t>
        <a:bodyPr/>
        <a:lstStyle/>
        <a:p>
          <a:r>
            <a:rPr lang="en-US"/>
            <a:t>Circular economy integration</a:t>
          </a:r>
        </a:p>
      </dgm:t>
    </dgm:pt>
    <dgm:pt modelId="{34802B99-271B-40C9-81B8-0AB0ADC7C070}" type="parTrans" cxnId="{53F491A8-4552-4685-921F-08C4390D3455}">
      <dgm:prSet/>
      <dgm:spPr/>
    </dgm:pt>
    <dgm:pt modelId="{36EE99E1-9971-4FEB-96EA-07EDB2A3D7D3}" type="sibTrans" cxnId="{53F491A8-4552-4685-921F-08C4390D3455}">
      <dgm:prSet/>
      <dgm:spPr/>
    </dgm:pt>
    <dgm:pt modelId="{68C652CF-9EFA-4685-9530-18DC75557D70}">
      <dgm:prSet phldr="0"/>
      <dgm:spPr/>
      <dgm:t>
        <a:bodyPr/>
        <a:lstStyle/>
        <a:p>
          <a:endParaRPr lang="en-US">
            <a:latin typeface="Arial Black" panose="020B0A04020102020204"/>
          </a:endParaRPr>
        </a:p>
      </dgm:t>
    </dgm:pt>
    <dgm:pt modelId="{B55C0572-F7A9-4964-835A-10F8220FEFEC}" type="parTrans" cxnId="{A0AE363B-5D5A-4D7E-AD57-C26E3BAF04F4}">
      <dgm:prSet/>
      <dgm:spPr/>
    </dgm:pt>
    <dgm:pt modelId="{31B9C94C-765B-4DF5-B0E4-FE28022EDF3D}" type="sibTrans" cxnId="{A0AE363B-5D5A-4D7E-AD57-C26E3BAF04F4}">
      <dgm:prSet/>
      <dgm:spPr/>
    </dgm:pt>
    <dgm:pt modelId="{45DB4EFA-F067-4BD6-893D-35AB2C533700}">
      <dgm:prSet/>
      <dgm:spPr/>
      <dgm:t>
        <a:bodyPr/>
        <a:lstStyle/>
        <a:p>
          <a:r>
            <a:rPr lang="en-US"/>
            <a:t>Combined heat and power with zero carbon fuels</a:t>
          </a:r>
        </a:p>
      </dgm:t>
    </dgm:pt>
    <dgm:pt modelId="{360CB79F-993F-4C2B-89CE-42A46C74CA3D}" type="parTrans" cxnId="{AF29E942-2780-4AA5-B88B-B3B93CB66F54}">
      <dgm:prSet/>
      <dgm:spPr/>
    </dgm:pt>
    <dgm:pt modelId="{FA2804FC-4867-44CD-A8A5-5CF24C563218}" type="sibTrans" cxnId="{AF29E942-2780-4AA5-B88B-B3B93CB66F54}">
      <dgm:prSet/>
      <dgm:spPr/>
    </dgm:pt>
    <dgm:pt modelId="{17BB444E-0524-4561-818D-0C95FA926C9B}" type="pres">
      <dgm:prSet presAssocID="{CB8D3530-200A-4D2C-BD26-D388DE314E6E}" presName="Name0" presStyleCnt="0">
        <dgm:presLayoutVars>
          <dgm:dir/>
          <dgm:animLvl val="lvl"/>
          <dgm:resizeHandles val="exact"/>
        </dgm:presLayoutVars>
      </dgm:prSet>
      <dgm:spPr/>
    </dgm:pt>
    <dgm:pt modelId="{9EC7BD68-FEE5-4F22-954B-6938A1A5F154}" type="pres">
      <dgm:prSet presAssocID="{AFC85C23-6240-4075-8C05-EEB80C4B9C3C}" presName="composite" presStyleCnt="0"/>
      <dgm:spPr/>
    </dgm:pt>
    <dgm:pt modelId="{1E8F6157-A07F-44FC-963F-E9A3A810D270}" type="pres">
      <dgm:prSet presAssocID="{AFC85C23-6240-4075-8C05-EEB80C4B9C3C}" presName="parTx" presStyleLbl="alignNode1" presStyleIdx="0" presStyleCnt="4">
        <dgm:presLayoutVars>
          <dgm:chMax val="0"/>
          <dgm:chPref val="0"/>
          <dgm:bulletEnabled val="1"/>
        </dgm:presLayoutVars>
      </dgm:prSet>
      <dgm:spPr/>
    </dgm:pt>
    <dgm:pt modelId="{60E52882-21AC-48E4-A768-26600FE3880E}" type="pres">
      <dgm:prSet presAssocID="{AFC85C23-6240-4075-8C05-EEB80C4B9C3C}" presName="desTx" presStyleLbl="alignAccFollowNode1" presStyleIdx="0" presStyleCnt="4">
        <dgm:presLayoutVars>
          <dgm:bulletEnabled val="1"/>
        </dgm:presLayoutVars>
      </dgm:prSet>
      <dgm:spPr/>
    </dgm:pt>
    <dgm:pt modelId="{74681069-2611-46B0-8024-1BE81C567670}" type="pres">
      <dgm:prSet presAssocID="{17050440-DC56-4D01-B4A6-5085CC987375}" presName="space" presStyleCnt="0"/>
      <dgm:spPr/>
    </dgm:pt>
    <dgm:pt modelId="{044E2D5F-CCE5-4B73-BF14-ED31D7743620}" type="pres">
      <dgm:prSet presAssocID="{EFF78C53-198F-4081-A8C3-F808314E9C17}" presName="composite" presStyleCnt="0"/>
      <dgm:spPr/>
    </dgm:pt>
    <dgm:pt modelId="{DDA25009-3622-4C47-8AB3-2E1C32662DF3}" type="pres">
      <dgm:prSet presAssocID="{EFF78C53-198F-4081-A8C3-F808314E9C17}" presName="parTx" presStyleLbl="alignNode1" presStyleIdx="1" presStyleCnt="4">
        <dgm:presLayoutVars>
          <dgm:chMax val="0"/>
          <dgm:chPref val="0"/>
          <dgm:bulletEnabled val="1"/>
        </dgm:presLayoutVars>
      </dgm:prSet>
      <dgm:spPr/>
    </dgm:pt>
    <dgm:pt modelId="{F0D386D3-6D65-45B6-9925-96B48560A2EC}" type="pres">
      <dgm:prSet presAssocID="{EFF78C53-198F-4081-A8C3-F808314E9C17}" presName="desTx" presStyleLbl="alignAccFollowNode1" presStyleIdx="1" presStyleCnt="4">
        <dgm:presLayoutVars>
          <dgm:bulletEnabled val="1"/>
        </dgm:presLayoutVars>
      </dgm:prSet>
      <dgm:spPr/>
    </dgm:pt>
    <dgm:pt modelId="{F3ABC4B4-24B3-4A93-8557-C268AB04FA4A}" type="pres">
      <dgm:prSet presAssocID="{6B89E0A0-01A4-4858-9CCC-A4F731BAC74D}" presName="space" presStyleCnt="0"/>
      <dgm:spPr/>
    </dgm:pt>
    <dgm:pt modelId="{BCE2B9A9-BCA5-4611-9ADD-CA95E0763FD1}" type="pres">
      <dgm:prSet presAssocID="{1F84B8EE-8492-4D77-9652-8CB92A103EF2}" presName="composite" presStyleCnt="0"/>
      <dgm:spPr/>
    </dgm:pt>
    <dgm:pt modelId="{9473ECEC-4CB8-40C9-B326-72295D40C460}" type="pres">
      <dgm:prSet presAssocID="{1F84B8EE-8492-4D77-9652-8CB92A103EF2}" presName="parTx" presStyleLbl="alignNode1" presStyleIdx="2" presStyleCnt="4">
        <dgm:presLayoutVars>
          <dgm:chMax val="0"/>
          <dgm:chPref val="0"/>
          <dgm:bulletEnabled val="1"/>
        </dgm:presLayoutVars>
      </dgm:prSet>
      <dgm:spPr/>
    </dgm:pt>
    <dgm:pt modelId="{FB68DA47-21E2-4181-A3C4-A634B2472CB5}" type="pres">
      <dgm:prSet presAssocID="{1F84B8EE-8492-4D77-9652-8CB92A103EF2}" presName="desTx" presStyleLbl="alignAccFollowNode1" presStyleIdx="2" presStyleCnt="4">
        <dgm:presLayoutVars>
          <dgm:bulletEnabled val="1"/>
        </dgm:presLayoutVars>
      </dgm:prSet>
      <dgm:spPr/>
    </dgm:pt>
    <dgm:pt modelId="{DB44FD84-ECF0-4069-8CA3-6CD23BCB24C4}" type="pres">
      <dgm:prSet presAssocID="{A84DF512-262A-4242-9935-66D0946C69C0}" presName="space" presStyleCnt="0"/>
      <dgm:spPr/>
    </dgm:pt>
    <dgm:pt modelId="{58A932BC-7E9C-4D85-9DDE-0056117D93C5}" type="pres">
      <dgm:prSet presAssocID="{A4205AC6-4A78-42E0-AAC3-8817584CA62E}" presName="composite" presStyleCnt="0"/>
      <dgm:spPr/>
    </dgm:pt>
    <dgm:pt modelId="{5A9DECCE-6FA4-4832-82EF-DFC7FF30CC66}" type="pres">
      <dgm:prSet presAssocID="{A4205AC6-4A78-42E0-AAC3-8817584CA62E}" presName="parTx" presStyleLbl="alignNode1" presStyleIdx="3" presStyleCnt="4">
        <dgm:presLayoutVars>
          <dgm:chMax val="0"/>
          <dgm:chPref val="0"/>
          <dgm:bulletEnabled val="1"/>
        </dgm:presLayoutVars>
      </dgm:prSet>
      <dgm:spPr/>
    </dgm:pt>
    <dgm:pt modelId="{5C4D635E-C5FD-4886-96E1-E61F64BAE05C}" type="pres">
      <dgm:prSet presAssocID="{A4205AC6-4A78-42E0-AAC3-8817584CA62E}" presName="desTx" presStyleLbl="alignAccFollowNode1" presStyleIdx="3" presStyleCnt="4">
        <dgm:presLayoutVars>
          <dgm:bulletEnabled val="1"/>
        </dgm:presLayoutVars>
      </dgm:prSet>
      <dgm:spPr/>
    </dgm:pt>
  </dgm:ptLst>
  <dgm:cxnLst>
    <dgm:cxn modelId="{7FA46801-51C4-491B-AC8F-95156108BE3C}" type="presOf" srcId="{0CBCA385-2729-44CC-A14B-50EC492734D7}" destId="{F0D386D3-6D65-45B6-9925-96B48560A2EC}" srcOrd="0" destOrd="0" presId="urn:microsoft.com/office/officeart/2005/8/layout/hList1"/>
    <dgm:cxn modelId="{D94BD209-2DEE-407F-A6E6-1FE98F4F2E4F}" srcId="{AFC85C23-6240-4075-8C05-EEB80C4B9C3C}" destId="{02B91980-032B-4957-81E5-6D196E2D218C}" srcOrd="1" destOrd="0" parTransId="{90932D57-A3F4-4688-8BAF-B932A66B564E}" sibTransId="{18952622-FD82-4F14-8FD3-54F249E33E71}"/>
    <dgm:cxn modelId="{8990E10F-7F57-45D7-B030-40D67A752312}" srcId="{CB8D3530-200A-4D2C-BD26-D388DE314E6E}" destId="{1F84B8EE-8492-4D77-9652-8CB92A103EF2}" srcOrd="2" destOrd="0" parTransId="{861D8ADB-6D78-4D1B-AF32-23ABE5677F6D}" sibTransId="{A84DF512-262A-4242-9935-66D0946C69C0}"/>
    <dgm:cxn modelId="{E1B66F17-C398-4AF8-A4E0-5EFC2B5E8FF1}" srcId="{AFC85C23-6240-4075-8C05-EEB80C4B9C3C}" destId="{7AECA529-EAC1-4F70-9EAB-A8773B52CE68}" srcOrd="4" destOrd="0" parTransId="{B94E0BB7-0EDA-48C8-BABF-2EF01CF8A4E7}" sibTransId="{6328C065-E7C8-475E-ACE4-1643653C6D2A}"/>
    <dgm:cxn modelId="{0C715825-8A08-4C1A-BC23-525DA194379E}" type="presOf" srcId="{30D958E9-C77E-4D88-89F4-89C407169918}" destId="{60E52882-21AC-48E4-A768-26600FE3880E}" srcOrd="0" destOrd="3" presId="urn:microsoft.com/office/officeart/2005/8/layout/hList1"/>
    <dgm:cxn modelId="{3B72D136-F20E-4F05-B277-31705A9FD847}" type="presOf" srcId="{7AECA529-EAC1-4F70-9EAB-A8773B52CE68}" destId="{60E52882-21AC-48E4-A768-26600FE3880E}" srcOrd="0" destOrd="4" presId="urn:microsoft.com/office/officeart/2005/8/layout/hList1"/>
    <dgm:cxn modelId="{801D9D3A-B997-4497-95ED-F8FCA32D2989}" type="presOf" srcId="{54F97B84-6D6A-4BA3-A97A-2EA94F67CF88}" destId="{5C4D635E-C5FD-4886-96E1-E61F64BAE05C}" srcOrd="0" destOrd="1" presId="urn:microsoft.com/office/officeart/2005/8/layout/hList1"/>
    <dgm:cxn modelId="{A0AE363B-5D5A-4D7E-AD57-C26E3BAF04F4}" srcId="{1F84B8EE-8492-4D77-9652-8CB92A103EF2}" destId="{68C652CF-9EFA-4685-9530-18DC75557D70}" srcOrd="5" destOrd="0" parTransId="{B55C0572-F7A9-4964-835A-10F8220FEFEC}" sibTransId="{31B9C94C-765B-4DF5-B0E4-FE28022EDF3D}"/>
    <dgm:cxn modelId="{FFA8103D-ED87-4A4D-85F7-1E7D2EF6A4F9}" srcId="{CB8D3530-200A-4D2C-BD26-D388DE314E6E}" destId="{EFF78C53-198F-4081-A8C3-F808314E9C17}" srcOrd="1" destOrd="0" parTransId="{FD0A6ACC-89FB-48B0-A664-0134CA5FE9DF}" sibTransId="{6B89E0A0-01A4-4858-9CCC-A4F731BAC74D}"/>
    <dgm:cxn modelId="{36440261-7842-4127-BD25-E61073AE3841}" type="presOf" srcId="{6ACE73DE-2E58-493A-9655-06656DA3E130}" destId="{60E52882-21AC-48E4-A768-26600FE3880E}" srcOrd="0" destOrd="0" presId="urn:microsoft.com/office/officeart/2005/8/layout/hList1"/>
    <dgm:cxn modelId="{AF29E942-2780-4AA5-B88B-B3B93CB66F54}" srcId="{1F84B8EE-8492-4D77-9652-8CB92A103EF2}" destId="{45DB4EFA-F067-4BD6-893D-35AB2C533700}" srcOrd="4" destOrd="0" parTransId="{360CB79F-993F-4C2B-89CE-42A46C74CA3D}" sibTransId="{FA2804FC-4867-44CD-A8A5-5CF24C563218}"/>
    <dgm:cxn modelId="{AC5FE045-8517-4385-B819-D0B869B0A61C}" type="presOf" srcId="{AFC85C23-6240-4075-8C05-EEB80C4B9C3C}" destId="{1E8F6157-A07F-44FC-963F-E9A3A810D270}" srcOrd="0" destOrd="0" presId="urn:microsoft.com/office/officeart/2005/8/layout/hList1"/>
    <dgm:cxn modelId="{7B0A8946-F830-45CF-A00D-2F726A4B9460}" srcId="{1F84B8EE-8492-4D77-9652-8CB92A103EF2}" destId="{6FADEE16-731E-499D-9160-C21D22B6668D}" srcOrd="2" destOrd="0" parTransId="{DDEB4F59-00DE-4ED0-B22D-C49823B4D204}" sibTransId="{21F14799-B855-4002-9621-7C5A5501CD74}"/>
    <dgm:cxn modelId="{57B62247-8A38-4F28-9419-C0B231DA7956}" srcId="{EFF78C53-198F-4081-A8C3-F808314E9C17}" destId="{D6354395-2247-4F03-85D2-C456080EB2C4}" srcOrd="2" destOrd="0" parTransId="{77AB0574-5841-4D3F-A417-108AA6E0A8F4}" sibTransId="{B17CA472-370D-4B3F-80C6-8073D19B4128}"/>
    <dgm:cxn modelId="{0910194E-7D27-4A53-996C-ACD7F61D8C03}" srcId="{1F84B8EE-8492-4D77-9652-8CB92A103EF2}" destId="{E44010FF-E540-420C-9986-D80CECF28563}" srcOrd="0" destOrd="0" parTransId="{21679204-CC27-4E29-97B0-FA2B66866355}" sibTransId="{F08C9081-FD92-4976-AB11-8166223B1293}"/>
    <dgm:cxn modelId="{AE39EA76-675C-465D-A66A-4E630B3996B6}" srcId="{1F84B8EE-8492-4D77-9652-8CB92A103EF2}" destId="{26FF59F0-F9CA-4708-BE36-359DF64A0E97}" srcOrd="3" destOrd="0" parTransId="{A2874601-120C-4CB7-870B-1B0A2A3C86F0}" sibTransId="{D71604E3-7ED1-46D5-8E6C-186165FBE8A8}"/>
    <dgm:cxn modelId="{B6E27259-3BC8-4EEA-9003-CE21D9D7E5F1}" srcId="{AFC85C23-6240-4075-8C05-EEB80C4B9C3C}" destId="{6ACE73DE-2E58-493A-9655-06656DA3E130}" srcOrd="0" destOrd="0" parTransId="{A5171E44-62EA-4F58-A6F9-294E3A6F23D1}" sibTransId="{04B0AE15-006C-460F-8BD7-AA6218F8A9C9}"/>
    <dgm:cxn modelId="{19EFE27F-9325-49E7-8AD4-43197FDAF67E}" type="presOf" srcId="{EFF78C53-198F-4081-A8C3-F808314E9C17}" destId="{DDA25009-3622-4C47-8AB3-2E1C32662DF3}" srcOrd="0" destOrd="0" presId="urn:microsoft.com/office/officeart/2005/8/layout/hList1"/>
    <dgm:cxn modelId="{6C55F798-77E0-40B9-A836-36BEC8A7645E}" srcId="{AFC85C23-6240-4075-8C05-EEB80C4B9C3C}" destId="{0EDD3FC5-F0FE-497C-8C04-3A55D601F766}" srcOrd="2" destOrd="0" parTransId="{1E12B6BF-A0E9-4A0E-80AA-5AF82665D2B6}" sibTransId="{C9BC1A93-BBDE-4910-B918-A29C09D1D306}"/>
    <dgm:cxn modelId="{7726EC9C-3DBD-4D6D-B090-9665AC16BD85}" srcId="{EFF78C53-198F-4081-A8C3-F808314E9C17}" destId="{0CBCA385-2729-44CC-A14B-50EC492734D7}" srcOrd="0" destOrd="0" parTransId="{D33EFEF3-C09F-4CD9-B4F1-4BBE1AF7ABFA}" sibTransId="{6864D11E-299C-4541-B10F-32F21967C5A9}"/>
    <dgm:cxn modelId="{E916E79D-641E-4229-8729-25E3949761B0}" type="presOf" srcId="{E44010FF-E540-420C-9986-D80CECF28563}" destId="{FB68DA47-21E2-4181-A3C4-A634B2472CB5}" srcOrd="0" destOrd="0" presId="urn:microsoft.com/office/officeart/2005/8/layout/hList1"/>
    <dgm:cxn modelId="{016A3DA0-2003-41B3-9810-C709305613C0}" type="presOf" srcId="{F56F21F0-0B24-4E31-BFED-E860AD8203D6}" destId="{F0D386D3-6D65-45B6-9925-96B48560A2EC}" srcOrd="0" destOrd="1" presId="urn:microsoft.com/office/officeart/2005/8/layout/hList1"/>
    <dgm:cxn modelId="{0A54A8A2-7E64-4A03-987B-CBD088EBE0AC}" type="presOf" srcId="{1F84B8EE-8492-4D77-9652-8CB92A103EF2}" destId="{9473ECEC-4CB8-40C9-B326-72295D40C460}" srcOrd="0" destOrd="0" presId="urn:microsoft.com/office/officeart/2005/8/layout/hList1"/>
    <dgm:cxn modelId="{53F491A8-4552-4685-921F-08C4390D3455}" srcId="{A4205AC6-4A78-42E0-AAC3-8817584CA62E}" destId="{54F97B84-6D6A-4BA3-A97A-2EA94F67CF88}" srcOrd="1" destOrd="0" parTransId="{34802B99-271B-40C9-81B8-0AB0ADC7C070}" sibTransId="{36EE99E1-9971-4FEB-96EA-07EDB2A3D7D3}"/>
    <dgm:cxn modelId="{8DC233AA-D866-4AFD-AAF0-DCE75985D5F1}" type="presOf" srcId="{3BC05AEC-E44E-4254-97E0-0C573511AE55}" destId="{FB68DA47-21E2-4181-A3C4-A634B2472CB5}" srcOrd="0" destOrd="1" presId="urn:microsoft.com/office/officeart/2005/8/layout/hList1"/>
    <dgm:cxn modelId="{E9612CAB-77BA-4B83-B0EC-759798C6CBA9}" srcId="{CB8D3530-200A-4D2C-BD26-D388DE314E6E}" destId="{A4205AC6-4A78-42E0-AAC3-8817584CA62E}" srcOrd="3" destOrd="0" parTransId="{950D2695-C87C-48BE-AD17-A33D01DD8D16}" sibTransId="{8AE955DC-6ACA-4637-9A18-B5504562D5C8}"/>
    <dgm:cxn modelId="{921A2AAE-C058-4DD5-BE6E-5D7FB0C03E80}" type="presOf" srcId="{0EDD3FC5-F0FE-497C-8C04-3A55D601F766}" destId="{60E52882-21AC-48E4-A768-26600FE3880E}" srcOrd="0" destOrd="2" presId="urn:microsoft.com/office/officeart/2005/8/layout/hList1"/>
    <dgm:cxn modelId="{00BFBCBB-3280-4FB6-9E46-CA8B44BBB4EC}" type="presOf" srcId="{66A981C5-DAA9-4DF7-81CA-440D66B05A00}" destId="{5C4D635E-C5FD-4886-96E1-E61F64BAE05C}" srcOrd="0" destOrd="0" presId="urn:microsoft.com/office/officeart/2005/8/layout/hList1"/>
    <dgm:cxn modelId="{44A0D6C4-F37D-4E57-B9E7-025B145AA0CD}" type="presOf" srcId="{CB8D3530-200A-4D2C-BD26-D388DE314E6E}" destId="{17BB444E-0524-4561-818D-0C95FA926C9B}" srcOrd="0" destOrd="0" presId="urn:microsoft.com/office/officeart/2005/8/layout/hList1"/>
    <dgm:cxn modelId="{E00260C9-4676-40B6-96B5-56EEA464DEC8}" type="presOf" srcId="{45DB4EFA-F067-4BD6-893D-35AB2C533700}" destId="{FB68DA47-21E2-4181-A3C4-A634B2472CB5}" srcOrd="0" destOrd="4" presId="urn:microsoft.com/office/officeart/2005/8/layout/hList1"/>
    <dgm:cxn modelId="{89B483C9-6AAA-49D1-82FF-7EC55E80ADE1}" srcId="{CB8D3530-200A-4D2C-BD26-D388DE314E6E}" destId="{AFC85C23-6240-4075-8C05-EEB80C4B9C3C}" srcOrd="0" destOrd="0" parTransId="{69EFD875-9D32-4EFF-830F-C1B3F4FC2B20}" sibTransId="{17050440-DC56-4D01-B4A6-5085CC987375}"/>
    <dgm:cxn modelId="{65A6D3CD-006C-4894-B694-AA707A9F0EA9}" type="presOf" srcId="{A4205AC6-4A78-42E0-AAC3-8817584CA62E}" destId="{5A9DECCE-6FA4-4832-82EF-DFC7FF30CC66}" srcOrd="0" destOrd="0" presId="urn:microsoft.com/office/officeart/2005/8/layout/hList1"/>
    <dgm:cxn modelId="{40C9F5CE-27F9-4B24-9B1E-A34CFCB3CED1}" srcId="{AFC85C23-6240-4075-8C05-EEB80C4B9C3C}" destId="{30D958E9-C77E-4D88-89F4-89C407169918}" srcOrd="3" destOrd="0" parTransId="{35AB7BB3-3FED-4824-A3EA-36CF85C84768}" sibTransId="{AC3F564A-D219-487E-861D-E6F8C77B9B07}"/>
    <dgm:cxn modelId="{D9E0CAD5-906B-4AB8-88F2-186C204F8470}" type="presOf" srcId="{6FADEE16-731E-499D-9160-C21D22B6668D}" destId="{FB68DA47-21E2-4181-A3C4-A634B2472CB5}" srcOrd="0" destOrd="2" presId="urn:microsoft.com/office/officeart/2005/8/layout/hList1"/>
    <dgm:cxn modelId="{7750F4D6-95CA-4299-A813-CD9FBEDEDF08}" srcId="{EFF78C53-198F-4081-A8C3-F808314E9C17}" destId="{F56F21F0-0B24-4E31-BFED-E860AD8203D6}" srcOrd="1" destOrd="0" parTransId="{87BD92DA-BAD4-42BF-9F60-D4F82D0244E3}" sibTransId="{74F8A5C9-AB9A-476C-8B83-5DBAC3E36D33}"/>
    <dgm:cxn modelId="{A41D78D9-936C-494C-B92E-3B05B15BA995}" type="presOf" srcId="{D6354395-2247-4F03-85D2-C456080EB2C4}" destId="{F0D386D3-6D65-45B6-9925-96B48560A2EC}" srcOrd="0" destOrd="2" presId="urn:microsoft.com/office/officeart/2005/8/layout/hList1"/>
    <dgm:cxn modelId="{A0FC2FDD-94B2-4376-B920-AEF82C00E81F}" type="presOf" srcId="{02B91980-032B-4957-81E5-6D196E2D218C}" destId="{60E52882-21AC-48E4-A768-26600FE3880E}" srcOrd="0" destOrd="1" presId="urn:microsoft.com/office/officeart/2005/8/layout/hList1"/>
    <dgm:cxn modelId="{7BC324DF-B661-432F-BED9-BC9555A142CC}" type="presOf" srcId="{68C652CF-9EFA-4685-9530-18DC75557D70}" destId="{FB68DA47-21E2-4181-A3C4-A634B2472CB5}" srcOrd="0" destOrd="5" presId="urn:microsoft.com/office/officeart/2005/8/layout/hList1"/>
    <dgm:cxn modelId="{4ED76BDF-E2A9-4F8D-8093-E326C42B5D8F}" srcId="{1F84B8EE-8492-4D77-9652-8CB92A103EF2}" destId="{3BC05AEC-E44E-4254-97E0-0C573511AE55}" srcOrd="1" destOrd="0" parTransId="{2F6796F6-7F0D-443F-BB48-8774B7DCB4DA}" sibTransId="{97EB9539-4CCF-42D3-AFE1-038001182D65}"/>
    <dgm:cxn modelId="{53409DE9-03CF-451F-912F-BDB046B047FC}" type="presOf" srcId="{544FB59C-3AAC-4544-991D-078523D6C30A}" destId="{60E52882-21AC-48E4-A768-26600FE3880E}" srcOrd="0" destOrd="5" presId="urn:microsoft.com/office/officeart/2005/8/layout/hList1"/>
    <dgm:cxn modelId="{CC2592F9-095C-491A-8E16-AB7BAACC77E7}" type="presOf" srcId="{26FF59F0-F9CA-4708-BE36-359DF64A0E97}" destId="{FB68DA47-21E2-4181-A3C4-A634B2472CB5}" srcOrd="0" destOrd="3" presId="urn:microsoft.com/office/officeart/2005/8/layout/hList1"/>
    <dgm:cxn modelId="{51FE48FE-F598-446F-A87E-72908CBF2380}" srcId="{AFC85C23-6240-4075-8C05-EEB80C4B9C3C}" destId="{544FB59C-3AAC-4544-991D-078523D6C30A}" srcOrd="5" destOrd="0" parTransId="{C69D158E-A075-47E9-B073-7DE23867160F}" sibTransId="{F783100E-4724-4497-B4B5-ACCFAD886028}"/>
    <dgm:cxn modelId="{26A0ACFF-7A3D-4486-A369-33C924D2A8FB}" srcId="{A4205AC6-4A78-42E0-AAC3-8817584CA62E}" destId="{66A981C5-DAA9-4DF7-81CA-440D66B05A00}" srcOrd="0" destOrd="0" parTransId="{CEA91D44-F78B-472A-A095-571FC955BD54}" sibTransId="{EA2DCE64-F371-43DF-8F59-80C5AB9922B2}"/>
    <dgm:cxn modelId="{3B744037-CE50-42ED-95E0-8C26C98F375C}" type="presParOf" srcId="{17BB444E-0524-4561-818D-0C95FA926C9B}" destId="{9EC7BD68-FEE5-4F22-954B-6938A1A5F154}" srcOrd="0" destOrd="0" presId="urn:microsoft.com/office/officeart/2005/8/layout/hList1"/>
    <dgm:cxn modelId="{672DA056-19A9-4637-B7EC-62AF2A02C655}" type="presParOf" srcId="{9EC7BD68-FEE5-4F22-954B-6938A1A5F154}" destId="{1E8F6157-A07F-44FC-963F-E9A3A810D270}" srcOrd="0" destOrd="0" presId="urn:microsoft.com/office/officeart/2005/8/layout/hList1"/>
    <dgm:cxn modelId="{A11C9FE0-98F6-41B8-9B8D-C97663C7F02A}" type="presParOf" srcId="{9EC7BD68-FEE5-4F22-954B-6938A1A5F154}" destId="{60E52882-21AC-48E4-A768-26600FE3880E}" srcOrd="1" destOrd="0" presId="urn:microsoft.com/office/officeart/2005/8/layout/hList1"/>
    <dgm:cxn modelId="{4BD16282-923B-4621-9EA3-AD218605D449}" type="presParOf" srcId="{17BB444E-0524-4561-818D-0C95FA926C9B}" destId="{74681069-2611-46B0-8024-1BE81C567670}" srcOrd="1" destOrd="0" presId="urn:microsoft.com/office/officeart/2005/8/layout/hList1"/>
    <dgm:cxn modelId="{73BCBBF5-D98D-42D8-B148-B0D54008F85E}" type="presParOf" srcId="{17BB444E-0524-4561-818D-0C95FA926C9B}" destId="{044E2D5F-CCE5-4B73-BF14-ED31D7743620}" srcOrd="2" destOrd="0" presId="urn:microsoft.com/office/officeart/2005/8/layout/hList1"/>
    <dgm:cxn modelId="{FBA4FE5A-2623-4E12-8B8B-89A024C80947}" type="presParOf" srcId="{044E2D5F-CCE5-4B73-BF14-ED31D7743620}" destId="{DDA25009-3622-4C47-8AB3-2E1C32662DF3}" srcOrd="0" destOrd="0" presId="urn:microsoft.com/office/officeart/2005/8/layout/hList1"/>
    <dgm:cxn modelId="{4605E20F-8BA0-49DC-967D-EA26E4D66C67}" type="presParOf" srcId="{044E2D5F-CCE5-4B73-BF14-ED31D7743620}" destId="{F0D386D3-6D65-45B6-9925-96B48560A2EC}" srcOrd="1" destOrd="0" presId="urn:microsoft.com/office/officeart/2005/8/layout/hList1"/>
    <dgm:cxn modelId="{ABB502EF-F1C7-4B30-88BA-F37869D48F7F}" type="presParOf" srcId="{17BB444E-0524-4561-818D-0C95FA926C9B}" destId="{F3ABC4B4-24B3-4A93-8557-C268AB04FA4A}" srcOrd="3" destOrd="0" presId="urn:microsoft.com/office/officeart/2005/8/layout/hList1"/>
    <dgm:cxn modelId="{522D87ED-CF42-4D75-BADC-C04898FF7D8E}" type="presParOf" srcId="{17BB444E-0524-4561-818D-0C95FA926C9B}" destId="{BCE2B9A9-BCA5-4611-9ADD-CA95E0763FD1}" srcOrd="4" destOrd="0" presId="urn:microsoft.com/office/officeart/2005/8/layout/hList1"/>
    <dgm:cxn modelId="{2808D0B9-FEFE-4E52-91EA-27857D681BBC}" type="presParOf" srcId="{BCE2B9A9-BCA5-4611-9ADD-CA95E0763FD1}" destId="{9473ECEC-4CB8-40C9-B326-72295D40C460}" srcOrd="0" destOrd="0" presId="urn:microsoft.com/office/officeart/2005/8/layout/hList1"/>
    <dgm:cxn modelId="{12B6EF7E-B0AD-4ACA-80D5-68D22973FD7D}" type="presParOf" srcId="{BCE2B9A9-BCA5-4611-9ADD-CA95E0763FD1}" destId="{FB68DA47-21E2-4181-A3C4-A634B2472CB5}" srcOrd="1" destOrd="0" presId="urn:microsoft.com/office/officeart/2005/8/layout/hList1"/>
    <dgm:cxn modelId="{A7C87E63-0C2A-4FEC-BEFA-03B48F2047F5}" type="presParOf" srcId="{17BB444E-0524-4561-818D-0C95FA926C9B}" destId="{DB44FD84-ECF0-4069-8CA3-6CD23BCB24C4}" srcOrd="5" destOrd="0" presId="urn:microsoft.com/office/officeart/2005/8/layout/hList1"/>
    <dgm:cxn modelId="{BD32887E-68BE-4590-B466-FA13504332F5}" type="presParOf" srcId="{17BB444E-0524-4561-818D-0C95FA926C9B}" destId="{58A932BC-7E9C-4D85-9DDE-0056117D93C5}" srcOrd="6" destOrd="0" presId="urn:microsoft.com/office/officeart/2005/8/layout/hList1"/>
    <dgm:cxn modelId="{C22D2F7F-B31E-4271-9F7F-2FCB0C5A098E}" type="presParOf" srcId="{58A932BC-7E9C-4D85-9DDE-0056117D93C5}" destId="{5A9DECCE-6FA4-4832-82EF-DFC7FF30CC66}" srcOrd="0" destOrd="0" presId="urn:microsoft.com/office/officeart/2005/8/layout/hList1"/>
    <dgm:cxn modelId="{C2500091-3550-435E-885B-97735C369E35}" type="presParOf" srcId="{58A932BC-7E9C-4D85-9DDE-0056117D93C5}" destId="{5C4D635E-C5FD-4886-96E1-E61F64BAE05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F6157-A07F-44FC-963F-E9A3A810D270}">
      <dsp:nvSpPr>
        <dsp:cNvPr id="0" name=""/>
        <dsp:cNvSpPr/>
      </dsp:nvSpPr>
      <dsp:spPr>
        <a:xfrm>
          <a:off x="3953" y="128799"/>
          <a:ext cx="2377306" cy="5472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Energy Efficiency</a:t>
          </a:r>
        </a:p>
      </dsp:txBody>
      <dsp:txXfrm>
        <a:off x="3953" y="128799"/>
        <a:ext cx="2377306" cy="547200"/>
      </dsp:txXfrm>
    </dsp:sp>
    <dsp:sp modelId="{60E52882-21AC-48E4-A768-26600FE3880E}">
      <dsp:nvSpPr>
        <dsp:cNvPr id="0" name=""/>
        <dsp:cNvSpPr/>
      </dsp:nvSpPr>
      <dsp:spPr>
        <a:xfrm>
          <a:off x="3953" y="675999"/>
          <a:ext cx="2377306" cy="35465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Font typeface="Arial"/>
            <a:buChar char="•"/>
          </a:pPr>
          <a:r>
            <a:rPr lang="en-US" sz="1900" kern="1200"/>
            <a:t>Materials efficiency</a:t>
          </a:r>
        </a:p>
        <a:p>
          <a:pPr marL="171450" lvl="1" indent="-171450" algn="l" defTabSz="844550">
            <a:lnSpc>
              <a:spcPct val="90000"/>
            </a:lnSpc>
            <a:spcBef>
              <a:spcPct val="0"/>
            </a:spcBef>
            <a:spcAft>
              <a:spcPct val="15000"/>
            </a:spcAft>
            <a:buChar char="•"/>
          </a:pPr>
          <a:r>
            <a:rPr lang="en-US" sz="1900" kern="1200"/>
            <a:t>Smart manufacturing</a:t>
          </a:r>
        </a:p>
        <a:p>
          <a:pPr marL="171450" lvl="1" indent="-171450" algn="l" defTabSz="844550">
            <a:lnSpc>
              <a:spcPct val="90000"/>
            </a:lnSpc>
            <a:spcBef>
              <a:spcPct val="0"/>
            </a:spcBef>
            <a:spcAft>
              <a:spcPct val="15000"/>
            </a:spcAft>
            <a:buChar char="•"/>
          </a:pPr>
          <a:r>
            <a:rPr lang="en-US" sz="1900" kern="1200"/>
            <a:t>System efficiency</a:t>
          </a:r>
        </a:p>
        <a:p>
          <a:pPr marL="171450" lvl="1" indent="-171450" algn="l" defTabSz="844550">
            <a:lnSpc>
              <a:spcPct val="90000"/>
            </a:lnSpc>
            <a:spcBef>
              <a:spcPct val="0"/>
            </a:spcBef>
            <a:spcAft>
              <a:spcPct val="15000"/>
            </a:spcAft>
            <a:buChar char="•"/>
          </a:pPr>
          <a:r>
            <a:rPr lang="en-US" sz="1900" kern="1200"/>
            <a:t>Innovative chemistry</a:t>
          </a:r>
        </a:p>
        <a:p>
          <a:pPr marL="171450" lvl="1" indent="-171450" algn="l" defTabSz="844550">
            <a:lnSpc>
              <a:spcPct val="90000"/>
            </a:lnSpc>
            <a:spcBef>
              <a:spcPct val="0"/>
            </a:spcBef>
            <a:spcAft>
              <a:spcPct val="15000"/>
            </a:spcAft>
            <a:buChar char="•"/>
          </a:pPr>
          <a:r>
            <a:rPr lang="en-US" sz="1900" kern="1200"/>
            <a:t>Strategic energy management</a:t>
          </a:r>
        </a:p>
        <a:p>
          <a:pPr marL="171450" lvl="1" indent="-171450" algn="l" defTabSz="844550">
            <a:lnSpc>
              <a:spcPct val="90000"/>
            </a:lnSpc>
            <a:spcBef>
              <a:spcPct val="0"/>
            </a:spcBef>
            <a:spcAft>
              <a:spcPct val="15000"/>
            </a:spcAft>
            <a:buChar char="•"/>
          </a:pPr>
          <a:r>
            <a:rPr lang="en-US" sz="1900" kern="1200"/>
            <a:t>Load flexibility/ demand response controls</a:t>
          </a:r>
        </a:p>
      </dsp:txBody>
      <dsp:txXfrm>
        <a:off x="3953" y="675999"/>
        <a:ext cx="2377306" cy="3546539"/>
      </dsp:txXfrm>
    </dsp:sp>
    <dsp:sp modelId="{DDA25009-3622-4C47-8AB3-2E1C32662DF3}">
      <dsp:nvSpPr>
        <dsp:cNvPr id="0" name=""/>
        <dsp:cNvSpPr/>
      </dsp:nvSpPr>
      <dsp:spPr>
        <a:xfrm>
          <a:off x="2714082" y="128799"/>
          <a:ext cx="2377306" cy="5472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Electrification</a:t>
          </a:r>
        </a:p>
      </dsp:txBody>
      <dsp:txXfrm>
        <a:off x="2714082" y="128799"/>
        <a:ext cx="2377306" cy="547200"/>
      </dsp:txXfrm>
    </dsp:sp>
    <dsp:sp modelId="{F0D386D3-6D65-45B6-9925-96B48560A2EC}">
      <dsp:nvSpPr>
        <dsp:cNvPr id="0" name=""/>
        <dsp:cNvSpPr/>
      </dsp:nvSpPr>
      <dsp:spPr>
        <a:xfrm>
          <a:off x="2714082" y="675999"/>
          <a:ext cx="2377306" cy="35465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en-US" sz="1900" kern="1200"/>
            <a:t>High temperature heat pumps</a:t>
          </a:r>
        </a:p>
        <a:p>
          <a:pPr marL="171450" lvl="1" indent="-171450" algn="l" defTabSz="844550">
            <a:lnSpc>
              <a:spcPct val="90000"/>
            </a:lnSpc>
            <a:spcBef>
              <a:spcPct val="0"/>
            </a:spcBef>
            <a:spcAft>
              <a:spcPct val="15000"/>
            </a:spcAft>
            <a:buChar char="•"/>
          </a:pPr>
          <a:r>
            <a:rPr lang="en-US" sz="1900" kern="1200"/>
            <a:t>Non-contact heating</a:t>
          </a:r>
        </a:p>
        <a:p>
          <a:pPr marL="171450" lvl="1" indent="-171450" algn="l" defTabSz="844550">
            <a:lnSpc>
              <a:spcPct val="90000"/>
            </a:lnSpc>
            <a:spcBef>
              <a:spcPct val="0"/>
            </a:spcBef>
            <a:spcAft>
              <a:spcPct val="15000"/>
            </a:spcAft>
            <a:buChar char="•"/>
          </a:pPr>
          <a:r>
            <a:rPr lang="en-US" sz="1900" kern="1200"/>
            <a:t>Innovative separations</a:t>
          </a:r>
        </a:p>
      </dsp:txBody>
      <dsp:txXfrm>
        <a:off x="2714082" y="675999"/>
        <a:ext cx="2377306" cy="3546539"/>
      </dsp:txXfrm>
    </dsp:sp>
    <dsp:sp modelId="{9473ECEC-4CB8-40C9-B326-72295D40C460}">
      <dsp:nvSpPr>
        <dsp:cNvPr id="0" name=""/>
        <dsp:cNvSpPr/>
      </dsp:nvSpPr>
      <dsp:spPr>
        <a:xfrm>
          <a:off x="5424211" y="128799"/>
          <a:ext cx="2377306" cy="5472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Low Carbon Fuels</a:t>
          </a:r>
        </a:p>
      </dsp:txBody>
      <dsp:txXfrm>
        <a:off x="5424211" y="128799"/>
        <a:ext cx="2377306" cy="547200"/>
      </dsp:txXfrm>
    </dsp:sp>
    <dsp:sp modelId="{FB68DA47-21E2-4181-A3C4-A634B2472CB5}">
      <dsp:nvSpPr>
        <dsp:cNvPr id="0" name=""/>
        <dsp:cNvSpPr/>
      </dsp:nvSpPr>
      <dsp:spPr>
        <a:xfrm>
          <a:off x="5424211" y="675999"/>
          <a:ext cx="2377306" cy="35465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en-US" sz="1900" kern="1200"/>
            <a:t>Energy thermal storage/recovery</a:t>
          </a:r>
        </a:p>
        <a:p>
          <a:pPr marL="171450" lvl="1" indent="-171450" algn="l" defTabSz="844550">
            <a:lnSpc>
              <a:spcPct val="90000"/>
            </a:lnSpc>
            <a:spcBef>
              <a:spcPct val="0"/>
            </a:spcBef>
            <a:spcAft>
              <a:spcPct val="15000"/>
            </a:spcAft>
            <a:buChar char="•"/>
          </a:pPr>
          <a:r>
            <a:rPr lang="en-US" sz="1900" kern="1200"/>
            <a:t>Biofuels</a:t>
          </a:r>
        </a:p>
        <a:p>
          <a:pPr marL="171450" lvl="1" indent="-171450" algn="l" defTabSz="844550">
            <a:lnSpc>
              <a:spcPct val="90000"/>
            </a:lnSpc>
            <a:spcBef>
              <a:spcPct val="0"/>
            </a:spcBef>
            <a:spcAft>
              <a:spcPct val="15000"/>
            </a:spcAft>
            <a:buChar char="•"/>
          </a:pPr>
          <a:r>
            <a:rPr lang="en-US" sz="1900" kern="1200"/>
            <a:t>Renewable hydrogen</a:t>
          </a:r>
        </a:p>
        <a:p>
          <a:pPr marL="171450" lvl="1" indent="-171450" algn="l" defTabSz="844550">
            <a:lnSpc>
              <a:spcPct val="90000"/>
            </a:lnSpc>
            <a:spcBef>
              <a:spcPct val="0"/>
            </a:spcBef>
            <a:spcAft>
              <a:spcPct val="15000"/>
            </a:spcAft>
            <a:buChar char="•"/>
          </a:pPr>
          <a:r>
            <a:rPr lang="en-US" sz="1900" kern="1200"/>
            <a:t>Alternative feed stocks</a:t>
          </a:r>
        </a:p>
        <a:p>
          <a:pPr marL="171450" lvl="1" indent="-171450" algn="l" defTabSz="844550">
            <a:lnSpc>
              <a:spcPct val="90000"/>
            </a:lnSpc>
            <a:spcBef>
              <a:spcPct val="0"/>
            </a:spcBef>
            <a:spcAft>
              <a:spcPct val="15000"/>
            </a:spcAft>
            <a:buChar char="•"/>
          </a:pPr>
          <a:r>
            <a:rPr lang="en-US" sz="1900" kern="1200"/>
            <a:t>Combined heat and power with zero carbon fuels</a:t>
          </a:r>
        </a:p>
        <a:p>
          <a:pPr marL="171450" lvl="1" indent="-171450" algn="l" defTabSz="844550">
            <a:lnSpc>
              <a:spcPct val="90000"/>
            </a:lnSpc>
            <a:spcBef>
              <a:spcPct val="0"/>
            </a:spcBef>
            <a:spcAft>
              <a:spcPct val="15000"/>
            </a:spcAft>
            <a:buChar char="•"/>
          </a:pPr>
          <a:endParaRPr lang="en-US" sz="1900" kern="1200">
            <a:latin typeface="Arial Black" panose="020B0A04020102020204"/>
          </a:endParaRPr>
        </a:p>
      </dsp:txBody>
      <dsp:txXfrm>
        <a:off x="5424211" y="675999"/>
        <a:ext cx="2377306" cy="3546539"/>
      </dsp:txXfrm>
    </dsp:sp>
    <dsp:sp modelId="{5A9DECCE-6FA4-4832-82EF-DFC7FF30CC66}">
      <dsp:nvSpPr>
        <dsp:cNvPr id="0" name=""/>
        <dsp:cNvSpPr/>
      </dsp:nvSpPr>
      <dsp:spPr>
        <a:xfrm>
          <a:off x="8134340" y="128799"/>
          <a:ext cx="2377306" cy="5472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Others</a:t>
          </a:r>
        </a:p>
      </dsp:txBody>
      <dsp:txXfrm>
        <a:off x="8134340" y="128799"/>
        <a:ext cx="2377306" cy="547200"/>
      </dsp:txXfrm>
    </dsp:sp>
    <dsp:sp modelId="{5C4D635E-C5FD-4886-96E1-E61F64BAE05C}">
      <dsp:nvSpPr>
        <dsp:cNvPr id="0" name=""/>
        <dsp:cNvSpPr/>
      </dsp:nvSpPr>
      <dsp:spPr>
        <a:xfrm>
          <a:off x="8134340" y="675999"/>
          <a:ext cx="2377306" cy="35465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a:t>Carbon capture and utilization</a:t>
          </a:r>
        </a:p>
        <a:p>
          <a:pPr marL="171450" lvl="1" indent="-171450" algn="l" defTabSz="844550">
            <a:lnSpc>
              <a:spcPct val="90000"/>
            </a:lnSpc>
            <a:spcBef>
              <a:spcPct val="0"/>
            </a:spcBef>
            <a:spcAft>
              <a:spcPct val="15000"/>
            </a:spcAft>
            <a:buChar char="•"/>
          </a:pPr>
          <a:r>
            <a:rPr lang="en-US" sz="1900" kern="1200"/>
            <a:t>Circular economy integration</a:t>
          </a:r>
        </a:p>
      </dsp:txBody>
      <dsp:txXfrm>
        <a:off x="8134340" y="675999"/>
        <a:ext cx="2377306" cy="3546539"/>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36AF9E2-523E-B8F5-A833-7EBFF535187D}"/>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C2280EF-5BCC-7078-0CEF-9FF344A88CA5}"/>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F9AAB61B-DE21-4835-B18B-3E9C0C70B846}" type="datetimeFigureOut">
              <a:rPr lang="en-US" smtClean="0"/>
              <a:t>4/17/2023</a:t>
            </a:fld>
            <a:endParaRPr lang="en-US"/>
          </a:p>
        </p:txBody>
      </p:sp>
      <p:sp>
        <p:nvSpPr>
          <p:cNvPr id="4" name="Footer Placeholder 3">
            <a:extLst>
              <a:ext uri="{FF2B5EF4-FFF2-40B4-BE49-F238E27FC236}">
                <a16:creationId xmlns:a16="http://schemas.microsoft.com/office/drawing/2014/main" id="{D5604F19-E249-C944-40D6-C630AA500A17}"/>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97828DD-6B7E-130C-D173-19D4EA05ECD1}"/>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65EF07C6-DB40-4FAB-AB09-8E83506AECB2}" type="slidenum">
              <a:rPr lang="en-US" smtClean="0"/>
              <a:t>‹#›</a:t>
            </a:fld>
            <a:endParaRPr lang="en-US"/>
          </a:p>
        </p:txBody>
      </p:sp>
    </p:spTree>
    <p:extLst>
      <p:ext uri="{BB962C8B-B14F-4D97-AF65-F5344CB8AC3E}">
        <p14:creationId xmlns:p14="http://schemas.microsoft.com/office/powerpoint/2010/main" val="20731319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10BBBC34-1609-2F4B-B1B4-CA762E9FB424}" type="datetimeFigureOut">
              <a:rPr lang="en-US" smtClean="0"/>
              <a:t>4/17/2023</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0B67BDF7-E776-6644-B0FD-0131F7606DCF}" type="slidenum">
              <a:rPr lang="en-US" smtClean="0"/>
              <a:t>‹#›</a:t>
            </a:fld>
            <a:endParaRPr lang="en-US"/>
          </a:p>
        </p:txBody>
      </p:sp>
    </p:spTree>
    <p:extLst>
      <p:ext uri="{BB962C8B-B14F-4D97-AF65-F5344CB8AC3E}">
        <p14:creationId xmlns:p14="http://schemas.microsoft.com/office/powerpoint/2010/main" val="347392480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1645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3</a:t>
            </a:fld>
            <a:endParaRPr lang="en-US"/>
          </a:p>
        </p:txBody>
      </p:sp>
    </p:spTree>
    <p:extLst>
      <p:ext uri="{BB962C8B-B14F-4D97-AF65-F5344CB8AC3E}">
        <p14:creationId xmlns:p14="http://schemas.microsoft.com/office/powerpoint/2010/main" val="31952999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4</a:t>
            </a:fld>
            <a:endParaRPr lang="en-US"/>
          </a:p>
        </p:txBody>
      </p:sp>
    </p:spTree>
    <p:extLst>
      <p:ext uri="{BB962C8B-B14F-4D97-AF65-F5344CB8AC3E}">
        <p14:creationId xmlns:p14="http://schemas.microsoft.com/office/powerpoint/2010/main" val="8745610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5</a:t>
            </a:fld>
            <a:endParaRPr lang="en-US"/>
          </a:p>
        </p:txBody>
      </p:sp>
    </p:spTree>
    <p:extLst>
      <p:ext uri="{BB962C8B-B14F-4D97-AF65-F5344CB8AC3E}">
        <p14:creationId xmlns:p14="http://schemas.microsoft.com/office/powerpoint/2010/main" val="9219141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b="1"/>
              <a:t>Per AB 209…</a:t>
            </a:r>
          </a:p>
        </p:txBody>
      </p:sp>
      <p:sp>
        <p:nvSpPr>
          <p:cNvPr id="4" name="Slide Number Placeholder 3"/>
          <p:cNvSpPr>
            <a:spLocks noGrp="1"/>
          </p:cNvSpPr>
          <p:nvPr>
            <p:ph type="sldNum" sz="quarter" idx="5"/>
          </p:nvPr>
        </p:nvSpPr>
        <p:spPr/>
        <p:txBody>
          <a:bodyPr/>
          <a:lstStyle/>
          <a:p>
            <a:fld id="{9117B0B1-BEA2-8948-A557-11B4BDB90777}" type="slidenum">
              <a:rPr lang="en-US" smtClean="0"/>
              <a:t>7</a:t>
            </a:fld>
            <a:endParaRPr lang="en-US"/>
          </a:p>
        </p:txBody>
      </p:sp>
    </p:spTree>
    <p:extLst>
      <p:ext uri="{BB962C8B-B14F-4D97-AF65-F5344CB8AC3E}">
        <p14:creationId xmlns:p14="http://schemas.microsoft.com/office/powerpoint/2010/main" val="2966704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b="1"/>
              <a:t>Per AB 209…</a:t>
            </a:r>
          </a:p>
        </p:txBody>
      </p:sp>
      <p:sp>
        <p:nvSpPr>
          <p:cNvPr id="4" name="Slide Number Placeholder 3"/>
          <p:cNvSpPr>
            <a:spLocks noGrp="1"/>
          </p:cNvSpPr>
          <p:nvPr>
            <p:ph type="sldNum" sz="quarter" idx="5"/>
          </p:nvPr>
        </p:nvSpPr>
        <p:spPr/>
        <p:txBody>
          <a:bodyPr/>
          <a:lstStyle/>
          <a:p>
            <a:fld id="{9117B0B1-BEA2-8948-A557-11B4BDB90777}" type="slidenum">
              <a:rPr lang="en-US" smtClean="0"/>
              <a:t>8</a:t>
            </a:fld>
            <a:endParaRPr lang="en-US"/>
          </a:p>
        </p:txBody>
      </p:sp>
    </p:spTree>
    <p:extLst>
      <p:ext uri="{BB962C8B-B14F-4D97-AF65-F5344CB8AC3E}">
        <p14:creationId xmlns:p14="http://schemas.microsoft.com/office/powerpoint/2010/main" val="30399270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9</a:t>
            </a:fld>
            <a:endParaRPr lang="en-US"/>
          </a:p>
        </p:txBody>
      </p:sp>
    </p:spTree>
    <p:extLst>
      <p:ext uri="{BB962C8B-B14F-4D97-AF65-F5344CB8AC3E}">
        <p14:creationId xmlns:p14="http://schemas.microsoft.com/office/powerpoint/2010/main" val="467666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1"/>
          </a:p>
        </p:txBody>
      </p:sp>
      <p:sp>
        <p:nvSpPr>
          <p:cNvPr id="4" name="Slide Number Placeholder 3"/>
          <p:cNvSpPr>
            <a:spLocks noGrp="1"/>
          </p:cNvSpPr>
          <p:nvPr>
            <p:ph type="sldNum" sz="quarter" idx="5"/>
          </p:nvPr>
        </p:nvSpPr>
        <p:spPr/>
        <p:txBody>
          <a:bodyPr/>
          <a:lstStyle/>
          <a:p>
            <a:fld id="{9117B0B1-BEA2-8948-A557-11B4BDB90777}" type="slidenum">
              <a:rPr lang="en-US" smtClean="0"/>
              <a:t>10</a:t>
            </a:fld>
            <a:endParaRPr lang="en-US"/>
          </a:p>
        </p:txBody>
      </p:sp>
    </p:spTree>
    <p:extLst>
      <p:ext uri="{BB962C8B-B14F-4D97-AF65-F5344CB8AC3E}">
        <p14:creationId xmlns:p14="http://schemas.microsoft.com/office/powerpoint/2010/main" val="40103531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2943" indent="-232943" fontAlgn="base">
              <a:buAutoNum type="arabicParenR"/>
            </a:pPr>
            <a:r>
              <a:rPr lang="en-US" b="0"/>
              <a:t>Eligible applicants: open to anyone but must be a CA based company (industries, aggregators, administrators). Aggregators could be more applicable to demand response/load flexibility programs</a:t>
            </a:r>
          </a:p>
          <a:p>
            <a:pPr marL="232943" indent="-232943" fontAlgn="base">
              <a:buAutoNum type="arabicParenR"/>
            </a:pPr>
            <a:r>
              <a:rPr lang="en-US" b="0"/>
              <a:t>CA industry: facility that manufactures, produces and processes materials, and related support facilities (e.g., warehouses, wastewater treatment)</a:t>
            </a:r>
          </a:p>
          <a:p>
            <a:pPr marL="232943" indent="-232943" fontAlgn="base">
              <a:buAutoNum type="arabicParenR"/>
            </a:pPr>
            <a:r>
              <a:rPr lang="en-US" b="0"/>
              <a:t>Funding groups: Total of $81M available for grants, separated by large GHG emitters versus other emitters. Cement plants are all over 500,000 MT, other large industrial facilities like glass and steel are less than 500,000 MT.  Group separation provides for diversity of applicants and participation.  The percentages can be adjusted.</a:t>
            </a:r>
          </a:p>
          <a:p>
            <a:pPr marL="232943" indent="-232943" fontAlgn="base">
              <a:buAutoNum type="arabicParenR"/>
            </a:pPr>
            <a:r>
              <a:rPr lang="en-US" b="0"/>
              <a:t>Maximum grant amount is based on the legislation that limits a recipient to no more than 20% of the allocated funds. Eligible items for the grant include equipment, materials, M&amp;V, engineering.  We are not including administrative, project management, permitting, installation or other costs but these can be included as match. Reason: Want to fund more projects, rather than a few; requiring match will ensure that industries also are committed to the project.</a:t>
            </a:r>
          </a:p>
          <a:p>
            <a:pPr marL="232943" indent="-232943" fontAlgn="base">
              <a:buAutoNum type="arabicParenR"/>
            </a:pPr>
            <a:r>
              <a:rPr lang="en-US" b="0"/>
              <a:t>Minimum CEC funds spent in CA – want to encourage use of CA vendors, suppliers, manufacturers, businesses and labor.  If they spend at least 50%  they will get points during scoring; if they spend less than 50%, they will get no points.</a:t>
            </a:r>
          </a:p>
          <a:p>
            <a:pPr marL="232943" indent="-232943" fontAlgn="base">
              <a:buAutoNum type="arabicParenR"/>
            </a:pPr>
            <a:r>
              <a:rPr lang="en-US" b="0"/>
              <a:t>Minimum match required is 25%. Eligible match can be for installation, permitting, administration and out of state costs</a:t>
            </a:r>
          </a:p>
          <a:p>
            <a:pPr marL="232943" indent="-232943" fontAlgn="base">
              <a:buAutoNum type="arabicParenR"/>
            </a:pPr>
            <a:r>
              <a:rPr lang="en-US" b="0"/>
              <a:t>Solicitation stages: want to make the solicitation process efficient for both applicant and the CEC and adapting DOE-like process: 1</a:t>
            </a:r>
            <a:r>
              <a:rPr lang="en-US" b="0" baseline="30000"/>
              <a:t>st</a:t>
            </a:r>
            <a:r>
              <a:rPr lang="en-US" b="0"/>
              <a:t> stage: applicant submits an abstract (pass/fail); 2</a:t>
            </a:r>
            <a:r>
              <a:rPr lang="en-US" b="0" baseline="30000"/>
              <a:t>nd</a:t>
            </a:r>
            <a:r>
              <a:rPr lang="en-US" b="0"/>
              <a:t> stage for those passing the first phase, applicants will submit full proposal and proof of technology readiness—applications will be evaluated against a scoring criteria and highest ranking proposals will receive funds to complete engineering and design prior to  full build out of the project. The reason for the multiple steps is to avoid committing funds for equipment and materials upfront—until CEC staff is confident that the technology has a high likelihood of successful implementation.  This will be crucial for demonstrations of new technologies, or those with permitting or other challenges. CEC considering contracting for technical assistance (e.g., interagency agreement with UCI) to review engineering/design documents prior to full build out.</a:t>
            </a:r>
          </a:p>
          <a:p>
            <a:pPr marL="232943" indent="-232943" fontAlgn="base">
              <a:buAutoNum type="arabicParenR"/>
            </a:pPr>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12</a:t>
            </a:fld>
            <a:endParaRPr lang="en-US"/>
          </a:p>
        </p:txBody>
      </p:sp>
    </p:spTree>
    <p:extLst>
      <p:ext uri="{BB962C8B-B14F-4D97-AF65-F5344CB8AC3E}">
        <p14:creationId xmlns:p14="http://schemas.microsoft.com/office/powerpoint/2010/main" val="4044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1"/>
          </a:p>
        </p:txBody>
      </p:sp>
      <p:sp>
        <p:nvSpPr>
          <p:cNvPr id="4" name="Slide Number Placeholder 3"/>
          <p:cNvSpPr>
            <a:spLocks noGrp="1"/>
          </p:cNvSpPr>
          <p:nvPr>
            <p:ph type="sldNum" sz="quarter" idx="5"/>
          </p:nvPr>
        </p:nvSpPr>
        <p:spPr/>
        <p:txBody>
          <a:bodyPr/>
          <a:lstStyle/>
          <a:p>
            <a:fld id="{9117B0B1-BEA2-8948-A557-11B4BDB90777}" type="slidenum">
              <a:rPr lang="en-US" smtClean="0"/>
              <a:t>13</a:t>
            </a:fld>
            <a:endParaRPr lang="en-US"/>
          </a:p>
        </p:txBody>
      </p:sp>
    </p:spTree>
    <p:extLst>
      <p:ext uri="{BB962C8B-B14F-4D97-AF65-F5344CB8AC3E}">
        <p14:creationId xmlns:p14="http://schemas.microsoft.com/office/powerpoint/2010/main" val="249874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b="0"/>
              <a:t>1. Abstract summary content:</a:t>
            </a:r>
            <a:r>
              <a:rPr lang="en-US" sz="1800">
                <a:latin typeface="Times New Roman" panose="02020603050405020304" pitchFamily="18" charset="0"/>
                <a:ea typeface="Times New Roman" panose="02020603050405020304" pitchFamily="18" charset="0"/>
              </a:rPr>
              <a:t>.</a:t>
            </a:r>
            <a:r>
              <a:rPr lang="en-US" sz="1200" b="0"/>
              <a:t> 1) description of technology gap or issue that project is targeting, 2) explanation of how proposed project will address the gap or issue; 3) </a:t>
            </a:r>
            <a:r>
              <a:rPr lang="en-US" sz="1200" kern="1200">
                <a:solidFill>
                  <a:schemeClr val="dk1"/>
                </a:solidFill>
                <a:effectLst/>
                <a:latin typeface="+mn-lt"/>
                <a:ea typeface="+mn-ea"/>
                <a:cs typeface="+mn-cs"/>
              </a:rPr>
              <a:t>results of previous pilot or bench-scale tests; 4) estimated benefits (energy savings, greenhouse gas emission reductions, electrical load reductions, and local air quality improvement); 5) estimated costs of the project and subsequent operation/maintenance of equipment; 6) path to market and market size estimates (technology potential to contribute to achievement of the state’s goals); 7) current/potential partners, including: industrial facilities willing to adopt technology, equipment manufacturers, environmental justice and community based organizations.</a:t>
            </a:r>
            <a:endParaRPr lang="en-US" b="0"/>
          </a:p>
          <a:p>
            <a:pPr marL="232943" indent="-232943" fontAlgn="base">
              <a:buAutoNum type="arabicPeriod"/>
            </a:pPr>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14</a:t>
            </a:fld>
            <a:endParaRPr lang="en-US"/>
          </a:p>
        </p:txBody>
      </p:sp>
    </p:spTree>
    <p:extLst>
      <p:ext uri="{BB962C8B-B14F-4D97-AF65-F5344CB8AC3E}">
        <p14:creationId xmlns:p14="http://schemas.microsoft.com/office/powerpoint/2010/main" val="38986346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b="0"/>
              <a:t>1. Technical merit and need: </a:t>
            </a:r>
            <a:r>
              <a:rPr lang="en-US">
                <a:solidFill>
                  <a:schemeClr val="dk1"/>
                </a:solidFill>
              </a:rPr>
              <a:t>describe the technological advancement and innovation that  will result in significant benefits to the electrical grid, maximizes reduction of GHG emissions and/or reduces air pollution in under-resourced communities</a:t>
            </a:r>
            <a:r>
              <a:rPr lang="en-US" b="0"/>
              <a:t> </a:t>
            </a:r>
          </a:p>
          <a:p>
            <a:pPr>
              <a:spcAft>
                <a:spcPts val="611"/>
              </a:spcAft>
            </a:pPr>
            <a:r>
              <a:rPr lang="en-US" b="0"/>
              <a:t>2. Technical approach: d</a:t>
            </a:r>
            <a:r>
              <a:rPr lang="en-US" sz="1800">
                <a:latin typeface="Arial" panose="020B0604020202020204" pitchFamily="34" charset="0"/>
                <a:ea typeface="Times New Roman" panose="02020603050405020304" pitchFamily="18" charset="0"/>
              </a:rPr>
              <a:t>escribes the technique, approach, and methods for performing the work described in the Scope of Work and Schedule, including adequacy of time, funds, and other resources; describes the goals, objectives and metrics to assess project performance, baseline and target values of these metrics, identifies the reliability that the project and site recommendations as described will be carried out if funds are awarded, i</a:t>
            </a:r>
            <a:r>
              <a:rPr lang="en-US" sz="1800">
                <a:latin typeface="Times New Roman" panose="02020603050405020304" pitchFamily="18" charset="0"/>
                <a:ea typeface="Times New Roman" panose="02020603050405020304" pitchFamily="18" charset="0"/>
              </a:rPr>
              <a:t>dentifies and discusses factors critical for success, in addition to risks, barriers, and limitations and provides a plan to address them.</a:t>
            </a:r>
            <a:endParaRPr lang="en-US" b="0"/>
          </a:p>
          <a:p>
            <a:pPr marL="232943" indent="-232943" fontAlgn="base">
              <a:buAutoNum type="arabicPeriod"/>
            </a:pPr>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15</a:t>
            </a:fld>
            <a:endParaRPr lang="en-US"/>
          </a:p>
        </p:txBody>
      </p:sp>
    </p:spTree>
    <p:extLst>
      <p:ext uri="{BB962C8B-B14F-4D97-AF65-F5344CB8AC3E}">
        <p14:creationId xmlns:p14="http://schemas.microsoft.com/office/powerpoint/2010/main" val="40737904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16</a:t>
            </a:fld>
            <a:endParaRPr lang="en-US"/>
          </a:p>
        </p:txBody>
      </p:sp>
    </p:spTree>
    <p:extLst>
      <p:ext uri="{BB962C8B-B14F-4D97-AF65-F5344CB8AC3E}">
        <p14:creationId xmlns:p14="http://schemas.microsoft.com/office/powerpoint/2010/main" val="24435563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18</a:t>
            </a:fld>
            <a:endParaRPr lang="en-US"/>
          </a:p>
        </p:txBody>
      </p:sp>
    </p:spTree>
    <p:extLst>
      <p:ext uri="{BB962C8B-B14F-4D97-AF65-F5344CB8AC3E}">
        <p14:creationId xmlns:p14="http://schemas.microsoft.com/office/powerpoint/2010/main" val="6540451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19</a:t>
            </a:fld>
            <a:endParaRPr lang="en-US"/>
          </a:p>
        </p:txBody>
      </p:sp>
    </p:spTree>
    <p:extLst>
      <p:ext uri="{BB962C8B-B14F-4D97-AF65-F5344CB8AC3E}">
        <p14:creationId xmlns:p14="http://schemas.microsoft.com/office/powerpoint/2010/main" val="1274025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21</a:t>
            </a:fld>
            <a:endParaRPr lang="en-US"/>
          </a:p>
        </p:txBody>
      </p:sp>
    </p:spTree>
    <p:extLst>
      <p:ext uri="{BB962C8B-B14F-4D97-AF65-F5344CB8AC3E}">
        <p14:creationId xmlns:p14="http://schemas.microsoft.com/office/powerpoint/2010/main" val="20611421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22</a:t>
            </a:fld>
            <a:endParaRPr lang="en-US"/>
          </a:p>
        </p:txBody>
      </p:sp>
    </p:spTree>
    <p:extLst>
      <p:ext uri="{BB962C8B-B14F-4D97-AF65-F5344CB8AC3E}">
        <p14:creationId xmlns:p14="http://schemas.microsoft.com/office/powerpoint/2010/main" val="1298423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t>
            </a:r>
          </a:p>
        </p:txBody>
      </p:sp>
      <p:sp>
        <p:nvSpPr>
          <p:cNvPr id="4" name="Slide Number Placeholder 3"/>
          <p:cNvSpPr>
            <a:spLocks noGrp="1"/>
          </p:cNvSpPr>
          <p:nvPr>
            <p:ph type="sldNum" sz="quarter" idx="5"/>
          </p:nvPr>
        </p:nvSpPr>
        <p:spPr/>
        <p:txBody>
          <a:bodyPr/>
          <a:lstStyle/>
          <a:p>
            <a:fld id="{0B67BDF7-E776-6644-B0FD-0131F7606DCF}" type="slidenum">
              <a:rPr lang="en-US" smtClean="0"/>
              <a:t>23</a:t>
            </a:fld>
            <a:endParaRPr lang="en-US"/>
          </a:p>
        </p:txBody>
      </p:sp>
    </p:spTree>
    <p:extLst>
      <p:ext uri="{BB962C8B-B14F-4D97-AF65-F5344CB8AC3E}">
        <p14:creationId xmlns:p14="http://schemas.microsoft.com/office/powerpoint/2010/main" val="447835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24</a:t>
            </a:fld>
            <a:endParaRPr lang="en-US"/>
          </a:p>
        </p:txBody>
      </p:sp>
    </p:spTree>
    <p:extLst>
      <p:ext uri="{BB962C8B-B14F-4D97-AF65-F5344CB8AC3E}">
        <p14:creationId xmlns:p14="http://schemas.microsoft.com/office/powerpoint/2010/main" val="19704510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25</a:t>
            </a:fld>
            <a:endParaRPr lang="en-US"/>
          </a:p>
        </p:txBody>
      </p:sp>
    </p:spTree>
    <p:extLst>
      <p:ext uri="{BB962C8B-B14F-4D97-AF65-F5344CB8AC3E}">
        <p14:creationId xmlns:p14="http://schemas.microsoft.com/office/powerpoint/2010/main" val="3745499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26</a:t>
            </a:fld>
            <a:endParaRPr lang="en-US"/>
          </a:p>
        </p:txBody>
      </p:sp>
    </p:spTree>
    <p:extLst>
      <p:ext uri="{BB962C8B-B14F-4D97-AF65-F5344CB8AC3E}">
        <p14:creationId xmlns:p14="http://schemas.microsoft.com/office/powerpoint/2010/main" val="34298895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27</a:t>
            </a:fld>
            <a:endParaRPr lang="en-US"/>
          </a:p>
        </p:txBody>
      </p:sp>
    </p:spTree>
    <p:extLst>
      <p:ext uri="{BB962C8B-B14F-4D97-AF65-F5344CB8AC3E}">
        <p14:creationId xmlns:p14="http://schemas.microsoft.com/office/powerpoint/2010/main" val="41313698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28</a:t>
            </a:fld>
            <a:endParaRPr lang="en-US"/>
          </a:p>
        </p:txBody>
      </p:sp>
    </p:spTree>
    <p:extLst>
      <p:ext uri="{BB962C8B-B14F-4D97-AF65-F5344CB8AC3E}">
        <p14:creationId xmlns:p14="http://schemas.microsoft.com/office/powerpoint/2010/main" val="14573332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29</a:t>
            </a:fld>
            <a:endParaRPr lang="en-US"/>
          </a:p>
        </p:txBody>
      </p:sp>
    </p:spTree>
    <p:extLst>
      <p:ext uri="{BB962C8B-B14F-4D97-AF65-F5344CB8AC3E}">
        <p14:creationId xmlns:p14="http://schemas.microsoft.com/office/powerpoint/2010/main" val="23915290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30</a:t>
            </a:fld>
            <a:endParaRPr lang="en-US"/>
          </a:p>
        </p:txBody>
      </p:sp>
    </p:spTree>
    <p:extLst>
      <p:ext uri="{BB962C8B-B14F-4D97-AF65-F5344CB8AC3E}">
        <p14:creationId xmlns:p14="http://schemas.microsoft.com/office/powerpoint/2010/main" val="36314831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31</a:t>
            </a:fld>
            <a:endParaRPr lang="en-US"/>
          </a:p>
        </p:txBody>
      </p:sp>
    </p:spTree>
    <p:extLst>
      <p:ext uri="{BB962C8B-B14F-4D97-AF65-F5344CB8AC3E}">
        <p14:creationId xmlns:p14="http://schemas.microsoft.com/office/powerpoint/2010/main" val="20710398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32</a:t>
            </a:fld>
            <a:endParaRPr lang="en-US"/>
          </a:p>
        </p:txBody>
      </p:sp>
    </p:spTree>
    <p:extLst>
      <p:ext uri="{BB962C8B-B14F-4D97-AF65-F5344CB8AC3E}">
        <p14:creationId xmlns:p14="http://schemas.microsoft.com/office/powerpoint/2010/main" val="29091602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34</a:t>
            </a:fld>
            <a:endParaRPr lang="en-US"/>
          </a:p>
        </p:txBody>
      </p:sp>
    </p:spTree>
    <p:extLst>
      <p:ext uri="{BB962C8B-B14F-4D97-AF65-F5344CB8AC3E}">
        <p14:creationId xmlns:p14="http://schemas.microsoft.com/office/powerpoint/2010/main" val="39719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35</a:t>
            </a:fld>
            <a:endParaRPr lang="en-US"/>
          </a:p>
        </p:txBody>
      </p:sp>
    </p:spTree>
    <p:extLst>
      <p:ext uri="{BB962C8B-B14F-4D97-AF65-F5344CB8AC3E}">
        <p14:creationId xmlns:p14="http://schemas.microsoft.com/office/powerpoint/2010/main" val="21611704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36</a:t>
            </a:fld>
            <a:endParaRPr lang="en-US"/>
          </a:p>
        </p:txBody>
      </p:sp>
    </p:spTree>
    <p:extLst>
      <p:ext uri="{BB962C8B-B14F-4D97-AF65-F5344CB8AC3E}">
        <p14:creationId xmlns:p14="http://schemas.microsoft.com/office/powerpoint/2010/main" val="41371039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a:cs typeface="Calibri"/>
              </a:rPr>
              <a:t>Talking Points:</a:t>
            </a:r>
          </a:p>
          <a:p>
            <a:pPr marL="174708" indent="-174708">
              <a:buFont typeface="Arial" panose="020B0604020202020204" pitchFamily="34" charset="0"/>
              <a:buChar char="•"/>
            </a:pPr>
            <a:r>
              <a:rPr lang="en-IN">
                <a:cs typeface="Calibri"/>
              </a:rPr>
              <a:t>We encourage anyone interested in applying for a CEC grant to join Empower Innovation, </a:t>
            </a:r>
            <a:r>
              <a:rPr lang="en-US">
                <a:cs typeface="Calibri"/>
              </a:rPr>
              <a:t>the newest tool in the CEC’s Energy Innovation Ecosystem. </a:t>
            </a:r>
          </a:p>
          <a:p>
            <a:pPr marL="174708" indent="-174708" defTabSz="931774">
              <a:buFont typeface="Arial" panose="020B0604020202020204" pitchFamily="34" charset="0"/>
              <a:buChar char="•"/>
              <a:defRPr/>
            </a:pPr>
            <a:r>
              <a:rPr lang="en-US">
                <a:cs typeface="Calibri"/>
              </a:rPr>
              <a:t>Empower Innovation is an online platform designed specifically for the </a:t>
            </a:r>
            <a:r>
              <a:rPr lang="en-US" err="1">
                <a:cs typeface="Calibri"/>
              </a:rPr>
              <a:t>cleantech</a:t>
            </a:r>
            <a:r>
              <a:rPr lang="en-US">
                <a:cs typeface="Calibri"/>
              </a:rPr>
              <a:t> community, and provides </a:t>
            </a:r>
            <a:r>
              <a:rPr lang="en-IN">
                <a:cs typeface="Calibri"/>
              </a:rPr>
              <a:t>a great networking opportunity for individuals and organizations exploring our funding opportunities. </a:t>
            </a:r>
          </a:p>
          <a:p>
            <a:pPr marL="174708" indent="-174708">
              <a:buFont typeface="Arial" panose="020B0604020202020204" pitchFamily="34" charset="0"/>
              <a:buChar char="•"/>
            </a:pPr>
            <a:r>
              <a:rPr lang="en-IN">
                <a:cs typeface="Calibri"/>
              </a:rPr>
              <a:t>On Empower Innovation, you will find a community of </a:t>
            </a:r>
            <a:r>
              <a:rPr lang="en-IN" err="1">
                <a:cs typeface="Calibri"/>
              </a:rPr>
              <a:t>cleantech</a:t>
            </a:r>
            <a:r>
              <a:rPr lang="en-IN">
                <a:cs typeface="Calibri"/>
              </a:rPr>
              <a:t> entrepreneurs, developers, technology adopters, and community-based organizations. You will also be able to see the latest funding announcements from the CEC. </a:t>
            </a:r>
          </a:p>
          <a:p>
            <a:pPr marL="174708" indent="-174708">
              <a:buFont typeface="Arial" panose="020B0604020202020204" pitchFamily="34" charset="0"/>
              <a:buChar char="•"/>
            </a:pPr>
            <a:r>
              <a:rPr lang="en-IN"/>
              <a:t>The "Find a Partner" feature allows you to announce your interest in a specific funding opportunity and view other interested parties to find potential partners in a trusted environment. </a:t>
            </a:r>
          </a:p>
          <a:p>
            <a:pPr marL="174708" marR="0" lvl="0" indent="-174708"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a:cs typeface="Calibri"/>
              </a:rPr>
              <a:t>The site address for this solicitation with Empower Innovation is at the bottom of the slide</a:t>
            </a:r>
            <a:r>
              <a:rPr lang="en-US">
                <a:cs typeface="Calibri"/>
              </a:rPr>
              <a:t>.</a:t>
            </a:r>
          </a:p>
          <a:p>
            <a:endParaRPr lang="en-US"/>
          </a:p>
        </p:txBody>
      </p:sp>
      <p:sp>
        <p:nvSpPr>
          <p:cNvPr id="4" name="Slide Number Placeholder 3"/>
          <p:cNvSpPr>
            <a:spLocks noGrp="1"/>
          </p:cNvSpPr>
          <p:nvPr>
            <p:ph type="sldNum" sz="quarter" idx="10"/>
          </p:nvPr>
        </p:nvSpPr>
        <p:spPr/>
        <p:txBody>
          <a:bodyPr/>
          <a:lstStyle/>
          <a:p>
            <a:pPr defTabSz="465887">
              <a:defRPr/>
            </a:pPr>
            <a:fld id="{0B67BDF7-E776-6644-B0FD-0131F7606DCF}" type="slidenum">
              <a:rPr lang="en-US">
                <a:solidFill>
                  <a:prstClr val="black"/>
                </a:solidFill>
                <a:latin typeface="Calibri"/>
              </a:rPr>
              <a:pPr defTabSz="465887">
                <a:defRPr/>
              </a:pPr>
              <a:t>37</a:t>
            </a:fld>
            <a:endParaRPr lang="en-US">
              <a:solidFill>
                <a:prstClr val="black"/>
              </a:solidFill>
              <a:latin typeface="Calibri"/>
            </a:endParaRPr>
          </a:p>
        </p:txBody>
      </p:sp>
    </p:spTree>
    <p:extLst>
      <p:ext uri="{BB962C8B-B14F-4D97-AF65-F5344CB8AC3E}">
        <p14:creationId xmlns:p14="http://schemas.microsoft.com/office/powerpoint/2010/main" val="6355250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Thank you all for interest and attending this workshop. </a:t>
            </a:r>
          </a:p>
          <a:p>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38</a:t>
            </a:fld>
            <a:endParaRPr lang="en-US"/>
          </a:p>
        </p:txBody>
      </p:sp>
    </p:spTree>
    <p:extLst>
      <p:ext uri="{BB962C8B-B14F-4D97-AF65-F5344CB8AC3E}">
        <p14:creationId xmlns:p14="http://schemas.microsoft.com/office/powerpoint/2010/main" val="7105026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C8DE1A89-E76A-4A70-A341-744FE9FDC287}"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54663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0EEB5AE7-0A13-44EB-9752-1D63BED63DDF}"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51077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E4538B5F-1C2C-45D7-A478-EE6F4BBD3FE6}"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00892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2BA3F1C4-331F-4490-BE0E-DAA590CC200C}"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70493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A87BF016-31C4-4F5A-BBA0-3D364B260BA0}"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76455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88AE0C56-BEB2-4057-9D68-94F60F588C53}"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21581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FECDEB8-59F4-43A9-82D2-E9AE6A70982D}"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97248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BB92DC81-8454-403D-A726-1FF3AEDDDE2F}"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86200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BAB30B8-4758-4026-A0D8-606E604375BE}"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26456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4695689F-2375-455E-85F4-94C9E041DCF2}"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07362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F5EB52B6-3B96-499E-9E87-B2B543408F61}"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422504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BECBB6C1-B415-4D2B-B33D-ABCD0ADD5CCF}"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383688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1: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245BF29-002A-4426-999F-114B1AD13994}" type="datetime1">
              <a:rPr lang="en-US" smtClean="0"/>
              <a:t>4/17/2023</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US"/>
              <a:t>DRAFT</a:t>
            </a:r>
          </a:p>
        </p:txBody>
      </p:sp>
      <p:sp>
        <p:nvSpPr>
          <p:cNvPr id="7" name="Enter Title Here"/>
          <p:cNvSpPr>
            <a:spLocks noGrp="1"/>
          </p:cNvSpPr>
          <p:nvPr>
            <p:ph type="title"/>
          </p:nvPr>
        </p:nvSpPr>
        <p:spPr>
          <a:xfrm>
            <a:off x="831850" y="4289258"/>
            <a:ext cx="10515600" cy="1356059"/>
          </a:xfrm>
          <a:prstGeom prst="rect">
            <a:avLst/>
          </a:prstGeom>
        </p:spPr>
        <p:txBody>
          <a:bodyPr anchor="b"/>
          <a:lstStyle>
            <a:lvl1pPr>
              <a:defRPr sz="4800">
                <a:solidFill>
                  <a:schemeClr val="tx2">
                    <a:lumMod val="75000"/>
                  </a:schemeClr>
                </a:solidFill>
              </a:defRPr>
            </a:lvl1pPr>
          </a:lstStyle>
          <a:p>
            <a:r>
              <a:rPr lang="en-US"/>
              <a:t>Click to edit Master title style</a:t>
            </a:r>
          </a:p>
        </p:txBody>
      </p:sp>
      <p:sp>
        <p:nvSpPr>
          <p:cNvPr id="8" name="Text Placeholder 2"/>
          <p:cNvSpPr>
            <a:spLocks noGrp="1"/>
          </p:cNvSpPr>
          <p:nvPr>
            <p:ph type="body" idx="1"/>
          </p:nvPr>
        </p:nvSpPr>
        <p:spPr>
          <a:xfrm>
            <a:off x="831850" y="5672305"/>
            <a:ext cx="10515600" cy="684045"/>
          </a:xfrm>
          <a:prstGeom prst="rect">
            <a:avLst/>
          </a:prstGeo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pic>
        <p:nvPicPr>
          <p:cNvPr id="9" name="Picture 8" descr="California Energy Commission Logo"/>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38200" y="815165"/>
            <a:ext cx="1287483" cy="1131555"/>
          </a:xfrm>
          <a:prstGeom prst="rect">
            <a:avLst/>
          </a:prstGeom>
        </p:spPr>
      </p:pic>
    </p:spTree>
    <p:extLst>
      <p:ext uri="{BB962C8B-B14F-4D97-AF65-F5344CB8AC3E}">
        <p14:creationId xmlns:p14="http://schemas.microsoft.com/office/powerpoint/2010/main" val="27376552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FCECFC1-146A-4E20-BD2F-14EEDE032B24}" type="datetime1">
              <a:rPr lang="en-US" smtClean="0"/>
              <a:t>4/17/2023</a:t>
            </a:fld>
            <a:endParaRPr lang="en-US"/>
          </a:p>
        </p:txBody>
      </p:sp>
      <p:sp>
        <p:nvSpPr>
          <p:cNvPr id="5" name="Footer Placeholder 4"/>
          <p:cNvSpPr>
            <a:spLocks noGrp="1"/>
          </p:cNvSpPr>
          <p:nvPr>
            <p:ph type="ftr" sz="quarter" idx="11"/>
          </p:nvPr>
        </p:nvSpPr>
        <p:spPr/>
        <p:txBody>
          <a:bodyPr/>
          <a:lstStyle/>
          <a:p>
            <a:r>
              <a:rPr lang="en-US"/>
              <a:t>DRAFT</a:t>
            </a:r>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30953587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01DB22D-B919-46C0-8EE4-01184CC11A9A}" type="datetime1">
              <a:rPr lang="en-US" smtClean="0"/>
              <a:t>4/17/2023</a:t>
            </a:fld>
            <a:endParaRPr lang="en-US"/>
          </a:p>
        </p:txBody>
      </p:sp>
      <p:sp>
        <p:nvSpPr>
          <p:cNvPr id="6" name="Footer Placeholder 5"/>
          <p:cNvSpPr>
            <a:spLocks noGrp="1"/>
          </p:cNvSpPr>
          <p:nvPr>
            <p:ph type="ftr" sz="quarter" idx="11"/>
          </p:nvPr>
        </p:nvSpPr>
        <p:spPr/>
        <p:txBody>
          <a:bodyPr/>
          <a:lstStyle/>
          <a:p>
            <a:r>
              <a:rPr lang="en-US"/>
              <a:t>DRAFT</a:t>
            </a:r>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42438504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6950688-7988-433D-BB0F-4966E0D2AC58}" type="datetime1">
              <a:rPr lang="en-US" smtClean="0"/>
              <a:t>4/17/2023</a:t>
            </a:fld>
            <a:endParaRPr lang="en-US"/>
          </a:p>
        </p:txBody>
      </p:sp>
      <p:sp>
        <p:nvSpPr>
          <p:cNvPr id="8" name="Footer Placeholder 7"/>
          <p:cNvSpPr>
            <a:spLocks noGrp="1"/>
          </p:cNvSpPr>
          <p:nvPr>
            <p:ph type="ftr" sz="quarter" idx="11"/>
          </p:nvPr>
        </p:nvSpPr>
        <p:spPr/>
        <p:txBody>
          <a:bodyPr/>
          <a:lstStyle/>
          <a:p>
            <a:r>
              <a:rPr lang="en-US"/>
              <a:t>DRAFT</a:t>
            </a:r>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6381993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2F22663-3B72-4F6B-93B4-11DDD916827A}" type="datetime1">
              <a:rPr lang="en-US" smtClean="0"/>
              <a:t>4/17/2023</a:t>
            </a:fld>
            <a:endParaRPr lang="en-US"/>
          </a:p>
        </p:txBody>
      </p:sp>
      <p:sp>
        <p:nvSpPr>
          <p:cNvPr id="4" name="Footer Placeholder 3"/>
          <p:cNvSpPr>
            <a:spLocks noGrp="1"/>
          </p:cNvSpPr>
          <p:nvPr>
            <p:ph type="ftr" sz="quarter" idx="11"/>
          </p:nvPr>
        </p:nvSpPr>
        <p:spPr/>
        <p:txBody>
          <a:bodyPr/>
          <a:lstStyle/>
          <a:p>
            <a:r>
              <a:rPr lang="en-US"/>
              <a:t>DRAFT</a:t>
            </a:r>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3456495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6A99C2D-3597-45F7-8DBB-F00079E4B939}" type="datetime1">
              <a:rPr lang="en-US" smtClean="0"/>
              <a:t>4/17/2023</a:t>
            </a:fld>
            <a:endParaRPr lang="en-US"/>
          </a:p>
        </p:txBody>
      </p:sp>
      <p:sp>
        <p:nvSpPr>
          <p:cNvPr id="5" name="Footer Placeholder 4"/>
          <p:cNvSpPr>
            <a:spLocks noGrp="1"/>
          </p:cNvSpPr>
          <p:nvPr>
            <p:ph type="ftr" sz="quarter" idx="11"/>
          </p:nvPr>
        </p:nvSpPr>
        <p:spPr/>
        <p:txBody>
          <a:bodyPr/>
          <a:lstStyle/>
          <a:p>
            <a:r>
              <a:rPr lang="en-US"/>
              <a:t>DRAFT</a:t>
            </a:r>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9319175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318E52B-D70E-45C2-9EC9-293A17B744A5}" type="datetime1">
              <a:rPr lang="en-US" smtClean="0"/>
              <a:t>4/17/2023</a:t>
            </a:fld>
            <a:endParaRPr lang="en-US"/>
          </a:p>
        </p:txBody>
      </p:sp>
      <p:sp>
        <p:nvSpPr>
          <p:cNvPr id="6" name="Footer Placeholder 5"/>
          <p:cNvSpPr>
            <a:spLocks noGrp="1"/>
          </p:cNvSpPr>
          <p:nvPr>
            <p:ph type="ftr" sz="quarter" idx="11"/>
          </p:nvPr>
        </p:nvSpPr>
        <p:spPr/>
        <p:txBody>
          <a:bodyPr/>
          <a:lstStyle/>
          <a:p>
            <a:r>
              <a:rPr lang="en-US"/>
              <a:t>DRAFT</a:t>
            </a:r>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4137583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DA460A5-2291-4C5B-8028-64BD849C2C5F}" type="datetime1">
              <a:rPr lang="en-US" smtClean="0"/>
              <a:t>4/17/2023</a:t>
            </a:fld>
            <a:endParaRPr lang="en-US"/>
          </a:p>
        </p:txBody>
      </p:sp>
      <p:sp>
        <p:nvSpPr>
          <p:cNvPr id="8" name="Footer Placeholder 7"/>
          <p:cNvSpPr>
            <a:spLocks noGrp="1"/>
          </p:cNvSpPr>
          <p:nvPr>
            <p:ph type="ftr" sz="quarter" idx="11"/>
          </p:nvPr>
        </p:nvSpPr>
        <p:spPr/>
        <p:txBody>
          <a:bodyPr/>
          <a:lstStyle/>
          <a:p>
            <a:r>
              <a:rPr lang="en-US"/>
              <a:t>DRAFT</a:t>
            </a:r>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512361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318B7DD-30D5-4DC5-B1C0-C1BDE3A2F005}" type="datetime1">
              <a:rPr lang="en-US" smtClean="0"/>
              <a:t>4/17/2023</a:t>
            </a:fld>
            <a:endParaRPr lang="en-US"/>
          </a:p>
        </p:txBody>
      </p:sp>
      <p:sp>
        <p:nvSpPr>
          <p:cNvPr id="4" name="Footer Placeholder 3"/>
          <p:cNvSpPr>
            <a:spLocks noGrp="1"/>
          </p:cNvSpPr>
          <p:nvPr>
            <p:ph type="ftr" sz="quarter" idx="11"/>
          </p:nvPr>
        </p:nvSpPr>
        <p:spPr/>
        <p:txBody>
          <a:bodyPr/>
          <a:lstStyle/>
          <a:p>
            <a:r>
              <a:rPr lang="en-US"/>
              <a:t>DRAFT</a:t>
            </a:r>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22857981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F3820A5-DCC9-44AD-9CD4-80BF69514AFF}" type="datetime1">
              <a:rPr lang="en-US" smtClean="0"/>
              <a:t>4/17/2023</a:t>
            </a:fld>
            <a:endParaRPr lang="en-US"/>
          </a:p>
        </p:txBody>
      </p:sp>
      <p:sp>
        <p:nvSpPr>
          <p:cNvPr id="5" name="Footer Placeholder 4"/>
          <p:cNvSpPr>
            <a:spLocks noGrp="1"/>
          </p:cNvSpPr>
          <p:nvPr>
            <p:ph type="ftr" sz="quarter" idx="11"/>
          </p:nvPr>
        </p:nvSpPr>
        <p:spPr/>
        <p:txBody>
          <a:bodyPr/>
          <a:lstStyle/>
          <a:p>
            <a:r>
              <a:rPr lang="en-US"/>
              <a:t>DRAFT</a:t>
            </a:r>
          </a:p>
        </p:txBody>
      </p:sp>
      <p:sp>
        <p:nvSpPr>
          <p:cNvPr id="6" name="Slide Number Placeholder 5"/>
          <p:cNvSpPr>
            <a:spLocks noGrp="1"/>
          </p:cNvSpPr>
          <p:nvPr>
            <p:ph type="sldNum" sz="quarter" idx="12"/>
          </p:nvPr>
        </p:nvSpPr>
        <p:spPr/>
        <p:txBody>
          <a:body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p:spPr>
        <p:txBody>
          <a:bodyPr/>
          <a:lstStyle/>
          <a:p>
            <a:r>
              <a:rPr lang="en-US"/>
              <a:t>Click to edit Master title style</a:t>
            </a:r>
          </a:p>
        </p:txBody>
      </p:sp>
      <p:sp>
        <p:nvSpPr>
          <p:cNvPr id="8" name="Content Placeholder 2"/>
          <p:cNvSpPr>
            <a:spLocks noGrp="1"/>
          </p:cNvSpPr>
          <p:nvPr>
            <p:ph idx="1"/>
          </p:nvPr>
        </p:nvSpPr>
        <p:spPr>
          <a:xfrm>
            <a:off x="1399822" y="1825625"/>
            <a:ext cx="995397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52968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F6AA46D-03A9-4DF3-899D-272D08F9B864}" type="datetime1">
              <a:rPr lang="en-US" smtClean="0"/>
              <a:t>4/17/2023</a:t>
            </a:fld>
            <a:endParaRPr lang="en-US"/>
          </a:p>
        </p:txBody>
      </p:sp>
      <p:sp>
        <p:nvSpPr>
          <p:cNvPr id="6" name="Footer Placeholder 5"/>
          <p:cNvSpPr>
            <a:spLocks noGrp="1"/>
          </p:cNvSpPr>
          <p:nvPr>
            <p:ph type="ftr" sz="quarter" idx="11"/>
          </p:nvPr>
        </p:nvSpPr>
        <p:spPr/>
        <p:txBody>
          <a:bodyPr/>
          <a:lstStyle/>
          <a:p>
            <a:r>
              <a:rPr lang="en-US"/>
              <a:t>DRAFT</a:t>
            </a:r>
          </a:p>
        </p:txBody>
      </p:sp>
      <p:sp>
        <p:nvSpPr>
          <p:cNvPr id="7" name="Slide Number Placeholder 6"/>
          <p:cNvSpPr>
            <a:spLocks noGrp="1"/>
          </p:cNvSpPr>
          <p:nvPr>
            <p:ph type="sldNum" sz="quarter" idx="12"/>
          </p:nvPr>
        </p:nvSpPr>
        <p:spPr/>
        <p:txBody>
          <a:bodyPr/>
          <a:lstStyle/>
          <a:p>
            <a:fld id="{7F09A1A5-4186-AE45-B489-8F93D826EB49}" type="slidenum">
              <a:rPr lang="en-US" smtClean="0"/>
              <a:t>‹#›</a:t>
            </a:fld>
            <a:endParaRPr lang="en-US"/>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7878511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16F48FB-DC7F-4C8A-AF0C-8EFA13DF78D4}" type="datetime1">
              <a:rPr lang="en-US" smtClean="0"/>
              <a:t>4/17/2023</a:t>
            </a:fld>
            <a:endParaRPr lang="en-US"/>
          </a:p>
        </p:txBody>
      </p:sp>
      <p:sp>
        <p:nvSpPr>
          <p:cNvPr id="8" name="Footer Placeholder 7"/>
          <p:cNvSpPr>
            <a:spLocks noGrp="1"/>
          </p:cNvSpPr>
          <p:nvPr>
            <p:ph type="ftr" sz="quarter" idx="11"/>
          </p:nvPr>
        </p:nvSpPr>
        <p:spPr/>
        <p:txBody>
          <a:bodyPr/>
          <a:lstStyle/>
          <a:p>
            <a:r>
              <a:rPr lang="en-US"/>
              <a:t>DRAFT</a:t>
            </a:r>
          </a:p>
        </p:txBody>
      </p:sp>
      <p:sp>
        <p:nvSpPr>
          <p:cNvPr id="9" name="Slide Number Placeholder 8"/>
          <p:cNvSpPr>
            <a:spLocks noGrp="1"/>
          </p:cNvSpPr>
          <p:nvPr>
            <p:ph type="sldNum" sz="quarter" idx="12"/>
          </p:nvPr>
        </p:nvSpPr>
        <p:spPr/>
        <p:txBody>
          <a:bodyPr/>
          <a:lstStyle/>
          <a:p>
            <a:fld id="{7F09A1A5-4186-AE45-B489-8F93D826EB49}" type="slidenum">
              <a:rPr lang="en-US" smtClean="0"/>
              <a:t>‹#›</a:t>
            </a:fld>
            <a:endParaRPr lang="en-US"/>
          </a:p>
        </p:txBody>
      </p:sp>
      <p:sp>
        <p:nvSpPr>
          <p:cNvPr id="10"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21524146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B061BAA7-1D60-49DB-A1D8-7D81B75E10BD}" type="datetime1">
              <a:rPr lang="en-US" smtClean="0"/>
              <a:t>4/17/2023</a:t>
            </a:fld>
            <a:endParaRPr lang="en-US"/>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r>
              <a:rPr lang="en-US"/>
              <a:t>DRAFT</a:t>
            </a:r>
          </a:p>
        </p:txBody>
      </p:sp>
      <p:pic>
        <p:nvPicPr>
          <p:cNvPr id="7" name="Picture 6"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72364" y="666179"/>
            <a:ext cx="1247274" cy="1096212"/>
          </a:xfrm>
          <a:prstGeom prst="rect">
            <a:avLst/>
          </a:prstGeom>
        </p:spPr>
      </p:pic>
    </p:spTree>
    <p:extLst>
      <p:ext uri="{BB962C8B-B14F-4D97-AF65-F5344CB8AC3E}">
        <p14:creationId xmlns:p14="http://schemas.microsoft.com/office/powerpoint/2010/main" val="27564184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5D6CD84-7A3A-4AE5-B941-7B138D3830DD}" type="datetime1">
              <a:rPr lang="en-US" smtClean="0"/>
              <a:t>4/17/2023</a:t>
            </a:fld>
            <a:endParaRPr lang="en-US"/>
          </a:p>
        </p:txBody>
      </p:sp>
      <p:pic>
        <p:nvPicPr>
          <p:cNvPr id="8" name="Picture 7"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Presenters:</a:t>
            </a:r>
          </a:p>
          <a:p>
            <a:pPr lvl="0"/>
            <a:r>
              <a:rPr lang="en-US"/>
              <a:t>Name 1</a:t>
            </a:r>
          </a:p>
          <a:p>
            <a:pPr lvl="0"/>
            <a:r>
              <a:rPr lang="en-US"/>
              <a:t>Name 2</a:t>
            </a:r>
          </a:p>
        </p:txBody>
      </p:sp>
    </p:spTree>
    <p:extLst>
      <p:ext uri="{BB962C8B-B14F-4D97-AF65-F5344CB8AC3E}">
        <p14:creationId xmlns:p14="http://schemas.microsoft.com/office/powerpoint/2010/main" val="4996270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29B2C5F1-2ED7-46CD-880B-30D1AD44347F}" type="datetime1">
              <a:rPr lang="en-US" smtClean="0"/>
              <a:t>4/17/2023</a:t>
            </a:fld>
            <a:endParaRPr lang="en-US"/>
          </a:p>
        </p:txBody>
      </p:sp>
      <p:pic>
        <p:nvPicPr>
          <p:cNvPr id="6" name="Picture 5"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8200" y="656202"/>
            <a:ext cx="1247274" cy="1096212"/>
          </a:xfrm>
          <a:prstGeom prst="rect">
            <a:avLst/>
          </a:prstGeom>
        </p:spPr>
      </p:pic>
    </p:spTree>
    <p:extLst>
      <p:ext uri="{BB962C8B-B14F-4D97-AF65-F5344CB8AC3E}">
        <p14:creationId xmlns:p14="http://schemas.microsoft.com/office/powerpoint/2010/main" val="37660661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F7FF90E-01E7-45BC-9BD4-50F2398E31C5}" type="datetime1">
              <a:rPr lang="en-US" smtClean="0"/>
              <a:t>4/17/2023</a:t>
            </a:fld>
            <a:endParaRPr lang="en-US"/>
          </a:p>
        </p:txBody>
      </p:sp>
      <p:sp>
        <p:nvSpPr>
          <p:cNvPr id="5" name="Footer Placeholder 4"/>
          <p:cNvSpPr>
            <a:spLocks noGrp="1"/>
          </p:cNvSpPr>
          <p:nvPr>
            <p:ph type="ftr" sz="quarter" idx="11"/>
          </p:nvPr>
        </p:nvSpPr>
        <p:spPr/>
        <p:txBody>
          <a:bodyPr/>
          <a:lstStyle/>
          <a:p>
            <a:r>
              <a:rPr lang="en-US"/>
              <a:t>DRAFT</a:t>
            </a:r>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870479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theme" Target="../theme/theme3.xml"/><Relationship Id="rId4"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image" Target="../media/image3.png"/><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image" Target="../media/image4.png"/><Relationship Id="rId5" Type="http://schemas.openxmlformats.org/officeDocument/2006/relationships/theme" Target="../theme/theme4.xml"/><Relationship Id="rId4" Type="http://schemas.openxmlformats.org/officeDocument/2006/relationships/slideLayout" Target="../slideLayouts/slideLayout21.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image" Target="../media/image6.png"/><Relationship Id="rId5" Type="http://schemas.openxmlformats.org/officeDocument/2006/relationships/theme" Target="../theme/theme6.xml"/><Relationship Id="rId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98CFB1A7-ED55-464F-8ED7-72262E892EED}" type="datetime1">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t>4/17/2023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DRAFT</a:t>
            </a: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1BC924B7-EDFF-824B-BCE9-3FAD438598D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pic>
        <p:nvPicPr>
          <p:cNvPr id="7" name="Picture 6" descr="This provides the agerenda for the Pre-Application Workshop. " title="Agenda Slide">
            <a:extLst>
              <a:ext uri="{FF2B5EF4-FFF2-40B4-BE49-F238E27FC236}">
                <a16:creationId xmlns:a16="http://schemas.microsoft.com/office/drawing/2014/main" id="{9E744614-DDAC-3544-BC23-283A46340461}"/>
              </a:ext>
            </a:extLst>
          </p:cNvPr>
          <p:cNvPicPr>
            <a:picLocks noChangeAspect="1"/>
          </p:cNvPicPr>
          <p:nvPr userDrawn="1"/>
        </p:nvPicPr>
        <p:blipFill>
          <a:blip r:embed="rId14"/>
          <a:stretch>
            <a:fillRect/>
          </a:stretch>
        </p:blipFill>
        <p:spPr>
          <a:xfrm>
            <a:off x="0" y="-90311"/>
            <a:ext cx="12192000" cy="6858000"/>
          </a:xfrm>
          <a:prstGeom prst="rect">
            <a:avLst/>
          </a:prstGeom>
        </p:spPr>
      </p:pic>
    </p:spTree>
    <p:extLst>
      <p:ext uri="{BB962C8B-B14F-4D97-AF65-F5344CB8AC3E}">
        <p14:creationId xmlns:p14="http://schemas.microsoft.com/office/powerpoint/2010/main" val="30262542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EBA5F6-E881-4AF6-8B3E-848D34BD15F6}" type="datetime1">
              <a:rPr lang="en-US" smtClean="0"/>
              <a:t>4/17/2023</a:t>
            </a:fld>
            <a:endParaRPr lang="en-US"/>
          </a:p>
        </p:txBody>
      </p:sp>
    </p:spTree>
    <p:extLst>
      <p:ext uri="{BB962C8B-B14F-4D97-AF65-F5344CB8AC3E}">
        <p14:creationId xmlns:p14="http://schemas.microsoft.com/office/powerpoint/2010/main" val="2927634303"/>
      </p:ext>
    </p:extLst>
  </p:cSld>
  <p:clrMap bg1="lt1" tx1="dk1" bg2="lt2" tx2="dk2" accent1="accent1" accent2="accent2" accent3="accent3" accent4="accent4" accent5="accent5" accent6="accent6" hlink="hlink" folHlink="folHlink"/>
  <p:sldLayoutIdLst>
    <p:sldLayoutId id="2147483698"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A36B26D2-F149-4524-9A88-CEA7A76CE2DF}" type="datetime1">
              <a:rPr lang="en-US" smtClean="0"/>
              <a:t>4/17/2023</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DRAFT</a:t>
            </a:r>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1"/>
                </a:solidFill>
              </a:defRPr>
            </a:lvl1pPr>
          </a:lstStyle>
          <a:p>
            <a:fld id="{005C4985-ACD0-2B4C-8981-36243250F268}" type="slidenum">
              <a:rPr lang="en-US" smtClean="0"/>
              <a:pPr/>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126215667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Lst>
  <p:hf hd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5B7D6F74-B837-4903-AADF-6B6F1CDD8CAE}" type="datetime1">
              <a:rPr lang="en-US" smtClean="0"/>
              <a:t>4/17/2023</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DRAFT</a:t>
            </a:r>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1"/>
                </a:solidFill>
              </a:defRPr>
            </a:lvl1pPr>
          </a:lstStyle>
          <a:p>
            <a:fld id="{005C4985-ACD0-2B4C-8981-36243250F268}" type="slidenum">
              <a:rPr lang="en-US" smtClean="0"/>
              <a:pPr/>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3135166349"/>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Lst>
  <p:hf hd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1208D2-043F-4166-B56F-2F7CA4A2D954}" type="datetime1">
              <a:rPr lang="en-US" smtClean="0"/>
              <a:t>4/17/2023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DRAFT</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1340955399"/>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Lst>
  <p:hf hd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B13EA6-45FA-41D4-A81A-885F4907D534}" type="datetime1">
              <a:rPr lang="en-US" smtClean="0"/>
              <a:t>4/17/2023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DRAFT</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2032-C4BC-1846-BCAE-83F2C463453C}" type="slidenum">
              <a:rPr lang="en-US" smtClean="0"/>
              <a:t>‹#›</a:t>
            </a:fld>
            <a:endParaRPr lang="en-US"/>
          </a:p>
        </p:txBody>
      </p:sp>
    </p:spTree>
    <p:extLst>
      <p:ext uri="{BB962C8B-B14F-4D97-AF65-F5344CB8AC3E}">
        <p14:creationId xmlns:p14="http://schemas.microsoft.com/office/powerpoint/2010/main" val="1944682562"/>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Lst>
  <p:hf hd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hyperlink" Target="https://www.energy.ca.gov/programs-and-topics/programs/industrial-decarbonization-and-improvement-grid-operations-indigo" TargetMode="External"/><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hyperlink" Target="https://efiling.energy.ca.gov/EComment/EComment.aspx?docketnumber=23-ERDD-04"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hyperlink" Target="https://leginfo.legislature.ca.gov/faces/billTextClient.xhtml?bill_id=202120220AB209" TargetMode="Externa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hyperlink" Target="https://www.energy.ca.gov/solicitations/2023-03/gfo-22-902-cost-share-federal-funding-opportunities-industrial" TargetMode="Externa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s://efiling.energy.ca.gov/EComment/EComment.aspx?docketnumber=23-ERDD-04" TargetMode="External"/><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hyperlink" Target="https://www.energy.ca.gov/programs-and-topics/programs/industrial-decarbonization-and-improvement-grid-operations-indigo" TargetMode="External"/><Relationship Id="rId4" Type="http://schemas.openxmlformats.org/officeDocument/2006/relationships/hyperlink" Target="https://efiling.energy.ca.gov/GetDocument.aspx?tn=249434"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hyperlink" Target="https://efiling.energy.ca.gov/EComment/EComment.aspx?docketnumber=23-ERDD-04" TargetMode="External"/><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hyperlink" Target="https://www.energy.ca.gov/programs-and-topics/programs/industrial-decarbonization-and-improvement-grid-operations-indigo" TargetMode="External"/><Relationship Id="rId4" Type="http://schemas.openxmlformats.org/officeDocument/2006/relationships/hyperlink" Target="https://efiling.energy.ca.gov/GetDocument.aspx?tn=249434"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gcc02.safelinks.protection.outlook.com/?url=https%3A%2F%2Fenergy.zoom.us%2Frec%2Fshare%2FgemLYOTkXTljI5Fob8vKGYx2aevo4VoOcJHTnA2Bul2109pBwr71sgA7K3ImL4dk.HSC9VSUDovM_oFmS%3FstartTime%3D1681230642000&amp;data=05%7C01%7C%7C2b6d33dc005544b2ead408db3ae0a2a5%7Cac3a124413f44ef68d1bbaa27148194e%7C0%7C0%7C638168508706690651%7CUnknown%7CTWFpbGZsb3d8eyJWIjoiMC4wLjAwMDAiLCJQIjoiV2luMzIiLCJBTiI6Ik1haWwiLCJXVCI6Mn0%3D%7C3000%7C%7C%7C&amp;sdata=gSVgSGlT%2BoL71LwUWAupIXZ0OsDaFCT6wDgheA901Xk%3D&amp;reserved=0" TargetMode="External"/><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844550" y="5934484"/>
            <a:ext cx="10515600" cy="923516"/>
          </a:xfrm>
        </p:spPr>
        <p:txBody>
          <a:bodyPr/>
          <a:lstStyle/>
          <a:p>
            <a:r>
              <a:rPr lang="en-US" sz="1800" dirty="0"/>
              <a:t>Energy Research and Development Division, California Energy Commission</a:t>
            </a:r>
          </a:p>
          <a:p>
            <a:r>
              <a:rPr lang="en-US" sz="1800" dirty="0"/>
              <a:t>April 11, 2023		Ilia Krupenich</a:t>
            </a:r>
          </a:p>
        </p:txBody>
      </p:sp>
      <p:sp>
        <p:nvSpPr>
          <p:cNvPr id="2" name="Title 3">
            <a:extLst>
              <a:ext uri="{FF2B5EF4-FFF2-40B4-BE49-F238E27FC236}">
                <a16:creationId xmlns:a16="http://schemas.microsoft.com/office/drawing/2014/main" id="{9F94C73E-EAC2-16E4-E3F7-1C51E04D55AB}"/>
              </a:ext>
            </a:extLst>
          </p:cNvPr>
          <p:cNvSpPr>
            <a:spLocks noGrp="1"/>
          </p:cNvSpPr>
          <p:nvPr>
            <p:ph type="title"/>
          </p:nvPr>
        </p:nvSpPr>
        <p:spPr>
          <a:xfrm>
            <a:off x="831850" y="4650378"/>
            <a:ext cx="10515600" cy="1384662"/>
          </a:xfrm>
        </p:spPr>
        <p:txBody>
          <a:bodyPr>
            <a:noAutofit/>
          </a:bodyPr>
          <a:lstStyle/>
          <a:p>
            <a:r>
              <a:rPr lang="en-US" sz="3200"/>
              <a:t>Staff Workshop on Implementation of the Industrial Decarbonization and Improvements to Grid Operations Program</a:t>
            </a:r>
          </a:p>
        </p:txBody>
      </p:sp>
    </p:spTree>
    <p:extLst>
      <p:ext uri="{BB962C8B-B14F-4D97-AF65-F5344CB8AC3E}">
        <p14:creationId xmlns:p14="http://schemas.microsoft.com/office/powerpoint/2010/main" val="1975939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9822" y="103312"/>
            <a:ext cx="9953978" cy="1038840"/>
          </a:xfrm>
        </p:spPr>
        <p:txBody>
          <a:bodyPr/>
          <a:lstStyle/>
          <a:p>
            <a:r>
              <a:rPr lang="en-US"/>
              <a:t>Agenda</a:t>
            </a:r>
          </a:p>
        </p:txBody>
      </p:sp>
      <p:graphicFrame>
        <p:nvGraphicFramePr>
          <p:cNvPr id="6" name="Content Placeholder 3" descr="This table provides the attendees with the approximates times each topic is expected to be addressed. " title="Agenda table">
            <a:extLst>
              <a:ext uri="{FF2B5EF4-FFF2-40B4-BE49-F238E27FC236}">
                <a16:creationId xmlns:a16="http://schemas.microsoft.com/office/drawing/2014/main" id="{319BD6E1-D87D-4366-BDB6-3331F972D361}"/>
              </a:ext>
            </a:extLst>
          </p:cNvPr>
          <p:cNvGraphicFramePr>
            <a:graphicFrameLocks/>
          </p:cNvGraphicFramePr>
          <p:nvPr>
            <p:extLst>
              <p:ext uri="{D42A27DB-BD31-4B8C-83A1-F6EECF244321}">
                <p14:modId xmlns:p14="http://schemas.microsoft.com/office/powerpoint/2010/main" val="321727022"/>
              </p:ext>
            </p:extLst>
          </p:nvPr>
        </p:nvGraphicFramePr>
        <p:xfrm>
          <a:off x="613954" y="1008798"/>
          <a:ext cx="10739846" cy="5219724"/>
        </p:xfrm>
        <a:graphic>
          <a:graphicData uri="http://schemas.openxmlformats.org/drawingml/2006/table">
            <a:tbl>
              <a:tblPr firstRow="1" bandRow="1"/>
              <a:tblGrid>
                <a:gridCol w="2983291">
                  <a:extLst>
                    <a:ext uri="{9D8B030D-6E8A-4147-A177-3AD203B41FA5}">
                      <a16:colId xmlns:a16="http://schemas.microsoft.com/office/drawing/2014/main" val="20000"/>
                    </a:ext>
                  </a:extLst>
                </a:gridCol>
                <a:gridCol w="7756555">
                  <a:extLst>
                    <a:ext uri="{9D8B030D-6E8A-4147-A177-3AD203B41FA5}">
                      <a16:colId xmlns:a16="http://schemas.microsoft.com/office/drawing/2014/main" val="20001"/>
                    </a:ext>
                  </a:extLst>
                </a:gridCol>
              </a:tblGrid>
              <a:tr h="474751">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2000"/>
                        <a:t>Time</a:t>
                      </a:r>
                    </a:p>
                  </a:txBody>
                  <a:tcPr>
                    <a:lnL w="12700" cmpd="sng">
                      <a:solidFill>
                        <a:sysClr val="window" lastClr="FFFFFF"/>
                      </a:solidFill>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2000"/>
                        <a:t>Item</a:t>
                      </a:r>
                    </a:p>
                  </a:txBody>
                  <a:tcPr>
                    <a:lnL w="12700" cmpd="sng">
                      <a:solidFill>
                        <a:sysClr val="window" lastClr="FFFFFF"/>
                      </a:solidFill>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solidFill>
                  </a:tcPr>
                </a:tc>
                <a:extLst>
                  <a:ext uri="{0D108BD9-81ED-4DB2-BD59-A6C34878D82A}">
                    <a16:rowId xmlns:a16="http://schemas.microsoft.com/office/drawing/2014/main" val="10000"/>
                  </a:ext>
                </a:extLst>
              </a:tr>
              <a:tr h="37634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9:30 am</a:t>
                      </a: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Welcome</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474407684"/>
                  </a:ext>
                </a:extLst>
              </a:tr>
              <a:tr h="44882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9:40 am</a:t>
                      </a: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Opening remarks – Commissioner McAllister (9:40-9:50)</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4253774577"/>
                  </a:ext>
                </a:extLst>
              </a:tr>
              <a:tr h="52720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9:50 am</a:t>
                      </a:r>
                    </a:p>
                  </a:txBody>
                  <a:tcP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Industrial Program Overview and public comments (9:50-10:30)</a:t>
                      </a:r>
                    </a:p>
                  </a:txBody>
                  <a:tcP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0002"/>
                  </a:ext>
                </a:extLst>
              </a:tr>
              <a:tr h="47475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10:30</a:t>
                      </a:r>
                      <a:r>
                        <a:rPr lang="en-US" sz="2000" baseline="0"/>
                        <a:t> am</a:t>
                      </a:r>
                      <a:endParaRPr lang="en-US" sz="2000"/>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Government panel and public comments (10:30-11:20)</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982924480"/>
                  </a:ext>
                </a:extLst>
              </a:tr>
              <a:tr h="47475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11:20 </a:t>
                      </a:r>
                      <a:r>
                        <a:rPr lang="en-US" sz="2000" baseline="0"/>
                        <a:t>am</a:t>
                      </a:r>
                      <a:endParaRPr lang="en-US" sz="2000"/>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Closing morning remarks – Commissioner Monahan (11:20-11:30)</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19873748"/>
                  </a:ext>
                </a:extLst>
              </a:tr>
              <a:tr h="47475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11:30 pm</a:t>
                      </a: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Break (11:30-12:30)</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429958147"/>
                  </a:ext>
                </a:extLst>
              </a:tr>
              <a:tr h="47475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12:30 pm</a:t>
                      </a:r>
                    </a:p>
                  </a:txBody>
                  <a:tcPr>
                    <a:lnL w="12700" cmpd="sng">
                      <a:solidFill>
                        <a:sysClr val="window" lastClr="FFFFFF"/>
                      </a:solidFill>
                    </a:lnL>
                    <a:lnR w="12700" cmpd="sng">
                      <a:solidFill>
                        <a:sysClr val="window" lastClr="FFFFFF"/>
                      </a:solidFill>
                    </a:lnR>
                    <a:lnT w="12700" cap="flat" cmpd="sng" algn="ctr">
                      <a:solidFill>
                        <a:schemeClr val="tx1"/>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Industrial panel and public comments (12:30-2:00)</a:t>
                      </a:r>
                    </a:p>
                  </a:txBody>
                  <a:tcPr>
                    <a:lnL w="12700" cmpd="sng">
                      <a:solidFill>
                        <a:sysClr val="window" lastClr="FFFFFF"/>
                      </a:solidFill>
                    </a:lnL>
                    <a:lnR w="12700" cmpd="sng">
                      <a:solidFill>
                        <a:sysClr val="window" lastClr="FFFFFF"/>
                      </a:solidFill>
                    </a:lnR>
                    <a:lnT w="12700" cap="flat" cmpd="sng" algn="ctr">
                      <a:solidFill>
                        <a:schemeClr val="tx1"/>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0004"/>
                  </a:ext>
                </a:extLst>
              </a:tr>
              <a:tr h="47475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2:00 pm</a:t>
                      </a: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Public questions and answers (2:00-2:50)</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860185348"/>
                  </a:ext>
                </a:extLst>
              </a:tr>
              <a:tr h="47475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2:50 pm</a:t>
                      </a: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Closing remarks</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850905394"/>
                  </a:ext>
                </a:extLst>
              </a:tr>
              <a:tr h="524194">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3:00 pm</a:t>
                      </a:r>
                    </a:p>
                  </a:txBody>
                  <a:tcP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Adjourn</a:t>
                      </a:r>
                    </a:p>
                  </a:txBody>
                  <a:tcP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0005"/>
                  </a:ext>
                </a:extLst>
              </a:tr>
            </a:tbl>
          </a:graphicData>
        </a:graphic>
      </p:graphicFrame>
      <p:sp>
        <p:nvSpPr>
          <p:cNvPr id="5" name="Slide Number Placeholder 4"/>
          <p:cNvSpPr>
            <a:spLocks noGrp="1"/>
          </p:cNvSpPr>
          <p:nvPr>
            <p:ph type="sldNum" sz="quarter" idx="12"/>
          </p:nvPr>
        </p:nvSpPr>
        <p:spPr>
          <a:xfrm>
            <a:off x="9884764" y="6389563"/>
            <a:ext cx="18034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chemeClr val="tx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schemeClr val="tx1"/>
              </a:solidFill>
              <a:effectLst/>
              <a:uLnTx/>
              <a:uFillTx/>
              <a:latin typeface="Arial" panose="020B0604020202020204"/>
              <a:ea typeface="+mn-ea"/>
              <a:cs typeface="+mn-cs"/>
            </a:endParaRPr>
          </a:p>
        </p:txBody>
      </p:sp>
    </p:spTree>
    <p:extLst>
      <p:ext uri="{BB962C8B-B14F-4D97-AF65-F5344CB8AC3E}">
        <p14:creationId xmlns:p14="http://schemas.microsoft.com/office/powerpoint/2010/main" val="6425862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Housekeeping</a:t>
            </a:r>
          </a:p>
        </p:txBody>
      </p:sp>
      <p:sp>
        <p:nvSpPr>
          <p:cNvPr id="5" name="Slide Number Placeholder 4"/>
          <p:cNvSpPr>
            <a:spLocks noGrp="1"/>
          </p:cNvSpPr>
          <p:nvPr>
            <p:ph type="sldNum" sz="quarter" idx="12"/>
          </p:nvPr>
        </p:nvSpPr>
        <p:spPr>
          <a:xfrm>
            <a:off x="9569969" y="6463234"/>
            <a:ext cx="18034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chemeClr val="tx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 name="Content Placeholder 5">
            <a:extLst>
              <a:ext uri="{FF2B5EF4-FFF2-40B4-BE49-F238E27FC236}">
                <a16:creationId xmlns:a16="http://schemas.microsoft.com/office/drawing/2014/main" id="{9B912184-A9F8-4AB9-A395-9F6E5FACAE21}"/>
              </a:ext>
            </a:extLst>
          </p:cNvPr>
          <p:cNvSpPr txBox="1">
            <a:spLocks/>
          </p:cNvSpPr>
          <p:nvPr/>
        </p:nvSpPr>
        <p:spPr>
          <a:xfrm>
            <a:off x="609600" y="1275907"/>
            <a:ext cx="10972800" cy="5345026"/>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0"/>
              </a:spcBef>
              <a:defRPr/>
            </a:pPr>
            <a:r>
              <a:rPr kumimoji="0" lang="en-US" b="0" i="0" u="none" strike="noStrike" kern="1200" cap="none" spc="0" normalizeH="0" baseline="0" noProof="0">
                <a:ln>
                  <a:noFill/>
                </a:ln>
                <a:solidFill>
                  <a:srgbClr val="4F81BD">
                    <a:lumMod val="75000"/>
                  </a:srgbClr>
                </a:solidFill>
                <a:effectLst/>
                <a:uLnTx/>
                <a:uFillTx/>
                <a:latin typeface="Arial" panose="020B0604020202020204" pitchFamily="34" charset="0"/>
                <a:cs typeface="Arial" panose="020B0604020202020204" pitchFamily="34" charset="0"/>
              </a:rPr>
              <a:t>Participants will be muted during the presentation</a:t>
            </a:r>
          </a:p>
          <a:p>
            <a:pPr>
              <a:spcBef>
                <a:spcPts val="0"/>
              </a:spcBef>
              <a:defRPr/>
            </a:pPr>
            <a:r>
              <a:rPr lang="en-US">
                <a:solidFill>
                  <a:srgbClr val="4F81BD">
                    <a:lumMod val="75000"/>
                  </a:srgbClr>
                </a:solidFill>
                <a:latin typeface="Arial" panose="020B0604020202020204" pitchFamily="34" charset="0"/>
                <a:cs typeface="Arial" panose="020B0604020202020204" pitchFamily="34" charset="0"/>
              </a:rPr>
              <a:t>Input your questions in the Zoom Q&amp;A</a:t>
            </a:r>
          </a:p>
          <a:p>
            <a:pPr>
              <a:spcBef>
                <a:spcPts val="0"/>
              </a:spcBef>
              <a:defRPr/>
            </a:pPr>
            <a:endParaRPr lang="en-US">
              <a:solidFill>
                <a:srgbClr val="4F81BD">
                  <a:lumMod val="75000"/>
                </a:srgbClr>
              </a:solidFill>
              <a:latin typeface="Arial" panose="020B0604020202020204" pitchFamily="34" charset="0"/>
              <a:cs typeface="Arial" panose="020B0604020202020204" pitchFamily="34" charset="0"/>
            </a:endParaRPr>
          </a:p>
          <a:p>
            <a:pPr>
              <a:spcBef>
                <a:spcPts val="0"/>
              </a:spcBef>
              <a:defRPr/>
            </a:pPr>
            <a:endParaRPr lang="en-US">
              <a:solidFill>
                <a:srgbClr val="4F81BD">
                  <a:lumMod val="75000"/>
                </a:srgbClr>
              </a:solidFill>
              <a:latin typeface="Arial" panose="020B0604020202020204" pitchFamily="34" charset="0"/>
              <a:cs typeface="Arial" panose="020B0604020202020204" pitchFamily="34" charset="0"/>
            </a:endParaRPr>
          </a:p>
          <a:p>
            <a:pPr>
              <a:spcBef>
                <a:spcPts val="0"/>
              </a:spcBef>
              <a:defRPr/>
            </a:pPr>
            <a:endParaRPr kumimoji="0" lang="en-US" b="0" i="0" u="none" strike="noStrike" kern="1200" cap="none" spc="0" normalizeH="0" baseline="0" noProof="0">
              <a:ln>
                <a:noFill/>
              </a:ln>
              <a:solidFill>
                <a:srgbClr val="4F81BD">
                  <a:lumMod val="75000"/>
                </a:srgbClr>
              </a:solidFill>
              <a:effectLst/>
              <a:uLnTx/>
              <a:uFillTx/>
              <a:latin typeface="Arial" panose="020B0604020202020204" pitchFamily="34" charset="0"/>
              <a:cs typeface="Arial" panose="020B0604020202020204" pitchFamily="34" charset="0"/>
            </a:endParaRPr>
          </a:p>
          <a:p>
            <a:pPr>
              <a:spcBef>
                <a:spcPts val="0"/>
              </a:spcBef>
              <a:defRPr/>
            </a:pPr>
            <a:r>
              <a:rPr lang="en-US">
                <a:solidFill>
                  <a:srgbClr val="4F81BD">
                    <a:lumMod val="75000"/>
                  </a:srgbClr>
                </a:solidFill>
                <a:latin typeface="Arial" panose="020B0604020202020204" pitchFamily="34" charset="0"/>
                <a:cs typeface="Arial" panose="020B0604020202020204" pitchFamily="34" charset="0"/>
              </a:rPr>
              <a:t>Presentation and recording available: </a:t>
            </a:r>
            <a:endParaRPr kumimoji="0" lang="en-US" b="0" i="0" u="none" strike="noStrike" kern="1200" cap="none" spc="0" normalizeH="0" baseline="0" noProof="0">
              <a:ln>
                <a:noFill/>
              </a:ln>
              <a:solidFill>
                <a:srgbClr val="4F81BD">
                  <a:lumMod val="75000"/>
                </a:srgbClr>
              </a:solidFill>
              <a:effectLst/>
              <a:uLnTx/>
              <a:uFillTx/>
              <a:latin typeface="Arial" panose="020B0604020202020204" pitchFamily="34" charset="0"/>
              <a:cs typeface="Arial" panose="020B0604020202020204" pitchFamily="34" charset="0"/>
            </a:endParaRPr>
          </a:p>
          <a:p>
            <a:pPr marL="400050" lvl="1" indent="0">
              <a:buNone/>
              <a:defRPr/>
            </a:pPr>
            <a:r>
              <a:rPr lang="en-US" b="0" i="0" u="none" strike="noStrike">
                <a:effectLst/>
                <a:hlinkClick r:id="rId3"/>
              </a:rPr>
              <a:t>https://www.energy.ca.gov/programs-and-topics/programs/industrial-decarbonization-and-improvement-grid-operations-indigo</a:t>
            </a:r>
            <a:endParaRPr lang="en-US" b="0" i="0" u="none" strike="noStrike">
              <a:effectLst/>
            </a:endParaRPr>
          </a:p>
          <a:p>
            <a:pPr marL="457200" indent="-457200">
              <a:buFont typeface="Arial" panose="020B0604020202020204" pitchFamily="34" charset="0"/>
              <a:buChar char="•"/>
              <a:defRPr/>
            </a:pPr>
            <a:r>
              <a:rPr lang="en-US">
                <a:solidFill>
                  <a:srgbClr val="4F81BD">
                    <a:lumMod val="75000"/>
                  </a:srgbClr>
                </a:solidFill>
                <a:latin typeface="Arial" panose="020B0604020202020204" pitchFamily="34" charset="0"/>
                <a:cs typeface="Arial" panose="020B0604020202020204" pitchFamily="34" charset="0"/>
              </a:rPr>
              <a:t>Submit Comments:</a:t>
            </a:r>
          </a:p>
          <a:p>
            <a:pPr marL="400050" lvl="1" indent="0">
              <a:buNone/>
              <a:defRPr/>
            </a:pPr>
            <a:r>
              <a:rPr lang="en-US" sz="2400" b="0" i="0" u="sng" strike="noStrike">
                <a:solidFill>
                  <a:srgbClr val="000000"/>
                </a:solidFill>
                <a:effectLst/>
                <a:hlinkClick r:id="rId4"/>
              </a:rPr>
              <a:t>https://efiling.energy.ca.gov/EComment/EComment.aspx?docketnumber=23-ERDD-04</a:t>
            </a:r>
            <a:endParaRPr lang="en-US" sz="2400">
              <a:solidFill>
                <a:srgbClr val="4F81BD">
                  <a:lumMod val="75000"/>
                </a:srgbClr>
              </a:solidFill>
              <a:cs typeface="Arial" panose="020B0604020202020204" pitchFamily="34" charset="0"/>
            </a:endParaRPr>
          </a:p>
        </p:txBody>
      </p:sp>
      <p:pic>
        <p:nvPicPr>
          <p:cNvPr id="4" name="Picture 3">
            <a:extLst>
              <a:ext uri="{FF2B5EF4-FFF2-40B4-BE49-F238E27FC236}">
                <a16:creationId xmlns:a16="http://schemas.microsoft.com/office/drawing/2014/main" id="{9C702311-43BA-07D8-37EB-B7331D179DF3}"/>
              </a:ext>
            </a:extLst>
          </p:cNvPr>
          <p:cNvPicPr>
            <a:picLocks noChangeAspect="1"/>
          </p:cNvPicPr>
          <p:nvPr/>
        </p:nvPicPr>
        <p:blipFill>
          <a:blip r:embed="rId5"/>
          <a:stretch>
            <a:fillRect/>
          </a:stretch>
        </p:blipFill>
        <p:spPr>
          <a:xfrm>
            <a:off x="3486922" y="2127957"/>
            <a:ext cx="4086795" cy="1333686"/>
          </a:xfrm>
          <a:prstGeom prst="rect">
            <a:avLst/>
          </a:prstGeom>
        </p:spPr>
      </p:pic>
      <p:sp>
        <p:nvSpPr>
          <p:cNvPr id="3" name="Footer Placeholder 2">
            <a:extLst>
              <a:ext uri="{FF2B5EF4-FFF2-40B4-BE49-F238E27FC236}">
                <a16:creationId xmlns:a16="http://schemas.microsoft.com/office/drawing/2014/main" id="{191D1382-0885-CA58-6939-E1AD30450830}"/>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2272907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9822" y="2609134"/>
            <a:ext cx="9953978" cy="1038840"/>
          </a:xfrm>
        </p:spPr>
        <p:txBody>
          <a:bodyPr>
            <a:normAutofit/>
          </a:bodyPr>
          <a:lstStyle/>
          <a:p>
            <a:pPr algn="ctr"/>
            <a:r>
              <a:rPr lang="en-US"/>
              <a:t>Commissioner McAllister</a:t>
            </a:r>
          </a:p>
        </p:txBody>
      </p:sp>
      <p:sp>
        <p:nvSpPr>
          <p:cNvPr id="3" name="Footer Placeholder 2">
            <a:extLst>
              <a:ext uri="{FF2B5EF4-FFF2-40B4-BE49-F238E27FC236}">
                <a16:creationId xmlns:a16="http://schemas.microsoft.com/office/drawing/2014/main" id="{3B517043-BC4A-AE5C-8B02-6B8CBCEF569B}"/>
              </a:ext>
            </a:extLst>
          </p:cNvPr>
          <p:cNvSpPr>
            <a:spLocks noGrp="1"/>
          </p:cNvSpPr>
          <p:nvPr>
            <p:ph type="ftr" sz="quarter" idx="11"/>
          </p:nvPr>
        </p:nvSpPr>
        <p:spPr/>
        <p:txBody>
          <a:bodyPr/>
          <a:lstStyle/>
          <a:p>
            <a:r>
              <a:rPr lang="en-US"/>
              <a:t>DRAFT</a:t>
            </a:r>
          </a:p>
        </p:txBody>
      </p:sp>
      <p:sp>
        <p:nvSpPr>
          <p:cNvPr id="4" name="Slide Number Placeholder 3">
            <a:extLst>
              <a:ext uri="{FF2B5EF4-FFF2-40B4-BE49-F238E27FC236}">
                <a16:creationId xmlns:a16="http://schemas.microsoft.com/office/drawing/2014/main" id="{C33FEE8F-FB72-7C72-AC55-DCF3593A63B9}"/>
              </a:ext>
            </a:extLst>
          </p:cNvPr>
          <p:cNvSpPr>
            <a:spLocks noGrp="1"/>
          </p:cNvSpPr>
          <p:nvPr>
            <p:ph type="sldNum" sz="quarter" idx="12"/>
          </p:nvPr>
        </p:nvSpPr>
        <p:spPr/>
        <p:txBody>
          <a:bodyPr/>
          <a:lstStyle/>
          <a:p>
            <a:fld id="{005C4985-ACD0-2B4C-8981-36243250F268}" type="slidenum">
              <a:rPr lang="en-US" smtClean="0"/>
              <a:t>4</a:t>
            </a:fld>
            <a:endParaRPr lang="en-US"/>
          </a:p>
        </p:txBody>
      </p:sp>
    </p:spTree>
    <p:extLst>
      <p:ext uri="{BB962C8B-B14F-4D97-AF65-F5344CB8AC3E}">
        <p14:creationId xmlns:p14="http://schemas.microsoft.com/office/powerpoint/2010/main" val="3210407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9822" y="2609134"/>
            <a:ext cx="9953978" cy="1038840"/>
          </a:xfrm>
        </p:spPr>
        <p:txBody>
          <a:bodyPr>
            <a:normAutofit/>
          </a:bodyPr>
          <a:lstStyle/>
          <a:p>
            <a:pPr algn="ctr"/>
            <a:r>
              <a:rPr lang="en-US"/>
              <a:t>Industrial Program Overview</a:t>
            </a:r>
          </a:p>
        </p:txBody>
      </p:sp>
      <p:sp>
        <p:nvSpPr>
          <p:cNvPr id="3" name="Footer Placeholder 2">
            <a:extLst>
              <a:ext uri="{FF2B5EF4-FFF2-40B4-BE49-F238E27FC236}">
                <a16:creationId xmlns:a16="http://schemas.microsoft.com/office/drawing/2014/main" id="{B64937FC-6874-A53C-E856-19DF3DB1E6EE}"/>
              </a:ext>
            </a:extLst>
          </p:cNvPr>
          <p:cNvSpPr>
            <a:spLocks noGrp="1"/>
          </p:cNvSpPr>
          <p:nvPr>
            <p:ph type="ftr" sz="quarter" idx="11"/>
          </p:nvPr>
        </p:nvSpPr>
        <p:spPr/>
        <p:txBody>
          <a:bodyPr/>
          <a:lstStyle/>
          <a:p>
            <a:r>
              <a:rPr lang="en-US"/>
              <a:t>DRAFT</a:t>
            </a:r>
          </a:p>
        </p:txBody>
      </p:sp>
      <p:sp>
        <p:nvSpPr>
          <p:cNvPr id="4" name="Slide Number Placeholder 3">
            <a:extLst>
              <a:ext uri="{FF2B5EF4-FFF2-40B4-BE49-F238E27FC236}">
                <a16:creationId xmlns:a16="http://schemas.microsoft.com/office/drawing/2014/main" id="{EFB38B3B-F8F8-6DB2-B953-7607DE6F9BDB}"/>
              </a:ext>
            </a:extLst>
          </p:cNvPr>
          <p:cNvSpPr>
            <a:spLocks noGrp="1"/>
          </p:cNvSpPr>
          <p:nvPr>
            <p:ph type="sldNum" sz="quarter" idx="12"/>
          </p:nvPr>
        </p:nvSpPr>
        <p:spPr/>
        <p:txBody>
          <a:bodyPr/>
          <a:lstStyle/>
          <a:p>
            <a:fld id="{005C4985-ACD0-2B4C-8981-36243250F268}" type="slidenum">
              <a:rPr lang="en-US" smtClean="0"/>
              <a:t>5</a:t>
            </a:fld>
            <a:endParaRPr lang="en-US"/>
          </a:p>
        </p:txBody>
      </p:sp>
    </p:spTree>
    <p:extLst>
      <p:ext uri="{BB962C8B-B14F-4D97-AF65-F5344CB8AC3E}">
        <p14:creationId xmlns:p14="http://schemas.microsoft.com/office/powerpoint/2010/main" val="3808619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1399822" y="-32999"/>
            <a:ext cx="9953978" cy="1038840"/>
          </a:xfrm>
        </p:spPr>
        <p:txBody>
          <a:bodyPr>
            <a:normAutofit/>
          </a:bodyPr>
          <a:lstStyle/>
          <a:p>
            <a:pPr algn="l"/>
            <a:r>
              <a:rPr lang="en-US"/>
              <a:t>Program Overview</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587829" y="1298475"/>
            <a:ext cx="11103427" cy="5094513"/>
          </a:xfrm>
        </p:spPr>
        <p:txBody>
          <a:bodyPr vert="horz" lIns="91440" tIns="45720" rIns="91440" bIns="45720" rtlCol="0" anchor="t">
            <a:normAutofit fontScale="77500" lnSpcReduction="20000"/>
          </a:bodyPr>
          <a:lstStyle/>
          <a:p>
            <a:pPr>
              <a:spcBef>
                <a:spcPts val="1200"/>
              </a:spcBef>
              <a:spcAft>
                <a:spcPts val="1200"/>
              </a:spcAft>
            </a:pPr>
            <a:r>
              <a:rPr lang="en-US" sz="3600"/>
              <a:t>Established the Industrial Grid Support and Decarbonization Program in the 2022-2023 Budget and AB 209*</a:t>
            </a:r>
          </a:p>
          <a:p>
            <a:pPr>
              <a:spcBef>
                <a:spcPts val="1200"/>
              </a:spcBef>
              <a:spcAft>
                <a:spcPts val="1200"/>
              </a:spcAft>
            </a:pPr>
            <a:r>
              <a:rPr lang="en-US" sz="3600"/>
              <a:t>$90 million for financial incentives</a:t>
            </a:r>
          </a:p>
          <a:p>
            <a:pPr lvl="1">
              <a:spcBef>
                <a:spcPts val="1200"/>
              </a:spcBef>
              <a:spcAft>
                <a:spcPts val="1200"/>
              </a:spcAft>
            </a:pPr>
            <a:r>
              <a:rPr lang="en-US" sz="3600"/>
              <a:t>Provide significant benefits to the electrical grid</a:t>
            </a:r>
          </a:p>
          <a:p>
            <a:pPr lvl="1">
              <a:spcBef>
                <a:spcPts val="1200"/>
              </a:spcBef>
              <a:spcAft>
                <a:spcPts val="1200"/>
              </a:spcAft>
            </a:pPr>
            <a:r>
              <a:rPr lang="en-US" sz="3600"/>
              <a:t>Reduce emissions of greenhouse gases</a:t>
            </a:r>
          </a:p>
          <a:p>
            <a:pPr lvl="1">
              <a:spcBef>
                <a:spcPts val="1200"/>
              </a:spcBef>
              <a:spcAft>
                <a:spcPts val="1200"/>
              </a:spcAft>
            </a:pPr>
            <a:r>
              <a:rPr lang="en-US" sz="3600"/>
              <a:t>Achieve the state’s clean energy goals</a:t>
            </a:r>
          </a:p>
          <a:p>
            <a:pPr lvl="1">
              <a:spcBef>
                <a:spcPts val="1200"/>
              </a:spcBef>
              <a:spcAft>
                <a:spcPts val="1200"/>
              </a:spcAft>
            </a:pPr>
            <a:r>
              <a:rPr lang="en-US" sz="3600"/>
              <a:t>Exceed compliance requirements</a:t>
            </a:r>
          </a:p>
          <a:p>
            <a:pPr>
              <a:spcBef>
                <a:spcPts val="1200"/>
              </a:spcBef>
              <a:spcAft>
                <a:spcPts val="1200"/>
              </a:spcAft>
            </a:pPr>
            <a:r>
              <a:rPr lang="en-US" sz="3600"/>
              <a:t>Program hereafter called Industrial Decarbonization and Improvements to Grid Operations Program (INDIGO program)</a:t>
            </a:r>
            <a:endParaRPr lang="en-US" sz="3600">
              <a:cs typeface="Arial"/>
            </a:endParaRPr>
          </a:p>
          <a:p>
            <a:endParaRPr lang="en-US" sz="1400">
              <a:solidFill>
                <a:schemeClr val="accent1">
                  <a:lumMod val="75000"/>
                </a:schemeClr>
              </a:solidFill>
              <a:latin typeface="Arial"/>
              <a:cs typeface="Arial"/>
            </a:endParaRPr>
          </a:p>
        </p:txBody>
      </p:sp>
      <p:sp>
        <p:nvSpPr>
          <p:cNvPr id="2" name="Slide Number Placeholder 1">
            <a:extLst>
              <a:ext uri="{FF2B5EF4-FFF2-40B4-BE49-F238E27FC236}">
                <a16:creationId xmlns:a16="http://schemas.microsoft.com/office/drawing/2014/main" id="{637CD805-6CFC-40EA-84AF-95539A5AE6EB}"/>
              </a:ext>
            </a:extLst>
          </p:cNvPr>
          <p:cNvSpPr>
            <a:spLocks noGrp="1"/>
          </p:cNvSpPr>
          <p:nvPr>
            <p:ph type="sldNum" sz="quarter" idx="12"/>
          </p:nvPr>
        </p:nvSpPr>
        <p:spPr>
          <a:xfrm>
            <a:off x="9674900" y="6463234"/>
            <a:ext cx="1803400" cy="365125"/>
          </a:xfrm>
        </p:spPr>
        <p:txBody>
          <a:bodyPr/>
          <a:lstStyle/>
          <a:p>
            <a:fld id="{005C4985-ACD0-2B4C-8981-36243250F268}" type="slidenum">
              <a:rPr lang="en-US" smtClean="0">
                <a:solidFill>
                  <a:schemeClr val="tx1"/>
                </a:solidFill>
              </a:rPr>
              <a:t>6</a:t>
            </a:fld>
            <a:endParaRPr lang="en-US">
              <a:solidFill>
                <a:schemeClr val="tx1"/>
              </a:solidFill>
            </a:endParaRPr>
          </a:p>
        </p:txBody>
      </p:sp>
      <p:sp>
        <p:nvSpPr>
          <p:cNvPr id="3" name="TextBox 2">
            <a:extLst>
              <a:ext uri="{FF2B5EF4-FFF2-40B4-BE49-F238E27FC236}">
                <a16:creationId xmlns:a16="http://schemas.microsoft.com/office/drawing/2014/main" id="{8EB2FADC-A832-5AD6-BD9B-E10BC7B28472}"/>
              </a:ext>
            </a:extLst>
          </p:cNvPr>
          <p:cNvSpPr txBox="1"/>
          <p:nvPr/>
        </p:nvSpPr>
        <p:spPr>
          <a:xfrm>
            <a:off x="500744" y="6211669"/>
            <a:ext cx="9718765" cy="369332"/>
          </a:xfrm>
          <a:prstGeom prst="rect">
            <a:avLst/>
          </a:prstGeom>
          <a:noFill/>
        </p:spPr>
        <p:txBody>
          <a:bodyPr wrap="square" rtlCol="0">
            <a:spAutoFit/>
          </a:bodyPr>
          <a:lstStyle/>
          <a:p>
            <a:r>
              <a:rPr lang="en-US"/>
              <a:t>* </a:t>
            </a:r>
            <a:r>
              <a:rPr lang="en-US">
                <a:hlinkClick r:id="rId2"/>
              </a:rPr>
              <a:t>AB 209 </a:t>
            </a:r>
            <a:endParaRPr lang="en-US"/>
          </a:p>
        </p:txBody>
      </p:sp>
      <p:sp>
        <p:nvSpPr>
          <p:cNvPr id="4" name="Footer Placeholder 3">
            <a:extLst>
              <a:ext uri="{FF2B5EF4-FFF2-40B4-BE49-F238E27FC236}">
                <a16:creationId xmlns:a16="http://schemas.microsoft.com/office/drawing/2014/main" id="{ABACA947-72CA-2C5F-4D5D-A6FC3D5DD269}"/>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3707169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086" y="1199"/>
            <a:ext cx="10515600" cy="1325563"/>
          </a:xfrm>
        </p:spPr>
        <p:txBody>
          <a:bodyPr>
            <a:normAutofit/>
          </a:bodyPr>
          <a:lstStyle/>
          <a:p>
            <a:r>
              <a:rPr lang="en-US"/>
              <a:t>Eligible Industrial Facility</a:t>
            </a:r>
            <a:endParaRPr lang="en-US" i="1">
              <a:latin typeface="+mn-lt"/>
            </a:endParaRPr>
          </a:p>
        </p:txBody>
      </p:sp>
      <p:sp>
        <p:nvSpPr>
          <p:cNvPr id="3" name="Content Placeholder 2"/>
          <p:cNvSpPr>
            <a:spLocks noGrp="1"/>
          </p:cNvSpPr>
          <p:nvPr>
            <p:ph idx="1"/>
          </p:nvPr>
        </p:nvSpPr>
        <p:spPr>
          <a:xfrm>
            <a:off x="511629" y="836308"/>
            <a:ext cx="11553371" cy="5820523"/>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7</a:t>
            </a:fld>
            <a:endParaRPr lang="en-US"/>
          </a:p>
        </p:txBody>
      </p:sp>
      <p:sp>
        <p:nvSpPr>
          <p:cNvPr id="7" name="TextBox 6">
            <a:extLst>
              <a:ext uri="{FF2B5EF4-FFF2-40B4-BE49-F238E27FC236}">
                <a16:creationId xmlns:a16="http://schemas.microsoft.com/office/drawing/2014/main" id="{97AA3800-6D62-DDFD-59C7-0BDB0E26A987}"/>
              </a:ext>
            </a:extLst>
          </p:cNvPr>
          <p:cNvSpPr txBox="1"/>
          <p:nvPr/>
        </p:nvSpPr>
        <p:spPr>
          <a:xfrm>
            <a:off x="511629" y="1216939"/>
            <a:ext cx="11168742" cy="4269567"/>
          </a:xfrm>
          <a:prstGeom prst="rect">
            <a:avLst/>
          </a:prstGeom>
          <a:noFill/>
        </p:spPr>
        <p:txBody>
          <a:bodyPr wrap="square" lIns="91440" tIns="45720" rIns="91440" bIns="45720" anchor="t">
            <a:spAutoFit/>
          </a:bodyPr>
          <a:lstStyle/>
          <a:p>
            <a:pPr lvl="1">
              <a:lnSpc>
                <a:spcPct val="107000"/>
              </a:lnSpc>
            </a:pPr>
            <a:r>
              <a:rPr lang="en-US" sz="3200">
                <a:latin typeface="Arial"/>
                <a:ea typeface="Calibri" panose="020F0502020204030204" pitchFamily="34" charset="0"/>
                <a:cs typeface="Arial"/>
              </a:rPr>
              <a:t>A facility involved with manufacturing, production, and processing of materials and related support facilities</a:t>
            </a:r>
          </a:p>
          <a:p>
            <a:pPr marL="1428750" lvl="2" indent="-514350">
              <a:lnSpc>
                <a:spcPct val="107000"/>
              </a:lnSpc>
              <a:buFont typeface="Arial" panose="020B0604020202020204" pitchFamily="34" charset="0"/>
              <a:buChar char="•"/>
            </a:pPr>
            <a:r>
              <a:rPr lang="en-US" sz="3200">
                <a:latin typeface="Arial"/>
                <a:ea typeface="Calibri" panose="020F0502020204030204" pitchFamily="34" charset="0"/>
                <a:cs typeface="Arial"/>
              </a:rPr>
              <a:t>Examples: chemicals, metals, nonmetallic minerals, cement, glass, electronics, and pharmaceuticals.</a:t>
            </a:r>
          </a:p>
          <a:p>
            <a:pPr marL="1428750" lvl="2" indent="-514350">
              <a:lnSpc>
                <a:spcPct val="107000"/>
              </a:lnSpc>
              <a:buFont typeface="Arial" panose="020B0604020202020204" pitchFamily="34" charset="0"/>
              <a:buChar char="•"/>
            </a:pPr>
            <a:r>
              <a:rPr lang="en-US" sz="3200">
                <a:latin typeface="Arial"/>
                <a:ea typeface="Calibri" panose="020F0502020204030204" pitchFamily="34" charset="0"/>
                <a:cs typeface="Arial"/>
              </a:rPr>
              <a:t>Excludes projects that benefit an oil or fossil gas production, processing, or refining facility and geologic storage</a:t>
            </a:r>
          </a:p>
          <a:p>
            <a:pPr lvl="2">
              <a:lnSpc>
                <a:spcPct val="107000"/>
              </a:lnSpc>
            </a:pPr>
            <a:endParaRPr lang="en-US" sz="3200">
              <a:latin typeface="Arial"/>
              <a:ea typeface="Calibri" panose="020F0502020204030204" pitchFamily="34" charset="0"/>
              <a:cs typeface="Arial"/>
            </a:endParaRPr>
          </a:p>
        </p:txBody>
      </p:sp>
      <p:sp>
        <p:nvSpPr>
          <p:cNvPr id="5" name="Footer Placeholder 4">
            <a:extLst>
              <a:ext uri="{FF2B5EF4-FFF2-40B4-BE49-F238E27FC236}">
                <a16:creationId xmlns:a16="http://schemas.microsoft.com/office/drawing/2014/main" id="{048F9D7E-B92B-6359-9744-F27A096019B4}"/>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2810617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5646" y="33540"/>
            <a:ext cx="10515600" cy="1325563"/>
          </a:xfrm>
        </p:spPr>
        <p:txBody>
          <a:bodyPr>
            <a:normAutofit/>
          </a:bodyPr>
          <a:lstStyle/>
          <a:p>
            <a:r>
              <a:rPr lang="en-US"/>
              <a:t>Eligible Project/Technology</a:t>
            </a:r>
            <a:endParaRPr lang="en-US" i="1">
              <a:latin typeface="+mn-lt"/>
            </a:endParaRPr>
          </a:p>
        </p:txBody>
      </p:sp>
      <p:sp>
        <p:nvSpPr>
          <p:cNvPr id="3" name="Content Placeholder 2"/>
          <p:cNvSpPr>
            <a:spLocks noGrp="1"/>
          </p:cNvSpPr>
          <p:nvPr>
            <p:ph idx="1"/>
          </p:nvPr>
        </p:nvSpPr>
        <p:spPr>
          <a:xfrm>
            <a:off x="511629" y="836309"/>
            <a:ext cx="11553371" cy="5626926"/>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8</a:t>
            </a:fld>
            <a:endParaRPr lang="en-US"/>
          </a:p>
        </p:txBody>
      </p:sp>
      <p:sp>
        <p:nvSpPr>
          <p:cNvPr id="7" name="TextBox 6">
            <a:extLst>
              <a:ext uri="{FF2B5EF4-FFF2-40B4-BE49-F238E27FC236}">
                <a16:creationId xmlns:a16="http://schemas.microsoft.com/office/drawing/2014/main" id="{97AA3800-6D62-DDFD-59C7-0BDB0E26A987}"/>
              </a:ext>
            </a:extLst>
          </p:cNvPr>
          <p:cNvSpPr txBox="1"/>
          <p:nvPr/>
        </p:nvSpPr>
        <p:spPr>
          <a:xfrm>
            <a:off x="328749" y="1303143"/>
            <a:ext cx="11168742" cy="3215689"/>
          </a:xfrm>
          <a:prstGeom prst="rect">
            <a:avLst/>
          </a:prstGeom>
          <a:noFill/>
        </p:spPr>
        <p:txBody>
          <a:bodyPr wrap="square" lIns="91440" tIns="45720" rIns="91440" bIns="45720" anchor="t">
            <a:spAutoFit/>
          </a:bodyPr>
          <a:lstStyle/>
          <a:p>
            <a:pPr lvl="1">
              <a:lnSpc>
                <a:spcPct val="107000"/>
              </a:lnSpc>
            </a:pPr>
            <a:r>
              <a:rPr lang="en-US" sz="3200">
                <a:effectLst/>
                <a:latin typeface="Arial"/>
                <a:ea typeface="Calibri" panose="020F0502020204030204" pitchFamily="34" charset="0"/>
                <a:cs typeface="Arial"/>
              </a:rPr>
              <a:t>Advanced technologies and equipment capable of doing at least one of the following:</a:t>
            </a:r>
          </a:p>
          <a:p>
            <a:pPr marL="1428750" lvl="2" indent="-514350">
              <a:lnSpc>
                <a:spcPct val="107000"/>
              </a:lnSpc>
              <a:buFont typeface="Arial" panose="020B0604020202020204" pitchFamily="34" charset="0"/>
              <a:buChar char="•"/>
            </a:pPr>
            <a:r>
              <a:rPr lang="en-US" sz="3200">
                <a:latin typeface="Arial"/>
                <a:ea typeface="Calibri" panose="020F0502020204030204" pitchFamily="34" charset="0"/>
                <a:cs typeface="Arial"/>
              </a:rPr>
              <a:t>Provide significant benefits to the electrical grid</a:t>
            </a:r>
            <a:endParaRPr lang="en-US" sz="3200">
              <a:latin typeface="Arial" panose="020B0604020202020204" pitchFamily="34" charset="0"/>
              <a:ea typeface="Calibri" panose="020F0502020204030204" pitchFamily="34" charset="0"/>
              <a:cs typeface="Arial" panose="020B0604020202020204" pitchFamily="34" charset="0"/>
            </a:endParaRPr>
          </a:p>
          <a:p>
            <a:pPr marL="1428750" lvl="2" indent="-514350">
              <a:lnSpc>
                <a:spcPct val="107000"/>
              </a:lnSpc>
              <a:buFont typeface="Arial" panose="020B0604020202020204" pitchFamily="34" charset="0"/>
              <a:buChar char="•"/>
            </a:pPr>
            <a:r>
              <a:rPr lang="en-US" sz="3200">
                <a:latin typeface="Arial"/>
                <a:ea typeface="Calibri" panose="020F0502020204030204" pitchFamily="34" charset="0"/>
                <a:cs typeface="Arial"/>
              </a:rPr>
              <a:t>Maximize </a:t>
            </a:r>
            <a:r>
              <a:rPr lang="en-US" sz="3200">
                <a:effectLst/>
                <a:latin typeface="Arial"/>
                <a:ea typeface="Calibri" panose="020F0502020204030204" pitchFamily="34" charset="0"/>
                <a:cs typeface="Arial"/>
              </a:rPr>
              <a:t>reduction of greenhouse gas emissions</a:t>
            </a:r>
            <a:endParaRPr lang="en-US" sz="3200">
              <a:effectLst/>
              <a:latin typeface="Arial" panose="020B0604020202020204" pitchFamily="34" charset="0"/>
              <a:ea typeface="Calibri" panose="020F0502020204030204" pitchFamily="34" charset="0"/>
              <a:cs typeface="Arial" panose="020B0604020202020204" pitchFamily="34" charset="0"/>
            </a:endParaRPr>
          </a:p>
          <a:p>
            <a:pPr marL="1428750" lvl="2" indent="-514350">
              <a:lnSpc>
                <a:spcPct val="107000"/>
              </a:lnSpc>
              <a:buFont typeface="Arial" panose="020B0604020202020204" pitchFamily="34" charset="0"/>
              <a:buChar char="•"/>
            </a:pPr>
            <a:r>
              <a:rPr lang="en-US" sz="3200">
                <a:latin typeface="Arial"/>
                <a:ea typeface="Calibri" panose="020F0502020204030204" pitchFamily="34" charset="0"/>
                <a:cs typeface="Arial"/>
              </a:rPr>
              <a:t>Reduce </a:t>
            </a:r>
            <a:r>
              <a:rPr lang="en-US" sz="3200">
                <a:effectLst/>
                <a:latin typeface="Arial"/>
                <a:ea typeface="Calibri" panose="020F0502020204030204" pitchFamily="34" charset="0"/>
                <a:cs typeface="Arial"/>
              </a:rPr>
              <a:t>air pollution in under-resourced communities</a:t>
            </a:r>
            <a:r>
              <a:rPr lang="en-US" sz="3200">
                <a:latin typeface="Arial"/>
                <a:ea typeface="Calibri" panose="020F0502020204030204" pitchFamily="34" charset="0"/>
                <a:cs typeface="Arial"/>
              </a:rPr>
              <a:t>.</a:t>
            </a:r>
          </a:p>
        </p:txBody>
      </p:sp>
      <p:sp>
        <p:nvSpPr>
          <p:cNvPr id="5" name="Footer Placeholder 4">
            <a:extLst>
              <a:ext uri="{FF2B5EF4-FFF2-40B4-BE49-F238E27FC236}">
                <a16:creationId xmlns:a16="http://schemas.microsoft.com/office/drawing/2014/main" id="{5F9DD368-6CED-90B6-9B89-4167DDE2B4DC}"/>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682581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ACCAE-7AE0-7780-6FDD-900B6480E290}"/>
              </a:ext>
            </a:extLst>
          </p:cNvPr>
          <p:cNvSpPr>
            <a:spLocks noGrp="1"/>
          </p:cNvSpPr>
          <p:nvPr>
            <p:ph type="title"/>
          </p:nvPr>
        </p:nvSpPr>
        <p:spPr/>
        <p:txBody>
          <a:bodyPr>
            <a:normAutofit fontScale="90000"/>
          </a:bodyPr>
          <a:lstStyle/>
          <a:p>
            <a:r>
              <a:rPr lang="en-US"/>
              <a:t>What is an advanced technology?</a:t>
            </a:r>
          </a:p>
        </p:txBody>
      </p:sp>
      <p:pic>
        <p:nvPicPr>
          <p:cNvPr id="6" name="Content Placeholder 5">
            <a:extLst>
              <a:ext uri="{FF2B5EF4-FFF2-40B4-BE49-F238E27FC236}">
                <a16:creationId xmlns:a16="http://schemas.microsoft.com/office/drawing/2014/main" id="{1582D6B2-73FF-71C2-0716-48D3E9E8D1B8}"/>
              </a:ext>
            </a:extLst>
          </p:cNvPr>
          <p:cNvPicPr>
            <a:picLocks noGrp="1" noChangeAspect="1"/>
          </p:cNvPicPr>
          <p:nvPr>
            <p:ph idx="1"/>
          </p:nvPr>
        </p:nvPicPr>
        <p:blipFill rotWithShape="1">
          <a:blip r:embed="rId3"/>
          <a:srcRect b="5098"/>
          <a:stretch/>
        </p:blipFill>
        <p:spPr>
          <a:xfrm>
            <a:off x="640080" y="1540308"/>
            <a:ext cx="10713720" cy="5157947"/>
          </a:xfrm>
        </p:spPr>
      </p:pic>
      <p:sp>
        <p:nvSpPr>
          <p:cNvPr id="4" name="Slide Number Placeholder 3">
            <a:extLst>
              <a:ext uri="{FF2B5EF4-FFF2-40B4-BE49-F238E27FC236}">
                <a16:creationId xmlns:a16="http://schemas.microsoft.com/office/drawing/2014/main" id="{23F87156-17BA-E5F7-8EBC-8D7D523A17EB}"/>
              </a:ext>
            </a:extLst>
          </p:cNvPr>
          <p:cNvSpPr>
            <a:spLocks noGrp="1"/>
          </p:cNvSpPr>
          <p:nvPr>
            <p:ph type="sldNum" sz="quarter" idx="12"/>
          </p:nvPr>
        </p:nvSpPr>
        <p:spPr/>
        <p:txBody>
          <a:bodyPr/>
          <a:lstStyle/>
          <a:p>
            <a:fld id="{005C4985-ACD0-2B4C-8981-36243250F268}" type="slidenum">
              <a:rPr lang="en-US" smtClean="0"/>
              <a:t>9</a:t>
            </a:fld>
            <a:endParaRPr lang="en-US"/>
          </a:p>
        </p:txBody>
      </p:sp>
      <p:sp>
        <p:nvSpPr>
          <p:cNvPr id="3" name="TextBox 2">
            <a:extLst>
              <a:ext uri="{FF2B5EF4-FFF2-40B4-BE49-F238E27FC236}">
                <a16:creationId xmlns:a16="http://schemas.microsoft.com/office/drawing/2014/main" id="{D1D00800-6FBA-71FF-F533-F0C4CCEF2C7C}"/>
              </a:ext>
            </a:extLst>
          </p:cNvPr>
          <p:cNvSpPr txBox="1"/>
          <p:nvPr/>
        </p:nvSpPr>
        <p:spPr>
          <a:xfrm>
            <a:off x="1604636" y="1155241"/>
            <a:ext cx="8033657" cy="461665"/>
          </a:xfrm>
          <a:prstGeom prst="rect">
            <a:avLst/>
          </a:prstGeom>
          <a:noFill/>
          <a:ln>
            <a:noFill/>
          </a:ln>
        </p:spPr>
        <p:txBody>
          <a:bodyPr wrap="square" rtlCol="0">
            <a:spAutoFit/>
          </a:bodyPr>
          <a:lstStyle/>
          <a:p>
            <a:pPr algn="ctr"/>
            <a:r>
              <a:rPr lang="en-US" sz="2400" b="1"/>
              <a:t>Technology Readiness Level</a:t>
            </a:r>
          </a:p>
        </p:txBody>
      </p:sp>
      <p:sp>
        <p:nvSpPr>
          <p:cNvPr id="5" name="Footer Placeholder 4">
            <a:extLst>
              <a:ext uri="{FF2B5EF4-FFF2-40B4-BE49-F238E27FC236}">
                <a16:creationId xmlns:a16="http://schemas.microsoft.com/office/drawing/2014/main" id="{C8632A8E-83C9-2183-558F-C67B9110F4A4}"/>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1778720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4771" y="173527"/>
            <a:ext cx="10515600" cy="1325563"/>
          </a:xfrm>
        </p:spPr>
        <p:txBody>
          <a:bodyPr>
            <a:normAutofit/>
          </a:bodyPr>
          <a:lstStyle/>
          <a:p>
            <a:r>
              <a:rPr lang="en-US"/>
              <a:t>What is an advanced technology?</a:t>
            </a:r>
            <a:endParaRPr lang="en-US" i="1">
              <a:latin typeface="+mn-lt"/>
            </a:endParaRPr>
          </a:p>
        </p:txBody>
      </p:sp>
      <p:sp>
        <p:nvSpPr>
          <p:cNvPr id="3" name="Content Placeholder 2"/>
          <p:cNvSpPr>
            <a:spLocks noGrp="1"/>
          </p:cNvSpPr>
          <p:nvPr>
            <p:ph idx="1"/>
          </p:nvPr>
        </p:nvSpPr>
        <p:spPr>
          <a:xfrm>
            <a:off x="511629" y="836309"/>
            <a:ext cx="11553371" cy="5626926"/>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10</a:t>
            </a:fld>
            <a:endParaRPr lang="en-US"/>
          </a:p>
        </p:txBody>
      </p:sp>
      <p:sp>
        <p:nvSpPr>
          <p:cNvPr id="7" name="TextBox 6">
            <a:extLst>
              <a:ext uri="{FF2B5EF4-FFF2-40B4-BE49-F238E27FC236}">
                <a16:creationId xmlns:a16="http://schemas.microsoft.com/office/drawing/2014/main" id="{97AA3800-6D62-DDFD-59C7-0BDB0E26A987}"/>
              </a:ext>
            </a:extLst>
          </p:cNvPr>
          <p:cNvSpPr txBox="1"/>
          <p:nvPr/>
        </p:nvSpPr>
        <p:spPr>
          <a:xfrm>
            <a:off x="348603" y="1654800"/>
            <a:ext cx="11160607" cy="4227119"/>
          </a:xfrm>
          <a:prstGeom prst="rect">
            <a:avLst/>
          </a:prstGeom>
          <a:noFill/>
        </p:spPr>
        <p:txBody>
          <a:bodyPr wrap="square" lIns="91440" tIns="45720" rIns="91440" bIns="45720" anchor="t">
            <a:spAutoFit/>
          </a:bodyPr>
          <a:lstStyle/>
          <a:p>
            <a:pPr marL="1143000" lvl="1" indent="-457200">
              <a:lnSpc>
                <a:spcPct val="107000"/>
              </a:lnSpc>
              <a:spcAft>
                <a:spcPts val="1800"/>
              </a:spcAft>
              <a:buFont typeface="Arial" panose="020B0604020202020204" pitchFamily="34" charset="0"/>
              <a:buChar char="•"/>
            </a:pPr>
            <a:r>
              <a:rPr lang="en-US" sz="4000">
                <a:latin typeface="Arial"/>
                <a:ea typeface="Calibri" panose="020F0502020204030204" pitchFamily="34" charset="0"/>
                <a:cs typeface="Arial"/>
              </a:rPr>
              <a:t>Technologies that have been tested in the field (TRL 8-9), but not widely used in California</a:t>
            </a:r>
          </a:p>
          <a:p>
            <a:pPr marL="1143000" lvl="1" indent="-457200">
              <a:lnSpc>
                <a:spcPct val="107000"/>
              </a:lnSpc>
              <a:spcAft>
                <a:spcPts val="1800"/>
              </a:spcAft>
              <a:buFont typeface="Arial" panose="020B0604020202020204" pitchFamily="34" charset="0"/>
              <a:buChar char="•"/>
            </a:pPr>
            <a:r>
              <a:rPr lang="en-US" sz="4000">
                <a:latin typeface="Arial"/>
                <a:ea typeface="Calibri" panose="020F0502020204030204" pitchFamily="34" charset="0"/>
                <a:cs typeface="Arial"/>
              </a:rPr>
              <a:t>Technologies under development </a:t>
            </a:r>
            <a:br>
              <a:rPr lang="en-US" sz="4000">
                <a:latin typeface="Arial"/>
                <a:ea typeface="Calibri" panose="020F0502020204030204" pitchFamily="34" charset="0"/>
                <a:cs typeface="Arial"/>
              </a:rPr>
            </a:br>
            <a:r>
              <a:rPr lang="en-US" sz="4000">
                <a:latin typeface="Arial"/>
                <a:ea typeface="Calibri" panose="020F0502020204030204" pitchFamily="34" charset="0"/>
                <a:cs typeface="Arial"/>
              </a:rPr>
              <a:t>(TRL 5-7), but ready for demonstration in the field</a:t>
            </a:r>
          </a:p>
        </p:txBody>
      </p:sp>
      <p:sp>
        <p:nvSpPr>
          <p:cNvPr id="5" name="Footer Placeholder 4">
            <a:extLst>
              <a:ext uri="{FF2B5EF4-FFF2-40B4-BE49-F238E27FC236}">
                <a16:creationId xmlns:a16="http://schemas.microsoft.com/office/drawing/2014/main" id="{9EBD3C79-D87E-425C-FA1E-C26B16F84205}"/>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31473519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50FB7-1415-34A0-6F5D-8D268F61EDC2}"/>
              </a:ext>
            </a:extLst>
          </p:cNvPr>
          <p:cNvSpPr>
            <a:spLocks noGrp="1"/>
          </p:cNvSpPr>
          <p:nvPr>
            <p:ph type="title"/>
          </p:nvPr>
        </p:nvSpPr>
        <p:spPr/>
        <p:txBody>
          <a:bodyPr/>
          <a:lstStyle/>
          <a:p>
            <a:r>
              <a:rPr lang="en-US"/>
              <a:t>Potential technologies?</a:t>
            </a:r>
          </a:p>
        </p:txBody>
      </p:sp>
      <p:graphicFrame>
        <p:nvGraphicFramePr>
          <p:cNvPr id="6" name="Content Placeholder 5">
            <a:extLst>
              <a:ext uri="{FF2B5EF4-FFF2-40B4-BE49-F238E27FC236}">
                <a16:creationId xmlns:a16="http://schemas.microsoft.com/office/drawing/2014/main" id="{1B62AB17-176E-5CA5-DE72-6DFB53DF5089}"/>
              </a:ext>
            </a:extLst>
          </p:cNvPr>
          <p:cNvGraphicFramePr>
            <a:graphicFrameLocks noGrp="1"/>
          </p:cNvGraphicFramePr>
          <p:nvPr>
            <p:ph idx="1"/>
          </p:nvPr>
        </p:nvGraphicFramePr>
        <p:xfrm>
          <a:off x="756920" y="163258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7F8FEC6B-2A7E-A49D-5D77-D7E2AB567F69}"/>
              </a:ext>
            </a:extLst>
          </p:cNvPr>
          <p:cNvSpPr>
            <a:spLocks noGrp="1"/>
          </p:cNvSpPr>
          <p:nvPr>
            <p:ph type="sldNum" sz="quarter" idx="12"/>
          </p:nvPr>
        </p:nvSpPr>
        <p:spPr/>
        <p:txBody>
          <a:bodyPr/>
          <a:lstStyle/>
          <a:p>
            <a:fld id="{005C4985-ACD0-2B4C-8981-36243250F268}" type="slidenum">
              <a:rPr lang="en-US" smtClean="0"/>
              <a:t>11</a:t>
            </a:fld>
            <a:endParaRPr lang="en-US"/>
          </a:p>
        </p:txBody>
      </p:sp>
      <p:sp>
        <p:nvSpPr>
          <p:cNvPr id="3" name="Footer Placeholder 2">
            <a:extLst>
              <a:ext uri="{FF2B5EF4-FFF2-40B4-BE49-F238E27FC236}">
                <a16:creationId xmlns:a16="http://schemas.microsoft.com/office/drawing/2014/main" id="{7591D4AC-FB69-03A8-54F9-A16373561327}"/>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2607980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85" y="89919"/>
            <a:ext cx="10515600" cy="925126"/>
          </a:xfrm>
        </p:spPr>
        <p:txBody>
          <a:bodyPr>
            <a:normAutofit/>
          </a:bodyPr>
          <a:lstStyle/>
          <a:p>
            <a:r>
              <a:rPr lang="en-US" sz="4000"/>
              <a:t>Potential Program Design</a:t>
            </a:r>
          </a:p>
        </p:txBody>
      </p:sp>
      <p:sp>
        <p:nvSpPr>
          <p:cNvPr id="3" name="Content Placeholder 2"/>
          <p:cNvSpPr>
            <a:spLocks noGrp="1"/>
          </p:cNvSpPr>
          <p:nvPr>
            <p:ph idx="1"/>
          </p:nvPr>
        </p:nvSpPr>
        <p:spPr>
          <a:xfrm>
            <a:off x="511629" y="1274511"/>
            <a:ext cx="11553371" cy="5188723"/>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12</a:t>
            </a:fld>
            <a:endParaRPr lang="en-US"/>
          </a:p>
        </p:txBody>
      </p:sp>
      <p:sp>
        <p:nvSpPr>
          <p:cNvPr id="5" name="TextBox 4">
            <a:extLst>
              <a:ext uri="{FF2B5EF4-FFF2-40B4-BE49-F238E27FC236}">
                <a16:creationId xmlns:a16="http://schemas.microsoft.com/office/drawing/2014/main" id="{BB2BF33B-4888-E821-892A-8ADCC253965E}"/>
              </a:ext>
            </a:extLst>
          </p:cNvPr>
          <p:cNvSpPr txBox="1"/>
          <p:nvPr/>
        </p:nvSpPr>
        <p:spPr>
          <a:xfrm>
            <a:off x="511629" y="6388361"/>
            <a:ext cx="6464968" cy="369332"/>
          </a:xfrm>
          <a:prstGeom prst="rect">
            <a:avLst/>
          </a:prstGeom>
          <a:noFill/>
        </p:spPr>
        <p:txBody>
          <a:bodyPr wrap="square" rtlCol="0">
            <a:spAutoFit/>
          </a:bodyPr>
          <a:lstStyle/>
          <a:p>
            <a:r>
              <a:rPr lang="en-US"/>
              <a:t>* M = million</a:t>
            </a:r>
          </a:p>
        </p:txBody>
      </p:sp>
      <p:graphicFrame>
        <p:nvGraphicFramePr>
          <p:cNvPr id="7" name="Table 7">
            <a:extLst>
              <a:ext uri="{FF2B5EF4-FFF2-40B4-BE49-F238E27FC236}">
                <a16:creationId xmlns:a16="http://schemas.microsoft.com/office/drawing/2014/main" id="{1B6C7F2B-9E11-6D17-AAA0-2D15A1AE1B76}"/>
              </a:ext>
            </a:extLst>
          </p:cNvPr>
          <p:cNvGraphicFramePr>
            <a:graphicFrameLocks noGrp="1"/>
          </p:cNvGraphicFramePr>
          <p:nvPr>
            <p:extLst>
              <p:ext uri="{D42A27DB-BD31-4B8C-83A1-F6EECF244321}">
                <p14:modId xmlns:p14="http://schemas.microsoft.com/office/powerpoint/2010/main" val="175189805"/>
              </p:ext>
            </p:extLst>
          </p:nvPr>
        </p:nvGraphicFramePr>
        <p:xfrm>
          <a:off x="511629" y="1185017"/>
          <a:ext cx="11310257" cy="4585844"/>
        </p:xfrm>
        <a:graphic>
          <a:graphicData uri="http://schemas.openxmlformats.org/drawingml/2006/table">
            <a:tbl>
              <a:tblPr firstRow="1" bandRow="1">
                <a:tableStyleId>{7DF18680-E054-41AD-8BC1-D1AEF772440D}</a:tableStyleId>
              </a:tblPr>
              <a:tblGrid>
                <a:gridCol w="3862138">
                  <a:extLst>
                    <a:ext uri="{9D8B030D-6E8A-4147-A177-3AD203B41FA5}">
                      <a16:colId xmlns:a16="http://schemas.microsoft.com/office/drawing/2014/main" val="44664770"/>
                    </a:ext>
                  </a:extLst>
                </a:gridCol>
                <a:gridCol w="7448119">
                  <a:extLst>
                    <a:ext uri="{9D8B030D-6E8A-4147-A177-3AD203B41FA5}">
                      <a16:colId xmlns:a16="http://schemas.microsoft.com/office/drawing/2014/main" val="3418458247"/>
                    </a:ext>
                  </a:extLst>
                </a:gridCol>
              </a:tblGrid>
              <a:tr h="568418">
                <a:tc>
                  <a:txBody>
                    <a:bodyPr/>
                    <a:lstStyle/>
                    <a:p>
                      <a:r>
                        <a:rPr lang="en-US" sz="1800"/>
                        <a:t>Element</a:t>
                      </a:r>
                    </a:p>
                  </a:txBody>
                  <a:tcPr/>
                </a:tc>
                <a:tc>
                  <a:txBody>
                    <a:bodyPr/>
                    <a:lstStyle/>
                    <a:p>
                      <a:r>
                        <a:rPr lang="en-US" sz="1800"/>
                        <a:t>Description</a:t>
                      </a:r>
                    </a:p>
                  </a:txBody>
                  <a:tcPr/>
                </a:tc>
                <a:extLst>
                  <a:ext uri="{0D108BD9-81ED-4DB2-BD59-A6C34878D82A}">
                    <a16:rowId xmlns:a16="http://schemas.microsoft.com/office/drawing/2014/main" val="3807119792"/>
                  </a:ext>
                </a:extLst>
              </a:tr>
              <a:tr h="568418">
                <a:tc>
                  <a:txBody>
                    <a:bodyPr/>
                    <a:lstStyle/>
                    <a:p>
                      <a:r>
                        <a:rPr lang="en-US" sz="1800"/>
                        <a:t>Eligible Applicants</a:t>
                      </a:r>
                    </a:p>
                  </a:txBody>
                  <a:tcPr/>
                </a:tc>
                <a:tc>
                  <a:txBody>
                    <a:bodyPr/>
                    <a:lstStyle/>
                    <a:p>
                      <a:r>
                        <a:rPr lang="en-US" sz="1800">
                          <a:latin typeface="Arial"/>
                          <a:ea typeface="Calibri" panose="020F0502020204030204" pitchFamily="34" charset="0"/>
                          <a:cs typeface="Arial"/>
                        </a:rPr>
                        <a:t>Industries, aggregators, administrators</a:t>
                      </a:r>
                      <a:endParaRPr lang="en-US" sz="1800">
                        <a:latin typeface="Arial"/>
                        <a:cs typeface="Arial"/>
                      </a:endParaRPr>
                    </a:p>
                  </a:txBody>
                  <a:tcPr/>
                </a:tc>
                <a:extLst>
                  <a:ext uri="{0D108BD9-81ED-4DB2-BD59-A6C34878D82A}">
                    <a16:rowId xmlns:a16="http://schemas.microsoft.com/office/drawing/2014/main" val="2200221857"/>
                  </a:ext>
                </a:extLst>
              </a:tr>
              <a:tr h="557189">
                <a:tc>
                  <a:txBody>
                    <a:bodyPr/>
                    <a:lstStyle/>
                    <a:p>
                      <a:r>
                        <a:rPr lang="en-US" sz="1800"/>
                        <a:t>Demonstration Sites</a:t>
                      </a:r>
                    </a:p>
                  </a:txBody>
                  <a:tcPr/>
                </a:tc>
                <a:tc>
                  <a:txBody>
                    <a:bodyPr/>
                    <a:lstStyle/>
                    <a:p>
                      <a:pPr marL="0" marR="0" lvl="1" indent="0">
                        <a:lnSpc>
                          <a:spcPct val="107000"/>
                        </a:lnSpc>
                        <a:spcBef>
                          <a:spcPts val="0"/>
                        </a:spcBef>
                        <a:spcAft>
                          <a:spcPts val="0"/>
                        </a:spcAft>
                        <a:buFont typeface="Arial" panose="020B0604020202020204" pitchFamily="34" charset="0"/>
                        <a:buNone/>
                      </a:pPr>
                      <a:r>
                        <a:rPr lang="en-US" sz="1800"/>
                        <a:t>Must be at a California industrial facility</a:t>
                      </a:r>
                      <a:endParaRPr lang="en-US"/>
                    </a:p>
                  </a:txBody>
                  <a:tcPr/>
                </a:tc>
                <a:extLst>
                  <a:ext uri="{0D108BD9-81ED-4DB2-BD59-A6C34878D82A}">
                    <a16:rowId xmlns:a16="http://schemas.microsoft.com/office/drawing/2014/main" val="1507565199"/>
                  </a:ext>
                </a:extLst>
              </a:tr>
              <a:tr h="568418">
                <a:tc>
                  <a:txBody>
                    <a:bodyPr/>
                    <a:lstStyle/>
                    <a:p>
                      <a:r>
                        <a:rPr lang="en-US" sz="1800"/>
                        <a:t>Max Grant per Applicant</a:t>
                      </a:r>
                    </a:p>
                  </a:txBody>
                  <a:tcPr/>
                </a:tc>
                <a:tc>
                  <a:txBody>
                    <a:bodyPr/>
                    <a:lstStyle/>
                    <a:p>
                      <a:r>
                        <a:rPr lang="en-US" sz="1800"/>
                        <a:t>Up to $16M; CEC grant covers up to 75% of </a:t>
                      </a:r>
                      <a:r>
                        <a:rPr lang="en-US" sz="1800" b="1" i="1"/>
                        <a:t>eligible</a:t>
                      </a:r>
                      <a:r>
                        <a:rPr lang="en-US" sz="1800"/>
                        <a:t> costs</a:t>
                      </a:r>
                    </a:p>
                  </a:txBody>
                  <a:tcPr/>
                </a:tc>
                <a:extLst>
                  <a:ext uri="{0D108BD9-81ED-4DB2-BD59-A6C34878D82A}">
                    <a16:rowId xmlns:a16="http://schemas.microsoft.com/office/drawing/2014/main" val="1530490055"/>
                  </a:ext>
                </a:extLst>
              </a:tr>
              <a:tr h="568418">
                <a:tc>
                  <a:txBody>
                    <a:bodyPr/>
                    <a:lstStyle/>
                    <a:p>
                      <a:r>
                        <a:rPr lang="en-US" sz="1800"/>
                        <a:t>Eligible Items for Grant</a:t>
                      </a:r>
                    </a:p>
                  </a:txBody>
                  <a:tcPr/>
                </a:tc>
                <a:tc>
                  <a:txBody>
                    <a:bodyPr/>
                    <a:lstStyle/>
                    <a:p>
                      <a:pPr marL="285750" indent="-285750">
                        <a:buFont typeface="Arial" panose="020B0604020202020204" pitchFamily="34" charset="0"/>
                        <a:buChar char="•"/>
                      </a:pPr>
                      <a:r>
                        <a:rPr lang="en-US" sz="1800"/>
                        <a:t>Equipment and materials (at least 88% of CEC funds requested)</a:t>
                      </a:r>
                    </a:p>
                    <a:p>
                      <a:pPr marL="285750" indent="-285750">
                        <a:buFont typeface="Arial" panose="020B0604020202020204" pitchFamily="34" charset="0"/>
                        <a:buChar char="•"/>
                      </a:pPr>
                      <a:r>
                        <a:rPr lang="en-US" sz="1800"/>
                        <a:t>M&amp;V (up to 2%)</a:t>
                      </a:r>
                    </a:p>
                    <a:p>
                      <a:pPr marL="285750" indent="-285750">
                        <a:buFont typeface="Arial" panose="020B0604020202020204" pitchFamily="34" charset="0"/>
                        <a:buChar char="•"/>
                      </a:pPr>
                      <a:r>
                        <a:rPr lang="en-US" sz="1800"/>
                        <a:t>Engineering and design (up to 10%)</a:t>
                      </a:r>
                    </a:p>
                  </a:txBody>
                  <a:tcPr/>
                </a:tc>
                <a:extLst>
                  <a:ext uri="{0D108BD9-81ED-4DB2-BD59-A6C34878D82A}">
                    <a16:rowId xmlns:a16="http://schemas.microsoft.com/office/drawing/2014/main" val="2550852779"/>
                  </a:ext>
                </a:extLst>
              </a:tr>
              <a:tr h="568418">
                <a:tc>
                  <a:txBody>
                    <a:bodyPr/>
                    <a:lstStyle/>
                    <a:p>
                      <a:r>
                        <a:rPr lang="en-US" sz="1800"/>
                        <a:t>Minimum CEC $ Spent in CA</a:t>
                      </a:r>
                    </a:p>
                  </a:txBody>
                  <a:tcPr/>
                </a:tc>
                <a:tc>
                  <a:txBody>
                    <a:bodyPr/>
                    <a:lstStyle/>
                    <a:p>
                      <a:r>
                        <a:rPr lang="en-US" sz="1800"/>
                        <a:t>At least 50% of grant funds </a:t>
                      </a:r>
                      <a:r>
                        <a:rPr lang="en-US" sz="1800" b="1"/>
                        <a:t>must</a:t>
                      </a:r>
                      <a:r>
                        <a:rPr lang="en-US" sz="1800"/>
                        <a:t> be spent with CA companies Preference points for over 50%.</a:t>
                      </a:r>
                      <a:endParaRPr lang="en-US"/>
                    </a:p>
                  </a:txBody>
                  <a:tcPr/>
                </a:tc>
                <a:extLst>
                  <a:ext uri="{0D108BD9-81ED-4DB2-BD59-A6C34878D82A}">
                    <a16:rowId xmlns:a16="http://schemas.microsoft.com/office/drawing/2014/main" val="2215080811"/>
                  </a:ext>
                </a:extLst>
              </a:tr>
              <a:tr h="768921">
                <a:tc>
                  <a:txBody>
                    <a:bodyPr/>
                    <a:lstStyle/>
                    <a:p>
                      <a:r>
                        <a:rPr lang="en-US" sz="1800"/>
                        <a:t>Solicitation Stages</a:t>
                      </a:r>
                    </a:p>
                  </a:txBody>
                  <a:tcPr/>
                </a:tc>
                <a:tc>
                  <a:txBody>
                    <a:bodyPr/>
                    <a:lstStyle/>
                    <a:p>
                      <a:r>
                        <a:rPr lang="en-US" sz="1800"/>
                        <a:t>1</a:t>
                      </a:r>
                      <a:r>
                        <a:rPr lang="en-US" sz="1800" baseline="30000"/>
                        <a:t>st</a:t>
                      </a:r>
                      <a:r>
                        <a:rPr lang="en-US" sz="1800"/>
                        <a:t> Stage=abstract; 2</a:t>
                      </a:r>
                      <a:r>
                        <a:rPr lang="en-US" sz="1800" baseline="30000"/>
                        <a:t>nd</a:t>
                      </a:r>
                      <a:r>
                        <a:rPr lang="en-US" sz="1800"/>
                        <a:t> stage=full proposal with feasibility study prior to funding the full build out </a:t>
                      </a:r>
                    </a:p>
                  </a:txBody>
                  <a:tcPr/>
                </a:tc>
                <a:extLst>
                  <a:ext uri="{0D108BD9-81ED-4DB2-BD59-A6C34878D82A}">
                    <a16:rowId xmlns:a16="http://schemas.microsoft.com/office/drawing/2014/main" val="3360274577"/>
                  </a:ext>
                </a:extLst>
              </a:tr>
            </a:tbl>
          </a:graphicData>
        </a:graphic>
      </p:graphicFrame>
      <p:sp>
        <p:nvSpPr>
          <p:cNvPr id="6" name="Footer Placeholder 5">
            <a:extLst>
              <a:ext uri="{FF2B5EF4-FFF2-40B4-BE49-F238E27FC236}">
                <a16:creationId xmlns:a16="http://schemas.microsoft.com/office/drawing/2014/main" id="{D01779CD-1960-8B3C-DF4A-B9D81055A2C9}"/>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1717864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4771" y="0"/>
            <a:ext cx="10515600" cy="1325563"/>
          </a:xfrm>
        </p:spPr>
        <p:txBody>
          <a:bodyPr>
            <a:normAutofit/>
          </a:bodyPr>
          <a:lstStyle/>
          <a:p>
            <a:r>
              <a:rPr lang="en-US" sz="3600"/>
              <a:t>Proposed Grant Funding Allocation Steps</a:t>
            </a:r>
            <a:endParaRPr lang="en-US" sz="3600" i="1">
              <a:latin typeface="+mn-lt"/>
            </a:endParaRPr>
          </a:p>
        </p:txBody>
      </p:sp>
      <p:sp>
        <p:nvSpPr>
          <p:cNvPr id="3" name="Content Placeholder 2"/>
          <p:cNvSpPr>
            <a:spLocks noGrp="1"/>
          </p:cNvSpPr>
          <p:nvPr>
            <p:ph idx="1"/>
          </p:nvPr>
        </p:nvSpPr>
        <p:spPr>
          <a:xfrm>
            <a:off x="511629" y="836309"/>
            <a:ext cx="11553371" cy="5626926"/>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13</a:t>
            </a:fld>
            <a:endParaRPr lang="en-US"/>
          </a:p>
        </p:txBody>
      </p:sp>
      <p:sp>
        <p:nvSpPr>
          <p:cNvPr id="7" name="TextBox 6">
            <a:extLst>
              <a:ext uri="{FF2B5EF4-FFF2-40B4-BE49-F238E27FC236}">
                <a16:creationId xmlns:a16="http://schemas.microsoft.com/office/drawing/2014/main" id="{97AA3800-6D62-DDFD-59C7-0BDB0E26A987}"/>
              </a:ext>
            </a:extLst>
          </p:cNvPr>
          <p:cNvSpPr txBox="1"/>
          <p:nvPr/>
        </p:nvSpPr>
        <p:spPr>
          <a:xfrm>
            <a:off x="511629" y="1067193"/>
            <a:ext cx="11168742" cy="5633915"/>
          </a:xfrm>
          <a:prstGeom prst="rect">
            <a:avLst/>
          </a:prstGeom>
          <a:noFill/>
        </p:spPr>
        <p:txBody>
          <a:bodyPr wrap="square" lIns="91440" tIns="45720" rIns="91440" bIns="45720" anchor="t">
            <a:spAutoFit/>
          </a:bodyPr>
          <a:lstStyle/>
          <a:p>
            <a:pPr marL="861695" lvl="2" indent="-514350">
              <a:lnSpc>
                <a:spcPct val="107000"/>
              </a:lnSpc>
              <a:buFont typeface="+mj-lt"/>
              <a:buAutoNum type="arabicPeriod"/>
            </a:pPr>
            <a:r>
              <a:rPr lang="en-US" sz="2400" b="1">
                <a:solidFill>
                  <a:srgbClr val="000000"/>
                </a:solidFill>
                <a:latin typeface="Arial"/>
                <a:cs typeface="Arial"/>
              </a:rPr>
              <a:t>Detailed project planning </a:t>
            </a:r>
            <a:r>
              <a:rPr lang="en-US" sz="2000">
                <a:solidFill>
                  <a:srgbClr val="000000"/>
                </a:solidFill>
                <a:latin typeface="Arial"/>
                <a:cs typeface="Arial"/>
              </a:rPr>
              <a:t>(CEC grant for engineering/design; balance w/match)</a:t>
            </a:r>
            <a:endParaRPr lang="en-US" sz="2000">
              <a:solidFill>
                <a:srgbClr val="000000"/>
              </a:solidFill>
              <a:latin typeface="Arial" panose="020B0604020202020204" pitchFamily="34" charset="0"/>
              <a:cs typeface="Arial" panose="020B0604020202020204" pitchFamily="34" charset="0"/>
            </a:endParaRPr>
          </a:p>
          <a:p>
            <a:pPr marL="1147445" lvl="3" indent="-342900">
              <a:lnSpc>
                <a:spcPct val="107000"/>
              </a:lnSpc>
              <a:buFont typeface="Arial" panose="020B0604020202020204" pitchFamily="34" charset="0"/>
              <a:buChar char="•"/>
            </a:pPr>
            <a:r>
              <a:rPr lang="en-US" sz="2000">
                <a:ea typeface="+mn-lt"/>
                <a:cs typeface="+mn-lt"/>
              </a:rPr>
              <a:t>Assurance that the project plan is technologically, financially, and legally viable, with buy-in from relevant local and community stakeholders.</a:t>
            </a:r>
            <a:endParaRPr lang="en-US" sz="2800">
              <a:latin typeface="Arial" panose="020B0604020202020204" pitchFamily="34" charset="0"/>
              <a:ea typeface="+mn-lt"/>
              <a:cs typeface="Arial" panose="020B0604020202020204" pitchFamily="34" charset="0"/>
            </a:endParaRPr>
          </a:p>
          <a:p>
            <a:pPr marL="1147445" lvl="3" indent="-342900">
              <a:lnSpc>
                <a:spcPct val="107000"/>
              </a:lnSpc>
              <a:buFont typeface="Arial" panose="020B0604020202020204" pitchFamily="34" charset="0"/>
              <a:buChar char="•"/>
            </a:pPr>
            <a:r>
              <a:rPr lang="en-US" sz="2000">
                <a:ea typeface="+mn-lt"/>
                <a:cs typeface="+mn-lt"/>
              </a:rPr>
              <a:t>Complete engineering, construction, and commercial-scale designs; risk management plan showing technology readiness; and financial plan for project completion.</a:t>
            </a:r>
            <a:endParaRPr lang="en-US" sz="2800">
              <a:latin typeface="Arial" panose="020B0604020202020204" pitchFamily="34" charset="0"/>
              <a:ea typeface="+mn-lt"/>
              <a:cs typeface="Arial" panose="020B0604020202020204" pitchFamily="34" charset="0"/>
            </a:endParaRPr>
          </a:p>
          <a:p>
            <a:pPr marL="861695" lvl="2" indent="-514350">
              <a:lnSpc>
                <a:spcPct val="107000"/>
              </a:lnSpc>
              <a:buFont typeface="+mj-lt"/>
              <a:buAutoNum type="arabicPeriod"/>
            </a:pPr>
            <a:r>
              <a:rPr lang="en-US" sz="2400" b="1">
                <a:solidFill>
                  <a:srgbClr val="000000"/>
                </a:solidFill>
                <a:latin typeface="Arial"/>
                <a:cs typeface="Arial"/>
              </a:rPr>
              <a:t>Project development and permitting </a:t>
            </a:r>
            <a:r>
              <a:rPr lang="en-US" sz="2000">
                <a:solidFill>
                  <a:srgbClr val="000000"/>
                </a:solidFill>
                <a:latin typeface="Arial"/>
                <a:cs typeface="Arial"/>
              </a:rPr>
              <a:t>(to be covered with match)</a:t>
            </a:r>
          </a:p>
          <a:p>
            <a:pPr marL="1147445" lvl="3" indent="-342900">
              <a:lnSpc>
                <a:spcPct val="107000"/>
              </a:lnSpc>
              <a:buFont typeface="Arial" panose="020B0604020202020204" pitchFamily="34" charset="0"/>
              <a:buChar char="•"/>
            </a:pPr>
            <a:r>
              <a:rPr lang="en-US" sz="2000"/>
              <a:t>Finalize project development plans, commercial agreements, financial structure, and project economic updates.</a:t>
            </a:r>
            <a:endParaRPr lang="en-US" sz="2000">
              <a:cs typeface="Arial"/>
            </a:endParaRPr>
          </a:p>
          <a:p>
            <a:pPr marL="1147445" lvl="3" indent="-342900">
              <a:lnSpc>
                <a:spcPct val="107000"/>
              </a:lnSpc>
              <a:buFont typeface="Arial" panose="020B0604020202020204" pitchFamily="34" charset="0"/>
              <a:buChar char="•"/>
            </a:pPr>
            <a:r>
              <a:rPr lang="en-US" sz="2000">
                <a:ea typeface="+mn-lt"/>
                <a:cs typeface="+mn-lt"/>
              </a:rPr>
              <a:t>Complete permitting, safety, security, and community engagement plans.</a:t>
            </a:r>
          </a:p>
          <a:p>
            <a:pPr marL="861695" lvl="2" indent="-514350">
              <a:lnSpc>
                <a:spcPct val="107000"/>
              </a:lnSpc>
              <a:buFont typeface="+mj-lt"/>
              <a:buAutoNum type="arabicPeriod"/>
            </a:pPr>
            <a:r>
              <a:rPr lang="en-US" sz="2400" b="1">
                <a:solidFill>
                  <a:srgbClr val="000000"/>
                </a:solidFill>
                <a:latin typeface="Arial"/>
                <a:cs typeface="Arial"/>
              </a:rPr>
              <a:t>Installation and construction </a:t>
            </a:r>
            <a:r>
              <a:rPr lang="en-US" sz="2000">
                <a:solidFill>
                  <a:srgbClr val="000000"/>
                </a:solidFill>
                <a:latin typeface="Arial"/>
                <a:cs typeface="Arial"/>
              </a:rPr>
              <a:t>(CEC grant for </a:t>
            </a:r>
            <a:r>
              <a:rPr lang="en-US" sz="2000" err="1">
                <a:solidFill>
                  <a:srgbClr val="000000"/>
                </a:solidFill>
                <a:latin typeface="Arial"/>
                <a:cs typeface="Arial"/>
              </a:rPr>
              <a:t>equipmt</a:t>
            </a:r>
            <a:r>
              <a:rPr lang="en-US" sz="2000">
                <a:solidFill>
                  <a:srgbClr val="000000"/>
                </a:solidFill>
                <a:latin typeface="Arial"/>
                <a:cs typeface="Arial"/>
              </a:rPr>
              <a:t>/material, balance w/match)</a:t>
            </a:r>
            <a:endParaRPr lang="en-US" sz="2000">
              <a:solidFill>
                <a:srgbClr val="000000"/>
              </a:solidFill>
              <a:latin typeface="Arial" panose="020B0604020202020204" pitchFamily="34" charset="0"/>
              <a:cs typeface="Arial" panose="020B0604020202020204" pitchFamily="34" charset="0"/>
            </a:endParaRPr>
          </a:p>
          <a:p>
            <a:pPr marL="1147445" lvl="3" indent="-342900">
              <a:lnSpc>
                <a:spcPct val="107000"/>
              </a:lnSpc>
              <a:buFont typeface="Arial" panose="020B0604020202020204" pitchFamily="34" charset="0"/>
              <a:buChar char="•"/>
            </a:pPr>
            <a:r>
              <a:rPr lang="en-US" sz="2000"/>
              <a:t>Provide regular status updates and reports. </a:t>
            </a:r>
          </a:p>
          <a:p>
            <a:pPr marL="1147445" lvl="3" indent="-342900">
              <a:lnSpc>
                <a:spcPct val="107000"/>
              </a:lnSpc>
              <a:buFont typeface="Arial" panose="020B0604020202020204" pitchFamily="34" charset="0"/>
              <a:buChar char="•"/>
            </a:pPr>
            <a:r>
              <a:rPr lang="en-US" sz="2000"/>
              <a:t>CEC to closely monitor progress and evaluate it against the plans developed previously to assess performance. </a:t>
            </a:r>
          </a:p>
          <a:p>
            <a:pPr marL="861695" lvl="2" indent="-514350">
              <a:lnSpc>
                <a:spcPct val="107000"/>
              </a:lnSpc>
              <a:buFont typeface="+mj-lt"/>
              <a:buAutoNum type="arabicPeriod"/>
            </a:pPr>
            <a:r>
              <a:rPr lang="en-US" sz="2400" b="1">
                <a:solidFill>
                  <a:srgbClr val="000000"/>
                </a:solidFill>
                <a:latin typeface="Arial"/>
                <a:cs typeface="Arial"/>
              </a:rPr>
              <a:t>M&amp;V and Operation</a:t>
            </a:r>
            <a:r>
              <a:rPr lang="en-US" sz="2400">
                <a:solidFill>
                  <a:srgbClr val="000000"/>
                </a:solidFill>
                <a:latin typeface="Arial"/>
                <a:cs typeface="Arial"/>
              </a:rPr>
              <a:t> </a:t>
            </a:r>
            <a:r>
              <a:rPr lang="en-US" sz="2000">
                <a:solidFill>
                  <a:srgbClr val="000000"/>
                </a:solidFill>
                <a:latin typeface="Arial"/>
                <a:cs typeface="Arial"/>
              </a:rPr>
              <a:t>(CEC grant for M&amp;V, balance w/match)</a:t>
            </a:r>
            <a:endParaRPr lang="en-US" sz="2000">
              <a:solidFill>
                <a:srgbClr val="000000"/>
              </a:solidFill>
              <a:latin typeface="Arial" panose="020B0604020202020204" pitchFamily="34" charset="0"/>
              <a:cs typeface="Arial" panose="020B0604020202020204" pitchFamily="34" charset="0"/>
            </a:endParaRPr>
          </a:p>
          <a:p>
            <a:pPr marL="1147445" lvl="3" indent="-342900">
              <a:lnSpc>
                <a:spcPct val="107000"/>
              </a:lnSpc>
              <a:buFont typeface="Arial" panose="020B0604020202020204" pitchFamily="34" charset="0"/>
              <a:buChar char="•"/>
            </a:pPr>
            <a:r>
              <a:rPr lang="en-US" sz="2000"/>
              <a:t>Provide regular status updates and reports. </a:t>
            </a:r>
            <a:endParaRPr lang="en-US" sz="2800">
              <a:solidFill>
                <a:srgbClr val="000000"/>
              </a:solidFill>
              <a:latin typeface="Arial"/>
              <a:cs typeface="Arial"/>
            </a:endParaRPr>
          </a:p>
          <a:p>
            <a:pPr marL="1147445" lvl="3" indent="-342900">
              <a:lnSpc>
                <a:spcPct val="107000"/>
              </a:lnSpc>
              <a:buFont typeface="Arial" panose="020B0604020202020204" pitchFamily="34" charset="0"/>
              <a:buChar char="•"/>
            </a:pPr>
            <a:r>
              <a:rPr lang="en-US" sz="2000"/>
              <a:t>Complete pre- and post-M&amp;V and assess project performance vs proposal goals.</a:t>
            </a:r>
            <a:endParaRPr lang="en-US" sz="2000">
              <a:cs typeface="Arial"/>
            </a:endParaRPr>
          </a:p>
        </p:txBody>
      </p:sp>
      <p:sp>
        <p:nvSpPr>
          <p:cNvPr id="5" name="Footer Placeholder 4">
            <a:extLst>
              <a:ext uri="{FF2B5EF4-FFF2-40B4-BE49-F238E27FC236}">
                <a16:creationId xmlns:a16="http://schemas.microsoft.com/office/drawing/2014/main" id="{B3234D80-5FBB-EFC2-CFF0-BE7AF551608E}"/>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320617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3333" y="54925"/>
            <a:ext cx="10515600" cy="811349"/>
          </a:xfrm>
        </p:spPr>
        <p:txBody>
          <a:bodyPr>
            <a:noAutofit/>
          </a:bodyPr>
          <a:lstStyle/>
          <a:p>
            <a:r>
              <a:rPr lang="en-US" sz="3200"/>
              <a:t>Proposed Stage 1 Scoring of Abstract (pass/fail)</a:t>
            </a:r>
          </a:p>
        </p:txBody>
      </p:sp>
      <p:graphicFrame>
        <p:nvGraphicFramePr>
          <p:cNvPr id="5" name="Table 6">
            <a:extLst>
              <a:ext uri="{FF2B5EF4-FFF2-40B4-BE49-F238E27FC236}">
                <a16:creationId xmlns:a16="http://schemas.microsoft.com/office/drawing/2014/main" id="{CB014C5E-BF3E-BFD5-5B0E-186B37EAB0C1}"/>
              </a:ext>
            </a:extLst>
          </p:cNvPr>
          <p:cNvGraphicFramePr>
            <a:graphicFrameLocks noGrp="1"/>
          </p:cNvGraphicFramePr>
          <p:nvPr>
            <p:ph idx="1"/>
            <p:extLst>
              <p:ext uri="{D42A27DB-BD31-4B8C-83A1-F6EECF244321}">
                <p14:modId xmlns:p14="http://schemas.microsoft.com/office/powerpoint/2010/main" val="3248643534"/>
              </p:ext>
            </p:extLst>
          </p:nvPr>
        </p:nvGraphicFramePr>
        <p:xfrm>
          <a:off x="308889" y="1148349"/>
          <a:ext cx="11622378" cy="5339514"/>
        </p:xfrm>
        <a:graphic>
          <a:graphicData uri="http://schemas.openxmlformats.org/drawingml/2006/table">
            <a:tbl>
              <a:tblPr firstRow="1" bandRow="1">
                <a:tableStyleId>{21E4AEA4-8DFA-4A89-87EB-49C32662AFE0}</a:tableStyleId>
              </a:tblPr>
              <a:tblGrid>
                <a:gridCol w="11622378">
                  <a:extLst>
                    <a:ext uri="{9D8B030D-6E8A-4147-A177-3AD203B41FA5}">
                      <a16:colId xmlns:a16="http://schemas.microsoft.com/office/drawing/2014/main" val="2904685834"/>
                    </a:ext>
                  </a:extLst>
                </a:gridCol>
              </a:tblGrid>
              <a:tr h="336119">
                <a:tc>
                  <a:txBody>
                    <a:bodyPr/>
                    <a:lstStyle/>
                    <a:p>
                      <a:r>
                        <a:rPr lang="en-US" sz="1800"/>
                        <a:t>Criteria for the abstract:</a:t>
                      </a:r>
                    </a:p>
                  </a:txBody>
                  <a:tcPr/>
                </a:tc>
                <a:extLst>
                  <a:ext uri="{0D108BD9-81ED-4DB2-BD59-A6C34878D82A}">
                    <a16:rowId xmlns:a16="http://schemas.microsoft.com/office/drawing/2014/main" val="857858887"/>
                  </a:ext>
                </a:extLst>
              </a:tr>
              <a:tr h="422785">
                <a:tc>
                  <a:txBody>
                    <a:bodyPr/>
                    <a:lstStyle/>
                    <a:p>
                      <a:r>
                        <a:rPr lang="en-US" sz="1800" b="0" kern="1200">
                          <a:solidFill>
                            <a:schemeClr val="dk1"/>
                          </a:solidFill>
                          <a:effectLst/>
                          <a:latin typeface="+mn-lt"/>
                          <a:ea typeface="+mn-ea"/>
                          <a:cs typeface="+mn-cs"/>
                        </a:rPr>
                        <a:t>1. </a:t>
                      </a:r>
                      <a:r>
                        <a:rPr lang="en-US" sz="1800" kern="1200">
                          <a:solidFill>
                            <a:schemeClr val="dk1"/>
                          </a:solidFill>
                          <a:effectLst/>
                          <a:latin typeface="+mn-lt"/>
                          <a:ea typeface="+mn-ea"/>
                          <a:cs typeface="+mn-cs"/>
                        </a:rPr>
                        <a:t>The abstract is received by the due date and time specified in the solicitation.</a:t>
                      </a:r>
                      <a:endParaRPr lang="en-US" sz="1800"/>
                    </a:p>
                  </a:txBody>
                  <a:tcPr/>
                </a:tc>
                <a:extLst>
                  <a:ext uri="{0D108BD9-81ED-4DB2-BD59-A6C34878D82A}">
                    <a16:rowId xmlns:a16="http://schemas.microsoft.com/office/drawing/2014/main" val="123362267"/>
                  </a:ext>
                </a:extLst>
              </a:tr>
              <a:tr h="345977">
                <a:tc>
                  <a:txBody>
                    <a:bodyPr/>
                    <a:lstStyle/>
                    <a:p>
                      <a:pPr marL="0" indent="0">
                        <a:buNone/>
                      </a:pPr>
                      <a:r>
                        <a:rPr lang="en-US" sz="1800"/>
                        <a:t>2. The abstract is for an eligible project at an eligible industrial facility.</a:t>
                      </a:r>
                    </a:p>
                  </a:txBody>
                  <a:tcPr/>
                </a:tc>
                <a:extLst>
                  <a:ext uri="{0D108BD9-81ED-4DB2-BD59-A6C34878D82A}">
                    <a16:rowId xmlns:a16="http://schemas.microsoft.com/office/drawing/2014/main" val="3315785422"/>
                  </a:ext>
                </a:extLst>
              </a:tr>
              <a:tr h="396479">
                <a:tc>
                  <a:txBody>
                    <a:bodyPr/>
                    <a:lstStyle/>
                    <a:p>
                      <a:r>
                        <a:rPr lang="en-US" sz="1800"/>
                        <a:t>3. The budget shows at least 50% of the CEC grant funds will be spent with California companies.</a:t>
                      </a:r>
                    </a:p>
                  </a:txBody>
                  <a:tcPr/>
                </a:tc>
                <a:extLst>
                  <a:ext uri="{0D108BD9-81ED-4DB2-BD59-A6C34878D82A}">
                    <a16:rowId xmlns:a16="http://schemas.microsoft.com/office/drawing/2014/main" val="334974075"/>
                  </a:ext>
                </a:extLst>
              </a:tr>
              <a:tr h="862149">
                <a:tc>
                  <a:txBody>
                    <a:bodyPr/>
                    <a:lstStyle/>
                    <a:p>
                      <a:r>
                        <a:rPr lang="en-US" sz="1800"/>
                        <a:t>4. The abstract satisfactorily describes the project (e.g., key technologies, purpose, and objectives aligned with program requirements; technology gap to be addressed; results of previous pilot or bench-scale tests; total cost of the project (CEC and non-CEC amount).</a:t>
                      </a:r>
                    </a:p>
                  </a:txBody>
                  <a:tcPr/>
                </a:tc>
                <a:extLst>
                  <a:ext uri="{0D108BD9-81ED-4DB2-BD59-A6C34878D82A}">
                    <a16:rowId xmlns:a16="http://schemas.microsoft.com/office/drawing/2014/main" val="2637155812"/>
                  </a:ext>
                </a:extLst>
              </a:tr>
              <a:tr h="5878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t>5. The abstract satisfactorily describes </a:t>
                      </a:r>
                      <a:r>
                        <a:rPr lang="en-US" sz="1800" b="0" i="0" kern="1200">
                          <a:solidFill>
                            <a:schemeClr val="dk1"/>
                          </a:solidFill>
                          <a:effectLst/>
                          <a:latin typeface="+mn-lt"/>
                          <a:ea typeface="+mn-ea"/>
                          <a:cs typeface="+mn-cs"/>
                        </a:rPr>
                        <a:t>how the project would significantly benefit the electric grid, reduce GHG emissions, or reduce emissions of criteria air pollutants.</a:t>
                      </a:r>
                      <a:endParaRPr lang="en-US" sz="1800"/>
                    </a:p>
                  </a:txBody>
                  <a:tcPr/>
                </a:tc>
                <a:extLst>
                  <a:ext uri="{0D108BD9-81ED-4DB2-BD59-A6C34878D82A}">
                    <a16:rowId xmlns:a16="http://schemas.microsoft.com/office/drawing/2014/main" val="2296626564"/>
                  </a:ext>
                </a:extLst>
              </a:tr>
              <a:tr h="44413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t>6. The abstract describes </a:t>
                      </a:r>
                      <a:r>
                        <a:rPr lang="en-US" sz="1800" b="0" i="0" kern="1200">
                          <a:solidFill>
                            <a:schemeClr val="dk1"/>
                          </a:solidFill>
                          <a:effectLst/>
                          <a:latin typeface="+mn-lt"/>
                          <a:ea typeface="+mn-ea"/>
                          <a:cs typeface="+mn-cs"/>
                        </a:rPr>
                        <a:t>how it plans to leverage other federal, state, or other funding for match.</a:t>
                      </a:r>
                      <a:endParaRPr lang="en-US" sz="1800"/>
                    </a:p>
                  </a:txBody>
                  <a:tcPr/>
                </a:tc>
                <a:extLst>
                  <a:ext uri="{0D108BD9-81ED-4DB2-BD59-A6C34878D82A}">
                    <a16:rowId xmlns:a16="http://schemas.microsoft.com/office/drawing/2014/main" val="2129956957"/>
                  </a:ext>
                </a:extLst>
              </a:tr>
              <a:tr h="6139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t>7. The abstract </a:t>
                      </a:r>
                      <a:r>
                        <a:rPr lang="en-US" sz="1800" b="0" i="0" kern="1200">
                          <a:solidFill>
                            <a:schemeClr val="dk1"/>
                          </a:solidFill>
                          <a:effectLst/>
                          <a:latin typeface="+mn-lt"/>
                          <a:ea typeface="+mn-ea"/>
                          <a:cs typeface="+mn-cs"/>
                        </a:rPr>
                        <a:t>Identifies a preliminary project development plan and timeline, any key risks and challenges that could impact the project, and possible mitigation strategies. </a:t>
                      </a:r>
                      <a:endParaRPr lang="en-US" sz="1800"/>
                    </a:p>
                  </a:txBody>
                  <a:tcPr/>
                </a:tc>
                <a:extLst>
                  <a:ext uri="{0D108BD9-81ED-4DB2-BD59-A6C34878D82A}">
                    <a16:rowId xmlns:a16="http://schemas.microsoft.com/office/drawing/2014/main" val="2161800002"/>
                  </a:ext>
                </a:extLst>
              </a:tr>
              <a:tr h="640080">
                <a:tc>
                  <a:txBody>
                    <a:bodyPr/>
                    <a:lstStyle/>
                    <a:p>
                      <a:pPr marL="0" indent="0">
                        <a:buNone/>
                      </a:pPr>
                      <a:r>
                        <a:rPr lang="en-US" sz="1800"/>
                        <a:t>8. The abstract identifies t</a:t>
                      </a:r>
                      <a:r>
                        <a:rPr lang="en-US" sz="1800" b="0" i="0" kern="1200">
                          <a:solidFill>
                            <a:schemeClr val="dk1"/>
                          </a:solidFill>
                          <a:effectLst/>
                          <a:latin typeface="+mn-lt"/>
                          <a:ea typeface="+mn-ea"/>
                          <a:cs typeface="+mn-cs"/>
                        </a:rPr>
                        <a:t>he qualifications, experience, capabilities, and resources to design, develop, build, and operate the proposed project (subcontractors, project partners).</a:t>
                      </a:r>
                    </a:p>
                  </a:txBody>
                  <a:tcPr/>
                </a:tc>
                <a:extLst>
                  <a:ext uri="{0D108BD9-81ED-4DB2-BD59-A6C34878D82A}">
                    <a16:rowId xmlns:a16="http://schemas.microsoft.com/office/drawing/2014/main" val="126573135"/>
                  </a:ext>
                </a:extLst>
              </a:tr>
              <a:tr h="509953">
                <a:tc>
                  <a:txBody>
                    <a:bodyPr/>
                    <a:lstStyle/>
                    <a:p>
                      <a:pPr algn="r"/>
                      <a:r>
                        <a:rPr lang="en-US" sz="1800" b="1"/>
                        <a:t>Must pass all criteria to move to Stage 2</a:t>
                      </a:r>
                    </a:p>
                  </a:txBody>
                  <a:tcPr/>
                </a:tc>
                <a:extLst>
                  <a:ext uri="{0D108BD9-81ED-4DB2-BD59-A6C34878D82A}">
                    <a16:rowId xmlns:a16="http://schemas.microsoft.com/office/drawing/2014/main" val="1441751237"/>
                  </a:ext>
                </a:extLst>
              </a:tr>
            </a:tbl>
          </a:graphicData>
        </a:graphic>
      </p:graphicFrame>
      <p:sp>
        <p:nvSpPr>
          <p:cNvPr id="4" name="Slide Number Placeholder 3"/>
          <p:cNvSpPr>
            <a:spLocks noGrp="1"/>
          </p:cNvSpPr>
          <p:nvPr>
            <p:ph type="sldNum" sz="quarter" idx="12"/>
          </p:nvPr>
        </p:nvSpPr>
        <p:spPr/>
        <p:txBody>
          <a:bodyPr/>
          <a:lstStyle/>
          <a:p>
            <a:fld id="{005C4985-ACD0-2B4C-8981-36243250F268}" type="slidenum">
              <a:rPr lang="en-US" smtClean="0"/>
              <a:t>14</a:t>
            </a:fld>
            <a:endParaRPr lang="en-US"/>
          </a:p>
        </p:txBody>
      </p:sp>
      <p:sp>
        <p:nvSpPr>
          <p:cNvPr id="3" name="Footer Placeholder 2">
            <a:extLst>
              <a:ext uri="{FF2B5EF4-FFF2-40B4-BE49-F238E27FC236}">
                <a16:creationId xmlns:a16="http://schemas.microsoft.com/office/drawing/2014/main" id="{37A4BA71-EB6B-B7A1-F763-CD3B58906625}"/>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18184358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3960" y="67988"/>
            <a:ext cx="10515600" cy="811349"/>
          </a:xfrm>
        </p:spPr>
        <p:txBody>
          <a:bodyPr>
            <a:normAutofit fontScale="90000"/>
          </a:bodyPr>
          <a:lstStyle/>
          <a:p>
            <a:r>
              <a:rPr lang="en-US" sz="4000"/>
              <a:t>Proposed Stage 2 Scoring – Full Proposal</a:t>
            </a:r>
          </a:p>
        </p:txBody>
      </p:sp>
      <p:graphicFrame>
        <p:nvGraphicFramePr>
          <p:cNvPr id="5" name="Table 6">
            <a:extLst>
              <a:ext uri="{FF2B5EF4-FFF2-40B4-BE49-F238E27FC236}">
                <a16:creationId xmlns:a16="http://schemas.microsoft.com/office/drawing/2014/main" id="{CB014C5E-BF3E-BFD5-5B0E-186B37EAB0C1}"/>
              </a:ext>
            </a:extLst>
          </p:cNvPr>
          <p:cNvGraphicFramePr>
            <a:graphicFrameLocks noGrp="1"/>
          </p:cNvGraphicFramePr>
          <p:nvPr>
            <p:ph idx="1"/>
            <p:extLst>
              <p:ext uri="{D42A27DB-BD31-4B8C-83A1-F6EECF244321}">
                <p14:modId xmlns:p14="http://schemas.microsoft.com/office/powerpoint/2010/main" val="552953382"/>
              </p:ext>
            </p:extLst>
          </p:nvPr>
        </p:nvGraphicFramePr>
        <p:xfrm>
          <a:off x="508465" y="879337"/>
          <a:ext cx="11211095" cy="5681807"/>
        </p:xfrm>
        <a:graphic>
          <a:graphicData uri="http://schemas.openxmlformats.org/drawingml/2006/table">
            <a:tbl>
              <a:tblPr firstRow="1" bandRow="1">
                <a:tableStyleId>{21E4AEA4-8DFA-4A89-87EB-49C32662AFE0}</a:tableStyleId>
              </a:tblPr>
              <a:tblGrid>
                <a:gridCol w="10146323">
                  <a:extLst>
                    <a:ext uri="{9D8B030D-6E8A-4147-A177-3AD203B41FA5}">
                      <a16:colId xmlns:a16="http://schemas.microsoft.com/office/drawing/2014/main" val="2904685834"/>
                    </a:ext>
                  </a:extLst>
                </a:gridCol>
                <a:gridCol w="1064772">
                  <a:extLst>
                    <a:ext uri="{9D8B030D-6E8A-4147-A177-3AD203B41FA5}">
                      <a16:colId xmlns:a16="http://schemas.microsoft.com/office/drawing/2014/main" val="3919603438"/>
                    </a:ext>
                  </a:extLst>
                </a:gridCol>
              </a:tblGrid>
              <a:tr h="486237">
                <a:tc>
                  <a:txBody>
                    <a:bodyPr/>
                    <a:lstStyle/>
                    <a:p>
                      <a:r>
                        <a:rPr lang="en-US" sz="1800"/>
                        <a:t>Criteria</a:t>
                      </a:r>
                    </a:p>
                  </a:txBody>
                  <a:tcPr/>
                </a:tc>
                <a:tc>
                  <a:txBody>
                    <a:bodyPr/>
                    <a:lstStyle/>
                    <a:p>
                      <a:r>
                        <a:rPr lang="en-US" sz="1800"/>
                        <a:t>Points</a:t>
                      </a:r>
                    </a:p>
                  </a:txBody>
                  <a:tcPr/>
                </a:tc>
                <a:extLst>
                  <a:ext uri="{0D108BD9-81ED-4DB2-BD59-A6C34878D82A}">
                    <a16:rowId xmlns:a16="http://schemas.microsoft.com/office/drawing/2014/main" val="857858887"/>
                  </a:ext>
                </a:extLst>
              </a:tr>
              <a:tr h="1321855">
                <a:tc>
                  <a:txBody>
                    <a:bodyPr/>
                    <a:lstStyle/>
                    <a:p>
                      <a:pPr marL="342900" indent="-342900">
                        <a:buAutoNum type="arabicPeriod"/>
                      </a:pPr>
                      <a:r>
                        <a:rPr lang="en-US" sz="1800" b="1"/>
                        <a:t>Technical merit and need: </a:t>
                      </a:r>
                      <a:r>
                        <a:rPr lang="en-US" sz="1800" b="0"/>
                        <a:t>Describes and quantifies how the project will provide significant benefits to the electric grid including smart grid management, maximize GHG emission reductions, and/or reduce air pollution in under-resourced communities; competitive advantages of the proposal and technologies; and factors for </a:t>
                      </a:r>
                      <a:r>
                        <a:rPr lang="en-US" sz="1800" b="0" i="0" u="none" strike="noStrike" noProof="0">
                          <a:latin typeface="Arial"/>
                        </a:rPr>
                        <a:t>project economic viability.</a:t>
                      </a:r>
                    </a:p>
                  </a:txBody>
                  <a:tcPr/>
                </a:tc>
                <a:tc>
                  <a:txBody>
                    <a:bodyPr/>
                    <a:lstStyle/>
                    <a:p>
                      <a:pPr algn="ctr"/>
                      <a:r>
                        <a:rPr lang="en-US" sz="1800"/>
                        <a:t>20</a:t>
                      </a:r>
                    </a:p>
                  </a:txBody>
                  <a:tcPr/>
                </a:tc>
                <a:extLst>
                  <a:ext uri="{0D108BD9-81ED-4DB2-BD59-A6C34878D82A}">
                    <a16:rowId xmlns:a16="http://schemas.microsoft.com/office/drawing/2014/main" val="123362267"/>
                  </a:ext>
                </a:extLst>
              </a:tr>
              <a:tr h="730764">
                <a:tc>
                  <a:txBody>
                    <a:bodyPr/>
                    <a:lstStyle/>
                    <a:p>
                      <a:pPr marL="347472" lvl="1" indent="-347472">
                        <a:lnSpc>
                          <a:spcPct val="107000"/>
                        </a:lnSpc>
                        <a:buFont typeface="Arial" panose="020B0604020202020204" pitchFamily="34" charset="0"/>
                        <a:buNone/>
                      </a:pPr>
                      <a:r>
                        <a:rPr lang="en-US" sz="1800" b="1"/>
                        <a:t>2.  Technical approach: </a:t>
                      </a:r>
                      <a:r>
                        <a:rPr lang="en-US" sz="1800" b="0"/>
                        <a:t>Describes work performed, goals, objectives, and metrics to assess project performance; identifies factors for success, risks, barriers, and mitigation measures.</a:t>
                      </a:r>
                      <a:endParaRPr lang="en-US" sz="1800" b="1"/>
                    </a:p>
                  </a:txBody>
                  <a:tcPr/>
                </a:tc>
                <a:tc>
                  <a:txBody>
                    <a:bodyPr/>
                    <a:lstStyle/>
                    <a:p>
                      <a:pPr algn="ctr"/>
                      <a:r>
                        <a:rPr lang="en-US" sz="1800"/>
                        <a:t>30</a:t>
                      </a:r>
                    </a:p>
                  </a:txBody>
                  <a:tcPr/>
                </a:tc>
                <a:extLst>
                  <a:ext uri="{0D108BD9-81ED-4DB2-BD59-A6C34878D82A}">
                    <a16:rowId xmlns:a16="http://schemas.microsoft.com/office/drawing/2014/main" val="211594979"/>
                  </a:ext>
                </a:extLst>
              </a:tr>
              <a:tr h="730764">
                <a:tc>
                  <a:txBody>
                    <a:bodyPr/>
                    <a:lstStyle/>
                    <a:p>
                      <a:pPr marL="282575" lvl="1" indent="-282575">
                        <a:lnSpc>
                          <a:spcPct val="107000"/>
                        </a:lnSpc>
                        <a:buFont typeface="+mj-lt"/>
                        <a:buNone/>
                        <a:tabLst>
                          <a:tab pos="282575" algn="l"/>
                        </a:tabLst>
                      </a:pPr>
                      <a:r>
                        <a:rPr lang="en-US" sz="1800" b="1"/>
                        <a:t>3.  Scalability, replicability and market impact: </a:t>
                      </a:r>
                      <a:r>
                        <a:rPr lang="en-US" sz="1800" b="0"/>
                        <a:t>Describes how the technology can be scaled to overcome challenges to maximize penetration in hard to electrify or decarbonize industries, and how the technology can be replicated both within the industry and to other industries. </a:t>
                      </a:r>
                      <a:endParaRPr lang="en-US" sz="1800" b="1"/>
                    </a:p>
                  </a:txBody>
                  <a:tcPr/>
                </a:tc>
                <a:tc>
                  <a:txBody>
                    <a:bodyPr/>
                    <a:lstStyle/>
                    <a:p>
                      <a:pPr algn="ctr"/>
                      <a:r>
                        <a:rPr lang="en-US" sz="1800"/>
                        <a:t>10</a:t>
                      </a:r>
                    </a:p>
                  </a:txBody>
                  <a:tcPr/>
                </a:tc>
                <a:extLst>
                  <a:ext uri="{0D108BD9-81ED-4DB2-BD59-A6C34878D82A}">
                    <a16:rowId xmlns:a16="http://schemas.microsoft.com/office/drawing/2014/main" val="158542152"/>
                  </a:ext>
                </a:extLst>
              </a:tr>
              <a:tr h="730764">
                <a:tc>
                  <a:txBody>
                    <a:bodyPr/>
                    <a:lstStyle/>
                    <a:p>
                      <a:r>
                        <a:rPr lang="en-US" sz="1800" b="1"/>
                        <a:t>4.  Team qualifications</a:t>
                      </a:r>
                      <a:r>
                        <a:rPr lang="en-US" sz="1800"/>
                        <a:t>: E</a:t>
                      </a:r>
                      <a:r>
                        <a:rPr lang="en-US" sz="1800" kern="1200">
                          <a:solidFill>
                            <a:schemeClr val="dk1"/>
                          </a:solidFill>
                          <a:effectLst/>
                          <a:latin typeface="+mn-lt"/>
                          <a:ea typeface="+mn-ea"/>
                          <a:cs typeface="+mn-cs"/>
                        </a:rPr>
                        <a:t>xperience, financial stability, and capability to  successfully complete the project.</a:t>
                      </a:r>
                      <a:endParaRPr lang="en-US" sz="1800"/>
                    </a:p>
                  </a:txBody>
                  <a:tcPr/>
                </a:tc>
                <a:tc>
                  <a:txBody>
                    <a:bodyPr/>
                    <a:lstStyle/>
                    <a:p>
                      <a:pPr algn="ctr"/>
                      <a:r>
                        <a:rPr lang="en-US" sz="1800"/>
                        <a:t>10</a:t>
                      </a:r>
                    </a:p>
                  </a:txBody>
                  <a:tcPr/>
                </a:tc>
                <a:extLst>
                  <a:ext uri="{0D108BD9-81ED-4DB2-BD59-A6C34878D82A}">
                    <a16:rowId xmlns:a16="http://schemas.microsoft.com/office/drawing/2014/main" val="3825535046"/>
                  </a:ext>
                </a:extLst>
              </a:tr>
              <a:tr h="730764">
                <a:tc>
                  <a:txBody>
                    <a:bodyPr/>
                    <a:lstStyle/>
                    <a:p>
                      <a:pPr marL="347345" indent="-347345" algn="l"/>
                      <a:r>
                        <a:rPr lang="en-US" sz="1800" b="1"/>
                        <a:t>5.  Budget and Cost-Effectiveness</a:t>
                      </a:r>
                      <a:r>
                        <a:rPr lang="en-US" sz="1800" b="0"/>
                        <a:t>: Reasonableness of requested funds relative to the scope of the work and inclusion of approaches to reduce indirect costs and leverage additional funding.</a:t>
                      </a:r>
                      <a:endParaRPr lang="en-US" sz="1800" b="1"/>
                    </a:p>
                  </a:txBody>
                  <a:tcPr/>
                </a:tc>
                <a:tc>
                  <a:txBody>
                    <a:bodyPr/>
                    <a:lstStyle/>
                    <a:p>
                      <a:pPr algn="ctr"/>
                      <a:r>
                        <a:rPr lang="en-US" sz="1800"/>
                        <a:t>5</a:t>
                      </a:r>
                    </a:p>
                  </a:txBody>
                  <a:tcPr/>
                </a:tc>
                <a:extLst>
                  <a:ext uri="{0D108BD9-81ED-4DB2-BD59-A6C34878D82A}">
                    <a16:rowId xmlns:a16="http://schemas.microsoft.com/office/drawing/2014/main" val="3809987566"/>
                  </a:ext>
                </a:extLst>
              </a:tr>
              <a:tr h="730764">
                <a:tc>
                  <a:txBody>
                    <a:bodyPr/>
                    <a:lstStyle/>
                    <a:p>
                      <a:pPr algn="r"/>
                      <a:r>
                        <a:rPr lang="en-US" sz="1800" b="1"/>
                        <a:t>Total Base Points</a:t>
                      </a:r>
                    </a:p>
                    <a:p>
                      <a:pPr algn="r"/>
                      <a:r>
                        <a:rPr lang="en-US" sz="1800" b="1"/>
                        <a:t>Must achieve at least 70% of base points to be considered for preference points</a:t>
                      </a:r>
                    </a:p>
                  </a:txBody>
                  <a:tcPr/>
                </a:tc>
                <a:tc>
                  <a:txBody>
                    <a:bodyPr/>
                    <a:lstStyle/>
                    <a:p>
                      <a:pPr algn="ctr"/>
                      <a:r>
                        <a:rPr lang="en-US" sz="1800"/>
                        <a:t>75</a:t>
                      </a:r>
                    </a:p>
                    <a:p>
                      <a:pPr algn="ctr"/>
                      <a:r>
                        <a:rPr lang="en-US" sz="1800"/>
                        <a:t>52.5</a:t>
                      </a:r>
                    </a:p>
                  </a:txBody>
                  <a:tcPr/>
                </a:tc>
                <a:extLst>
                  <a:ext uri="{0D108BD9-81ED-4DB2-BD59-A6C34878D82A}">
                    <a16:rowId xmlns:a16="http://schemas.microsoft.com/office/drawing/2014/main" val="2763760459"/>
                  </a:ext>
                </a:extLst>
              </a:tr>
            </a:tbl>
          </a:graphicData>
        </a:graphic>
      </p:graphicFrame>
      <p:sp>
        <p:nvSpPr>
          <p:cNvPr id="4" name="Slide Number Placeholder 3"/>
          <p:cNvSpPr>
            <a:spLocks noGrp="1"/>
          </p:cNvSpPr>
          <p:nvPr>
            <p:ph type="sldNum" sz="quarter" idx="12"/>
          </p:nvPr>
        </p:nvSpPr>
        <p:spPr/>
        <p:txBody>
          <a:bodyPr/>
          <a:lstStyle/>
          <a:p>
            <a:fld id="{005C4985-ACD0-2B4C-8981-36243250F268}" type="slidenum">
              <a:rPr lang="en-US" smtClean="0">
                <a:solidFill>
                  <a:srgbClr val="FF0000"/>
                </a:solidFill>
              </a:rPr>
              <a:t>15</a:t>
            </a:fld>
            <a:endParaRPr lang="en-US">
              <a:solidFill>
                <a:srgbClr val="FF0000"/>
              </a:solidFill>
            </a:endParaRPr>
          </a:p>
        </p:txBody>
      </p:sp>
      <p:sp>
        <p:nvSpPr>
          <p:cNvPr id="3" name="Footer Placeholder 2">
            <a:extLst>
              <a:ext uri="{FF2B5EF4-FFF2-40B4-BE49-F238E27FC236}">
                <a16:creationId xmlns:a16="http://schemas.microsoft.com/office/drawing/2014/main" id="{B26CE8E1-B519-94D5-1858-3B4BBCB2FE00}"/>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29490298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494" y="141808"/>
            <a:ext cx="10515600" cy="811349"/>
          </a:xfrm>
        </p:spPr>
        <p:txBody>
          <a:bodyPr>
            <a:normAutofit fontScale="90000"/>
          </a:bodyPr>
          <a:lstStyle/>
          <a:p>
            <a:r>
              <a:rPr lang="en-US" sz="4000"/>
              <a:t>Proposed Stage 2 Scoring – Preference Points</a:t>
            </a:r>
          </a:p>
        </p:txBody>
      </p:sp>
      <p:graphicFrame>
        <p:nvGraphicFramePr>
          <p:cNvPr id="5" name="Table 6">
            <a:extLst>
              <a:ext uri="{FF2B5EF4-FFF2-40B4-BE49-F238E27FC236}">
                <a16:creationId xmlns:a16="http://schemas.microsoft.com/office/drawing/2014/main" id="{CB014C5E-BF3E-BFD5-5B0E-186B37EAB0C1}"/>
              </a:ext>
            </a:extLst>
          </p:cNvPr>
          <p:cNvGraphicFramePr>
            <a:graphicFrameLocks noGrp="1"/>
          </p:cNvGraphicFramePr>
          <p:nvPr>
            <p:ph idx="1"/>
            <p:extLst>
              <p:ext uri="{D42A27DB-BD31-4B8C-83A1-F6EECF244321}">
                <p14:modId xmlns:p14="http://schemas.microsoft.com/office/powerpoint/2010/main" val="3499253443"/>
              </p:ext>
            </p:extLst>
          </p:nvPr>
        </p:nvGraphicFramePr>
        <p:xfrm>
          <a:off x="369932" y="1212558"/>
          <a:ext cx="11477161" cy="5069561"/>
        </p:xfrm>
        <a:graphic>
          <a:graphicData uri="http://schemas.openxmlformats.org/drawingml/2006/table">
            <a:tbl>
              <a:tblPr firstRow="1" bandRow="1">
                <a:tableStyleId>{21E4AEA4-8DFA-4A89-87EB-49C32662AFE0}</a:tableStyleId>
              </a:tblPr>
              <a:tblGrid>
                <a:gridCol w="10895476">
                  <a:extLst>
                    <a:ext uri="{9D8B030D-6E8A-4147-A177-3AD203B41FA5}">
                      <a16:colId xmlns:a16="http://schemas.microsoft.com/office/drawing/2014/main" val="2904685834"/>
                    </a:ext>
                  </a:extLst>
                </a:gridCol>
                <a:gridCol w="581685">
                  <a:extLst>
                    <a:ext uri="{9D8B030D-6E8A-4147-A177-3AD203B41FA5}">
                      <a16:colId xmlns:a16="http://schemas.microsoft.com/office/drawing/2014/main" val="3919603438"/>
                    </a:ext>
                  </a:extLst>
                </a:gridCol>
              </a:tblGrid>
              <a:tr h="303333">
                <a:tc>
                  <a:txBody>
                    <a:bodyPr/>
                    <a:lstStyle/>
                    <a:p>
                      <a:r>
                        <a:rPr lang="en-US" sz="1800"/>
                        <a:t>Criteria</a:t>
                      </a:r>
                    </a:p>
                  </a:txBody>
                  <a:tcPr/>
                </a:tc>
                <a:tc>
                  <a:txBody>
                    <a:bodyPr/>
                    <a:lstStyle/>
                    <a:p>
                      <a:r>
                        <a:rPr lang="en-US" sz="1800"/>
                        <a:t>Pts</a:t>
                      </a:r>
                    </a:p>
                  </a:txBody>
                  <a:tcPr/>
                </a:tc>
                <a:extLst>
                  <a:ext uri="{0D108BD9-81ED-4DB2-BD59-A6C34878D82A}">
                    <a16:rowId xmlns:a16="http://schemas.microsoft.com/office/drawing/2014/main" val="857858887"/>
                  </a:ext>
                </a:extLst>
              </a:tr>
              <a:tr h="1701330">
                <a:tc>
                  <a:txBody>
                    <a:bodyPr/>
                    <a:lstStyle/>
                    <a:p>
                      <a:r>
                        <a:rPr lang="en-US" sz="1800" b="1"/>
                        <a:t>5. CEC Funds Spent on CA based companies</a:t>
                      </a:r>
                    </a:p>
                    <a:p>
                      <a:endParaRPr lang="en-US" sz="1800" b="0"/>
                    </a:p>
                  </a:txBody>
                  <a:tcPr/>
                </a:tc>
                <a:tc>
                  <a:txBody>
                    <a:bodyPr/>
                    <a:lstStyle/>
                    <a:p>
                      <a:pPr algn="ctr"/>
                      <a:r>
                        <a:rPr lang="en-US" sz="1800"/>
                        <a:t>10</a:t>
                      </a:r>
                    </a:p>
                  </a:txBody>
                  <a:tcPr/>
                </a:tc>
                <a:extLst>
                  <a:ext uri="{0D108BD9-81ED-4DB2-BD59-A6C34878D82A}">
                    <a16:rowId xmlns:a16="http://schemas.microsoft.com/office/drawing/2014/main" val="1644874360"/>
                  </a:ext>
                </a:extLst>
              </a:tr>
              <a:tr h="303333">
                <a:tc>
                  <a:txBody>
                    <a:bodyPr/>
                    <a:lstStyle/>
                    <a:p>
                      <a:pPr marL="0" marR="0" lvl="0" indent="0">
                        <a:lnSpc>
                          <a:spcPct val="107000"/>
                        </a:lnSpc>
                        <a:spcBef>
                          <a:spcPts val="0"/>
                        </a:spcBef>
                        <a:spcAft>
                          <a:spcPts val="0"/>
                        </a:spcAft>
                        <a:buNone/>
                      </a:pPr>
                      <a:r>
                        <a:rPr lang="en-US" sz="1800" b="1"/>
                        <a:t>6.  Impacts and benefits</a:t>
                      </a:r>
                      <a:r>
                        <a:rPr lang="en-US" sz="1800" kern="1200">
                          <a:solidFill>
                            <a:schemeClr val="dk1"/>
                          </a:solidFill>
                          <a:effectLst/>
                          <a:latin typeface="+mn-lt"/>
                          <a:ea typeface="+mn-ea"/>
                          <a:cs typeface="+mn-cs"/>
                        </a:rPr>
                        <a:t>: Describes how the project will provide the biggest impact for the state’s investment, compared to other Stage 2 applicants:</a:t>
                      </a:r>
                    </a:p>
                    <a:p>
                      <a:pPr marL="0" lvl="0" indent="-222250">
                        <a:lnSpc>
                          <a:spcPct val="107000"/>
                        </a:lnSpc>
                        <a:buFont typeface="Arial" panose="020B0604020202020204" pitchFamily="34" charset="0"/>
                        <a:buChar char="•"/>
                      </a:pPr>
                      <a:r>
                        <a:rPr lang="en-US" sz="1800" kern="1200">
                          <a:solidFill>
                            <a:schemeClr val="dk1"/>
                          </a:solidFill>
                          <a:effectLst/>
                          <a:latin typeface="+mn-lt"/>
                          <a:ea typeface="+mn-ea"/>
                          <a:cs typeface="+mn-cs"/>
                        </a:rPr>
                        <a:t>(</a:t>
                      </a:r>
                      <a:r>
                        <a:rPr lang="en-US" sz="1600" kern="1200">
                          <a:solidFill>
                            <a:schemeClr val="dk1"/>
                          </a:solidFill>
                          <a:effectLst/>
                          <a:latin typeface="+mn-lt"/>
                          <a:ea typeface="+mn-ea"/>
                          <a:cs typeface="+mn-cs"/>
                        </a:rPr>
                        <a:t>Lowest CEC funds spent per peak kW reduced) / (applicant’s CEC funds spent per peak kW reduced)  x 5 pts</a:t>
                      </a:r>
                    </a:p>
                    <a:p>
                      <a:pPr marL="0" lvl="0" indent="-222250">
                        <a:lnSpc>
                          <a:spcPct val="107000"/>
                        </a:lnSpc>
                        <a:buFont typeface="Arial" panose="020B0604020202020204" pitchFamily="34" charset="0"/>
                        <a:buChar char="•"/>
                      </a:pPr>
                      <a:r>
                        <a:rPr lang="en-US" sz="1600" kern="1200">
                          <a:solidFill>
                            <a:schemeClr val="dk1"/>
                          </a:solidFill>
                          <a:effectLst/>
                          <a:latin typeface="+mn-lt"/>
                          <a:ea typeface="+mn-ea"/>
                          <a:cs typeface="+mn-cs"/>
                        </a:rPr>
                        <a:t>(Lowest CEC funds spent per MT GHG reductions) / (applicant’s CEC funds spent per MT GHG emission reductions) x 2.5  pts</a:t>
                      </a:r>
                    </a:p>
                    <a:p>
                      <a:pPr marL="0" lvl="0" indent="-222250">
                        <a:lnSpc>
                          <a:spcPct val="107000"/>
                        </a:lnSpc>
                        <a:buFont typeface="Arial" panose="020B0604020202020204" pitchFamily="34" charset="0"/>
                        <a:buChar char="•"/>
                      </a:pPr>
                      <a:r>
                        <a:rPr lang="en-US" sz="1600" kern="1200">
                          <a:solidFill>
                            <a:schemeClr val="dk1"/>
                          </a:solidFill>
                          <a:effectLst/>
                          <a:latin typeface="+mn-lt"/>
                          <a:ea typeface="+mn-ea"/>
                          <a:cs typeface="+mn-cs"/>
                        </a:rPr>
                        <a:t>(Lowest CEC funds spent per unit of criteria pollutant reduced) / (applicant’s CEC funds spent per unit of criteria pollutant reduction in under resourced communities) x 2.5 pts </a:t>
                      </a:r>
                      <a:endParaRPr lang="en-US" sz="1600"/>
                    </a:p>
                  </a:txBody>
                  <a:tcPr/>
                </a:tc>
                <a:tc>
                  <a:txBody>
                    <a:bodyPr/>
                    <a:lstStyle/>
                    <a:p>
                      <a:pPr algn="ctr"/>
                      <a:r>
                        <a:rPr lang="en-US" sz="1800"/>
                        <a:t>10</a:t>
                      </a:r>
                    </a:p>
                  </a:txBody>
                  <a:tcPr/>
                </a:tc>
                <a:extLst>
                  <a:ext uri="{0D108BD9-81ED-4DB2-BD59-A6C34878D82A}">
                    <a16:rowId xmlns:a16="http://schemas.microsoft.com/office/drawing/2014/main" val="2308141629"/>
                  </a:ext>
                </a:extLst>
              </a:tr>
              <a:tr h="303333">
                <a:tc>
                  <a:txBody>
                    <a:bodyPr/>
                    <a:lstStyle/>
                    <a:p>
                      <a:r>
                        <a:rPr lang="en-US" sz="1800" b="1"/>
                        <a:t>7.  Project site located in and benefiting low income, disadvantaged, and/or tribal communities </a:t>
                      </a:r>
                      <a:r>
                        <a:rPr lang="en-US" sz="1800" b="0"/>
                        <a:t>and has letters of support from one or more community-based organizations</a:t>
                      </a:r>
                    </a:p>
                  </a:txBody>
                  <a:tcPr/>
                </a:tc>
                <a:tc>
                  <a:txBody>
                    <a:bodyPr/>
                    <a:lstStyle/>
                    <a:p>
                      <a:pPr algn="ctr"/>
                      <a:r>
                        <a:rPr lang="en-US" sz="1800"/>
                        <a:t>10</a:t>
                      </a:r>
                    </a:p>
                  </a:txBody>
                  <a:tcPr/>
                </a:tc>
                <a:extLst>
                  <a:ext uri="{0D108BD9-81ED-4DB2-BD59-A6C34878D82A}">
                    <a16:rowId xmlns:a16="http://schemas.microsoft.com/office/drawing/2014/main" val="2424632641"/>
                  </a:ext>
                </a:extLst>
              </a:tr>
              <a:tr h="303333">
                <a:tc>
                  <a:txBody>
                    <a:bodyPr/>
                    <a:lstStyle/>
                    <a:p>
                      <a:pPr lvl="0" algn="r">
                        <a:buNone/>
                      </a:pPr>
                      <a:r>
                        <a:rPr lang="en-US" sz="1800" b="1"/>
                        <a:t>Total Preference Points</a:t>
                      </a:r>
                    </a:p>
                  </a:txBody>
                  <a:tcPr/>
                </a:tc>
                <a:tc>
                  <a:txBody>
                    <a:bodyPr/>
                    <a:lstStyle/>
                    <a:p>
                      <a:pPr lvl="0" algn="ctr">
                        <a:buNone/>
                      </a:pPr>
                      <a:r>
                        <a:rPr lang="en-US" sz="1800"/>
                        <a:t>30</a:t>
                      </a:r>
                    </a:p>
                  </a:txBody>
                  <a:tcPr/>
                </a:tc>
                <a:extLst>
                  <a:ext uri="{0D108BD9-81ED-4DB2-BD59-A6C34878D82A}">
                    <a16:rowId xmlns:a16="http://schemas.microsoft.com/office/drawing/2014/main" val="3684770122"/>
                  </a:ext>
                </a:extLst>
              </a:tr>
            </a:tbl>
          </a:graphicData>
        </a:graphic>
      </p:graphicFrame>
      <p:sp>
        <p:nvSpPr>
          <p:cNvPr id="4" name="Slide Number Placeholder 3"/>
          <p:cNvSpPr>
            <a:spLocks noGrp="1"/>
          </p:cNvSpPr>
          <p:nvPr>
            <p:ph type="sldNum" sz="quarter" idx="12"/>
          </p:nvPr>
        </p:nvSpPr>
        <p:spPr/>
        <p:txBody>
          <a:bodyPr/>
          <a:lstStyle/>
          <a:p>
            <a:fld id="{005C4985-ACD0-2B4C-8981-36243250F268}" type="slidenum">
              <a:rPr lang="en-US" smtClean="0"/>
              <a:t>16</a:t>
            </a:fld>
            <a:endParaRPr lang="en-US"/>
          </a:p>
        </p:txBody>
      </p:sp>
      <p:graphicFrame>
        <p:nvGraphicFramePr>
          <p:cNvPr id="3" name="Table 5">
            <a:extLst>
              <a:ext uri="{FF2B5EF4-FFF2-40B4-BE49-F238E27FC236}">
                <a16:creationId xmlns:a16="http://schemas.microsoft.com/office/drawing/2014/main" id="{544CCDF3-C2A0-7808-4D6D-D00B337E22D2}"/>
              </a:ext>
            </a:extLst>
          </p:cNvPr>
          <p:cNvGraphicFramePr>
            <a:graphicFrameLocks noGrp="1"/>
          </p:cNvGraphicFramePr>
          <p:nvPr>
            <p:extLst>
              <p:ext uri="{D42A27DB-BD31-4B8C-83A1-F6EECF244321}">
                <p14:modId xmlns:p14="http://schemas.microsoft.com/office/powerpoint/2010/main" val="3454594436"/>
              </p:ext>
            </p:extLst>
          </p:nvPr>
        </p:nvGraphicFramePr>
        <p:xfrm>
          <a:off x="694944" y="1915668"/>
          <a:ext cx="10460736" cy="1320800"/>
        </p:xfrm>
        <a:graphic>
          <a:graphicData uri="http://schemas.openxmlformats.org/drawingml/2006/table">
            <a:tbl>
              <a:tblPr firstRow="1" bandRow="1">
                <a:tableStyleId>{5940675A-B579-460E-94D1-54222C63F5DA}</a:tableStyleId>
              </a:tblPr>
              <a:tblGrid>
                <a:gridCol w="7997952">
                  <a:extLst>
                    <a:ext uri="{9D8B030D-6E8A-4147-A177-3AD203B41FA5}">
                      <a16:colId xmlns:a16="http://schemas.microsoft.com/office/drawing/2014/main" val="573283013"/>
                    </a:ext>
                  </a:extLst>
                </a:gridCol>
                <a:gridCol w="2462784">
                  <a:extLst>
                    <a:ext uri="{9D8B030D-6E8A-4147-A177-3AD203B41FA5}">
                      <a16:colId xmlns:a16="http://schemas.microsoft.com/office/drawing/2014/main" val="3779663253"/>
                    </a:ext>
                  </a:extLst>
                </a:gridCol>
              </a:tblGrid>
              <a:tr h="136861">
                <a:tc>
                  <a:txBody>
                    <a:bodyPr/>
                    <a:lstStyle/>
                    <a:p>
                      <a:r>
                        <a:rPr lang="en-US" sz="1600" b="1"/>
                        <a:t>Percentage of CEC funds spent on CA based vendors/suppliers/manufacturers/engineer-design/M&amp;V subcontractors</a:t>
                      </a:r>
                    </a:p>
                  </a:txBody>
                  <a:tcPr/>
                </a:tc>
                <a:tc>
                  <a:txBody>
                    <a:bodyPr/>
                    <a:lstStyle/>
                    <a:p>
                      <a:pPr algn="ctr"/>
                      <a:r>
                        <a:rPr lang="en-US" sz="1600" b="1"/>
                        <a:t>Percentage </a:t>
                      </a:r>
                      <a:br>
                        <a:rPr lang="en-US" sz="1600" b="1"/>
                      </a:br>
                      <a:r>
                        <a:rPr lang="en-US" sz="1600" b="1"/>
                        <a:t>of Possible Points</a:t>
                      </a:r>
                    </a:p>
                  </a:txBody>
                  <a:tcPr/>
                </a:tc>
                <a:extLst>
                  <a:ext uri="{0D108BD9-81ED-4DB2-BD59-A6C34878D82A}">
                    <a16:rowId xmlns:a16="http://schemas.microsoft.com/office/drawing/2014/main" val="84465218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a:t>≥ 75%</a:t>
                      </a:r>
                    </a:p>
                  </a:txBody>
                  <a:tcPr/>
                </a:tc>
                <a:tc>
                  <a:txBody>
                    <a:bodyPr/>
                    <a:lstStyle/>
                    <a:p>
                      <a:pPr algn="ctr"/>
                      <a:r>
                        <a:rPr lang="en-US" sz="1600"/>
                        <a:t>50%</a:t>
                      </a:r>
                    </a:p>
                  </a:txBody>
                  <a:tcPr/>
                </a:tc>
                <a:extLst>
                  <a:ext uri="{0D108BD9-81ED-4DB2-BD59-A6C34878D82A}">
                    <a16:rowId xmlns:a16="http://schemas.microsoft.com/office/drawing/2014/main" val="64978319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a:t>≥ 95%</a:t>
                      </a:r>
                    </a:p>
                  </a:txBody>
                  <a:tcPr/>
                </a:tc>
                <a:tc>
                  <a:txBody>
                    <a:bodyPr/>
                    <a:lstStyle/>
                    <a:p>
                      <a:pPr algn="ctr"/>
                      <a:r>
                        <a:rPr lang="en-US" sz="1600"/>
                        <a:t>100%</a:t>
                      </a:r>
                    </a:p>
                  </a:txBody>
                  <a:tcPr/>
                </a:tc>
                <a:extLst>
                  <a:ext uri="{0D108BD9-81ED-4DB2-BD59-A6C34878D82A}">
                    <a16:rowId xmlns:a16="http://schemas.microsoft.com/office/drawing/2014/main" val="2110669268"/>
                  </a:ext>
                </a:extLst>
              </a:tr>
            </a:tbl>
          </a:graphicData>
        </a:graphic>
      </p:graphicFrame>
      <p:sp>
        <p:nvSpPr>
          <p:cNvPr id="6" name="Footer Placeholder 5">
            <a:extLst>
              <a:ext uri="{FF2B5EF4-FFF2-40B4-BE49-F238E27FC236}">
                <a16:creationId xmlns:a16="http://schemas.microsoft.com/office/drawing/2014/main" id="{2FFEE5BF-133A-3999-65D7-D44FD9729CF1}"/>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7706297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023CE-0817-993C-C097-04A4CB18DEAE}"/>
              </a:ext>
            </a:extLst>
          </p:cNvPr>
          <p:cNvSpPr>
            <a:spLocks noGrp="1"/>
          </p:cNvSpPr>
          <p:nvPr>
            <p:ph type="title"/>
          </p:nvPr>
        </p:nvSpPr>
        <p:spPr/>
        <p:txBody>
          <a:bodyPr>
            <a:normAutofit fontScale="90000"/>
          </a:bodyPr>
          <a:lstStyle/>
          <a:p>
            <a:r>
              <a:rPr lang="en-US"/>
              <a:t>Proposed Funding Allocation and Timeline</a:t>
            </a:r>
          </a:p>
        </p:txBody>
      </p:sp>
      <p:graphicFrame>
        <p:nvGraphicFramePr>
          <p:cNvPr id="6" name="Table 6">
            <a:extLst>
              <a:ext uri="{FF2B5EF4-FFF2-40B4-BE49-F238E27FC236}">
                <a16:creationId xmlns:a16="http://schemas.microsoft.com/office/drawing/2014/main" id="{2099DEAE-1AEF-6BD5-3DE3-0236A24ED717}"/>
              </a:ext>
            </a:extLst>
          </p:cNvPr>
          <p:cNvGraphicFramePr>
            <a:graphicFrameLocks noGrp="1"/>
          </p:cNvGraphicFramePr>
          <p:nvPr>
            <p:ph sz="half" idx="1"/>
            <p:extLst>
              <p:ext uri="{D42A27DB-BD31-4B8C-83A1-F6EECF244321}">
                <p14:modId xmlns:p14="http://schemas.microsoft.com/office/powerpoint/2010/main" val="2898816965"/>
              </p:ext>
            </p:extLst>
          </p:nvPr>
        </p:nvGraphicFramePr>
        <p:xfrm>
          <a:off x="707572" y="1325158"/>
          <a:ext cx="10515600" cy="4651620"/>
        </p:xfrm>
        <a:graphic>
          <a:graphicData uri="http://schemas.openxmlformats.org/drawingml/2006/table">
            <a:tbl>
              <a:tblPr firstRow="1" bandRow="1">
                <a:tableStyleId>{5C22544A-7EE6-4342-B048-85BDC9FD1C3A}</a:tableStyleId>
              </a:tblPr>
              <a:tblGrid>
                <a:gridCol w="6072051">
                  <a:extLst>
                    <a:ext uri="{9D8B030D-6E8A-4147-A177-3AD203B41FA5}">
                      <a16:colId xmlns:a16="http://schemas.microsoft.com/office/drawing/2014/main" val="719926236"/>
                    </a:ext>
                  </a:extLst>
                </a:gridCol>
                <a:gridCol w="1907178">
                  <a:extLst>
                    <a:ext uri="{9D8B030D-6E8A-4147-A177-3AD203B41FA5}">
                      <a16:colId xmlns:a16="http://schemas.microsoft.com/office/drawing/2014/main" val="3822669239"/>
                    </a:ext>
                  </a:extLst>
                </a:gridCol>
                <a:gridCol w="2536371">
                  <a:extLst>
                    <a:ext uri="{9D8B030D-6E8A-4147-A177-3AD203B41FA5}">
                      <a16:colId xmlns:a16="http://schemas.microsoft.com/office/drawing/2014/main" val="2100501256"/>
                    </a:ext>
                  </a:extLst>
                </a:gridCol>
              </a:tblGrid>
              <a:tr h="777066">
                <a:tc>
                  <a:txBody>
                    <a:bodyPr/>
                    <a:lstStyle/>
                    <a:p>
                      <a:r>
                        <a:rPr lang="en-US" sz="2400"/>
                        <a:t>Program Component</a:t>
                      </a:r>
                    </a:p>
                  </a:txBody>
                  <a:tcPr/>
                </a:tc>
                <a:tc>
                  <a:txBody>
                    <a:bodyPr/>
                    <a:lstStyle/>
                    <a:p>
                      <a:pPr algn="ctr"/>
                      <a:r>
                        <a:rPr lang="en-US" sz="2400"/>
                        <a:t>Tentative Budget</a:t>
                      </a:r>
                    </a:p>
                  </a:txBody>
                  <a:tcPr/>
                </a:tc>
                <a:tc>
                  <a:txBody>
                    <a:bodyPr/>
                    <a:lstStyle/>
                    <a:p>
                      <a:pPr algn="ctr"/>
                      <a:r>
                        <a:rPr lang="en-US" sz="2400"/>
                        <a:t>Tentative Schedule</a:t>
                      </a:r>
                    </a:p>
                  </a:txBody>
                  <a:tcPr/>
                </a:tc>
                <a:extLst>
                  <a:ext uri="{0D108BD9-81ED-4DB2-BD59-A6C34878D82A}">
                    <a16:rowId xmlns:a16="http://schemas.microsoft.com/office/drawing/2014/main" val="3564848698"/>
                  </a:ext>
                </a:extLst>
              </a:tr>
              <a:tr h="777066">
                <a:tc>
                  <a:txBody>
                    <a:bodyPr/>
                    <a:lstStyle/>
                    <a:p>
                      <a:r>
                        <a:rPr lang="en-US" sz="2400"/>
                        <a:t>Demonstration Grants – Field Tested Technologies (see Slide 10)</a:t>
                      </a:r>
                    </a:p>
                  </a:txBody>
                  <a:tcPr/>
                </a:tc>
                <a:tc>
                  <a:txBody>
                    <a:bodyPr/>
                    <a:lstStyle/>
                    <a:p>
                      <a:pPr algn="ctr"/>
                      <a:r>
                        <a:rPr lang="en-US" sz="2400"/>
                        <a:t>$53M</a:t>
                      </a:r>
                    </a:p>
                  </a:txBody>
                  <a:tcPr/>
                </a:tc>
                <a:tc>
                  <a:txBody>
                    <a:bodyPr/>
                    <a:lstStyle/>
                    <a:p>
                      <a:pPr algn="ctr"/>
                      <a:r>
                        <a:rPr lang="en-US" sz="2400"/>
                        <a:t>Summer 2023</a:t>
                      </a:r>
                    </a:p>
                  </a:txBody>
                  <a:tcPr/>
                </a:tc>
                <a:extLst>
                  <a:ext uri="{0D108BD9-81ED-4DB2-BD59-A6C34878D82A}">
                    <a16:rowId xmlns:a16="http://schemas.microsoft.com/office/drawing/2014/main" val="1862309005"/>
                  </a:ext>
                </a:extLst>
              </a:tr>
              <a:tr h="777066">
                <a:tc>
                  <a:txBody>
                    <a:bodyPr/>
                    <a:lstStyle/>
                    <a:p>
                      <a:r>
                        <a:rPr lang="en-US" sz="2400"/>
                        <a:t>Technologies Ready for Demonstration (see Slide 10)</a:t>
                      </a:r>
                    </a:p>
                  </a:txBody>
                  <a:tcPr/>
                </a:tc>
                <a:tc>
                  <a:txBody>
                    <a:bodyPr/>
                    <a:lstStyle/>
                    <a:p>
                      <a:pPr algn="ctr"/>
                      <a:r>
                        <a:rPr lang="en-US" sz="2400"/>
                        <a:t>$8M</a:t>
                      </a:r>
                    </a:p>
                  </a:txBody>
                  <a:tcPr/>
                </a:tc>
                <a:tc>
                  <a:txBody>
                    <a:bodyPr/>
                    <a:lstStyle/>
                    <a:p>
                      <a:pPr algn="ctr"/>
                      <a:r>
                        <a:rPr lang="en-US" sz="2400"/>
                        <a:t>Summer 2023</a:t>
                      </a:r>
                    </a:p>
                  </a:txBody>
                  <a:tcPr/>
                </a:tc>
                <a:extLst>
                  <a:ext uri="{0D108BD9-81ED-4DB2-BD59-A6C34878D82A}">
                    <a16:rowId xmlns:a16="http://schemas.microsoft.com/office/drawing/2014/main" val="3558685568"/>
                  </a:ext>
                </a:extLst>
              </a:tr>
              <a:tr h="727580">
                <a:tc>
                  <a:txBody>
                    <a:bodyPr/>
                    <a:lstStyle/>
                    <a:p>
                      <a:r>
                        <a:rPr lang="en-US" sz="2400"/>
                        <a:t>Federal Cost Share</a:t>
                      </a:r>
                    </a:p>
                  </a:txBody>
                  <a:tcPr/>
                </a:tc>
                <a:tc>
                  <a:txBody>
                    <a:bodyPr/>
                    <a:lstStyle/>
                    <a:p>
                      <a:pPr algn="ctr"/>
                      <a:r>
                        <a:rPr lang="en-US" sz="2400"/>
                        <a:t>$20M</a:t>
                      </a:r>
                    </a:p>
                  </a:txBody>
                  <a:tcPr/>
                </a:tc>
                <a:tc>
                  <a:txBody>
                    <a:bodyPr/>
                    <a:lstStyle/>
                    <a:p>
                      <a:pPr algn="ctr"/>
                      <a:r>
                        <a:rPr lang="en-US" sz="2400"/>
                        <a:t>GFO-22-902*</a:t>
                      </a:r>
                    </a:p>
                  </a:txBody>
                  <a:tcPr/>
                </a:tc>
                <a:extLst>
                  <a:ext uri="{0D108BD9-81ED-4DB2-BD59-A6C34878D82A}">
                    <a16:rowId xmlns:a16="http://schemas.microsoft.com/office/drawing/2014/main" val="3082057100"/>
                  </a:ext>
                </a:extLst>
              </a:tr>
              <a:tr h="727580">
                <a:tc>
                  <a:txBody>
                    <a:bodyPr/>
                    <a:lstStyle/>
                    <a:p>
                      <a:r>
                        <a:rPr lang="en-US" sz="2400"/>
                        <a:t>Technical Assistance &amp; Admin Costs</a:t>
                      </a:r>
                    </a:p>
                  </a:txBody>
                  <a:tcPr/>
                </a:tc>
                <a:tc>
                  <a:txBody>
                    <a:bodyPr/>
                    <a:lstStyle/>
                    <a:p>
                      <a:pPr algn="ctr"/>
                      <a:r>
                        <a:rPr lang="en-US" sz="2400"/>
                        <a:t>$9M</a:t>
                      </a:r>
                    </a:p>
                  </a:txBody>
                  <a:tcPr/>
                </a:tc>
                <a:tc>
                  <a:txBody>
                    <a:bodyPr/>
                    <a:lstStyle/>
                    <a:p>
                      <a:pPr algn="ctr"/>
                      <a:r>
                        <a:rPr lang="en-US" sz="2400"/>
                        <a:t>On-going</a:t>
                      </a:r>
                    </a:p>
                  </a:txBody>
                  <a:tcPr/>
                </a:tc>
                <a:extLst>
                  <a:ext uri="{0D108BD9-81ED-4DB2-BD59-A6C34878D82A}">
                    <a16:rowId xmlns:a16="http://schemas.microsoft.com/office/drawing/2014/main" val="1138920244"/>
                  </a:ext>
                </a:extLst>
              </a:tr>
              <a:tr h="727580">
                <a:tc>
                  <a:txBody>
                    <a:bodyPr/>
                    <a:lstStyle/>
                    <a:p>
                      <a:r>
                        <a:rPr lang="en-US" sz="2400"/>
                        <a:t>Total</a:t>
                      </a:r>
                    </a:p>
                  </a:txBody>
                  <a:tcPr/>
                </a:tc>
                <a:tc>
                  <a:txBody>
                    <a:bodyPr/>
                    <a:lstStyle/>
                    <a:p>
                      <a:pPr algn="ctr"/>
                      <a:r>
                        <a:rPr lang="en-US" sz="2400"/>
                        <a:t>$90M</a:t>
                      </a:r>
                    </a:p>
                  </a:txBody>
                  <a:tcPr/>
                </a:tc>
                <a:tc>
                  <a:txBody>
                    <a:bodyPr/>
                    <a:lstStyle/>
                    <a:p>
                      <a:endParaRPr lang="en-US" sz="2400"/>
                    </a:p>
                  </a:txBody>
                  <a:tcPr/>
                </a:tc>
                <a:extLst>
                  <a:ext uri="{0D108BD9-81ED-4DB2-BD59-A6C34878D82A}">
                    <a16:rowId xmlns:a16="http://schemas.microsoft.com/office/drawing/2014/main" val="1587610997"/>
                  </a:ext>
                </a:extLst>
              </a:tr>
            </a:tbl>
          </a:graphicData>
        </a:graphic>
      </p:graphicFrame>
      <p:sp>
        <p:nvSpPr>
          <p:cNvPr id="5" name="Slide Number Placeholder 4">
            <a:extLst>
              <a:ext uri="{FF2B5EF4-FFF2-40B4-BE49-F238E27FC236}">
                <a16:creationId xmlns:a16="http://schemas.microsoft.com/office/drawing/2014/main" id="{A26E2030-9A8E-AC81-377D-AC5CEBB4E2CA}"/>
              </a:ext>
            </a:extLst>
          </p:cNvPr>
          <p:cNvSpPr>
            <a:spLocks noGrp="1"/>
          </p:cNvSpPr>
          <p:nvPr>
            <p:ph type="sldNum" sz="quarter" idx="12"/>
          </p:nvPr>
        </p:nvSpPr>
        <p:spPr/>
        <p:txBody>
          <a:bodyPr/>
          <a:lstStyle/>
          <a:p>
            <a:fld id="{005C4985-ACD0-2B4C-8981-36243250F268}" type="slidenum">
              <a:rPr lang="en-US" smtClean="0"/>
              <a:t>17</a:t>
            </a:fld>
            <a:endParaRPr lang="en-US"/>
          </a:p>
        </p:txBody>
      </p:sp>
      <p:sp>
        <p:nvSpPr>
          <p:cNvPr id="7" name="TextBox 6">
            <a:extLst>
              <a:ext uri="{FF2B5EF4-FFF2-40B4-BE49-F238E27FC236}">
                <a16:creationId xmlns:a16="http://schemas.microsoft.com/office/drawing/2014/main" id="{34A8485C-FEC4-2D60-E9C7-B36F01D3E7AC}"/>
              </a:ext>
            </a:extLst>
          </p:cNvPr>
          <p:cNvSpPr txBox="1"/>
          <p:nvPr/>
        </p:nvSpPr>
        <p:spPr>
          <a:xfrm>
            <a:off x="966651" y="6463234"/>
            <a:ext cx="10881360" cy="369332"/>
          </a:xfrm>
          <a:prstGeom prst="rect">
            <a:avLst/>
          </a:prstGeom>
          <a:noFill/>
        </p:spPr>
        <p:txBody>
          <a:bodyPr wrap="square" rtlCol="0">
            <a:spAutoFit/>
          </a:bodyPr>
          <a:lstStyle/>
          <a:p>
            <a:r>
              <a:rPr lang="en-US"/>
              <a:t>* </a:t>
            </a:r>
            <a:r>
              <a:rPr lang="en-US">
                <a:hlinkClick r:id="rId2"/>
              </a:rPr>
              <a:t>Link to Cost Share for Federal Funding Opportunities for Industrial &amp; Food and Beverage Projects</a:t>
            </a:r>
            <a:endParaRPr lang="en-US"/>
          </a:p>
        </p:txBody>
      </p:sp>
      <p:sp>
        <p:nvSpPr>
          <p:cNvPr id="3" name="Footer Placeholder 2">
            <a:extLst>
              <a:ext uri="{FF2B5EF4-FFF2-40B4-BE49-F238E27FC236}">
                <a16:creationId xmlns:a16="http://schemas.microsoft.com/office/drawing/2014/main" id="{37170D80-7D63-33A4-FD48-4AA5F0E4F21F}"/>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6500215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297" y="141454"/>
            <a:ext cx="10515600" cy="1133057"/>
          </a:xfrm>
        </p:spPr>
        <p:txBody>
          <a:bodyPr>
            <a:normAutofit/>
          </a:bodyPr>
          <a:lstStyle/>
          <a:p>
            <a:r>
              <a:rPr lang="en-US" sz="4000"/>
              <a:t>Questions for Stakeholders</a:t>
            </a:r>
          </a:p>
        </p:txBody>
      </p:sp>
      <p:sp>
        <p:nvSpPr>
          <p:cNvPr id="3" name="Content Placeholder 2"/>
          <p:cNvSpPr>
            <a:spLocks noGrp="1"/>
          </p:cNvSpPr>
          <p:nvPr>
            <p:ph idx="1"/>
          </p:nvPr>
        </p:nvSpPr>
        <p:spPr>
          <a:xfrm>
            <a:off x="511629" y="1274511"/>
            <a:ext cx="11553371" cy="5188723"/>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18</a:t>
            </a:fld>
            <a:endParaRPr lang="en-US"/>
          </a:p>
        </p:txBody>
      </p:sp>
      <p:sp>
        <p:nvSpPr>
          <p:cNvPr id="6" name="TextBox 5">
            <a:extLst>
              <a:ext uri="{FF2B5EF4-FFF2-40B4-BE49-F238E27FC236}">
                <a16:creationId xmlns:a16="http://schemas.microsoft.com/office/drawing/2014/main" id="{55ADB065-9F9E-9EBF-267C-F319CD671C7A}"/>
              </a:ext>
            </a:extLst>
          </p:cNvPr>
          <p:cNvSpPr txBox="1"/>
          <p:nvPr/>
        </p:nvSpPr>
        <p:spPr>
          <a:xfrm>
            <a:off x="716731" y="997482"/>
            <a:ext cx="11143166" cy="5082747"/>
          </a:xfrm>
          <a:prstGeom prst="rect">
            <a:avLst/>
          </a:prstGeom>
          <a:noFill/>
        </p:spPr>
        <p:txBody>
          <a:bodyPr wrap="square" lIns="91440" tIns="45720" rIns="91440" bIns="45720" anchor="t">
            <a:noAutofit/>
          </a:bodyPr>
          <a:lstStyle/>
          <a:p>
            <a:pPr marL="457200" lvl="2" indent="-457200">
              <a:lnSpc>
                <a:spcPct val="107000"/>
              </a:lnSpc>
              <a:buFont typeface="+mj-lt"/>
              <a:buAutoNum type="arabicPeriod"/>
            </a:pPr>
            <a:r>
              <a:rPr lang="en-US" sz="2600">
                <a:latin typeface="Arial"/>
                <a:cs typeface="Arial"/>
              </a:rPr>
              <a:t>Besides grants, should we consider other incentives (e.g., zero or low interest loans, loan guarantees)?</a:t>
            </a:r>
          </a:p>
          <a:p>
            <a:pPr marL="457200" lvl="2" indent="-457200">
              <a:lnSpc>
                <a:spcPct val="107000"/>
              </a:lnSpc>
              <a:buFont typeface="+mj-lt"/>
              <a:buAutoNum type="arabicPeriod"/>
            </a:pPr>
            <a:r>
              <a:rPr lang="en-US" sz="2600" b="1">
                <a:latin typeface="Arial"/>
                <a:cs typeface="Arial"/>
              </a:rPr>
              <a:t>Eligible project/technologies</a:t>
            </a:r>
          </a:p>
          <a:p>
            <a:pPr marL="914400" lvl="3" indent="-457200">
              <a:lnSpc>
                <a:spcPct val="107000"/>
              </a:lnSpc>
              <a:buFont typeface="+mj-lt"/>
              <a:buAutoNum type="alphaLcPeriod"/>
            </a:pPr>
            <a:r>
              <a:rPr lang="en-US" sz="2600">
                <a:latin typeface="Arial"/>
                <a:cs typeface="Arial"/>
              </a:rPr>
              <a:t>Are we missing any advanced technologies that can help industries reduce GHG emissions and provide relief to the grid?</a:t>
            </a:r>
          </a:p>
          <a:p>
            <a:pPr marL="914400" lvl="3" indent="-457200">
              <a:lnSpc>
                <a:spcPct val="107000"/>
              </a:lnSpc>
              <a:buFont typeface="+mj-lt"/>
              <a:buAutoNum type="alphaLcPeriod"/>
            </a:pPr>
            <a:r>
              <a:rPr lang="en-US" sz="2600">
                <a:latin typeface="Arial"/>
                <a:cs typeface="Arial"/>
              </a:rPr>
              <a:t>What are barriers to implementation?</a:t>
            </a:r>
          </a:p>
          <a:p>
            <a:pPr marL="914400" lvl="3" indent="-457200">
              <a:lnSpc>
                <a:spcPct val="107000"/>
              </a:lnSpc>
              <a:buFont typeface="+mj-lt"/>
              <a:buAutoNum type="alphaLcPeriod"/>
            </a:pPr>
            <a:r>
              <a:rPr lang="en-US" sz="2600">
                <a:latin typeface="Arial"/>
                <a:cs typeface="Arial"/>
              </a:rPr>
              <a:t>How can these technologies be replicated in other industries? </a:t>
            </a:r>
          </a:p>
          <a:p>
            <a:pPr marL="914400" lvl="3" indent="-457200">
              <a:lnSpc>
                <a:spcPct val="107000"/>
              </a:lnSpc>
              <a:buAutoNum type="alphaLcPeriod"/>
            </a:pPr>
            <a:r>
              <a:rPr lang="en-US" sz="2600">
                <a:latin typeface="Arial"/>
                <a:cs typeface="Arial"/>
              </a:rPr>
              <a:t>Should we target one specific industry, if so which one and why?</a:t>
            </a:r>
          </a:p>
          <a:p>
            <a:pPr marL="457200" lvl="2" indent="-457200">
              <a:lnSpc>
                <a:spcPct val="107000"/>
              </a:lnSpc>
              <a:buFont typeface="+mj-lt"/>
              <a:buAutoNum type="arabicPeriod"/>
            </a:pPr>
            <a:r>
              <a:rPr lang="en-US" sz="2600" b="1">
                <a:latin typeface="Arial"/>
                <a:cs typeface="Arial"/>
              </a:rPr>
              <a:t>Program design</a:t>
            </a:r>
          </a:p>
          <a:p>
            <a:pPr marL="804545" lvl="2" indent="-457200">
              <a:lnSpc>
                <a:spcPct val="107000"/>
              </a:lnSpc>
              <a:buFont typeface="+mj-lt"/>
              <a:buAutoNum type="alphaLcPeriod"/>
            </a:pPr>
            <a:r>
              <a:rPr lang="en-US" sz="2600">
                <a:solidFill>
                  <a:srgbClr val="000000"/>
                </a:solidFill>
                <a:latin typeface="Arial"/>
                <a:cs typeface="Arial"/>
              </a:rPr>
              <a:t>How would limiting the grant to specific items (e.g., equipment, materials, engineering design, and M&amp;V) impact the project? </a:t>
            </a:r>
          </a:p>
          <a:p>
            <a:pPr marL="804545" lvl="2" indent="-457200">
              <a:lnSpc>
                <a:spcPct val="107000"/>
              </a:lnSpc>
              <a:buFont typeface="+mj-lt"/>
              <a:buAutoNum type="alphaLcPeriod"/>
            </a:pPr>
            <a:r>
              <a:rPr lang="en-US" sz="2600">
                <a:latin typeface="Arial"/>
                <a:cs typeface="Arial"/>
              </a:rPr>
              <a:t>Any comments on the proposed performance-based funding allocation (slide 13)? </a:t>
            </a:r>
          </a:p>
        </p:txBody>
      </p:sp>
      <p:sp>
        <p:nvSpPr>
          <p:cNvPr id="5" name="Footer Placeholder 4">
            <a:extLst>
              <a:ext uri="{FF2B5EF4-FFF2-40B4-BE49-F238E27FC236}">
                <a16:creationId xmlns:a16="http://schemas.microsoft.com/office/drawing/2014/main" id="{D315FECA-B20B-81A8-36D7-A23BEDF07193}"/>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15757863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297" y="141454"/>
            <a:ext cx="10515600" cy="1133057"/>
          </a:xfrm>
        </p:spPr>
        <p:txBody>
          <a:bodyPr>
            <a:normAutofit fontScale="90000"/>
          </a:bodyPr>
          <a:lstStyle/>
          <a:p>
            <a:r>
              <a:rPr lang="en-US" sz="4000"/>
              <a:t>Questions for Stakeholders (continued)</a:t>
            </a:r>
          </a:p>
        </p:txBody>
      </p:sp>
      <p:sp>
        <p:nvSpPr>
          <p:cNvPr id="3" name="Content Placeholder 2"/>
          <p:cNvSpPr>
            <a:spLocks noGrp="1"/>
          </p:cNvSpPr>
          <p:nvPr>
            <p:ph idx="1"/>
          </p:nvPr>
        </p:nvSpPr>
        <p:spPr>
          <a:xfrm>
            <a:off x="511629" y="1274511"/>
            <a:ext cx="11553371" cy="5188723"/>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19</a:t>
            </a:fld>
            <a:endParaRPr lang="en-US"/>
          </a:p>
        </p:txBody>
      </p:sp>
      <p:sp>
        <p:nvSpPr>
          <p:cNvPr id="6" name="TextBox 5">
            <a:extLst>
              <a:ext uri="{FF2B5EF4-FFF2-40B4-BE49-F238E27FC236}">
                <a16:creationId xmlns:a16="http://schemas.microsoft.com/office/drawing/2014/main" id="{55ADB065-9F9E-9EBF-267C-F319CD671C7A}"/>
              </a:ext>
            </a:extLst>
          </p:cNvPr>
          <p:cNvSpPr txBox="1"/>
          <p:nvPr/>
        </p:nvSpPr>
        <p:spPr>
          <a:xfrm>
            <a:off x="716731" y="1187982"/>
            <a:ext cx="11143166" cy="5082747"/>
          </a:xfrm>
          <a:prstGeom prst="rect">
            <a:avLst/>
          </a:prstGeom>
          <a:noFill/>
        </p:spPr>
        <p:txBody>
          <a:bodyPr wrap="square" lIns="91440" tIns="45720" rIns="91440" bIns="45720" anchor="t">
            <a:normAutofit/>
          </a:bodyPr>
          <a:lstStyle/>
          <a:p>
            <a:pPr marL="457200" lvl="2" indent="-457200">
              <a:lnSpc>
                <a:spcPct val="127000"/>
              </a:lnSpc>
              <a:buFont typeface="+mj-lt"/>
              <a:buAutoNum type="arabicPeriod" startAt="4"/>
            </a:pPr>
            <a:r>
              <a:rPr lang="en-US" sz="2800" b="1">
                <a:latin typeface="Arial"/>
                <a:cs typeface="Arial"/>
              </a:rPr>
              <a:t>Scoring and Evaluation</a:t>
            </a:r>
          </a:p>
          <a:p>
            <a:pPr marL="860425" lvl="2" indent="-350520">
              <a:lnSpc>
                <a:spcPct val="107000"/>
              </a:lnSpc>
              <a:buFont typeface="+mj-lt"/>
              <a:buAutoNum type="alphaLcPeriod"/>
            </a:pPr>
            <a:r>
              <a:rPr lang="en-US" sz="2800">
                <a:latin typeface="Arial"/>
                <a:ea typeface="Calibri" panose="020F0502020204030204" pitchFamily="34" charset="0"/>
                <a:cs typeface="Arial"/>
              </a:rPr>
              <a:t>Any comments on the abstract and full proposal scoring?</a:t>
            </a:r>
            <a:endParaRPr lang="en-US" sz="2800">
              <a:latin typeface="Arial"/>
              <a:cs typeface="Arial"/>
            </a:endParaRPr>
          </a:p>
          <a:p>
            <a:pPr marL="860425" lvl="2" indent="-350520">
              <a:lnSpc>
                <a:spcPct val="107000"/>
              </a:lnSpc>
              <a:buFont typeface="+mj-lt"/>
              <a:buAutoNum type="alphaLcPeriod"/>
            </a:pPr>
            <a:r>
              <a:rPr lang="en-US" sz="2800">
                <a:latin typeface="Arial"/>
                <a:cs typeface="Arial"/>
              </a:rPr>
              <a:t>Any suggestions for alternate methods for scoring "impacts and benefits" that meet the requirements of the law as follows:</a:t>
            </a:r>
          </a:p>
          <a:p>
            <a:pPr marL="1147445" lvl="3" indent="-342900">
              <a:lnSpc>
                <a:spcPct val="107000"/>
              </a:lnSpc>
              <a:buFont typeface="Arial" panose="020B0604020202020204" pitchFamily="34" charset="0"/>
              <a:buChar char="•"/>
            </a:pPr>
            <a:r>
              <a:rPr lang="en-US" sz="2800">
                <a:latin typeface="Arial"/>
                <a:cs typeface="Arial"/>
              </a:rPr>
              <a:t>Provide significant benefit to the electrical grid</a:t>
            </a:r>
          </a:p>
          <a:p>
            <a:pPr marL="1147445" lvl="3" indent="-342900">
              <a:lnSpc>
                <a:spcPct val="107000"/>
              </a:lnSpc>
              <a:buFont typeface="Arial" panose="020B0604020202020204" pitchFamily="34" charset="0"/>
              <a:buChar char="•"/>
            </a:pPr>
            <a:r>
              <a:rPr lang="en-US" sz="2800">
                <a:latin typeface="Arial"/>
                <a:cs typeface="Arial"/>
              </a:rPr>
              <a:t>Maximize reduction of greenhouse gas</a:t>
            </a:r>
          </a:p>
          <a:p>
            <a:pPr marL="1147445" lvl="3" indent="-342900">
              <a:lnSpc>
                <a:spcPct val="107000"/>
              </a:lnSpc>
              <a:buFont typeface="Arial" panose="020B0604020202020204" pitchFamily="34" charset="0"/>
              <a:buChar char="•"/>
            </a:pPr>
            <a:r>
              <a:rPr lang="en-US" sz="2800">
                <a:latin typeface="Arial"/>
                <a:cs typeface="Arial"/>
              </a:rPr>
              <a:t>Reduce air pollution in under-resourced communities</a:t>
            </a:r>
          </a:p>
        </p:txBody>
      </p:sp>
      <p:sp>
        <p:nvSpPr>
          <p:cNvPr id="5" name="Footer Placeholder 4">
            <a:extLst>
              <a:ext uri="{FF2B5EF4-FFF2-40B4-BE49-F238E27FC236}">
                <a16:creationId xmlns:a16="http://schemas.microsoft.com/office/drawing/2014/main" id="{2DB1254A-1C94-B52A-A601-67ADEED7F891}"/>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2240609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42DB-3C4C-1DE3-C7A6-7C7EA7863734}"/>
              </a:ext>
            </a:extLst>
          </p:cNvPr>
          <p:cNvSpPr>
            <a:spLocks noGrp="1"/>
          </p:cNvSpPr>
          <p:nvPr>
            <p:ph type="title"/>
          </p:nvPr>
        </p:nvSpPr>
        <p:spPr/>
        <p:txBody>
          <a:bodyPr/>
          <a:lstStyle/>
          <a:p>
            <a:r>
              <a:rPr lang="en-US"/>
              <a:t>Questions and Comments</a:t>
            </a:r>
          </a:p>
        </p:txBody>
      </p:sp>
      <p:sp>
        <p:nvSpPr>
          <p:cNvPr id="3" name="Content Placeholder 2">
            <a:extLst>
              <a:ext uri="{FF2B5EF4-FFF2-40B4-BE49-F238E27FC236}">
                <a16:creationId xmlns:a16="http://schemas.microsoft.com/office/drawing/2014/main" id="{859BC8D0-9905-830A-B8D9-6FC474B7E4F8}"/>
              </a:ext>
            </a:extLst>
          </p:cNvPr>
          <p:cNvSpPr>
            <a:spLocks noGrp="1"/>
          </p:cNvSpPr>
          <p:nvPr>
            <p:ph sz="half" idx="1"/>
          </p:nvPr>
        </p:nvSpPr>
        <p:spPr>
          <a:xfrm>
            <a:off x="838199" y="1275907"/>
            <a:ext cx="10630989" cy="4981202"/>
          </a:xfrm>
        </p:spPr>
        <p:txBody>
          <a:bodyPr>
            <a:normAutofit/>
          </a:bodyPr>
          <a:lstStyle/>
          <a:p>
            <a:pPr marL="0" indent="0">
              <a:buNone/>
            </a:pPr>
            <a:r>
              <a:rPr lang="en-US"/>
              <a:t>Ways to ask questions in Zoom</a:t>
            </a:r>
          </a:p>
          <a:p>
            <a:pPr marL="457200" indent="-457200">
              <a:buFont typeface="+mj-lt"/>
              <a:buAutoNum type="arabicPeriod"/>
            </a:pPr>
            <a:r>
              <a:rPr lang="en-US"/>
              <a:t>Use the raise hand feature in Zoom and you will be called on to unmute yourself</a:t>
            </a:r>
          </a:p>
          <a:p>
            <a:pPr marL="457200" indent="-457200">
              <a:buFont typeface="+mj-lt"/>
              <a:buAutoNum type="arabicPeriod"/>
            </a:pPr>
            <a:r>
              <a:rPr lang="en-US"/>
              <a:t>Zoom phone controls:</a:t>
            </a:r>
          </a:p>
          <a:p>
            <a:pPr lvl="1">
              <a:buFont typeface="Arial" panose="020B0604020202020204" pitchFamily="34" charset="0"/>
              <a:buChar char="•"/>
            </a:pPr>
            <a:r>
              <a:rPr lang="en-US"/>
              <a:t>*6 – Toggle mute/unmute</a:t>
            </a:r>
          </a:p>
          <a:p>
            <a:pPr lvl="1">
              <a:buFont typeface="Arial" panose="020B0604020202020204" pitchFamily="34" charset="0"/>
              <a:buChar char="•"/>
            </a:pPr>
            <a:r>
              <a:rPr lang="en-US"/>
              <a:t>*9 – Raise hand </a:t>
            </a:r>
          </a:p>
          <a:p>
            <a:pPr marL="457200" indent="-457200">
              <a:buFont typeface="+mj-lt"/>
              <a:buAutoNum type="arabicPeriod"/>
            </a:pPr>
            <a:r>
              <a:rPr lang="en-US"/>
              <a:t>Type your question in the Q&amp;A Box in Zoom</a:t>
            </a:r>
          </a:p>
          <a:p>
            <a:pPr marL="0" indent="0">
              <a:buNone/>
            </a:pPr>
            <a:endParaRPr lang="en-US"/>
          </a:p>
          <a:p>
            <a:pPr marL="0" indent="0">
              <a:buNone/>
            </a:pPr>
            <a:r>
              <a:rPr lang="en-US" b="1"/>
              <a:t>Remember for verbal questions</a:t>
            </a:r>
            <a:r>
              <a:rPr lang="en-US"/>
              <a:t>:</a:t>
            </a:r>
          </a:p>
          <a:p>
            <a:pPr>
              <a:buFont typeface="Arial" panose="020B0604020202020204" pitchFamily="34" charset="0"/>
              <a:buChar char="•"/>
            </a:pPr>
            <a:r>
              <a:rPr lang="en-US"/>
              <a:t>Introduce yourself by stating your name and affiliation</a:t>
            </a:r>
          </a:p>
          <a:p>
            <a:pPr>
              <a:buFont typeface="Arial" panose="020B0604020202020204" pitchFamily="34" charset="0"/>
              <a:buChar char="•"/>
            </a:pPr>
            <a:r>
              <a:rPr lang="en-US"/>
              <a:t>Keep questions under 2 minutes to allow time for others</a:t>
            </a:r>
          </a:p>
        </p:txBody>
      </p:sp>
      <p:sp>
        <p:nvSpPr>
          <p:cNvPr id="5" name="Slide Number Placeholder 4">
            <a:extLst>
              <a:ext uri="{FF2B5EF4-FFF2-40B4-BE49-F238E27FC236}">
                <a16:creationId xmlns:a16="http://schemas.microsoft.com/office/drawing/2014/main" id="{3429D14E-DB1F-116C-4ECD-4E52F632E6A4}"/>
              </a:ext>
            </a:extLst>
          </p:cNvPr>
          <p:cNvSpPr>
            <a:spLocks noGrp="1"/>
          </p:cNvSpPr>
          <p:nvPr>
            <p:ph type="sldNum" sz="quarter" idx="12"/>
          </p:nvPr>
        </p:nvSpPr>
        <p:spPr/>
        <p:txBody>
          <a:bodyPr/>
          <a:lstStyle/>
          <a:p>
            <a:fld id="{005C4985-ACD0-2B4C-8981-36243250F268}" type="slidenum">
              <a:rPr lang="en-US" smtClean="0"/>
              <a:t>20</a:t>
            </a:fld>
            <a:endParaRPr lang="en-US"/>
          </a:p>
        </p:txBody>
      </p:sp>
      <p:sp>
        <p:nvSpPr>
          <p:cNvPr id="4" name="Footer Placeholder 3">
            <a:extLst>
              <a:ext uri="{FF2B5EF4-FFF2-40B4-BE49-F238E27FC236}">
                <a16:creationId xmlns:a16="http://schemas.microsoft.com/office/drawing/2014/main" id="{8814CBF9-8625-9AE6-113C-C0D3E93ED2C6}"/>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41520942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42DB-3C4C-1DE3-C7A6-7C7EA7863734}"/>
              </a:ext>
            </a:extLst>
          </p:cNvPr>
          <p:cNvSpPr>
            <a:spLocks noGrp="1"/>
          </p:cNvSpPr>
          <p:nvPr>
            <p:ph type="title"/>
          </p:nvPr>
        </p:nvSpPr>
        <p:spPr/>
        <p:txBody>
          <a:bodyPr>
            <a:normAutofit/>
          </a:bodyPr>
          <a:lstStyle/>
          <a:p>
            <a:r>
              <a:rPr lang="en-US"/>
              <a:t>Written Comments</a:t>
            </a:r>
          </a:p>
        </p:txBody>
      </p:sp>
      <p:sp>
        <p:nvSpPr>
          <p:cNvPr id="3" name="Content Placeholder 2">
            <a:extLst>
              <a:ext uri="{FF2B5EF4-FFF2-40B4-BE49-F238E27FC236}">
                <a16:creationId xmlns:a16="http://schemas.microsoft.com/office/drawing/2014/main" id="{859BC8D0-9905-830A-B8D9-6FC474B7E4F8}"/>
              </a:ext>
            </a:extLst>
          </p:cNvPr>
          <p:cNvSpPr>
            <a:spLocks noGrp="1"/>
          </p:cNvSpPr>
          <p:nvPr>
            <p:ph sz="half" idx="1"/>
          </p:nvPr>
        </p:nvSpPr>
        <p:spPr>
          <a:xfrm>
            <a:off x="838199" y="1275907"/>
            <a:ext cx="10630989" cy="4981202"/>
          </a:xfrm>
        </p:spPr>
        <p:txBody>
          <a:bodyPr vert="horz" lIns="91440" tIns="45720" rIns="91440" bIns="45720" rtlCol="0" anchor="t">
            <a:normAutofit lnSpcReduction="10000"/>
          </a:bodyPr>
          <a:lstStyle/>
          <a:p>
            <a:pPr marL="457200" indent="-457200">
              <a:buFont typeface="Arial" panose="020B0604020202020204" pitchFamily="34" charset="0"/>
              <a:buChar char="•"/>
              <a:defRPr/>
            </a:pPr>
            <a:r>
              <a:rPr lang="en-US" sz="2800">
                <a:solidFill>
                  <a:schemeClr val="accent1">
                    <a:lumMod val="75000"/>
                  </a:schemeClr>
                </a:solidFill>
                <a:latin typeface="Arial"/>
                <a:cs typeface="Arial"/>
              </a:rPr>
              <a:t>Submit Comments to our docket by 5:00 p.m. on April 26, 2023:</a:t>
            </a:r>
          </a:p>
          <a:p>
            <a:pPr marL="400050" lvl="1" indent="0">
              <a:buNone/>
              <a:defRPr/>
            </a:pPr>
            <a:r>
              <a:rPr lang="en-US" sz="2400" b="0" i="0" u="sng" strike="noStrike">
                <a:solidFill>
                  <a:srgbClr val="000000"/>
                </a:solidFill>
                <a:effectLst/>
                <a:hlinkClick r:id="rId3"/>
              </a:rPr>
              <a:t>https://efiling.energy.ca.gov/EComment/EComment.aspx?docketnumber=23-ERDD-04</a:t>
            </a:r>
            <a:endParaRPr lang="en-US" sz="2400">
              <a:solidFill>
                <a:srgbClr val="4F81BD">
                  <a:lumMod val="75000"/>
                </a:srgbClr>
              </a:solidFill>
              <a:cs typeface="Arial" panose="020B0604020202020204" pitchFamily="34" charset="0"/>
            </a:endParaRPr>
          </a:p>
          <a:p>
            <a:pPr>
              <a:buFont typeface="Arial" panose="020B0604020202020204" pitchFamily="34" charset="0"/>
              <a:buChar char="•"/>
              <a:defRPr/>
            </a:pPr>
            <a:endParaRPr lang="en-US" sz="2800">
              <a:solidFill>
                <a:schemeClr val="accent1">
                  <a:lumMod val="75000"/>
                </a:schemeClr>
              </a:solidFill>
              <a:latin typeface="Arial"/>
              <a:cs typeface="Arial"/>
            </a:endParaRPr>
          </a:p>
          <a:p>
            <a:pPr marL="457200" indent="-457200">
              <a:buFont typeface="Arial" panose="020B0604020202020204" pitchFamily="34" charset="0"/>
              <a:buChar char="•"/>
              <a:defRPr/>
            </a:pPr>
            <a:r>
              <a:rPr lang="en-US" sz="2800">
                <a:solidFill>
                  <a:schemeClr val="accent1">
                    <a:lumMod val="75000"/>
                  </a:schemeClr>
                </a:solidFill>
                <a:latin typeface="Arial"/>
                <a:cs typeface="Arial"/>
              </a:rPr>
              <a:t>See workshop notice for instructions on submitting comments by mail or email</a:t>
            </a:r>
            <a:br>
              <a:rPr lang="en-US" sz="2800">
                <a:solidFill>
                  <a:schemeClr val="accent1">
                    <a:lumMod val="75000"/>
                  </a:schemeClr>
                </a:solidFill>
                <a:latin typeface="Arial"/>
                <a:cs typeface="Arial"/>
              </a:rPr>
            </a:br>
            <a:r>
              <a:rPr lang="en-US">
                <a:solidFill>
                  <a:schemeClr val="accent1">
                    <a:lumMod val="75000"/>
                  </a:schemeClr>
                </a:solidFill>
                <a:latin typeface="Arial"/>
                <a:cs typeface="Arial"/>
                <a:hlinkClick r:id="rId4"/>
              </a:rPr>
              <a:t>https://efiling.energy.ca.gov/GetDocument.aspx?tn=249434</a:t>
            </a:r>
            <a:endParaRPr lang="en-US">
              <a:solidFill>
                <a:schemeClr val="accent1">
                  <a:lumMod val="75000"/>
                </a:schemeClr>
              </a:solidFill>
              <a:latin typeface="Arial"/>
              <a:cs typeface="Arial"/>
            </a:endParaRPr>
          </a:p>
          <a:p>
            <a:pPr marL="0" indent="0">
              <a:buNone/>
              <a:defRPr/>
            </a:pPr>
            <a:endParaRPr lang="en-US" sz="2800">
              <a:solidFill>
                <a:schemeClr val="accent1">
                  <a:lumMod val="75000"/>
                </a:schemeClr>
              </a:solidFill>
              <a:latin typeface="Arial"/>
              <a:cs typeface="Arial"/>
            </a:endParaRPr>
          </a:p>
          <a:p>
            <a:pPr marL="404495" indent="-352425">
              <a:spcBef>
                <a:spcPts val="0"/>
              </a:spcBef>
              <a:defRPr/>
            </a:pPr>
            <a:r>
              <a:rPr lang="en-US" sz="2800">
                <a:solidFill>
                  <a:schemeClr val="accent1">
                    <a:lumMod val="75000"/>
                  </a:schemeClr>
                </a:solidFill>
                <a:latin typeface="Arial"/>
                <a:cs typeface="Arial"/>
              </a:rPr>
              <a:t>For the presentation, recording and view all comments submitted to the docket</a:t>
            </a:r>
            <a:r>
              <a:rPr lang="en-US">
                <a:solidFill>
                  <a:srgbClr val="4F81BD"/>
                </a:solidFill>
                <a:latin typeface="Arial"/>
                <a:cs typeface="Arial"/>
              </a:rPr>
              <a:t>: </a:t>
            </a:r>
            <a:endParaRPr lang="en-US" b="0" i="0" u="none" strike="noStrike" kern="1200" cap="none" spc="0" normalizeH="0" baseline="0" noProof="0">
              <a:ln>
                <a:noFill/>
              </a:ln>
              <a:solidFill>
                <a:srgbClr val="4F81BD"/>
              </a:solidFill>
              <a:effectLst/>
              <a:uLnTx/>
              <a:uFillTx/>
              <a:latin typeface="Arial" panose="020B0604020202020204" pitchFamily="34" charset="0"/>
              <a:cs typeface="Arial" panose="020B0604020202020204" pitchFamily="34" charset="0"/>
            </a:endParaRPr>
          </a:p>
          <a:p>
            <a:pPr marL="400050" lvl="1" indent="0">
              <a:buNone/>
              <a:defRPr/>
            </a:pPr>
            <a:r>
              <a:rPr lang="en-US" b="0" i="0" u="none" strike="noStrike">
                <a:effectLst/>
                <a:hlinkClick r:id="rId5"/>
              </a:rPr>
              <a:t>https://www.energy.ca.gov/programs-and-topics/programs/industrial-decarbonization-and-improvement-grid-operations-indigo</a:t>
            </a:r>
            <a:endParaRPr lang="en-US" b="0" i="0" u="none" strike="noStrike">
              <a:effectLst/>
            </a:endParaRPr>
          </a:p>
          <a:p>
            <a:pPr marL="457200" indent="-457200">
              <a:buFont typeface="Arial" panose="020B0604020202020204" pitchFamily="34" charset="0"/>
              <a:buChar char="•"/>
              <a:defRPr/>
            </a:pPr>
            <a:endParaRPr lang="en-US" sz="2800">
              <a:solidFill>
                <a:schemeClr val="accent1">
                  <a:lumMod val="75000"/>
                </a:schemeClr>
              </a:solidFill>
              <a:latin typeface="Arial"/>
              <a:cs typeface="Arial"/>
            </a:endParaRPr>
          </a:p>
          <a:p>
            <a:pPr marL="285750" indent="-342900">
              <a:buFont typeface="Arial" panose="020B0604020202020204" pitchFamily="34" charset="0"/>
              <a:buChar char="•"/>
              <a:defRPr/>
            </a:pPr>
            <a:endParaRPr lang="en-US" sz="2800">
              <a:solidFill>
                <a:schemeClr val="accent1">
                  <a:lumMod val="75000"/>
                </a:schemeClr>
              </a:solidFill>
              <a:latin typeface="Arial"/>
              <a:cs typeface="Arial"/>
            </a:endParaRPr>
          </a:p>
          <a:p>
            <a:pPr marL="0" indent="0">
              <a:buNone/>
            </a:pPr>
            <a:endParaRPr lang="en-US"/>
          </a:p>
        </p:txBody>
      </p:sp>
      <p:sp>
        <p:nvSpPr>
          <p:cNvPr id="5" name="Slide Number Placeholder 4">
            <a:extLst>
              <a:ext uri="{FF2B5EF4-FFF2-40B4-BE49-F238E27FC236}">
                <a16:creationId xmlns:a16="http://schemas.microsoft.com/office/drawing/2014/main" id="{3429D14E-DB1F-116C-4ECD-4E52F632E6A4}"/>
              </a:ext>
            </a:extLst>
          </p:cNvPr>
          <p:cNvSpPr>
            <a:spLocks noGrp="1"/>
          </p:cNvSpPr>
          <p:nvPr>
            <p:ph type="sldNum" sz="quarter" idx="12"/>
          </p:nvPr>
        </p:nvSpPr>
        <p:spPr/>
        <p:txBody>
          <a:bodyPr/>
          <a:lstStyle/>
          <a:p>
            <a:fld id="{005C4985-ACD0-2B4C-8981-36243250F268}" type="slidenum">
              <a:rPr lang="en-US" smtClean="0"/>
              <a:t>21</a:t>
            </a:fld>
            <a:endParaRPr lang="en-US"/>
          </a:p>
        </p:txBody>
      </p:sp>
      <p:sp>
        <p:nvSpPr>
          <p:cNvPr id="4" name="Footer Placeholder 3">
            <a:extLst>
              <a:ext uri="{FF2B5EF4-FFF2-40B4-BE49-F238E27FC236}">
                <a16:creationId xmlns:a16="http://schemas.microsoft.com/office/drawing/2014/main" id="{368B5518-3CFF-89F9-1C59-41E4AD65FC86}"/>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31648421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42DB-3C4C-1DE3-C7A6-7C7EA7863734}"/>
              </a:ext>
            </a:extLst>
          </p:cNvPr>
          <p:cNvSpPr>
            <a:spLocks noGrp="1"/>
          </p:cNvSpPr>
          <p:nvPr>
            <p:ph type="title"/>
          </p:nvPr>
        </p:nvSpPr>
        <p:spPr>
          <a:xfrm>
            <a:off x="1399822" y="237067"/>
            <a:ext cx="10792178" cy="1038840"/>
          </a:xfrm>
        </p:spPr>
        <p:txBody>
          <a:bodyPr>
            <a:normAutofit fontScale="90000"/>
          </a:bodyPr>
          <a:lstStyle/>
          <a:p>
            <a:r>
              <a:rPr lang="en-US"/>
              <a:t>Other technologies for consideration? </a:t>
            </a:r>
            <a:endParaRPr lang="en-US" strike="sngStrike"/>
          </a:p>
        </p:txBody>
      </p:sp>
      <p:sp>
        <p:nvSpPr>
          <p:cNvPr id="3" name="Content Placeholder 2">
            <a:extLst>
              <a:ext uri="{FF2B5EF4-FFF2-40B4-BE49-F238E27FC236}">
                <a16:creationId xmlns:a16="http://schemas.microsoft.com/office/drawing/2014/main" id="{859BC8D0-9905-830A-B8D9-6FC474B7E4F8}"/>
              </a:ext>
            </a:extLst>
          </p:cNvPr>
          <p:cNvSpPr>
            <a:spLocks noGrp="1"/>
          </p:cNvSpPr>
          <p:nvPr>
            <p:ph sz="half" idx="1"/>
          </p:nvPr>
        </p:nvSpPr>
        <p:spPr>
          <a:xfrm>
            <a:off x="838199" y="1275907"/>
            <a:ext cx="10630989" cy="4981202"/>
          </a:xfrm>
        </p:spPr>
        <p:txBody>
          <a:bodyPr vert="horz" lIns="91440" tIns="45720" rIns="91440" bIns="45720" rtlCol="0" anchor="t">
            <a:normAutofit lnSpcReduction="10000"/>
          </a:bodyPr>
          <a:lstStyle/>
          <a:p>
            <a:pPr marL="0" indent="0">
              <a:buNone/>
              <a:defRPr/>
            </a:pPr>
            <a:r>
              <a:rPr lang="en-US" sz="2800" dirty="0">
                <a:solidFill>
                  <a:schemeClr val="accent1">
                    <a:lumMod val="75000"/>
                  </a:schemeClr>
                </a:solidFill>
                <a:latin typeface="Arial"/>
                <a:cs typeface="Arial"/>
              </a:rPr>
              <a:t>As we are still developing the program, please provide the following information on your technology or project and  submit it to the docket: </a:t>
            </a:r>
            <a:endParaRPr lang="en-US" sz="2800" strike="sngStrike" dirty="0">
              <a:solidFill>
                <a:schemeClr val="accent1">
                  <a:lumMod val="75000"/>
                </a:schemeClr>
              </a:solidFill>
              <a:latin typeface="Arial"/>
              <a:cs typeface="Arial"/>
            </a:endParaRPr>
          </a:p>
          <a:p>
            <a:pPr marL="914400" lvl="1" indent="-457200">
              <a:lnSpc>
                <a:spcPct val="120000"/>
              </a:lnSpc>
              <a:buFont typeface="Courier New" panose="02070309020205020404" pitchFamily="49" charset="0"/>
              <a:buChar char="o"/>
              <a:defRPr/>
            </a:pPr>
            <a:r>
              <a:rPr lang="en-US" dirty="0">
                <a:solidFill>
                  <a:schemeClr val="accent1">
                    <a:lumMod val="75000"/>
                  </a:schemeClr>
                </a:solidFill>
                <a:latin typeface="Arial"/>
                <a:cs typeface="Arial"/>
              </a:rPr>
              <a:t>name of technology, applicability to various industries (e.g., cement, glass, etc.)</a:t>
            </a:r>
          </a:p>
          <a:p>
            <a:pPr marL="914400" lvl="1" indent="-457200">
              <a:lnSpc>
                <a:spcPct val="120000"/>
              </a:lnSpc>
              <a:buFont typeface="Courier New" panose="02070309020205020404" pitchFamily="49" charset="0"/>
              <a:buChar char="o"/>
              <a:defRPr/>
            </a:pPr>
            <a:r>
              <a:rPr lang="en-US" dirty="0">
                <a:solidFill>
                  <a:schemeClr val="accent1">
                    <a:lumMod val="75000"/>
                  </a:schemeClr>
                </a:solidFill>
                <a:latin typeface="Arial"/>
                <a:cs typeface="Arial"/>
              </a:rPr>
              <a:t>benefits provided and justification for why it should be added (please consider core benefits of this program discussed earlier)</a:t>
            </a:r>
          </a:p>
          <a:p>
            <a:pPr marL="914400" lvl="1" indent="-457200">
              <a:lnSpc>
                <a:spcPct val="120000"/>
              </a:lnSpc>
              <a:buFont typeface="Courier New" panose="02070309020205020404" pitchFamily="49" charset="0"/>
              <a:buChar char="o"/>
              <a:defRPr/>
            </a:pPr>
            <a:r>
              <a:rPr lang="en-US" dirty="0">
                <a:solidFill>
                  <a:schemeClr val="accent1">
                    <a:lumMod val="75000"/>
                  </a:schemeClr>
                </a:solidFill>
                <a:latin typeface="Arial"/>
                <a:cs typeface="Arial"/>
              </a:rPr>
              <a:t>commercially available or under development?</a:t>
            </a:r>
          </a:p>
          <a:p>
            <a:pPr marL="914400" lvl="1" indent="-457200">
              <a:lnSpc>
                <a:spcPct val="120000"/>
              </a:lnSpc>
              <a:buFont typeface="Courier New" panose="02070309020205020404" pitchFamily="49" charset="0"/>
              <a:buChar char="o"/>
              <a:defRPr/>
            </a:pPr>
            <a:r>
              <a:rPr lang="en-US" dirty="0">
                <a:solidFill>
                  <a:schemeClr val="accent1">
                    <a:lumMod val="75000"/>
                  </a:schemeClr>
                </a:solidFill>
                <a:latin typeface="Arial"/>
                <a:cs typeface="Arial"/>
              </a:rPr>
              <a:t>estimated capital and operating costs </a:t>
            </a:r>
          </a:p>
          <a:p>
            <a:pPr marL="914400" lvl="1" indent="-457200">
              <a:lnSpc>
                <a:spcPct val="120000"/>
              </a:lnSpc>
              <a:buFont typeface="Courier New" panose="02070309020205020404" pitchFamily="49" charset="0"/>
              <a:buChar char="o"/>
              <a:defRPr/>
            </a:pPr>
            <a:r>
              <a:rPr lang="en-US" dirty="0">
                <a:solidFill>
                  <a:schemeClr val="accent1">
                    <a:lumMod val="75000"/>
                  </a:schemeClr>
                </a:solidFill>
                <a:latin typeface="Arial"/>
                <a:cs typeface="Arial"/>
              </a:rPr>
              <a:t>potential environmental impacts, permitting and other considerations?</a:t>
            </a:r>
          </a:p>
          <a:p>
            <a:pPr marL="914400" lvl="1" indent="-457200">
              <a:lnSpc>
                <a:spcPct val="120000"/>
              </a:lnSpc>
              <a:buFont typeface="Courier New" panose="02070309020205020404" pitchFamily="49" charset="0"/>
              <a:buChar char="o"/>
              <a:defRPr/>
            </a:pPr>
            <a:r>
              <a:rPr lang="en-US" dirty="0">
                <a:solidFill>
                  <a:schemeClr val="accent1">
                    <a:lumMod val="75000"/>
                  </a:schemeClr>
                </a:solidFill>
                <a:latin typeface="Arial"/>
                <a:cs typeface="Arial"/>
              </a:rPr>
              <a:t>references for more information</a:t>
            </a:r>
          </a:p>
          <a:p>
            <a:pPr marL="285750" indent="-342900">
              <a:buFont typeface="Arial" panose="020B0604020202020204" pitchFamily="34" charset="0"/>
              <a:buChar char="•"/>
              <a:defRPr/>
            </a:pPr>
            <a:endParaRPr lang="en-US" sz="2800" dirty="0">
              <a:solidFill>
                <a:schemeClr val="accent1">
                  <a:lumMod val="75000"/>
                </a:schemeClr>
              </a:solidFill>
              <a:latin typeface="Arial"/>
              <a:cs typeface="Arial"/>
            </a:endParaRPr>
          </a:p>
          <a:p>
            <a:pPr marL="0" indent="0">
              <a:buNone/>
            </a:pPr>
            <a:endParaRPr lang="en-US" dirty="0"/>
          </a:p>
        </p:txBody>
      </p:sp>
      <p:sp>
        <p:nvSpPr>
          <p:cNvPr id="5" name="Slide Number Placeholder 4">
            <a:extLst>
              <a:ext uri="{FF2B5EF4-FFF2-40B4-BE49-F238E27FC236}">
                <a16:creationId xmlns:a16="http://schemas.microsoft.com/office/drawing/2014/main" id="{3429D14E-DB1F-116C-4ECD-4E52F632E6A4}"/>
              </a:ext>
            </a:extLst>
          </p:cNvPr>
          <p:cNvSpPr>
            <a:spLocks noGrp="1"/>
          </p:cNvSpPr>
          <p:nvPr>
            <p:ph type="sldNum" sz="quarter" idx="12"/>
          </p:nvPr>
        </p:nvSpPr>
        <p:spPr/>
        <p:txBody>
          <a:bodyPr/>
          <a:lstStyle/>
          <a:p>
            <a:fld id="{005C4985-ACD0-2B4C-8981-36243250F268}" type="slidenum">
              <a:rPr lang="en-US" smtClean="0"/>
              <a:t>22</a:t>
            </a:fld>
            <a:endParaRPr lang="en-US"/>
          </a:p>
        </p:txBody>
      </p:sp>
      <p:sp>
        <p:nvSpPr>
          <p:cNvPr id="4" name="Footer Placeholder 3">
            <a:extLst>
              <a:ext uri="{FF2B5EF4-FFF2-40B4-BE49-F238E27FC236}">
                <a16:creationId xmlns:a16="http://schemas.microsoft.com/office/drawing/2014/main" id="{3D5EC772-D350-AC3D-EA8A-63C3516E7B9C}"/>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24015986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0" y="1881368"/>
            <a:ext cx="12192000" cy="2821260"/>
          </a:xfrm>
        </p:spPr>
        <p:txBody>
          <a:bodyPr>
            <a:normAutofit/>
          </a:bodyPr>
          <a:lstStyle/>
          <a:p>
            <a:pPr algn="ctr"/>
            <a:r>
              <a:rPr lang="en-US" sz="4000"/>
              <a:t>Government Panel</a:t>
            </a:r>
            <a:br>
              <a:rPr lang="en-US" sz="4000"/>
            </a:br>
            <a:r>
              <a:rPr lang="en-US" sz="3200">
                <a:latin typeface="+mn-lt"/>
              </a:rPr>
              <a:t>California Air Resources Board – Mark </a:t>
            </a:r>
            <a:r>
              <a:rPr lang="en-US" sz="3200" err="1">
                <a:latin typeface="+mn-lt"/>
              </a:rPr>
              <a:t>Sippola</a:t>
            </a:r>
            <a:br>
              <a:rPr lang="en-US" sz="3200">
                <a:latin typeface="+mn-lt"/>
              </a:rPr>
            </a:br>
            <a:r>
              <a:rPr lang="en-US" sz="3200">
                <a:latin typeface="+mn-lt"/>
              </a:rPr>
              <a:t>U.S. Department of Energy – Emmeline Kao</a:t>
            </a:r>
            <a:br>
              <a:rPr lang="en-US" sz="3200">
                <a:latin typeface="+mn-lt"/>
              </a:rPr>
            </a:br>
            <a:r>
              <a:rPr lang="en-US" sz="3200">
                <a:latin typeface="+mn-lt"/>
              </a:rPr>
              <a:t>Danish Energy Agency - Fabian Bühler</a:t>
            </a:r>
          </a:p>
        </p:txBody>
      </p:sp>
      <p:sp>
        <p:nvSpPr>
          <p:cNvPr id="2" name="Slide Number Placeholder 1">
            <a:extLst>
              <a:ext uri="{FF2B5EF4-FFF2-40B4-BE49-F238E27FC236}">
                <a16:creationId xmlns:a16="http://schemas.microsoft.com/office/drawing/2014/main" id="{2A964F9E-879B-4200-8575-8B2F2B6D4798}"/>
              </a:ext>
            </a:extLst>
          </p:cNvPr>
          <p:cNvSpPr>
            <a:spLocks noGrp="1"/>
          </p:cNvSpPr>
          <p:nvPr>
            <p:ph type="sldNum" sz="quarter" idx="12"/>
          </p:nvPr>
        </p:nvSpPr>
        <p:spPr>
          <a:xfrm>
            <a:off x="9539988" y="6463234"/>
            <a:ext cx="1803400" cy="365125"/>
          </a:xfrm>
        </p:spPr>
        <p:txBody>
          <a:bodyPr/>
          <a:lstStyle/>
          <a:p>
            <a:fld id="{005C4985-ACD0-2B4C-8981-36243250F268}" type="slidenum">
              <a:rPr lang="en-US" smtClean="0">
                <a:solidFill>
                  <a:schemeClr val="tx1"/>
                </a:solidFill>
              </a:rPr>
              <a:t>23</a:t>
            </a:fld>
            <a:endParaRPr lang="en-US">
              <a:solidFill>
                <a:schemeClr val="tx1"/>
              </a:solidFill>
            </a:endParaRPr>
          </a:p>
        </p:txBody>
      </p:sp>
      <p:sp>
        <p:nvSpPr>
          <p:cNvPr id="3" name="Footer Placeholder 2">
            <a:extLst>
              <a:ext uri="{FF2B5EF4-FFF2-40B4-BE49-F238E27FC236}">
                <a16:creationId xmlns:a16="http://schemas.microsoft.com/office/drawing/2014/main" id="{0C2B40CE-1631-DFF1-13CD-55D283A44B42}"/>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27365326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297" y="141454"/>
            <a:ext cx="10515600" cy="1133057"/>
          </a:xfrm>
        </p:spPr>
        <p:txBody>
          <a:bodyPr>
            <a:normAutofit/>
          </a:bodyPr>
          <a:lstStyle/>
          <a:p>
            <a:r>
              <a:rPr lang="en-US" sz="4000"/>
              <a:t>Government Panel</a:t>
            </a:r>
          </a:p>
        </p:txBody>
      </p:sp>
      <p:sp>
        <p:nvSpPr>
          <p:cNvPr id="3" name="Content Placeholder 2"/>
          <p:cNvSpPr>
            <a:spLocks noGrp="1"/>
          </p:cNvSpPr>
          <p:nvPr>
            <p:ph idx="1"/>
          </p:nvPr>
        </p:nvSpPr>
        <p:spPr>
          <a:xfrm>
            <a:off x="511629" y="1274511"/>
            <a:ext cx="11553371" cy="5188723"/>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24</a:t>
            </a:fld>
            <a:endParaRPr lang="en-US"/>
          </a:p>
        </p:txBody>
      </p:sp>
      <p:sp>
        <p:nvSpPr>
          <p:cNvPr id="6" name="TextBox 5">
            <a:extLst>
              <a:ext uri="{FF2B5EF4-FFF2-40B4-BE49-F238E27FC236}">
                <a16:creationId xmlns:a16="http://schemas.microsoft.com/office/drawing/2014/main" id="{55ADB065-9F9E-9EBF-267C-F319CD671C7A}"/>
              </a:ext>
            </a:extLst>
          </p:cNvPr>
          <p:cNvSpPr txBox="1"/>
          <p:nvPr/>
        </p:nvSpPr>
        <p:spPr>
          <a:xfrm>
            <a:off x="716731" y="1187982"/>
            <a:ext cx="11143166" cy="5082747"/>
          </a:xfrm>
          <a:prstGeom prst="rect">
            <a:avLst/>
          </a:prstGeom>
          <a:noFill/>
        </p:spPr>
        <p:txBody>
          <a:bodyPr wrap="square" lIns="91440" tIns="45720" rIns="91440" bIns="45720" anchor="t">
            <a:normAutofit fontScale="92500"/>
          </a:bodyPr>
          <a:lstStyle/>
          <a:p>
            <a:pPr marL="457200" indent="-457200">
              <a:lnSpc>
                <a:spcPct val="107000"/>
              </a:lnSpc>
              <a:buFont typeface="Arial" panose="020B0604020202020204" pitchFamily="34" charset="0"/>
              <a:buChar char="•"/>
            </a:pPr>
            <a:r>
              <a:rPr lang="en-US" sz="3200">
                <a:latin typeface="Arial" panose="020B0604020202020204" pitchFamily="34" charset="0"/>
                <a:cs typeface="Arial" panose="020B0604020202020204" pitchFamily="34" charset="0"/>
              </a:rPr>
              <a:t>Provide 5-7 minute introductions about your agency and role in industrial decarbonization and/or industrial grid support</a:t>
            </a:r>
          </a:p>
          <a:p>
            <a:pPr>
              <a:lnSpc>
                <a:spcPct val="107000"/>
              </a:lnSpc>
            </a:pPr>
            <a:r>
              <a:rPr lang="en-US" sz="3200">
                <a:latin typeface="Arial" panose="020B0604020202020204" pitchFamily="34" charset="0"/>
                <a:cs typeface="Arial" panose="020B0604020202020204" pitchFamily="34" charset="0"/>
              </a:rPr>
              <a:t>******</a:t>
            </a:r>
          </a:p>
          <a:p>
            <a:pPr marL="457200" indent="-457200">
              <a:lnSpc>
                <a:spcPct val="107000"/>
              </a:lnSpc>
              <a:buFont typeface="Arial" panose="020B0604020202020204" pitchFamily="34" charset="0"/>
              <a:buChar char="•"/>
            </a:pPr>
            <a:r>
              <a:rPr lang="en-US" sz="3200">
                <a:latin typeface="Arial" panose="020B0604020202020204" pitchFamily="34" charset="0"/>
                <a:cs typeface="Arial" panose="020B0604020202020204" pitchFamily="34" charset="0"/>
              </a:rPr>
              <a:t>Are there target markets that should be emphasized?</a:t>
            </a:r>
          </a:p>
          <a:p>
            <a:pPr marL="457200" indent="-457200">
              <a:lnSpc>
                <a:spcPct val="107000"/>
              </a:lnSpc>
              <a:buFont typeface="Arial" panose="020B0604020202020204" pitchFamily="34" charset="0"/>
              <a:buChar char="•"/>
            </a:pPr>
            <a:r>
              <a:rPr lang="en-US" sz="3200">
                <a:latin typeface="Arial" panose="020B0604020202020204" pitchFamily="34" charset="0"/>
                <a:cs typeface="Arial" panose="020B0604020202020204" pitchFamily="34" charset="0"/>
              </a:rPr>
              <a:t>What technologies/strategies would have the most impact in helping California achieve deep decarbonization and why?</a:t>
            </a:r>
          </a:p>
          <a:p>
            <a:pPr marL="457200" indent="-457200">
              <a:lnSpc>
                <a:spcPct val="107000"/>
              </a:lnSpc>
              <a:buFont typeface="Arial" panose="020B0604020202020204" pitchFamily="34" charset="0"/>
              <a:buChar char="•"/>
            </a:pPr>
            <a:r>
              <a:rPr lang="en-US" sz="3200">
                <a:latin typeface="Arial" panose="020B0604020202020204" pitchFamily="34" charset="0"/>
                <a:cs typeface="Arial" panose="020B0604020202020204" pitchFamily="34" charset="0"/>
              </a:rPr>
              <a:t>How can these decarbonization activities also help support the electric grid during peak periods?</a:t>
            </a:r>
          </a:p>
          <a:p>
            <a:pPr marL="457200" indent="-457200">
              <a:lnSpc>
                <a:spcPct val="107000"/>
              </a:lnSpc>
              <a:buFont typeface="Arial" panose="020B0604020202020204" pitchFamily="34" charset="0"/>
              <a:buChar char="•"/>
            </a:pPr>
            <a:r>
              <a:rPr lang="en-US" sz="3200">
                <a:latin typeface="Arial" panose="020B0604020202020204" pitchFamily="34" charset="0"/>
                <a:cs typeface="Arial" panose="020B0604020202020204" pitchFamily="34" charset="0"/>
              </a:rPr>
              <a:t>With our limited funding, how can we leverage our funds to have lasting impact beyond our grants?</a:t>
            </a:r>
          </a:p>
          <a:p>
            <a:pPr marL="571500" marR="0" lvl="0" indent="-571500">
              <a:lnSpc>
                <a:spcPct val="107000"/>
              </a:lnSpc>
              <a:spcBef>
                <a:spcPts val="0"/>
              </a:spcBef>
              <a:spcAft>
                <a:spcPts val="0"/>
              </a:spcAft>
              <a:buFont typeface="Arial" panose="020B0604020202020204" pitchFamily="34" charset="0"/>
              <a:buChar char="•"/>
            </a:pPr>
            <a:endParaRPr lang="en-US" sz="3200">
              <a:effectLst/>
              <a:latin typeface="Arial" panose="020B0604020202020204" pitchFamily="34" charset="0"/>
              <a:ea typeface="Calibri" panose="020F050202020403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50CBEA22-7138-8F72-A410-EF2A68DA1AF2}"/>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6262146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6942" y="2536130"/>
            <a:ext cx="9953978" cy="1038840"/>
          </a:xfrm>
        </p:spPr>
        <p:txBody>
          <a:bodyPr>
            <a:normAutofit fontScale="90000"/>
          </a:bodyPr>
          <a:lstStyle/>
          <a:p>
            <a:pPr algn="ctr"/>
            <a:r>
              <a:rPr lang="en-US"/>
              <a:t>Public Questions for the Government Panel</a:t>
            </a:r>
          </a:p>
        </p:txBody>
      </p:sp>
      <p:sp>
        <p:nvSpPr>
          <p:cNvPr id="3" name="Footer Placeholder 2">
            <a:extLst>
              <a:ext uri="{FF2B5EF4-FFF2-40B4-BE49-F238E27FC236}">
                <a16:creationId xmlns:a16="http://schemas.microsoft.com/office/drawing/2014/main" id="{B8EE8E97-679C-7244-241D-618095B6EC67}"/>
              </a:ext>
            </a:extLst>
          </p:cNvPr>
          <p:cNvSpPr>
            <a:spLocks noGrp="1"/>
          </p:cNvSpPr>
          <p:nvPr>
            <p:ph type="ftr" sz="quarter" idx="11"/>
          </p:nvPr>
        </p:nvSpPr>
        <p:spPr/>
        <p:txBody>
          <a:bodyPr/>
          <a:lstStyle/>
          <a:p>
            <a:r>
              <a:rPr lang="en-US"/>
              <a:t>DRAFT</a:t>
            </a:r>
          </a:p>
        </p:txBody>
      </p:sp>
      <p:sp>
        <p:nvSpPr>
          <p:cNvPr id="4" name="Slide Number Placeholder 3">
            <a:extLst>
              <a:ext uri="{FF2B5EF4-FFF2-40B4-BE49-F238E27FC236}">
                <a16:creationId xmlns:a16="http://schemas.microsoft.com/office/drawing/2014/main" id="{D6B74FF0-F9C9-E67C-0388-5B177AB5441B}"/>
              </a:ext>
            </a:extLst>
          </p:cNvPr>
          <p:cNvSpPr>
            <a:spLocks noGrp="1"/>
          </p:cNvSpPr>
          <p:nvPr>
            <p:ph type="sldNum" sz="quarter" idx="12"/>
          </p:nvPr>
        </p:nvSpPr>
        <p:spPr/>
        <p:txBody>
          <a:bodyPr/>
          <a:lstStyle/>
          <a:p>
            <a:fld id="{005C4985-ACD0-2B4C-8981-36243250F268}" type="slidenum">
              <a:rPr lang="en-US" smtClean="0"/>
              <a:t>25</a:t>
            </a:fld>
            <a:endParaRPr lang="en-US"/>
          </a:p>
        </p:txBody>
      </p:sp>
    </p:spTree>
    <p:extLst>
      <p:ext uri="{BB962C8B-B14F-4D97-AF65-F5344CB8AC3E}">
        <p14:creationId xmlns:p14="http://schemas.microsoft.com/office/powerpoint/2010/main" val="26380564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6942" y="2536130"/>
            <a:ext cx="9953978" cy="1038840"/>
          </a:xfrm>
        </p:spPr>
        <p:txBody>
          <a:bodyPr>
            <a:normAutofit/>
          </a:bodyPr>
          <a:lstStyle/>
          <a:p>
            <a:pPr algn="ctr"/>
            <a:r>
              <a:rPr lang="en-US"/>
              <a:t>Commissioner Monahan</a:t>
            </a:r>
          </a:p>
        </p:txBody>
      </p:sp>
      <p:sp>
        <p:nvSpPr>
          <p:cNvPr id="3" name="Footer Placeholder 2">
            <a:extLst>
              <a:ext uri="{FF2B5EF4-FFF2-40B4-BE49-F238E27FC236}">
                <a16:creationId xmlns:a16="http://schemas.microsoft.com/office/drawing/2014/main" id="{2E322FCB-4E1D-4A9A-68FE-D7D52D800280}"/>
              </a:ext>
            </a:extLst>
          </p:cNvPr>
          <p:cNvSpPr>
            <a:spLocks noGrp="1"/>
          </p:cNvSpPr>
          <p:nvPr>
            <p:ph type="ftr" sz="quarter" idx="11"/>
          </p:nvPr>
        </p:nvSpPr>
        <p:spPr/>
        <p:txBody>
          <a:bodyPr/>
          <a:lstStyle/>
          <a:p>
            <a:r>
              <a:rPr lang="en-US"/>
              <a:t>DRAFT</a:t>
            </a:r>
          </a:p>
        </p:txBody>
      </p:sp>
      <p:sp>
        <p:nvSpPr>
          <p:cNvPr id="4" name="Slide Number Placeholder 3">
            <a:extLst>
              <a:ext uri="{FF2B5EF4-FFF2-40B4-BE49-F238E27FC236}">
                <a16:creationId xmlns:a16="http://schemas.microsoft.com/office/drawing/2014/main" id="{C9E2E07C-F82E-2EEF-E361-F8E93C961BE7}"/>
              </a:ext>
            </a:extLst>
          </p:cNvPr>
          <p:cNvSpPr>
            <a:spLocks noGrp="1"/>
          </p:cNvSpPr>
          <p:nvPr>
            <p:ph type="sldNum" sz="quarter" idx="12"/>
          </p:nvPr>
        </p:nvSpPr>
        <p:spPr/>
        <p:txBody>
          <a:bodyPr/>
          <a:lstStyle/>
          <a:p>
            <a:fld id="{005C4985-ACD0-2B4C-8981-36243250F268}" type="slidenum">
              <a:rPr lang="en-US" smtClean="0"/>
              <a:t>26</a:t>
            </a:fld>
            <a:endParaRPr lang="en-US"/>
          </a:p>
        </p:txBody>
      </p:sp>
    </p:spTree>
    <p:extLst>
      <p:ext uri="{BB962C8B-B14F-4D97-AF65-F5344CB8AC3E}">
        <p14:creationId xmlns:p14="http://schemas.microsoft.com/office/powerpoint/2010/main" val="16983633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5986" y="1650508"/>
            <a:ext cx="11340028" cy="3556984"/>
          </a:xfrm>
        </p:spPr>
        <p:txBody>
          <a:bodyPr>
            <a:normAutofit/>
          </a:bodyPr>
          <a:lstStyle/>
          <a:p>
            <a:pPr algn="ctr"/>
            <a:r>
              <a:rPr lang="en-US" b="1"/>
              <a:t>BREAK</a:t>
            </a:r>
            <a:br>
              <a:rPr lang="en-US"/>
            </a:br>
            <a:br>
              <a:rPr lang="en-US"/>
            </a:br>
            <a:r>
              <a:rPr lang="en-US" sz="3600"/>
              <a:t>Afternoon session will begin at 12:30 pm</a:t>
            </a:r>
            <a:br>
              <a:rPr lang="en-US" sz="3600"/>
            </a:br>
            <a:endParaRPr lang="en-US"/>
          </a:p>
        </p:txBody>
      </p:sp>
      <p:sp>
        <p:nvSpPr>
          <p:cNvPr id="3" name="Footer Placeholder 2">
            <a:extLst>
              <a:ext uri="{FF2B5EF4-FFF2-40B4-BE49-F238E27FC236}">
                <a16:creationId xmlns:a16="http://schemas.microsoft.com/office/drawing/2014/main" id="{F30CFD73-CD53-785D-E758-AACF2F9BA2F5}"/>
              </a:ext>
            </a:extLst>
          </p:cNvPr>
          <p:cNvSpPr>
            <a:spLocks noGrp="1"/>
          </p:cNvSpPr>
          <p:nvPr>
            <p:ph type="ftr" sz="quarter" idx="11"/>
          </p:nvPr>
        </p:nvSpPr>
        <p:spPr/>
        <p:txBody>
          <a:bodyPr/>
          <a:lstStyle/>
          <a:p>
            <a:r>
              <a:rPr lang="en-US"/>
              <a:t>DRAFT</a:t>
            </a:r>
          </a:p>
        </p:txBody>
      </p:sp>
      <p:sp>
        <p:nvSpPr>
          <p:cNvPr id="4" name="Slide Number Placeholder 3">
            <a:extLst>
              <a:ext uri="{FF2B5EF4-FFF2-40B4-BE49-F238E27FC236}">
                <a16:creationId xmlns:a16="http://schemas.microsoft.com/office/drawing/2014/main" id="{D86A1460-20F6-7566-18C8-5E325A2BDB54}"/>
              </a:ext>
            </a:extLst>
          </p:cNvPr>
          <p:cNvSpPr>
            <a:spLocks noGrp="1"/>
          </p:cNvSpPr>
          <p:nvPr>
            <p:ph type="sldNum" sz="quarter" idx="12"/>
          </p:nvPr>
        </p:nvSpPr>
        <p:spPr/>
        <p:txBody>
          <a:bodyPr/>
          <a:lstStyle/>
          <a:p>
            <a:fld id="{005C4985-ACD0-2B4C-8981-36243250F268}" type="slidenum">
              <a:rPr lang="en-US" smtClean="0"/>
              <a:t>27</a:t>
            </a:fld>
            <a:endParaRPr lang="en-US"/>
          </a:p>
        </p:txBody>
      </p:sp>
    </p:spTree>
    <p:extLst>
      <p:ext uri="{BB962C8B-B14F-4D97-AF65-F5344CB8AC3E}">
        <p14:creationId xmlns:p14="http://schemas.microsoft.com/office/powerpoint/2010/main" val="11624207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297" y="141454"/>
            <a:ext cx="10515600" cy="1133057"/>
          </a:xfrm>
        </p:spPr>
        <p:txBody>
          <a:bodyPr>
            <a:normAutofit/>
          </a:bodyPr>
          <a:lstStyle/>
          <a:p>
            <a:r>
              <a:rPr lang="en-US" sz="4000"/>
              <a:t>Industrial Stakeholder Panel</a:t>
            </a:r>
          </a:p>
        </p:txBody>
      </p:sp>
      <p:sp>
        <p:nvSpPr>
          <p:cNvPr id="3" name="Content Placeholder 2"/>
          <p:cNvSpPr>
            <a:spLocks noGrp="1"/>
          </p:cNvSpPr>
          <p:nvPr>
            <p:ph idx="1"/>
          </p:nvPr>
        </p:nvSpPr>
        <p:spPr>
          <a:xfrm>
            <a:off x="511629" y="1274511"/>
            <a:ext cx="11553371" cy="5188723"/>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28</a:t>
            </a:fld>
            <a:endParaRPr lang="en-US"/>
          </a:p>
        </p:txBody>
      </p:sp>
      <p:sp>
        <p:nvSpPr>
          <p:cNvPr id="6" name="TextBox 5">
            <a:extLst>
              <a:ext uri="{FF2B5EF4-FFF2-40B4-BE49-F238E27FC236}">
                <a16:creationId xmlns:a16="http://schemas.microsoft.com/office/drawing/2014/main" id="{55ADB065-9F9E-9EBF-267C-F319CD671C7A}"/>
              </a:ext>
            </a:extLst>
          </p:cNvPr>
          <p:cNvSpPr txBox="1"/>
          <p:nvPr/>
        </p:nvSpPr>
        <p:spPr>
          <a:xfrm>
            <a:off x="220336" y="1187982"/>
            <a:ext cx="11844663" cy="5082747"/>
          </a:xfrm>
          <a:prstGeom prst="rect">
            <a:avLst/>
          </a:prstGeom>
          <a:noFill/>
        </p:spPr>
        <p:txBody>
          <a:bodyPr wrap="square" lIns="91440" tIns="45720" rIns="91440" bIns="45720" anchor="t">
            <a:normAutofit/>
          </a:bodyPr>
          <a:lstStyle/>
          <a:p>
            <a:pPr marL="457200" indent="-457200">
              <a:lnSpc>
                <a:spcPct val="107000"/>
              </a:lnSpc>
              <a:buFont typeface="Arial" panose="020B0604020202020204" pitchFamily="34" charset="0"/>
              <a:buChar char="•"/>
            </a:pPr>
            <a:r>
              <a:rPr lang="en-US" sz="2800" dirty="0">
                <a:latin typeface="Arial"/>
                <a:cs typeface="Arial"/>
              </a:rPr>
              <a:t>California Large Energy Consumers Association – Christian Lenci</a:t>
            </a:r>
          </a:p>
          <a:p>
            <a:pPr marL="457200" indent="-457200">
              <a:lnSpc>
                <a:spcPct val="107000"/>
              </a:lnSpc>
              <a:buFont typeface="Arial" panose="020B0604020202020204" pitchFamily="34" charset="0"/>
              <a:buChar char="•"/>
            </a:pPr>
            <a:r>
              <a:rPr lang="en-US" sz="2800" dirty="0">
                <a:latin typeface="Arial"/>
                <a:cs typeface="Arial"/>
              </a:rPr>
              <a:t>California Manufacturers Trade Association – Robert Spiegel</a:t>
            </a:r>
          </a:p>
          <a:p>
            <a:pPr marL="457200" indent="-457200">
              <a:lnSpc>
                <a:spcPct val="107000"/>
              </a:lnSpc>
              <a:buFont typeface="Arial" panose="020B0604020202020204" pitchFamily="34" charset="0"/>
              <a:buChar char="•"/>
            </a:pPr>
            <a:r>
              <a:rPr lang="en-US" sz="2800" dirty="0">
                <a:latin typeface="Arial"/>
                <a:cs typeface="Arial"/>
              </a:rPr>
              <a:t>UC Davis – Dr. Kelly </a:t>
            </a:r>
            <a:r>
              <a:rPr lang="en-US" sz="2800" err="1">
                <a:latin typeface="Arial"/>
                <a:cs typeface="Arial"/>
              </a:rPr>
              <a:t>Kissock</a:t>
            </a:r>
            <a:r>
              <a:rPr lang="en-US" sz="2800" dirty="0">
                <a:latin typeface="Arial"/>
                <a:cs typeface="Arial"/>
              </a:rPr>
              <a:t> </a:t>
            </a:r>
          </a:p>
          <a:p>
            <a:pPr marL="457200" indent="-457200">
              <a:lnSpc>
                <a:spcPct val="107000"/>
              </a:lnSpc>
              <a:buFont typeface="Arial" panose="020B0604020202020204" pitchFamily="34" charset="0"/>
              <a:buChar char="•"/>
            </a:pPr>
            <a:r>
              <a:rPr lang="en-US" sz="2800" dirty="0">
                <a:latin typeface="Arial"/>
                <a:cs typeface="Arial"/>
              </a:rPr>
              <a:t>Industrial Assessment Centers</a:t>
            </a:r>
          </a:p>
          <a:p>
            <a:pPr marL="914400" lvl="1" indent="-457200">
              <a:lnSpc>
                <a:spcPct val="107000"/>
              </a:lnSpc>
              <a:buFont typeface="Arial" panose="020B0604020202020204" pitchFamily="34" charset="0"/>
              <a:buChar char="•"/>
            </a:pPr>
            <a:r>
              <a:rPr lang="en-US" sz="2800" dirty="0">
                <a:latin typeface="Arial"/>
                <a:cs typeface="Arial"/>
              </a:rPr>
              <a:t>UC Irvine – Dr. G.P. Li </a:t>
            </a:r>
          </a:p>
          <a:p>
            <a:pPr marL="914400" lvl="1" indent="-457200">
              <a:lnSpc>
                <a:spcPct val="107000"/>
              </a:lnSpc>
              <a:buFont typeface="Arial" panose="020B0604020202020204" pitchFamily="34" charset="0"/>
              <a:buChar char="•"/>
            </a:pPr>
            <a:r>
              <a:rPr lang="en-US" sz="2800" dirty="0">
                <a:latin typeface="Arial"/>
                <a:cs typeface="Arial"/>
              </a:rPr>
              <a:t>SF State University – Dr. Ahmad </a:t>
            </a:r>
            <a:r>
              <a:rPr lang="en-US" sz="2800">
                <a:latin typeface="Arial"/>
                <a:cs typeface="Arial"/>
              </a:rPr>
              <a:t>Ganji</a:t>
            </a:r>
            <a:r>
              <a:rPr lang="en-US" sz="2800" dirty="0">
                <a:latin typeface="Arial"/>
                <a:cs typeface="Arial"/>
              </a:rPr>
              <a:t> </a:t>
            </a:r>
          </a:p>
          <a:p>
            <a:pPr marL="457200" indent="-457200">
              <a:lnSpc>
                <a:spcPct val="107000"/>
              </a:lnSpc>
              <a:buFont typeface="Arial" panose="020B0604020202020204" pitchFamily="34" charset="0"/>
              <a:buChar char="•"/>
            </a:pPr>
            <a:r>
              <a:rPr lang="en-US" sz="2800" dirty="0">
                <a:latin typeface="Arial"/>
                <a:cs typeface="Arial"/>
              </a:rPr>
              <a:t>U.S. Department of Energy – Tom </a:t>
            </a:r>
            <a:r>
              <a:rPr lang="en-US" sz="2800" err="1">
                <a:latin typeface="Arial"/>
                <a:cs typeface="Arial"/>
              </a:rPr>
              <a:t>Wenning</a:t>
            </a:r>
            <a:endParaRPr lang="en-US" sz="2800" dirty="0">
              <a:latin typeface="Arial"/>
              <a:cs typeface="Arial"/>
            </a:endParaRPr>
          </a:p>
          <a:p>
            <a:pPr marL="457200" indent="-457200">
              <a:lnSpc>
                <a:spcPct val="107000"/>
              </a:lnSpc>
              <a:buFont typeface="Arial" panose="020B0604020202020204" pitchFamily="34" charset="0"/>
              <a:buChar char="•"/>
            </a:pPr>
            <a:r>
              <a:rPr lang="en-US" sz="2800" dirty="0">
                <a:latin typeface="Arial"/>
                <a:cs typeface="Arial"/>
              </a:rPr>
              <a:t>Lawrence Berkeley National Laboratory – Jingjing Liu</a:t>
            </a:r>
          </a:p>
          <a:p>
            <a:pPr marL="457200" indent="-457200">
              <a:lnSpc>
                <a:spcPct val="107000"/>
              </a:lnSpc>
              <a:buFont typeface="Arial" panose="020B0604020202020204" pitchFamily="34" charset="0"/>
              <a:buChar char="•"/>
            </a:pPr>
            <a:r>
              <a:rPr lang="en-US" sz="2800" dirty="0">
                <a:latin typeface="Arial"/>
                <a:cs typeface="Arial"/>
              </a:rPr>
              <a:t>Pacific Gas and Electric Company – Albert Chiu </a:t>
            </a:r>
          </a:p>
          <a:p>
            <a:pPr marL="457200" indent="-457200">
              <a:lnSpc>
                <a:spcPct val="107000"/>
              </a:lnSpc>
              <a:buFont typeface="Arial" panose="020B0604020202020204" pitchFamily="34" charset="0"/>
              <a:buChar char="•"/>
            </a:pPr>
            <a:r>
              <a:rPr lang="en-US" sz="2800" dirty="0">
                <a:latin typeface="Arial"/>
                <a:cs typeface="Arial"/>
              </a:rPr>
              <a:t>Center on Race, Poverty, and the Environment </a:t>
            </a:r>
            <a:r>
              <a:rPr lang="en-US" sz="2800">
                <a:latin typeface="Arial"/>
                <a:cs typeface="Arial"/>
              </a:rPr>
              <a:t>– Dan Ress</a:t>
            </a:r>
            <a:endParaRPr lang="en-US" sz="2800" dirty="0">
              <a:latin typeface="Arial"/>
              <a:cs typeface="Arial"/>
            </a:endParaRPr>
          </a:p>
          <a:p>
            <a:pPr>
              <a:lnSpc>
                <a:spcPct val="107000"/>
              </a:lnSpc>
            </a:pPr>
            <a:endParaRPr lang="en-US" sz="2800" dirty="0">
              <a:effectLst/>
              <a:latin typeface="Arial" panose="020B0604020202020204" pitchFamily="34" charset="0"/>
              <a:ea typeface="Calibri" panose="020F0502020204030204" pitchFamily="34" charset="0"/>
              <a:cs typeface="Arial" panose="020B0604020202020204" pitchFamily="34" charset="0"/>
            </a:endParaRPr>
          </a:p>
          <a:p>
            <a:pPr marL="571500" indent="-571500">
              <a:lnSpc>
                <a:spcPct val="107000"/>
              </a:lnSpc>
              <a:buFont typeface="Arial" panose="020B0604020202020204" pitchFamily="34" charset="0"/>
              <a:buChar char="•"/>
            </a:pPr>
            <a:endParaRPr lang="en-US" sz="2800" dirty="0">
              <a:latin typeface="Arial" panose="020B0604020202020204" pitchFamily="34" charset="0"/>
              <a:ea typeface="Calibri" panose="020F050202020403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E62DD546-C89C-B978-960C-656C2FC7DFF1}"/>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4830284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297" y="141454"/>
            <a:ext cx="10515600" cy="1133057"/>
          </a:xfrm>
        </p:spPr>
        <p:txBody>
          <a:bodyPr>
            <a:normAutofit/>
          </a:bodyPr>
          <a:lstStyle/>
          <a:p>
            <a:r>
              <a:rPr lang="en-US" sz="4000"/>
              <a:t>Industrial Panel Questions</a:t>
            </a:r>
          </a:p>
        </p:txBody>
      </p:sp>
      <p:sp>
        <p:nvSpPr>
          <p:cNvPr id="3" name="Content Placeholder 2"/>
          <p:cNvSpPr>
            <a:spLocks noGrp="1"/>
          </p:cNvSpPr>
          <p:nvPr>
            <p:ph idx="1"/>
          </p:nvPr>
        </p:nvSpPr>
        <p:spPr>
          <a:xfrm>
            <a:off x="511629" y="1274511"/>
            <a:ext cx="11553371" cy="5188723"/>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29</a:t>
            </a:fld>
            <a:endParaRPr lang="en-US"/>
          </a:p>
        </p:txBody>
      </p:sp>
      <p:sp>
        <p:nvSpPr>
          <p:cNvPr id="6" name="TextBox 5">
            <a:extLst>
              <a:ext uri="{FF2B5EF4-FFF2-40B4-BE49-F238E27FC236}">
                <a16:creationId xmlns:a16="http://schemas.microsoft.com/office/drawing/2014/main" id="{55ADB065-9F9E-9EBF-267C-F319CD671C7A}"/>
              </a:ext>
            </a:extLst>
          </p:cNvPr>
          <p:cNvSpPr txBox="1"/>
          <p:nvPr/>
        </p:nvSpPr>
        <p:spPr>
          <a:xfrm>
            <a:off x="332103" y="1187982"/>
            <a:ext cx="11527794" cy="5082747"/>
          </a:xfrm>
          <a:prstGeom prst="rect">
            <a:avLst/>
          </a:prstGeom>
          <a:noFill/>
        </p:spPr>
        <p:txBody>
          <a:bodyPr wrap="square" lIns="91440" tIns="45720" rIns="91440" bIns="45720" anchor="t">
            <a:normAutofit fontScale="77500" lnSpcReduction="20000"/>
          </a:bodyPr>
          <a:lstStyle/>
          <a:p>
            <a:pPr marL="457200" indent="-457200">
              <a:lnSpc>
                <a:spcPct val="107000"/>
              </a:lnSpc>
              <a:buFont typeface="Arial" panose="020B0604020202020204" pitchFamily="34" charset="0"/>
              <a:buChar char="•"/>
            </a:pPr>
            <a:r>
              <a:rPr lang="en-US" sz="3200" dirty="0">
                <a:latin typeface="Arial"/>
                <a:cs typeface="Arial"/>
              </a:rPr>
              <a:t>Brief 5 min introductions about your organization and role in industrial decarbonization and/or industrial grid support</a:t>
            </a:r>
          </a:p>
          <a:p>
            <a:pPr>
              <a:lnSpc>
                <a:spcPct val="107000"/>
              </a:lnSpc>
            </a:pPr>
            <a:r>
              <a:rPr lang="en-US" sz="3200" dirty="0">
                <a:latin typeface="Arial"/>
                <a:cs typeface="Arial"/>
              </a:rPr>
              <a:t>*****</a:t>
            </a:r>
          </a:p>
          <a:p>
            <a:pPr marL="457200" indent="-457200">
              <a:lnSpc>
                <a:spcPct val="107000"/>
              </a:lnSpc>
              <a:buFont typeface="Arial" panose="020B0604020202020204" pitchFamily="34" charset="0"/>
              <a:buChar char="•"/>
            </a:pPr>
            <a:r>
              <a:rPr lang="en-US" sz="3200" dirty="0">
                <a:latin typeface="Arial"/>
                <a:cs typeface="Arial"/>
              </a:rPr>
              <a:t>Are there target markets that should be emphasized, and why?</a:t>
            </a:r>
          </a:p>
          <a:p>
            <a:pPr marL="457200" indent="-457200">
              <a:lnSpc>
                <a:spcPct val="107000"/>
              </a:lnSpc>
              <a:buFont typeface="Arial" panose="020B0604020202020204" pitchFamily="34" charset="0"/>
              <a:buChar char="•"/>
            </a:pPr>
            <a:r>
              <a:rPr lang="en-US" sz="3200" dirty="0">
                <a:latin typeface="Arial"/>
                <a:cs typeface="Arial"/>
              </a:rPr>
              <a:t>What technologies/strategies would have the most impact in helping California achieve deep decarbonization and why?</a:t>
            </a:r>
          </a:p>
          <a:p>
            <a:pPr marL="457200" indent="-457200">
              <a:lnSpc>
                <a:spcPct val="107000"/>
              </a:lnSpc>
              <a:buFont typeface="Arial" panose="020B0604020202020204" pitchFamily="34" charset="0"/>
              <a:buChar char="•"/>
            </a:pPr>
            <a:r>
              <a:rPr lang="en-US" sz="3200" dirty="0">
                <a:latin typeface="Arial"/>
                <a:cs typeface="Arial"/>
              </a:rPr>
              <a:t>What technologies/strategies will benefit under resourced communities while also decarbonizing industries?</a:t>
            </a:r>
          </a:p>
          <a:p>
            <a:pPr marL="457200" indent="-457200">
              <a:lnSpc>
                <a:spcPct val="107000"/>
              </a:lnSpc>
              <a:buFont typeface="Arial" panose="020B0604020202020204" pitchFamily="34" charset="0"/>
              <a:buChar char="•"/>
            </a:pPr>
            <a:r>
              <a:rPr lang="en-US" sz="3200">
                <a:latin typeface="Arial"/>
                <a:cs typeface="Arial"/>
              </a:rPr>
              <a:t>How can we build mutually beneficial relationships between project developers and local communities?</a:t>
            </a:r>
          </a:p>
          <a:p>
            <a:pPr marL="457200" indent="-457200">
              <a:lnSpc>
                <a:spcPct val="107000"/>
              </a:lnSpc>
              <a:buFont typeface="Arial" panose="020B0604020202020204" pitchFamily="34" charset="0"/>
              <a:buChar char="•"/>
            </a:pPr>
            <a:r>
              <a:rPr lang="en-US" sz="3200" dirty="0">
                <a:latin typeface="Arial"/>
                <a:cs typeface="Arial"/>
              </a:rPr>
              <a:t>How can these decarbonization activities also help support the electric especially during peak periods?</a:t>
            </a:r>
          </a:p>
          <a:p>
            <a:pPr marL="457200" indent="-457200">
              <a:lnSpc>
                <a:spcPct val="107000"/>
              </a:lnSpc>
              <a:buFont typeface="Arial" panose="020B0604020202020204" pitchFamily="34" charset="0"/>
              <a:buChar char="•"/>
            </a:pPr>
            <a:r>
              <a:rPr lang="en-US" sz="3200" dirty="0">
                <a:latin typeface="Arial"/>
                <a:cs typeface="Arial"/>
              </a:rPr>
              <a:t>With our limited funding, how can we leverage our funding to have lasting impact?</a:t>
            </a:r>
          </a:p>
          <a:p>
            <a:pPr>
              <a:lnSpc>
                <a:spcPct val="107000"/>
              </a:lnSpc>
            </a:pPr>
            <a:endParaRPr lang="en-US" sz="3200" dirty="0">
              <a:effectLst/>
              <a:latin typeface="Arial" panose="020B0604020202020204" pitchFamily="34" charset="0"/>
              <a:ea typeface="Calibri" panose="020F0502020204030204" pitchFamily="34" charset="0"/>
              <a:cs typeface="Arial" panose="020B0604020202020204" pitchFamily="34" charset="0"/>
            </a:endParaRPr>
          </a:p>
          <a:p>
            <a:pPr marL="571500" indent="-571500">
              <a:lnSpc>
                <a:spcPct val="107000"/>
              </a:lnSpc>
              <a:buFont typeface="Arial" panose="020B0604020202020204" pitchFamily="34" charset="0"/>
              <a:buChar char="•"/>
            </a:pPr>
            <a:endParaRPr lang="en-US" sz="3200" dirty="0">
              <a:latin typeface="Arial" panose="020B0604020202020204" pitchFamily="34" charset="0"/>
              <a:ea typeface="Calibri" panose="020F050202020403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841EA663-AB6F-227A-E8DB-8DB39AA2C8C1}"/>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16333373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6942" y="2536130"/>
            <a:ext cx="9953978" cy="1038840"/>
          </a:xfrm>
        </p:spPr>
        <p:txBody>
          <a:bodyPr>
            <a:normAutofit fontScale="90000"/>
          </a:bodyPr>
          <a:lstStyle/>
          <a:p>
            <a:pPr algn="ctr"/>
            <a:r>
              <a:rPr lang="en-US"/>
              <a:t>Public Questions for the Industrial Panel</a:t>
            </a:r>
          </a:p>
        </p:txBody>
      </p:sp>
      <p:sp>
        <p:nvSpPr>
          <p:cNvPr id="3" name="Footer Placeholder 2">
            <a:extLst>
              <a:ext uri="{FF2B5EF4-FFF2-40B4-BE49-F238E27FC236}">
                <a16:creationId xmlns:a16="http://schemas.microsoft.com/office/drawing/2014/main" id="{D02E2693-64D5-2888-1DC7-DF43F3FCA475}"/>
              </a:ext>
            </a:extLst>
          </p:cNvPr>
          <p:cNvSpPr>
            <a:spLocks noGrp="1"/>
          </p:cNvSpPr>
          <p:nvPr>
            <p:ph type="ftr" sz="quarter" idx="11"/>
          </p:nvPr>
        </p:nvSpPr>
        <p:spPr/>
        <p:txBody>
          <a:bodyPr/>
          <a:lstStyle/>
          <a:p>
            <a:r>
              <a:rPr lang="en-US"/>
              <a:t>DRAFT</a:t>
            </a:r>
          </a:p>
        </p:txBody>
      </p:sp>
      <p:sp>
        <p:nvSpPr>
          <p:cNvPr id="4" name="Slide Number Placeholder 3">
            <a:extLst>
              <a:ext uri="{FF2B5EF4-FFF2-40B4-BE49-F238E27FC236}">
                <a16:creationId xmlns:a16="http://schemas.microsoft.com/office/drawing/2014/main" id="{7A8107A5-A25F-23B6-6264-7BBB00AC81DE}"/>
              </a:ext>
            </a:extLst>
          </p:cNvPr>
          <p:cNvSpPr>
            <a:spLocks noGrp="1"/>
          </p:cNvSpPr>
          <p:nvPr>
            <p:ph type="sldNum" sz="quarter" idx="12"/>
          </p:nvPr>
        </p:nvSpPr>
        <p:spPr/>
        <p:txBody>
          <a:bodyPr/>
          <a:lstStyle/>
          <a:p>
            <a:fld id="{005C4985-ACD0-2B4C-8981-36243250F268}" type="slidenum">
              <a:rPr lang="en-US" smtClean="0"/>
              <a:t>30</a:t>
            </a:fld>
            <a:endParaRPr lang="en-US"/>
          </a:p>
        </p:txBody>
      </p:sp>
    </p:spTree>
    <p:extLst>
      <p:ext uri="{BB962C8B-B14F-4D97-AF65-F5344CB8AC3E}">
        <p14:creationId xmlns:p14="http://schemas.microsoft.com/office/powerpoint/2010/main" val="30297430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297" y="141454"/>
            <a:ext cx="10515600" cy="1133057"/>
          </a:xfrm>
        </p:spPr>
        <p:txBody>
          <a:bodyPr>
            <a:normAutofit/>
          </a:bodyPr>
          <a:lstStyle/>
          <a:p>
            <a:r>
              <a:rPr lang="en-US" sz="4000"/>
              <a:t>Questions for Stakeholders</a:t>
            </a:r>
          </a:p>
        </p:txBody>
      </p:sp>
      <p:sp>
        <p:nvSpPr>
          <p:cNvPr id="3" name="Content Placeholder 2"/>
          <p:cNvSpPr>
            <a:spLocks noGrp="1"/>
          </p:cNvSpPr>
          <p:nvPr>
            <p:ph idx="1"/>
          </p:nvPr>
        </p:nvSpPr>
        <p:spPr>
          <a:xfrm>
            <a:off x="511629" y="1274511"/>
            <a:ext cx="11553371" cy="5188723"/>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31</a:t>
            </a:fld>
            <a:endParaRPr lang="en-US"/>
          </a:p>
        </p:txBody>
      </p:sp>
      <p:sp>
        <p:nvSpPr>
          <p:cNvPr id="6" name="TextBox 5">
            <a:extLst>
              <a:ext uri="{FF2B5EF4-FFF2-40B4-BE49-F238E27FC236}">
                <a16:creationId xmlns:a16="http://schemas.microsoft.com/office/drawing/2014/main" id="{55ADB065-9F9E-9EBF-267C-F319CD671C7A}"/>
              </a:ext>
            </a:extLst>
          </p:cNvPr>
          <p:cNvSpPr txBox="1"/>
          <p:nvPr/>
        </p:nvSpPr>
        <p:spPr>
          <a:xfrm>
            <a:off x="716731" y="1068239"/>
            <a:ext cx="11143166" cy="5082747"/>
          </a:xfrm>
          <a:prstGeom prst="rect">
            <a:avLst/>
          </a:prstGeom>
          <a:noFill/>
        </p:spPr>
        <p:txBody>
          <a:bodyPr wrap="square" lIns="91440" tIns="45720" rIns="91440" bIns="45720" anchor="t">
            <a:noAutofit/>
          </a:bodyPr>
          <a:lstStyle/>
          <a:p>
            <a:pPr marL="457200" lvl="2" indent="-457200">
              <a:lnSpc>
                <a:spcPct val="107000"/>
              </a:lnSpc>
              <a:buFont typeface="+mj-lt"/>
              <a:buAutoNum type="arabicPeriod"/>
            </a:pPr>
            <a:r>
              <a:rPr lang="en-US" sz="2600">
                <a:latin typeface="Arial"/>
                <a:cs typeface="Arial"/>
              </a:rPr>
              <a:t>Besides grants, should we consider other incentives (e.g., zero or low interest loans, loan guarantees)?</a:t>
            </a:r>
          </a:p>
          <a:p>
            <a:pPr marL="457200" lvl="2" indent="-457200">
              <a:lnSpc>
                <a:spcPct val="107000"/>
              </a:lnSpc>
              <a:buFont typeface="+mj-lt"/>
              <a:buAutoNum type="arabicPeriod"/>
            </a:pPr>
            <a:r>
              <a:rPr lang="en-US" sz="2600" b="1">
                <a:latin typeface="Arial"/>
                <a:cs typeface="Arial"/>
              </a:rPr>
              <a:t>Eligible project/technologies</a:t>
            </a:r>
          </a:p>
          <a:p>
            <a:pPr marL="914400" lvl="3" indent="-457200">
              <a:lnSpc>
                <a:spcPct val="107000"/>
              </a:lnSpc>
              <a:buFont typeface="+mj-lt"/>
              <a:buAutoNum type="alphaLcPeriod"/>
            </a:pPr>
            <a:r>
              <a:rPr lang="en-US" sz="2600">
                <a:latin typeface="Arial"/>
                <a:cs typeface="Arial"/>
              </a:rPr>
              <a:t>What are examples of advanced </a:t>
            </a:r>
            <a:r>
              <a:rPr lang="en-US" sz="2600">
                <a:cs typeface="Arial"/>
              </a:rPr>
              <a:t>technologies (at TRL 9 by the end of the project) </a:t>
            </a:r>
            <a:r>
              <a:rPr lang="en-US" sz="2600">
                <a:latin typeface="Arial"/>
                <a:cs typeface="Arial"/>
              </a:rPr>
              <a:t>that we should consider? </a:t>
            </a:r>
          </a:p>
          <a:p>
            <a:pPr marL="914400" lvl="3" indent="-457200">
              <a:lnSpc>
                <a:spcPct val="107000"/>
              </a:lnSpc>
              <a:buFont typeface="+mj-lt"/>
              <a:buAutoNum type="alphaLcPeriod"/>
            </a:pPr>
            <a:r>
              <a:rPr lang="en-US" sz="2600">
                <a:latin typeface="Arial"/>
                <a:cs typeface="Arial"/>
              </a:rPr>
              <a:t>What are barriers to implementation?</a:t>
            </a:r>
          </a:p>
          <a:p>
            <a:pPr marL="914400" lvl="3" indent="-457200">
              <a:lnSpc>
                <a:spcPct val="107000"/>
              </a:lnSpc>
              <a:buFont typeface="+mj-lt"/>
              <a:buAutoNum type="alphaLcPeriod"/>
            </a:pPr>
            <a:r>
              <a:rPr lang="en-US" sz="2600">
                <a:latin typeface="Arial"/>
                <a:cs typeface="Arial"/>
              </a:rPr>
              <a:t>How can these technologies be replicated in other industries? </a:t>
            </a:r>
          </a:p>
          <a:p>
            <a:pPr marL="914400" lvl="3" indent="-457200">
              <a:lnSpc>
                <a:spcPct val="107000"/>
              </a:lnSpc>
              <a:buFont typeface="+mj-lt"/>
              <a:buAutoNum type="alphaLcPeriod"/>
            </a:pPr>
            <a:r>
              <a:rPr lang="en-US" sz="2600">
                <a:latin typeface="Arial"/>
                <a:cs typeface="Arial"/>
              </a:rPr>
              <a:t>Should we target one specific industry, if so which one and why?</a:t>
            </a:r>
          </a:p>
          <a:p>
            <a:pPr marL="457200" lvl="2" indent="-457200">
              <a:lnSpc>
                <a:spcPct val="107000"/>
              </a:lnSpc>
              <a:buFont typeface="+mj-lt"/>
              <a:buAutoNum type="arabicPeriod"/>
            </a:pPr>
            <a:r>
              <a:rPr lang="en-US" sz="2600" b="1">
                <a:latin typeface="Arial"/>
                <a:cs typeface="Arial"/>
              </a:rPr>
              <a:t>Program design</a:t>
            </a:r>
          </a:p>
          <a:p>
            <a:pPr marL="804545" lvl="2" indent="-457200">
              <a:lnSpc>
                <a:spcPct val="107000"/>
              </a:lnSpc>
              <a:buFont typeface="+mj-lt"/>
              <a:buAutoNum type="alphaLcPeriod"/>
            </a:pPr>
            <a:r>
              <a:rPr lang="en-US" sz="2600">
                <a:solidFill>
                  <a:srgbClr val="000000"/>
                </a:solidFill>
                <a:latin typeface="Arial"/>
                <a:cs typeface="Arial"/>
              </a:rPr>
              <a:t>How would limiting the grant to specific items (e.g., equipment, materials, engineering design and M&amp;V) impact the project? </a:t>
            </a:r>
          </a:p>
          <a:p>
            <a:pPr marL="804545" lvl="2" indent="-457200">
              <a:lnSpc>
                <a:spcPct val="107000"/>
              </a:lnSpc>
              <a:buFont typeface="+mj-lt"/>
              <a:buAutoNum type="alphaLcPeriod"/>
            </a:pPr>
            <a:r>
              <a:rPr lang="en-US" sz="2600">
                <a:latin typeface="Arial"/>
                <a:cs typeface="Arial"/>
              </a:rPr>
              <a:t>Any comments on the proposed performance-based funding allocation? </a:t>
            </a:r>
          </a:p>
        </p:txBody>
      </p:sp>
      <p:sp>
        <p:nvSpPr>
          <p:cNvPr id="5" name="Footer Placeholder 4">
            <a:extLst>
              <a:ext uri="{FF2B5EF4-FFF2-40B4-BE49-F238E27FC236}">
                <a16:creationId xmlns:a16="http://schemas.microsoft.com/office/drawing/2014/main" id="{892C5128-0FCE-C1C2-80EF-6E93F6E2D9A1}"/>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3811328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297" y="141454"/>
            <a:ext cx="10515600" cy="1133057"/>
          </a:xfrm>
        </p:spPr>
        <p:txBody>
          <a:bodyPr>
            <a:normAutofit fontScale="90000"/>
          </a:bodyPr>
          <a:lstStyle/>
          <a:p>
            <a:r>
              <a:rPr lang="en-US" sz="4000"/>
              <a:t>Questions for Stakeholders (continued)</a:t>
            </a:r>
          </a:p>
        </p:txBody>
      </p:sp>
      <p:sp>
        <p:nvSpPr>
          <p:cNvPr id="3" name="Content Placeholder 2"/>
          <p:cNvSpPr>
            <a:spLocks noGrp="1"/>
          </p:cNvSpPr>
          <p:nvPr>
            <p:ph idx="1"/>
          </p:nvPr>
        </p:nvSpPr>
        <p:spPr>
          <a:xfrm>
            <a:off x="511629" y="1274511"/>
            <a:ext cx="11553371" cy="5188723"/>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32</a:t>
            </a:fld>
            <a:endParaRPr lang="en-US"/>
          </a:p>
        </p:txBody>
      </p:sp>
      <p:sp>
        <p:nvSpPr>
          <p:cNvPr id="6" name="TextBox 5">
            <a:extLst>
              <a:ext uri="{FF2B5EF4-FFF2-40B4-BE49-F238E27FC236}">
                <a16:creationId xmlns:a16="http://schemas.microsoft.com/office/drawing/2014/main" id="{55ADB065-9F9E-9EBF-267C-F319CD671C7A}"/>
              </a:ext>
            </a:extLst>
          </p:cNvPr>
          <p:cNvSpPr txBox="1"/>
          <p:nvPr/>
        </p:nvSpPr>
        <p:spPr>
          <a:xfrm>
            <a:off x="716731" y="1187982"/>
            <a:ext cx="11143166" cy="5082747"/>
          </a:xfrm>
          <a:prstGeom prst="rect">
            <a:avLst/>
          </a:prstGeom>
          <a:noFill/>
        </p:spPr>
        <p:txBody>
          <a:bodyPr wrap="square" lIns="91440" tIns="45720" rIns="91440" bIns="45720" anchor="t">
            <a:normAutofit/>
          </a:bodyPr>
          <a:lstStyle/>
          <a:p>
            <a:pPr marL="457200" lvl="2" indent="-457200">
              <a:lnSpc>
                <a:spcPct val="127000"/>
              </a:lnSpc>
              <a:buFont typeface="+mj-lt"/>
              <a:buAutoNum type="arabicPeriod" startAt="4"/>
            </a:pPr>
            <a:r>
              <a:rPr lang="en-US" sz="2800" b="1">
                <a:latin typeface="Arial"/>
                <a:cs typeface="Arial"/>
              </a:rPr>
              <a:t>Scoring and Evaluation</a:t>
            </a:r>
          </a:p>
          <a:p>
            <a:pPr marL="860425" lvl="2" indent="-350838">
              <a:lnSpc>
                <a:spcPct val="107000"/>
              </a:lnSpc>
              <a:buFont typeface="+mj-lt"/>
              <a:buAutoNum type="alphaLcPeriod"/>
            </a:pPr>
            <a:r>
              <a:rPr lang="en-US" sz="2800">
                <a:latin typeface="Arial"/>
                <a:ea typeface="Calibri" panose="020F0502020204030204" pitchFamily="34" charset="0"/>
                <a:cs typeface="Arial"/>
              </a:rPr>
              <a:t>Any comments on the abstract and full proposal scoring?</a:t>
            </a:r>
            <a:endParaRPr lang="en-US" sz="2800">
              <a:latin typeface="Arial"/>
              <a:cs typeface="Arial"/>
            </a:endParaRPr>
          </a:p>
          <a:p>
            <a:pPr marL="860425" lvl="2" indent="-350838">
              <a:lnSpc>
                <a:spcPct val="107000"/>
              </a:lnSpc>
              <a:buFont typeface="+mj-lt"/>
              <a:buAutoNum type="alphaLcPeriod"/>
            </a:pPr>
            <a:r>
              <a:rPr lang="en-US" sz="2800">
                <a:latin typeface="Arial"/>
                <a:cs typeface="Arial"/>
              </a:rPr>
              <a:t>Any suggestions for alternate methods for scoring impacts and benefits that meet the requirements of the law as follows:</a:t>
            </a:r>
          </a:p>
          <a:p>
            <a:pPr marL="1147445" lvl="3" indent="-342900">
              <a:lnSpc>
                <a:spcPct val="107000"/>
              </a:lnSpc>
              <a:buFont typeface="Arial" panose="020B0604020202020204" pitchFamily="34" charset="0"/>
              <a:buChar char="•"/>
            </a:pPr>
            <a:r>
              <a:rPr lang="en-US" sz="2800">
                <a:latin typeface="Arial"/>
                <a:cs typeface="Arial"/>
              </a:rPr>
              <a:t>Provide significant benefit to the electrical grid</a:t>
            </a:r>
          </a:p>
          <a:p>
            <a:pPr marL="1147445" lvl="3" indent="-342900">
              <a:lnSpc>
                <a:spcPct val="107000"/>
              </a:lnSpc>
              <a:buFont typeface="Arial" panose="020B0604020202020204" pitchFamily="34" charset="0"/>
              <a:buChar char="•"/>
            </a:pPr>
            <a:r>
              <a:rPr lang="en-US" sz="2800">
                <a:latin typeface="Arial"/>
                <a:cs typeface="Arial"/>
              </a:rPr>
              <a:t>Maximize reduction of greenhouse gas</a:t>
            </a:r>
          </a:p>
          <a:p>
            <a:pPr marL="1147445" lvl="3" indent="-342900">
              <a:lnSpc>
                <a:spcPct val="107000"/>
              </a:lnSpc>
              <a:buFont typeface="Arial" panose="020B0604020202020204" pitchFamily="34" charset="0"/>
              <a:buChar char="•"/>
            </a:pPr>
            <a:r>
              <a:rPr lang="en-US" sz="2800">
                <a:latin typeface="Arial"/>
                <a:cs typeface="Arial"/>
              </a:rPr>
              <a:t>Reduce air pollution in under-resourced communities</a:t>
            </a:r>
          </a:p>
        </p:txBody>
      </p:sp>
      <p:sp>
        <p:nvSpPr>
          <p:cNvPr id="5" name="Footer Placeholder 4">
            <a:extLst>
              <a:ext uri="{FF2B5EF4-FFF2-40B4-BE49-F238E27FC236}">
                <a16:creationId xmlns:a16="http://schemas.microsoft.com/office/drawing/2014/main" id="{5AEA42F8-2929-4472-726A-60D47C720CB3}"/>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37936678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42DB-3C4C-1DE3-C7A6-7C7EA7863734}"/>
              </a:ext>
            </a:extLst>
          </p:cNvPr>
          <p:cNvSpPr>
            <a:spLocks noGrp="1"/>
          </p:cNvSpPr>
          <p:nvPr>
            <p:ph type="title"/>
          </p:nvPr>
        </p:nvSpPr>
        <p:spPr/>
        <p:txBody>
          <a:bodyPr/>
          <a:lstStyle/>
          <a:p>
            <a:r>
              <a:rPr lang="en-US"/>
              <a:t>Questions and Comments</a:t>
            </a:r>
          </a:p>
        </p:txBody>
      </p:sp>
      <p:sp>
        <p:nvSpPr>
          <p:cNvPr id="3" name="Content Placeholder 2">
            <a:extLst>
              <a:ext uri="{FF2B5EF4-FFF2-40B4-BE49-F238E27FC236}">
                <a16:creationId xmlns:a16="http://schemas.microsoft.com/office/drawing/2014/main" id="{859BC8D0-9905-830A-B8D9-6FC474B7E4F8}"/>
              </a:ext>
            </a:extLst>
          </p:cNvPr>
          <p:cNvSpPr>
            <a:spLocks noGrp="1"/>
          </p:cNvSpPr>
          <p:nvPr>
            <p:ph sz="half" idx="1"/>
          </p:nvPr>
        </p:nvSpPr>
        <p:spPr>
          <a:xfrm>
            <a:off x="838199" y="1275907"/>
            <a:ext cx="10630989" cy="4981202"/>
          </a:xfrm>
        </p:spPr>
        <p:txBody>
          <a:bodyPr>
            <a:normAutofit/>
          </a:bodyPr>
          <a:lstStyle/>
          <a:p>
            <a:pPr marL="0" indent="0">
              <a:buNone/>
            </a:pPr>
            <a:r>
              <a:rPr lang="en-US"/>
              <a:t>Ways to ask questions in Zoom</a:t>
            </a:r>
          </a:p>
          <a:p>
            <a:pPr marL="457200" indent="-457200">
              <a:buFont typeface="+mj-lt"/>
              <a:buAutoNum type="arabicPeriod"/>
            </a:pPr>
            <a:r>
              <a:rPr lang="en-US"/>
              <a:t>Use the raise hand feature in Zoom and you will be called on to unmute yourself</a:t>
            </a:r>
          </a:p>
          <a:p>
            <a:pPr marL="457200" indent="-457200">
              <a:buFont typeface="+mj-lt"/>
              <a:buAutoNum type="arabicPeriod"/>
            </a:pPr>
            <a:r>
              <a:rPr lang="en-US"/>
              <a:t>Zoom phone controls:</a:t>
            </a:r>
          </a:p>
          <a:p>
            <a:pPr lvl="1">
              <a:buFont typeface="Arial" panose="020B0604020202020204" pitchFamily="34" charset="0"/>
              <a:buChar char="•"/>
            </a:pPr>
            <a:r>
              <a:rPr lang="en-US"/>
              <a:t>*6 – Toggle mute/unmute</a:t>
            </a:r>
          </a:p>
          <a:p>
            <a:pPr lvl="1">
              <a:buFont typeface="Arial" panose="020B0604020202020204" pitchFamily="34" charset="0"/>
              <a:buChar char="•"/>
            </a:pPr>
            <a:r>
              <a:rPr lang="en-US"/>
              <a:t>*9 – Raise hand </a:t>
            </a:r>
          </a:p>
          <a:p>
            <a:pPr marL="457200" indent="-457200">
              <a:buFont typeface="+mj-lt"/>
              <a:buAutoNum type="arabicPeriod"/>
            </a:pPr>
            <a:r>
              <a:rPr lang="en-US"/>
              <a:t>Type your question in the Q&amp;A Box in Zoom</a:t>
            </a:r>
          </a:p>
          <a:p>
            <a:pPr marL="0" indent="0">
              <a:buNone/>
            </a:pPr>
            <a:endParaRPr lang="en-US"/>
          </a:p>
          <a:p>
            <a:pPr marL="0" indent="0">
              <a:buNone/>
            </a:pPr>
            <a:r>
              <a:rPr lang="en-US" b="1"/>
              <a:t>Remember for verbal questions</a:t>
            </a:r>
            <a:r>
              <a:rPr lang="en-US"/>
              <a:t>:</a:t>
            </a:r>
          </a:p>
          <a:p>
            <a:pPr>
              <a:buFont typeface="Arial" panose="020B0604020202020204" pitchFamily="34" charset="0"/>
              <a:buChar char="•"/>
            </a:pPr>
            <a:r>
              <a:rPr lang="en-US"/>
              <a:t>Introduce yourself by stating your name and affiliation</a:t>
            </a:r>
          </a:p>
          <a:p>
            <a:pPr>
              <a:buFont typeface="Arial" panose="020B0604020202020204" pitchFamily="34" charset="0"/>
              <a:buChar char="•"/>
            </a:pPr>
            <a:r>
              <a:rPr lang="en-US"/>
              <a:t>Keep questions under 2 minutes to allow time for others</a:t>
            </a:r>
          </a:p>
        </p:txBody>
      </p:sp>
      <p:sp>
        <p:nvSpPr>
          <p:cNvPr id="5" name="Slide Number Placeholder 4">
            <a:extLst>
              <a:ext uri="{FF2B5EF4-FFF2-40B4-BE49-F238E27FC236}">
                <a16:creationId xmlns:a16="http://schemas.microsoft.com/office/drawing/2014/main" id="{3429D14E-DB1F-116C-4ECD-4E52F632E6A4}"/>
              </a:ext>
            </a:extLst>
          </p:cNvPr>
          <p:cNvSpPr>
            <a:spLocks noGrp="1"/>
          </p:cNvSpPr>
          <p:nvPr>
            <p:ph type="sldNum" sz="quarter" idx="12"/>
          </p:nvPr>
        </p:nvSpPr>
        <p:spPr/>
        <p:txBody>
          <a:bodyPr/>
          <a:lstStyle/>
          <a:p>
            <a:fld id="{005C4985-ACD0-2B4C-8981-36243250F268}" type="slidenum">
              <a:rPr lang="en-US" smtClean="0"/>
              <a:t>33</a:t>
            </a:fld>
            <a:endParaRPr lang="en-US"/>
          </a:p>
        </p:txBody>
      </p:sp>
      <p:sp>
        <p:nvSpPr>
          <p:cNvPr id="4" name="Footer Placeholder 3">
            <a:extLst>
              <a:ext uri="{FF2B5EF4-FFF2-40B4-BE49-F238E27FC236}">
                <a16:creationId xmlns:a16="http://schemas.microsoft.com/office/drawing/2014/main" id="{C7E81603-39CC-BF99-6337-776F4A64BC19}"/>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39877163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42DB-3C4C-1DE3-C7A6-7C7EA7863734}"/>
              </a:ext>
            </a:extLst>
          </p:cNvPr>
          <p:cNvSpPr>
            <a:spLocks noGrp="1"/>
          </p:cNvSpPr>
          <p:nvPr>
            <p:ph type="title"/>
          </p:nvPr>
        </p:nvSpPr>
        <p:spPr/>
        <p:txBody>
          <a:bodyPr>
            <a:normAutofit/>
          </a:bodyPr>
          <a:lstStyle/>
          <a:p>
            <a:r>
              <a:rPr lang="en-US"/>
              <a:t>Written Comments</a:t>
            </a:r>
          </a:p>
        </p:txBody>
      </p:sp>
      <p:sp>
        <p:nvSpPr>
          <p:cNvPr id="3" name="Content Placeholder 2">
            <a:extLst>
              <a:ext uri="{FF2B5EF4-FFF2-40B4-BE49-F238E27FC236}">
                <a16:creationId xmlns:a16="http://schemas.microsoft.com/office/drawing/2014/main" id="{859BC8D0-9905-830A-B8D9-6FC474B7E4F8}"/>
              </a:ext>
            </a:extLst>
          </p:cNvPr>
          <p:cNvSpPr>
            <a:spLocks noGrp="1"/>
          </p:cNvSpPr>
          <p:nvPr>
            <p:ph sz="half" idx="1"/>
          </p:nvPr>
        </p:nvSpPr>
        <p:spPr>
          <a:xfrm>
            <a:off x="838199" y="1275907"/>
            <a:ext cx="10630989" cy="4981202"/>
          </a:xfrm>
        </p:spPr>
        <p:txBody>
          <a:bodyPr vert="horz" lIns="91440" tIns="45720" rIns="91440" bIns="45720" rtlCol="0" anchor="t">
            <a:normAutofit lnSpcReduction="10000"/>
          </a:bodyPr>
          <a:lstStyle/>
          <a:p>
            <a:pPr marL="457200" indent="-457200">
              <a:buFont typeface="Arial" panose="020B0604020202020204" pitchFamily="34" charset="0"/>
              <a:buChar char="•"/>
              <a:defRPr/>
            </a:pPr>
            <a:r>
              <a:rPr lang="en-US" sz="2800">
                <a:solidFill>
                  <a:schemeClr val="accent1">
                    <a:lumMod val="75000"/>
                  </a:schemeClr>
                </a:solidFill>
                <a:latin typeface="Arial"/>
                <a:cs typeface="Arial"/>
              </a:rPr>
              <a:t>Submit Comments to our docket by 5:00 p.m. on April 26, 2023:</a:t>
            </a:r>
          </a:p>
          <a:p>
            <a:pPr marL="400050" lvl="1" indent="0">
              <a:buNone/>
              <a:defRPr/>
            </a:pPr>
            <a:r>
              <a:rPr lang="en-US" sz="2400" b="0" i="0" u="sng" strike="noStrike">
                <a:solidFill>
                  <a:srgbClr val="000000"/>
                </a:solidFill>
                <a:effectLst/>
                <a:hlinkClick r:id="rId3"/>
              </a:rPr>
              <a:t>https://efiling.energy.ca.gov/EComment/EComment.aspx?docketnumber=23-ERDD-04</a:t>
            </a:r>
            <a:endParaRPr lang="en-US" sz="2400">
              <a:solidFill>
                <a:srgbClr val="4F81BD">
                  <a:lumMod val="75000"/>
                </a:srgbClr>
              </a:solidFill>
              <a:cs typeface="Arial" panose="020B0604020202020204" pitchFamily="34" charset="0"/>
            </a:endParaRPr>
          </a:p>
          <a:p>
            <a:pPr marL="457200" lvl="1" indent="0">
              <a:buNone/>
              <a:defRPr/>
            </a:pPr>
            <a:endParaRPr lang="en-US" sz="2800">
              <a:solidFill>
                <a:schemeClr val="accent1">
                  <a:lumMod val="75000"/>
                </a:schemeClr>
              </a:solidFill>
              <a:latin typeface="Arial"/>
              <a:cs typeface="Arial"/>
            </a:endParaRPr>
          </a:p>
          <a:p>
            <a:pPr marL="457200" indent="-457200">
              <a:buFont typeface="Arial" panose="020B0604020202020204" pitchFamily="34" charset="0"/>
              <a:buChar char="•"/>
              <a:defRPr/>
            </a:pPr>
            <a:r>
              <a:rPr lang="en-US" sz="2800">
                <a:solidFill>
                  <a:schemeClr val="accent1">
                    <a:lumMod val="75000"/>
                  </a:schemeClr>
                </a:solidFill>
                <a:latin typeface="Arial"/>
                <a:cs typeface="Arial"/>
              </a:rPr>
              <a:t>See workshop notice for instructions on submitting comments by mail or email</a:t>
            </a:r>
            <a:br>
              <a:rPr lang="en-US" sz="2800">
                <a:solidFill>
                  <a:schemeClr val="accent1">
                    <a:lumMod val="75000"/>
                  </a:schemeClr>
                </a:solidFill>
                <a:latin typeface="Arial"/>
                <a:cs typeface="Arial"/>
              </a:rPr>
            </a:br>
            <a:r>
              <a:rPr lang="en-US">
                <a:solidFill>
                  <a:schemeClr val="accent1">
                    <a:lumMod val="75000"/>
                  </a:schemeClr>
                </a:solidFill>
                <a:latin typeface="Arial"/>
                <a:cs typeface="Arial"/>
                <a:hlinkClick r:id="rId4"/>
              </a:rPr>
              <a:t>https://efiling.energy.ca.gov/GetDocument.aspx?tn=249434</a:t>
            </a:r>
            <a:endParaRPr lang="en-US">
              <a:solidFill>
                <a:schemeClr val="accent1">
                  <a:lumMod val="75000"/>
                </a:schemeClr>
              </a:solidFill>
              <a:latin typeface="Arial"/>
              <a:cs typeface="Arial"/>
            </a:endParaRPr>
          </a:p>
          <a:p>
            <a:pPr marL="0" indent="0">
              <a:buNone/>
              <a:defRPr/>
            </a:pPr>
            <a:endParaRPr lang="en-US" sz="2800">
              <a:solidFill>
                <a:schemeClr val="accent1">
                  <a:lumMod val="75000"/>
                </a:schemeClr>
              </a:solidFill>
              <a:latin typeface="Arial"/>
              <a:cs typeface="Arial"/>
            </a:endParaRPr>
          </a:p>
          <a:p>
            <a:pPr marL="404495" indent="-352425">
              <a:spcBef>
                <a:spcPts val="0"/>
              </a:spcBef>
              <a:defRPr/>
            </a:pPr>
            <a:r>
              <a:rPr lang="en-US" sz="2800">
                <a:solidFill>
                  <a:schemeClr val="accent1">
                    <a:lumMod val="75000"/>
                  </a:schemeClr>
                </a:solidFill>
                <a:latin typeface="Arial"/>
                <a:cs typeface="Arial"/>
              </a:rPr>
              <a:t>For the presentation, recording and view all comments submitted to the docket</a:t>
            </a:r>
            <a:r>
              <a:rPr lang="en-US">
                <a:solidFill>
                  <a:srgbClr val="4F81BD"/>
                </a:solidFill>
                <a:latin typeface="Arial"/>
                <a:cs typeface="Arial"/>
              </a:rPr>
              <a:t>: </a:t>
            </a:r>
            <a:endParaRPr lang="en-US" b="0" i="0" u="none" strike="noStrike" kern="1200" cap="none" spc="0" normalizeH="0" baseline="0" noProof="0">
              <a:ln>
                <a:noFill/>
              </a:ln>
              <a:solidFill>
                <a:srgbClr val="4F81BD"/>
              </a:solidFill>
              <a:effectLst/>
              <a:uLnTx/>
              <a:uFillTx/>
              <a:latin typeface="Arial" panose="020B0604020202020204" pitchFamily="34" charset="0"/>
              <a:cs typeface="Arial" panose="020B0604020202020204" pitchFamily="34" charset="0"/>
            </a:endParaRPr>
          </a:p>
          <a:p>
            <a:pPr marL="400050" lvl="1" indent="0">
              <a:buNone/>
              <a:defRPr/>
            </a:pPr>
            <a:r>
              <a:rPr lang="en-US" b="0" i="0" u="none" strike="noStrike">
                <a:effectLst/>
                <a:hlinkClick r:id="rId5"/>
              </a:rPr>
              <a:t>https://www.energy.ca.gov/programs-and-topics/programs/industrial-decarbonization-and-improvement-grid-operations-indigo</a:t>
            </a:r>
            <a:endParaRPr lang="en-US" b="0" i="0" u="none" strike="noStrike">
              <a:effectLst/>
            </a:endParaRPr>
          </a:p>
          <a:p>
            <a:pPr marL="457200" indent="-457200">
              <a:buFont typeface="Arial" panose="020B0604020202020204" pitchFamily="34" charset="0"/>
              <a:buChar char="•"/>
              <a:defRPr/>
            </a:pPr>
            <a:endParaRPr lang="en-US" sz="2800">
              <a:solidFill>
                <a:schemeClr val="accent1">
                  <a:lumMod val="75000"/>
                </a:schemeClr>
              </a:solidFill>
              <a:latin typeface="Arial"/>
              <a:cs typeface="Arial"/>
            </a:endParaRPr>
          </a:p>
          <a:p>
            <a:pPr marL="285750" indent="-342900">
              <a:buFont typeface="Arial" panose="020B0604020202020204" pitchFamily="34" charset="0"/>
              <a:buChar char="•"/>
              <a:defRPr/>
            </a:pPr>
            <a:endParaRPr lang="en-US" sz="2800">
              <a:solidFill>
                <a:schemeClr val="accent1">
                  <a:lumMod val="75000"/>
                </a:schemeClr>
              </a:solidFill>
              <a:latin typeface="Arial"/>
              <a:cs typeface="Arial"/>
            </a:endParaRPr>
          </a:p>
          <a:p>
            <a:pPr marL="0" indent="0">
              <a:buNone/>
            </a:pPr>
            <a:endParaRPr lang="en-US"/>
          </a:p>
        </p:txBody>
      </p:sp>
      <p:sp>
        <p:nvSpPr>
          <p:cNvPr id="5" name="Slide Number Placeholder 4">
            <a:extLst>
              <a:ext uri="{FF2B5EF4-FFF2-40B4-BE49-F238E27FC236}">
                <a16:creationId xmlns:a16="http://schemas.microsoft.com/office/drawing/2014/main" id="{3429D14E-DB1F-116C-4ECD-4E52F632E6A4}"/>
              </a:ext>
            </a:extLst>
          </p:cNvPr>
          <p:cNvSpPr>
            <a:spLocks noGrp="1"/>
          </p:cNvSpPr>
          <p:nvPr>
            <p:ph type="sldNum" sz="quarter" idx="12"/>
          </p:nvPr>
        </p:nvSpPr>
        <p:spPr/>
        <p:txBody>
          <a:bodyPr/>
          <a:lstStyle/>
          <a:p>
            <a:fld id="{005C4985-ACD0-2B4C-8981-36243250F268}" type="slidenum">
              <a:rPr lang="en-US" smtClean="0"/>
              <a:t>34</a:t>
            </a:fld>
            <a:endParaRPr lang="en-US"/>
          </a:p>
        </p:txBody>
      </p:sp>
      <p:sp>
        <p:nvSpPr>
          <p:cNvPr id="4" name="Footer Placeholder 3">
            <a:extLst>
              <a:ext uri="{FF2B5EF4-FFF2-40B4-BE49-F238E27FC236}">
                <a16:creationId xmlns:a16="http://schemas.microsoft.com/office/drawing/2014/main" id="{3D5EC772-D350-AC3D-EA8A-63C3516E7B9C}"/>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6671449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42DB-3C4C-1DE3-C7A6-7C7EA7863734}"/>
              </a:ext>
            </a:extLst>
          </p:cNvPr>
          <p:cNvSpPr>
            <a:spLocks noGrp="1"/>
          </p:cNvSpPr>
          <p:nvPr>
            <p:ph type="title"/>
          </p:nvPr>
        </p:nvSpPr>
        <p:spPr/>
        <p:txBody>
          <a:bodyPr>
            <a:normAutofit/>
          </a:bodyPr>
          <a:lstStyle/>
          <a:p>
            <a:r>
              <a:rPr lang="en-US" dirty="0"/>
              <a:t>Workshop Recording</a:t>
            </a:r>
          </a:p>
        </p:txBody>
      </p:sp>
      <p:sp>
        <p:nvSpPr>
          <p:cNvPr id="3" name="Content Placeholder 2">
            <a:extLst>
              <a:ext uri="{FF2B5EF4-FFF2-40B4-BE49-F238E27FC236}">
                <a16:creationId xmlns:a16="http://schemas.microsoft.com/office/drawing/2014/main" id="{859BC8D0-9905-830A-B8D9-6FC474B7E4F8}"/>
              </a:ext>
            </a:extLst>
          </p:cNvPr>
          <p:cNvSpPr>
            <a:spLocks noGrp="1"/>
          </p:cNvSpPr>
          <p:nvPr>
            <p:ph sz="half" idx="1"/>
          </p:nvPr>
        </p:nvSpPr>
        <p:spPr>
          <a:xfrm>
            <a:off x="838199" y="1275907"/>
            <a:ext cx="10630989" cy="4981202"/>
          </a:xfrm>
        </p:spPr>
        <p:txBody>
          <a:bodyPr vert="horz" lIns="91440" tIns="45720" rIns="91440" bIns="45720" rtlCol="0" anchor="t">
            <a:normAutofit/>
          </a:bodyPr>
          <a:lstStyle/>
          <a:p>
            <a:pPr marL="457200" indent="-457200">
              <a:buFont typeface="Arial" panose="020B0604020202020204" pitchFamily="34" charset="0"/>
              <a:buChar char="•"/>
              <a:defRPr/>
            </a:pPr>
            <a:r>
              <a:rPr lang="en-US" sz="2800" dirty="0">
                <a:solidFill>
                  <a:schemeClr val="accent1">
                    <a:lumMod val="75000"/>
                  </a:schemeClr>
                </a:solidFill>
                <a:latin typeface="Arial"/>
                <a:cs typeface="Arial"/>
              </a:rPr>
              <a:t>Workshop recording is available at:</a:t>
            </a:r>
          </a:p>
          <a:p>
            <a:pPr marL="400050" lvl="1" indent="0">
              <a:buNone/>
              <a:defRPr/>
            </a:pPr>
            <a:r>
              <a:rPr lang="en-US" sz="2000" u="sng" dirty="0">
                <a:solidFill>
                  <a:srgbClr val="0563C1"/>
                </a:solidFill>
                <a:effectLst/>
                <a:latin typeface="Calibri" panose="020F0502020204030204" pitchFamily="34" charset="0"/>
                <a:ea typeface="Calibri" panose="020F0502020204030204" pitchFamily="34" charset="0"/>
                <a:hlinkClick r:id="rId3"/>
              </a:rPr>
              <a:t>https://energy.zoom.us/rec/share/gemLYOTkXTljI5Fob8vKGYx2aevo4VoOcJHTnA2Bul2109pBwr71sgA7K3ImL4dk.HSC9VSUDovM_oFmS?startTime=1681230642000</a:t>
            </a:r>
            <a:endParaRPr lang="en-US" sz="2800" dirty="0">
              <a:solidFill>
                <a:srgbClr val="4F81BD">
                  <a:lumMod val="75000"/>
                </a:srgbClr>
              </a:solidFill>
              <a:cs typeface="Arial" panose="020B0604020202020204" pitchFamily="34" charset="0"/>
            </a:endParaRPr>
          </a:p>
          <a:p>
            <a:pPr marL="457200" indent="-457200">
              <a:buFont typeface="Arial" panose="020B0604020202020204" pitchFamily="34" charset="0"/>
              <a:buChar char="•"/>
              <a:defRPr/>
            </a:pPr>
            <a:endParaRPr lang="en-US" sz="2800" dirty="0">
              <a:solidFill>
                <a:schemeClr val="accent1">
                  <a:lumMod val="75000"/>
                </a:schemeClr>
              </a:solidFill>
              <a:latin typeface="Arial"/>
              <a:cs typeface="Arial"/>
            </a:endParaRPr>
          </a:p>
          <a:p>
            <a:pPr marL="285750" indent="-342900">
              <a:buFont typeface="Arial" panose="020B0604020202020204" pitchFamily="34" charset="0"/>
              <a:buChar char="•"/>
              <a:defRPr/>
            </a:pPr>
            <a:endParaRPr lang="en-US" sz="2800" dirty="0">
              <a:solidFill>
                <a:schemeClr val="accent1">
                  <a:lumMod val="75000"/>
                </a:schemeClr>
              </a:solidFill>
              <a:latin typeface="Arial"/>
              <a:cs typeface="Arial"/>
            </a:endParaRPr>
          </a:p>
          <a:p>
            <a:pPr marL="0" indent="0">
              <a:buNone/>
            </a:pPr>
            <a:endParaRPr lang="en-US" dirty="0"/>
          </a:p>
        </p:txBody>
      </p:sp>
      <p:sp>
        <p:nvSpPr>
          <p:cNvPr id="5" name="Slide Number Placeholder 4">
            <a:extLst>
              <a:ext uri="{FF2B5EF4-FFF2-40B4-BE49-F238E27FC236}">
                <a16:creationId xmlns:a16="http://schemas.microsoft.com/office/drawing/2014/main" id="{3429D14E-DB1F-116C-4ECD-4E52F632E6A4}"/>
              </a:ext>
            </a:extLst>
          </p:cNvPr>
          <p:cNvSpPr>
            <a:spLocks noGrp="1"/>
          </p:cNvSpPr>
          <p:nvPr>
            <p:ph type="sldNum" sz="quarter" idx="12"/>
          </p:nvPr>
        </p:nvSpPr>
        <p:spPr/>
        <p:txBody>
          <a:bodyPr/>
          <a:lstStyle/>
          <a:p>
            <a:fld id="{005C4985-ACD0-2B4C-8981-36243250F268}" type="slidenum">
              <a:rPr lang="en-US" smtClean="0"/>
              <a:t>35</a:t>
            </a:fld>
            <a:endParaRPr lang="en-US"/>
          </a:p>
        </p:txBody>
      </p:sp>
      <p:sp>
        <p:nvSpPr>
          <p:cNvPr id="4" name="Footer Placeholder 3">
            <a:extLst>
              <a:ext uri="{FF2B5EF4-FFF2-40B4-BE49-F238E27FC236}">
                <a16:creationId xmlns:a16="http://schemas.microsoft.com/office/drawing/2014/main" id="{3D5EC772-D350-AC3D-EA8A-63C3516E7B9C}"/>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25355576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42DB-3C4C-1DE3-C7A6-7C7EA7863734}"/>
              </a:ext>
            </a:extLst>
          </p:cNvPr>
          <p:cNvSpPr>
            <a:spLocks noGrp="1"/>
          </p:cNvSpPr>
          <p:nvPr>
            <p:ph type="title"/>
          </p:nvPr>
        </p:nvSpPr>
        <p:spPr>
          <a:xfrm>
            <a:off x="1399822" y="237067"/>
            <a:ext cx="10792178" cy="1038840"/>
          </a:xfrm>
        </p:spPr>
        <p:txBody>
          <a:bodyPr>
            <a:normAutofit fontScale="90000"/>
          </a:bodyPr>
          <a:lstStyle/>
          <a:p>
            <a:r>
              <a:rPr lang="en-US"/>
              <a:t>Other technologies for consideration? </a:t>
            </a:r>
            <a:endParaRPr lang="en-US" strike="sngStrike"/>
          </a:p>
        </p:txBody>
      </p:sp>
      <p:sp>
        <p:nvSpPr>
          <p:cNvPr id="3" name="Content Placeholder 2">
            <a:extLst>
              <a:ext uri="{FF2B5EF4-FFF2-40B4-BE49-F238E27FC236}">
                <a16:creationId xmlns:a16="http://schemas.microsoft.com/office/drawing/2014/main" id="{859BC8D0-9905-830A-B8D9-6FC474B7E4F8}"/>
              </a:ext>
            </a:extLst>
          </p:cNvPr>
          <p:cNvSpPr>
            <a:spLocks noGrp="1"/>
          </p:cNvSpPr>
          <p:nvPr>
            <p:ph sz="half" idx="1"/>
          </p:nvPr>
        </p:nvSpPr>
        <p:spPr>
          <a:xfrm>
            <a:off x="838199" y="1275907"/>
            <a:ext cx="10630989" cy="4981202"/>
          </a:xfrm>
        </p:spPr>
        <p:txBody>
          <a:bodyPr vert="horz" lIns="91440" tIns="45720" rIns="91440" bIns="45720" rtlCol="0" anchor="t">
            <a:normAutofit lnSpcReduction="10000"/>
          </a:bodyPr>
          <a:lstStyle/>
          <a:p>
            <a:pPr marL="0" indent="0">
              <a:buNone/>
              <a:defRPr/>
            </a:pPr>
            <a:r>
              <a:rPr lang="en-US" sz="2800" dirty="0">
                <a:solidFill>
                  <a:schemeClr val="accent1">
                    <a:lumMod val="75000"/>
                  </a:schemeClr>
                </a:solidFill>
                <a:latin typeface="Arial"/>
                <a:cs typeface="Arial"/>
              </a:rPr>
              <a:t>As we are still developing the program, please provide the following information on your technology or project and submit it to the docket: </a:t>
            </a:r>
            <a:endParaRPr lang="en-US" sz="2800" strike="sngStrike" dirty="0">
              <a:solidFill>
                <a:schemeClr val="accent1">
                  <a:lumMod val="75000"/>
                </a:schemeClr>
              </a:solidFill>
              <a:latin typeface="Arial"/>
              <a:cs typeface="Arial"/>
            </a:endParaRPr>
          </a:p>
          <a:p>
            <a:pPr marL="914400" lvl="1" indent="-457200">
              <a:lnSpc>
                <a:spcPct val="120000"/>
              </a:lnSpc>
              <a:buFont typeface="Courier New" panose="02070309020205020404" pitchFamily="49" charset="0"/>
              <a:buChar char="o"/>
              <a:defRPr/>
            </a:pPr>
            <a:r>
              <a:rPr lang="en-US" dirty="0">
                <a:solidFill>
                  <a:schemeClr val="accent1">
                    <a:lumMod val="75000"/>
                  </a:schemeClr>
                </a:solidFill>
                <a:latin typeface="Arial"/>
                <a:cs typeface="Arial"/>
              </a:rPr>
              <a:t>name of technology, applicability to various industries (e.g., cement, glass, etc.)</a:t>
            </a:r>
          </a:p>
          <a:p>
            <a:pPr marL="914400" lvl="1" indent="-457200">
              <a:lnSpc>
                <a:spcPct val="120000"/>
              </a:lnSpc>
              <a:buFont typeface="Courier New" panose="02070309020205020404" pitchFamily="49" charset="0"/>
              <a:buChar char="o"/>
              <a:defRPr/>
            </a:pPr>
            <a:r>
              <a:rPr lang="en-US" dirty="0">
                <a:solidFill>
                  <a:schemeClr val="accent1">
                    <a:lumMod val="75000"/>
                  </a:schemeClr>
                </a:solidFill>
                <a:latin typeface="Arial"/>
                <a:cs typeface="Arial"/>
              </a:rPr>
              <a:t>benefits provided and justification for why it should be added (please consider core benefits of this program discussed earlier)</a:t>
            </a:r>
          </a:p>
          <a:p>
            <a:pPr marL="914400" lvl="1" indent="-457200">
              <a:lnSpc>
                <a:spcPct val="120000"/>
              </a:lnSpc>
              <a:buFont typeface="Courier New" panose="02070309020205020404" pitchFamily="49" charset="0"/>
              <a:buChar char="o"/>
              <a:defRPr/>
            </a:pPr>
            <a:r>
              <a:rPr lang="en-US" dirty="0">
                <a:solidFill>
                  <a:schemeClr val="accent1">
                    <a:lumMod val="75000"/>
                  </a:schemeClr>
                </a:solidFill>
                <a:latin typeface="Arial"/>
                <a:cs typeface="Arial"/>
              </a:rPr>
              <a:t>commercially available or </a:t>
            </a:r>
            <a:r>
              <a:rPr lang="en-US">
                <a:solidFill>
                  <a:schemeClr val="accent1">
                    <a:lumMod val="75000"/>
                  </a:schemeClr>
                </a:solidFill>
                <a:latin typeface="Arial"/>
                <a:cs typeface="Arial"/>
              </a:rPr>
              <a:t>under development</a:t>
            </a:r>
            <a:endParaRPr lang="en-US" dirty="0">
              <a:solidFill>
                <a:schemeClr val="accent1">
                  <a:lumMod val="75000"/>
                </a:schemeClr>
              </a:solidFill>
              <a:latin typeface="Arial"/>
              <a:cs typeface="Arial"/>
            </a:endParaRPr>
          </a:p>
          <a:p>
            <a:pPr marL="914400" lvl="1" indent="-457200">
              <a:lnSpc>
                <a:spcPct val="120000"/>
              </a:lnSpc>
              <a:buFont typeface="Courier New" panose="02070309020205020404" pitchFamily="49" charset="0"/>
              <a:buChar char="o"/>
              <a:defRPr/>
            </a:pPr>
            <a:r>
              <a:rPr lang="en-US" dirty="0">
                <a:solidFill>
                  <a:schemeClr val="accent1">
                    <a:lumMod val="75000"/>
                  </a:schemeClr>
                </a:solidFill>
                <a:latin typeface="Arial"/>
                <a:cs typeface="Arial"/>
              </a:rPr>
              <a:t>estimated capital and operating costs </a:t>
            </a:r>
          </a:p>
          <a:p>
            <a:pPr marL="914400" lvl="1" indent="-457200">
              <a:lnSpc>
                <a:spcPct val="120000"/>
              </a:lnSpc>
              <a:buFont typeface="Courier New" panose="02070309020205020404" pitchFamily="49" charset="0"/>
              <a:buChar char="o"/>
              <a:defRPr/>
            </a:pPr>
            <a:r>
              <a:rPr lang="en-US" dirty="0">
                <a:solidFill>
                  <a:schemeClr val="accent1">
                    <a:lumMod val="75000"/>
                  </a:schemeClr>
                </a:solidFill>
                <a:latin typeface="Arial"/>
                <a:cs typeface="Arial"/>
              </a:rPr>
              <a:t>potential environmental impacts, permitting and other considerations</a:t>
            </a:r>
          </a:p>
          <a:p>
            <a:pPr marL="914400" lvl="1" indent="-457200">
              <a:lnSpc>
                <a:spcPct val="120000"/>
              </a:lnSpc>
              <a:buFont typeface="Courier New" panose="02070309020205020404" pitchFamily="49" charset="0"/>
              <a:buChar char="o"/>
              <a:defRPr/>
            </a:pPr>
            <a:r>
              <a:rPr lang="en-US" dirty="0">
                <a:solidFill>
                  <a:schemeClr val="accent1">
                    <a:lumMod val="75000"/>
                  </a:schemeClr>
                </a:solidFill>
                <a:latin typeface="Arial"/>
                <a:cs typeface="Arial"/>
              </a:rPr>
              <a:t>references for more information</a:t>
            </a:r>
          </a:p>
          <a:p>
            <a:pPr marL="285750" indent="-342900">
              <a:buFont typeface="Arial" panose="020B0604020202020204" pitchFamily="34" charset="0"/>
              <a:buChar char="•"/>
              <a:defRPr/>
            </a:pPr>
            <a:endParaRPr lang="en-US" sz="2800" dirty="0">
              <a:solidFill>
                <a:schemeClr val="accent1">
                  <a:lumMod val="75000"/>
                </a:schemeClr>
              </a:solidFill>
              <a:latin typeface="Arial"/>
              <a:cs typeface="Arial"/>
            </a:endParaRPr>
          </a:p>
          <a:p>
            <a:pPr marL="0" indent="0">
              <a:buNone/>
            </a:pPr>
            <a:endParaRPr lang="en-US" dirty="0"/>
          </a:p>
        </p:txBody>
      </p:sp>
      <p:sp>
        <p:nvSpPr>
          <p:cNvPr id="5" name="Slide Number Placeholder 4">
            <a:extLst>
              <a:ext uri="{FF2B5EF4-FFF2-40B4-BE49-F238E27FC236}">
                <a16:creationId xmlns:a16="http://schemas.microsoft.com/office/drawing/2014/main" id="{3429D14E-DB1F-116C-4ECD-4E52F632E6A4}"/>
              </a:ext>
            </a:extLst>
          </p:cNvPr>
          <p:cNvSpPr>
            <a:spLocks noGrp="1"/>
          </p:cNvSpPr>
          <p:nvPr>
            <p:ph type="sldNum" sz="quarter" idx="12"/>
          </p:nvPr>
        </p:nvSpPr>
        <p:spPr/>
        <p:txBody>
          <a:bodyPr/>
          <a:lstStyle/>
          <a:p>
            <a:fld id="{005C4985-ACD0-2B4C-8981-36243250F268}" type="slidenum">
              <a:rPr lang="en-US" smtClean="0"/>
              <a:t>36</a:t>
            </a:fld>
            <a:endParaRPr lang="en-US"/>
          </a:p>
        </p:txBody>
      </p:sp>
      <p:sp>
        <p:nvSpPr>
          <p:cNvPr id="4" name="Footer Placeholder 3">
            <a:extLst>
              <a:ext uri="{FF2B5EF4-FFF2-40B4-BE49-F238E27FC236}">
                <a16:creationId xmlns:a16="http://schemas.microsoft.com/office/drawing/2014/main" id="{3D5EC772-D350-AC3D-EA8A-63C3516E7B9C}"/>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26109567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p:txBody>
          <a:bodyPr>
            <a:normAutofit/>
          </a:bodyPr>
          <a:lstStyle/>
          <a:p>
            <a:pPr algn="l"/>
            <a:r>
              <a:rPr lang="en-US"/>
              <a:t>Other Ways to Engage</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958790" y="1298423"/>
            <a:ext cx="10395010" cy="4632114"/>
          </a:xfrm>
        </p:spPr>
        <p:txBody>
          <a:bodyPr>
            <a:normAutofit/>
          </a:bodyPr>
          <a:lstStyle/>
          <a:p>
            <a:pPr>
              <a:buFont typeface="Arial" panose="020B0604020202020204" pitchFamily="34" charset="0"/>
              <a:buChar char="•"/>
            </a:pPr>
            <a:r>
              <a:rPr lang="en-US" sz="3000">
                <a:solidFill>
                  <a:schemeClr val="accent1">
                    <a:lumMod val="75000"/>
                  </a:schemeClr>
                </a:solidFill>
                <a:latin typeface="Arial"/>
                <a:cs typeface="Arial"/>
              </a:rPr>
              <a:t>Sign up on </a:t>
            </a:r>
            <a:r>
              <a:rPr lang="en-US" sz="3000" b="1" u="sng">
                <a:solidFill>
                  <a:schemeClr val="accent1">
                    <a:lumMod val="75000"/>
                  </a:schemeClr>
                </a:solidFill>
                <a:latin typeface="Arial"/>
                <a:cs typeface="Arial"/>
              </a:rPr>
              <a:t>EmpowerInnovation.net</a:t>
            </a:r>
            <a:r>
              <a:rPr lang="en-US" sz="3000">
                <a:solidFill>
                  <a:schemeClr val="accent1">
                    <a:lumMod val="75000"/>
                  </a:schemeClr>
                </a:solidFill>
                <a:latin typeface="Arial"/>
                <a:cs typeface="Arial"/>
              </a:rPr>
              <a:t> to get access to:</a:t>
            </a:r>
          </a:p>
          <a:p>
            <a:pPr lvl="1">
              <a:buFont typeface="Arial" panose="020B0604020202020204" pitchFamily="34" charset="0"/>
              <a:buChar char="•"/>
            </a:pPr>
            <a:r>
              <a:rPr lang="en-US" sz="3000">
                <a:solidFill>
                  <a:schemeClr val="accent1">
                    <a:lumMod val="75000"/>
                  </a:schemeClr>
                </a:solidFill>
                <a:latin typeface="Arial"/>
                <a:cs typeface="Arial"/>
              </a:rPr>
              <a:t>Funding opportunities from the CEC and others</a:t>
            </a:r>
          </a:p>
          <a:p>
            <a:pPr lvl="1">
              <a:buFont typeface="Arial" panose="020B0604020202020204" pitchFamily="34" charset="0"/>
              <a:buChar char="•"/>
            </a:pPr>
            <a:r>
              <a:rPr lang="en-US" sz="3000">
                <a:solidFill>
                  <a:schemeClr val="accent1">
                    <a:lumMod val="75000"/>
                  </a:schemeClr>
                </a:solidFill>
                <a:latin typeface="Arial"/>
                <a:cs typeface="Arial"/>
              </a:rPr>
              <a:t>Curated resources and events, and</a:t>
            </a:r>
          </a:p>
          <a:p>
            <a:pPr lvl="1">
              <a:buFont typeface="Arial" panose="020B0604020202020204" pitchFamily="34" charset="0"/>
              <a:buChar char="•"/>
            </a:pPr>
            <a:r>
              <a:rPr lang="en-US" sz="3000">
                <a:solidFill>
                  <a:schemeClr val="accent1">
                    <a:lumMod val="75000"/>
                  </a:schemeClr>
                </a:solidFill>
                <a:latin typeface="Arial"/>
                <a:cs typeface="Arial"/>
              </a:rPr>
              <a:t>Connections to people and organizations</a:t>
            </a:r>
          </a:p>
          <a:p>
            <a:pPr algn="ctr"/>
            <a:endParaRPr lang="en-US">
              <a:solidFill>
                <a:schemeClr val="accent1">
                  <a:lumMod val="75000"/>
                </a:schemeClr>
              </a:solidFill>
              <a:latin typeface="Arial"/>
              <a:cs typeface="Arial"/>
            </a:endParaRPr>
          </a:p>
        </p:txBody>
      </p:sp>
      <p:sp>
        <p:nvSpPr>
          <p:cNvPr id="9" name="TextBox 8">
            <a:extLst>
              <a:ext uri="{FF2B5EF4-FFF2-40B4-BE49-F238E27FC236}">
                <a16:creationId xmlns:a16="http://schemas.microsoft.com/office/drawing/2014/main" id="{E71EB672-CBC2-42AB-83B9-7D555811ABB4}"/>
              </a:ext>
            </a:extLst>
          </p:cNvPr>
          <p:cNvSpPr txBox="1"/>
          <p:nvPr/>
        </p:nvSpPr>
        <p:spPr>
          <a:xfrm>
            <a:off x="1279232" y="3676051"/>
            <a:ext cx="9033658" cy="1631216"/>
          </a:xfrm>
          <a:prstGeom prst="rect">
            <a:avLst/>
          </a:prstGeom>
          <a:solidFill>
            <a:srgbClr val="CBD8E6"/>
          </a:solidFill>
        </p:spPr>
        <p:txBody>
          <a:bodyPr wrap="square" numCol="2" rtlCol="0" anchor="ctr">
            <a:spAutoFit/>
          </a:bodyPr>
          <a:lstStyle/>
          <a:p>
            <a:pPr marL="0" marR="0" lvl="0" indent="0" algn="l" defTabSz="457200" rtl="0" eaLnBrk="1" fontAlgn="auto" latinLnBrk="0" hangingPunct="1">
              <a:lnSpc>
                <a:spcPct val="100000"/>
              </a:lnSpc>
              <a:spcBef>
                <a:spcPts val="600"/>
              </a:spcBef>
              <a:spcAft>
                <a:spcPts val="0"/>
              </a:spcAft>
              <a:buClrTx/>
              <a:buSzTx/>
              <a:buFontTx/>
              <a:buNone/>
              <a:tabLst/>
              <a:defRPr/>
            </a:pPr>
            <a:r>
              <a:rPr kumimoji="0" lang="en-US" sz="2000" b="1" i="0" u="none" strike="noStrike" kern="1200" cap="none" spc="0" normalizeH="0" baseline="0" noProof="0">
                <a:ln>
                  <a:noFill/>
                </a:ln>
                <a:solidFill>
                  <a:srgbClr val="00588A"/>
                </a:solidFill>
                <a:effectLst/>
                <a:uLnTx/>
                <a:uFillTx/>
                <a:latin typeface="Calibri"/>
                <a:ea typeface="Open Sans" panose="020B0606030504020204" pitchFamily="34" charset="0"/>
                <a:cs typeface="Segoe UI" panose="020B0502040204020203" pitchFamily="34" charset="0"/>
              </a:rPr>
              <a:t>FIND A PARTNER</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00588A"/>
                </a:solidFill>
                <a:effectLst/>
                <a:uLnTx/>
                <a:uFillTx/>
                <a:latin typeface="Calibri"/>
                <a:ea typeface="Open Sans" panose="020B0606030504020204" pitchFamily="34" charset="0"/>
                <a:cs typeface="Segoe UI" panose="020B0502040204020203" pitchFamily="34" charset="0"/>
              </a:rPr>
              <a:t>Announce your interest in this funding opportunity and message other interested parties to find potential partners.</a:t>
            </a:r>
            <a:endParaRPr kumimoji="0" lang="en-US" sz="2000" b="1" i="0" u="none" strike="noStrike" kern="1200" cap="none" spc="0" normalizeH="0" baseline="0" noProof="0">
              <a:ln>
                <a:noFill/>
              </a:ln>
              <a:solidFill>
                <a:srgbClr val="00588A"/>
              </a:solidFill>
              <a:effectLst/>
              <a:uLnTx/>
              <a:uFillTx/>
              <a:latin typeface="Calibri"/>
              <a:ea typeface="Open Sans" panose="020B0606030504020204" pitchFamily="34" charset="0"/>
              <a:cs typeface="Segoe UI" panose="020B0502040204020203" pitchFamily="34" charset="0"/>
            </a:endParaRPr>
          </a:p>
          <a:p>
            <a:pPr marL="0" marR="0" lvl="0" indent="0" algn="l" defTabSz="457200" rtl="0" eaLnBrk="1" fontAlgn="auto" latinLnBrk="0" hangingPunct="1">
              <a:lnSpc>
                <a:spcPct val="100000"/>
              </a:lnSpc>
              <a:spcBef>
                <a:spcPts val="600"/>
              </a:spcBef>
              <a:spcAft>
                <a:spcPts val="0"/>
              </a:spcAft>
              <a:buClrTx/>
              <a:buSzTx/>
              <a:buFontTx/>
              <a:buNone/>
              <a:tabLst/>
              <a:defRPr/>
            </a:pPr>
            <a:r>
              <a:rPr kumimoji="0" lang="en-US" sz="2000" b="1" i="0" u="none" strike="noStrike" kern="1200" cap="none" spc="0" normalizeH="0" baseline="0" noProof="0">
                <a:ln>
                  <a:noFill/>
                </a:ln>
                <a:solidFill>
                  <a:srgbClr val="00588A"/>
                </a:solidFill>
                <a:effectLst/>
                <a:uLnTx/>
                <a:uFillTx/>
                <a:latin typeface="Calibri"/>
                <a:ea typeface="Open Sans" panose="020B0606030504020204" pitchFamily="34" charset="0"/>
                <a:cs typeface="Segoe UI" panose="020B0502040204020203" pitchFamily="34" charset="0"/>
              </a:rPr>
              <a:t>RESOURCES &amp; TOOLS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00588A"/>
                </a:solidFill>
                <a:effectLst/>
                <a:uLnTx/>
                <a:uFillTx/>
                <a:latin typeface="Calibri"/>
                <a:ea typeface="Open Sans" panose="020B0606030504020204" pitchFamily="34" charset="0"/>
                <a:cs typeface="Segoe UI" panose="020B0502040204020203" pitchFamily="34" charset="0"/>
              </a:rPr>
              <a:t>Browse the collection of resources for clean tech innovators including Resource Libraries, Funding Sources, Tools, and Databases. </a:t>
            </a:r>
          </a:p>
        </p:txBody>
      </p:sp>
      <p:sp>
        <p:nvSpPr>
          <p:cNvPr id="2" name="Slide Number Placeholder 1">
            <a:extLst>
              <a:ext uri="{FF2B5EF4-FFF2-40B4-BE49-F238E27FC236}">
                <a16:creationId xmlns:a16="http://schemas.microsoft.com/office/drawing/2014/main" id="{0F2C5E5C-5FEC-4852-8C37-A9115910E98D}"/>
              </a:ext>
            </a:extLst>
          </p:cNvPr>
          <p:cNvSpPr>
            <a:spLocks noGrp="1"/>
          </p:cNvSpPr>
          <p:nvPr>
            <p:ph type="sldNum" sz="quarter" idx="12"/>
          </p:nvPr>
        </p:nvSpPr>
        <p:spPr>
          <a:xfrm>
            <a:off x="9839793" y="6463234"/>
            <a:ext cx="1803400" cy="365125"/>
          </a:xfrm>
        </p:spPr>
        <p:txBody>
          <a:bodyPr/>
          <a:lstStyle/>
          <a:p>
            <a:fld id="{005C4985-ACD0-2B4C-8981-36243250F268}" type="slidenum">
              <a:rPr lang="en-US" smtClean="0">
                <a:solidFill>
                  <a:schemeClr val="tx1"/>
                </a:solidFill>
              </a:rPr>
              <a:t>37</a:t>
            </a:fld>
            <a:endParaRPr lang="en-US">
              <a:solidFill>
                <a:schemeClr val="tx1"/>
              </a:solidFill>
            </a:endParaRPr>
          </a:p>
        </p:txBody>
      </p:sp>
      <p:sp>
        <p:nvSpPr>
          <p:cNvPr id="3" name="Footer Placeholder 2">
            <a:extLst>
              <a:ext uri="{FF2B5EF4-FFF2-40B4-BE49-F238E27FC236}">
                <a16:creationId xmlns:a16="http://schemas.microsoft.com/office/drawing/2014/main" id="{3A4A66DA-461A-3EF0-99CF-7352367DF571}"/>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7485569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2622" y="2810449"/>
            <a:ext cx="9953978" cy="1657047"/>
          </a:xfrm>
        </p:spPr>
        <p:txBody>
          <a:bodyPr>
            <a:normAutofit/>
          </a:bodyPr>
          <a:lstStyle/>
          <a:p>
            <a:pPr marL="0" indent="0" algn="ctr">
              <a:buNone/>
              <a:defRPr/>
            </a:pPr>
            <a:r>
              <a:rPr lang="en-US"/>
              <a:t>Thank You!</a:t>
            </a:r>
            <a:br>
              <a:rPr lang="en-US"/>
            </a:br>
            <a:endParaRPr lang="en-US"/>
          </a:p>
        </p:txBody>
      </p:sp>
      <p:sp>
        <p:nvSpPr>
          <p:cNvPr id="3" name="Footer Placeholder 2">
            <a:extLst>
              <a:ext uri="{FF2B5EF4-FFF2-40B4-BE49-F238E27FC236}">
                <a16:creationId xmlns:a16="http://schemas.microsoft.com/office/drawing/2014/main" id="{0EB9FA8E-2E2C-2831-C334-3CA0582E2978}"/>
              </a:ext>
            </a:extLst>
          </p:cNvPr>
          <p:cNvSpPr>
            <a:spLocks noGrp="1"/>
          </p:cNvSpPr>
          <p:nvPr>
            <p:ph type="ftr" sz="quarter" idx="11"/>
          </p:nvPr>
        </p:nvSpPr>
        <p:spPr/>
        <p:txBody>
          <a:bodyPr/>
          <a:lstStyle/>
          <a:p>
            <a:r>
              <a:rPr lang="en-US"/>
              <a:t>DRAFT</a:t>
            </a:r>
          </a:p>
        </p:txBody>
      </p:sp>
      <p:sp>
        <p:nvSpPr>
          <p:cNvPr id="4" name="Slide Number Placeholder 3">
            <a:extLst>
              <a:ext uri="{FF2B5EF4-FFF2-40B4-BE49-F238E27FC236}">
                <a16:creationId xmlns:a16="http://schemas.microsoft.com/office/drawing/2014/main" id="{ACC3B085-D141-29A5-65D0-CAD5336036D3}"/>
              </a:ext>
            </a:extLst>
          </p:cNvPr>
          <p:cNvSpPr>
            <a:spLocks noGrp="1"/>
          </p:cNvSpPr>
          <p:nvPr>
            <p:ph type="sldNum" sz="quarter" idx="12"/>
          </p:nvPr>
        </p:nvSpPr>
        <p:spPr/>
        <p:txBody>
          <a:bodyPr/>
          <a:lstStyle/>
          <a:p>
            <a:fld id="{005C4985-ACD0-2B4C-8981-36243250F268}" type="slidenum">
              <a:rPr lang="en-US" smtClean="0"/>
              <a:t>38</a:t>
            </a:fld>
            <a:endParaRPr lang="en-US"/>
          </a:p>
        </p:txBody>
      </p:sp>
    </p:spTree>
    <p:extLst>
      <p:ext uri="{BB962C8B-B14F-4D97-AF65-F5344CB8AC3E}">
        <p14:creationId xmlns:p14="http://schemas.microsoft.com/office/powerpoint/2010/main" val="469402392"/>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itl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EC_Official_PowerPoint_Template_2020" id="{E9E85F81-66B0-46B4-BBCE-30E44E287952}" vid="{8368B6D5-F204-4B65-84EA-B3CA26285F23}"/>
    </a:ext>
  </a:extLst>
</a:theme>
</file>

<file path=ppt/theme/theme3.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EC_Official_PowerPoint_Template_2020" id="{E9E85F81-66B0-46B4-BBCE-30E44E287952}" vid="{21AD90A9-1078-4D80-9179-8FB377AC82FB}"/>
    </a:ext>
  </a:extLst>
</a:theme>
</file>

<file path=ppt/theme/theme4.xml><?xml version="1.0" encoding="utf-8"?>
<a:theme xmlns:a="http://schemas.openxmlformats.org/drawingml/2006/main" name="1_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5.xml><?xml version="1.0" encoding="utf-8"?>
<a:theme xmlns:a="http://schemas.openxmlformats.org/drawingml/2006/main" name="Content: blank background">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AF470B7-4331-9747-8595-3EF89398B172}"/>
    </a:ext>
  </a:extLst>
</a:theme>
</file>

<file path=ppt/theme/theme6.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EC_Official_PowerPoint_Template_2020" id="{E9E85F81-66B0-46B4-BBCE-30E44E287952}" vid="{9BED353F-D520-41B3-823D-FDD28FB30B2B}"/>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5067c814-4b34-462c-a21d-c185ff6548d2">
      <UserInfo>
        <DisplayName>Hou, Yu@Energy</DisplayName>
        <AccountId>20</AccountId>
        <AccountType/>
      </UserInfo>
      <UserInfo>
        <DisplayName>Krupenich, Ilia@Energy</DisplayName>
        <AccountId>17</AccountId>
        <AccountType/>
      </UserInfo>
      <UserInfo>
        <DisplayName>Ghandi, Cyrus@Energy</DisplayName>
        <AccountId>40</AccountId>
        <AccountType/>
      </UserInfo>
    </SharedWithUsers>
    <TaxCatchAll xmlns="5067c814-4b34-462c-a21d-c185ff6548d2" xsi:nil="true"/>
    <lcf76f155ced4ddcb4097134ff3c332f xmlns="785685f2-c2e1-4352-89aa-3faca8eaba5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16" ma:contentTypeDescription="Create a new document." ma:contentTypeScope="" ma:versionID="7719009325c5748346f1d942d4bb49d0">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fa9f8e47bf6095679c7ab44fd227b4e1"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96df981b-247c-4b11-954d-40cb19519683"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64d60e48-8fe5-41fa-8e94-a4360df02444}" ma:internalName="TaxCatchAll" ma:showField="CatchAllData" ma:web="5067c814-4b34-462c-a21d-c185ff6548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DE318C-FF6A-4473-88F3-5621AC7F1343}">
  <ds:schemaRefs>
    <ds:schemaRef ds:uri="http://schemas.microsoft.com/sharepoint/v3/contenttype/forms"/>
  </ds:schemaRefs>
</ds:datastoreItem>
</file>

<file path=customXml/itemProps2.xml><?xml version="1.0" encoding="utf-8"?>
<ds:datastoreItem xmlns:ds="http://schemas.openxmlformats.org/officeDocument/2006/customXml" ds:itemID="{0FB261E2-85F0-4A95-A26C-97E5FB0D7D07}">
  <ds:schemaRefs>
    <ds:schemaRef ds:uri="http://www.w3.org/XML/1998/namespace"/>
    <ds:schemaRef ds:uri="http://schemas.microsoft.com/office/2006/metadata/propertie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5067c814-4b34-462c-a21d-c185ff6548d2"/>
    <ds:schemaRef ds:uri="785685f2-c2e1-4352-89aa-3faca8eaba52"/>
    <ds:schemaRef ds:uri="http://purl.org/dc/terms/"/>
    <ds:schemaRef ds:uri="http://purl.org/dc/elements/1.1/"/>
  </ds:schemaRefs>
</ds:datastoreItem>
</file>

<file path=customXml/itemProps3.xml><?xml version="1.0" encoding="utf-8"?>
<ds:datastoreItem xmlns:ds="http://schemas.openxmlformats.org/officeDocument/2006/customXml" ds:itemID="{CEDB1646-604F-44F3-A903-8E9D99437EA3}">
  <ds:schemaRefs>
    <ds:schemaRef ds:uri="5067c814-4b34-462c-a21d-c185ff6548d2"/>
    <ds:schemaRef ds:uri="785685f2-c2e1-4352-89aa-3faca8eaba5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1400</TotalTime>
  <Words>3770</Words>
  <Application>Microsoft Office PowerPoint</Application>
  <PresentationFormat>Widescreen</PresentationFormat>
  <Paragraphs>441</Paragraphs>
  <Slides>38</Slides>
  <Notes>32</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38</vt:i4>
      </vt:variant>
    </vt:vector>
  </HeadingPairs>
  <TitlesOfParts>
    <vt:vector size="49" baseType="lpstr">
      <vt:lpstr>Arial</vt:lpstr>
      <vt:lpstr>Arial Black</vt:lpstr>
      <vt:lpstr>Calibri</vt:lpstr>
      <vt:lpstr>Courier New</vt:lpstr>
      <vt:lpstr>Times New Roman</vt:lpstr>
      <vt:lpstr>1_Office Theme</vt:lpstr>
      <vt:lpstr>Title</vt:lpstr>
      <vt:lpstr>Content</vt:lpstr>
      <vt:lpstr>1_Content</vt:lpstr>
      <vt:lpstr>Content: blank background</vt:lpstr>
      <vt:lpstr>Title/Section</vt:lpstr>
      <vt:lpstr>Staff Workshop on Implementation of the Industrial Decarbonization and Improvements to Grid Operations Program</vt:lpstr>
      <vt:lpstr>Agenda</vt:lpstr>
      <vt:lpstr>Housekeeping</vt:lpstr>
      <vt:lpstr>Commissioner McAllister</vt:lpstr>
      <vt:lpstr>Industrial Program Overview</vt:lpstr>
      <vt:lpstr>Program Overview</vt:lpstr>
      <vt:lpstr>Eligible Industrial Facility</vt:lpstr>
      <vt:lpstr>Eligible Project/Technology</vt:lpstr>
      <vt:lpstr>What is an advanced technology?</vt:lpstr>
      <vt:lpstr>What is an advanced technology?</vt:lpstr>
      <vt:lpstr>Potential technologies?</vt:lpstr>
      <vt:lpstr>Potential Program Design</vt:lpstr>
      <vt:lpstr>Proposed Grant Funding Allocation Steps</vt:lpstr>
      <vt:lpstr>Proposed Stage 1 Scoring of Abstract (pass/fail)</vt:lpstr>
      <vt:lpstr>Proposed Stage 2 Scoring – Full Proposal</vt:lpstr>
      <vt:lpstr>Proposed Stage 2 Scoring – Preference Points</vt:lpstr>
      <vt:lpstr>Proposed Funding Allocation and Timeline</vt:lpstr>
      <vt:lpstr>Questions for Stakeholders</vt:lpstr>
      <vt:lpstr>Questions for Stakeholders (continued)</vt:lpstr>
      <vt:lpstr>Questions and Comments</vt:lpstr>
      <vt:lpstr>Written Comments</vt:lpstr>
      <vt:lpstr>Other technologies for consideration? </vt:lpstr>
      <vt:lpstr>Government Panel California Air Resources Board – Mark Sippola U.S. Department of Energy – Emmeline Kao Danish Energy Agency - Fabian Bühler</vt:lpstr>
      <vt:lpstr>Government Panel</vt:lpstr>
      <vt:lpstr>Public Questions for the Government Panel</vt:lpstr>
      <vt:lpstr>Commissioner Monahan</vt:lpstr>
      <vt:lpstr>BREAK  Afternoon session will begin at 12:30 pm </vt:lpstr>
      <vt:lpstr>Industrial Stakeholder Panel</vt:lpstr>
      <vt:lpstr>Industrial Panel Questions</vt:lpstr>
      <vt:lpstr>Public Questions for the Industrial Panel</vt:lpstr>
      <vt:lpstr>Questions for Stakeholders</vt:lpstr>
      <vt:lpstr>Questions for Stakeholders (continued)</vt:lpstr>
      <vt:lpstr>Questions and Comments</vt:lpstr>
      <vt:lpstr>Written Comments</vt:lpstr>
      <vt:lpstr>Workshop Recording</vt:lpstr>
      <vt:lpstr>Other technologies for consideration? </vt:lpstr>
      <vt:lpstr>Other Ways to Engage</vt:lpstr>
      <vt:lpstr>Thank You! </vt:lpstr>
    </vt:vector>
  </TitlesOfParts>
  <Company>CEC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GFO-XX-XXX Pre-Application Workshop</dc:title>
  <dc:creator>California Energy Commission</dc:creator>
  <cp:lastModifiedBy>Krupenich, Ilia@Energy</cp:lastModifiedBy>
  <cp:revision>2</cp:revision>
  <cp:lastPrinted>2019-11-12T18:48:53Z</cp:lastPrinted>
  <dcterms:created xsi:type="dcterms:W3CDTF">2017-05-04T20:00:37Z</dcterms:created>
  <dcterms:modified xsi:type="dcterms:W3CDTF">2023-04-17T19:38:39Z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y fmtid="{D5CDD505-2E9C-101B-9397-08002B2CF9AE}" pid="3" name="Order">
    <vt:r8>1032200</vt:r8>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MediaServiceImageTags">
    <vt:lpwstr/>
  </property>
</Properties>
</file>