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3.xml" ContentType="application/vnd.openxmlformats-officedocument.theme+xml"/>
  <Override PartName="/ppt/slideLayouts/slideLayout11.xml" ContentType="application/vnd.openxmlformats-officedocument.presentationml.slideLayout+xml"/>
  <Override PartName="/ppt/theme/theme4.xml" ContentType="application/vnd.openxmlformats-officedocument.theme+xml"/>
  <Override PartName="/ppt/slideLayouts/slideLayout12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  <p:sldMasterId id="2147483667" r:id="rId5"/>
    <p:sldMasterId id="2147483671" r:id="rId6"/>
    <p:sldMasterId id="2147483678" r:id="rId7"/>
    <p:sldMasterId id="2147483679" r:id="rId8"/>
  </p:sldMasterIdLst>
  <p:notesMasterIdLst>
    <p:notesMasterId r:id="rId19"/>
  </p:notesMasterIdLst>
  <p:handoutMasterIdLst>
    <p:handoutMasterId r:id="rId20"/>
  </p:handoutMasterIdLst>
  <p:sldIdLst>
    <p:sldId id="287" r:id="rId9"/>
    <p:sldId id="270" r:id="rId10"/>
    <p:sldId id="298" r:id="rId11"/>
    <p:sldId id="304" r:id="rId12"/>
    <p:sldId id="280" r:id="rId13"/>
    <p:sldId id="296" r:id="rId14"/>
    <p:sldId id="301" r:id="rId15"/>
    <p:sldId id="306" r:id="rId16"/>
    <p:sldId id="305" r:id="rId17"/>
    <p:sldId id="297" r:id="rId18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Gallardo, Noemi@Energy" initials="GN" lastIdx="20" clrIdx="0">
    <p:extLst>
      <p:ext uri="{19B8F6BF-5375-455C-9EA6-DF929625EA0E}">
        <p15:presenceInfo xmlns:p15="http://schemas.microsoft.com/office/powerpoint/2012/main" userId="S::noemi.gallardo@energy.ca.gov::d2c68cff-de9a-4fe9-906d-16a79ac02aaf" providerId="AD"/>
      </p:ext>
    </p:extLst>
  </p:cmAuthor>
  <p:cmAuthor id="2" name="Avalos, Rosemary@Energy" initials="AR" lastIdx="6" clrIdx="1">
    <p:extLst>
      <p:ext uri="{19B8F6BF-5375-455C-9EA6-DF929625EA0E}">
        <p15:presenceInfo xmlns:p15="http://schemas.microsoft.com/office/powerpoint/2012/main" userId="S-1-5-21-606747145-1060284298-682003330-90216" providerId="AD"/>
      </p:ext>
    </p:extLst>
  </p:cmAuthor>
  <p:cmAuthor id="3" name="Vaccaro, Kourtney@Energy" initials="VK" lastIdx="12" clrIdx="2">
    <p:extLst>
      <p:ext uri="{19B8F6BF-5375-455C-9EA6-DF929625EA0E}">
        <p15:presenceInfo xmlns:p15="http://schemas.microsoft.com/office/powerpoint/2012/main" userId="S::kourtney.vaccaro@energy.ca.gov::33978a93-f0b0-454e-9bfe-4898cf60db7e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609D4C5-803A-A9B1-9BED-C437E7A629B1}" v="179" dt="2020-07-11T21:17:14.271"/>
    <p1510:client id="{4C9E62F6-F47D-23B6-918F-74B359C22A51}" v="139" dt="2020-07-07T06:00:22.718"/>
    <p1510:client id="{68E8FE36-1E43-CC49-5B75-912803AC1A39}" v="49" dt="2020-07-08T07:57:57.344"/>
    <p1510:client id="{730382FC-7608-3199-7042-FCCDD10E454B}" v="22" dt="2020-07-08T13:55:21.610"/>
    <p1510:client id="{7FA6BC8E-0423-62D8-63B7-C2F0ECF5FF00}" v="2094" dt="2020-04-25T00:54:15.320"/>
    <p1510:client id="{855F58FF-F25C-E541-35B3-F2AB26DBADDD}" v="91" dt="2020-07-10T18:30:01.575"/>
    <p1510:client id="{9F1F3B63-6165-4E67-8481-940444A88116}" v="17" dt="2020-04-24T17:34:42.353"/>
    <p1510:client id="{AAAE7E97-467F-B048-262F-2D2501AC44C4}" v="13" dt="2020-04-26T16:58:11.228"/>
    <p1510:client id="{BD276009-E871-F697-10BF-357813CC70E0}" v="5" dt="2020-04-27T18:24:07.947"/>
    <p1510:client id="{E1D7CA1A-F732-C72F-8D0F-745804DBB5A7}" v="1215" dt="2020-04-27T06:50:48.029"/>
    <p1510:client id="{EA6A1695-1E54-DF04-D7B4-C1C71F8FFD49}" v="14" dt="2020-07-10T19:12:00.424"/>
    <p1510:client id="{F86115B2-6276-3DB8-0C30-689561B6C30C}" v="27" dt="2020-04-27T17:08:42.518"/>
    <p1510:client id="{FF47A57E-E52F-9049-9B5E-263B40ABCDC7}" v="51" dt="2020-04-23T19:35:01.8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viewProps" Target="viewProps.xml"/><Relationship Id="rId10" Type="http://schemas.openxmlformats.org/officeDocument/2006/relationships/slide" Target="slides/slide2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clId="Web-{5E108D03-0E00-8F66-986D-28C267E00A5B}"/>
    <pc:docChg chg="modSld">
      <pc:chgData name="" userId="" providerId="" clId="Web-{5E108D03-0E00-8F66-986D-28C267E00A5B}" dt="2020-07-14T03:55:17.246" v="12"/>
      <pc:docMkLst>
        <pc:docMk/>
      </pc:docMkLst>
      <pc:sldChg chg="modNotes">
        <pc:chgData name="" userId="" providerId="" clId="Web-{5E108D03-0E00-8F66-986D-28C267E00A5B}" dt="2020-07-14T03:53:30.321" v="1"/>
        <pc:sldMkLst>
          <pc:docMk/>
          <pc:sldMk cId="1559067313" sldId="270"/>
        </pc:sldMkLst>
      </pc:sldChg>
      <pc:sldChg chg="modNotes">
        <pc:chgData name="" userId="" providerId="" clId="Web-{5E108D03-0E00-8F66-986D-28C267E00A5B}" dt="2020-07-14T03:54:31.086" v="5"/>
        <pc:sldMkLst>
          <pc:docMk/>
          <pc:sldMk cId="3398874702" sldId="280"/>
        </pc:sldMkLst>
      </pc:sldChg>
      <pc:sldChg chg="modNotes">
        <pc:chgData name="" userId="" providerId="" clId="Web-{5E108D03-0E00-8F66-986D-28C267E00A5B}" dt="2020-07-14T03:53:14.133" v="0"/>
        <pc:sldMkLst>
          <pc:docMk/>
          <pc:sldMk cId="3421827990" sldId="287"/>
        </pc:sldMkLst>
      </pc:sldChg>
      <pc:sldChg chg="modNotes">
        <pc:chgData name="" userId="" providerId="" clId="Web-{5E108D03-0E00-8F66-986D-28C267E00A5B}" dt="2020-07-14T03:54:41.371" v="6"/>
        <pc:sldMkLst>
          <pc:docMk/>
          <pc:sldMk cId="1103297603" sldId="296"/>
        </pc:sldMkLst>
      </pc:sldChg>
      <pc:sldChg chg="modNotes">
        <pc:chgData name="" userId="" providerId="" clId="Web-{5E108D03-0E00-8F66-986D-28C267E00A5B}" dt="2020-07-14T03:55:17.246" v="12"/>
        <pc:sldMkLst>
          <pc:docMk/>
          <pc:sldMk cId="170334673" sldId="297"/>
        </pc:sldMkLst>
      </pc:sldChg>
      <pc:sldChg chg="modNotes">
        <pc:chgData name="" userId="" providerId="" clId="Web-{5E108D03-0E00-8F66-986D-28C267E00A5B}" dt="2020-07-14T03:53:48.492" v="2"/>
        <pc:sldMkLst>
          <pc:docMk/>
          <pc:sldMk cId="2837662895" sldId="298"/>
        </pc:sldMkLst>
      </pc:sldChg>
      <pc:sldChg chg="modNotes">
        <pc:chgData name="" userId="" providerId="" clId="Web-{5E108D03-0E00-8F66-986D-28C267E00A5B}" dt="2020-07-14T03:54:49.730" v="7"/>
        <pc:sldMkLst>
          <pc:docMk/>
          <pc:sldMk cId="1289509133" sldId="301"/>
        </pc:sldMkLst>
      </pc:sldChg>
      <pc:sldChg chg="modNotes">
        <pc:chgData name="" userId="" providerId="" clId="Web-{5E108D03-0E00-8F66-986D-28C267E00A5B}" dt="2020-07-14T03:54:19.774" v="3"/>
        <pc:sldMkLst>
          <pc:docMk/>
          <pc:sldMk cId="1386662434" sldId="304"/>
        </pc:sldMkLst>
      </pc:sldChg>
      <pc:sldChg chg="modNotes">
        <pc:chgData name="" userId="" providerId="" clId="Web-{5E108D03-0E00-8F66-986D-28C267E00A5B}" dt="2020-07-14T03:55:11.949" v="11"/>
        <pc:sldMkLst>
          <pc:docMk/>
          <pc:sldMk cId="3421315865" sldId="305"/>
        </pc:sldMkLst>
      </pc:sldChg>
      <pc:sldChg chg="modNotes">
        <pc:chgData name="" userId="" providerId="" clId="Web-{5E108D03-0E00-8F66-986D-28C267E00A5B}" dt="2020-07-14T03:54:55.090" v="8"/>
        <pc:sldMkLst>
          <pc:docMk/>
          <pc:sldMk cId="2372480740" sldId="306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938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A9F5774-C678-1E48-A23B-1680A328FA46}" type="datetimeFigureOut">
              <a:rPr lang="en-US" smtClean="0"/>
              <a:t>7/14/2020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71A5CF69-AC20-4D4D-9770-B6BEBB3572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73700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880CE468-BD03-B649-8E6C-392373B14A1D}" type="datetimeFigureOut">
              <a:rPr lang="en-US" smtClean="0"/>
              <a:t>7/14/2020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9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9117B0B1-BEA2-8948-A557-11B4BDB9077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6556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baseline="0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8330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19009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24014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97936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3621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US" dirty="0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837261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18950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05976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/>
              <a:t> </a:t>
            </a: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43391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17B0B1-BEA2-8948-A557-11B4BDB90777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4919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3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2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ctrTitle"/>
          </p:nvPr>
        </p:nvSpPr>
        <p:spPr>
          <a:xfrm>
            <a:off x="1524000" y="346326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2826001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400" y="5614142"/>
            <a:ext cx="2743200" cy="365125"/>
          </a:xfrm>
        </p:spPr>
        <p:txBody>
          <a:bodyPr/>
          <a:lstStyle>
            <a:lvl1pPr algn="ctr">
              <a:defRPr/>
            </a:lvl1pPr>
          </a:lstStyle>
          <a:p>
            <a:fld id="{77E1BDB5-A84B-414F-9B9E-031BF011572C}" type="datetimeFigureOut">
              <a:rPr lang="en-US" smtClean="0"/>
              <a:pPr/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095093"/>
            <a:ext cx="4114800" cy="365125"/>
          </a:xfrm>
        </p:spPr>
        <p:txBody>
          <a:bodyPr/>
          <a:lstStyle>
            <a:lvl1pPr algn="ctr">
              <a:defRPr/>
            </a:lvl1pPr>
          </a:lstStyle>
          <a:p>
            <a:r>
              <a:rPr lang="en-US"/>
              <a:t>Presenter(s):</a:t>
            </a:r>
          </a:p>
        </p:txBody>
      </p:sp>
      <p:pic>
        <p:nvPicPr>
          <p:cNvPr id="7" name="Picture 6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4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2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1850" y="127585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3007310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BDB5-A84B-414F-9B9E-031BF011572C}" type="datetimeFigureOut">
              <a:rPr lang="en-US" smtClean="0"/>
              <a:t>7/14/2020</a:t>
            </a:fld>
            <a:endParaRPr lang="en-US"/>
          </a:p>
        </p:txBody>
      </p:sp>
      <p:pic>
        <p:nvPicPr>
          <p:cNvPr id="8" name="Picture 7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945063"/>
            <a:ext cx="2911475" cy="1022350"/>
          </a:xfrm>
        </p:spPr>
        <p:txBody>
          <a:bodyPr>
            <a:noAutofit/>
          </a:bodyPr>
          <a:lstStyle>
            <a:lvl1pPr marL="0" indent="0">
              <a:buNone/>
              <a:defRPr sz="18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Presenters:</a:t>
            </a:r>
          </a:p>
          <a:p>
            <a:pPr lvl="0"/>
            <a:r>
              <a:rPr lang="en-US"/>
              <a:t>Name 1</a:t>
            </a:r>
          </a:p>
          <a:p>
            <a:pPr lvl="0"/>
            <a:r>
              <a:rPr lang="en-US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83760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2: Sim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2061578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E1BDB5-A84B-414F-9B9E-031BF011572C}" type="datetimeFigureOut">
              <a:rPr lang="en-US" smtClean="0"/>
              <a:t>7/14/2020</a:t>
            </a:fld>
            <a:endParaRPr lang="en-US"/>
          </a:p>
        </p:txBody>
      </p:sp>
      <p:pic>
        <p:nvPicPr>
          <p:cNvPr id="6" name="Picture 5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656202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7837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94792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: Cente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19AC-4595-BF44-A734-067B81C6BF15}" type="datetimeFigureOut">
              <a:rPr lang="en-US" smtClean="0"/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4A4234-D176-ED44-AA8C-8D9AB00D24D1}" type="slidenum">
              <a:rPr lang="en-US" smtClean="0"/>
              <a:t>‹#›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ctrTitle"/>
          </p:nvPr>
        </p:nvSpPr>
        <p:spPr>
          <a:xfrm>
            <a:off x="1524000" y="346326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1524000" y="2826001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pic>
        <p:nvPicPr>
          <p:cNvPr id="9" name="Picture 8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2364" y="666179"/>
            <a:ext cx="1247274" cy="1096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4367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3: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1819AC-4595-BF44-A734-067B81C6BF15}" type="datetimeFigureOut">
              <a:rPr lang="en-US" smtClean="0"/>
              <a:t>7/14/2020</a:t>
            </a:fld>
            <a:endParaRPr lang="en-US"/>
          </a:p>
        </p:txBody>
      </p:sp>
      <p:sp>
        <p:nvSpPr>
          <p:cNvPr id="7" name="Enter Title Here"/>
          <p:cNvSpPr>
            <a:spLocks noGrp="1"/>
          </p:cNvSpPr>
          <p:nvPr>
            <p:ph type="title"/>
          </p:nvPr>
        </p:nvSpPr>
        <p:spPr>
          <a:xfrm>
            <a:off x="831850" y="127585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2"/>
          <p:cNvSpPr>
            <a:spLocks noGrp="1"/>
          </p:cNvSpPr>
          <p:nvPr>
            <p:ph type="body" idx="1"/>
          </p:nvPr>
        </p:nvSpPr>
        <p:spPr>
          <a:xfrm>
            <a:off x="831850" y="3007310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9" name="Picture 8" descr="California Energy Commission Logo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850" y="4883817"/>
            <a:ext cx="1247274" cy="1096212"/>
          </a:xfrm>
          <a:prstGeom prst="rect">
            <a:avLst/>
          </a:prstGeom>
        </p:spPr>
      </p:pic>
      <p:sp>
        <p:nvSpPr>
          <p:cNvPr id="10" name="Content Placeholder 9"/>
          <p:cNvSpPr>
            <a:spLocks noGrp="1"/>
          </p:cNvSpPr>
          <p:nvPr>
            <p:ph sz="quarter" idx="13" hasCustomPrompt="1"/>
          </p:nvPr>
        </p:nvSpPr>
        <p:spPr>
          <a:xfrm>
            <a:off x="2363788" y="4945063"/>
            <a:ext cx="2911475" cy="102235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800" baseline="0"/>
            </a:lvl1pPr>
            <a:lvl2pPr marL="457200" indent="0">
              <a:buNone/>
              <a:defRPr sz="1800"/>
            </a:lvl2pPr>
            <a:lvl3pPr marL="914400" indent="0">
              <a:buNone/>
              <a:defRPr sz="18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</a:lstStyle>
          <a:p>
            <a:pPr lvl="0"/>
            <a:r>
              <a:rPr lang="en-US"/>
              <a:t>Presenters:</a:t>
            </a:r>
          </a:p>
          <a:p>
            <a:pPr lvl="0"/>
            <a:r>
              <a:rPr lang="en-US"/>
              <a:t>Name 1</a:t>
            </a:r>
          </a:p>
          <a:p>
            <a:pPr lvl="0"/>
            <a:r>
              <a:rPr lang="en-US"/>
              <a:t>Name 2</a:t>
            </a:r>
          </a:p>
        </p:txBody>
      </p:sp>
    </p:spTree>
    <p:extLst>
      <p:ext uri="{BB962C8B-B14F-4D97-AF65-F5344CB8AC3E}">
        <p14:creationId xmlns:p14="http://schemas.microsoft.com/office/powerpoint/2010/main" val="535793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ontent: 1 fram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463234"/>
            <a:ext cx="1803400" cy="365125"/>
          </a:xfrm>
        </p:spPr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3645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nt: 2 fra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7/14/2020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4803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: 2 frame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7/14/2020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  <p:sp>
        <p:nvSpPr>
          <p:cNvPr id="10" name="Enter Title Here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275907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389336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ontent: Fig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F3AAAF-5998-8E4C-9832-0988D2F0D4E0}" type="datetimeFigureOut">
              <a:rPr lang="en-US" smtClean="0"/>
              <a:t>7/14/2020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C4985-ACD0-2B4C-8981-36243250F2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58091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738077-3EE4-1448-9261-48B6643498B6}" type="datetimeFigureOut">
              <a:rPr lang="en-US" smtClean="0"/>
              <a:pPr/>
              <a:t>7/14/2020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5218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3314FAD-7F5D-9E42-AC34-0D8D60045FEC}" type="datetimeFigureOut">
              <a:rPr lang="en-US" smtClean="0"/>
              <a:t>7/14/2020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68603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e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9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0.xml"/></Relationships>
</file>

<file path=ppt/slideMasters/_rels/slideMaster4.xml.rels><?xml version="1.0" encoding="UTF-8" standalone="yes"?>
<Relationships xmlns="http://schemas.openxmlformats.org/package/2006/relationships"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1.xml"/></Relationships>
</file>

<file path=ppt/slideMasters/_rels/slideMaster5.xml.rels><?xml version="1.0" encoding="UTF-8" standalone="yes"?>
<Relationships xmlns="http://schemas.openxmlformats.org/package/2006/relationships"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E1BDB5-A84B-414F-9B9E-031BF011572C}" type="datetimeFigureOut">
              <a:rPr lang="en-US" smtClean="0"/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B12032-C4BC-1846-BCAE-83F2C463453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2719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6" r:id="rId3"/>
    <p:sldLayoutId id="2147483682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1819AC-4595-BF44-A734-067B81C6BF15}" type="datetimeFigureOut">
              <a:rPr lang="en-US" smtClean="0"/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4A4234-D176-ED44-AA8C-8D9AB00D24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812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  <p:sldLayoutId id="214748367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nter Title Here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27590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463234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56F3AAAF-5998-8E4C-9832-0988D2F0D4E0}" type="datetimeFigureOut">
              <a:rPr lang="en-US" smtClean="0"/>
              <a:pPr/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4632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463234"/>
            <a:ext cx="17610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05C4985-ACD0-2B4C-8981-36243250F26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9497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76" r:id="rId3"/>
    <p:sldLayoutId id="2147483677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accent1">
              <a:lumMod val="50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fld id="{CD738077-3EE4-1448-9261-48B6643498B6}" type="datetimeFigureOut">
              <a:rPr lang="en-US" smtClean="0"/>
              <a:pPr/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0CDCD1BE-76F0-964D-BEB4-4B9A284D89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1358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314FAD-7F5D-9E42-AC34-0D8D60045FEC}" type="datetimeFigureOut">
              <a:rPr lang="en-US" smtClean="0"/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20EBB6-C900-684B-B96E-D78E525ADD2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0768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hyperlink" Target="mailto:PublicAdvisor@enegy.ca.gov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2.energy.ca.gov/sitingcases/greatoakssouth/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2.energy.ca.gov/sitingcases/greatoakssouth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PublicAdvisor@enegy.ca.gov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energy.ca.gov/" TargetMode="External"/><Relationship Id="rId4" Type="http://schemas.openxmlformats.org/officeDocument/2006/relationships/hyperlink" Target="https://www.energy.ca.gov/about/divisions-and-offices/office-public-adviso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-2036" y="0"/>
            <a:ext cx="12197750" cy="3489774"/>
          </a:xfrm>
        </p:spPr>
        <p:txBody>
          <a:bodyPr>
            <a:normAutofit fontScale="90000"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en-US" sz="4400"/>
              <a:t> California Energy Commission </a:t>
            </a:r>
            <a:br>
              <a:rPr lang="en-US" sz="4400"/>
            </a:br>
            <a:r>
              <a:rPr lang="en-US" sz="4400"/>
              <a:t> Public Advisor’s Office</a:t>
            </a:r>
            <a:br>
              <a:rPr lang="en-US" sz="4400"/>
            </a:br>
            <a:r>
              <a:rPr lang="en-US" sz="4400"/>
              <a:t/>
            </a:r>
            <a:br>
              <a:rPr lang="en-US" sz="4400"/>
            </a:br>
            <a:r>
              <a:rPr lang="en-US" sz="4400" b="1"/>
              <a:t> Small Power Plant Exemption </a:t>
            </a:r>
            <a:br>
              <a:rPr lang="en-US" sz="4400" b="1"/>
            </a:br>
            <a:r>
              <a:rPr lang="en-US" sz="4400" b="1"/>
              <a:t> Committee Conference:</a:t>
            </a:r>
            <a:r>
              <a:rPr lang="en-US" sz="4400"/>
              <a:t/>
            </a:r>
            <a:br>
              <a:rPr lang="en-US" sz="4400"/>
            </a:br>
            <a:r>
              <a:rPr lang="en-US" sz="4400"/>
              <a:t> Great Oaks South Data Center 7/13/2020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quarter" idx="13"/>
          </p:nvPr>
        </p:nvSpPr>
        <p:spPr>
          <a:xfrm>
            <a:off x="2363788" y="5114880"/>
            <a:ext cx="5238795" cy="1022350"/>
          </a:xfrm>
        </p:spPr>
        <p:txBody>
          <a:bodyPr vert="horz" lIns="91440" tIns="45720" rIns="91440" bIns="45720" rtlCol="0" anchor="t">
            <a:noAutofit/>
          </a:bodyPr>
          <a:lstStyle/>
          <a:p>
            <a:pPr>
              <a:spcBef>
                <a:spcPts val="0"/>
              </a:spcBef>
            </a:pPr>
            <a:r>
              <a:rPr lang="en-US" sz="2000"/>
              <a:t>Noemi O. Gallardo</a:t>
            </a:r>
          </a:p>
          <a:p>
            <a:pPr>
              <a:spcBef>
                <a:spcPts val="0"/>
              </a:spcBef>
            </a:pPr>
            <a:r>
              <a:rPr lang="en-US" sz="2000"/>
              <a:t>Public Advisor</a:t>
            </a:r>
          </a:p>
          <a:p>
            <a:pPr>
              <a:spcBef>
                <a:spcPts val="0"/>
              </a:spcBef>
            </a:pP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3421827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914400"/>
          </a:xfrm>
        </p:spPr>
        <p:txBody>
          <a:bodyPr/>
          <a:lstStyle/>
          <a:p>
            <a:pPr algn="ctr"/>
            <a:r>
              <a:rPr lang="en-US" b="1"/>
              <a:t>About CEC’s Public Advisor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1394748"/>
            <a:ext cx="12192000" cy="4351338"/>
          </a:xfrm>
        </p:spPr>
        <p:txBody>
          <a:bodyPr>
            <a:normAutofit fontScale="70000" lnSpcReduction="20000"/>
          </a:bodyPr>
          <a:lstStyle/>
          <a:p>
            <a:pPr marL="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4000"/>
              <a:t>Statutorily-mandated role (Warren Alquist Act, Public Resources Code §25217.1)</a:t>
            </a:r>
          </a:p>
          <a:p>
            <a:pPr>
              <a:spcAft>
                <a:spcPts val="1200"/>
              </a:spcAft>
            </a:pPr>
            <a:r>
              <a:rPr lang="en-US" sz="4000"/>
              <a:t>Licensed attorney nominated by CEC and appointed by Governor for 3 years </a:t>
            </a:r>
          </a:p>
          <a:p>
            <a:pPr>
              <a:spcAft>
                <a:spcPts val="1200"/>
              </a:spcAft>
            </a:pPr>
            <a:r>
              <a:rPr lang="en-US" sz="4000"/>
              <a:t>Duties (PRC §25222): </a:t>
            </a:r>
          </a:p>
          <a:p>
            <a:pPr lvl="1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3100"/>
              <a:t>Help public understand CEC processes</a:t>
            </a:r>
          </a:p>
          <a:p>
            <a:pPr lvl="1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3100"/>
              <a:t>Assist public to participate in proceedings</a:t>
            </a:r>
          </a:p>
          <a:p>
            <a:pPr lvl="1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3100"/>
              <a:t>Recommend to CEC approaches to engage public</a:t>
            </a:r>
          </a:p>
          <a:p>
            <a:pPr lvl="1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3100"/>
              <a:t>Ensure timely notices to public</a:t>
            </a:r>
          </a:p>
          <a:p>
            <a:pPr lvl="1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3100"/>
              <a:t>Identify and conduct outreach to stakeholders</a:t>
            </a:r>
          </a:p>
          <a:p>
            <a:pPr lvl="1">
              <a:spcAft>
                <a:spcPts val="1200"/>
              </a:spcAft>
              <a:buFont typeface="Courier New" panose="02070309020205020404" pitchFamily="49" charset="0"/>
              <a:buChar char="o"/>
            </a:pPr>
            <a:r>
              <a:rPr lang="en-US" sz="3100"/>
              <a:t>Assist with access to language services and reasonable accommodations</a:t>
            </a:r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57C17040-57F2-4331-A6DF-A91F7B5A0D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5684" y="2474249"/>
            <a:ext cx="4608393" cy="2751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0673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3DEFF5-75CA-4C85-B2A5-E928FF8BE2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20578"/>
          </a:xfrm>
        </p:spPr>
        <p:txBody>
          <a:bodyPr/>
          <a:lstStyle/>
          <a:p>
            <a:pPr algn="ctr"/>
            <a:r>
              <a:rPr lang="en-US" b="1"/>
              <a:t>PAO is a Bridge between CEC and Public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0AFB7D-5F65-44C0-9DE1-60A209D68A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1" y="1455848"/>
            <a:ext cx="12191999" cy="4721115"/>
          </a:xfrm>
        </p:spPr>
        <p:txBody>
          <a:bodyPr/>
          <a:lstStyle/>
          <a:p>
            <a:pPr marL="0" indent="0">
              <a:buNone/>
            </a:pPr>
            <a:r>
              <a:rPr lang="en-US"/>
              <a:t> </a:t>
            </a:r>
          </a:p>
          <a:p>
            <a:pPr marL="0" indent="0">
              <a:buNone/>
            </a:pPr>
            <a:endParaRPr lang="en-US"/>
          </a:p>
        </p:txBody>
      </p:sp>
      <p:pic>
        <p:nvPicPr>
          <p:cNvPr id="4" name="Picture 3" descr="See the source image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3785" y="1301747"/>
            <a:ext cx="6503542" cy="3946303"/>
          </a:xfrm>
          <a:prstGeom prst="rect">
            <a:avLst/>
          </a:prstGeom>
          <a:noFill/>
          <a:ln>
            <a:noFill/>
          </a:ln>
          <a:effectLst>
            <a:softEdge rad="139700"/>
          </a:effec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E23BBAE-72FF-4326-8767-32C64F560452}"/>
              </a:ext>
            </a:extLst>
          </p:cNvPr>
          <p:cNvSpPr/>
          <p:nvPr/>
        </p:nvSpPr>
        <p:spPr>
          <a:xfrm>
            <a:off x="0" y="5319967"/>
            <a:ext cx="1219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/>
              <a:t>Contact us at </a:t>
            </a:r>
            <a:r>
              <a:rPr lang="en-US" sz="2400">
                <a:hlinkClick r:id="rId4"/>
              </a:rPr>
              <a:t>PublicAdvisor@enegy.ca.gov</a:t>
            </a:r>
            <a:r>
              <a:rPr lang="en-US" sz="2400"/>
              <a:t> or 916-654-4489</a:t>
            </a:r>
          </a:p>
        </p:txBody>
      </p:sp>
    </p:spTree>
    <p:extLst>
      <p:ext uri="{BB962C8B-B14F-4D97-AF65-F5344CB8AC3E}">
        <p14:creationId xmlns:p14="http://schemas.microsoft.com/office/powerpoint/2010/main" val="28376628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40D142-1E6A-4386-BD92-72EC6E12E5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989045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/>
              <a:t>Outreach Conducted for Great Oaks South SPPE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3AAB2B-16B1-4995-A99F-17C31E1FB1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3137" y="1357276"/>
            <a:ext cx="12197227" cy="5035325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 fontAlgn="base"/>
            <a:r>
              <a:rPr lang="en-US" sz="3400" b="1" dirty="0"/>
              <a:t>Notice of Receipt </a:t>
            </a:r>
            <a:r>
              <a:rPr lang="en-US" sz="3400" dirty="0"/>
              <a:t>mailed to</a:t>
            </a:r>
            <a:r>
              <a:rPr lang="en-US" sz="3400" b="1" dirty="0"/>
              <a:t> </a:t>
            </a:r>
            <a:r>
              <a:rPr lang="en-US" sz="3400" dirty="0">
                <a:ea typeface="+mn-lt"/>
                <a:cs typeface="+mn-lt"/>
              </a:rPr>
              <a:t>residents within 1,000 ft. of project site, California Native American tribes associated with the project area</a:t>
            </a:r>
            <a:r>
              <a:rPr lang="en-US" sz="3400" dirty="0">
                <a:latin typeface="Tw Cen MT"/>
                <a:ea typeface="+mn-lt"/>
                <a:cs typeface="+mn-lt"/>
              </a:rPr>
              <a:t>,</a:t>
            </a:r>
            <a:r>
              <a:rPr lang="en-US" sz="3400" dirty="0">
                <a:ea typeface="+mn-lt"/>
                <a:cs typeface="+mn-lt"/>
              </a:rPr>
              <a:t> among others (</a:t>
            </a:r>
            <a:r>
              <a:rPr lang="en-US" sz="3000" dirty="0">
                <a:ea typeface="+mn-lt"/>
                <a:cs typeface="+mn-lt"/>
              </a:rPr>
              <a:t>mailing list to be published in environmental assessment doc)</a:t>
            </a:r>
            <a:endParaRPr lang="en-US" sz="3000" b="1" dirty="0"/>
          </a:p>
          <a:p>
            <a:r>
              <a:rPr lang="en-US" sz="3400" b="1" dirty="0"/>
              <a:t>Notice of Committee Conference </a:t>
            </a:r>
            <a:r>
              <a:rPr lang="en-US" sz="3400" dirty="0">
                <a:ea typeface="+mn-lt"/>
                <a:cs typeface="+mn-lt"/>
              </a:rPr>
              <a:t>mailed to</a:t>
            </a:r>
            <a:r>
              <a:rPr lang="en-US" sz="3400" b="1" dirty="0">
                <a:ea typeface="+mn-lt"/>
                <a:cs typeface="+mn-lt"/>
              </a:rPr>
              <a:t> </a:t>
            </a:r>
            <a:r>
              <a:rPr lang="en-US" sz="3400" dirty="0">
                <a:latin typeface="TW Cen MT"/>
              </a:rPr>
              <a:t>residents within 1,000 ft. of project site</a:t>
            </a:r>
            <a:r>
              <a:rPr lang="en-US" sz="3400" dirty="0"/>
              <a:t>, emailed to parties to the proceeding and sent via list serve  </a:t>
            </a:r>
            <a:endParaRPr lang="en-US" dirty="0"/>
          </a:p>
          <a:p>
            <a:r>
              <a:rPr lang="en-US" sz="3400" b="1" dirty="0"/>
              <a:t>All notices are docketed</a:t>
            </a:r>
          </a:p>
          <a:p>
            <a:r>
              <a:rPr lang="en-US" sz="3400" b="1" dirty="0"/>
              <a:t>Additional Outreach to Stakeholders </a:t>
            </a:r>
            <a:r>
              <a:rPr lang="en-US" sz="3400" dirty="0"/>
              <a:t>via mailing, email or phone:​</a:t>
            </a:r>
            <a:endParaRPr lang="en-US" dirty="0"/>
          </a:p>
          <a:p>
            <a:pPr lvl="1" fontAlgn="base"/>
            <a:r>
              <a:rPr lang="en-US" dirty="0"/>
              <a:t>Local &amp; state elected representatives; air and water district officials, </a:t>
            </a:r>
            <a:r>
              <a:rPr lang="en-US" dirty="0">
                <a:ea typeface="+mn-lt"/>
                <a:cs typeface="+mn-lt"/>
              </a:rPr>
              <a:t>parks &amp; rec departments </a:t>
            </a:r>
            <a:endParaRPr lang="en-US" dirty="0"/>
          </a:p>
          <a:p>
            <a:pPr lvl="1"/>
            <a:r>
              <a:rPr lang="en-US" dirty="0"/>
              <a:t>Community-based organizations, environmental and social justice advocates, health groups</a:t>
            </a:r>
          </a:p>
          <a:p>
            <a:pPr lvl="1"/>
            <a:r>
              <a:rPr lang="en-US" dirty="0"/>
              <a:t>Libraries, schools and school districts, religious organizations </a:t>
            </a:r>
            <a:endParaRPr lang="en-US" dirty="0">
              <a:latin typeface="Tw Cen MT" panose="020B0602020104020603"/>
            </a:endParaRPr>
          </a:p>
          <a:p>
            <a:pPr lvl="1"/>
            <a:r>
              <a:rPr lang="en-US" dirty="0">
                <a:ea typeface="+mn-lt"/>
                <a:cs typeface="+mn-lt"/>
              </a:rPr>
              <a:t>C</a:t>
            </a:r>
            <a:r>
              <a:rPr lang="en-US" dirty="0">
                <a:latin typeface="TW Cen MT"/>
                <a:ea typeface="+mn-lt"/>
                <a:cs typeface="+mn-lt"/>
              </a:rPr>
              <a:t>hambers</a:t>
            </a:r>
            <a:r>
              <a:rPr lang="en-US" dirty="0">
                <a:latin typeface="TW Cen MT"/>
              </a:rPr>
              <a:t> of commerce, trade associations, labor groups  </a:t>
            </a:r>
          </a:p>
        </p:txBody>
      </p:sp>
    </p:spTree>
    <p:extLst>
      <p:ext uri="{BB962C8B-B14F-4D97-AF65-F5344CB8AC3E}">
        <p14:creationId xmlns:p14="http://schemas.microsoft.com/office/powerpoint/2010/main" val="13866624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1010464"/>
          </a:xfrm>
        </p:spPr>
        <p:txBody>
          <a:bodyPr>
            <a:normAutofit/>
          </a:bodyPr>
          <a:lstStyle/>
          <a:p>
            <a:pPr algn="ctr"/>
            <a:r>
              <a:rPr lang="en-US" b="1"/>
              <a:t>“Informal” Participation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68905"/>
            <a:ext cx="12155424" cy="4837071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3100"/>
              <a:t>Attend events (NOTE: proceedings will be remote until further notice)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100"/>
              <a:t>Methods to make public comment: </a:t>
            </a:r>
          </a:p>
          <a:p>
            <a:pPr lvl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700"/>
              <a:t>Speak during public comment period;</a:t>
            </a:r>
          </a:p>
          <a:p>
            <a:pPr lvl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700"/>
              <a:t>Public Advisor may relate points; and </a:t>
            </a:r>
          </a:p>
          <a:p>
            <a:pPr lvl="1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700"/>
              <a:t>Submit written comments to Docket Unit </a:t>
            </a:r>
          </a:p>
        </p:txBody>
      </p:sp>
    </p:spTree>
    <p:extLst>
      <p:ext uri="{BB962C8B-B14F-4D97-AF65-F5344CB8AC3E}">
        <p14:creationId xmlns:p14="http://schemas.microsoft.com/office/powerpoint/2010/main" val="33988747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868680"/>
          </a:xfrm>
        </p:spPr>
        <p:txBody>
          <a:bodyPr>
            <a:normAutofit/>
          </a:bodyPr>
          <a:lstStyle/>
          <a:p>
            <a:pPr algn="ctr"/>
            <a:r>
              <a:rPr lang="en-US" b="1"/>
              <a:t>“Formal” Participation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293282"/>
            <a:ext cx="12192000" cy="4747979"/>
          </a:xfrm>
        </p:spPr>
        <p:txBody>
          <a:bodyPr vert="horz" lIns="91440" tIns="45720" rIns="91440" bIns="45720" rtlCol="0" anchor="t">
            <a:normAutofit fontScale="925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600" b="1"/>
              <a:t>Become an Intervenor, </a:t>
            </a:r>
            <a:r>
              <a:rPr lang="en-US" sz="2600"/>
              <a:t>a p</a:t>
            </a:r>
            <a:r>
              <a:rPr lang="en-US"/>
              <a:t>erson or group that is a "party" to the proceedings who may: 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/>
              <a:t>Present evidence and witnesses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/>
              <a:t>Object to other parties’ evidence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/>
              <a:t>Cross-examine other witnesses, and</a:t>
            </a:r>
          </a:p>
          <a:p>
            <a:pPr lvl="1">
              <a:buFont typeface="Courier New" panose="020B0604020202020204" pitchFamily="34" charset="0"/>
              <a:buChar char="o"/>
            </a:pPr>
            <a:r>
              <a:rPr lang="en-US"/>
              <a:t>File motions</a:t>
            </a:r>
          </a:p>
          <a:p>
            <a:pPr indent="0">
              <a:buNone/>
            </a:pPr>
            <a:endParaRPr lang="en-US" sz="3000" b="1"/>
          </a:p>
          <a:p>
            <a:pPr marL="457200">
              <a:buFont typeface="Arial" panose="020B0604020202020204" pitchFamily="34" charset="0"/>
              <a:buChar char="•"/>
            </a:pPr>
            <a:r>
              <a:rPr lang="en-US" sz="3000" b="1"/>
              <a:t>File Petition to Intervene </a:t>
            </a:r>
            <a:endParaRPr lang="en-US"/>
          </a:p>
          <a:p>
            <a:pPr lvl="1">
              <a:buFont typeface="Courier New" panose="02070309020205020404" pitchFamily="49" charset="0"/>
              <a:buChar char="o"/>
            </a:pPr>
            <a:r>
              <a:rPr lang="en-US"/>
              <a:t>Anyone may file; not necessary to be attorney or have legal representation (CCR, §§1206 &amp;1211.7)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/>
              <a:t>No specific form needed but must provide required info in petition (CCR, §1200.7(a))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/>
              <a:t>File early to meet filing and discovery deadlines set by Presiding Member (CCR, §1211.7)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US"/>
              <a:t>File in the Docket and include the docket number </a:t>
            </a:r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32976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51BC2D-7BBA-0A40-B512-C852E088A2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59862" y="233515"/>
            <a:ext cx="4670278" cy="78888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/>
              <a:t>Project Info</a:t>
            </a:r>
            <a:r>
              <a:rPr lang="en-US" sz="2000"/>
              <a:t/>
            </a:r>
            <a:br>
              <a:rPr lang="en-US" sz="2000"/>
            </a:br>
            <a:endParaRPr lang="en-US" sz="200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AB1F631-0611-4A2E-A22D-479C51A5E304}"/>
              </a:ext>
            </a:extLst>
          </p:cNvPr>
          <p:cNvSpPr txBox="1"/>
          <p:nvPr/>
        </p:nvSpPr>
        <p:spPr>
          <a:xfrm>
            <a:off x="8826586" y="1737155"/>
            <a:ext cx="2730910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/>
              <a:t>For anyone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84B9D57-0A92-4920-9B86-D1C18414008F}"/>
              </a:ext>
            </a:extLst>
          </p:cNvPr>
          <p:cNvSpPr txBox="1"/>
          <p:nvPr/>
        </p:nvSpPr>
        <p:spPr>
          <a:xfrm>
            <a:off x="8828672" y="2094501"/>
            <a:ext cx="3593551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>
                <a:latin typeface="TW Cen MT"/>
              </a:rPr>
              <a:t>For parties to proceeding; staff</a:t>
            </a:r>
            <a:endParaRPr lang="en-US" sz="2000">
              <a:latin typeface="TW Cen MT"/>
              <a:cs typeface="Calibri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09D4B33-0C68-42C2-89DC-4041304C3630}"/>
              </a:ext>
            </a:extLst>
          </p:cNvPr>
          <p:cNvSpPr txBox="1"/>
          <p:nvPr/>
        </p:nvSpPr>
        <p:spPr>
          <a:xfrm>
            <a:off x="8832846" y="2501243"/>
            <a:ext cx="3605841" cy="4001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000">
                <a:latin typeface="TW Cen MT"/>
                <a:cs typeface="Calibri"/>
              </a:rPr>
              <a:t>All material docketed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75032FA-478C-47C3-864F-1139B3C1713A}"/>
              </a:ext>
            </a:extLst>
          </p:cNvPr>
          <p:cNvSpPr txBox="1"/>
          <p:nvPr/>
        </p:nvSpPr>
        <p:spPr>
          <a:xfrm>
            <a:off x="8888269" y="929007"/>
            <a:ext cx="3250115" cy="553998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500">
                <a:ea typeface="+mn-lt"/>
                <a:cs typeface="+mn-lt"/>
                <a:hlinkClick r:id="rId3"/>
              </a:rPr>
              <a:t>https://ww2.energy.ca.gov/sitingcases/greatoakssouth/</a:t>
            </a:r>
            <a:endParaRPr lang="en-US" sz="1500"/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2D9EAEE5-A7C2-4196-8336-25A1C42144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-1753" y="-5634"/>
            <a:ext cx="8741925" cy="6858563"/>
          </a:xfrm>
        </p:spPr>
      </p:pic>
      <p:sp>
        <p:nvSpPr>
          <p:cNvPr id="27" name="Left Arrow 26">
            <a:extLst>
              <a:ext uri="{FF2B5EF4-FFF2-40B4-BE49-F238E27FC236}">
                <a16:creationId xmlns:a16="http://schemas.microsoft.com/office/drawing/2014/main" id="{D466900D-362E-6D49-AE88-89A61DC63EF9}"/>
              </a:ext>
            </a:extLst>
          </p:cNvPr>
          <p:cNvSpPr/>
          <p:nvPr/>
        </p:nvSpPr>
        <p:spPr>
          <a:xfrm>
            <a:off x="7581212" y="1849544"/>
            <a:ext cx="1153017" cy="161365"/>
          </a:xfrm>
          <a:prstGeom prst="leftArrow">
            <a:avLst/>
          </a:prstGeom>
          <a:solidFill>
            <a:srgbClr val="C0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Left Arrow 27">
            <a:extLst>
              <a:ext uri="{FF2B5EF4-FFF2-40B4-BE49-F238E27FC236}">
                <a16:creationId xmlns:a16="http://schemas.microsoft.com/office/drawing/2014/main" id="{803548F7-D767-6D44-805F-A8BFE74658D5}"/>
              </a:ext>
            </a:extLst>
          </p:cNvPr>
          <p:cNvSpPr/>
          <p:nvPr/>
        </p:nvSpPr>
        <p:spPr>
          <a:xfrm>
            <a:off x="7437662" y="2228245"/>
            <a:ext cx="1300964" cy="132610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Arrow: Left 12">
            <a:extLst>
              <a:ext uri="{FF2B5EF4-FFF2-40B4-BE49-F238E27FC236}">
                <a16:creationId xmlns:a16="http://schemas.microsoft.com/office/drawing/2014/main" id="{3E51F3AD-4216-4FB2-BB72-64DC188CD05F}"/>
              </a:ext>
            </a:extLst>
          </p:cNvPr>
          <p:cNvSpPr/>
          <p:nvPr/>
        </p:nvSpPr>
        <p:spPr>
          <a:xfrm>
            <a:off x="7948479" y="2584798"/>
            <a:ext cx="806987" cy="158261"/>
          </a:xfrm>
          <a:prstGeom prst="leftArrow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Left Arrow 2">
            <a:extLst>
              <a:ext uri="{FF2B5EF4-FFF2-40B4-BE49-F238E27FC236}">
                <a16:creationId xmlns:a16="http://schemas.microsoft.com/office/drawing/2014/main" id="{06E29827-98FF-6143-9119-3A9F6D244E2C}"/>
              </a:ext>
            </a:extLst>
          </p:cNvPr>
          <p:cNvSpPr/>
          <p:nvPr/>
        </p:nvSpPr>
        <p:spPr>
          <a:xfrm>
            <a:off x="7088422" y="5855459"/>
            <a:ext cx="912355" cy="149835"/>
          </a:xfrm>
          <a:prstGeom prst="lef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i="1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C2A1802-27F0-4875-8F8E-B9B259157476}"/>
              </a:ext>
            </a:extLst>
          </p:cNvPr>
          <p:cNvSpPr txBox="1"/>
          <p:nvPr/>
        </p:nvSpPr>
        <p:spPr>
          <a:xfrm>
            <a:off x="7993160" y="5695798"/>
            <a:ext cx="3286293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200" b="1" dirty="0">
                <a:latin typeface="TW Cen MT"/>
                <a:cs typeface="Calibri"/>
              </a:rPr>
              <a:t>Sign up for list serve</a:t>
            </a:r>
            <a:endParaRPr lang="en-US" sz="2200" b="1" dirty="0" err="1"/>
          </a:p>
        </p:txBody>
      </p:sp>
    </p:spTree>
    <p:extLst>
      <p:ext uri="{BB962C8B-B14F-4D97-AF65-F5344CB8AC3E}">
        <p14:creationId xmlns:p14="http://schemas.microsoft.com/office/powerpoint/2010/main" val="12895091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47108-0B18-C843-948C-4934A4395C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5712" y="0"/>
            <a:ext cx="10980576" cy="1436914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b="1"/>
              <a:t>List Serve Signup Process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AD565A-50F7-714C-BA4E-D8C57B0F67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3591" y="1334556"/>
            <a:ext cx="12191277" cy="495427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b="1"/>
              <a:t>Step 1</a:t>
            </a:r>
            <a:r>
              <a:rPr lang="en-US"/>
              <a:t>: Go to </a:t>
            </a:r>
            <a:r>
              <a:rPr lang="en-US" sz="2400">
                <a:ea typeface="+mn-lt"/>
                <a:cs typeface="+mn-lt"/>
                <a:hlinkClick r:id="rId3"/>
              </a:rPr>
              <a:t>https://ww2.energy.ca.gov/sitingcases/greatoakssouth/</a:t>
            </a:r>
          </a:p>
          <a:p>
            <a:pPr marL="0" indent="0">
              <a:buNone/>
            </a:pPr>
            <a:r>
              <a:rPr lang="en-US" b="1"/>
              <a:t>Step 2</a:t>
            </a:r>
            <a:r>
              <a:rPr lang="en-US"/>
              <a:t>: Enter your name, email address and click send</a:t>
            </a:r>
          </a:p>
          <a:p>
            <a:pPr marL="0" indent="0">
              <a:buNone/>
            </a:pPr>
            <a:r>
              <a:rPr lang="en-US" b="1"/>
              <a:t>Step 3: </a:t>
            </a:r>
            <a:r>
              <a:rPr lang="en-US"/>
              <a:t>Open "confirmation" email; click on link </a:t>
            </a:r>
          </a:p>
          <a:p>
            <a:pPr marL="0" indent="0">
              <a:buNone/>
            </a:pPr>
            <a:r>
              <a:rPr lang="en-US"/>
              <a:t>            to complete subscription</a:t>
            </a:r>
          </a:p>
          <a:p>
            <a:pPr marL="0" indent="0">
              <a:buNone/>
            </a:pPr>
            <a:r>
              <a:rPr lang="en-US" b="1"/>
              <a:t>Step 4: </a:t>
            </a:r>
            <a:r>
              <a:rPr lang="en-US"/>
              <a:t>Look out for email verifying subscription accepted</a:t>
            </a:r>
          </a:p>
          <a:p>
            <a:pPr marL="0" indent="0">
              <a:buNone/>
            </a:pPr>
            <a:endParaRPr lang="en-US"/>
          </a:p>
          <a:p>
            <a:pPr marL="0" indent="0">
              <a:buNone/>
            </a:pPr>
            <a:endParaRPr lang="en-US" b="1"/>
          </a:p>
          <a:p>
            <a:pPr marL="0" indent="0">
              <a:buNone/>
            </a:pPr>
            <a:r>
              <a:rPr lang="en-US" b="1"/>
              <a:t>Once accepted, you'll receive email proceeding notifications and materials.</a:t>
            </a:r>
            <a:endParaRPr lang="en-US"/>
          </a:p>
          <a:p>
            <a:pPr marL="0" indent="0">
              <a:buNone/>
            </a:pPr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A7762B-72D6-4B44-A642-2D1C7C190497}"/>
              </a:ext>
            </a:extLst>
          </p:cNvPr>
          <p:cNvSpPr txBox="1"/>
          <p:nvPr/>
        </p:nvSpPr>
        <p:spPr>
          <a:xfrm>
            <a:off x="9333271" y="484238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pic>
        <p:nvPicPr>
          <p:cNvPr id="6" name="Picture 6">
            <a:extLst>
              <a:ext uri="{FF2B5EF4-FFF2-40B4-BE49-F238E27FC236}">
                <a16:creationId xmlns:a16="http://schemas.microsoft.com/office/drawing/2014/main" id="{A8072DEF-570B-4D86-AE70-58A4ACC0B5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38678" y="202370"/>
            <a:ext cx="2560320" cy="4508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48074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8EE64A-7601-3542-82A9-1E8ADA896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0064" y="1"/>
            <a:ext cx="12183373" cy="1007706"/>
          </a:xfrm>
        </p:spPr>
        <p:txBody>
          <a:bodyPr>
            <a:noAutofit/>
          </a:bodyPr>
          <a:lstStyle/>
          <a:p>
            <a:pPr algn="ctr"/>
            <a:r>
              <a:rPr lang="en-US" sz="4200" b="1"/>
              <a:t>Upcoming Significant Opportunities to Participate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356301-9F1D-2B44-8945-085F7E1D99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4" y="1481181"/>
            <a:ext cx="12168995" cy="413584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3500"/>
              <a:t>Publication of the Staff's Environmental Assessment Document</a:t>
            </a:r>
          </a:p>
          <a:p>
            <a:r>
              <a:rPr lang="en-US" sz="3500"/>
              <a:t>Pre-hearing Conference and Evidentiary Hearing </a:t>
            </a:r>
          </a:p>
          <a:p>
            <a:r>
              <a:rPr lang="en-US" sz="3500"/>
              <a:t>Committee Proposed Decision</a:t>
            </a:r>
          </a:p>
          <a:p>
            <a:r>
              <a:rPr lang="en-US" sz="3500"/>
              <a:t>Commission Decision at CEC Business Meeting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131586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1"/>
            <a:ext cx="12192000" cy="914400"/>
          </a:xfrm>
        </p:spPr>
        <p:txBody>
          <a:bodyPr/>
          <a:lstStyle/>
          <a:p>
            <a:pPr algn="ctr"/>
            <a:r>
              <a:rPr lang="en-US" b="1"/>
              <a:t>Public Advisor Contact Information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0590" y="1524006"/>
            <a:ext cx="11628120" cy="4564003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sz="3000" b="1"/>
              <a:t>Noemí O. Gallardo, Public Advisor</a:t>
            </a:r>
          </a:p>
          <a:p>
            <a:pPr marL="0" indent="0">
              <a:buNone/>
            </a:pPr>
            <a:r>
              <a:rPr lang="en-US" sz="3000">
                <a:hlinkClick r:id="rId3"/>
              </a:rPr>
              <a:t>PublicAdvisor@enegy.ca.gov</a:t>
            </a:r>
            <a:endParaRPr lang="en-US" sz="3000"/>
          </a:p>
          <a:p>
            <a:pPr marL="0" indent="0">
              <a:buNone/>
            </a:pPr>
            <a:endParaRPr lang="en-US" sz="3000"/>
          </a:p>
          <a:p>
            <a:pPr marL="0" indent="0">
              <a:buNone/>
            </a:pPr>
            <a:r>
              <a:rPr lang="en-US" sz="3000"/>
              <a:t>Office Line:  (916) 654-4489</a:t>
            </a:r>
          </a:p>
          <a:p>
            <a:pPr marL="0" indent="0">
              <a:buNone/>
            </a:pPr>
            <a:r>
              <a:rPr lang="en-US" sz="3000"/>
              <a:t>Toll Free in CA:  (916) 822-6228</a:t>
            </a:r>
          </a:p>
          <a:p>
            <a:pPr marL="0" indent="0">
              <a:buNone/>
            </a:pPr>
            <a:r>
              <a:rPr lang="en-US" sz="3000"/>
              <a:t>Fax:  (916) 654-4493</a:t>
            </a:r>
          </a:p>
          <a:p>
            <a:pPr marL="0" indent="0">
              <a:buNone/>
            </a:pPr>
            <a:endParaRPr lang="en-US" sz="3000"/>
          </a:p>
          <a:p>
            <a:pPr marL="0" indent="0">
              <a:buNone/>
            </a:pPr>
            <a:r>
              <a:rPr lang="en-US">
                <a:hlinkClick r:id="rId4"/>
              </a:rPr>
              <a:t>https://www.energy.ca.gov/about/divisions-and-offices/office-public-advisor </a:t>
            </a:r>
            <a:r>
              <a:rPr lang="en-US"/>
              <a:t>OR </a:t>
            </a:r>
            <a:r>
              <a:rPr lang="en-US">
                <a:hlinkClick r:id="rId5"/>
              </a:rPr>
              <a:t>www.energy.ca.gov</a:t>
            </a:r>
            <a:endParaRPr lang="en-US"/>
          </a:p>
          <a:p>
            <a:pPr marL="0" indent="0">
              <a:buNone/>
            </a:pPr>
            <a:endParaRPr lang="en-US" sz="3000"/>
          </a:p>
          <a:p>
            <a:pPr marL="0" indent="0">
              <a:buNone/>
            </a:pPr>
            <a:r>
              <a:rPr lang="en-US" sz="3000"/>
              <a:t>California Energy Commission</a:t>
            </a:r>
          </a:p>
          <a:p>
            <a:pPr marL="0" indent="0">
              <a:buNone/>
            </a:pPr>
            <a:r>
              <a:rPr lang="en-US" sz="3000"/>
              <a:t>1516 Ninth Street, MS-10</a:t>
            </a:r>
          </a:p>
          <a:p>
            <a:pPr marL="0" indent="0">
              <a:buNone/>
            </a:pPr>
            <a:r>
              <a:rPr lang="en-US" sz="3000"/>
              <a:t>Sacramento, CA  95814-2950</a:t>
            </a:r>
          </a:p>
        </p:txBody>
      </p:sp>
    </p:spTree>
    <p:extLst>
      <p:ext uri="{BB962C8B-B14F-4D97-AF65-F5344CB8AC3E}">
        <p14:creationId xmlns:p14="http://schemas.microsoft.com/office/powerpoint/2010/main" val="170334673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blic Advisor Presentation for Mission College Data Center Hearing" id="{5F12004B-A0B4-BA4B-B752-8B2C4A3E905E}" vid="{FF95D885-D93B-DF44-B847-4036987F83B1}"/>
    </a:ext>
  </a:extLst>
</a:theme>
</file>

<file path=ppt/theme/theme2.xml><?xml version="1.0" encoding="utf-8"?>
<a:theme xmlns:a="http://schemas.openxmlformats.org/drawingml/2006/main" name="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blic Advisor Presentation for Mission College Data Center Hearing" id="{5F12004B-A0B4-BA4B-B752-8B2C4A3E905E}" vid="{E0B27E3C-E3F4-D248-9EC3-3BDDCC8463C8}"/>
    </a:ext>
  </a:extLst>
</a:theme>
</file>

<file path=ppt/theme/theme3.xml><?xml version="1.0" encoding="utf-8"?>
<a:theme xmlns:a="http://schemas.openxmlformats.org/drawingml/2006/main" name="Conten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blic Advisor Presentation for Mission College Data Center Hearing" id="{5F12004B-A0B4-BA4B-B752-8B2C4A3E905E}" vid="{B74298E1-2931-B84D-82BD-3978191FCBED}"/>
    </a:ext>
  </a:extLst>
</a:theme>
</file>

<file path=ppt/theme/theme4.xml><?xml version="1.0" encoding="utf-8"?>
<a:theme xmlns:a="http://schemas.openxmlformats.org/drawingml/2006/main" name="Blank: Black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blic Advisor Presentation for Mission College Data Center Hearing" id="{5F12004B-A0B4-BA4B-B752-8B2C4A3E905E}" vid="{E098878D-B113-274E-8C34-16D25C7A4280}"/>
    </a:ext>
  </a:extLst>
</a:theme>
</file>

<file path=ppt/theme/theme5.xml><?xml version="1.0" encoding="utf-8"?>
<a:theme xmlns:a="http://schemas.openxmlformats.org/drawingml/2006/main" name="Blank: Whit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w Cen MT">
      <a:maj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ublic Advisor Presentation for Mission College Data Center Hearing" id="{5F12004B-A0B4-BA4B-B752-8B2C4A3E905E}" vid="{DF5F4698-E635-7D4F-B5DF-5999EC27BE49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1DC9A153AAEEE45BACE06E01F8272AC" ma:contentTypeVersion="9" ma:contentTypeDescription="Create a new document." ma:contentTypeScope="" ma:versionID="ad7d02f85f78e28efae88eadb0bcb1be">
  <xsd:schema xmlns:xsd="http://www.w3.org/2001/XMLSchema" xmlns:xs="http://www.w3.org/2001/XMLSchema" xmlns:p="http://schemas.microsoft.com/office/2006/metadata/properties" xmlns:ns2="785685f2-c2e1-4352-89aa-3faca8eaba52" xmlns:ns3="5067c814-4b34-462c-a21d-c185ff6548d2" targetNamespace="http://schemas.microsoft.com/office/2006/metadata/properties" ma:root="true" ma:fieldsID="09169289c3b7dd980a8a1dd1d09ce996" ns2:_="" ns3:_="">
    <xsd:import namespace="785685f2-c2e1-4352-89aa-3faca8eaba52"/>
    <xsd:import namespace="5067c814-4b34-462c-a21d-c185ff6548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85685f2-c2e1-4352-89aa-3faca8eaba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067c814-4b34-462c-a21d-c185ff6548d2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5067c814-4b34-462c-a21d-c185ff6548d2">
      <UserInfo>
        <DisplayName>Avalos, Rosemary@Energy</DisplayName>
        <AccountId>18</AccountId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735F26F1-5F56-4621-844D-495233A26F66}">
  <ds:schemaRefs>
    <ds:schemaRef ds:uri="5067c814-4b34-462c-a21d-c185ff6548d2"/>
    <ds:schemaRef ds:uri="785685f2-c2e1-4352-89aa-3faca8eaba52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0CBE712C-AA5D-4482-92CD-A2117B2752F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757FD81-135D-4050-B655-8F4106CFFCB0}">
  <ds:schemaRefs>
    <ds:schemaRef ds:uri="http://purl.org/dc/terms/"/>
    <ds:schemaRef ds:uri="785685f2-c2e1-4352-89aa-3faca8eaba52"/>
    <ds:schemaRef ds:uri="http://schemas.microsoft.com/office/2006/documentManagement/types"/>
    <ds:schemaRef ds:uri="http://www.w3.org/XML/1998/namespace"/>
    <ds:schemaRef ds:uri="http://schemas.microsoft.com/office/infopath/2007/PartnerControls"/>
    <ds:schemaRef ds:uri="http://purl.org/dc/elements/1.1/"/>
    <ds:schemaRef ds:uri="http://purl.org/dc/dcmitype/"/>
    <ds:schemaRef ds:uri="http://schemas.openxmlformats.org/package/2006/metadata/core-properties"/>
    <ds:schemaRef ds:uri="5067c814-4b34-462c-a21d-c185ff6548d2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Title 2</Template>
  <TotalTime>0</TotalTime>
  <Words>611</Words>
  <Application>Microsoft Office PowerPoint</Application>
  <PresentationFormat>Widescreen</PresentationFormat>
  <Paragraphs>87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10</vt:i4>
      </vt:variant>
    </vt:vector>
  </HeadingPairs>
  <TitlesOfParts>
    <vt:vector size="20" baseType="lpstr">
      <vt:lpstr>Arial</vt:lpstr>
      <vt:lpstr>Calibri</vt:lpstr>
      <vt:lpstr>Courier New</vt:lpstr>
      <vt:lpstr>Tw Cen MT</vt:lpstr>
      <vt:lpstr>Tw Cen MT</vt:lpstr>
      <vt:lpstr>Title 2</vt:lpstr>
      <vt:lpstr>Title 3</vt:lpstr>
      <vt:lpstr>Content</vt:lpstr>
      <vt:lpstr>Blank: Black</vt:lpstr>
      <vt:lpstr>Blank: White</vt:lpstr>
      <vt:lpstr> California Energy Commission   Public Advisor’s Office   Small Power Plant Exemption   Committee Conference:  Great Oaks South Data Center 7/13/2020</vt:lpstr>
      <vt:lpstr>About CEC’s Public Advisor</vt:lpstr>
      <vt:lpstr>PAO is a Bridge between CEC and Public</vt:lpstr>
      <vt:lpstr>Outreach Conducted for Great Oaks South SPPE</vt:lpstr>
      <vt:lpstr>“Informal” Participation</vt:lpstr>
      <vt:lpstr>“Formal” Participation</vt:lpstr>
      <vt:lpstr>Project Info </vt:lpstr>
      <vt:lpstr>List Serve Signup Process</vt:lpstr>
      <vt:lpstr>Upcoming Significant Opportunities to Participate</vt:lpstr>
      <vt:lpstr>Public Advisor Contact Information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California Energy Commission  Public Advisor’s Office  Small Power Plant Exemption Status Conference: Mission College Data Center 3/4/20</dc:title>
  <dc:creator>Avalos, Rosemary@Energy</dc:creator>
  <cp:lastModifiedBy>Paul, Patricia@Energy</cp:lastModifiedBy>
  <cp:revision>287</cp:revision>
  <cp:lastPrinted>2020-03-04T16:55:18Z</cp:lastPrinted>
  <dcterms:created xsi:type="dcterms:W3CDTF">2020-03-30T21:19:56Z</dcterms:created>
  <dcterms:modified xsi:type="dcterms:W3CDTF">2020-07-14T15:14:36Z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0x01010061DC9A153AAEEE45BACE06E01F8272AC</vt:lpwstr>
  </property>
</Properties>
</file>