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728" r:id="rId2"/>
    <p:sldId id="723" r:id="rId3"/>
    <p:sldId id="726" r:id="rId4"/>
    <p:sldId id="724" r:id="rId5"/>
    <p:sldId id="725" r:id="rId6"/>
    <p:sldId id="727" r:id="rId7"/>
    <p:sldId id="705" r:id="rId8"/>
  </p:sldIdLst>
  <p:sldSz cx="12192000" cy="6858000"/>
  <p:notesSz cx="6953250" cy="119824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2849">
          <p15:clr>
            <a:srgbClr val="A4A3A4"/>
          </p15:clr>
        </p15:guide>
        <p15:guide id="4" orient="horz" pos="335">
          <p15:clr>
            <a:srgbClr val="A4A3A4"/>
          </p15:clr>
        </p15:guide>
        <p15:guide id="5" orient="horz" pos="653">
          <p15:clr>
            <a:srgbClr val="A4A3A4"/>
          </p15:clr>
        </p15:guide>
        <p15:guide id="6" orient="horz" pos="844">
          <p15:clr>
            <a:srgbClr val="A4A3A4"/>
          </p15:clr>
        </p15:guide>
        <p15:guide id="7" orient="horz" pos="527">
          <p15:clr>
            <a:srgbClr val="A4A3A4"/>
          </p15:clr>
        </p15:guide>
        <p15:guide id="8" orient="horz" pos="1043">
          <p15:clr>
            <a:srgbClr val="A4A3A4"/>
          </p15:clr>
        </p15:guide>
        <p15:guide id="9" orient="horz" pos="1175">
          <p15:clr>
            <a:srgbClr val="A4A3A4"/>
          </p15:clr>
        </p15:guide>
        <p15:guide id="10" pos="4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70C0"/>
    <a:srgbClr val="455560"/>
    <a:srgbClr val="84A1B7"/>
    <a:srgbClr val="75B66A"/>
    <a:srgbClr val="000000"/>
    <a:srgbClr val="7F7F7F"/>
    <a:srgbClr val="404040"/>
    <a:srgbClr val="4F9F43"/>
    <a:srgbClr val="2F7F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22" autoAdjust="0"/>
    <p:restoredTop sz="86385" autoAdjust="0"/>
  </p:normalViewPr>
  <p:slideViewPr>
    <p:cSldViewPr snapToGrid="0">
      <p:cViewPr varScale="1">
        <p:scale>
          <a:sx n="98" d="100"/>
          <a:sy n="98" d="100"/>
        </p:scale>
        <p:origin x="1362" y="90"/>
      </p:cViewPr>
      <p:guideLst>
        <p:guide orient="horz" pos="2160"/>
        <p:guide pos="3864"/>
        <p:guide orient="horz" pos="2849"/>
        <p:guide orient="horz" pos="335"/>
        <p:guide orient="horz" pos="653"/>
        <p:guide orient="horz" pos="844"/>
        <p:guide orient="horz" pos="527"/>
        <p:guide orient="horz" pos="1043"/>
        <p:guide orient="horz" pos="1175"/>
        <p:guide pos="45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598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8588" y="0"/>
            <a:ext cx="3013075" cy="598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8631A9-600C-A94F-9B4F-35861ABB69EF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1380788"/>
            <a:ext cx="3013075" cy="600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8588" y="11380788"/>
            <a:ext cx="3013075" cy="600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BBFD2C-FF06-EA49-AADE-E24A0BA4B3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43512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13075" cy="601203"/>
          </a:xfrm>
          <a:prstGeom prst="rect">
            <a:avLst/>
          </a:prstGeom>
        </p:spPr>
        <p:txBody>
          <a:bodyPr vert="horz" lIns="92527" tIns="46263" rIns="92527" bIns="46263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8568" y="2"/>
            <a:ext cx="3013075" cy="601203"/>
          </a:xfrm>
          <a:prstGeom prst="rect">
            <a:avLst/>
          </a:prstGeom>
        </p:spPr>
        <p:txBody>
          <a:bodyPr vert="horz" lIns="92527" tIns="46263" rIns="92527" bIns="46263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42044636-12AE-4CC0-9C0E-4AD0E918E3E7}" type="datetimeFigureOut">
              <a:rPr lang="en-US" smtClean="0"/>
              <a:pPr/>
              <a:t>1/22/2021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117475" y="1497013"/>
            <a:ext cx="7188200" cy="4044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7" tIns="46263" rIns="92527" bIns="46263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325" y="5766556"/>
            <a:ext cx="5562600" cy="4718090"/>
          </a:xfrm>
          <a:prstGeom prst="rect">
            <a:avLst/>
          </a:prstGeom>
        </p:spPr>
        <p:txBody>
          <a:bodyPr vert="horz" lIns="92527" tIns="46263" rIns="92527" bIns="46263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11381248"/>
            <a:ext cx="3013075" cy="601202"/>
          </a:xfrm>
          <a:prstGeom prst="rect">
            <a:avLst/>
          </a:prstGeom>
        </p:spPr>
        <p:txBody>
          <a:bodyPr vert="horz" lIns="92527" tIns="46263" rIns="92527" bIns="46263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8568" y="11381248"/>
            <a:ext cx="3013075" cy="601202"/>
          </a:xfrm>
          <a:prstGeom prst="rect">
            <a:avLst/>
          </a:prstGeom>
        </p:spPr>
        <p:txBody>
          <a:bodyPr vert="horz" lIns="92527" tIns="46263" rIns="92527" bIns="46263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07A57C7D-8F0C-43BB-9595-8B915C43F52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2741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A57C7D-8F0C-43BB-9595-8B915C43F52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623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A57C7D-8F0C-43BB-9595-8B915C43F52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6318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3188" y="111125"/>
            <a:ext cx="6529387" cy="3673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C3A632B-FBDE-46D4-BF6F-6D14421E634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942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A57C7D-8F0C-43BB-9595-8B915C43F52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379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A57C7D-8F0C-43BB-9595-8B915C43F52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73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.xml"/><Relationship Id="rId7" Type="http://schemas.openxmlformats.org/officeDocument/2006/relationships/tags" Target="../tags/tag6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10" Type="http://schemas.openxmlformats.org/officeDocument/2006/relationships/image" Target="../media/image5.emf"/><Relationship Id="rId4" Type="http://schemas.openxmlformats.org/officeDocument/2006/relationships/tags" Target="../tags/tag3.xml"/><Relationship Id="rId9" Type="http://schemas.openxmlformats.org/officeDocument/2006/relationships/oleObject" Target="../embeddings/oleObject1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523C2-83BD-4688-B29C-89AC08FA910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2599" y="2465888"/>
            <a:ext cx="3937002" cy="1504977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algn="l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A1F085-3E11-4CCA-9B7E-E19BC7D206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599" y="4304770"/>
            <a:ext cx="3886201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C59DA9-D662-4639-BE57-05C5ECF8F1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82600" y="778933"/>
            <a:ext cx="2851741" cy="45729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3149600" y="6485467"/>
            <a:ext cx="12192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SzPct val="100000"/>
            </a:pPr>
            <a:r>
              <a:rPr lang="en-US" sz="900" kern="1200" dirty="0">
                <a:solidFill>
                  <a:srgbClr val="A6A6A6"/>
                </a:solidFill>
                <a:latin typeface="+mn-lt"/>
                <a:ea typeface="+mn-ea"/>
                <a:cs typeface="+mn-cs"/>
              </a:rPr>
              <a:t>Subject to NDA</a:t>
            </a:r>
            <a:endParaRPr lang="en-US" sz="900" dirty="0">
              <a:solidFill>
                <a:srgbClr val="A6A6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032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entered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A02CB-F983-466E-AA57-D97FC7301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8626"/>
            <a:ext cx="10515600" cy="4575175"/>
          </a:xfrm>
          <a:prstGeom prst="rect">
            <a:avLst/>
          </a:prstGeom>
        </p:spPr>
        <p:txBody>
          <a:bodyPr/>
          <a:lstStyle>
            <a:lvl1pPr marL="0" indent="0">
              <a:buSzPct val="100000"/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94507"/>
            <a:ext cx="10820400" cy="102102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43017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94507"/>
            <a:ext cx="10820400" cy="45140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78455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2116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Logo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84000"/>
            </a:schemeClr>
          </a:solidFill>
          <a:ln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7" name="Picture 16" descr="Bloom_White_Green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132" y="3103034"/>
            <a:ext cx="3902431" cy="63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89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6" hidden="1">
            <a:extLst>
              <a:ext uri="{FF2B5EF4-FFF2-40B4-BE49-F238E27FC236}">
                <a16:creationId xmlns:a16="http://schemas.microsoft.com/office/drawing/2014/main" id="{D8EFF8A2-0FB9-4B25-8B8D-49235327498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name="think-cell Slide" r:id="rId9" imgW="413" imgH="416" progId="TCLayout.ActiveDocument.1">
                  <p:embed/>
                </p:oleObj>
              </mc:Choice>
              <mc:Fallback>
                <p:oleObj name="think-cell Slide" r:id="rId9" imgW="413" imgH="416" progId="TCLayout.ActiveDocument.1">
                  <p:embed/>
                  <p:pic>
                    <p:nvPicPr>
                      <p:cNvPr id="3" name="Object 6" hidden="1">
                        <a:extLst>
                          <a:ext uri="{FF2B5EF4-FFF2-40B4-BE49-F238E27FC236}">
                            <a16:creationId xmlns:a16="http://schemas.microsoft.com/office/drawing/2014/main" id="{D8EFF8A2-0FB9-4B25-8B8D-4923532749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" hidden="1">
            <a:extLst>
              <a:ext uri="{FF2B5EF4-FFF2-40B4-BE49-F238E27FC236}">
                <a16:creationId xmlns:a16="http://schemas.microsoft.com/office/drawing/2014/main" id="{FCC3A0E6-E630-4C26-B008-93BA0B5B1109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>
              <a:spcBef>
                <a:spcPts val="300"/>
              </a:spcBef>
              <a:spcAft>
                <a:spcPts val="300"/>
              </a:spcAft>
            </a:pPr>
            <a:endParaRPr lang="en-US" sz="2500" b="0" i="0" baseline="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5" name="2. Slide Title">
            <a:extLst>
              <a:ext uri="{FF2B5EF4-FFF2-40B4-BE49-F238E27FC236}">
                <a16:creationId xmlns:a16="http://schemas.microsoft.com/office/drawing/2014/main" id="{699FD2C4-82B5-475E-9235-DB128978B618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54736" y="172212"/>
            <a:ext cx="9107424" cy="384721"/>
          </a:xfrm>
        </p:spPr>
        <p:txBody>
          <a:bodyPr vert="horz" wrap="square" lIns="0" tIns="0" rIns="0" bIns="0" rtlCol="0" anchor="t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3. Subtitle">
            <a:extLst>
              <a:ext uri="{FF2B5EF4-FFF2-40B4-BE49-F238E27FC236}">
                <a16:creationId xmlns:a16="http://schemas.microsoft.com/office/drawing/2014/main" id="{D4D36123-678D-4B6C-A648-186F85BE34AE}"/>
              </a:ext>
            </a:extLst>
          </p:cNvPr>
          <p:cNvSpPr>
            <a:spLocks noGrp="1"/>
          </p:cNvSpPr>
          <p:nvPr>
            <p:ph type="subTitle" idx="1"/>
            <p:custDataLst>
              <p:tags r:id="rId5"/>
            </p:custDataLst>
          </p:nvPr>
        </p:nvSpPr>
        <p:spPr>
          <a:xfrm>
            <a:off x="554736" y="579925"/>
            <a:ext cx="9107424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lang="en-US" sz="1800" b="0" dirty="0"/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5. Source" hidden="1">
            <a:extLst>
              <a:ext uri="{FF2B5EF4-FFF2-40B4-BE49-F238E27FC236}">
                <a16:creationId xmlns:a16="http://schemas.microsoft.com/office/drawing/2014/main" id="{9238B1D6-2095-4826-AA45-9A4E6F7D1A16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54735" y="6336194"/>
            <a:ext cx="7277861" cy="12311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b" anchorCtr="0">
            <a:sp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sz="80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lvl="0"/>
            <a:r>
              <a:rPr lang="en-US" dirty="0"/>
              <a:t>Source: …</a:t>
            </a:r>
          </a:p>
        </p:txBody>
      </p:sp>
      <p:sp>
        <p:nvSpPr>
          <p:cNvPr id="11" name="1. On-page tracker">
            <a:extLst>
              <a:ext uri="{FF2B5EF4-FFF2-40B4-BE49-F238E27FC236}">
                <a16:creationId xmlns:a16="http://schemas.microsoft.com/office/drawing/2014/main" id="{C30AC055-11D5-4540-94E4-C3B7BE6EFD7D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7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ln w="6350">
            <a:noFill/>
            <a:miter lim="800000"/>
          </a:ln>
        </p:spPr>
        <p:txBody>
          <a:bodyPr vert="horz" wrap="square" lIns="0" tIns="0" rIns="0" bIns="0" rtlCol="0">
            <a:spAutoFit/>
          </a:bodyPr>
          <a:lstStyle>
            <a:lvl1pPr>
              <a:defRPr lang="en-US" sz="800" b="0" dirty="0">
                <a:cs typeface="+mn-cs"/>
              </a:defRPr>
            </a:lvl1pPr>
          </a:lstStyle>
          <a:p>
            <a:pPr lvl="0">
              <a:buNone/>
            </a:pPr>
            <a:r>
              <a:rPr lang="en-US" dirty="0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80443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65D48B5-1A28-4A71-8D47-AFEA6539F6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5025" y="1710266"/>
            <a:ext cx="10521950" cy="408093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C6CAFDF2-5A0D-43CD-A954-6C0D9BDBA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94507"/>
            <a:ext cx="10820400" cy="45140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0FCF2BB5-DD07-46F5-93CF-661CC647E18B}"/>
              </a:ext>
            </a:extLst>
          </p:cNvPr>
          <p:cNvSpPr txBox="1">
            <a:spLocks/>
          </p:cNvSpPr>
          <p:nvPr userDrawn="1"/>
        </p:nvSpPr>
        <p:spPr>
          <a:xfrm>
            <a:off x="10814049" y="6458833"/>
            <a:ext cx="930275" cy="18466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927A04-FFAB-4E77-8A60-75CB6767467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79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66" r:id="rId5"/>
    <p:sldLayoutId id="2147483687" r:id="rId6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kern="1200" cap="all" spc="1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SzPct val="100000"/>
        <a:buFontTx/>
        <a:buNone/>
        <a:tabLst>
          <a:tab pos="1600200" algn="l"/>
        </a:tabLst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em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5" Type="http://schemas.openxmlformats.org/officeDocument/2006/relationships/image" Target="../media/image12.png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emf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hotograph of Bloom Energy microgrid installation">
            <a:extLst>
              <a:ext uri="{FF2B5EF4-FFF2-40B4-BE49-F238E27FC236}">
                <a16:creationId xmlns:a16="http://schemas.microsoft.com/office/drawing/2014/main" id="{DC21057B-0535-484D-B471-5344F002FD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7C4C89F-96A3-8F4D-8EF3-B14322913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4288" y="0"/>
            <a:ext cx="12192000" cy="6858000"/>
          </a:xfrm>
          <a:prstGeom prst="rect">
            <a:avLst/>
          </a:prstGeom>
          <a:gradFill>
            <a:gsLst>
              <a:gs pos="0">
                <a:schemeClr val="tx2">
                  <a:alpha val="0"/>
                </a:schemeClr>
              </a:gs>
              <a:gs pos="81000">
                <a:schemeClr val="tx2">
                  <a:alpha val="62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64162" y="3174875"/>
            <a:ext cx="11513550" cy="3683124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en-US" sz="36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Current &amp; planned research activities to develop clean alternatives to backup diesel generation</a:t>
            </a:r>
            <a:br>
              <a:rPr lang="en-US" sz="36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br>
              <a:rPr lang="en-US" sz="36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br>
              <a:rPr lang="en-US" sz="3600" b="1" dirty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</a:br>
            <a:r>
              <a:rPr lang="en-US" sz="2000" b="1" cap="none" spc="300" dirty="0">
                <a:solidFill>
                  <a:srgbClr val="FFFFFF"/>
                </a:solidFill>
              </a:rPr>
              <a:t>SCOTT REYNOLDS</a:t>
            </a:r>
            <a:br>
              <a:rPr lang="en-US" sz="800" b="1" cap="none" spc="300" dirty="0">
                <a:solidFill>
                  <a:srgbClr val="FFFFFF"/>
                </a:solidFill>
              </a:rPr>
            </a:br>
            <a:r>
              <a:rPr lang="en-US" sz="1400" b="1" spc="300" dirty="0">
                <a:solidFill>
                  <a:srgbClr val="FFFFFF"/>
                </a:solidFill>
              </a:rPr>
              <a:t>Global Head, Structured Finance</a:t>
            </a:r>
            <a:br>
              <a:rPr lang="en-US" sz="4800" b="1" cap="none" spc="300" dirty="0">
                <a:solidFill>
                  <a:srgbClr val="FFFFFF"/>
                </a:solidFill>
              </a:rPr>
            </a:br>
            <a:endParaRPr lang="en-US" sz="4800" b="1" spc="-150" dirty="0">
              <a:solidFill>
                <a:schemeClr val="bg1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2022A3B-0B99-FD4B-8444-360AED6F83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850" y="644206"/>
            <a:ext cx="2023949" cy="327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35617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6">
            <a:extLst>
              <a:ext uri="{FF2B5EF4-FFF2-40B4-BE49-F238E27FC236}">
                <a16:creationId xmlns:a16="http://schemas.microsoft.com/office/drawing/2014/main" id="{032766B2-9198-F244-8FDC-C47D85439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94507"/>
            <a:ext cx="10820400" cy="451406"/>
          </a:xfrm>
        </p:spPr>
        <p:txBody>
          <a:bodyPr/>
          <a:lstStyle/>
          <a:p>
            <a:pPr algn="l"/>
            <a:r>
              <a:rPr lang="en-US" b="1" spc="0" dirty="0">
                <a:latin typeface="Arial Black" panose="020B0604020202020204" pitchFamily="34" charset="0"/>
                <a:cs typeface="Arial Black" panose="020B0604020202020204" pitchFamily="34" charset="0"/>
              </a:rPr>
              <a:t>BLOOM ENERGY</a:t>
            </a:r>
          </a:p>
        </p:txBody>
      </p:sp>
      <p:pic>
        <p:nvPicPr>
          <p:cNvPr id="5" name="Picture 4" descr="Photo of Walmart microgrid install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6690" y="1299537"/>
            <a:ext cx="6075310" cy="4553712"/>
          </a:xfrm>
          <a:prstGeom prst="rect">
            <a:avLst/>
          </a:prstGeom>
        </p:spPr>
      </p:pic>
      <p:pic>
        <p:nvPicPr>
          <p:cNvPr id="7" name="Picture 6" descr=" Huge microgrid installation for SK, Korea">
            <a:extLst>
              <a:ext uri="{FF2B5EF4-FFF2-40B4-BE49-F238E27FC236}">
                <a16:creationId xmlns:a16="http://schemas.microsoft.com/office/drawing/2014/main" id="{319F0DCF-F007-9E4C-9231-372F8F2A69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071"/>
          <a:stretch/>
        </p:blipFill>
        <p:spPr>
          <a:xfrm>
            <a:off x="0" y="1299537"/>
            <a:ext cx="6116689" cy="457166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B47BBEA-AD98-944B-9CD3-ACAA27FB2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299537"/>
            <a:ext cx="12192000" cy="4575621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41244" y="1830044"/>
            <a:ext cx="9157063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kumimoji="0" lang="en-US" sz="2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Proven at Scale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b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500 MW Deployed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kumimoji="0" lang="en-US" sz="2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US" sz="2300" b="1" dirty="0">
                <a:solidFill>
                  <a:srgbClr val="FFFFFF"/>
                </a:solidFill>
                <a:latin typeface="Arial"/>
              </a:rPr>
              <a:t>~500 sites operating in California</a:t>
            </a:r>
            <a:endParaRPr kumimoji="0" lang="en-US" sz="2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US" sz="2300" b="1" noProof="0" dirty="0">
              <a:solidFill>
                <a:srgbClr val="FFFFFF"/>
              </a:solidFill>
              <a:latin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sz="2300" b="1" i="0" u="none" strike="noStrike" kern="1200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100+</a:t>
            </a:r>
            <a:r>
              <a:rPr kumimoji="0" lang="en-US" sz="2300" b="1" i="0" u="none" strike="noStrike" kern="1200" cap="none" spc="0" normalizeH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Operating Microgrids, Thousands of Outages </a:t>
            </a:r>
            <a:r>
              <a:rPr lang="en-US" sz="2300" b="1" dirty="0">
                <a:solidFill>
                  <a:srgbClr val="FFFFFF"/>
                </a:solidFill>
                <a:latin typeface="Arial"/>
              </a:rPr>
              <a:t>A</a:t>
            </a:r>
            <a:r>
              <a:rPr kumimoji="0" lang="en-US" sz="2300" b="1" i="0" u="none" strike="noStrike" kern="1200" cap="none" spc="0" normalizeH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voided</a:t>
            </a:r>
            <a:endParaRPr kumimoji="0" lang="en-US" sz="2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kumimoji="0" lang="en-US" sz="2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Fuel Flexible and Future Proof Design</a:t>
            </a:r>
          </a:p>
        </p:txBody>
      </p:sp>
      <p:cxnSp>
        <p:nvCxnSpPr>
          <p:cNvPr id="6" name="Straight Connector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6095457" y="2162120"/>
            <a:ext cx="0" cy="21751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15479C99-7BB3-6349-9C23-1D380AEC2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5946" y="478142"/>
            <a:ext cx="588508" cy="42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61807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6"/>
          <p:cNvSpPr txBox="1">
            <a:spLocks noGrp="1"/>
          </p:cNvSpPr>
          <p:nvPr>
            <p:ph type="title" idx="4294967295"/>
          </p:nvPr>
        </p:nvSpPr>
        <p:spPr>
          <a:xfrm>
            <a:off x="0" y="504355"/>
            <a:ext cx="12191999" cy="88639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200" kern="1200" cap="all" spc="100" dirty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all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Black" panose="020B0604020202020204" pitchFamily="34" charset="0"/>
                <a:ea typeface="+mj-ea"/>
                <a:cs typeface="Arial Black" panose="020B0604020202020204" pitchFamily="34" charset="0"/>
              </a:rPr>
              <a:t>Hydrogen will be needed to decarbonize power</a:t>
            </a:r>
          </a:p>
        </p:txBody>
      </p:sp>
      <p:pic>
        <p:nvPicPr>
          <p:cNvPr id="7" name="Picture 6" descr="The graph presents estimates of hydrogen demand (as a percent of electricity production) relative to variable renewable energy (as a percent of electricity demand) for meeting European power needs."/>
          <p:cNvPicPr>
            <a:picLocks noChangeAspect="1"/>
          </p:cNvPicPr>
          <p:nvPr/>
        </p:nvPicPr>
        <p:blipFill rotWithShape="1">
          <a:blip r:embed="rId2"/>
          <a:srcRect l="40110" r="1366" b="12012"/>
          <a:stretch/>
        </p:blipFill>
        <p:spPr>
          <a:xfrm>
            <a:off x="2316479" y="1390753"/>
            <a:ext cx="7471728" cy="455720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7827" y="6070082"/>
            <a:ext cx="9836346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SzPct val="100000"/>
            </a:pPr>
            <a:r>
              <a:rPr lang="en-US" sz="1700" b="1" dirty="0">
                <a:solidFill>
                  <a:schemeClr val="bg2"/>
                </a:solidFill>
              </a:rPr>
              <a:t>The Hydrogen Council projects that hydrogen could be ~18% of final energy demand by 2050</a:t>
            </a:r>
          </a:p>
        </p:txBody>
      </p:sp>
    </p:spTree>
    <p:extLst>
      <p:ext uri="{BB962C8B-B14F-4D97-AF65-F5344CB8AC3E}">
        <p14:creationId xmlns:p14="http://schemas.microsoft.com/office/powerpoint/2010/main" val="362813185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26"/>
          <p:cNvSpPr txBox="1">
            <a:spLocks noGrp="1"/>
          </p:cNvSpPr>
          <p:nvPr>
            <p:ph type="title" idx="4294967295"/>
          </p:nvPr>
        </p:nvSpPr>
        <p:spPr>
          <a:xfrm>
            <a:off x="838200" y="447203"/>
            <a:ext cx="10515600" cy="44319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spc="1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all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Black" panose="020B0604020202020204" pitchFamily="34" charset="0"/>
                <a:ea typeface="+mj-ea"/>
                <a:cs typeface="Arial Black" panose="020B0604020202020204" pitchFamily="34" charset="0"/>
              </a:rPr>
              <a:t>SOLID OXIDE: Flexible and future proof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AADF05-A6BD-4D8B-84FF-5AFFECC89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249" y="4641555"/>
            <a:ext cx="8597023" cy="1040129"/>
          </a:xfrm>
          <a:prstGeom prst="rect">
            <a:avLst/>
          </a:prstGeom>
        </p:spPr>
      </p:pic>
      <p:pic>
        <p:nvPicPr>
          <p:cNvPr id="6" name="Picture 5" descr="the Graphic illustrates versatile fuel inputs  to the fuel cell (natural gas, biogas, hydrogen/gas blend, pure hydrogen) for conversion to electricity.  In electrolyzer mode electricity is converted to hydrogen.">
            <a:extLst>
              <a:ext uri="{FF2B5EF4-FFF2-40B4-BE49-F238E27FC236}">
                <a16:creationId xmlns:a16="http://schemas.microsoft.com/office/drawing/2014/main" id="{A0C9A33A-07BB-410D-B00B-73F2713D12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510" y="1335210"/>
            <a:ext cx="10924979" cy="3231160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7D929D63-BABD-4F9A-B495-118FF8E308A7}"/>
              </a:ext>
            </a:extLst>
          </p:cNvPr>
          <p:cNvSpPr txBox="1">
            <a:spLocks/>
          </p:cNvSpPr>
          <p:nvPr/>
        </p:nvSpPr>
        <p:spPr>
          <a:xfrm>
            <a:off x="1222743" y="5579519"/>
            <a:ext cx="1736212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lvl="0" indent="0">
              <a:lnSpc>
                <a:spcPct val="90000"/>
              </a:lnSpc>
              <a:spcBef>
                <a:spcPts val="1000"/>
              </a:spcBef>
              <a:buSzPct val="100000"/>
              <a:buFontTx/>
              <a:buNone/>
              <a:tabLst>
                <a:tab pos="1600200" algn="l"/>
              </a:tabLst>
              <a:defRPr sz="2800"/>
            </a:lvl1pPr>
            <a:lvl2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lvl="2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lvl="3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lvl="4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Same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Core Platform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20F998F-F53D-436A-9E2E-3213149E4FBD}"/>
              </a:ext>
            </a:extLst>
          </p:cNvPr>
          <p:cNvSpPr txBox="1">
            <a:spLocks/>
          </p:cNvSpPr>
          <p:nvPr/>
        </p:nvSpPr>
        <p:spPr>
          <a:xfrm>
            <a:off x="2919511" y="5579519"/>
            <a:ext cx="2369246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lvl="0" indent="0">
              <a:lnSpc>
                <a:spcPct val="90000"/>
              </a:lnSpc>
              <a:spcBef>
                <a:spcPts val="1000"/>
              </a:spcBef>
              <a:buSzPct val="100000"/>
              <a:buFontTx/>
              <a:buNone/>
              <a:tabLst>
                <a:tab pos="1600200" algn="l"/>
              </a:tabLst>
              <a:defRPr sz="2800"/>
            </a:lvl1pPr>
            <a:lvl2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lvl="2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lvl="3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lvl="4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Same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Supply Chain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20F998F-F53D-436A-9E2E-3213149E4FBD}"/>
              </a:ext>
            </a:extLst>
          </p:cNvPr>
          <p:cNvSpPr txBox="1">
            <a:spLocks/>
          </p:cNvSpPr>
          <p:nvPr/>
        </p:nvSpPr>
        <p:spPr>
          <a:xfrm>
            <a:off x="5013593" y="5577088"/>
            <a:ext cx="2369246" cy="830997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lvl="0" indent="0">
              <a:lnSpc>
                <a:spcPct val="90000"/>
              </a:lnSpc>
              <a:spcBef>
                <a:spcPts val="1000"/>
              </a:spcBef>
              <a:buSzPct val="100000"/>
              <a:buFontTx/>
              <a:buNone/>
              <a:tabLst>
                <a:tab pos="1600200" algn="l"/>
              </a:tabLst>
              <a:defRPr sz="2800"/>
            </a:lvl1pPr>
            <a:lvl2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lvl="2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lvl="3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lvl="4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Same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Manufacturing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Process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CE0EA52-2513-4416-89E3-8685BD444DA8}"/>
              </a:ext>
            </a:extLst>
          </p:cNvPr>
          <p:cNvSpPr txBox="1">
            <a:spLocks/>
          </p:cNvSpPr>
          <p:nvPr/>
        </p:nvSpPr>
        <p:spPr>
          <a:xfrm>
            <a:off x="7500966" y="5579519"/>
            <a:ext cx="1501146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lvl="0" indent="0">
              <a:lnSpc>
                <a:spcPct val="90000"/>
              </a:lnSpc>
              <a:spcBef>
                <a:spcPts val="1000"/>
              </a:spcBef>
              <a:buSzPct val="100000"/>
              <a:buFontTx/>
              <a:buNone/>
              <a:tabLst>
                <a:tab pos="1600200" algn="l"/>
              </a:tabLst>
              <a:defRPr sz="2800"/>
            </a:lvl1pPr>
            <a:lvl2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lvl="2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lvl="3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lvl="4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Same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Partners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C825F79-AC35-477E-8C16-3A3C8F163D48}"/>
              </a:ext>
            </a:extLst>
          </p:cNvPr>
          <p:cNvSpPr txBox="1">
            <a:spLocks/>
          </p:cNvSpPr>
          <p:nvPr/>
        </p:nvSpPr>
        <p:spPr>
          <a:xfrm>
            <a:off x="9204733" y="5577089"/>
            <a:ext cx="1764524" cy="830997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lvl="0" indent="0">
              <a:lnSpc>
                <a:spcPct val="90000"/>
              </a:lnSpc>
              <a:spcBef>
                <a:spcPts val="1000"/>
              </a:spcBef>
              <a:buSzPct val="100000"/>
              <a:buFontTx/>
              <a:buNone/>
              <a:tabLst>
                <a:tab pos="1600200" algn="l"/>
              </a:tabLst>
              <a:defRPr sz="2800"/>
            </a:lvl1pPr>
            <a:lvl2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lvl="2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lvl="3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lvl="4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Same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Monitoring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Infrastructure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1162334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pc="0" dirty="0">
                <a:latin typeface="Arial Black" panose="020B0604020202020204" pitchFamily="34" charset="0"/>
                <a:cs typeface="Arial Black" panose="020B0604020202020204" pitchFamily="34" charset="0"/>
              </a:rPr>
              <a:t>Case Studies</a:t>
            </a:r>
          </a:p>
        </p:txBody>
      </p:sp>
      <p:grpSp>
        <p:nvGrpSpPr>
          <p:cNvPr id="16" name="Group 15" descr="Isometric illistration of business campus with a 4 MW microgrid installation"/>
          <p:cNvGrpSpPr/>
          <p:nvPr/>
        </p:nvGrpSpPr>
        <p:grpSpPr>
          <a:xfrm>
            <a:off x="2692962" y="2223909"/>
            <a:ext cx="7954811" cy="4256280"/>
            <a:chOff x="1976846" y="2307772"/>
            <a:chExt cx="7954811" cy="4256280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976846" y="2312163"/>
              <a:ext cx="7954811" cy="4251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Rectangle 21"/>
            <p:cNvSpPr/>
            <p:nvPr/>
          </p:nvSpPr>
          <p:spPr>
            <a:xfrm>
              <a:off x="8131210" y="3654654"/>
              <a:ext cx="1740817" cy="530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3949852" y="2376219"/>
              <a:ext cx="2040282" cy="12129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113271" y="2362808"/>
              <a:ext cx="2040282" cy="10946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6826964" y="2307772"/>
              <a:ext cx="2487311" cy="11416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448625" y="3386129"/>
              <a:ext cx="504339" cy="3155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9" name="Rectangle 8"/>
            <p:cNvSpPr/>
            <p:nvPr/>
          </p:nvSpPr>
          <p:spPr>
            <a:xfrm rot="19980000">
              <a:off x="5685749" y="3489198"/>
              <a:ext cx="818355" cy="5080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10" name="Rectangle 9"/>
            <p:cNvSpPr/>
            <p:nvPr/>
          </p:nvSpPr>
          <p:spPr>
            <a:xfrm rot="20340000">
              <a:off x="5529783" y="3565686"/>
              <a:ext cx="818355" cy="1027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11" name="Rectangle 10"/>
            <p:cNvSpPr/>
            <p:nvPr/>
          </p:nvSpPr>
          <p:spPr>
            <a:xfrm rot="20340000">
              <a:off x="4658286" y="3475381"/>
              <a:ext cx="818355" cy="1027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577494" y="2967264"/>
              <a:ext cx="447809" cy="10123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5572908" y="3694495"/>
              <a:ext cx="500812" cy="118614"/>
            </a:xfrm>
            <a:prstGeom prst="line">
              <a:avLst/>
            </a:prstGeom>
            <a:ln>
              <a:solidFill>
                <a:srgbClr val="F47F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4469300" y="3351716"/>
              <a:ext cx="2074220" cy="192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8284931" y="4657967"/>
              <a:ext cx="323548" cy="460827"/>
            </a:xfrm>
            <a:prstGeom prst="line">
              <a:avLst/>
            </a:prstGeom>
            <a:ln>
              <a:solidFill>
                <a:srgbClr val="F47F6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90082" y="2910145"/>
              <a:ext cx="855619" cy="546278"/>
            </a:xfrm>
            <a:prstGeom prst="rect">
              <a:avLst/>
            </a:prstGeom>
          </p:spPr>
        </p:pic>
        <p:sp>
          <p:nvSpPr>
            <p:cNvPr id="34" name="Rectangle 33"/>
            <p:cNvSpPr/>
            <p:nvPr/>
          </p:nvSpPr>
          <p:spPr>
            <a:xfrm>
              <a:off x="8499081" y="4655312"/>
              <a:ext cx="280160" cy="1365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499081" y="5974080"/>
              <a:ext cx="815194" cy="22642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</p:grp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4657456-536F-9E44-BB17-F8F462897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454736" y="1151945"/>
            <a:ext cx="0" cy="20003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BC8EF4A8-3B26-F241-AE79-87E8877F6CA6}"/>
              </a:ext>
            </a:extLst>
          </p:cNvPr>
          <p:cNvSpPr/>
          <p:nvPr/>
        </p:nvSpPr>
        <p:spPr>
          <a:xfrm>
            <a:off x="392582" y="1081935"/>
            <a:ext cx="6096000" cy="19082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en-US" b="1" dirty="0"/>
              <a:t>Business Campus</a:t>
            </a:r>
          </a:p>
          <a:p>
            <a:pPr lvl="0">
              <a:spcAft>
                <a:spcPts val="1200"/>
              </a:spcAft>
              <a:defRPr/>
            </a:pPr>
            <a:r>
              <a:rPr lang="en-US" sz="1600" dirty="0"/>
              <a:t>4 MW of Bloom Energy, 16 MW of Solar PV and </a:t>
            </a:r>
            <a:br>
              <a:rPr lang="en-US" sz="1600" dirty="0"/>
            </a:br>
            <a:r>
              <a:rPr lang="en-US" sz="1600" dirty="0"/>
              <a:t>5 MWh of Batteries</a:t>
            </a:r>
          </a:p>
          <a:p>
            <a:pPr lvl="0">
              <a:spcAft>
                <a:spcPts val="1200"/>
              </a:spcAft>
              <a:defRPr/>
            </a:pPr>
            <a:r>
              <a:rPr lang="en-US" sz="1600" dirty="0"/>
              <a:t>A Bloom Microgrid protects a CA business campus from </a:t>
            </a:r>
            <a:r>
              <a:rPr lang="en-US" sz="1600" b="1" dirty="0"/>
              <a:t>prolonged grid outages</a:t>
            </a:r>
            <a:r>
              <a:rPr lang="en-US" sz="1600" dirty="0"/>
              <a:t> and from </a:t>
            </a:r>
            <a:r>
              <a:rPr lang="en-US" sz="1600" b="1" dirty="0"/>
              <a:t>rising risk of cyber </a:t>
            </a:r>
            <a:br>
              <a:rPr lang="en-US" sz="1600" b="1" dirty="0"/>
            </a:br>
            <a:r>
              <a:rPr lang="en-US" sz="1600" b="1" dirty="0"/>
              <a:t>attacks</a:t>
            </a:r>
            <a:r>
              <a:rPr lang="en-US" sz="1600" dirty="0"/>
              <a:t> against the grid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B21840-EF2B-F74B-88D7-5AA0D1CE171F}"/>
              </a:ext>
            </a:extLst>
          </p:cNvPr>
          <p:cNvSpPr/>
          <p:nvPr/>
        </p:nvSpPr>
        <p:spPr>
          <a:xfrm>
            <a:off x="7086704" y="1081935"/>
            <a:ext cx="4667813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  <a:defRPr/>
            </a:pPr>
            <a:r>
              <a:rPr lang="en-US" b="1" dirty="0"/>
              <a:t>Manufacturing Facility</a:t>
            </a:r>
          </a:p>
          <a:p>
            <a:pPr>
              <a:spcAft>
                <a:spcPts val="1200"/>
              </a:spcAft>
              <a:defRPr/>
            </a:pPr>
            <a:r>
              <a:rPr lang="en-US" sz="1600" dirty="0"/>
              <a:t>4.3 MW Bloom Energy and 300kW Solar</a:t>
            </a:r>
          </a:p>
          <a:p>
            <a:pPr>
              <a:spcAft>
                <a:spcPts val="1200"/>
              </a:spcAft>
              <a:defRPr/>
            </a:pPr>
            <a:r>
              <a:rPr lang="en-US" sz="1600" dirty="0"/>
              <a:t>During CA wildfire season, this Bloom microgrid </a:t>
            </a:r>
            <a:br>
              <a:rPr lang="en-US" sz="1600" dirty="0"/>
            </a:br>
            <a:r>
              <a:rPr lang="en-US" sz="1600" dirty="0"/>
              <a:t>powered a manufacturing facility through a </a:t>
            </a:r>
            <a:br>
              <a:rPr lang="en-US" sz="1600" dirty="0"/>
            </a:br>
            <a:r>
              <a:rPr lang="en-US" sz="1600" b="1" dirty="0"/>
              <a:t>5.5 day PSPS event</a:t>
            </a:r>
          </a:p>
        </p:txBody>
      </p:sp>
    </p:spTree>
    <p:extLst>
      <p:ext uri="{BB962C8B-B14F-4D97-AF65-F5344CB8AC3E}">
        <p14:creationId xmlns:p14="http://schemas.microsoft.com/office/powerpoint/2010/main" val="417031269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26"/>
          <p:cNvSpPr txBox="1">
            <a:spLocks noGrp="1"/>
          </p:cNvSpPr>
          <p:nvPr>
            <p:ph type="title" idx="4294967295"/>
          </p:nvPr>
        </p:nvSpPr>
        <p:spPr>
          <a:xfrm>
            <a:off x="126072" y="483656"/>
            <a:ext cx="11739154" cy="88639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200" kern="1200" cap="all" spc="100" dirty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all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 Black" panose="020B0604020202020204" pitchFamily="34" charset="0"/>
                <a:ea typeface="+mj-ea"/>
                <a:cs typeface="Arial Black" panose="020B0604020202020204" pitchFamily="34" charset="0"/>
              </a:rPr>
              <a:t>Path to enabling a fully decarbonized power system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75A398A-F16E-7947-A1B2-709F10E50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0249"/>
            <a:ext cx="12200821" cy="3381447"/>
          </a:xfrm>
          <a:prstGeom prst="rect">
            <a:avLst/>
          </a:prstGeom>
        </p:spPr>
      </p:pic>
      <p:pic>
        <p:nvPicPr>
          <p:cNvPr id="155" name="Picture 154" descr="Napa Valley Kaiser install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91025" y="1891766"/>
            <a:ext cx="3844173" cy="401433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D54E88A-F92D-5A4E-8BC2-D48753EA3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987676" y="1891766"/>
            <a:ext cx="3864927" cy="4007570"/>
          </a:xfrm>
          <a:prstGeom prst="rect">
            <a:avLst/>
          </a:prstGeom>
          <a:solidFill>
            <a:schemeClr val="tx2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C7ABA2A-50A6-7B46-B983-BB44F0642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554379" y="1510525"/>
            <a:ext cx="731520" cy="731519"/>
            <a:chOff x="5673616" y="868138"/>
            <a:chExt cx="731520" cy="73151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CAF69B21-899E-DC4E-B22F-083534BE83A7}"/>
                </a:ext>
              </a:extLst>
            </p:cNvPr>
            <p:cNvSpPr/>
            <p:nvPr/>
          </p:nvSpPr>
          <p:spPr>
            <a:xfrm>
              <a:off x="5673616" y="868138"/>
              <a:ext cx="731520" cy="73151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75B6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5152" y="986274"/>
              <a:ext cx="465866" cy="503936"/>
            </a:xfrm>
            <a:prstGeom prst="rect">
              <a:avLst/>
            </a:prstGeom>
          </p:spPr>
        </p:pic>
      </p:grpSp>
      <p:sp>
        <p:nvSpPr>
          <p:cNvPr id="56" name="Content Placeholder 1">
            <a:extLst>
              <a:ext uri="{FF2B5EF4-FFF2-40B4-BE49-F238E27FC236}">
                <a16:creationId xmlns:a16="http://schemas.microsoft.com/office/drawing/2014/main" id="{270BC8B3-9CB0-BA46-9547-DBCF1D393EBE}"/>
              </a:ext>
            </a:extLst>
          </p:cNvPr>
          <p:cNvSpPr txBox="1">
            <a:spLocks/>
          </p:cNvSpPr>
          <p:nvPr/>
        </p:nvSpPr>
        <p:spPr>
          <a:xfrm>
            <a:off x="2103310" y="2464204"/>
            <a:ext cx="3547227" cy="40031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00000"/>
              <a:buFontTx/>
              <a:buNone/>
              <a:tabLst>
                <a:tab pos="1600200" algn="l"/>
              </a:tabLs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2870" algn="ctr">
              <a:spcAft>
                <a:spcPts val="600"/>
              </a:spcAft>
              <a:buClr>
                <a:schemeClr val="bg2"/>
              </a:buClr>
            </a:pPr>
            <a:r>
              <a:rPr lang="en-US" sz="2400" b="1" dirty="0">
                <a:solidFill>
                  <a:schemeClr val="bg1"/>
                </a:solidFill>
              </a:rPr>
              <a:t>Future Potential</a:t>
            </a:r>
          </a:p>
          <a:p>
            <a:pPr algn="ctr">
              <a:spcAft>
                <a:spcPts val="1800"/>
              </a:spcAft>
            </a:pPr>
            <a:endParaRPr lang="en-US" sz="1600" dirty="0">
              <a:solidFill>
                <a:schemeClr val="bg1"/>
              </a:solidFill>
            </a:endParaRPr>
          </a:p>
          <a:p>
            <a:pPr algn="ctr">
              <a:spcAft>
                <a:spcPts val="1800"/>
              </a:spcAft>
            </a:pPr>
            <a:r>
              <a:rPr lang="en-US" sz="1600" dirty="0">
                <a:solidFill>
                  <a:schemeClr val="bg1"/>
                </a:solidFill>
              </a:rPr>
              <a:t>650 GWh of energy storage potential in gas grid at 5% hydrogen</a:t>
            </a:r>
          </a:p>
          <a:p>
            <a:pPr algn="ctr">
              <a:spcAft>
                <a:spcPts val="1800"/>
              </a:spcAft>
            </a:pPr>
            <a:r>
              <a:rPr lang="en-US" sz="1600" dirty="0">
                <a:solidFill>
                  <a:schemeClr val="bg1"/>
                </a:solidFill>
              </a:rPr>
              <a:t>Turns grid into $130 billion battery asset (at DOE’s future battery costs)</a:t>
            </a:r>
          </a:p>
          <a:p>
            <a:pPr marL="102870" algn="ctr">
              <a:spcAft>
                <a:spcPts val="600"/>
              </a:spcAft>
              <a:buClr>
                <a:schemeClr val="bg2"/>
              </a:buClr>
            </a:pPr>
            <a:endParaRPr lang="en-US" sz="2400" dirty="0">
              <a:solidFill>
                <a:schemeClr val="bg1"/>
              </a:solidFill>
            </a:endParaRPr>
          </a:p>
          <a:p>
            <a:pPr marL="102870" algn="ctr">
              <a:spcAft>
                <a:spcPts val="600"/>
              </a:spcAft>
              <a:buClr>
                <a:schemeClr val="bg2"/>
              </a:buClr>
            </a:pP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E2B1903-1CEE-C243-B52E-E3E6E3BA0F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363388" y="1550894"/>
            <a:ext cx="3924820" cy="4363908"/>
            <a:chOff x="7149208" y="1550894"/>
            <a:chExt cx="3924820" cy="4363908"/>
          </a:xfrm>
        </p:grpSpPr>
        <p:pic>
          <p:nvPicPr>
            <p:cNvPr id="157" name="Picture 156" descr="same install as cover slide"/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166270" y="1902987"/>
              <a:ext cx="3890683" cy="3998854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B6B9D05-7C0D-2844-B177-CFA2BD451947}"/>
                </a:ext>
              </a:extLst>
            </p:cNvPr>
            <p:cNvSpPr/>
            <p:nvPr/>
          </p:nvSpPr>
          <p:spPr>
            <a:xfrm>
              <a:off x="7149208" y="1915948"/>
              <a:ext cx="3924820" cy="3998854"/>
            </a:xfrm>
            <a:prstGeom prst="rect">
              <a:avLst/>
            </a:prstGeom>
            <a:solidFill>
              <a:schemeClr val="tx2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F641683E-1AE9-F84A-B4FB-CADF3C43D172}"/>
                </a:ext>
              </a:extLst>
            </p:cNvPr>
            <p:cNvSpPr/>
            <p:nvPr/>
          </p:nvSpPr>
          <p:spPr>
            <a:xfrm>
              <a:off x="8711034" y="1550894"/>
              <a:ext cx="731520" cy="73151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75B6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400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600958" y="3347679"/>
              <a:ext cx="300037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Aft>
                  <a:spcPts val="1800"/>
                </a:spcAft>
              </a:pPr>
              <a:endParaRPr lang="en-US" sz="1600" dirty="0">
                <a:solidFill>
                  <a:schemeClr val="bg1"/>
                </a:solidFill>
              </a:endParaRPr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8874" y="1683655"/>
              <a:ext cx="443118" cy="465995"/>
            </a:xfrm>
            <a:prstGeom prst="rect">
              <a:avLst/>
            </a:prstGeom>
          </p:spPr>
        </p:pic>
      </p:grpSp>
      <p:sp>
        <p:nvSpPr>
          <p:cNvPr id="18" name="Content Placeholder 1">
            <a:extLst>
              <a:ext uri="{FF2B5EF4-FFF2-40B4-BE49-F238E27FC236}">
                <a16:creationId xmlns:a16="http://schemas.microsoft.com/office/drawing/2014/main" id="{D8D8B040-1BA4-48A0-AE61-F3974844DC2D}"/>
              </a:ext>
            </a:extLst>
          </p:cNvPr>
          <p:cNvSpPr txBox="1">
            <a:spLocks/>
          </p:cNvSpPr>
          <p:nvPr/>
        </p:nvSpPr>
        <p:spPr>
          <a:xfrm>
            <a:off x="6517360" y="2535472"/>
            <a:ext cx="3547227" cy="40031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00000"/>
              <a:buFontTx/>
              <a:buNone/>
              <a:tabLst>
                <a:tab pos="1600200" algn="l"/>
              </a:tabLs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2870" algn="ctr">
              <a:spcAft>
                <a:spcPts val="600"/>
              </a:spcAft>
              <a:buClr>
                <a:schemeClr val="bg2"/>
              </a:buClr>
            </a:pPr>
            <a:r>
              <a:rPr lang="en-US" altLang="en-US" sz="2400" b="1" dirty="0">
                <a:solidFill>
                  <a:schemeClr val="bg1"/>
                </a:solidFill>
              </a:rPr>
              <a:t>Key Enablers</a:t>
            </a:r>
          </a:p>
          <a:p>
            <a:pPr marL="102870" algn="ctr">
              <a:spcAft>
                <a:spcPts val="600"/>
              </a:spcAft>
              <a:buClr>
                <a:schemeClr val="bg2"/>
              </a:buClr>
            </a:pPr>
            <a:endParaRPr lang="en-US" sz="1600" dirty="0">
              <a:solidFill>
                <a:schemeClr val="bg1"/>
              </a:solidFill>
            </a:endParaRPr>
          </a:p>
          <a:p>
            <a:pPr marL="102870" algn="ctr">
              <a:spcAft>
                <a:spcPts val="600"/>
              </a:spcAft>
              <a:buClr>
                <a:schemeClr val="bg2"/>
              </a:buClr>
            </a:pPr>
            <a:r>
              <a:rPr lang="en-US" sz="1600" dirty="0">
                <a:solidFill>
                  <a:schemeClr val="bg1"/>
                </a:solidFill>
              </a:rPr>
              <a:t>Leverage EPIC program to enable innovation around using the gas grid as energy storage with hydrogen, mirroring efforts underway </a:t>
            </a:r>
            <a:br>
              <a:rPr lang="en-US" sz="1600" dirty="0">
                <a:solidFill>
                  <a:schemeClr val="bg1"/>
                </a:solidFill>
              </a:rPr>
            </a:br>
            <a:r>
              <a:rPr lang="en-US" sz="1600" dirty="0">
                <a:solidFill>
                  <a:schemeClr val="bg1"/>
                </a:solidFill>
              </a:rPr>
              <a:t>in Europe</a:t>
            </a:r>
          </a:p>
          <a:p>
            <a:pPr marL="102870" algn="ctr">
              <a:spcAft>
                <a:spcPts val="600"/>
              </a:spcAft>
              <a:buClr>
                <a:schemeClr val="bg2"/>
              </a:buClr>
            </a:pPr>
            <a:endParaRPr lang="en-US" sz="2400" dirty="0">
              <a:solidFill>
                <a:schemeClr val="bg1"/>
              </a:solidFill>
            </a:endParaRPr>
          </a:p>
          <a:p>
            <a:pPr marL="102870" algn="ctr">
              <a:spcAft>
                <a:spcPts val="600"/>
              </a:spcAft>
              <a:buClr>
                <a:schemeClr val="bg2"/>
              </a:buClr>
            </a:pP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73514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1237290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oZbb0sXNdu8BCibsgsU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3. Subtitl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SLIDEID" val="1d2bd443-7321-4e0d-b70d-51b603af9d76"/>
</p:tagLst>
</file>

<file path=ppt/theme/theme1.xml><?xml version="1.0" encoding="utf-8"?>
<a:theme xmlns:a="http://schemas.openxmlformats.org/drawingml/2006/main" name="Office Theme">
  <a:themeElements>
    <a:clrScheme name="Bloom">
      <a:dk1>
        <a:srgbClr val="404040"/>
      </a:dk1>
      <a:lt1>
        <a:srgbClr val="FFFFFF"/>
      </a:lt1>
      <a:dk2>
        <a:srgbClr val="000000"/>
      </a:dk2>
      <a:lt2>
        <a:srgbClr val="4F9F43"/>
      </a:lt2>
      <a:accent1>
        <a:srgbClr val="36414A"/>
      </a:accent1>
      <a:accent2>
        <a:srgbClr val="E4E5E6"/>
      </a:accent2>
      <a:accent3>
        <a:srgbClr val="FFFFFF"/>
      </a:accent3>
      <a:accent4>
        <a:srgbClr val="000000"/>
      </a:accent4>
      <a:accent5>
        <a:srgbClr val="00A4E4"/>
      </a:accent5>
      <a:accent6>
        <a:srgbClr val="FFA700"/>
      </a:accent6>
      <a:hlink>
        <a:srgbClr val="4F9F43"/>
      </a:hlink>
      <a:folHlink>
        <a:srgbClr val="45556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10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buSzPct val="100000"/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loom Energy_NEW TEMPLATE_0519 2.potx" id="{03DF74DC-0273-4378-9D51-B86FE283A405}" vid="{6B16C0F4-BB70-4AA4-B64C-9A760F67D4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241</Words>
  <Application>Microsoft Office PowerPoint</Application>
  <PresentationFormat>Widescreen</PresentationFormat>
  <Paragraphs>46</Paragraphs>
  <Slides>7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Calibri</vt:lpstr>
      <vt:lpstr>Segoe UI</vt:lpstr>
      <vt:lpstr>Office Theme</vt:lpstr>
      <vt:lpstr>think-cell Slide</vt:lpstr>
      <vt:lpstr>Current &amp; planned research activities to develop clean alternatives to backup diesel generation   SCOTT REYNOLDS Global Head, Structured Finance </vt:lpstr>
      <vt:lpstr>BLOOM ENERGY</vt:lpstr>
      <vt:lpstr>Hydrogen will be needed to decarbonize power</vt:lpstr>
      <vt:lpstr>SOLID OXIDE: Flexible and future proof</vt:lpstr>
      <vt:lpstr>Case Studies</vt:lpstr>
      <vt:lpstr>Path to enabling a fully decarbonized power system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/>
  <cp:lastModifiedBy/>
  <cp:revision>1</cp:revision>
  <dcterms:created xsi:type="dcterms:W3CDTF">2021-01-23T02:26:19Z</dcterms:created>
  <dcterms:modified xsi:type="dcterms:W3CDTF">2021-01-23T04:06:56Z</dcterms:modified>
</cp:coreProperties>
</file>