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22"/>
  </p:notesMasterIdLst>
  <p:handoutMasterIdLst>
    <p:handoutMasterId r:id="rId23"/>
  </p:handoutMasterIdLst>
  <p:sldIdLst>
    <p:sldId id="294" r:id="rId9"/>
    <p:sldId id="288" r:id="rId10"/>
    <p:sldId id="295" r:id="rId11"/>
    <p:sldId id="299" r:id="rId12"/>
    <p:sldId id="289" r:id="rId13"/>
    <p:sldId id="293" r:id="rId14"/>
    <p:sldId id="297" r:id="rId15"/>
    <p:sldId id="296" r:id="rId16"/>
    <p:sldId id="290" r:id="rId17"/>
    <p:sldId id="300" r:id="rId18"/>
    <p:sldId id="291" r:id="rId19"/>
    <p:sldId id="292" r:id="rId20"/>
    <p:sldId id="285" r:id="rId21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19" autoAdjust="0"/>
    <p:restoredTop sz="85541" autoAdjust="0"/>
  </p:normalViewPr>
  <p:slideViewPr>
    <p:cSldViewPr snapToGrid="0" snapToObjects="1">
      <p:cViewPr varScale="1">
        <p:scale>
          <a:sx n="97" d="100"/>
          <a:sy n="97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32" d="100"/>
          <a:sy n="132" d="100"/>
        </p:scale>
        <p:origin x="1816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1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8/18/2020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1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8/18/2020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3"/>
            <a:ext cx="5681980" cy="3696713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002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6740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Hilarie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482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Hilarie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82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7632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Leah</a:t>
            </a:r>
          </a:p>
          <a:p>
            <a:endParaRPr lang="en-US" dirty="0"/>
          </a:p>
          <a:p>
            <a:r>
              <a:rPr lang="en-US" dirty="0"/>
              <a:t>Through this inter-tribal initiative, the Project Team will work with tribal leaders to apply common methodologies for: assessing and prioritizing the tribes’ separate needs and opportunities for energy, climate, and community sustainability; and conducting advanced planning on priority strategies selected by each tribe’s leaders. The Project Team then will facilitate inter-tribal collaboration, including: assessing mutual needs, goals, and opportunities that are shared among the three tribes; identifying priorities for inter-tribal planning and development; and conducting advanced collaborative planning on mutual strategies selected by the three tribes’ leaders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440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757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52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Leah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36 affordable units, new bike lanes, trails, and greening components</a:t>
            </a:r>
            <a:endParaRPr lang="en-US" sz="1200" dirty="0">
              <a:cs typeface="Arial" panose="020B0604020202020204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1949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477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8/18/2020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8/18/2020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8/18/2020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8/18/2020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8/18/2020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8/18/2020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8/18/2020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8/18/2020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8/18/2020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8/18/2020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energy.ca.gov/programs-and-topics/programs/tribal-program/tribal-government-challeng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hyperlink" Target="https://www.energy.ca.gov/programs-and-topics/programs/tribal-program/tribal-government-challenge" TargetMode="Externa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1411" y="587484"/>
            <a:ext cx="9430306" cy="1038840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California Energy Commission and California Strategic Growth Council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575" y="0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F8F3ED4-A50D-4A0C-9792-1525F3A2B6F8}"/>
              </a:ext>
            </a:extLst>
          </p:cNvPr>
          <p:cNvSpPr txBox="1"/>
          <p:nvPr/>
        </p:nvSpPr>
        <p:spPr>
          <a:xfrm>
            <a:off x="575358" y="2321004"/>
            <a:ext cx="108824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tx2"/>
                </a:solidFill>
              </a:rPr>
              <a:t>Items 5 and 6</a:t>
            </a:r>
          </a:p>
          <a:p>
            <a:pPr algn="ctr"/>
            <a:r>
              <a:rPr lang="en-US" sz="2400" b="1" dirty="0">
                <a:solidFill>
                  <a:schemeClr val="tx2"/>
                </a:solidFill>
              </a:rPr>
              <a:t>Presenters: </a:t>
            </a:r>
            <a:r>
              <a:rPr lang="en-US" sz="2400" dirty="0">
                <a:solidFill>
                  <a:schemeClr val="tx2"/>
                </a:solidFill>
              </a:rPr>
              <a:t>Thomas Gates, CEC Tribal Liaison; Hilarie Anderson, CEC Staff; Leah Fisher, SGC Senior Research Advisor</a:t>
            </a:r>
          </a:p>
          <a:p>
            <a:endParaRPr lang="en-US" dirty="0"/>
          </a:p>
        </p:txBody>
      </p:sp>
      <p:pic>
        <p:nvPicPr>
          <p:cNvPr id="4" name="Picture 3" descr="A close up of a dry grass field&#10;&#10;Description automatically generated">
            <a:extLst>
              <a:ext uri="{FF2B5EF4-FFF2-40B4-BE49-F238E27FC236}">
                <a16:creationId xmlns:a16="http://schemas.microsoft.com/office/drawing/2014/main" id="{10C34671-F0BD-4FD5-831A-51DF961E64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5000"/>
          </a:blip>
          <a:srcRect t="29849" b="32276"/>
          <a:stretch/>
        </p:blipFill>
        <p:spPr>
          <a:xfrm>
            <a:off x="0" y="3779520"/>
            <a:ext cx="12192000" cy="3078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871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CEC Tribal Program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571506" cy="2898775"/>
          </a:xfrm>
        </p:spPr>
        <p:txBody>
          <a:bodyPr>
            <a:normAutofit/>
          </a:bodyPr>
          <a:lstStyle/>
          <a:p>
            <a:r>
              <a:rPr lang="en-US" sz="2800" dirty="0"/>
              <a:t>Conduct Tribal Consultations</a:t>
            </a:r>
          </a:p>
          <a:p>
            <a:r>
              <a:rPr lang="en-US" sz="2800" dirty="0"/>
              <a:t>Tribal Landscape Study</a:t>
            </a:r>
          </a:p>
          <a:p>
            <a:r>
              <a:rPr lang="en-US" sz="2800" dirty="0"/>
              <a:t>Offshore Wind</a:t>
            </a:r>
          </a:p>
          <a:p>
            <a:r>
              <a:rPr lang="en-US" sz="2800" dirty="0"/>
              <a:t>CA Climate Change Assessment</a:t>
            </a:r>
          </a:p>
          <a:p>
            <a:r>
              <a:rPr lang="en-US" sz="2800" dirty="0"/>
              <a:t>Tribal Resiliency Conference</a:t>
            </a:r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9706" y="1875391"/>
            <a:ext cx="5181600" cy="2212975"/>
          </a:xfrm>
        </p:spPr>
        <p:txBody>
          <a:bodyPr>
            <a:normAutofit/>
          </a:bodyPr>
          <a:lstStyle/>
          <a:p>
            <a:endParaRPr lang="en-US" sz="2800" dirty="0"/>
          </a:p>
          <a:p>
            <a:r>
              <a:rPr lang="en-US" sz="2800" dirty="0"/>
              <a:t>Tribal Government Challenge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/>
              <a:t>Grant Program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/>
              <a:t>Statewide Gap Analysis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8200" y="4982609"/>
            <a:ext cx="9662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>
                <a:solidFill>
                  <a:schemeClr val="tx2"/>
                </a:solidFill>
              </a:rPr>
              <a:t>https://www.energy.ca.gov/programs-and-topics/programs/tribal-program</a:t>
            </a:r>
          </a:p>
        </p:txBody>
      </p:sp>
    </p:spTree>
    <p:extLst>
      <p:ext uri="{BB962C8B-B14F-4D97-AF65-F5344CB8AC3E}">
        <p14:creationId xmlns:p14="http://schemas.microsoft.com/office/powerpoint/2010/main" val="1741502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Tribal Government Challenge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4296" y="1364073"/>
            <a:ext cx="11766659" cy="503186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200" dirty="0"/>
              <a:t>Fulfills 2018 Tribal Energy Summit Recommendations</a:t>
            </a:r>
          </a:p>
          <a:p>
            <a:pPr>
              <a:lnSpc>
                <a:spcPct val="100000"/>
              </a:lnSpc>
            </a:pPr>
            <a:r>
              <a:rPr lang="en-US" sz="2200" u="sng" dirty="0"/>
              <a:t>Funding</a:t>
            </a:r>
            <a:r>
              <a:rPr lang="en-US" sz="2200" dirty="0"/>
              <a:t>: CEC ARRA Funds </a:t>
            </a:r>
          </a:p>
          <a:p>
            <a:pPr>
              <a:lnSpc>
                <a:spcPct val="100000"/>
              </a:lnSpc>
            </a:pPr>
            <a:r>
              <a:rPr lang="en-US" sz="2200" dirty="0"/>
              <a:t>Implemented by Strategic Growth Council in partnership with CEC (interagency agreement)</a:t>
            </a:r>
          </a:p>
          <a:p>
            <a:pPr>
              <a:lnSpc>
                <a:spcPct val="100000"/>
              </a:lnSpc>
            </a:pPr>
            <a:r>
              <a:rPr lang="en-US" b="1" dirty="0"/>
              <a:t>Tribal Planning Grants</a:t>
            </a:r>
            <a:r>
              <a:rPr lang="en-US" dirty="0"/>
              <a:t>: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Energy and Climate Change Planning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Up to $2 million allocated for planning grants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Projects completed by Spring 2022</a:t>
            </a:r>
          </a:p>
          <a:p>
            <a:pPr>
              <a:lnSpc>
                <a:spcPct val="100000"/>
              </a:lnSpc>
            </a:pPr>
            <a:r>
              <a:rPr lang="en-US" b="1" dirty="0"/>
              <a:t>Statewide Gap Analysis:</a:t>
            </a:r>
            <a:endParaRPr lang="en-US" dirty="0"/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Focused on California Native American tribal climate and energy needs, priorities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$250,000 competitive solicitation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/>
              <a:t>Gap Analysis Report completed by Winter 2022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" y="6328643"/>
            <a:ext cx="11248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tx2">
                    <a:lumMod val="7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https://www.energy.ca.gov/programs-and-topics/programs/tribal-program/tribal-government-challenge</a:t>
            </a:r>
            <a:endParaRPr lang="en-US" i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28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01D6C428-A6FC-4240-B5DA-D418E9277F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650036"/>
              </p:ext>
            </p:extLst>
          </p:nvPr>
        </p:nvGraphicFramePr>
        <p:xfrm>
          <a:off x="3597604" y="1499754"/>
          <a:ext cx="7896305" cy="4794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Acrobat Document" r:id="rId4" imgW="6400603" imgH="3886200" progId="Acrobat.Document.DC">
                  <p:embed/>
                </p:oleObj>
              </mc:Choice>
              <mc:Fallback>
                <p:oleObj name="Acrobat Document" r:id="rId4" imgW="6400603" imgH="38862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97604" y="1499754"/>
                        <a:ext cx="7896305" cy="4794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Tribal Government Challenge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2484" y="5934670"/>
            <a:ext cx="63568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2">
                    <a:lumMod val="75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https://www.energy.ca.gov/programs-and-topics/programs/tribal-program/tribal-government-challenge</a:t>
            </a:r>
            <a:endParaRPr lang="en-US" i="1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50373C-4330-4357-9D9C-D3CBA54085EE}"/>
              </a:ext>
            </a:extLst>
          </p:cNvPr>
          <p:cNvSpPr txBox="1"/>
          <p:nvPr/>
        </p:nvSpPr>
        <p:spPr>
          <a:xfrm>
            <a:off x="461834" y="1520686"/>
            <a:ext cx="30286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chemeClr val="tx2"/>
                </a:solidFill>
              </a:rPr>
              <a:t>Locations of Tribal Planning Grantees  </a:t>
            </a:r>
            <a:br>
              <a:rPr lang="en-US" sz="2000" b="1" i="1" dirty="0">
                <a:solidFill>
                  <a:schemeClr val="tx2"/>
                </a:solidFill>
              </a:rPr>
            </a:br>
            <a:r>
              <a:rPr lang="en-US" sz="2000" b="1" i="1" dirty="0">
                <a:solidFill>
                  <a:schemeClr val="tx2"/>
                </a:solidFill>
              </a:rPr>
              <a:t>(pending grant agreement execution)</a:t>
            </a:r>
          </a:p>
        </p:txBody>
      </p:sp>
    </p:spTree>
    <p:extLst>
      <p:ext uri="{BB962C8B-B14F-4D97-AF65-F5344CB8AC3E}">
        <p14:creationId xmlns:p14="http://schemas.microsoft.com/office/powerpoint/2010/main" val="2640383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287970" cy="1183171"/>
          </a:xfrm>
        </p:spPr>
        <p:txBody>
          <a:bodyPr>
            <a:normAutofit fontScale="90000"/>
          </a:bodyPr>
          <a:lstStyle/>
          <a:p>
            <a:r>
              <a:rPr lang="en-US" dirty="0"/>
              <a:t>Tribal Government Challenge:</a:t>
            </a:r>
            <a:br>
              <a:rPr lang="en-US" dirty="0"/>
            </a:br>
            <a:r>
              <a:rPr lang="en-US" dirty="0"/>
              <a:t>Tribal Planning Grants*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7052" y="1550766"/>
            <a:ext cx="11103626" cy="4845801"/>
          </a:xfrm>
        </p:spPr>
        <p:txBody>
          <a:bodyPr>
            <a:noAutofit/>
          </a:bodyPr>
          <a:lstStyle/>
          <a:p>
            <a:r>
              <a:rPr lang="en-US" b="1" u="sng" dirty="0"/>
              <a:t>Karuk Tribe</a:t>
            </a:r>
            <a:r>
              <a:rPr lang="en-US" dirty="0"/>
              <a:t>: $250,000</a:t>
            </a:r>
          </a:p>
          <a:p>
            <a:pPr lvl="1"/>
            <a:r>
              <a:rPr lang="en-US" sz="2300" dirty="0"/>
              <a:t>Eco-cultural revitalization and climate resilience monitoring,</a:t>
            </a:r>
          </a:p>
          <a:p>
            <a:pPr lvl="1"/>
            <a:r>
              <a:rPr lang="en-US" sz="2300" dirty="0"/>
              <a:t>Alternative energy planning and feasibility studies for Karuk DNR and Orleans community</a:t>
            </a:r>
          </a:p>
          <a:p>
            <a:pPr lvl="1"/>
            <a:r>
              <a:rPr lang="en-US" sz="2300" dirty="0"/>
              <a:t>Klamath hydroelectric facility removal and socio-economic impact assessment</a:t>
            </a:r>
          </a:p>
          <a:p>
            <a:pPr lvl="1"/>
            <a:r>
              <a:rPr lang="en-US" sz="2300" dirty="0"/>
              <a:t>Education on climate resilience. </a:t>
            </a:r>
          </a:p>
          <a:p>
            <a:pPr marL="0" indent="0">
              <a:spcBef>
                <a:spcPts val="600"/>
              </a:spcBef>
              <a:buNone/>
            </a:pPr>
            <a:endParaRPr lang="en-US" sz="2000" dirty="0"/>
          </a:p>
          <a:p>
            <a:r>
              <a:rPr lang="en-US" b="1" u="sng" dirty="0"/>
              <a:t>Tule River Tribe</a:t>
            </a:r>
            <a:r>
              <a:rPr lang="en-US" dirty="0"/>
              <a:t>: $250,000 </a:t>
            </a:r>
          </a:p>
          <a:p>
            <a:pPr lvl="1"/>
            <a:r>
              <a:rPr lang="en-US" sz="2300" dirty="0"/>
              <a:t>Comprehensive energy planning and climate plan: to improve the Tribe’s development and address infrastructure needs for emergency challenges. </a:t>
            </a:r>
          </a:p>
          <a:p>
            <a:pPr lvl="2"/>
            <a:r>
              <a:rPr lang="en-US" sz="2300" dirty="0"/>
              <a:t>Inclusive climate adaptation and mitigation planning and goals</a:t>
            </a:r>
          </a:p>
          <a:p>
            <a:pPr lvl="2"/>
            <a:r>
              <a:rPr lang="en-US" sz="2300" dirty="0"/>
              <a:t>List of energy improvement measures, &amp; guidelines to implement the plans</a:t>
            </a:r>
          </a:p>
          <a:p>
            <a:pPr lvl="1"/>
            <a:endParaRPr lang="en-US" sz="2300" dirty="0"/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C23BC-933D-49DF-BC5A-F37C9C9ED205}"/>
              </a:ext>
            </a:extLst>
          </p:cNvPr>
          <p:cNvSpPr txBox="1"/>
          <p:nvPr/>
        </p:nvSpPr>
        <p:spPr>
          <a:xfrm>
            <a:off x="587829" y="6278568"/>
            <a:ext cx="11247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*Grants are still under negotiation between SGC and Tribes. Grantees and grant amounts not final.</a:t>
            </a:r>
            <a:r>
              <a:rPr lang="en-US" sz="12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0701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287970" cy="1183171"/>
          </a:xfrm>
        </p:spPr>
        <p:txBody>
          <a:bodyPr>
            <a:normAutofit fontScale="90000"/>
          </a:bodyPr>
          <a:lstStyle/>
          <a:p>
            <a:r>
              <a:rPr lang="en-US" dirty="0"/>
              <a:t>Tribal Government Challenge:</a:t>
            </a:r>
            <a:br>
              <a:rPr lang="en-US" dirty="0"/>
            </a:br>
            <a:r>
              <a:rPr lang="en-US" dirty="0"/>
              <a:t>Tribal Planning Grants cont.*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6136" y="1697802"/>
            <a:ext cx="10764637" cy="4947994"/>
          </a:xfrm>
        </p:spPr>
        <p:txBody>
          <a:bodyPr>
            <a:noAutofit/>
          </a:bodyPr>
          <a:lstStyle/>
          <a:p>
            <a:r>
              <a:rPr lang="en-US" b="1" u="sng" dirty="0"/>
              <a:t>Pit River Tribe</a:t>
            </a:r>
            <a:r>
              <a:rPr lang="en-US" dirty="0"/>
              <a:t>: $250,000 </a:t>
            </a:r>
          </a:p>
          <a:p>
            <a:pPr lvl="1"/>
            <a:r>
              <a:rPr lang="en-US" sz="2300" dirty="0"/>
              <a:t>Feasibility study of solar and biomass production and storage capability on the Tribe’s land, to facilitate energy independence and resilience. </a:t>
            </a:r>
            <a:br>
              <a:rPr lang="en-US" sz="2300" dirty="0"/>
            </a:br>
            <a:endParaRPr lang="en-US" sz="2000" b="1" u="sng" dirty="0"/>
          </a:p>
          <a:p>
            <a:r>
              <a:rPr lang="en-US" b="1" u="sng" dirty="0"/>
              <a:t>Pala Band of Mission Indians</a:t>
            </a:r>
            <a:r>
              <a:rPr lang="en-US" b="1" dirty="0"/>
              <a:t> with Rincon Band of Luiseño Indians &amp; San Pasqual band of Mission Indians:</a:t>
            </a:r>
            <a:r>
              <a:rPr lang="en-US" dirty="0"/>
              <a:t> $249,950 </a:t>
            </a:r>
          </a:p>
          <a:p>
            <a:pPr lvl="1"/>
            <a:r>
              <a:rPr lang="en-US" sz="2300" dirty="0"/>
              <a:t>Apply common methodologies to assess and prioritize Tribes’ separate needs and opportunities for energy, climate, and community sustainability.</a:t>
            </a:r>
          </a:p>
          <a:p>
            <a:pPr lvl="1"/>
            <a:r>
              <a:rPr lang="en-US" sz="2300" dirty="0"/>
              <a:t>Conduct advanced planning on priority strategies selected by Tribal leaders</a:t>
            </a:r>
          </a:p>
          <a:p>
            <a:pPr lvl="1"/>
            <a:r>
              <a:rPr lang="en-US" sz="2300" dirty="0"/>
              <a:t>Facilitate intertribal collaboration, including assessing mutual needs, goals, and opportunities and advancing collaborative planning.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C23BC-933D-49DF-BC5A-F37C9C9ED205}"/>
              </a:ext>
            </a:extLst>
          </p:cNvPr>
          <p:cNvSpPr txBox="1"/>
          <p:nvPr/>
        </p:nvSpPr>
        <p:spPr>
          <a:xfrm>
            <a:off x="955742" y="6268516"/>
            <a:ext cx="1028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*Grants are still under negotiation between SGC and Tribes. Grantees and grant amounts not final</a:t>
            </a:r>
            <a:r>
              <a:rPr lang="en-US" sz="12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64718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287970" cy="1183171"/>
          </a:xfrm>
        </p:spPr>
        <p:txBody>
          <a:bodyPr>
            <a:normAutofit fontScale="90000"/>
          </a:bodyPr>
          <a:lstStyle/>
          <a:p>
            <a:r>
              <a:rPr lang="en-US" dirty="0"/>
              <a:t>Tribal Government Challenge:</a:t>
            </a:r>
            <a:br>
              <a:rPr lang="en-US" dirty="0"/>
            </a:br>
            <a:r>
              <a:rPr lang="en-US" dirty="0"/>
              <a:t>Tribal Planning Grants cont.*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35" y="1586957"/>
            <a:ext cx="11126126" cy="4561082"/>
          </a:xfrm>
        </p:spPr>
        <p:txBody>
          <a:bodyPr>
            <a:noAutofit/>
          </a:bodyPr>
          <a:lstStyle/>
          <a:p>
            <a:r>
              <a:rPr lang="en-US" b="1" u="sng" dirty="0"/>
              <a:t>Middletown Rancheria of Pomo Indians of California</a:t>
            </a:r>
            <a:r>
              <a:rPr lang="en-US" dirty="0"/>
              <a:t>: $215,442.69</a:t>
            </a:r>
          </a:p>
          <a:p>
            <a:pPr lvl="1"/>
            <a:r>
              <a:rPr lang="en-US" sz="2300" dirty="0"/>
              <a:t>Energy audit on current energy use and projections + conservation plan</a:t>
            </a:r>
          </a:p>
          <a:p>
            <a:pPr lvl="1"/>
            <a:r>
              <a:rPr lang="en-US" sz="2300" dirty="0"/>
              <a:t>Tribal energy feasibility study to identify potential projects</a:t>
            </a:r>
          </a:p>
          <a:p>
            <a:pPr lvl="1"/>
            <a:r>
              <a:rPr lang="en-US" sz="2300" dirty="0"/>
              <a:t>Assess climate change impact on tribal energy use &amp; infrastructure to prioritize areas for future investment</a:t>
            </a:r>
          </a:p>
          <a:p>
            <a:pPr lvl="1"/>
            <a:r>
              <a:rPr lang="en-US" sz="2300" dirty="0"/>
              <a:t>Addendum to the Tribe’s Hazard Mitigation Plan (with a focus on energy infrastructure </a:t>
            </a:r>
            <a:br>
              <a:rPr lang="en-US" dirty="0"/>
            </a:br>
            <a:endParaRPr lang="en-US" dirty="0"/>
          </a:p>
          <a:p>
            <a:pPr>
              <a:spcBef>
                <a:spcPts val="600"/>
              </a:spcBef>
            </a:pPr>
            <a:r>
              <a:rPr lang="en-US" b="1" u="sng" dirty="0"/>
              <a:t>Big Valley Band of Pomo Indians of the Big Valley Rancheria</a:t>
            </a:r>
            <a:r>
              <a:rPr lang="en-US" dirty="0"/>
              <a:t>: $250,000 </a:t>
            </a:r>
          </a:p>
          <a:p>
            <a:pPr lvl="1">
              <a:spcBef>
                <a:spcPts val="600"/>
              </a:spcBef>
            </a:pPr>
            <a:r>
              <a:rPr lang="en-US" sz="2300" dirty="0"/>
              <a:t>Feasibility study to determine how best to convert existing electric infrastructure to an island capable micro-grid, utilizing the maximum amount of renewable generation and energy storage strategies that reduce fossil dependence while increasing reliability. </a:t>
            </a:r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C23BC-933D-49DF-BC5A-F37C9C9ED205}"/>
              </a:ext>
            </a:extLst>
          </p:cNvPr>
          <p:cNvSpPr txBox="1"/>
          <p:nvPr/>
        </p:nvSpPr>
        <p:spPr>
          <a:xfrm>
            <a:off x="522536" y="6305072"/>
            <a:ext cx="10911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*Grants are still under negotiation between SGC and Tribes. Grantees and grant amounts not final.</a:t>
            </a:r>
            <a:r>
              <a:rPr lang="en-US" sz="12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3853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287970" cy="1183171"/>
          </a:xfrm>
        </p:spPr>
        <p:txBody>
          <a:bodyPr>
            <a:normAutofit fontScale="90000"/>
          </a:bodyPr>
          <a:lstStyle/>
          <a:p>
            <a:r>
              <a:rPr lang="en-US" dirty="0"/>
              <a:t>Tribal Government Challenge:</a:t>
            </a:r>
            <a:br>
              <a:rPr lang="en-US" dirty="0"/>
            </a:br>
            <a:r>
              <a:rPr lang="en-US" dirty="0"/>
              <a:t>Tribal Planning Grants cont.*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7602" y="1673732"/>
            <a:ext cx="10492410" cy="4604835"/>
          </a:xfrm>
        </p:spPr>
        <p:txBody>
          <a:bodyPr>
            <a:noAutofit/>
          </a:bodyPr>
          <a:lstStyle/>
          <a:p>
            <a:r>
              <a:rPr lang="en-US" b="1" u="sng" dirty="0"/>
              <a:t>Scotts Valley Band of Pomo Indians</a:t>
            </a:r>
            <a:r>
              <a:rPr lang="en-US" dirty="0"/>
              <a:t>: $248,748 </a:t>
            </a:r>
          </a:p>
          <a:p>
            <a:pPr lvl="1"/>
            <a:r>
              <a:rPr lang="en-US" sz="2300" dirty="0"/>
              <a:t>Feasibility study for a bioenergy plant on the Rancheria</a:t>
            </a:r>
          </a:p>
          <a:p>
            <a:pPr lvl="1"/>
            <a:r>
              <a:rPr lang="en-US" sz="2300" dirty="0"/>
              <a:t>Produce a Bioenergy Feasibility Tool that can be used by any Tribe</a:t>
            </a:r>
          </a:p>
          <a:p>
            <a:pPr>
              <a:spcBef>
                <a:spcPts val="600"/>
              </a:spcBef>
            </a:pPr>
            <a:endParaRPr lang="en-US" dirty="0"/>
          </a:p>
          <a:p>
            <a:r>
              <a:rPr lang="en-US" b="1" u="sng" dirty="0"/>
              <a:t>Kashia Band of Pomo Indians</a:t>
            </a:r>
            <a:r>
              <a:rPr lang="en-US" dirty="0"/>
              <a:t>: $250,000 </a:t>
            </a:r>
          </a:p>
          <a:p>
            <a:pPr lvl="1"/>
            <a:r>
              <a:rPr lang="en-US" dirty="0"/>
              <a:t>Comprehensive energy planning project for residential and community structures at the Stewarts Point Rancheria (energy efficiency and renewable energy)</a:t>
            </a:r>
          </a:p>
          <a:p>
            <a:pPr lvl="1"/>
            <a:r>
              <a:rPr lang="en-US" dirty="0"/>
              <a:t>Plan for onsite, solar, wind, and hydropower generation at Kashia Abalone Center (center currently under development)</a:t>
            </a:r>
          </a:p>
          <a:p>
            <a:pPr lvl="1"/>
            <a:r>
              <a:rPr lang="en-US" dirty="0"/>
              <a:t>Biomass fuel supply and energy production from tribally-owned forests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u="sn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C23BC-933D-49DF-BC5A-F37C9C9ED205}"/>
              </a:ext>
            </a:extLst>
          </p:cNvPr>
          <p:cNvSpPr txBox="1"/>
          <p:nvPr/>
        </p:nvSpPr>
        <p:spPr>
          <a:xfrm>
            <a:off x="838199" y="6278568"/>
            <a:ext cx="10622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*Grants are still under negotiation between SGC and Tribes. Grantees and grant amounts not final. </a:t>
            </a:r>
          </a:p>
        </p:txBody>
      </p:sp>
    </p:spTree>
    <p:extLst>
      <p:ext uri="{BB962C8B-B14F-4D97-AF65-F5344CB8AC3E}">
        <p14:creationId xmlns:p14="http://schemas.microsoft.com/office/powerpoint/2010/main" val="3783909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287970" cy="1192899"/>
          </a:xfrm>
        </p:spPr>
        <p:txBody>
          <a:bodyPr>
            <a:normAutofit fontScale="90000"/>
          </a:bodyPr>
          <a:lstStyle/>
          <a:p>
            <a:r>
              <a:rPr lang="en-US" dirty="0"/>
              <a:t>Tribal Government Challenge:</a:t>
            </a:r>
            <a:br>
              <a:rPr lang="en-US" dirty="0"/>
            </a:br>
            <a:r>
              <a:rPr lang="en-US" dirty="0"/>
              <a:t>Statewide Gap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273" y="1891731"/>
            <a:ext cx="10475068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/>
              <a:t>Contract Lead</a:t>
            </a:r>
            <a:r>
              <a:rPr lang="en-US" dirty="0"/>
              <a:t>: Prosper Sustainably </a:t>
            </a:r>
          </a:p>
          <a:p>
            <a:pPr>
              <a:lnSpc>
                <a:spcPct val="100000"/>
              </a:lnSpc>
            </a:pPr>
            <a:r>
              <a:rPr lang="en-US" b="1" dirty="0"/>
              <a:t>Contract Team</a:t>
            </a:r>
            <a:r>
              <a:rPr lang="en-US" dirty="0"/>
              <a:t>: Includes tribal professionals (including women-owned and Native American-owned businesses with experience working with California Native American Tribes. </a:t>
            </a:r>
          </a:p>
          <a:p>
            <a:pPr>
              <a:lnSpc>
                <a:spcPct val="100000"/>
              </a:lnSpc>
            </a:pPr>
            <a:r>
              <a:rPr lang="en-US" b="1" dirty="0"/>
              <a:t>Contract oversight</a:t>
            </a:r>
            <a:r>
              <a:rPr lang="en-US" dirty="0"/>
              <a:t>: SGC and CEC staff</a:t>
            </a:r>
          </a:p>
          <a:p>
            <a:pPr>
              <a:lnSpc>
                <a:spcPct val="100000"/>
              </a:lnSpc>
            </a:pPr>
            <a:r>
              <a:rPr lang="en-US" dirty="0"/>
              <a:t>Executed in June 2020; completed by January 2022.</a:t>
            </a:r>
          </a:p>
          <a:p>
            <a:pPr>
              <a:lnSpc>
                <a:spcPct val="100000"/>
              </a:lnSpc>
            </a:pPr>
            <a:r>
              <a:rPr lang="en-US" b="1" dirty="0"/>
              <a:t>The gap analysis will provide a snapshot of California Native American Tribes’ current renewable energy, climate change, and other relevant and related needs and priorities.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789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SGC Tribal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7926" y="1454824"/>
            <a:ext cx="10533899" cy="46376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b="1" dirty="0"/>
              <a:t>Affordable Housing and Sustainable Communities Program</a:t>
            </a:r>
          </a:p>
          <a:p>
            <a:pPr lvl="1"/>
            <a:r>
              <a:rPr lang="en-US" dirty="0">
                <a:cs typeface="Arial"/>
              </a:rPr>
              <a:t>Tribal </a:t>
            </a:r>
            <a:r>
              <a:rPr lang="en-US" u="sng" dirty="0">
                <a:cs typeface="Arial"/>
              </a:rPr>
              <a:t>eligibility</a:t>
            </a:r>
            <a:r>
              <a:rPr lang="en-US" dirty="0">
                <a:cs typeface="Arial"/>
              </a:rPr>
              <a:t> instituted in Round 3</a:t>
            </a:r>
            <a:endParaRPr lang="en-US" dirty="0"/>
          </a:p>
          <a:p>
            <a:pPr lvl="1"/>
            <a:r>
              <a:rPr lang="en-US" dirty="0"/>
              <a:t>Tribal </a:t>
            </a:r>
            <a:r>
              <a:rPr lang="en-US" u="sng" dirty="0"/>
              <a:t>set-aside </a:t>
            </a:r>
            <a:r>
              <a:rPr lang="en-US" dirty="0"/>
              <a:t>instituted in Round 5</a:t>
            </a:r>
            <a:endParaRPr lang="en-US" dirty="0">
              <a:cs typeface="Arial"/>
            </a:endParaRPr>
          </a:p>
          <a:p>
            <a:pPr lvl="1">
              <a:spcBef>
                <a:spcPts val="600"/>
              </a:spcBef>
            </a:pPr>
            <a:r>
              <a:rPr lang="en-US" b="1" dirty="0"/>
              <a:t>First Tribal application and award made to </a:t>
            </a:r>
            <a:r>
              <a:rPr lang="en-US" b="1" u="sng" dirty="0"/>
              <a:t>Yurok Indian Housing Authority in partnership w/ City of Arcata</a:t>
            </a:r>
            <a:br>
              <a:rPr lang="en-US" b="1" u="sng" dirty="0"/>
            </a:br>
            <a:endParaRPr lang="en-US" b="1" u="sng" dirty="0"/>
          </a:p>
          <a:p>
            <a:pPr>
              <a:spcBef>
                <a:spcPts val="600"/>
              </a:spcBef>
            </a:pPr>
            <a:r>
              <a:rPr lang="en-US" sz="2800" b="1" dirty="0"/>
              <a:t>Technical Assistance Guidelines for California Climate Investments Grant Programs </a:t>
            </a:r>
            <a:r>
              <a:rPr lang="en-US" b="1" dirty="0"/>
              <a:t>(statewide)</a:t>
            </a:r>
            <a:endParaRPr lang="en-US" dirty="0">
              <a:cs typeface="Arial"/>
            </a:endParaRPr>
          </a:p>
          <a:p>
            <a:pPr lvl="1">
              <a:spcBef>
                <a:spcPts val="600"/>
              </a:spcBef>
            </a:pPr>
            <a:r>
              <a:rPr lang="en-US" dirty="0"/>
              <a:t>Guidelines are </a:t>
            </a:r>
            <a:r>
              <a:rPr lang="en-US" dirty="0">
                <a:ea typeface="+mn-lt"/>
                <a:cs typeface="+mn-lt"/>
              </a:rPr>
              <a:t>a resource for State agencies seeking to provide TA for the first time, or to expand or improve their current TA services</a:t>
            </a:r>
            <a:r>
              <a:rPr lang="en-US" dirty="0"/>
              <a:t> </a:t>
            </a:r>
          </a:p>
          <a:p>
            <a:pPr lvl="1">
              <a:spcBef>
                <a:spcPts val="600"/>
              </a:spcBef>
            </a:pPr>
            <a:r>
              <a:rPr lang="en-US" dirty="0">
                <a:cs typeface="Arial"/>
              </a:rPr>
              <a:t>Tribal Appendix will provide specific guidance &amp; considerations for structuring a TA program for Tribes 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42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SGC Tribal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7926" y="1574094"/>
            <a:ext cx="10666421" cy="46376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spcAft>
                <a:spcPts val="600"/>
              </a:spcAft>
            </a:pPr>
            <a:r>
              <a:rPr lang="en-US" sz="2800" b="1" dirty="0"/>
              <a:t>Climate Change Research Program </a:t>
            </a:r>
            <a:endParaRPr lang="en-US" sz="2800" b="1" dirty="0">
              <a:cs typeface="Arial"/>
            </a:endParaRPr>
          </a:p>
          <a:p>
            <a:pPr lvl="1"/>
            <a:r>
              <a:rPr lang="en-US" sz="2300" dirty="0"/>
              <a:t>Partnership-driven, applied climate change research </a:t>
            </a:r>
          </a:p>
          <a:p>
            <a:pPr lvl="1"/>
            <a:r>
              <a:rPr lang="en-US" sz="2300" b="1" dirty="0"/>
              <a:t>Priorities of program are driven by robust engagement </a:t>
            </a:r>
            <a:r>
              <a:rPr lang="en-US" sz="2300" dirty="0"/>
              <a:t>with stakeholders, including community groups, non-profits, local governments, Tribal governments, State agency staff, and researchers</a:t>
            </a:r>
            <a:br>
              <a:rPr lang="en-US" sz="2300" dirty="0"/>
            </a:br>
            <a:endParaRPr lang="en-US" sz="2300" dirty="0"/>
          </a:p>
          <a:p>
            <a:pPr lvl="1"/>
            <a:r>
              <a:rPr lang="en-US" sz="2300" u="sng" dirty="0"/>
              <a:t>Round 1</a:t>
            </a:r>
            <a:r>
              <a:rPr lang="en-US" sz="2300" dirty="0"/>
              <a:t>: one project funding &amp; integrating 18 Southern CA Tribes</a:t>
            </a:r>
            <a:br>
              <a:rPr lang="en-US" sz="2300" dirty="0"/>
            </a:br>
            <a:r>
              <a:rPr lang="en-US" sz="2300" dirty="0"/>
              <a:t> </a:t>
            </a:r>
          </a:p>
          <a:p>
            <a:pPr lvl="1"/>
            <a:r>
              <a:rPr lang="en-US" sz="2300" u="sng" dirty="0"/>
              <a:t>Round 3</a:t>
            </a:r>
            <a:r>
              <a:rPr lang="en-US" sz="2300" dirty="0"/>
              <a:t>: two new awards are fully driven by Tribal priorities; one funds two Tribes as co-Principal Investigators/Research Leads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r>
              <a:rPr lang="en-US" dirty="0"/>
              <a:t>			</a:t>
            </a:r>
            <a:r>
              <a:rPr lang="en-US" i="1" dirty="0"/>
              <a:t>sgc.ca.gov/programs/climate-research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11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997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287970" cy="1038840"/>
          </a:xfrm>
        </p:spPr>
        <p:txBody>
          <a:bodyPr/>
          <a:lstStyle/>
          <a:p>
            <a:r>
              <a:rPr lang="en-US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4618" y="1819275"/>
            <a:ext cx="4561847" cy="4217731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Build on partnership between CEC and SGC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Apply lessons learned to new programs, initiatives, climate change research activities, etc.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Continue focus on building trust and relationships first, to create foundation for new Tribal programs.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12</a:t>
            </a:fld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49AB60D-B2ED-4AAD-97D6-4DFA4AD1D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5" y="112711"/>
            <a:ext cx="1065226" cy="14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137B2BB-1D2D-482B-B667-604E21EFF7B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084" y="1950365"/>
            <a:ext cx="5970860" cy="298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984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96" y="5536655"/>
            <a:ext cx="9953978" cy="1038840"/>
          </a:xfrm>
        </p:spPr>
        <p:txBody>
          <a:bodyPr/>
          <a:lstStyle/>
          <a:p>
            <a:pPr algn="ctr"/>
            <a:r>
              <a:rPr lang="en-US" dirty="0"/>
              <a:t>Thank You!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AB4DCCB-E274-4204-9967-4180A6082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146" y="0"/>
            <a:ext cx="1158021" cy="156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cient Bristlecone Pine Forest - Bonsai Tonight">
            <a:extLst>
              <a:ext uri="{FF2B5EF4-FFF2-40B4-BE49-F238E27FC236}">
                <a16:creationId xmlns:a16="http://schemas.microsoft.com/office/drawing/2014/main" id="{64D144FF-933B-43B1-8051-699DA3A143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" t="4157" b="2583"/>
          <a:stretch/>
        </p:blipFill>
        <p:spPr bwMode="auto">
          <a:xfrm>
            <a:off x="2263436" y="1117062"/>
            <a:ext cx="6860899" cy="44195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713E416-16EE-4AB4-B464-0E53DD06C566}"/>
              </a:ext>
            </a:extLst>
          </p:cNvPr>
          <p:cNvSpPr txBox="1">
            <a:spLocks/>
          </p:cNvSpPr>
          <p:nvPr/>
        </p:nvSpPr>
        <p:spPr>
          <a:xfrm>
            <a:off x="1396178" y="19401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QUESTIONS and COMMENTS?</a:t>
            </a:r>
          </a:p>
        </p:txBody>
      </p:sp>
    </p:spTree>
    <p:extLst>
      <p:ext uri="{BB962C8B-B14F-4D97-AF65-F5344CB8AC3E}">
        <p14:creationId xmlns:p14="http://schemas.microsoft.com/office/powerpoint/2010/main" val="173759799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6D956543654F9FA810507B908F89" ma:contentTypeVersion="10" ma:contentTypeDescription="Create a new document." ma:contentTypeScope="" ma:versionID="f288246a65b03d6419fc61d049759b20">
  <xsd:schema xmlns:xsd="http://www.w3.org/2001/XMLSchema" xmlns:xs="http://www.w3.org/2001/XMLSchema" xmlns:p="http://schemas.microsoft.com/office/2006/metadata/properties" xmlns:ns2="801e77cb-1273-4e40-b8f1-9aae6d3a09af" xmlns:ns3="cd48f32a-b70c-4848-9fb2-a8ff929fd44d" targetNamespace="http://schemas.microsoft.com/office/2006/metadata/properties" ma:root="true" ma:fieldsID="b1e126494c0059bed6f2131b4d79185a" ns2:_="" ns3:_="">
    <xsd:import namespace="801e77cb-1273-4e40-b8f1-9aae6d3a09af"/>
    <xsd:import namespace="cd48f32a-b70c-4848-9fb2-a8ff929fd4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1e77cb-1273-4e40-b8f1-9aae6d3a09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48f32a-b70c-4848-9fb2-a8ff929fd44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A5D7CC-F698-4602-986E-5011F3E8A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1e77cb-1273-4e40-b8f1-9aae6d3a09af"/>
    <ds:schemaRef ds:uri="cd48f32a-b70c-4848-9fb2-a8ff929fd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purl.org/dc/elements/1.1/"/>
    <ds:schemaRef ds:uri="http://schemas.microsoft.com/office/infopath/2007/PartnerControls"/>
    <ds:schemaRef ds:uri="http://www.w3.org/XML/1998/namespace"/>
    <ds:schemaRef ds:uri="cd48f32a-b70c-4848-9fb2-a8ff929fd44d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01e77cb-1273-4e40-b8f1-9aae6d3a09af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2131</TotalTime>
  <Words>861</Words>
  <Application>Microsoft Office PowerPoint</Application>
  <PresentationFormat>Widescreen</PresentationFormat>
  <Paragraphs>135</Paragraphs>
  <Slides>13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Arial Black</vt:lpstr>
      <vt:lpstr>Calibri</vt:lpstr>
      <vt:lpstr>Courier New</vt:lpstr>
      <vt:lpstr>Title/Section</vt:lpstr>
      <vt:lpstr>Content</vt:lpstr>
      <vt:lpstr>Content: blank background</vt:lpstr>
      <vt:lpstr>Blank: Black</vt:lpstr>
      <vt:lpstr>Blank: White</vt:lpstr>
      <vt:lpstr>Acrobat Document</vt:lpstr>
      <vt:lpstr>California Energy Commission and California Strategic Growth Council</vt:lpstr>
      <vt:lpstr>CEC Tribal Program Activities</vt:lpstr>
      <vt:lpstr>Tribal Government Challenge </vt:lpstr>
      <vt:lpstr>Tribal Government Challenge </vt:lpstr>
      <vt:lpstr>Tribal Government Challenge: Tribal Planning Grants*</vt:lpstr>
      <vt:lpstr>Tribal Government Challenge: Tribal Planning Grants cont.*</vt:lpstr>
      <vt:lpstr>Tribal Government Challenge: Tribal Planning Grants cont.*</vt:lpstr>
      <vt:lpstr>Tribal Government Challenge: Tribal Planning Grants cont.*</vt:lpstr>
      <vt:lpstr>Tribal Government Challenge: Statewide Gap Analysis</vt:lpstr>
      <vt:lpstr>SGC Tribal Activities </vt:lpstr>
      <vt:lpstr>SGC Tribal Activities </vt:lpstr>
      <vt:lpstr>Looking Ahead</vt:lpstr>
      <vt:lpstr>Thank You!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Gallardo, Noemi@Energy</cp:lastModifiedBy>
  <cp:revision>141</cp:revision>
  <cp:lastPrinted>2020-08-14T19:48:52Z</cp:lastPrinted>
  <dcterms:created xsi:type="dcterms:W3CDTF">2020-03-06T19:07:21Z</dcterms:created>
  <dcterms:modified xsi:type="dcterms:W3CDTF">2020-08-19T01:02:58Z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0x010100C0D76D956543654F9FA810507B908F89</vt:lpwstr>
  </property>
</Properties>
</file>