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s/slide2.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5.xml" ContentType="application/vnd.openxmlformats-officedocument.presentationml.slide+xml"/>
  <Override PartName="/ppt/slides/slide1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heme/theme3.xml" ContentType="application/vnd.openxmlformats-officedocument.theme+xml"/>
  <Override PartName="/ppt/media/image13.jpg" ContentType="image/png"/>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7" r:id="rId1"/>
    <p:sldMasterId id="2147483762" r:id="rId2"/>
  </p:sldMasterIdLst>
  <p:notesMasterIdLst>
    <p:notesMasterId r:id="rId19"/>
  </p:notesMasterIdLst>
  <p:sldIdLst>
    <p:sldId id="265" r:id="rId3"/>
    <p:sldId id="320" r:id="rId4"/>
    <p:sldId id="321" r:id="rId5"/>
    <p:sldId id="272" r:id="rId6"/>
    <p:sldId id="271" r:id="rId7"/>
    <p:sldId id="362" r:id="rId8"/>
    <p:sldId id="295" r:id="rId9"/>
    <p:sldId id="359" r:id="rId10"/>
    <p:sldId id="360" r:id="rId11"/>
    <p:sldId id="361" r:id="rId12"/>
    <p:sldId id="347" r:id="rId13"/>
    <p:sldId id="349" r:id="rId14"/>
    <p:sldId id="363" r:id="rId15"/>
    <p:sldId id="365" r:id="rId16"/>
    <p:sldId id="366" r:id="rId17"/>
    <p:sldId id="364"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3" d="100"/>
          <a:sy n="103" d="100"/>
        </p:scale>
        <p:origin x="-204" y="-96"/>
      </p:cViewPr>
      <p:guideLst>
        <p:guide orient="horz" pos="2160"/>
        <p:guide pos="2880"/>
      </p:guideLst>
    </p:cSldViewPr>
  </p:slideViewPr>
  <p:notesTextViewPr>
    <p:cViewPr>
      <p:scale>
        <a:sx n="100" d="100"/>
        <a:sy n="100" d="100"/>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customXml" Target="../customXml/item3.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ustomXml" Target="../customXml/item2.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 Id="rId27" Type="http://schemas.openxmlformats.org/officeDocument/2006/relationships/customXml" Target="../customXml/item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DBD582-01A0-8448-BCD7-5553A6BAEE4E}" type="datetimeFigureOut">
              <a:rPr lang="en-US" smtClean="0"/>
              <a:t>5/26/2015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235BF8-0704-AD4F-937B-BE734597A0BA}" type="slidenum">
              <a:rPr lang="en-US" smtClean="0"/>
              <a:t>‹#›</a:t>
            </a:fld>
            <a:endParaRPr lang="en-US"/>
          </a:p>
        </p:txBody>
      </p:sp>
    </p:spTree>
    <p:extLst>
      <p:ext uri="{BB962C8B-B14F-4D97-AF65-F5344CB8AC3E}">
        <p14:creationId xmlns:p14="http://schemas.microsoft.com/office/powerpoint/2010/main" val="136299047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041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atin typeface="Calibri" charset="0"/>
              </a:rPr>
              <a:t>California looks to be in 3</a:t>
            </a:r>
            <a:r>
              <a:rPr lang="en-US" baseline="30000">
                <a:latin typeface="Calibri" charset="0"/>
              </a:rPr>
              <a:t>rd</a:t>
            </a:r>
            <a:r>
              <a:rPr lang="en-US">
                <a:latin typeface="Calibri" charset="0"/>
              </a:rPr>
              <a:t> place behind Texas and North Dakota.  Alaska is dropping fast.</a:t>
            </a:r>
          </a:p>
        </p:txBody>
      </p:sp>
      <p:sp>
        <p:nvSpPr>
          <p:cNvPr id="6041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Arial" charset="0"/>
                <a:ea typeface="ＭＳ Ｐゴシック" charset="0"/>
                <a:cs typeface="ＭＳ Ｐゴシック" charset="0"/>
              </a:defRPr>
            </a:lvl1pPr>
            <a:lvl2pPr marL="702756" indent="-270291">
              <a:defRPr sz="2300">
                <a:solidFill>
                  <a:schemeClr val="tx1"/>
                </a:solidFill>
                <a:latin typeface="Arial" charset="0"/>
                <a:ea typeface="ＭＳ Ｐゴシック" charset="0"/>
              </a:defRPr>
            </a:lvl2pPr>
            <a:lvl3pPr marL="1081164" indent="-216233">
              <a:defRPr sz="2300">
                <a:solidFill>
                  <a:schemeClr val="tx1"/>
                </a:solidFill>
                <a:latin typeface="Arial" charset="0"/>
                <a:ea typeface="ＭＳ Ｐゴシック" charset="0"/>
              </a:defRPr>
            </a:lvl3pPr>
            <a:lvl4pPr marL="1513629" indent="-216233">
              <a:defRPr sz="2300">
                <a:solidFill>
                  <a:schemeClr val="tx1"/>
                </a:solidFill>
                <a:latin typeface="Arial" charset="0"/>
                <a:ea typeface="ＭＳ Ｐゴシック" charset="0"/>
              </a:defRPr>
            </a:lvl4pPr>
            <a:lvl5pPr marL="1946095" indent="-216233">
              <a:defRPr sz="2300">
                <a:solidFill>
                  <a:schemeClr val="tx1"/>
                </a:solidFill>
                <a:latin typeface="Arial" charset="0"/>
                <a:ea typeface="ＭＳ Ｐゴシック" charset="0"/>
              </a:defRPr>
            </a:lvl5pPr>
            <a:lvl6pPr marL="2378560" indent="-216233" eaLnBrk="0" fontAlgn="base" hangingPunct="0">
              <a:spcBef>
                <a:spcPct val="0"/>
              </a:spcBef>
              <a:spcAft>
                <a:spcPct val="0"/>
              </a:spcAft>
              <a:defRPr sz="2300">
                <a:solidFill>
                  <a:schemeClr val="tx1"/>
                </a:solidFill>
                <a:latin typeface="Arial" charset="0"/>
                <a:ea typeface="ＭＳ Ｐゴシック" charset="0"/>
              </a:defRPr>
            </a:lvl6pPr>
            <a:lvl7pPr marL="2811026" indent="-216233" eaLnBrk="0" fontAlgn="base" hangingPunct="0">
              <a:spcBef>
                <a:spcPct val="0"/>
              </a:spcBef>
              <a:spcAft>
                <a:spcPct val="0"/>
              </a:spcAft>
              <a:defRPr sz="2300">
                <a:solidFill>
                  <a:schemeClr val="tx1"/>
                </a:solidFill>
                <a:latin typeface="Arial" charset="0"/>
                <a:ea typeface="ＭＳ Ｐゴシック" charset="0"/>
              </a:defRPr>
            </a:lvl7pPr>
            <a:lvl8pPr marL="3243491" indent="-216233" eaLnBrk="0" fontAlgn="base" hangingPunct="0">
              <a:spcBef>
                <a:spcPct val="0"/>
              </a:spcBef>
              <a:spcAft>
                <a:spcPct val="0"/>
              </a:spcAft>
              <a:defRPr sz="2300">
                <a:solidFill>
                  <a:schemeClr val="tx1"/>
                </a:solidFill>
                <a:latin typeface="Arial" charset="0"/>
                <a:ea typeface="ＭＳ Ｐゴシック" charset="0"/>
              </a:defRPr>
            </a:lvl8pPr>
            <a:lvl9pPr marL="3675957" indent="-216233" eaLnBrk="0" fontAlgn="base" hangingPunct="0">
              <a:spcBef>
                <a:spcPct val="0"/>
              </a:spcBef>
              <a:spcAft>
                <a:spcPct val="0"/>
              </a:spcAft>
              <a:defRPr sz="2300">
                <a:solidFill>
                  <a:schemeClr val="tx1"/>
                </a:solidFill>
                <a:latin typeface="Arial" charset="0"/>
                <a:ea typeface="ＭＳ Ｐゴシック" charset="0"/>
              </a:defRPr>
            </a:lvl9pPr>
          </a:lstStyle>
          <a:p>
            <a:fld id="{7BC519D4-8ABA-3E40-9C17-897256570B34}" type="slidenum">
              <a:rPr lang="en-US" sz="1100"/>
              <a:pPr/>
              <a:t>3</a:t>
            </a:fld>
            <a:endParaRPr lang="en-US" sz="1100"/>
          </a:p>
        </p:txBody>
      </p:sp>
    </p:spTree>
    <p:extLst>
      <p:ext uri="{BB962C8B-B14F-4D97-AF65-F5344CB8AC3E}">
        <p14:creationId xmlns:p14="http://schemas.microsoft.com/office/powerpoint/2010/main" val="2151036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93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atin typeface="Calibri" charset="0"/>
              </a:rPr>
              <a:t>Production peaked in 1986 and continues to decline.</a:t>
            </a:r>
          </a:p>
          <a:p>
            <a:r>
              <a:rPr lang="en-US">
                <a:latin typeface="Calibri" charset="0"/>
              </a:rPr>
              <a:t>The past decline was between 2-4%</a:t>
            </a:r>
          </a:p>
          <a:p>
            <a:r>
              <a:rPr lang="en-US">
                <a:latin typeface="Calibri" charset="0"/>
              </a:rPr>
              <a:t>Recent decline is around 1% (2011-2012)</a:t>
            </a:r>
          </a:p>
        </p:txBody>
      </p:sp>
      <p:sp>
        <p:nvSpPr>
          <p:cNvPr id="593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Arial" charset="0"/>
                <a:ea typeface="ＭＳ Ｐゴシック" charset="0"/>
                <a:cs typeface="ＭＳ Ｐゴシック" charset="0"/>
              </a:defRPr>
            </a:lvl1pPr>
            <a:lvl2pPr marL="702756" indent="-270291">
              <a:defRPr sz="2300">
                <a:solidFill>
                  <a:schemeClr val="tx1"/>
                </a:solidFill>
                <a:latin typeface="Arial" charset="0"/>
                <a:ea typeface="ＭＳ Ｐゴシック" charset="0"/>
              </a:defRPr>
            </a:lvl2pPr>
            <a:lvl3pPr marL="1081164" indent="-216233">
              <a:defRPr sz="2300">
                <a:solidFill>
                  <a:schemeClr val="tx1"/>
                </a:solidFill>
                <a:latin typeface="Arial" charset="0"/>
                <a:ea typeface="ＭＳ Ｐゴシック" charset="0"/>
              </a:defRPr>
            </a:lvl3pPr>
            <a:lvl4pPr marL="1513629" indent="-216233">
              <a:defRPr sz="2300">
                <a:solidFill>
                  <a:schemeClr val="tx1"/>
                </a:solidFill>
                <a:latin typeface="Arial" charset="0"/>
                <a:ea typeface="ＭＳ Ｐゴシック" charset="0"/>
              </a:defRPr>
            </a:lvl4pPr>
            <a:lvl5pPr marL="1946095" indent="-216233">
              <a:defRPr sz="2300">
                <a:solidFill>
                  <a:schemeClr val="tx1"/>
                </a:solidFill>
                <a:latin typeface="Arial" charset="0"/>
                <a:ea typeface="ＭＳ Ｐゴシック" charset="0"/>
              </a:defRPr>
            </a:lvl5pPr>
            <a:lvl6pPr marL="2378560" indent="-216233" eaLnBrk="0" fontAlgn="base" hangingPunct="0">
              <a:spcBef>
                <a:spcPct val="0"/>
              </a:spcBef>
              <a:spcAft>
                <a:spcPct val="0"/>
              </a:spcAft>
              <a:defRPr sz="2300">
                <a:solidFill>
                  <a:schemeClr val="tx1"/>
                </a:solidFill>
                <a:latin typeface="Arial" charset="0"/>
                <a:ea typeface="ＭＳ Ｐゴシック" charset="0"/>
              </a:defRPr>
            </a:lvl6pPr>
            <a:lvl7pPr marL="2811026" indent="-216233" eaLnBrk="0" fontAlgn="base" hangingPunct="0">
              <a:spcBef>
                <a:spcPct val="0"/>
              </a:spcBef>
              <a:spcAft>
                <a:spcPct val="0"/>
              </a:spcAft>
              <a:defRPr sz="2300">
                <a:solidFill>
                  <a:schemeClr val="tx1"/>
                </a:solidFill>
                <a:latin typeface="Arial" charset="0"/>
                <a:ea typeface="ＭＳ Ｐゴシック" charset="0"/>
              </a:defRPr>
            </a:lvl7pPr>
            <a:lvl8pPr marL="3243491" indent="-216233" eaLnBrk="0" fontAlgn="base" hangingPunct="0">
              <a:spcBef>
                <a:spcPct val="0"/>
              </a:spcBef>
              <a:spcAft>
                <a:spcPct val="0"/>
              </a:spcAft>
              <a:defRPr sz="2300">
                <a:solidFill>
                  <a:schemeClr val="tx1"/>
                </a:solidFill>
                <a:latin typeface="Arial" charset="0"/>
                <a:ea typeface="ＭＳ Ｐゴシック" charset="0"/>
              </a:defRPr>
            </a:lvl8pPr>
            <a:lvl9pPr marL="3675957" indent="-216233" eaLnBrk="0" fontAlgn="base" hangingPunct="0">
              <a:spcBef>
                <a:spcPct val="0"/>
              </a:spcBef>
              <a:spcAft>
                <a:spcPct val="0"/>
              </a:spcAft>
              <a:defRPr sz="2300">
                <a:solidFill>
                  <a:schemeClr val="tx1"/>
                </a:solidFill>
                <a:latin typeface="Arial" charset="0"/>
                <a:ea typeface="ＭＳ Ｐゴシック" charset="0"/>
              </a:defRPr>
            </a:lvl9pPr>
          </a:lstStyle>
          <a:p>
            <a:fld id="{1B3F323B-5886-DE40-8B99-B105486DCE80}" type="slidenum">
              <a:rPr lang="en-US" sz="1100"/>
              <a:pPr/>
              <a:t>4</a:t>
            </a:fld>
            <a:endParaRPr lang="en-US" sz="1100"/>
          </a:p>
        </p:txBody>
      </p:sp>
    </p:spTree>
    <p:extLst>
      <p:ext uri="{BB962C8B-B14F-4D97-AF65-F5344CB8AC3E}">
        <p14:creationId xmlns:p14="http://schemas.microsoft.com/office/powerpoint/2010/main" val="14782133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You can see the impact that hydraulic fracturing has made in the nation’s gas production.</a:t>
            </a:r>
          </a:p>
          <a:p>
            <a:r>
              <a:rPr lang="en-US" dirty="0" smtClean="0"/>
              <a:t>Notice California, no real change. </a:t>
            </a:r>
            <a:endParaRPr lang="en-US" dirty="0"/>
          </a:p>
        </p:txBody>
      </p:sp>
      <p:sp>
        <p:nvSpPr>
          <p:cNvPr id="4" name="Slide Number Placeholder 3"/>
          <p:cNvSpPr>
            <a:spLocks noGrp="1"/>
          </p:cNvSpPr>
          <p:nvPr>
            <p:ph type="sldNum" sz="quarter" idx="10"/>
          </p:nvPr>
        </p:nvSpPr>
        <p:spPr/>
        <p:txBody>
          <a:bodyPr/>
          <a:lstStyle/>
          <a:p>
            <a:fld id="{1946E917-2675-4FFD-9EC4-CE8FB79C3F86}" type="slidenum">
              <a:rPr lang="en-US" smtClean="0"/>
              <a:t>6</a:t>
            </a:fld>
            <a:endParaRPr lang="en-US"/>
          </a:p>
        </p:txBody>
      </p:sp>
    </p:spTree>
    <p:extLst>
      <p:ext uri="{BB962C8B-B14F-4D97-AF65-F5344CB8AC3E}">
        <p14:creationId xmlns:p14="http://schemas.microsoft.com/office/powerpoint/2010/main" val="1174924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253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US">
              <a:latin typeface="Calibri" charset="0"/>
            </a:endParaRPr>
          </a:p>
        </p:txBody>
      </p:sp>
      <p:sp>
        <p:nvSpPr>
          <p:cNvPr id="2253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Garamond" charset="0"/>
                <a:ea typeface="ＭＳ Ｐゴシック" charset="0"/>
                <a:cs typeface="ＭＳ Ｐゴシック" charset="0"/>
              </a:defRPr>
            </a:lvl1pPr>
            <a:lvl2pPr marL="730766" indent="-281064">
              <a:defRPr sz="2400">
                <a:solidFill>
                  <a:schemeClr val="tx1"/>
                </a:solidFill>
                <a:latin typeface="Garamond" charset="0"/>
                <a:ea typeface="ＭＳ Ｐゴシック" charset="0"/>
              </a:defRPr>
            </a:lvl2pPr>
            <a:lvl3pPr marL="1124255" indent="-224851">
              <a:defRPr sz="2400">
                <a:solidFill>
                  <a:schemeClr val="tx1"/>
                </a:solidFill>
                <a:latin typeface="Garamond" charset="0"/>
                <a:ea typeface="ＭＳ Ｐゴシック" charset="0"/>
              </a:defRPr>
            </a:lvl3pPr>
            <a:lvl4pPr marL="1573957" indent="-224851">
              <a:defRPr sz="2400">
                <a:solidFill>
                  <a:schemeClr val="tx1"/>
                </a:solidFill>
                <a:latin typeface="Garamond" charset="0"/>
                <a:ea typeface="ＭＳ Ｐゴシック" charset="0"/>
              </a:defRPr>
            </a:lvl4pPr>
            <a:lvl5pPr marL="2023659" indent="-224851">
              <a:defRPr sz="2400">
                <a:solidFill>
                  <a:schemeClr val="tx1"/>
                </a:solidFill>
                <a:latin typeface="Garamond" charset="0"/>
                <a:ea typeface="ＭＳ Ｐゴシック" charset="0"/>
              </a:defRPr>
            </a:lvl5pPr>
            <a:lvl6pPr marL="2473361" indent="-224851" eaLnBrk="0" fontAlgn="base" hangingPunct="0">
              <a:spcBef>
                <a:spcPct val="0"/>
              </a:spcBef>
              <a:spcAft>
                <a:spcPct val="0"/>
              </a:spcAft>
              <a:defRPr sz="2400">
                <a:solidFill>
                  <a:schemeClr val="tx1"/>
                </a:solidFill>
                <a:latin typeface="Garamond" charset="0"/>
                <a:ea typeface="ＭＳ Ｐゴシック" charset="0"/>
              </a:defRPr>
            </a:lvl6pPr>
            <a:lvl7pPr marL="2923062" indent="-224851" eaLnBrk="0" fontAlgn="base" hangingPunct="0">
              <a:spcBef>
                <a:spcPct val="0"/>
              </a:spcBef>
              <a:spcAft>
                <a:spcPct val="0"/>
              </a:spcAft>
              <a:defRPr sz="2400">
                <a:solidFill>
                  <a:schemeClr val="tx1"/>
                </a:solidFill>
                <a:latin typeface="Garamond" charset="0"/>
                <a:ea typeface="ＭＳ Ｐゴシック" charset="0"/>
              </a:defRPr>
            </a:lvl7pPr>
            <a:lvl8pPr marL="3372764" indent="-224851" eaLnBrk="0" fontAlgn="base" hangingPunct="0">
              <a:spcBef>
                <a:spcPct val="0"/>
              </a:spcBef>
              <a:spcAft>
                <a:spcPct val="0"/>
              </a:spcAft>
              <a:defRPr sz="2400">
                <a:solidFill>
                  <a:schemeClr val="tx1"/>
                </a:solidFill>
                <a:latin typeface="Garamond" charset="0"/>
                <a:ea typeface="ＭＳ Ｐゴシック" charset="0"/>
              </a:defRPr>
            </a:lvl8pPr>
            <a:lvl9pPr marL="3822466" indent="-224851" eaLnBrk="0" fontAlgn="base" hangingPunct="0">
              <a:spcBef>
                <a:spcPct val="0"/>
              </a:spcBef>
              <a:spcAft>
                <a:spcPct val="0"/>
              </a:spcAft>
              <a:defRPr sz="2400">
                <a:solidFill>
                  <a:schemeClr val="tx1"/>
                </a:solidFill>
                <a:latin typeface="Garamond" charset="0"/>
                <a:ea typeface="ＭＳ Ｐゴシック" charset="0"/>
              </a:defRPr>
            </a:lvl9pPr>
          </a:lstStyle>
          <a:p>
            <a:fld id="{0FB7365C-791D-D142-8DB6-82968A99E34B}" type="slidenum">
              <a:rPr lang="en-US" sz="1200"/>
              <a:pPr/>
              <a:t>8</a:t>
            </a:fld>
            <a:endParaRPr 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560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US">
              <a:latin typeface="Calibri" charset="0"/>
            </a:endParaRPr>
          </a:p>
        </p:txBody>
      </p:sp>
      <p:sp>
        <p:nvSpPr>
          <p:cNvPr id="2560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Garamond" charset="0"/>
                <a:ea typeface="ＭＳ Ｐゴシック" charset="0"/>
                <a:cs typeface="ＭＳ Ｐゴシック" charset="0"/>
              </a:defRPr>
            </a:lvl1pPr>
            <a:lvl2pPr marL="730766" indent="-281064">
              <a:defRPr sz="2400">
                <a:solidFill>
                  <a:schemeClr val="tx1"/>
                </a:solidFill>
                <a:latin typeface="Garamond" charset="0"/>
                <a:ea typeface="ＭＳ Ｐゴシック" charset="0"/>
              </a:defRPr>
            </a:lvl2pPr>
            <a:lvl3pPr marL="1124255" indent="-224851">
              <a:defRPr sz="2400">
                <a:solidFill>
                  <a:schemeClr val="tx1"/>
                </a:solidFill>
                <a:latin typeface="Garamond" charset="0"/>
                <a:ea typeface="ＭＳ Ｐゴシック" charset="0"/>
              </a:defRPr>
            </a:lvl3pPr>
            <a:lvl4pPr marL="1573957" indent="-224851">
              <a:defRPr sz="2400">
                <a:solidFill>
                  <a:schemeClr val="tx1"/>
                </a:solidFill>
                <a:latin typeface="Garamond" charset="0"/>
                <a:ea typeface="ＭＳ Ｐゴシック" charset="0"/>
              </a:defRPr>
            </a:lvl4pPr>
            <a:lvl5pPr marL="2023659" indent="-224851">
              <a:defRPr sz="2400">
                <a:solidFill>
                  <a:schemeClr val="tx1"/>
                </a:solidFill>
                <a:latin typeface="Garamond" charset="0"/>
                <a:ea typeface="ＭＳ Ｐゴシック" charset="0"/>
              </a:defRPr>
            </a:lvl5pPr>
            <a:lvl6pPr marL="2473361" indent="-224851" eaLnBrk="0" fontAlgn="base" hangingPunct="0">
              <a:spcBef>
                <a:spcPct val="0"/>
              </a:spcBef>
              <a:spcAft>
                <a:spcPct val="0"/>
              </a:spcAft>
              <a:defRPr sz="2400">
                <a:solidFill>
                  <a:schemeClr val="tx1"/>
                </a:solidFill>
                <a:latin typeface="Garamond" charset="0"/>
                <a:ea typeface="ＭＳ Ｐゴシック" charset="0"/>
              </a:defRPr>
            </a:lvl6pPr>
            <a:lvl7pPr marL="2923062" indent="-224851" eaLnBrk="0" fontAlgn="base" hangingPunct="0">
              <a:spcBef>
                <a:spcPct val="0"/>
              </a:spcBef>
              <a:spcAft>
                <a:spcPct val="0"/>
              </a:spcAft>
              <a:defRPr sz="2400">
                <a:solidFill>
                  <a:schemeClr val="tx1"/>
                </a:solidFill>
                <a:latin typeface="Garamond" charset="0"/>
                <a:ea typeface="ＭＳ Ｐゴシック" charset="0"/>
              </a:defRPr>
            </a:lvl7pPr>
            <a:lvl8pPr marL="3372764" indent="-224851" eaLnBrk="0" fontAlgn="base" hangingPunct="0">
              <a:spcBef>
                <a:spcPct val="0"/>
              </a:spcBef>
              <a:spcAft>
                <a:spcPct val="0"/>
              </a:spcAft>
              <a:defRPr sz="2400">
                <a:solidFill>
                  <a:schemeClr val="tx1"/>
                </a:solidFill>
                <a:latin typeface="Garamond" charset="0"/>
                <a:ea typeface="ＭＳ Ｐゴシック" charset="0"/>
              </a:defRPr>
            </a:lvl8pPr>
            <a:lvl9pPr marL="3822466" indent="-224851" eaLnBrk="0" fontAlgn="base" hangingPunct="0">
              <a:spcBef>
                <a:spcPct val="0"/>
              </a:spcBef>
              <a:spcAft>
                <a:spcPct val="0"/>
              </a:spcAft>
              <a:defRPr sz="2400">
                <a:solidFill>
                  <a:schemeClr val="tx1"/>
                </a:solidFill>
                <a:latin typeface="Garamond" charset="0"/>
                <a:ea typeface="ＭＳ Ｐゴシック" charset="0"/>
              </a:defRPr>
            </a:lvl9pPr>
          </a:lstStyle>
          <a:p>
            <a:fld id="{9D03F53E-6E8D-6048-B9DB-3797889E9592}" type="slidenum">
              <a:rPr lang="en-US" sz="1200"/>
              <a:pPr/>
              <a:t>10</a:t>
            </a:fld>
            <a:endParaRPr 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5553318-CC9C-4449-8692-4C04DE9904F6}" type="slidenum">
              <a:rPr lang="en-US" smtClean="0"/>
              <a:pPr/>
              <a:t>11</a:t>
            </a:fld>
            <a:endParaRPr lang="en-US" dirty="0"/>
          </a:p>
        </p:txBody>
      </p:sp>
    </p:spTree>
    <p:extLst>
      <p:ext uri="{BB962C8B-B14F-4D97-AF65-F5344CB8AC3E}">
        <p14:creationId xmlns:p14="http://schemas.microsoft.com/office/powerpoint/2010/main" val="4170285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5553318-CC9C-4449-8692-4C04DE9904F6}" type="slidenum">
              <a:rPr lang="en-US" smtClean="0"/>
              <a:pPr/>
              <a:t>12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F0861701-8F02-0041-A6C3-E4A25A8B224B}" type="datetimeFigureOut">
              <a:rPr lang="en-US"/>
              <a:pPr/>
              <a:t>5/26/2015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latin typeface="Calibri"/>
            </a:endParaRPr>
          </a:p>
        </p:txBody>
      </p:sp>
      <p:sp>
        <p:nvSpPr>
          <p:cNvPr id="6" name="Slide Number Placeholder 5"/>
          <p:cNvSpPr>
            <a:spLocks noGrp="1"/>
          </p:cNvSpPr>
          <p:nvPr>
            <p:ph type="sldNum" sz="quarter" idx="12"/>
          </p:nvPr>
        </p:nvSpPr>
        <p:spPr/>
        <p:txBody>
          <a:bodyPr/>
          <a:lstStyle>
            <a:lvl1pPr>
              <a:defRPr/>
            </a:lvl1pPr>
          </a:lstStyle>
          <a:p>
            <a:fld id="{B3DC2E52-3B58-CA48-AA00-94696EB27FCA}" type="slidenum">
              <a:rPr lang="en-US"/>
              <a:pPr/>
              <a:t>‹#›</a:t>
            </a:fld>
            <a:endParaRPr lang="en-US"/>
          </a:p>
        </p:txBody>
      </p:sp>
    </p:spTree>
    <p:extLst>
      <p:ext uri="{BB962C8B-B14F-4D97-AF65-F5344CB8AC3E}">
        <p14:creationId xmlns:p14="http://schemas.microsoft.com/office/powerpoint/2010/main" val="1394299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7051A4B1-4765-8F48-B196-23F73A2A5D3B}" type="datetimeFigureOut">
              <a:rPr lang="en-US"/>
              <a:pPr/>
              <a:t>5/26/2015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latin typeface="Calibri"/>
            </a:endParaRPr>
          </a:p>
        </p:txBody>
      </p:sp>
      <p:sp>
        <p:nvSpPr>
          <p:cNvPr id="6" name="Slide Number Placeholder 5"/>
          <p:cNvSpPr>
            <a:spLocks noGrp="1"/>
          </p:cNvSpPr>
          <p:nvPr>
            <p:ph type="sldNum" sz="quarter" idx="12"/>
          </p:nvPr>
        </p:nvSpPr>
        <p:spPr/>
        <p:txBody>
          <a:bodyPr/>
          <a:lstStyle>
            <a:lvl1pPr>
              <a:defRPr/>
            </a:lvl1pPr>
          </a:lstStyle>
          <a:p>
            <a:fld id="{AE13171F-3E57-A548-8C64-01F90307457F}" type="slidenum">
              <a:rPr lang="en-US"/>
              <a:pPr/>
              <a:t>‹#›</a:t>
            </a:fld>
            <a:endParaRPr lang="en-US"/>
          </a:p>
        </p:txBody>
      </p:sp>
    </p:spTree>
    <p:extLst>
      <p:ext uri="{BB962C8B-B14F-4D97-AF65-F5344CB8AC3E}">
        <p14:creationId xmlns:p14="http://schemas.microsoft.com/office/powerpoint/2010/main" val="4143528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2E721183-53B3-5A47-BF9B-D1A07D8285F9}" type="datetimeFigureOut">
              <a:rPr lang="en-US"/>
              <a:pPr/>
              <a:t>5/26/2015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latin typeface="Calibri"/>
            </a:endParaRPr>
          </a:p>
        </p:txBody>
      </p:sp>
      <p:sp>
        <p:nvSpPr>
          <p:cNvPr id="6" name="Slide Number Placeholder 5"/>
          <p:cNvSpPr>
            <a:spLocks noGrp="1"/>
          </p:cNvSpPr>
          <p:nvPr>
            <p:ph type="sldNum" sz="quarter" idx="12"/>
          </p:nvPr>
        </p:nvSpPr>
        <p:spPr/>
        <p:txBody>
          <a:bodyPr/>
          <a:lstStyle>
            <a:lvl1pPr>
              <a:defRPr/>
            </a:lvl1pPr>
          </a:lstStyle>
          <a:p>
            <a:fld id="{7024C1D8-4A4A-A14F-8944-D28556FAB197}" type="slidenum">
              <a:rPr lang="en-US"/>
              <a:pPr/>
              <a:t>‹#›</a:t>
            </a:fld>
            <a:endParaRPr lang="en-US"/>
          </a:p>
        </p:txBody>
      </p:sp>
    </p:spTree>
    <p:extLst>
      <p:ext uri="{BB962C8B-B14F-4D97-AF65-F5344CB8AC3E}">
        <p14:creationId xmlns:p14="http://schemas.microsoft.com/office/powerpoint/2010/main" val="484954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65B4C313-6B81-C540-B4DF-EBF33F44DA54}" type="datetimeFigureOut">
              <a:rPr lang="en-US"/>
              <a:pPr/>
              <a:t>5/26/2015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latin typeface="Calibri"/>
            </a:endParaRPr>
          </a:p>
        </p:txBody>
      </p:sp>
      <p:sp>
        <p:nvSpPr>
          <p:cNvPr id="7" name="Slide Number Placeholder 5"/>
          <p:cNvSpPr>
            <a:spLocks noGrp="1"/>
          </p:cNvSpPr>
          <p:nvPr>
            <p:ph type="sldNum" sz="quarter" idx="12"/>
          </p:nvPr>
        </p:nvSpPr>
        <p:spPr/>
        <p:txBody>
          <a:bodyPr/>
          <a:lstStyle>
            <a:lvl1pPr>
              <a:defRPr/>
            </a:lvl1pPr>
          </a:lstStyle>
          <a:p>
            <a:fld id="{AADAAD0B-27FA-ED44-A400-9E1FC137A29F}" type="slidenum">
              <a:rPr lang="en-US"/>
              <a:pPr/>
              <a:t>‹#›</a:t>
            </a:fld>
            <a:endParaRPr lang="en-US"/>
          </a:p>
        </p:txBody>
      </p:sp>
    </p:spTree>
    <p:extLst>
      <p:ext uri="{BB962C8B-B14F-4D97-AF65-F5344CB8AC3E}">
        <p14:creationId xmlns:p14="http://schemas.microsoft.com/office/powerpoint/2010/main" val="981823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07AFC8FB-7C07-CA4B-83D6-66FA63B1FA1A}" type="datetimeFigureOut">
              <a:rPr lang="en-US"/>
              <a:pPr/>
              <a:t>5/26/2015</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latin typeface="Calibri"/>
            </a:endParaRPr>
          </a:p>
        </p:txBody>
      </p:sp>
      <p:sp>
        <p:nvSpPr>
          <p:cNvPr id="9" name="Slide Number Placeholder 5"/>
          <p:cNvSpPr>
            <a:spLocks noGrp="1"/>
          </p:cNvSpPr>
          <p:nvPr>
            <p:ph type="sldNum" sz="quarter" idx="12"/>
          </p:nvPr>
        </p:nvSpPr>
        <p:spPr/>
        <p:txBody>
          <a:bodyPr/>
          <a:lstStyle>
            <a:lvl1pPr>
              <a:defRPr/>
            </a:lvl1pPr>
          </a:lstStyle>
          <a:p>
            <a:fld id="{FFA5F124-843F-D048-B6CD-D0253DFAABB9}" type="slidenum">
              <a:rPr lang="en-US"/>
              <a:pPr/>
              <a:t>‹#›</a:t>
            </a:fld>
            <a:endParaRPr lang="en-US"/>
          </a:p>
        </p:txBody>
      </p:sp>
    </p:spTree>
    <p:extLst>
      <p:ext uri="{BB962C8B-B14F-4D97-AF65-F5344CB8AC3E}">
        <p14:creationId xmlns:p14="http://schemas.microsoft.com/office/powerpoint/2010/main" val="668166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06EB0FC8-EFBD-4D47-8EFF-A026D09B0178}" type="datetimeFigureOut">
              <a:rPr lang="en-US"/>
              <a:pPr/>
              <a:t>5/26/2015</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latin typeface="Calibri"/>
            </a:endParaRPr>
          </a:p>
        </p:txBody>
      </p:sp>
      <p:sp>
        <p:nvSpPr>
          <p:cNvPr id="5" name="Slide Number Placeholder 5"/>
          <p:cNvSpPr>
            <a:spLocks noGrp="1"/>
          </p:cNvSpPr>
          <p:nvPr>
            <p:ph type="sldNum" sz="quarter" idx="12"/>
          </p:nvPr>
        </p:nvSpPr>
        <p:spPr/>
        <p:txBody>
          <a:bodyPr/>
          <a:lstStyle>
            <a:lvl1pPr>
              <a:defRPr/>
            </a:lvl1pPr>
          </a:lstStyle>
          <a:p>
            <a:fld id="{5D282A09-1F8D-8C4E-AA8C-B07DEE302E61}" type="slidenum">
              <a:rPr lang="en-US"/>
              <a:pPr/>
              <a:t>‹#›</a:t>
            </a:fld>
            <a:endParaRPr lang="en-US"/>
          </a:p>
        </p:txBody>
      </p:sp>
    </p:spTree>
    <p:extLst>
      <p:ext uri="{BB962C8B-B14F-4D97-AF65-F5344CB8AC3E}">
        <p14:creationId xmlns:p14="http://schemas.microsoft.com/office/powerpoint/2010/main" val="2508686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2CB4D1B6-A374-C54B-8B59-997AE179C7AF}" type="datetimeFigureOut">
              <a:rPr lang="en-US"/>
              <a:pPr/>
              <a:t>5/26/2015</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latin typeface="Calibri"/>
            </a:endParaRPr>
          </a:p>
        </p:txBody>
      </p:sp>
      <p:sp>
        <p:nvSpPr>
          <p:cNvPr id="4" name="Slide Number Placeholder 5"/>
          <p:cNvSpPr>
            <a:spLocks noGrp="1"/>
          </p:cNvSpPr>
          <p:nvPr>
            <p:ph type="sldNum" sz="quarter" idx="12"/>
          </p:nvPr>
        </p:nvSpPr>
        <p:spPr/>
        <p:txBody>
          <a:bodyPr/>
          <a:lstStyle>
            <a:lvl1pPr>
              <a:defRPr/>
            </a:lvl1pPr>
          </a:lstStyle>
          <a:p>
            <a:fld id="{D73D8680-E72D-F94C-841C-0E430769E024}" type="slidenum">
              <a:rPr lang="en-US"/>
              <a:pPr/>
              <a:t>‹#›</a:t>
            </a:fld>
            <a:endParaRPr lang="en-US"/>
          </a:p>
        </p:txBody>
      </p:sp>
    </p:spTree>
    <p:extLst>
      <p:ext uri="{BB962C8B-B14F-4D97-AF65-F5344CB8AC3E}">
        <p14:creationId xmlns:p14="http://schemas.microsoft.com/office/powerpoint/2010/main" val="30402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DFCB690E-712C-954C-B6DD-B1D310D6DD0C}" type="datetimeFigureOut">
              <a:rPr lang="en-US"/>
              <a:pPr/>
              <a:t>5/26/2015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latin typeface="Calibri"/>
            </a:endParaRPr>
          </a:p>
        </p:txBody>
      </p:sp>
      <p:sp>
        <p:nvSpPr>
          <p:cNvPr id="7" name="Slide Number Placeholder 5"/>
          <p:cNvSpPr>
            <a:spLocks noGrp="1"/>
          </p:cNvSpPr>
          <p:nvPr>
            <p:ph type="sldNum" sz="quarter" idx="12"/>
          </p:nvPr>
        </p:nvSpPr>
        <p:spPr/>
        <p:txBody>
          <a:bodyPr/>
          <a:lstStyle>
            <a:lvl1pPr>
              <a:defRPr/>
            </a:lvl1pPr>
          </a:lstStyle>
          <a:p>
            <a:fld id="{F742FDAD-2448-3147-AF89-8DF39C380BE5}" type="slidenum">
              <a:rPr lang="en-US"/>
              <a:pPr/>
              <a:t>‹#›</a:t>
            </a:fld>
            <a:endParaRPr lang="en-US"/>
          </a:p>
        </p:txBody>
      </p:sp>
    </p:spTree>
    <p:extLst>
      <p:ext uri="{BB962C8B-B14F-4D97-AF65-F5344CB8AC3E}">
        <p14:creationId xmlns:p14="http://schemas.microsoft.com/office/powerpoint/2010/main" val="2753675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FF960EF9-18E1-144F-8A38-BDD07984DA22}" type="datetimeFigureOut">
              <a:rPr lang="en-US"/>
              <a:pPr/>
              <a:t>5/26/2015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latin typeface="Calibri"/>
            </a:endParaRPr>
          </a:p>
        </p:txBody>
      </p:sp>
      <p:sp>
        <p:nvSpPr>
          <p:cNvPr id="7" name="Slide Number Placeholder 5"/>
          <p:cNvSpPr>
            <a:spLocks noGrp="1"/>
          </p:cNvSpPr>
          <p:nvPr>
            <p:ph type="sldNum" sz="quarter" idx="12"/>
          </p:nvPr>
        </p:nvSpPr>
        <p:spPr/>
        <p:txBody>
          <a:bodyPr/>
          <a:lstStyle>
            <a:lvl1pPr>
              <a:defRPr/>
            </a:lvl1pPr>
          </a:lstStyle>
          <a:p>
            <a:fld id="{C53DFCC8-D313-CF4E-81DD-02F53C247A66}" type="slidenum">
              <a:rPr lang="en-US"/>
              <a:pPr/>
              <a:t>‹#›</a:t>
            </a:fld>
            <a:endParaRPr lang="en-US"/>
          </a:p>
        </p:txBody>
      </p:sp>
    </p:spTree>
    <p:extLst>
      <p:ext uri="{BB962C8B-B14F-4D97-AF65-F5344CB8AC3E}">
        <p14:creationId xmlns:p14="http://schemas.microsoft.com/office/powerpoint/2010/main" val="3610469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3C01139-BAEE-7C43-AB19-05A3B1FC76A2}" type="datetimeFigureOut">
              <a:rPr lang="en-US"/>
              <a:pPr/>
              <a:t>5/26/2015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latin typeface="Calibri"/>
            </a:endParaRPr>
          </a:p>
        </p:txBody>
      </p:sp>
      <p:sp>
        <p:nvSpPr>
          <p:cNvPr id="6" name="Slide Number Placeholder 5"/>
          <p:cNvSpPr>
            <a:spLocks noGrp="1"/>
          </p:cNvSpPr>
          <p:nvPr>
            <p:ph type="sldNum" sz="quarter" idx="12"/>
          </p:nvPr>
        </p:nvSpPr>
        <p:spPr/>
        <p:txBody>
          <a:bodyPr/>
          <a:lstStyle>
            <a:lvl1pPr>
              <a:defRPr/>
            </a:lvl1pPr>
          </a:lstStyle>
          <a:p>
            <a:fld id="{E6DE97A4-33C7-C347-8CC4-41FE41B7C7D1}" type="slidenum">
              <a:rPr lang="en-US"/>
              <a:pPr/>
              <a:t>‹#›</a:t>
            </a:fld>
            <a:endParaRPr lang="en-US"/>
          </a:p>
        </p:txBody>
      </p:sp>
    </p:spTree>
    <p:extLst>
      <p:ext uri="{BB962C8B-B14F-4D97-AF65-F5344CB8AC3E}">
        <p14:creationId xmlns:p14="http://schemas.microsoft.com/office/powerpoint/2010/main" val="1092121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A05F11B-CC2B-E74D-B67E-87AAE2091B2A}" type="datetimeFigureOut">
              <a:rPr lang="en-US"/>
              <a:pPr/>
              <a:t>5/26/2015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latin typeface="Calibri"/>
            </a:endParaRPr>
          </a:p>
        </p:txBody>
      </p:sp>
      <p:sp>
        <p:nvSpPr>
          <p:cNvPr id="6" name="Slide Number Placeholder 5"/>
          <p:cNvSpPr>
            <a:spLocks noGrp="1"/>
          </p:cNvSpPr>
          <p:nvPr>
            <p:ph type="sldNum" sz="quarter" idx="12"/>
          </p:nvPr>
        </p:nvSpPr>
        <p:spPr/>
        <p:txBody>
          <a:bodyPr/>
          <a:lstStyle>
            <a:lvl1pPr>
              <a:defRPr/>
            </a:lvl1pPr>
          </a:lstStyle>
          <a:p>
            <a:fld id="{9A676304-27C4-B04D-A87E-796C75CFA849}" type="slidenum">
              <a:rPr lang="en-US"/>
              <a:pPr/>
              <a:t>‹#›</a:t>
            </a:fld>
            <a:endParaRPr lang="en-US"/>
          </a:p>
        </p:txBody>
      </p:sp>
    </p:spTree>
    <p:extLst>
      <p:ext uri="{BB962C8B-B14F-4D97-AF65-F5344CB8AC3E}">
        <p14:creationId xmlns:p14="http://schemas.microsoft.com/office/powerpoint/2010/main" val="20292114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US" smtClean="0">
                <a:solidFill>
                  <a:prstClr val="black"/>
                </a:solidFill>
                <a:latin typeface="Calibri"/>
              </a:rPr>
              <a:t>January 2015</a:t>
            </a:r>
            <a:endParaRPr lang="en-US" dirty="0">
              <a:solidFill>
                <a:prstClr val="black"/>
              </a:solidFill>
              <a:latin typeface="Calibri"/>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US" smtClean="0">
                <a:solidFill>
                  <a:prstClr val="black"/>
                </a:solidFill>
                <a:latin typeface="Calibri"/>
              </a:rPr>
              <a:t>“An Independent Scientific Assessment of Well Stimulation in California”, January 2015 </a:t>
            </a:r>
            <a:endParaRPr lang="en-US" dirty="0">
              <a:solidFill>
                <a:prstClr val="black"/>
              </a:solidFill>
              <a:latin typeface="Calibri"/>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6BE6F0E7-A02E-2A44-A344-5FCC68791457}" type="slidenum">
              <a:rPr lang="en-US" smtClean="0">
                <a:solidFill>
                  <a:prstClr val="black"/>
                </a:solidFill>
                <a:latin typeface="Calibri"/>
              </a:rPr>
              <a:pPr/>
              <a:t>‹#›</a:t>
            </a:fld>
            <a:endParaRPr lang="en-US" dirty="0">
              <a:solidFill>
                <a:prstClr val="black"/>
              </a:solidFill>
              <a:latin typeface="Calibri"/>
            </a:endParaRPr>
          </a:p>
        </p:txBody>
      </p:sp>
    </p:spTree>
    <p:extLst>
      <p:ext uri="{BB962C8B-B14F-4D97-AF65-F5344CB8AC3E}">
        <p14:creationId xmlns:p14="http://schemas.microsoft.com/office/powerpoint/2010/main" val="37138648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US" smtClean="0">
                <a:solidFill>
                  <a:prstClr val="black"/>
                </a:solidFill>
                <a:latin typeface="Calibri"/>
              </a:rPr>
              <a:t>January 2015</a:t>
            </a:r>
            <a:endParaRPr lang="en-US" dirty="0">
              <a:solidFill>
                <a:prstClr val="black"/>
              </a:solidFill>
              <a:latin typeface="Calibri"/>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US" smtClean="0">
                <a:solidFill>
                  <a:prstClr val="black"/>
                </a:solidFill>
                <a:latin typeface="Calibri"/>
              </a:rPr>
              <a:t>“An Independent Scientific Assessment of Well Stimulation in California”, January 2015 </a:t>
            </a:r>
            <a:endParaRPr lang="en-US" dirty="0">
              <a:solidFill>
                <a:prstClr val="black"/>
              </a:solidFill>
              <a:latin typeface="Calibri"/>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6BE6F0E7-A02E-2A44-A344-5FCC68791457}" type="slidenum">
              <a:rPr lang="en-US" smtClean="0">
                <a:solidFill>
                  <a:prstClr val="black"/>
                </a:solidFill>
                <a:latin typeface="Calibri"/>
              </a:rPr>
              <a:pPr/>
              <a:t>‹#›</a:t>
            </a:fld>
            <a:endParaRPr lang="en-US" dirty="0">
              <a:solidFill>
                <a:prstClr val="black"/>
              </a:solidFill>
              <a:latin typeface="Calibri"/>
            </a:endParaRPr>
          </a:p>
        </p:txBody>
      </p:sp>
    </p:spTree>
    <p:extLst>
      <p:ext uri="{BB962C8B-B14F-4D97-AF65-F5344CB8AC3E}">
        <p14:creationId xmlns:p14="http://schemas.microsoft.com/office/powerpoint/2010/main" val="17748238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US" smtClean="0">
                <a:solidFill>
                  <a:prstClr val="black"/>
                </a:solidFill>
                <a:latin typeface="Calibri"/>
              </a:rPr>
              <a:t>January 2015</a:t>
            </a:r>
            <a:endParaRPr lang="en-US" dirty="0">
              <a:solidFill>
                <a:prstClr val="black"/>
              </a:solidFill>
              <a:latin typeface="Calibri"/>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US" smtClean="0">
                <a:solidFill>
                  <a:prstClr val="black"/>
                </a:solidFill>
                <a:latin typeface="Calibri"/>
              </a:rPr>
              <a:t>“An Independent Scientific Assessment of Well Stimulation in California”, January 2015 </a:t>
            </a:r>
            <a:endParaRPr lang="en-US" dirty="0">
              <a:solidFill>
                <a:prstClr val="black"/>
              </a:solidFill>
              <a:latin typeface="Calibri"/>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6BE6F0E7-A02E-2A44-A344-5FCC68791457}" type="slidenum">
              <a:rPr lang="en-US" smtClean="0">
                <a:solidFill>
                  <a:prstClr val="black"/>
                </a:solidFill>
                <a:latin typeface="Calibri"/>
              </a:rPr>
              <a:pPr/>
              <a:t>‹#›</a:t>
            </a:fld>
            <a:endParaRPr lang="en-US" dirty="0">
              <a:solidFill>
                <a:prstClr val="black"/>
              </a:solidFill>
              <a:latin typeface="Calibri"/>
            </a:endParaRPr>
          </a:p>
        </p:txBody>
      </p:sp>
    </p:spTree>
    <p:extLst>
      <p:ext uri="{BB962C8B-B14F-4D97-AF65-F5344CB8AC3E}">
        <p14:creationId xmlns:p14="http://schemas.microsoft.com/office/powerpoint/2010/main" val="42113736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r>
              <a:rPr lang="en-US" smtClean="0">
                <a:solidFill>
                  <a:prstClr val="black"/>
                </a:solidFill>
                <a:latin typeface="Calibri"/>
              </a:rPr>
              <a:t>January 2015</a:t>
            </a:r>
            <a:endParaRPr lang="en-US" dirty="0">
              <a:solidFill>
                <a:prstClr val="black"/>
              </a:solidFill>
              <a:latin typeface="Calibri"/>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US" smtClean="0">
                <a:solidFill>
                  <a:prstClr val="black"/>
                </a:solidFill>
                <a:latin typeface="Calibri"/>
              </a:rPr>
              <a:t>“An Independent Scientific Assessment of Well Stimulation in California”, January 2015 </a:t>
            </a:r>
            <a:endParaRPr lang="en-US" dirty="0">
              <a:solidFill>
                <a:prstClr val="black"/>
              </a:solidFill>
              <a:latin typeface="Calibri"/>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6BE6F0E7-A02E-2A44-A344-5FCC68791457}" type="slidenum">
              <a:rPr lang="en-US" smtClean="0">
                <a:solidFill>
                  <a:prstClr val="black"/>
                </a:solidFill>
                <a:latin typeface="Calibri"/>
              </a:rPr>
              <a:pPr/>
              <a:t>‹#›</a:t>
            </a:fld>
            <a:endParaRPr lang="en-US" dirty="0">
              <a:solidFill>
                <a:prstClr val="black"/>
              </a:solidFill>
              <a:latin typeface="Calibri"/>
            </a:endParaRPr>
          </a:p>
        </p:txBody>
      </p:sp>
    </p:spTree>
    <p:extLst>
      <p:ext uri="{BB962C8B-B14F-4D97-AF65-F5344CB8AC3E}">
        <p14:creationId xmlns:p14="http://schemas.microsoft.com/office/powerpoint/2010/main" val="6024002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r>
              <a:rPr lang="en-US" smtClean="0">
                <a:solidFill>
                  <a:prstClr val="black"/>
                </a:solidFill>
                <a:latin typeface="Calibri"/>
              </a:rPr>
              <a:t>January 2015</a:t>
            </a:r>
            <a:endParaRPr lang="en-US" dirty="0">
              <a:solidFill>
                <a:prstClr val="black"/>
              </a:solidFill>
              <a:latin typeface="Calibri"/>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r>
              <a:rPr lang="en-US" smtClean="0">
                <a:solidFill>
                  <a:prstClr val="black"/>
                </a:solidFill>
                <a:latin typeface="Calibri"/>
              </a:rPr>
              <a:t>“An Independent Scientific Assessment of Well Stimulation in California”, January 2015 </a:t>
            </a:r>
            <a:endParaRPr lang="en-US" dirty="0">
              <a:solidFill>
                <a:prstClr val="black"/>
              </a:solidFill>
              <a:latin typeface="Calibri"/>
            </a:endParaRPr>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6BE6F0E7-A02E-2A44-A344-5FCC68791457}" type="slidenum">
              <a:rPr lang="en-US" smtClean="0">
                <a:solidFill>
                  <a:prstClr val="black"/>
                </a:solidFill>
                <a:latin typeface="Calibri"/>
              </a:rPr>
              <a:pPr/>
              <a:t>‹#›</a:t>
            </a:fld>
            <a:endParaRPr lang="en-US" dirty="0">
              <a:solidFill>
                <a:prstClr val="black"/>
              </a:solidFill>
              <a:latin typeface="Calibri"/>
            </a:endParaRPr>
          </a:p>
        </p:txBody>
      </p:sp>
    </p:spTree>
    <p:extLst>
      <p:ext uri="{BB962C8B-B14F-4D97-AF65-F5344CB8AC3E}">
        <p14:creationId xmlns:p14="http://schemas.microsoft.com/office/powerpoint/2010/main" val="27221766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r>
              <a:rPr lang="en-US" smtClean="0">
                <a:solidFill>
                  <a:prstClr val="black"/>
                </a:solidFill>
                <a:latin typeface="Calibri"/>
              </a:rPr>
              <a:t>January 2015</a:t>
            </a:r>
            <a:endParaRPr lang="en-US" dirty="0">
              <a:solidFill>
                <a:prstClr val="black"/>
              </a:solidFill>
              <a:latin typeface="Calibri"/>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r>
              <a:rPr lang="en-US" smtClean="0">
                <a:solidFill>
                  <a:prstClr val="black"/>
                </a:solidFill>
                <a:latin typeface="Calibri"/>
              </a:rPr>
              <a:t>“An Independent Scientific Assessment of Well Stimulation in California”, January 2015 </a:t>
            </a:r>
            <a:endParaRPr lang="en-US" dirty="0">
              <a:solidFill>
                <a:prstClr val="black"/>
              </a:solidFill>
              <a:latin typeface="Calibri"/>
            </a:endParaRPr>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6BE6F0E7-A02E-2A44-A344-5FCC68791457}" type="slidenum">
              <a:rPr lang="en-US" smtClean="0">
                <a:solidFill>
                  <a:prstClr val="black"/>
                </a:solidFill>
                <a:latin typeface="Calibri"/>
              </a:rPr>
              <a:pPr/>
              <a:t>‹#›</a:t>
            </a:fld>
            <a:endParaRPr lang="en-US" dirty="0">
              <a:solidFill>
                <a:prstClr val="black"/>
              </a:solidFill>
              <a:latin typeface="Calibri"/>
            </a:endParaRPr>
          </a:p>
        </p:txBody>
      </p:sp>
    </p:spTree>
    <p:extLst>
      <p:ext uri="{BB962C8B-B14F-4D97-AF65-F5344CB8AC3E}">
        <p14:creationId xmlns:p14="http://schemas.microsoft.com/office/powerpoint/2010/main" val="13984627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r>
              <a:rPr lang="en-US" smtClean="0">
                <a:solidFill>
                  <a:prstClr val="black"/>
                </a:solidFill>
                <a:latin typeface="Calibri"/>
              </a:rPr>
              <a:t>January 2015</a:t>
            </a:r>
            <a:endParaRPr lang="en-US" dirty="0">
              <a:solidFill>
                <a:prstClr val="black"/>
              </a:solidFill>
              <a:latin typeface="Calibri"/>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r>
              <a:rPr lang="en-US" smtClean="0">
                <a:solidFill>
                  <a:prstClr val="black"/>
                </a:solidFill>
                <a:latin typeface="Calibri"/>
              </a:rPr>
              <a:t>“An Independent Scientific Assessment of Well Stimulation in California”, January 2015 </a:t>
            </a:r>
            <a:endParaRPr lang="en-US" dirty="0">
              <a:solidFill>
                <a:prstClr val="black"/>
              </a:solidFill>
              <a:latin typeface="Calibri"/>
            </a:endParaRPr>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6BE6F0E7-A02E-2A44-A344-5FCC68791457}" type="slidenum">
              <a:rPr lang="en-US" smtClean="0">
                <a:solidFill>
                  <a:prstClr val="black"/>
                </a:solidFill>
                <a:latin typeface="Calibri"/>
              </a:rPr>
              <a:pPr/>
              <a:t>‹#›</a:t>
            </a:fld>
            <a:endParaRPr lang="en-US" dirty="0">
              <a:solidFill>
                <a:prstClr val="black"/>
              </a:solidFill>
              <a:latin typeface="Calibri"/>
            </a:endParaRPr>
          </a:p>
        </p:txBody>
      </p:sp>
    </p:spTree>
    <p:extLst>
      <p:ext uri="{BB962C8B-B14F-4D97-AF65-F5344CB8AC3E}">
        <p14:creationId xmlns:p14="http://schemas.microsoft.com/office/powerpoint/2010/main" val="37676638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r>
              <a:rPr lang="en-US" smtClean="0">
                <a:solidFill>
                  <a:prstClr val="black"/>
                </a:solidFill>
                <a:latin typeface="Calibri"/>
              </a:rPr>
              <a:t>January 2015</a:t>
            </a:r>
            <a:endParaRPr lang="en-US" dirty="0">
              <a:solidFill>
                <a:prstClr val="black"/>
              </a:solidFill>
              <a:latin typeface="Calibri"/>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US" smtClean="0">
                <a:solidFill>
                  <a:prstClr val="black"/>
                </a:solidFill>
                <a:latin typeface="Calibri"/>
              </a:rPr>
              <a:t>“An Independent Scientific Assessment of Well Stimulation in California”, January 2015 </a:t>
            </a:r>
            <a:endParaRPr lang="en-US" dirty="0">
              <a:solidFill>
                <a:prstClr val="black"/>
              </a:solidFill>
              <a:latin typeface="Calibri"/>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6BE6F0E7-A02E-2A44-A344-5FCC68791457}" type="slidenum">
              <a:rPr lang="en-US" smtClean="0">
                <a:solidFill>
                  <a:prstClr val="black"/>
                </a:solidFill>
                <a:latin typeface="Calibri"/>
              </a:rPr>
              <a:pPr/>
              <a:t>‹#›</a:t>
            </a:fld>
            <a:endParaRPr lang="en-US" dirty="0">
              <a:solidFill>
                <a:prstClr val="black"/>
              </a:solidFill>
              <a:latin typeface="Calibri"/>
            </a:endParaRPr>
          </a:p>
        </p:txBody>
      </p:sp>
    </p:spTree>
    <p:extLst>
      <p:ext uri="{BB962C8B-B14F-4D97-AF65-F5344CB8AC3E}">
        <p14:creationId xmlns:p14="http://schemas.microsoft.com/office/powerpoint/2010/main" val="21605326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r>
              <a:rPr lang="en-US" smtClean="0">
                <a:solidFill>
                  <a:prstClr val="black"/>
                </a:solidFill>
                <a:latin typeface="Calibri"/>
              </a:rPr>
              <a:t>January 2015</a:t>
            </a:r>
            <a:endParaRPr lang="en-US" dirty="0">
              <a:solidFill>
                <a:prstClr val="black"/>
              </a:solidFill>
              <a:latin typeface="Calibri"/>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r>
              <a:rPr lang="en-US" smtClean="0">
                <a:solidFill>
                  <a:prstClr val="black"/>
                </a:solidFill>
                <a:latin typeface="Calibri"/>
              </a:rPr>
              <a:t>“An Independent Scientific Assessment of Well Stimulation in California”, January 2015 </a:t>
            </a:r>
            <a:endParaRPr lang="en-US" dirty="0">
              <a:solidFill>
                <a:prstClr val="black"/>
              </a:solidFill>
              <a:latin typeface="Calibri"/>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6BE6F0E7-A02E-2A44-A344-5FCC68791457}" type="slidenum">
              <a:rPr lang="en-US" smtClean="0">
                <a:solidFill>
                  <a:prstClr val="black"/>
                </a:solidFill>
                <a:latin typeface="Calibri"/>
              </a:rPr>
              <a:pPr/>
              <a:t>‹#›</a:t>
            </a:fld>
            <a:endParaRPr lang="en-US" dirty="0">
              <a:solidFill>
                <a:prstClr val="black"/>
              </a:solidFill>
              <a:latin typeface="Calibri"/>
            </a:endParaRPr>
          </a:p>
        </p:txBody>
      </p:sp>
    </p:spTree>
    <p:extLst>
      <p:ext uri="{BB962C8B-B14F-4D97-AF65-F5344CB8AC3E}">
        <p14:creationId xmlns:p14="http://schemas.microsoft.com/office/powerpoint/2010/main" val="13957439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US" smtClean="0">
                <a:solidFill>
                  <a:prstClr val="black"/>
                </a:solidFill>
                <a:latin typeface="Calibri"/>
              </a:rPr>
              <a:t>January 2015</a:t>
            </a:r>
            <a:endParaRPr lang="en-US" dirty="0">
              <a:solidFill>
                <a:prstClr val="black"/>
              </a:solidFill>
              <a:latin typeface="Calibri"/>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US" smtClean="0">
                <a:solidFill>
                  <a:prstClr val="black"/>
                </a:solidFill>
                <a:latin typeface="Calibri"/>
              </a:rPr>
              <a:t>“An Independent Scientific Assessment of Well Stimulation in California”, January 2015 </a:t>
            </a:r>
            <a:endParaRPr lang="en-US" dirty="0">
              <a:solidFill>
                <a:prstClr val="black"/>
              </a:solidFill>
              <a:latin typeface="Calibri"/>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6BE6F0E7-A02E-2A44-A344-5FCC68791457}" type="slidenum">
              <a:rPr lang="en-US" smtClean="0">
                <a:solidFill>
                  <a:prstClr val="black"/>
                </a:solidFill>
                <a:latin typeface="Calibri"/>
              </a:rPr>
              <a:pPr/>
              <a:t>‹#›</a:t>
            </a:fld>
            <a:endParaRPr lang="en-US" dirty="0">
              <a:solidFill>
                <a:prstClr val="black"/>
              </a:solidFill>
              <a:latin typeface="Calibri"/>
            </a:endParaRPr>
          </a:p>
        </p:txBody>
      </p:sp>
    </p:spTree>
    <p:extLst>
      <p:ext uri="{BB962C8B-B14F-4D97-AF65-F5344CB8AC3E}">
        <p14:creationId xmlns:p14="http://schemas.microsoft.com/office/powerpoint/2010/main" val="26610494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US" smtClean="0">
                <a:solidFill>
                  <a:prstClr val="black"/>
                </a:solidFill>
                <a:latin typeface="Calibri"/>
              </a:rPr>
              <a:t>January 2015</a:t>
            </a:r>
            <a:endParaRPr lang="en-US" dirty="0">
              <a:solidFill>
                <a:prstClr val="black"/>
              </a:solidFill>
              <a:latin typeface="Calibri"/>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US" smtClean="0">
                <a:solidFill>
                  <a:prstClr val="black"/>
                </a:solidFill>
                <a:latin typeface="Calibri"/>
              </a:rPr>
              <a:t>“An Independent Scientific Assessment of Well Stimulation in California”, January 2015 </a:t>
            </a:r>
            <a:endParaRPr lang="en-US" dirty="0">
              <a:solidFill>
                <a:prstClr val="black"/>
              </a:solidFill>
              <a:latin typeface="Calibri"/>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6BE6F0E7-A02E-2A44-A344-5FCC68791457}" type="slidenum">
              <a:rPr lang="en-US" smtClean="0">
                <a:solidFill>
                  <a:prstClr val="black"/>
                </a:solidFill>
                <a:latin typeface="Calibri"/>
              </a:rPr>
              <a:pPr/>
              <a:t>‹#›</a:t>
            </a:fld>
            <a:endParaRPr lang="en-US" dirty="0">
              <a:solidFill>
                <a:prstClr val="black"/>
              </a:solidFill>
              <a:latin typeface="Calibri"/>
            </a:endParaRPr>
          </a:p>
        </p:txBody>
      </p:sp>
    </p:spTree>
    <p:extLst>
      <p:ext uri="{BB962C8B-B14F-4D97-AF65-F5344CB8AC3E}">
        <p14:creationId xmlns:p14="http://schemas.microsoft.com/office/powerpoint/2010/main" val="2217283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FFFFFF"/>
                </a:solidFill>
                <a:latin typeface="Calibri" charset="0"/>
              </a:defRPr>
            </a:lvl1pPr>
          </a:lstStyle>
          <a:p>
            <a:pPr defTabSz="914400" fontAlgn="base">
              <a:spcBef>
                <a:spcPct val="0"/>
              </a:spcBef>
              <a:spcAft>
                <a:spcPct val="0"/>
              </a:spcAft>
            </a:pPr>
            <a:fld id="{7AA2B38C-29B5-D44C-ABC6-BBE552F30E53}" type="datetimeFigureOut">
              <a:rPr lang="en-US" smtClean="0">
                <a:ea typeface="ＭＳ Ｐゴシック" charset="0"/>
              </a:rPr>
              <a:pPr defTabSz="914400" fontAlgn="base">
                <a:spcBef>
                  <a:spcPct val="0"/>
                </a:spcBef>
                <a:spcAft>
                  <a:spcPct val="0"/>
                </a:spcAft>
              </a:pPr>
              <a:t>5/26/2015</a:t>
            </a:fld>
            <a:endParaRPr lang="en-US" smtClean="0">
              <a:ea typeface="ＭＳ Ｐゴシック"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defTabSz="914400">
              <a:defRPr/>
            </a:pPr>
            <a:endParaRPr lang="en-US">
              <a:solidFill>
                <a:prstClr val="white">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charset="0"/>
              </a:defRPr>
            </a:lvl1pPr>
          </a:lstStyle>
          <a:p>
            <a:pPr defTabSz="914400" fontAlgn="base">
              <a:spcBef>
                <a:spcPct val="0"/>
              </a:spcBef>
              <a:spcAft>
                <a:spcPct val="0"/>
              </a:spcAft>
            </a:pPr>
            <a:fld id="{1F107990-EC92-6345-BAD5-1EBA2640EA58}" type="slidenum">
              <a:rPr lang="en-US" smtClean="0">
                <a:ea typeface="ＭＳ Ｐゴシック" charset="0"/>
              </a:rPr>
              <a:pPr defTabSz="914400" fontAlgn="base">
                <a:spcBef>
                  <a:spcPct val="0"/>
                </a:spcBef>
                <a:spcAft>
                  <a:spcPct val="0"/>
                </a:spcAft>
              </a:pPr>
              <a:t>‹#›</a:t>
            </a:fld>
            <a:endParaRPr lang="en-US" smtClean="0">
              <a:ea typeface="ＭＳ Ｐゴシック" charset="0"/>
            </a:endParaRPr>
          </a:p>
        </p:txBody>
      </p:sp>
    </p:spTree>
    <p:extLst>
      <p:ext uri="{BB962C8B-B14F-4D97-AF65-F5344CB8AC3E}">
        <p14:creationId xmlns:p14="http://schemas.microsoft.com/office/powerpoint/2010/main" val="2985655791"/>
      </p:ext>
    </p:extLst>
  </p:cSld>
  <p:clrMap bg1="dk1" tx1="lt1" bg2="dk2" tx2="lt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ctr" rtl="0" eaLnBrk="0" fontAlgn="base" hangingPunct="0">
        <a:spcBef>
          <a:spcPct val="0"/>
        </a:spcBef>
        <a:spcAft>
          <a:spcPct val="0"/>
        </a:spcAft>
        <a:defRPr sz="4400" kern="1200">
          <a:solidFill>
            <a:schemeClr val="tx1"/>
          </a:solidFill>
          <a:latin typeface="+mj-lt"/>
          <a:ea typeface="ＭＳ Ｐゴシック" charset="0"/>
          <a:cs typeface="+mj-cs"/>
        </a:defRPr>
      </a:lvl1pPr>
      <a:lvl2pPr algn="ctr" rtl="0" eaLnBrk="0" fontAlgn="base" hangingPunct="0">
        <a:spcBef>
          <a:spcPct val="0"/>
        </a:spcBef>
        <a:spcAft>
          <a:spcPct val="0"/>
        </a:spcAft>
        <a:defRPr sz="4400">
          <a:solidFill>
            <a:schemeClr val="tx1"/>
          </a:solidFill>
          <a:latin typeface="Calibri" pitchFamily="34" charset="0"/>
          <a:ea typeface="ＭＳ Ｐゴシック" charset="0"/>
        </a:defRPr>
      </a:lvl2pPr>
      <a:lvl3pPr algn="ctr" rtl="0" eaLnBrk="0" fontAlgn="base" hangingPunct="0">
        <a:spcBef>
          <a:spcPct val="0"/>
        </a:spcBef>
        <a:spcAft>
          <a:spcPct val="0"/>
        </a:spcAft>
        <a:defRPr sz="4400">
          <a:solidFill>
            <a:schemeClr val="tx1"/>
          </a:solidFill>
          <a:latin typeface="Calibri" pitchFamily="34" charset="0"/>
          <a:ea typeface="ＭＳ Ｐゴシック" charset="0"/>
        </a:defRPr>
      </a:lvl3pPr>
      <a:lvl4pPr algn="ctr" rtl="0" eaLnBrk="0" fontAlgn="base" hangingPunct="0">
        <a:spcBef>
          <a:spcPct val="0"/>
        </a:spcBef>
        <a:spcAft>
          <a:spcPct val="0"/>
        </a:spcAft>
        <a:defRPr sz="4400">
          <a:solidFill>
            <a:schemeClr val="tx1"/>
          </a:solidFill>
          <a:latin typeface="Calibri" pitchFamily="34" charset="0"/>
          <a:ea typeface="ＭＳ Ｐゴシック" charset="0"/>
        </a:defRPr>
      </a:lvl4pPr>
      <a:lvl5pPr algn="ctr" rtl="0" eaLnBrk="0" fontAlgn="base" hangingPunct="0">
        <a:spcBef>
          <a:spcPct val="0"/>
        </a:spcBef>
        <a:spcAft>
          <a:spcPct val="0"/>
        </a:spcAft>
        <a:defRPr sz="4400">
          <a:solidFill>
            <a:schemeClr val="tx1"/>
          </a:solidFill>
          <a:latin typeface="Calibri" pitchFamily="34" charset="0"/>
          <a:ea typeface="ＭＳ Ｐゴシック"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Content Placeholder 11" descr="Berkeley_Lab_Logo_Large.jpg"/>
          <p:cNvPicPr>
            <a:picLocks noChangeAspect="1"/>
          </p:cNvPicPr>
          <p:nvPr userDrawn="1"/>
        </p:nvPicPr>
        <p:blipFill>
          <a:blip r:embed="rId13"/>
          <a:srcRect l="-12791" r="-12791"/>
          <a:stretch>
            <a:fillRect/>
          </a:stretch>
        </p:blipFill>
        <p:spPr>
          <a:xfrm>
            <a:off x="8209280" y="6293234"/>
            <a:ext cx="934720" cy="564766"/>
          </a:xfrm>
          <a:prstGeom prst="rect">
            <a:avLst/>
          </a:prstGeom>
        </p:spPr>
      </p:pic>
      <p:sp>
        <p:nvSpPr>
          <p:cNvPr id="9" name="Footer Placeholder 2"/>
          <p:cNvSpPr txBox="1">
            <a:spLocks/>
          </p:cNvSpPr>
          <p:nvPr userDrawn="1"/>
        </p:nvSpPr>
        <p:spPr>
          <a:xfrm>
            <a:off x="2201300" y="6521323"/>
            <a:ext cx="589622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dirty="0" smtClean="0">
                <a:solidFill>
                  <a:prstClr val="black">
                    <a:lumMod val="50000"/>
                    <a:lumOff val="50000"/>
                  </a:prstClr>
                </a:solidFill>
                <a:latin typeface="Calibri"/>
              </a:rPr>
              <a:t>“An Independent Scientific Assessment of Well Stimulation in California”, January 2015 </a:t>
            </a:r>
            <a:endParaRPr lang="en-US" sz="1100" dirty="0">
              <a:solidFill>
                <a:prstClr val="black">
                  <a:lumMod val="50000"/>
                  <a:lumOff val="50000"/>
                </a:prstClr>
              </a:solidFill>
              <a:latin typeface="Calibri"/>
            </a:endParaRPr>
          </a:p>
        </p:txBody>
      </p:sp>
      <p:pic>
        <p:nvPicPr>
          <p:cNvPr id="10" name="Picture 9" descr="CCST Logo.jpg"/>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11894" y="6397794"/>
            <a:ext cx="1442586" cy="443873"/>
          </a:xfrm>
          <a:prstGeom prst="rect">
            <a:avLst/>
          </a:prstGeom>
        </p:spPr>
      </p:pic>
    </p:spTree>
    <p:extLst>
      <p:ext uri="{BB962C8B-B14F-4D97-AF65-F5344CB8AC3E}">
        <p14:creationId xmlns:p14="http://schemas.microsoft.com/office/powerpoint/2010/main" val="2158768763"/>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hf sldNum="0"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21.jp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ctrTitle"/>
          </p:nvPr>
        </p:nvSpPr>
        <p:spPr>
          <a:xfrm>
            <a:off x="515760" y="522776"/>
            <a:ext cx="8250518" cy="1831250"/>
          </a:xfrm>
        </p:spPr>
        <p:txBody>
          <a:bodyPr/>
          <a:lstStyle/>
          <a:p>
            <a:r>
              <a:rPr lang="en-US" dirty="0" smtClean="0">
                <a:latin typeface="Calibri" charset="0"/>
              </a:rPr>
              <a:t>Fugitive Methane Emissions:  Natural Gas in CA and the Role of Hydraulic Fracturing</a:t>
            </a:r>
            <a:endParaRPr lang="en-US" dirty="0">
              <a:latin typeface="Calibri" charset="0"/>
            </a:endParaRPr>
          </a:p>
        </p:txBody>
      </p:sp>
      <p:sp>
        <p:nvSpPr>
          <p:cNvPr id="4099" name="TextBox 3"/>
          <p:cNvSpPr txBox="1">
            <a:spLocks noChangeArrowheads="1"/>
          </p:cNvSpPr>
          <p:nvPr/>
        </p:nvSpPr>
        <p:spPr bwMode="auto">
          <a:xfrm>
            <a:off x="515760" y="3582787"/>
            <a:ext cx="80772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defTabSz="914400" fontAlgn="base">
              <a:spcBef>
                <a:spcPct val="0"/>
              </a:spcBef>
              <a:spcAft>
                <a:spcPct val="0"/>
              </a:spcAft>
            </a:pPr>
            <a:r>
              <a:rPr lang="en-US" dirty="0" smtClean="0">
                <a:solidFill>
                  <a:prstClr val="white"/>
                </a:solidFill>
                <a:latin typeface="Calibri"/>
                <a:cs typeface="Arial" charset="0"/>
              </a:rPr>
              <a:t>Steve Bohlen, State Oil and Gas Supervisor, California Division of Oil, Gas, and Geothermal Resources</a:t>
            </a:r>
            <a:endParaRPr lang="en-US" dirty="0" smtClean="0">
              <a:solidFill>
                <a:prstClr val="white"/>
              </a:solidFill>
              <a:latin typeface="Calibri"/>
            </a:endParaRPr>
          </a:p>
        </p:txBody>
      </p:sp>
      <p:sp>
        <p:nvSpPr>
          <p:cNvPr id="2" name="TextBox 1"/>
          <p:cNvSpPr txBox="1"/>
          <p:nvPr/>
        </p:nvSpPr>
        <p:spPr>
          <a:xfrm>
            <a:off x="1899878" y="2794008"/>
            <a:ext cx="5385308" cy="461665"/>
          </a:xfrm>
          <a:prstGeom prst="rect">
            <a:avLst/>
          </a:prstGeom>
          <a:noFill/>
        </p:spPr>
        <p:txBody>
          <a:bodyPr wrap="none" rtlCol="0">
            <a:spAutoFit/>
          </a:bodyPr>
          <a:lstStyle/>
          <a:p>
            <a:pPr algn="ctr" defTabSz="914400" eaLnBrk="0" fontAlgn="base" hangingPunct="0">
              <a:spcBef>
                <a:spcPct val="0"/>
              </a:spcBef>
              <a:spcAft>
                <a:spcPct val="0"/>
              </a:spcAft>
            </a:pPr>
            <a:r>
              <a:rPr lang="en-US" sz="2400" dirty="0" smtClean="0">
                <a:solidFill>
                  <a:prstClr val="white"/>
                </a:solidFill>
                <a:latin typeface="Arial" charset="0"/>
                <a:ea typeface="ＭＳ Ｐゴシック" charset="0"/>
              </a:rPr>
              <a:t>CA Energy Commission, June 1, 2015</a:t>
            </a:r>
            <a:endParaRPr lang="en-US" sz="2400" dirty="0">
              <a:solidFill>
                <a:prstClr val="white"/>
              </a:solidFill>
              <a:latin typeface="Arial" charset="0"/>
              <a:ea typeface="ＭＳ Ｐゴシック" charset="0"/>
            </a:endParaRPr>
          </a:p>
        </p:txBody>
      </p:sp>
      <p:grpSp>
        <p:nvGrpSpPr>
          <p:cNvPr id="9" name="Group 8"/>
          <p:cNvGrpSpPr/>
          <p:nvPr/>
        </p:nvGrpSpPr>
        <p:grpSpPr>
          <a:xfrm>
            <a:off x="832556" y="4814711"/>
            <a:ext cx="1346200" cy="1746956"/>
            <a:chOff x="914400" y="5638800"/>
            <a:chExt cx="590550" cy="848471"/>
          </a:xfrm>
          <a:effectLst>
            <a:outerShdw blurRad="50800" dist="38100" dir="2700000" algn="tl" rotWithShape="0">
              <a:prstClr val="black">
                <a:alpha val="40000"/>
              </a:prstClr>
            </a:outerShdw>
          </a:effectLst>
        </p:grpSpPr>
        <p:sp>
          <p:nvSpPr>
            <p:cNvPr id="10" name="Rectangle 9"/>
            <p:cNvSpPr/>
            <p:nvPr/>
          </p:nvSpPr>
          <p:spPr>
            <a:xfrm>
              <a:off x="931067" y="5805481"/>
              <a:ext cx="571504" cy="671519"/>
            </a:xfrm>
            <a:prstGeom prst="rect">
              <a:avLst/>
            </a:prstGeom>
            <a:solidFill>
              <a:sysClr val="window" lastClr="FFFFFF"/>
            </a:solidFill>
            <a:ln w="25400" cap="flat" cmpd="sng" algn="ctr">
              <a:noFill/>
              <a:prstDash val="solid"/>
            </a:ln>
            <a:effectLst/>
          </p:spPr>
          <p:txBody>
            <a:bodyPr rtlCol="0" anchor="ctr"/>
            <a:lstStyle/>
            <a:p>
              <a:pPr algn="ctr" defTabSz="914400"/>
              <a:endParaRPr lang="en-US" kern="0">
                <a:solidFill>
                  <a:sysClr val="window" lastClr="FFFFFF"/>
                </a:solidFill>
                <a:latin typeface="Calibri"/>
                <a:ea typeface="ＭＳ Ｐゴシック" charset="0"/>
              </a:endParaRPr>
            </a:p>
          </p:txBody>
        </p:sp>
        <p:pic>
          <p:nvPicPr>
            <p:cNvPr id="11" name="Picture 10" descr="Dept_logo.gif"/>
            <p:cNvPicPr>
              <a:picLocks noChangeAspect="1"/>
            </p:cNvPicPr>
            <p:nvPr/>
          </p:nvPicPr>
          <p:blipFill>
            <a:blip r:embed="rId2" cstate="print"/>
            <a:stretch>
              <a:fillRect/>
            </a:stretch>
          </p:blipFill>
          <p:spPr>
            <a:xfrm>
              <a:off x="914400" y="5638800"/>
              <a:ext cx="590550" cy="848471"/>
            </a:xfrm>
            <a:prstGeom prst="rect">
              <a:avLst/>
            </a:prstGeom>
          </p:spPr>
        </p:pic>
      </p:grpSp>
      <p:pic>
        <p:nvPicPr>
          <p:cNvPr id="1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1443" y="4976963"/>
            <a:ext cx="1258887" cy="1556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82161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17788" y="1700864"/>
            <a:ext cx="2599388" cy="3854901"/>
          </a:xfrm>
          <a:prstGeom prst="rect">
            <a:avLst/>
          </a:prstGeom>
          <a:noFill/>
        </p:spPr>
        <p:txBody>
          <a:bodyPr wrap="square" rtlCol="0">
            <a:spAutoFit/>
          </a:bodyPr>
          <a:lstStyle/>
          <a:p>
            <a:endParaRPr lang="en-US" sz="2100" b="1" dirty="0">
              <a:solidFill>
                <a:srgbClr val="FFFF00"/>
              </a:solidFill>
            </a:endParaRPr>
          </a:p>
          <a:p>
            <a:pPr marL="385763" indent="-385763">
              <a:buFont typeface="+mj-lt"/>
              <a:buAutoNum type="arabicPeriod"/>
            </a:pPr>
            <a:r>
              <a:rPr lang="en-US" sz="2100" b="1" dirty="0">
                <a:solidFill>
                  <a:srgbClr val="FFFF00"/>
                </a:solidFill>
              </a:rPr>
              <a:t>Texas</a:t>
            </a:r>
          </a:p>
          <a:p>
            <a:pPr marL="385763" indent="-385763">
              <a:buFont typeface="+mj-lt"/>
              <a:buAutoNum type="arabicPeriod"/>
            </a:pPr>
            <a:r>
              <a:rPr lang="en-US" sz="2100" b="1" dirty="0">
                <a:solidFill>
                  <a:srgbClr val="FFFF00"/>
                </a:solidFill>
              </a:rPr>
              <a:t>North Dakota</a:t>
            </a:r>
          </a:p>
          <a:p>
            <a:pPr marL="385763" indent="-385763">
              <a:buFont typeface="+mj-lt"/>
              <a:buAutoNum type="arabicPeriod"/>
            </a:pPr>
            <a:r>
              <a:rPr lang="en-US" sz="2100" b="1" dirty="0">
                <a:solidFill>
                  <a:srgbClr val="00FFCC"/>
                </a:solidFill>
              </a:rPr>
              <a:t>California</a:t>
            </a:r>
          </a:p>
          <a:p>
            <a:pPr marL="385763" indent="-385763">
              <a:buFont typeface="+mj-lt"/>
              <a:buAutoNum type="arabicPeriod"/>
            </a:pPr>
            <a:r>
              <a:rPr lang="en-US" sz="2100" b="1" dirty="0">
                <a:solidFill>
                  <a:srgbClr val="FFFF00"/>
                </a:solidFill>
              </a:rPr>
              <a:t>Alaska</a:t>
            </a:r>
          </a:p>
          <a:p>
            <a:pPr marL="385763" indent="-385763">
              <a:buFont typeface="+mj-lt"/>
              <a:buAutoNum type="arabicPeriod"/>
            </a:pPr>
            <a:r>
              <a:rPr lang="en-US" sz="2100" b="1" dirty="0">
                <a:solidFill>
                  <a:srgbClr val="FFFF00"/>
                </a:solidFill>
              </a:rPr>
              <a:t>New Mexico</a:t>
            </a:r>
          </a:p>
          <a:p>
            <a:pPr marL="385763" indent="-385763">
              <a:buFont typeface="+mj-lt"/>
              <a:buAutoNum type="arabicPeriod"/>
            </a:pPr>
            <a:r>
              <a:rPr lang="en-US" sz="2100" b="1" dirty="0">
                <a:solidFill>
                  <a:srgbClr val="FFFF00"/>
                </a:solidFill>
              </a:rPr>
              <a:t>Oklahoma</a:t>
            </a:r>
          </a:p>
          <a:p>
            <a:pPr marL="385763" indent="-385763">
              <a:buFont typeface="+mj-lt"/>
              <a:buAutoNum type="arabicPeriod"/>
            </a:pPr>
            <a:r>
              <a:rPr lang="en-US" sz="2100" b="1" dirty="0">
                <a:solidFill>
                  <a:srgbClr val="FFFF00"/>
                </a:solidFill>
              </a:rPr>
              <a:t>Colorado</a:t>
            </a:r>
          </a:p>
          <a:p>
            <a:pPr marL="385763" indent="-385763">
              <a:buFont typeface="+mj-lt"/>
              <a:buAutoNum type="arabicPeriod"/>
            </a:pPr>
            <a:r>
              <a:rPr lang="en-US" sz="2100" b="1" dirty="0">
                <a:solidFill>
                  <a:srgbClr val="FFFF00"/>
                </a:solidFill>
              </a:rPr>
              <a:t>Wyoming</a:t>
            </a:r>
          </a:p>
          <a:p>
            <a:pPr marL="385763" indent="-385763">
              <a:buFont typeface="+mj-lt"/>
              <a:buAutoNum type="arabicPeriod"/>
            </a:pPr>
            <a:r>
              <a:rPr lang="en-US" sz="2100" b="1" dirty="0">
                <a:solidFill>
                  <a:srgbClr val="FFFF00"/>
                </a:solidFill>
              </a:rPr>
              <a:t>Louisiana</a:t>
            </a:r>
          </a:p>
          <a:p>
            <a:pPr marL="385763" indent="-385763">
              <a:buFont typeface="+mj-lt"/>
              <a:buAutoNum type="arabicPeriod"/>
            </a:pPr>
            <a:r>
              <a:rPr lang="en-US" sz="2100" b="1" dirty="0">
                <a:solidFill>
                  <a:srgbClr val="FFFF00"/>
                </a:solidFill>
              </a:rPr>
              <a:t> Kansas</a:t>
            </a:r>
          </a:p>
          <a:p>
            <a:pPr marL="385763" indent="-385763" algn="ctr">
              <a:buFont typeface="+mj-lt"/>
              <a:buAutoNum type="arabicPeriod"/>
            </a:pPr>
            <a:endParaRPr lang="en-US" sz="1350" dirty="0"/>
          </a:p>
        </p:txBody>
      </p:sp>
      <p:pic>
        <p:nvPicPr>
          <p:cNvPr id="6" name="Content Placeholder 5"/>
          <p:cNvPicPr>
            <a:picLocks noGrp="1" noChangeAspect="1"/>
          </p:cNvPicPr>
          <p:nvPr>
            <p:ph sz="half" idx="2"/>
          </p:nvPr>
        </p:nvPicPr>
        <p:blipFill>
          <a:blip r:embed="rId2"/>
          <a:stretch>
            <a:fillRect/>
          </a:stretch>
        </p:blipFill>
        <p:spPr>
          <a:xfrm>
            <a:off x="3538151" y="1774257"/>
            <a:ext cx="4872754" cy="4112204"/>
          </a:xfrm>
          <a:prstGeom prst="rect">
            <a:avLst/>
          </a:prstGeom>
        </p:spPr>
      </p:pic>
      <p:sp>
        <p:nvSpPr>
          <p:cNvPr id="7" name="TextBox 6"/>
          <p:cNvSpPr txBox="1"/>
          <p:nvPr/>
        </p:nvSpPr>
        <p:spPr>
          <a:xfrm>
            <a:off x="817787" y="1070085"/>
            <a:ext cx="7094483" cy="461665"/>
          </a:xfrm>
          <a:prstGeom prst="rect">
            <a:avLst/>
          </a:prstGeom>
          <a:noFill/>
        </p:spPr>
        <p:txBody>
          <a:bodyPr wrap="square" rtlCol="0">
            <a:spAutoFit/>
          </a:bodyPr>
          <a:lstStyle/>
          <a:p>
            <a:pPr algn="ctr"/>
            <a:r>
              <a:rPr lang="en-US" sz="2400" b="1" dirty="0"/>
              <a:t>Top Ten Oil Producing States in the US, 2014</a:t>
            </a:r>
          </a:p>
        </p:txBody>
      </p:sp>
      <p:sp>
        <p:nvSpPr>
          <p:cNvPr id="8" name="TextBox 7"/>
          <p:cNvSpPr txBox="1"/>
          <p:nvPr/>
        </p:nvSpPr>
        <p:spPr>
          <a:xfrm>
            <a:off x="4669136" y="5586379"/>
            <a:ext cx="3582714" cy="300082"/>
          </a:xfrm>
          <a:prstGeom prst="rect">
            <a:avLst/>
          </a:prstGeom>
          <a:noFill/>
        </p:spPr>
        <p:txBody>
          <a:bodyPr wrap="square" rtlCol="0">
            <a:spAutoFit/>
          </a:bodyPr>
          <a:lstStyle/>
          <a:p>
            <a:pPr algn="ctr"/>
            <a:r>
              <a:rPr lang="en-US" sz="1350" dirty="0"/>
              <a:t>eia.gov</a:t>
            </a:r>
          </a:p>
        </p:txBody>
      </p:sp>
    </p:spTree>
    <p:extLst>
      <p:ext uri="{BB962C8B-B14F-4D97-AF65-F5344CB8AC3E}">
        <p14:creationId xmlns:p14="http://schemas.microsoft.com/office/powerpoint/2010/main" val="36492307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609600"/>
            <a:ext cx="7164388" cy="552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72895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11138"/>
            <a:ext cx="7983538" cy="626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2" name="Picture 1" descr="Newsletter-Oil-Queen-LA-AOGH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691973"/>
            <a:ext cx="3253116" cy="204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3" name="Picture 2" descr="oilfield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80203" y="3563152"/>
            <a:ext cx="3263697" cy="2175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61107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a:xfrm>
            <a:off x="457200" y="-267045"/>
            <a:ext cx="8229600" cy="1143000"/>
          </a:xfrm>
        </p:spPr>
        <p:txBody>
          <a:bodyPr/>
          <a:lstStyle/>
          <a:p>
            <a:r>
              <a:rPr lang="en-US" sz="3600" dirty="0">
                <a:latin typeface="Calibri" charset="0"/>
              </a:rPr>
              <a:t>California’s Oil and Gas Fields</a:t>
            </a:r>
          </a:p>
        </p:txBody>
      </p:sp>
      <p:pic>
        <p:nvPicPr>
          <p:cNvPr id="20482" name="Picture 1" descr="CA_FIEL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5039" y="681865"/>
            <a:ext cx="7342188" cy="6018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13286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srcRect/>
          <a:stretch>
            <a:fillRect/>
          </a:stretch>
        </p:blipFill>
        <p:spPr bwMode="auto">
          <a:xfrm>
            <a:off x="595751" y="401167"/>
            <a:ext cx="7901545" cy="6152256"/>
          </a:xfrm>
          <a:prstGeom prst="rect">
            <a:avLst/>
          </a:prstGeom>
          <a:noFill/>
          <a:ln w="9525">
            <a:noFill/>
            <a:miter lim="800000"/>
            <a:headEnd/>
            <a:tailEnd/>
          </a:ln>
        </p:spPr>
      </p:pic>
    </p:spTree>
    <p:extLst>
      <p:ext uri="{BB962C8B-B14F-4D97-AF65-F5344CB8AC3E}">
        <p14:creationId xmlns:p14="http://schemas.microsoft.com/office/powerpoint/2010/main" val="29298711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807090"/>
            <a:ext cx="9144000" cy="5024176"/>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0"/>
            <a:ext cx="3048000" cy="2286000"/>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894"/>
            <a:ext cx="3872753" cy="2312894"/>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8840" y="-26894"/>
            <a:ext cx="3727465" cy="2312894"/>
          </a:xfrm>
          <a:prstGeom prst="rect">
            <a:avLst/>
          </a:prstGeom>
        </p:spPr>
      </p:pic>
    </p:spTree>
    <p:extLst>
      <p:ext uri="{BB962C8B-B14F-4D97-AF65-F5344CB8AC3E}">
        <p14:creationId xmlns:p14="http://schemas.microsoft.com/office/powerpoint/2010/main" val="8787885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p:txBody>
          <a:bodyPr/>
          <a:lstStyle/>
          <a:p>
            <a:pPr eaLnBrk="1" hangingPunct="1">
              <a:defRPr/>
            </a:pPr>
            <a:r>
              <a:rPr lang="en-US">
                <a:latin typeface="Garamond" charset="0"/>
                <a:cs typeface="+mj-cs"/>
              </a:rPr>
              <a:t>Notices and Disclosures 2014-15</a:t>
            </a:r>
          </a:p>
        </p:txBody>
      </p:sp>
      <p:sp>
        <p:nvSpPr>
          <p:cNvPr id="21506"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Garamond" charset="0"/>
                <a:ea typeface="ＭＳ Ｐゴシック" charset="0"/>
                <a:cs typeface="ＭＳ Ｐゴシック" charset="0"/>
              </a:defRPr>
            </a:lvl1pPr>
            <a:lvl2pPr marL="742950" indent="-285750">
              <a:defRPr sz="2400">
                <a:solidFill>
                  <a:schemeClr val="tx1"/>
                </a:solidFill>
                <a:latin typeface="Garamond" charset="0"/>
                <a:ea typeface="ＭＳ Ｐゴシック" charset="0"/>
              </a:defRPr>
            </a:lvl2pPr>
            <a:lvl3pPr marL="1143000" indent="-228600">
              <a:defRPr sz="2400">
                <a:solidFill>
                  <a:schemeClr val="tx1"/>
                </a:solidFill>
                <a:latin typeface="Garamond" charset="0"/>
                <a:ea typeface="ＭＳ Ｐゴシック" charset="0"/>
              </a:defRPr>
            </a:lvl3pPr>
            <a:lvl4pPr marL="1600200" indent="-228600">
              <a:defRPr sz="2400">
                <a:solidFill>
                  <a:schemeClr val="tx1"/>
                </a:solidFill>
                <a:latin typeface="Garamond" charset="0"/>
                <a:ea typeface="ＭＳ Ｐゴシック" charset="0"/>
              </a:defRPr>
            </a:lvl4pPr>
            <a:lvl5pPr marL="2057400" indent="-228600">
              <a:defRPr sz="2400">
                <a:solidFill>
                  <a:schemeClr val="tx1"/>
                </a:solidFill>
                <a:latin typeface="Garamond" charset="0"/>
                <a:ea typeface="ＭＳ Ｐゴシック" charset="0"/>
              </a:defRPr>
            </a:lvl5pPr>
            <a:lvl6pPr marL="2514600" indent="-228600" eaLnBrk="0" fontAlgn="base" hangingPunct="0">
              <a:spcBef>
                <a:spcPct val="0"/>
              </a:spcBef>
              <a:spcAft>
                <a:spcPct val="0"/>
              </a:spcAft>
              <a:defRPr sz="2400">
                <a:solidFill>
                  <a:schemeClr val="tx1"/>
                </a:solidFill>
                <a:latin typeface="Garamond" charset="0"/>
                <a:ea typeface="ＭＳ Ｐゴシック" charset="0"/>
              </a:defRPr>
            </a:lvl6pPr>
            <a:lvl7pPr marL="2971800" indent="-228600" eaLnBrk="0" fontAlgn="base" hangingPunct="0">
              <a:spcBef>
                <a:spcPct val="0"/>
              </a:spcBef>
              <a:spcAft>
                <a:spcPct val="0"/>
              </a:spcAft>
              <a:defRPr sz="2400">
                <a:solidFill>
                  <a:schemeClr val="tx1"/>
                </a:solidFill>
                <a:latin typeface="Garamond" charset="0"/>
                <a:ea typeface="ＭＳ Ｐゴシック" charset="0"/>
              </a:defRPr>
            </a:lvl7pPr>
            <a:lvl8pPr marL="3429000" indent="-228600" eaLnBrk="0" fontAlgn="base" hangingPunct="0">
              <a:spcBef>
                <a:spcPct val="0"/>
              </a:spcBef>
              <a:spcAft>
                <a:spcPct val="0"/>
              </a:spcAft>
              <a:defRPr sz="2400">
                <a:solidFill>
                  <a:schemeClr val="tx1"/>
                </a:solidFill>
                <a:latin typeface="Garamond" charset="0"/>
                <a:ea typeface="ＭＳ Ｐゴシック" charset="0"/>
              </a:defRPr>
            </a:lvl8pPr>
            <a:lvl9pPr marL="3886200" indent="-228600" eaLnBrk="0" fontAlgn="base" hangingPunct="0">
              <a:spcBef>
                <a:spcPct val="0"/>
              </a:spcBef>
              <a:spcAft>
                <a:spcPct val="0"/>
              </a:spcAft>
              <a:defRPr sz="2400">
                <a:solidFill>
                  <a:schemeClr val="tx1"/>
                </a:solidFill>
                <a:latin typeface="Garamond" charset="0"/>
                <a:ea typeface="ＭＳ Ｐゴシック" charset="0"/>
              </a:defRPr>
            </a:lvl9pPr>
          </a:lstStyle>
          <a:p>
            <a:fld id="{C76142F0-7AD4-BA48-A03D-4453F042B809}" type="slidenum">
              <a:rPr lang="en-US" sz="1200">
                <a:latin typeface="Arial" charset="0"/>
              </a:rPr>
              <a:pPr/>
              <a:t>8</a:t>
            </a:fld>
            <a:endParaRPr lang="en-US" sz="1200">
              <a:latin typeface="Arial" charset="0"/>
            </a:endParaRPr>
          </a:p>
        </p:txBody>
      </p:sp>
      <p:pic>
        <p:nvPicPr>
          <p:cNvPr id="21507" name="Picture 5"/>
          <p:cNvPicPr>
            <a:picLocks noChangeAspect="1"/>
          </p:cNvPicPr>
          <p:nvPr/>
        </p:nvPicPr>
        <p:blipFill>
          <a:blip r:embed="rId3">
            <a:extLst>
              <a:ext uri="{28A0092B-C50C-407E-A947-70E740481C1C}">
                <a14:useLocalDpi xmlns:a14="http://schemas.microsoft.com/office/drawing/2010/main" val="0"/>
              </a:ext>
            </a:extLst>
          </a:blip>
          <a:srcRect l="6160" t="30325" r="57355" b="24947"/>
          <a:stretch>
            <a:fillRect/>
          </a:stretch>
        </p:blipFill>
        <p:spPr bwMode="auto">
          <a:xfrm>
            <a:off x="1371600" y="1497013"/>
            <a:ext cx="6400800" cy="490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22408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ea typeface="+mj-ea"/>
              <a:cs typeface="+mj-cs"/>
            </a:endParaRPr>
          </a:p>
        </p:txBody>
      </p:sp>
      <p:sp>
        <p:nvSpPr>
          <p:cNvPr id="23554"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Garamond" charset="0"/>
                <a:ea typeface="ＭＳ Ｐゴシック" charset="0"/>
                <a:cs typeface="ＭＳ Ｐゴシック" charset="0"/>
              </a:defRPr>
            </a:lvl1pPr>
            <a:lvl2pPr marL="742950" indent="-285750">
              <a:defRPr sz="2400">
                <a:solidFill>
                  <a:schemeClr val="tx1"/>
                </a:solidFill>
                <a:latin typeface="Garamond" charset="0"/>
                <a:ea typeface="ＭＳ Ｐゴシック" charset="0"/>
              </a:defRPr>
            </a:lvl2pPr>
            <a:lvl3pPr marL="1143000" indent="-228600">
              <a:defRPr sz="2400">
                <a:solidFill>
                  <a:schemeClr val="tx1"/>
                </a:solidFill>
                <a:latin typeface="Garamond" charset="0"/>
                <a:ea typeface="ＭＳ Ｐゴシック" charset="0"/>
              </a:defRPr>
            </a:lvl3pPr>
            <a:lvl4pPr marL="1600200" indent="-228600">
              <a:defRPr sz="2400">
                <a:solidFill>
                  <a:schemeClr val="tx1"/>
                </a:solidFill>
                <a:latin typeface="Garamond" charset="0"/>
                <a:ea typeface="ＭＳ Ｐゴシック" charset="0"/>
              </a:defRPr>
            </a:lvl4pPr>
            <a:lvl5pPr marL="2057400" indent="-228600">
              <a:defRPr sz="2400">
                <a:solidFill>
                  <a:schemeClr val="tx1"/>
                </a:solidFill>
                <a:latin typeface="Garamond" charset="0"/>
                <a:ea typeface="ＭＳ Ｐゴシック" charset="0"/>
              </a:defRPr>
            </a:lvl5pPr>
            <a:lvl6pPr marL="2514600" indent="-228600" eaLnBrk="0" fontAlgn="base" hangingPunct="0">
              <a:spcBef>
                <a:spcPct val="0"/>
              </a:spcBef>
              <a:spcAft>
                <a:spcPct val="0"/>
              </a:spcAft>
              <a:defRPr sz="2400">
                <a:solidFill>
                  <a:schemeClr val="tx1"/>
                </a:solidFill>
                <a:latin typeface="Garamond" charset="0"/>
                <a:ea typeface="ＭＳ Ｐゴシック" charset="0"/>
              </a:defRPr>
            </a:lvl6pPr>
            <a:lvl7pPr marL="2971800" indent="-228600" eaLnBrk="0" fontAlgn="base" hangingPunct="0">
              <a:spcBef>
                <a:spcPct val="0"/>
              </a:spcBef>
              <a:spcAft>
                <a:spcPct val="0"/>
              </a:spcAft>
              <a:defRPr sz="2400">
                <a:solidFill>
                  <a:schemeClr val="tx1"/>
                </a:solidFill>
                <a:latin typeface="Garamond" charset="0"/>
                <a:ea typeface="ＭＳ Ｐゴシック" charset="0"/>
              </a:defRPr>
            </a:lvl7pPr>
            <a:lvl8pPr marL="3429000" indent="-228600" eaLnBrk="0" fontAlgn="base" hangingPunct="0">
              <a:spcBef>
                <a:spcPct val="0"/>
              </a:spcBef>
              <a:spcAft>
                <a:spcPct val="0"/>
              </a:spcAft>
              <a:defRPr sz="2400">
                <a:solidFill>
                  <a:schemeClr val="tx1"/>
                </a:solidFill>
                <a:latin typeface="Garamond" charset="0"/>
                <a:ea typeface="ＭＳ Ｐゴシック" charset="0"/>
              </a:defRPr>
            </a:lvl8pPr>
            <a:lvl9pPr marL="3886200" indent="-228600" eaLnBrk="0" fontAlgn="base" hangingPunct="0">
              <a:spcBef>
                <a:spcPct val="0"/>
              </a:spcBef>
              <a:spcAft>
                <a:spcPct val="0"/>
              </a:spcAft>
              <a:defRPr sz="2400">
                <a:solidFill>
                  <a:schemeClr val="tx1"/>
                </a:solidFill>
                <a:latin typeface="Garamond" charset="0"/>
                <a:ea typeface="ＭＳ Ｐゴシック" charset="0"/>
              </a:defRPr>
            </a:lvl9pPr>
          </a:lstStyle>
          <a:p>
            <a:fld id="{C6CB36D7-D2EC-F94C-8EDB-FFCE43C353AE}" type="slidenum">
              <a:rPr lang="en-US" sz="1200">
                <a:latin typeface="Arial" charset="0"/>
              </a:rPr>
              <a:pPr/>
              <a:t>9</a:t>
            </a:fld>
            <a:endParaRPr lang="en-US" sz="1200">
              <a:latin typeface="Arial" charset="0"/>
            </a:endParaRPr>
          </a:p>
        </p:txBody>
      </p:sp>
      <p:sp>
        <p:nvSpPr>
          <p:cNvPr id="3" name="Content Placeholder 2"/>
          <p:cNvSpPr>
            <a:spLocks noGrp="1"/>
          </p:cNvSpPr>
          <p:nvPr>
            <p:ph idx="1"/>
          </p:nvPr>
        </p:nvSpPr>
        <p:spPr/>
        <p:txBody>
          <a:bodyPr/>
          <a:lstStyle/>
          <a:p>
            <a:pPr>
              <a:buFont typeface="Wingdings" panose="05000000000000000000" pitchFamily="2" charset="2"/>
              <a:buChar char="n"/>
              <a:defRPr/>
            </a:pPr>
            <a:endParaRPr lang="en-US">
              <a:ea typeface="+mn-ea"/>
              <a:cs typeface="+mn-cs"/>
            </a:endParaRPr>
          </a:p>
        </p:txBody>
      </p:sp>
      <p:pic>
        <p:nvPicPr>
          <p:cNvPr id="23556" name="Picture 1" descr="imag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74638"/>
            <a:ext cx="8458200" cy="638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88679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ubtitle 2"/>
          <p:cNvSpPr>
            <a:spLocks noGrp="1"/>
          </p:cNvSpPr>
          <p:nvPr>
            <p:ph type="subTitle" idx="1"/>
          </p:nvPr>
        </p:nvSpPr>
        <p:spPr>
          <a:xfrm>
            <a:off x="-76200" y="914400"/>
            <a:ext cx="9144000" cy="376238"/>
          </a:xfrm>
        </p:spPr>
        <p:txBody>
          <a:bodyPr/>
          <a:lstStyle/>
          <a:p>
            <a:pPr>
              <a:buFont typeface="Wingdings" charset="0"/>
              <a:buNone/>
            </a:pPr>
            <a:r>
              <a:rPr lang="en-US" sz="4000">
                <a:effectLst/>
                <a:latin typeface="Garamond" charset="0"/>
              </a:rPr>
              <a:t>HOW MUCH WATER IS USED?</a:t>
            </a:r>
          </a:p>
        </p:txBody>
      </p:sp>
      <p:pic>
        <p:nvPicPr>
          <p:cNvPr id="24578" name="Picture 7"/>
          <p:cNvPicPr>
            <a:picLocks noChangeAspect="1" noChangeArrowheads="1"/>
          </p:cNvPicPr>
          <p:nvPr/>
        </p:nvPicPr>
        <p:blipFill>
          <a:blip r:embed="rId3">
            <a:extLst>
              <a:ext uri="{28A0092B-C50C-407E-A947-70E740481C1C}">
                <a14:useLocalDpi xmlns:a14="http://schemas.microsoft.com/office/drawing/2010/main" val="0"/>
              </a:ext>
            </a:extLst>
          </a:blip>
          <a:srcRect l="55563" t="30000" r="20461" b="48978"/>
          <a:stretch>
            <a:fillRect/>
          </a:stretch>
        </p:blipFill>
        <p:spPr bwMode="auto">
          <a:xfrm>
            <a:off x="1447800" y="2209800"/>
            <a:ext cx="58674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46705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549" y="361368"/>
            <a:ext cx="8546911" cy="870820"/>
          </a:xfrm>
        </p:spPr>
        <p:txBody>
          <a:bodyPr>
            <a:normAutofit fontScale="90000"/>
          </a:bodyPr>
          <a:lstStyle/>
          <a:p>
            <a:r>
              <a:rPr lang="en-US" sz="3600" b="1" dirty="0" smtClean="0"/>
              <a:t>Could WST allow production of </a:t>
            </a:r>
            <a:br>
              <a:rPr lang="en-US" sz="3600" b="1" dirty="0" smtClean="0"/>
            </a:br>
            <a:r>
              <a:rPr lang="en-US" sz="3600" b="1" dirty="0" smtClean="0"/>
              <a:t>unconventional resources?</a:t>
            </a:r>
            <a:endParaRPr lang="en-US" sz="3600" b="1" dirty="0"/>
          </a:p>
        </p:txBody>
      </p:sp>
      <p:sp>
        <p:nvSpPr>
          <p:cNvPr id="3" name="Content Placeholder 2"/>
          <p:cNvSpPr>
            <a:spLocks noGrp="1"/>
          </p:cNvSpPr>
          <p:nvPr>
            <p:ph sz="half" idx="1"/>
          </p:nvPr>
        </p:nvSpPr>
        <p:spPr>
          <a:xfrm>
            <a:off x="381000" y="1520328"/>
            <a:ext cx="2961290" cy="4514712"/>
          </a:xfrm>
        </p:spPr>
        <p:txBody>
          <a:bodyPr>
            <a:normAutofit lnSpcReduction="10000"/>
          </a:bodyPr>
          <a:lstStyle/>
          <a:p>
            <a:r>
              <a:rPr lang="en-US" sz="2400" dirty="0" smtClean="0"/>
              <a:t>Unconventional oil in deeper, low permeability </a:t>
            </a:r>
            <a:r>
              <a:rPr lang="en-US" sz="2400" b="1" dirty="0" smtClean="0"/>
              <a:t>source rocks</a:t>
            </a:r>
          </a:p>
          <a:p>
            <a:pPr lvl="1"/>
            <a:r>
              <a:rPr lang="en-US" sz="2000" dirty="0"/>
              <a:t>Monterey Formation</a:t>
            </a:r>
          </a:p>
          <a:p>
            <a:pPr lvl="1"/>
            <a:r>
              <a:rPr lang="en-US" sz="2000" dirty="0"/>
              <a:t>Soda Lake Shale, Vaqueros Formation</a:t>
            </a:r>
          </a:p>
          <a:p>
            <a:pPr lvl="1"/>
            <a:r>
              <a:rPr lang="en-US" sz="2000" dirty="0"/>
              <a:t>Tumey Formation</a:t>
            </a:r>
          </a:p>
          <a:p>
            <a:pPr lvl="1"/>
            <a:r>
              <a:rPr lang="en-US" sz="2000" dirty="0"/>
              <a:t>Kreyenhagen Formation</a:t>
            </a:r>
          </a:p>
          <a:p>
            <a:pPr lvl="1"/>
            <a:r>
              <a:rPr lang="en-US" sz="2000" dirty="0"/>
              <a:t>Moreno Formation</a:t>
            </a:r>
          </a:p>
          <a:p>
            <a:endParaRPr lang="en-US" sz="2400" b="1" dirty="0" smtClean="0"/>
          </a:p>
        </p:txBody>
      </p:sp>
      <p:pic>
        <p:nvPicPr>
          <p:cNvPr id="1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6160" y="1520328"/>
            <a:ext cx="5492477" cy="4248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extBox 13"/>
          <p:cNvSpPr txBox="1"/>
          <p:nvPr/>
        </p:nvSpPr>
        <p:spPr>
          <a:xfrm>
            <a:off x="3566160" y="5865763"/>
            <a:ext cx="5225300" cy="338554"/>
          </a:xfrm>
          <a:prstGeom prst="rect">
            <a:avLst/>
          </a:prstGeom>
          <a:noFill/>
        </p:spPr>
        <p:txBody>
          <a:bodyPr wrap="square" rtlCol="0">
            <a:spAutoFit/>
          </a:bodyPr>
          <a:lstStyle/>
          <a:p>
            <a:r>
              <a:rPr lang="en-US" sz="1600" dirty="0" smtClean="0"/>
              <a:t>San Joaquin Basin – Monterey data from Magoon et al., 2009</a:t>
            </a:r>
            <a:endParaRPr lang="en-US" sz="1600" dirty="0"/>
          </a:p>
        </p:txBody>
      </p:sp>
      <p:pic>
        <p:nvPicPr>
          <p:cNvPr id="6" name="Picture 5" descr="Screen Shot 2015-01-28 at 3.47.05 PM.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263898"/>
            <a:ext cx="9144000" cy="594102"/>
          </a:xfrm>
          <a:prstGeom prst="rect">
            <a:avLst/>
          </a:prstGeom>
        </p:spPr>
      </p:pic>
    </p:spTree>
    <p:extLst>
      <p:ext uri="{BB962C8B-B14F-4D97-AF65-F5344CB8AC3E}">
        <p14:creationId xmlns:p14="http://schemas.microsoft.com/office/powerpoint/2010/main" val="41593641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6344"/>
            <a:ext cx="8229600" cy="893211"/>
          </a:xfrm>
        </p:spPr>
        <p:txBody>
          <a:bodyPr>
            <a:noAutofit/>
          </a:bodyPr>
          <a:lstStyle/>
          <a:p>
            <a:r>
              <a:rPr lang="en-US" sz="2800" dirty="0"/>
              <a:t>Current </a:t>
            </a:r>
            <a:r>
              <a:rPr lang="en-US" sz="2800" dirty="0" smtClean="0"/>
              <a:t>technology </a:t>
            </a:r>
            <a:r>
              <a:rPr lang="en-US" sz="2800" dirty="0"/>
              <a:t>c</a:t>
            </a:r>
            <a:r>
              <a:rPr lang="en-US" sz="2800" dirty="0" smtClean="0"/>
              <a:t>ould </a:t>
            </a:r>
            <a:r>
              <a:rPr lang="en-US" sz="2800" dirty="0"/>
              <a:t>a</a:t>
            </a:r>
            <a:r>
              <a:rPr lang="en-US" sz="2800" dirty="0" smtClean="0"/>
              <a:t>dd </a:t>
            </a:r>
            <a:r>
              <a:rPr lang="en-US" sz="2800" dirty="0"/>
              <a:t>4.9 to 15.6 </a:t>
            </a:r>
            <a:r>
              <a:rPr lang="en-US" sz="2800" dirty="0" smtClean="0"/>
              <a:t>billion barrels from </a:t>
            </a:r>
            <a:r>
              <a:rPr lang="en-US" sz="2800" dirty="0"/>
              <a:t>j</a:t>
            </a:r>
            <a:r>
              <a:rPr lang="en-US" sz="2800" dirty="0" smtClean="0"/>
              <a:t>ust </a:t>
            </a:r>
            <a:r>
              <a:rPr lang="en-US" sz="2800" dirty="0"/>
              <a:t>19 </a:t>
            </a:r>
            <a:r>
              <a:rPr lang="en-US" sz="2800" dirty="0" smtClean="0"/>
              <a:t>giant </a:t>
            </a:r>
            <a:r>
              <a:rPr lang="en-US" sz="2800" dirty="0"/>
              <a:t>San Joaquin and L.A. b</a:t>
            </a:r>
            <a:r>
              <a:rPr lang="en-US" sz="2800" dirty="0" smtClean="0"/>
              <a:t>asin fields, with WST use much as it is today, i.e., mostly in SJV </a:t>
            </a:r>
            <a:r>
              <a:rPr lang="en-US" sz="2800" dirty="0"/>
              <a:t/>
            </a:r>
            <a:br>
              <a:rPr lang="en-US" sz="2800" dirty="0"/>
            </a:br>
            <a:endParaRPr lang="en-US" sz="2800" b="1" dirty="0"/>
          </a:p>
        </p:txBody>
      </p:sp>
      <p:pic>
        <p:nvPicPr>
          <p:cNvPr id="32769" name="Picture 1"/>
          <p:cNvPicPr>
            <a:picLocks noChangeAspect="1" noChangeArrowheads="1"/>
          </p:cNvPicPr>
          <p:nvPr/>
        </p:nvPicPr>
        <p:blipFill>
          <a:blip r:embed="rId3"/>
          <a:srcRect/>
          <a:stretch>
            <a:fillRect/>
          </a:stretch>
        </p:blipFill>
        <p:spPr bwMode="auto">
          <a:xfrm>
            <a:off x="287867" y="1450995"/>
            <a:ext cx="4434175" cy="4882072"/>
          </a:xfrm>
          <a:prstGeom prst="rect">
            <a:avLst/>
          </a:prstGeom>
          <a:noFill/>
          <a:ln w="9525">
            <a:noFill/>
            <a:miter lim="800000"/>
            <a:headEnd/>
            <a:tailEnd/>
          </a:ln>
        </p:spPr>
      </p:pic>
      <p:pic>
        <p:nvPicPr>
          <p:cNvPr id="32770" name="Picture 2"/>
          <p:cNvPicPr>
            <a:picLocks noChangeAspect="1" noChangeArrowheads="1"/>
          </p:cNvPicPr>
          <p:nvPr/>
        </p:nvPicPr>
        <p:blipFill>
          <a:blip r:embed="rId4"/>
          <a:srcRect/>
          <a:stretch>
            <a:fillRect/>
          </a:stretch>
        </p:blipFill>
        <p:spPr bwMode="auto">
          <a:xfrm>
            <a:off x="4722042" y="1454452"/>
            <a:ext cx="4140583" cy="3680518"/>
          </a:xfrm>
          <a:prstGeom prst="rect">
            <a:avLst/>
          </a:prstGeom>
          <a:noFill/>
          <a:ln w="9525">
            <a:noFill/>
            <a:miter lim="800000"/>
            <a:headEnd/>
            <a:tailEnd/>
          </a:ln>
        </p:spPr>
      </p:pic>
      <p:sp>
        <p:nvSpPr>
          <p:cNvPr id="6" name="TextBox 5"/>
          <p:cNvSpPr txBox="1"/>
          <p:nvPr/>
        </p:nvSpPr>
        <p:spPr>
          <a:xfrm>
            <a:off x="4927600" y="5448300"/>
            <a:ext cx="2934393" cy="646331"/>
          </a:xfrm>
          <a:prstGeom prst="rect">
            <a:avLst/>
          </a:prstGeom>
          <a:noFill/>
        </p:spPr>
        <p:txBody>
          <a:bodyPr wrap="none" rtlCol="0">
            <a:spAutoFit/>
          </a:bodyPr>
          <a:lstStyle/>
          <a:p>
            <a:r>
              <a:rPr lang="en-US" dirty="0"/>
              <a:t>USGS Fact Sheet 2012–3120; </a:t>
            </a:r>
            <a:endParaRPr lang="en-US" dirty="0" smtClean="0"/>
          </a:p>
          <a:p>
            <a:r>
              <a:rPr lang="en-US" dirty="0" smtClean="0"/>
              <a:t>USGS Fact </a:t>
            </a:r>
            <a:r>
              <a:rPr lang="en-US" dirty="0"/>
              <a:t>Sheet 2012–3050</a:t>
            </a:r>
          </a:p>
        </p:txBody>
      </p:sp>
      <p:pic>
        <p:nvPicPr>
          <p:cNvPr id="7" name="Picture 6" descr="Screen Shot 2015-01-28 at 3.47.05 PM.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263898"/>
            <a:ext cx="9144000" cy="594102"/>
          </a:xfrm>
          <a:prstGeom prst="rect">
            <a:avLst/>
          </a:prstGeom>
        </p:spPr>
      </p:pic>
    </p:spTree>
    <p:extLst>
      <p:ext uri="{BB962C8B-B14F-4D97-AF65-F5344CB8AC3E}">
        <p14:creationId xmlns:p14="http://schemas.microsoft.com/office/powerpoint/2010/main" val="23437583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Yusufgraph.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 y="1322024"/>
            <a:ext cx="9157828" cy="5131541"/>
          </a:xfrm>
          <a:prstGeom prst="rect">
            <a:avLst/>
          </a:prstGeom>
        </p:spPr>
      </p:pic>
      <p:sp>
        <p:nvSpPr>
          <p:cNvPr id="5" name="TextBox 4"/>
          <p:cNvSpPr txBox="1"/>
          <p:nvPr/>
        </p:nvSpPr>
        <p:spPr>
          <a:xfrm>
            <a:off x="3688298" y="189316"/>
            <a:ext cx="1982684" cy="769441"/>
          </a:xfrm>
          <a:prstGeom prst="rect">
            <a:avLst/>
          </a:prstGeom>
          <a:noFill/>
        </p:spPr>
        <p:txBody>
          <a:bodyPr wrap="none" rtlCol="0">
            <a:spAutoFit/>
          </a:bodyPr>
          <a:lstStyle/>
          <a:p>
            <a:r>
              <a:rPr lang="en-US" sz="4400" dirty="0" smtClean="0"/>
              <a:t>Context</a:t>
            </a:r>
            <a:endParaRPr lang="en-US" sz="4400" dirty="0"/>
          </a:p>
        </p:txBody>
      </p:sp>
    </p:spTree>
    <p:extLst>
      <p:ext uri="{BB962C8B-B14F-4D97-AF65-F5344CB8AC3E}">
        <p14:creationId xmlns:p14="http://schemas.microsoft.com/office/powerpoint/2010/main" val="14536660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13862" y="211520"/>
            <a:ext cx="5895564" cy="769441"/>
          </a:xfrm>
          <a:prstGeom prst="rect">
            <a:avLst/>
          </a:prstGeom>
          <a:noFill/>
        </p:spPr>
        <p:txBody>
          <a:bodyPr wrap="none" rtlCol="0">
            <a:spAutoFit/>
          </a:bodyPr>
          <a:lstStyle/>
          <a:p>
            <a:r>
              <a:rPr lang="en-US" sz="4400" dirty="0" smtClean="0"/>
              <a:t>Bottom Up vs. Top Down</a:t>
            </a:r>
            <a:endParaRPr lang="en-US" sz="4400" dirty="0"/>
          </a:p>
        </p:txBody>
      </p:sp>
      <p:pic>
        <p:nvPicPr>
          <p:cNvPr id="2" name="Picture 1" descr="Methane-leakage-rates-from-NG-system-600x417.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325" y="980961"/>
            <a:ext cx="8385081" cy="5827631"/>
          </a:xfrm>
          <a:prstGeom prst="rect">
            <a:avLst/>
          </a:prstGeom>
        </p:spPr>
      </p:pic>
    </p:spTree>
    <p:extLst>
      <p:ext uri="{BB962C8B-B14F-4D97-AF65-F5344CB8AC3E}">
        <p14:creationId xmlns:p14="http://schemas.microsoft.com/office/powerpoint/2010/main" val="34801001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13862" y="211520"/>
            <a:ext cx="5798858" cy="769441"/>
          </a:xfrm>
          <a:prstGeom prst="rect">
            <a:avLst/>
          </a:prstGeom>
          <a:noFill/>
        </p:spPr>
        <p:txBody>
          <a:bodyPr wrap="none" rtlCol="0">
            <a:spAutoFit/>
          </a:bodyPr>
          <a:lstStyle/>
          <a:p>
            <a:r>
              <a:rPr lang="en-US" sz="4400" dirty="0" smtClean="0"/>
              <a:t>Areas </a:t>
            </a:r>
            <a:r>
              <a:rPr lang="en-US" sz="4400" smtClean="0"/>
              <a:t>for Improvement?</a:t>
            </a:r>
            <a:endParaRPr lang="en-US" sz="4400" dirty="0"/>
          </a:p>
        </p:txBody>
      </p:sp>
      <p:pic>
        <p:nvPicPr>
          <p:cNvPr id="3" name="Picture 2" descr="climate2-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777" y="1473372"/>
            <a:ext cx="8768900" cy="5220956"/>
          </a:xfrm>
          <a:prstGeom prst="rect">
            <a:avLst/>
          </a:prstGeom>
        </p:spPr>
      </p:pic>
    </p:spTree>
    <p:extLst>
      <p:ext uri="{BB962C8B-B14F-4D97-AF65-F5344CB8AC3E}">
        <p14:creationId xmlns:p14="http://schemas.microsoft.com/office/powerpoint/2010/main" val="34432887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ctrTitle"/>
          </p:nvPr>
        </p:nvSpPr>
        <p:spPr>
          <a:xfrm>
            <a:off x="515760" y="522776"/>
            <a:ext cx="8250518" cy="1831250"/>
          </a:xfrm>
        </p:spPr>
        <p:txBody>
          <a:bodyPr/>
          <a:lstStyle/>
          <a:p>
            <a:r>
              <a:rPr lang="en-US" dirty="0" smtClean="0">
                <a:latin typeface="Calibri" charset="0"/>
              </a:rPr>
              <a:t>Fugitive Methane Emissions:  Natural Gas in CA and the Role of Hydraulic Fracturing</a:t>
            </a:r>
            <a:endParaRPr lang="en-US" dirty="0">
              <a:latin typeface="Calibri" charset="0"/>
            </a:endParaRPr>
          </a:p>
        </p:txBody>
      </p:sp>
      <p:sp>
        <p:nvSpPr>
          <p:cNvPr id="4099" name="TextBox 3"/>
          <p:cNvSpPr txBox="1">
            <a:spLocks noChangeArrowheads="1"/>
          </p:cNvSpPr>
          <p:nvPr/>
        </p:nvSpPr>
        <p:spPr bwMode="auto">
          <a:xfrm>
            <a:off x="515760" y="3582787"/>
            <a:ext cx="80772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charset="0"/>
                <a:ea typeface="ＭＳ Ｐゴシック" charset="0"/>
              </a:defRPr>
            </a:lvl1pPr>
            <a:lvl2pPr>
              <a:defRPr sz="2800">
                <a:solidFill>
                  <a:schemeClr val="tx1"/>
                </a:solidFill>
                <a:latin typeface="Calibri" charset="0"/>
                <a:ea typeface="ＭＳ Ｐゴシック" charset="0"/>
              </a:defRPr>
            </a:lvl2pPr>
            <a:lvl3pPr>
              <a:defRPr sz="24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defTabSz="914400" fontAlgn="base">
              <a:spcBef>
                <a:spcPct val="0"/>
              </a:spcBef>
              <a:spcAft>
                <a:spcPct val="0"/>
              </a:spcAft>
            </a:pPr>
            <a:r>
              <a:rPr lang="en-US" dirty="0" smtClean="0">
                <a:solidFill>
                  <a:prstClr val="white"/>
                </a:solidFill>
                <a:latin typeface="Calibri"/>
                <a:cs typeface="Arial" charset="0"/>
              </a:rPr>
              <a:t>Steve Bohlen, State Oil and Gas Supervisor, California Division of Oil, Gas, and Geothermal Resources</a:t>
            </a:r>
            <a:endParaRPr lang="en-US" dirty="0" smtClean="0">
              <a:solidFill>
                <a:prstClr val="white"/>
              </a:solidFill>
              <a:latin typeface="Calibri"/>
            </a:endParaRPr>
          </a:p>
        </p:txBody>
      </p:sp>
      <p:sp>
        <p:nvSpPr>
          <p:cNvPr id="2" name="TextBox 1"/>
          <p:cNvSpPr txBox="1"/>
          <p:nvPr/>
        </p:nvSpPr>
        <p:spPr>
          <a:xfrm>
            <a:off x="1899878" y="2794008"/>
            <a:ext cx="5385308" cy="461665"/>
          </a:xfrm>
          <a:prstGeom prst="rect">
            <a:avLst/>
          </a:prstGeom>
          <a:noFill/>
        </p:spPr>
        <p:txBody>
          <a:bodyPr wrap="none" rtlCol="0">
            <a:spAutoFit/>
          </a:bodyPr>
          <a:lstStyle/>
          <a:p>
            <a:pPr algn="ctr" defTabSz="914400" eaLnBrk="0" fontAlgn="base" hangingPunct="0">
              <a:spcBef>
                <a:spcPct val="0"/>
              </a:spcBef>
              <a:spcAft>
                <a:spcPct val="0"/>
              </a:spcAft>
            </a:pPr>
            <a:r>
              <a:rPr lang="en-US" sz="2400" dirty="0" smtClean="0">
                <a:solidFill>
                  <a:prstClr val="white"/>
                </a:solidFill>
                <a:latin typeface="Arial" charset="0"/>
                <a:ea typeface="ＭＳ Ｐゴシック" charset="0"/>
              </a:rPr>
              <a:t>CA Energy Commission, June 1, 2015</a:t>
            </a:r>
            <a:endParaRPr lang="en-US" sz="2400" dirty="0">
              <a:solidFill>
                <a:prstClr val="white"/>
              </a:solidFill>
              <a:latin typeface="Arial" charset="0"/>
              <a:ea typeface="ＭＳ Ｐゴシック" charset="0"/>
            </a:endParaRPr>
          </a:p>
        </p:txBody>
      </p:sp>
      <p:grpSp>
        <p:nvGrpSpPr>
          <p:cNvPr id="9" name="Group 8"/>
          <p:cNvGrpSpPr/>
          <p:nvPr/>
        </p:nvGrpSpPr>
        <p:grpSpPr>
          <a:xfrm>
            <a:off x="832556" y="4814711"/>
            <a:ext cx="1346200" cy="1746956"/>
            <a:chOff x="914400" y="5638800"/>
            <a:chExt cx="590550" cy="848471"/>
          </a:xfrm>
          <a:effectLst>
            <a:outerShdw blurRad="50800" dist="38100" dir="2700000" algn="tl" rotWithShape="0">
              <a:prstClr val="black">
                <a:alpha val="40000"/>
              </a:prstClr>
            </a:outerShdw>
          </a:effectLst>
        </p:grpSpPr>
        <p:sp>
          <p:nvSpPr>
            <p:cNvPr id="10" name="Rectangle 9"/>
            <p:cNvSpPr/>
            <p:nvPr/>
          </p:nvSpPr>
          <p:spPr>
            <a:xfrm>
              <a:off x="931067" y="5805481"/>
              <a:ext cx="571504" cy="671519"/>
            </a:xfrm>
            <a:prstGeom prst="rect">
              <a:avLst/>
            </a:prstGeom>
            <a:solidFill>
              <a:sysClr val="window" lastClr="FFFFFF"/>
            </a:solidFill>
            <a:ln w="25400" cap="flat" cmpd="sng" algn="ctr">
              <a:noFill/>
              <a:prstDash val="solid"/>
            </a:ln>
            <a:effectLst/>
          </p:spPr>
          <p:txBody>
            <a:bodyPr rtlCol="0" anchor="ctr"/>
            <a:lstStyle/>
            <a:p>
              <a:pPr algn="ctr" defTabSz="914400"/>
              <a:endParaRPr lang="en-US" kern="0">
                <a:solidFill>
                  <a:sysClr val="window" lastClr="FFFFFF"/>
                </a:solidFill>
                <a:latin typeface="Calibri"/>
                <a:ea typeface="ＭＳ Ｐゴシック" charset="0"/>
              </a:endParaRPr>
            </a:p>
          </p:txBody>
        </p:sp>
        <p:pic>
          <p:nvPicPr>
            <p:cNvPr id="11" name="Picture 10" descr="Dept_logo.gif"/>
            <p:cNvPicPr>
              <a:picLocks noChangeAspect="1"/>
            </p:cNvPicPr>
            <p:nvPr/>
          </p:nvPicPr>
          <p:blipFill>
            <a:blip r:embed="rId2" cstate="print"/>
            <a:stretch>
              <a:fillRect/>
            </a:stretch>
          </p:blipFill>
          <p:spPr>
            <a:xfrm>
              <a:off x="914400" y="5638800"/>
              <a:ext cx="590550" cy="848471"/>
            </a:xfrm>
            <a:prstGeom prst="rect">
              <a:avLst/>
            </a:prstGeom>
          </p:spPr>
        </p:pic>
      </p:grpSp>
      <p:pic>
        <p:nvPicPr>
          <p:cNvPr id="1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1443" y="4976963"/>
            <a:ext cx="1258887" cy="1556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503652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15-IEPR-04</Docket_x0020_Number>
    <TaxCatchAll xmlns="8eef3743-c7b3-4cbe-8837-b6e805be353c">
      <Value>8</Value>
      <Value>6</Value>
      <Value>61</Value>
      <Value>3</Value>
      <Value>66</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2015-06-01 Workshop</TermName>
          <TermId xmlns="http://schemas.microsoft.com/office/infopath/2007/PartnerControls">7f9b0845-a5bf-426e-9f97-bf994dc07291</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Z5JXHV6S7NA6-3-72541</_dlc_DocId>
    <_dlc_DocIdUrl xmlns="8eef3743-c7b3-4cbe-8837-b6e805be353c">
      <Url>http://efilingspinternal/_layouts/DocIdRedir.aspx?ID=Z5JXHV6S7NA6-3-72541</Url>
      <Description>Z5JXHV6S7NA6-3-72541</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B33B074-D3ED-4F08-B1D1-357C32D0E4A1}"/>
</file>

<file path=customXml/itemProps2.xml><?xml version="1.0" encoding="utf-8"?>
<ds:datastoreItem xmlns:ds="http://schemas.openxmlformats.org/officeDocument/2006/customXml" ds:itemID="{8208214B-5391-4967-8F8A-D6F0C7F6E025}"/>
</file>

<file path=customXml/itemProps3.xml><?xml version="1.0" encoding="utf-8"?>
<ds:datastoreItem xmlns:ds="http://schemas.openxmlformats.org/officeDocument/2006/customXml" ds:itemID="{91D3A0BB-DA75-4010-9911-C34E5289E77C}"/>
</file>

<file path=customXml/itemProps4.xml><?xml version="1.0" encoding="utf-8"?>
<ds:datastoreItem xmlns:ds="http://schemas.openxmlformats.org/officeDocument/2006/customXml" ds:itemID="{3FAEF6EC-36CC-4619-90BB-9D4467C05611}"/>
</file>

<file path=docProps/app.xml><?xml version="1.0" encoding="utf-8"?>
<Properties xmlns="http://schemas.openxmlformats.org/officeDocument/2006/extended-properties" xmlns:vt="http://schemas.openxmlformats.org/officeDocument/2006/docPropsVTypes">
  <TotalTime>2497</TotalTime>
  <Words>291</Words>
  <Application>Microsoft Office PowerPoint</Application>
  <PresentationFormat>On-screen Show (4:3)</PresentationFormat>
  <Paragraphs>51</Paragraphs>
  <Slides>16</Slides>
  <Notes>7</Notes>
  <HiddenSlides>0</HiddenSlides>
  <MMClips>0</MMClip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1_Office Theme</vt:lpstr>
      <vt:lpstr>2_Office Theme</vt:lpstr>
      <vt:lpstr>Fugitive Methane Emissions:  Natural Gas in CA and the Role of Hydraulic Fracturing</vt:lpstr>
      <vt:lpstr>PowerPoint Presentation</vt:lpstr>
      <vt:lpstr>PowerPoint Presentation</vt:lpstr>
      <vt:lpstr>PowerPoint Presentation</vt:lpstr>
      <vt:lpstr>California’s Oil and Gas Fields</vt:lpstr>
      <vt:lpstr>PowerPoint Presentation</vt:lpstr>
      <vt:lpstr>PowerPoint Presentation</vt:lpstr>
      <vt:lpstr>Notices and Disclosures 2014-15</vt:lpstr>
      <vt:lpstr>PowerPoint Presentation</vt:lpstr>
      <vt:lpstr>PowerPoint Presentation</vt:lpstr>
      <vt:lpstr>Could WST allow production of  unconventional resources?</vt:lpstr>
      <vt:lpstr>Current technology could add 4.9 to 15.6 billion barrels from just 19 giant San Joaquin and L.A. basin fields, with WST use much as it is today, i.e., mostly in SJV  </vt:lpstr>
      <vt:lpstr>PowerPoint Presentation</vt:lpstr>
      <vt:lpstr>PowerPoint Presentation</vt:lpstr>
      <vt:lpstr>PowerPoint Presentation</vt:lpstr>
      <vt:lpstr>Fugitive Methane Emissions:  Natural Gas in CA and the Role of Hydraulic Fracturing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Fugitive Methane Emissions: Natural Gas in CA and the Role of Hydraulic Fracturing</dc:title>
  <dc:creator>Steven Bohlen</dc:creator>
  <cp:lastModifiedBy>Laura Laurent</cp:lastModifiedBy>
  <cp:revision>85</cp:revision>
  <dcterms:created xsi:type="dcterms:W3CDTF">2014-10-20T11:42:49Z</dcterms:created>
  <dcterms:modified xsi:type="dcterms:W3CDTF">2015-05-26T16:22:12Z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1e06d7f1-d0f0-490b-87d6-ffc13aed6a44</vt:lpwstr>
  </property>
  <property fmtid="{D5CDD505-2E9C-101B-9397-08002B2CF9AE}" pid="4" name="Subject_x0020_Areas">
    <vt:lpwstr>66;#IEPR 2015-06-01 Workshop|7f9b0845-a5bf-426e-9f97-bf994dc07291;#61;#IEPR Presentation|51277923-a549-4352-9cc5-bcce892adf24</vt:lpwstr>
  </property>
  <property fmtid="{D5CDD505-2E9C-101B-9397-08002B2CF9AE}" pid="5" name="_CopySource">
    <vt:lpwstr>http://efilingspinternal/PendingDocuments/15-IEPR-04/20150529T151445_Fugitive_Methane_Emissions_Natural_Gas_in_CA_and_the_Role_of_Hy.pptx</vt:lpwstr>
  </property>
  <property fmtid="{D5CDD505-2E9C-101B-9397-08002B2CF9AE}" pid="6" name="Subject Areas">
    <vt:lpwstr>66;#IEPR 2015-06-01 Workshop|7f9b0845-a5bf-426e-9f97-bf994dc07291;#61;#IEPR Presentation|51277923-a549-4352-9cc5-bcce892adf24</vt:lpwstr>
  </property>
  <property fmtid="{D5CDD505-2E9C-101B-9397-08002B2CF9AE}" pid="7" name="Submission Type">
    <vt:lpwstr>6;#Document|6786e4f6-aafd-416d-a977-1b2d5f456edf</vt:lpwstr>
  </property>
  <property fmtid="{D5CDD505-2E9C-101B-9397-08002B2CF9AE}" pid="8" name="Submitter Role">
    <vt:lpwstr>8;#Commission Staff|33d9c16f-f938-4210-84d3-7f3ed959b9d5</vt:lpwstr>
  </property>
  <property fmtid="{D5CDD505-2E9C-101B-9397-08002B2CF9AE}" pid="9" name="Order">
    <vt:r8>550800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