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72" r:id="rId2"/>
    <p:sldId id="258" r:id="rId3"/>
    <p:sldId id="271" r:id="rId4"/>
    <p:sldId id="269" r:id="rId5"/>
    <p:sldId id="270" r:id="rId6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532" autoAdjust="0"/>
  </p:normalViewPr>
  <p:slideViewPr>
    <p:cSldViewPr>
      <p:cViewPr>
        <p:scale>
          <a:sx n="103" d="100"/>
          <a:sy n="103" d="100"/>
        </p:scale>
        <p:origin x="-120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84C0945-B5C5-4F93-9CAF-7338283BE53E}" type="datetimeFigureOut">
              <a:rPr lang="en-US" smtClean="0"/>
              <a:t>2/21/2017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7A88810-9949-4ED3-800D-0DC5ACEF4A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2134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8B1646B-8596-44ED-8D7C-8E33113D524F}" type="datetimeFigureOut">
              <a:rPr lang="en-US" smtClean="0"/>
              <a:t>2/21/2017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430B268-5D1B-42A9-A5D2-E5236FAEEB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175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30B268-5D1B-42A9-A5D2-E5236FAEEB4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4309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30B268-5D1B-42A9-A5D2-E5236FAEEB4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430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30B268-5D1B-42A9-A5D2-E5236FAEEB4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430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30B268-5D1B-42A9-A5D2-E5236FAEEB4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430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1" descr="background_NoSeal_v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105400"/>
            <a:ext cx="6400800" cy="1447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3" name="Rectangle 2"/>
          <p:cNvSpPr txBox="1">
            <a:spLocks noChangeArrowheads="1"/>
          </p:cNvSpPr>
          <p:nvPr userDrawn="1"/>
        </p:nvSpPr>
        <p:spPr>
          <a:xfrm>
            <a:off x="1295400" y="1501775"/>
            <a:ext cx="67818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400" dirty="0" smtClean="0">
              <a:solidFill>
                <a:prstClr val="black"/>
              </a:solidFill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 userDrawn="1"/>
        </p:nvSpPr>
        <p:spPr>
          <a:xfrm>
            <a:off x="304800" y="5105400"/>
            <a:ext cx="8839200" cy="1447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600"/>
              </a:spcBef>
              <a:buFont typeface="Arial" pitchFamily="34" charset="0"/>
              <a:buNone/>
              <a:defRPr/>
            </a:pPr>
            <a:endParaRPr lang="en-US" sz="1800" dirty="0" smtClean="0">
              <a:solidFill>
                <a:prstClr val="black"/>
              </a:solidFill>
            </a:endParaRPr>
          </a:p>
        </p:txBody>
      </p:sp>
      <p:pic>
        <p:nvPicPr>
          <p:cNvPr id="15" name="Picture 6" descr="PUC_ColorSeal_LowRes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502" y="3859635"/>
            <a:ext cx="122277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Slide Number Placeholder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44267A45-FEDE-46EA-936D-4BB591CC18A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" name="Subtitle 2"/>
          <p:cNvSpPr txBox="1">
            <a:spLocks/>
          </p:cNvSpPr>
          <p:nvPr userDrawn="1"/>
        </p:nvSpPr>
        <p:spPr>
          <a:xfrm>
            <a:off x="1485900" y="1752600"/>
            <a:ext cx="6400800" cy="1447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200" b="1" dirty="0">
              <a:solidFill>
                <a:srgbClr val="376092"/>
              </a:solidFill>
            </a:endParaRPr>
          </a:p>
        </p:txBody>
      </p:sp>
      <p:sp>
        <p:nvSpPr>
          <p:cNvPr id="25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1088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1">
                <a:solidFill>
                  <a:srgbClr val="37609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AF6EAD-8D00-4D08-95B7-722F3839629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5623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1">
                <a:solidFill>
                  <a:srgbClr val="37609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C0331-605C-4FCA-AEE2-D4A0B2D6E1B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7453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background_NoSeal_v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37609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DA68-33C6-48A2-BB38-60E081EFBE8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50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1">
                <a:solidFill>
                  <a:srgbClr val="37609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37609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37609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D4AC-E8B8-4931-8862-0D22642E808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522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 b="1">
                <a:solidFill>
                  <a:srgbClr val="37609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78180-6C51-409C-89FE-CC7933B37E7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682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D113C-4CE0-4FFC-9A10-7A7B247946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86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rgbClr val="37609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ADDD2-B8A7-448B-8F23-B32502E3B62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6132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rgbClr val="37609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5523E-E34B-4A18-9652-CBBBB3B7097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7725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3 -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ide Bar Placeholder"/>
          <p:cNvSpPr>
            <a:spLocks noGrp="1"/>
          </p:cNvSpPr>
          <p:nvPr>
            <p:ph type="body" sz="quarter" idx="22" hasCustomPrompt="1"/>
          </p:nvPr>
        </p:nvSpPr>
        <p:spPr bwMode="white">
          <a:xfrm rot="16200000">
            <a:off x="-2372518" y="3353594"/>
            <a:ext cx="5202240" cy="457200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lnSpc>
                <a:spcPct val="70000"/>
              </a:lnSpc>
              <a:spcBef>
                <a:spcPts val="0"/>
              </a:spcBef>
              <a:buNone/>
              <a:defRPr lang="en-US" sz="1300" b="1" kern="0" cap="all" spc="200" normalizeH="0" baseline="0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 edit optional section heading</a:t>
            </a:r>
            <a:endParaRPr lang="en-US" dirty="0"/>
          </a:p>
        </p:txBody>
      </p:sp>
      <p:sp>
        <p:nvSpPr>
          <p:cNvPr id="22" name="Take-Away Placeholder"/>
          <p:cNvSpPr>
            <a:spLocks noGrp="1"/>
          </p:cNvSpPr>
          <p:nvPr>
            <p:ph type="body" sz="quarter" idx="19"/>
          </p:nvPr>
        </p:nvSpPr>
        <p:spPr>
          <a:xfrm>
            <a:off x="1168401" y="6162675"/>
            <a:ext cx="6267450" cy="54927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lnSpc>
                <a:spcPct val="80000"/>
              </a:lnSpc>
              <a:spcBef>
                <a:spcPts val="0"/>
              </a:spcBef>
              <a:buFontTx/>
              <a:buNone/>
              <a:defRPr sz="2200" cap="none" baseline="0">
                <a:solidFill>
                  <a:schemeClr val="tx2"/>
                </a:solidFill>
                <a:latin typeface="Cambria" pitchFamily="18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Edit to be 2 lines max</a:t>
            </a:r>
          </a:p>
        </p:txBody>
      </p:sp>
      <p:sp>
        <p:nvSpPr>
          <p:cNvPr id="16" name="Text Placeholder"/>
          <p:cNvSpPr>
            <a:spLocks noGrp="1"/>
          </p:cNvSpPr>
          <p:nvPr>
            <p:ph type="body" sz="quarter" idx="15"/>
          </p:nvPr>
        </p:nvSpPr>
        <p:spPr>
          <a:xfrm>
            <a:off x="1139825" y="1962150"/>
            <a:ext cx="6864350" cy="3651247"/>
          </a:xfrm>
          <a:prstGeom prst="rect">
            <a:avLst/>
          </a:prstGeom>
        </p:spPr>
        <p:txBody>
          <a:bodyPr lIns="0" tIns="0" rIns="0" bIns="0"/>
          <a:lstStyle>
            <a:lvl1pPr marL="230188" indent="-230188" defTabSz="914400" eaLnBrk="0" hangingPunct="0">
              <a:lnSpc>
                <a:spcPct val="90000"/>
              </a:lnSpc>
              <a:spcBef>
                <a:spcPts val="1200"/>
              </a:spcBef>
              <a:buFontTx/>
              <a:buChar char="•"/>
              <a:defRPr lang="en-US" b="1" kern="0">
                <a:solidFill>
                  <a:schemeClr val="accent3"/>
                </a:solidFill>
              </a:defRPr>
            </a:lvl1pPr>
            <a:lvl2pPr defTabSz="914400" eaLnBrk="0" hangingPunct="0">
              <a:lnSpc>
                <a:spcPct val="90000"/>
              </a:lnSpc>
              <a:spcBef>
                <a:spcPts val="600"/>
              </a:spcBef>
              <a:buClr>
                <a:schemeClr val="bg2"/>
              </a:buClr>
              <a:buFontTx/>
              <a:buChar char="•"/>
              <a:defRPr lang="en-US" sz="2200" b="0" kern="0">
                <a:solidFill>
                  <a:schemeClr val="accent3"/>
                </a:solidFill>
              </a:defRPr>
            </a:lvl2pPr>
            <a:lvl3pPr defTabSz="914400" eaLnBrk="0" hangingPunct="0">
              <a:lnSpc>
                <a:spcPct val="90000"/>
              </a:lnSpc>
              <a:spcBef>
                <a:spcPts val="600"/>
              </a:spcBef>
              <a:buClr>
                <a:schemeClr val="bg2"/>
              </a:buClr>
              <a:buFontTx/>
              <a:buChar char="•"/>
              <a:defRPr lang="en-US" sz="2200" b="0" kern="0">
                <a:solidFill>
                  <a:schemeClr val="accent3"/>
                </a:solidFill>
              </a:defRPr>
            </a:lvl3pPr>
            <a:lvl4pPr defTabSz="914400" eaLnBrk="0" hangingPunct="0">
              <a:lnSpc>
                <a:spcPct val="90000"/>
              </a:lnSpc>
              <a:spcBef>
                <a:spcPts val="600"/>
              </a:spcBef>
              <a:buClr>
                <a:schemeClr val="bg2"/>
              </a:buClr>
              <a:buFontTx/>
              <a:buChar char="•"/>
              <a:defRPr lang="en-US" sz="2200" b="0" kern="0">
                <a:solidFill>
                  <a:schemeClr val="accent3"/>
                </a:solidFill>
              </a:defRPr>
            </a:lvl4pPr>
            <a:lvl5pPr defTabSz="914400" eaLnBrk="0" hangingPunct="0">
              <a:lnSpc>
                <a:spcPct val="90000"/>
              </a:lnSpc>
              <a:spcBef>
                <a:spcPts val="600"/>
              </a:spcBef>
              <a:buClr>
                <a:schemeClr val="bg2"/>
              </a:buClr>
              <a:buFontTx/>
              <a:buChar char="•"/>
              <a:defRPr lang="en-US" sz="2200" b="0" kern="0">
                <a:solidFill>
                  <a:schemeClr val="accent3"/>
                </a:solidFill>
              </a:defRPr>
            </a:lvl5pPr>
          </a:lstStyle>
          <a:p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itle"/>
          <p:cNvSpPr>
            <a:spLocks noGrp="1"/>
          </p:cNvSpPr>
          <p:nvPr>
            <p:ph type="title" hasCustomPrompt="1"/>
          </p:nvPr>
        </p:nvSpPr>
        <p:spPr>
          <a:xfrm>
            <a:off x="1157288" y="800100"/>
            <a:ext cx="7529512" cy="1143000"/>
          </a:xfrm>
          <a:prstGeom prst="rect">
            <a:avLst/>
          </a:prstGeom>
        </p:spPr>
        <p:txBody>
          <a:bodyPr lIns="0" tIns="0" rIns="0" bIns="91440"/>
          <a:lstStyle>
            <a:lvl1pPr algn="l">
              <a:lnSpc>
                <a:spcPct val="70000"/>
              </a:lnSpc>
              <a:defRPr lang="en-US" sz="3200" b="1" cap="all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no more than 2 lines</a:t>
            </a:r>
            <a:endParaRPr lang="en-US" dirty="0"/>
          </a:p>
        </p:txBody>
      </p:sp>
      <p:sp>
        <p:nvSpPr>
          <p:cNvPr id="17" name="Date Placeholder"/>
          <p:cNvSpPr>
            <a:spLocks noGrp="1"/>
          </p:cNvSpPr>
          <p:nvPr>
            <p:ph type="dt" sz="half" idx="23"/>
          </p:nvPr>
        </p:nvSpPr>
        <p:spPr>
          <a:xfrm>
            <a:off x="8015287" y="0"/>
            <a:ext cx="1128711" cy="36512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fld id="{87AABAF8-FF09-4593-99D5-E7F721E4B487}" type="datetime1">
              <a:rPr lang="en-US" smtClean="0">
                <a:solidFill>
                  <a:srgbClr val="BDBAB4"/>
                </a:solidFill>
              </a:rPr>
              <a:pPr/>
              <a:t>2/21/2017</a:t>
            </a:fld>
            <a:endParaRPr lang="en-US" dirty="0">
              <a:solidFill>
                <a:srgbClr val="BDBAB4"/>
              </a:solidFill>
            </a:endParaRPr>
          </a:p>
        </p:txBody>
      </p:sp>
      <p:sp>
        <p:nvSpPr>
          <p:cNvPr id="18" name="Slide Number Placeholder"/>
          <p:cNvSpPr>
            <a:spLocks noGrp="1"/>
          </p:cNvSpPr>
          <p:nvPr>
            <p:ph type="sldNum" sz="quarter" idx="24"/>
          </p:nvPr>
        </p:nvSpPr>
        <p:spPr>
          <a:xfrm>
            <a:off x="8613646" y="6163056"/>
            <a:ext cx="530352" cy="694944"/>
          </a:xfrm>
          <a:prstGeom prst="rect">
            <a:avLst/>
          </a:prstGeom>
          <a:noFill/>
        </p:spPr>
        <p:txBody>
          <a:bodyPr/>
          <a:lstStyle/>
          <a:p>
            <a:fld id="{D25F9B0D-2AE8-49A9-99BF-CBD7698FC814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Footer Placeholder"/>
          <p:cNvSpPr>
            <a:spLocks noGrp="1"/>
          </p:cNvSpPr>
          <p:nvPr>
            <p:ph type="ftr" sz="quarter" idx="25"/>
          </p:nvPr>
        </p:nvSpPr>
        <p:spPr>
          <a:xfrm>
            <a:off x="1157289" y="0"/>
            <a:ext cx="6858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dirty="0">
              <a:solidFill>
                <a:srgbClr val="BDBAB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90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1 -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ide Bar Placeholder"/>
          <p:cNvSpPr>
            <a:spLocks noGrp="1"/>
          </p:cNvSpPr>
          <p:nvPr>
            <p:ph type="body" sz="quarter" idx="22" hasCustomPrompt="1"/>
          </p:nvPr>
        </p:nvSpPr>
        <p:spPr bwMode="white">
          <a:xfrm rot="16200000">
            <a:off x="-2372518" y="3353594"/>
            <a:ext cx="5202240" cy="457200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lnSpc>
                <a:spcPct val="70000"/>
              </a:lnSpc>
              <a:spcBef>
                <a:spcPts val="0"/>
              </a:spcBef>
              <a:buNone/>
              <a:defRPr lang="en-US" sz="1300" b="1" kern="0" cap="all" spc="200" normalizeH="0" baseline="0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 edit optional section heading</a:t>
            </a:r>
            <a:endParaRPr lang="en-US" dirty="0"/>
          </a:p>
        </p:txBody>
      </p:sp>
      <p:sp>
        <p:nvSpPr>
          <p:cNvPr id="22" name="Take-Away Placeholder"/>
          <p:cNvSpPr>
            <a:spLocks noGrp="1"/>
          </p:cNvSpPr>
          <p:nvPr>
            <p:ph type="body" sz="quarter" idx="19"/>
          </p:nvPr>
        </p:nvSpPr>
        <p:spPr>
          <a:xfrm>
            <a:off x="1168401" y="6162675"/>
            <a:ext cx="6267450" cy="54927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lnSpc>
                <a:spcPct val="80000"/>
              </a:lnSpc>
              <a:spcBef>
                <a:spcPts val="0"/>
              </a:spcBef>
              <a:buFontTx/>
              <a:buNone/>
              <a:defRPr sz="2200" cap="none" baseline="0">
                <a:solidFill>
                  <a:schemeClr val="tx2"/>
                </a:solidFill>
                <a:latin typeface="Cambria" pitchFamily="18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Edit to be 2 lines max</a:t>
            </a:r>
          </a:p>
        </p:txBody>
      </p:sp>
      <p:sp>
        <p:nvSpPr>
          <p:cNvPr id="16" name="Text Placeholder"/>
          <p:cNvSpPr>
            <a:spLocks noGrp="1"/>
          </p:cNvSpPr>
          <p:nvPr>
            <p:ph type="body" sz="quarter" idx="15"/>
          </p:nvPr>
        </p:nvSpPr>
        <p:spPr>
          <a:xfrm>
            <a:off x="1139825" y="1962150"/>
            <a:ext cx="6864350" cy="3651247"/>
          </a:xfrm>
          <a:prstGeom prst="rect">
            <a:avLst/>
          </a:prstGeom>
        </p:spPr>
        <p:txBody>
          <a:bodyPr lIns="0" tIns="0" rIns="0" bIns="0"/>
          <a:lstStyle>
            <a:lvl1pPr marL="230188" indent="-230188" defTabSz="914400" eaLnBrk="0" hangingPunct="0">
              <a:lnSpc>
                <a:spcPct val="90000"/>
              </a:lnSpc>
              <a:spcBef>
                <a:spcPts val="1200"/>
              </a:spcBef>
              <a:buFontTx/>
              <a:buChar char="•"/>
              <a:defRPr lang="en-US" b="1" kern="0">
                <a:solidFill>
                  <a:schemeClr val="accent3"/>
                </a:solidFill>
              </a:defRPr>
            </a:lvl1pPr>
            <a:lvl2pPr defTabSz="914400" eaLnBrk="0" hangingPunct="0">
              <a:lnSpc>
                <a:spcPct val="90000"/>
              </a:lnSpc>
              <a:spcBef>
                <a:spcPts val="600"/>
              </a:spcBef>
              <a:buClr>
                <a:schemeClr val="bg2"/>
              </a:buClr>
              <a:buFontTx/>
              <a:buChar char="•"/>
              <a:defRPr lang="en-US" sz="2200" b="0" kern="0">
                <a:solidFill>
                  <a:schemeClr val="accent3"/>
                </a:solidFill>
              </a:defRPr>
            </a:lvl2pPr>
            <a:lvl3pPr defTabSz="914400" eaLnBrk="0" hangingPunct="0">
              <a:lnSpc>
                <a:spcPct val="90000"/>
              </a:lnSpc>
              <a:spcBef>
                <a:spcPts val="600"/>
              </a:spcBef>
              <a:buClr>
                <a:schemeClr val="bg2"/>
              </a:buClr>
              <a:buFontTx/>
              <a:buChar char="•"/>
              <a:defRPr lang="en-US" sz="2200" b="0" kern="0">
                <a:solidFill>
                  <a:schemeClr val="accent3"/>
                </a:solidFill>
              </a:defRPr>
            </a:lvl3pPr>
            <a:lvl4pPr defTabSz="914400" eaLnBrk="0" hangingPunct="0">
              <a:lnSpc>
                <a:spcPct val="90000"/>
              </a:lnSpc>
              <a:spcBef>
                <a:spcPts val="600"/>
              </a:spcBef>
              <a:buClr>
                <a:schemeClr val="bg2"/>
              </a:buClr>
              <a:buFontTx/>
              <a:buChar char="•"/>
              <a:defRPr lang="en-US" sz="2200" b="0" kern="0">
                <a:solidFill>
                  <a:schemeClr val="accent3"/>
                </a:solidFill>
              </a:defRPr>
            </a:lvl4pPr>
            <a:lvl5pPr defTabSz="914400" eaLnBrk="0" hangingPunct="0">
              <a:lnSpc>
                <a:spcPct val="90000"/>
              </a:lnSpc>
              <a:spcBef>
                <a:spcPts val="600"/>
              </a:spcBef>
              <a:buClr>
                <a:schemeClr val="bg2"/>
              </a:buClr>
              <a:buFontTx/>
              <a:buChar char="•"/>
              <a:defRPr lang="en-US" sz="2200" b="0" kern="0">
                <a:solidFill>
                  <a:schemeClr val="accent3"/>
                </a:solidFill>
              </a:defRPr>
            </a:lvl5pPr>
          </a:lstStyle>
          <a:p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itle"/>
          <p:cNvSpPr>
            <a:spLocks noGrp="1"/>
          </p:cNvSpPr>
          <p:nvPr>
            <p:ph type="title" hasCustomPrompt="1"/>
          </p:nvPr>
        </p:nvSpPr>
        <p:spPr>
          <a:xfrm>
            <a:off x="1157288" y="800100"/>
            <a:ext cx="7529512" cy="1143000"/>
          </a:xfrm>
          <a:prstGeom prst="rect">
            <a:avLst/>
          </a:prstGeom>
        </p:spPr>
        <p:txBody>
          <a:bodyPr lIns="0" tIns="0" rIns="0" bIns="91440"/>
          <a:lstStyle>
            <a:lvl1pPr algn="l">
              <a:lnSpc>
                <a:spcPct val="70000"/>
              </a:lnSpc>
              <a:defRPr lang="en-US" sz="3200" b="1" cap="all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no more than 2 lines</a:t>
            </a:r>
            <a:endParaRPr lang="en-US" dirty="0"/>
          </a:p>
        </p:txBody>
      </p:sp>
      <p:sp>
        <p:nvSpPr>
          <p:cNvPr id="17" name="Date Placeholder"/>
          <p:cNvSpPr>
            <a:spLocks noGrp="1"/>
          </p:cNvSpPr>
          <p:nvPr>
            <p:ph type="dt" sz="half" idx="23"/>
          </p:nvPr>
        </p:nvSpPr>
        <p:spPr>
          <a:xfrm>
            <a:off x="8015287" y="0"/>
            <a:ext cx="1128711" cy="36512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fld id="{402188A6-2491-4EE6-8A8E-73AF676871D3}" type="datetime1">
              <a:rPr lang="en-US" smtClean="0">
                <a:solidFill>
                  <a:srgbClr val="BDBAB4"/>
                </a:solidFill>
              </a:rPr>
              <a:pPr/>
              <a:t>2/21/2017</a:t>
            </a:fld>
            <a:endParaRPr lang="en-US" dirty="0">
              <a:solidFill>
                <a:srgbClr val="BDBAB4"/>
              </a:solidFill>
            </a:endParaRPr>
          </a:p>
        </p:txBody>
      </p:sp>
      <p:sp>
        <p:nvSpPr>
          <p:cNvPr id="18" name="Slide Number Placeholder"/>
          <p:cNvSpPr>
            <a:spLocks noGrp="1"/>
          </p:cNvSpPr>
          <p:nvPr>
            <p:ph type="sldNum" sz="quarter" idx="24"/>
          </p:nvPr>
        </p:nvSpPr>
        <p:spPr>
          <a:xfrm>
            <a:off x="8613646" y="6163056"/>
            <a:ext cx="530352" cy="694944"/>
          </a:xfrm>
          <a:prstGeom prst="rect">
            <a:avLst/>
          </a:prstGeom>
          <a:noFill/>
        </p:spPr>
        <p:txBody>
          <a:bodyPr/>
          <a:lstStyle/>
          <a:p>
            <a:fld id="{D25F9B0D-2AE8-49A9-99BF-CBD7698FC814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Footer Placeholder"/>
          <p:cNvSpPr>
            <a:spLocks noGrp="1"/>
          </p:cNvSpPr>
          <p:nvPr>
            <p:ph type="ftr" sz="quarter" idx="25"/>
          </p:nvPr>
        </p:nvSpPr>
        <p:spPr>
          <a:xfrm>
            <a:off x="1157289" y="0"/>
            <a:ext cx="68580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dirty="0">
              <a:solidFill>
                <a:srgbClr val="BDBAB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578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2 -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ide Bar Placeholder"/>
          <p:cNvSpPr>
            <a:spLocks noGrp="1"/>
          </p:cNvSpPr>
          <p:nvPr>
            <p:ph type="body" sz="quarter" idx="22" hasCustomPrompt="1"/>
          </p:nvPr>
        </p:nvSpPr>
        <p:spPr bwMode="white">
          <a:xfrm rot="16200000">
            <a:off x="-2372518" y="3353594"/>
            <a:ext cx="5202240" cy="457200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lnSpc>
                <a:spcPct val="70000"/>
              </a:lnSpc>
              <a:spcBef>
                <a:spcPts val="0"/>
              </a:spcBef>
              <a:buNone/>
              <a:defRPr lang="en-US" sz="1300" b="1" kern="0" cap="all" spc="200" normalizeH="0" baseline="0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 edit optional section heading</a:t>
            </a:r>
            <a:endParaRPr lang="en-US" dirty="0"/>
          </a:p>
        </p:txBody>
      </p:sp>
      <p:sp>
        <p:nvSpPr>
          <p:cNvPr id="22" name="Take-Away Placeholder"/>
          <p:cNvSpPr>
            <a:spLocks noGrp="1"/>
          </p:cNvSpPr>
          <p:nvPr>
            <p:ph type="body" sz="quarter" idx="19"/>
          </p:nvPr>
        </p:nvSpPr>
        <p:spPr>
          <a:xfrm>
            <a:off x="1168401" y="6162675"/>
            <a:ext cx="6267450" cy="54927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lnSpc>
                <a:spcPct val="80000"/>
              </a:lnSpc>
              <a:spcBef>
                <a:spcPts val="0"/>
              </a:spcBef>
              <a:buFontTx/>
              <a:buNone/>
              <a:defRPr sz="2200" cap="none" baseline="0">
                <a:solidFill>
                  <a:schemeClr val="tx2"/>
                </a:solidFill>
                <a:latin typeface="Cambria" pitchFamily="18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Edit to be 2 lines max</a:t>
            </a:r>
          </a:p>
        </p:txBody>
      </p:sp>
      <p:sp>
        <p:nvSpPr>
          <p:cNvPr id="16" name="Text Placeholder"/>
          <p:cNvSpPr>
            <a:spLocks noGrp="1"/>
          </p:cNvSpPr>
          <p:nvPr>
            <p:ph type="body" sz="quarter" idx="15"/>
          </p:nvPr>
        </p:nvSpPr>
        <p:spPr>
          <a:xfrm>
            <a:off x="1139825" y="1962150"/>
            <a:ext cx="6864350" cy="3651247"/>
          </a:xfrm>
          <a:prstGeom prst="rect">
            <a:avLst/>
          </a:prstGeom>
        </p:spPr>
        <p:txBody>
          <a:bodyPr lIns="0" tIns="0" rIns="0" bIns="0"/>
          <a:lstStyle>
            <a:lvl1pPr marL="230188" indent="-230188" defTabSz="914400" eaLnBrk="0" hangingPunct="0">
              <a:lnSpc>
                <a:spcPct val="90000"/>
              </a:lnSpc>
              <a:spcBef>
                <a:spcPts val="1200"/>
              </a:spcBef>
              <a:buFontTx/>
              <a:buChar char="•"/>
              <a:defRPr lang="en-US" b="1" kern="0">
                <a:solidFill>
                  <a:schemeClr val="accent3"/>
                </a:solidFill>
              </a:defRPr>
            </a:lvl1pPr>
            <a:lvl2pPr defTabSz="914400" eaLnBrk="0" hangingPunct="0">
              <a:lnSpc>
                <a:spcPct val="90000"/>
              </a:lnSpc>
              <a:spcBef>
                <a:spcPts val="600"/>
              </a:spcBef>
              <a:buClr>
                <a:schemeClr val="bg2"/>
              </a:buClr>
              <a:buFontTx/>
              <a:buChar char="•"/>
              <a:defRPr lang="en-US" sz="2200" b="0" kern="0">
                <a:solidFill>
                  <a:schemeClr val="accent3"/>
                </a:solidFill>
              </a:defRPr>
            </a:lvl2pPr>
            <a:lvl3pPr defTabSz="914400" eaLnBrk="0" hangingPunct="0">
              <a:lnSpc>
                <a:spcPct val="90000"/>
              </a:lnSpc>
              <a:spcBef>
                <a:spcPts val="600"/>
              </a:spcBef>
              <a:buClr>
                <a:schemeClr val="bg2"/>
              </a:buClr>
              <a:buFontTx/>
              <a:buChar char="•"/>
              <a:defRPr lang="en-US" sz="2200" b="0" kern="0">
                <a:solidFill>
                  <a:schemeClr val="accent3"/>
                </a:solidFill>
              </a:defRPr>
            </a:lvl3pPr>
            <a:lvl4pPr defTabSz="914400" eaLnBrk="0" hangingPunct="0">
              <a:lnSpc>
                <a:spcPct val="90000"/>
              </a:lnSpc>
              <a:spcBef>
                <a:spcPts val="600"/>
              </a:spcBef>
              <a:buClr>
                <a:schemeClr val="bg2"/>
              </a:buClr>
              <a:buFontTx/>
              <a:buChar char="•"/>
              <a:defRPr lang="en-US" sz="2200" b="0" kern="0">
                <a:solidFill>
                  <a:schemeClr val="accent3"/>
                </a:solidFill>
              </a:defRPr>
            </a:lvl4pPr>
            <a:lvl5pPr defTabSz="914400" eaLnBrk="0" hangingPunct="0">
              <a:lnSpc>
                <a:spcPct val="90000"/>
              </a:lnSpc>
              <a:spcBef>
                <a:spcPts val="600"/>
              </a:spcBef>
              <a:buClr>
                <a:schemeClr val="bg2"/>
              </a:buClr>
              <a:buFontTx/>
              <a:buChar char="•"/>
              <a:defRPr lang="en-US" sz="2200" b="0" kern="0">
                <a:solidFill>
                  <a:schemeClr val="accent3"/>
                </a:solidFill>
              </a:defRPr>
            </a:lvl5pPr>
          </a:lstStyle>
          <a:p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itle"/>
          <p:cNvSpPr>
            <a:spLocks noGrp="1"/>
          </p:cNvSpPr>
          <p:nvPr>
            <p:ph type="title" hasCustomPrompt="1"/>
          </p:nvPr>
        </p:nvSpPr>
        <p:spPr>
          <a:xfrm>
            <a:off x="1157288" y="800100"/>
            <a:ext cx="7529512" cy="1143000"/>
          </a:xfrm>
          <a:prstGeom prst="rect">
            <a:avLst/>
          </a:prstGeom>
        </p:spPr>
        <p:txBody>
          <a:bodyPr lIns="0" tIns="0" rIns="0" bIns="91440"/>
          <a:lstStyle>
            <a:lvl1pPr algn="l">
              <a:lnSpc>
                <a:spcPct val="70000"/>
              </a:lnSpc>
              <a:defRPr lang="en-US" sz="3200" b="1" cap="all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no more than 2 lines</a:t>
            </a:r>
            <a:endParaRPr lang="en-US" dirty="0"/>
          </a:p>
        </p:txBody>
      </p:sp>
      <p:sp>
        <p:nvSpPr>
          <p:cNvPr id="18" name="Slide Number Placeholder"/>
          <p:cNvSpPr>
            <a:spLocks noGrp="1"/>
          </p:cNvSpPr>
          <p:nvPr>
            <p:ph type="sldNum" sz="quarter" idx="24"/>
          </p:nvPr>
        </p:nvSpPr>
        <p:spPr>
          <a:xfrm>
            <a:off x="8613646" y="6163056"/>
            <a:ext cx="530352" cy="694944"/>
          </a:xfrm>
          <a:prstGeom prst="rect">
            <a:avLst/>
          </a:prstGeom>
          <a:noFill/>
        </p:spPr>
        <p:txBody>
          <a:bodyPr/>
          <a:lstStyle/>
          <a:p>
            <a:fld id="{D25F9B0D-2AE8-49A9-99BF-CBD7698FC81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4028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386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386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92A360-0C7F-4CA9-A346-94BEBA01712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819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5F3F50-B402-490A-8CF7-B7506689D17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570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rgbClr val="37609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5334000"/>
            <a:ext cx="6400800" cy="6858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February 23, 2017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1430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Panel 1: Defining </a:t>
            </a:r>
            <a:r>
              <a:rPr lang="en-US" dirty="0"/>
              <a:t>an Overall Electric Sector GHG </a:t>
            </a:r>
            <a:r>
              <a:rPr lang="en-US" dirty="0" smtClean="0"/>
              <a:t>Reduction Target for </a:t>
            </a:r>
            <a:r>
              <a:rPr lang="en-US" dirty="0"/>
              <a:t>2030 </a:t>
            </a:r>
            <a:r>
              <a:rPr lang="en-US" dirty="0" smtClean="0"/>
              <a:t>in IRP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209800" y="2678723"/>
            <a:ext cx="4724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000" dirty="0" smtClean="0"/>
              <a:t>Joint CPUC-Energy Commission Workshop  </a:t>
            </a:r>
          </a:p>
          <a:p>
            <a:pPr algn="ctr"/>
            <a:r>
              <a:rPr lang="en-US" altLang="en-US" sz="2000" dirty="0" smtClean="0"/>
              <a:t>2030 GHG Emission Reduction Targets </a:t>
            </a:r>
          </a:p>
          <a:p>
            <a:pPr algn="ctr"/>
            <a:r>
              <a:rPr lang="en-US" altLang="en-US" sz="2000" dirty="0" smtClean="0"/>
              <a:t>for Integrated Resource Planning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474348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rmAutofit/>
          </a:bodyPr>
          <a:lstStyle/>
          <a:p>
            <a:pPr lvl="0"/>
            <a:r>
              <a:rPr lang="en-US" sz="2800" dirty="0" smtClean="0"/>
              <a:t>Presenter: Jason Ortego, CPUC</a:t>
            </a:r>
          </a:p>
          <a:p>
            <a:pPr lvl="0"/>
            <a:r>
              <a:rPr lang="en-US" sz="2800" dirty="0" smtClean="0"/>
              <a:t>Moderator: Jason Houck, CPUC</a:t>
            </a:r>
          </a:p>
          <a:p>
            <a:pPr lvl="0"/>
            <a:r>
              <a:rPr lang="en-US" sz="2800" dirty="0" smtClean="0"/>
              <a:t>Panel members</a:t>
            </a:r>
            <a:endParaRPr lang="en-US" sz="2800" dirty="0"/>
          </a:p>
          <a:p>
            <a:pPr lvl="1"/>
            <a:r>
              <a:rPr lang="en-US" sz="2400" dirty="0" smtClean="0"/>
              <a:t>Susie Berlin, Northern CA Power Agency</a:t>
            </a:r>
          </a:p>
          <a:p>
            <a:pPr lvl="1"/>
            <a:r>
              <a:rPr lang="en-US" sz="2400" dirty="0" smtClean="0"/>
              <a:t>Tanya </a:t>
            </a:r>
            <a:r>
              <a:rPr lang="en-US" sz="2400" dirty="0" err="1" smtClean="0"/>
              <a:t>DeRivi</a:t>
            </a:r>
            <a:r>
              <a:rPr lang="en-US" sz="2400" dirty="0" smtClean="0"/>
              <a:t>, Southern CA Public Power Authority</a:t>
            </a:r>
          </a:p>
          <a:p>
            <a:pPr lvl="1"/>
            <a:r>
              <a:rPr lang="en-US" sz="2400" dirty="0"/>
              <a:t>Shana Lazerow, Communities for a Better Environment</a:t>
            </a:r>
          </a:p>
          <a:p>
            <a:pPr lvl="1"/>
            <a:r>
              <a:rPr lang="en-US" sz="2400" dirty="0" smtClean="0"/>
              <a:t>Ray Williams, Pacific Gas and Electric</a:t>
            </a:r>
          </a:p>
          <a:p>
            <a:pPr lvl="1"/>
            <a:r>
              <a:rPr lang="en-US" sz="2400" dirty="0" smtClean="0"/>
              <a:t>James </a:t>
            </a:r>
            <a:r>
              <a:rPr lang="en-US" sz="2400" dirty="0" err="1" smtClean="0"/>
              <a:t>Barner</a:t>
            </a:r>
            <a:r>
              <a:rPr lang="en-US" sz="2400" dirty="0" smtClean="0"/>
              <a:t>, </a:t>
            </a:r>
            <a:r>
              <a:rPr lang="en-US" sz="2400" dirty="0" smtClean="0"/>
              <a:t>Los Angeles Department of Water and </a:t>
            </a:r>
            <a:r>
              <a:rPr lang="en-US" sz="2400" dirty="0" smtClean="0"/>
              <a:t>Power</a:t>
            </a:r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56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Context for GHG Planning Targets in IRP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US" b="1" dirty="0"/>
              <a:t>Intended IRP Output</a:t>
            </a:r>
          </a:p>
          <a:p>
            <a:pPr lvl="1"/>
            <a:r>
              <a:rPr lang="en-US" dirty="0"/>
              <a:t>CPUC and Energy Commission </a:t>
            </a:r>
            <a:r>
              <a:rPr lang="en-US" dirty="0" smtClean="0"/>
              <a:t>will determine </a:t>
            </a:r>
            <a:r>
              <a:rPr lang="en-US" dirty="0"/>
              <a:t>form and magnitude of LSE- and POU-specific GHG planning targets in their own separate proceedings</a:t>
            </a:r>
          </a:p>
          <a:p>
            <a:pPr lvl="1"/>
            <a:r>
              <a:rPr lang="en-US" dirty="0"/>
              <a:t>Goal to develop targets by Q3 </a:t>
            </a:r>
            <a:r>
              <a:rPr lang="en-US" dirty="0" smtClean="0"/>
              <a:t>2017</a:t>
            </a:r>
          </a:p>
          <a:p>
            <a:pPr marL="457200" lvl="1" indent="0">
              <a:buNone/>
            </a:pPr>
            <a:endParaRPr lang="en-US" dirty="0"/>
          </a:p>
          <a:p>
            <a:pPr lvl="0"/>
            <a:r>
              <a:rPr lang="en-US" b="1" dirty="0" smtClean="0"/>
              <a:t>CPUC IRP Modeling Constraint Needed</a:t>
            </a:r>
          </a:p>
          <a:p>
            <a:pPr lvl="1"/>
            <a:r>
              <a:rPr lang="en-US" dirty="0" smtClean="0"/>
              <a:t>Specify a CAISO-wide GHG-reduction target to develop Reference System Plan by May 2017 (and in subsequent IRP cycles)</a:t>
            </a:r>
            <a:endParaRPr lang="en-US" sz="1800" dirty="0" smtClean="0"/>
          </a:p>
          <a:p>
            <a:pPr marL="457200" lvl="1" indent="0">
              <a:buNone/>
            </a:pPr>
            <a:endParaRPr lang="en-US" sz="1800" dirty="0" smtClean="0"/>
          </a:p>
          <a:p>
            <a:r>
              <a:rPr lang="en-US" b="1" dirty="0"/>
              <a:t>Need for Common Electric Sector GHG Planning Target</a:t>
            </a:r>
          </a:p>
          <a:p>
            <a:pPr lvl="1"/>
            <a:r>
              <a:rPr lang="en-US" dirty="0" smtClean="0"/>
              <a:t>CARB Scoping Plan Update </a:t>
            </a:r>
            <a:r>
              <a:rPr lang="en-US" dirty="0"/>
              <a:t>d</a:t>
            </a:r>
            <a:r>
              <a:rPr lang="en-US" dirty="0" smtClean="0"/>
              <a:t>oes not </a:t>
            </a:r>
            <a:r>
              <a:rPr lang="en-US" dirty="0"/>
              <a:t>address </a:t>
            </a:r>
            <a:r>
              <a:rPr lang="en-US" dirty="0" smtClean="0"/>
              <a:t>how or whether </a:t>
            </a:r>
            <a:r>
              <a:rPr lang="en-US" dirty="0"/>
              <a:t>the electric sector’s share </a:t>
            </a:r>
            <a:r>
              <a:rPr lang="en-US" dirty="0" smtClean="0"/>
              <a:t>of statewide 2030 GHG targets should be used in IRP, nor does it specify entity-specific targets</a:t>
            </a:r>
          </a:p>
          <a:p>
            <a:pPr lvl="1"/>
            <a:r>
              <a:rPr lang="en-US" sz="2100" dirty="0"/>
              <a:t>CPUC and Energy Commission IRP planning should relate to a common GHG target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88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Options for Defining an Electric Sector Target for 2030 in IRP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/>
          </a:bodyPr>
          <a:lstStyle/>
          <a:p>
            <a:pPr lvl="0"/>
            <a:r>
              <a:rPr lang="en-US" sz="2800" b="1" u="sng" dirty="0" smtClean="0"/>
              <a:t>Option A</a:t>
            </a:r>
            <a:r>
              <a:rPr lang="en-US" sz="2800" dirty="0"/>
              <a:t>: Use the </a:t>
            </a:r>
            <a:r>
              <a:rPr lang="en-US" sz="2800" dirty="0" smtClean="0"/>
              <a:t>electric sector share of statewide 2030 emissions specified in </a:t>
            </a:r>
            <a:r>
              <a:rPr lang="en-US" sz="2800" dirty="0"/>
              <a:t>CARB’s Scoping Plan</a:t>
            </a:r>
            <a:endParaRPr lang="en-US" sz="2800" dirty="0" smtClean="0"/>
          </a:p>
          <a:p>
            <a:pPr lvl="1"/>
            <a:r>
              <a:rPr lang="en-US" sz="2400" dirty="0" smtClean="0"/>
              <a:t>Electric sector range: </a:t>
            </a:r>
            <a:r>
              <a:rPr lang="en-US" sz="2400" b="1" dirty="0"/>
              <a:t>42 to 62 MMTCO</a:t>
            </a:r>
            <a:r>
              <a:rPr lang="en-US" sz="2400" b="1" baseline="-25000" dirty="0"/>
              <a:t>2</a:t>
            </a:r>
            <a:r>
              <a:rPr lang="en-US" sz="2400" b="1" dirty="0"/>
              <a:t>e </a:t>
            </a:r>
            <a:r>
              <a:rPr lang="en-US" sz="2400" dirty="0"/>
              <a:t>in 2030 </a:t>
            </a:r>
            <a:endParaRPr lang="en-US" sz="2400" dirty="0" smtClean="0"/>
          </a:p>
          <a:p>
            <a:pPr marL="0" indent="0">
              <a:buNone/>
            </a:pPr>
            <a:endParaRPr lang="en-US" sz="2000" dirty="0" smtClean="0"/>
          </a:p>
          <a:p>
            <a:pPr lvl="0"/>
            <a:r>
              <a:rPr lang="en-US" sz="2800" b="1" u="sng" dirty="0"/>
              <a:t>Option B</a:t>
            </a:r>
            <a:r>
              <a:rPr lang="en-US" sz="2800" dirty="0"/>
              <a:t>: Scale the </a:t>
            </a:r>
            <a:r>
              <a:rPr lang="en-US" sz="2800" dirty="0" smtClean="0"/>
              <a:t>statewide </a:t>
            </a:r>
            <a:r>
              <a:rPr lang="en-US" sz="2800" dirty="0"/>
              <a:t>2030 GHG </a:t>
            </a:r>
            <a:r>
              <a:rPr lang="en-US" sz="2800" dirty="0" smtClean="0"/>
              <a:t>target </a:t>
            </a:r>
            <a:r>
              <a:rPr lang="en-US" sz="2800" dirty="0"/>
              <a:t>by the </a:t>
            </a:r>
            <a:r>
              <a:rPr lang="en-US" sz="2800" dirty="0" smtClean="0"/>
              <a:t>electric sector share of CARB’s most recent GHG </a:t>
            </a:r>
            <a:r>
              <a:rPr lang="en-US" sz="2800" dirty="0"/>
              <a:t>Emissions </a:t>
            </a:r>
            <a:r>
              <a:rPr lang="en-US" sz="2800" dirty="0" smtClean="0"/>
              <a:t>Inventory</a:t>
            </a:r>
          </a:p>
          <a:p>
            <a:pPr lvl="1"/>
            <a:r>
              <a:rPr lang="en-US" sz="2400" dirty="0" smtClean="0"/>
              <a:t>40% below 1990 levels = 260 MMTCO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e</a:t>
            </a:r>
          </a:p>
          <a:p>
            <a:pPr lvl="1"/>
            <a:r>
              <a:rPr lang="en-US" sz="2400" dirty="0" smtClean="0"/>
              <a:t>Electric sector share of CA GHG emissions in 2014 = ~20%</a:t>
            </a:r>
          </a:p>
          <a:p>
            <a:pPr lvl="1"/>
            <a:r>
              <a:rPr lang="en-US" sz="2400" dirty="0" smtClean="0"/>
              <a:t>20% of 260 MMTCO2e = </a:t>
            </a:r>
            <a:r>
              <a:rPr lang="en-US" sz="2400" b="1" dirty="0" smtClean="0"/>
              <a:t>52 MMTCO</a:t>
            </a:r>
            <a:r>
              <a:rPr lang="en-US" sz="2400" b="1" baseline="-25000" dirty="0" smtClean="0"/>
              <a:t>2</a:t>
            </a:r>
            <a:r>
              <a:rPr lang="en-US" sz="2400" b="1" dirty="0" smtClean="0"/>
              <a:t>e</a:t>
            </a:r>
            <a:endParaRPr lang="en-US" sz="3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64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Questions for Discussion on Defining the Electric Sector Target for IRP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fontScale="92500"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en-US" dirty="0" smtClean="0"/>
              <a:t>What are the pros/cons of choosing Option A (42 to 62 MMTCO</a:t>
            </a:r>
            <a:r>
              <a:rPr lang="en-US" baseline="-25000" dirty="0" smtClean="0"/>
              <a:t>2</a:t>
            </a:r>
            <a:r>
              <a:rPr lang="en-US" dirty="0" smtClean="0"/>
              <a:t>e) from the Scoping Plan? Which end of the range should be used?</a:t>
            </a:r>
          </a:p>
          <a:p>
            <a:pPr>
              <a:buFont typeface="+mj-lt"/>
              <a:buAutoNum type="arabicPeriod"/>
            </a:pPr>
            <a:endParaRPr lang="en-US" sz="18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dirty="0"/>
              <a:t>What are the pros/cons of choosing Option </a:t>
            </a:r>
            <a:r>
              <a:rPr lang="en-US" dirty="0" smtClean="0"/>
              <a:t>B (52 </a:t>
            </a:r>
            <a:r>
              <a:rPr lang="en-US" dirty="0"/>
              <a:t>MMTCO</a:t>
            </a:r>
            <a:r>
              <a:rPr lang="en-US" baseline="-25000" dirty="0"/>
              <a:t>2</a:t>
            </a:r>
            <a:r>
              <a:rPr lang="en-US" dirty="0"/>
              <a:t>e</a:t>
            </a:r>
            <a:r>
              <a:rPr lang="en-US" dirty="0" smtClean="0"/>
              <a:t>) calculated from the GHG Emissions Inventory?</a:t>
            </a:r>
            <a:endParaRPr lang="en-US" dirty="0"/>
          </a:p>
          <a:p>
            <a:pPr marL="800100" lvl="1" indent="-342900">
              <a:buFont typeface="+mj-lt"/>
              <a:buAutoNum type="arabicPeriod"/>
            </a:pPr>
            <a:endParaRPr lang="en-US" sz="1800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Are there any other options that should be considered for assigning an overall electric sector GHG target in 2030 for IRP?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Do these options adequately account for the increased load anticipated from transportation </a:t>
            </a:r>
            <a:r>
              <a:rPr lang="en-US" dirty="0"/>
              <a:t>electrification </a:t>
            </a:r>
            <a:r>
              <a:rPr lang="en-US" dirty="0" smtClean="0"/>
              <a:t>? If not, how should they be adjusted?</a:t>
            </a:r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15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 Asilomar Retreat_Resource Planning for 2030_DRAFT_PSD_0923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Public Utilities Commission</Received_x0020_From>
    <Docket_x0020_Number xmlns="8eef3743-c7b3-4cbe-8837-b6e805be353c">17-IEPR-07</Docket_x0020_Number>
    <TaxCatchAll xmlns="8eef3743-c7b3-4cbe-8837-b6e805be353c">
      <Value>120</Value>
      <Value>6</Value>
      <Value>18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 02-23 AM GHG Reduction Target Workshop</TermName>
          <TermId xmlns="http://schemas.microsoft.com/office/infopath/2007/PartnerControls">4a97dd2c-bf77-4bca-8743-93c6acb17e99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Z5JXHV6S7NA6-3-108016</_dlc_DocId>
    <_dlc_DocIdUrl xmlns="8eef3743-c7b3-4cbe-8837-b6e805be353c">
      <Url>http://efilingspinternal/_layouts/DocIdRedir.aspx?ID=Z5JXHV6S7NA6-3-108016</Url>
      <Description>Z5JXHV6S7NA6-3-108016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22BFE15-067D-47DF-84C4-79A7A8FB9340}"/>
</file>

<file path=customXml/itemProps2.xml><?xml version="1.0" encoding="utf-8"?>
<ds:datastoreItem xmlns:ds="http://schemas.openxmlformats.org/officeDocument/2006/customXml" ds:itemID="{55BFE356-877B-4472-AA9D-371854F1EB4A}"/>
</file>

<file path=customXml/itemProps3.xml><?xml version="1.0" encoding="utf-8"?>
<ds:datastoreItem xmlns:ds="http://schemas.openxmlformats.org/officeDocument/2006/customXml" ds:itemID="{66217520-E865-4D0A-9CB5-C2E2FE99BF86}"/>
</file>

<file path=customXml/itemProps4.xml><?xml version="1.0" encoding="utf-8"?>
<ds:datastoreItem xmlns:ds="http://schemas.openxmlformats.org/officeDocument/2006/customXml" ds:itemID="{1BA2578E-A65C-4DDB-A071-E08392620F8F}"/>
</file>

<file path=docProps/app.xml><?xml version="1.0" encoding="utf-8"?>
<Properties xmlns="http://schemas.openxmlformats.org/officeDocument/2006/extended-properties" xmlns:vt="http://schemas.openxmlformats.org/officeDocument/2006/docPropsVTypes">
  <TotalTime>1046</TotalTime>
  <Words>401</Words>
  <Application>Microsoft Office PowerPoint</Application>
  <PresentationFormat>On-screen Show (4:3)</PresentationFormat>
  <Paragraphs>49</Paragraphs>
  <Slides>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ED Asilomar Retreat_Resource Planning for 2030_DRAFT_PSD_092314</vt:lpstr>
      <vt:lpstr>Panel 1: Defining an Overall Electric Sector GHG Reduction Target for 2030 in IRP</vt:lpstr>
      <vt:lpstr>Introductions</vt:lpstr>
      <vt:lpstr>Context for GHG Planning Targets in IRP</vt:lpstr>
      <vt:lpstr>Options for Defining an Electric Sector Target for 2030 in IRP</vt:lpstr>
      <vt:lpstr>Questions for Discussion on Defining the Electric Sector Target for IRP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Panel 1: Defining an Overall Electric Sector GHG Reduction Target for 2030 in IRP</dc:title>
  <dc:creator>Douglas, Paul</dc:creator>
  <cp:lastModifiedBy>Michael Sokol</cp:lastModifiedBy>
  <cp:revision>89</cp:revision>
  <cp:lastPrinted>2016-09-23T18:04:22Z</cp:lastPrinted>
  <dcterms:created xsi:type="dcterms:W3CDTF">2015-02-07T19:55:07Z</dcterms:created>
  <dcterms:modified xsi:type="dcterms:W3CDTF">2017-02-21T23:02:56Z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7bfdc09e-14a9-47c3-905d-b17c27c21714</vt:lpwstr>
  </property>
  <property fmtid="{D5CDD505-2E9C-101B-9397-08002B2CF9AE}" pid="4" name="Subject_x0020_Areas">
    <vt:lpwstr>120;#IEPR 2017 02-23 AM GHG Reduction Target Workshop|4a97dd2c-bf77-4bca-8743-93c6acb17e99;#61;#IEPR Presentations|51277923-a549-4352-9cc5-bcce892adf24</vt:lpwstr>
  </property>
  <property fmtid="{D5CDD505-2E9C-101B-9397-08002B2CF9AE}" pid="5" name="_CopySource">
    <vt:lpwstr>http://efilingspinternal/PendingDocuments/17-IEPR-07/20170222T073307_Panel_1_Defining_an_Overall_Electric_Sector_GHG_Reduction_Targe.pptx</vt:lpwstr>
  </property>
  <property fmtid="{D5CDD505-2E9C-101B-9397-08002B2CF9AE}" pid="6" name="Subject Areas">
    <vt:lpwstr>120;#IEPR 2017 02-23 AM GHG Reduction Target Workshop|4a97dd2c-bf77-4bca-8743-93c6acb17e99;#61;#IEPR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1882400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