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7" r:id="rId5"/>
    <p:sldMasterId id="2147483671" r:id="rId6"/>
    <p:sldMasterId id="2147483678" r:id="rId7"/>
    <p:sldMasterId id="2147483679" r:id="rId8"/>
  </p:sldMasterIdLst>
  <p:notesMasterIdLst>
    <p:notesMasterId r:id="rId20"/>
  </p:notesMasterIdLst>
  <p:handoutMasterIdLst>
    <p:handoutMasterId r:id="rId21"/>
  </p:handoutMasterIdLst>
  <p:sldIdLst>
    <p:sldId id="287" r:id="rId9"/>
    <p:sldId id="300" r:id="rId10"/>
    <p:sldId id="270" r:id="rId11"/>
    <p:sldId id="298" r:id="rId12"/>
    <p:sldId id="304" r:id="rId13"/>
    <p:sldId id="280" r:id="rId14"/>
    <p:sldId id="296" r:id="rId15"/>
    <p:sldId id="301" r:id="rId16"/>
    <p:sldId id="306" r:id="rId17"/>
    <p:sldId id="305" r:id="rId18"/>
    <p:sldId id="297" r:id="rId19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20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Avalos, Rosemary@Energy" initials="AR" lastIdx="6" clrIdx="1">
    <p:extLst>
      <p:ext uri="{19B8F6BF-5375-455C-9EA6-DF929625EA0E}">
        <p15:presenceInfo xmlns:p15="http://schemas.microsoft.com/office/powerpoint/2012/main" userId="S-1-5-21-606747145-1060284298-682003330-90216" providerId="AD"/>
      </p:ext>
    </p:extLst>
  </p:cmAuthor>
  <p:cmAuthor id="3" name="Vaccaro, Kourtney@Energy" initials="VK" lastIdx="12" clrIdx="2">
    <p:extLst>
      <p:ext uri="{19B8F6BF-5375-455C-9EA6-DF929625EA0E}">
        <p15:presenceInfo xmlns:p15="http://schemas.microsoft.com/office/powerpoint/2012/main" userId="S::kourtney.vaccaro@energy.ca.gov::33978a93-f0b0-454e-9bfe-4898cf60db7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54FC73-E64E-C0DF-6D4E-D67D71816BC2}" v="477" dt="2021-06-23T17:55:43.709"/>
    <p1510:client id="{6DFAC7AB-DA9E-73CD-0771-09F0DBE73D83}" v="2" dt="2021-06-29T19:19:19.527"/>
    <p1510:client id="{900CEFC7-FF99-4AC0-93B4-D1B4C9D34589}" v="13" dt="2021-06-23T19:40:25.6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59"/>
    <p:restoredTop sz="67892" autoAdjust="0"/>
  </p:normalViewPr>
  <p:slideViewPr>
    <p:cSldViewPr snapToGrid="0" snapToObjects="1">
      <p:cViewPr varScale="1">
        <p:scale>
          <a:sx n="77" d="100"/>
          <a:sy n="77" d="100"/>
        </p:scale>
        <p:origin x="16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commentAuthors" Target="commentAuthors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 </a:t>
            </a:r>
            <a:endParaRPr lang="en-US" sz="1200" baseline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83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984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endParaRPr lang="en-US" sz="4000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900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401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979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3621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372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8950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5976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339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49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7E1BDB5-A84B-414F-9B9E-031BF011572C}" type="datetimeFigureOut">
              <a:rPr lang="en-US" smtClean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Presenter(s):</a:t>
            </a:r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7/20/2021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7/20/2021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47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38077-3EE4-1448-9261-48B6643498B6}" type="datetimeFigureOut">
              <a:rPr lang="en-US" smtClean="0"/>
              <a:pPr/>
              <a:t>7/20/2021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FAD-7F5D-9E42-AC34-0D8D60045FEC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BDB5-A84B-414F-9B9E-031BF011572C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8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19AC-4595-BF44-A734-067B81C6BF15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6F3AAAF-5998-8E4C-9832-0988D2F0D4E0}" type="datetimeFigureOut">
              <a:rPr lang="en-US" smtClean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D738077-3EE4-1448-9261-48B6643498B6}" type="datetimeFigureOut">
              <a:rPr lang="en-US" smtClean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14FAD-7F5D-9E42-AC34-0D8D60045FEC}" type="datetimeFigureOut">
              <a:rPr lang="en-US" smtClean="0"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PublicAdvisor@enegy.ca.gov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gilroybackupgen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PublicAdvisor@enegy.ca.gov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nergy.ca.gov/" TargetMode="External"/><Relationship Id="rId4" Type="http://schemas.openxmlformats.org/officeDocument/2006/relationships/hyperlink" Target="https://www.energy.ca.gov/about/divisions-and-offices/office-public-adviso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2036" y="0"/>
            <a:ext cx="12197750" cy="3489774"/>
          </a:xfrm>
        </p:spPr>
        <p:txBody>
          <a:bodyPr>
            <a:normAutofit fontScale="9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 dirty="0"/>
              <a:t> California Energy Commission </a:t>
            </a:r>
            <a:br>
              <a:rPr lang="en-US" sz="4400" dirty="0"/>
            </a:br>
            <a:r>
              <a:rPr lang="en-US" sz="4400" dirty="0"/>
              <a:t> Public Advisor’s Office</a:t>
            </a:r>
            <a:br>
              <a:rPr lang="en-US" sz="4400" dirty="0"/>
            </a:br>
            <a:br>
              <a:rPr lang="en-US" sz="4400" dirty="0"/>
            </a:br>
            <a:r>
              <a:rPr lang="en-US" sz="4400" b="1" dirty="0"/>
              <a:t> Small Power Plant Exemption </a:t>
            </a:r>
            <a:br>
              <a:rPr lang="en-US" sz="4400" b="1" dirty="0"/>
            </a:br>
            <a:r>
              <a:rPr lang="en-US" sz="4400" b="1" dirty="0"/>
              <a:t> Committee Conference:</a:t>
            </a:r>
            <a:br>
              <a:rPr lang="en-US" sz="4400" dirty="0"/>
            </a:br>
            <a:r>
              <a:rPr lang="en-US" sz="4400" dirty="0"/>
              <a:t> Gilroy Backup Generating Facility 6/28/2021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363788" y="5114880"/>
            <a:ext cx="5238795" cy="102235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US" sz="2000" dirty="0"/>
              <a:t>Noemi O. Gallardo</a:t>
            </a:r>
          </a:p>
          <a:p>
            <a:pPr>
              <a:spcBef>
                <a:spcPts val="0"/>
              </a:spcBef>
            </a:pPr>
            <a:r>
              <a:rPr lang="en-US" sz="2000" dirty="0"/>
              <a:t>Public Advisor</a:t>
            </a:r>
          </a:p>
          <a:p>
            <a:pPr>
              <a:spcBef>
                <a:spcPts val="0"/>
              </a:spcBef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2182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6" y="1540335"/>
            <a:ext cx="11266708" cy="456400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3000" b="1" dirty="0"/>
              <a:t>Purpose: </a:t>
            </a:r>
            <a:r>
              <a:rPr lang="en-US" sz="3000" dirty="0"/>
              <a:t>Inform the public how to navigate and participate in a Small Power Plant proceeding.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3000" b="1" dirty="0"/>
              <a:t>Process:</a:t>
            </a:r>
          </a:p>
          <a:p>
            <a:r>
              <a:rPr lang="en-US" sz="3000" dirty="0"/>
              <a:t>About Public Advisor</a:t>
            </a:r>
          </a:p>
          <a:p>
            <a:r>
              <a:rPr lang="en-US" sz="3000" dirty="0"/>
              <a:t>Outreach Conducted</a:t>
            </a:r>
          </a:p>
          <a:p>
            <a:r>
              <a:rPr lang="en-US" sz="3000" dirty="0"/>
              <a:t>How to Participate</a:t>
            </a:r>
          </a:p>
          <a:p>
            <a:r>
              <a:rPr lang="en-US" sz="3000" dirty="0"/>
              <a:t>How to Obtain Information</a:t>
            </a:r>
          </a:p>
          <a:p>
            <a:r>
              <a:rPr lang="en-US" sz="3000" dirty="0"/>
              <a:t>Next Steps for Participation</a:t>
            </a:r>
          </a:p>
          <a:p>
            <a:r>
              <a:rPr lang="en-US" sz="3000" dirty="0"/>
              <a:t>Contact Information</a:t>
            </a:r>
          </a:p>
        </p:txBody>
      </p:sp>
      <p:pic>
        <p:nvPicPr>
          <p:cNvPr id="7" name="Picture 6" descr="Paved road going forward.">
            <a:extLst>
              <a:ext uri="{FF2B5EF4-FFF2-40B4-BE49-F238E27FC236}">
                <a16:creationId xmlns:a16="http://schemas.microsoft.com/office/drawing/2014/main" id="{40B7C698-F34B-4A72-B2F0-8F276A54B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13" y="2121069"/>
            <a:ext cx="4931228" cy="380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65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About CEC’s Public Advisor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394748"/>
            <a:ext cx="12192000" cy="4351338"/>
          </a:xfrm>
        </p:spPr>
        <p:txBody>
          <a:bodyPr>
            <a:normAutofit fontScale="70000" lnSpcReduction="20000"/>
          </a:bodyPr>
          <a:lstStyle/>
          <a:p>
            <a:pPr marL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Statutorily-mandated role (Warren Alquist Act, Public Resources Code §25217.1)</a:t>
            </a:r>
          </a:p>
          <a:p>
            <a:pPr>
              <a:spcAft>
                <a:spcPts val="1200"/>
              </a:spcAft>
            </a:pPr>
            <a:r>
              <a:rPr lang="en-US" sz="4000" dirty="0"/>
              <a:t>Licensed attorney nominated by CEC and appointed by Governor for 3 years </a:t>
            </a:r>
          </a:p>
          <a:p>
            <a:pPr>
              <a:spcAft>
                <a:spcPts val="1200"/>
              </a:spcAft>
            </a:pPr>
            <a:r>
              <a:rPr lang="en-US" sz="4000" dirty="0"/>
              <a:t>Duties (PRC §25222): 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Help public understand CEC processes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Assist public to participate in proceedings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Recommend to CEC approaches to engage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Ensure timely notices to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Identify and conduct outreach to stakeholders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Assist with access to language services and reasonable accommodations</a:t>
            </a:r>
          </a:p>
        </p:txBody>
      </p:sp>
    </p:spTree>
    <p:extLst>
      <p:ext uri="{BB962C8B-B14F-4D97-AF65-F5344CB8AC3E}">
        <p14:creationId xmlns:p14="http://schemas.microsoft.com/office/powerpoint/2010/main" val="1559067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DEFF5-75CA-4C85-B2A5-E928FF8BE20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20578"/>
          </a:xfrm>
        </p:spPr>
        <p:txBody>
          <a:bodyPr/>
          <a:lstStyle/>
          <a:p>
            <a:pPr algn="ctr"/>
            <a:r>
              <a:rPr lang="en-US" b="1" dirty="0"/>
              <a:t>PAO is a Bridge between CEC and Public</a:t>
            </a:r>
          </a:p>
        </p:txBody>
      </p:sp>
      <p:pic>
        <p:nvPicPr>
          <p:cNvPr id="4" name="Picture 3" descr="Tower Bridge over Sacramento River connecting West Sacramento and Downtown Sacramento.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785" y="1301747"/>
            <a:ext cx="6503542" cy="3946303"/>
          </a:xfrm>
          <a:prstGeom prst="rect">
            <a:avLst/>
          </a:prstGeom>
          <a:noFill/>
          <a:ln>
            <a:noFill/>
          </a:ln>
          <a:effectLst>
            <a:softEdge rad="13970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AFB7D-5F65-44C0-9DE1-60A209D68A7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455848"/>
            <a:ext cx="12191999" cy="472111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23BBAE-72FF-4326-8767-32C64F56045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0" y="531996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Contact us at </a:t>
            </a:r>
            <a:r>
              <a:rPr lang="en-US" sz="2400" dirty="0">
                <a:hlinkClick r:id="rId4"/>
              </a:rPr>
              <a:t>PublicAdvisor@enegy.ca.gov</a:t>
            </a:r>
            <a:r>
              <a:rPr lang="en-US" sz="2400" dirty="0"/>
              <a:t> or 916-654-4489</a:t>
            </a:r>
          </a:p>
        </p:txBody>
      </p:sp>
    </p:spTree>
    <p:extLst>
      <p:ext uri="{BB962C8B-B14F-4D97-AF65-F5344CB8AC3E}">
        <p14:creationId xmlns:p14="http://schemas.microsoft.com/office/powerpoint/2010/main" val="2837662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0D142-1E6A-4386-BD92-72EC6E12E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89045"/>
          </a:xfrm>
        </p:spPr>
        <p:txBody>
          <a:bodyPr/>
          <a:lstStyle/>
          <a:p>
            <a:pPr algn="ctr"/>
            <a:r>
              <a:rPr lang="en-US" b="1"/>
              <a:t>Outreach Conducted for Gilroy SPPE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AAB2B-16B1-4995-A99F-17C31E1FB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137" y="1357276"/>
            <a:ext cx="12197227" cy="5035325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fontAlgn="base"/>
            <a:r>
              <a:rPr lang="en-US" sz="3400" b="1" dirty="0"/>
              <a:t>Notice of Receipt </a:t>
            </a:r>
            <a:r>
              <a:rPr lang="en-US" sz="3400" dirty="0"/>
              <a:t>mailed to</a:t>
            </a:r>
            <a:r>
              <a:rPr lang="en-US" sz="3400" b="1" dirty="0"/>
              <a:t> </a:t>
            </a:r>
            <a:r>
              <a:rPr lang="en-US" sz="3400" dirty="0">
                <a:ea typeface="+mn-lt"/>
                <a:cs typeface="+mn-lt"/>
              </a:rPr>
              <a:t>residents within 1,000 ft. of project site, California Native American tribes associated with the project area</a:t>
            </a:r>
            <a:r>
              <a:rPr lang="en-US" sz="3400" dirty="0">
                <a:latin typeface="Tw Cen MT"/>
                <a:ea typeface="+mn-lt"/>
                <a:cs typeface="+mn-lt"/>
              </a:rPr>
              <a:t>,</a:t>
            </a:r>
            <a:r>
              <a:rPr lang="en-US" sz="3400" dirty="0">
                <a:ea typeface="+mn-lt"/>
                <a:cs typeface="+mn-lt"/>
              </a:rPr>
              <a:t> among others (</a:t>
            </a:r>
            <a:r>
              <a:rPr lang="en-US" sz="3000" dirty="0">
                <a:ea typeface="+mn-lt"/>
                <a:cs typeface="+mn-lt"/>
              </a:rPr>
              <a:t>mailing list to be published in environmental assessment doc)</a:t>
            </a:r>
            <a:endParaRPr lang="en-US" sz="3000" b="1"/>
          </a:p>
          <a:p>
            <a:r>
              <a:rPr lang="en-US" sz="3400" b="1" dirty="0"/>
              <a:t>Notice of Committee Conference </a:t>
            </a:r>
            <a:r>
              <a:rPr lang="en-US" sz="3400" dirty="0"/>
              <a:t>emailed to parties to the proceeding </a:t>
            </a:r>
            <a:r>
              <a:rPr lang="en-US" sz="3400"/>
              <a:t>and sent via list serve  </a:t>
            </a:r>
            <a:endParaRPr lang="en-US"/>
          </a:p>
          <a:p>
            <a:r>
              <a:rPr lang="en-US" sz="3400" b="1" dirty="0"/>
              <a:t>All notices are docketed</a:t>
            </a:r>
          </a:p>
          <a:p>
            <a:r>
              <a:rPr lang="en-US" sz="3400" b="1" dirty="0"/>
              <a:t>Additional Outreach to Stakeholders </a:t>
            </a:r>
            <a:r>
              <a:rPr lang="en-US" sz="3400" dirty="0"/>
              <a:t>via mailing, email or phone:​</a:t>
            </a:r>
            <a:endParaRPr lang="en-US" dirty="0"/>
          </a:p>
          <a:p>
            <a:pPr lvl="1" fontAlgn="base"/>
            <a:r>
              <a:rPr lang="en-US"/>
              <a:t>Local &amp; state elected representatives, </a:t>
            </a:r>
            <a:r>
              <a:rPr lang="en-US">
                <a:ea typeface="+mn-lt"/>
                <a:cs typeface="+mn-lt"/>
              </a:rPr>
              <a:t>air, water and transit district officials</a:t>
            </a:r>
          </a:p>
          <a:p>
            <a:pPr lvl="1"/>
            <a:r>
              <a:rPr lang="en-US"/>
              <a:t>Community-based organizations, environmental and social justice advocates</a:t>
            </a:r>
          </a:p>
          <a:p>
            <a:pPr lvl="1"/>
            <a:r>
              <a:rPr lang="en-US">
                <a:ea typeface="+mn-lt"/>
                <a:cs typeface="+mn-lt"/>
              </a:rPr>
              <a:t>Libraries</a:t>
            </a:r>
            <a:r>
              <a:rPr lang="en-US"/>
              <a:t>, schools and school districts</a:t>
            </a:r>
            <a:endParaRPr lang="en-US">
              <a:latin typeface="Tw Cen MT" panose="020B0602020104020603"/>
            </a:endParaRPr>
          </a:p>
          <a:p>
            <a:pPr lvl="1"/>
            <a:r>
              <a:rPr lang="en-US">
                <a:ea typeface="+mn-lt"/>
                <a:cs typeface="+mn-lt"/>
              </a:rPr>
              <a:t>C</a:t>
            </a:r>
            <a:r>
              <a:rPr lang="en-US">
                <a:latin typeface="TW Cen MT"/>
                <a:ea typeface="+mn-lt"/>
                <a:cs typeface="+mn-lt"/>
              </a:rPr>
              <a:t>hambers</a:t>
            </a:r>
            <a:r>
              <a:rPr lang="en-US">
                <a:latin typeface="TW Cen MT"/>
              </a:rPr>
              <a:t> of commerce, community alliance</a:t>
            </a:r>
          </a:p>
        </p:txBody>
      </p:sp>
    </p:spTree>
    <p:extLst>
      <p:ext uri="{BB962C8B-B14F-4D97-AF65-F5344CB8AC3E}">
        <p14:creationId xmlns:p14="http://schemas.microsoft.com/office/powerpoint/2010/main" val="1386662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10464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“Informal” Participation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905"/>
            <a:ext cx="12155424" cy="483707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100" dirty="0"/>
              <a:t>Attend events (NOTE: proceedings will be remote until further notice)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Methods to make public comment: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Speak during public comment period;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Public Advisor may relate points; and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Submit written comments to Docket Unit </a:t>
            </a:r>
          </a:p>
        </p:txBody>
      </p:sp>
    </p:spTree>
    <p:extLst>
      <p:ext uri="{BB962C8B-B14F-4D97-AF65-F5344CB8AC3E}">
        <p14:creationId xmlns:p14="http://schemas.microsoft.com/office/powerpoint/2010/main" val="3398874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“Formal” Participation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3282"/>
            <a:ext cx="12192000" cy="4747979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600" b="1" dirty="0"/>
              <a:t>Become an Intervenor, </a:t>
            </a:r>
            <a:r>
              <a:rPr lang="en-US" sz="2600" dirty="0"/>
              <a:t>a p</a:t>
            </a:r>
            <a:r>
              <a:rPr lang="en-US" dirty="0"/>
              <a:t>erson or group that is a "party" to the proceedings who may: 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/>
              <a:t>Present evidence and witnesses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/>
              <a:t>Object to other parties’ evidence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/>
              <a:t>Cross-examine other witnesses, and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/>
              <a:t>File motions</a:t>
            </a:r>
          </a:p>
          <a:p>
            <a:pPr indent="0">
              <a:buNone/>
            </a:pPr>
            <a:endParaRPr lang="en-US" sz="3000" b="1" dirty="0"/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3000" b="1" dirty="0"/>
              <a:t>File Petition to Intervene </a:t>
            </a:r>
            <a:endParaRPr lang="en-US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Anyone may file; not necessary to be attorney or have legal representation (CCR, §§1206 &amp;1211.7)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No specific form but must provide required info in petition (CCR, §1200.7(a))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File early to meet filing and discovery deadlines set by Presiding Member (CCR, §1211.7)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File in the Docket and include the docket number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297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Project Information and contacts: Docket Number 20-SPPE-03; Committee Overseeing case, Karen Douglas, Commissioner, Presiding Member, Andrew McAllister, Commissioner, Associate Member, Hearing Officer, Ralph Lee.">
            <a:extLst>
              <a:ext uri="{FF2B5EF4-FFF2-40B4-BE49-F238E27FC236}">
                <a16:creationId xmlns:a16="http://schemas.microsoft.com/office/drawing/2014/main" id="{5E6CCA12-E171-4835-8848-C1D45C1DFC3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5133" y="-548"/>
            <a:ext cx="7498887" cy="6413992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51BC2D-7BBA-0A40-B512-C852E088A27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0539" y="0"/>
            <a:ext cx="4707148" cy="1292781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Project Info</a:t>
            </a:r>
            <a:br>
              <a:rPr lang="en-US" sz="2000" dirty="0"/>
            </a:br>
            <a:endParaRPr lang="en-US" sz="20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5032FA-478C-47C3-864F-1139B3C1713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585496" y="975626"/>
            <a:ext cx="4626631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 dirty="0">
                <a:solidFill>
                  <a:srgbClr val="44546A"/>
                </a:solidFill>
                <a:ea typeface="+mn-lt"/>
                <a:cs typeface="+mn-lt"/>
              </a:rPr>
              <a:t>https://ww2.energy.ca.gov/sitingcases/gilroybackupgen/</a:t>
            </a:r>
          </a:p>
        </p:txBody>
      </p:sp>
      <p:sp>
        <p:nvSpPr>
          <p:cNvPr id="27" name="Left Arrow 26" descr="Red arrow points to link &quot;submit a comment&quot; used for anyone;">
            <a:extLst>
              <a:ext uri="{FF2B5EF4-FFF2-40B4-BE49-F238E27FC236}">
                <a16:creationId xmlns:a16="http://schemas.microsoft.com/office/drawing/2014/main" id="{D466900D-362E-6D49-AE88-89A61DC63EF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6383118" y="1813096"/>
            <a:ext cx="1054695" cy="161365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B1F631-0611-4A2E-A22D-479C51A5E30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512369" y="1654090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For anyone</a:t>
            </a:r>
          </a:p>
        </p:txBody>
      </p:sp>
      <p:sp>
        <p:nvSpPr>
          <p:cNvPr id="28" name="Left Arrow 27" descr="Blue arrow points to link &quot;Submit a File&quot; for parties to proceeding and staff;">
            <a:extLst>
              <a:ext uri="{FF2B5EF4-FFF2-40B4-BE49-F238E27FC236}">
                <a16:creationId xmlns:a16="http://schemas.microsoft.com/office/drawing/2014/main" id="{803548F7-D767-6D44-805F-A8BFE74658D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6254400" y="2196037"/>
            <a:ext cx="1227223" cy="1326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4B9D57-0A92-4920-9B86-D1C18414008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513608" y="2051699"/>
            <a:ext cx="360584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latin typeface="TW Cen MT"/>
              </a:rPr>
              <a:t>For parties to proceeding; staff</a:t>
            </a:r>
            <a:endParaRPr lang="en-US" sz="2000" dirty="0">
              <a:latin typeface="TW Cen MT"/>
              <a:cs typeface="Calibri"/>
            </a:endParaRPr>
          </a:p>
        </p:txBody>
      </p:sp>
      <p:sp>
        <p:nvSpPr>
          <p:cNvPr id="13" name="Arrow: Left 12" descr="Yellow arrow points to link &quot;all materials docketed&quot;;">
            <a:extLst>
              <a:ext uri="{FF2B5EF4-FFF2-40B4-BE49-F238E27FC236}">
                <a16:creationId xmlns:a16="http://schemas.microsoft.com/office/drawing/2014/main" id="{3E51F3AD-4216-4FB2-BB72-64DC188CD05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6855487" y="2582256"/>
            <a:ext cx="615005" cy="154023"/>
          </a:xfrm>
          <a:prstGeom prst="lef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9D4B33-0C68-42C2-89DC-4041304C363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502948" y="2456743"/>
            <a:ext cx="360584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latin typeface="TW Cen MT"/>
                <a:cs typeface="Calibri"/>
              </a:rPr>
              <a:t>All material docketed</a:t>
            </a:r>
          </a:p>
        </p:txBody>
      </p:sp>
      <p:sp>
        <p:nvSpPr>
          <p:cNvPr id="3" name="Left Arrow 2" descr="Green arrow points to link &quot;sign up for list serve.&quot;">
            <a:extLst>
              <a:ext uri="{FF2B5EF4-FFF2-40B4-BE49-F238E27FC236}">
                <a16:creationId xmlns:a16="http://schemas.microsoft.com/office/drawing/2014/main" id="{06E29827-98FF-6143-9119-3A9F6D244E2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 flipV="1">
            <a:off x="6695979" y="5588696"/>
            <a:ext cx="781824" cy="166321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2A1802-27F0-4875-8F8E-B9B25915747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7507905" y="5435582"/>
            <a:ext cx="3605841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latin typeface="TW Cen MT"/>
                <a:cs typeface="Calibri"/>
              </a:rPr>
              <a:t>Sign up for List Serve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289509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7108-0B18-C843-948C-4934A4395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712" y="0"/>
            <a:ext cx="10980576" cy="14369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/>
              <a:t>List Serve Signup Process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D565A-50F7-714C-BA4E-D8C57B0F6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4964" y="1436914"/>
            <a:ext cx="12202650" cy="48519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/>
              <a:t>Step 1</a:t>
            </a:r>
            <a:r>
              <a:rPr lang="en-US"/>
              <a:t>: </a:t>
            </a:r>
            <a:r>
              <a:rPr lang="en-US" sz="2600"/>
              <a:t>Go to </a:t>
            </a:r>
            <a:r>
              <a:rPr lang="en-US" sz="2600" dirty="0">
                <a:ea typeface="+mn-lt"/>
                <a:cs typeface="+mn-lt"/>
                <a:hlinkClick r:id="rId3"/>
              </a:rPr>
              <a:t>https:</a:t>
            </a:r>
            <a:r>
              <a:rPr lang="en-US" sz="2500" dirty="0">
                <a:ea typeface="+mn-lt"/>
                <a:cs typeface="+mn-lt"/>
                <a:hlinkClick r:id="rId3"/>
              </a:rPr>
              <a:t>//ww2.energy.ca.gov/sitingcases/gilroybackupgen/</a:t>
            </a:r>
            <a:r>
              <a:rPr lang="en-US" sz="2500" dirty="0">
                <a:ea typeface="+mn-lt"/>
                <a:cs typeface="+mn-lt"/>
              </a:rPr>
              <a:t> 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Step 2</a:t>
            </a:r>
            <a:r>
              <a:rPr lang="en-US" dirty="0"/>
              <a:t>: Enter your name, email address and click send</a:t>
            </a:r>
          </a:p>
          <a:p>
            <a:pPr marL="0" indent="0">
              <a:buNone/>
            </a:pPr>
            <a:r>
              <a:rPr lang="en-US" b="1" dirty="0"/>
              <a:t>Step 3: </a:t>
            </a:r>
            <a:r>
              <a:rPr lang="en-US" dirty="0"/>
              <a:t>Open "confirmation" email; click on link </a:t>
            </a:r>
          </a:p>
          <a:p>
            <a:pPr marL="0" indent="0">
              <a:buNone/>
            </a:pPr>
            <a:r>
              <a:rPr lang="en-US" dirty="0"/>
              <a:t>            to complete subscription</a:t>
            </a:r>
          </a:p>
          <a:p>
            <a:pPr marL="0" indent="0">
              <a:buNone/>
            </a:pPr>
            <a:r>
              <a:rPr lang="en-US" b="1" dirty="0"/>
              <a:t>Step 4: </a:t>
            </a:r>
            <a:r>
              <a:rPr lang="en-US" dirty="0"/>
              <a:t>Look out for email verifying subscription accepted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Once accepted, you'll receive email proceeding notifications and materials.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C9EE3994-B9C0-49F4-BBE0-3E28543F93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2974" y="478222"/>
            <a:ext cx="2573983" cy="436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480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EE64A-7601-3542-82A9-1E8ADA89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064" y="1"/>
            <a:ext cx="12183373" cy="1007706"/>
          </a:xfrm>
        </p:spPr>
        <p:txBody>
          <a:bodyPr>
            <a:noAutofit/>
          </a:bodyPr>
          <a:lstStyle/>
          <a:p>
            <a:pPr algn="ctr"/>
            <a:r>
              <a:rPr lang="en-US" sz="4200" b="1" dirty="0"/>
              <a:t>Upcoming Significant Opportunities to Participate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56301-9F1D-2B44-8945-085F7E1D9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481181"/>
            <a:ext cx="12168995" cy="41358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500" dirty="0"/>
              <a:t>Publication of the Staff's Environmental Assessment Document</a:t>
            </a:r>
          </a:p>
          <a:p>
            <a:r>
              <a:rPr lang="en-US" sz="3500" dirty="0"/>
              <a:t>Pre-hearing Conference and Evidentiary Hearing </a:t>
            </a:r>
          </a:p>
          <a:p>
            <a:r>
              <a:rPr lang="en-US" sz="3500" dirty="0"/>
              <a:t>Commission decision at CEC Business Meeting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315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Public Advisor Contact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590" y="1524006"/>
            <a:ext cx="11628120" cy="4866175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b="1" dirty="0"/>
              <a:t>Noemí O. Gallardo, Public Advisor</a:t>
            </a:r>
          </a:p>
          <a:p>
            <a:pPr marL="0" indent="0">
              <a:buNone/>
            </a:pPr>
            <a:r>
              <a:rPr lang="en-US" sz="3000">
                <a:hlinkClick r:id="rId3"/>
              </a:rPr>
              <a:t>PublicAdvisor@energy.ca.gov</a:t>
            </a:r>
            <a:endParaRPr lang="en-US" sz="3000"/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sz="3000" dirty="0"/>
              <a:t>Office Line:  (916) 654-4489</a:t>
            </a:r>
          </a:p>
          <a:p>
            <a:pPr marL="0" indent="0">
              <a:buNone/>
            </a:pPr>
            <a:r>
              <a:rPr lang="en-US" sz="3000" dirty="0"/>
              <a:t>Toll Free in CA:  (916) 822-6228</a:t>
            </a:r>
          </a:p>
          <a:p>
            <a:pPr marL="0" indent="0">
              <a:buNone/>
            </a:pPr>
            <a:r>
              <a:rPr lang="en-US" sz="3000" dirty="0"/>
              <a:t>Fax:  (916) 654-4493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https://www.energy.ca.gov/about/divisions-and-offices/office-public-advisor </a:t>
            </a:r>
            <a:r>
              <a:rPr lang="en-US" dirty="0"/>
              <a:t>OR </a:t>
            </a:r>
            <a:r>
              <a:rPr lang="en-US" dirty="0">
                <a:hlinkClick r:id="rId5"/>
              </a:rPr>
              <a:t>www.energy.ca.gov</a:t>
            </a:r>
            <a:endParaRPr lang="en-US" dirty="0"/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sz="2300" dirty="0"/>
              <a:t>California Energy Commission</a:t>
            </a:r>
          </a:p>
          <a:p>
            <a:pPr marL="0" indent="0">
              <a:buNone/>
            </a:pPr>
            <a:r>
              <a:rPr lang="en-US" sz="2300" dirty="0"/>
              <a:t>1516 Ninth Street, MS-10</a:t>
            </a:r>
          </a:p>
          <a:p>
            <a:pPr marL="0" indent="0">
              <a:buNone/>
            </a:pPr>
            <a:r>
              <a:rPr lang="en-US" sz="2300" dirty="0"/>
              <a:t>Sacramento, CA  95814-2950</a:t>
            </a:r>
          </a:p>
          <a:p>
            <a:pPr>
              <a:buNone/>
            </a:pPr>
            <a:r>
              <a:rPr lang="en-US" sz="2300">
                <a:ea typeface="+mn-lt"/>
                <a:cs typeface="+mn-lt"/>
              </a:rPr>
              <a:t>(New address as of July 12, 2021: 715 P Street, Sacramento, CA 95814)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7033467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FF95D885-D93B-DF44-B847-4036987F83B1}"/>
    </a:ext>
  </a:extLst>
</a:theme>
</file>

<file path=ppt/theme/theme2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B27E3C-E3F4-D248-9EC3-3BDDCC8463C8}"/>
    </a:ext>
  </a:extLst>
</a:theme>
</file>

<file path=ppt/theme/theme3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B74298E1-2931-B84D-82BD-3978191FCBED}"/>
    </a:ext>
  </a:extLst>
</a:theme>
</file>

<file path=ppt/theme/theme4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98878D-B113-274E-8C34-16D25C7A4280}"/>
    </a:ext>
  </a:extLst>
</a:theme>
</file>

<file path=ppt/theme/theme5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DF5F4698-E635-7D4F-B5DF-5999EC27BE49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0" ma:contentTypeDescription="Create a new document." ma:contentTypeScope="" ma:versionID="e9539efa9208a828bfd3b51046198c9c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6ded9116eae5f046106cfb7ad0d9846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BE712C-AA5D-4482-92CD-A2117B2752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57FD81-135D-4050-B655-8F4106CFFCB0}">
  <ds:schemaRefs>
    <ds:schemaRef ds:uri="http://schemas.microsoft.com/office/2006/metadata/properties"/>
    <ds:schemaRef ds:uri="http://schemas.microsoft.com/office/infopath/2007/PartnerControls"/>
    <ds:schemaRef ds:uri="5067c814-4b34-462c-a21d-c185ff6548d2"/>
  </ds:schemaRefs>
</ds:datastoreItem>
</file>

<file path=customXml/itemProps3.xml><?xml version="1.0" encoding="utf-8"?>
<ds:datastoreItem xmlns:ds="http://schemas.openxmlformats.org/officeDocument/2006/customXml" ds:itemID="{B5899C9C-3D00-40E8-9487-1B17E347D9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Title 2</Template>
  <TotalTime>7619</TotalTime>
  <Words>670</Words>
  <Application>Microsoft Office PowerPoint</Application>
  <PresentationFormat>Widescreen</PresentationFormat>
  <Paragraphs>98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Courier New</vt:lpstr>
      <vt:lpstr>Tw Cen MT</vt:lpstr>
      <vt:lpstr>Tw Cen MT</vt:lpstr>
      <vt:lpstr>Title 2</vt:lpstr>
      <vt:lpstr>Title 3</vt:lpstr>
      <vt:lpstr>Content</vt:lpstr>
      <vt:lpstr>Blank: Black</vt:lpstr>
      <vt:lpstr>Blank: White</vt:lpstr>
      <vt:lpstr> California Energy Commission   Public Advisor’s Office   Small Power Plant Exemption   Committee Conference:  Gilroy Backup Generating Facility 6/28/2021</vt:lpstr>
      <vt:lpstr>Agenda</vt:lpstr>
      <vt:lpstr>About CEC’s Public Advisor</vt:lpstr>
      <vt:lpstr>PAO is a Bridge between CEC and Public</vt:lpstr>
      <vt:lpstr>Outreach Conducted for Gilroy SPPE</vt:lpstr>
      <vt:lpstr>“Informal” Participation</vt:lpstr>
      <vt:lpstr>“Formal” Participation</vt:lpstr>
      <vt:lpstr>Project Info </vt:lpstr>
      <vt:lpstr>List Serve Signup Process</vt:lpstr>
      <vt:lpstr>Upcoming Significant Opportunities to Participate</vt:lpstr>
      <vt:lpstr>Public Advisor 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  Public Advisor’s Office  Small Power Plant Exemption Status Conference: Mission College Data Center 3/4/20</dc:title>
  <dc:creator>Avalos, Rosemary@Energy</dc:creator>
  <cp:lastModifiedBy>Paul, Patty@Energy</cp:lastModifiedBy>
  <cp:revision>1845</cp:revision>
  <cp:lastPrinted>2020-03-04T16:55:18Z</cp:lastPrinted>
  <dcterms:created xsi:type="dcterms:W3CDTF">2020-03-30T21:19:56Z</dcterms:created>
  <dcterms:modified xsi:type="dcterms:W3CDTF">2021-07-20T22:40:34Z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Order">
    <vt:r8>2322800</vt:r8>
  </property>
  <property fmtid="{D5CDD505-2E9C-101B-9397-08002B2CF9AE}" pid="4" name="_ExtendedDescription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</Properties>
</file>