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s/slide19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20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charts/colors1.xml" ContentType="application/vnd.ms-office.chartcolorstyle+xml"/>
  <Override PartName="/ppt/charts/chart1.xml" ContentType="application/vnd.openxmlformats-officedocument.drawingml.chart+xml"/>
  <Override PartName="/ppt/theme/theme3.xml" ContentType="application/vnd.openxmlformats-officedocument.theme+xml"/>
  <Override PartName="/ppt/charts/style1.xml" ContentType="application/vnd.ms-office.chartstyl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59" r:id="rId2"/>
    <p:sldId id="2624" r:id="rId3"/>
    <p:sldId id="2625" r:id="rId4"/>
    <p:sldId id="2626" r:id="rId5"/>
    <p:sldId id="2627" r:id="rId6"/>
    <p:sldId id="2628" r:id="rId7"/>
    <p:sldId id="2631" r:id="rId8"/>
    <p:sldId id="2607" r:id="rId9"/>
    <p:sldId id="2632" r:id="rId10"/>
    <p:sldId id="2633" r:id="rId11"/>
    <p:sldId id="2629" r:id="rId12"/>
    <p:sldId id="2640" r:id="rId13"/>
    <p:sldId id="2642" r:id="rId14"/>
    <p:sldId id="2641" r:id="rId15"/>
    <p:sldId id="2630" r:id="rId16"/>
    <p:sldId id="2635" r:id="rId17"/>
    <p:sldId id="2643" r:id="rId18"/>
    <p:sldId id="2634" r:id="rId19"/>
    <p:sldId id="2644" r:id="rId20"/>
    <p:sldId id="2609" r:id="rId21"/>
  </p:sldIdLst>
  <p:sldSz cx="9144000" cy="6858000" type="screen4x3"/>
  <p:notesSz cx="7010400" cy="9296400"/>
  <p:defaultTextStyle>
    <a:defPPr>
      <a:defRPr lang="en-US"/>
    </a:defPPr>
    <a:lvl1pPr algn="ctr" rtl="0" eaLnBrk="0" fontAlgn="base" hangingPunct="0">
      <a:spcBef>
        <a:spcPct val="50000"/>
      </a:spcBef>
      <a:spcAft>
        <a:spcPct val="0"/>
      </a:spcAft>
      <a:defRPr sz="1400" b="1" kern="1200">
        <a:solidFill>
          <a:schemeClr val="tx2"/>
        </a:solidFill>
        <a:latin typeface="Times New Roman" panose="02020603050405020304" pitchFamily="18" charset="0"/>
        <a:ea typeface="+mn-ea"/>
        <a:cs typeface="+mn-cs"/>
      </a:defRPr>
    </a:lvl1pPr>
    <a:lvl2pPr marL="457200" algn="ctr" rtl="0" eaLnBrk="0" fontAlgn="base" hangingPunct="0">
      <a:spcBef>
        <a:spcPct val="50000"/>
      </a:spcBef>
      <a:spcAft>
        <a:spcPct val="0"/>
      </a:spcAft>
      <a:defRPr sz="1400" b="1" kern="1200">
        <a:solidFill>
          <a:schemeClr val="tx2"/>
        </a:solidFill>
        <a:latin typeface="Times New Roman" panose="02020603050405020304" pitchFamily="18" charset="0"/>
        <a:ea typeface="+mn-ea"/>
        <a:cs typeface="+mn-cs"/>
      </a:defRPr>
    </a:lvl2pPr>
    <a:lvl3pPr marL="914400" algn="ctr" rtl="0" eaLnBrk="0" fontAlgn="base" hangingPunct="0">
      <a:spcBef>
        <a:spcPct val="50000"/>
      </a:spcBef>
      <a:spcAft>
        <a:spcPct val="0"/>
      </a:spcAft>
      <a:defRPr sz="1400" b="1" kern="1200">
        <a:solidFill>
          <a:schemeClr val="tx2"/>
        </a:solidFill>
        <a:latin typeface="Times New Roman" panose="02020603050405020304" pitchFamily="18" charset="0"/>
        <a:ea typeface="+mn-ea"/>
        <a:cs typeface="+mn-cs"/>
      </a:defRPr>
    </a:lvl3pPr>
    <a:lvl4pPr marL="1371600" algn="ctr" rtl="0" eaLnBrk="0" fontAlgn="base" hangingPunct="0">
      <a:spcBef>
        <a:spcPct val="50000"/>
      </a:spcBef>
      <a:spcAft>
        <a:spcPct val="0"/>
      </a:spcAft>
      <a:defRPr sz="1400" b="1" kern="1200">
        <a:solidFill>
          <a:schemeClr val="tx2"/>
        </a:solidFill>
        <a:latin typeface="Times New Roman" panose="02020603050405020304" pitchFamily="18" charset="0"/>
        <a:ea typeface="+mn-ea"/>
        <a:cs typeface="+mn-cs"/>
      </a:defRPr>
    </a:lvl4pPr>
    <a:lvl5pPr marL="1828800" algn="ctr" rtl="0" eaLnBrk="0" fontAlgn="base" hangingPunct="0">
      <a:spcBef>
        <a:spcPct val="50000"/>
      </a:spcBef>
      <a:spcAft>
        <a:spcPct val="0"/>
      </a:spcAft>
      <a:defRPr sz="1400" b="1" kern="1200">
        <a:solidFill>
          <a:schemeClr val="tx2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400" b="1" kern="1200">
        <a:solidFill>
          <a:schemeClr val="tx2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1400" b="1" kern="1200">
        <a:solidFill>
          <a:schemeClr val="tx2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1400" b="1" kern="1200">
        <a:solidFill>
          <a:schemeClr val="tx2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1400" b="1" kern="1200">
        <a:solidFill>
          <a:schemeClr val="tx2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89" userDrawn="1">
          <p15:clr>
            <a:srgbClr val="A4A3A4"/>
          </p15:clr>
        </p15:guide>
        <p15:guide id="2" pos="293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0000"/>
    <a:srgbClr val="336600"/>
    <a:srgbClr val="00CC00"/>
    <a:srgbClr val="F8F8F8"/>
    <a:srgbClr val="EAEAEA"/>
    <a:srgbClr val="99CCFF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43" autoAdjust="0"/>
    <p:restoredTop sz="94683" autoAdjust="0"/>
  </p:normalViewPr>
  <p:slideViewPr>
    <p:cSldViewPr snapToGrid="0">
      <p:cViewPr varScale="1">
        <p:scale>
          <a:sx n="58" d="100"/>
          <a:sy n="58" d="100"/>
        </p:scale>
        <p:origin x="90" y="13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napToGrid="0">
      <p:cViewPr varScale="1">
        <p:scale>
          <a:sx n="54" d="100"/>
          <a:sy n="54" d="100"/>
        </p:scale>
        <p:origin x="-1878" y="-90"/>
      </p:cViewPr>
      <p:guideLst>
        <p:guide orient="horz" pos="2189"/>
        <p:guide pos="293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Relationship Id="rId30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2010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Sheet1!$A$2:$A$31</c:f>
              <c:numCache>
                <c:formatCode>[$-409]d\-mmm;@</c:formatCode>
                <c:ptCount val="30"/>
                <c:pt idx="0">
                  <c:v>40422</c:v>
                </c:pt>
                <c:pt idx="1">
                  <c:v>40423</c:v>
                </c:pt>
                <c:pt idx="2">
                  <c:v>40424</c:v>
                </c:pt>
                <c:pt idx="3">
                  <c:v>40425</c:v>
                </c:pt>
                <c:pt idx="4">
                  <c:v>40426</c:v>
                </c:pt>
                <c:pt idx="5">
                  <c:v>40427</c:v>
                </c:pt>
                <c:pt idx="6">
                  <c:v>40428</c:v>
                </c:pt>
                <c:pt idx="7">
                  <c:v>40429</c:v>
                </c:pt>
                <c:pt idx="8">
                  <c:v>40430</c:v>
                </c:pt>
                <c:pt idx="9">
                  <c:v>40431</c:v>
                </c:pt>
                <c:pt idx="10">
                  <c:v>40432</c:v>
                </c:pt>
                <c:pt idx="11">
                  <c:v>40433</c:v>
                </c:pt>
                <c:pt idx="12">
                  <c:v>40434</c:v>
                </c:pt>
                <c:pt idx="13">
                  <c:v>40435</c:v>
                </c:pt>
                <c:pt idx="14">
                  <c:v>40436</c:v>
                </c:pt>
                <c:pt idx="15">
                  <c:v>40437</c:v>
                </c:pt>
                <c:pt idx="16">
                  <c:v>40438</c:v>
                </c:pt>
                <c:pt idx="17">
                  <c:v>40439</c:v>
                </c:pt>
                <c:pt idx="18">
                  <c:v>40440</c:v>
                </c:pt>
                <c:pt idx="19">
                  <c:v>40441</c:v>
                </c:pt>
                <c:pt idx="20">
                  <c:v>40442</c:v>
                </c:pt>
                <c:pt idx="21">
                  <c:v>40443</c:v>
                </c:pt>
                <c:pt idx="22">
                  <c:v>40444</c:v>
                </c:pt>
                <c:pt idx="23">
                  <c:v>40445</c:v>
                </c:pt>
                <c:pt idx="24">
                  <c:v>40446</c:v>
                </c:pt>
                <c:pt idx="25">
                  <c:v>40447</c:v>
                </c:pt>
                <c:pt idx="26">
                  <c:v>40448</c:v>
                </c:pt>
                <c:pt idx="27">
                  <c:v>40449</c:v>
                </c:pt>
                <c:pt idx="28">
                  <c:v>40450</c:v>
                </c:pt>
                <c:pt idx="29">
                  <c:v>40451</c:v>
                </c:pt>
              </c:numCache>
            </c:numRef>
          </c:cat>
          <c:val>
            <c:numRef>
              <c:f>Sheet1!$B$2:$B$31</c:f>
              <c:numCache>
                <c:formatCode>_(* #,##0_);_(* \(#,##0\);_(* "-"??_);_(@_)</c:formatCode>
                <c:ptCount val="30"/>
                <c:pt idx="0">
                  <c:v>21773</c:v>
                </c:pt>
                <c:pt idx="1">
                  <c:v>22931</c:v>
                </c:pt>
                <c:pt idx="2">
                  <c:v>18039</c:v>
                </c:pt>
                <c:pt idx="3">
                  <c:v>12135</c:v>
                </c:pt>
                <c:pt idx="4">
                  <c:v>2134</c:v>
                </c:pt>
                <c:pt idx="5">
                  <c:v>2129</c:v>
                </c:pt>
                <c:pt idx="6">
                  <c:v>17060</c:v>
                </c:pt>
                <c:pt idx="7">
                  <c:v>16286</c:v>
                </c:pt>
                <c:pt idx="8">
                  <c:v>19894</c:v>
                </c:pt>
                <c:pt idx="9">
                  <c:v>19632</c:v>
                </c:pt>
                <c:pt idx="10">
                  <c:v>12842</c:v>
                </c:pt>
                <c:pt idx="11">
                  <c:v>2083</c:v>
                </c:pt>
                <c:pt idx="12">
                  <c:v>15197</c:v>
                </c:pt>
                <c:pt idx="13">
                  <c:v>19285</c:v>
                </c:pt>
                <c:pt idx="14">
                  <c:v>20499</c:v>
                </c:pt>
                <c:pt idx="15">
                  <c:v>20763</c:v>
                </c:pt>
                <c:pt idx="16">
                  <c:v>19025</c:v>
                </c:pt>
                <c:pt idx="17">
                  <c:v>12666</c:v>
                </c:pt>
                <c:pt idx="18">
                  <c:v>2102</c:v>
                </c:pt>
                <c:pt idx="19">
                  <c:v>12786</c:v>
                </c:pt>
                <c:pt idx="20">
                  <c:v>21841</c:v>
                </c:pt>
                <c:pt idx="21">
                  <c:v>21349</c:v>
                </c:pt>
                <c:pt idx="22">
                  <c:v>21818</c:v>
                </c:pt>
                <c:pt idx="23">
                  <c:v>20571</c:v>
                </c:pt>
                <c:pt idx="24">
                  <c:v>12647</c:v>
                </c:pt>
                <c:pt idx="25">
                  <c:v>2101</c:v>
                </c:pt>
                <c:pt idx="26">
                  <c:v>19652</c:v>
                </c:pt>
                <c:pt idx="27">
                  <c:v>22957</c:v>
                </c:pt>
                <c:pt idx="28">
                  <c:v>21224</c:v>
                </c:pt>
                <c:pt idx="29">
                  <c:v>20836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2014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Sheet1!$A$2:$A$31</c:f>
              <c:numCache>
                <c:formatCode>[$-409]d\-mmm;@</c:formatCode>
                <c:ptCount val="30"/>
                <c:pt idx="0">
                  <c:v>40422</c:v>
                </c:pt>
                <c:pt idx="1">
                  <c:v>40423</c:v>
                </c:pt>
                <c:pt idx="2">
                  <c:v>40424</c:v>
                </c:pt>
                <c:pt idx="3">
                  <c:v>40425</c:v>
                </c:pt>
                <c:pt idx="4">
                  <c:v>40426</c:v>
                </c:pt>
                <c:pt idx="5">
                  <c:v>40427</c:v>
                </c:pt>
                <c:pt idx="6">
                  <c:v>40428</c:v>
                </c:pt>
                <c:pt idx="7">
                  <c:v>40429</c:v>
                </c:pt>
                <c:pt idx="8">
                  <c:v>40430</c:v>
                </c:pt>
                <c:pt idx="9">
                  <c:v>40431</c:v>
                </c:pt>
                <c:pt idx="10">
                  <c:v>40432</c:v>
                </c:pt>
                <c:pt idx="11">
                  <c:v>40433</c:v>
                </c:pt>
                <c:pt idx="12">
                  <c:v>40434</c:v>
                </c:pt>
                <c:pt idx="13">
                  <c:v>40435</c:v>
                </c:pt>
                <c:pt idx="14">
                  <c:v>40436</c:v>
                </c:pt>
                <c:pt idx="15">
                  <c:v>40437</c:v>
                </c:pt>
                <c:pt idx="16">
                  <c:v>40438</c:v>
                </c:pt>
                <c:pt idx="17">
                  <c:v>40439</c:v>
                </c:pt>
                <c:pt idx="18">
                  <c:v>40440</c:v>
                </c:pt>
                <c:pt idx="19">
                  <c:v>40441</c:v>
                </c:pt>
                <c:pt idx="20">
                  <c:v>40442</c:v>
                </c:pt>
                <c:pt idx="21">
                  <c:v>40443</c:v>
                </c:pt>
                <c:pt idx="22">
                  <c:v>40444</c:v>
                </c:pt>
                <c:pt idx="23">
                  <c:v>40445</c:v>
                </c:pt>
                <c:pt idx="24">
                  <c:v>40446</c:v>
                </c:pt>
                <c:pt idx="25">
                  <c:v>40447</c:v>
                </c:pt>
                <c:pt idx="26">
                  <c:v>40448</c:v>
                </c:pt>
                <c:pt idx="27">
                  <c:v>40449</c:v>
                </c:pt>
                <c:pt idx="28">
                  <c:v>40450</c:v>
                </c:pt>
                <c:pt idx="29">
                  <c:v>40451</c:v>
                </c:pt>
              </c:numCache>
            </c:numRef>
          </c:cat>
          <c:val>
            <c:numRef>
              <c:f>Sheet1!$C$2:$C$31</c:f>
              <c:numCache>
                <c:formatCode>_(* #,##0_);_(* \(#,##0\);_(* "-"??_);_(@_)</c:formatCode>
                <c:ptCount val="30"/>
                <c:pt idx="0">
                  <c:v>24173</c:v>
                </c:pt>
                <c:pt idx="1">
                  <c:v>24126</c:v>
                </c:pt>
                <c:pt idx="2">
                  <c:v>26480</c:v>
                </c:pt>
                <c:pt idx="3">
                  <c:v>23536</c:v>
                </c:pt>
                <c:pt idx="4">
                  <c:v>22829</c:v>
                </c:pt>
                <c:pt idx="5">
                  <c:v>23434</c:v>
                </c:pt>
                <c:pt idx="6">
                  <c:v>23361</c:v>
                </c:pt>
                <c:pt idx="7">
                  <c:v>23348</c:v>
                </c:pt>
                <c:pt idx="8">
                  <c:v>23405</c:v>
                </c:pt>
                <c:pt idx="9">
                  <c:v>23006</c:v>
                </c:pt>
                <c:pt idx="10">
                  <c:v>23656</c:v>
                </c:pt>
                <c:pt idx="11">
                  <c:v>23567</c:v>
                </c:pt>
                <c:pt idx="12">
                  <c:v>23639</c:v>
                </c:pt>
                <c:pt idx="13">
                  <c:v>23964</c:v>
                </c:pt>
                <c:pt idx="14">
                  <c:v>23995</c:v>
                </c:pt>
                <c:pt idx="15">
                  <c:v>23601</c:v>
                </c:pt>
                <c:pt idx="16">
                  <c:v>24034</c:v>
                </c:pt>
                <c:pt idx="17">
                  <c:v>24280</c:v>
                </c:pt>
                <c:pt idx="18">
                  <c:v>23571</c:v>
                </c:pt>
                <c:pt idx="19">
                  <c:v>24231</c:v>
                </c:pt>
                <c:pt idx="20">
                  <c:v>23727</c:v>
                </c:pt>
                <c:pt idx="21">
                  <c:v>23865</c:v>
                </c:pt>
                <c:pt idx="22">
                  <c:v>25811</c:v>
                </c:pt>
                <c:pt idx="23">
                  <c:v>23747</c:v>
                </c:pt>
                <c:pt idx="24">
                  <c:v>26504</c:v>
                </c:pt>
                <c:pt idx="25">
                  <c:v>23067</c:v>
                </c:pt>
                <c:pt idx="26">
                  <c:v>23362</c:v>
                </c:pt>
                <c:pt idx="27">
                  <c:v>23255</c:v>
                </c:pt>
                <c:pt idx="28">
                  <c:v>23383</c:v>
                </c:pt>
                <c:pt idx="29">
                  <c:v>23136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06831720"/>
        <c:axId val="406832112"/>
      </c:lineChart>
      <c:dateAx>
        <c:axId val="406831720"/>
        <c:scaling>
          <c:orientation val="minMax"/>
        </c:scaling>
        <c:delete val="0"/>
        <c:axPos val="b"/>
        <c:numFmt formatCode="[$-409]d\-mmm;@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6832112"/>
        <c:crosses val="autoZero"/>
        <c:auto val="1"/>
        <c:lblOffset val="100"/>
        <c:baseTimeUnit val="days"/>
      </c:dateAx>
      <c:valAx>
        <c:axId val="4068321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68317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62735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-1590"/>
            <a:ext cx="3037416" cy="464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409" tIns="0" rIns="19409" bIns="0" numCol="1" anchor="t" anchorCtr="0" compatLnSpc="1">
            <a:prstTxWarp prst="textNoShape">
              <a:avLst/>
            </a:prstTxWarp>
          </a:bodyPr>
          <a:lstStyle>
            <a:lvl1pPr algn="l" defTabSz="928954">
              <a:spcBef>
                <a:spcPct val="0"/>
              </a:spcBef>
              <a:defRPr sz="1000" b="0" i="1">
                <a:solidFill>
                  <a:schemeClr val="tx1"/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2985" y="-1590"/>
            <a:ext cx="3037415" cy="464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409" tIns="0" rIns="19409" bIns="0" numCol="1" anchor="t" anchorCtr="0" compatLnSpc="1">
            <a:prstTxWarp prst="textNoShape">
              <a:avLst/>
            </a:prstTxWarp>
          </a:bodyPr>
          <a:lstStyle>
            <a:lvl1pPr algn="r" defTabSz="928954">
              <a:spcBef>
                <a:spcPct val="0"/>
              </a:spcBef>
              <a:defRPr sz="1000" b="0" i="1">
                <a:solidFill>
                  <a:schemeClr val="tx1"/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95388" y="709613"/>
            <a:ext cx="4621212" cy="3465512"/>
          </a:xfrm>
          <a:prstGeom prst="rect">
            <a:avLst/>
          </a:prstGeom>
          <a:noFill/>
          <a:ln w="12699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3978" y="4413604"/>
            <a:ext cx="5142445" cy="4182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808" tIns="46905" rIns="93808" bIns="4690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978"/>
            <a:ext cx="3037416" cy="464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409" tIns="0" rIns="19409" bIns="0" numCol="1" anchor="b" anchorCtr="0" compatLnSpc="1">
            <a:prstTxWarp prst="textNoShape">
              <a:avLst/>
            </a:prstTxWarp>
          </a:bodyPr>
          <a:lstStyle>
            <a:lvl1pPr algn="l" defTabSz="928954">
              <a:spcBef>
                <a:spcPct val="0"/>
              </a:spcBef>
              <a:defRPr sz="1000" b="0" i="1">
                <a:solidFill>
                  <a:schemeClr val="tx1"/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2985" y="8831978"/>
            <a:ext cx="3037415" cy="464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409" tIns="0" rIns="19409" bIns="0" numCol="1" anchor="b" anchorCtr="0" compatLnSpc="1">
            <a:prstTxWarp prst="textNoShape">
              <a:avLst/>
            </a:prstTxWarp>
          </a:bodyPr>
          <a:lstStyle>
            <a:lvl1pPr algn="r" defTabSz="928954">
              <a:spcBef>
                <a:spcPct val="0"/>
              </a:spcBef>
              <a:defRPr sz="1000" b="0" i="1">
                <a:solidFill>
                  <a:schemeClr val="tx1"/>
                </a:solidFill>
              </a:defRPr>
            </a:lvl1pPr>
          </a:lstStyle>
          <a:p>
            <a:fld id="{43C1AABE-D28B-4F5D-B8E2-C7EFF4D5053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38285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91122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defTabSz="91122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defTabSz="91122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defTabSz="91122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5625" algn="l" defTabSz="91122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51AFB6-DBED-43DA-8EB0-31A601C6E25A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3048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48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This is a voluminous package and I have submitted it to you as a reference.  Tonight, I will go through it very quickly and hit some of the highlights that have occurred since the last update in November.</a:t>
            </a:r>
          </a:p>
        </p:txBody>
      </p:sp>
    </p:spTree>
    <p:extLst>
      <p:ext uri="{BB962C8B-B14F-4D97-AF65-F5344CB8AC3E}">
        <p14:creationId xmlns:p14="http://schemas.microsoft.com/office/powerpoint/2010/main" val="1107829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65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29665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2966533" name="Rectangle 5"/>
          <p:cNvSpPr>
            <a:spLocks noChangeArrowheads="1"/>
          </p:cNvSpPr>
          <p:nvPr/>
        </p:nvSpPr>
        <p:spPr bwMode="auto">
          <a:xfrm>
            <a:off x="395288" y="6384925"/>
            <a:ext cx="24193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66534" name="Rectangle 6"/>
          <p:cNvSpPr>
            <a:spLocks noChangeArrowheads="1"/>
          </p:cNvSpPr>
          <p:nvPr/>
        </p:nvSpPr>
        <p:spPr bwMode="auto">
          <a:xfrm>
            <a:off x="371475" y="6591300"/>
            <a:ext cx="17319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algn="l"/>
            <a:endParaRPr lang="en-US" altLang="en-US" sz="2400" b="0">
              <a:solidFill>
                <a:schemeClr val="tx1"/>
              </a:solidFill>
            </a:endParaRPr>
          </a:p>
        </p:txBody>
      </p:sp>
      <p:sp>
        <p:nvSpPr>
          <p:cNvPr id="2966536" name="Text Box 8"/>
          <p:cNvSpPr txBox="1">
            <a:spLocks noChangeArrowheads="1"/>
          </p:cNvSpPr>
          <p:nvPr/>
        </p:nvSpPr>
        <p:spPr bwMode="auto">
          <a:xfrm>
            <a:off x="3641725" y="6138863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 altLang="en-US" sz="2400"/>
          </a:p>
        </p:txBody>
      </p:sp>
    </p:spTree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446344"/>
      </p:ext>
    </p:extLst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30826904"/>
      </p:ext>
    </p:extLst>
  </p:cSld>
  <p:clrMapOvr>
    <a:masterClrMapping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9288" y="19939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1688" y="19939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353565"/>
      </p:ext>
    </p:extLst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683493"/>
      </p:ext>
    </p:extLst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250204"/>
      </p:ext>
    </p:extLst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3273834"/>
      </p:ext>
    </p:extLst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7706152"/>
      </p:ext>
    </p:extLst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0392834"/>
      </p:ext>
    </p:extLst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93010"/>
      </p:ext>
    </p:extLst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07163" y="533400"/>
            <a:ext cx="1951037" cy="5575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9288" y="533400"/>
            <a:ext cx="5705475" cy="5575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840075"/>
      </p:ext>
    </p:extLst>
  </p:cSld>
  <p:clrMapOvr>
    <a:masterClrMapping/>
  </p:clrMapOvr>
  <p:transition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334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49288" y="19939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1688" y="19939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1839"/>
      </p:ext>
    </p:extLst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" name="Rectangle 2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50" name="Rectangle 2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49288" y="19939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51" name="Rectangle 27"/>
          <p:cNvSpPr>
            <a:spLocks noChangeArrowheads="1"/>
          </p:cNvSpPr>
          <p:nvPr/>
        </p:nvSpPr>
        <p:spPr bwMode="auto">
          <a:xfrm>
            <a:off x="7732713" y="6567488"/>
            <a:ext cx="36988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>
            <a:spAutoFit/>
          </a:bodyPr>
          <a:lstStyle/>
          <a:p>
            <a:pPr>
              <a:spcBef>
                <a:spcPct val="0"/>
              </a:spcBef>
            </a:pPr>
            <a:fld id="{9ACCB298-73BE-4F73-8F25-86A5BC5566F3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‹#›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052" name="Rectangle 28"/>
          <p:cNvSpPr>
            <a:spLocks noChangeArrowheads="1"/>
          </p:cNvSpPr>
          <p:nvPr/>
        </p:nvSpPr>
        <p:spPr bwMode="auto">
          <a:xfrm>
            <a:off x="395288" y="6384925"/>
            <a:ext cx="24193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53" name="Rectangle 29"/>
          <p:cNvSpPr>
            <a:spLocks noChangeArrowheads="1"/>
          </p:cNvSpPr>
          <p:nvPr/>
        </p:nvSpPr>
        <p:spPr bwMode="auto">
          <a:xfrm>
            <a:off x="371475" y="6591300"/>
            <a:ext cx="17319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algn="l"/>
            <a:endParaRPr lang="en-US" altLang="en-US" sz="2400" b="0">
              <a:solidFill>
                <a:schemeClr val="tx1"/>
              </a:solidFill>
            </a:endParaRPr>
          </a:p>
        </p:txBody>
      </p:sp>
      <p:pic>
        <p:nvPicPr>
          <p:cNvPr id="1057" name="Picture 33" descr="SVP logo color trnspt sm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6089650"/>
            <a:ext cx="1016000" cy="755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8" name="Text Box 34"/>
          <p:cNvSpPr txBox="1">
            <a:spLocks noChangeArrowheads="1"/>
          </p:cNvSpPr>
          <p:nvPr/>
        </p:nvSpPr>
        <p:spPr bwMode="auto">
          <a:xfrm>
            <a:off x="3641725" y="6138863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 altLang="en-US" sz="2400"/>
          </a:p>
        </p:txBody>
      </p:sp>
      <p:pic>
        <p:nvPicPr>
          <p:cNvPr id="1062" name="Picture 38" descr="City seal color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6011863"/>
            <a:ext cx="846138" cy="846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2"/>
          </a:solidFill>
          <a:latin typeface="Arial" panose="020B0604020202020204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2"/>
          </a:solidFill>
          <a:latin typeface="Arial" panose="020B0604020202020204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2"/>
          </a:solidFill>
          <a:latin typeface="Arial" panose="020B0604020202020204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2"/>
          </a:solidFill>
          <a:latin typeface="Arial" panose="020B0604020202020204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47435" name="Group 11"/>
          <p:cNvGrpSpPr>
            <a:grpSpLocks/>
          </p:cNvGrpSpPr>
          <p:nvPr/>
        </p:nvGrpSpPr>
        <p:grpSpPr bwMode="auto">
          <a:xfrm>
            <a:off x="188913" y="606425"/>
            <a:ext cx="8955087" cy="6251575"/>
            <a:chOff x="119" y="364"/>
            <a:chExt cx="5641" cy="3938"/>
          </a:xfrm>
        </p:grpSpPr>
        <p:sp>
          <p:nvSpPr>
            <p:cNvPr id="3047426" name="Rectangle 2"/>
            <p:cNvSpPr>
              <a:spLocks noChangeArrowheads="1"/>
            </p:cNvSpPr>
            <p:nvPr/>
          </p:nvSpPr>
          <p:spPr bwMode="auto">
            <a:xfrm>
              <a:off x="119" y="364"/>
              <a:ext cx="5641" cy="7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en-US" sz="4000" dirty="0" smtClean="0">
                  <a:solidFill>
                    <a:schemeClr val="accent2"/>
                  </a:solidFill>
                  <a:latin typeface="Arial" panose="020B0604020202020204" pitchFamily="34" charset="0"/>
                </a:rPr>
                <a:t>Natural Gas and Electricity</a:t>
              </a:r>
              <a:r>
                <a:rPr lang="en-US" altLang="en-US" sz="4000" dirty="0">
                  <a:solidFill>
                    <a:schemeClr val="accent2"/>
                  </a:solidFill>
                  <a:latin typeface="Arial" panose="020B0604020202020204" pitchFamily="34" charset="0"/>
                </a:rPr>
                <a:t/>
              </a:r>
              <a:br>
                <a:rPr lang="en-US" altLang="en-US" sz="4000" dirty="0">
                  <a:solidFill>
                    <a:schemeClr val="accent2"/>
                  </a:solidFill>
                  <a:latin typeface="Arial" panose="020B0604020202020204" pitchFamily="34" charset="0"/>
                </a:rPr>
              </a:br>
              <a:endParaRPr lang="en-US" altLang="en-US" sz="2800" dirty="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47427" name="Rectangle 3"/>
            <p:cNvSpPr>
              <a:spLocks noChangeArrowheads="1"/>
            </p:cNvSpPr>
            <p:nvPr/>
          </p:nvSpPr>
          <p:spPr bwMode="auto">
            <a:xfrm>
              <a:off x="852" y="2714"/>
              <a:ext cx="2699" cy="12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 algn="l">
                <a:spcBef>
                  <a:spcPct val="0"/>
                </a:spcBef>
              </a:pPr>
              <a:r>
                <a:rPr lang="en-US" altLang="en-US" sz="2400" dirty="0" smtClean="0">
                  <a:solidFill>
                    <a:schemeClr val="accent2"/>
                  </a:solidFill>
                  <a:latin typeface="Arial" panose="020B0604020202020204" pitchFamily="34" charset="0"/>
                </a:rPr>
                <a:t>Steve Hance</a:t>
              </a:r>
            </a:p>
            <a:p>
              <a:pPr algn="l">
                <a:spcBef>
                  <a:spcPct val="0"/>
                </a:spcBef>
              </a:pPr>
              <a:r>
                <a:rPr lang="en-US" altLang="en-US" sz="2400" dirty="0" smtClean="0">
                  <a:solidFill>
                    <a:schemeClr val="accent2"/>
                  </a:solidFill>
                  <a:latin typeface="Arial" panose="020B0604020202020204" pitchFamily="34" charset="0"/>
                </a:rPr>
                <a:t>Senior Division Manager, Resources</a:t>
              </a:r>
              <a:r>
                <a:rPr lang="en-US" altLang="en-US" sz="2400" dirty="0" smtClean="0">
                  <a:solidFill>
                    <a:schemeClr val="accent2"/>
                  </a:solidFill>
                  <a:latin typeface="Arial" panose="020B0604020202020204" pitchFamily="34" charset="0"/>
                </a:rPr>
                <a:t> </a:t>
              </a:r>
              <a:endParaRPr lang="en-US" altLang="en-US" sz="2400" dirty="0">
                <a:solidFill>
                  <a:schemeClr val="accent2"/>
                </a:solidFill>
                <a:latin typeface="Arial" panose="020B0604020202020204" pitchFamily="34" charset="0"/>
              </a:endParaRPr>
            </a:p>
            <a:p>
              <a:pPr algn="l">
                <a:spcBef>
                  <a:spcPct val="0"/>
                </a:spcBef>
              </a:pPr>
              <a:r>
                <a:rPr lang="en-US" altLang="en-US" sz="2400" dirty="0">
                  <a:solidFill>
                    <a:schemeClr val="accent2"/>
                  </a:solidFill>
                  <a:latin typeface="Arial" panose="020B0604020202020204" pitchFamily="34" charset="0"/>
                </a:rPr>
                <a:t>Silicon Valley Power</a:t>
              </a:r>
            </a:p>
            <a:p>
              <a:pPr algn="l">
                <a:spcBef>
                  <a:spcPct val="0"/>
                </a:spcBef>
              </a:pPr>
              <a:r>
                <a:rPr lang="en-US" altLang="en-US" sz="2400" dirty="0" smtClean="0">
                  <a:solidFill>
                    <a:schemeClr val="accent2"/>
                  </a:solidFill>
                  <a:latin typeface="Arial" panose="020B0604020202020204" pitchFamily="34" charset="0"/>
                </a:rPr>
                <a:t>Nov</a:t>
              </a:r>
              <a:r>
                <a:rPr lang="en-US" altLang="en-US" sz="2400" dirty="0" smtClean="0">
                  <a:solidFill>
                    <a:schemeClr val="accent2"/>
                  </a:solidFill>
                  <a:latin typeface="Arial" panose="020B0604020202020204" pitchFamily="34" charset="0"/>
                </a:rPr>
                <a:t> 17, 2014</a:t>
              </a:r>
            </a:p>
          </p:txBody>
        </p:sp>
        <p:sp>
          <p:nvSpPr>
            <p:cNvPr id="3047428" name="Text Box 4"/>
            <p:cNvSpPr txBox="1">
              <a:spLocks noChangeArrowheads="1"/>
            </p:cNvSpPr>
            <p:nvPr/>
          </p:nvSpPr>
          <p:spPr bwMode="auto">
            <a:xfrm>
              <a:off x="4213" y="1068"/>
              <a:ext cx="133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699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/>
              <a:endParaRPr lang="en-US" altLang="en-US" sz="3600" baseline="-25000">
                <a:solidFill>
                  <a:schemeClr val="accent2"/>
                </a:solidFill>
              </a:endParaRPr>
            </a:p>
          </p:txBody>
        </p:sp>
        <p:grpSp>
          <p:nvGrpSpPr>
            <p:cNvPr id="3047434" name="Group 10"/>
            <p:cNvGrpSpPr>
              <a:grpSpLocks/>
            </p:cNvGrpSpPr>
            <p:nvPr/>
          </p:nvGrpSpPr>
          <p:grpSpPr bwMode="auto">
            <a:xfrm>
              <a:off x="2643" y="1958"/>
              <a:ext cx="2618" cy="1677"/>
              <a:chOff x="2499" y="1984"/>
              <a:chExt cx="2618" cy="1432"/>
            </a:xfrm>
          </p:grpSpPr>
          <p:sp>
            <p:nvSpPr>
              <p:cNvPr id="3047430" name="WordArt 6"/>
              <p:cNvSpPr>
                <a:spLocks noChangeArrowheads="1" noChangeShapeType="1" noTextEdit="1"/>
              </p:cNvSpPr>
              <p:nvPr/>
            </p:nvSpPr>
            <p:spPr bwMode="auto">
              <a:xfrm>
                <a:off x="3219" y="1984"/>
                <a:ext cx="1152" cy="488"/>
              </a:xfrm>
              <a:prstGeom prst="rect">
                <a:avLst/>
              </a:prstGeom>
              <a:extLst>
                <a:ext uri="{AF507438-7753-43E0-B8FC-AC1667EBCBE1}">
                  <a14:hiddenEffects xmlns:a14="http://schemas.microsoft.com/office/drawing/2010/main">
                    <a:effectLst/>
                  </a14:hiddenEffects>
                </a:ext>
              </a:extLst>
            </p:spPr>
            <p:txBody>
              <a:bodyPr wrap="none" fromWordArt="1">
                <a:prstTxWarp prst="textFadeUp">
                  <a:avLst>
                    <a:gd name="adj" fmla="val 33333"/>
                  </a:avLst>
                </a:prstTxWarp>
              </a:bodyPr>
              <a:lstStyle/>
              <a:p>
                <a:endParaRPr lang="en-US" sz="2400" kern="10" normalizeH="1" dirty="0">
                  <a:ln w="25400">
                    <a:solidFill>
                      <a:srgbClr val="270E58"/>
                    </a:solidFill>
                    <a:round/>
                    <a:headEnd/>
                    <a:tailEnd/>
                  </a:ln>
                  <a:gradFill rotWithShape="0">
                    <a:gsLst>
                      <a:gs pos="0">
                        <a:srgbClr val="13C95D"/>
                      </a:gs>
                      <a:gs pos="100000">
                        <a:srgbClr val="469E68"/>
                      </a:gs>
                    </a:gsLst>
                    <a:lin ang="5400000" scaled="1"/>
                  </a:gradFill>
                  <a:latin typeface="Arial Black" panose="020B0A04020102020204" pitchFamily="34" charset="0"/>
                </a:endParaRPr>
              </a:p>
            </p:txBody>
          </p:sp>
          <p:sp>
            <p:nvSpPr>
              <p:cNvPr id="3047431" name="WordArt 7"/>
              <p:cNvSpPr>
                <a:spLocks noChangeArrowheads="1" noChangeShapeType="1" noTextEdit="1"/>
              </p:cNvSpPr>
              <p:nvPr/>
            </p:nvSpPr>
            <p:spPr bwMode="auto">
              <a:xfrm>
                <a:off x="2879" y="2504"/>
                <a:ext cx="1830" cy="422"/>
              </a:xfrm>
              <a:prstGeom prst="rect">
                <a:avLst/>
              </a:prstGeom>
              <a:extLst>
                <a:ext uri="{AF507438-7753-43E0-B8FC-AC1667EBCBE1}">
                  <a14:hiddenEffects xmlns:a14="http://schemas.microsoft.com/office/drawing/2010/main">
                    <a:effectLst/>
                  </a14:hiddenEffects>
                </a:ext>
              </a:extLst>
            </p:spPr>
            <p:txBody>
              <a:bodyPr wrap="none" fromWordArt="1">
                <a:prstTxWarp prst="textFadeUp">
                  <a:avLst>
                    <a:gd name="adj" fmla="val 16130"/>
                  </a:avLst>
                </a:prstTxWarp>
              </a:bodyPr>
              <a:lstStyle/>
              <a:p>
                <a:endParaRPr lang="en-US" sz="2400" kern="10" dirty="0">
                  <a:ln w="25400">
                    <a:solidFill>
                      <a:srgbClr val="270E58"/>
                    </a:solidFill>
                    <a:round/>
                    <a:headEnd/>
                    <a:tailEnd/>
                  </a:ln>
                  <a:gradFill rotWithShape="0">
                    <a:gsLst>
                      <a:gs pos="0">
                        <a:srgbClr val="339166"/>
                      </a:gs>
                      <a:gs pos="100000">
                        <a:srgbClr val="FFBF4B"/>
                      </a:gs>
                    </a:gsLst>
                    <a:lin ang="5400000" scaled="1"/>
                  </a:gradFill>
                  <a:latin typeface="Arial Black" panose="020B0A04020102020204" pitchFamily="34" charset="0"/>
                </a:endParaRPr>
              </a:p>
            </p:txBody>
          </p:sp>
          <p:sp>
            <p:nvSpPr>
              <p:cNvPr id="3047432" name="WordArt 8"/>
              <p:cNvSpPr>
                <a:spLocks noChangeArrowheads="1" noChangeShapeType="1" noTextEdit="1"/>
              </p:cNvSpPr>
              <p:nvPr/>
            </p:nvSpPr>
            <p:spPr bwMode="auto">
              <a:xfrm>
                <a:off x="2499" y="3000"/>
                <a:ext cx="2618" cy="416"/>
              </a:xfrm>
              <a:prstGeom prst="rect">
                <a:avLst/>
              </a:prstGeom>
              <a:extLst>
                <a:ext uri="{AF507438-7753-43E0-B8FC-AC1667EBCBE1}">
                  <a14:hiddenEffects xmlns:a14="http://schemas.microsoft.com/office/drawing/2010/main">
                    <a:effectLst/>
                  </a14:hiddenEffects>
                </a:ext>
              </a:extLst>
            </p:spPr>
            <p:txBody>
              <a:bodyPr wrap="none" fromWordArt="1">
                <a:prstTxWarp prst="textFadeUp">
                  <a:avLst>
                    <a:gd name="adj" fmla="val 11944"/>
                  </a:avLst>
                </a:prstTxWarp>
              </a:bodyPr>
              <a:lstStyle/>
              <a:p>
                <a:endParaRPr lang="en-US" sz="3600" kern="10" dirty="0">
                  <a:ln w="25400">
                    <a:solidFill>
                      <a:srgbClr val="270E58"/>
                    </a:solidFill>
                    <a:round/>
                    <a:headEnd/>
                    <a:tailEnd/>
                  </a:ln>
                  <a:gradFill rotWithShape="0">
                    <a:gsLst>
                      <a:gs pos="0">
                        <a:srgbClr val="FFB93B"/>
                      </a:gs>
                      <a:gs pos="100000">
                        <a:srgbClr val="C48300"/>
                      </a:gs>
                    </a:gsLst>
                    <a:lin ang="5400000" scaled="1"/>
                  </a:gradFill>
                  <a:latin typeface="Arial Black" panose="020B0A04020102020204" pitchFamily="34" charset="0"/>
                </a:endParaRPr>
              </a:p>
            </p:txBody>
          </p:sp>
        </p:grpSp>
        <p:sp>
          <p:nvSpPr>
            <p:cNvPr id="3047433" name="Rectangle 9"/>
            <p:cNvSpPr>
              <a:spLocks noChangeArrowheads="1"/>
            </p:cNvSpPr>
            <p:nvPr/>
          </p:nvSpPr>
          <p:spPr bwMode="auto">
            <a:xfrm>
              <a:off x="4837" y="4105"/>
              <a:ext cx="228" cy="19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2016" y="234462"/>
            <a:ext cx="7772400" cy="1143000"/>
          </a:xfrm>
        </p:spPr>
        <p:txBody>
          <a:bodyPr/>
          <a:lstStyle/>
          <a:p>
            <a:r>
              <a:rPr lang="en-US" dirty="0" smtClean="0"/>
              <a:t>Silicon Valley Power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4031" y="1518138"/>
            <a:ext cx="6400800" cy="4659923"/>
          </a:xfrm>
        </p:spPr>
        <p:txBody>
          <a:bodyPr/>
          <a:lstStyle/>
          <a:p>
            <a:r>
              <a:rPr lang="en-US" dirty="0" smtClean="0"/>
              <a:t>POU serving the City of Santa Clara</a:t>
            </a:r>
          </a:p>
          <a:p>
            <a:r>
              <a:rPr lang="en-US" dirty="0" smtClean="0"/>
              <a:t>~ 52,000 electric customers</a:t>
            </a:r>
          </a:p>
          <a:p>
            <a:r>
              <a:rPr lang="en-US" dirty="0" smtClean="0"/>
              <a:t>~ 490 MW of peak demand</a:t>
            </a:r>
          </a:p>
          <a:p>
            <a:r>
              <a:rPr lang="en-US" dirty="0" smtClean="0"/>
              <a:t>~ 3,125 </a:t>
            </a:r>
            <a:r>
              <a:rPr lang="en-US" dirty="0" err="1" smtClean="0"/>
              <a:t>GWh</a:t>
            </a:r>
            <a:r>
              <a:rPr lang="en-US" dirty="0" smtClean="0"/>
              <a:t>/year of demand</a:t>
            </a:r>
          </a:p>
          <a:p>
            <a:r>
              <a:rPr lang="en-US" dirty="0" smtClean="0"/>
              <a:t>73% Load Factor Utility</a:t>
            </a:r>
          </a:p>
          <a:p>
            <a:r>
              <a:rPr lang="en-US" dirty="0" smtClean="0"/>
              <a:t>~ 90% of retail sales go to commercial and industrial customers.</a:t>
            </a:r>
          </a:p>
          <a:p>
            <a:r>
              <a:rPr lang="en-US" dirty="0" smtClean="0"/>
              <a:t>Load Following Metered Subsystem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4606303"/>
      </p:ext>
    </p:extLst>
  </p:cSld>
  <p:clrMapOvr>
    <a:masterClrMapping/>
  </p:clrMapOvr>
  <p:transition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9969"/>
            <a:ext cx="7772400" cy="1143000"/>
          </a:xfrm>
        </p:spPr>
        <p:txBody>
          <a:bodyPr/>
          <a:lstStyle/>
          <a:p>
            <a:r>
              <a:rPr lang="en-US" dirty="0" smtClean="0"/>
              <a:t>Supply Side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664677"/>
            <a:ext cx="6400800" cy="3974123"/>
          </a:xfrm>
        </p:spPr>
        <p:txBody>
          <a:bodyPr/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dirty="0" smtClean="0"/>
              <a:t>900 plus MW of name plate capacity</a:t>
            </a:r>
          </a:p>
          <a:p>
            <a:pPr marL="1200150" lvl="1" indent="-45720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rgbClr val="FF0000"/>
                </a:solidFill>
              </a:rPr>
              <a:t>300 plus MW of Large Hydro</a:t>
            </a:r>
          </a:p>
          <a:p>
            <a:pPr marL="1200150" lvl="1" indent="-45720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rgbClr val="FF0000"/>
                </a:solidFill>
              </a:rPr>
              <a:t>200 MW of wind</a:t>
            </a:r>
          </a:p>
          <a:p>
            <a:pPr marL="1200150" lvl="1" indent="-45720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rgbClr val="FF0000"/>
                </a:solidFill>
              </a:rPr>
              <a:t>20 MW of solar</a:t>
            </a:r>
          </a:p>
          <a:p>
            <a:pPr marL="1200150" lvl="1" indent="-45720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rgbClr val="0000FF"/>
                </a:solidFill>
              </a:rPr>
              <a:t>300 MW of gas fired gen</a:t>
            </a:r>
          </a:p>
          <a:p>
            <a:pPr marL="1200150" lvl="1" indent="-45720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rgbClr val="FF0000"/>
                </a:solidFill>
              </a:rPr>
              <a:t>Geothermal, Small Hydro, Coal, and LFG as well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080496"/>
      </p:ext>
    </p:extLst>
  </p:cSld>
  <p:clrMapOvr>
    <a:masterClrMapping/>
  </p:clrMapOvr>
  <p:transition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23888" y="338138"/>
            <a:ext cx="7886700" cy="1607893"/>
          </a:xfrm>
        </p:spPr>
        <p:txBody>
          <a:bodyPr/>
          <a:lstStyle/>
          <a:p>
            <a:r>
              <a:rPr lang="en-US" sz="4800" dirty="0" smtClean="0"/>
              <a:t>Natural Gas Fired Generation</a:t>
            </a:r>
            <a:endParaRPr lang="en-US" sz="4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623888" y="2074985"/>
            <a:ext cx="7886700" cy="4067907"/>
          </a:xfrm>
        </p:spPr>
        <p:txBody>
          <a:bodyPr/>
          <a:lstStyle/>
          <a:p>
            <a:r>
              <a:rPr lang="en-US" sz="2000" b="1" dirty="0" smtClean="0"/>
              <a:t>DVR</a:t>
            </a:r>
            <a:r>
              <a:rPr lang="en-US" sz="2000" dirty="0" smtClean="0"/>
              <a:t> – Combined Cycle Plant 147 MWs, 2 LM6000 Turbines, 1 Steam Turbine ~ 122 MW with DUCT firing for an additional 25 MWs. Heat Rate at 122 MW is about 7,800 (DUCT burners Heat Rate 10,000)</a:t>
            </a:r>
          </a:p>
          <a:p>
            <a:r>
              <a:rPr lang="en-US" sz="2000" b="1" dirty="0" err="1" smtClean="0"/>
              <a:t>Gianera</a:t>
            </a:r>
            <a:r>
              <a:rPr lang="en-US" sz="2000" b="1" dirty="0" smtClean="0"/>
              <a:t> Units 1 and 2 </a:t>
            </a:r>
            <a:r>
              <a:rPr lang="en-US" sz="2000" dirty="0" smtClean="0"/>
              <a:t>– 1980’s era simple cycle </a:t>
            </a:r>
            <a:r>
              <a:rPr lang="en-US" sz="2000" dirty="0" err="1" smtClean="0"/>
              <a:t>peakers</a:t>
            </a:r>
            <a:r>
              <a:rPr lang="en-US" sz="2000" dirty="0" smtClean="0"/>
              <a:t>, 25 MW each with about a 15,000 Heat Rate.</a:t>
            </a:r>
          </a:p>
          <a:p>
            <a:r>
              <a:rPr lang="en-US" sz="2000" b="1" dirty="0" smtClean="0"/>
              <a:t>LEC</a:t>
            </a:r>
            <a:r>
              <a:rPr lang="en-US" sz="2000" dirty="0" smtClean="0"/>
              <a:t> – 72 MW Participant in the Lodi Energy Center project operated by NCPA 6,800 Heat Rate</a:t>
            </a:r>
          </a:p>
          <a:p>
            <a:r>
              <a:rPr lang="en-US" sz="2000" b="1" dirty="0" smtClean="0"/>
              <a:t>CSC </a:t>
            </a:r>
            <a:r>
              <a:rPr lang="en-US" sz="2000" b="1" dirty="0" err="1" smtClean="0"/>
              <a:t>Cogen</a:t>
            </a:r>
            <a:r>
              <a:rPr lang="en-US" sz="2000" b="1" dirty="0" smtClean="0"/>
              <a:t> </a:t>
            </a:r>
            <a:r>
              <a:rPr lang="en-US" sz="2000" dirty="0" smtClean="0"/>
              <a:t>– 7 MW </a:t>
            </a:r>
            <a:r>
              <a:rPr lang="en-US" sz="2000" dirty="0" err="1" smtClean="0"/>
              <a:t>cogen</a:t>
            </a:r>
            <a:r>
              <a:rPr lang="en-US" sz="2000" dirty="0" smtClean="0"/>
              <a:t> facility that provides steam to neighboring paper manufacture</a:t>
            </a:r>
          </a:p>
          <a:p>
            <a:r>
              <a:rPr lang="en-US" sz="2000" b="1" dirty="0" smtClean="0"/>
              <a:t>Lodi and Alameda - </a:t>
            </a:r>
            <a:r>
              <a:rPr lang="en-US" sz="2000" dirty="0" smtClean="0"/>
              <a:t>simple cycle CTs operated by NCPA 15,000 Heat Rate </a:t>
            </a:r>
            <a:r>
              <a:rPr lang="en-US" sz="2000" dirty="0" err="1" smtClean="0"/>
              <a:t>Peakers</a:t>
            </a:r>
            <a:r>
              <a:rPr lang="en-US" sz="2000" dirty="0" smtClean="0"/>
              <a:t> (75 MW total, SVP share 31.5MW)</a:t>
            </a: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808218"/>
      </p:ext>
    </p:extLst>
  </p:cSld>
  <p:clrMapOvr>
    <a:masterClrMapping/>
  </p:clrMapOvr>
  <p:transition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85738"/>
            <a:ext cx="7886700" cy="740385"/>
          </a:xfrm>
        </p:spPr>
        <p:txBody>
          <a:bodyPr/>
          <a:lstStyle/>
          <a:p>
            <a:r>
              <a:rPr lang="en-US" sz="4000" dirty="0" smtClean="0"/>
              <a:t>Simple Cycle Operation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1080655"/>
            <a:ext cx="7886700" cy="5020887"/>
          </a:xfrm>
        </p:spPr>
        <p:txBody>
          <a:bodyPr/>
          <a:lstStyle/>
          <a:p>
            <a:r>
              <a:rPr lang="en-US" sz="2200" dirty="0" smtClean="0"/>
              <a:t>The </a:t>
            </a:r>
            <a:r>
              <a:rPr lang="en-US" sz="2200" dirty="0" err="1" smtClean="0"/>
              <a:t>Gianera</a:t>
            </a:r>
            <a:r>
              <a:rPr lang="en-US" sz="2200" dirty="0" smtClean="0"/>
              <a:t>, Alameda, and Lodi CTs rarely run.</a:t>
            </a:r>
          </a:p>
          <a:p>
            <a:endParaRPr lang="en-US" sz="2200" dirty="0" smtClean="0"/>
          </a:p>
          <a:p>
            <a:r>
              <a:rPr lang="en-US" sz="2200" dirty="0" smtClean="0"/>
              <a:t>Capacity is typically bid into the CAISO market as Non-Spin.</a:t>
            </a:r>
          </a:p>
          <a:p>
            <a:endParaRPr lang="en-US" sz="2200" dirty="0" smtClean="0"/>
          </a:p>
          <a:p>
            <a:r>
              <a:rPr lang="en-US" sz="2200" dirty="0" smtClean="0"/>
              <a:t>Energy is available to the CAISO in emergencies through terms in the Metered Subsystem Agreement, or through energy bids where the high heat-rate makes them uneconomical in almost all hours.</a:t>
            </a:r>
          </a:p>
          <a:p>
            <a:endParaRPr lang="en-US" sz="2200" dirty="0" smtClean="0"/>
          </a:p>
          <a:p>
            <a:r>
              <a:rPr lang="en-US" sz="2200" dirty="0" err="1" smtClean="0"/>
              <a:t>Gianera</a:t>
            </a:r>
            <a:r>
              <a:rPr lang="en-US" sz="2200" dirty="0" smtClean="0"/>
              <a:t> Units last significant run was during the Metcalf Substation event for voltage support for the south bay area.</a:t>
            </a:r>
          </a:p>
          <a:p>
            <a:endParaRPr lang="en-US" sz="2200" dirty="0" smtClean="0"/>
          </a:p>
          <a:p>
            <a:r>
              <a:rPr lang="en-US" sz="2200" dirty="0" smtClean="0"/>
              <a:t>Gas for these units is only procured after a market award is received.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102537278"/>
      </p:ext>
    </p:extLst>
  </p:cSld>
  <p:clrMapOvr>
    <a:masterClrMapping/>
  </p:clrMapOvr>
  <p:transition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4015"/>
            <a:ext cx="7886700" cy="1174139"/>
          </a:xfrm>
        </p:spPr>
        <p:txBody>
          <a:bodyPr/>
          <a:lstStyle/>
          <a:p>
            <a:r>
              <a:rPr lang="en-US" dirty="0" smtClean="0"/>
              <a:t>CSC </a:t>
            </a:r>
            <a:r>
              <a:rPr lang="en-US" dirty="0" err="1" smtClean="0"/>
              <a:t>Cogen</a:t>
            </a:r>
            <a:r>
              <a:rPr lang="en-US" dirty="0" smtClean="0"/>
              <a:t> Operation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1846262"/>
            <a:ext cx="7886700" cy="3804261"/>
          </a:xfrm>
        </p:spPr>
        <p:txBody>
          <a:bodyPr/>
          <a:lstStyle/>
          <a:p>
            <a:r>
              <a:rPr lang="en-US" dirty="0" smtClean="0"/>
              <a:t>Typically is base loaded near full output to meet the steam demand of the neighboring paper mill.</a:t>
            </a:r>
          </a:p>
          <a:p>
            <a:endParaRPr lang="en-US" dirty="0" smtClean="0"/>
          </a:p>
          <a:p>
            <a:r>
              <a:rPr lang="en-US" dirty="0" smtClean="0"/>
              <a:t>Gas Demand is about 2,400 MMBTU’s/day with little variation.</a:t>
            </a:r>
          </a:p>
          <a:p>
            <a:endParaRPr lang="en-US" dirty="0" smtClean="0"/>
          </a:p>
          <a:p>
            <a:r>
              <a:rPr lang="en-US" dirty="0" smtClean="0"/>
              <a:t>Self-Scheduled with the CAISO (price taker)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9413196"/>
      </p:ext>
    </p:extLst>
  </p:cSld>
  <p:clrMapOvr>
    <a:masterClrMapping/>
  </p:clrMapOvr>
  <p:transition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4016"/>
            <a:ext cx="7886700" cy="1103800"/>
          </a:xfrm>
        </p:spPr>
        <p:txBody>
          <a:bodyPr/>
          <a:lstStyle/>
          <a:p>
            <a:r>
              <a:rPr lang="en-US" dirty="0" smtClean="0"/>
              <a:t>Lodi Energy Center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5950" y="1377340"/>
            <a:ext cx="7886700" cy="4557947"/>
          </a:xfrm>
        </p:spPr>
        <p:txBody>
          <a:bodyPr/>
          <a:lstStyle/>
          <a:p>
            <a:r>
              <a:rPr lang="en-US" sz="2000" dirty="0" smtClean="0"/>
              <a:t>Operates as a Merchant Plant bid into the CAISO markets.</a:t>
            </a:r>
          </a:p>
          <a:p>
            <a:endParaRPr lang="en-US" sz="2000" dirty="0" smtClean="0"/>
          </a:p>
          <a:p>
            <a:r>
              <a:rPr lang="en-US" sz="2000" dirty="0" smtClean="0"/>
              <a:t>Provides Energy, Spin, Regulation Up, and Regulation Down</a:t>
            </a:r>
          </a:p>
          <a:p>
            <a:endParaRPr lang="en-US" sz="2000" dirty="0" smtClean="0"/>
          </a:p>
          <a:p>
            <a:r>
              <a:rPr lang="en-US" sz="2000" dirty="0" smtClean="0"/>
              <a:t>Commercial in late 2012 and typically cycles off and on daily.</a:t>
            </a:r>
          </a:p>
          <a:p>
            <a:endParaRPr lang="en-US" sz="2000" dirty="0" smtClean="0"/>
          </a:p>
          <a:p>
            <a:r>
              <a:rPr lang="en-US" sz="2000" dirty="0" smtClean="0"/>
              <a:t>NCPA (Northern California Power Agency) operates the project for the participants.</a:t>
            </a:r>
          </a:p>
          <a:p>
            <a:endParaRPr lang="en-US" sz="2000" dirty="0" smtClean="0"/>
          </a:p>
          <a:p>
            <a:r>
              <a:rPr lang="en-US" sz="2000" dirty="0" smtClean="0"/>
              <a:t>Gas is purchased on a daily basis by 0700, and incremental purchases or sales are made once the market awards are published by the CAISO.</a:t>
            </a:r>
          </a:p>
          <a:p>
            <a:r>
              <a:rPr lang="en-US" sz="2000" dirty="0" smtClean="0"/>
              <a:t>Third party agreement to manage the monthly/daily gas balancing.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46232164"/>
      </p:ext>
    </p:extLst>
  </p:cSld>
  <p:clrMapOvr>
    <a:masterClrMapping/>
  </p:clrMapOvr>
  <p:transition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8082" name="Rectangle 2"/>
          <p:cNvSpPr>
            <a:spLocks noChangeArrowheads="1"/>
          </p:cNvSpPr>
          <p:nvPr/>
        </p:nvSpPr>
        <p:spPr bwMode="auto">
          <a:xfrm>
            <a:off x="508000" y="152400"/>
            <a:ext cx="8255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b"/>
          <a:lstStyle>
            <a:lvl1pPr>
              <a:spcBef>
                <a:spcPct val="0"/>
              </a:spcBef>
              <a:defRPr sz="3600">
                <a:solidFill>
                  <a:schemeClr val="accent2"/>
                </a:solidFill>
                <a:latin typeface="Arial" panose="020B0604020202020204" pitchFamily="34" charset="0"/>
              </a:defRPr>
            </a:lvl1pPr>
            <a:lvl2pPr>
              <a:spcBef>
                <a:spcPct val="0"/>
              </a:spcBef>
              <a:defRPr sz="3600">
                <a:solidFill>
                  <a:schemeClr val="accent2"/>
                </a:solidFill>
                <a:latin typeface="Arial" panose="020B0604020202020204" pitchFamily="34" charset="0"/>
              </a:defRPr>
            </a:lvl2pPr>
            <a:lvl3pPr>
              <a:spcBef>
                <a:spcPct val="0"/>
              </a:spcBef>
              <a:defRPr sz="3600">
                <a:solidFill>
                  <a:schemeClr val="accent2"/>
                </a:solidFill>
                <a:latin typeface="Arial" panose="020B0604020202020204" pitchFamily="34" charset="0"/>
              </a:defRPr>
            </a:lvl3pPr>
            <a:lvl4pPr>
              <a:spcBef>
                <a:spcPct val="0"/>
              </a:spcBef>
              <a:defRPr sz="3600">
                <a:solidFill>
                  <a:schemeClr val="accent2"/>
                </a:solidFill>
                <a:latin typeface="Arial" panose="020B0604020202020204" pitchFamily="34" charset="0"/>
              </a:defRPr>
            </a:lvl4pPr>
            <a:lvl5pPr>
              <a:spcBef>
                <a:spcPct val="0"/>
              </a:spcBef>
              <a:defRPr sz="3600">
                <a:solidFill>
                  <a:schemeClr val="accent2"/>
                </a:solidFill>
                <a:latin typeface="Arial" panose="020B0604020202020204" pitchFamily="34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2"/>
                </a:solidFill>
                <a:latin typeface="Arial" panose="020B0604020202020204" pitchFamily="34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2"/>
                </a:solidFill>
                <a:latin typeface="Arial" panose="020B0604020202020204" pitchFamily="34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2"/>
                </a:solidFill>
                <a:latin typeface="Arial" panose="020B0604020202020204" pitchFamily="34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2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800"/>
              <a:t>SVP Major Projects:</a:t>
            </a:r>
            <a:br>
              <a:rPr lang="en-US" altLang="en-US" sz="2800"/>
            </a:br>
            <a:r>
              <a:rPr lang="en-US" altLang="en-US" sz="2800"/>
              <a:t>Donald Von Raesfeld Power Plant</a:t>
            </a:r>
          </a:p>
        </p:txBody>
      </p:sp>
      <p:sp>
        <p:nvSpPr>
          <p:cNvPr id="3118083" name="Rectangle 3"/>
          <p:cNvSpPr>
            <a:spLocks noChangeArrowheads="1"/>
          </p:cNvSpPr>
          <p:nvPr/>
        </p:nvSpPr>
        <p:spPr bwMode="auto">
          <a:xfrm>
            <a:off x="171450" y="3567113"/>
            <a:ext cx="4076700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l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70000"/>
              </a:lnSpc>
              <a:spcBef>
                <a:spcPct val="50000"/>
              </a:spcBef>
              <a:buFontTx/>
              <a:buNone/>
            </a:pPr>
            <a:r>
              <a:rPr lang="en-US" altLang="en-US" sz="1800"/>
              <a:t>147 MW peak /122 MW base load output</a:t>
            </a:r>
          </a:p>
          <a:p>
            <a:pPr>
              <a:lnSpc>
                <a:spcPct val="70000"/>
              </a:lnSpc>
              <a:spcBef>
                <a:spcPct val="50000"/>
              </a:spcBef>
              <a:buFontTx/>
              <a:buNone/>
            </a:pPr>
            <a:r>
              <a:rPr lang="en-US" altLang="en-US" sz="1800"/>
              <a:t>September 9, 2003 - License Received</a:t>
            </a:r>
          </a:p>
          <a:p>
            <a:pPr>
              <a:lnSpc>
                <a:spcPct val="70000"/>
              </a:lnSpc>
              <a:spcBef>
                <a:spcPct val="50000"/>
              </a:spcBef>
              <a:buFontTx/>
              <a:buNone/>
            </a:pPr>
            <a:r>
              <a:rPr lang="en-US" altLang="en-US" sz="1800"/>
              <a:t>March 24, 2005 - Commercial Operation</a:t>
            </a:r>
          </a:p>
          <a:p>
            <a:pPr>
              <a:lnSpc>
                <a:spcPct val="70000"/>
              </a:lnSpc>
              <a:spcBef>
                <a:spcPct val="50000"/>
              </a:spcBef>
              <a:buFontTx/>
              <a:buNone/>
            </a:pPr>
            <a:r>
              <a:rPr lang="en-US" altLang="en-US" sz="1800"/>
              <a:t>Total cost of construction - $175 M</a:t>
            </a:r>
          </a:p>
          <a:p>
            <a:pPr lvl="1">
              <a:lnSpc>
                <a:spcPct val="70000"/>
              </a:lnSpc>
              <a:spcBef>
                <a:spcPct val="50000"/>
              </a:spcBef>
              <a:buFontTx/>
              <a:buNone/>
            </a:pPr>
            <a:r>
              <a:rPr lang="en-US" altLang="en-US" sz="1600"/>
              <a:t>$150 M Revenue Bonds</a:t>
            </a:r>
          </a:p>
          <a:p>
            <a:pPr>
              <a:lnSpc>
                <a:spcPct val="70000"/>
              </a:lnSpc>
              <a:spcBef>
                <a:spcPct val="50000"/>
              </a:spcBef>
              <a:buFontTx/>
              <a:buNone/>
            </a:pPr>
            <a:endParaRPr lang="en-US" altLang="en-US" sz="2000"/>
          </a:p>
        </p:txBody>
      </p:sp>
      <p:pic>
        <p:nvPicPr>
          <p:cNvPr id="3118084" name="Picture 4" descr="DVR Sparkl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4"/>
          <a:stretch>
            <a:fillRect/>
          </a:stretch>
        </p:blipFill>
        <p:spPr bwMode="auto">
          <a:xfrm>
            <a:off x="4086225" y="1408113"/>
            <a:ext cx="4589463" cy="4230687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18086" name="Rectangle 6"/>
          <p:cNvSpPr>
            <a:spLocks noChangeArrowheads="1"/>
          </p:cNvSpPr>
          <p:nvPr/>
        </p:nvSpPr>
        <p:spPr bwMode="auto">
          <a:xfrm>
            <a:off x="0" y="1460500"/>
            <a:ext cx="3810000" cy="206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l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lvl="1"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en-US" altLang="en-US" b="0"/>
              <a:t>Local reliability </a:t>
            </a:r>
          </a:p>
          <a:p>
            <a:pPr lvl="1"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en-US" altLang="en-US" b="0"/>
              <a:t>Voltage support</a:t>
            </a:r>
          </a:p>
          <a:p>
            <a:pPr lvl="1"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en-US" altLang="en-US" b="0"/>
              <a:t>Control over electric and fuel resources</a:t>
            </a:r>
          </a:p>
          <a:p>
            <a:pPr lvl="1"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en-US" altLang="en-US" b="0"/>
              <a:t>Reduces transmission charges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50570"/>
            <a:ext cx="7886700" cy="963336"/>
          </a:xfrm>
        </p:spPr>
        <p:txBody>
          <a:bodyPr/>
          <a:lstStyle/>
          <a:p>
            <a:r>
              <a:rPr lang="en-US" dirty="0" smtClean="0"/>
              <a:t>DVR power plant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1113906"/>
            <a:ext cx="7886700" cy="5602778"/>
          </a:xfrm>
        </p:spPr>
        <p:txBody>
          <a:bodyPr/>
          <a:lstStyle/>
          <a:p>
            <a:r>
              <a:rPr lang="en-US" sz="2000" dirty="0" smtClean="0"/>
              <a:t>Operated by SVP</a:t>
            </a:r>
          </a:p>
          <a:p>
            <a:endParaRPr lang="en-US" sz="2000" dirty="0" smtClean="0"/>
          </a:p>
          <a:p>
            <a:r>
              <a:rPr lang="en-US" sz="2000" dirty="0" smtClean="0"/>
              <a:t>Gas is typically procured at the PG&amp;E City Gate under annual, monthly, and daily contracts.</a:t>
            </a:r>
          </a:p>
          <a:p>
            <a:endParaRPr lang="en-US" sz="2000" dirty="0" smtClean="0"/>
          </a:p>
          <a:p>
            <a:r>
              <a:rPr lang="en-US" sz="2000" dirty="0" smtClean="0"/>
              <a:t>Third Party Agreement provides daily/monthly gas balancing.</a:t>
            </a:r>
          </a:p>
          <a:p>
            <a:endParaRPr lang="en-US" sz="2000" dirty="0" smtClean="0"/>
          </a:p>
          <a:p>
            <a:r>
              <a:rPr lang="en-US" sz="2000" dirty="0" smtClean="0"/>
              <a:t>Plant Operates based on daily economics of the generator’s specific nodal LMP and its marginal cost to generate based on the daily PG&amp;E </a:t>
            </a:r>
            <a:r>
              <a:rPr lang="en-US" sz="2000" dirty="0" err="1" smtClean="0"/>
              <a:t>Citygate</a:t>
            </a:r>
            <a:r>
              <a:rPr lang="en-US" sz="2000" dirty="0" smtClean="0"/>
              <a:t> price plus O&amp;M plus gas transport costs.</a:t>
            </a:r>
          </a:p>
          <a:p>
            <a:endParaRPr lang="en-US" sz="2000" dirty="0" smtClean="0"/>
          </a:p>
          <a:p>
            <a:r>
              <a:rPr lang="en-US" sz="2000" dirty="0" smtClean="0"/>
              <a:t>During average to wet hydro conditions in California DVR typically operates as a </a:t>
            </a:r>
            <a:r>
              <a:rPr lang="en-US" sz="2000" dirty="0" err="1" smtClean="0"/>
              <a:t>peaker</a:t>
            </a:r>
            <a:r>
              <a:rPr lang="en-US" sz="2000" dirty="0" smtClean="0"/>
              <a:t>, and during dry hydro conditions will typically run as a base loaded unit.</a:t>
            </a:r>
          </a:p>
          <a:p>
            <a:endParaRPr lang="en-US" sz="2000" dirty="0" smtClean="0"/>
          </a:p>
          <a:p>
            <a:r>
              <a:rPr lang="en-US" sz="2000" dirty="0"/>
              <a:t>	</a:t>
            </a:r>
            <a:r>
              <a:rPr lang="en-US" sz="2000" dirty="0" smtClean="0"/>
              <a:t>Also provides load following services for the MSS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415792147"/>
      </p:ext>
    </p:extLst>
  </p:cSld>
  <p:clrMapOvr>
    <a:masterClrMapping/>
  </p:clrMapOvr>
  <p:transition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0"/>
            <a:ext cx="7886700" cy="947651"/>
          </a:xfrm>
        </p:spPr>
        <p:txBody>
          <a:bodyPr/>
          <a:lstStyle/>
          <a:p>
            <a:r>
              <a:rPr lang="en-US" dirty="0" smtClean="0"/>
              <a:t>DVR continued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947652"/>
            <a:ext cx="7886700" cy="5636028"/>
          </a:xfrm>
        </p:spPr>
        <p:txBody>
          <a:bodyPr/>
          <a:lstStyle/>
          <a:p>
            <a:r>
              <a:rPr lang="en-US" sz="2200" dirty="0" smtClean="0"/>
              <a:t>Gas demand is currently easy to forecast since the project is self-scheduled vs. bid into the CAISO market.</a:t>
            </a:r>
          </a:p>
          <a:p>
            <a:endParaRPr lang="en-US" sz="2200" dirty="0" smtClean="0"/>
          </a:p>
          <a:p>
            <a:r>
              <a:rPr lang="en-US" sz="2200" dirty="0" smtClean="0"/>
              <a:t>Load Following for the MSS provides some error in forecasted demand.</a:t>
            </a:r>
          </a:p>
          <a:p>
            <a:endParaRPr lang="en-US" sz="2200" dirty="0" smtClean="0"/>
          </a:p>
          <a:p>
            <a:r>
              <a:rPr lang="en-US" sz="2200" dirty="0" smtClean="0"/>
              <a:t>Gas burn about 23,000 MMBTUs/day when in base load mode.</a:t>
            </a:r>
          </a:p>
          <a:p>
            <a:endParaRPr lang="en-US" sz="2200" dirty="0" smtClean="0"/>
          </a:p>
          <a:p>
            <a:r>
              <a:rPr lang="en-US" sz="2200" dirty="0" smtClean="0"/>
              <a:t>PG&amp;E 2015 gas rate case may cause a drastic shift in DVR’s current operation. The proposed rate for BB connected and LT connected generation is nearly 90 cents/MMBTU of difference equating to $6 - $8 of difference in the marginal cost to generate power for equivalent heat-rate units depending on how they are connected to the gas system.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18969415"/>
      </p:ext>
    </p:extLst>
  </p:cSld>
  <p:clrMapOvr>
    <a:masterClrMapping/>
  </p:clrMapOvr>
  <p:transition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"/>
            <a:ext cx="7886700" cy="785446"/>
          </a:xfrm>
        </p:spPr>
        <p:txBody>
          <a:bodyPr/>
          <a:lstStyle/>
          <a:p>
            <a:r>
              <a:rPr lang="en-US" sz="4000" dirty="0" smtClean="0"/>
              <a:t>Gas Balancing Agreement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926123"/>
            <a:ext cx="7886700" cy="5163527"/>
          </a:xfrm>
        </p:spPr>
        <p:txBody>
          <a:bodyPr/>
          <a:lstStyle/>
          <a:p>
            <a:r>
              <a:rPr lang="en-US" dirty="0" smtClean="0"/>
              <a:t>SVP has entered into a Gas Balancing Agreement for a variety of reasons.</a:t>
            </a:r>
          </a:p>
          <a:p>
            <a:pPr marL="457200" indent="-457200">
              <a:buAutoNum type="arabicPeriod"/>
            </a:pPr>
            <a:r>
              <a:rPr lang="en-US" dirty="0" smtClean="0"/>
              <a:t>Frequent OFO’s would make it nearly impossible for SVP’s “existing staff” to stay within the daily balancing requirements.</a:t>
            </a:r>
          </a:p>
          <a:p>
            <a:pPr marL="457200" indent="-457200">
              <a:buAutoNum type="arabicPeriod"/>
            </a:pPr>
            <a:r>
              <a:rPr lang="en-US" dirty="0" smtClean="0"/>
              <a:t>Being part of a larger pool allows SVP to have some flexibility in our power production.</a:t>
            </a:r>
          </a:p>
          <a:p>
            <a:pPr marL="457200" indent="-457200">
              <a:buAutoNum type="arabicPeriod"/>
            </a:pPr>
            <a:r>
              <a:rPr lang="en-US" dirty="0" smtClean="0"/>
              <a:t>Requires SVP to provide balancing agent with Month ahead forecasts, and daily forecasts of our expected daily burns.</a:t>
            </a:r>
          </a:p>
          <a:p>
            <a:pPr marL="457200" indent="-457200">
              <a:buAutoNum type="arabicPeriod"/>
            </a:pPr>
            <a:r>
              <a:rPr lang="en-US" dirty="0" smtClean="0"/>
              <a:t>Requires notification to Balancing Agent of any significant deviations to our forecast, (forced outages or significant forecast errors caused by load following)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0046909"/>
      </p:ext>
    </p:extLst>
  </p:cSld>
  <p:clrMapOvr>
    <a:masterClrMapping/>
  </p:clrMapOvr>
  <p:transition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0"/>
            <a:ext cx="7886700" cy="950335"/>
          </a:xfrm>
        </p:spPr>
        <p:txBody>
          <a:bodyPr/>
          <a:lstStyle/>
          <a:p>
            <a:r>
              <a:rPr lang="en-US" sz="4400" dirty="0"/>
              <a:t>Gas Balancing Agreement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950335"/>
            <a:ext cx="7886700" cy="5001578"/>
          </a:xfrm>
        </p:spPr>
        <p:txBody>
          <a:bodyPr/>
          <a:lstStyle/>
          <a:p>
            <a:r>
              <a:rPr lang="en-US" dirty="0" smtClean="0"/>
              <a:t>Allows SVP to have Third Party gas delivered directly to Balancing Agent.</a:t>
            </a:r>
          </a:p>
          <a:p>
            <a:endParaRPr lang="en-US" dirty="0" smtClean="0"/>
          </a:p>
          <a:p>
            <a:r>
              <a:rPr lang="en-US" dirty="0" smtClean="0"/>
              <a:t>Differences between Third Party deliveries and forecasted daily burn are cashed out at the midpoint of the </a:t>
            </a:r>
            <a:r>
              <a:rPr lang="en-US" dirty="0" err="1" smtClean="0"/>
              <a:t>Citygate</a:t>
            </a:r>
            <a:r>
              <a:rPr lang="en-US" dirty="0" smtClean="0"/>
              <a:t> Index. </a:t>
            </a:r>
          </a:p>
          <a:p>
            <a:endParaRPr lang="en-US" dirty="0" smtClean="0"/>
          </a:p>
          <a:p>
            <a:r>
              <a:rPr lang="en-US" dirty="0" smtClean="0"/>
              <a:t>Significant differences between forecasted gas burn and actual gas burn identified after 0700 on the gas scheduling day almost always work against a generator and cause a loss in revenue.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201024"/>
      </p:ext>
    </p:extLst>
  </p:cSld>
  <p:clrMapOvr>
    <a:masterClrMapping/>
  </p:clrMapOvr>
  <p:transition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0"/>
            <a:ext cx="7886700" cy="651077"/>
          </a:xfrm>
        </p:spPr>
        <p:txBody>
          <a:bodyPr/>
          <a:lstStyle/>
          <a:p>
            <a:r>
              <a:rPr lang="en-US" sz="3200" dirty="0" smtClean="0"/>
              <a:t>Gas scheduling vs. Electric Scheduling</a:t>
            </a:r>
            <a:endParaRPr lang="en-US" sz="3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7898" y="651077"/>
            <a:ext cx="7662690" cy="6082232"/>
          </a:xfrm>
        </p:spPr>
        <p:txBody>
          <a:bodyPr/>
          <a:lstStyle/>
          <a:p>
            <a:r>
              <a:rPr lang="en-US" dirty="0" smtClean="0"/>
              <a:t>Gas scheduling, Energy scheduling, and CAISO markets are not aligned.</a:t>
            </a:r>
          </a:p>
          <a:p>
            <a:endParaRPr lang="en-US" dirty="0" smtClean="0"/>
          </a:p>
          <a:p>
            <a:r>
              <a:rPr lang="en-US" dirty="0" smtClean="0"/>
              <a:t>Purchasing gas does not use the same calendar or observe the same holidays. Veterans day was observed by the WECC prescheduling calendar but not by gas.</a:t>
            </a:r>
          </a:p>
          <a:p>
            <a:endParaRPr lang="en-US" dirty="0" smtClean="0"/>
          </a:p>
          <a:p>
            <a:r>
              <a:rPr lang="en-US" dirty="0" smtClean="0"/>
              <a:t>CAISO markets observe neither calendar and run 365 days per year.</a:t>
            </a:r>
          </a:p>
          <a:p>
            <a:endParaRPr lang="en-US" dirty="0" smtClean="0"/>
          </a:p>
          <a:p>
            <a:r>
              <a:rPr lang="en-US" dirty="0" smtClean="0"/>
              <a:t>On weekends since gas trades as a Saturday – Monday block this usually results in purchasing a three day block of gas and once generation awards are known, gas on Saturday and Sunday is typically sold back to the balancing agent at a slight loss.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9085135"/>
      </p:ext>
    </p:extLst>
  </p:cSld>
  <p:clrMapOvr>
    <a:masterClrMapping/>
  </p:clrMapOvr>
  <p:transition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0"/>
            <a:ext cx="7886700" cy="1016837"/>
          </a:xfrm>
        </p:spPr>
        <p:txBody>
          <a:bodyPr/>
          <a:lstStyle/>
          <a:p>
            <a:r>
              <a:rPr lang="en-US" dirty="0" smtClean="0"/>
              <a:t>Gas Procurement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1016837"/>
            <a:ext cx="7886700" cy="5068079"/>
          </a:xfrm>
        </p:spPr>
        <p:txBody>
          <a:bodyPr/>
          <a:lstStyle/>
          <a:p>
            <a:r>
              <a:rPr lang="en-US" sz="2000" dirty="0" smtClean="0"/>
              <a:t>Procured </a:t>
            </a:r>
            <a:r>
              <a:rPr lang="en-US" sz="2000" dirty="0"/>
              <a:t>under long term agreements with PG&amp;E </a:t>
            </a:r>
            <a:r>
              <a:rPr lang="en-US" sz="2000" dirty="0" err="1"/>
              <a:t>Citygate</a:t>
            </a:r>
            <a:r>
              <a:rPr lang="en-US" sz="2000" dirty="0"/>
              <a:t> as the Delivery Point</a:t>
            </a:r>
            <a:r>
              <a:rPr lang="en-US" sz="2000" dirty="0" smtClean="0"/>
              <a:t>.</a:t>
            </a:r>
          </a:p>
          <a:p>
            <a:endParaRPr lang="en-US" sz="2000" dirty="0"/>
          </a:p>
          <a:p>
            <a:r>
              <a:rPr lang="en-US" sz="2000" dirty="0"/>
              <a:t>P</a:t>
            </a:r>
            <a:r>
              <a:rPr lang="en-US" sz="2000" dirty="0" smtClean="0"/>
              <a:t>rocured </a:t>
            </a:r>
            <a:r>
              <a:rPr lang="en-US" sz="2000" dirty="0"/>
              <a:t>as “Firm” under a NAESB standard </a:t>
            </a:r>
            <a:r>
              <a:rPr lang="en-US" sz="2000" dirty="0" smtClean="0"/>
              <a:t>agreement.</a:t>
            </a:r>
          </a:p>
          <a:p>
            <a:endParaRPr lang="en-US" sz="2000" dirty="0"/>
          </a:p>
          <a:p>
            <a:r>
              <a:rPr lang="en-US" sz="2000" dirty="0" smtClean="0"/>
              <a:t>Under NAESB diversion of procured gas is not considered Force Majeure unless there is interruption and/or curtailment of Firm transport.</a:t>
            </a:r>
          </a:p>
          <a:p>
            <a:endParaRPr lang="en-US" sz="2000" dirty="0" smtClean="0"/>
          </a:p>
          <a:p>
            <a:r>
              <a:rPr lang="en-US" sz="2000" dirty="0" smtClean="0"/>
              <a:t>Gas delivery performance, in the event of curtailments, must be prorated amongst other Firm customers, and only after all non-firm or interruptible customers have been curtailed.</a:t>
            </a:r>
          </a:p>
          <a:p>
            <a:endParaRPr lang="en-US" sz="2000" dirty="0" smtClean="0"/>
          </a:p>
          <a:p>
            <a:r>
              <a:rPr lang="en-US" sz="2000" dirty="0" smtClean="0"/>
              <a:t>Currently about 32,500 MMBTU/day under physical contract, (mix of fixed and index contracts).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753693971"/>
      </p:ext>
    </p:extLst>
  </p:cSld>
  <p:clrMapOvr>
    <a:masterClrMapping/>
  </p:clrMapOvr>
  <p:transition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33400"/>
            <a:ext cx="7772400" cy="1029393"/>
          </a:xfrm>
        </p:spPr>
        <p:txBody>
          <a:bodyPr/>
          <a:lstStyle/>
          <a:p>
            <a:r>
              <a:rPr lang="en-US" sz="3200" dirty="0" smtClean="0"/>
              <a:t>September 2010 vs. September 2014 Actual Daily </a:t>
            </a:r>
            <a:r>
              <a:rPr lang="en-US" sz="3200" dirty="0"/>
              <a:t>G</a:t>
            </a:r>
            <a:r>
              <a:rPr lang="en-US" sz="3200" dirty="0" smtClean="0"/>
              <a:t>as </a:t>
            </a:r>
            <a:r>
              <a:rPr lang="en-US" sz="3200" dirty="0"/>
              <a:t>B</a:t>
            </a:r>
            <a:r>
              <a:rPr lang="en-US" sz="3200" dirty="0" smtClean="0"/>
              <a:t>urn</a:t>
            </a:r>
            <a:endParaRPr lang="en-US" sz="3200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7454490"/>
              </p:ext>
            </p:extLst>
          </p:nvPr>
        </p:nvGraphicFramePr>
        <p:xfrm>
          <a:off x="649288" y="1993900"/>
          <a:ext cx="77724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51470803"/>
      </p:ext>
    </p:extLst>
  </p:cSld>
  <p:clrMapOvr>
    <a:masterClrMapping/>
  </p:clrMapOvr>
  <p:transition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0"/>
            <a:ext cx="7886700" cy="881149"/>
          </a:xfrm>
        </p:spPr>
        <p:txBody>
          <a:bodyPr/>
          <a:lstStyle/>
          <a:p>
            <a:r>
              <a:rPr lang="en-US" sz="4000" dirty="0" smtClean="0"/>
              <a:t>Gas Procurement Concerns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1030778"/>
            <a:ext cx="8270730" cy="5237017"/>
          </a:xfrm>
        </p:spPr>
        <p:txBody>
          <a:bodyPr/>
          <a:lstStyle/>
          <a:p>
            <a:r>
              <a:rPr lang="en-US" sz="2000" dirty="0" smtClean="0"/>
              <a:t>Gas burn forecasts are generally due to balancing agent by 7:00 am on the day before flow day of natural gas. (at least 6 hours prior to knowing what your CAISO DA awards are)</a:t>
            </a:r>
          </a:p>
          <a:p>
            <a:endParaRPr lang="en-US" sz="2000" dirty="0" smtClean="0"/>
          </a:p>
          <a:p>
            <a:r>
              <a:rPr lang="en-US" sz="2000" dirty="0" smtClean="0"/>
              <a:t>Gas trades on ICE Monday – Friday and CAISO Energy Market runs 7 days a week. In the 2010 scenario this made it difficult to forecast weekend gas burns. Around some holidays a generator is typically scheduling gas supply 3 to 4 days prior ahead of knowing their CAISO energy awards.</a:t>
            </a:r>
          </a:p>
          <a:p>
            <a:endParaRPr lang="en-US" sz="2000" dirty="0" smtClean="0"/>
          </a:p>
          <a:p>
            <a:r>
              <a:rPr lang="en-US" sz="2000" dirty="0" smtClean="0"/>
              <a:t>Generally this isn’t a concern unless there is an OFO, or if your generation is operating in a peaking mode where generation profile can vary greatly.</a:t>
            </a:r>
          </a:p>
          <a:p>
            <a:endParaRPr lang="en-US" sz="2000" dirty="0" smtClean="0"/>
          </a:p>
          <a:p>
            <a:r>
              <a:rPr lang="en-US" sz="2000" dirty="0" smtClean="0"/>
              <a:t>When an OFO is issued gas prices used to create a bid into the CAISO market may not be close to what a generator ultimately pays for gas if the market award is substantially different from what was expected.</a:t>
            </a:r>
          </a:p>
        </p:txBody>
      </p:sp>
    </p:spTree>
    <p:extLst>
      <p:ext uri="{BB962C8B-B14F-4D97-AF65-F5344CB8AC3E}">
        <p14:creationId xmlns:p14="http://schemas.microsoft.com/office/powerpoint/2010/main" val="1328514940"/>
      </p:ext>
    </p:extLst>
  </p:cSld>
  <p:clrMapOvr>
    <a:masterClrMapping/>
  </p:clrMapOvr>
  <p:transition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0"/>
            <a:ext cx="7886700" cy="1099964"/>
          </a:xfrm>
        </p:spPr>
        <p:txBody>
          <a:bodyPr/>
          <a:lstStyle/>
          <a:p>
            <a:r>
              <a:rPr lang="en-US" dirty="0" smtClean="0"/>
              <a:t>Potential Solutions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1117427"/>
            <a:ext cx="7886700" cy="4984115"/>
          </a:xfrm>
        </p:spPr>
        <p:txBody>
          <a:bodyPr/>
          <a:lstStyle/>
          <a:p>
            <a:r>
              <a:rPr lang="en-US" dirty="0" smtClean="0"/>
              <a:t>Improve alignment between Energy and Gas scheduling calendars. (observe the same holidays, potentially scheduling gas and energy 7 days a week with no observed holidays)</a:t>
            </a:r>
          </a:p>
          <a:p>
            <a:endParaRPr lang="en-US" dirty="0" smtClean="0"/>
          </a:p>
          <a:p>
            <a:r>
              <a:rPr lang="en-US" dirty="0" smtClean="0"/>
              <a:t>Owning storage rights – Expensive and mostly needed by units that operate as </a:t>
            </a:r>
            <a:r>
              <a:rPr lang="en-US" dirty="0" err="1" smtClean="0"/>
              <a:t>peakers</a:t>
            </a:r>
            <a:r>
              <a:rPr lang="en-US" dirty="0" smtClean="0"/>
              <a:t> with little or no opportunity to recover the cost.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2080860"/>
      </p:ext>
    </p:extLst>
  </p:cSld>
  <p:clrMapOvr>
    <a:masterClrMapping/>
  </p:clrMapOvr>
  <p:transition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30320"/>
            <a:ext cx="7886700" cy="767455"/>
          </a:xfrm>
        </p:spPr>
        <p:txBody>
          <a:bodyPr/>
          <a:lstStyle/>
          <a:p>
            <a:r>
              <a:rPr lang="en-US" sz="4000" dirty="0" smtClean="0"/>
              <a:t>Reliability Concerns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897775"/>
            <a:ext cx="8104476" cy="5303520"/>
          </a:xfrm>
        </p:spPr>
        <p:txBody>
          <a:bodyPr/>
          <a:lstStyle/>
          <a:p>
            <a:r>
              <a:rPr lang="en-US" sz="2000" dirty="0" smtClean="0"/>
              <a:t>Non Core Electric Generation gas can be diverted to Core Customers.</a:t>
            </a:r>
          </a:p>
          <a:p>
            <a:pPr lvl="1"/>
            <a:r>
              <a:rPr lang="en-US" sz="1600" dirty="0" smtClean="0"/>
              <a:t>Possible outcomes – Gas intended to supply a 7000 heat-rate combined cycle plant is diverted. CAISO calls on 15000 heat-rate simple cycle units providing non-spinning reserves potentially making the problem worse.</a:t>
            </a:r>
          </a:p>
          <a:p>
            <a:endParaRPr lang="en-US" sz="2000" dirty="0" smtClean="0"/>
          </a:p>
          <a:p>
            <a:r>
              <a:rPr lang="en-US" sz="2000" dirty="0" smtClean="0"/>
              <a:t>PG&amp;E’s Diversion procedure calls for pro-rata diversions vs. looking at generator heat-rates, locations, electric transmission concerns, or coordination with the CAISO and other CA Balancing Authorities.</a:t>
            </a:r>
          </a:p>
          <a:p>
            <a:endParaRPr lang="en-US" sz="2000" dirty="0" smtClean="0"/>
          </a:p>
          <a:p>
            <a:r>
              <a:rPr lang="en-US" sz="2000" dirty="0" smtClean="0"/>
              <a:t>Credit received for diverted gas and OFO/EFO charges are not aligned with potential energy prices in the CAISO. A 7000 heat rate generator may only be charged $100 plus the daily </a:t>
            </a:r>
            <a:r>
              <a:rPr lang="en-US" sz="2000" dirty="0" err="1"/>
              <a:t>C</a:t>
            </a:r>
            <a:r>
              <a:rPr lang="en-US" sz="2000" dirty="0" err="1" smtClean="0"/>
              <a:t>itygate</a:t>
            </a:r>
            <a:r>
              <a:rPr lang="en-US" sz="2000" dirty="0" smtClean="0"/>
              <a:t> index as a noncompliance charge, but may face much higher costs if they fail to generate in accordance with their DA awards.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121171550"/>
      </p:ext>
    </p:extLst>
  </p:cSld>
  <p:clrMapOvr>
    <a:masterClrMapping/>
  </p:clrMapOvr>
  <p:transition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0"/>
            <a:ext cx="7886700" cy="1066713"/>
          </a:xfrm>
        </p:spPr>
        <p:txBody>
          <a:bodyPr/>
          <a:lstStyle/>
          <a:p>
            <a:r>
              <a:rPr lang="en-US" dirty="0" smtClean="0"/>
              <a:t>Reliability Continued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1066713"/>
            <a:ext cx="7886700" cy="4868574"/>
          </a:xfrm>
        </p:spPr>
        <p:txBody>
          <a:bodyPr/>
          <a:lstStyle/>
          <a:p>
            <a:r>
              <a:rPr lang="en-US" dirty="0"/>
              <a:t>Units claimed for Resource Adequacy have a must offer obligation and are required to bid into the CAISO market, but still face diversion, and may not have gas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smtClean="0"/>
              <a:t>Gas fired units offering Operating Reserves (Non-Spin) have no obligation to have physical gas under contract available should they need to run during a time frame when the gas system is stressed.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3867363"/>
      </p:ext>
    </p:extLst>
  </p:cSld>
  <p:clrMapOvr>
    <a:masterClrMapping/>
  </p:clrMapOvr>
  <p:transition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0130" name="Rectangle 2"/>
          <p:cNvSpPr>
            <a:spLocks noChangeArrowheads="1"/>
          </p:cNvSpPr>
          <p:nvPr/>
        </p:nvSpPr>
        <p:spPr bwMode="auto">
          <a:xfrm>
            <a:off x="533400" y="685800"/>
            <a:ext cx="8294688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b"/>
          <a:lstStyle>
            <a:lvl1pPr>
              <a:spcBef>
                <a:spcPct val="0"/>
              </a:spcBef>
              <a:defRPr sz="3600">
                <a:solidFill>
                  <a:schemeClr val="accent2"/>
                </a:solidFill>
                <a:latin typeface="Arial" panose="020B0604020202020204" pitchFamily="34" charset="0"/>
              </a:defRPr>
            </a:lvl1pPr>
            <a:lvl2pPr>
              <a:spcBef>
                <a:spcPct val="0"/>
              </a:spcBef>
              <a:defRPr sz="3600">
                <a:solidFill>
                  <a:schemeClr val="accent2"/>
                </a:solidFill>
                <a:latin typeface="Arial" panose="020B0604020202020204" pitchFamily="34" charset="0"/>
              </a:defRPr>
            </a:lvl2pPr>
            <a:lvl3pPr>
              <a:spcBef>
                <a:spcPct val="0"/>
              </a:spcBef>
              <a:defRPr sz="3600">
                <a:solidFill>
                  <a:schemeClr val="accent2"/>
                </a:solidFill>
                <a:latin typeface="Arial" panose="020B0604020202020204" pitchFamily="34" charset="0"/>
              </a:defRPr>
            </a:lvl3pPr>
            <a:lvl4pPr>
              <a:spcBef>
                <a:spcPct val="0"/>
              </a:spcBef>
              <a:defRPr sz="3600">
                <a:solidFill>
                  <a:schemeClr val="accent2"/>
                </a:solidFill>
                <a:latin typeface="Arial" panose="020B0604020202020204" pitchFamily="34" charset="0"/>
              </a:defRPr>
            </a:lvl4pPr>
            <a:lvl5pPr>
              <a:spcBef>
                <a:spcPct val="0"/>
              </a:spcBef>
              <a:defRPr sz="3600">
                <a:solidFill>
                  <a:schemeClr val="accent2"/>
                </a:solidFill>
                <a:latin typeface="Arial" panose="020B0604020202020204" pitchFamily="34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2"/>
                </a:solidFill>
                <a:latin typeface="Arial" panose="020B0604020202020204" pitchFamily="34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2"/>
                </a:solidFill>
                <a:latin typeface="Arial" panose="020B0604020202020204" pitchFamily="34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2"/>
                </a:solidFill>
                <a:latin typeface="Arial" panose="020B0604020202020204" pitchFamily="34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2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800" dirty="0" smtClean="0"/>
              <a:t>Thank You</a:t>
            </a:r>
            <a:endParaRPr lang="en-US" altLang="en-US" sz="2800" dirty="0"/>
          </a:p>
        </p:txBody>
      </p:sp>
      <p:sp>
        <p:nvSpPr>
          <p:cNvPr id="3120131" name="Rectangle 3"/>
          <p:cNvSpPr>
            <a:spLocks noChangeArrowheads="1"/>
          </p:cNvSpPr>
          <p:nvPr/>
        </p:nvSpPr>
        <p:spPr bwMode="auto">
          <a:xfrm>
            <a:off x="381000" y="1752600"/>
            <a:ext cx="152400" cy="206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l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lvl="1">
              <a:lnSpc>
                <a:spcPct val="80000"/>
              </a:lnSpc>
              <a:spcBef>
                <a:spcPct val="50000"/>
              </a:spcBef>
            </a:pPr>
            <a:endParaRPr lang="en-US" altLang="en-US" b="0" dirty="0"/>
          </a:p>
        </p:txBody>
      </p:sp>
      <p:pic>
        <p:nvPicPr>
          <p:cNvPr id="31201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5"/>
          <a:stretch>
            <a:fillRect/>
          </a:stretch>
        </p:blipFill>
        <p:spPr bwMode="auto">
          <a:xfrm>
            <a:off x="1296785" y="1600200"/>
            <a:ext cx="6866313" cy="440158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20133" name="Rectangle 5"/>
          <p:cNvSpPr>
            <a:spLocks noChangeArrowheads="1"/>
          </p:cNvSpPr>
          <p:nvPr/>
        </p:nvSpPr>
        <p:spPr bwMode="auto">
          <a:xfrm>
            <a:off x="1754188" y="5549900"/>
            <a:ext cx="5372100" cy="850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l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l">
              <a:spcBef>
                <a:spcPct val="20000"/>
              </a:spcBef>
              <a:buChar char="•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 sz="2000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9900"/>
      </a:accent1>
      <a:accent2>
        <a:srgbClr val="009900"/>
      </a:accent2>
      <a:accent3>
        <a:srgbClr val="FFFFFF"/>
      </a:accent3>
      <a:accent4>
        <a:srgbClr val="000000"/>
      </a:accent4>
      <a:accent5>
        <a:srgbClr val="AACAAA"/>
      </a:accent5>
      <a:accent6>
        <a:srgbClr val="008A00"/>
      </a:accent6>
      <a:hlink>
        <a:srgbClr val="0066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15-IEPR-04</Docket_x0020_Number>
    <TaxCatchAll xmlns="8eef3743-c7b3-4cbe-8837-b6e805be353c">
      <Value>8</Value>
      <Value>6</Value>
      <Value>73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2014-11-18 Workshop</TermName>
          <TermId xmlns="http://schemas.microsoft.com/office/infopath/2007/PartnerControls">9848dddf-a7be-4ac6-b100-14db5dfd286a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Z5JXHV6S7NA6-3-70926</_dlc_DocId>
    <_dlc_DocIdUrl xmlns="8eef3743-c7b3-4cbe-8837-b6e805be353c">
      <Url>http://efilingspinternal/_layouts/DocIdRedir.aspx?ID=Z5JXHV6S7NA6-3-70926</Url>
      <Description>Z5JXHV6S7NA6-3-70926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A5165AA-8CBE-43F5-9387-62B677FB3D8D}"/>
</file>

<file path=customXml/itemProps2.xml><?xml version="1.0" encoding="utf-8"?>
<ds:datastoreItem xmlns:ds="http://schemas.openxmlformats.org/officeDocument/2006/customXml" ds:itemID="{C63F51FB-F4F4-4FEA-8F45-E5C90CE210C6}"/>
</file>

<file path=customXml/itemProps3.xml><?xml version="1.0" encoding="utf-8"?>
<ds:datastoreItem xmlns:ds="http://schemas.openxmlformats.org/officeDocument/2006/customXml" ds:itemID="{CE1C34B9-AEB0-43F9-8083-E21B6BD53B71}"/>
</file>

<file path=customXml/itemProps4.xml><?xml version="1.0" encoding="utf-8"?>
<ds:datastoreItem xmlns:ds="http://schemas.openxmlformats.org/officeDocument/2006/customXml" ds:itemID="{26A9FF08-C931-45B3-8546-284EAC1FE3A3}"/>
</file>

<file path=docProps/app.xml><?xml version="1.0" encoding="utf-8"?>
<Properties xmlns="http://schemas.openxmlformats.org/officeDocument/2006/extended-properties" xmlns:vt="http://schemas.openxmlformats.org/officeDocument/2006/docPropsVTypes">
  <TotalTime>94832</TotalTime>
  <Words>1539</Words>
  <Application>Microsoft Office PowerPoint</Application>
  <PresentationFormat>On-screen Show (4:3)</PresentationFormat>
  <Paragraphs>140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Arial Black</vt:lpstr>
      <vt:lpstr>Times New Roman</vt:lpstr>
      <vt:lpstr>Wingdings</vt:lpstr>
      <vt:lpstr>Default Design</vt:lpstr>
      <vt:lpstr>PowerPoint Presentation</vt:lpstr>
      <vt:lpstr>Silicon Valley Power</vt:lpstr>
      <vt:lpstr>Supply Side</vt:lpstr>
      <vt:lpstr>Natural Gas Fired Generation</vt:lpstr>
      <vt:lpstr>Simple Cycle Operation</vt:lpstr>
      <vt:lpstr>CSC Cogen Operation</vt:lpstr>
      <vt:lpstr>Lodi Energy Center</vt:lpstr>
      <vt:lpstr>PowerPoint Presentation</vt:lpstr>
      <vt:lpstr>DVR power plant</vt:lpstr>
      <vt:lpstr>DVR continued</vt:lpstr>
      <vt:lpstr>Gas Balancing Agreement</vt:lpstr>
      <vt:lpstr>Gas Balancing Agreement</vt:lpstr>
      <vt:lpstr>Gas scheduling vs. Electric Scheduling</vt:lpstr>
      <vt:lpstr>Gas Procurement</vt:lpstr>
      <vt:lpstr>September 2010 vs. September 2014 Actual Daily Gas Burn</vt:lpstr>
      <vt:lpstr>Gas Procurement Concerns</vt:lpstr>
      <vt:lpstr>Potential Solutions</vt:lpstr>
      <vt:lpstr>Reliability Concerns</vt:lpstr>
      <vt:lpstr>Reliability Continued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NG Electricity Coordination and effects on NG system Silicon Valley Power Steve Hance</dc:title>
  <dc:creator>Electric Department</dc:creator>
  <cp:lastModifiedBy>Steve Hance</cp:lastModifiedBy>
  <cp:revision>1788</cp:revision>
  <cp:lastPrinted>2014-11-14T00:44:31Z</cp:lastPrinted>
  <dcterms:created xsi:type="dcterms:W3CDTF">1997-06-20T14:10:42Z</dcterms:created>
  <dcterms:modified xsi:type="dcterms:W3CDTF">2014-11-14T22:19:44Z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2993cb67-fb95-4d3e-837b-afb277dd509b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http://efilingspinternal/PendingDocuments/15-IEPR-04/20141119T105503_NG_Electricity_Coordination_and_effects_on_NG_system_Silicon_Va.pptx</vt:lpwstr>
  </property>
  <property fmtid="{D5CDD505-2E9C-101B-9397-08002B2CF9AE}" pid="6" name="Subject Areas">
    <vt:lpwstr>73;#IEPR 2014-11-18 Workshop|9848dddf-a7be-4ac6-b100-14db5dfd286a;#61;#IEPR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374100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