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xlsx" ContentType="application/vnd.openxmlformats-officedocument.spreadsheetml.sheet"/>
  <Default Extension="jpg" ContentType="image/jpeg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presentation.xml" ContentType="application/vnd.openxmlformats-officedocument.presentationml.presentation.main+xml"/>
  <Override PartName="/ppt/slides/slide7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1.xml" ContentType="application/vnd.openxmlformats-officedocument.presentationml.slideMaster+xml"/>
  <Override PartName="/ppt/notesSlides/notesSlide10.xml" ContentType="application/vnd.openxmlformats-officedocument.presentationml.notesSlide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5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3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diagrams/drawing1.xml" ContentType="application/vnd.ms-office.drawingml.diagramDrawing+xml"/>
  <Override PartName="/ppt/diagrams/colors1.xml" ContentType="application/vnd.openxmlformats-officedocument.drawingml.diagramColors+xml"/>
  <Override PartName="/ppt/diagrams/quickStyle1.xml" ContentType="application/vnd.openxmlformats-officedocument.drawingml.diagramStyle+xml"/>
  <Override PartName="/ppt/diagrams/layout1.xml" ContentType="application/vnd.openxmlformats-officedocument.drawingml.diagramLayout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charts/chart1.xml" ContentType="application/vnd.openxmlformats-officedocument.drawingml.chart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4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4" r:id="rId5"/>
    <p:sldMasterId id="2147483687" r:id="rId6"/>
  </p:sldMasterIdLst>
  <p:notesMasterIdLst>
    <p:notesMasterId r:id="rId17"/>
  </p:notesMasterIdLst>
  <p:handoutMasterIdLst>
    <p:handoutMasterId r:id="rId18"/>
  </p:handoutMasterIdLst>
  <p:sldIdLst>
    <p:sldId id="268" r:id="rId7"/>
    <p:sldId id="273" r:id="rId8"/>
    <p:sldId id="258" r:id="rId9"/>
    <p:sldId id="259" r:id="rId10"/>
    <p:sldId id="265" r:id="rId11"/>
    <p:sldId id="267" r:id="rId12"/>
    <p:sldId id="266" r:id="rId13"/>
    <p:sldId id="260" r:id="rId14"/>
    <p:sldId id="263" r:id="rId15"/>
    <p:sldId id="274" r:id="rId16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3150" autoAdjust="0"/>
  </p:normalViewPr>
  <p:slideViewPr>
    <p:cSldViewPr>
      <p:cViewPr>
        <p:scale>
          <a:sx n="90" d="100"/>
          <a:sy n="90" d="100"/>
        </p:scale>
        <p:origin x="-59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customXml" Target="../customXml/item4.xml"/><Relationship Id="rId10" Type="http://schemas.openxmlformats.org/officeDocument/2006/relationships/slide" Target="slides/slide4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6465949389914054E-2"/>
          <c:y val="2.0456371524987947E-3"/>
          <c:w val="0.32910572819618922"/>
          <c:h val="0.99795439632545935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MW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chemeClr val="tx2"/>
              </a:solidFill>
            </c:spPr>
          </c:dPt>
          <c:dPt>
            <c:idx val="2"/>
            <c:bubble3D val="0"/>
            <c:spPr>
              <a:solidFill>
                <a:schemeClr val="tx1"/>
              </a:solidFill>
            </c:spPr>
          </c:dPt>
          <c:cat>
            <c:strRef>
              <c:f>Sheet1!$A$2:$A$4</c:f>
              <c:strCache>
                <c:ptCount val="3"/>
                <c:pt idx="0">
                  <c:v>45 MW Environmental Justice 
(Projects &lt;1 MW each)</c:v>
                </c:pt>
                <c:pt idx="1">
                  <c:v>20 MW Davis</c:v>
                </c:pt>
                <c:pt idx="2">
                  <c:v>207 MW Unspecified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45</c:v>
                </c:pt>
                <c:pt idx="1">
                  <c:v>20</c:v>
                </c:pt>
                <c:pt idx="2">
                  <c:v>207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3829401935445092"/>
          <c:y val="0.12375369094488189"/>
          <c:w val="0.53154078259301552"/>
          <c:h val="0.8460593011811024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A855AE9-6582-4876-9E7F-8B24946F2BFE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A3D6EFE-0E38-43C6-8D40-BE4172031D0D}">
      <dgm:prSet phldrT="[Text]"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en-US" sz="2000" b="1" smtClean="0"/>
            <a:t>April </a:t>
          </a:r>
        </a:p>
        <a:p>
          <a:r>
            <a:rPr lang="en-US" sz="2000" b="1" smtClean="0"/>
            <a:t>2012</a:t>
          </a:r>
          <a:endParaRPr lang="en-US" sz="2000" b="1" dirty="0"/>
        </a:p>
      </dgm:t>
    </dgm:pt>
    <dgm:pt modelId="{4C245C7D-6B9C-473A-80DE-72E29D97354B}" type="parTrans" cxnId="{0616383A-BBFC-42F8-B0BE-C02E203EEDC3}">
      <dgm:prSet/>
      <dgm:spPr/>
      <dgm:t>
        <a:bodyPr/>
        <a:lstStyle/>
        <a:p>
          <a:endParaRPr lang="en-US"/>
        </a:p>
      </dgm:t>
    </dgm:pt>
    <dgm:pt modelId="{03D3D57F-DE23-4137-943B-8B9D51185B1D}" type="sibTrans" cxnId="{0616383A-BBFC-42F8-B0BE-C02E203EEDC3}">
      <dgm:prSet/>
      <dgm:spPr/>
      <dgm:t>
        <a:bodyPr/>
        <a:lstStyle/>
        <a:p>
          <a:endParaRPr lang="en-US"/>
        </a:p>
      </dgm:t>
    </dgm:pt>
    <dgm:pt modelId="{62DA9EF3-22B1-49E7-8EC4-350241E64A92}">
      <dgm:prSet phldrT="[Text]"/>
      <dgm:spPr>
        <a:noFill/>
      </dgm:spPr>
      <dgm:t>
        <a:bodyPr/>
        <a:lstStyle/>
        <a:p>
          <a:r>
            <a:rPr lang="en-US" b="0" dirty="0" smtClean="0">
              <a:solidFill>
                <a:schemeClr val="tx1">
                  <a:lumMod val="50000"/>
                </a:schemeClr>
              </a:solidFill>
            </a:rPr>
            <a:t>PG&amp;E files a Green Tariff application </a:t>
          </a:r>
          <a:endParaRPr lang="en-US" b="0" dirty="0">
            <a:solidFill>
              <a:schemeClr val="tx1">
                <a:lumMod val="50000"/>
              </a:schemeClr>
            </a:solidFill>
          </a:endParaRPr>
        </a:p>
      </dgm:t>
    </dgm:pt>
    <dgm:pt modelId="{7046444B-A191-45C4-95C2-15389BE6B911}" type="parTrans" cxnId="{9A19FB67-0E7D-45E1-8BAE-373E7641CFA4}">
      <dgm:prSet/>
      <dgm:spPr/>
      <dgm:t>
        <a:bodyPr/>
        <a:lstStyle/>
        <a:p>
          <a:endParaRPr lang="en-US"/>
        </a:p>
      </dgm:t>
    </dgm:pt>
    <dgm:pt modelId="{165A6610-4E4D-4430-A383-D58507220316}" type="sibTrans" cxnId="{9A19FB67-0E7D-45E1-8BAE-373E7641CFA4}">
      <dgm:prSet/>
      <dgm:spPr/>
      <dgm:t>
        <a:bodyPr/>
        <a:lstStyle/>
        <a:p>
          <a:endParaRPr lang="en-US"/>
        </a:p>
      </dgm:t>
    </dgm:pt>
    <dgm:pt modelId="{83010E6E-21CD-4793-81F8-496C75245C5A}">
      <dgm:prSet phldrT="[Text]"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en-US" sz="2000" b="1" dirty="0" smtClean="0"/>
            <a:t>September 2013</a:t>
          </a:r>
          <a:endParaRPr lang="en-US" sz="2000" b="1" dirty="0"/>
        </a:p>
      </dgm:t>
    </dgm:pt>
    <dgm:pt modelId="{FB1EEF85-89F0-4EDC-8A66-30FAE08845CC}" type="parTrans" cxnId="{D80192AB-084E-4242-8E06-EA72459B6985}">
      <dgm:prSet/>
      <dgm:spPr/>
      <dgm:t>
        <a:bodyPr/>
        <a:lstStyle/>
        <a:p>
          <a:endParaRPr lang="en-US"/>
        </a:p>
      </dgm:t>
    </dgm:pt>
    <dgm:pt modelId="{9EC7A65B-E124-4D00-9D4A-8B07FBC0322E}" type="sibTrans" cxnId="{D80192AB-084E-4242-8E06-EA72459B6985}">
      <dgm:prSet/>
      <dgm:spPr/>
      <dgm:t>
        <a:bodyPr/>
        <a:lstStyle/>
        <a:p>
          <a:endParaRPr lang="en-US"/>
        </a:p>
      </dgm:t>
    </dgm:pt>
    <dgm:pt modelId="{355D869D-C81D-4301-ABC6-4409C35C378D}">
      <dgm:prSet phldrT="[Text]"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en-US" sz="2000" b="1" dirty="0" smtClean="0"/>
            <a:t>December 2013</a:t>
          </a:r>
          <a:endParaRPr lang="en-US" sz="2000" b="1" dirty="0"/>
        </a:p>
      </dgm:t>
    </dgm:pt>
    <dgm:pt modelId="{DE71668B-6C72-41FE-A7CA-72356F398085}" type="parTrans" cxnId="{B112AEB3-BFA9-4DB8-8153-50CE87609E38}">
      <dgm:prSet/>
      <dgm:spPr/>
      <dgm:t>
        <a:bodyPr/>
        <a:lstStyle/>
        <a:p>
          <a:endParaRPr lang="en-US"/>
        </a:p>
      </dgm:t>
    </dgm:pt>
    <dgm:pt modelId="{C4C7397D-C9B8-4CF2-AA8E-E264DDC41E26}" type="sibTrans" cxnId="{B112AEB3-BFA9-4DB8-8153-50CE87609E38}">
      <dgm:prSet/>
      <dgm:spPr/>
      <dgm:t>
        <a:bodyPr/>
        <a:lstStyle/>
        <a:p>
          <a:endParaRPr lang="en-US"/>
        </a:p>
      </dgm:t>
    </dgm:pt>
    <dgm:pt modelId="{44D28F1D-2CF4-49C1-B650-C503D4021D72}">
      <dgm:prSet phldrT="[Text]"/>
      <dgm:spPr>
        <a:noFill/>
      </dgm:spPr>
      <dgm:t>
        <a:bodyPr/>
        <a:lstStyle/>
        <a:p>
          <a:r>
            <a:rPr lang="en-US" b="0" dirty="0" smtClean="0">
              <a:solidFill>
                <a:schemeClr val="tx1">
                  <a:lumMod val="50000"/>
                </a:schemeClr>
              </a:solidFill>
            </a:rPr>
            <a:t>PG&amp;E files testimony, showing conformance with SB 43 </a:t>
          </a:r>
          <a:endParaRPr lang="en-US" b="0" dirty="0">
            <a:solidFill>
              <a:schemeClr val="tx1">
                <a:lumMod val="50000"/>
              </a:schemeClr>
            </a:solidFill>
          </a:endParaRPr>
        </a:p>
      </dgm:t>
    </dgm:pt>
    <dgm:pt modelId="{8273AFD0-5928-4DAD-8C11-9D0E98EE821B}" type="parTrans" cxnId="{B26FB8AE-85E0-42FB-BB97-909DD2076248}">
      <dgm:prSet/>
      <dgm:spPr/>
      <dgm:t>
        <a:bodyPr/>
        <a:lstStyle/>
        <a:p>
          <a:endParaRPr lang="en-US"/>
        </a:p>
      </dgm:t>
    </dgm:pt>
    <dgm:pt modelId="{8474D842-0060-43D5-8350-9EC4C1A6C985}" type="sibTrans" cxnId="{B26FB8AE-85E0-42FB-BB97-909DD2076248}">
      <dgm:prSet/>
      <dgm:spPr/>
      <dgm:t>
        <a:bodyPr/>
        <a:lstStyle/>
        <a:p>
          <a:endParaRPr lang="en-US"/>
        </a:p>
      </dgm:t>
    </dgm:pt>
    <dgm:pt modelId="{9B207CE0-E2E0-42C5-A069-303552064B29}">
      <dgm:prSet phldrT="[Text]"/>
      <dgm:spPr>
        <a:noFill/>
      </dgm:spPr>
      <dgm:t>
        <a:bodyPr/>
        <a:lstStyle/>
        <a:p>
          <a:r>
            <a:rPr lang="en-US" b="0" dirty="0" smtClean="0">
              <a:solidFill>
                <a:schemeClr val="tx1">
                  <a:lumMod val="50000"/>
                </a:schemeClr>
              </a:solidFill>
            </a:rPr>
            <a:t>Decision issued by the CPUC on January 29, 2015</a:t>
          </a:r>
          <a:endParaRPr lang="en-US" b="0" dirty="0">
            <a:solidFill>
              <a:schemeClr val="tx1">
                <a:lumMod val="50000"/>
              </a:schemeClr>
            </a:solidFill>
          </a:endParaRPr>
        </a:p>
      </dgm:t>
    </dgm:pt>
    <dgm:pt modelId="{729F0148-4A43-42FF-9D44-14F19C6C95FD}" type="parTrans" cxnId="{CCE9DA6F-0528-4E06-ABC6-CDBECCB8C14E}">
      <dgm:prSet/>
      <dgm:spPr/>
      <dgm:t>
        <a:bodyPr/>
        <a:lstStyle/>
        <a:p>
          <a:endParaRPr lang="en-US"/>
        </a:p>
      </dgm:t>
    </dgm:pt>
    <dgm:pt modelId="{2483D3BB-B37A-49C4-ACD4-2419A6C1E7FE}" type="sibTrans" cxnId="{CCE9DA6F-0528-4E06-ABC6-CDBECCB8C14E}">
      <dgm:prSet/>
      <dgm:spPr/>
      <dgm:t>
        <a:bodyPr/>
        <a:lstStyle/>
        <a:p>
          <a:endParaRPr lang="en-US"/>
        </a:p>
      </dgm:t>
    </dgm:pt>
    <dgm:pt modelId="{52865EDF-5A3F-42B2-B390-B2DCF491E90E}">
      <dgm:prSet phldrT="[Text]"/>
      <dgm:spPr>
        <a:noFill/>
      </dgm:spPr>
      <dgm:t>
        <a:bodyPr/>
        <a:lstStyle/>
        <a:p>
          <a:r>
            <a:rPr lang="en-US" b="0" dirty="0" smtClean="0">
              <a:solidFill>
                <a:schemeClr val="tx1">
                  <a:lumMod val="50000"/>
                </a:schemeClr>
              </a:solidFill>
            </a:rPr>
            <a:t>Governor Brown signs SB 43, the Green Tariff Shared Renewables Program bill, into law</a:t>
          </a:r>
          <a:endParaRPr lang="en-US" b="0" dirty="0">
            <a:solidFill>
              <a:schemeClr val="tx1">
                <a:lumMod val="50000"/>
              </a:schemeClr>
            </a:solidFill>
          </a:endParaRPr>
        </a:p>
      </dgm:t>
    </dgm:pt>
    <dgm:pt modelId="{C836791D-84E7-4F42-BE92-721CC1DCD244}" type="parTrans" cxnId="{36A5678D-8F85-4BFD-A3FC-4BD7E18D5FA8}">
      <dgm:prSet/>
      <dgm:spPr/>
      <dgm:t>
        <a:bodyPr/>
        <a:lstStyle/>
        <a:p>
          <a:endParaRPr lang="en-US"/>
        </a:p>
      </dgm:t>
    </dgm:pt>
    <dgm:pt modelId="{97FC4C45-9F89-41E0-97F9-FDDA58F74BC5}" type="sibTrans" cxnId="{36A5678D-8F85-4BFD-A3FC-4BD7E18D5FA8}">
      <dgm:prSet/>
      <dgm:spPr/>
      <dgm:t>
        <a:bodyPr/>
        <a:lstStyle/>
        <a:p>
          <a:endParaRPr lang="en-US"/>
        </a:p>
      </dgm:t>
    </dgm:pt>
    <dgm:pt modelId="{FC09022F-8329-4B62-B0D2-D1D4A7729826}">
      <dgm:prSet phldrT="[Text]"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en-US" sz="2000" b="1" smtClean="0"/>
            <a:t>April </a:t>
          </a:r>
        </a:p>
        <a:p>
          <a:r>
            <a:rPr lang="en-US" sz="2000" b="1" smtClean="0"/>
            <a:t>2013</a:t>
          </a:r>
          <a:endParaRPr lang="en-US" sz="2000" b="1" dirty="0"/>
        </a:p>
      </dgm:t>
    </dgm:pt>
    <dgm:pt modelId="{6AADE2CF-2507-4DBF-9324-C5007C9A96C5}" type="parTrans" cxnId="{DEF3942B-069A-443A-A83A-00E3E664244A}">
      <dgm:prSet/>
      <dgm:spPr/>
      <dgm:t>
        <a:bodyPr/>
        <a:lstStyle/>
        <a:p>
          <a:endParaRPr lang="en-US"/>
        </a:p>
      </dgm:t>
    </dgm:pt>
    <dgm:pt modelId="{C240362C-66F2-47C1-88BB-FC681FF7B319}" type="sibTrans" cxnId="{DEF3942B-069A-443A-A83A-00E3E664244A}">
      <dgm:prSet/>
      <dgm:spPr/>
      <dgm:t>
        <a:bodyPr/>
        <a:lstStyle/>
        <a:p>
          <a:endParaRPr lang="en-US"/>
        </a:p>
      </dgm:t>
    </dgm:pt>
    <dgm:pt modelId="{0741A4E9-850B-4C96-9421-3654BBBA43F1}">
      <dgm:prSet phldrT="[Text]"/>
      <dgm:spPr>
        <a:noFill/>
      </dgm:spPr>
      <dgm:t>
        <a:bodyPr/>
        <a:lstStyle/>
        <a:p>
          <a:r>
            <a:rPr lang="en-US" b="0" dirty="0" smtClean="0">
              <a:solidFill>
                <a:schemeClr val="tx1">
                  <a:lumMod val="50000"/>
                </a:schemeClr>
              </a:solidFill>
            </a:rPr>
            <a:t>PG&amp;E files a Settlement Agreement with several parties for a “steel in the ground” renewables option</a:t>
          </a:r>
          <a:endParaRPr lang="en-US" b="0" dirty="0">
            <a:solidFill>
              <a:schemeClr val="tx1">
                <a:lumMod val="50000"/>
              </a:schemeClr>
            </a:solidFill>
          </a:endParaRPr>
        </a:p>
      </dgm:t>
    </dgm:pt>
    <dgm:pt modelId="{57A1AFB8-D8BE-481D-80A0-6BB9D9ECDF3B}" type="parTrans" cxnId="{5DC6D92C-21DE-4508-8298-E339D256D6A9}">
      <dgm:prSet/>
      <dgm:spPr/>
      <dgm:t>
        <a:bodyPr/>
        <a:lstStyle/>
        <a:p>
          <a:endParaRPr lang="en-US"/>
        </a:p>
      </dgm:t>
    </dgm:pt>
    <dgm:pt modelId="{2A165305-F21F-4FBF-963B-09449B39BAE0}" type="sibTrans" cxnId="{5DC6D92C-21DE-4508-8298-E339D256D6A9}">
      <dgm:prSet/>
      <dgm:spPr/>
      <dgm:t>
        <a:bodyPr/>
        <a:lstStyle/>
        <a:p>
          <a:endParaRPr lang="en-US"/>
        </a:p>
      </dgm:t>
    </dgm:pt>
    <dgm:pt modelId="{3AEF4EFC-73F3-41D2-93D8-A75415852D6E}">
      <dgm:prSet phldrT="[Text]" custT="1"/>
      <dgm:spPr>
        <a:solidFill>
          <a:schemeClr val="tx1"/>
        </a:solidFill>
      </dgm:spPr>
      <dgm:t>
        <a:bodyPr/>
        <a:lstStyle/>
        <a:p>
          <a:r>
            <a:rPr lang="en-US" sz="2000" b="1" dirty="0" smtClean="0"/>
            <a:t>January </a:t>
          </a:r>
        </a:p>
        <a:p>
          <a:r>
            <a:rPr lang="en-US" sz="2000" b="1" dirty="0" smtClean="0"/>
            <a:t>2015</a:t>
          </a:r>
          <a:endParaRPr lang="en-US" sz="2000" b="1" dirty="0"/>
        </a:p>
      </dgm:t>
    </dgm:pt>
    <dgm:pt modelId="{173DB3A6-71E2-4514-87A2-08FC24C9050A}" type="sibTrans" cxnId="{AB1FCC96-E480-4A8E-81D6-E154429C202F}">
      <dgm:prSet/>
      <dgm:spPr/>
      <dgm:t>
        <a:bodyPr/>
        <a:lstStyle/>
        <a:p>
          <a:endParaRPr lang="en-US"/>
        </a:p>
      </dgm:t>
    </dgm:pt>
    <dgm:pt modelId="{8DB44755-D07E-4ADA-A194-1F04BE86D641}" type="parTrans" cxnId="{AB1FCC96-E480-4A8E-81D6-E154429C202F}">
      <dgm:prSet/>
      <dgm:spPr/>
      <dgm:t>
        <a:bodyPr/>
        <a:lstStyle/>
        <a:p>
          <a:endParaRPr lang="en-US"/>
        </a:p>
      </dgm:t>
    </dgm:pt>
    <dgm:pt modelId="{DA3DCF22-610D-4976-9FDA-BE7E1295BB9D}" type="pres">
      <dgm:prSet presAssocID="{AA855AE9-6582-4876-9E7F-8B24946F2BF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6B4D271-503B-407B-8383-E09308B941E4}" type="pres">
      <dgm:prSet presAssocID="{8A3D6EFE-0E38-43C6-8D40-BE4172031D0D}" presName="linNode" presStyleCnt="0"/>
      <dgm:spPr/>
    </dgm:pt>
    <dgm:pt modelId="{5123CF3F-37DE-4D62-BEDE-17C126622B57}" type="pres">
      <dgm:prSet presAssocID="{8A3D6EFE-0E38-43C6-8D40-BE4172031D0D}" presName="parentText" presStyleLbl="node1" presStyleIdx="0" presStyleCnt="5" custScaleX="65995" custLinFactNeighborX="372" custLinFactNeighborY="-229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F2493E-7CCA-4684-976F-3BDEAEE2EC19}" type="pres">
      <dgm:prSet presAssocID="{8A3D6EFE-0E38-43C6-8D40-BE4172031D0D}" presName="descendantText" presStyleLbl="alignAccFollowNode1" presStyleIdx="0" presStyleCnt="5" custScaleX="11677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C6CDF70-23AD-4EAB-AEA9-DA1DDCC4D528}" type="pres">
      <dgm:prSet presAssocID="{03D3D57F-DE23-4137-943B-8B9D51185B1D}" presName="sp" presStyleCnt="0"/>
      <dgm:spPr/>
    </dgm:pt>
    <dgm:pt modelId="{C8032254-91D4-486F-AB47-E457A4F00E98}" type="pres">
      <dgm:prSet presAssocID="{FC09022F-8329-4B62-B0D2-D1D4A7729826}" presName="linNode" presStyleCnt="0"/>
      <dgm:spPr/>
    </dgm:pt>
    <dgm:pt modelId="{FBC3CE20-348E-4D90-8B1E-7A08808F3BD2}" type="pres">
      <dgm:prSet presAssocID="{FC09022F-8329-4B62-B0D2-D1D4A7729826}" presName="parentText" presStyleLbl="node1" presStyleIdx="1" presStyleCnt="5" custScaleX="6599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42DC2B-2032-402B-B3D1-CDD6C4305070}" type="pres">
      <dgm:prSet presAssocID="{FC09022F-8329-4B62-B0D2-D1D4A7729826}" presName="descendantText" presStyleLbl="alignAccFollowNode1" presStyleIdx="1" presStyleCnt="5" custScaleX="11677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B418963-B267-44F7-8BB8-39CA5A33ED28}" type="pres">
      <dgm:prSet presAssocID="{C240362C-66F2-47C1-88BB-FC681FF7B319}" presName="sp" presStyleCnt="0"/>
      <dgm:spPr/>
    </dgm:pt>
    <dgm:pt modelId="{8A8FDCFF-35CE-4A73-9597-F441BFD9EF26}" type="pres">
      <dgm:prSet presAssocID="{83010E6E-21CD-4793-81F8-496C75245C5A}" presName="linNode" presStyleCnt="0"/>
      <dgm:spPr/>
    </dgm:pt>
    <dgm:pt modelId="{C9AB34C7-D086-4A4D-B1F7-AA76D8752919}" type="pres">
      <dgm:prSet presAssocID="{83010E6E-21CD-4793-81F8-496C75245C5A}" presName="parentText" presStyleLbl="node1" presStyleIdx="2" presStyleCnt="5" custScaleX="6599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3FF041C-4DF6-467E-86E0-AC0BC5A98DEB}" type="pres">
      <dgm:prSet presAssocID="{83010E6E-21CD-4793-81F8-496C75245C5A}" presName="descendantText" presStyleLbl="alignAccFollowNode1" presStyleIdx="2" presStyleCnt="5" custScaleX="11677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DE61DD6-8160-4287-BFDD-066B6E25FA6C}" type="pres">
      <dgm:prSet presAssocID="{9EC7A65B-E124-4D00-9D4A-8B07FBC0322E}" presName="sp" presStyleCnt="0"/>
      <dgm:spPr/>
    </dgm:pt>
    <dgm:pt modelId="{2EF7B332-5898-4E2D-B913-7ACA4EB5FDE5}" type="pres">
      <dgm:prSet presAssocID="{355D869D-C81D-4301-ABC6-4409C35C378D}" presName="linNode" presStyleCnt="0"/>
      <dgm:spPr/>
    </dgm:pt>
    <dgm:pt modelId="{9A8672FC-6BD5-4D14-A5B2-BE9170D5943D}" type="pres">
      <dgm:prSet presAssocID="{355D869D-C81D-4301-ABC6-4409C35C378D}" presName="parentText" presStyleLbl="node1" presStyleIdx="3" presStyleCnt="5" custScaleX="6599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349B4D3-C24B-4F69-BF8B-1F4838239978}" type="pres">
      <dgm:prSet presAssocID="{355D869D-C81D-4301-ABC6-4409C35C378D}" presName="descendantText" presStyleLbl="alignAccFollowNode1" presStyleIdx="3" presStyleCnt="5" custScaleX="11677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62D5CFB-03E3-48EE-91E7-5CFC0AB961EE}" type="pres">
      <dgm:prSet presAssocID="{C4C7397D-C9B8-4CF2-AA8E-E264DDC41E26}" presName="sp" presStyleCnt="0"/>
      <dgm:spPr/>
    </dgm:pt>
    <dgm:pt modelId="{C746AC68-819E-4A67-9380-1C09746B1A81}" type="pres">
      <dgm:prSet presAssocID="{3AEF4EFC-73F3-41D2-93D8-A75415852D6E}" presName="linNode" presStyleCnt="0"/>
      <dgm:spPr/>
    </dgm:pt>
    <dgm:pt modelId="{D3706474-62A7-4716-AF86-E05DABA0F60F}" type="pres">
      <dgm:prSet presAssocID="{3AEF4EFC-73F3-41D2-93D8-A75415852D6E}" presName="parentText" presStyleLbl="node1" presStyleIdx="4" presStyleCnt="5" custScaleX="65995" custLinFactNeighborX="-661" custLinFactNeighborY="-50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C9B74EE-3730-49B7-BF71-FB5F2660B651}" type="pres">
      <dgm:prSet presAssocID="{3AEF4EFC-73F3-41D2-93D8-A75415852D6E}" presName="descendantText" presStyleLbl="alignAccFollowNode1" presStyleIdx="4" presStyleCnt="5" custScaleX="11744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CE9DA6F-0528-4E06-ABC6-CDBECCB8C14E}" srcId="{3AEF4EFC-73F3-41D2-93D8-A75415852D6E}" destId="{9B207CE0-E2E0-42C5-A069-303552064B29}" srcOrd="0" destOrd="0" parTransId="{729F0148-4A43-42FF-9D44-14F19C6C95FD}" sibTransId="{2483D3BB-B37A-49C4-ACD4-2419A6C1E7FE}"/>
    <dgm:cxn modelId="{F4D2D65B-4693-4EDB-9639-B69977358F6D}" type="presOf" srcId="{355D869D-C81D-4301-ABC6-4409C35C378D}" destId="{9A8672FC-6BD5-4D14-A5B2-BE9170D5943D}" srcOrd="0" destOrd="0" presId="urn:microsoft.com/office/officeart/2005/8/layout/vList5"/>
    <dgm:cxn modelId="{9E999824-1102-4F84-8514-F1BC63D2FBE0}" type="presOf" srcId="{AA855AE9-6582-4876-9E7F-8B24946F2BFE}" destId="{DA3DCF22-610D-4976-9FDA-BE7E1295BB9D}" srcOrd="0" destOrd="0" presId="urn:microsoft.com/office/officeart/2005/8/layout/vList5"/>
    <dgm:cxn modelId="{8C2B4EC0-102C-4F33-A6D5-F581A6CEC0A1}" type="presOf" srcId="{44D28F1D-2CF4-49C1-B650-C503D4021D72}" destId="{F349B4D3-C24B-4F69-BF8B-1F4838239978}" srcOrd="0" destOrd="0" presId="urn:microsoft.com/office/officeart/2005/8/layout/vList5"/>
    <dgm:cxn modelId="{6597F923-E4BF-4553-969B-14839E4831FF}" type="presOf" srcId="{3AEF4EFC-73F3-41D2-93D8-A75415852D6E}" destId="{D3706474-62A7-4716-AF86-E05DABA0F60F}" srcOrd="0" destOrd="0" presId="urn:microsoft.com/office/officeart/2005/8/layout/vList5"/>
    <dgm:cxn modelId="{B142091E-C546-42D9-AA6C-52D7348D4885}" type="presOf" srcId="{62DA9EF3-22B1-49E7-8EC4-350241E64A92}" destId="{3EF2493E-7CCA-4684-976F-3BDEAEE2EC19}" srcOrd="0" destOrd="0" presId="urn:microsoft.com/office/officeart/2005/8/layout/vList5"/>
    <dgm:cxn modelId="{B112AEB3-BFA9-4DB8-8153-50CE87609E38}" srcId="{AA855AE9-6582-4876-9E7F-8B24946F2BFE}" destId="{355D869D-C81D-4301-ABC6-4409C35C378D}" srcOrd="3" destOrd="0" parTransId="{DE71668B-6C72-41FE-A7CA-72356F398085}" sibTransId="{C4C7397D-C9B8-4CF2-AA8E-E264DDC41E26}"/>
    <dgm:cxn modelId="{86202B1E-99D2-42B0-AB75-679D7F029D44}" type="presOf" srcId="{52865EDF-5A3F-42B2-B390-B2DCF491E90E}" destId="{23FF041C-4DF6-467E-86E0-AC0BC5A98DEB}" srcOrd="0" destOrd="0" presId="urn:microsoft.com/office/officeart/2005/8/layout/vList5"/>
    <dgm:cxn modelId="{D80192AB-084E-4242-8E06-EA72459B6985}" srcId="{AA855AE9-6582-4876-9E7F-8B24946F2BFE}" destId="{83010E6E-21CD-4793-81F8-496C75245C5A}" srcOrd="2" destOrd="0" parTransId="{FB1EEF85-89F0-4EDC-8A66-30FAE08845CC}" sibTransId="{9EC7A65B-E124-4D00-9D4A-8B07FBC0322E}"/>
    <dgm:cxn modelId="{9A19FB67-0E7D-45E1-8BAE-373E7641CFA4}" srcId="{8A3D6EFE-0E38-43C6-8D40-BE4172031D0D}" destId="{62DA9EF3-22B1-49E7-8EC4-350241E64A92}" srcOrd="0" destOrd="0" parTransId="{7046444B-A191-45C4-95C2-15389BE6B911}" sibTransId="{165A6610-4E4D-4430-A383-D58507220316}"/>
    <dgm:cxn modelId="{5DC6D92C-21DE-4508-8298-E339D256D6A9}" srcId="{FC09022F-8329-4B62-B0D2-D1D4A7729826}" destId="{0741A4E9-850B-4C96-9421-3654BBBA43F1}" srcOrd="0" destOrd="0" parTransId="{57A1AFB8-D8BE-481D-80A0-6BB9D9ECDF3B}" sibTransId="{2A165305-F21F-4FBF-963B-09449B39BAE0}"/>
    <dgm:cxn modelId="{53188168-C060-4367-9290-3C47CD2CC697}" type="presOf" srcId="{83010E6E-21CD-4793-81F8-496C75245C5A}" destId="{C9AB34C7-D086-4A4D-B1F7-AA76D8752919}" srcOrd="0" destOrd="0" presId="urn:microsoft.com/office/officeart/2005/8/layout/vList5"/>
    <dgm:cxn modelId="{36A5678D-8F85-4BFD-A3FC-4BD7E18D5FA8}" srcId="{83010E6E-21CD-4793-81F8-496C75245C5A}" destId="{52865EDF-5A3F-42B2-B390-B2DCF491E90E}" srcOrd="0" destOrd="0" parTransId="{C836791D-84E7-4F42-BE92-721CC1DCD244}" sibTransId="{97FC4C45-9F89-41E0-97F9-FDDA58F74BC5}"/>
    <dgm:cxn modelId="{83B8E239-460E-40A8-B0F5-6985D016C60C}" type="presOf" srcId="{8A3D6EFE-0E38-43C6-8D40-BE4172031D0D}" destId="{5123CF3F-37DE-4D62-BEDE-17C126622B57}" srcOrd="0" destOrd="0" presId="urn:microsoft.com/office/officeart/2005/8/layout/vList5"/>
    <dgm:cxn modelId="{0616383A-BBFC-42F8-B0BE-C02E203EEDC3}" srcId="{AA855AE9-6582-4876-9E7F-8B24946F2BFE}" destId="{8A3D6EFE-0E38-43C6-8D40-BE4172031D0D}" srcOrd="0" destOrd="0" parTransId="{4C245C7D-6B9C-473A-80DE-72E29D97354B}" sibTransId="{03D3D57F-DE23-4137-943B-8B9D51185B1D}"/>
    <dgm:cxn modelId="{AB1FCC96-E480-4A8E-81D6-E154429C202F}" srcId="{AA855AE9-6582-4876-9E7F-8B24946F2BFE}" destId="{3AEF4EFC-73F3-41D2-93D8-A75415852D6E}" srcOrd="4" destOrd="0" parTransId="{8DB44755-D07E-4ADA-A194-1F04BE86D641}" sibTransId="{173DB3A6-71E2-4514-87A2-08FC24C9050A}"/>
    <dgm:cxn modelId="{E51E527C-63A4-412E-ACD9-4098B05E860F}" type="presOf" srcId="{FC09022F-8329-4B62-B0D2-D1D4A7729826}" destId="{FBC3CE20-348E-4D90-8B1E-7A08808F3BD2}" srcOrd="0" destOrd="0" presId="urn:microsoft.com/office/officeart/2005/8/layout/vList5"/>
    <dgm:cxn modelId="{E8F68F5C-86E0-4D35-827A-6A128EEEC523}" type="presOf" srcId="{0741A4E9-850B-4C96-9421-3654BBBA43F1}" destId="{CC42DC2B-2032-402B-B3D1-CDD6C4305070}" srcOrd="0" destOrd="0" presId="urn:microsoft.com/office/officeart/2005/8/layout/vList5"/>
    <dgm:cxn modelId="{DEF3942B-069A-443A-A83A-00E3E664244A}" srcId="{AA855AE9-6582-4876-9E7F-8B24946F2BFE}" destId="{FC09022F-8329-4B62-B0D2-D1D4A7729826}" srcOrd="1" destOrd="0" parTransId="{6AADE2CF-2507-4DBF-9324-C5007C9A96C5}" sibTransId="{C240362C-66F2-47C1-88BB-FC681FF7B319}"/>
    <dgm:cxn modelId="{F8C321DA-60F0-49B9-8DFD-E5E1F7D4CAA4}" type="presOf" srcId="{9B207CE0-E2E0-42C5-A069-303552064B29}" destId="{DC9B74EE-3730-49B7-BF71-FB5F2660B651}" srcOrd="0" destOrd="0" presId="urn:microsoft.com/office/officeart/2005/8/layout/vList5"/>
    <dgm:cxn modelId="{B26FB8AE-85E0-42FB-BB97-909DD2076248}" srcId="{355D869D-C81D-4301-ABC6-4409C35C378D}" destId="{44D28F1D-2CF4-49C1-B650-C503D4021D72}" srcOrd="0" destOrd="0" parTransId="{8273AFD0-5928-4DAD-8C11-9D0E98EE821B}" sibTransId="{8474D842-0060-43D5-8350-9EC4C1A6C985}"/>
    <dgm:cxn modelId="{65DDD4F3-4956-4327-9E6A-E71B736AAED9}" type="presParOf" srcId="{DA3DCF22-610D-4976-9FDA-BE7E1295BB9D}" destId="{06B4D271-503B-407B-8383-E09308B941E4}" srcOrd="0" destOrd="0" presId="urn:microsoft.com/office/officeart/2005/8/layout/vList5"/>
    <dgm:cxn modelId="{EDE2F754-82BF-46BA-8E38-943F212726B1}" type="presParOf" srcId="{06B4D271-503B-407B-8383-E09308B941E4}" destId="{5123CF3F-37DE-4D62-BEDE-17C126622B57}" srcOrd="0" destOrd="0" presId="urn:microsoft.com/office/officeart/2005/8/layout/vList5"/>
    <dgm:cxn modelId="{89656610-E051-41A8-9514-0E61CDF78261}" type="presParOf" srcId="{06B4D271-503B-407B-8383-E09308B941E4}" destId="{3EF2493E-7CCA-4684-976F-3BDEAEE2EC19}" srcOrd="1" destOrd="0" presId="urn:microsoft.com/office/officeart/2005/8/layout/vList5"/>
    <dgm:cxn modelId="{D7A6E296-4B15-4512-82D2-757C4871A3F0}" type="presParOf" srcId="{DA3DCF22-610D-4976-9FDA-BE7E1295BB9D}" destId="{3C6CDF70-23AD-4EAB-AEA9-DA1DDCC4D528}" srcOrd="1" destOrd="0" presId="urn:microsoft.com/office/officeart/2005/8/layout/vList5"/>
    <dgm:cxn modelId="{884A9F09-E710-4EDF-A46D-E6552840D4F3}" type="presParOf" srcId="{DA3DCF22-610D-4976-9FDA-BE7E1295BB9D}" destId="{C8032254-91D4-486F-AB47-E457A4F00E98}" srcOrd="2" destOrd="0" presId="urn:microsoft.com/office/officeart/2005/8/layout/vList5"/>
    <dgm:cxn modelId="{1FFFAEBF-3759-4F6D-8D8F-D6AB70809D95}" type="presParOf" srcId="{C8032254-91D4-486F-AB47-E457A4F00E98}" destId="{FBC3CE20-348E-4D90-8B1E-7A08808F3BD2}" srcOrd="0" destOrd="0" presId="urn:microsoft.com/office/officeart/2005/8/layout/vList5"/>
    <dgm:cxn modelId="{5DC755DE-472D-43F5-9DB6-DF5C2594C6A3}" type="presParOf" srcId="{C8032254-91D4-486F-AB47-E457A4F00E98}" destId="{CC42DC2B-2032-402B-B3D1-CDD6C4305070}" srcOrd="1" destOrd="0" presId="urn:microsoft.com/office/officeart/2005/8/layout/vList5"/>
    <dgm:cxn modelId="{D222C66E-0EE7-4F50-B6EF-1D423C41CA58}" type="presParOf" srcId="{DA3DCF22-610D-4976-9FDA-BE7E1295BB9D}" destId="{CB418963-B267-44F7-8BB8-39CA5A33ED28}" srcOrd="3" destOrd="0" presId="urn:microsoft.com/office/officeart/2005/8/layout/vList5"/>
    <dgm:cxn modelId="{40513360-AC28-487D-8D2D-B7704B3A7F7F}" type="presParOf" srcId="{DA3DCF22-610D-4976-9FDA-BE7E1295BB9D}" destId="{8A8FDCFF-35CE-4A73-9597-F441BFD9EF26}" srcOrd="4" destOrd="0" presId="urn:microsoft.com/office/officeart/2005/8/layout/vList5"/>
    <dgm:cxn modelId="{11251A6B-C0F0-4003-8416-E50D5DAECF37}" type="presParOf" srcId="{8A8FDCFF-35CE-4A73-9597-F441BFD9EF26}" destId="{C9AB34C7-D086-4A4D-B1F7-AA76D8752919}" srcOrd="0" destOrd="0" presId="urn:microsoft.com/office/officeart/2005/8/layout/vList5"/>
    <dgm:cxn modelId="{BDFD8C93-E3B9-4065-8AC1-5672B27EDA7E}" type="presParOf" srcId="{8A8FDCFF-35CE-4A73-9597-F441BFD9EF26}" destId="{23FF041C-4DF6-467E-86E0-AC0BC5A98DEB}" srcOrd="1" destOrd="0" presId="urn:microsoft.com/office/officeart/2005/8/layout/vList5"/>
    <dgm:cxn modelId="{15DDCC52-5E01-4ED8-A178-443F5D83B1FA}" type="presParOf" srcId="{DA3DCF22-610D-4976-9FDA-BE7E1295BB9D}" destId="{ADE61DD6-8160-4287-BFDD-066B6E25FA6C}" srcOrd="5" destOrd="0" presId="urn:microsoft.com/office/officeart/2005/8/layout/vList5"/>
    <dgm:cxn modelId="{D894DE93-BF7F-4D10-8E9E-B4410D5786E2}" type="presParOf" srcId="{DA3DCF22-610D-4976-9FDA-BE7E1295BB9D}" destId="{2EF7B332-5898-4E2D-B913-7ACA4EB5FDE5}" srcOrd="6" destOrd="0" presId="urn:microsoft.com/office/officeart/2005/8/layout/vList5"/>
    <dgm:cxn modelId="{3EADBD78-40CC-4E27-AE40-283191A10235}" type="presParOf" srcId="{2EF7B332-5898-4E2D-B913-7ACA4EB5FDE5}" destId="{9A8672FC-6BD5-4D14-A5B2-BE9170D5943D}" srcOrd="0" destOrd="0" presId="urn:microsoft.com/office/officeart/2005/8/layout/vList5"/>
    <dgm:cxn modelId="{FE766FAD-070F-48B4-83C1-F0A95B46CBC6}" type="presParOf" srcId="{2EF7B332-5898-4E2D-B913-7ACA4EB5FDE5}" destId="{F349B4D3-C24B-4F69-BF8B-1F4838239978}" srcOrd="1" destOrd="0" presId="urn:microsoft.com/office/officeart/2005/8/layout/vList5"/>
    <dgm:cxn modelId="{98264067-DD51-413A-A6BD-158A45B7705C}" type="presParOf" srcId="{DA3DCF22-610D-4976-9FDA-BE7E1295BB9D}" destId="{E62D5CFB-03E3-48EE-91E7-5CFC0AB961EE}" srcOrd="7" destOrd="0" presId="urn:microsoft.com/office/officeart/2005/8/layout/vList5"/>
    <dgm:cxn modelId="{2430444F-9F57-4EC3-A26B-00F4934452B8}" type="presParOf" srcId="{DA3DCF22-610D-4976-9FDA-BE7E1295BB9D}" destId="{C746AC68-819E-4A67-9380-1C09746B1A81}" srcOrd="8" destOrd="0" presId="urn:microsoft.com/office/officeart/2005/8/layout/vList5"/>
    <dgm:cxn modelId="{A995FE87-5FBF-4486-9F44-5C804A0EE27D}" type="presParOf" srcId="{C746AC68-819E-4A67-9380-1C09746B1A81}" destId="{D3706474-62A7-4716-AF86-E05DABA0F60F}" srcOrd="0" destOrd="0" presId="urn:microsoft.com/office/officeart/2005/8/layout/vList5"/>
    <dgm:cxn modelId="{8ECA6E35-B421-4C60-A516-E1EC8276FA39}" type="presParOf" srcId="{C746AC68-819E-4A67-9380-1C09746B1A81}" destId="{DC9B74EE-3730-49B7-BF71-FB5F2660B651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F2493E-7CCA-4684-976F-3BDEAEE2EC19}">
      <dsp:nvSpPr>
        <dsp:cNvPr id="0" name=""/>
        <dsp:cNvSpPr/>
      </dsp:nvSpPr>
      <dsp:spPr>
        <a:xfrm rot="5400000">
          <a:off x="4835302" y="-2682760"/>
          <a:ext cx="761330" cy="6321536"/>
        </a:xfrm>
        <a:prstGeom prst="round2SameRect">
          <a:avLst/>
        </a:prstGeom>
        <a:noFill/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b="0" kern="1200" dirty="0" smtClean="0">
              <a:solidFill>
                <a:schemeClr val="tx1">
                  <a:lumMod val="50000"/>
                </a:schemeClr>
              </a:solidFill>
            </a:rPr>
            <a:t>PG&amp;E files a Green Tariff application </a:t>
          </a:r>
          <a:endParaRPr lang="en-US" sz="1900" b="0" kern="1200" dirty="0">
            <a:solidFill>
              <a:schemeClr val="tx1">
                <a:lumMod val="50000"/>
              </a:schemeClr>
            </a:solidFill>
          </a:endParaRPr>
        </a:p>
      </dsp:txBody>
      <dsp:txXfrm rot="-5400000">
        <a:off x="2055200" y="134507"/>
        <a:ext cx="6284371" cy="687000"/>
      </dsp:txXfrm>
    </dsp:sp>
    <dsp:sp modelId="{5123CF3F-37DE-4D62-BEDE-17C126622B57}">
      <dsp:nvSpPr>
        <dsp:cNvPr id="0" name=""/>
        <dsp:cNvSpPr/>
      </dsp:nvSpPr>
      <dsp:spPr>
        <a:xfrm>
          <a:off x="65820" y="0"/>
          <a:ext cx="2009516" cy="951662"/>
        </a:xfrm>
        <a:prstGeom prst="roundRect">
          <a:avLst/>
        </a:prstGeom>
        <a:solidFill>
          <a:schemeClr val="accent4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smtClean="0"/>
            <a:t>April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smtClean="0"/>
            <a:t>2012</a:t>
          </a:r>
          <a:endParaRPr lang="en-US" sz="2000" b="1" kern="1200" dirty="0"/>
        </a:p>
      </dsp:txBody>
      <dsp:txXfrm>
        <a:off x="112276" y="46456"/>
        <a:ext cx="1916604" cy="858750"/>
      </dsp:txXfrm>
    </dsp:sp>
    <dsp:sp modelId="{CC42DC2B-2032-402B-B3D1-CDD6C4305070}">
      <dsp:nvSpPr>
        <dsp:cNvPr id="0" name=""/>
        <dsp:cNvSpPr/>
      </dsp:nvSpPr>
      <dsp:spPr>
        <a:xfrm rot="5400000">
          <a:off x="4835302" y="-1683514"/>
          <a:ext cx="761330" cy="6321536"/>
        </a:xfrm>
        <a:prstGeom prst="round2SameRect">
          <a:avLst/>
        </a:prstGeom>
        <a:noFill/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b="0" kern="1200" dirty="0" smtClean="0">
              <a:solidFill>
                <a:schemeClr val="tx1">
                  <a:lumMod val="50000"/>
                </a:schemeClr>
              </a:solidFill>
            </a:rPr>
            <a:t>PG&amp;E files a Settlement Agreement with several parties for a “steel in the ground” renewables option</a:t>
          </a:r>
          <a:endParaRPr lang="en-US" sz="1800" b="0" kern="1200" dirty="0">
            <a:solidFill>
              <a:schemeClr val="tx1">
                <a:lumMod val="50000"/>
              </a:schemeClr>
            </a:solidFill>
          </a:endParaRPr>
        </a:p>
      </dsp:txBody>
      <dsp:txXfrm rot="-5400000">
        <a:off x="2055200" y="1133753"/>
        <a:ext cx="6284371" cy="687000"/>
      </dsp:txXfrm>
    </dsp:sp>
    <dsp:sp modelId="{FBC3CE20-348E-4D90-8B1E-7A08808F3BD2}">
      <dsp:nvSpPr>
        <dsp:cNvPr id="0" name=""/>
        <dsp:cNvSpPr/>
      </dsp:nvSpPr>
      <dsp:spPr>
        <a:xfrm>
          <a:off x="45682" y="1001422"/>
          <a:ext cx="2009516" cy="951662"/>
        </a:xfrm>
        <a:prstGeom prst="roundRect">
          <a:avLst/>
        </a:prstGeom>
        <a:solidFill>
          <a:schemeClr val="bg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smtClean="0"/>
            <a:t>April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smtClean="0"/>
            <a:t>2013</a:t>
          </a:r>
          <a:endParaRPr lang="en-US" sz="2000" b="1" kern="1200" dirty="0"/>
        </a:p>
      </dsp:txBody>
      <dsp:txXfrm>
        <a:off x="92138" y="1047878"/>
        <a:ext cx="1916604" cy="858750"/>
      </dsp:txXfrm>
    </dsp:sp>
    <dsp:sp modelId="{23FF041C-4DF6-467E-86E0-AC0BC5A98DEB}">
      <dsp:nvSpPr>
        <dsp:cNvPr id="0" name=""/>
        <dsp:cNvSpPr/>
      </dsp:nvSpPr>
      <dsp:spPr>
        <a:xfrm rot="5400000">
          <a:off x="4835302" y="-684268"/>
          <a:ext cx="761330" cy="6321536"/>
        </a:xfrm>
        <a:prstGeom prst="round2SameRect">
          <a:avLst/>
        </a:prstGeom>
        <a:noFill/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b="0" kern="1200" dirty="0" smtClean="0">
              <a:solidFill>
                <a:schemeClr val="tx1">
                  <a:lumMod val="50000"/>
                </a:schemeClr>
              </a:solidFill>
            </a:rPr>
            <a:t>Governor Brown signs SB 43, the Green Tariff Shared Renewables Program bill, into law</a:t>
          </a:r>
          <a:endParaRPr lang="en-US" sz="1800" b="0" kern="1200" dirty="0">
            <a:solidFill>
              <a:schemeClr val="tx1">
                <a:lumMod val="50000"/>
              </a:schemeClr>
            </a:solidFill>
          </a:endParaRPr>
        </a:p>
      </dsp:txBody>
      <dsp:txXfrm rot="-5400000">
        <a:off x="2055200" y="2132999"/>
        <a:ext cx="6284371" cy="687000"/>
      </dsp:txXfrm>
    </dsp:sp>
    <dsp:sp modelId="{C9AB34C7-D086-4A4D-B1F7-AA76D8752919}">
      <dsp:nvSpPr>
        <dsp:cNvPr id="0" name=""/>
        <dsp:cNvSpPr/>
      </dsp:nvSpPr>
      <dsp:spPr>
        <a:xfrm>
          <a:off x="45682" y="2000668"/>
          <a:ext cx="2009516" cy="951662"/>
        </a:xfrm>
        <a:prstGeom prst="roundRect">
          <a:avLst/>
        </a:prstGeom>
        <a:solidFill>
          <a:schemeClr val="bg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September 2013</a:t>
          </a:r>
          <a:endParaRPr lang="en-US" sz="2000" b="1" kern="1200" dirty="0"/>
        </a:p>
      </dsp:txBody>
      <dsp:txXfrm>
        <a:off x="92138" y="2047124"/>
        <a:ext cx="1916604" cy="858750"/>
      </dsp:txXfrm>
    </dsp:sp>
    <dsp:sp modelId="{F349B4D3-C24B-4F69-BF8B-1F4838239978}">
      <dsp:nvSpPr>
        <dsp:cNvPr id="0" name=""/>
        <dsp:cNvSpPr/>
      </dsp:nvSpPr>
      <dsp:spPr>
        <a:xfrm rot="5400000">
          <a:off x="4835302" y="314977"/>
          <a:ext cx="761330" cy="6321536"/>
        </a:xfrm>
        <a:prstGeom prst="round2SameRect">
          <a:avLst/>
        </a:prstGeom>
        <a:noFill/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b="0" kern="1200" dirty="0" smtClean="0">
              <a:solidFill>
                <a:schemeClr val="tx1">
                  <a:lumMod val="50000"/>
                </a:schemeClr>
              </a:solidFill>
            </a:rPr>
            <a:t>PG&amp;E files testimony, showing conformance with SB 43 </a:t>
          </a:r>
          <a:endParaRPr lang="en-US" sz="1800" b="0" kern="1200" dirty="0">
            <a:solidFill>
              <a:schemeClr val="tx1">
                <a:lumMod val="50000"/>
              </a:schemeClr>
            </a:solidFill>
          </a:endParaRPr>
        </a:p>
      </dsp:txBody>
      <dsp:txXfrm rot="-5400000">
        <a:off x="2055200" y="3132245"/>
        <a:ext cx="6284371" cy="687000"/>
      </dsp:txXfrm>
    </dsp:sp>
    <dsp:sp modelId="{9A8672FC-6BD5-4D14-A5B2-BE9170D5943D}">
      <dsp:nvSpPr>
        <dsp:cNvPr id="0" name=""/>
        <dsp:cNvSpPr/>
      </dsp:nvSpPr>
      <dsp:spPr>
        <a:xfrm>
          <a:off x="45682" y="2999914"/>
          <a:ext cx="2009516" cy="951662"/>
        </a:xfrm>
        <a:prstGeom prst="roundRect">
          <a:avLst/>
        </a:prstGeom>
        <a:solidFill>
          <a:schemeClr val="bg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December 2013</a:t>
          </a:r>
          <a:endParaRPr lang="en-US" sz="2000" b="1" kern="1200" dirty="0"/>
        </a:p>
      </dsp:txBody>
      <dsp:txXfrm>
        <a:off x="92138" y="3046370"/>
        <a:ext cx="1916604" cy="858750"/>
      </dsp:txXfrm>
    </dsp:sp>
    <dsp:sp modelId="{DC9B74EE-3730-49B7-BF71-FB5F2660B651}">
      <dsp:nvSpPr>
        <dsp:cNvPr id="0" name=""/>
        <dsp:cNvSpPr/>
      </dsp:nvSpPr>
      <dsp:spPr>
        <a:xfrm rot="5400000">
          <a:off x="4853192" y="1296332"/>
          <a:ext cx="761330" cy="6357318"/>
        </a:xfrm>
        <a:prstGeom prst="round2SameRect">
          <a:avLst/>
        </a:prstGeom>
        <a:noFill/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b="0" kern="1200" dirty="0" smtClean="0">
              <a:solidFill>
                <a:schemeClr val="tx1">
                  <a:lumMod val="50000"/>
                </a:schemeClr>
              </a:solidFill>
            </a:rPr>
            <a:t>Decision issued by the CPUC on January 29, 2015</a:t>
          </a:r>
          <a:endParaRPr lang="en-US" sz="1800" b="0" kern="1200" dirty="0">
            <a:solidFill>
              <a:schemeClr val="tx1">
                <a:lumMod val="50000"/>
              </a:schemeClr>
            </a:solidFill>
          </a:endParaRPr>
        </a:p>
      </dsp:txBody>
      <dsp:txXfrm rot="-5400000">
        <a:off x="2055199" y="4131491"/>
        <a:ext cx="6320153" cy="687000"/>
      </dsp:txXfrm>
    </dsp:sp>
    <dsp:sp modelId="{D3706474-62A7-4716-AF86-E05DABA0F60F}">
      <dsp:nvSpPr>
        <dsp:cNvPr id="0" name=""/>
        <dsp:cNvSpPr/>
      </dsp:nvSpPr>
      <dsp:spPr>
        <a:xfrm>
          <a:off x="9901" y="3994354"/>
          <a:ext cx="2009516" cy="951662"/>
        </a:xfrm>
        <a:prstGeom prst="roundRect">
          <a:avLst/>
        </a:prstGeom>
        <a:solidFill>
          <a:schemeClr val="tx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January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2015</a:t>
          </a:r>
          <a:endParaRPr lang="en-US" sz="2000" b="1" kern="1200" dirty="0"/>
        </a:p>
      </dsp:txBody>
      <dsp:txXfrm>
        <a:off x="56357" y="4040810"/>
        <a:ext cx="1916604" cy="8587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21A94DF-E89A-454F-B858-8E9402AF6636}" type="datetimeFigureOut">
              <a:rPr lang="en-US" smtClean="0"/>
              <a:t>5/15/2015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E170AB73-1FD7-4A7B-944E-D3E9E79512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94796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BDB0FE58-6758-4786-8053-F9831B5043AC}" type="datetimeFigureOut">
              <a:rPr lang="en-US" smtClean="0"/>
              <a:t>5/15/2015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7899A20E-14CB-461F-9253-B37F222773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00132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38648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9A20E-14CB-461F-9253-B37F222773C5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70407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9A20E-14CB-461F-9253-B37F222773C5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01100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9A20E-14CB-461F-9253-B37F222773C5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27152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9A20E-14CB-461F-9253-B37F222773C5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12693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2" indent="0">
              <a:spcBef>
                <a:spcPct val="50000"/>
              </a:spcBef>
              <a:spcAft>
                <a:spcPct val="0"/>
              </a:spcAft>
              <a:buSzPct val="100000"/>
              <a:buNone/>
            </a:pPr>
            <a:endParaRPr lang="en-US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9A20E-14CB-461F-9253-B37F222773C5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77176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9A20E-14CB-461F-9253-B37F222773C5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06088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9A20E-14CB-461F-9253-B37F222773C5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55626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9A20E-14CB-461F-9253-B37F222773C5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7809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38648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ctrTitle"/>
          </p:nvPr>
        </p:nvSpPr>
        <p:spPr bwMode="white">
          <a:xfrm>
            <a:off x="1524000" y="2530475"/>
            <a:ext cx="7239000" cy="492125"/>
          </a:xfrm>
        </p:spPr>
        <p:txBody>
          <a:bodyPr/>
          <a:lstStyle>
            <a:lvl1pPr>
              <a:defRPr sz="38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subTitle" idx="1"/>
          </p:nvPr>
        </p:nvSpPr>
        <p:spPr bwMode="white">
          <a:xfrm>
            <a:off x="1524000" y="3200400"/>
            <a:ext cx="7239000" cy="301625"/>
          </a:xfrm>
        </p:spPr>
        <p:txBody>
          <a:bodyPr/>
          <a:lstStyle>
            <a:lvl1pPr>
              <a:spcBef>
                <a:spcPct val="0"/>
              </a:spcBef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5447447"/>
      </p:ext>
    </p:extLst>
  </p:cSld>
  <p:clrMapOvr>
    <a:masterClrMapping/>
  </p:clrMapOvr>
  <p:transition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265" y="507197"/>
            <a:ext cx="5715000" cy="418576"/>
          </a:xfrm>
        </p:spPr>
        <p:txBody>
          <a:bodyPr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8881393"/>
      </p:ext>
    </p:extLst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16802440"/>
      </p:ext>
    </p:extLst>
  </p:cSld>
  <p:clrMapOvr>
    <a:masterClrMapping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8300" y="1358900"/>
            <a:ext cx="4083050" cy="13938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03750" y="1358900"/>
            <a:ext cx="4083050" cy="13938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076673"/>
      </p:ext>
    </p:extLst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4881498"/>
      </p:ext>
    </p:extLst>
  </p:cSld>
  <p:clrMapOvr>
    <a:masterClrMapping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663351"/>
      </p:ext>
    </p:extLst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3171282"/>
      </p:ext>
    </p:extLst>
  </p:cSld>
  <p:clrMapOvr>
    <a:masterClrMapping/>
  </p:clrMapOvr>
  <p:transition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1271814"/>
      </p:ext>
    </p:extLst>
  </p:cSld>
  <p:clrMapOvr>
    <a:masterClrMapping/>
  </p:clrMapOvr>
  <p:transition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80108766"/>
      </p:ext>
    </p:extLst>
  </p:cSld>
  <p:clrMapOvr>
    <a:masterClrMapping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8614133"/>
      </p:ext>
    </p:extLst>
  </p:cSld>
  <p:clrMapOvr>
    <a:masterClrMapping/>
  </p:clrMapOvr>
  <p:transition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07175" y="373063"/>
            <a:ext cx="2079625" cy="23796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68300" y="373063"/>
            <a:ext cx="6086475" cy="23796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3017270"/>
      </p:ext>
    </p:extLst>
  </p:cSld>
  <p:clrMapOvr>
    <a:masterClrMapping/>
  </p:clrMapOvr>
  <p:transition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373063"/>
            <a:ext cx="5715000" cy="3889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368300" y="1358900"/>
            <a:ext cx="8318500" cy="1393825"/>
          </a:xfrm>
        </p:spPr>
        <p:txBody>
          <a:bodyPr/>
          <a:lstStyle/>
          <a:p>
            <a:pPr lvl="0"/>
            <a:r>
              <a:rPr lang="en-US" noProof="0" dirty="0" smtClean="0"/>
              <a:t>Click icon to add table</a:t>
            </a:r>
          </a:p>
        </p:txBody>
      </p:sp>
    </p:spTree>
    <p:extLst>
      <p:ext uri="{BB962C8B-B14F-4D97-AF65-F5344CB8AC3E}">
        <p14:creationId xmlns:p14="http://schemas.microsoft.com/office/powerpoint/2010/main" val="4277727270"/>
      </p:ext>
    </p:extLst>
  </p:cSld>
  <p:clrMapOvr>
    <a:masterClrMapping/>
  </p:clrMapOvr>
  <p:transition>
    <p:wipe dir="r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315079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ctrTitle"/>
          </p:nvPr>
        </p:nvSpPr>
        <p:spPr bwMode="white">
          <a:xfrm>
            <a:off x="1524000" y="2530475"/>
            <a:ext cx="7239000" cy="492125"/>
          </a:xfrm>
        </p:spPr>
        <p:txBody>
          <a:bodyPr/>
          <a:lstStyle>
            <a:lvl1pPr>
              <a:defRPr sz="38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subTitle" idx="1"/>
          </p:nvPr>
        </p:nvSpPr>
        <p:spPr bwMode="white">
          <a:xfrm>
            <a:off x="1524000" y="3200400"/>
            <a:ext cx="7239000" cy="301625"/>
          </a:xfrm>
        </p:spPr>
        <p:txBody>
          <a:bodyPr/>
          <a:lstStyle>
            <a:lvl1pPr>
              <a:spcBef>
                <a:spcPct val="0"/>
              </a:spcBef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464642"/>
      </p:ext>
    </p:extLst>
  </p:cSld>
  <p:clrMapOvr>
    <a:masterClrMapping/>
  </p:clrMapOvr>
  <p:transition>
    <p:wipe dir="r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265" y="507197"/>
            <a:ext cx="5715000" cy="418576"/>
          </a:xfrm>
        </p:spPr>
        <p:txBody>
          <a:bodyPr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8893887"/>
      </p:ext>
    </p:extLst>
  </p:cSld>
  <p:clrMapOvr>
    <a:masterClrMapping/>
  </p:clrMapOvr>
  <p:transition>
    <p:wipe dir="r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22985265"/>
      </p:ext>
    </p:extLst>
  </p:cSld>
  <p:clrMapOvr>
    <a:masterClrMapping/>
  </p:clrMapOvr>
  <p:transition>
    <p:wipe dir="r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8300" y="1358900"/>
            <a:ext cx="4083050" cy="13938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03750" y="1358900"/>
            <a:ext cx="4083050" cy="13938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6794399"/>
      </p:ext>
    </p:extLst>
  </p:cSld>
  <p:clrMapOvr>
    <a:masterClrMapping/>
  </p:clrMapOvr>
  <p:transition>
    <p:wipe dir="r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2931460"/>
      </p:ext>
    </p:extLst>
  </p:cSld>
  <p:clrMapOvr>
    <a:masterClrMapping/>
  </p:clrMapOvr>
  <p:transition>
    <p:wipe dir="r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78541"/>
      </p:ext>
    </p:extLst>
  </p:cSld>
  <p:clrMapOvr>
    <a:masterClrMapping/>
  </p:clrMapOvr>
  <p:transition>
    <p:wipe dir="r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67475898"/>
      </p:ext>
    </p:extLst>
  </p:cSld>
  <p:clrMapOvr>
    <a:masterClrMapping/>
  </p:clrMapOvr>
  <p:transition>
    <p:wipe dir="r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19980323"/>
      </p:ext>
    </p:extLst>
  </p:cSld>
  <p:clrMapOvr>
    <a:masterClrMapping/>
  </p:clrMapOvr>
  <p:transition>
    <p:wipe dir="r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7427094"/>
      </p:ext>
    </p:extLst>
  </p:cSld>
  <p:clrMapOvr>
    <a:masterClrMapping/>
  </p:clrMapOvr>
  <p:transition>
    <p:wipe dir="r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5877604"/>
      </p:ext>
    </p:extLst>
  </p:cSld>
  <p:clrMapOvr>
    <a:masterClrMapping/>
  </p:clrMapOvr>
  <p:transition>
    <p:wipe dir="r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07175" y="373063"/>
            <a:ext cx="2079625" cy="23796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68300" y="373063"/>
            <a:ext cx="6086475" cy="23796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3458029"/>
      </p:ext>
    </p:extLst>
  </p:cSld>
  <p:clrMapOvr>
    <a:masterClrMapping/>
  </p:clrMapOvr>
  <p:transition>
    <p:wipe dir="r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373063"/>
            <a:ext cx="5715000" cy="3889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368300" y="1358900"/>
            <a:ext cx="8318500" cy="1393825"/>
          </a:xfrm>
        </p:spPr>
        <p:txBody>
          <a:bodyPr/>
          <a:lstStyle/>
          <a:p>
            <a:pPr lvl="0"/>
            <a:r>
              <a:rPr lang="en-US" noProof="0" dirty="0" smtClean="0"/>
              <a:t>Click icon to add table</a:t>
            </a:r>
          </a:p>
        </p:txBody>
      </p:sp>
    </p:spTree>
    <p:extLst>
      <p:ext uri="{BB962C8B-B14F-4D97-AF65-F5344CB8AC3E}">
        <p14:creationId xmlns:p14="http://schemas.microsoft.com/office/powerpoint/2010/main" val="3127295005"/>
      </p:ext>
    </p:extLst>
  </p:cSld>
  <p:clrMapOvr>
    <a:masterClrMapping/>
  </p:clrMapOvr>
  <p:transition>
    <p:wipe dir="r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ctrTitle"/>
          </p:nvPr>
        </p:nvSpPr>
        <p:spPr bwMode="white">
          <a:xfrm>
            <a:off x="1524000" y="2530475"/>
            <a:ext cx="7239000" cy="492125"/>
          </a:xfrm>
        </p:spPr>
        <p:txBody>
          <a:bodyPr/>
          <a:lstStyle>
            <a:lvl1pPr>
              <a:defRPr sz="38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subTitle" idx="1"/>
          </p:nvPr>
        </p:nvSpPr>
        <p:spPr bwMode="white">
          <a:xfrm>
            <a:off x="1524000" y="3200400"/>
            <a:ext cx="7239000" cy="301625"/>
          </a:xfrm>
        </p:spPr>
        <p:txBody>
          <a:bodyPr/>
          <a:lstStyle>
            <a:lvl1pPr>
              <a:spcBef>
                <a:spcPct val="0"/>
              </a:spcBef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7815752"/>
      </p:ext>
    </p:extLst>
  </p:cSld>
  <p:clrMapOvr>
    <a:masterClrMapping/>
  </p:clrMapOvr>
  <p:transition>
    <p:wipe dir="r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265" y="507197"/>
            <a:ext cx="5715000" cy="418576"/>
          </a:xfrm>
        </p:spPr>
        <p:txBody>
          <a:bodyPr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0484349"/>
      </p:ext>
    </p:extLst>
  </p:cSld>
  <p:clrMapOvr>
    <a:masterClrMapping/>
  </p:clrMapOvr>
  <p:transition>
    <p:wipe dir="r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21129038"/>
      </p:ext>
    </p:extLst>
  </p:cSld>
  <p:clrMapOvr>
    <a:masterClrMapping/>
  </p:clrMapOvr>
  <p:transition>
    <p:wipe dir="r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8300" y="1358900"/>
            <a:ext cx="4083050" cy="13938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03750" y="1358900"/>
            <a:ext cx="4083050" cy="13938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541553"/>
      </p:ext>
    </p:extLst>
  </p:cSld>
  <p:clrMapOvr>
    <a:masterClrMapping/>
  </p:clrMapOvr>
  <p:transition>
    <p:wipe dir="r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7565956"/>
      </p:ext>
    </p:extLst>
  </p:cSld>
  <p:clrMapOvr>
    <a:masterClrMapping/>
  </p:clrMapOvr>
  <p:transition>
    <p:wipe dir="r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2567831"/>
      </p:ext>
    </p:extLst>
  </p:cSld>
  <p:clrMapOvr>
    <a:masterClrMapping/>
  </p:clrMapOvr>
  <p:transition>
    <p:wipe dir="r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70469998"/>
      </p:ext>
    </p:extLst>
  </p:cSld>
  <p:clrMapOvr>
    <a:masterClrMapping/>
  </p:clrMapOvr>
  <p:transition>
    <p:wipe dir="r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90755727"/>
      </p:ext>
    </p:extLst>
  </p:cSld>
  <p:clrMapOvr>
    <a:masterClrMapping/>
  </p:clrMapOvr>
  <p:transition>
    <p:wipe dir="r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34292880"/>
      </p:ext>
    </p:extLst>
  </p:cSld>
  <p:clrMapOvr>
    <a:masterClrMapping/>
  </p:clrMapOvr>
  <p:transition>
    <p:wipe dir="r"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81865"/>
      </p:ext>
    </p:extLst>
  </p:cSld>
  <p:clrMapOvr>
    <a:masterClrMapping/>
  </p:clrMapOvr>
  <p:transition>
    <p:wipe dir="r"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07175" y="373063"/>
            <a:ext cx="2079625" cy="23796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68300" y="373063"/>
            <a:ext cx="6086475" cy="23796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6831652"/>
      </p:ext>
    </p:extLst>
  </p:cSld>
  <p:clrMapOvr>
    <a:masterClrMapping/>
  </p:clrMapOvr>
  <p:transition>
    <p:wipe dir="r"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373063"/>
            <a:ext cx="5715000" cy="3889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368300" y="1358900"/>
            <a:ext cx="8318500" cy="1393825"/>
          </a:xfrm>
        </p:spPr>
        <p:txBody>
          <a:bodyPr/>
          <a:lstStyle/>
          <a:p>
            <a:pPr lvl="0"/>
            <a:r>
              <a:rPr lang="en-US" noProof="0" dirty="0" smtClean="0"/>
              <a:t>Click icon to add table</a:t>
            </a:r>
          </a:p>
        </p:txBody>
      </p:sp>
    </p:spTree>
    <p:extLst>
      <p:ext uri="{BB962C8B-B14F-4D97-AF65-F5344CB8AC3E}">
        <p14:creationId xmlns:p14="http://schemas.microsoft.com/office/powerpoint/2010/main" val="869888414"/>
      </p:ext>
    </p:extLst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3"/>
          <p:cNvSpPr>
            <a:spLocks noGrp="1" noChangeArrowheads="1"/>
          </p:cNvSpPr>
          <p:nvPr>
            <p:ph type="body" idx="1"/>
          </p:nvPr>
        </p:nvSpPr>
        <p:spPr bwMode="black">
          <a:xfrm>
            <a:off x="368300" y="1358900"/>
            <a:ext cx="83185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1027" name="Text Box 12"/>
          <p:cNvSpPr txBox="1">
            <a:spLocks noChangeArrowheads="1"/>
          </p:cNvSpPr>
          <p:nvPr/>
        </p:nvSpPr>
        <p:spPr bwMode="black">
          <a:xfrm>
            <a:off x="6985000" y="6608763"/>
            <a:ext cx="1981200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2000" b="1"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algn="r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fld id="{9C8C64B0-532F-4686-8652-9AFC0370C99A}" type="slidenum">
              <a:rPr lang="en-US" sz="900" smtClean="0">
                <a:solidFill>
                  <a:srgbClr val="0082AA"/>
                </a:solidFill>
              </a:rPr>
              <a:pPr algn="r" eaLnBrk="1" fontAlgn="base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sz="900" dirty="0" smtClean="0">
              <a:solidFill>
                <a:srgbClr val="0082AA"/>
              </a:solidFill>
            </a:endParaRPr>
          </a:p>
        </p:txBody>
      </p:sp>
      <p:sp>
        <p:nvSpPr>
          <p:cNvPr id="1028" name="Rectangle 8"/>
          <p:cNvSpPr>
            <a:spLocks noGrp="1" noChangeArrowheads="1"/>
          </p:cNvSpPr>
          <p:nvPr>
            <p:ph type="title"/>
          </p:nvPr>
        </p:nvSpPr>
        <p:spPr bwMode="black">
          <a:xfrm>
            <a:off x="2895600" y="373063"/>
            <a:ext cx="5715000" cy="388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864092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ransition>
    <p:wipe dir="r"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r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+mj-lt"/>
          <a:ea typeface="+mj-ea"/>
          <a:cs typeface="+mj-cs"/>
        </a:defRPr>
      </a:lvl1pPr>
      <a:lvl2pPr algn="r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ea typeface="Arial Unicode MS" pitchFamily="34" charset="-128"/>
          <a:cs typeface="Arial Unicode MS" pitchFamily="34" charset="-128"/>
        </a:defRPr>
      </a:lvl2pPr>
      <a:lvl3pPr algn="r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ea typeface="Arial Unicode MS" pitchFamily="34" charset="-128"/>
          <a:cs typeface="Arial Unicode MS" pitchFamily="34" charset="-128"/>
        </a:defRPr>
      </a:lvl3pPr>
      <a:lvl4pPr algn="r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ea typeface="Arial Unicode MS" pitchFamily="34" charset="-128"/>
          <a:cs typeface="Arial Unicode MS" pitchFamily="34" charset="-128"/>
        </a:defRPr>
      </a:lvl4pPr>
      <a:lvl5pPr algn="r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ea typeface="Arial Unicode MS" pitchFamily="34" charset="-128"/>
          <a:cs typeface="Arial Unicode MS" pitchFamily="34" charset="-128"/>
        </a:defRPr>
      </a:lvl5pPr>
      <a:lvl6pPr marL="457200" algn="r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ea typeface="Arial Unicode MS" pitchFamily="34" charset="-128"/>
          <a:cs typeface="Arial Unicode MS" pitchFamily="34" charset="-128"/>
        </a:defRPr>
      </a:lvl6pPr>
      <a:lvl7pPr marL="914400" algn="r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ea typeface="Arial Unicode MS" pitchFamily="34" charset="-128"/>
          <a:cs typeface="Arial Unicode MS" pitchFamily="34" charset="-128"/>
        </a:defRPr>
      </a:lvl7pPr>
      <a:lvl8pPr marL="1371600" algn="r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ea typeface="Arial Unicode MS" pitchFamily="34" charset="-128"/>
          <a:cs typeface="Arial Unicode MS" pitchFamily="34" charset="-128"/>
        </a:defRPr>
      </a:lvl8pPr>
      <a:lvl9pPr marL="1828800" algn="r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ea typeface="Arial Unicode MS" pitchFamily="34" charset="-128"/>
          <a:cs typeface="Arial Unicode MS" pitchFamily="34" charset="-128"/>
        </a:defRPr>
      </a:lvl9pPr>
    </p:titleStyle>
    <p:bodyStyle>
      <a:lvl1pPr marL="342900" indent="-342900" algn="l" rtl="0" eaLnBrk="1" fontAlgn="base" hangingPunct="1">
        <a:lnSpc>
          <a:spcPct val="90000"/>
        </a:lnSpc>
        <a:spcBef>
          <a:spcPct val="50000"/>
        </a:spcBef>
        <a:spcAft>
          <a:spcPct val="0"/>
        </a:spcAft>
        <a:buSzPct val="25000"/>
        <a:buFont typeface="Arial" pitchFamily="34" charset="0"/>
        <a:defRPr sz="2200" b="1">
          <a:solidFill>
            <a:srgbClr val="0082AA"/>
          </a:solidFill>
          <a:latin typeface="+mn-lt"/>
          <a:ea typeface="+mn-ea"/>
          <a:cs typeface="+mn-cs"/>
        </a:defRPr>
      </a:lvl1pPr>
      <a:lvl2pPr marL="177800" indent="-176213" algn="l" rtl="0" eaLnBrk="1" fontAlgn="base" hangingPunct="1">
        <a:lnSpc>
          <a:spcPct val="90000"/>
        </a:lnSpc>
        <a:spcBef>
          <a:spcPct val="25000"/>
        </a:spcBef>
        <a:spcAft>
          <a:spcPct val="15000"/>
        </a:spcAft>
        <a:buChar char="•"/>
        <a:defRPr sz="2200">
          <a:solidFill>
            <a:srgbClr val="0082AA"/>
          </a:solidFill>
          <a:latin typeface="+mn-lt"/>
          <a:ea typeface="+mn-ea"/>
          <a:cs typeface="+mn-cs"/>
        </a:defRPr>
      </a:lvl2pPr>
      <a:lvl3pPr marL="514350" indent="-222250" algn="l" rtl="0" eaLnBrk="1" fontAlgn="base" hangingPunct="1">
        <a:lnSpc>
          <a:spcPct val="90000"/>
        </a:lnSpc>
        <a:spcBef>
          <a:spcPct val="15000"/>
        </a:spcBef>
        <a:spcAft>
          <a:spcPct val="15000"/>
        </a:spcAft>
        <a:buFont typeface="Arial" pitchFamily="34" charset="0"/>
        <a:buChar char="–"/>
        <a:defRPr sz="2000">
          <a:solidFill>
            <a:srgbClr val="0082AA"/>
          </a:solidFill>
          <a:latin typeface="+mn-lt"/>
          <a:ea typeface="+mn-ea"/>
          <a:cs typeface="+mn-cs"/>
        </a:defRPr>
      </a:lvl3pPr>
      <a:lvl4pPr marL="804863" indent="-176213" algn="l" rtl="0" eaLnBrk="1" fontAlgn="base" hangingPunct="1">
        <a:lnSpc>
          <a:spcPct val="90000"/>
        </a:lnSpc>
        <a:spcBef>
          <a:spcPct val="15000"/>
        </a:spcBef>
        <a:spcAft>
          <a:spcPct val="15000"/>
        </a:spcAft>
        <a:buChar char="•"/>
        <a:defRPr>
          <a:solidFill>
            <a:srgbClr val="0082AA"/>
          </a:solidFill>
          <a:latin typeface="+mn-lt"/>
          <a:ea typeface="+mn-ea"/>
          <a:cs typeface="+mn-cs"/>
        </a:defRPr>
      </a:lvl4pPr>
      <a:lvl5pPr marL="1433513" indent="-176213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  <a:cs typeface="+mn-cs"/>
        </a:defRPr>
      </a:lvl5pPr>
      <a:lvl6pPr marL="1890713" indent="-176213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  <a:cs typeface="+mn-cs"/>
        </a:defRPr>
      </a:lvl6pPr>
      <a:lvl7pPr marL="2347913" indent="-176213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  <a:cs typeface="+mn-cs"/>
        </a:defRPr>
      </a:lvl7pPr>
      <a:lvl8pPr marL="2805113" indent="-176213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  <a:cs typeface="+mn-cs"/>
        </a:defRPr>
      </a:lvl8pPr>
      <a:lvl9pPr marL="3262313" indent="-176213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3"/>
          <p:cNvSpPr>
            <a:spLocks noGrp="1" noChangeArrowheads="1"/>
          </p:cNvSpPr>
          <p:nvPr>
            <p:ph type="body" idx="1"/>
          </p:nvPr>
        </p:nvSpPr>
        <p:spPr bwMode="black">
          <a:xfrm>
            <a:off x="368300" y="1358900"/>
            <a:ext cx="83185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1027" name="Text Box 12"/>
          <p:cNvSpPr txBox="1">
            <a:spLocks noChangeArrowheads="1"/>
          </p:cNvSpPr>
          <p:nvPr/>
        </p:nvSpPr>
        <p:spPr bwMode="black">
          <a:xfrm>
            <a:off x="6985000" y="6608763"/>
            <a:ext cx="1981200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2000" b="1"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algn="r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fld id="{9C8C64B0-532F-4686-8652-9AFC0370C99A}" type="slidenum">
              <a:rPr lang="en-US" sz="900" smtClean="0">
                <a:solidFill>
                  <a:srgbClr val="0082AA"/>
                </a:solidFill>
              </a:rPr>
              <a:pPr algn="r" eaLnBrk="1" fontAlgn="base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sz="900" dirty="0" smtClean="0">
              <a:solidFill>
                <a:srgbClr val="0082AA"/>
              </a:solidFill>
            </a:endParaRPr>
          </a:p>
        </p:txBody>
      </p:sp>
      <p:sp>
        <p:nvSpPr>
          <p:cNvPr id="1028" name="Rectangle 8"/>
          <p:cNvSpPr>
            <a:spLocks noGrp="1" noChangeArrowheads="1"/>
          </p:cNvSpPr>
          <p:nvPr>
            <p:ph type="title"/>
          </p:nvPr>
        </p:nvSpPr>
        <p:spPr bwMode="black">
          <a:xfrm>
            <a:off x="2895600" y="373063"/>
            <a:ext cx="5715000" cy="388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700288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ransition>
    <p:wipe dir="r"/>
  </p:transition>
  <p:timing>
    <p:tnLst>
      <p:par>
        <p:cTn id="1" dur="indefinite" restart="never" nodeType="tmRoot"/>
      </p:par>
    </p:tnLst>
  </p:timing>
  <p:hf sldNum="0" hdr="0" dt="0"/>
  <p:txStyles>
    <p:titleStyle>
      <a:lvl1pPr algn="r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+mj-lt"/>
          <a:ea typeface="+mj-ea"/>
          <a:cs typeface="+mj-cs"/>
        </a:defRPr>
      </a:lvl1pPr>
      <a:lvl2pPr algn="r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ea typeface="Arial Unicode MS" pitchFamily="34" charset="-128"/>
          <a:cs typeface="Arial Unicode MS" pitchFamily="34" charset="-128"/>
        </a:defRPr>
      </a:lvl2pPr>
      <a:lvl3pPr algn="r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ea typeface="Arial Unicode MS" pitchFamily="34" charset="-128"/>
          <a:cs typeface="Arial Unicode MS" pitchFamily="34" charset="-128"/>
        </a:defRPr>
      </a:lvl3pPr>
      <a:lvl4pPr algn="r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ea typeface="Arial Unicode MS" pitchFamily="34" charset="-128"/>
          <a:cs typeface="Arial Unicode MS" pitchFamily="34" charset="-128"/>
        </a:defRPr>
      </a:lvl4pPr>
      <a:lvl5pPr algn="r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ea typeface="Arial Unicode MS" pitchFamily="34" charset="-128"/>
          <a:cs typeface="Arial Unicode MS" pitchFamily="34" charset="-128"/>
        </a:defRPr>
      </a:lvl5pPr>
      <a:lvl6pPr marL="457200" algn="r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ea typeface="Arial Unicode MS" pitchFamily="34" charset="-128"/>
          <a:cs typeface="Arial Unicode MS" pitchFamily="34" charset="-128"/>
        </a:defRPr>
      </a:lvl6pPr>
      <a:lvl7pPr marL="914400" algn="r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ea typeface="Arial Unicode MS" pitchFamily="34" charset="-128"/>
          <a:cs typeface="Arial Unicode MS" pitchFamily="34" charset="-128"/>
        </a:defRPr>
      </a:lvl7pPr>
      <a:lvl8pPr marL="1371600" algn="r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ea typeface="Arial Unicode MS" pitchFamily="34" charset="-128"/>
          <a:cs typeface="Arial Unicode MS" pitchFamily="34" charset="-128"/>
        </a:defRPr>
      </a:lvl8pPr>
      <a:lvl9pPr marL="1828800" algn="r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ea typeface="Arial Unicode MS" pitchFamily="34" charset="-128"/>
          <a:cs typeface="Arial Unicode MS" pitchFamily="34" charset="-128"/>
        </a:defRPr>
      </a:lvl9pPr>
    </p:titleStyle>
    <p:bodyStyle>
      <a:lvl1pPr marL="342900" indent="-342900" algn="l" rtl="0" eaLnBrk="1" fontAlgn="base" hangingPunct="1">
        <a:lnSpc>
          <a:spcPct val="90000"/>
        </a:lnSpc>
        <a:spcBef>
          <a:spcPct val="50000"/>
        </a:spcBef>
        <a:spcAft>
          <a:spcPct val="0"/>
        </a:spcAft>
        <a:buSzPct val="25000"/>
        <a:buFont typeface="Arial" pitchFamily="34" charset="0"/>
        <a:defRPr sz="2200" b="1">
          <a:solidFill>
            <a:srgbClr val="0082AA"/>
          </a:solidFill>
          <a:latin typeface="+mn-lt"/>
          <a:ea typeface="+mn-ea"/>
          <a:cs typeface="+mn-cs"/>
        </a:defRPr>
      </a:lvl1pPr>
      <a:lvl2pPr marL="177800" indent="-176213" algn="l" rtl="0" eaLnBrk="1" fontAlgn="base" hangingPunct="1">
        <a:lnSpc>
          <a:spcPct val="90000"/>
        </a:lnSpc>
        <a:spcBef>
          <a:spcPct val="25000"/>
        </a:spcBef>
        <a:spcAft>
          <a:spcPct val="15000"/>
        </a:spcAft>
        <a:buChar char="•"/>
        <a:defRPr sz="2200">
          <a:solidFill>
            <a:srgbClr val="0082AA"/>
          </a:solidFill>
          <a:latin typeface="+mn-lt"/>
          <a:ea typeface="+mn-ea"/>
          <a:cs typeface="+mn-cs"/>
        </a:defRPr>
      </a:lvl2pPr>
      <a:lvl3pPr marL="514350" indent="-222250" algn="l" rtl="0" eaLnBrk="1" fontAlgn="base" hangingPunct="1">
        <a:lnSpc>
          <a:spcPct val="90000"/>
        </a:lnSpc>
        <a:spcBef>
          <a:spcPct val="15000"/>
        </a:spcBef>
        <a:spcAft>
          <a:spcPct val="15000"/>
        </a:spcAft>
        <a:buFont typeface="Arial" pitchFamily="34" charset="0"/>
        <a:buChar char="–"/>
        <a:defRPr sz="2000">
          <a:solidFill>
            <a:srgbClr val="0082AA"/>
          </a:solidFill>
          <a:latin typeface="+mn-lt"/>
          <a:ea typeface="+mn-ea"/>
          <a:cs typeface="+mn-cs"/>
        </a:defRPr>
      </a:lvl3pPr>
      <a:lvl4pPr marL="804863" indent="-176213" algn="l" rtl="0" eaLnBrk="1" fontAlgn="base" hangingPunct="1">
        <a:lnSpc>
          <a:spcPct val="90000"/>
        </a:lnSpc>
        <a:spcBef>
          <a:spcPct val="15000"/>
        </a:spcBef>
        <a:spcAft>
          <a:spcPct val="15000"/>
        </a:spcAft>
        <a:buChar char="•"/>
        <a:defRPr>
          <a:solidFill>
            <a:srgbClr val="0082AA"/>
          </a:solidFill>
          <a:latin typeface="+mn-lt"/>
          <a:ea typeface="+mn-ea"/>
          <a:cs typeface="+mn-cs"/>
        </a:defRPr>
      </a:lvl4pPr>
      <a:lvl5pPr marL="1433513" indent="-176213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  <a:cs typeface="+mn-cs"/>
        </a:defRPr>
      </a:lvl5pPr>
      <a:lvl6pPr marL="1890713" indent="-176213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  <a:cs typeface="+mn-cs"/>
        </a:defRPr>
      </a:lvl6pPr>
      <a:lvl7pPr marL="2347913" indent="-176213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  <a:cs typeface="+mn-cs"/>
        </a:defRPr>
      </a:lvl7pPr>
      <a:lvl8pPr marL="2805113" indent="-176213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  <a:cs typeface="+mn-cs"/>
        </a:defRPr>
      </a:lvl8pPr>
      <a:lvl9pPr marL="3262313" indent="-176213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3"/>
          <p:cNvSpPr>
            <a:spLocks noGrp="1" noChangeArrowheads="1"/>
          </p:cNvSpPr>
          <p:nvPr>
            <p:ph type="body" idx="1"/>
          </p:nvPr>
        </p:nvSpPr>
        <p:spPr bwMode="black">
          <a:xfrm>
            <a:off x="368300" y="1358900"/>
            <a:ext cx="83185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1027" name="Text Box 12"/>
          <p:cNvSpPr txBox="1">
            <a:spLocks noChangeArrowheads="1"/>
          </p:cNvSpPr>
          <p:nvPr/>
        </p:nvSpPr>
        <p:spPr bwMode="black">
          <a:xfrm>
            <a:off x="6985000" y="6608763"/>
            <a:ext cx="1981200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2000" b="1"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algn="r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fld id="{9C8C64B0-532F-4686-8652-9AFC0370C99A}" type="slidenum">
              <a:rPr lang="en-US" sz="900" smtClean="0">
                <a:solidFill>
                  <a:srgbClr val="0082AA"/>
                </a:solidFill>
              </a:rPr>
              <a:pPr algn="r" eaLnBrk="1" fontAlgn="base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sz="900" dirty="0" smtClean="0">
              <a:solidFill>
                <a:srgbClr val="0082AA"/>
              </a:solidFill>
            </a:endParaRPr>
          </a:p>
        </p:txBody>
      </p:sp>
      <p:sp>
        <p:nvSpPr>
          <p:cNvPr id="1028" name="Rectangle 8"/>
          <p:cNvSpPr>
            <a:spLocks noGrp="1" noChangeArrowheads="1"/>
          </p:cNvSpPr>
          <p:nvPr>
            <p:ph type="title"/>
          </p:nvPr>
        </p:nvSpPr>
        <p:spPr bwMode="black">
          <a:xfrm>
            <a:off x="2895600" y="373063"/>
            <a:ext cx="5715000" cy="388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7785288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transition>
    <p:wipe dir="r"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r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+mj-lt"/>
          <a:ea typeface="+mj-ea"/>
          <a:cs typeface="+mj-cs"/>
        </a:defRPr>
      </a:lvl1pPr>
      <a:lvl2pPr algn="r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ea typeface="Arial Unicode MS" pitchFamily="34" charset="-128"/>
          <a:cs typeface="Arial Unicode MS" pitchFamily="34" charset="-128"/>
        </a:defRPr>
      </a:lvl2pPr>
      <a:lvl3pPr algn="r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ea typeface="Arial Unicode MS" pitchFamily="34" charset="-128"/>
          <a:cs typeface="Arial Unicode MS" pitchFamily="34" charset="-128"/>
        </a:defRPr>
      </a:lvl3pPr>
      <a:lvl4pPr algn="r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ea typeface="Arial Unicode MS" pitchFamily="34" charset="-128"/>
          <a:cs typeface="Arial Unicode MS" pitchFamily="34" charset="-128"/>
        </a:defRPr>
      </a:lvl4pPr>
      <a:lvl5pPr algn="r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ea typeface="Arial Unicode MS" pitchFamily="34" charset="-128"/>
          <a:cs typeface="Arial Unicode MS" pitchFamily="34" charset="-128"/>
        </a:defRPr>
      </a:lvl5pPr>
      <a:lvl6pPr marL="457200" algn="r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ea typeface="Arial Unicode MS" pitchFamily="34" charset="-128"/>
          <a:cs typeface="Arial Unicode MS" pitchFamily="34" charset="-128"/>
        </a:defRPr>
      </a:lvl6pPr>
      <a:lvl7pPr marL="914400" algn="r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ea typeface="Arial Unicode MS" pitchFamily="34" charset="-128"/>
          <a:cs typeface="Arial Unicode MS" pitchFamily="34" charset="-128"/>
        </a:defRPr>
      </a:lvl7pPr>
      <a:lvl8pPr marL="1371600" algn="r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ea typeface="Arial Unicode MS" pitchFamily="34" charset="-128"/>
          <a:cs typeface="Arial Unicode MS" pitchFamily="34" charset="-128"/>
        </a:defRPr>
      </a:lvl8pPr>
      <a:lvl9pPr marL="1828800" algn="r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ea typeface="Arial Unicode MS" pitchFamily="34" charset="-128"/>
          <a:cs typeface="Arial Unicode MS" pitchFamily="34" charset="-128"/>
        </a:defRPr>
      </a:lvl9pPr>
    </p:titleStyle>
    <p:bodyStyle>
      <a:lvl1pPr marL="342900" indent="-342900" algn="l" rtl="0" eaLnBrk="1" fontAlgn="base" hangingPunct="1">
        <a:lnSpc>
          <a:spcPct val="90000"/>
        </a:lnSpc>
        <a:spcBef>
          <a:spcPct val="50000"/>
        </a:spcBef>
        <a:spcAft>
          <a:spcPct val="0"/>
        </a:spcAft>
        <a:buSzPct val="25000"/>
        <a:buFont typeface="Arial" pitchFamily="34" charset="0"/>
        <a:defRPr sz="2200" b="1">
          <a:solidFill>
            <a:srgbClr val="0082AA"/>
          </a:solidFill>
          <a:latin typeface="+mn-lt"/>
          <a:ea typeface="+mn-ea"/>
          <a:cs typeface="+mn-cs"/>
        </a:defRPr>
      </a:lvl1pPr>
      <a:lvl2pPr marL="177800" indent="-176213" algn="l" rtl="0" eaLnBrk="1" fontAlgn="base" hangingPunct="1">
        <a:lnSpc>
          <a:spcPct val="90000"/>
        </a:lnSpc>
        <a:spcBef>
          <a:spcPct val="25000"/>
        </a:spcBef>
        <a:spcAft>
          <a:spcPct val="15000"/>
        </a:spcAft>
        <a:buChar char="•"/>
        <a:defRPr sz="2200">
          <a:solidFill>
            <a:srgbClr val="0082AA"/>
          </a:solidFill>
          <a:latin typeface="+mn-lt"/>
          <a:ea typeface="+mn-ea"/>
          <a:cs typeface="+mn-cs"/>
        </a:defRPr>
      </a:lvl2pPr>
      <a:lvl3pPr marL="514350" indent="-222250" algn="l" rtl="0" eaLnBrk="1" fontAlgn="base" hangingPunct="1">
        <a:lnSpc>
          <a:spcPct val="90000"/>
        </a:lnSpc>
        <a:spcBef>
          <a:spcPct val="15000"/>
        </a:spcBef>
        <a:spcAft>
          <a:spcPct val="15000"/>
        </a:spcAft>
        <a:buFont typeface="Arial" pitchFamily="34" charset="0"/>
        <a:buChar char="–"/>
        <a:defRPr sz="2000">
          <a:solidFill>
            <a:srgbClr val="0082AA"/>
          </a:solidFill>
          <a:latin typeface="+mn-lt"/>
          <a:ea typeface="+mn-ea"/>
          <a:cs typeface="+mn-cs"/>
        </a:defRPr>
      </a:lvl3pPr>
      <a:lvl4pPr marL="804863" indent="-176213" algn="l" rtl="0" eaLnBrk="1" fontAlgn="base" hangingPunct="1">
        <a:lnSpc>
          <a:spcPct val="90000"/>
        </a:lnSpc>
        <a:spcBef>
          <a:spcPct val="15000"/>
        </a:spcBef>
        <a:spcAft>
          <a:spcPct val="15000"/>
        </a:spcAft>
        <a:buChar char="•"/>
        <a:defRPr>
          <a:solidFill>
            <a:srgbClr val="0082AA"/>
          </a:solidFill>
          <a:latin typeface="+mn-lt"/>
          <a:ea typeface="+mn-ea"/>
          <a:cs typeface="+mn-cs"/>
        </a:defRPr>
      </a:lvl4pPr>
      <a:lvl5pPr marL="1433513" indent="-176213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  <a:cs typeface="+mn-cs"/>
        </a:defRPr>
      </a:lvl5pPr>
      <a:lvl6pPr marL="1890713" indent="-176213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  <a:cs typeface="+mn-cs"/>
        </a:defRPr>
      </a:lvl6pPr>
      <a:lvl7pPr marL="2347913" indent="-176213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  <a:cs typeface="+mn-cs"/>
        </a:defRPr>
      </a:lvl7pPr>
      <a:lvl8pPr marL="2805113" indent="-176213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  <a:cs typeface="+mn-cs"/>
        </a:defRPr>
      </a:lvl8pPr>
      <a:lvl9pPr marL="3262313" indent="-176213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buChar char="•"/>
        <a:defRPr sz="2200" b="1">
          <a:solidFill>
            <a:srgbClr val="0082AA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4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microsoft.com/office/2007/relationships/hdphoto" Target="../media/hdphoto3.wdp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g"/><Relationship Id="rId3" Type="http://schemas.openxmlformats.org/officeDocument/2006/relationships/image" Target="../media/image10.pn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microsoft.com/office/2007/relationships/hdphoto" Target="../media/hdphoto5.wdp"/><Relationship Id="rId5" Type="http://schemas.openxmlformats.org/officeDocument/2006/relationships/image" Target="../media/image11.png"/><Relationship Id="rId4" Type="http://schemas.microsoft.com/office/2007/relationships/hdphoto" Target="../media/hdphoto4.wdp"/><Relationship Id="rId9" Type="http://schemas.openxmlformats.org/officeDocument/2006/relationships/image" Target="../media/image14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38200" y="2438400"/>
            <a:ext cx="7381875" cy="1308050"/>
          </a:xfrm>
        </p:spPr>
        <p:txBody>
          <a:bodyPr/>
          <a:lstStyle/>
          <a:p>
            <a:pPr algn="ctr"/>
            <a:r>
              <a:rPr lang="en-US" sz="3200" dirty="0" smtClean="0">
                <a:solidFill>
                  <a:srgbClr val="FFC000"/>
                </a:solidFill>
              </a:rPr>
              <a:t/>
            </a:r>
            <a:br>
              <a:rPr lang="en-US" sz="3200" dirty="0" smtClean="0">
                <a:solidFill>
                  <a:srgbClr val="FFC000"/>
                </a:solidFill>
              </a:rPr>
            </a:br>
            <a:r>
              <a:rPr lang="en-US" sz="3600" dirty="0" smtClean="0">
                <a:solidFill>
                  <a:srgbClr val="FFC000"/>
                </a:solidFill>
              </a:rPr>
              <a:t>PG&amp;E’s Solar Choice Programs</a:t>
            </a:r>
            <a:r>
              <a:rPr lang="en-US" sz="3200" dirty="0" smtClean="0">
                <a:solidFill>
                  <a:srgbClr val="FFC000"/>
                </a:solidFill>
              </a:rPr>
              <a:t/>
            </a:r>
            <a:br>
              <a:rPr lang="en-US" sz="3200" dirty="0" smtClean="0">
                <a:solidFill>
                  <a:srgbClr val="FFC000"/>
                </a:solidFill>
              </a:rPr>
            </a:br>
            <a:endParaRPr lang="en-US" sz="3200" dirty="0" smtClean="0">
              <a:solidFill>
                <a:srgbClr val="FFC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406286" y="5791200"/>
            <a:ext cx="13244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en-US" sz="2000" b="1" dirty="0" smtClean="0">
              <a:solidFill>
                <a:srgbClr val="FFFFFF"/>
              </a:solidFill>
            </a:endParaRPr>
          </a:p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2000" b="1" dirty="0" smtClean="0">
                <a:solidFill>
                  <a:srgbClr val="FFFFFF"/>
                </a:solidFill>
              </a:rPr>
              <a:t>May 2015</a:t>
            </a:r>
          </a:p>
        </p:txBody>
      </p:sp>
    </p:spTree>
    <p:extLst>
      <p:ext uri="{BB962C8B-B14F-4D97-AF65-F5344CB8AC3E}">
        <p14:creationId xmlns:p14="http://schemas.microsoft.com/office/powerpoint/2010/main" val="4082642040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0640" y="441543"/>
            <a:ext cx="7911479" cy="366254"/>
          </a:xfrm>
        </p:spPr>
        <p:txBody>
          <a:bodyPr/>
          <a:lstStyle/>
          <a:p>
            <a:r>
              <a:rPr lang="en-US" sz="2800" dirty="0" smtClean="0"/>
              <a:t>Brief History</a:t>
            </a:r>
            <a:endParaRPr lang="en-US" sz="2800" dirty="0"/>
          </a:p>
        </p:txBody>
      </p:sp>
      <p:graphicFrame>
        <p:nvGraphicFramePr>
          <p:cNvPr id="14" name="Diagram 13"/>
          <p:cNvGraphicFramePr/>
          <p:nvPr>
            <p:extLst>
              <p:ext uri="{D42A27DB-BD31-4B8C-83A1-F6EECF244321}">
                <p14:modId xmlns:p14="http://schemas.microsoft.com/office/powerpoint/2010/main" val="3898546230"/>
              </p:ext>
            </p:extLst>
          </p:nvPr>
        </p:nvGraphicFramePr>
        <p:xfrm>
          <a:off x="228600" y="1219200"/>
          <a:ext cx="8458200" cy="495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721045292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6998" y="476391"/>
            <a:ext cx="7467885" cy="366254"/>
          </a:xfrm>
        </p:spPr>
        <p:txBody>
          <a:bodyPr/>
          <a:lstStyle/>
          <a:p>
            <a:r>
              <a:rPr lang="en-US" sz="2800" dirty="0" smtClean="0"/>
              <a:t>Shared Renewable Energy Options</a:t>
            </a:r>
            <a:endParaRPr lang="en-US" sz="2800" dirty="0"/>
          </a:p>
        </p:txBody>
      </p:sp>
      <p:sp>
        <p:nvSpPr>
          <p:cNvPr id="17" name="TextBox 16"/>
          <p:cNvSpPr txBox="1"/>
          <p:nvPr/>
        </p:nvSpPr>
        <p:spPr>
          <a:xfrm>
            <a:off x="426414" y="3276600"/>
            <a:ext cx="830878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rgbClr val="0082AA"/>
                </a:solidFill>
              </a:rPr>
              <a:t>Ensures </a:t>
            </a:r>
            <a:r>
              <a:rPr lang="en-US" sz="2400" dirty="0">
                <a:solidFill>
                  <a:srgbClr val="0082AA"/>
                </a:solidFill>
              </a:rPr>
              <a:t>new incremental solar will be developed </a:t>
            </a:r>
            <a:endParaRPr lang="en-US" sz="2400" dirty="0" smtClean="0">
              <a:solidFill>
                <a:srgbClr val="0082AA"/>
              </a:solidFill>
            </a:endParaRPr>
          </a:p>
          <a:p>
            <a:pPr marL="342900" indent="-342900" fontAlgn="base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rgbClr val="0082AA"/>
                </a:solidFill>
              </a:rPr>
              <a:t>Requires </a:t>
            </a:r>
            <a:r>
              <a:rPr lang="en-US" sz="2400" dirty="0">
                <a:solidFill>
                  <a:srgbClr val="0082AA"/>
                </a:solidFill>
              </a:rPr>
              <a:t>minimal effort on the part of the </a:t>
            </a:r>
            <a:r>
              <a:rPr lang="en-US" sz="2400" dirty="0" smtClean="0">
                <a:solidFill>
                  <a:srgbClr val="0082AA"/>
                </a:solidFill>
              </a:rPr>
              <a:t>customer</a:t>
            </a:r>
          </a:p>
          <a:p>
            <a:pPr marL="342900" indent="-342900" fontAlgn="base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rgbClr val="0082AA"/>
                </a:solidFill>
              </a:rPr>
              <a:t>Has </a:t>
            </a:r>
            <a:r>
              <a:rPr lang="en-US" sz="2400" dirty="0">
                <a:solidFill>
                  <a:srgbClr val="0082AA"/>
                </a:solidFill>
              </a:rPr>
              <a:t>n</a:t>
            </a:r>
            <a:r>
              <a:rPr lang="en-US" sz="2400" dirty="0" smtClean="0">
                <a:solidFill>
                  <a:srgbClr val="0082AA"/>
                </a:solidFill>
              </a:rPr>
              <a:t>o cost-shift to non-participants</a:t>
            </a:r>
            <a:endParaRPr lang="en-US" sz="2400" dirty="0">
              <a:solidFill>
                <a:srgbClr val="0082AA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6453" y="1253241"/>
            <a:ext cx="1892040" cy="126135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82793" y="1255075"/>
            <a:ext cx="59180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2400" dirty="0" smtClean="0">
                <a:solidFill>
                  <a:srgbClr val="0082AA"/>
                </a:solidFill>
              </a:rPr>
              <a:t>PG&amp;E’s </a:t>
            </a:r>
            <a:r>
              <a:rPr lang="en-US" sz="2400" b="1" dirty="0" smtClean="0">
                <a:solidFill>
                  <a:srgbClr val="0082AA"/>
                </a:solidFill>
              </a:rPr>
              <a:t>Solar Choice Plans </a:t>
            </a:r>
            <a:r>
              <a:rPr lang="en-US" sz="2400" dirty="0" smtClean="0">
                <a:solidFill>
                  <a:srgbClr val="0082AA"/>
                </a:solidFill>
              </a:rPr>
              <a:t>will allow </a:t>
            </a:r>
            <a:r>
              <a:rPr lang="en-US" sz="2400" dirty="0">
                <a:solidFill>
                  <a:srgbClr val="0082AA"/>
                </a:solidFill>
              </a:rPr>
              <a:t>customers a way to </a:t>
            </a:r>
            <a:r>
              <a:rPr lang="en-US" sz="2400" dirty="0" smtClean="0">
                <a:solidFill>
                  <a:srgbClr val="0082AA"/>
                </a:solidFill>
              </a:rPr>
              <a:t>purchase 100</a:t>
            </a:r>
            <a:r>
              <a:rPr lang="en-US" sz="2400" dirty="0">
                <a:solidFill>
                  <a:srgbClr val="0082AA"/>
                </a:solidFill>
              </a:rPr>
              <a:t>% solar power that…</a:t>
            </a:r>
            <a:endParaRPr lang="en-US" sz="2400" dirty="0" smtClean="0">
              <a:solidFill>
                <a:srgbClr val="0082A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8178361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643753" y="2570072"/>
            <a:ext cx="2277087" cy="2447903"/>
            <a:chOff x="307286" y="2540356"/>
            <a:chExt cx="2608620" cy="2818793"/>
          </a:xfrm>
        </p:grpSpPr>
        <p:pic>
          <p:nvPicPr>
            <p:cNvPr id="2050" name="Picture 2" descr="C:\Users\K5SG\AppData\Local\Microsoft\Windows\Temporary Internet Files\Content.IE5\8LB1C4R9\1294163807_california_map[1]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7504" y="2540356"/>
              <a:ext cx="2438402" cy="28187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Donut 9"/>
            <p:cNvSpPr/>
            <p:nvPr/>
          </p:nvSpPr>
          <p:spPr bwMode="auto">
            <a:xfrm>
              <a:off x="307286" y="2540356"/>
              <a:ext cx="1567043" cy="1853266"/>
            </a:xfrm>
            <a:prstGeom prst="donut">
              <a:avLst>
                <a:gd name="adj" fmla="val 512"/>
              </a:avLst>
            </a:prstGeom>
            <a:solidFill>
              <a:schemeClr val="tx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63679" tIns="31839" rIns="63679" bIns="31839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90000"/>
                </a:lnSpc>
                <a:spcBef>
                  <a:spcPct val="3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Arial Unicode MS" pitchFamily="34" charset="-128"/>
                <a:cs typeface="Arial Unicode MS" pitchFamily="34" charset="-128"/>
              </a:endParaRPr>
            </a:p>
          </p:txBody>
        </p:sp>
      </p:grpSp>
      <p:pic>
        <p:nvPicPr>
          <p:cNvPr id="29" name="Picture 2" descr="C:\Users\K5SG\AppData\Local\Microsoft\Windows\Temporary Internet Files\Content.IE5\8LB1C4R9\1294163807_california_map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8742" y="2619200"/>
            <a:ext cx="2157058" cy="2493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264" y="559519"/>
            <a:ext cx="7467885" cy="366254"/>
          </a:xfrm>
        </p:spPr>
        <p:txBody>
          <a:bodyPr/>
          <a:lstStyle/>
          <a:p>
            <a:r>
              <a:rPr lang="en-US" sz="2800" dirty="0" smtClean="0"/>
              <a:t>Two Options</a:t>
            </a:r>
            <a:endParaRPr lang="en-US" sz="2800" dirty="0"/>
          </a:p>
        </p:txBody>
      </p:sp>
      <p:sp>
        <p:nvSpPr>
          <p:cNvPr id="17" name="TextBox 16"/>
          <p:cNvSpPr txBox="1"/>
          <p:nvPr/>
        </p:nvSpPr>
        <p:spPr>
          <a:xfrm>
            <a:off x="282892" y="1078925"/>
            <a:ext cx="87165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2000" b="1" dirty="0" smtClean="0">
                <a:solidFill>
                  <a:srgbClr val="0082AA"/>
                </a:solidFill>
              </a:rPr>
              <a:t>PG&amp;E </a:t>
            </a:r>
            <a:r>
              <a:rPr lang="en-US" sz="2000" b="1" dirty="0">
                <a:solidFill>
                  <a:srgbClr val="0082AA"/>
                </a:solidFill>
              </a:rPr>
              <a:t>bundled </a:t>
            </a:r>
            <a:r>
              <a:rPr lang="en-US" sz="2000" b="1" dirty="0" smtClean="0">
                <a:solidFill>
                  <a:srgbClr val="0082AA"/>
                </a:solidFill>
              </a:rPr>
              <a:t>electric </a:t>
            </a:r>
            <a:r>
              <a:rPr lang="en-US" sz="2000" dirty="0" smtClean="0">
                <a:solidFill>
                  <a:srgbClr val="0082AA"/>
                </a:solidFill>
              </a:rPr>
              <a:t>customers will be able to purchase electricity </a:t>
            </a:r>
            <a:r>
              <a:rPr lang="en-US" sz="2000" dirty="0">
                <a:solidFill>
                  <a:srgbClr val="0082AA"/>
                </a:solidFill>
              </a:rPr>
              <a:t>from new solar projects within PG&amp;E’s service </a:t>
            </a:r>
            <a:r>
              <a:rPr lang="en-US" sz="2000" dirty="0" smtClean="0">
                <a:solidFill>
                  <a:srgbClr val="0082AA"/>
                </a:solidFill>
              </a:rPr>
              <a:t>area in one of two ways: </a:t>
            </a:r>
            <a:endParaRPr lang="en-US" sz="2000" dirty="0">
              <a:solidFill>
                <a:srgbClr val="0082AA"/>
              </a:solidFill>
            </a:endParaRPr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286" b="93571" l="2667" r="92000">
                        <a14:foregroundMark x1="14000" y1="7857" x2="14000" y2="7857"/>
                        <a14:foregroundMark x1="8000" y1="66786" x2="8000" y2="66786"/>
                        <a14:foregroundMark x1="12000" y1="67143" x2="12000" y2="67143"/>
                        <a14:foregroundMark x1="83667" y1="68929" x2="83667" y2="68929"/>
                        <a14:foregroundMark x1="77667" y1="66429" x2="77667" y2="66429"/>
                        <a14:foregroundMark x1="92000" y1="62857" x2="92000" y2="62857"/>
                        <a14:foregroundMark x1="53667" y1="93571" x2="53667" y2="935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809" y="3409597"/>
            <a:ext cx="393958" cy="367694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434830" y="5180649"/>
            <a:ext cx="31536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b="1" dirty="0" smtClean="0"/>
              <a:t>Community </a:t>
            </a:r>
            <a:r>
              <a:rPr lang="en-US" sz="2000" b="1" dirty="0" smtClean="0"/>
              <a:t>Solar Choice</a:t>
            </a:r>
            <a:endParaRPr lang="en-US" sz="2000" b="1" dirty="0"/>
          </a:p>
        </p:txBody>
      </p:sp>
      <p:sp>
        <p:nvSpPr>
          <p:cNvPr id="33" name="TextBox 32"/>
          <p:cNvSpPr txBox="1"/>
          <p:nvPr/>
        </p:nvSpPr>
        <p:spPr>
          <a:xfrm>
            <a:off x="6248400" y="5180649"/>
            <a:ext cx="21450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b="1" dirty="0" smtClean="0"/>
              <a:t>Local Solar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b="1" dirty="0" smtClean="0"/>
              <a:t>Choice</a:t>
            </a:r>
            <a:endParaRPr lang="en-US" sz="2000" b="1" dirty="0"/>
          </a:p>
        </p:txBody>
      </p:sp>
      <p:grpSp>
        <p:nvGrpSpPr>
          <p:cNvPr id="36" name="Group 35"/>
          <p:cNvGrpSpPr/>
          <p:nvPr/>
        </p:nvGrpSpPr>
        <p:grpSpPr>
          <a:xfrm>
            <a:off x="2105532" y="2492530"/>
            <a:ext cx="4050298" cy="1335972"/>
            <a:chOff x="3696201" y="3034883"/>
            <a:chExt cx="2952751" cy="1089512"/>
          </a:xfrm>
        </p:grpSpPr>
        <p:sp>
          <p:nvSpPr>
            <p:cNvPr id="43" name="Bent Arrow 42"/>
            <p:cNvSpPr/>
            <p:nvPr/>
          </p:nvSpPr>
          <p:spPr bwMode="auto">
            <a:xfrm rot="10800000">
              <a:off x="3696201" y="3034885"/>
              <a:ext cx="1590575" cy="1089510"/>
            </a:xfrm>
            <a:prstGeom prst="bentArrow">
              <a:avLst>
                <a:gd name="adj1" fmla="val 25000"/>
                <a:gd name="adj2" fmla="val 25517"/>
                <a:gd name="adj3" fmla="val 25000"/>
                <a:gd name="adj4" fmla="val 43750"/>
              </a:avLst>
            </a:prstGeom>
            <a:solidFill>
              <a:schemeClr val="tx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63679" tIns="31839" rIns="63679" bIns="31839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ct val="90000"/>
                </a:lnSpc>
                <a:spcBef>
                  <a:spcPct val="30000"/>
                </a:spcBef>
                <a:spcAft>
                  <a:spcPct val="0"/>
                </a:spcAft>
              </a:pPr>
              <a:endParaRPr lang="en-US" sz="2000" b="1" dirty="0">
                <a:solidFill>
                  <a:srgbClr val="0082AA"/>
                </a:solidFill>
              </a:endParaRPr>
            </a:p>
          </p:txBody>
        </p:sp>
        <p:sp>
          <p:nvSpPr>
            <p:cNvPr id="44" name="Bent Arrow 43"/>
            <p:cNvSpPr/>
            <p:nvPr/>
          </p:nvSpPr>
          <p:spPr bwMode="auto">
            <a:xfrm flipV="1">
              <a:off x="5067638" y="3034883"/>
              <a:ext cx="1581314" cy="1089511"/>
            </a:xfrm>
            <a:prstGeom prst="bentArrow">
              <a:avLst/>
            </a:prstGeom>
            <a:solidFill>
              <a:schemeClr val="tx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63679" tIns="31839" rIns="63679" bIns="31839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lnSpc>
                  <a:spcPct val="90000"/>
                </a:lnSpc>
                <a:spcBef>
                  <a:spcPct val="30000"/>
                </a:spcBef>
                <a:spcAft>
                  <a:spcPct val="0"/>
                </a:spcAft>
              </a:pPr>
              <a:endParaRPr lang="en-US" sz="2000" b="1">
                <a:solidFill>
                  <a:srgbClr val="0082AA"/>
                </a:solidFill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3348998" y="1825532"/>
            <a:ext cx="1563366" cy="1557295"/>
            <a:chOff x="3441756" y="1221857"/>
            <a:chExt cx="1563366" cy="1557295"/>
          </a:xfrm>
        </p:grpSpPr>
        <p:pic>
          <p:nvPicPr>
            <p:cNvPr id="30" name="Picture 2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441" b="98238" l="1802" r="99099">
                          <a14:foregroundMark x1="56757" y1="4846" x2="56757" y2="4846"/>
                          <a14:foregroundMark x1="94144" y1="29956" x2="94144" y2="29956"/>
                          <a14:foregroundMark x1="96396" y1="69163" x2="96396" y2="69163"/>
                          <a14:foregroundMark x1="69820" y1="93392" x2="69820" y2="93392"/>
                          <a14:foregroundMark x1="4955" y1="66960" x2="4955" y2="66960"/>
                          <a14:foregroundMark x1="26577" y1="96035" x2="26577" y2="96035"/>
                          <a14:foregroundMark x1="73423" y1="98238" x2="73423" y2="98238"/>
                          <a14:foregroundMark x1="55856" y1="441" x2="55856" y2="441"/>
                          <a14:foregroundMark x1="2252" y1="69163" x2="2252" y2="69163"/>
                          <a14:foregroundMark x1="99099" y1="23789" x2="99099" y2="23789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41756" y="1221857"/>
              <a:ext cx="1563366" cy="15572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4" name="TextBox 33"/>
            <p:cNvSpPr txBox="1"/>
            <p:nvPr/>
          </p:nvSpPr>
          <p:spPr>
            <a:xfrm>
              <a:off x="3732969" y="1661582"/>
              <a:ext cx="98094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000" dirty="0">
                  <a:solidFill>
                    <a:srgbClr val="0082AA"/>
                  </a:solidFill>
                </a:rPr>
                <a:t>272 MW</a:t>
              </a:r>
            </a:p>
          </p:txBody>
        </p:sp>
      </p:grpSp>
      <p:sp>
        <p:nvSpPr>
          <p:cNvPr id="45" name="Donut 44"/>
          <p:cNvSpPr/>
          <p:nvPr/>
        </p:nvSpPr>
        <p:spPr bwMode="auto">
          <a:xfrm>
            <a:off x="6430808" y="3313260"/>
            <a:ext cx="643962" cy="577161"/>
          </a:xfrm>
          <a:prstGeom prst="donut">
            <a:avLst>
              <a:gd name="adj" fmla="val 512"/>
            </a:avLst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63679" tIns="31839" rIns="63679" bIns="31839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52" name="Picture 5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286" b="93571" l="2667" r="92000">
                        <a14:foregroundMark x1="14000" y1="7857" x2="14000" y2="7857"/>
                        <a14:foregroundMark x1="8000" y1="66786" x2="8000" y2="66786"/>
                        <a14:foregroundMark x1="12000" y1="67143" x2="12000" y2="67143"/>
                        <a14:foregroundMark x1="83667" y1="68929" x2="83667" y2="68929"/>
                        <a14:foregroundMark x1="77667" y1="66429" x2="77667" y2="66429"/>
                        <a14:foregroundMark x1="92000" y1="62857" x2="92000" y2="62857"/>
                        <a14:foregroundMark x1="53667" y1="93571" x2="53667" y2="935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737" y="2792823"/>
            <a:ext cx="393958" cy="367694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286" b="93571" l="2667" r="92000">
                        <a14:foregroundMark x1="14000" y1="7857" x2="14000" y2="7857"/>
                        <a14:foregroundMark x1="8000" y1="66786" x2="8000" y2="66786"/>
                        <a14:foregroundMark x1="12000" y1="67143" x2="12000" y2="67143"/>
                        <a14:foregroundMark x1="83667" y1="68929" x2="83667" y2="68929"/>
                        <a14:foregroundMark x1="77667" y1="66429" x2="77667" y2="66429"/>
                        <a14:foregroundMark x1="92000" y1="62857" x2="92000" y2="62857"/>
                        <a14:foregroundMark x1="53667" y1="93571" x2="53667" y2="935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923" y="3432847"/>
            <a:ext cx="393958" cy="367694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286" b="93571" l="2667" r="92000">
                        <a14:foregroundMark x1="14000" y1="7857" x2="14000" y2="7857"/>
                        <a14:foregroundMark x1="8000" y1="66786" x2="8000" y2="66786"/>
                        <a14:foregroundMark x1="12000" y1="67143" x2="12000" y2="67143"/>
                        <a14:foregroundMark x1="83667" y1="68929" x2="83667" y2="68929"/>
                        <a14:foregroundMark x1="77667" y1="66429" x2="77667" y2="66429"/>
                        <a14:foregroundMark x1="92000" y1="62857" x2="92000" y2="62857"/>
                        <a14:foregroundMark x1="53667" y1="93571" x2="53667" y2="935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0153" y="3714397"/>
            <a:ext cx="393958" cy="367694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286" b="93571" l="2667" r="92000">
                        <a14:foregroundMark x1="14000" y1="7857" x2="14000" y2="7857"/>
                        <a14:foregroundMark x1="8000" y1="66786" x2="8000" y2="66786"/>
                        <a14:foregroundMark x1="12000" y1="67143" x2="12000" y2="67143"/>
                        <a14:foregroundMark x1="83667" y1="68929" x2="83667" y2="68929"/>
                        <a14:foregroundMark x1="77667" y1="66429" x2="77667" y2="66429"/>
                        <a14:foregroundMark x1="92000" y1="62857" x2="92000" y2="62857"/>
                        <a14:foregroundMark x1="53667" y1="93571" x2="53667" y2="935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9944" y="3015133"/>
            <a:ext cx="393958" cy="367694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286" b="93571" l="2667" r="92000">
                        <a14:foregroundMark x1="14000" y1="7857" x2="14000" y2="7857"/>
                        <a14:foregroundMark x1="8000" y1="66786" x2="8000" y2="66786"/>
                        <a14:foregroundMark x1="12000" y1="67143" x2="12000" y2="67143"/>
                        <a14:foregroundMark x1="83667" y1="68929" x2="83667" y2="68929"/>
                        <a14:foregroundMark x1="77667" y1="66429" x2="77667" y2="66429"/>
                        <a14:foregroundMark x1="92000" y1="62857" x2="92000" y2="62857"/>
                        <a14:foregroundMark x1="53667" y1="93571" x2="53667" y2="935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174" y="3225750"/>
            <a:ext cx="393958" cy="367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115598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6998" y="476391"/>
            <a:ext cx="7467885" cy="366254"/>
          </a:xfrm>
        </p:spPr>
        <p:txBody>
          <a:bodyPr/>
          <a:lstStyle/>
          <a:p>
            <a:r>
              <a:rPr lang="en-US" sz="2800" dirty="0" smtClean="0"/>
              <a:t>Comparing Plans</a:t>
            </a:r>
            <a:endParaRPr lang="en-US" sz="2800" dirty="0"/>
          </a:p>
        </p:txBody>
      </p:sp>
      <p:graphicFrame>
        <p:nvGraphicFramePr>
          <p:cNvPr id="6" name="Group 29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4106878"/>
              </p:ext>
            </p:extLst>
          </p:nvPr>
        </p:nvGraphicFramePr>
        <p:xfrm>
          <a:off x="381000" y="1219200"/>
          <a:ext cx="8382000" cy="5048103"/>
        </p:xfrm>
        <a:graphic>
          <a:graphicData uri="http://schemas.openxmlformats.org/drawingml/2006/table">
            <a:tbl>
              <a:tblPr/>
              <a:tblGrid>
                <a:gridCol w="3276600"/>
                <a:gridCol w="1524000"/>
                <a:gridCol w="3581400"/>
              </a:tblGrid>
              <a:tr h="761999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Pct val="25000"/>
                        <a:buFont typeface="Arial" charset="0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 Unicode MS" pitchFamily="34" charset="-128"/>
                        </a:rPr>
                        <a:t>Community Solar Choice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Pct val="25000"/>
                        <a:buFont typeface="Arial" charset="0"/>
                        <a:buNone/>
                        <a:tabLst/>
                      </a:pP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Arial Unicode MS" pitchFamily="34" charset="-128"/>
                        <a:cs typeface="Arial Unicode MS" pitchFamily="34" charset="-128"/>
                      </a:endParaRPr>
                    </a:p>
                  </a:txBody>
                  <a:tcPr marL="45720" marR="45720"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Pct val="25000"/>
                        <a:buFont typeface="Arial" charset="0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 Unicode MS" pitchFamily="34" charset="-128"/>
                        </a:rPr>
                        <a:t>Local Solar Choice</a:t>
                      </a:r>
                    </a:p>
                  </a:txBody>
                  <a:tcPr marL="45720" marR="45720"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</a:tr>
              <a:tr h="906071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15000"/>
                        </a:spcBef>
                        <a:spcAft>
                          <a:spcPct val="15000"/>
                        </a:spcAft>
                        <a:buClrTx/>
                        <a:buSzPct val="25000"/>
                        <a:buFont typeface="Arial" charset="0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 Unicode MS" pitchFamily="34" charset="-128"/>
                        </a:rPr>
                        <a:t>Pool of Solar Projects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15000"/>
                        </a:spcBef>
                        <a:spcAft>
                          <a:spcPct val="1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 Unicode MS" pitchFamily="34" charset="-128"/>
                        </a:rPr>
                        <a:t>Energy Source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1588" marR="0" lvl="0" indent="-1588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15000"/>
                        </a:spcBef>
                        <a:spcAft>
                          <a:spcPct val="15000"/>
                        </a:spcAft>
                        <a:buClrTx/>
                        <a:buSzPct val="25000"/>
                        <a:buFont typeface="Arial" charset="0"/>
                        <a:buNone/>
                        <a:tabLst/>
                      </a:pPr>
                      <a:r>
                        <a:rPr kumimoji="0" lang="en-US" sz="18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 Unicode MS" pitchFamily="34" charset="-128"/>
                        </a:rPr>
                        <a:t>Single Solar Project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4126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15000"/>
                        </a:spcBef>
                        <a:spcAft>
                          <a:spcPct val="15000"/>
                        </a:spcAft>
                        <a:buClrTx/>
                        <a:buSzPct val="25000"/>
                        <a:buFont typeface="Arial" charset="0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 Unicode MS" pitchFamily="34" charset="-128"/>
                        </a:rPr>
                        <a:t>.5 to 20 MW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15000"/>
                        </a:spcBef>
                        <a:spcAft>
                          <a:spcPct val="1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 Unicode MS" pitchFamily="34" charset="-128"/>
                        </a:rPr>
                        <a:t>Project Size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1588" marR="0" lvl="0" indent="-1588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15000"/>
                        </a:spcBef>
                        <a:spcAft>
                          <a:spcPct val="15000"/>
                        </a:spcAft>
                        <a:buClrTx/>
                        <a:buSzPct val="25000"/>
                        <a:buFont typeface="Arial" charset="0"/>
                        <a:buNone/>
                        <a:tabLst/>
                      </a:pPr>
                      <a:r>
                        <a:rPr kumimoji="0" lang="en-US" sz="18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 Unicode MS" pitchFamily="34" charset="-128"/>
                        </a:rPr>
                        <a:t>.5 to 3 MW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6071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15000"/>
                        </a:spcBef>
                        <a:spcAft>
                          <a:spcPct val="15000"/>
                        </a:spcAft>
                        <a:buClrTx/>
                        <a:buSzPct val="25000"/>
                        <a:buFont typeface="Arial" charset="0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 Unicode MS" pitchFamily="34" charset="-128"/>
                        </a:rPr>
                        <a:t>PG&amp;E Service Area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15000"/>
                        </a:spcBef>
                        <a:spcAft>
                          <a:spcPct val="1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 Unicode MS" pitchFamily="34" charset="-128"/>
                        </a:rPr>
                        <a:t>Project Location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1588" marR="0" lvl="0" indent="-1588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15000"/>
                        </a:spcBef>
                        <a:spcAft>
                          <a:spcPct val="15000"/>
                        </a:spcAft>
                        <a:buClrTx/>
                        <a:buSzPct val="25000"/>
                        <a:buFont typeface="Arial" charset="0"/>
                        <a:buNone/>
                        <a:tabLst/>
                      </a:pPr>
                      <a:r>
                        <a:rPr kumimoji="0" lang="en-US" sz="18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 Unicode MS" pitchFamily="34" charset="-128"/>
                        </a:rPr>
                        <a:t>Same city, county or within 10 miles of customer*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46529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15000"/>
                        </a:spcBef>
                        <a:spcAft>
                          <a:spcPct val="15000"/>
                        </a:spcAft>
                        <a:buClrTx/>
                        <a:buSzPct val="25000"/>
                        <a:buFont typeface="Arial" charset="0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 Unicode MS" pitchFamily="34" charset="-128"/>
                        </a:rPr>
                        <a:t>50 or 100% of usage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15000"/>
                        </a:spcBef>
                        <a:spcAft>
                          <a:spcPct val="1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 Unicode MS" pitchFamily="34" charset="-128"/>
                        </a:rPr>
                        <a:t>Enrollment Level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1588" marR="0" lvl="0" indent="-1588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15000"/>
                        </a:spcBef>
                        <a:spcAft>
                          <a:spcPct val="15000"/>
                        </a:spcAft>
                        <a:buClrTx/>
                        <a:buSzPct val="25000"/>
                        <a:buFont typeface="Arial" charset="0"/>
                        <a:buNone/>
                        <a:tabLst/>
                      </a:pPr>
                      <a:r>
                        <a:rPr kumimoji="0" lang="en-US" sz="18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 Unicode MS" pitchFamily="34" charset="-128"/>
                        </a:rPr>
                        <a:t>Customer-Developer arrangement of choice, up to 120% of annual usage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3307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15000"/>
                        </a:spcBef>
                        <a:spcAft>
                          <a:spcPct val="15000"/>
                        </a:spcAft>
                        <a:buClrTx/>
                        <a:buSzPct val="25000"/>
                        <a:buFont typeface="Arial" charset="0"/>
                        <a:buNone/>
                        <a:tabLst/>
                      </a:pPr>
                      <a:r>
                        <a:rPr kumimoji="0" lang="en-US" sz="18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 Unicode MS" pitchFamily="34" charset="-128"/>
                        </a:rPr>
                        <a:t>PG&amp;E Bill 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15000"/>
                        </a:spcBef>
                        <a:spcAft>
                          <a:spcPct val="1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 Unicode MS" pitchFamily="34" charset="-128"/>
                        </a:rPr>
                        <a:t>Transaction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15000"/>
                        </a:spcBef>
                        <a:spcAft>
                          <a:spcPct val="15000"/>
                        </a:spcAft>
                        <a:buClrTx/>
                        <a:buSzPct val="25000"/>
                        <a:buFont typeface="Arial" charset="0"/>
                        <a:buNone/>
                        <a:tabLst/>
                      </a:pPr>
                      <a:r>
                        <a:rPr kumimoji="0" lang="en-US" sz="18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 Unicode MS" pitchFamily="34" charset="-128"/>
                          <a:cs typeface="Arial Unicode MS" pitchFamily="34" charset="-128"/>
                        </a:rPr>
                        <a:t>Customer-Developer Agreement, PG&amp;E Bill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304800" y="6357741"/>
            <a:ext cx="82356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400" b="1" dirty="0"/>
              <a:t>* </a:t>
            </a:r>
            <a:r>
              <a:rPr lang="en-US" sz="1200" dirty="0" smtClean="0"/>
              <a:t>When a Local Solar Choice customer </a:t>
            </a:r>
            <a:r>
              <a:rPr lang="en-US" sz="1200" dirty="0"/>
              <a:t>moves within the </a:t>
            </a:r>
            <a:r>
              <a:rPr lang="en-US" sz="1200" dirty="0" smtClean="0"/>
              <a:t>service area, </a:t>
            </a:r>
            <a:r>
              <a:rPr lang="en-US" sz="1200" dirty="0"/>
              <a:t>they can retain their </a:t>
            </a:r>
            <a:r>
              <a:rPr lang="en-US" sz="1200" dirty="0" smtClean="0"/>
              <a:t>subscription </a:t>
            </a:r>
            <a:r>
              <a:rPr lang="en-US" sz="1200" dirty="0"/>
              <a:t>at their new service </a:t>
            </a:r>
            <a:r>
              <a:rPr lang="en-US" sz="1200" dirty="0" smtClean="0"/>
              <a:t>address.</a:t>
            </a:r>
            <a:endParaRPr lang="en-US" sz="1200" dirty="0"/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1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6745888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264" y="559519"/>
            <a:ext cx="6686835" cy="366254"/>
          </a:xfrm>
        </p:spPr>
        <p:txBody>
          <a:bodyPr/>
          <a:lstStyle/>
          <a:p>
            <a:r>
              <a:rPr lang="en-US" sz="2800" dirty="0" smtClean="0"/>
              <a:t>Enrollment and Certification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257829"/>
            <a:ext cx="6553200" cy="3413242"/>
          </a:xfrm>
        </p:spPr>
        <p:txBody>
          <a:bodyPr/>
          <a:lstStyle/>
          <a:p>
            <a:pPr marL="0" indent="0">
              <a:buSzPct val="100000"/>
            </a:pPr>
            <a:r>
              <a:rPr lang="en-US" sz="2400" dirty="0" smtClean="0"/>
              <a:t>First-Come First-Served</a:t>
            </a:r>
          </a:p>
          <a:p>
            <a:pPr marL="0" indent="0">
              <a:buSzPct val="100000"/>
            </a:pPr>
            <a:endParaRPr lang="en-US" sz="1200" b="1" dirty="0" smtClean="0"/>
          </a:p>
          <a:p>
            <a:pPr lvl="2">
              <a:buSzPct val="100000"/>
              <a:buFont typeface="Arial" panose="020B0604020202020204" pitchFamily="34" charset="0"/>
              <a:buChar char="•"/>
            </a:pPr>
            <a:r>
              <a:rPr lang="en-US" sz="1800" b="1" dirty="0" smtClean="0"/>
              <a:t>PG&amp;E bundled electric customers* </a:t>
            </a:r>
            <a:r>
              <a:rPr lang="en-US" sz="1800" dirty="0" smtClean="0"/>
              <a:t>are eligible for the program</a:t>
            </a:r>
            <a:endParaRPr lang="en-US" sz="1800" b="0" dirty="0" smtClean="0"/>
          </a:p>
          <a:p>
            <a:pPr lvl="2">
              <a:buSzPct val="100000"/>
              <a:buFont typeface="Arial" panose="020B0604020202020204" pitchFamily="34" charset="0"/>
              <a:buChar char="•"/>
            </a:pPr>
            <a:r>
              <a:rPr lang="en-US" sz="1800" b="0" dirty="0" smtClean="0"/>
              <a:t>272 MW program cap, of which </a:t>
            </a:r>
            <a:r>
              <a:rPr lang="en-US" sz="1800" b="1" dirty="0" smtClean="0"/>
              <a:t>45 MW are reserved </a:t>
            </a:r>
            <a:r>
              <a:rPr lang="en-US" sz="1800" b="0" dirty="0" smtClean="0"/>
              <a:t>for residential customers.</a:t>
            </a:r>
          </a:p>
          <a:p>
            <a:pPr lvl="2">
              <a:buSzPct val="100000"/>
              <a:buFont typeface="Arial" panose="020B0604020202020204" pitchFamily="34" charset="0"/>
              <a:buChar char="•"/>
            </a:pPr>
            <a:r>
              <a:rPr lang="en-US" sz="1800" dirty="0"/>
              <a:t>Enrollment open </a:t>
            </a:r>
            <a:r>
              <a:rPr lang="en-US" sz="1800" b="1" dirty="0"/>
              <a:t>until 2019 </a:t>
            </a:r>
            <a:r>
              <a:rPr lang="en-US" sz="1800" dirty="0"/>
              <a:t>or until cap is reached, whichever comes first.</a:t>
            </a:r>
          </a:p>
          <a:p>
            <a:pPr lvl="3">
              <a:buSzPct val="100000"/>
              <a:buFont typeface="Arial" panose="020B0604020202020204" pitchFamily="34" charset="0"/>
              <a:buChar char="•"/>
            </a:pPr>
            <a:r>
              <a:rPr lang="en-US" sz="1600" dirty="0"/>
              <a:t>Once a customer enrolls, he/she may stay on the program beyond this date</a:t>
            </a:r>
            <a:r>
              <a:rPr lang="en-US" sz="1600" dirty="0" smtClean="0"/>
              <a:t>.</a:t>
            </a:r>
            <a:endParaRPr lang="en-US" sz="1800" b="0" dirty="0" smtClean="0"/>
          </a:p>
          <a:p>
            <a:pPr marL="0" indent="0">
              <a:buSzPct val="100000"/>
            </a:pPr>
            <a:endParaRPr lang="en-US" sz="2000" b="0" dirty="0"/>
          </a:p>
        </p:txBody>
      </p:sp>
      <p:pic>
        <p:nvPicPr>
          <p:cNvPr id="1026" name="Picture 2" descr="C:\Users\K5SG\AppData\Local\Microsoft\Windows\Temporary Internet Files\Content.IE5\7C29EKIA\blockpage[1]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2475" y="3424237"/>
            <a:ext cx="1905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7239000" y="1295400"/>
            <a:ext cx="838200" cy="2738574"/>
            <a:chOff x="7391400" y="1223826"/>
            <a:chExt cx="609600" cy="2738574"/>
          </a:xfrm>
        </p:grpSpPr>
        <p:sp>
          <p:nvSpPr>
            <p:cNvPr id="6" name="Rectangle 5"/>
            <p:cNvSpPr/>
            <p:nvPr/>
          </p:nvSpPr>
          <p:spPr bwMode="auto">
            <a:xfrm>
              <a:off x="7391400" y="1223826"/>
              <a:ext cx="609600" cy="2738574"/>
            </a:xfrm>
            <a:prstGeom prst="rect">
              <a:avLst/>
            </a:prstGeom>
            <a:solidFill>
              <a:schemeClr val="tx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63679" tIns="31839" rIns="63679" bIns="31839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90000"/>
                </a:lnSpc>
                <a:spcBef>
                  <a:spcPct val="3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sz="1400" b="1" dirty="0" smtClean="0">
                  <a:solidFill>
                    <a:schemeClr val="tx2"/>
                  </a:solidFill>
                  <a:latin typeface="Arial" charset="0"/>
                  <a:ea typeface="Arial Unicode MS" pitchFamily="34" charset="-128"/>
                  <a:cs typeface="Arial Unicode MS" pitchFamily="34" charset="-128"/>
                </a:rPr>
                <a:t>227 MW</a:t>
              </a:r>
            </a:p>
            <a:p>
              <a:pPr marL="0" marR="0" indent="0" algn="ctr" defTabSz="914400" rtl="0" eaLnBrk="1" fontAlgn="base" latinLnBrk="0" hangingPunct="1">
                <a:lnSpc>
                  <a:spcPct val="90000"/>
                </a:lnSpc>
                <a:spcBef>
                  <a:spcPct val="3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000" b="1" i="0" u="none" strike="noStrike" cap="none" normalizeH="0" baseline="0" dirty="0" smtClean="0">
                  <a:ln>
                    <a:noFill/>
                  </a:ln>
                  <a:solidFill>
                    <a:schemeClr val="tx2"/>
                  </a:solidFill>
                  <a:effectLst/>
                  <a:latin typeface="Arial" charset="0"/>
                  <a:ea typeface="Arial Unicode MS" pitchFamily="34" charset="-128"/>
                  <a:cs typeface="Arial Unicode MS" pitchFamily="34" charset="-128"/>
                </a:rPr>
                <a:t>Unspecified</a:t>
              </a:r>
            </a:p>
          </p:txBody>
        </p:sp>
        <p:sp>
          <p:nvSpPr>
            <p:cNvPr id="7" name="Rectangle 6"/>
            <p:cNvSpPr/>
            <p:nvPr/>
          </p:nvSpPr>
          <p:spPr bwMode="auto">
            <a:xfrm>
              <a:off x="7391400" y="3505201"/>
              <a:ext cx="609600" cy="457199"/>
            </a:xfrm>
            <a:prstGeom prst="rect">
              <a:avLst/>
            </a:prstGeom>
            <a:solidFill>
              <a:schemeClr val="tx2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63679" tIns="31839" rIns="63679" bIns="31839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90000"/>
                </a:lnSpc>
                <a:spcBef>
                  <a:spcPct val="3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Arial Unicode MS" pitchFamily="34" charset="-128"/>
                  <a:cs typeface="Arial Unicode MS" pitchFamily="34" charset="-128"/>
                </a:rPr>
                <a:t>45 MW</a:t>
              </a:r>
            </a:p>
            <a:p>
              <a:pPr marL="0" marR="0" indent="0" algn="ctr" defTabSz="914400" rtl="0" eaLnBrk="1" fontAlgn="base" latinLnBrk="0" hangingPunct="1">
                <a:lnSpc>
                  <a:spcPct val="90000"/>
                </a:lnSpc>
                <a:spcBef>
                  <a:spcPct val="3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sz="1000" b="1" dirty="0" smtClean="0">
                  <a:latin typeface="Arial" charset="0"/>
                  <a:ea typeface="Arial Unicode MS" pitchFamily="34" charset="-128"/>
                  <a:cs typeface="Arial Unicode MS" pitchFamily="34" charset="-128"/>
                </a:rPr>
                <a:t>Residential</a:t>
              </a:r>
              <a:endParaRPr kumimoji="0" lang="en-US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Arial Unicode MS" pitchFamily="34" charset="-128"/>
                <a:cs typeface="Arial Unicode MS" pitchFamily="34" charset="-128"/>
              </a:endParaRPr>
            </a:p>
          </p:txBody>
        </p:sp>
      </p:grpSp>
      <p:sp>
        <p:nvSpPr>
          <p:cNvPr id="10" name="Content Placeholder 2"/>
          <p:cNvSpPr txBox="1">
            <a:spLocks/>
          </p:cNvSpPr>
          <p:nvPr/>
        </p:nvSpPr>
        <p:spPr bwMode="black">
          <a:xfrm>
            <a:off x="373534" y="4419600"/>
            <a:ext cx="8318500" cy="20344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342900" indent="-342900" algn="l" rtl="0" eaLnBrk="1" fontAlgn="base" hangingPunct="1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SzPct val="25000"/>
              <a:buFont typeface="Arial" pitchFamily="34" charset="0"/>
              <a:defRPr sz="2200" b="1">
                <a:solidFill>
                  <a:srgbClr val="0082AA"/>
                </a:solidFill>
                <a:latin typeface="+mn-lt"/>
                <a:ea typeface="+mn-ea"/>
                <a:cs typeface="+mn-cs"/>
              </a:defRPr>
            </a:lvl1pPr>
            <a:lvl2pPr marL="177800" indent="-176213" algn="l" rtl="0" eaLnBrk="1" fontAlgn="base" hangingPunct="1">
              <a:lnSpc>
                <a:spcPct val="90000"/>
              </a:lnSpc>
              <a:spcBef>
                <a:spcPct val="25000"/>
              </a:spcBef>
              <a:spcAft>
                <a:spcPct val="15000"/>
              </a:spcAft>
              <a:buChar char="•"/>
              <a:defRPr sz="2200">
                <a:solidFill>
                  <a:srgbClr val="0082AA"/>
                </a:solidFill>
                <a:latin typeface="+mn-lt"/>
                <a:ea typeface="+mn-ea"/>
                <a:cs typeface="+mn-cs"/>
              </a:defRPr>
            </a:lvl2pPr>
            <a:lvl3pPr marL="514350" indent="-222250" algn="l" rtl="0" eaLnBrk="1" fontAlgn="base" hangingPunct="1">
              <a:lnSpc>
                <a:spcPct val="90000"/>
              </a:lnSpc>
              <a:spcBef>
                <a:spcPct val="15000"/>
              </a:spcBef>
              <a:spcAft>
                <a:spcPct val="15000"/>
              </a:spcAft>
              <a:buFont typeface="Arial" pitchFamily="34" charset="0"/>
              <a:buChar char="–"/>
              <a:defRPr sz="2000">
                <a:solidFill>
                  <a:srgbClr val="0082AA"/>
                </a:solidFill>
                <a:latin typeface="+mn-lt"/>
                <a:ea typeface="+mn-ea"/>
                <a:cs typeface="+mn-cs"/>
              </a:defRPr>
            </a:lvl3pPr>
            <a:lvl4pPr marL="804863" indent="-176213" algn="l" rtl="0" eaLnBrk="1" fontAlgn="base" hangingPunct="1">
              <a:lnSpc>
                <a:spcPct val="90000"/>
              </a:lnSpc>
              <a:spcBef>
                <a:spcPct val="15000"/>
              </a:spcBef>
              <a:spcAft>
                <a:spcPct val="15000"/>
              </a:spcAft>
              <a:buChar char="•"/>
              <a:defRPr>
                <a:solidFill>
                  <a:srgbClr val="0082AA"/>
                </a:solidFill>
                <a:latin typeface="+mn-lt"/>
                <a:ea typeface="+mn-ea"/>
                <a:cs typeface="+mn-cs"/>
              </a:defRPr>
            </a:lvl4pPr>
            <a:lvl5pPr marL="1433513" indent="-176213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•"/>
              <a:defRPr sz="2200" b="1">
                <a:solidFill>
                  <a:srgbClr val="0082AA"/>
                </a:solidFill>
                <a:latin typeface="+mn-lt"/>
                <a:ea typeface="+mn-ea"/>
                <a:cs typeface="+mn-cs"/>
              </a:defRPr>
            </a:lvl5pPr>
            <a:lvl6pPr marL="1890713" indent="-176213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•"/>
              <a:defRPr sz="2200" b="1">
                <a:solidFill>
                  <a:srgbClr val="0082AA"/>
                </a:solidFill>
                <a:latin typeface="+mn-lt"/>
                <a:ea typeface="+mn-ea"/>
                <a:cs typeface="+mn-cs"/>
              </a:defRPr>
            </a:lvl6pPr>
            <a:lvl7pPr marL="2347913" indent="-176213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•"/>
              <a:defRPr sz="2200" b="1">
                <a:solidFill>
                  <a:srgbClr val="0082AA"/>
                </a:solidFill>
                <a:latin typeface="+mn-lt"/>
                <a:ea typeface="+mn-ea"/>
                <a:cs typeface="+mn-cs"/>
              </a:defRPr>
            </a:lvl7pPr>
            <a:lvl8pPr marL="2805113" indent="-176213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•"/>
              <a:defRPr sz="2200" b="1">
                <a:solidFill>
                  <a:srgbClr val="0082AA"/>
                </a:solidFill>
                <a:latin typeface="+mn-lt"/>
                <a:ea typeface="+mn-ea"/>
                <a:cs typeface="+mn-cs"/>
              </a:defRPr>
            </a:lvl8pPr>
            <a:lvl9pPr marL="3262313" indent="-176213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•"/>
              <a:defRPr sz="2200" b="1">
                <a:solidFill>
                  <a:srgbClr val="0082AA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SzPct val="100000"/>
            </a:pPr>
            <a:r>
              <a:rPr lang="en-US" sz="2400" dirty="0"/>
              <a:t>Independent </a:t>
            </a:r>
            <a:r>
              <a:rPr lang="en-US" sz="2400" dirty="0" smtClean="0"/>
              <a:t>Certification</a:t>
            </a:r>
          </a:p>
          <a:p>
            <a:pPr marL="0" indent="0">
              <a:buSzPct val="100000"/>
            </a:pPr>
            <a:endParaRPr lang="en-US" sz="1200" dirty="0"/>
          </a:p>
          <a:p>
            <a:pPr lvl="2">
              <a:buSzPct val="100000"/>
              <a:buFont typeface="Arial" panose="020B0604020202020204" pitchFamily="34" charset="0"/>
              <a:buChar char="•"/>
            </a:pPr>
            <a:r>
              <a:rPr lang="en-US" sz="1800" dirty="0"/>
              <a:t>PG&amp;E will seek </a:t>
            </a:r>
            <a:r>
              <a:rPr lang="en-US" sz="1800" b="1" dirty="0"/>
              <a:t>Green-e Energy </a:t>
            </a:r>
            <a:r>
              <a:rPr lang="en-US" sz="1800" dirty="0"/>
              <a:t>certification, the nation’s leading voluntary certification program for renewable energy</a:t>
            </a:r>
          </a:p>
          <a:p>
            <a:pPr>
              <a:buSzPct val="100000"/>
              <a:buFont typeface="Arial" pitchFamily="34" charset="0"/>
              <a:buChar char="•"/>
            </a:pPr>
            <a:endParaRPr lang="en-US" sz="2000" b="0" dirty="0" smtClean="0"/>
          </a:p>
          <a:p>
            <a:pPr>
              <a:buSzPct val="100000"/>
              <a:buFont typeface="Arial" pitchFamily="34" charset="0"/>
              <a:buChar char="•"/>
            </a:pPr>
            <a:endParaRPr lang="en-US" sz="2000" b="0" dirty="0"/>
          </a:p>
        </p:txBody>
      </p:sp>
      <p:sp>
        <p:nvSpPr>
          <p:cNvPr id="12" name="TextBox 11"/>
          <p:cNvSpPr txBox="1"/>
          <p:nvPr/>
        </p:nvSpPr>
        <p:spPr>
          <a:xfrm>
            <a:off x="304800" y="6158275"/>
            <a:ext cx="82356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aseline="30000" dirty="0" smtClean="0"/>
              <a:t>*</a:t>
            </a:r>
            <a:r>
              <a:rPr lang="en-US" sz="1200" dirty="0" smtClean="0"/>
              <a:t>100% Standby, non-metered service and TBS customers are not eligible to participate. NEM customers will not be eligible initially but will be allowed to participate at a later point in time. 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895602748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Procurement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03491473"/>
              </p:ext>
            </p:extLst>
          </p:nvPr>
        </p:nvGraphicFramePr>
        <p:xfrm>
          <a:off x="1524000" y="4011019"/>
          <a:ext cx="7239000" cy="2438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Content Placeholder 2"/>
          <p:cNvSpPr txBox="1">
            <a:spLocks/>
          </p:cNvSpPr>
          <p:nvPr/>
        </p:nvSpPr>
        <p:spPr bwMode="black">
          <a:xfrm>
            <a:off x="356424" y="1204520"/>
            <a:ext cx="8318500" cy="39549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342900" indent="-342900" algn="l" rtl="0" eaLnBrk="1" fontAlgn="base" hangingPunct="1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SzPct val="25000"/>
              <a:buFont typeface="Arial" pitchFamily="34" charset="0"/>
              <a:defRPr sz="2200" b="1">
                <a:solidFill>
                  <a:srgbClr val="0082AA"/>
                </a:solidFill>
                <a:latin typeface="+mn-lt"/>
                <a:ea typeface="+mn-ea"/>
                <a:cs typeface="+mn-cs"/>
              </a:defRPr>
            </a:lvl1pPr>
            <a:lvl2pPr marL="177800" indent="-176213" algn="l" rtl="0" eaLnBrk="1" fontAlgn="base" hangingPunct="1">
              <a:lnSpc>
                <a:spcPct val="90000"/>
              </a:lnSpc>
              <a:spcBef>
                <a:spcPct val="25000"/>
              </a:spcBef>
              <a:spcAft>
                <a:spcPct val="15000"/>
              </a:spcAft>
              <a:buChar char="•"/>
              <a:defRPr sz="2200">
                <a:solidFill>
                  <a:srgbClr val="0082AA"/>
                </a:solidFill>
                <a:latin typeface="+mn-lt"/>
                <a:ea typeface="+mn-ea"/>
                <a:cs typeface="+mn-cs"/>
              </a:defRPr>
            </a:lvl2pPr>
            <a:lvl3pPr marL="514350" indent="-222250" algn="l" rtl="0" eaLnBrk="1" fontAlgn="base" hangingPunct="1">
              <a:lnSpc>
                <a:spcPct val="90000"/>
              </a:lnSpc>
              <a:spcBef>
                <a:spcPct val="15000"/>
              </a:spcBef>
              <a:spcAft>
                <a:spcPct val="15000"/>
              </a:spcAft>
              <a:buFont typeface="Arial" pitchFamily="34" charset="0"/>
              <a:buChar char="–"/>
              <a:defRPr sz="2000">
                <a:solidFill>
                  <a:srgbClr val="0082AA"/>
                </a:solidFill>
                <a:latin typeface="+mn-lt"/>
                <a:ea typeface="+mn-ea"/>
                <a:cs typeface="+mn-cs"/>
              </a:defRPr>
            </a:lvl3pPr>
            <a:lvl4pPr marL="804863" indent="-176213" algn="l" rtl="0" eaLnBrk="1" fontAlgn="base" hangingPunct="1">
              <a:lnSpc>
                <a:spcPct val="90000"/>
              </a:lnSpc>
              <a:spcBef>
                <a:spcPct val="15000"/>
              </a:spcBef>
              <a:spcAft>
                <a:spcPct val="15000"/>
              </a:spcAft>
              <a:buChar char="•"/>
              <a:defRPr>
                <a:solidFill>
                  <a:srgbClr val="0082AA"/>
                </a:solidFill>
                <a:latin typeface="+mn-lt"/>
                <a:ea typeface="+mn-ea"/>
                <a:cs typeface="+mn-cs"/>
              </a:defRPr>
            </a:lvl4pPr>
            <a:lvl5pPr marL="1433513" indent="-176213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•"/>
              <a:defRPr sz="2200" b="1">
                <a:solidFill>
                  <a:srgbClr val="0082AA"/>
                </a:solidFill>
                <a:latin typeface="+mn-lt"/>
                <a:ea typeface="+mn-ea"/>
                <a:cs typeface="+mn-cs"/>
              </a:defRPr>
            </a:lvl5pPr>
            <a:lvl6pPr marL="1890713" indent="-176213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•"/>
              <a:defRPr sz="2200" b="1">
                <a:solidFill>
                  <a:srgbClr val="0082AA"/>
                </a:solidFill>
                <a:latin typeface="+mn-lt"/>
                <a:ea typeface="+mn-ea"/>
                <a:cs typeface="+mn-cs"/>
              </a:defRPr>
            </a:lvl6pPr>
            <a:lvl7pPr marL="2347913" indent="-176213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•"/>
              <a:defRPr sz="2200" b="1">
                <a:solidFill>
                  <a:srgbClr val="0082AA"/>
                </a:solidFill>
                <a:latin typeface="+mn-lt"/>
                <a:ea typeface="+mn-ea"/>
                <a:cs typeface="+mn-cs"/>
              </a:defRPr>
            </a:lvl7pPr>
            <a:lvl8pPr marL="2805113" indent="-176213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•"/>
              <a:defRPr sz="2200" b="1">
                <a:solidFill>
                  <a:srgbClr val="0082AA"/>
                </a:solidFill>
                <a:latin typeface="+mn-lt"/>
                <a:ea typeface="+mn-ea"/>
                <a:cs typeface="+mn-cs"/>
              </a:defRPr>
            </a:lvl8pPr>
            <a:lvl9pPr marL="3262313" indent="-176213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•"/>
              <a:defRPr sz="2200" b="1">
                <a:solidFill>
                  <a:srgbClr val="0082AA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SzPct val="100000"/>
            </a:pPr>
            <a:r>
              <a:rPr lang="en-US" sz="2400" dirty="0" smtClean="0"/>
              <a:t>Incremental, New Solar Projects</a:t>
            </a:r>
          </a:p>
          <a:p>
            <a:pPr lvl="2">
              <a:buSzPct val="100000"/>
              <a:buFont typeface="Arial" pitchFamily="34" charset="0"/>
              <a:buChar char="•"/>
            </a:pPr>
            <a:r>
              <a:rPr lang="en-US" sz="1800" dirty="0" smtClean="0"/>
              <a:t>In response to customer enrollment, </a:t>
            </a:r>
            <a:r>
              <a:rPr lang="en-US" sz="1800" dirty="0"/>
              <a:t>PG&amp;E will issue competitive solicitations for the </a:t>
            </a:r>
            <a:r>
              <a:rPr lang="en-US" sz="1800" dirty="0" smtClean="0"/>
              <a:t>power and sign </a:t>
            </a:r>
            <a:r>
              <a:rPr lang="en-US" sz="1800" b="1" dirty="0" smtClean="0"/>
              <a:t>long-term contracts for new solar resources </a:t>
            </a:r>
            <a:r>
              <a:rPr lang="en-US" sz="1800" dirty="0" smtClean="0"/>
              <a:t>within our service area.</a:t>
            </a:r>
          </a:p>
          <a:p>
            <a:pPr lvl="2">
              <a:buSzPct val="100000"/>
              <a:buFont typeface="Arial" pitchFamily="34" charset="0"/>
              <a:buChar char="•"/>
            </a:pPr>
            <a:r>
              <a:rPr lang="en-US" sz="1800" dirty="0" smtClean="0"/>
              <a:t>All program resources are </a:t>
            </a:r>
            <a:r>
              <a:rPr lang="en-US" sz="1800" b="1" dirty="0" smtClean="0"/>
              <a:t>above and beyond </a:t>
            </a:r>
            <a:r>
              <a:rPr lang="en-US" sz="1800" dirty="0" smtClean="0"/>
              <a:t>PG&amp;E’s renewables portfolio requirements.</a:t>
            </a:r>
          </a:p>
          <a:p>
            <a:pPr marL="0" lvl="2" indent="0">
              <a:spcBef>
                <a:spcPct val="50000"/>
              </a:spcBef>
              <a:spcAft>
                <a:spcPct val="0"/>
              </a:spcAft>
              <a:buSzPct val="100000"/>
              <a:buNone/>
            </a:pPr>
            <a:r>
              <a:rPr lang="en-US" sz="2400" b="1" dirty="0" smtClean="0"/>
              <a:t>Special Provisions</a:t>
            </a:r>
            <a:endParaRPr lang="en-US" sz="1800" dirty="0" smtClean="0"/>
          </a:p>
          <a:p>
            <a:pPr lvl="2">
              <a:buSzPct val="100000"/>
              <a:buFont typeface="Arial" pitchFamily="34" charset="0"/>
              <a:buChar char="•"/>
            </a:pPr>
            <a:r>
              <a:rPr lang="en-US" sz="1800" dirty="0" smtClean="0">
                <a:solidFill>
                  <a:schemeClr val="tx1"/>
                </a:solidFill>
              </a:rPr>
              <a:t>Independent of customer enrollment, </a:t>
            </a:r>
            <a:r>
              <a:rPr lang="en-US" sz="1800" b="1" dirty="0" smtClean="0">
                <a:solidFill>
                  <a:schemeClr val="tx1"/>
                </a:solidFill>
              </a:rPr>
              <a:t>50 MW of solar resources </a:t>
            </a:r>
            <a:r>
              <a:rPr lang="en-US" sz="1800" dirty="0" smtClean="0">
                <a:solidFill>
                  <a:schemeClr val="tx1"/>
                </a:solidFill>
              </a:rPr>
              <a:t>will be under contract by February 2016 in accordance with CPUC advance procurement goal.</a:t>
            </a:r>
          </a:p>
          <a:p>
            <a:pPr>
              <a:buSzPct val="100000"/>
              <a:buFont typeface="Arial" pitchFamily="34" charset="0"/>
              <a:buChar char="•"/>
            </a:pPr>
            <a:endParaRPr lang="en-US" sz="2000" b="0" dirty="0" smtClean="0"/>
          </a:p>
          <a:p>
            <a:pPr>
              <a:buSzPct val="100000"/>
              <a:buFont typeface="Arial" pitchFamily="34" charset="0"/>
              <a:buChar char="•"/>
            </a:pPr>
            <a:endParaRPr lang="en-US" sz="2000" b="0" dirty="0"/>
          </a:p>
        </p:txBody>
      </p:sp>
      <p:sp>
        <p:nvSpPr>
          <p:cNvPr id="3" name="TextBox 2"/>
          <p:cNvSpPr txBox="1"/>
          <p:nvPr/>
        </p:nvSpPr>
        <p:spPr>
          <a:xfrm>
            <a:off x="685800" y="4657349"/>
            <a:ext cx="1295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272 MW  </a:t>
            </a:r>
          </a:p>
          <a:p>
            <a:pPr algn="ctr"/>
            <a:r>
              <a:rPr lang="en-US" b="1" dirty="0" smtClean="0"/>
              <a:t>Total</a:t>
            </a:r>
          </a:p>
        </p:txBody>
      </p:sp>
    </p:spTree>
    <p:extLst>
      <p:ext uri="{BB962C8B-B14F-4D97-AF65-F5344CB8AC3E}">
        <p14:creationId xmlns:p14="http://schemas.microsoft.com/office/powerpoint/2010/main" val="3871400364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304800"/>
            <a:ext cx="6400800" cy="609600"/>
          </a:xfrm>
        </p:spPr>
        <p:txBody>
          <a:bodyPr/>
          <a:lstStyle/>
          <a:p>
            <a:r>
              <a:rPr lang="en-US" sz="2800" dirty="0" smtClean="0"/>
              <a:t>Community Solar Choice</a:t>
            </a:r>
            <a:r>
              <a:rPr lang="en-US" sz="2800" dirty="0"/>
              <a:t> </a:t>
            </a:r>
            <a:r>
              <a:rPr lang="en-US" sz="2800" dirty="0" smtClean="0"/>
              <a:t>Features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371600"/>
            <a:ext cx="8318500" cy="3702552"/>
          </a:xfrm>
        </p:spPr>
        <p:txBody>
          <a:bodyPr/>
          <a:lstStyle/>
          <a:p>
            <a:pPr marL="0" indent="0">
              <a:buSzPct val="100000"/>
            </a:pPr>
            <a:endParaRPr lang="en-US" sz="2400" dirty="0" smtClean="0"/>
          </a:p>
          <a:p>
            <a:pPr marL="0" indent="0">
              <a:buSzPct val="100000"/>
            </a:pPr>
            <a:r>
              <a:rPr lang="en-US" sz="2400" dirty="0" smtClean="0"/>
              <a:t>Deliveries </a:t>
            </a:r>
            <a:r>
              <a:rPr lang="en-US" sz="2400" dirty="0"/>
              <a:t>from Day 1</a:t>
            </a:r>
          </a:p>
          <a:p>
            <a:pPr lvl="2">
              <a:buSzPct val="100000"/>
              <a:buFont typeface="Arial" panose="020B0604020202020204" pitchFamily="34" charset="0"/>
              <a:buChar char="•"/>
            </a:pPr>
            <a:r>
              <a:rPr lang="en-US" sz="1800" dirty="0"/>
              <a:t>Prior to new projects coming online, participants to be served by solar resources from PG&amp;E’s Renewables Portfolio Standard (RPS) program.</a:t>
            </a:r>
          </a:p>
          <a:p>
            <a:pPr lvl="2">
              <a:buSzPct val="100000"/>
              <a:buFont typeface="Arial" panose="020B0604020202020204" pitchFamily="34" charset="0"/>
              <a:buChar char="•"/>
            </a:pPr>
            <a:r>
              <a:rPr lang="en-US" sz="1800" dirty="0"/>
              <a:t>These deliveries </a:t>
            </a:r>
            <a:r>
              <a:rPr lang="en-US" sz="1800" b="1" dirty="0"/>
              <a:t>will not be counted </a:t>
            </a:r>
            <a:r>
              <a:rPr lang="en-US" sz="1800" dirty="0"/>
              <a:t>towards PG&amp;E’s RPS.</a:t>
            </a:r>
          </a:p>
          <a:p>
            <a:pPr marL="0" indent="0">
              <a:buSzPct val="100000"/>
            </a:pPr>
            <a:endParaRPr lang="en-US" sz="2400" dirty="0" smtClean="0"/>
          </a:p>
          <a:p>
            <a:pPr marL="0" indent="0">
              <a:buSzPct val="100000"/>
            </a:pPr>
            <a:r>
              <a:rPr lang="en-US" sz="2400" dirty="0" smtClean="0"/>
              <a:t>Local Project Development</a:t>
            </a:r>
          </a:p>
          <a:p>
            <a:pPr lvl="2">
              <a:buSzPct val="100000"/>
              <a:buFont typeface="Arial" panose="020B0604020202020204" pitchFamily="34" charset="0"/>
              <a:buChar char="•"/>
            </a:pPr>
            <a:r>
              <a:rPr lang="en-US" sz="1800" b="0" dirty="0" smtClean="0"/>
              <a:t>Projects </a:t>
            </a:r>
            <a:r>
              <a:rPr lang="en-US" sz="1800" b="0" dirty="0" smtClean="0"/>
              <a:t>will be solicited in the communities with the </a:t>
            </a:r>
            <a:r>
              <a:rPr lang="en-US" sz="1800" b="1" dirty="0" smtClean="0"/>
              <a:t>highest level of enrollment</a:t>
            </a:r>
            <a:r>
              <a:rPr lang="en-US" sz="1800" b="0" dirty="0" smtClean="0"/>
              <a:t>, and elsewhere as demand warrants.</a:t>
            </a:r>
          </a:p>
          <a:p>
            <a:pPr marL="292100" lvl="2" indent="0">
              <a:buSzPct val="100000"/>
              <a:buNone/>
            </a:pPr>
            <a:endParaRPr lang="en-US" sz="2000" b="0" dirty="0" smtClean="0"/>
          </a:p>
        </p:txBody>
      </p:sp>
      <p:pic>
        <p:nvPicPr>
          <p:cNvPr id="2050" name="Picture 2" descr="C:\Users\K5SG\AppData\Local\Microsoft\Windows\Temporary Internet Files\Content.IE5\913UDTEC\hands-raised-up[1]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533400"/>
            <a:ext cx="1322211" cy="1322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6878504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533400"/>
            <a:ext cx="7659166" cy="366254"/>
          </a:xfrm>
        </p:spPr>
        <p:txBody>
          <a:bodyPr/>
          <a:lstStyle/>
          <a:p>
            <a:r>
              <a:rPr lang="en-US" sz="2800" dirty="0" smtClean="0"/>
              <a:t>Local Solar Choice Features</a:t>
            </a:r>
            <a:endParaRPr lang="en-US" sz="2800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380006" y="2633489"/>
            <a:ext cx="4191994" cy="3131627"/>
          </a:xfrm>
        </p:spPr>
        <p:txBody>
          <a:bodyPr/>
          <a:lstStyle/>
          <a:p>
            <a:pPr marL="0" lvl="0" indent="0"/>
            <a:r>
              <a:rPr lang="en-US" sz="2000" dirty="0" smtClean="0"/>
              <a:t>Power </a:t>
            </a:r>
            <a:r>
              <a:rPr lang="en-US" sz="2000" dirty="0"/>
              <a:t>Purchase Agreement (</a:t>
            </a:r>
            <a:r>
              <a:rPr lang="en-US" sz="2000" dirty="0" smtClean="0"/>
              <a:t>PPA)</a:t>
            </a:r>
            <a:endParaRPr lang="en-US" sz="2000" b="0" dirty="0"/>
          </a:p>
          <a:p>
            <a:pPr lvl="2">
              <a:buSzPct val="100000"/>
              <a:buFont typeface="Arial" panose="020B0604020202020204" pitchFamily="34" charset="0"/>
              <a:buChar char="•"/>
            </a:pPr>
            <a:r>
              <a:rPr lang="en-US" sz="1800" kern="1200" dirty="0"/>
              <a:t>PG&amp;E </a:t>
            </a:r>
            <a:r>
              <a:rPr lang="en-US" sz="1800" kern="1200" dirty="0"/>
              <a:t>off-takes all energy output (kWh) from the system. PG&amp;E pays the developer for unsubscribed energy only. </a:t>
            </a:r>
          </a:p>
          <a:p>
            <a:pPr marL="292100" lvl="2" indent="0">
              <a:buSzPct val="100000"/>
              <a:buNone/>
            </a:pPr>
            <a:endParaRPr lang="en-US" sz="1600" dirty="0"/>
          </a:p>
          <a:p>
            <a:pPr marL="0" lvl="1" indent="-44450">
              <a:buSzPct val="100000"/>
              <a:buNone/>
            </a:pPr>
            <a:r>
              <a:rPr lang="en-US" b="1" dirty="0" smtClean="0"/>
              <a:t>PG&amp;E </a:t>
            </a:r>
            <a:r>
              <a:rPr lang="en-US" b="1" dirty="0"/>
              <a:t>T</a:t>
            </a:r>
            <a:r>
              <a:rPr lang="en-US" b="1" dirty="0" smtClean="0"/>
              <a:t>ariff </a:t>
            </a:r>
          </a:p>
          <a:p>
            <a:pPr lvl="2">
              <a:buSzPct val="100000"/>
              <a:buFont typeface="Arial" panose="020B0604020202020204" pitchFamily="34" charset="0"/>
              <a:buChar char="•"/>
            </a:pPr>
            <a:r>
              <a:rPr lang="en-US" sz="1800" kern="1200" dirty="0"/>
              <a:t>Participating </a:t>
            </a:r>
            <a:r>
              <a:rPr lang="en-US" sz="1800" kern="1200" dirty="0"/>
              <a:t>customers receive a PG&amp;E bill credit aligning with the output of the subscribed portion of the local solar project.  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 bwMode="black">
          <a:xfrm>
            <a:off x="380006" y="1295400"/>
            <a:ext cx="8051557" cy="10664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342900" indent="-342900" algn="l" rtl="0" eaLnBrk="1" fontAlgn="base" hangingPunct="1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SzPct val="25000"/>
              <a:buFont typeface="Arial" pitchFamily="34" charset="0"/>
              <a:defRPr sz="2200" b="1">
                <a:solidFill>
                  <a:srgbClr val="0082AA"/>
                </a:solidFill>
                <a:latin typeface="+mn-lt"/>
                <a:ea typeface="+mn-ea"/>
                <a:cs typeface="+mn-cs"/>
              </a:defRPr>
            </a:lvl1pPr>
            <a:lvl2pPr marL="177800" indent="-176213" algn="l" rtl="0" eaLnBrk="1" fontAlgn="base" hangingPunct="1">
              <a:lnSpc>
                <a:spcPct val="90000"/>
              </a:lnSpc>
              <a:spcBef>
                <a:spcPct val="25000"/>
              </a:spcBef>
              <a:spcAft>
                <a:spcPct val="15000"/>
              </a:spcAft>
              <a:buChar char="•"/>
              <a:defRPr sz="2200">
                <a:solidFill>
                  <a:srgbClr val="0082AA"/>
                </a:solidFill>
                <a:latin typeface="+mn-lt"/>
                <a:ea typeface="+mn-ea"/>
                <a:cs typeface="+mn-cs"/>
              </a:defRPr>
            </a:lvl2pPr>
            <a:lvl3pPr marL="514350" indent="-222250" algn="l" rtl="0" eaLnBrk="1" fontAlgn="base" hangingPunct="1">
              <a:lnSpc>
                <a:spcPct val="90000"/>
              </a:lnSpc>
              <a:spcBef>
                <a:spcPct val="15000"/>
              </a:spcBef>
              <a:spcAft>
                <a:spcPct val="15000"/>
              </a:spcAft>
              <a:buFont typeface="Arial" pitchFamily="34" charset="0"/>
              <a:buChar char="–"/>
              <a:defRPr sz="2000">
                <a:solidFill>
                  <a:srgbClr val="0082AA"/>
                </a:solidFill>
                <a:latin typeface="+mn-lt"/>
                <a:ea typeface="+mn-ea"/>
                <a:cs typeface="+mn-cs"/>
              </a:defRPr>
            </a:lvl3pPr>
            <a:lvl4pPr marL="804863" indent="-176213" algn="l" rtl="0" eaLnBrk="1" fontAlgn="base" hangingPunct="1">
              <a:lnSpc>
                <a:spcPct val="90000"/>
              </a:lnSpc>
              <a:spcBef>
                <a:spcPct val="15000"/>
              </a:spcBef>
              <a:spcAft>
                <a:spcPct val="15000"/>
              </a:spcAft>
              <a:buChar char="•"/>
              <a:defRPr>
                <a:solidFill>
                  <a:srgbClr val="0082AA"/>
                </a:solidFill>
                <a:latin typeface="+mn-lt"/>
                <a:ea typeface="+mn-ea"/>
                <a:cs typeface="+mn-cs"/>
              </a:defRPr>
            </a:lvl4pPr>
            <a:lvl5pPr marL="1433513" indent="-176213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•"/>
              <a:defRPr sz="2200" b="1">
                <a:solidFill>
                  <a:srgbClr val="0082AA"/>
                </a:solidFill>
                <a:latin typeface="+mn-lt"/>
                <a:ea typeface="+mn-ea"/>
                <a:cs typeface="+mn-cs"/>
              </a:defRPr>
            </a:lvl5pPr>
            <a:lvl6pPr marL="1890713" indent="-176213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•"/>
              <a:defRPr sz="2200" b="1">
                <a:solidFill>
                  <a:srgbClr val="0082AA"/>
                </a:solidFill>
                <a:latin typeface="+mn-lt"/>
                <a:ea typeface="+mn-ea"/>
                <a:cs typeface="+mn-cs"/>
              </a:defRPr>
            </a:lvl6pPr>
            <a:lvl7pPr marL="2347913" indent="-176213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•"/>
              <a:defRPr sz="2200" b="1">
                <a:solidFill>
                  <a:srgbClr val="0082AA"/>
                </a:solidFill>
                <a:latin typeface="+mn-lt"/>
                <a:ea typeface="+mn-ea"/>
                <a:cs typeface="+mn-cs"/>
              </a:defRPr>
            </a:lvl7pPr>
            <a:lvl8pPr marL="2805113" indent="-176213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•"/>
              <a:defRPr sz="2200" b="1">
                <a:solidFill>
                  <a:srgbClr val="0082AA"/>
                </a:solidFill>
                <a:latin typeface="+mn-lt"/>
                <a:ea typeface="+mn-ea"/>
                <a:cs typeface="+mn-cs"/>
              </a:defRPr>
            </a:lvl8pPr>
            <a:lvl9pPr marL="3262313" indent="-176213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har char="•"/>
              <a:defRPr sz="2200" b="1">
                <a:solidFill>
                  <a:srgbClr val="0082AA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/>
            <a:r>
              <a:rPr lang="en-US" sz="2000" dirty="0" smtClean="0"/>
              <a:t>Customer-Developer Agreement</a:t>
            </a:r>
            <a:r>
              <a:rPr lang="en-US" sz="2000" b="0" dirty="0" smtClean="0"/>
              <a:t> </a:t>
            </a:r>
            <a:r>
              <a:rPr lang="en-US" sz="2000" dirty="0"/>
              <a:t>(</a:t>
            </a:r>
            <a:r>
              <a:rPr lang="en-US" sz="2000" dirty="0" smtClean="0"/>
              <a:t>CDA)</a:t>
            </a:r>
          </a:p>
          <a:p>
            <a:pPr lvl="2">
              <a:buSzPct val="100000"/>
              <a:buFont typeface="Arial" panose="020B0604020202020204" pitchFamily="34" charset="0"/>
              <a:buChar char="•"/>
            </a:pPr>
            <a:r>
              <a:rPr lang="en-US" sz="1800" dirty="0"/>
              <a:t>C</a:t>
            </a:r>
            <a:r>
              <a:rPr lang="en-US" sz="1800" dirty="0"/>
              <a:t>ustomers </a:t>
            </a:r>
            <a:r>
              <a:rPr lang="en-US" sz="1800" dirty="0"/>
              <a:t>within the same county or 10 miles of a Local Solar </a:t>
            </a:r>
            <a:r>
              <a:rPr lang="en-US" sz="1800" dirty="0" smtClean="0"/>
              <a:t>Choice project </a:t>
            </a:r>
            <a:r>
              <a:rPr lang="en-US" sz="1800" dirty="0"/>
              <a:t>can contract for a share of the project’s output (e.g., customers pay $X for X kW).</a:t>
            </a:r>
          </a:p>
        </p:txBody>
      </p:sp>
      <p:pic>
        <p:nvPicPr>
          <p:cNvPr id="11" name="Picture 5" descr="C:\Users\K5SG\AppData\Local\Microsoft\Windows\Temporary Internet Files\Content.IE5\8LB1C4R9\AW002i16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522" b="99348" l="3500" r="97750">
                        <a14:foregroundMark x1="35250" y1="86087" x2="35250" y2="86087"/>
                        <a14:foregroundMark x1="35250" y1="95435" x2="35250" y2="95435"/>
                        <a14:foregroundMark x1="3750" y1="74348" x2="3750" y2="74348"/>
                        <a14:foregroundMark x1="94250" y1="60000" x2="94250" y2="60000"/>
                        <a14:foregroundMark x1="76500" y1="13261" x2="76500" y2="13261"/>
                        <a14:foregroundMark x1="72500" y1="5652" x2="72500" y2="5652"/>
                        <a14:foregroundMark x1="66750" y1="1739" x2="66750" y2="1739"/>
                        <a14:foregroundMark x1="97750" y1="24348" x2="97750" y2="24348"/>
                        <a14:foregroundMark x1="95500" y1="61522" x2="95500" y2="61522"/>
                        <a14:foregroundMark x1="35750" y1="99348" x2="35750" y2="9934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5187" y="3237633"/>
            <a:ext cx="1124782" cy="129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286" b="93571" l="2667" r="92000">
                        <a14:foregroundMark x1="14000" y1="7857" x2="14000" y2="7857"/>
                        <a14:foregroundMark x1="8000" y1="66786" x2="8000" y2="66786"/>
                        <a14:foregroundMark x1="12000" y1="67143" x2="12000" y2="67143"/>
                        <a14:foregroundMark x1="83667" y1="68929" x2="83667" y2="68929"/>
                        <a14:foregroundMark x1="77667" y1="66429" x2="77667" y2="66429"/>
                        <a14:foregroundMark x1="92000" y1="62857" x2="92000" y2="62857"/>
                        <a14:foregroundMark x1="53667" y1="93571" x2="53667" y2="935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3599" y="4462451"/>
            <a:ext cx="999443" cy="932813"/>
          </a:xfrm>
          <a:prstGeom prst="rect">
            <a:avLst/>
          </a:prstGeom>
        </p:spPr>
      </p:pic>
      <p:cxnSp>
        <p:nvCxnSpPr>
          <p:cNvPr id="7" name="Straight Arrow Connector 6"/>
          <p:cNvCxnSpPr/>
          <p:nvPr/>
        </p:nvCxnSpPr>
        <p:spPr bwMode="auto">
          <a:xfrm flipH="1">
            <a:off x="6195212" y="3465970"/>
            <a:ext cx="82678" cy="1014523"/>
          </a:xfrm>
          <a:prstGeom prst="straightConnector1">
            <a:avLst/>
          </a:prstGeom>
          <a:solidFill>
            <a:schemeClr val="tx1"/>
          </a:solidFill>
          <a:ln w="9525" cap="flat" cmpd="sng" algn="ctr">
            <a:solidFill>
              <a:schemeClr val="tx2"/>
            </a:solidFill>
            <a:prstDash val="solid"/>
            <a:round/>
            <a:headEnd type="none" w="med" len="med"/>
            <a:tailEnd type="arrow"/>
          </a:ln>
          <a:effectLst/>
        </p:spPr>
      </p:cxnSp>
      <p:pic>
        <p:nvPicPr>
          <p:cNvPr id="17" name="Picture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0919" y="3577635"/>
            <a:ext cx="667945" cy="66794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9955" y="3949646"/>
            <a:ext cx="667945" cy="66794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0109" y="4245580"/>
            <a:ext cx="667945" cy="66794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3400" y="4913525"/>
            <a:ext cx="1568356" cy="1568356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5930250" y="3048000"/>
            <a:ext cx="26645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tx2"/>
                </a:solidFill>
              </a:rPr>
              <a:t>“My piece of the project”</a:t>
            </a:r>
            <a:endParaRPr lang="en-US" dirty="0">
              <a:solidFill>
                <a:schemeClr val="tx2"/>
              </a:solidFill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0109" y="5395265"/>
            <a:ext cx="891670" cy="891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9379757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38200" y="2667000"/>
            <a:ext cx="7381875" cy="1255728"/>
          </a:xfrm>
        </p:spPr>
        <p:txBody>
          <a:bodyPr/>
          <a:lstStyle/>
          <a:p>
            <a:pPr algn="ctr"/>
            <a:r>
              <a:rPr lang="en-US" sz="3200" dirty="0" smtClean="0">
                <a:solidFill>
                  <a:srgbClr val="FFC000"/>
                </a:solidFill>
              </a:rPr>
              <a:t/>
            </a:r>
            <a:br>
              <a:rPr lang="en-US" sz="3200" dirty="0" smtClean="0">
                <a:solidFill>
                  <a:srgbClr val="FFC000"/>
                </a:solidFill>
              </a:rPr>
            </a:br>
            <a:r>
              <a:rPr lang="en-US" sz="3200" dirty="0" smtClean="0">
                <a:solidFill>
                  <a:srgbClr val="FFC000"/>
                </a:solidFill>
              </a:rPr>
              <a:t>Thank You</a:t>
            </a:r>
            <a:br>
              <a:rPr lang="en-US" sz="3200" dirty="0" smtClean="0">
                <a:solidFill>
                  <a:srgbClr val="FFC000"/>
                </a:solidFill>
              </a:rPr>
            </a:br>
            <a:endParaRPr lang="en-US" sz="3200" dirty="0" smtClean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1451268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G&amp;E PPT Template">
  <a:themeElements>
    <a:clrScheme name="PG&amp;E Presentation Template 1">
      <a:dk1>
        <a:srgbClr val="0082AA"/>
      </a:dk1>
      <a:lt1>
        <a:srgbClr val="FFFFFF"/>
      </a:lt1>
      <a:dk2>
        <a:srgbClr val="FFA100"/>
      </a:dk2>
      <a:lt2>
        <a:srgbClr val="00A7C2"/>
      </a:lt2>
      <a:accent1>
        <a:srgbClr val="005C78"/>
      </a:accent1>
      <a:accent2>
        <a:srgbClr val="70A489"/>
      </a:accent2>
      <a:accent3>
        <a:srgbClr val="FFFFFF"/>
      </a:accent3>
      <a:accent4>
        <a:srgbClr val="006E91"/>
      </a:accent4>
      <a:accent5>
        <a:srgbClr val="AAB5BE"/>
      </a:accent5>
      <a:accent6>
        <a:srgbClr val="65947C"/>
      </a:accent6>
      <a:hlink>
        <a:srgbClr val="A3A86B"/>
      </a:hlink>
      <a:folHlink>
        <a:srgbClr val="CAB575"/>
      </a:folHlink>
    </a:clrScheme>
    <a:fontScheme name="PG&amp;E Presentation Template">
      <a:majorFont>
        <a:latin typeface="Arial"/>
        <a:ea typeface="Arial Unicode MS"/>
        <a:cs typeface="Arial Unicode MS"/>
      </a:majorFont>
      <a:minorFont>
        <a:latin typeface="Arial"/>
        <a:ea typeface="Arial Unicode MS"/>
        <a:cs typeface="Arial Unicode M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63679" tIns="31839" rIns="63679" bIns="31839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90000"/>
          </a:lnSpc>
          <a:spcBef>
            <a:spcPct val="30000"/>
          </a:spcBef>
          <a:spcAft>
            <a:spcPct val="0"/>
          </a:spcAft>
          <a:buClrTx/>
          <a:buSzTx/>
          <a:buFontTx/>
          <a:buNone/>
          <a:tabLst/>
          <a:defRPr kumimoji="0" lang="en-U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63679" tIns="31839" rIns="63679" bIns="31839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90000"/>
          </a:lnSpc>
          <a:spcBef>
            <a:spcPct val="30000"/>
          </a:spcBef>
          <a:spcAft>
            <a:spcPct val="0"/>
          </a:spcAft>
          <a:buClrTx/>
          <a:buSzTx/>
          <a:buFontTx/>
          <a:buNone/>
          <a:tabLst/>
          <a:defRPr kumimoji="0" lang="en-U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lnDef>
  </a:objectDefaults>
  <a:extraClrSchemeLst>
    <a:extraClrScheme>
      <a:clrScheme name="PG&amp;E Presentation Template 1">
        <a:dk1>
          <a:srgbClr val="0082AA"/>
        </a:dk1>
        <a:lt1>
          <a:srgbClr val="FFFFFF"/>
        </a:lt1>
        <a:dk2>
          <a:srgbClr val="FFA100"/>
        </a:dk2>
        <a:lt2>
          <a:srgbClr val="00A7C2"/>
        </a:lt2>
        <a:accent1>
          <a:srgbClr val="005C78"/>
        </a:accent1>
        <a:accent2>
          <a:srgbClr val="70A489"/>
        </a:accent2>
        <a:accent3>
          <a:srgbClr val="FFFFFF"/>
        </a:accent3>
        <a:accent4>
          <a:srgbClr val="006E91"/>
        </a:accent4>
        <a:accent5>
          <a:srgbClr val="AAB5BE"/>
        </a:accent5>
        <a:accent6>
          <a:srgbClr val="65947C"/>
        </a:accent6>
        <a:hlink>
          <a:srgbClr val="A3A86B"/>
        </a:hlink>
        <a:folHlink>
          <a:srgbClr val="CAB57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G&amp;E Presentation Template 2">
        <a:dk1>
          <a:srgbClr val="0082AA"/>
        </a:dk1>
        <a:lt1>
          <a:srgbClr val="FFFFFF"/>
        </a:lt1>
        <a:dk2>
          <a:srgbClr val="FFA100"/>
        </a:dk2>
        <a:lt2>
          <a:srgbClr val="00A7C2"/>
        </a:lt2>
        <a:accent1>
          <a:srgbClr val="004960"/>
        </a:accent1>
        <a:accent2>
          <a:srgbClr val="70A489"/>
        </a:accent2>
        <a:accent3>
          <a:srgbClr val="FFFFFF"/>
        </a:accent3>
        <a:accent4>
          <a:srgbClr val="006E91"/>
        </a:accent4>
        <a:accent5>
          <a:srgbClr val="AAB1B6"/>
        </a:accent5>
        <a:accent6>
          <a:srgbClr val="65947C"/>
        </a:accent6>
        <a:hlink>
          <a:srgbClr val="A3A86B"/>
        </a:hlink>
        <a:folHlink>
          <a:srgbClr val="CAB57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PG&amp;E PPT Template">
  <a:themeElements>
    <a:clrScheme name="PG&amp;E Presentation Template 1">
      <a:dk1>
        <a:srgbClr val="0082AA"/>
      </a:dk1>
      <a:lt1>
        <a:srgbClr val="FFFFFF"/>
      </a:lt1>
      <a:dk2>
        <a:srgbClr val="FFA100"/>
      </a:dk2>
      <a:lt2>
        <a:srgbClr val="00A7C2"/>
      </a:lt2>
      <a:accent1>
        <a:srgbClr val="005C78"/>
      </a:accent1>
      <a:accent2>
        <a:srgbClr val="70A489"/>
      </a:accent2>
      <a:accent3>
        <a:srgbClr val="FFFFFF"/>
      </a:accent3>
      <a:accent4>
        <a:srgbClr val="006E91"/>
      </a:accent4>
      <a:accent5>
        <a:srgbClr val="AAB5BE"/>
      </a:accent5>
      <a:accent6>
        <a:srgbClr val="65947C"/>
      </a:accent6>
      <a:hlink>
        <a:srgbClr val="A3A86B"/>
      </a:hlink>
      <a:folHlink>
        <a:srgbClr val="CAB575"/>
      </a:folHlink>
    </a:clrScheme>
    <a:fontScheme name="PG&amp;E Presentation Template">
      <a:majorFont>
        <a:latin typeface="Arial"/>
        <a:ea typeface="Arial Unicode MS"/>
        <a:cs typeface="Arial Unicode MS"/>
      </a:majorFont>
      <a:minorFont>
        <a:latin typeface="Arial"/>
        <a:ea typeface="Arial Unicode MS"/>
        <a:cs typeface="Arial Unicode M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63679" tIns="31839" rIns="63679" bIns="31839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90000"/>
          </a:lnSpc>
          <a:spcBef>
            <a:spcPct val="30000"/>
          </a:spcBef>
          <a:spcAft>
            <a:spcPct val="0"/>
          </a:spcAft>
          <a:buClrTx/>
          <a:buSzTx/>
          <a:buFontTx/>
          <a:buNone/>
          <a:tabLst/>
          <a:defRPr kumimoji="0" lang="en-U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63679" tIns="31839" rIns="63679" bIns="31839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90000"/>
          </a:lnSpc>
          <a:spcBef>
            <a:spcPct val="30000"/>
          </a:spcBef>
          <a:spcAft>
            <a:spcPct val="0"/>
          </a:spcAft>
          <a:buClrTx/>
          <a:buSzTx/>
          <a:buFontTx/>
          <a:buNone/>
          <a:tabLst/>
          <a:defRPr kumimoji="0" lang="en-U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lnDef>
  </a:objectDefaults>
  <a:extraClrSchemeLst>
    <a:extraClrScheme>
      <a:clrScheme name="PG&amp;E Presentation Template 1">
        <a:dk1>
          <a:srgbClr val="0082AA"/>
        </a:dk1>
        <a:lt1>
          <a:srgbClr val="FFFFFF"/>
        </a:lt1>
        <a:dk2>
          <a:srgbClr val="FFA100"/>
        </a:dk2>
        <a:lt2>
          <a:srgbClr val="00A7C2"/>
        </a:lt2>
        <a:accent1>
          <a:srgbClr val="005C78"/>
        </a:accent1>
        <a:accent2>
          <a:srgbClr val="70A489"/>
        </a:accent2>
        <a:accent3>
          <a:srgbClr val="FFFFFF"/>
        </a:accent3>
        <a:accent4>
          <a:srgbClr val="006E91"/>
        </a:accent4>
        <a:accent5>
          <a:srgbClr val="AAB5BE"/>
        </a:accent5>
        <a:accent6>
          <a:srgbClr val="65947C"/>
        </a:accent6>
        <a:hlink>
          <a:srgbClr val="A3A86B"/>
        </a:hlink>
        <a:folHlink>
          <a:srgbClr val="CAB57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G&amp;E Presentation Template 2">
        <a:dk1>
          <a:srgbClr val="0082AA"/>
        </a:dk1>
        <a:lt1>
          <a:srgbClr val="FFFFFF"/>
        </a:lt1>
        <a:dk2>
          <a:srgbClr val="FFA100"/>
        </a:dk2>
        <a:lt2>
          <a:srgbClr val="00A7C2"/>
        </a:lt2>
        <a:accent1>
          <a:srgbClr val="004960"/>
        </a:accent1>
        <a:accent2>
          <a:srgbClr val="70A489"/>
        </a:accent2>
        <a:accent3>
          <a:srgbClr val="FFFFFF"/>
        </a:accent3>
        <a:accent4>
          <a:srgbClr val="006E91"/>
        </a:accent4>
        <a:accent5>
          <a:srgbClr val="AAB1B6"/>
        </a:accent5>
        <a:accent6>
          <a:srgbClr val="65947C"/>
        </a:accent6>
        <a:hlink>
          <a:srgbClr val="A3A86B"/>
        </a:hlink>
        <a:folHlink>
          <a:srgbClr val="CAB57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PG&amp;E PPT Template">
  <a:themeElements>
    <a:clrScheme name="PG&amp;E Presentation Template 1">
      <a:dk1>
        <a:srgbClr val="0082AA"/>
      </a:dk1>
      <a:lt1>
        <a:srgbClr val="FFFFFF"/>
      </a:lt1>
      <a:dk2>
        <a:srgbClr val="FFA100"/>
      </a:dk2>
      <a:lt2>
        <a:srgbClr val="00A7C2"/>
      </a:lt2>
      <a:accent1>
        <a:srgbClr val="005C78"/>
      </a:accent1>
      <a:accent2>
        <a:srgbClr val="70A489"/>
      </a:accent2>
      <a:accent3>
        <a:srgbClr val="FFFFFF"/>
      </a:accent3>
      <a:accent4>
        <a:srgbClr val="006E91"/>
      </a:accent4>
      <a:accent5>
        <a:srgbClr val="AAB5BE"/>
      </a:accent5>
      <a:accent6>
        <a:srgbClr val="65947C"/>
      </a:accent6>
      <a:hlink>
        <a:srgbClr val="A3A86B"/>
      </a:hlink>
      <a:folHlink>
        <a:srgbClr val="CAB575"/>
      </a:folHlink>
    </a:clrScheme>
    <a:fontScheme name="PG&amp;E Presentation Template">
      <a:majorFont>
        <a:latin typeface="Arial"/>
        <a:ea typeface="Arial Unicode MS"/>
        <a:cs typeface="Arial Unicode MS"/>
      </a:majorFont>
      <a:minorFont>
        <a:latin typeface="Arial"/>
        <a:ea typeface="Arial Unicode MS"/>
        <a:cs typeface="Arial Unicode M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63679" tIns="31839" rIns="63679" bIns="31839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90000"/>
          </a:lnSpc>
          <a:spcBef>
            <a:spcPct val="30000"/>
          </a:spcBef>
          <a:spcAft>
            <a:spcPct val="0"/>
          </a:spcAft>
          <a:buClrTx/>
          <a:buSzTx/>
          <a:buFontTx/>
          <a:buNone/>
          <a:tabLst/>
          <a:defRPr kumimoji="0" lang="en-U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63679" tIns="31839" rIns="63679" bIns="31839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90000"/>
          </a:lnSpc>
          <a:spcBef>
            <a:spcPct val="30000"/>
          </a:spcBef>
          <a:spcAft>
            <a:spcPct val="0"/>
          </a:spcAft>
          <a:buClrTx/>
          <a:buSzTx/>
          <a:buFontTx/>
          <a:buNone/>
          <a:tabLst/>
          <a:defRPr kumimoji="0" lang="en-U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Arial Unicode MS" pitchFamily="34" charset="-128"/>
            <a:cs typeface="Arial Unicode MS" pitchFamily="34" charset="-128"/>
          </a:defRPr>
        </a:defPPr>
      </a:lstStyle>
    </a:lnDef>
  </a:objectDefaults>
  <a:extraClrSchemeLst>
    <a:extraClrScheme>
      <a:clrScheme name="PG&amp;E Presentation Template 1">
        <a:dk1>
          <a:srgbClr val="0082AA"/>
        </a:dk1>
        <a:lt1>
          <a:srgbClr val="FFFFFF"/>
        </a:lt1>
        <a:dk2>
          <a:srgbClr val="FFA100"/>
        </a:dk2>
        <a:lt2>
          <a:srgbClr val="00A7C2"/>
        </a:lt2>
        <a:accent1>
          <a:srgbClr val="005C78"/>
        </a:accent1>
        <a:accent2>
          <a:srgbClr val="70A489"/>
        </a:accent2>
        <a:accent3>
          <a:srgbClr val="FFFFFF"/>
        </a:accent3>
        <a:accent4>
          <a:srgbClr val="006E91"/>
        </a:accent4>
        <a:accent5>
          <a:srgbClr val="AAB5BE"/>
        </a:accent5>
        <a:accent6>
          <a:srgbClr val="65947C"/>
        </a:accent6>
        <a:hlink>
          <a:srgbClr val="A3A86B"/>
        </a:hlink>
        <a:folHlink>
          <a:srgbClr val="CAB57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G&amp;E Presentation Template 2">
        <a:dk1>
          <a:srgbClr val="0082AA"/>
        </a:dk1>
        <a:lt1>
          <a:srgbClr val="FFFFFF"/>
        </a:lt1>
        <a:dk2>
          <a:srgbClr val="FFA100"/>
        </a:dk2>
        <a:lt2>
          <a:srgbClr val="00A7C2"/>
        </a:lt2>
        <a:accent1>
          <a:srgbClr val="004960"/>
        </a:accent1>
        <a:accent2>
          <a:srgbClr val="70A489"/>
        </a:accent2>
        <a:accent3>
          <a:srgbClr val="FFFFFF"/>
        </a:accent3>
        <a:accent4>
          <a:srgbClr val="006E91"/>
        </a:accent4>
        <a:accent5>
          <a:srgbClr val="AAB1B6"/>
        </a:accent5>
        <a:accent6>
          <a:srgbClr val="65947C"/>
        </a:accent6>
        <a:hlink>
          <a:srgbClr val="A3A86B"/>
        </a:hlink>
        <a:folHlink>
          <a:srgbClr val="CAB57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2.xml><?xml version="1.0" encoding="utf-8"?>
<p:properties xmlns:p="http://schemas.microsoft.com/office/2006/metadata/properties" xmlns:xsi="http://www.w3.org/2001/XMLSchema-instance">
  <documentManagement>
    <Received_x0020_From xmlns="8eef3743-c7b3-4cbe-8837-b6e805be353c">California Energy Commission</Received_x0020_From>
    <Docket_x0020_Number xmlns="8eef3743-c7b3-4cbe-8837-b6e805be353c">15-IEPR-05</Docket_x0020_Number>
    <TaxCatchAll xmlns="8eef3743-c7b3-4cbe-8837-b6e805be353c">
      <Value>8</Value>
      <Value>64</Value>
      <Value>6</Value>
      <Value>61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Commission Staff</TermName>
          <TermId xmlns="http://schemas.microsoft.com/office/infopath/2007/PartnerControls">33d9c16f-f938-4210-84d3-7f3ed959b9d5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_IEPR 2015-05-18 Workshop</TermName>
          <TermId xmlns="http://schemas.microsoft.com/office/infopath/2007/PartnerControls">ada7aec1-fde7-4fda-8dea-3be8b3fbb741</TermId>
        </TermInfo>
        <TermInfo xmlns="http://schemas.microsoft.com/office/infopath/2007/PartnerControls">
          <TermName xmlns="http://schemas.microsoft.com/office/infopath/2007/PartnerControls">_IEPR Presentation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/>
    </k2a3b5fc29f742a38f72e68b777baa26>
    <_dlc_DocId xmlns="8eef3743-c7b3-4cbe-8837-b6e805be353c">Z5JXHV6S7NA6-3-72347</_dlc_DocId>
    <_dlc_DocIdUrl xmlns="8eef3743-c7b3-4cbe-8837-b6e805be353c">
      <Url>http://efilingspinternal/_layouts/DocIdRedir.aspx?ID=Z5JXHV6S7NA6-3-72347</Url>
      <Description>Z5JXHV6S7NA6-3-72347</Description>
    </_dlc_DocIdUrl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807DCE8-9D97-4B3A-95CE-0AFEC6AEBC66}"/>
</file>

<file path=customXml/itemProps2.xml><?xml version="1.0" encoding="utf-8"?>
<ds:datastoreItem xmlns:ds="http://schemas.openxmlformats.org/officeDocument/2006/customXml" ds:itemID="{63ECDD5F-8D2D-4D0B-9EB1-687AF96092E6}"/>
</file>

<file path=customXml/itemProps3.xml><?xml version="1.0" encoding="utf-8"?>
<ds:datastoreItem xmlns:ds="http://schemas.openxmlformats.org/officeDocument/2006/customXml" ds:itemID="{C3CCEAB0-7701-488B-A4FD-C21F057A1015}"/>
</file>

<file path=customXml/itemProps4.xml><?xml version="1.0" encoding="utf-8"?>
<ds:datastoreItem xmlns:ds="http://schemas.openxmlformats.org/officeDocument/2006/customXml" ds:itemID="{ABA60D82-8393-426F-9FFF-98A6EEBA1466}"/>
</file>

<file path=docProps/app.xml><?xml version="1.0" encoding="utf-8"?>
<Properties xmlns="http://schemas.openxmlformats.org/officeDocument/2006/extended-properties" xmlns:vt="http://schemas.openxmlformats.org/officeDocument/2006/docPropsVTypes">
  <TotalTime>4131</TotalTime>
  <Words>613</Words>
  <Application>Microsoft Office PowerPoint</Application>
  <PresentationFormat>On-screen Show (4:3)</PresentationFormat>
  <Paragraphs>96</Paragraphs>
  <Slides>10</Slides>
  <Notes>10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PG&amp;E PPT Template</vt:lpstr>
      <vt:lpstr>1_PG&amp;E PPT Template</vt:lpstr>
      <vt:lpstr>2_PG&amp;E PPT Template</vt:lpstr>
      <vt:lpstr> PG&amp;E’s Solar Choice Programs </vt:lpstr>
      <vt:lpstr>Brief History</vt:lpstr>
      <vt:lpstr>Shared Renewable Energy Options</vt:lpstr>
      <vt:lpstr>Two Options</vt:lpstr>
      <vt:lpstr>Comparing Plans</vt:lpstr>
      <vt:lpstr>Enrollment and Certification</vt:lpstr>
      <vt:lpstr>Procurement</vt:lpstr>
      <vt:lpstr>Community Solar Choice Features</vt:lpstr>
      <vt:lpstr>Local Solar Choice Features</vt:lpstr>
      <vt:lpstr> Thank You </vt:lpstr>
    </vt:vector>
  </TitlesOfParts>
  <Company>Pacific Gas and Electric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PG&amp;E's Solar Choice Program</dc:title>
  <dc:creator>Silicani, Karly</dc:creator>
  <cp:lastModifiedBy>Silicani, Karly</cp:lastModifiedBy>
  <cp:revision>72</cp:revision>
  <cp:lastPrinted>2015-05-15T15:01:15Z</cp:lastPrinted>
  <dcterms:created xsi:type="dcterms:W3CDTF">2015-03-05T00:31:37Z</dcterms:created>
  <dcterms:modified xsi:type="dcterms:W3CDTF">2015-05-15T20:37:20Z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af331469-0002-437c-9852-a9aabbea2971</vt:lpwstr>
  </property>
  <property fmtid="{D5CDD505-2E9C-101B-9397-08002B2CF9AE}" pid="4" name="Subject_x0020_Areas">
    <vt:lpwstr>64;#_IEPR 2015-05-18 Workshop|ada7aec1-fde7-4fda-8dea-3be8b3fbb741;#61;#_IEPR Presentation|51277923-a549-4352-9cc5-bcce892adf24</vt:lpwstr>
  </property>
  <property fmtid="{D5CDD505-2E9C-101B-9397-08002B2CF9AE}" pid="5" name="_CopySource">
    <vt:lpwstr>http://efilingspinternal/PendingDocuments/15-IEPR-05/20150518T075338_PGE's_Solar_Choice_Program.pptx</vt:lpwstr>
  </property>
  <property fmtid="{D5CDD505-2E9C-101B-9397-08002B2CF9AE}" pid="6" name="Subject Areas">
    <vt:lpwstr>64;#_IEPR 2015-05-18 Workshop|ada7aec1-fde7-4fda-8dea-3be8b3fbb741;#61;#_IEPR Presentation|51277923-a549-4352-9cc5-bcce892adf24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8;#Commission Staff|33d9c16f-f938-4210-84d3-7f3ed959b9d5</vt:lpwstr>
  </property>
  <property fmtid="{D5CDD505-2E9C-101B-9397-08002B2CF9AE}" pid="9" name="Order">
    <vt:r8>530000</vt:r8>
  </property>
  <property fmtid="{D5CDD505-2E9C-101B-9397-08002B2CF9AE}" pid="10" name="xd_ProgID">
    <vt:lpwstr/>
  </property>
  <property fmtid="{D5CDD505-2E9C-101B-9397-08002B2CF9AE}" pid="11" name="_SourceUrl">
    <vt:lpwstr/>
  </property>
  <property fmtid="{D5CDD505-2E9C-101B-9397-08002B2CF9AE}" pid="12" name="_SharedFileIndex">
    <vt:lpwstr/>
  </property>
  <property fmtid="{D5CDD505-2E9C-101B-9397-08002B2CF9AE}" pid="13" name="TemplateUrl">
    <vt:lpwstr/>
  </property>
</Properties>
</file>