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404" r:id="rId3"/>
    <p:sldId id="409" r:id="rId4"/>
    <p:sldId id="382" r:id="rId5"/>
    <p:sldId id="415" r:id="rId6"/>
    <p:sldId id="416" r:id="rId7"/>
    <p:sldId id="417" r:id="rId8"/>
    <p:sldId id="419" r:id="rId9"/>
    <p:sldId id="41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  <a:srgbClr val="0066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25" autoAdjust="0"/>
    <p:restoredTop sz="47326" autoAdjust="0"/>
  </p:normalViewPr>
  <p:slideViewPr>
    <p:cSldViewPr snapToGrid="0">
      <p:cViewPr varScale="1">
        <p:scale>
          <a:sx n="51" d="100"/>
          <a:sy n="51" d="100"/>
        </p:scale>
        <p:origin x="1518" y="60"/>
      </p:cViewPr>
      <p:guideLst/>
    </p:cSldViewPr>
  </p:slideViewPr>
  <p:outlineViewPr>
    <p:cViewPr>
      <p:scale>
        <a:sx n="33" d="100"/>
        <a:sy n="33" d="100"/>
      </p:scale>
      <p:origin x="0" y="-2826"/>
    </p:cViewPr>
  </p:outlin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654" y="4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C913DA-A01C-49D0-8B81-35FFE4022198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ADF5BB-2032-4C50-82E2-DFB2DB3C3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692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27077-66C7-4485-8F36-6C8AE832C57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0944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27077-66C7-4485-8F36-6C8AE832C57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7843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ADF5BB-2032-4C50-82E2-DFB2DB3C3EE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067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F1985-C632-4046-A5D5-90F93AC7D82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45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0527077-66C7-4485-8F36-6C8AE832C5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674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0527077-66C7-4485-8F36-6C8AE832C5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2215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0527077-66C7-4485-8F36-6C8AE832C5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40079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0527077-66C7-4485-8F36-6C8AE832C5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0342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7"/>
            <a:ext cx="9144000" cy="1995457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48579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43" y="245484"/>
            <a:ext cx="10964254" cy="10705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843" y="1435693"/>
            <a:ext cx="10964254" cy="481982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C939C-3EA1-40B5-A8FF-7AA62ABA8309}" type="datetime1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8018-E37D-475F-A9C8-9C49C21C99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632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ctr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9D5B-7817-4BE4-A7B3-E8AF4D0DBA7B}" type="datetime1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8018-E37D-475F-A9C8-9C49C21C99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142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2FBB7-8F98-429B-B309-9B576FEF4253}" type="datetime1">
              <a:rPr lang="en-US" smtClean="0"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8018-E37D-475F-A9C8-9C49C21C99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127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AF5F1-7688-4A81-BCEB-4C1A89CD8266}" type="datetime1">
              <a:rPr lang="en-US" smtClean="0"/>
              <a:t>5/1/2019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8018-E37D-475F-A9C8-9C49C21C99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517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C8284-63C5-49CC-9C45-A88DAF24746E}" type="datetime1">
              <a:rPr lang="en-US" smtClean="0"/>
              <a:t>5/1/2019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8018-E37D-475F-A9C8-9C49C21C99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650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5036E-5458-405D-B06D-576ECA5709C0}" type="datetime1">
              <a:rPr lang="en-US" smtClean="0"/>
              <a:t>5/1/2019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8018-E37D-475F-A9C8-9C49C21C99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31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930A1-B52A-49E5-AB38-60D9C24F3AB7}" type="datetime1">
              <a:rPr lang="en-US" smtClean="0"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8018-E37D-475F-A9C8-9C49C21C99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328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45E5A-5AEE-484D-9E21-01B8E2AF3977}" type="datetime1">
              <a:rPr lang="en-US" smtClean="0"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8018-E37D-475F-A9C8-9C49C21C99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329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D2D29-4429-4BD2-9EB6-769E9BE4ECA0}" type="datetime1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8018-E37D-475F-A9C8-9C49C21C99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371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0606-2F2A-47B0-BD3E-FE3622DDD6E3}" type="datetime1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8018-E37D-475F-A9C8-9C49C21C99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26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0378" y="245484"/>
            <a:ext cx="11485547" cy="10705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0378" y="1435693"/>
            <a:ext cx="11485547" cy="48198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2305" y="6363176"/>
            <a:ext cx="2743200" cy="2854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80E35B4-FE9A-4AD4-ABA0-CEC2E1E9ED96}" type="datetime1">
              <a:rPr lang="en-US" smtClean="0"/>
              <a:t>5/1/2019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60178" y="6356352"/>
            <a:ext cx="4114800" cy="2922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64254" y="6356351"/>
            <a:ext cx="432275" cy="2922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Franklin Gothic Demi" panose="020B0703020102020204" pitchFamily="34" charset="0"/>
              </a:defRPr>
            </a:lvl1pPr>
          </a:lstStyle>
          <a:p>
            <a:fld id="{F9C58018-E37D-475F-A9C8-9C49C21C99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308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 baseline="0">
          <a:solidFill>
            <a:srgbClr val="0066B3"/>
          </a:solidFill>
          <a:latin typeface="Franklin Gothic Book" panose="020B0503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1pPr>
      <a:lvl2pPr marL="573088" indent="-228600" algn="l" defTabSz="914400" rtl="0" eaLnBrk="1" latinLnBrk="0" hangingPunct="1">
        <a:lnSpc>
          <a:spcPct val="100000"/>
        </a:lnSpc>
        <a:spcBef>
          <a:spcPts val="0"/>
        </a:spcBef>
        <a:buFont typeface="Franklin Gothic Book" panose="020B0503020102020204" pitchFamily="34" charset="0"/>
        <a:buChar char="–"/>
        <a:defRPr sz="24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3pPr>
      <a:lvl4pPr marL="1255713" indent="-228600" algn="l" defTabSz="914400" rtl="0" eaLnBrk="1" latinLnBrk="0" hangingPunct="1">
        <a:lnSpc>
          <a:spcPct val="100000"/>
        </a:lnSpc>
        <a:spcBef>
          <a:spcPts val="0"/>
        </a:spcBef>
        <a:buFont typeface="Franklin Gothic Book" panose="020B0503020102020204" pitchFamily="34" charset="0"/>
        <a:buChar char="–"/>
        <a:defRPr sz="18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4pPr>
      <a:lvl5pPr marL="1717675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72" userDrawn="1">
          <p15:clr>
            <a:srgbClr val="F26B43"/>
          </p15:clr>
        </p15:guide>
        <p15:guide id="2" pos="7608" userDrawn="1">
          <p15:clr>
            <a:srgbClr val="F26B43"/>
          </p15:clr>
        </p15:guide>
        <p15:guide id="3" orient="horz" pos="4248" userDrawn="1">
          <p15:clr>
            <a:srgbClr val="F26B43"/>
          </p15:clr>
        </p15:guide>
        <p15:guide id="4" pos="7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591672"/>
            <a:ext cx="12192000" cy="2616313"/>
          </a:xfrm>
        </p:spPr>
        <p:txBody>
          <a:bodyPr>
            <a:normAutofit/>
          </a:bodyPr>
          <a:lstStyle/>
          <a:p>
            <a:r>
              <a:rPr lang="en-US" sz="5300" dirty="0" smtClean="0"/>
              <a:t>San Joaquin Valley Need for </a:t>
            </a:r>
            <a:br>
              <a:rPr lang="en-US" sz="5300" dirty="0" smtClean="0"/>
            </a:br>
            <a:r>
              <a:rPr lang="en-US" sz="5300" dirty="0" smtClean="0"/>
              <a:t>Electric Vehicle Charging Infrastructure </a:t>
            </a:r>
            <a:endParaRPr lang="en-US" sz="3600" b="0" dirty="0">
              <a:solidFill>
                <a:schemeClr val="tx1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00" y="5004027"/>
            <a:ext cx="9144000" cy="820271"/>
          </a:xfrm>
        </p:spPr>
        <p:txBody>
          <a:bodyPr/>
          <a:lstStyle/>
          <a:p>
            <a:r>
              <a:rPr lang="en-US" sz="2400" dirty="0"/>
              <a:t>San Joaquin Valley Air Pollution Control District</a:t>
            </a:r>
          </a:p>
          <a:p>
            <a:r>
              <a:rPr lang="en-US" sz="2400" dirty="0" smtClean="0"/>
              <a:t>Chay Thao, Program Manager</a:t>
            </a:r>
          </a:p>
        </p:txBody>
      </p:sp>
      <p:sp>
        <p:nvSpPr>
          <p:cNvPr id="4" name="Subtitle 4"/>
          <p:cNvSpPr txBox="1">
            <a:spLocks/>
          </p:cNvSpPr>
          <p:nvPr/>
        </p:nvSpPr>
        <p:spPr>
          <a:xfrm>
            <a:off x="219636" y="3339524"/>
            <a:ext cx="11752728" cy="1532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Franklin Gothic Book" panose="020B0503020102020204" pitchFamily="34" charset="0"/>
              <a:buNone/>
              <a:defRPr sz="2000" kern="1200">
                <a:solidFill>
                  <a:schemeClr val="tx1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Franklin Gothic Book" panose="020B0503020102020204" pitchFamily="34" charset="0"/>
              <a:buNone/>
              <a:defRPr sz="1600" kern="1200">
                <a:solidFill>
                  <a:schemeClr val="tx1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0066B3"/>
                </a:solidFill>
                <a:ea typeface="+mj-ea"/>
                <a:cs typeface="+mj-cs"/>
              </a:rPr>
              <a:t>IEPR Workshop for Electric Vehicle Charging Infrastructure Assessment (AB 2127)</a:t>
            </a:r>
          </a:p>
          <a:p>
            <a:endParaRPr lang="en-US" sz="2400" dirty="0" smtClean="0"/>
          </a:p>
          <a:p>
            <a:r>
              <a:rPr lang="en-US" sz="2400" dirty="0" smtClean="0">
                <a:solidFill>
                  <a:srgbClr val="0066B3"/>
                </a:solidFill>
                <a:ea typeface="+mj-ea"/>
                <a:cs typeface="+mj-cs"/>
              </a:rPr>
              <a:t>May </a:t>
            </a:r>
            <a:r>
              <a:rPr lang="en-US" sz="2400" dirty="0">
                <a:solidFill>
                  <a:srgbClr val="0066B3"/>
                </a:solidFill>
                <a:ea typeface="+mj-ea"/>
                <a:cs typeface="+mj-cs"/>
              </a:rPr>
              <a:t>2, 2019</a:t>
            </a:r>
          </a:p>
        </p:txBody>
      </p:sp>
    </p:spTree>
    <p:extLst>
      <p:ext uri="{BB962C8B-B14F-4D97-AF65-F5344CB8AC3E}">
        <p14:creationId xmlns:p14="http://schemas.microsoft.com/office/powerpoint/2010/main" val="342263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327" y="164593"/>
            <a:ext cx="11731083" cy="914400"/>
          </a:xfrm>
        </p:spPr>
        <p:txBody>
          <a:bodyPr/>
          <a:lstStyle/>
          <a:p>
            <a:r>
              <a:rPr lang="en-US" sz="3600" dirty="0" smtClean="0"/>
              <a:t>District Effort in Ongoing Mission to Improve </a:t>
            </a:r>
            <a:br>
              <a:rPr lang="en-US" sz="3600" dirty="0" smtClean="0"/>
            </a:br>
            <a:r>
              <a:rPr lang="en-US" sz="3600" dirty="0" smtClean="0"/>
              <a:t>Air Quality and Protect Public Health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501" y="1207362"/>
            <a:ext cx="11273883" cy="5016457"/>
          </a:xfrm>
        </p:spPr>
        <p:txBody>
          <a:bodyPr/>
          <a:lstStyle/>
          <a:p>
            <a:r>
              <a:rPr lang="en-US" dirty="0" smtClean="0"/>
              <a:t>District/CARB have adopted numerous attainment plans</a:t>
            </a:r>
          </a:p>
          <a:p>
            <a:pPr lvl="1"/>
            <a:r>
              <a:rPr lang="en-US" dirty="0" smtClean="0"/>
              <a:t>Toughest stationary/mobile regulations in the nation</a:t>
            </a:r>
          </a:p>
          <a:p>
            <a:pPr lvl="1"/>
            <a:r>
              <a:rPr lang="en-US" dirty="0" smtClean="0"/>
              <a:t>District adopted nearly 650 stringent rules and regulations</a:t>
            </a:r>
          </a:p>
          <a:p>
            <a:pPr lvl="1"/>
            <a:r>
              <a:rPr lang="en-US" dirty="0" smtClean="0"/>
              <a:t>Groundbreaking rules serve as model for others</a:t>
            </a:r>
          </a:p>
          <a:p>
            <a:r>
              <a:rPr lang="en-US" dirty="0" smtClean="0"/>
              <a:t>Stationary source emissions reduced by over 91%</a:t>
            </a:r>
          </a:p>
          <a:p>
            <a:r>
              <a:rPr lang="en-US" dirty="0" smtClean="0"/>
              <a:t>Strong incentive programs (over </a:t>
            </a:r>
            <a:r>
              <a:rPr lang="en-US" dirty="0"/>
              <a:t>$2.2 billion in </a:t>
            </a:r>
            <a:r>
              <a:rPr lang="en-US" dirty="0" smtClean="0"/>
              <a:t>public/private investment reducing over </a:t>
            </a:r>
            <a:r>
              <a:rPr lang="en-US" dirty="0"/>
              <a:t>145,000 tons of </a:t>
            </a:r>
            <a:r>
              <a:rPr lang="en-US" dirty="0" smtClean="0"/>
              <a:t>emissions)</a:t>
            </a:r>
          </a:p>
          <a:p>
            <a:r>
              <a:rPr lang="en-US" dirty="0" smtClean="0"/>
              <a:t>Due </a:t>
            </a:r>
            <a:r>
              <a:rPr lang="en-US" dirty="0"/>
              <a:t>to the significant investments made by Valley businesses and residents and stringent regulatory programs by the District and CARB, the Valley’s </a:t>
            </a:r>
            <a:r>
              <a:rPr lang="en-US" dirty="0" smtClean="0"/>
              <a:t>air quality continuing to improve</a:t>
            </a:r>
          </a:p>
          <a:p>
            <a:pPr lvl="1"/>
            <a:r>
              <a:rPr lang="en-US" dirty="0" smtClean="0"/>
              <a:t>Valley now in attainment with federal PM10 standard, one-hour ozone standard, and 24-hour </a:t>
            </a:r>
            <a:r>
              <a:rPr lang="en-US" dirty="0"/>
              <a:t>PM2.5 standard </a:t>
            </a:r>
            <a:r>
              <a:rPr lang="en-US" dirty="0" smtClean="0"/>
              <a:t>of 65 µg/m</a:t>
            </a:r>
            <a:r>
              <a:rPr lang="en-US" baseline="30000" dirty="0" smtClean="0"/>
              <a:t>3</a:t>
            </a:r>
            <a:endParaRPr lang="en-US" sz="1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8566412" y="6363176"/>
            <a:ext cx="2743200" cy="285454"/>
          </a:xfrm>
        </p:spPr>
        <p:txBody>
          <a:bodyPr/>
          <a:lstStyle/>
          <a:p>
            <a:fld id="{68C57772-F409-470F-8432-931F4E6A068A}" type="slidenum">
              <a:rPr lang="en-US" b="1" smtClean="0">
                <a:solidFill>
                  <a:schemeClr val="tx1"/>
                </a:solidFill>
                <a:latin typeface="Franklin Gothic Book" panose="020B0503020102020204" pitchFamily="34" charset="0"/>
              </a:rPr>
              <a:pPr/>
              <a:t>2</a:t>
            </a:fld>
            <a:endParaRPr lang="en-US" b="1" dirty="0">
              <a:solidFill>
                <a:schemeClr val="tx1"/>
              </a:solidFill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79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68149"/>
          </a:xfrm>
        </p:spPr>
        <p:txBody>
          <a:bodyPr/>
          <a:lstStyle/>
          <a:p>
            <a:r>
              <a:rPr lang="en-US" sz="4400" dirty="0"/>
              <a:t>Success in Reducing Valley Emissions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8018-E37D-475F-A9C8-9C49C21C9995}" type="slidenum">
              <a:rPr lang="en-US" smtClean="0"/>
              <a:t>3</a:t>
            </a:fld>
            <a:endParaRPr lang="en-US"/>
          </a:p>
        </p:txBody>
      </p:sp>
      <p:pic>
        <p:nvPicPr>
          <p:cNvPr id="6" name="Picture 5" descr="C:\Users\klassenj\AppData\Local\Microsoft\Windows\INetCache\Content.Word\GB-NOxReductions-2018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8" t="15295" r="3226" b="3870"/>
          <a:stretch/>
        </p:blipFill>
        <p:spPr bwMode="auto">
          <a:xfrm>
            <a:off x="1909721" y="1068149"/>
            <a:ext cx="8529006" cy="522346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4997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4" y="66674"/>
            <a:ext cx="12030075" cy="981076"/>
          </a:xfrm>
        </p:spPr>
        <p:txBody>
          <a:bodyPr/>
          <a:lstStyle/>
          <a:p>
            <a:r>
              <a:rPr lang="en-US" sz="4400" dirty="0" smtClean="0"/>
              <a:t>2018 PM2.5 Plan for San Joaquin Valley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845388"/>
            <a:ext cx="11462108" cy="5382279"/>
          </a:xfrm>
        </p:spPr>
        <p:txBody>
          <a:bodyPr/>
          <a:lstStyle/>
          <a:p>
            <a:r>
              <a:rPr lang="en-US" dirty="0"/>
              <a:t>Despite progress, Valley still faces significant challenges in meeting latest health-based PM2.5 standards under the federal Clean Air </a:t>
            </a:r>
            <a:r>
              <a:rPr lang="en-US" dirty="0" smtClean="0"/>
              <a:t>Act</a:t>
            </a:r>
          </a:p>
          <a:p>
            <a:pPr lvl="1"/>
            <a:r>
              <a:rPr lang="en-US" dirty="0"/>
              <a:t>1997 PM2.5 Standard (24-hour 65 μg/m³ and annual 15 μg/m³</a:t>
            </a:r>
            <a:r>
              <a:rPr lang="en-US" dirty="0" smtClean="0"/>
              <a:t>)</a:t>
            </a:r>
          </a:p>
          <a:p>
            <a:pPr lvl="1"/>
            <a:r>
              <a:rPr lang="en-US" dirty="0"/>
              <a:t>2006 PM2.5 Standard (24-hour 35 µg/m³)</a:t>
            </a:r>
          </a:p>
          <a:p>
            <a:pPr lvl="1"/>
            <a:r>
              <a:rPr lang="en-US" dirty="0"/>
              <a:t>2012 PM2.5 Standard (annual 12 µg/m³) </a:t>
            </a:r>
          </a:p>
          <a:p>
            <a:r>
              <a:rPr lang="en-US" dirty="0" smtClean="0"/>
              <a:t>Plan significantly reduces NOx emissions in the San Joaquin Valley by 66% from 2013 to 2025</a:t>
            </a:r>
          </a:p>
          <a:p>
            <a:r>
              <a:rPr lang="en-US" dirty="0" smtClean="0"/>
              <a:t>Provides </a:t>
            </a:r>
            <a:r>
              <a:rPr lang="en-US" dirty="0"/>
              <a:t>for expeditious </a:t>
            </a:r>
            <a:r>
              <a:rPr lang="en-US" dirty="0" smtClean="0"/>
              <a:t>attainment of 1997, 2006, and 2012 PM2.5 standards by 2020, 2024, and 2025, respectively</a:t>
            </a:r>
          </a:p>
          <a:p>
            <a:r>
              <a:rPr lang="en-US" dirty="0" smtClean="0"/>
              <a:t>Plan includes comprehensive suite of regulatory and incentive-based measures</a:t>
            </a:r>
          </a:p>
          <a:p>
            <a:r>
              <a:rPr lang="en-US" dirty="0" smtClean="0"/>
              <a:t>In addition, recent more stringent 2015 Ozone standard will require additional significant NOx emissions to meet attainment deadline in 2038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8018-E37D-475F-A9C8-9C49C21C999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67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120313"/>
            <a:ext cx="8991600" cy="812560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rgbClr val="0066B3"/>
                </a:solidFill>
              </a:rPr>
              <a:t>New CARB Measures for Valley</a:t>
            </a:r>
            <a:endParaRPr lang="en-US" sz="4400" dirty="0">
              <a:solidFill>
                <a:srgbClr val="0066B3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10905226" y="6340416"/>
            <a:ext cx="533400" cy="293298"/>
          </a:xfrm>
        </p:spPr>
        <p:txBody>
          <a:bodyPr>
            <a:normAutofit/>
          </a:bodyPr>
          <a:lstStyle/>
          <a:p>
            <a:fld id="{ABC48078-9B08-9B45-95DA-FF9A57E09EC9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461246" y="812800"/>
            <a:ext cx="11280296" cy="5527616"/>
          </a:xfrm>
        </p:spPr>
        <p:txBody>
          <a:bodyPr>
            <a:noAutofit/>
          </a:bodyPr>
          <a:lstStyle/>
          <a:p>
            <a:r>
              <a:rPr lang="en-US" sz="3000" dirty="0" smtClean="0"/>
              <a:t>CARB committed </a:t>
            </a:r>
            <a:r>
              <a:rPr lang="en-US" sz="3000" dirty="0"/>
              <a:t>to </a:t>
            </a:r>
            <a:r>
              <a:rPr lang="en-US" sz="3000" dirty="0" smtClean="0"/>
              <a:t>reducing </a:t>
            </a:r>
            <a:r>
              <a:rPr lang="en-US" sz="3000" dirty="0"/>
              <a:t>an additional 32 tpd of </a:t>
            </a:r>
            <a:r>
              <a:rPr lang="en-US" sz="3000" dirty="0" smtClean="0"/>
              <a:t>NOx and additional 1 tpd of PM2.5 </a:t>
            </a:r>
          </a:p>
          <a:p>
            <a:pPr lvl="1"/>
            <a:r>
              <a:rPr lang="en-US" sz="2600" dirty="0" smtClean="0"/>
              <a:t>Heavy duty truck inspection and maintenance</a:t>
            </a:r>
          </a:p>
          <a:p>
            <a:pPr lvl="1"/>
            <a:r>
              <a:rPr lang="en-US" sz="2600" dirty="0" smtClean="0"/>
              <a:t>Accelerated turnover of trucks/buses through incentives</a:t>
            </a:r>
          </a:p>
          <a:p>
            <a:pPr lvl="1"/>
            <a:r>
              <a:rPr lang="en-US" sz="2600" dirty="0" smtClean="0"/>
              <a:t>Accelerated turnover of off-road equipment through incentives</a:t>
            </a:r>
            <a:endParaRPr lang="en-US" sz="2600" dirty="0"/>
          </a:p>
          <a:p>
            <a:pPr lvl="1"/>
            <a:r>
              <a:rPr lang="en-US" sz="2600" dirty="0" smtClean="0"/>
              <a:t>Accelerated turnover of agricultural equipment through incentives</a:t>
            </a:r>
          </a:p>
          <a:p>
            <a:r>
              <a:rPr lang="en-US" sz="3000" dirty="0" smtClean="0"/>
              <a:t>CARB measures rely heavily on incentive-based strategies that require $5 billion in funding over 5-yr period</a:t>
            </a:r>
          </a:p>
          <a:p>
            <a:r>
              <a:rPr lang="en-US" sz="3000" dirty="0"/>
              <a:t>CARB adopted </a:t>
            </a:r>
            <a:r>
              <a:rPr lang="en-US" sz="3000" i="1" dirty="0"/>
              <a:t>San Joaquin Valley Supplement to the 2016 State Strategy for the State Implementation Plan</a:t>
            </a:r>
            <a:r>
              <a:rPr lang="en-US" sz="3000" dirty="0"/>
              <a:t> in October 2018</a:t>
            </a:r>
          </a:p>
          <a:p>
            <a:pPr lvl="1"/>
            <a:r>
              <a:rPr lang="en-US" sz="2800" dirty="0"/>
              <a:t>Plan includes State’s commitment to secure and provide necessary emissions reductions and associated incentive funding</a:t>
            </a:r>
          </a:p>
          <a:p>
            <a:endParaRPr lang="en-US" sz="3000" dirty="0" smtClean="0"/>
          </a:p>
        </p:txBody>
      </p:sp>
    </p:spTree>
    <p:extLst>
      <p:ext uri="{BB962C8B-B14F-4D97-AF65-F5344CB8AC3E}">
        <p14:creationId xmlns:p14="http://schemas.microsoft.com/office/powerpoint/2010/main" val="15344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783" y="0"/>
            <a:ext cx="11731083" cy="1041149"/>
          </a:xfrm>
        </p:spPr>
        <p:txBody>
          <a:bodyPr/>
          <a:lstStyle/>
          <a:p>
            <a:pPr algn="ctr"/>
            <a:r>
              <a:rPr lang="en-US" sz="4400" dirty="0" smtClean="0"/>
              <a:t>Mobile Source Emissions Critical to Attainment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254" y="924791"/>
            <a:ext cx="11516139" cy="5173316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dirty="0" smtClean="0"/>
              <a:t>Emission reductions </a:t>
            </a:r>
            <a:r>
              <a:rPr lang="en-US" dirty="0"/>
              <a:t>from mobile sources </a:t>
            </a:r>
            <a:r>
              <a:rPr lang="en-US" dirty="0" smtClean="0"/>
              <a:t>critical </a:t>
            </a:r>
            <a:r>
              <a:rPr lang="en-US" dirty="0"/>
              <a:t>to attaining federal air quality standards in </a:t>
            </a:r>
            <a:r>
              <a:rPr lang="en-US" dirty="0" smtClean="0"/>
              <a:t>San </a:t>
            </a:r>
            <a:r>
              <a:rPr lang="en-US" dirty="0"/>
              <a:t>Joaquin </a:t>
            </a:r>
            <a:r>
              <a:rPr lang="en-US" dirty="0" smtClean="0"/>
              <a:t>Valley </a:t>
            </a:r>
          </a:p>
          <a:p>
            <a:pPr>
              <a:spcBef>
                <a:spcPts val="600"/>
              </a:spcBef>
            </a:pPr>
            <a:r>
              <a:rPr lang="en-US" dirty="0"/>
              <a:t>Over 85% of NOx in Valley from mobile sources (over 40% come from heavy-duty diesel trucks)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Two </a:t>
            </a:r>
            <a:r>
              <a:rPr lang="en-US" dirty="0"/>
              <a:t>main transportation corridors (I-5 and SR-99</a:t>
            </a:r>
            <a:r>
              <a:rPr lang="en-US" dirty="0" smtClean="0"/>
              <a:t>) in Valley connecting </a:t>
            </a:r>
            <a:r>
              <a:rPr lang="en-US" dirty="0"/>
              <a:t>Northern and Southern </a:t>
            </a:r>
            <a:r>
              <a:rPr lang="en-US" dirty="0" smtClean="0"/>
              <a:t>California (carry up to 80,000 trucks per day) </a:t>
            </a:r>
          </a:p>
          <a:p>
            <a:pPr>
              <a:spcBef>
                <a:spcPts val="600"/>
              </a:spcBef>
            </a:pPr>
            <a:r>
              <a:rPr lang="en-US" dirty="0"/>
              <a:t>Nearly all containers transported between sea ports through Valley are by heavy-duty diesel trucks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Valley </a:t>
            </a:r>
            <a:r>
              <a:rPr lang="en-US" dirty="0"/>
              <a:t>is </a:t>
            </a:r>
            <a:r>
              <a:rPr lang="en-US" dirty="0" smtClean="0"/>
              <a:t>growing </a:t>
            </a:r>
            <a:r>
              <a:rPr lang="en-US" dirty="0"/>
              <a:t>location for warehousing, distribution and related logistics </a:t>
            </a:r>
            <a:r>
              <a:rPr lang="en-US" dirty="0" smtClean="0"/>
              <a:t>businesses and leader in </a:t>
            </a:r>
            <a:r>
              <a:rPr lang="en-US" dirty="0"/>
              <a:t>national and international </a:t>
            </a:r>
            <a:r>
              <a:rPr lang="en-US" dirty="0" smtClean="0"/>
              <a:t>agricultural and food production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8566412" y="6363176"/>
            <a:ext cx="2743200" cy="28545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C57772-F409-470F-8432-931F4E6A068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1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783" y="0"/>
            <a:ext cx="11731083" cy="1041149"/>
          </a:xfrm>
        </p:spPr>
        <p:txBody>
          <a:bodyPr/>
          <a:lstStyle/>
          <a:p>
            <a:pPr algn="ctr"/>
            <a:r>
              <a:rPr lang="en-US" sz="4400" dirty="0" smtClean="0"/>
              <a:t>Pursuing All Feasible Technologies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254" y="828676"/>
            <a:ext cx="11516139" cy="5534500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sz="2400" dirty="0" smtClean="0"/>
              <a:t>Pursuing both near-zero &amp; zero-emission technologies</a:t>
            </a:r>
          </a:p>
          <a:p>
            <a:pPr>
              <a:spcBef>
                <a:spcPts val="600"/>
              </a:spcBef>
            </a:pPr>
            <a:r>
              <a:rPr lang="en-US" sz="2400" dirty="0" smtClean="0"/>
              <a:t>District zero-emission project efforts include:</a:t>
            </a:r>
          </a:p>
          <a:p>
            <a:pPr lvl="1">
              <a:spcBef>
                <a:spcPts val="600"/>
              </a:spcBef>
            </a:pPr>
            <a:r>
              <a:rPr lang="en-US" sz="2000" dirty="0"/>
              <a:t>Forklifts</a:t>
            </a:r>
          </a:p>
          <a:p>
            <a:pPr lvl="1">
              <a:spcBef>
                <a:spcPts val="600"/>
              </a:spcBef>
            </a:pPr>
            <a:r>
              <a:rPr lang="en-US" sz="2000" dirty="0"/>
              <a:t>Ag UTV </a:t>
            </a:r>
          </a:p>
          <a:p>
            <a:pPr lvl="1">
              <a:spcBef>
                <a:spcPts val="600"/>
              </a:spcBef>
            </a:pPr>
            <a:r>
              <a:rPr lang="en-US" sz="2000" dirty="0"/>
              <a:t>Dairy Feed Mixing </a:t>
            </a:r>
          </a:p>
          <a:p>
            <a:pPr lvl="1">
              <a:spcBef>
                <a:spcPts val="600"/>
              </a:spcBef>
            </a:pPr>
            <a:r>
              <a:rPr lang="en-US" sz="2000" dirty="0"/>
              <a:t>Passenger vehicles</a:t>
            </a:r>
          </a:p>
          <a:p>
            <a:pPr lvl="1">
              <a:spcBef>
                <a:spcPts val="600"/>
              </a:spcBef>
            </a:pPr>
            <a:r>
              <a:rPr lang="en-US" sz="2000" dirty="0"/>
              <a:t>School Busses</a:t>
            </a:r>
          </a:p>
          <a:p>
            <a:pPr lvl="1">
              <a:spcBef>
                <a:spcPts val="600"/>
              </a:spcBef>
            </a:pPr>
            <a:r>
              <a:rPr lang="en-US" sz="2000" dirty="0"/>
              <a:t>Upcoming VW program for School, Transit, and Shuttle Busses</a:t>
            </a:r>
          </a:p>
          <a:p>
            <a:pPr lvl="1">
              <a:spcBef>
                <a:spcPts val="600"/>
              </a:spcBef>
            </a:pPr>
            <a:r>
              <a:rPr lang="en-US" sz="2000" dirty="0"/>
              <a:t>Charging infrastructure grants </a:t>
            </a:r>
          </a:p>
          <a:p>
            <a:pPr lvl="1">
              <a:spcBef>
                <a:spcPts val="600"/>
              </a:spcBef>
            </a:pPr>
            <a:r>
              <a:rPr lang="en-US" sz="2000" dirty="0"/>
              <a:t>PEV Readiness Plans to understanding obstacles to infrastructure and locations needed</a:t>
            </a:r>
          </a:p>
          <a:p>
            <a:pPr lvl="1">
              <a:spcBef>
                <a:spcPts val="600"/>
              </a:spcBef>
            </a:pPr>
            <a:r>
              <a:rPr lang="en-US" sz="2000" dirty="0"/>
              <a:t>Support statewide HVIP with additional incentives for Valley Fleets </a:t>
            </a:r>
          </a:p>
          <a:p>
            <a:pPr lvl="1">
              <a:spcBef>
                <a:spcPts val="600"/>
              </a:spcBef>
            </a:pPr>
            <a:r>
              <a:rPr lang="en-US" sz="2000" dirty="0"/>
              <a:t>Alternative Fuel Mechanic Training </a:t>
            </a:r>
          </a:p>
          <a:p>
            <a:pPr lvl="1">
              <a:spcBef>
                <a:spcPts val="600"/>
              </a:spcBef>
            </a:pPr>
            <a:r>
              <a:rPr lang="en-US" sz="2000" dirty="0"/>
              <a:t>Clean Green Yard </a:t>
            </a:r>
            <a:r>
              <a:rPr lang="en-US" sz="2000" dirty="0" smtClean="0"/>
              <a:t>Machines (Residential </a:t>
            </a:r>
            <a:r>
              <a:rPr lang="en-US" sz="2000" dirty="0"/>
              <a:t>and </a:t>
            </a:r>
            <a:r>
              <a:rPr lang="en-US" sz="2000" dirty="0" smtClean="0"/>
              <a:t>Commercial) </a:t>
            </a:r>
            <a:endParaRPr lang="en-US" sz="2000" dirty="0"/>
          </a:p>
          <a:p>
            <a:pPr lvl="1">
              <a:spcBef>
                <a:spcPts val="600"/>
              </a:spcBef>
            </a:pPr>
            <a:r>
              <a:rPr lang="en-US" sz="2000" dirty="0"/>
              <a:t>Create Plug In Electric Vehicle Resources Center </a:t>
            </a:r>
          </a:p>
          <a:p>
            <a:pPr marL="0" indent="0">
              <a:spcBef>
                <a:spcPts val="600"/>
              </a:spcBef>
              <a:buNone/>
            </a:pP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8566412" y="6363176"/>
            <a:ext cx="2743200" cy="28545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C57772-F409-470F-8432-931F4E6A068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103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783" y="0"/>
            <a:ext cx="11731083" cy="1041149"/>
          </a:xfrm>
        </p:spPr>
        <p:txBody>
          <a:bodyPr/>
          <a:lstStyle/>
          <a:p>
            <a:pPr algn="ctr"/>
            <a:r>
              <a:rPr lang="en-US" sz="4400" dirty="0" smtClean="0"/>
              <a:t>Pursuing All Feasible Technologies </a:t>
            </a:r>
            <a:r>
              <a:rPr lang="en-US" sz="2400" dirty="0" smtClean="0"/>
              <a:t>(cont’d)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254" y="849745"/>
            <a:ext cx="11516139" cy="5248362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dirty="0"/>
              <a:t>Cap and Trade </a:t>
            </a:r>
            <a:r>
              <a:rPr lang="en-US" dirty="0" smtClean="0"/>
              <a:t>Funded Zero-Emissions Demonstration Projects</a:t>
            </a:r>
            <a:endParaRPr lang="en-US" sz="2400" dirty="0" smtClean="0"/>
          </a:p>
          <a:p>
            <a:pPr lvl="1">
              <a:spcBef>
                <a:spcPts val="600"/>
              </a:spcBef>
            </a:pPr>
            <a:r>
              <a:rPr lang="en-US" dirty="0"/>
              <a:t>Battery </a:t>
            </a:r>
            <a:r>
              <a:rPr lang="en-US" dirty="0" smtClean="0"/>
              <a:t>electric locomotive </a:t>
            </a:r>
            <a:r>
              <a:rPr lang="en-US" dirty="0"/>
              <a:t>and associated cargo handling equipment</a:t>
            </a:r>
          </a:p>
          <a:p>
            <a:pPr lvl="1">
              <a:spcBef>
                <a:spcPts val="600"/>
              </a:spcBef>
            </a:pPr>
            <a:r>
              <a:rPr lang="en-US" dirty="0"/>
              <a:t>Replacing all diesel powered </a:t>
            </a:r>
            <a:r>
              <a:rPr lang="en-US" dirty="0" smtClean="0"/>
              <a:t>freight </a:t>
            </a:r>
            <a:r>
              <a:rPr lang="en-US" dirty="0"/>
              <a:t>equipment at Frito Lay Modesto </a:t>
            </a:r>
            <a:r>
              <a:rPr lang="en-US" dirty="0" smtClean="0"/>
              <a:t>facility </a:t>
            </a:r>
            <a:r>
              <a:rPr lang="en-US" dirty="0"/>
              <a:t>with </a:t>
            </a:r>
            <a:r>
              <a:rPr lang="en-US" dirty="0" smtClean="0"/>
              <a:t>zero and near-zero technology.  Electric </a:t>
            </a:r>
            <a:r>
              <a:rPr lang="en-US" dirty="0"/>
              <a:t>equipment will include </a:t>
            </a:r>
            <a:r>
              <a:rPr lang="en-US" dirty="0" smtClean="0"/>
              <a:t>heavy-duty truck, </a:t>
            </a:r>
            <a:r>
              <a:rPr lang="en-US" dirty="0"/>
              <a:t>yard </a:t>
            </a:r>
            <a:r>
              <a:rPr lang="en-US" dirty="0" smtClean="0"/>
              <a:t>trucks, </a:t>
            </a:r>
            <a:r>
              <a:rPr lang="en-US" dirty="0"/>
              <a:t>and forklifts. </a:t>
            </a:r>
          </a:p>
          <a:p>
            <a:pPr lvl="1">
              <a:spcBef>
                <a:spcPts val="600"/>
              </a:spcBef>
            </a:pPr>
            <a:r>
              <a:rPr lang="en-US" dirty="0"/>
              <a:t>High lift capacity battery electric forklift demonstration at the Port of Stockton</a:t>
            </a:r>
          </a:p>
          <a:p>
            <a:pPr lvl="1">
              <a:spcBef>
                <a:spcPts val="600"/>
              </a:spcBef>
            </a:pPr>
            <a:r>
              <a:rPr lang="en-US" dirty="0"/>
              <a:t>Demonstration of battery electric transit </a:t>
            </a:r>
            <a:r>
              <a:rPr lang="en-US" dirty="0" smtClean="0"/>
              <a:t>buses </a:t>
            </a:r>
            <a:r>
              <a:rPr lang="en-US" dirty="0"/>
              <a:t>in Visalia, Porterville, Fresno County and Modesto</a:t>
            </a:r>
          </a:p>
          <a:p>
            <a:pPr lvl="1">
              <a:spcBef>
                <a:spcPts val="600"/>
              </a:spcBef>
            </a:pPr>
            <a:r>
              <a:rPr lang="en-US" dirty="0"/>
              <a:t>Electric delivery vehicle demonstrations with the Postal Service and </a:t>
            </a:r>
            <a:r>
              <a:rPr lang="en-US" dirty="0" err="1"/>
              <a:t>AmeriPride</a:t>
            </a:r>
            <a:r>
              <a:rPr lang="en-US" dirty="0"/>
              <a:t> linen delivery services</a:t>
            </a:r>
          </a:p>
          <a:p>
            <a:pPr lvl="1">
              <a:spcBef>
                <a:spcPts val="600"/>
              </a:spcBef>
            </a:pPr>
            <a:r>
              <a:rPr lang="en-US" dirty="0"/>
              <a:t>Shared mobility services demonstration in disadvantaged communities throughout the District </a:t>
            </a:r>
            <a:r>
              <a:rPr lang="en-US" dirty="0" smtClean="0"/>
              <a:t>car </a:t>
            </a:r>
            <a:r>
              <a:rPr lang="en-US" dirty="0"/>
              <a:t>sharing and ride sharing using electric vehicles</a:t>
            </a:r>
          </a:p>
          <a:p>
            <a:pPr lvl="1">
              <a:spcBef>
                <a:spcPts val="600"/>
              </a:spcBef>
            </a:pPr>
            <a:r>
              <a:rPr lang="en-US" dirty="0"/>
              <a:t>Electric vanpool demonstration in Merced, Bakersfield, and Fresno Counties</a:t>
            </a:r>
          </a:p>
          <a:p>
            <a:pPr marL="0" indent="0">
              <a:spcBef>
                <a:spcPts val="600"/>
              </a:spcBef>
              <a:buNone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8566412" y="6363176"/>
            <a:ext cx="2743200" cy="28545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C57772-F409-470F-8432-931F4E6A068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420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783" y="0"/>
            <a:ext cx="11731083" cy="1352549"/>
          </a:xfrm>
        </p:spPr>
        <p:txBody>
          <a:bodyPr/>
          <a:lstStyle/>
          <a:p>
            <a:pPr algn="ctr"/>
            <a:r>
              <a:rPr lang="en-US" sz="4400" dirty="0" smtClean="0"/>
              <a:t>Conclusion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6749" y="1352549"/>
            <a:ext cx="10820401" cy="4745557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sz="3200" dirty="0" smtClean="0"/>
              <a:t>Ensuring sufficient electric vehicle charging infrastructure in the San Joaquin Valley is critical to attainment of multiple stringent federal standards</a:t>
            </a:r>
          </a:p>
          <a:p>
            <a:pPr>
              <a:spcBef>
                <a:spcPts val="600"/>
              </a:spcBef>
            </a:pPr>
            <a:r>
              <a:rPr lang="en-US" sz="3200" dirty="0" smtClean="0"/>
              <a:t>Need infrastructure to attract early investment into zero-emission technology when commercially available</a:t>
            </a:r>
          </a:p>
          <a:p>
            <a:pPr lvl="1">
              <a:spcBef>
                <a:spcPts val="600"/>
              </a:spcBef>
            </a:pPr>
            <a:r>
              <a:rPr lang="en-US" sz="2800" dirty="0"/>
              <a:t>E</a:t>
            </a:r>
            <a:r>
              <a:rPr lang="en-US" sz="2800" dirty="0" smtClean="0"/>
              <a:t>specially important for Class 7 and Class 8 long haul heavy duty trucks</a:t>
            </a:r>
            <a:endParaRPr lang="en-US" sz="2800" dirty="0"/>
          </a:p>
          <a:p>
            <a:pPr marL="0" indent="0">
              <a:spcBef>
                <a:spcPts val="600"/>
              </a:spcBef>
              <a:buNone/>
            </a:pPr>
            <a:endParaRPr lang="en-US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8566412" y="6363176"/>
            <a:ext cx="2743200" cy="28545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C57772-F409-470F-8432-931F4E6A068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08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strict PowerPoint Template 2018 003.potx" id="{9B76DC43-6300-4748-9B23-BE569754C5F3}" vid="{3BF9F12F-1F31-4FFF-A634-2196D11AF8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8.29.18 SJV.PWS</Template>
  <TotalTime>4780</TotalTime>
  <Words>734</Words>
  <Application>Microsoft Office PowerPoint</Application>
  <PresentationFormat>Widescreen</PresentationFormat>
  <Paragraphs>84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Franklin Gothic Book</vt:lpstr>
      <vt:lpstr>Franklin Gothic Demi</vt:lpstr>
      <vt:lpstr>Office Theme</vt:lpstr>
      <vt:lpstr>San Joaquin Valley Need for  Electric Vehicle Charging Infrastructure </vt:lpstr>
      <vt:lpstr>District Effort in Ongoing Mission to Improve  Air Quality and Protect Public Health</vt:lpstr>
      <vt:lpstr>Success in Reducing Valley Emissions</vt:lpstr>
      <vt:lpstr>2018 PM2.5 Plan for San Joaquin Valley</vt:lpstr>
      <vt:lpstr>New CARB Measures for Valley</vt:lpstr>
      <vt:lpstr>Mobile Source Emissions Critical to Attainment</vt:lpstr>
      <vt:lpstr>Pursuing All Feasible Technologies</vt:lpstr>
      <vt:lpstr>Pursuing All Feasible Technologies (cont’d)</vt:lpstr>
      <vt:lpstr>Conclusion</vt:lpstr>
    </vt:vector>
  </TitlesOfParts>
  <Company>SJVAPCD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 Myers</dc:creator>
  <cp:lastModifiedBy>Crisostomo, Noel@Energy</cp:lastModifiedBy>
  <cp:revision>214</cp:revision>
  <dcterms:created xsi:type="dcterms:W3CDTF">2018-08-24T15:52:53Z</dcterms:created>
  <dcterms:modified xsi:type="dcterms:W3CDTF">2019-05-02T02:10:05Z</dcterms:modified>
</cp:coreProperties>
</file>