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8" r:id="rId1"/>
  </p:sldMasterIdLst>
  <p:notesMasterIdLst>
    <p:notesMasterId r:id="rId5"/>
  </p:notesMasterIdLst>
  <p:handoutMasterIdLst>
    <p:handoutMasterId r:id="rId6"/>
  </p:handoutMasterIdLst>
  <p:sldIdLst>
    <p:sldId id="510" r:id="rId2"/>
    <p:sldId id="375" r:id="rId3"/>
    <p:sldId id="433" r:id="rId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C9CDDE7-35B3-4543-AA8D-4DF1DF7303CA}">
          <p14:sldIdLst>
            <p14:sldId id="510"/>
            <p14:sldId id="375"/>
            <p14:sldId id="43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C63F"/>
    <a:srgbClr val="00629B"/>
    <a:srgbClr val="F7961D"/>
    <a:srgbClr val="0047AA"/>
    <a:srgbClr val="539A0D"/>
    <a:srgbClr val="FF3300"/>
    <a:srgbClr val="FFFFCC"/>
    <a:srgbClr val="FFFF66"/>
    <a:srgbClr val="FFFF99"/>
    <a:srgbClr val="F5F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731" autoAdjust="0"/>
    <p:restoredTop sz="86721" autoAdjust="0"/>
  </p:normalViewPr>
  <p:slideViewPr>
    <p:cSldViewPr snapToGrid="0" snapToObjects="1">
      <p:cViewPr>
        <p:scale>
          <a:sx n="125" d="100"/>
          <a:sy n="125" d="100"/>
        </p:scale>
        <p:origin x="-1224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100" d="100"/>
          <a:sy n="100" d="100"/>
        </p:scale>
        <p:origin x="-8112" y="-79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1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/>
          <a:lstStyle>
            <a:lvl1pPr algn="r">
              <a:defRPr sz="1200"/>
            </a:lvl1pPr>
          </a:lstStyle>
          <a:p>
            <a:fld id="{B27369C3-FE88-6443-94D1-2CA0FD4466A6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 anchor="b"/>
          <a:lstStyle>
            <a:lvl1pPr algn="r">
              <a:defRPr sz="1200"/>
            </a:lvl1pPr>
          </a:lstStyle>
          <a:p>
            <a:fld id="{37A72A9D-E8E3-5745-A2FB-3EF16010AFE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74553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1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/>
          <a:lstStyle>
            <a:lvl1pPr algn="r">
              <a:defRPr sz="1200"/>
            </a:lvl1pPr>
          </a:lstStyle>
          <a:p>
            <a:fld id="{CA2BFC7A-638C-9F4F-ACF4-B57EC58F2F35}" type="datetimeFigureOut">
              <a:rPr lang="en-US" smtClean="0"/>
              <a:pPr/>
              <a:t>1/9/2019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40" tIns="46571" rIns="93140" bIns="4657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40" tIns="46571" rIns="93140" bIns="4657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40" tIns="46571" rIns="93140" bIns="46571" rtlCol="0" anchor="b"/>
          <a:lstStyle>
            <a:lvl1pPr algn="r">
              <a:defRPr sz="1200"/>
            </a:lvl1pPr>
          </a:lstStyle>
          <a:p>
            <a:fld id="{89771386-626A-EC45-9572-0F6BB50FCE5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6251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dirty="0" smtClean="0"/>
          </a:p>
          <a:p>
            <a:pPr lvl="1"/>
            <a:r>
              <a:rPr lang="en-US" dirty="0" smtClean="0"/>
              <a:t>Future Decisions and Contract Amendments Delegated to Board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Does not increase costs or extend life</a:t>
            </a:r>
          </a:p>
          <a:p>
            <a:endParaRPr lang="en-US" dirty="0" smtClean="0"/>
          </a:p>
          <a:p>
            <a:pPr marL="0" lvl="1" defTabSz="457152">
              <a:defRPr/>
            </a:pPr>
            <a:r>
              <a:rPr lang="en-US" dirty="0" smtClean="0"/>
              <a:t>	IPP CC – IPP Coordinating Committee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D0377-9387-4745-91E1-19920864DEA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9314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961125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91437" y="0"/>
            <a:ext cx="2961125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82875" y="0"/>
            <a:ext cx="2961125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617" y="6362700"/>
            <a:ext cx="1536700" cy="355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436" y="657215"/>
            <a:ext cx="2961125" cy="88187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0"/>
            <a:ext cx="2961125" cy="203753"/>
          </a:xfrm>
          <a:prstGeom prst="rect">
            <a:avLst/>
          </a:prstGeom>
          <a:solidFill>
            <a:srgbClr val="006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091437" y="0"/>
            <a:ext cx="2961125" cy="203753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6182875" y="0"/>
            <a:ext cx="2961125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06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lnSpc>
                <a:spcPct val="100000"/>
              </a:lnSpc>
              <a:defRPr sz="4000" b="1" i="0">
                <a:latin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chemeClr val="accent1"/>
              </a:buClr>
              <a:buFont typeface="Wingdings" panose="05000000000000000000" pitchFamily="2" charset="2"/>
              <a:buChar char="§"/>
              <a:defRPr/>
            </a:lvl1pPr>
            <a:lvl2pPr marL="742950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143000" indent="-228600">
              <a:buClr>
                <a:schemeClr val="accent2"/>
              </a:buClr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6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60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lnSpc>
                <a:spcPct val="100000"/>
              </a:lnSpc>
              <a:defRPr sz="4000" b="1" i="0">
                <a:latin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chemeClr val="accent1"/>
              </a:buClr>
              <a:buFont typeface="Wingdings" panose="05000000000000000000" pitchFamily="2" charset="2"/>
              <a:buChar char="§"/>
              <a:defRPr/>
            </a:lvl1pPr>
            <a:lvl2pPr marL="742950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143000" indent="-228600">
              <a:buClr>
                <a:schemeClr val="accent2"/>
              </a:buClr>
              <a:buFont typeface="Wingdings" panose="05000000000000000000" pitchFamily="2" charset="2"/>
              <a:buChar char="§"/>
              <a:defRPr/>
            </a:lvl3pPr>
            <a:lvl4pPr marL="1828800" indent="-457200">
              <a:buClrTx/>
              <a:buFont typeface="Wingdings" panose="05000000000000000000" pitchFamily="2" charset="2"/>
              <a:buChar char="§"/>
              <a:defRPr/>
            </a:lvl4pPr>
            <a:lvl5pPr marL="2286000" indent="-457200">
              <a:buClrTx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3999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0"/>
            <a:ext cx="9143999" cy="203753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79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lnSpc>
                <a:spcPct val="100000"/>
              </a:lnSpc>
              <a:defRPr sz="4000" b="1" i="0">
                <a:latin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  <a:lvl2pPr>
              <a:defRPr>
                <a:latin typeface="Arial Narrow"/>
              </a:defRPr>
            </a:lvl2pPr>
            <a:lvl3pPr>
              <a:defRPr>
                <a:latin typeface="Arial Narrow"/>
              </a:defRPr>
            </a:lvl3pPr>
            <a:lvl4pPr>
              <a:defRPr>
                <a:latin typeface="Arial Narrow"/>
              </a:defRPr>
            </a:lvl4pPr>
            <a:lvl5pPr>
              <a:defRPr>
                <a:latin typeface="Arial Narrow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1" y="0"/>
            <a:ext cx="9144000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1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2961125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91437" y="0"/>
            <a:ext cx="2961125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82875" y="0"/>
            <a:ext cx="2961125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617" y="6362700"/>
            <a:ext cx="1536700" cy="355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436" y="657215"/>
            <a:ext cx="2961125" cy="88187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0"/>
            <a:ext cx="2961125" cy="203753"/>
          </a:xfrm>
          <a:prstGeom prst="rect">
            <a:avLst/>
          </a:prstGeom>
          <a:solidFill>
            <a:srgbClr val="006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091437" y="0"/>
            <a:ext cx="2961125" cy="203753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6182875" y="0"/>
            <a:ext cx="2961125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68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6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23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0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5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6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6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3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 i="0">
                <a:latin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6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20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 i="0">
                <a:latin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4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 i="0">
                <a:latin typeface="Arial Narrow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47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50" y="6362700"/>
            <a:ext cx="1536700" cy="3556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796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47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36792"/>
            <a:ext cx="521208" cy="40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45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06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 Narrow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 Narrow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 Narrow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 Narrow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 Narrow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0" y="2271030"/>
            <a:ext cx="9143999" cy="1470025"/>
          </a:xfrm>
        </p:spPr>
        <p:txBody>
          <a:bodyPr>
            <a:noAutofit/>
          </a:bodyPr>
          <a:lstStyle/>
          <a:p>
            <a:r>
              <a:rPr lang="en-US" sz="6000" dirty="0">
                <a:latin typeface="Arial Narrow" panose="020B0606020202030204" pitchFamily="34" charset="0"/>
              </a:rPr>
              <a:t>Natural Gas Price Impacts on the Electric Generation </a:t>
            </a:r>
            <a:r>
              <a:rPr lang="en-US" sz="6000" dirty="0" smtClean="0">
                <a:latin typeface="Arial Narrow" panose="020B0606020202030204" pitchFamily="34" charset="0"/>
              </a:rPr>
              <a:t>Market</a:t>
            </a:r>
            <a:endParaRPr lang="en-US" sz="6000" dirty="0">
              <a:latin typeface="Arial Narrow" panose="020B0606020202030204" pitchFamily="34" charset="0"/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71599" y="4563833"/>
            <a:ext cx="6930571" cy="1648281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Marlon Santa Cruz</a:t>
            </a:r>
          </a:p>
          <a:p>
            <a:r>
              <a:rPr lang="en-US" sz="2800" dirty="0" smtClean="0"/>
              <a:t>Natural Gas Supply Supervisor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922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Natural Gas Supply: Daily Operations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02443"/>
            <a:ext cx="8331200" cy="468692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dirty="0"/>
              <a:t>Primary </a:t>
            </a:r>
            <a:r>
              <a:rPr lang="en-US" dirty="0" smtClean="0"/>
              <a:t>Function</a:t>
            </a:r>
            <a:r>
              <a:rPr lang="en-US" dirty="0"/>
              <a:t>: meet native </a:t>
            </a:r>
            <a:r>
              <a:rPr lang="en-US" dirty="0" smtClean="0"/>
              <a:t>load</a:t>
            </a:r>
            <a:endParaRPr lang="en-US" dirty="0"/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en-US" sz="3200" dirty="0" smtClean="0"/>
              <a:t>LADWP Electric System Reliability</a:t>
            </a:r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en-US" sz="3200" dirty="0" smtClean="0"/>
              <a:t>Meeting </a:t>
            </a:r>
            <a:r>
              <a:rPr lang="en-US" sz="3200" dirty="0"/>
              <a:t>NERC </a:t>
            </a:r>
            <a:r>
              <a:rPr lang="en-US" sz="3200" dirty="0" smtClean="0"/>
              <a:t>Balancing Authority Obligations</a:t>
            </a:r>
            <a:endParaRPr lang="en-US" sz="3200" dirty="0"/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en-US" sz="3200" dirty="0"/>
              <a:t>Renewable </a:t>
            </a:r>
            <a:r>
              <a:rPr lang="en-US" sz="3200" dirty="0" smtClean="0"/>
              <a:t>Integration</a:t>
            </a:r>
            <a:endParaRPr lang="en-US" sz="3200" dirty="0"/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en-US" sz="3200" dirty="0"/>
              <a:t>Regulation (e.g. voltage, frequency)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dirty="0"/>
              <a:t>Secondary </a:t>
            </a:r>
            <a:r>
              <a:rPr lang="en-US" dirty="0" smtClean="0"/>
              <a:t>Function</a:t>
            </a:r>
            <a:r>
              <a:rPr lang="en-US" dirty="0"/>
              <a:t>: support wholesale energy marketing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endParaRPr lang="en-US" dirty="0"/>
          </a:p>
          <a:p>
            <a:pPr>
              <a:lnSpc>
                <a:spcPct val="120000"/>
              </a:lnSpc>
              <a:spcBef>
                <a:spcPts val="1200"/>
              </a:spcBef>
            </a:pPr>
            <a:endParaRPr lang="en-US" dirty="0"/>
          </a:p>
          <a:p>
            <a:pPr>
              <a:lnSpc>
                <a:spcPct val="120000"/>
              </a:lnSpc>
              <a:spcBef>
                <a:spcPts val="1200"/>
              </a:spcBef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7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Exposure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17638"/>
            <a:ext cx="8686800" cy="4712502"/>
          </a:xfrm>
        </p:spPr>
        <p:txBody>
          <a:bodyPr>
            <a:normAutofit/>
          </a:bodyPr>
          <a:lstStyle/>
          <a:p>
            <a:pPr lvl="1">
              <a:lnSpc>
                <a:spcPct val="120000"/>
              </a:lnSpc>
            </a:pPr>
            <a:r>
              <a:rPr lang="en-US" sz="3200" dirty="0" smtClean="0"/>
              <a:t>SoCal </a:t>
            </a:r>
            <a:r>
              <a:rPr lang="en-US" sz="3200" dirty="0" err="1" smtClean="0"/>
              <a:t>Citygate</a:t>
            </a:r>
            <a:r>
              <a:rPr lang="en-US" sz="3200" dirty="0" smtClean="0"/>
              <a:t> price volatility</a:t>
            </a:r>
          </a:p>
          <a:p>
            <a:pPr lvl="1">
              <a:lnSpc>
                <a:spcPct val="120000"/>
              </a:lnSpc>
            </a:pPr>
            <a:r>
              <a:rPr lang="en-US" sz="3200" dirty="0" smtClean="0"/>
              <a:t>Penalties</a:t>
            </a: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en-US" sz="2800" dirty="0" smtClean="0"/>
              <a:t>OFO non-compliance charges</a:t>
            </a:r>
          </a:p>
          <a:p>
            <a:pPr lvl="2">
              <a:lnSpc>
                <a:spcPct val="120000"/>
              </a:lnSpc>
              <a:spcBef>
                <a:spcPts val="1200"/>
              </a:spcBef>
            </a:pPr>
            <a:r>
              <a:rPr lang="en-US" sz="2800" dirty="0" smtClean="0"/>
              <a:t>Reacting to market (purchasing fuel and power)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53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 Template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2018</Template>
  <TotalTime>0</TotalTime>
  <Words>90</Words>
  <Application>Microsoft Office PowerPoint</Application>
  <PresentationFormat>On-screen Show (4:3)</PresentationFormat>
  <Paragraphs>25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PowerPoint Template 2018</vt:lpstr>
      <vt:lpstr>Natural Gas Price Impacts on the Electric Generation Market</vt:lpstr>
      <vt:lpstr>Natural Gas Supply: Daily Operations</vt:lpstr>
      <vt:lpstr>Exposure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2017-05-25T20:23:16Z</dcterms:created>
  <dcterms:modified xsi:type="dcterms:W3CDTF">2019-01-09T20:15:09Z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