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5" r:id="rId5"/>
  </p:sldMasterIdLst>
  <p:notesMasterIdLst>
    <p:notesMasterId r:id="rId8"/>
  </p:notesMasterIdLst>
  <p:handoutMasterIdLst>
    <p:handoutMasterId r:id="rId9"/>
  </p:handoutMasterIdLst>
  <p:sldIdLst>
    <p:sldId id="2147473949" r:id="rId6"/>
    <p:sldId id="3105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2965B337-FD8E-9F3A-1C1A-F0A87AA1F495}" name="Ruby, Emily" initials="RE" userId="S::E3RV@pge.com::d83c782d-fbca-480a-ac91-90ac70003883" providerId="AD"/>
  <p188:author id="{56498B7E-FCC2-B49A-F756-EA96B2710387}" name="Klingler, Andrew" initials="KA" userId="S::ASKb@pge.com::f051cc4d-eb8b-4f59-8770-f9c1739c7cf8" providerId="AD"/>
  <p188:author id="{A2517197-4951-89E0-82BE-371D677D3B7B}" name="AmidiAbraham, Kean" initials="KA" userId="S::K2AW@pge.com::4c75a8b5-a1de-4b8f-8650-53734c6162c3" providerId="AD"/>
  <p188:author id="{5341E5A9-E00F-1479-4F04-7120BE3882D0}" name="Pierson, Sharon" initials="PS" userId="S::SGT2@pge.com::ca469c59-2c5d-43e4-a900-8f0594847133" providerId="AD"/>
  <p188:author id="{46D36CC5-1EE1-77C2-A0DD-5A2F5B105755}" name="Judith Machlin" initials="JM" userId="S::JIMw@pge.com::bff98fdf-2f14-4487-b010-fbc01c1b0156" providerId="AD"/>
  <p188:author id="{AFF9FBE4-D5D8-A7EB-BFF6-0C77C7FAAF69}" name="Vasquez, Wendy" initials="VW" userId="S::WVV1@pge.com::e8726115-a185-43bc-ab2f-5218da7a6e19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0020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A3E20F5-D6EA-47A8-831C-E594856B801B}" v="203" dt="2025-08-14T20:03:40.99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379" autoAdjust="0"/>
  </p:normalViewPr>
  <p:slideViewPr>
    <p:cSldViewPr snapToGrid="0">
      <p:cViewPr>
        <p:scale>
          <a:sx n="75" d="100"/>
          <a:sy n="75" d="100"/>
        </p:scale>
        <p:origin x="946" y="28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1" Type="http://schemas.openxmlformats.org/officeDocument/2006/relationships/viewProps" Target="viewProps.xml"/><Relationship Id="rId6" Type="http://schemas.openxmlformats.org/officeDocument/2006/relationships/slide" Target="slides/slide1.xml"/><Relationship Id="rId5" Type="http://schemas.openxmlformats.org/officeDocument/2006/relationships/slideMaster" Target="slideMasters/slideMaster1.xml"/><Relationship Id="rId15" Type="http://schemas.microsoft.com/office/2018/10/relationships/authors" Target="authors.xml"/><Relationship Id="rId10" Type="http://schemas.openxmlformats.org/officeDocument/2006/relationships/presProps" Target="presProps.xml"/><Relationship Id="rId4" Type="http://schemas.openxmlformats.org/officeDocument/2006/relationships/customXml" Target="../customXml/item4.xml"/><Relationship Id="rId9" Type="http://schemas.openxmlformats.org/officeDocument/2006/relationships/handoutMaster" Target="handoutMasters/handoutMaster1.xml"/><Relationship Id="rId14" Type="http://schemas.microsoft.com/office/2015/10/relationships/revisionInfo" Target="revisionInfo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601BB9C-4D04-46F2-B37C-31E9EF214445}" type="doc">
      <dgm:prSet loTypeId="urn:microsoft.com/office/officeart/2005/8/layout/hProcess7" loCatId="process" qsTypeId="urn:microsoft.com/office/officeart/2005/8/quickstyle/simple1" qsCatId="simple" csTypeId="urn:microsoft.com/office/officeart/2005/8/colors/accent1_2" csCatId="accent1" phldr="1"/>
      <dgm:spPr/>
    </dgm:pt>
    <dgm:pt modelId="{CA27524D-2B33-4F1D-A35F-AC14CA143B57}">
      <dgm:prSet phldrT="[Text]"/>
      <dgm:spPr>
        <a:solidFill>
          <a:schemeClr val="accent2"/>
        </a:solidFill>
      </dgm:spPr>
      <dgm:t>
        <a:bodyPr/>
        <a:lstStyle/>
        <a:p>
          <a:r>
            <a:rPr lang="en-US"/>
            <a:t>INPUTS</a:t>
          </a:r>
        </a:p>
      </dgm:t>
    </dgm:pt>
    <dgm:pt modelId="{AB0D1B3D-E684-4C0B-89B7-B2D1881D2804}" type="parTrans" cxnId="{CEA1FF16-25DF-4BB1-8A41-570F2B4EE683}">
      <dgm:prSet/>
      <dgm:spPr/>
      <dgm:t>
        <a:bodyPr/>
        <a:lstStyle/>
        <a:p>
          <a:endParaRPr lang="en-US"/>
        </a:p>
      </dgm:t>
    </dgm:pt>
    <dgm:pt modelId="{7E5169D0-A1FD-4192-BAA4-E786AD282A41}" type="sibTrans" cxnId="{CEA1FF16-25DF-4BB1-8A41-570F2B4EE683}">
      <dgm:prSet/>
      <dgm:spPr/>
      <dgm:t>
        <a:bodyPr/>
        <a:lstStyle/>
        <a:p>
          <a:endParaRPr lang="en-US"/>
        </a:p>
      </dgm:t>
    </dgm:pt>
    <dgm:pt modelId="{13C56FEC-2EE6-4992-804E-4F76B508CE27}">
      <dgm:prSet phldrT="[Text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en-US"/>
            <a:t>PROCESS</a:t>
          </a:r>
        </a:p>
      </dgm:t>
    </dgm:pt>
    <dgm:pt modelId="{1FA86FCA-5FBC-4015-8EEE-54747EDB5323}" type="parTrans" cxnId="{E94A1511-00BF-4905-8025-1744A2040D52}">
      <dgm:prSet/>
      <dgm:spPr/>
      <dgm:t>
        <a:bodyPr/>
        <a:lstStyle/>
        <a:p>
          <a:endParaRPr lang="en-US"/>
        </a:p>
      </dgm:t>
    </dgm:pt>
    <dgm:pt modelId="{A255C4BF-C1DD-4AFC-8064-5E8373C88248}" type="sibTrans" cxnId="{E94A1511-00BF-4905-8025-1744A2040D52}">
      <dgm:prSet/>
      <dgm:spPr/>
      <dgm:t>
        <a:bodyPr/>
        <a:lstStyle/>
        <a:p>
          <a:endParaRPr lang="en-US"/>
        </a:p>
      </dgm:t>
    </dgm:pt>
    <dgm:pt modelId="{7C7C908E-2391-4F26-9407-07DFAE70081D}">
      <dgm:prSet phldrT="[Text]"/>
      <dgm:spPr>
        <a:solidFill>
          <a:schemeClr val="accent4"/>
        </a:solidFill>
      </dgm:spPr>
      <dgm:t>
        <a:bodyPr/>
        <a:lstStyle/>
        <a:p>
          <a:r>
            <a:rPr lang="en-US"/>
            <a:t>OUTPUTS</a:t>
          </a:r>
        </a:p>
      </dgm:t>
    </dgm:pt>
    <dgm:pt modelId="{8B8AD83A-0772-4A75-A810-09BA39E56E80}" type="parTrans" cxnId="{C5831DF0-4C6D-4B64-82C1-FF532D0A8A7B}">
      <dgm:prSet/>
      <dgm:spPr/>
      <dgm:t>
        <a:bodyPr/>
        <a:lstStyle/>
        <a:p>
          <a:endParaRPr lang="en-US"/>
        </a:p>
      </dgm:t>
    </dgm:pt>
    <dgm:pt modelId="{198B6EE2-A328-4DB1-9CB4-F8D6F5B0EDD6}" type="sibTrans" cxnId="{C5831DF0-4C6D-4B64-82C1-FF532D0A8A7B}">
      <dgm:prSet/>
      <dgm:spPr/>
      <dgm:t>
        <a:bodyPr/>
        <a:lstStyle/>
        <a:p>
          <a:endParaRPr lang="en-US"/>
        </a:p>
      </dgm:t>
    </dgm:pt>
    <dgm:pt modelId="{254EC3D5-2161-445E-86BC-853FB71F0247}">
      <dgm:prSet/>
      <dgm:spPr/>
      <dgm:t>
        <a:bodyPr/>
        <a:lstStyle/>
        <a:p>
          <a:r>
            <a:rPr lang="en-US"/>
            <a:t>PV specs. &amp; costs</a:t>
          </a:r>
        </a:p>
      </dgm:t>
    </dgm:pt>
    <dgm:pt modelId="{8AF4502A-4720-4CAE-8536-90DC44648FFA}" type="parTrans" cxnId="{A885F960-9A5A-4BBB-82C8-B40061673FE3}">
      <dgm:prSet/>
      <dgm:spPr/>
      <dgm:t>
        <a:bodyPr/>
        <a:lstStyle/>
        <a:p>
          <a:endParaRPr lang="en-US"/>
        </a:p>
      </dgm:t>
    </dgm:pt>
    <dgm:pt modelId="{C0628732-4D7E-4B1E-ADD0-80B37D54AE3B}" type="sibTrans" cxnId="{A885F960-9A5A-4BBB-82C8-B40061673FE3}">
      <dgm:prSet/>
      <dgm:spPr/>
      <dgm:t>
        <a:bodyPr/>
        <a:lstStyle/>
        <a:p>
          <a:endParaRPr lang="en-US"/>
        </a:p>
      </dgm:t>
    </dgm:pt>
    <dgm:pt modelId="{67B3C591-CEDF-4122-A1C2-6950E1883D69}">
      <dgm:prSet phldrT="[Text]"/>
      <dgm:spPr/>
      <dgm:t>
        <a:bodyPr/>
        <a:lstStyle/>
        <a:p>
          <a:r>
            <a:rPr lang="en-US"/>
            <a:t>Customer Load shapes</a:t>
          </a:r>
        </a:p>
      </dgm:t>
    </dgm:pt>
    <dgm:pt modelId="{C05F6667-9370-45E3-BFFE-18A791FA6F1F}" type="parTrans" cxnId="{96DBE17D-2EEF-4EBA-89E1-037CC8BF9CE3}">
      <dgm:prSet/>
      <dgm:spPr/>
      <dgm:t>
        <a:bodyPr/>
        <a:lstStyle/>
        <a:p>
          <a:endParaRPr lang="en-US"/>
        </a:p>
      </dgm:t>
    </dgm:pt>
    <dgm:pt modelId="{000FD6CE-0F0C-4239-857C-882887E2B617}" type="sibTrans" cxnId="{96DBE17D-2EEF-4EBA-89E1-037CC8BF9CE3}">
      <dgm:prSet/>
      <dgm:spPr/>
      <dgm:t>
        <a:bodyPr/>
        <a:lstStyle/>
        <a:p>
          <a:endParaRPr lang="en-US"/>
        </a:p>
      </dgm:t>
    </dgm:pt>
    <dgm:pt modelId="{4FF95B90-CF8F-4298-9B05-B573F5B575C2}">
      <dgm:prSet phldrT="[Text]"/>
      <dgm:spPr/>
      <dgm:t>
        <a:bodyPr/>
        <a:lstStyle/>
        <a:p>
          <a:pPr rtl="0"/>
          <a:r>
            <a:rPr lang="en-US">
              <a:latin typeface="Calibri Light" panose="020F0302020204030204"/>
            </a:rPr>
            <a:t>Electricity</a:t>
          </a:r>
          <a:r>
            <a:rPr lang="en-US"/>
            <a:t> </a:t>
          </a:r>
          <a:r>
            <a:rPr lang="en-US">
              <a:latin typeface="Calibri Light" panose="020F0302020204030204"/>
            </a:rPr>
            <a:t>Rates forecast</a:t>
          </a:r>
          <a:endParaRPr lang="en-US"/>
        </a:p>
      </dgm:t>
    </dgm:pt>
    <dgm:pt modelId="{DB8D3B12-CB79-4D88-B74A-78FEF635EAEC}" type="parTrans" cxnId="{001CE0AB-FC00-472B-8F3A-35BEDEFAF332}">
      <dgm:prSet/>
      <dgm:spPr/>
      <dgm:t>
        <a:bodyPr/>
        <a:lstStyle/>
        <a:p>
          <a:endParaRPr lang="en-US"/>
        </a:p>
      </dgm:t>
    </dgm:pt>
    <dgm:pt modelId="{08D98254-E27C-4FE8-ADD4-FD80B2829F32}" type="sibTrans" cxnId="{001CE0AB-FC00-472B-8F3A-35BEDEFAF332}">
      <dgm:prSet/>
      <dgm:spPr/>
      <dgm:t>
        <a:bodyPr/>
        <a:lstStyle/>
        <a:p>
          <a:endParaRPr lang="en-US"/>
        </a:p>
      </dgm:t>
    </dgm:pt>
    <dgm:pt modelId="{DFAB70BB-EB92-43F4-8AD4-1A60801F05E5}">
      <dgm:prSet/>
      <dgm:spPr/>
      <dgm:t>
        <a:bodyPr anchor="t"/>
        <a:lstStyle/>
        <a:p>
          <a:r>
            <a:rPr lang="en-US"/>
            <a:t>Programmatic analysis</a:t>
          </a:r>
        </a:p>
        <a:p>
          <a:r>
            <a:rPr lang="en-US"/>
            <a:t>Economic analysis</a:t>
          </a:r>
        </a:p>
      </dgm:t>
    </dgm:pt>
    <dgm:pt modelId="{716F7CE5-312C-40B6-AD68-0733CD18C137}" type="parTrans" cxnId="{116A97CB-2CBE-4194-B934-E2E6C220213A}">
      <dgm:prSet/>
      <dgm:spPr/>
      <dgm:t>
        <a:bodyPr/>
        <a:lstStyle/>
        <a:p>
          <a:endParaRPr lang="en-US"/>
        </a:p>
      </dgm:t>
    </dgm:pt>
    <dgm:pt modelId="{8D01A376-A5E2-4F98-860A-9974D4166755}" type="sibTrans" cxnId="{116A97CB-2CBE-4194-B934-E2E6C220213A}">
      <dgm:prSet/>
      <dgm:spPr/>
      <dgm:t>
        <a:bodyPr/>
        <a:lstStyle/>
        <a:p>
          <a:endParaRPr lang="en-US"/>
        </a:p>
      </dgm:t>
    </dgm:pt>
    <dgm:pt modelId="{A1D13F6F-9B1D-445E-86EB-3D1B7DFD5048}">
      <dgm:prSet phldrT="[Text]"/>
      <dgm:spPr/>
      <dgm:t>
        <a:bodyPr anchor="t"/>
        <a:lstStyle/>
        <a:p>
          <a:r>
            <a:rPr lang="en-US" dirty="0"/>
            <a:t>Adoption forecasting</a:t>
          </a:r>
        </a:p>
      </dgm:t>
    </dgm:pt>
    <dgm:pt modelId="{55E41521-D2DC-4E2A-BAAF-A2348ECF7DC8}" type="parTrans" cxnId="{545A8B32-EB3F-4278-809C-6C285854A608}">
      <dgm:prSet/>
      <dgm:spPr/>
      <dgm:t>
        <a:bodyPr/>
        <a:lstStyle/>
        <a:p>
          <a:endParaRPr lang="en-US"/>
        </a:p>
      </dgm:t>
    </dgm:pt>
    <dgm:pt modelId="{BA0FCF2E-F99B-4156-B178-BEEE5A70EA48}" type="sibTrans" cxnId="{545A8B32-EB3F-4278-809C-6C285854A608}">
      <dgm:prSet/>
      <dgm:spPr/>
      <dgm:t>
        <a:bodyPr/>
        <a:lstStyle/>
        <a:p>
          <a:endParaRPr lang="en-US"/>
        </a:p>
      </dgm:t>
    </dgm:pt>
    <dgm:pt modelId="{D05FEFF3-0AAD-492C-A8C3-B78E4DF6D67F}">
      <dgm:prSet/>
      <dgm:spPr/>
      <dgm:t>
        <a:bodyPr/>
        <a:lstStyle/>
        <a:p>
          <a:r>
            <a:rPr lang="en-US"/>
            <a:t># of customers adopting </a:t>
          </a:r>
        </a:p>
      </dgm:t>
    </dgm:pt>
    <dgm:pt modelId="{E5F72A2F-4B66-4AFA-96B0-679A7249F4A1}" type="parTrans" cxnId="{732F5762-EC27-4A64-839C-C4A96EEEF770}">
      <dgm:prSet/>
      <dgm:spPr/>
      <dgm:t>
        <a:bodyPr/>
        <a:lstStyle/>
        <a:p>
          <a:endParaRPr lang="en-US"/>
        </a:p>
      </dgm:t>
    </dgm:pt>
    <dgm:pt modelId="{DCBF4614-E876-41A0-9AE5-590B0614A8B8}" type="sibTrans" cxnId="{732F5762-EC27-4A64-839C-C4A96EEEF770}">
      <dgm:prSet/>
      <dgm:spPr/>
      <dgm:t>
        <a:bodyPr/>
        <a:lstStyle/>
        <a:p>
          <a:endParaRPr lang="en-US"/>
        </a:p>
      </dgm:t>
    </dgm:pt>
    <dgm:pt modelId="{45F1D2C4-AE8F-4E29-AB12-40F48CAEA8B5}">
      <dgm:prSet/>
      <dgm:spPr/>
      <dgm:t>
        <a:bodyPr/>
        <a:lstStyle/>
        <a:p>
          <a:r>
            <a:rPr lang="en-US" dirty="0"/>
            <a:t>Installed capacity (MW)</a:t>
          </a:r>
        </a:p>
        <a:p>
          <a:r>
            <a:rPr lang="en-US" dirty="0"/>
            <a:t>Annual Energy (GWh)</a:t>
          </a:r>
        </a:p>
        <a:p>
          <a:r>
            <a:rPr lang="en-US" dirty="0"/>
            <a:t>Aggregate 8760 load profile</a:t>
          </a:r>
        </a:p>
      </dgm:t>
    </dgm:pt>
    <dgm:pt modelId="{098634A8-76DB-4364-981B-076C7ED4F9D1}" type="parTrans" cxnId="{94928D36-F7EC-4CBF-82FB-3E8B8B2058D5}">
      <dgm:prSet/>
      <dgm:spPr/>
      <dgm:t>
        <a:bodyPr/>
        <a:lstStyle/>
        <a:p>
          <a:endParaRPr lang="en-US"/>
        </a:p>
      </dgm:t>
    </dgm:pt>
    <dgm:pt modelId="{2D07E7A8-4D78-4D10-A6F8-1C198A24D18F}" type="sibTrans" cxnId="{94928D36-F7EC-4CBF-82FB-3E8B8B2058D5}">
      <dgm:prSet/>
      <dgm:spPr/>
      <dgm:t>
        <a:bodyPr/>
        <a:lstStyle/>
        <a:p>
          <a:endParaRPr lang="en-US"/>
        </a:p>
      </dgm:t>
    </dgm:pt>
    <dgm:pt modelId="{929F13F4-35D8-4FF0-9869-65FEFC91F6BC}">
      <dgm:prSet phldrT="[Text]"/>
      <dgm:spPr/>
      <dgm:t>
        <a:bodyPr/>
        <a:lstStyle/>
        <a:p>
          <a:r>
            <a:rPr lang="en-US"/>
            <a:t>Financial analysis parameters</a:t>
          </a:r>
        </a:p>
      </dgm:t>
    </dgm:pt>
    <dgm:pt modelId="{DE26A4E5-C63F-472D-AA9E-C20A90B34E67}" type="parTrans" cxnId="{186D4321-9630-4828-8129-F5B83E7905EB}">
      <dgm:prSet/>
      <dgm:spPr/>
      <dgm:t>
        <a:bodyPr/>
        <a:lstStyle/>
        <a:p>
          <a:endParaRPr lang="en-US"/>
        </a:p>
      </dgm:t>
    </dgm:pt>
    <dgm:pt modelId="{0F15ED45-7BF9-4300-9872-639E013DDB45}" type="sibTrans" cxnId="{186D4321-9630-4828-8129-F5B83E7905EB}">
      <dgm:prSet/>
      <dgm:spPr/>
      <dgm:t>
        <a:bodyPr/>
        <a:lstStyle/>
        <a:p>
          <a:endParaRPr lang="en-US"/>
        </a:p>
      </dgm:t>
    </dgm:pt>
    <dgm:pt modelId="{CDC99EF9-EFB0-40B0-89A3-294665E03518}">
      <dgm:prSet phldrT="[Text]"/>
      <dgm:spPr/>
      <dgm:t>
        <a:bodyPr/>
        <a:lstStyle/>
        <a:p>
          <a:r>
            <a:rPr lang="en-US"/>
            <a:t>PV generation shapes</a:t>
          </a:r>
        </a:p>
      </dgm:t>
    </dgm:pt>
    <dgm:pt modelId="{E799C01B-D596-47CF-9547-2F81529734BC}" type="parTrans" cxnId="{D3F2A92F-01B2-4046-BED9-0FD31D832AA3}">
      <dgm:prSet/>
      <dgm:spPr/>
      <dgm:t>
        <a:bodyPr/>
        <a:lstStyle/>
        <a:p>
          <a:endParaRPr lang="en-US"/>
        </a:p>
      </dgm:t>
    </dgm:pt>
    <dgm:pt modelId="{8F86228B-E08B-49B3-8E8A-2937F95059B3}" type="sibTrans" cxnId="{D3F2A92F-01B2-4046-BED9-0FD31D832AA3}">
      <dgm:prSet/>
      <dgm:spPr/>
      <dgm:t>
        <a:bodyPr/>
        <a:lstStyle/>
        <a:p>
          <a:endParaRPr lang="en-US"/>
        </a:p>
      </dgm:t>
    </dgm:pt>
    <dgm:pt modelId="{73A76847-B57B-441A-A9AF-3C9F3AA9C7E1}">
      <dgm:prSet phldrT="[Text]"/>
      <dgm:spPr/>
      <dgm:t>
        <a:bodyPr/>
        <a:lstStyle/>
        <a:p>
          <a:r>
            <a:rPr lang="en-US"/>
            <a:t>Policy incentives</a:t>
          </a:r>
        </a:p>
      </dgm:t>
    </dgm:pt>
    <dgm:pt modelId="{4D6C81DA-837C-4A5F-9BAD-CEB6AFF32E30}" type="parTrans" cxnId="{AA72DFCA-B604-484F-BE6F-B7DA3EABF670}">
      <dgm:prSet/>
      <dgm:spPr/>
      <dgm:t>
        <a:bodyPr/>
        <a:lstStyle/>
        <a:p>
          <a:endParaRPr lang="en-US"/>
        </a:p>
      </dgm:t>
    </dgm:pt>
    <dgm:pt modelId="{7295B543-5AF4-4A1D-8340-81F6D9349504}" type="sibTrans" cxnId="{AA72DFCA-B604-484F-BE6F-B7DA3EABF670}">
      <dgm:prSet/>
      <dgm:spPr/>
      <dgm:t>
        <a:bodyPr/>
        <a:lstStyle/>
        <a:p>
          <a:endParaRPr lang="en-US"/>
        </a:p>
      </dgm:t>
    </dgm:pt>
    <dgm:pt modelId="{0B9076C5-8A65-4178-949E-EE366FC38D66}">
      <dgm:prSet phldrT="[Text]"/>
      <dgm:spPr/>
      <dgm:t>
        <a:bodyPr/>
        <a:lstStyle/>
        <a:p>
          <a:r>
            <a:rPr lang="en-US"/>
            <a:t>Customer segment forecast (Res, Ag, C&amp;I)</a:t>
          </a:r>
        </a:p>
      </dgm:t>
    </dgm:pt>
    <dgm:pt modelId="{68163F05-54DC-4378-AD5E-144631A49D2F}" type="sibTrans" cxnId="{F9C15B0E-F0E2-4E05-8B6E-F7C727FD2C75}">
      <dgm:prSet/>
      <dgm:spPr/>
      <dgm:t>
        <a:bodyPr/>
        <a:lstStyle/>
        <a:p>
          <a:endParaRPr lang="en-US"/>
        </a:p>
      </dgm:t>
    </dgm:pt>
    <dgm:pt modelId="{BEB8EF85-B6CD-4FCD-8049-5E5E99AC36DF}" type="parTrans" cxnId="{F9C15B0E-F0E2-4E05-8B6E-F7C727FD2C75}">
      <dgm:prSet/>
      <dgm:spPr/>
      <dgm:t>
        <a:bodyPr/>
        <a:lstStyle/>
        <a:p>
          <a:endParaRPr lang="en-US"/>
        </a:p>
      </dgm:t>
    </dgm:pt>
    <dgm:pt modelId="{74FD63B2-E132-4AA6-AABE-57AC1ABC36F8}" type="pres">
      <dgm:prSet presAssocID="{0601BB9C-4D04-46F2-B37C-31E9EF214445}" presName="Name0" presStyleCnt="0">
        <dgm:presLayoutVars>
          <dgm:dir/>
          <dgm:animLvl val="lvl"/>
          <dgm:resizeHandles val="exact"/>
        </dgm:presLayoutVars>
      </dgm:prSet>
      <dgm:spPr/>
    </dgm:pt>
    <dgm:pt modelId="{C33F2DC6-43B0-49A3-95DC-A8CF4DB4AEE1}" type="pres">
      <dgm:prSet presAssocID="{CA27524D-2B33-4F1D-A35F-AC14CA143B57}" presName="compositeNode" presStyleCnt="0">
        <dgm:presLayoutVars>
          <dgm:bulletEnabled val="1"/>
        </dgm:presLayoutVars>
      </dgm:prSet>
      <dgm:spPr/>
    </dgm:pt>
    <dgm:pt modelId="{DF45A8F9-7273-4096-B213-7223114BE012}" type="pres">
      <dgm:prSet presAssocID="{CA27524D-2B33-4F1D-A35F-AC14CA143B57}" presName="bgRect" presStyleLbl="node1" presStyleIdx="0" presStyleCnt="3" custLinFactNeighborX="-2960" custLinFactNeighborY="-1318"/>
      <dgm:spPr/>
    </dgm:pt>
    <dgm:pt modelId="{24517A4F-2A85-4CF9-80E3-0985DEB9EB69}" type="pres">
      <dgm:prSet presAssocID="{CA27524D-2B33-4F1D-A35F-AC14CA143B57}" presName="parentNode" presStyleLbl="node1" presStyleIdx="0" presStyleCnt="3">
        <dgm:presLayoutVars>
          <dgm:chMax val="0"/>
          <dgm:bulletEnabled val="1"/>
        </dgm:presLayoutVars>
      </dgm:prSet>
      <dgm:spPr/>
    </dgm:pt>
    <dgm:pt modelId="{33AE1364-01D7-47A5-B80D-33AF4671AEE6}" type="pres">
      <dgm:prSet presAssocID="{CA27524D-2B33-4F1D-A35F-AC14CA143B57}" presName="childNode" presStyleLbl="node1" presStyleIdx="0" presStyleCnt="3">
        <dgm:presLayoutVars>
          <dgm:bulletEnabled val="1"/>
        </dgm:presLayoutVars>
      </dgm:prSet>
      <dgm:spPr/>
    </dgm:pt>
    <dgm:pt modelId="{CE92B3D8-7205-4E35-A18E-8793094636C3}" type="pres">
      <dgm:prSet presAssocID="{7E5169D0-A1FD-4192-BAA4-E786AD282A41}" presName="hSp" presStyleCnt="0"/>
      <dgm:spPr/>
    </dgm:pt>
    <dgm:pt modelId="{12FF07C5-FE64-4DEE-B54A-D32C07A27274}" type="pres">
      <dgm:prSet presAssocID="{7E5169D0-A1FD-4192-BAA4-E786AD282A41}" presName="vProcSp" presStyleCnt="0"/>
      <dgm:spPr/>
    </dgm:pt>
    <dgm:pt modelId="{A1F8164B-F6E0-419D-BE22-415760E92389}" type="pres">
      <dgm:prSet presAssocID="{7E5169D0-A1FD-4192-BAA4-E786AD282A41}" presName="vSp1" presStyleCnt="0"/>
      <dgm:spPr/>
    </dgm:pt>
    <dgm:pt modelId="{86E87DB9-427D-4F9A-83E6-DDCAD3BA2092}" type="pres">
      <dgm:prSet presAssocID="{7E5169D0-A1FD-4192-BAA4-E786AD282A41}" presName="simulatedConn" presStyleLbl="solidFgAcc1" presStyleIdx="0" presStyleCnt="2"/>
      <dgm:spPr/>
    </dgm:pt>
    <dgm:pt modelId="{82078197-93BE-43CA-B577-B7CEC8295F3E}" type="pres">
      <dgm:prSet presAssocID="{7E5169D0-A1FD-4192-BAA4-E786AD282A41}" presName="vSp2" presStyleCnt="0"/>
      <dgm:spPr/>
    </dgm:pt>
    <dgm:pt modelId="{628993D8-5231-4F06-98B6-ADD07D3424E1}" type="pres">
      <dgm:prSet presAssocID="{7E5169D0-A1FD-4192-BAA4-E786AD282A41}" presName="sibTrans" presStyleCnt="0"/>
      <dgm:spPr/>
    </dgm:pt>
    <dgm:pt modelId="{F7D08E80-7109-4ED6-8401-4E88A79196AB}" type="pres">
      <dgm:prSet presAssocID="{13C56FEC-2EE6-4992-804E-4F76B508CE27}" presName="compositeNode" presStyleCnt="0">
        <dgm:presLayoutVars>
          <dgm:bulletEnabled val="1"/>
        </dgm:presLayoutVars>
      </dgm:prSet>
      <dgm:spPr/>
    </dgm:pt>
    <dgm:pt modelId="{581A5D36-C800-4E15-AA63-6C75697D13C4}" type="pres">
      <dgm:prSet presAssocID="{13C56FEC-2EE6-4992-804E-4F76B508CE27}" presName="bgRect" presStyleLbl="node1" presStyleIdx="1" presStyleCnt="3"/>
      <dgm:spPr/>
    </dgm:pt>
    <dgm:pt modelId="{31D4FCC9-5980-4528-886D-E9CF77CAB140}" type="pres">
      <dgm:prSet presAssocID="{13C56FEC-2EE6-4992-804E-4F76B508CE27}" presName="parentNode" presStyleLbl="node1" presStyleIdx="1" presStyleCnt="3">
        <dgm:presLayoutVars>
          <dgm:chMax val="0"/>
          <dgm:bulletEnabled val="1"/>
        </dgm:presLayoutVars>
      </dgm:prSet>
      <dgm:spPr/>
    </dgm:pt>
    <dgm:pt modelId="{6A6F27A3-55E4-4D2F-B119-480040D0C4FD}" type="pres">
      <dgm:prSet presAssocID="{13C56FEC-2EE6-4992-804E-4F76B508CE27}" presName="childNode" presStyleLbl="node1" presStyleIdx="1" presStyleCnt="3">
        <dgm:presLayoutVars>
          <dgm:bulletEnabled val="1"/>
        </dgm:presLayoutVars>
      </dgm:prSet>
      <dgm:spPr/>
    </dgm:pt>
    <dgm:pt modelId="{0FA7A383-D844-47DE-9F9C-AB591108783F}" type="pres">
      <dgm:prSet presAssocID="{A255C4BF-C1DD-4AFC-8064-5E8373C88248}" presName="hSp" presStyleCnt="0"/>
      <dgm:spPr/>
    </dgm:pt>
    <dgm:pt modelId="{228AA90D-FC30-4732-B28E-09A58496B5E3}" type="pres">
      <dgm:prSet presAssocID="{A255C4BF-C1DD-4AFC-8064-5E8373C88248}" presName="vProcSp" presStyleCnt="0"/>
      <dgm:spPr/>
    </dgm:pt>
    <dgm:pt modelId="{AA131BF0-0E24-4E36-9886-1F5BED34BE59}" type="pres">
      <dgm:prSet presAssocID="{A255C4BF-C1DD-4AFC-8064-5E8373C88248}" presName="vSp1" presStyleCnt="0"/>
      <dgm:spPr/>
    </dgm:pt>
    <dgm:pt modelId="{3EB88B79-B2A2-40F6-8DB1-52F71B23D4BF}" type="pres">
      <dgm:prSet presAssocID="{A255C4BF-C1DD-4AFC-8064-5E8373C88248}" presName="simulatedConn" presStyleLbl="solidFgAcc1" presStyleIdx="1" presStyleCnt="2"/>
      <dgm:spPr/>
    </dgm:pt>
    <dgm:pt modelId="{473215E3-EC8F-4086-8BF6-3114D03B36DE}" type="pres">
      <dgm:prSet presAssocID="{A255C4BF-C1DD-4AFC-8064-5E8373C88248}" presName="vSp2" presStyleCnt="0"/>
      <dgm:spPr/>
    </dgm:pt>
    <dgm:pt modelId="{03B3D27C-DDBF-477E-91EB-BAF25DD71AB2}" type="pres">
      <dgm:prSet presAssocID="{A255C4BF-C1DD-4AFC-8064-5E8373C88248}" presName="sibTrans" presStyleCnt="0"/>
      <dgm:spPr/>
    </dgm:pt>
    <dgm:pt modelId="{6493FA00-5057-4E82-B60C-74D3C958F226}" type="pres">
      <dgm:prSet presAssocID="{7C7C908E-2391-4F26-9407-07DFAE70081D}" presName="compositeNode" presStyleCnt="0">
        <dgm:presLayoutVars>
          <dgm:bulletEnabled val="1"/>
        </dgm:presLayoutVars>
      </dgm:prSet>
      <dgm:spPr/>
    </dgm:pt>
    <dgm:pt modelId="{BEB65388-00EE-4AFF-97E3-08BCBCBD5410}" type="pres">
      <dgm:prSet presAssocID="{7C7C908E-2391-4F26-9407-07DFAE70081D}" presName="bgRect" presStyleLbl="node1" presStyleIdx="2" presStyleCnt="3"/>
      <dgm:spPr/>
    </dgm:pt>
    <dgm:pt modelId="{8EB8059D-0D5D-4B4A-9F31-18667805EC72}" type="pres">
      <dgm:prSet presAssocID="{7C7C908E-2391-4F26-9407-07DFAE70081D}" presName="parentNode" presStyleLbl="node1" presStyleIdx="2" presStyleCnt="3">
        <dgm:presLayoutVars>
          <dgm:chMax val="0"/>
          <dgm:bulletEnabled val="1"/>
        </dgm:presLayoutVars>
      </dgm:prSet>
      <dgm:spPr/>
    </dgm:pt>
    <dgm:pt modelId="{F4BE15F8-436B-4D2E-969A-989608731DE0}" type="pres">
      <dgm:prSet presAssocID="{7C7C908E-2391-4F26-9407-07DFAE70081D}" presName="childNode" presStyleLbl="node1" presStyleIdx="2" presStyleCnt="3">
        <dgm:presLayoutVars>
          <dgm:bulletEnabled val="1"/>
        </dgm:presLayoutVars>
      </dgm:prSet>
      <dgm:spPr/>
    </dgm:pt>
  </dgm:ptLst>
  <dgm:cxnLst>
    <dgm:cxn modelId="{ED0A6000-F5F1-4BF5-A4E5-A0C824C7B255}" type="presOf" srcId="{A1D13F6F-9B1D-445E-86EB-3D1B7DFD5048}" destId="{6A6F27A3-55E4-4D2F-B119-480040D0C4FD}" srcOrd="0" destOrd="1" presId="urn:microsoft.com/office/officeart/2005/8/layout/hProcess7"/>
    <dgm:cxn modelId="{791AFF05-AEA6-455A-9183-509B2389B3FC}" type="presOf" srcId="{929F13F4-35D8-4FF0-9869-65FEFC91F6BC}" destId="{33AE1364-01D7-47A5-B80D-33AF4671AEE6}" srcOrd="0" destOrd="5" presId="urn:microsoft.com/office/officeart/2005/8/layout/hProcess7"/>
    <dgm:cxn modelId="{9725A008-CF8A-4C03-A41C-BE84AB0BC617}" type="presOf" srcId="{4FF95B90-CF8F-4298-9B05-B573F5B575C2}" destId="{33AE1364-01D7-47A5-B80D-33AF4671AEE6}" srcOrd="0" destOrd="4" presId="urn:microsoft.com/office/officeart/2005/8/layout/hProcess7"/>
    <dgm:cxn modelId="{F9C15B0E-F0E2-4E05-8B6E-F7C727FD2C75}" srcId="{CA27524D-2B33-4F1D-A35F-AC14CA143B57}" destId="{0B9076C5-8A65-4178-949E-EE366FC38D66}" srcOrd="1" destOrd="0" parTransId="{BEB8EF85-B6CD-4FCD-8049-5E5E99AC36DF}" sibTransId="{68163F05-54DC-4378-AD5E-144631A49D2F}"/>
    <dgm:cxn modelId="{E94A1511-00BF-4905-8025-1744A2040D52}" srcId="{0601BB9C-4D04-46F2-B37C-31E9EF214445}" destId="{13C56FEC-2EE6-4992-804E-4F76B508CE27}" srcOrd="1" destOrd="0" parTransId="{1FA86FCA-5FBC-4015-8EEE-54747EDB5323}" sibTransId="{A255C4BF-C1DD-4AFC-8064-5E8373C88248}"/>
    <dgm:cxn modelId="{CEA1FF16-25DF-4BB1-8A41-570F2B4EE683}" srcId="{0601BB9C-4D04-46F2-B37C-31E9EF214445}" destId="{CA27524D-2B33-4F1D-A35F-AC14CA143B57}" srcOrd="0" destOrd="0" parTransId="{AB0D1B3D-E684-4C0B-89B7-B2D1881D2804}" sibTransId="{7E5169D0-A1FD-4192-BAA4-E786AD282A41}"/>
    <dgm:cxn modelId="{8AAA9C20-4C81-4804-9D9A-F6AC4DB5475F}" type="presOf" srcId="{7C7C908E-2391-4F26-9407-07DFAE70081D}" destId="{BEB65388-00EE-4AFF-97E3-08BCBCBD5410}" srcOrd="0" destOrd="0" presId="urn:microsoft.com/office/officeart/2005/8/layout/hProcess7"/>
    <dgm:cxn modelId="{186D4321-9630-4828-8129-F5B83E7905EB}" srcId="{CA27524D-2B33-4F1D-A35F-AC14CA143B57}" destId="{929F13F4-35D8-4FF0-9869-65FEFC91F6BC}" srcOrd="5" destOrd="0" parTransId="{DE26A4E5-C63F-472D-AA9E-C20A90B34E67}" sibTransId="{0F15ED45-7BF9-4300-9872-639E013DDB45}"/>
    <dgm:cxn modelId="{D3F2A92F-01B2-4046-BED9-0FD31D832AA3}" srcId="{CA27524D-2B33-4F1D-A35F-AC14CA143B57}" destId="{CDC99EF9-EFB0-40B0-89A3-294665E03518}" srcOrd="3" destOrd="0" parTransId="{E799C01B-D596-47CF-9547-2F81529734BC}" sibTransId="{8F86228B-E08B-49B3-8E8A-2937F95059B3}"/>
    <dgm:cxn modelId="{545A8B32-EB3F-4278-809C-6C285854A608}" srcId="{13C56FEC-2EE6-4992-804E-4F76B508CE27}" destId="{A1D13F6F-9B1D-445E-86EB-3D1B7DFD5048}" srcOrd="1" destOrd="0" parTransId="{55E41521-D2DC-4E2A-BAAF-A2348ECF7DC8}" sibTransId="{BA0FCF2E-F99B-4156-B178-BEEE5A70EA48}"/>
    <dgm:cxn modelId="{94928D36-F7EC-4CBF-82FB-3E8B8B2058D5}" srcId="{7C7C908E-2391-4F26-9407-07DFAE70081D}" destId="{45F1D2C4-AE8F-4E29-AB12-40F48CAEA8B5}" srcOrd="1" destOrd="0" parTransId="{098634A8-76DB-4364-981B-076C7ED4F9D1}" sibTransId="{2D07E7A8-4D78-4D10-A6F8-1C198A24D18F}"/>
    <dgm:cxn modelId="{7CA37E3F-4CE8-4136-B750-B2B3C80557A1}" type="presOf" srcId="{D05FEFF3-0AAD-492C-A8C3-B78E4DF6D67F}" destId="{F4BE15F8-436B-4D2E-969A-989608731DE0}" srcOrd="0" destOrd="0" presId="urn:microsoft.com/office/officeart/2005/8/layout/hProcess7"/>
    <dgm:cxn modelId="{A885F960-9A5A-4BBB-82C8-B40061673FE3}" srcId="{CA27524D-2B33-4F1D-A35F-AC14CA143B57}" destId="{254EC3D5-2161-445E-86BC-853FB71F0247}" srcOrd="0" destOrd="0" parTransId="{8AF4502A-4720-4CAE-8536-90DC44648FFA}" sibTransId="{C0628732-4D7E-4B1E-ADD0-80B37D54AE3B}"/>
    <dgm:cxn modelId="{732F5762-EC27-4A64-839C-C4A96EEEF770}" srcId="{7C7C908E-2391-4F26-9407-07DFAE70081D}" destId="{D05FEFF3-0AAD-492C-A8C3-B78E4DF6D67F}" srcOrd="0" destOrd="0" parTransId="{E5F72A2F-4B66-4AFA-96B0-679A7249F4A1}" sibTransId="{DCBF4614-E876-41A0-9AE5-590B0614A8B8}"/>
    <dgm:cxn modelId="{3D841846-5CAE-4BE6-AEE9-8CC80D70FDD1}" type="presOf" srcId="{CDC99EF9-EFB0-40B0-89A3-294665E03518}" destId="{33AE1364-01D7-47A5-B80D-33AF4671AEE6}" srcOrd="0" destOrd="3" presId="urn:microsoft.com/office/officeart/2005/8/layout/hProcess7"/>
    <dgm:cxn modelId="{9ADBFB71-D072-4E50-9F9F-617FB8EEA118}" type="presOf" srcId="{13C56FEC-2EE6-4992-804E-4F76B508CE27}" destId="{31D4FCC9-5980-4528-886D-E9CF77CAB140}" srcOrd="1" destOrd="0" presId="urn:microsoft.com/office/officeart/2005/8/layout/hProcess7"/>
    <dgm:cxn modelId="{E39D5279-8E6C-4D81-9316-56D5D0AC937C}" type="presOf" srcId="{DFAB70BB-EB92-43F4-8AD4-1A60801F05E5}" destId="{6A6F27A3-55E4-4D2F-B119-480040D0C4FD}" srcOrd="0" destOrd="0" presId="urn:microsoft.com/office/officeart/2005/8/layout/hProcess7"/>
    <dgm:cxn modelId="{96DBE17D-2EEF-4EBA-89E1-037CC8BF9CE3}" srcId="{CA27524D-2B33-4F1D-A35F-AC14CA143B57}" destId="{67B3C591-CEDF-4122-A1C2-6950E1883D69}" srcOrd="2" destOrd="0" parTransId="{C05F6667-9370-45E3-BFFE-18A791FA6F1F}" sibTransId="{000FD6CE-0F0C-4239-857C-882887E2B617}"/>
    <dgm:cxn modelId="{6A59EC7E-4991-4301-842C-2720C185D9F7}" type="presOf" srcId="{67B3C591-CEDF-4122-A1C2-6950E1883D69}" destId="{33AE1364-01D7-47A5-B80D-33AF4671AEE6}" srcOrd="0" destOrd="2" presId="urn:microsoft.com/office/officeart/2005/8/layout/hProcess7"/>
    <dgm:cxn modelId="{B7E44097-6FB7-4CB3-B498-F0681584ED49}" type="presOf" srcId="{CA27524D-2B33-4F1D-A35F-AC14CA143B57}" destId="{DF45A8F9-7273-4096-B213-7223114BE012}" srcOrd="0" destOrd="0" presId="urn:microsoft.com/office/officeart/2005/8/layout/hProcess7"/>
    <dgm:cxn modelId="{343E3C99-D55A-4922-9763-EF820CD8732B}" type="presOf" srcId="{13C56FEC-2EE6-4992-804E-4F76B508CE27}" destId="{581A5D36-C800-4E15-AA63-6C75697D13C4}" srcOrd="0" destOrd="0" presId="urn:microsoft.com/office/officeart/2005/8/layout/hProcess7"/>
    <dgm:cxn modelId="{E4C0679D-49F2-42D9-AA3F-A46471B0F528}" type="presOf" srcId="{45F1D2C4-AE8F-4E29-AB12-40F48CAEA8B5}" destId="{F4BE15F8-436B-4D2E-969A-989608731DE0}" srcOrd="0" destOrd="1" presId="urn:microsoft.com/office/officeart/2005/8/layout/hProcess7"/>
    <dgm:cxn modelId="{D83406A8-1C90-442E-AF12-707B052471E2}" type="presOf" srcId="{7C7C908E-2391-4F26-9407-07DFAE70081D}" destId="{8EB8059D-0D5D-4B4A-9F31-18667805EC72}" srcOrd="1" destOrd="0" presId="urn:microsoft.com/office/officeart/2005/8/layout/hProcess7"/>
    <dgm:cxn modelId="{9492A7AB-4017-4C32-8824-96B15724EA1C}" type="presOf" srcId="{73A76847-B57B-441A-A9AF-3C9F3AA9C7E1}" destId="{33AE1364-01D7-47A5-B80D-33AF4671AEE6}" srcOrd="0" destOrd="6" presId="urn:microsoft.com/office/officeart/2005/8/layout/hProcess7"/>
    <dgm:cxn modelId="{001CE0AB-FC00-472B-8F3A-35BEDEFAF332}" srcId="{CA27524D-2B33-4F1D-A35F-AC14CA143B57}" destId="{4FF95B90-CF8F-4298-9B05-B573F5B575C2}" srcOrd="4" destOrd="0" parTransId="{DB8D3B12-CB79-4D88-B74A-78FEF635EAEC}" sibTransId="{08D98254-E27C-4FE8-ADD4-FD80B2829F32}"/>
    <dgm:cxn modelId="{A15175B6-955C-4449-A256-AB3B9CA1441C}" type="presOf" srcId="{0601BB9C-4D04-46F2-B37C-31E9EF214445}" destId="{74FD63B2-E132-4AA6-AABE-57AC1ABC36F8}" srcOrd="0" destOrd="0" presId="urn:microsoft.com/office/officeart/2005/8/layout/hProcess7"/>
    <dgm:cxn modelId="{D8FC17C8-5329-4122-B1B5-E9F7091139CD}" type="presOf" srcId="{0B9076C5-8A65-4178-949E-EE366FC38D66}" destId="{33AE1364-01D7-47A5-B80D-33AF4671AEE6}" srcOrd="0" destOrd="1" presId="urn:microsoft.com/office/officeart/2005/8/layout/hProcess7"/>
    <dgm:cxn modelId="{AA72DFCA-B604-484F-BE6F-B7DA3EABF670}" srcId="{CA27524D-2B33-4F1D-A35F-AC14CA143B57}" destId="{73A76847-B57B-441A-A9AF-3C9F3AA9C7E1}" srcOrd="6" destOrd="0" parTransId="{4D6C81DA-837C-4A5F-9BAD-CEB6AFF32E30}" sibTransId="{7295B543-5AF4-4A1D-8340-81F6D9349504}"/>
    <dgm:cxn modelId="{116A97CB-2CBE-4194-B934-E2E6C220213A}" srcId="{13C56FEC-2EE6-4992-804E-4F76B508CE27}" destId="{DFAB70BB-EB92-43F4-8AD4-1A60801F05E5}" srcOrd="0" destOrd="0" parTransId="{716F7CE5-312C-40B6-AD68-0733CD18C137}" sibTransId="{8D01A376-A5E2-4F98-860A-9974D4166755}"/>
    <dgm:cxn modelId="{AFFEEFE8-6E2A-43EE-B734-C1129AB1BD0B}" type="presOf" srcId="{CA27524D-2B33-4F1D-A35F-AC14CA143B57}" destId="{24517A4F-2A85-4CF9-80E3-0985DEB9EB69}" srcOrd="1" destOrd="0" presId="urn:microsoft.com/office/officeart/2005/8/layout/hProcess7"/>
    <dgm:cxn modelId="{F1D63EEA-8D96-4D25-ADBF-056907E43B55}" type="presOf" srcId="{254EC3D5-2161-445E-86BC-853FB71F0247}" destId="{33AE1364-01D7-47A5-B80D-33AF4671AEE6}" srcOrd="0" destOrd="0" presId="urn:microsoft.com/office/officeart/2005/8/layout/hProcess7"/>
    <dgm:cxn modelId="{C5831DF0-4C6D-4B64-82C1-FF532D0A8A7B}" srcId="{0601BB9C-4D04-46F2-B37C-31E9EF214445}" destId="{7C7C908E-2391-4F26-9407-07DFAE70081D}" srcOrd="2" destOrd="0" parTransId="{8B8AD83A-0772-4A75-A810-09BA39E56E80}" sibTransId="{198B6EE2-A328-4DB1-9CB4-F8D6F5B0EDD6}"/>
    <dgm:cxn modelId="{03871A6F-3276-4D71-B526-4732FD45E983}" type="presParOf" srcId="{74FD63B2-E132-4AA6-AABE-57AC1ABC36F8}" destId="{C33F2DC6-43B0-49A3-95DC-A8CF4DB4AEE1}" srcOrd="0" destOrd="0" presId="urn:microsoft.com/office/officeart/2005/8/layout/hProcess7"/>
    <dgm:cxn modelId="{44B32B55-3C55-43BA-860C-2C9997F5CFCC}" type="presParOf" srcId="{C33F2DC6-43B0-49A3-95DC-A8CF4DB4AEE1}" destId="{DF45A8F9-7273-4096-B213-7223114BE012}" srcOrd="0" destOrd="0" presId="urn:microsoft.com/office/officeart/2005/8/layout/hProcess7"/>
    <dgm:cxn modelId="{C0AF179B-F816-4A54-BE70-B0E341D81FD1}" type="presParOf" srcId="{C33F2DC6-43B0-49A3-95DC-A8CF4DB4AEE1}" destId="{24517A4F-2A85-4CF9-80E3-0985DEB9EB69}" srcOrd="1" destOrd="0" presId="urn:microsoft.com/office/officeart/2005/8/layout/hProcess7"/>
    <dgm:cxn modelId="{79C7C984-90B3-449B-8162-6A6C8B98D9B3}" type="presParOf" srcId="{C33F2DC6-43B0-49A3-95DC-A8CF4DB4AEE1}" destId="{33AE1364-01D7-47A5-B80D-33AF4671AEE6}" srcOrd="2" destOrd="0" presId="urn:microsoft.com/office/officeart/2005/8/layout/hProcess7"/>
    <dgm:cxn modelId="{0FD4D23F-8B45-4054-BB61-1235AD8B49FD}" type="presParOf" srcId="{74FD63B2-E132-4AA6-AABE-57AC1ABC36F8}" destId="{CE92B3D8-7205-4E35-A18E-8793094636C3}" srcOrd="1" destOrd="0" presId="urn:microsoft.com/office/officeart/2005/8/layout/hProcess7"/>
    <dgm:cxn modelId="{5B9B1745-C742-4245-AE66-BA7C668E9F11}" type="presParOf" srcId="{74FD63B2-E132-4AA6-AABE-57AC1ABC36F8}" destId="{12FF07C5-FE64-4DEE-B54A-D32C07A27274}" srcOrd="2" destOrd="0" presId="urn:microsoft.com/office/officeart/2005/8/layout/hProcess7"/>
    <dgm:cxn modelId="{9C3850E3-FC81-4A84-BE65-9745E2D06F04}" type="presParOf" srcId="{12FF07C5-FE64-4DEE-B54A-D32C07A27274}" destId="{A1F8164B-F6E0-419D-BE22-415760E92389}" srcOrd="0" destOrd="0" presId="urn:microsoft.com/office/officeart/2005/8/layout/hProcess7"/>
    <dgm:cxn modelId="{4673AF6E-C0BC-43CB-9C9E-3E8E8B8A90D6}" type="presParOf" srcId="{12FF07C5-FE64-4DEE-B54A-D32C07A27274}" destId="{86E87DB9-427D-4F9A-83E6-DDCAD3BA2092}" srcOrd="1" destOrd="0" presId="urn:microsoft.com/office/officeart/2005/8/layout/hProcess7"/>
    <dgm:cxn modelId="{C24B6F15-E0A2-4425-BFAB-7045EFE065D7}" type="presParOf" srcId="{12FF07C5-FE64-4DEE-B54A-D32C07A27274}" destId="{82078197-93BE-43CA-B577-B7CEC8295F3E}" srcOrd="2" destOrd="0" presId="urn:microsoft.com/office/officeart/2005/8/layout/hProcess7"/>
    <dgm:cxn modelId="{589E01C2-E78D-4AC2-874E-4B4DF7532B44}" type="presParOf" srcId="{74FD63B2-E132-4AA6-AABE-57AC1ABC36F8}" destId="{628993D8-5231-4F06-98B6-ADD07D3424E1}" srcOrd="3" destOrd="0" presId="urn:microsoft.com/office/officeart/2005/8/layout/hProcess7"/>
    <dgm:cxn modelId="{80FB1ACE-D923-4266-8DAE-82A0F9CB67F4}" type="presParOf" srcId="{74FD63B2-E132-4AA6-AABE-57AC1ABC36F8}" destId="{F7D08E80-7109-4ED6-8401-4E88A79196AB}" srcOrd="4" destOrd="0" presId="urn:microsoft.com/office/officeart/2005/8/layout/hProcess7"/>
    <dgm:cxn modelId="{ECAD23EA-C8EB-42B2-8292-930034A5EE7A}" type="presParOf" srcId="{F7D08E80-7109-4ED6-8401-4E88A79196AB}" destId="{581A5D36-C800-4E15-AA63-6C75697D13C4}" srcOrd="0" destOrd="0" presId="urn:microsoft.com/office/officeart/2005/8/layout/hProcess7"/>
    <dgm:cxn modelId="{D5CFF332-F54A-4B23-B369-012AFF97C14D}" type="presParOf" srcId="{F7D08E80-7109-4ED6-8401-4E88A79196AB}" destId="{31D4FCC9-5980-4528-886D-E9CF77CAB140}" srcOrd="1" destOrd="0" presId="urn:microsoft.com/office/officeart/2005/8/layout/hProcess7"/>
    <dgm:cxn modelId="{27A142CA-1A37-4D78-83C9-6008DB620929}" type="presParOf" srcId="{F7D08E80-7109-4ED6-8401-4E88A79196AB}" destId="{6A6F27A3-55E4-4D2F-B119-480040D0C4FD}" srcOrd="2" destOrd="0" presId="urn:microsoft.com/office/officeart/2005/8/layout/hProcess7"/>
    <dgm:cxn modelId="{F170D4B4-F414-412A-B95B-4F2458DD67A8}" type="presParOf" srcId="{74FD63B2-E132-4AA6-AABE-57AC1ABC36F8}" destId="{0FA7A383-D844-47DE-9F9C-AB591108783F}" srcOrd="5" destOrd="0" presId="urn:microsoft.com/office/officeart/2005/8/layout/hProcess7"/>
    <dgm:cxn modelId="{74DE2681-9F03-47CE-9068-6E20618F4128}" type="presParOf" srcId="{74FD63B2-E132-4AA6-AABE-57AC1ABC36F8}" destId="{228AA90D-FC30-4732-B28E-09A58496B5E3}" srcOrd="6" destOrd="0" presId="urn:microsoft.com/office/officeart/2005/8/layout/hProcess7"/>
    <dgm:cxn modelId="{D9449BA8-2ACA-4E7A-BAD3-95BCCA3EE9BC}" type="presParOf" srcId="{228AA90D-FC30-4732-B28E-09A58496B5E3}" destId="{AA131BF0-0E24-4E36-9886-1F5BED34BE59}" srcOrd="0" destOrd="0" presId="urn:microsoft.com/office/officeart/2005/8/layout/hProcess7"/>
    <dgm:cxn modelId="{5E32F156-AB58-4715-AAFA-4BA60C06D936}" type="presParOf" srcId="{228AA90D-FC30-4732-B28E-09A58496B5E3}" destId="{3EB88B79-B2A2-40F6-8DB1-52F71B23D4BF}" srcOrd="1" destOrd="0" presId="urn:microsoft.com/office/officeart/2005/8/layout/hProcess7"/>
    <dgm:cxn modelId="{F0D354CE-21DD-48F8-801B-9238787511A7}" type="presParOf" srcId="{228AA90D-FC30-4732-B28E-09A58496B5E3}" destId="{473215E3-EC8F-4086-8BF6-3114D03B36DE}" srcOrd="2" destOrd="0" presId="urn:microsoft.com/office/officeart/2005/8/layout/hProcess7"/>
    <dgm:cxn modelId="{1108D1F3-0D92-484E-A53F-45A0C859ECB8}" type="presParOf" srcId="{74FD63B2-E132-4AA6-AABE-57AC1ABC36F8}" destId="{03B3D27C-DDBF-477E-91EB-BAF25DD71AB2}" srcOrd="7" destOrd="0" presId="urn:microsoft.com/office/officeart/2005/8/layout/hProcess7"/>
    <dgm:cxn modelId="{F14C0211-94B9-4216-89A0-20ADFBAE5852}" type="presParOf" srcId="{74FD63B2-E132-4AA6-AABE-57AC1ABC36F8}" destId="{6493FA00-5057-4E82-B60C-74D3C958F226}" srcOrd="8" destOrd="0" presId="urn:microsoft.com/office/officeart/2005/8/layout/hProcess7"/>
    <dgm:cxn modelId="{9F507988-BC34-4341-9F4A-6389F9D27054}" type="presParOf" srcId="{6493FA00-5057-4E82-B60C-74D3C958F226}" destId="{BEB65388-00EE-4AFF-97E3-08BCBCBD5410}" srcOrd="0" destOrd="0" presId="urn:microsoft.com/office/officeart/2005/8/layout/hProcess7"/>
    <dgm:cxn modelId="{3E370B8C-A43B-4749-B205-33B520F14B0D}" type="presParOf" srcId="{6493FA00-5057-4E82-B60C-74D3C958F226}" destId="{8EB8059D-0D5D-4B4A-9F31-18667805EC72}" srcOrd="1" destOrd="0" presId="urn:microsoft.com/office/officeart/2005/8/layout/hProcess7"/>
    <dgm:cxn modelId="{90A597ED-EDAC-4B43-BA40-5AD065F4C9D7}" type="presParOf" srcId="{6493FA00-5057-4E82-B60C-74D3C958F226}" destId="{F4BE15F8-436B-4D2E-969A-989608731DE0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45A8F9-7273-4096-B213-7223114BE012}">
      <dsp:nvSpPr>
        <dsp:cNvPr id="0" name=""/>
        <dsp:cNvSpPr/>
      </dsp:nvSpPr>
      <dsp:spPr>
        <a:xfrm>
          <a:off x="0" y="0"/>
          <a:ext cx="3319117" cy="2954694"/>
        </a:xfrm>
        <a:prstGeom prst="roundRect">
          <a:avLst>
            <a:gd name="adj" fmla="val 5000"/>
          </a:avLst>
        </a:prstGeom>
        <a:solidFill>
          <a:schemeClr val="accent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30302" rIns="168910" bIns="0" numCol="1" spcCol="1270" anchor="t" anchorCtr="0">
          <a:noAutofit/>
        </a:bodyPr>
        <a:lstStyle/>
        <a:p>
          <a:pPr marL="0" lvl="0" indent="0" algn="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/>
            <a:t>INPUTS</a:t>
          </a:r>
        </a:p>
      </dsp:txBody>
      <dsp:txXfrm rot="16200000">
        <a:off x="-879512" y="879512"/>
        <a:ext cx="2422849" cy="663823"/>
      </dsp:txXfrm>
    </dsp:sp>
    <dsp:sp modelId="{33AE1364-01D7-47A5-B80D-33AF4671AEE6}">
      <dsp:nvSpPr>
        <dsp:cNvPr id="0" name=""/>
        <dsp:cNvSpPr/>
      </dsp:nvSpPr>
      <dsp:spPr>
        <a:xfrm>
          <a:off x="663823" y="0"/>
          <a:ext cx="2472742" cy="2954694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1722" rIns="0" bIns="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PV specs. &amp; costs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Customer segment forecast (Res, Ag, C&amp;I)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Customer Load shapes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PV generation shapes</a:t>
          </a:r>
        </a:p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>
              <a:latin typeface="Calibri Light" panose="020F0302020204030204"/>
            </a:rPr>
            <a:t>Electricity</a:t>
          </a:r>
          <a:r>
            <a:rPr lang="en-US" sz="1800" kern="1200"/>
            <a:t> </a:t>
          </a:r>
          <a:r>
            <a:rPr lang="en-US" sz="1800" kern="1200">
              <a:latin typeface="Calibri Light" panose="020F0302020204030204"/>
            </a:rPr>
            <a:t>Rates forecast</a:t>
          </a:r>
          <a:endParaRPr lang="en-US" sz="1800" kern="1200"/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Financial analysis parameters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Policy incentives</a:t>
          </a:r>
        </a:p>
      </dsp:txBody>
      <dsp:txXfrm>
        <a:off x="663823" y="0"/>
        <a:ext cx="2472742" cy="2954694"/>
      </dsp:txXfrm>
    </dsp:sp>
    <dsp:sp modelId="{581A5D36-C800-4E15-AA63-6C75697D13C4}">
      <dsp:nvSpPr>
        <dsp:cNvPr id="0" name=""/>
        <dsp:cNvSpPr/>
      </dsp:nvSpPr>
      <dsp:spPr>
        <a:xfrm>
          <a:off x="3436058" y="0"/>
          <a:ext cx="3319117" cy="2954694"/>
        </a:xfrm>
        <a:prstGeom prst="roundRect">
          <a:avLst>
            <a:gd name="adj" fmla="val 5000"/>
          </a:avLst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30302" rIns="168910" bIns="0" numCol="1" spcCol="1270" anchor="t" anchorCtr="0">
          <a:noAutofit/>
        </a:bodyPr>
        <a:lstStyle/>
        <a:p>
          <a:pPr marL="0" lvl="0" indent="0" algn="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/>
            <a:t>PROCESS</a:t>
          </a:r>
        </a:p>
      </dsp:txBody>
      <dsp:txXfrm rot="16200000">
        <a:off x="2556545" y="879512"/>
        <a:ext cx="2422849" cy="663823"/>
      </dsp:txXfrm>
    </dsp:sp>
    <dsp:sp modelId="{86E87DB9-427D-4F9A-83E6-DDCAD3BA2092}">
      <dsp:nvSpPr>
        <dsp:cNvPr id="0" name=""/>
        <dsp:cNvSpPr/>
      </dsp:nvSpPr>
      <dsp:spPr>
        <a:xfrm rot="5400000">
          <a:off x="3235443" y="2285190"/>
          <a:ext cx="434421" cy="497867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A6F27A3-55E4-4D2F-B119-480040D0C4FD}">
      <dsp:nvSpPr>
        <dsp:cNvPr id="0" name=""/>
        <dsp:cNvSpPr/>
      </dsp:nvSpPr>
      <dsp:spPr>
        <a:xfrm>
          <a:off x="4099881" y="0"/>
          <a:ext cx="2472742" cy="2954694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1722" rIns="0" bIns="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Programmatic analysis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Economic analysis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Adoption forecasting</a:t>
          </a:r>
        </a:p>
      </dsp:txBody>
      <dsp:txXfrm>
        <a:off x="4099881" y="0"/>
        <a:ext cx="2472742" cy="2954694"/>
      </dsp:txXfrm>
    </dsp:sp>
    <dsp:sp modelId="{BEB65388-00EE-4AFF-97E3-08BCBCBD5410}">
      <dsp:nvSpPr>
        <dsp:cNvPr id="0" name=""/>
        <dsp:cNvSpPr/>
      </dsp:nvSpPr>
      <dsp:spPr>
        <a:xfrm>
          <a:off x="6871344" y="0"/>
          <a:ext cx="3319117" cy="2954694"/>
        </a:xfrm>
        <a:prstGeom prst="roundRect">
          <a:avLst>
            <a:gd name="adj" fmla="val 5000"/>
          </a:avLst>
        </a:prstGeom>
        <a:solidFill>
          <a:schemeClr val="accent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30302" rIns="168910" bIns="0" numCol="1" spcCol="1270" anchor="t" anchorCtr="0">
          <a:noAutofit/>
        </a:bodyPr>
        <a:lstStyle/>
        <a:p>
          <a:pPr marL="0" lvl="0" indent="0" algn="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/>
            <a:t>OUTPUTS</a:t>
          </a:r>
        </a:p>
      </dsp:txBody>
      <dsp:txXfrm rot="16200000">
        <a:off x="5991832" y="879512"/>
        <a:ext cx="2422849" cy="663823"/>
      </dsp:txXfrm>
    </dsp:sp>
    <dsp:sp modelId="{3EB88B79-B2A2-40F6-8DB1-52F71B23D4BF}">
      <dsp:nvSpPr>
        <dsp:cNvPr id="0" name=""/>
        <dsp:cNvSpPr/>
      </dsp:nvSpPr>
      <dsp:spPr>
        <a:xfrm rot="5400000">
          <a:off x="6670729" y="2285190"/>
          <a:ext cx="434421" cy="497867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4BE15F8-436B-4D2E-969A-989608731DE0}">
      <dsp:nvSpPr>
        <dsp:cNvPr id="0" name=""/>
        <dsp:cNvSpPr/>
      </dsp:nvSpPr>
      <dsp:spPr>
        <a:xfrm>
          <a:off x="7535168" y="0"/>
          <a:ext cx="2472742" cy="2954694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1722" rIns="0" bIns="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# of customers adopting 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Installed capacity (MW)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Annual Energy (GWh)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Aggregate 8760 load profile</a:t>
          </a:r>
        </a:p>
      </dsp:txBody>
      <dsp:txXfrm>
        <a:off x="7535168" y="0"/>
        <a:ext cx="2472742" cy="295469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3748B8B-1BF0-7730-F21A-521CA1B8B21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121932D-E1DF-F153-CB11-9BA4D336E50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8D42B3-AB00-4574-83E3-ACAE61B37C4A}" type="datetimeFigureOut">
              <a:rPr lang="en-US" smtClean="0"/>
              <a:t>8/12/2025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33B89B6-4393-2046-1033-DFA86AB17DF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6E71BA-AED2-3122-3769-3E5F97F4BF3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9377F7-8D41-41B8-97E8-E97FB6B19A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99297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0F051C-7F3F-49D7-90A4-65376499AF83}" type="datetimeFigureOut">
              <a:rPr lang="en-US" smtClean="0"/>
              <a:t>8/12/2025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F6EF1C-A253-4152-8C4D-17F3A115ED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07765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7B1CEC-CC6A-6BCD-165C-307BD759BA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3C44CC2-CC29-354B-7BFA-A7A6C47426F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33DD739-5375-1880-294D-3449154A7B3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solidFill>
                <a:srgbClr val="0089C4"/>
              </a:solidFill>
            </a:endParaRPr>
          </a:p>
          <a:p>
            <a:pPr marL="285750" indent="-285750">
              <a:buFont typeface="Arial,Sans-Serif"/>
              <a:buChar char="•"/>
            </a:pPr>
            <a:r>
              <a:rPr lang="en-US" dirty="0">
                <a:solidFill>
                  <a:srgbClr val="0089C4"/>
                </a:solidFill>
              </a:rPr>
              <a:t>Current Estimates of PV and Storage Costs </a:t>
            </a:r>
            <a:r>
              <a:rPr lang="en-US" b="0" i="0" dirty="0">
                <a:solidFill>
                  <a:srgbClr val="0089C4"/>
                </a:solidFill>
                <a:effectLst/>
              </a:rPr>
              <a:t>from</a:t>
            </a:r>
            <a:r>
              <a:rPr lang="en-US" dirty="0">
                <a:solidFill>
                  <a:srgbClr val="0089C4"/>
                </a:solidFill>
              </a:rPr>
              <a:t> </a:t>
            </a:r>
            <a:r>
              <a:rPr lang="en-US" dirty="0" err="1">
                <a:solidFill>
                  <a:srgbClr val="0089C4"/>
                </a:solidFill>
              </a:rPr>
              <a:t>CaliforniaDGStats</a:t>
            </a:r>
            <a:endParaRPr lang="en-US" dirty="0">
              <a:solidFill>
                <a:srgbClr val="0089C4"/>
              </a:solidFill>
            </a:endParaRPr>
          </a:p>
          <a:p>
            <a:pPr marL="742950" lvl="1" indent="-285750">
              <a:buFont typeface="Arial,Sans-Serif"/>
              <a:buChar char="•"/>
            </a:pPr>
            <a:r>
              <a:rPr lang="en-US" dirty="0">
                <a:solidFill>
                  <a:srgbClr val="0089C4"/>
                </a:solidFill>
              </a:rPr>
              <a:t>$5.25</a:t>
            </a:r>
            <a:r>
              <a:rPr lang="en-US" b="0" i="0" dirty="0">
                <a:solidFill>
                  <a:srgbClr val="0089C4"/>
                </a:solidFill>
                <a:effectLst/>
              </a:rPr>
              <a:t>/</a:t>
            </a:r>
            <a:r>
              <a:rPr lang="en-US" dirty="0">
                <a:solidFill>
                  <a:srgbClr val="0089C4"/>
                </a:solidFill>
              </a:rPr>
              <a:t>W for PV</a:t>
            </a:r>
            <a:endParaRPr lang="en-US" b="0" i="0" dirty="0">
              <a:solidFill>
                <a:srgbClr val="0089C4"/>
              </a:solidFill>
              <a:effectLst/>
            </a:endParaRPr>
          </a:p>
          <a:p>
            <a:pPr marL="742950" lvl="1" indent="-285750">
              <a:buFont typeface="Arial,Sans-Serif"/>
              <a:buChar char="•"/>
            </a:pPr>
            <a:r>
              <a:rPr lang="en-US" dirty="0">
                <a:solidFill>
                  <a:srgbClr val="0089C4"/>
                </a:solidFill>
              </a:rPr>
              <a:t>$6.02</a:t>
            </a:r>
            <a:r>
              <a:rPr lang="en-US" b="0" i="0" dirty="0">
                <a:solidFill>
                  <a:srgbClr val="0089C4"/>
                </a:solidFill>
                <a:effectLst/>
              </a:rPr>
              <a:t>/</a:t>
            </a:r>
            <a:r>
              <a:rPr lang="en-US" dirty="0">
                <a:solidFill>
                  <a:srgbClr val="0089C4"/>
                </a:solidFill>
              </a:rPr>
              <a:t>W for Storage</a:t>
            </a:r>
          </a:p>
          <a:p>
            <a:pPr marL="742950" lvl="1" indent="-285750">
              <a:buFont typeface="Arial,Sans-Serif"/>
              <a:buChar char="•"/>
            </a:pPr>
            <a:endParaRPr lang="en-US" dirty="0">
              <a:solidFill>
                <a:srgbClr val="0089C4"/>
              </a:solidFill>
            </a:endParaRPr>
          </a:p>
          <a:p>
            <a:pPr marL="742950" lvl="1" indent="-285750">
              <a:buFont typeface="Arial,Sans-Serif"/>
              <a:buChar char="•"/>
            </a:pPr>
            <a:r>
              <a:rPr lang="en-US" dirty="0">
                <a:solidFill>
                  <a:srgbClr val="0089C4"/>
                </a:solidFill>
              </a:rPr>
              <a:t>Because of credits/incentives being phased out, we may see a bump in adoption at the end of the year (mini gold-rush) </a:t>
            </a:r>
          </a:p>
          <a:p>
            <a:pPr marL="742950" lvl="1" indent="-285750">
              <a:buFont typeface="Arial,Sans-Serif"/>
              <a:buChar char="•"/>
            </a:pPr>
            <a:endParaRPr lang="en-US" dirty="0">
              <a:solidFill>
                <a:srgbClr val="0089C4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8EE903-21D2-2F38-DEF1-03B33124674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8C1567C-AEA9-4A09-8EB6-887642CDBAD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200234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lue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63920EB-D370-6C43-89B4-3C40807AC05C}"/>
              </a:ext>
            </a:extLst>
          </p:cNvPr>
          <p:cNvSpPr/>
          <p:nvPr userDrawn="1"/>
        </p:nvSpPr>
        <p:spPr>
          <a:xfrm>
            <a:off x="-1" y="0"/>
            <a:ext cx="12192001" cy="4857370"/>
          </a:xfrm>
          <a:prstGeom prst="rect">
            <a:avLst/>
          </a:prstGeom>
          <a:solidFill>
            <a:srgbClr val="00BF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54477" y="1590805"/>
            <a:ext cx="9452975" cy="1919158"/>
          </a:xfrm>
        </p:spPr>
        <p:txBody>
          <a:bodyPr anchor="ctr"/>
          <a:lstStyle>
            <a:lvl1pPr marL="338138" indent="-338138" algn="l">
              <a:defRPr sz="6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54475" y="3602039"/>
            <a:ext cx="9452976" cy="681863"/>
          </a:xfrm>
        </p:spPr>
        <p:txBody>
          <a:bodyPr/>
          <a:lstStyle>
            <a:lvl1pPr marL="0" indent="0" algn="l">
              <a:buNone/>
              <a:defRPr lang="en-US" sz="2600" kern="1200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B9849EE-9517-B346-A685-5805A88E104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4475" y="5760720"/>
            <a:ext cx="663464" cy="690879"/>
          </a:xfrm>
          <a:prstGeom prst="rect">
            <a:avLst/>
          </a:prstGeom>
        </p:spPr>
      </p:pic>
      <p:sp>
        <p:nvSpPr>
          <p:cNvPr id="6" name="Slide Number Placeholder 9">
            <a:extLst>
              <a:ext uri="{FF2B5EF4-FFF2-40B4-BE49-F238E27FC236}">
                <a16:creationId xmlns:a16="http://schemas.microsoft.com/office/drawing/2014/main" id="{DBF751DC-D1A4-57DD-7E56-FCD42873B63C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9248384" y="6356352"/>
            <a:ext cx="2743200" cy="365125"/>
          </a:xfrm>
        </p:spPr>
        <p:txBody>
          <a:bodyPr/>
          <a:lstStyle/>
          <a:p>
            <a:fld id="{A5B56432-4C90-4F05-B8D0-B4F6788E128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3011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White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54477" y="1590805"/>
            <a:ext cx="9452975" cy="1919158"/>
          </a:xfrm>
        </p:spPr>
        <p:txBody>
          <a:bodyPr anchor="ctr"/>
          <a:lstStyle>
            <a:lvl1pPr marL="338138" indent="-338138" algn="l">
              <a:defRPr sz="6000">
                <a:solidFill>
                  <a:srgbClr val="EEA42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54475" y="3602039"/>
            <a:ext cx="9452976" cy="681863"/>
          </a:xfrm>
        </p:spPr>
        <p:txBody>
          <a:bodyPr/>
          <a:lstStyle>
            <a:lvl1pPr marL="0" indent="0" algn="l">
              <a:buNone/>
              <a:defRPr lang="en-US" sz="2600" kern="1200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A658E30-4A24-184F-9FEB-503C3168F4CB}"/>
              </a:ext>
            </a:extLst>
          </p:cNvPr>
          <p:cNvSpPr/>
          <p:nvPr userDrawn="1"/>
        </p:nvSpPr>
        <p:spPr>
          <a:xfrm>
            <a:off x="0" y="5175885"/>
            <a:ext cx="12192000" cy="1675479"/>
          </a:xfrm>
          <a:prstGeom prst="rect">
            <a:avLst/>
          </a:prstGeom>
          <a:solidFill>
            <a:srgbClr val="00BF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A04BAD8-036B-C547-8146-4CB7B5EB293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4475" y="5716460"/>
            <a:ext cx="718681" cy="745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6060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head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53016" y="2267211"/>
            <a:ext cx="10538568" cy="3770333"/>
          </a:xfrm>
        </p:spPr>
        <p:txBody>
          <a:bodyPr/>
          <a:lstStyle>
            <a:lvl1pPr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228600">
              <a:buFont typeface="Calibri" panose="020F0502020204030204" pitchFamily="34" charset="0"/>
              <a:buChar char="̶"/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453017" y="1022881"/>
            <a:ext cx="10538567" cy="1068967"/>
          </a:xfrm>
        </p:spPr>
        <p:txBody>
          <a:bodyPr anchor="ctr">
            <a:normAutofit/>
          </a:bodyPr>
          <a:lstStyle>
            <a:lvl1pPr marL="0" indent="0" algn="l" defTabSz="4572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en-US" sz="300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59DB762A-A190-65D5-3A01-78375A640348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3D91B211-BAB1-62AE-8B10-F25FACD9F3BC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9AFD19CD-3D5D-D91F-2F3F-3CD0F49D9983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5B56432-4C90-4F05-B8D0-B4F6788E128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21303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line Title, Subhead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BlueBar_DoubleLine-02.jpg">
            <a:extLst>
              <a:ext uri="{FF2B5EF4-FFF2-40B4-BE49-F238E27FC236}">
                <a16:creationId xmlns:a16="http://schemas.microsoft.com/office/drawing/2014/main" id="{C50011C2-61F4-4C3A-B993-7AB7CA5BB31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202528" cy="1586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3019" y="0"/>
            <a:ext cx="10538565" cy="1586752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53019" y="2666860"/>
            <a:ext cx="10538565" cy="3532047"/>
          </a:xfrm>
        </p:spPr>
        <p:txBody>
          <a:bodyPr/>
          <a:lstStyle>
            <a:lvl1pPr>
              <a:lnSpc>
                <a:spcPct val="100000"/>
              </a:lnSpc>
              <a:spcBef>
                <a:spcPts val="600"/>
              </a:spcBef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228600">
              <a:lnSpc>
                <a:spcPct val="100000"/>
              </a:lnSpc>
              <a:spcBef>
                <a:spcPts val="600"/>
              </a:spcBef>
              <a:buFont typeface="Calibri" panose="020F0502020204030204" pitchFamily="34" charset="0"/>
              <a:buChar char="̶"/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lnSpc>
                <a:spcPct val="100000"/>
              </a:lnSpc>
              <a:spcBef>
                <a:spcPts val="600"/>
              </a:spcBef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lnSpc>
                <a:spcPct val="100000"/>
              </a:lnSpc>
              <a:spcBef>
                <a:spcPts val="600"/>
              </a:spcBef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lnSpc>
                <a:spcPct val="100000"/>
              </a:lnSpc>
              <a:spcBef>
                <a:spcPts val="600"/>
              </a:spcBef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453018" y="1778652"/>
            <a:ext cx="10538567" cy="730763"/>
          </a:xfrm>
        </p:spPr>
        <p:txBody>
          <a:bodyPr anchor="ctr">
            <a:normAutofit/>
          </a:bodyPr>
          <a:lstStyle>
            <a:lvl1pPr marL="0" indent="0" algn="l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300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143458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head, and Content w/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53019" y="1877998"/>
            <a:ext cx="5544855" cy="4159546"/>
          </a:xfr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lang="en-US" sz="2400" b="1" kern="1200" dirty="0" smtClean="0">
                <a:solidFill>
                  <a:schemeClr val="accent5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27063" indent="-228600">
              <a:buFont typeface="Arial" panose="020B0604020202020204" pitchFamily="34" charset="0"/>
              <a:buChar char="•"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453016" y="1315385"/>
            <a:ext cx="10538568" cy="438259"/>
          </a:xfrm>
        </p:spPr>
        <p:txBody>
          <a:bodyPr anchor="ctr">
            <a:normAutofit/>
          </a:bodyPr>
          <a:lstStyle>
            <a:lvl1pPr marL="0" indent="0" algn="l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300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D9795D0D-0B00-4B18-9195-A2F99AC3EBE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181851" y="1878014"/>
            <a:ext cx="4809733" cy="3144837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49F6F1BD-1707-49FF-B486-8A06D1976CA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181851" y="5148263"/>
            <a:ext cx="4809733" cy="889000"/>
          </a:xfrm>
        </p:spPr>
        <p:txBody>
          <a:bodyPr>
            <a:noAutofit/>
          </a:bodyPr>
          <a:lstStyle>
            <a:lvl1pPr marL="0" indent="0" algn="l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1600" b="1" kern="1200" dirty="0" smtClean="0">
                <a:solidFill>
                  <a:srgbClr val="60BDE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918032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Line Title, Subhead, and Content w/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BlueBar_DoubleLine-02.jpg">
            <a:extLst>
              <a:ext uri="{FF2B5EF4-FFF2-40B4-BE49-F238E27FC236}">
                <a16:creationId xmlns:a16="http://schemas.microsoft.com/office/drawing/2014/main" id="{B1528430-B270-4799-84A4-2188D3F3B80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202528" cy="1586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3019" y="1"/>
            <a:ext cx="10538565" cy="1586751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53019" y="2341735"/>
            <a:ext cx="5544855" cy="3902001"/>
          </a:xfr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lang="en-US" sz="2800" kern="1200" dirty="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27063" indent="-228600">
              <a:buFont typeface="Arial" panose="020B0604020202020204" pitchFamily="34" charset="0"/>
              <a:buChar char="•"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453017" y="1699368"/>
            <a:ext cx="10538568" cy="529655"/>
          </a:xfrm>
        </p:spPr>
        <p:txBody>
          <a:bodyPr anchor="ctr">
            <a:normAutofit/>
          </a:bodyPr>
          <a:lstStyle>
            <a:lvl1pPr marL="0" indent="0" algn="l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300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D9795D0D-0B00-4B18-9195-A2F99AC3EBE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181851" y="2341735"/>
            <a:ext cx="4809733" cy="2887308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49F6F1BD-1707-49FF-B486-8A06D1976CA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181851" y="5354456"/>
            <a:ext cx="4809733" cy="889000"/>
          </a:xfrm>
        </p:spPr>
        <p:txBody>
          <a:bodyPr>
            <a:noAutofit/>
          </a:bodyPr>
          <a:lstStyle>
            <a:lvl1pPr marL="0" indent="0" algn="l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1600" b="1" kern="1200" dirty="0" smtClean="0">
                <a:solidFill>
                  <a:srgbClr val="60BDE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55377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Line Title, Picture, Subhead,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BlueBar_DoubleLine-02.jpg">
            <a:extLst>
              <a:ext uri="{FF2B5EF4-FFF2-40B4-BE49-F238E27FC236}">
                <a16:creationId xmlns:a16="http://schemas.microsoft.com/office/drawing/2014/main" id="{64784218-9674-4E9F-AEA0-B2D94146BB2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202528" cy="1586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3019" y="1"/>
            <a:ext cx="10538565" cy="1586751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7281333" y="1682004"/>
            <a:ext cx="4710252" cy="730763"/>
          </a:xfrm>
        </p:spPr>
        <p:txBody>
          <a:bodyPr anchor="ctr">
            <a:noAutofit/>
          </a:bodyPr>
          <a:lstStyle>
            <a:lvl1pPr marL="0" indent="0" algn="l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280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9F262AAA-0498-4F5E-A9CC-BA200A577A4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81333" y="2508020"/>
            <a:ext cx="4709584" cy="3753080"/>
          </a:xfrm>
        </p:spPr>
        <p:txBody>
          <a:bodyPr/>
          <a:lstStyle>
            <a:lvl1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F8B8FCA5-3A3D-4B61-8DAF-66D5780EB24C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0" y="1682004"/>
            <a:ext cx="7145867" cy="4579096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8970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Line Title, Chart, Subhead,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BlueBar_DoubleLine-02.jpg">
            <a:extLst>
              <a:ext uri="{FF2B5EF4-FFF2-40B4-BE49-F238E27FC236}">
                <a16:creationId xmlns:a16="http://schemas.microsoft.com/office/drawing/2014/main" id="{1DF46E67-5D22-4984-B1BA-D5F8ED7A412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202528" cy="1586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3019" y="1"/>
            <a:ext cx="10538565" cy="1586750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7281333" y="1805829"/>
            <a:ext cx="4710252" cy="730763"/>
          </a:xfrm>
        </p:spPr>
        <p:txBody>
          <a:bodyPr anchor="ctr">
            <a:noAutofit/>
          </a:bodyPr>
          <a:lstStyle>
            <a:lvl1pPr marL="0" indent="0" algn="l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280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9F262AAA-0498-4F5E-A9CC-BA200A577A4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81333" y="2755670"/>
            <a:ext cx="4709584" cy="3381606"/>
          </a:xfrm>
        </p:spPr>
        <p:txBody>
          <a:bodyPr/>
          <a:lstStyle>
            <a:lvl1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Chart Placeholder 7">
            <a:extLst>
              <a:ext uri="{FF2B5EF4-FFF2-40B4-BE49-F238E27FC236}">
                <a16:creationId xmlns:a16="http://schemas.microsoft.com/office/drawing/2014/main" id="{CB338A3B-18CF-48D0-B3DC-2AAD9E17D24F}"/>
              </a:ext>
            </a:extLst>
          </p:cNvPr>
          <p:cNvSpPr>
            <a:spLocks noGrp="1"/>
          </p:cNvSpPr>
          <p:nvPr>
            <p:ph type="chart" sz="quarter" idx="16"/>
          </p:nvPr>
        </p:nvSpPr>
        <p:spPr>
          <a:xfrm>
            <a:off x="1452034" y="1805829"/>
            <a:ext cx="5630333" cy="4331446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7623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LD Statement w/ Centered Object - Or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8DE2B4A-A478-4305-BF81-7D8CEC05DECD}"/>
              </a:ext>
            </a:extLst>
          </p:cNvPr>
          <p:cNvSpPr/>
          <p:nvPr userDrawn="1"/>
        </p:nvSpPr>
        <p:spPr>
          <a:xfrm>
            <a:off x="0" y="1295400"/>
            <a:ext cx="12192000" cy="5562600"/>
          </a:xfrm>
          <a:prstGeom prst="rect">
            <a:avLst/>
          </a:prstGeom>
          <a:solidFill>
            <a:srgbClr val="EEA420">
              <a:alpha val="8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CBBBA7-12F6-4B21-B6E4-01C075114C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AB5DB02-96EE-43C3-898F-79E4EBC8C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F8088D-166B-41B4-AFCE-B345022AC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068D11-8652-4B1A-AABE-77E8B1040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r>
              <a:rPr lang="en-US"/>
              <a:t> - INTERNAL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18BFAC42-5820-4FCF-AB23-6D9803492C7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0" y="1465729"/>
            <a:ext cx="12192000" cy="647700"/>
          </a:xfrm>
        </p:spPr>
        <p:txBody>
          <a:bodyPr anchor="ctr"/>
          <a:lstStyle>
            <a:lvl1pPr marL="0" indent="0" algn="ctr">
              <a:buNone/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b="1"/>
            </a:lvl2pPr>
            <a:lvl3pPr marL="914400" indent="0" algn="ctr">
              <a:buNone/>
              <a:defRPr b="1"/>
            </a:lvl3pPr>
            <a:lvl4pPr marL="1371600" indent="0" algn="ctr">
              <a:buNone/>
              <a:defRPr b="1"/>
            </a:lvl4pPr>
            <a:lvl5pPr marL="1828800" indent="0" algn="ctr">
              <a:buNone/>
              <a:defRPr b="1"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89115085-39A3-47D9-9C79-AF9FC110BB6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2180105"/>
            <a:ext cx="12192000" cy="517525"/>
          </a:xfrm>
        </p:spPr>
        <p:txBody>
          <a:bodyPr anchor="ctr"/>
          <a:lstStyle>
            <a:lvl1pPr marL="0" indent="0" algn="ctr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2pPr>
            <a:lvl3pPr marL="9144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3pPr>
            <a:lvl4pPr marL="13716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4pPr>
            <a:lvl5pPr marL="1828800" indent="0">
              <a:buNone/>
              <a:defRPr lang="en-US" sz="2100" b="1" kern="1200" dirty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97499ADF-E377-4779-A6A2-FE3BCFCAD1EE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26533" y="2870200"/>
            <a:ext cx="10972800" cy="3349627"/>
          </a:xfrm>
        </p:spPr>
        <p:txBody>
          <a:bodyPr/>
          <a:lstStyle>
            <a:lvl1pPr marL="0" indent="0"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57098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LD Statement w/ Side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858C7B01-3FCF-4660-B2C9-EACF2AD0F450}"/>
              </a:ext>
            </a:extLst>
          </p:cNvPr>
          <p:cNvSpPr/>
          <p:nvPr userDrawn="1"/>
        </p:nvSpPr>
        <p:spPr>
          <a:xfrm>
            <a:off x="0" y="1295400"/>
            <a:ext cx="12192000" cy="5562600"/>
          </a:xfrm>
          <a:prstGeom prst="rect">
            <a:avLst/>
          </a:prstGeom>
          <a:solidFill>
            <a:srgbClr val="EEA420">
              <a:alpha val="8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CBBBA7-12F6-4B21-B6E4-01C075114C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AB5DB02-96EE-43C3-898F-79E4EBC8C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F8088D-166B-41B4-AFCE-B345022AC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068D11-8652-4B1A-AABE-77E8B1040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r>
              <a:rPr lang="en-US"/>
              <a:t> - INTERNAL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18BFAC42-5820-4FCF-AB23-6D9803492C7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43003" y="2163261"/>
            <a:ext cx="4843397" cy="1569450"/>
          </a:xfrm>
        </p:spPr>
        <p:txBody>
          <a:bodyPr anchor="ctr"/>
          <a:lstStyle>
            <a:lvl1pPr marL="0" indent="0" algn="l">
              <a:buNone/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b="1"/>
            </a:lvl2pPr>
            <a:lvl3pPr marL="914400" indent="0" algn="ctr">
              <a:buNone/>
              <a:defRPr b="1"/>
            </a:lvl3pPr>
            <a:lvl4pPr marL="1371600" indent="0" algn="ctr">
              <a:buNone/>
              <a:defRPr b="1"/>
            </a:lvl4pPr>
            <a:lvl5pPr marL="1828800" indent="0" algn="ctr">
              <a:buNone/>
              <a:defRPr b="1"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89115085-39A3-47D9-9C79-AF9FC110BB6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68055" y="3911600"/>
            <a:ext cx="4843397" cy="1474593"/>
          </a:xfrm>
        </p:spPr>
        <p:txBody>
          <a:bodyPr anchor="ctr"/>
          <a:lstStyle>
            <a:lvl1pPr marL="0" indent="0" algn="l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2pPr>
            <a:lvl3pPr marL="9144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3pPr>
            <a:lvl4pPr marL="13716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4pPr>
            <a:lvl5pPr marL="1828800" indent="0">
              <a:buNone/>
              <a:defRPr lang="en-US" sz="2100" b="1" kern="1200" dirty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97499ADF-E377-4779-A6A2-FE3BCFCAD1EE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129402" y="1295400"/>
            <a:ext cx="6062599" cy="5562600"/>
          </a:xfrm>
        </p:spPr>
        <p:txBody>
          <a:bodyPr/>
          <a:lstStyle>
            <a:lvl1pPr marL="0" indent="0"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726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LD Statement w/ Centered Object -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9A55D812-0334-479B-996D-F1F403C42B8A}"/>
              </a:ext>
            </a:extLst>
          </p:cNvPr>
          <p:cNvSpPr/>
          <p:nvPr userDrawn="1"/>
        </p:nvSpPr>
        <p:spPr>
          <a:xfrm>
            <a:off x="0" y="1308846"/>
            <a:ext cx="12192000" cy="5549153"/>
          </a:xfrm>
          <a:prstGeom prst="rect">
            <a:avLst/>
          </a:prstGeom>
          <a:solidFill>
            <a:srgbClr val="93B2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CBBBA7-12F6-4B21-B6E4-01C075114C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AB5DB02-96EE-43C3-898F-79E4EBC8C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F8088D-166B-41B4-AFCE-B345022AC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068D11-8652-4B1A-AABE-77E8B1040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r>
              <a:rPr lang="en-US"/>
              <a:t> - INTERNAL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89115085-39A3-47D9-9C79-AF9FC110BB6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5326856"/>
            <a:ext cx="12192000" cy="517525"/>
          </a:xfrm>
        </p:spPr>
        <p:txBody>
          <a:bodyPr anchor="ctr">
            <a:noAutofit/>
          </a:bodyPr>
          <a:lstStyle>
            <a:lvl1pPr marL="0" indent="0" algn="ctr">
              <a:buNone/>
              <a:defRPr lang="en-US" sz="32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2pPr>
            <a:lvl3pPr marL="9144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3pPr>
            <a:lvl4pPr marL="13716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4pPr>
            <a:lvl5pPr marL="1828800" indent="0">
              <a:buNone/>
              <a:defRPr lang="en-US" sz="2100" b="1" kern="1200" dirty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97499ADF-E377-4779-A6A2-FE3BCFCAD1EE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09600" y="1641825"/>
            <a:ext cx="10972800" cy="3349627"/>
          </a:xfrm>
        </p:spPr>
        <p:txBody>
          <a:bodyPr/>
          <a:lstStyle>
            <a:lvl1pPr marL="0" indent="0"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13277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LD Statement w/ Pictures -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9A55D812-0334-479B-996D-F1F403C42B8A}"/>
              </a:ext>
            </a:extLst>
          </p:cNvPr>
          <p:cNvSpPr/>
          <p:nvPr userDrawn="1"/>
        </p:nvSpPr>
        <p:spPr>
          <a:xfrm>
            <a:off x="0" y="1295400"/>
            <a:ext cx="12192000" cy="5562599"/>
          </a:xfrm>
          <a:prstGeom prst="rect">
            <a:avLst/>
          </a:prstGeom>
          <a:solidFill>
            <a:srgbClr val="93B2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CBBBA7-12F6-4B21-B6E4-01C075114C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AB5DB02-96EE-43C3-898F-79E4EBC8C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F8088D-166B-41B4-AFCE-B345022AC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068D11-8652-4B1A-AABE-77E8B1040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r>
              <a:rPr lang="en-US"/>
              <a:t> - INTERNAL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89115085-39A3-47D9-9C79-AF9FC110BB6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5645856"/>
            <a:ext cx="12192000" cy="517525"/>
          </a:xfrm>
        </p:spPr>
        <p:txBody>
          <a:bodyPr anchor="ctr">
            <a:noAutofit/>
          </a:bodyPr>
          <a:lstStyle>
            <a:lvl1pPr marL="0" indent="0" algn="ctr">
              <a:buNone/>
              <a:defRPr lang="en-US" sz="32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2pPr>
            <a:lvl3pPr marL="9144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3pPr>
            <a:lvl4pPr marL="13716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4pPr>
            <a:lvl5pPr marL="1828800" indent="0">
              <a:buNone/>
              <a:defRPr lang="en-US" sz="2100" b="1" kern="1200" dirty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8AA07807-1937-42D6-B95B-67D65A2A46F8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58233" y="1529177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3" name="Picture Placeholder 6">
            <a:extLst>
              <a:ext uri="{FF2B5EF4-FFF2-40B4-BE49-F238E27FC236}">
                <a16:creationId xmlns:a16="http://schemas.microsoft.com/office/drawing/2014/main" id="{0457E514-8BF3-4C16-A19F-02217CD24D10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533293" y="1529177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5" name="Picture Placeholder 6">
            <a:extLst>
              <a:ext uri="{FF2B5EF4-FFF2-40B4-BE49-F238E27FC236}">
                <a16:creationId xmlns:a16="http://schemas.microsoft.com/office/drawing/2014/main" id="{DF9748F2-F228-4F96-B8D3-E707174B3FCB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6220307" y="1529177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6" name="Picture Placeholder 6">
            <a:extLst>
              <a:ext uri="{FF2B5EF4-FFF2-40B4-BE49-F238E27FC236}">
                <a16:creationId xmlns:a16="http://schemas.microsoft.com/office/drawing/2014/main" id="{D698F640-0DF3-4334-803C-BE0B1EA5F625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8907320" y="1529177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7" name="Picture Placeholder 6">
            <a:extLst>
              <a:ext uri="{FF2B5EF4-FFF2-40B4-BE49-F238E27FC236}">
                <a16:creationId xmlns:a16="http://schemas.microsoft.com/office/drawing/2014/main" id="{2E481E13-3504-4E8E-8CBB-9BC0204E1FA8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858233" y="3639965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8" name="Picture Placeholder 6">
            <a:extLst>
              <a:ext uri="{FF2B5EF4-FFF2-40B4-BE49-F238E27FC236}">
                <a16:creationId xmlns:a16="http://schemas.microsoft.com/office/drawing/2014/main" id="{F3EF6C84-35AD-4CBE-9804-BB949C4990E9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3533293" y="3639965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9" name="Picture Placeholder 6">
            <a:extLst>
              <a:ext uri="{FF2B5EF4-FFF2-40B4-BE49-F238E27FC236}">
                <a16:creationId xmlns:a16="http://schemas.microsoft.com/office/drawing/2014/main" id="{AC05D50A-FDB2-46C5-A84C-9D20B8A6324D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6220307" y="3639965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0" name="Picture Placeholder 6">
            <a:extLst>
              <a:ext uri="{FF2B5EF4-FFF2-40B4-BE49-F238E27FC236}">
                <a16:creationId xmlns:a16="http://schemas.microsoft.com/office/drawing/2014/main" id="{5B5C804E-8C40-41CD-A85A-C88D44895072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8907320" y="3639965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34243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LD Statement w/ Pictures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CBBBA7-12F6-4B21-B6E4-01C075114C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AB5DB02-96EE-43C3-898F-79E4EBC8C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F8088D-166B-41B4-AFCE-B345022AC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068D11-8652-4B1A-AABE-77E8B1040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r>
              <a:rPr lang="en-US"/>
              <a:t> - INTERNAL</a:t>
            </a:r>
          </a:p>
        </p:txBody>
      </p:sp>
      <p:sp>
        <p:nvSpPr>
          <p:cNvPr id="39" name="Text Placeholder 11">
            <a:extLst>
              <a:ext uri="{FF2B5EF4-FFF2-40B4-BE49-F238E27FC236}">
                <a16:creationId xmlns:a16="http://schemas.microsoft.com/office/drawing/2014/main" id="{2B27D4CB-00B2-48C6-B88A-9777714395C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5645856"/>
            <a:ext cx="12192000" cy="517525"/>
          </a:xfrm>
        </p:spPr>
        <p:txBody>
          <a:bodyPr anchor="ctr">
            <a:noAutofit/>
          </a:bodyPr>
          <a:lstStyle>
            <a:lvl1pPr marL="0" indent="0" algn="ctr">
              <a:buNone/>
              <a:defRPr lang="en-US" sz="3200" b="1" kern="1200" dirty="0" smtClean="0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2pPr>
            <a:lvl3pPr marL="9144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3pPr>
            <a:lvl4pPr marL="13716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4pPr>
            <a:lvl5pPr marL="1828800" indent="0">
              <a:buNone/>
              <a:defRPr lang="en-US" sz="2100" b="1" kern="1200" dirty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0" name="Picture Placeholder 6">
            <a:extLst>
              <a:ext uri="{FF2B5EF4-FFF2-40B4-BE49-F238E27FC236}">
                <a16:creationId xmlns:a16="http://schemas.microsoft.com/office/drawing/2014/main" id="{3910B348-7BAB-4CF6-A183-3DDB1334FA9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58233" y="1529177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41" name="Picture Placeholder 6">
            <a:extLst>
              <a:ext uri="{FF2B5EF4-FFF2-40B4-BE49-F238E27FC236}">
                <a16:creationId xmlns:a16="http://schemas.microsoft.com/office/drawing/2014/main" id="{F0F4DC99-EF4F-43C4-961A-CA258C2AF15B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533293" y="1529177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42" name="Picture Placeholder 6">
            <a:extLst>
              <a:ext uri="{FF2B5EF4-FFF2-40B4-BE49-F238E27FC236}">
                <a16:creationId xmlns:a16="http://schemas.microsoft.com/office/drawing/2014/main" id="{C25C2F78-3B88-4BD9-A7B3-C6941D2D7770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6220307" y="1529177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43" name="Picture Placeholder 6">
            <a:extLst>
              <a:ext uri="{FF2B5EF4-FFF2-40B4-BE49-F238E27FC236}">
                <a16:creationId xmlns:a16="http://schemas.microsoft.com/office/drawing/2014/main" id="{6A50CF1F-2D88-4997-B4D4-8C4A8466A9EE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8907320" y="1529177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44" name="Picture Placeholder 6">
            <a:extLst>
              <a:ext uri="{FF2B5EF4-FFF2-40B4-BE49-F238E27FC236}">
                <a16:creationId xmlns:a16="http://schemas.microsoft.com/office/drawing/2014/main" id="{0D5061F5-564C-4EB5-9B72-00DE8640BB43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858233" y="3639965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45" name="Picture Placeholder 6">
            <a:extLst>
              <a:ext uri="{FF2B5EF4-FFF2-40B4-BE49-F238E27FC236}">
                <a16:creationId xmlns:a16="http://schemas.microsoft.com/office/drawing/2014/main" id="{7879C736-1E45-4B60-BD15-C9822CBA034A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3533293" y="3639965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46" name="Picture Placeholder 6">
            <a:extLst>
              <a:ext uri="{FF2B5EF4-FFF2-40B4-BE49-F238E27FC236}">
                <a16:creationId xmlns:a16="http://schemas.microsoft.com/office/drawing/2014/main" id="{524EDC20-BB1E-4676-8652-E3D900B751F5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6220307" y="3639965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47" name="Picture Placeholder 6">
            <a:extLst>
              <a:ext uri="{FF2B5EF4-FFF2-40B4-BE49-F238E27FC236}">
                <a16:creationId xmlns:a16="http://schemas.microsoft.com/office/drawing/2014/main" id="{436CCF61-93D7-403A-8D6D-2935609813B3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8907320" y="3639965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31074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head, Text, and Centere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453016" y="1310624"/>
            <a:ext cx="10538568" cy="443020"/>
          </a:xfrm>
        </p:spPr>
        <p:txBody>
          <a:bodyPr anchor="ctr">
            <a:normAutofit/>
          </a:bodyPr>
          <a:lstStyle>
            <a:lvl1pPr marL="0" indent="0" algn="l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300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3ADD1A90-239D-49F7-A980-0F38BE5298C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452034" y="1892300"/>
            <a:ext cx="10538884" cy="1193800"/>
          </a:xfrm>
        </p:spPr>
        <p:txBody>
          <a:bodyPr/>
          <a:lstStyle>
            <a:lvl1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E4119E39-3D14-47D5-A52B-3E7DECE31268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184050" y="3206751"/>
            <a:ext cx="11823903" cy="3019425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02217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head, and Centere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452034" y="1334435"/>
            <a:ext cx="10538568" cy="574534"/>
          </a:xfrm>
        </p:spPr>
        <p:txBody>
          <a:bodyPr anchor="ctr">
            <a:normAutofit/>
          </a:bodyPr>
          <a:lstStyle>
            <a:lvl1pPr marL="0" indent="0" algn="l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300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6512F17-0097-4F71-950E-B075D533BD1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84048" y="5969000"/>
            <a:ext cx="11806870" cy="387352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9D342297-364B-4C76-ABC7-ABEDA6043F92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184048" y="2029620"/>
            <a:ext cx="11823905" cy="3794917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50636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head, Text Left/Content Right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452349" y="1310625"/>
            <a:ext cx="10538568" cy="526801"/>
          </a:xfrm>
        </p:spPr>
        <p:txBody>
          <a:bodyPr anchor="ctr">
            <a:normAutofit/>
          </a:bodyPr>
          <a:lstStyle>
            <a:lvl1pPr marL="0" indent="0" algn="l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300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6512F17-0097-4F71-950E-B075D533BD1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452034" y="5969000"/>
            <a:ext cx="10538884" cy="266700"/>
          </a:xfrm>
        </p:spPr>
        <p:txBody>
          <a:bodyPr>
            <a:noAutofit/>
          </a:bodyPr>
          <a:lstStyle>
            <a:lvl1pPr marL="0" indent="0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F1439268-8818-411A-8FBC-12583703D99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452034" y="1963270"/>
            <a:ext cx="3824817" cy="3848567"/>
          </a:xfrm>
        </p:spPr>
        <p:txBody>
          <a:bodyPr anchor="ctr">
            <a:normAutofit/>
          </a:bodyPr>
          <a:lstStyle>
            <a:lvl1pPr marL="0" indent="0">
              <a:buNone/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4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4F8C5B39-2CEC-4D5E-B115-5B25FC0AB866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5477933" y="1958078"/>
            <a:ext cx="6512984" cy="3853760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13375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Line Title, Subhead, Text Right/Object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BlueBar_DoubleLine-02.jpg">
            <a:extLst>
              <a:ext uri="{FF2B5EF4-FFF2-40B4-BE49-F238E27FC236}">
                <a16:creationId xmlns:a16="http://schemas.microsoft.com/office/drawing/2014/main" id="{2AC1FF59-EF7B-467C-844B-45B034B900C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202528" cy="1586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3019" y="1"/>
            <a:ext cx="10538565" cy="1586751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453017" y="1682004"/>
            <a:ext cx="10538568" cy="730763"/>
          </a:xfrm>
        </p:spPr>
        <p:txBody>
          <a:bodyPr anchor="ctr">
            <a:normAutofit/>
          </a:bodyPr>
          <a:lstStyle>
            <a:lvl1pPr marL="0" indent="0" algn="l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300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9F262AAA-0498-4F5E-A9CC-BA200A577A4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81333" y="2510118"/>
            <a:ext cx="4709584" cy="3750982"/>
          </a:xfrm>
        </p:spPr>
        <p:txBody>
          <a:bodyPr/>
          <a:lstStyle>
            <a:lvl1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400" i="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BBD7D799-947F-47C9-93CF-0135C2AFC30C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1452034" y="2510118"/>
            <a:ext cx="5630333" cy="3750982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56262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 Photo Black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8107855F-E478-4CB7-B3AE-BFFDAFDF34C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>
            <a:normAutofit/>
          </a:bodyPr>
          <a:lstStyle>
            <a:lvl1pPr marL="0" indent="0">
              <a:buNone/>
              <a:defRPr sz="2800" b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032665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 Photo Whit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8107855F-E478-4CB7-B3AE-BFFDAFDF34C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>
            <a:normAutofit/>
          </a:bodyPr>
          <a:lstStyle>
            <a:lvl1pPr marL="0" indent="0">
              <a:buNone/>
              <a:defRPr sz="28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154438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53017" y="1443318"/>
            <a:ext cx="5181600" cy="4658489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87017" y="1443318"/>
            <a:ext cx="5181600" cy="4658489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34572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3017" y="1"/>
            <a:ext cx="10538567" cy="851771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3016" y="1255059"/>
            <a:ext cx="5157787" cy="598662"/>
          </a:xfrm>
        </p:spPr>
        <p:txBody>
          <a:bodyPr anchor="b">
            <a:noAutofit/>
          </a:bodyPr>
          <a:lstStyle>
            <a:lvl1pPr marL="0" indent="0">
              <a:buNone/>
              <a:defRPr sz="2800" b="1">
                <a:solidFill>
                  <a:srgbClr val="EEA42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53016" y="1853721"/>
            <a:ext cx="5157787" cy="4334137"/>
          </a:xfrm>
        </p:spPr>
        <p:txBody>
          <a:bodyPr/>
          <a:lstStyle>
            <a:lvl1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785427" y="1255059"/>
            <a:ext cx="5183188" cy="598662"/>
          </a:xfrm>
        </p:spPr>
        <p:txBody>
          <a:bodyPr anchor="b">
            <a:noAutofit/>
          </a:bodyPr>
          <a:lstStyle>
            <a:lvl1pPr marL="0" indent="0">
              <a:buNone/>
              <a:defRPr sz="2800" b="1">
                <a:solidFill>
                  <a:srgbClr val="EEA42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785427" y="1853721"/>
            <a:ext cx="5183188" cy="4334137"/>
          </a:xfrm>
        </p:spPr>
        <p:txBody>
          <a:bodyPr/>
          <a:lstStyle>
            <a:lvl1pPr marL="228600" indent="-228600">
              <a:defRPr lang="en-US" sz="2400" kern="1200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>
              <a:defRPr lang="en-US" sz="2000" kern="1200" dirty="0" smtClean="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228600" lvl="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761723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907726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wo Line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lueBar_DoubleLine-02.jpg">
            <a:extLst>
              <a:ext uri="{FF2B5EF4-FFF2-40B4-BE49-F238E27FC236}">
                <a16:creationId xmlns:a16="http://schemas.microsoft.com/office/drawing/2014/main" id="{110EA34B-EB37-4072-A9DA-F122D17AA14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202528" cy="1586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3019" y="0"/>
            <a:ext cx="10538565" cy="1586752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599465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751637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19409" y="0"/>
            <a:ext cx="10672175" cy="851770"/>
          </a:xfrm>
        </p:spPr>
        <p:txBody>
          <a:bodyPr anchor="b"/>
          <a:lstStyle>
            <a:lvl1pPr>
              <a:defRPr sz="3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1317812"/>
            <a:ext cx="6808395" cy="4882572"/>
          </a:xfrm>
        </p:spPr>
        <p:txBody>
          <a:bodyPr/>
          <a:lstStyle>
            <a:lvl1pPr>
              <a:defRPr sz="32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19407" y="1317812"/>
            <a:ext cx="3624199" cy="4882572"/>
          </a:xfrm>
        </p:spPr>
        <p:txBody>
          <a:bodyPr/>
          <a:lstStyle>
            <a:lvl1pPr marL="0" indent="0"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112851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footer_blue_Artboard 17 copy.jpg">
            <a:extLst>
              <a:ext uri="{FF2B5EF4-FFF2-40B4-BE49-F238E27FC236}">
                <a16:creationId xmlns:a16="http://schemas.microsoft.com/office/drawing/2014/main" id="{663D51C5-F283-451E-9839-1EC785F650A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5683624"/>
            <a:ext cx="12188111" cy="117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013976-554D-4523-878B-855D725719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r>
              <a:rPr lang="en-US"/>
              <a:t> - INTERNAL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5F180095-7617-454D-9FDD-AB9FA717D98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452563" y="2017713"/>
            <a:ext cx="6059487" cy="949605"/>
          </a:xfrm>
        </p:spPr>
        <p:txBody>
          <a:bodyPr>
            <a:normAutofit/>
          </a:bodyPr>
          <a:lstStyle>
            <a:lvl1pPr marL="0" indent="0">
              <a:buNone/>
              <a:defRPr sz="3600" b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0" indent="0">
              <a:buNone/>
              <a:defRPr/>
            </a:lvl2pPr>
            <a:lvl3pPr marL="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0F56092B-A048-4791-BF67-8F484F10E07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452563" y="3074521"/>
            <a:ext cx="6059487" cy="958850"/>
          </a:xfrm>
        </p:spPr>
        <p:txBody>
          <a:bodyPr/>
          <a:lstStyle>
            <a:lvl1pPr marL="0" indent="0">
              <a:buFontTx/>
              <a:buNone/>
              <a:defRPr sz="20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20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FontTx/>
              <a:buNone/>
              <a:defRPr sz="20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FontTx/>
              <a:buNone/>
              <a:defRPr sz="20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FontTx/>
              <a:buNone/>
              <a:defRPr sz="20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75900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olorBlue_bar_top-12.jpg">
            <a:extLst>
              <a:ext uri="{FF2B5EF4-FFF2-40B4-BE49-F238E27FC236}">
                <a16:creationId xmlns:a16="http://schemas.microsoft.com/office/drawing/2014/main" id="{A50298DB-575E-49A6-A448-8821179F196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"/>
            <a:ext cx="12192000" cy="11980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91159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olorBlue_bar_top-12.jpg">
            <a:extLst>
              <a:ext uri="{FF2B5EF4-FFF2-40B4-BE49-F238E27FC236}">
                <a16:creationId xmlns:a16="http://schemas.microsoft.com/office/drawing/2014/main" id="{2B7AFE69-1D19-4CF8-B271-F5250847ECD9}"/>
              </a:ext>
            </a:extLst>
          </p:cNvPr>
          <p:cNvPicPr>
            <a:picLocks noChangeAspect="1"/>
          </p:cNvPicPr>
          <p:nvPr userDrawn="1"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11980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3019" y="1"/>
            <a:ext cx="10538565" cy="11899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3019" y="1317811"/>
            <a:ext cx="10538565" cy="47197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67013" y="6356352"/>
            <a:ext cx="11523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en-US" sz="900" kern="1200" smtClean="0">
                <a:solidFill>
                  <a:srgbClr val="7F7F7F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018" y="6356352"/>
            <a:ext cx="76325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900" kern="1200" dirty="0" smtClean="0">
                <a:solidFill>
                  <a:srgbClr val="7F7F7F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248384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900" kern="1200" smtClean="0">
                <a:solidFill>
                  <a:srgbClr val="7F7F7F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r>
              <a:rPr lang="en-US"/>
              <a:t> - INTERNAL</a:t>
            </a:r>
          </a:p>
        </p:txBody>
      </p:sp>
    </p:spTree>
    <p:extLst>
      <p:ext uri="{BB962C8B-B14F-4D97-AF65-F5344CB8AC3E}">
        <p14:creationId xmlns:p14="http://schemas.microsoft.com/office/powerpoint/2010/main" val="33021063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0" r:id="rId15"/>
    <p:sldLayoutId id="2147483691" r:id="rId16"/>
    <p:sldLayoutId id="2147483692" r:id="rId17"/>
    <p:sldLayoutId id="2147483693" r:id="rId18"/>
    <p:sldLayoutId id="2147483694" r:id="rId19"/>
    <p:sldLayoutId id="2147483695" r:id="rId20"/>
    <p:sldLayoutId id="2147483696" r:id="rId21"/>
    <p:sldLayoutId id="2147483697" r:id="rId22"/>
    <p:sldLayoutId id="2147483698" r:id="rId23"/>
    <p:sldLayoutId id="2147483699" r:id="rId24"/>
    <p:sldLayoutId id="2147483700" r:id="rId25"/>
    <p:sldLayoutId id="2147483701" r:id="rId26"/>
    <p:sldLayoutId id="2147483702" r:id="rId2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 dirty="0">
          <a:solidFill>
            <a:schemeClr val="bg1"/>
          </a:solidFill>
          <a:latin typeface="Arial" panose="020B0604020202020204" pitchFamily="34" charset="0"/>
          <a:ea typeface="MS PGothic" panose="020B0600070205080204" pitchFamily="34" charset="-128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3200" kern="1200">
          <a:solidFill>
            <a:schemeClr val="tx2">
              <a:lumMod val="50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2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20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CE1472-E145-C939-FD53-041508BB59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399496-5FB9-F26A-C969-41F842CD9B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n-lt"/>
                <a:ea typeface="MS PGothic"/>
                <a:cs typeface="Arial"/>
              </a:rPr>
              <a:t>Impacts of Potential Federal Policy Intervention 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58E85680-C13B-87D2-B61E-DDFA39E43485}"/>
              </a:ext>
            </a:extLst>
          </p:cNvPr>
          <p:cNvSpPr/>
          <p:nvPr/>
        </p:nvSpPr>
        <p:spPr>
          <a:xfrm>
            <a:off x="0" y="1160198"/>
            <a:ext cx="12192000" cy="65638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defRPr/>
            </a:pPr>
            <a:r>
              <a:rPr lang="en-US" sz="1600" dirty="0">
                <a:solidFill>
                  <a:prstClr val="white"/>
                </a:solidFill>
                <a:latin typeface="Calibri" panose="020F0502020204030204"/>
              </a:rPr>
              <a:t>PG&amp;E is considering the impacts of federal policy changes on PV and other DER adoption and currently expects dampened adoption of PV and BTM storage. </a:t>
            </a:r>
            <a:endParaRPr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Calibri"/>
              <a:cs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6A07D5F-2F27-CE20-FFAF-DA3DCFB3BC95}"/>
              </a:ext>
            </a:extLst>
          </p:cNvPr>
          <p:cNvSpPr txBox="1"/>
          <p:nvPr/>
        </p:nvSpPr>
        <p:spPr>
          <a:xfrm>
            <a:off x="212635" y="1933303"/>
            <a:ext cx="6528525" cy="452431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dirty="0">
                <a:ea typeface="Calibri"/>
                <a:cs typeface="Calibri"/>
              </a:rPr>
              <a:t>PG&amp;E includes both economic and non-economic BTM PV adoption as part of our forecast. </a:t>
            </a:r>
          </a:p>
          <a:p>
            <a:pPr marL="285750" indent="-285750">
              <a:buFont typeface="Arial"/>
              <a:buChar char="•"/>
            </a:pPr>
            <a:r>
              <a:rPr lang="en-US" dirty="0">
                <a:ea typeface="Calibri"/>
                <a:cs typeface="Calibri"/>
              </a:rPr>
              <a:t>The forecasting team is working to update the BTM PV forecast and other load modifiers based on federal policy changes for the upcoming forecast cycle.</a:t>
            </a:r>
          </a:p>
          <a:p>
            <a:pPr marL="285750" indent="-285750">
              <a:buFont typeface="Arial"/>
              <a:buChar char="•"/>
            </a:pPr>
            <a:endParaRPr lang="en-US" dirty="0">
              <a:ea typeface="Calibri"/>
              <a:cs typeface="Calibri"/>
            </a:endParaRPr>
          </a:p>
          <a:p>
            <a:r>
              <a:rPr lang="en-US" dirty="0">
                <a:ea typeface="Calibri"/>
                <a:cs typeface="Calibri"/>
              </a:rPr>
              <a:t>Preliminary Analysis Indicates: </a:t>
            </a:r>
          </a:p>
          <a:p>
            <a:pPr marL="285750" indent="-285750">
              <a:buFont typeface="Arial"/>
              <a:buChar char="•"/>
            </a:pPr>
            <a:r>
              <a:rPr lang="en-US" dirty="0">
                <a:ea typeface="Calibri"/>
                <a:cs typeface="Calibri"/>
              </a:rPr>
              <a:t>Eliminating the ITC and higher trade tariffs increase PV and storage costs.</a:t>
            </a:r>
          </a:p>
          <a:p>
            <a:pPr marL="285750" indent="-285750">
              <a:buFont typeface="Arial"/>
              <a:buChar char="•"/>
            </a:pPr>
            <a:r>
              <a:rPr lang="en-US" dirty="0">
                <a:ea typeface="Calibri"/>
                <a:cs typeface="Calibri"/>
              </a:rPr>
              <a:t>Increased PV costs will lead to reduced near-term BTM PV adoption, resulting in upward pressure on load. </a:t>
            </a:r>
          </a:p>
          <a:p>
            <a:pPr marL="285750" indent="-285750">
              <a:buFont typeface="Arial"/>
              <a:buChar char="•"/>
            </a:pPr>
            <a:r>
              <a:rPr lang="en-US" dirty="0">
                <a:ea typeface="Calibri"/>
                <a:cs typeface="Calibri"/>
              </a:rPr>
              <a:t>Increased storage costs and reduced PV adoption will lead to reduced BTM storage adoption.</a:t>
            </a:r>
          </a:p>
          <a:p>
            <a:pPr marL="285750" indent="-285750">
              <a:buFont typeface="Arial"/>
              <a:buChar char="•"/>
            </a:pPr>
            <a:r>
              <a:rPr lang="en-US" dirty="0">
                <a:ea typeface="Calibri"/>
                <a:cs typeface="Calibri"/>
              </a:rPr>
              <a:t>This effect may be reduced or balanced out by downward pressure on load from reduced Electric Vehicle adoption and Building Electrification in the longer term.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DEA98DA-F4E5-DC23-0569-26B01331A7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9444943"/>
              </p:ext>
            </p:extLst>
          </p:nvPr>
        </p:nvGraphicFramePr>
        <p:xfrm>
          <a:off x="6879042" y="2672238"/>
          <a:ext cx="4927600" cy="1474956"/>
        </p:xfrm>
        <a:graphic>
          <a:graphicData uri="http://schemas.openxmlformats.org/drawingml/2006/table">
            <a:tbl>
              <a:tblPr firstRow="1" firstCol="1">
                <a:tableStyleId>{5C22544A-7EE6-4342-B048-85BDC9FD1C3A}</a:tableStyleId>
              </a:tblPr>
              <a:tblGrid>
                <a:gridCol w="2261936">
                  <a:extLst>
                    <a:ext uri="{9D8B030D-6E8A-4147-A177-3AD203B41FA5}">
                      <a16:colId xmlns:a16="http://schemas.microsoft.com/office/drawing/2014/main" val="3190624461"/>
                    </a:ext>
                  </a:extLst>
                </a:gridCol>
                <a:gridCol w="1375389">
                  <a:extLst>
                    <a:ext uri="{9D8B030D-6E8A-4147-A177-3AD203B41FA5}">
                      <a16:colId xmlns:a16="http://schemas.microsoft.com/office/drawing/2014/main" val="3152988757"/>
                    </a:ext>
                  </a:extLst>
                </a:gridCol>
                <a:gridCol w="1290275">
                  <a:extLst>
                    <a:ext uri="{9D8B030D-6E8A-4147-A177-3AD203B41FA5}">
                      <a16:colId xmlns:a16="http://schemas.microsoft.com/office/drawing/2014/main" val="307658665"/>
                    </a:ext>
                  </a:extLst>
                </a:gridCol>
              </a:tblGrid>
              <a:tr h="563009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u="none" strike="noStrike" dirty="0">
                          <a:effectLst/>
                        </a:rPr>
                        <a:t>BTM PV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u="none" strike="noStrike" dirty="0">
                          <a:effectLst/>
                        </a:rPr>
                        <a:t>2026-2030 CAGR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u="none" strike="noStrike" dirty="0">
                          <a:effectLst/>
                        </a:rPr>
                        <a:t>2026-2040 CAGR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667356648"/>
                  </a:ext>
                </a:extLst>
              </a:tr>
              <a:tr h="348938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>
                          <a:effectLst/>
                        </a:rPr>
                        <a:t>Spring 2025 Forecast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effectLst/>
                        </a:rPr>
                        <a:t>9%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effectLst/>
                        </a:rPr>
                        <a:t>5%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242819044"/>
                  </a:ext>
                </a:extLst>
              </a:tr>
              <a:tr h="563009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>
                          <a:effectLst/>
                        </a:rPr>
                        <a:t>Increased Cost Scenario*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effectLst/>
                        </a:rPr>
                        <a:t>2%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effectLst/>
                        </a:rPr>
                        <a:t>2%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112075776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BAE87DE-3E5E-DAE0-D13A-33D1B241FE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3543701"/>
              </p:ext>
            </p:extLst>
          </p:nvPr>
        </p:nvGraphicFramePr>
        <p:xfrm>
          <a:off x="6879045" y="4233848"/>
          <a:ext cx="4927597" cy="1474955"/>
        </p:xfrm>
        <a:graphic>
          <a:graphicData uri="http://schemas.openxmlformats.org/drawingml/2006/table">
            <a:tbl>
              <a:tblPr firstRow="1" firstCol="1">
                <a:tableStyleId>{5C22544A-7EE6-4342-B048-85BDC9FD1C3A}</a:tableStyleId>
              </a:tblPr>
              <a:tblGrid>
                <a:gridCol w="2255520">
                  <a:extLst>
                    <a:ext uri="{9D8B030D-6E8A-4147-A177-3AD203B41FA5}">
                      <a16:colId xmlns:a16="http://schemas.microsoft.com/office/drawing/2014/main" val="3048991487"/>
                    </a:ext>
                  </a:extLst>
                </a:gridCol>
                <a:gridCol w="1377185">
                  <a:extLst>
                    <a:ext uri="{9D8B030D-6E8A-4147-A177-3AD203B41FA5}">
                      <a16:colId xmlns:a16="http://schemas.microsoft.com/office/drawing/2014/main" val="797888611"/>
                    </a:ext>
                  </a:extLst>
                </a:gridCol>
                <a:gridCol w="1294892">
                  <a:extLst>
                    <a:ext uri="{9D8B030D-6E8A-4147-A177-3AD203B41FA5}">
                      <a16:colId xmlns:a16="http://schemas.microsoft.com/office/drawing/2014/main" val="1648720918"/>
                    </a:ext>
                  </a:extLst>
                </a:gridCol>
              </a:tblGrid>
              <a:tr h="54864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u="none" strike="noStrike" dirty="0">
                          <a:effectLst/>
                        </a:rPr>
                        <a:t>BTM Storage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u="none" strike="noStrike" dirty="0">
                          <a:effectLst/>
                        </a:rPr>
                        <a:t>2026-2030 CAGR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u="none" strike="noStrike" dirty="0">
                          <a:effectLst/>
                        </a:rPr>
                        <a:t>2026-2040 CAGR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959238293"/>
                  </a:ext>
                </a:extLst>
              </a:tr>
              <a:tr h="377675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>
                          <a:effectLst/>
                        </a:rPr>
                        <a:t>Spring 2025 Forecast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effectLst/>
                        </a:rPr>
                        <a:t>20%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effectLst/>
                        </a:rPr>
                        <a:t>10%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208922165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>
                          <a:effectLst/>
                        </a:rPr>
                        <a:t>Increased Cost Scenario*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effectLst/>
                        </a:rPr>
                        <a:t>8%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effectLst/>
                        </a:rPr>
                        <a:t>5%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65730249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BADC6447-3281-93C2-1095-32ED2A836D6E}"/>
              </a:ext>
            </a:extLst>
          </p:cNvPr>
          <p:cNvSpPr txBox="1"/>
          <p:nvPr/>
        </p:nvSpPr>
        <p:spPr>
          <a:xfrm>
            <a:off x="6879044" y="5787069"/>
            <a:ext cx="49275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>
                <a:solidFill>
                  <a:srgbClr val="000000"/>
                </a:solidFill>
              </a:rPr>
              <a:t>*Increased Cost Scenario assumes prices are ~30% higher than the Spring 2025 Forecast starting in January 2025.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8646D48-9777-8FE4-5121-296D083F11CC}"/>
              </a:ext>
            </a:extLst>
          </p:cNvPr>
          <p:cNvSpPr txBox="1"/>
          <p:nvPr/>
        </p:nvSpPr>
        <p:spPr>
          <a:xfrm>
            <a:off x="6879042" y="1990184"/>
            <a:ext cx="4927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000000"/>
                </a:solidFill>
              </a:rPr>
              <a:t>Potential Impacts of Higher Technology Costs on Adopted Installed Capacity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BD0D8C3-F4B5-EA4B-4D4D-D0DB79DE702A}"/>
              </a:ext>
            </a:extLst>
          </p:cNvPr>
          <p:cNvSpPr/>
          <p:nvPr/>
        </p:nvSpPr>
        <p:spPr>
          <a:xfrm>
            <a:off x="6726645" y="1933303"/>
            <a:ext cx="5252720" cy="4524315"/>
          </a:xfrm>
          <a:prstGeom prst="rect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210616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2E1AC277-2C9C-46D8-BD60-5A011DCC864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05327822"/>
              </p:ext>
            </p:extLst>
          </p:nvPr>
        </p:nvGraphicFramePr>
        <p:xfrm>
          <a:off x="1000383" y="3779337"/>
          <a:ext cx="10191234" cy="29546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4">
            <a:extLst>
              <a:ext uri="{FF2B5EF4-FFF2-40B4-BE49-F238E27FC236}">
                <a16:creationId xmlns:a16="http://schemas.microsoft.com/office/drawing/2014/main" id="{28CAE63B-E2FD-4AAD-9349-33FA41D4D6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419" y="286529"/>
            <a:ext cx="81534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defRPr/>
            </a:pPr>
            <a:r>
              <a:rPr lang="en-US" altLang="en-US" sz="3200" b="1">
                <a:solidFill>
                  <a:prstClr val="white"/>
                </a:solidFill>
                <a:latin typeface="Calibri"/>
              </a:rPr>
              <a:t>BTM PV Forecast Model Background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72F46BFC-EB55-4F23-A0B2-D575D9985346}"/>
              </a:ext>
            </a:extLst>
          </p:cNvPr>
          <p:cNvSpPr txBox="1">
            <a:spLocks/>
          </p:cNvSpPr>
          <p:nvPr/>
        </p:nvSpPr>
        <p:spPr>
          <a:xfrm>
            <a:off x="1000383" y="1188719"/>
            <a:ext cx="10191234" cy="2509521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MS PGothic" pitchFamily="34" charset="-128"/>
                <a:cs typeface="ＭＳ Ｐゴシック" charset="0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MS PGothic" pitchFamily="34" charset="-128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MS PGothic" pitchFamily="34" charset="-128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MS PGothic" pitchFamily="34" charset="-128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MS PGothic" pitchFamily="34" charset="-128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en-US" sz="1800" b="1" dirty="0">
                <a:solidFill>
                  <a:prstClr val="black"/>
                </a:solidFill>
                <a:latin typeface="Calibri"/>
              </a:rPr>
              <a:t>Scope of Forecast</a:t>
            </a:r>
          </a:p>
          <a:p>
            <a:pPr>
              <a:defRPr/>
            </a:pPr>
            <a:r>
              <a:rPr lang="en-US" sz="1800" kern="0" dirty="0">
                <a:solidFill>
                  <a:srgbClr val="000000"/>
                </a:solidFill>
              </a:rPr>
              <a:t>20-year behind-the-meter (BTM) solar PV forecast</a:t>
            </a:r>
          </a:p>
          <a:p>
            <a:pPr>
              <a:defRPr/>
            </a:pPr>
            <a:r>
              <a:rPr lang="en-US" sz="1700" dirty="0">
                <a:solidFill>
                  <a:prstClr val="black"/>
                </a:solidFill>
                <a:latin typeface="Calibri"/>
              </a:rPr>
              <a:t>Monthly, annual installed capacity (MW) of BTM solar PV and PV customers </a:t>
            </a:r>
          </a:p>
          <a:p>
            <a:pPr>
              <a:defRPr/>
            </a:pPr>
            <a:r>
              <a:rPr lang="en-US" sz="1700" dirty="0">
                <a:solidFill>
                  <a:prstClr val="black"/>
                </a:solidFill>
                <a:latin typeface="Calibri"/>
              </a:rPr>
              <a:t>Hourly, monthly, annual energy (GWh) across forecast time horizon </a:t>
            </a:r>
          </a:p>
          <a:p>
            <a:pPr>
              <a:defRPr/>
            </a:pPr>
            <a:r>
              <a:rPr lang="en-US" sz="1700" dirty="0">
                <a:solidFill>
                  <a:prstClr val="black"/>
                </a:solidFill>
                <a:latin typeface="Calibri"/>
              </a:rPr>
              <a:t>Sectors: </a:t>
            </a:r>
            <a:r>
              <a:rPr lang="en-US" sz="1800" kern="0" dirty="0">
                <a:solidFill>
                  <a:srgbClr val="000000"/>
                </a:solidFill>
              </a:rPr>
              <a:t>Agriculture, Commercial &amp; Industrial, Residential</a:t>
            </a:r>
          </a:p>
          <a:p>
            <a:pPr>
              <a:defRPr/>
            </a:pPr>
            <a:r>
              <a:rPr lang="en-US" sz="1800" kern="0" dirty="0">
                <a:solidFill>
                  <a:srgbClr val="000000"/>
                </a:solidFill>
              </a:rPr>
              <a:t>Adoption divided into:</a:t>
            </a:r>
          </a:p>
          <a:p>
            <a:pPr lvl="1">
              <a:defRPr/>
            </a:pPr>
            <a:r>
              <a:rPr lang="en-US" sz="1400" kern="0" dirty="0">
                <a:solidFill>
                  <a:srgbClr val="000000"/>
                </a:solidFill>
              </a:rPr>
              <a:t>Economic – Individual customers choose to adopt primarily for bill savings</a:t>
            </a:r>
          </a:p>
          <a:p>
            <a:pPr lvl="1">
              <a:defRPr/>
            </a:pPr>
            <a:r>
              <a:rPr lang="en-US" sz="1400" kern="0" dirty="0">
                <a:solidFill>
                  <a:srgbClr val="000000"/>
                </a:solidFill>
              </a:rPr>
              <a:t>Non-economic – All other adoption (e.g. Title 24)</a:t>
            </a:r>
            <a:endParaRPr lang="en-US" sz="1800" kern="0" dirty="0">
              <a:solidFill>
                <a:srgbClr val="000000"/>
              </a:solidFill>
            </a:endParaRPr>
          </a:p>
          <a:p>
            <a:pPr marL="0" indent="0">
              <a:buNone/>
              <a:defRPr/>
            </a:pPr>
            <a:endParaRPr lang="en-US" sz="1700" b="1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96771086"/>
      </p:ext>
    </p:extLst>
  </p:cSld>
  <p:clrMapOvr>
    <a:masterClrMapping/>
  </p:clrMapOvr>
</p:sld>
</file>

<file path=ppt/theme/theme1.xml><?xml version="1.0" encoding="utf-8"?>
<a:theme xmlns:a="http://schemas.openxmlformats.org/drawingml/2006/main" name="1_PGE Tab Theme">
  <a:themeElements>
    <a:clrScheme name="PGE - Custom">
      <a:dk1>
        <a:srgbClr val="0089C4"/>
      </a:dk1>
      <a:lt1>
        <a:sysClr val="window" lastClr="FFFFFF"/>
      </a:lt1>
      <a:dk2>
        <a:srgbClr val="777777"/>
      </a:dk2>
      <a:lt2>
        <a:srgbClr val="BBBBBB"/>
      </a:lt2>
      <a:accent1>
        <a:srgbClr val="0089C4"/>
      </a:accent1>
      <a:accent2>
        <a:srgbClr val="FFA100"/>
      </a:accent2>
      <a:accent3>
        <a:srgbClr val="70A489"/>
      </a:accent3>
      <a:accent4>
        <a:srgbClr val="CAB575"/>
      </a:accent4>
      <a:accent5>
        <a:srgbClr val="44C8F5"/>
      </a:accent5>
      <a:accent6>
        <a:srgbClr val="FFC766"/>
      </a:accent6>
      <a:hlink>
        <a:srgbClr val="0089C4"/>
      </a:hlink>
      <a:folHlink>
        <a:srgbClr val="696C4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16 9 Alt_Color_pge_presentation_template_2016-opt.potx" id="{53740241-B3AF-489A-9E73-1948C41092CE}" vid="{A31DAB9A-1AFA-4DBD-9E9B-F37FC5B359B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BD1ABC19C910843B51F59E285243557" ma:contentTypeVersion="19" ma:contentTypeDescription="Create a new document." ma:contentTypeScope="" ma:versionID="1cd0d82cf183fd8a578c1e230c7058e7">
  <xsd:schema xmlns:xsd="http://www.w3.org/2001/XMLSchema" xmlns:xs="http://www.w3.org/2001/XMLSchema" xmlns:p="http://schemas.microsoft.com/office/2006/metadata/properties" xmlns:ns2="97e57212-3e02-407f-8b2d-05f7d7f19b15" xmlns:ns3="e0c50efe-654f-43f2-8c88-97443d1b3ac1" xmlns:ns4="216fb09b-df7b-4e5e-be75-7628a4cb825d" targetNamespace="http://schemas.microsoft.com/office/2006/metadata/properties" ma:root="true" ma:fieldsID="12decfa07d02936dfd9dc582a9ebc900" ns2:_="" ns3:_="" ns4:_="">
    <xsd:import namespace="97e57212-3e02-407f-8b2d-05f7d7f19b15"/>
    <xsd:import namespace="e0c50efe-654f-43f2-8c88-97443d1b3ac1"/>
    <xsd:import namespace="216fb09b-df7b-4e5e-be75-7628a4cb825d"/>
    <xsd:element name="properties">
      <xsd:complexType>
        <xsd:sequence>
          <xsd:element name="documentManagement">
            <xsd:complexType>
              <xsd:all>
                <xsd:element ref="ns2:mca9ac2a47d44219b4ff213ace4480ec" minOccurs="0"/>
                <xsd:element ref="ns2:TaxCatchAll" minOccurs="0"/>
                <xsd:element ref="ns2:TaxCatchAllLabel" minOccurs="0"/>
                <xsd:element ref="ns2:pgeRetentionTriggerDate" minOccurs="0"/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3:MediaServiceAutoKeyPoints" minOccurs="0"/>
                <xsd:element ref="ns3:MediaServiceKeyPoints" minOccurs="0"/>
                <xsd:element ref="ns3:MediaServiceSearchProperties" minOccurs="0"/>
                <xsd:element ref="ns3:MediaServiceObjectDetectorVersions" minOccurs="0"/>
                <xsd:element ref="ns3:MediaServiceDateTaken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lcf76f155ced4ddcb4097134ff3c332f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7e57212-3e02-407f-8b2d-05f7d7f19b15" elementFormDefault="qualified">
    <xsd:import namespace="http://schemas.microsoft.com/office/2006/documentManagement/types"/>
    <xsd:import namespace="http://schemas.microsoft.com/office/infopath/2007/PartnerControls"/>
    <xsd:element name="mca9ac2a47d44219b4ff213ace4480ec" ma:index="8" nillable="true" ma:taxonomy="true" ma:internalName="mca9ac2a47d44219b4ff213ace4480ec" ma:taxonomyFieldName="pgeRecordCategory" ma:displayName="PGE Record Category" ma:default="" ma:fieldId="{6ca9ac2a-47d4-4219-b4ff-213ace4480ec}" ma:sspId="b06c99b3-cd83-43e5-b4c1-d62f316c1e37" ma:termSetId="adcc1c58-aad5-4d6c-b2f3-f9d1112c68e9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9" nillable="true" ma:displayName="Taxonomy Catch All Column" ma:hidden="true" ma:list="{35aa7f01-ec6c-4a9e-ac3c-21477906577d}" ma:internalName="TaxCatchAll" ma:showField="CatchAllData" ma:web="216fb09b-df7b-4e5e-be75-7628a4cb825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0" nillable="true" ma:displayName="Taxonomy Catch All Column1" ma:hidden="true" ma:list="{35aa7f01-ec6c-4a9e-ac3c-21477906577d}" ma:internalName="TaxCatchAllLabel" ma:readOnly="true" ma:showField="CatchAllDataLabel" ma:web="216fb09b-df7b-4e5e-be75-7628a4cb825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geRetentionTriggerDate" ma:index="12" nillable="true" ma:displayName="PGE Retention Trigger Date" ma:description="This is a date field it will be populated when an event has occurred that will trigger retention" ma:format="DateOnly" ma:internalName="pgeRetentionTriggerDat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0c50efe-654f-43f2-8c88-97443d1b3ac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3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4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2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6" nillable="true" ma:taxonomy="true" ma:internalName="lcf76f155ced4ddcb4097134ff3c332f" ma:taxonomyFieldName="MediaServiceImageTags" ma:displayName="Image Tags" ma:readOnly="false" ma:fieldId="{5cf76f15-5ced-4ddc-b409-7134ff3c332f}" ma:taxonomyMulti="true" ma:sspId="b06c99b3-cd83-43e5-b4c1-d62f316c1e3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6fb09b-df7b-4e5e-be75-7628a4cb825d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067c814-4b34-462c-a21d-c185ff6548d2" xsi:nil="true"/>
    <lcf76f155ced4ddcb4097134ff3c332f xmlns="785685f2-c2e1-4352-89aa-3faca8eaba52">
      <Terms xmlns="http://schemas.microsoft.com/office/infopath/2007/PartnerControls"/>
    </lcf76f155ced4ddcb4097134ff3c332f>
    <SharedWithUsers xmlns="5067c814-4b34-462c-a21d-c185ff6548d2">
      <UserInfo>
        <DisplayName>Syriani, Christina</DisplayName>
        <AccountId>15578</AccountId>
        <AccountType/>
      </UserInfo>
    </SharedWithUsers>
    <_x0067_sp8 xmlns="785685f2-c2e1-4352-89aa-3faca8eaba52">
      <UserInfo>
        <DisplayName/>
        <AccountId xsi:nil="true"/>
        <AccountType/>
      </UserInfo>
    </_x0067_sp8>
    <MapTitle xmlns="785685f2-c2e1-4352-89aa-3faca8eaba52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1DC9A153AAEEE45BACE06E01F8272AC" ma:contentTypeVersion="20" ma:contentTypeDescription="Create a new document." ma:contentTypeScope="" ma:versionID="e5972570af8d79689e8f0bfaf52edc91">
  <xsd:schema xmlns:xsd="http://www.w3.org/2001/XMLSchema" xmlns:xs="http://www.w3.org/2001/XMLSchema" xmlns:p="http://schemas.microsoft.com/office/2006/metadata/properties" xmlns:ns2="785685f2-c2e1-4352-89aa-3faca8eaba52" xmlns:ns3="5067c814-4b34-462c-a21d-c185ff6548d2" targetNamespace="http://schemas.microsoft.com/office/2006/metadata/properties" ma:root="true" ma:fieldsID="07a80893a2c352701760cd950b3abfd3" ns2:_="" ns3:_="">
    <xsd:import namespace="785685f2-c2e1-4352-89aa-3faca8eaba52"/>
    <xsd:import namespace="5067c814-4b34-462c-a21d-c185ff654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_x0067_sp8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apTitle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5685f2-c2e1-4352-89aa-3faca8eaba5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_x0067_sp8" ma:index="12" nillable="true" ma:displayName="Person or Group" ma:list="UserInfo" ma:internalName="_x0067_sp8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96df981b-247c-4b11-954d-40cb1951968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apTitle" ma:index="23" nillable="true" ma:displayName="Map Title" ma:description="The title of the map(s)" ma:format="Dropdown" ma:internalName="MapTitle">
      <xsd:simpleType>
        <xsd:restriction base="dms:Text">
          <xsd:maxLength value="255"/>
        </xsd:restriction>
      </xsd:simple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67c814-4b34-462c-a21d-c185ff654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b7982f68-cc81-44ab-bf34-84c0dc62eae2}" ma:internalName="TaxCatchAll" ma:showField="CatchAllData" ma:web="5067c814-4b34-462c-a21d-c185ff6548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C7F1D33-4AC0-4D36-8979-BFB462304866}">
  <ds:schemaRefs>
    <ds:schemaRef ds:uri="216fb09b-df7b-4e5e-be75-7628a4cb825d"/>
    <ds:schemaRef ds:uri="97e57212-3e02-407f-8b2d-05f7d7f19b15"/>
    <ds:schemaRef ds:uri="e0c50efe-654f-43f2-8c88-97443d1b3ac1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30B9A9E3-B06A-4EC4-9FE9-5B120C587D93}">
  <ds:schemaRefs>
    <ds:schemaRef ds:uri="216fb09b-df7b-4e5e-be75-7628a4cb825d"/>
    <ds:schemaRef ds:uri="http://purl.org/dc/elements/1.1/"/>
    <ds:schemaRef ds:uri="http://schemas.microsoft.com/office/2006/documentManagement/types"/>
    <ds:schemaRef ds:uri="e0c50efe-654f-43f2-8c88-97443d1b3ac1"/>
    <ds:schemaRef ds:uri="http://schemas.microsoft.com/office/2006/metadata/properties"/>
    <ds:schemaRef ds:uri="http://www.w3.org/XML/1998/namespace"/>
    <ds:schemaRef ds:uri="http://purl.org/dc/dcmitype/"/>
    <ds:schemaRef ds:uri="97e57212-3e02-407f-8b2d-05f7d7f19b15"/>
    <ds:schemaRef ds:uri="http://schemas.microsoft.com/office/infopath/2007/PartnerControls"/>
    <ds:schemaRef ds:uri="http://schemas.openxmlformats.org/package/2006/metadata/core-properties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09336155-2DEC-40A6-930D-F62CE35AA282}"/>
</file>

<file path=customXml/itemProps4.xml><?xml version="1.0" encoding="utf-8"?>
<ds:datastoreItem xmlns:ds="http://schemas.openxmlformats.org/officeDocument/2006/customXml" ds:itemID="{FB1AAAD8-064E-4670-B5D1-0F8B0B3248A1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746d2a3f-4d51-44da-b226-f025675a294d}" enabled="1" method="Privileged" siteId="{44ae661a-ece6-41aa-bc96-7c2c85a08941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414</Words>
  <Application>Microsoft Office PowerPoint</Application>
  <PresentationFormat>Widescreen</PresentationFormat>
  <Paragraphs>63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Arial,Sans-Serif</vt:lpstr>
      <vt:lpstr>Calibri</vt:lpstr>
      <vt:lpstr>Calibri Light</vt:lpstr>
      <vt:lpstr>1_PGE Tab Theme</vt:lpstr>
      <vt:lpstr>Impacts of Potential Federal Policy Intervention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Pierson, Sharon</dc:creator>
  <cp:lastModifiedBy>Tarplin, Anna</cp:lastModifiedBy>
  <cp:revision>2</cp:revision>
  <dcterms:created xsi:type="dcterms:W3CDTF">2022-12-23T16:56:11Z</dcterms:created>
  <dcterms:modified xsi:type="dcterms:W3CDTF">2025-08-15T16:49:47Z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0x01010061DC9A153AAEEE45BACE06E01F8272AC</vt:lpwstr>
  </property>
  <property fmtid="{D5CDD505-2E9C-101B-9397-08002B2CF9AE}" pid="3" name="pgeRecordCategory">
    <vt:lpwstr/>
  </property>
  <property fmtid="{D5CDD505-2E9C-101B-9397-08002B2CF9AE}" pid="4" name="MSIP_Label_746d2a3f-4d51-44da-b226-f025675a294d_Enabled">
    <vt:lpwstr>true</vt:lpwstr>
  </property>
  <property fmtid="{D5CDD505-2E9C-101B-9397-08002B2CF9AE}" pid="5" name="MSIP_Label_746d2a3f-4d51-44da-b226-f025675a294d_SetDate">
    <vt:lpwstr>2023-03-01T01:47:50Z</vt:lpwstr>
  </property>
  <property fmtid="{D5CDD505-2E9C-101B-9397-08002B2CF9AE}" pid="6" name="MSIP_Label_746d2a3f-4d51-44da-b226-f025675a294d_Method">
    <vt:lpwstr>Privileged</vt:lpwstr>
  </property>
  <property fmtid="{D5CDD505-2E9C-101B-9397-08002B2CF9AE}" pid="7" name="MSIP_Label_746d2a3f-4d51-44da-b226-f025675a294d_Name">
    <vt:lpwstr>Public (No Markings)</vt:lpwstr>
  </property>
  <property fmtid="{D5CDD505-2E9C-101B-9397-08002B2CF9AE}" pid="8" name="MSIP_Label_746d2a3f-4d51-44da-b226-f025675a294d_SiteId">
    <vt:lpwstr>44ae661a-ece6-41aa-bc96-7c2c85a08941</vt:lpwstr>
  </property>
  <property fmtid="{D5CDD505-2E9C-101B-9397-08002B2CF9AE}" pid="9" name="MSIP_Label_746d2a3f-4d51-44da-b226-f025675a294d_ActionId">
    <vt:lpwstr>9135ea83-327d-4727-8999-12df3a6ceb6f</vt:lpwstr>
  </property>
  <property fmtid="{D5CDD505-2E9C-101B-9397-08002B2CF9AE}" pid="10" name="MSIP_Label_746d2a3f-4d51-44da-b226-f025675a294d_ContentBits">
    <vt:lpwstr>0</vt:lpwstr>
  </property>
  <property fmtid="{D5CDD505-2E9C-101B-9397-08002B2CF9AE}" pid="11" name="MediaServiceImageTags">
    <vt:lpwstr/>
  </property>
</Properties>
</file>