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9" r:id="rId1"/>
  </p:sldMasterIdLst>
  <p:notesMasterIdLst>
    <p:notesMasterId r:id="rId7"/>
  </p:notesMasterIdLst>
  <p:sldIdLst>
    <p:sldId id="256" r:id="rId2"/>
    <p:sldId id="313" r:id="rId3"/>
    <p:sldId id="314" r:id="rId4"/>
    <p:sldId id="316" r:id="rId5"/>
    <p:sldId id="315" r:id="rId6"/>
  </p:sldIdLst>
  <p:sldSz cx="9144000" cy="6858000" type="screen4x3"/>
  <p:notesSz cx="7010400" cy="92964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Source Sans Pro" panose="020B0604020202020204" charset="0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023" autoAdjust="0"/>
  </p:normalViewPr>
  <p:slideViewPr>
    <p:cSldViewPr snapToGrid="0">
      <p:cViewPr varScale="1">
        <p:scale>
          <a:sx n="104" d="100"/>
          <a:sy n="104" d="100"/>
        </p:scale>
        <p:origin x="2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970938" y="0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t" anchorCtr="0"/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3175" tIns="46575" rIns="93175" bIns="46575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08935950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:notes"/>
          <p:cNvSpPr txBox="1">
            <a:spLocks noGrp="1"/>
          </p:cNvSpPr>
          <p:nvPr>
            <p:ph type="body" idx="1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spcFirstLastPara="1" wrap="square" lIns="93175" tIns="46575" rIns="93175" bIns="46575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38543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jp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white">
  <p:cSld name="Section - whit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"/>
          <p:cNvSpPr/>
          <p:nvPr/>
        </p:nvSpPr>
        <p:spPr>
          <a:xfrm>
            <a:off x="0" y="676275"/>
            <a:ext cx="9144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2"/>
          <p:cNvSpPr txBox="1">
            <a:spLocks noGrp="1"/>
          </p:cNvSpPr>
          <p:nvPr>
            <p:ph type="title"/>
          </p:nvPr>
        </p:nvSpPr>
        <p:spPr>
          <a:xfrm>
            <a:off x="0" y="2389456"/>
            <a:ext cx="9144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0" name="Google Shape;20;p2"/>
          <p:cNvSpPr txBox="1">
            <a:spLocks noGrp="1"/>
          </p:cNvSpPr>
          <p:nvPr>
            <p:ph type="body" idx="1"/>
          </p:nvPr>
        </p:nvSpPr>
        <p:spPr>
          <a:xfrm>
            <a:off x="0" y="3257084"/>
            <a:ext cx="9143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None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dt" idx="10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ftr" idx="11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ldNum" idx="12"/>
          </p:nvPr>
        </p:nvSpPr>
        <p:spPr>
          <a:xfrm>
            <a:off x="0" y="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None/>
              <a:defRPr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/>
          <p:nvPr/>
        </p:nvSpPr>
        <p:spPr>
          <a:xfrm>
            <a:off x="0" y="676275"/>
            <a:ext cx="9144000" cy="282575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" name="Google Shape;31;p5" descr="EERE identifier_vert_2017_top bleed_BC.jp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647700" y="0"/>
            <a:ext cx="1857375" cy="1354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Google Shape;32;p5" descr="photo collage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7938" y="3567913"/>
            <a:ext cx="9166226" cy="2665583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Google Shape;33;p5"/>
          <p:cNvSpPr txBox="1">
            <a:spLocks noGrp="1"/>
          </p:cNvSpPr>
          <p:nvPr>
            <p:ph type="subTitle" idx="1"/>
          </p:nvPr>
        </p:nvSpPr>
        <p:spPr>
          <a:xfrm>
            <a:off x="530961" y="1544720"/>
            <a:ext cx="8269754" cy="1263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800"/>
              </a:spcBef>
              <a:spcAft>
                <a:spcPts val="0"/>
              </a:spcAft>
              <a:buClr>
                <a:srgbClr val="282B2E"/>
              </a:buClr>
              <a:buSzPts val="4000"/>
              <a:buFont typeface="Arial"/>
              <a:buNone/>
              <a:defRPr sz="40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ctr" rtl="0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ctr" rtl="0">
              <a:spcBef>
                <a:spcPts val="440"/>
              </a:spcBef>
              <a:spcAft>
                <a:spcPts val="0"/>
              </a:spcAft>
              <a:buClr>
                <a:srgbClr val="888888"/>
              </a:buClr>
              <a:buSzPts val="2200"/>
              <a:buFont typeface="Arial"/>
              <a:buNone/>
              <a:defRPr sz="22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ctr" rtl="0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ctr" rtl="0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888888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body" idx="2"/>
          </p:nvPr>
        </p:nvSpPr>
        <p:spPr>
          <a:xfrm>
            <a:off x="554669" y="2794917"/>
            <a:ext cx="4171052" cy="331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282B2E"/>
              </a:buClr>
              <a:buSzPts val="1600"/>
              <a:buFont typeface="Arial"/>
              <a:buNone/>
              <a:defRPr sz="16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body" idx="3"/>
          </p:nvPr>
        </p:nvSpPr>
        <p:spPr>
          <a:xfrm>
            <a:off x="559105" y="3171737"/>
            <a:ext cx="2849177" cy="288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240"/>
              </a:spcBef>
              <a:spcAft>
                <a:spcPts val="0"/>
              </a:spcAft>
              <a:buClr>
                <a:srgbClr val="282B2E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36" name="Google Shape;36;p5"/>
          <p:cNvSpPr/>
          <p:nvPr/>
        </p:nvSpPr>
        <p:spPr>
          <a:xfrm>
            <a:off x="1" y="6553842"/>
            <a:ext cx="9144000" cy="321920"/>
          </a:xfrm>
          <a:prstGeom prst="rect">
            <a:avLst/>
          </a:prstGeom>
          <a:solidFill>
            <a:srgbClr val="FEFEFE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4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7" name="Google Shape;37;p5" descr="Building America_C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252533" y="6298983"/>
            <a:ext cx="1570825" cy="4838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white">
  <p:cSld name="1 column - white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- white">
  <p:cSld name="2 column - white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7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body" idx="1"/>
          </p:nvPr>
        </p:nvSpPr>
        <p:spPr>
          <a:xfrm>
            <a:off x="375019" y="1677981"/>
            <a:ext cx="4129746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chemeClr val="dk1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2"/>
          </p:nvPr>
        </p:nvSpPr>
        <p:spPr>
          <a:xfrm>
            <a:off x="4737846" y="1677981"/>
            <a:ext cx="4249271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3"/>
          </p:nvPr>
        </p:nvSpPr>
        <p:spPr>
          <a:xfrm>
            <a:off x="375019" y="1068381"/>
            <a:ext cx="41222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4"/>
          </p:nvPr>
        </p:nvSpPr>
        <p:spPr>
          <a:xfrm>
            <a:off x="4737846" y="1068381"/>
            <a:ext cx="424927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white">
  <p:cSld name="Chart - white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47" name="Google Shape;47;p8"/>
          <p:cNvSpPr>
            <a:spLocks noGrp="1"/>
          </p:cNvSpPr>
          <p:nvPr>
            <p:ph type="chart" idx="2"/>
          </p:nvPr>
        </p:nvSpPr>
        <p:spPr>
          <a:xfrm>
            <a:off x="365775" y="1045595"/>
            <a:ext cx="7575460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 column - green">
  <p:cSld name="1 column - green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9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0" name="Google Shape;50;p9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1" name="Google Shape;51;p9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1"/>
          </p:nvPr>
        </p:nvSpPr>
        <p:spPr>
          <a:xfrm>
            <a:off x="358211" y="1046531"/>
            <a:ext cx="8427200" cy="53707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 column  - green">
  <p:cSld name="2 column  - green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0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5" name="Google Shape;55;p10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6" name="Google Shape;56;p10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7" name="Google Shape;57;p10"/>
          <p:cNvSpPr txBox="1">
            <a:spLocks noGrp="1"/>
          </p:cNvSpPr>
          <p:nvPr>
            <p:ph type="body" idx="1"/>
          </p:nvPr>
        </p:nvSpPr>
        <p:spPr>
          <a:xfrm>
            <a:off x="375019" y="1677981"/>
            <a:ext cx="4129746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body" idx="2"/>
          </p:nvPr>
        </p:nvSpPr>
        <p:spPr>
          <a:xfrm>
            <a:off x="4737846" y="1677981"/>
            <a:ext cx="4249271" cy="426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6830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40360" algn="l" rtl="0">
              <a:spcBef>
                <a:spcPts val="440"/>
              </a:spcBef>
              <a:spcAft>
                <a:spcPts val="0"/>
              </a:spcAft>
              <a:buClr>
                <a:srgbClr val="FFFFFF"/>
              </a:buClr>
              <a:buSzPts val="1760"/>
              <a:buFont typeface="Courier New"/>
              <a:buChar char="o"/>
              <a:defRPr sz="22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55600" algn="l" rtl="0">
              <a:spcBef>
                <a:spcPts val="40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Calibri"/>
              <a:buChar char="–"/>
              <a:defRPr sz="20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Noto Sans Symbols"/>
              <a:buChar char="▪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42900" algn="l" rtl="0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body" idx="3"/>
          </p:nvPr>
        </p:nvSpPr>
        <p:spPr>
          <a:xfrm>
            <a:off x="375019" y="1068381"/>
            <a:ext cx="4122276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body" idx="4"/>
          </p:nvPr>
        </p:nvSpPr>
        <p:spPr>
          <a:xfrm>
            <a:off x="4737846" y="1068381"/>
            <a:ext cx="4249271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48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  <a:defRPr sz="2400" b="1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- green">
  <p:cSld name="Chart - green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/>
          <p:nvPr/>
        </p:nvSpPr>
        <p:spPr>
          <a:xfrm>
            <a:off x="0" y="847725"/>
            <a:ext cx="9144000" cy="57038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1"/>
          <p:cNvSpPr/>
          <p:nvPr/>
        </p:nvSpPr>
        <p:spPr>
          <a:xfrm>
            <a:off x="0" y="0"/>
            <a:ext cx="9144000" cy="8143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1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65" name="Google Shape;65;p11"/>
          <p:cNvSpPr>
            <a:spLocks noGrp="1"/>
          </p:cNvSpPr>
          <p:nvPr>
            <p:ph type="chart" idx="2"/>
          </p:nvPr>
        </p:nvSpPr>
        <p:spPr>
          <a:xfrm>
            <a:off x="365775" y="1045595"/>
            <a:ext cx="7575460" cy="52446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- green">
  <p:cSld name="Section - green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2"/>
          <p:cNvSpPr/>
          <p:nvPr/>
        </p:nvSpPr>
        <p:spPr>
          <a:xfrm>
            <a:off x="0" y="0"/>
            <a:ext cx="9144000" cy="6551613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12"/>
          <p:cNvSpPr txBox="1"/>
          <p:nvPr/>
        </p:nvSpPr>
        <p:spPr>
          <a:xfrm>
            <a:off x="0" y="2389188"/>
            <a:ext cx="91440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300"/>
              <a:buFont typeface="Source Sans Pro"/>
              <a:buNone/>
            </a:pPr>
            <a:r>
              <a:rPr lang="en-US" sz="3300" b="1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Click to edit Master title style</a:t>
            </a:r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body" idx="1"/>
          </p:nvPr>
        </p:nvSpPr>
        <p:spPr>
          <a:xfrm>
            <a:off x="0" y="3257084"/>
            <a:ext cx="9143999" cy="11505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ctr" rtl="0">
              <a:spcBef>
                <a:spcPts val="520"/>
              </a:spcBef>
              <a:spcAft>
                <a:spcPts val="0"/>
              </a:spcAft>
              <a:buClr>
                <a:srgbClr val="FFFFFF"/>
              </a:buClr>
              <a:buSzPts val="2600"/>
              <a:buFont typeface="Arial"/>
              <a:buNone/>
              <a:defRPr sz="26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C3F37-0028-4A39-B52A-4C8C1356C469}" type="datetimeFigureOut">
              <a:rPr lang="en-US"/>
              <a:pPr>
                <a:defRPr/>
              </a:pPr>
              <a:t>12/6/2018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DEDD74-A0F6-4CB8-87BF-BE4AC32CC0F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1977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1816100" y="6578600"/>
            <a:ext cx="7327900" cy="284163"/>
          </a:xfrm>
          <a:prstGeom prst="rect">
            <a:avLst/>
          </a:prstGeom>
          <a:solidFill>
            <a:srgbClr val="00663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1"/>
          <p:cNvSpPr/>
          <p:nvPr/>
        </p:nvSpPr>
        <p:spPr>
          <a:xfrm flipH="1">
            <a:off x="0" y="6578600"/>
            <a:ext cx="1825625" cy="284163"/>
          </a:xfrm>
          <a:prstGeom prst="rect">
            <a:avLst/>
          </a:prstGeom>
          <a:solidFill>
            <a:srgbClr val="3A901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1"/>
          <p:cNvSpPr txBox="1">
            <a:spLocks noGrp="1"/>
          </p:cNvSpPr>
          <p:nvPr>
            <p:ph type="title"/>
          </p:nvPr>
        </p:nvSpPr>
        <p:spPr>
          <a:xfrm>
            <a:off x="360363" y="-38100"/>
            <a:ext cx="8724900" cy="81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3300" b="1" i="0" u="none" strike="noStrike" cap="none">
                <a:solidFill>
                  <a:srgbClr val="007934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/>
          <p:nvPr/>
        </p:nvSpPr>
        <p:spPr>
          <a:xfrm>
            <a:off x="8691563" y="6605588"/>
            <a:ext cx="452437" cy="2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900"/>
              <a:buFont typeface="Arial"/>
              <a:buNone/>
            </a:pPr>
            <a:fld id="{00000000-1234-1234-1234-123412341234}" type="slidenum">
              <a:rPr lang="en-US" sz="900" b="0" i="0" u="none" strike="noStrike" cap="none">
                <a:solidFill>
                  <a:srgbClr val="FFFFFF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‹#›</a:t>
            </a:fld>
            <a:endParaRPr sz="900" b="0" i="0" u="none" strike="noStrike" cap="none">
              <a:solidFill>
                <a:srgbClr val="FFFFFF"/>
              </a:solidFill>
              <a:latin typeface="Source Sans Pro"/>
              <a:ea typeface="Source Sans Pro"/>
              <a:cs typeface="Source Sans Pro"/>
              <a:sym typeface="Source Sans Pro"/>
            </a:endParaRPr>
          </a:p>
        </p:txBody>
      </p:sp>
      <p:sp>
        <p:nvSpPr>
          <p:cNvPr id="14" name="Google Shape;14;p1"/>
          <p:cNvSpPr/>
          <p:nvPr/>
        </p:nvSpPr>
        <p:spPr>
          <a:xfrm rot="10800000">
            <a:off x="0" y="787400"/>
            <a:ext cx="9144000" cy="28575"/>
          </a:xfrm>
          <a:prstGeom prst="rect">
            <a:avLst/>
          </a:prstGeom>
          <a:solidFill>
            <a:schemeClr val="accent5"/>
          </a:solidFill>
          <a:ln w="9525" cap="flat" cmpd="sng">
            <a:solidFill>
              <a:srgbClr val="3A901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15;p1"/>
          <p:cNvSpPr txBox="1"/>
          <p:nvPr/>
        </p:nvSpPr>
        <p:spPr>
          <a:xfrm>
            <a:off x="73025" y="6596063"/>
            <a:ext cx="4945063" cy="238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950" b="0" i="0" u="none" strike="noStrike" cap="none">
                <a:solidFill>
                  <a:schemeClr val="lt1"/>
                </a:solidFill>
                <a:latin typeface="Source Sans Pro"/>
                <a:ea typeface="Source Sans Pro"/>
                <a:cs typeface="Source Sans Pro"/>
                <a:sym typeface="Source Sans Pro"/>
              </a:rPr>
              <a:t>U.S. DEPARTMENT OF ENERGY       OFFICE OF ENERGY EFFICIENCY &amp; RENEWABLE ENERGY</a:t>
            </a:r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body" idx="1"/>
          </p:nvPr>
        </p:nvSpPr>
        <p:spPr>
          <a:xfrm>
            <a:off x="360363" y="104775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393700" algn="l" rtl="0">
              <a:spcBef>
                <a:spcPts val="520"/>
              </a:spcBef>
              <a:spcAft>
                <a:spcPts val="0"/>
              </a:spcAft>
              <a:buClr>
                <a:srgbClr val="282B2E"/>
              </a:buClr>
              <a:buSzPts val="2600"/>
              <a:buFont typeface="Arial"/>
              <a:buChar char="•"/>
              <a:defRPr sz="26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1pPr>
            <a:lvl2pPr marL="914400" marR="0" lvl="1" indent="-381000" algn="l" rtl="0">
              <a:spcBef>
                <a:spcPts val="480"/>
              </a:spcBef>
              <a:spcAft>
                <a:spcPts val="0"/>
              </a:spcAft>
              <a:buClr>
                <a:srgbClr val="282B2E"/>
              </a:buClr>
              <a:buSzPts val="2400"/>
              <a:buFont typeface="Arial"/>
              <a:buChar char="–"/>
              <a:defRPr sz="24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2pPr>
            <a:lvl3pPr marL="1371600" marR="0" lvl="2" indent="-368300" algn="l" rtl="0">
              <a:spcBef>
                <a:spcPts val="440"/>
              </a:spcBef>
              <a:spcAft>
                <a:spcPts val="0"/>
              </a:spcAft>
              <a:buClr>
                <a:srgbClr val="282B2E"/>
              </a:buClr>
              <a:buSzPts val="2200"/>
              <a:buFont typeface="Arial"/>
              <a:buChar char="•"/>
              <a:defRPr sz="22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rgbClr val="282B2E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4pPr>
            <a:lvl5pPr marL="2286000" marR="0" lvl="4" indent="-342900" algn="l" rtl="0">
              <a:spcBef>
                <a:spcPts val="360"/>
              </a:spcBef>
              <a:spcAft>
                <a:spcPts val="0"/>
              </a:spcAft>
              <a:buClr>
                <a:srgbClr val="282B2E"/>
              </a:buClr>
              <a:buSzPts val="1800"/>
              <a:buFont typeface="Arial"/>
              <a:buChar char="»"/>
              <a:defRPr sz="1800" b="0" i="0" u="none" strike="noStrike" cap="none">
                <a:solidFill>
                  <a:srgbClr val="282B2E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Source Sans Pro"/>
                <a:ea typeface="Source Sans Pro"/>
                <a:cs typeface="Source Sans Pro"/>
                <a:sym typeface="Source Sans Pr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61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3"/>
          <p:cNvSpPr txBox="1">
            <a:spLocks noGrp="1"/>
          </p:cNvSpPr>
          <p:nvPr>
            <p:ph type="title"/>
          </p:nvPr>
        </p:nvSpPr>
        <p:spPr>
          <a:xfrm>
            <a:off x="0" y="2389456"/>
            <a:ext cx="9144000" cy="812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/>
            <a:r>
              <a:rPr lang="en-US" sz="4800" dirty="0"/>
              <a:t>Next Generation Retrofits for Multi-family Buildings Workshop</a:t>
            </a:r>
            <a:r>
              <a:rPr lang="en-US" sz="4800" dirty="0" smtClean="0"/>
              <a:t/>
            </a:r>
            <a:br>
              <a:rPr lang="en-US" sz="4800" dirty="0" smtClean="0"/>
            </a:br>
            <a:r>
              <a:rPr lang="en-US" sz="4800" dirty="0"/>
              <a:t/>
            </a:r>
            <a:br>
              <a:rPr lang="en-US" sz="4800" dirty="0"/>
            </a:br>
            <a:r>
              <a:rPr lang="en-US" sz="4800" dirty="0" smtClean="0"/>
              <a:t>FACILITATION PROCESS</a:t>
            </a:r>
            <a:br>
              <a:rPr lang="en-US" sz="4800" dirty="0" smtClean="0"/>
            </a:br>
            <a:r>
              <a:rPr lang="en-US" sz="4800" dirty="0" smtClean="0"/>
              <a:t>December </a:t>
            </a:r>
            <a:r>
              <a:rPr lang="en-US" sz="4800" dirty="0" smtClean="0"/>
              <a:t>2018</a:t>
            </a:r>
            <a:endParaRPr sz="4800" dirty="0"/>
          </a:p>
        </p:txBody>
      </p:sp>
      <p:sp>
        <p:nvSpPr>
          <p:cNvPr id="76" name="Google Shape;76;p13"/>
          <p:cNvSpPr txBox="1"/>
          <p:nvPr/>
        </p:nvSpPr>
        <p:spPr>
          <a:xfrm>
            <a:off x="4899550" y="6503425"/>
            <a:ext cx="3613200" cy="45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rgbClr val="FEFEFE"/>
                </a:solidFill>
              </a:rPr>
              <a:t>For Internal Use Only - Do Not Distribute</a:t>
            </a:r>
            <a:endParaRPr>
              <a:solidFill>
                <a:srgbClr val="FEFEFE"/>
              </a:solidFill>
            </a:endParaRPr>
          </a:p>
        </p:txBody>
      </p:sp>
      <p:pic>
        <p:nvPicPr>
          <p:cNvPr id="4" name="Picture 6" descr="Image result for department of energy energy efficiency and renewable energ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194" y="4892698"/>
            <a:ext cx="2602242" cy="1331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california energy commission 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9277" y="4351901"/>
            <a:ext cx="2151523" cy="21515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3914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8206" y="328714"/>
            <a:ext cx="66294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/>
              <a:t>Breakout Sessions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00629"/>
            <a:ext cx="8229600" cy="4602162"/>
          </a:xfrm>
        </p:spPr>
        <p:txBody>
          <a:bodyPr>
            <a:normAutofit fontScale="92500" lnSpcReduction="20000"/>
          </a:bodyPr>
          <a:lstStyle/>
          <a:p>
            <a:pPr>
              <a:buClr>
                <a:schemeClr val="accent1">
                  <a:lumMod val="50000"/>
                </a:schemeClr>
              </a:buClr>
            </a:pPr>
            <a:r>
              <a:rPr lang="en-US" b="1" dirty="0" smtClean="0"/>
              <a:t>Two Morning Breakout Groups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Building Envelope (green dots) </a:t>
            </a:r>
            <a:endParaRPr lang="en-US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HVAC </a:t>
            </a:r>
            <a:r>
              <a:rPr lang="en-US" dirty="0" smtClean="0"/>
              <a:t>(yellow dots) </a:t>
            </a:r>
            <a:endParaRPr lang="en-US" dirty="0" smtClean="0"/>
          </a:p>
          <a:p>
            <a:pPr>
              <a:buClr>
                <a:schemeClr val="accent1">
                  <a:lumMod val="50000"/>
                </a:schemeClr>
              </a:buClr>
            </a:pPr>
            <a:r>
              <a:rPr lang="en-US" b="1" dirty="0" smtClean="0"/>
              <a:t>Two </a:t>
            </a:r>
            <a:r>
              <a:rPr lang="en-US" b="1" dirty="0" smtClean="0"/>
              <a:t>Afternoon Breakout Sessions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Those with a second dot on their name badges will meet </a:t>
            </a:r>
            <a:r>
              <a:rPr lang="en-US" dirty="0" smtClean="0"/>
              <a:t>_________</a:t>
            </a:r>
            <a:endParaRPr lang="en-US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endParaRPr lang="en-US" dirty="0" smtClean="0"/>
          </a:p>
          <a:p>
            <a:pPr>
              <a:buClr>
                <a:schemeClr val="accent1">
                  <a:lumMod val="50000"/>
                </a:schemeClr>
              </a:buClr>
            </a:pPr>
            <a:r>
              <a:rPr lang="en-US" b="1" dirty="0" smtClean="0"/>
              <a:t>The Process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i="1" dirty="0"/>
              <a:t>Compression </a:t>
            </a:r>
            <a:r>
              <a:rPr lang="en-US" i="1" dirty="0" smtClean="0"/>
              <a:t>Planning</a:t>
            </a:r>
            <a:r>
              <a:rPr lang="en-US" dirty="0" smtClean="0"/>
              <a:t>: Allow groups to quickly focus, become aligned</a:t>
            </a:r>
            <a:r>
              <a:rPr lang="en-US" dirty="0"/>
              <a:t>, and committed to specific </a:t>
            </a:r>
            <a:r>
              <a:rPr lang="en-US" dirty="0" smtClean="0"/>
              <a:t>actions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All group members will have </a:t>
            </a:r>
            <a:r>
              <a:rPr lang="en-US" dirty="0"/>
              <a:t>the opportunity to participate and contribute </a:t>
            </a:r>
            <a:endParaRPr lang="en-US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Goal is to optimize </a:t>
            </a:r>
            <a:r>
              <a:rPr lang="en-US" dirty="0"/>
              <a:t>the use of time and </a:t>
            </a:r>
            <a:r>
              <a:rPr lang="en-US" dirty="0" smtClean="0"/>
              <a:t>achieve </a:t>
            </a:r>
            <a:r>
              <a:rPr lang="en-US" dirty="0"/>
              <a:t>agreed-upon </a:t>
            </a:r>
            <a:r>
              <a:rPr lang="en-US" dirty="0" smtClean="0"/>
              <a:t>solutions and actions</a:t>
            </a:r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 smtClean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 smtClean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84216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3914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8206" y="328714"/>
            <a:ext cx="66294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/>
              <a:t>Breakout Sessions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027238"/>
            <a:ext cx="8458200" cy="4602162"/>
          </a:xfrm>
        </p:spPr>
        <p:txBody>
          <a:bodyPr>
            <a:normAutofit/>
          </a:bodyPr>
          <a:lstStyle/>
          <a:p>
            <a:pPr>
              <a:buClr>
                <a:schemeClr val="accent1">
                  <a:lumMod val="50000"/>
                </a:schemeClr>
              </a:buClr>
            </a:pPr>
            <a:r>
              <a:rPr lang="en-US" b="1" dirty="0" smtClean="0"/>
              <a:t>Collaborative Brainstorming and Prioritization 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Six brainstorming </a:t>
            </a:r>
            <a:r>
              <a:rPr lang="en-US" dirty="0" smtClean="0"/>
              <a:t>sessions </a:t>
            </a:r>
            <a:r>
              <a:rPr lang="en-US" dirty="0"/>
              <a:t>to </a:t>
            </a:r>
            <a:r>
              <a:rPr lang="en-US" dirty="0" smtClean="0"/>
              <a:t>identify R&amp;D </a:t>
            </a:r>
            <a:r>
              <a:rPr lang="en-US" dirty="0" smtClean="0"/>
              <a:t>barriers and solutions </a:t>
            </a:r>
            <a:r>
              <a:rPr lang="en-US" dirty="0" smtClean="0"/>
              <a:t>for </a:t>
            </a:r>
            <a:r>
              <a:rPr lang="en-US" dirty="0" smtClean="0"/>
              <a:t>the next generation of building envelope/HVAC </a:t>
            </a:r>
            <a:r>
              <a:rPr lang="en-US" dirty="0" smtClean="0"/>
              <a:t>technology, as well as identify strategic approaches to innovation</a:t>
            </a:r>
            <a:endParaRPr lang="en-US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endParaRPr lang="en-US" dirty="0"/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Two prioritization sessions to determine the ‘Best’ solutions for taking on </a:t>
            </a:r>
            <a:r>
              <a:rPr lang="en-US" dirty="0" smtClean="0"/>
              <a:t>R&amp;D challenges/innovative paths  </a:t>
            </a:r>
            <a:r>
              <a:rPr lang="en-US" dirty="0" smtClean="0"/>
              <a:t>to building envelope/HVAC technology </a:t>
            </a:r>
          </a:p>
          <a:p>
            <a:pPr marL="533400" lvl="1" indent="0">
              <a:buClr>
                <a:schemeClr val="accent1">
                  <a:lumMod val="50000"/>
                </a:schemeClr>
              </a:buClr>
              <a:buNone/>
            </a:pPr>
            <a:endParaRPr lang="en-US" dirty="0" smtClean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 smtClean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 smtClean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06674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23914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78206" y="328714"/>
            <a:ext cx="66294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/>
              <a:t>Breakout Sessions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2027238"/>
            <a:ext cx="8458200" cy="4602162"/>
          </a:xfrm>
        </p:spPr>
        <p:txBody>
          <a:bodyPr>
            <a:normAutofit/>
          </a:bodyPr>
          <a:lstStyle/>
          <a:p>
            <a:pPr>
              <a:buClr>
                <a:schemeClr val="accent1">
                  <a:lumMod val="50000"/>
                </a:schemeClr>
              </a:buClr>
            </a:pPr>
            <a:r>
              <a:rPr lang="en-US" b="1" dirty="0"/>
              <a:t>This is going to be a PACKED </a:t>
            </a:r>
            <a:r>
              <a:rPr lang="en-US" b="1" dirty="0" smtClean="0"/>
              <a:t>meeting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Participants </a:t>
            </a:r>
            <a:r>
              <a:rPr lang="en-US" dirty="0"/>
              <a:t>should take breaks as they feel necessary, but other than lunch, there will not be designated break times. </a:t>
            </a:r>
            <a:endParaRPr lang="en-US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endParaRPr lang="en-US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Stay </a:t>
            </a:r>
            <a:r>
              <a:rPr lang="en-US" dirty="0"/>
              <a:t>caffeinated as necessary. </a:t>
            </a:r>
            <a:endParaRPr lang="en-US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endParaRPr lang="en-US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Note </a:t>
            </a:r>
            <a:r>
              <a:rPr lang="en-US" dirty="0"/>
              <a:t>lunch is a little later to accommodate the agenda. </a:t>
            </a:r>
          </a:p>
          <a:p>
            <a:pPr marL="533400" lvl="1" indent="0">
              <a:buClr>
                <a:schemeClr val="accent1">
                  <a:lumMod val="50000"/>
                </a:schemeClr>
              </a:buClr>
              <a:buNone/>
            </a:pPr>
            <a:endParaRPr lang="en-US" dirty="0" smtClean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 smtClean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 smtClean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2367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17526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00" y="274638"/>
            <a:ext cx="7010400" cy="1143000"/>
          </a:xfrm>
        </p:spPr>
        <p:txBody>
          <a:bodyPr>
            <a:normAutofit/>
          </a:bodyPr>
          <a:lstStyle/>
          <a:p>
            <a:pPr algn="r"/>
            <a:r>
              <a:rPr lang="en-US" sz="3600" dirty="0" smtClean="0"/>
              <a:t>Breakout Sessions </a:t>
            </a:r>
            <a:r>
              <a:rPr lang="en-US" sz="40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951038"/>
            <a:ext cx="8610600" cy="4602162"/>
          </a:xfrm>
        </p:spPr>
        <p:txBody>
          <a:bodyPr>
            <a:normAutofit lnSpcReduction="10000"/>
          </a:bodyPr>
          <a:lstStyle/>
          <a:p>
            <a:pPr>
              <a:buClr>
                <a:schemeClr val="accent1">
                  <a:lumMod val="50000"/>
                </a:schemeClr>
              </a:buClr>
            </a:pPr>
            <a:r>
              <a:rPr lang="en-US" b="1" dirty="0" smtClean="0"/>
              <a:t>Some rules</a:t>
            </a:r>
            <a:endParaRPr lang="en-US" b="1" dirty="0"/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One </a:t>
            </a:r>
            <a:r>
              <a:rPr lang="en-US" sz="2400" dirty="0"/>
              <a:t>idea at a </a:t>
            </a:r>
            <a:r>
              <a:rPr lang="en-US" sz="2400" dirty="0" smtClean="0"/>
              <a:t>time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No </a:t>
            </a:r>
            <a:r>
              <a:rPr lang="en-US" sz="2400" dirty="0"/>
              <a:t>speeches - </a:t>
            </a:r>
            <a:r>
              <a:rPr lang="en-US" sz="2400" i="1" dirty="0"/>
              <a:t>one minute </a:t>
            </a:r>
            <a:r>
              <a:rPr lang="en-US" sz="2400" i="1" dirty="0" smtClean="0"/>
              <a:t>rule</a:t>
            </a:r>
            <a:endParaRPr lang="en-US" sz="2400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One </a:t>
            </a:r>
            <a:r>
              <a:rPr lang="en-US" sz="2400" dirty="0"/>
              <a:t>person at a </a:t>
            </a:r>
            <a:r>
              <a:rPr lang="en-US" sz="2400" dirty="0" smtClean="0"/>
              <a:t>time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Suspend </a:t>
            </a:r>
            <a:r>
              <a:rPr lang="en-US" sz="2400" dirty="0"/>
              <a:t>judgment </a:t>
            </a:r>
            <a:endParaRPr lang="en-US" dirty="0"/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Hitch-hiking </a:t>
            </a:r>
            <a:r>
              <a:rPr lang="en-US" sz="2400" dirty="0"/>
              <a:t>is good - </a:t>
            </a:r>
            <a:r>
              <a:rPr lang="en-US" sz="2400" i="1" dirty="0"/>
              <a:t>build on others’ </a:t>
            </a:r>
            <a:r>
              <a:rPr lang="en-US" sz="2400" i="1" dirty="0" smtClean="0"/>
              <a:t>ideas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dirty="0" smtClean="0"/>
              <a:t>No attribution – these ideas are developed by the group</a:t>
            </a:r>
            <a:endParaRPr lang="en-US" sz="2400" dirty="0" smtClean="0"/>
          </a:p>
          <a:p>
            <a:pPr lvl="1">
              <a:buClr>
                <a:schemeClr val="accent1">
                  <a:lumMod val="50000"/>
                </a:schemeClr>
              </a:buClr>
            </a:pPr>
            <a:r>
              <a:rPr lang="en-US" sz="2400" dirty="0" smtClean="0"/>
              <a:t>BE CREATIVE!</a:t>
            </a:r>
          </a:p>
          <a:p>
            <a:pPr lvl="1">
              <a:buClr>
                <a:schemeClr val="accent1">
                  <a:lumMod val="50000"/>
                </a:schemeClr>
              </a:buClr>
            </a:pPr>
            <a:endParaRPr lang="en-US" sz="2400" dirty="0"/>
          </a:p>
          <a:p>
            <a:pPr marL="457200" lvl="1" indent="0" algn="ctr">
              <a:buClr>
                <a:schemeClr val="accent1">
                  <a:lumMod val="50000"/>
                </a:schemeClr>
              </a:buClr>
              <a:buNone/>
            </a:pPr>
            <a:r>
              <a:rPr lang="en-US" sz="4800" b="1" dirty="0" smtClean="0"/>
              <a:t>GOOD LUCK!</a:t>
            </a:r>
            <a:endParaRPr lang="en-US" sz="4800" b="1" dirty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sz="2400" dirty="0" smtClean="0"/>
          </a:p>
          <a:p>
            <a:pPr marL="0" indent="0">
              <a:buClr>
                <a:schemeClr val="accent1">
                  <a:lumMod val="50000"/>
                </a:schemeClr>
              </a:buClr>
              <a:buNone/>
            </a:pPr>
            <a:endParaRPr lang="en-US" dirty="0" smtClean="0"/>
          </a:p>
          <a:p>
            <a:pPr>
              <a:buClr>
                <a:schemeClr val="accent1">
                  <a:lumMod val="50000"/>
                </a:schemeClr>
              </a:buClr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58959337"/>
      </p:ext>
    </p:extLst>
  </p:cSld>
  <p:clrMapOvr>
    <a:masterClrMapping/>
  </p:clrMapOvr>
</p:sld>
</file>

<file path=ppt/theme/theme1.xml><?xml version="1.0" encoding="utf-8"?>
<a:theme xmlns:a="http://schemas.openxmlformats.org/drawingml/2006/main" name="FEMP PPT">
  <a:themeElements>
    <a:clrScheme name="EERE 2017">
      <a:dk1>
        <a:srgbClr val="000000"/>
      </a:dk1>
      <a:lt1>
        <a:srgbClr val="FFFFFF"/>
      </a:lt1>
      <a:dk2>
        <a:srgbClr val="5E6A7B"/>
      </a:dk2>
      <a:lt2>
        <a:srgbClr val="EEECE1"/>
      </a:lt2>
      <a:accent1>
        <a:srgbClr val="6ABC45"/>
      </a:accent1>
      <a:accent2>
        <a:srgbClr val="FFCB06"/>
      </a:accent2>
      <a:accent3>
        <a:srgbClr val="00A8DF"/>
      </a:accent3>
      <a:accent4>
        <a:srgbClr val="005C82"/>
      </a:accent4>
      <a:accent5>
        <a:srgbClr val="017A3E"/>
      </a:accent5>
      <a:accent6>
        <a:srgbClr val="E27225"/>
      </a:accent6>
      <a:hlink>
        <a:srgbClr val="017A3E"/>
      </a:hlink>
      <a:folHlink>
        <a:srgbClr val="5E6A7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239</Words>
  <Application>Microsoft Office PowerPoint</Application>
  <PresentationFormat>On-screen Show (4:3)</PresentationFormat>
  <Paragraphs>42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Noto Sans Symbols</vt:lpstr>
      <vt:lpstr>Arial</vt:lpstr>
      <vt:lpstr>Courier New</vt:lpstr>
      <vt:lpstr>Calibri</vt:lpstr>
      <vt:lpstr>Source Sans Pro</vt:lpstr>
      <vt:lpstr>FEMP PPT</vt:lpstr>
      <vt:lpstr>Next Generation Retrofits for Multi-family Buildings Workshop  FACILITATION PROCESS December 2018</vt:lpstr>
      <vt:lpstr>Breakout Sessions</vt:lpstr>
      <vt:lpstr>Breakout Sessions</vt:lpstr>
      <vt:lpstr>Breakout Sessions</vt:lpstr>
      <vt:lpstr>Breakout Sessions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Pre-Fab Technologies for  High Performance Retrofits Workshop  READ-AHEAD PACKET October 2018</dc:title>
  <dc:creator>Zalis, Walter</dc:creator>
  <cp:lastModifiedBy>Zalis, Walter</cp:lastModifiedBy>
  <cp:revision>44</cp:revision>
  <dcterms:modified xsi:type="dcterms:W3CDTF">2018-12-07T05:29:16Z</dcterms:modified>
</cp:coreProperties>
</file>