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3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545" r:id="rId2"/>
    <p:sldId id="569" r:id="rId3"/>
    <p:sldId id="501" r:id="rId4"/>
    <p:sldId id="429" r:id="rId5"/>
    <p:sldId id="448" r:id="rId6"/>
    <p:sldId id="562" r:id="rId7"/>
    <p:sldId id="581" r:id="rId8"/>
    <p:sldId id="580" r:id="rId9"/>
    <p:sldId id="565" r:id="rId10"/>
    <p:sldId id="566" r:id="rId11"/>
    <p:sldId id="568" r:id="rId12"/>
    <p:sldId id="53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ber Mace" initials="AM" lastIdx="1" clrIdx="0">
    <p:extLst/>
  </p:cmAuthor>
  <p:cmAuthor id="2" name="Note" initials="CMO" lastIdx="1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6" autoAdjust="0"/>
    <p:restoredTop sz="86477" autoAdjust="0"/>
  </p:normalViewPr>
  <p:slideViewPr>
    <p:cSldViewPr snapToGrid="0" snapToObjects="1">
      <p:cViewPr varScale="1">
        <p:scale>
          <a:sx n="75" d="100"/>
          <a:sy n="75" d="100"/>
        </p:scale>
        <p:origin x="77" y="7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28"/>
    </p:cViewPr>
  </p:sorterViewPr>
  <p:notesViewPr>
    <p:cSldViewPr snapToGrid="0" snapToObjects="1">
      <p:cViewPr varScale="1">
        <p:scale>
          <a:sx n="149" d="100"/>
          <a:sy n="149" d="100"/>
        </p:scale>
        <p:origin x="2448" y="16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4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WSSACTOSTORE\SactoDocs\Projects\3379%20CCST%20Gas%20Storage%20Viability\EIA%20California%20Demand%20by%20Month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131743948673101"/>
          <c:y val="4.2512077294686E-2"/>
          <c:w val="0.86321959755030597"/>
          <c:h val="0.78294313210848698"/>
        </c:manualLayout>
      </c:layout>
      <c:lineChart>
        <c:grouping val="standard"/>
        <c:varyColors val="0"/>
        <c:ser>
          <c:idx val="0"/>
          <c:order val="0"/>
          <c:tx>
            <c:v>Consumption</c:v>
          </c:tx>
          <c:spPr>
            <a:ln w="28575" cap="rnd">
              <a:solidFill>
                <a:schemeClr val="accent1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'Data 1'!$A$4:$A$195</c:f>
              <c:numCache>
                <c:formatCode>mmm\-yyyy</c:formatCode>
                <c:ptCount val="192"/>
                <c:pt idx="0">
                  <c:v>36906</c:v>
                </c:pt>
                <c:pt idx="1">
                  <c:v>36937</c:v>
                </c:pt>
                <c:pt idx="2">
                  <c:v>36965</c:v>
                </c:pt>
                <c:pt idx="3">
                  <c:v>36996</c:v>
                </c:pt>
                <c:pt idx="4">
                  <c:v>37026</c:v>
                </c:pt>
                <c:pt idx="5">
                  <c:v>37057</c:v>
                </c:pt>
                <c:pt idx="6">
                  <c:v>37087</c:v>
                </c:pt>
                <c:pt idx="7">
                  <c:v>37118</c:v>
                </c:pt>
                <c:pt idx="8">
                  <c:v>37149</c:v>
                </c:pt>
                <c:pt idx="9">
                  <c:v>37179</c:v>
                </c:pt>
                <c:pt idx="10">
                  <c:v>37210</c:v>
                </c:pt>
                <c:pt idx="11">
                  <c:v>37240</c:v>
                </c:pt>
                <c:pt idx="12">
                  <c:v>37271</c:v>
                </c:pt>
                <c:pt idx="13">
                  <c:v>37302</c:v>
                </c:pt>
                <c:pt idx="14">
                  <c:v>37330</c:v>
                </c:pt>
                <c:pt idx="15">
                  <c:v>37361</c:v>
                </c:pt>
                <c:pt idx="16">
                  <c:v>37391</c:v>
                </c:pt>
                <c:pt idx="17">
                  <c:v>37422</c:v>
                </c:pt>
                <c:pt idx="18">
                  <c:v>37452</c:v>
                </c:pt>
                <c:pt idx="19">
                  <c:v>37483</c:v>
                </c:pt>
                <c:pt idx="20">
                  <c:v>37514</c:v>
                </c:pt>
                <c:pt idx="21">
                  <c:v>37544</c:v>
                </c:pt>
                <c:pt idx="22">
                  <c:v>37575</c:v>
                </c:pt>
                <c:pt idx="23">
                  <c:v>37605</c:v>
                </c:pt>
                <c:pt idx="24">
                  <c:v>37636</c:v>
                </c:pt>
                <c:pt idx="25">
                  <c:v>37667</c:v>
                </c:pt>
                <c:pt idx="26">
                  <c:v>37695</c:v>
                </c:pt>
                <c:pt idx="27">
                  <c:v>37726</c:v>
                </c:pt>
                <c:pt idx="28">
                  <c:v>37756</c:v>
                </c:pt>
                <c:pt idx="29">
                  <c:v>37787</c:v>
                </c:pt>
                <c:pt idx="30">
                  <c:v>37817</c:v>
                </c:pt>
                <c:pt idx="31">
                  <c:v>37848</c:v>
                </c:pt>
                <c:pt idx="32">
                  <c:v>37879</c:v>
                </c:pt>
                <c:pt idx="33">
                  <c:v>37909</c:v>
                </c:pt>
                <c:pt idx="34">
                  <c:v>37940</c:v>
                </c:pt>
                <c:pt idx="35">
                  <c:v>37970</c:v>
                </c:pt>
                <c:pt idx="36">
                  <c:v>38001</c:v>
                </c:pt>
                <c:pt idx="37">
                  <c:v>38032</c:v>
                </c:pt>
                <c:pt idx="38">
                  <c:v>38061</c:v>
                </c:pt>
                <c:pt idx="39">
                  <c:v>38092</c:v>
                </c:pt>
                <c:pt idx="40">
                  <c:v>38122</c:v>
                </c:pt>
                <c:pt idx="41">
                  <c:v>38153</c:v>
                </c:pt>
                <c:pt idx="42">
                  <c:v>38183</c:v>
                </c:pt>
                <c:pt idx="43">
                  <c:v>38214</c:v>
                </c:pt>
                <c:pt idx="44">
                  <c:v>38245</c:v>
                </c:pt>
                <c:pt idx="45">
                  <c:v>38275</c:v>
                </c:pt>
                <c:pt idx="46">
                  <c:v>38306</c:v>
                </c:pt>
                <c:pt idx="47">
                  <c:v>38336</c:v>
                </c:pt>
                <c:pt idx="48">
                  <c:v>38367</c:v>
                </c:pt>
                <c:pt idx="49">
                  <c:v>38398</c:v>
                </c:pt>
                <c:pt idx="50">
                  <c:v>38426</c:v>
                </c:pt>
                <c:pt idx="51">
                  <c:v>38457</c:v>
                </c:pt>
                <c:pt idx="52">
                  <c:v>38487</c:v>
                </c:pt>
                <c:pt idx="53">
                  <c:v>38518</c:v>
                </c:pt>
                <c:pt idx="54">
                  <c:v>38548</c:v>
                </c:pt>
                <c:pt idx="55">
                  <c:v>38579</c:v>
                </c:pt>
                <c:pt idx="56">
                  <c:v>38610</c:v>
                </c:pt>
                <c:pt idx="57">
                  <c:v>38640</c:v>
                </c:pt>
                <c:pt idx="58">
                  <c:v>38671</c:v>
                </c:pt>
                <c:pt idx="59">
                  <c:v>38701</c:v>
                </c:pt>
                <c:pt idx="60">
                  <c:v>38732</c:v>
                </c:pt>
                <c:pt idx="61">
                  <c:v>38763</c:v>
                </c:pt>
                <c:pt idx="62">
                  <c:v>38791</c:v>
                </c:pt>
                <c:pt idx="63">
                  <c:v>38822</c:v>
                </c:pt>
                <c:pt idx="64">
                  <c:v>38852</c:v>
                </c:pt>
                <c:pt idx="65">
                  <c:v>38883</c:v>
                </c:pt>
                <c:pt idx="66">
                  <c:v>38913</c:v>
                </c:pt>
                <c:pt idx="67">
                  <c:v>38944</c:v>
                </c:pt>
                <c:pt idx="68">
                  <c:v>38975</c:v>
                </c:pt>
                <c:pt idx="69">
                  <c:v>39005</c:v>
                </c:pt>
                <c:pt idx="70">
                  <c:v>39036</c:v>
                </c:pt>
                <c:pt idx="71">
                  <c:v>39066</c:v>
                </c:pt>
                <c:pt idx="72">
                  <c:v>39097</c:v>
                </c:pt>
                <c:pt idx="73">
                  <c:v>39128</c:v>
                </c:pt>
                <c:pt idx="74">
                  <c:v>39156</c:v>
                </c:pt>
                <c:pt idx="75">
                  <c:v>39187</c:v>
                </c:pt>
                <c:pt idx="76">
                  <c:v>39217</c:v>
                </c:pt>
                <c:pt idx="77">
                  <c:v>39248</c:v>
                </c:pt>
                <c:pt idx="78">
                  <c:v>39278</c:v>
                </c:pt>
                <c:pt idx="79">
                  <c:v>39309</c:v>
                </c:pt>
                <c:pt idx="80">
                  <c:v>39340</c:v>
                </c:pt>
                <c:pt idx="81">
                  <c:v>39370</c:v>
                </c:pt>
                <c:pt idx="82">
                  <c:v>39401</c:v>
                </c:pt>
                <c:pt idx="83">
                  <c:v>39431</c:v>
                </c:pt>
                <c:pt idx="84">
                  <c:v>39462</c:v>
                </c:pt>
                <c:pt idx="85">
                  <c:v>39493</c:v>
                </c:pt>
                <c:pt idx="86">
                  <c:v>39522</c:v>
                </c:pt>
                <c:pt idx="87">
                  <c:v>39553</c:v>
                </c:pt>
                <c:pt idx="88">
                  <c:v>39583</c:v>
                </c:pt>
                <c:pt idx="89">
                  <c:v>39614</c:v>
                </c:pt>
                <c:pt idx="90">
                  <c:v>39644</c:v>
                </c:pt>
                <c:pt idx="91">
                  <c:v>39675</c:v>
                </c:pt>
                <c:pt idx="92">
                  <c:v>39706</c:v>
                </c:pt>
                <c:pt idx="93">
                  <c:v>39736</c:v>
                </c:pt>
                <c:pt idx="94">
                  <c:v>39767</c:v>
                </c:pt>
                <c:pt idx="95">
                  <c:v>39797</c:v>
                </c:pt>
                <c:pt idx="96">
                  <c:v>39828</c:v>
                </c:pt>
                <c:pt idx="97">
                  <c:v>39859</c:v>
                </c:pt>
                <c:pt idx="98">
                  <c:v>39887</c:v>
                </c:pt>
                <c:pt idx="99">
                  <c:v>39918</c:v>
                </c:pt>
                <c:pt idx="100">
                  <c:v>39948</c:v>
                </c:pt>
                <c:pt idx="101">
                  <c:v>39979</c:v>
                </c:pt>
                <c:pt idx="102">
                  <c:v>40009</c:v>
                </c:pt>
                <c:pt idx="103">
                  <c:v>40040</c:v>
                </c:pt>
                <c:pt idx="104">
                  <c:v>40071</c:v>
                </c:pt>
                <c:pt idx="105">
                  <c:v>40101</c:v>
                </c:pt>
                <c:pt idx="106">
                  <c:v>40132</c:v>
                </c:pt>
                <c:pt idx="107">
                  <c:v>40162</c:v>
                </c:pt>
                <c:pt idx="108">
                  <c:v>40193</c:v>
                </c:pt>
                <c:pt idx="109">
                  <c:v>40224</c:v>
                </c:pt>
                <c:pt idx="110">
                  <c:v>40252</c:v>
                </c:pt>
                <c:pt idx="111">
                  <c:v>40283</c:v>
                </c:pt>
                <c:pt idx="112">
                  <c:v>40313</c:v>
                </c:pt>
                <c:pt idx="113">
                  <c:v>40344</c:v>
                </c:pt>
                <c:pt idx="114">
                  <c:v>40374</c:v>
                </c:pt>
                <c:pt idx="115">
                  <c:v>40405</c:v>
                </c:pt>
                <c:pt idx="116">
                  <c:v>40436</c:v>
                </c:pt>
                <c:pt idx="117">
                  <c:v>40466</c:v>
                </c:pt>
                <c:pt idx="118">
                  <c:v>40497</c:v>
                </c:pt>
                <c:pt idx="119">
                  <c:v>40527</c:v>
                </c:pt>
                <c:pt idx="120">
                  <c:v>40558</c:v>
                </c:pt>
                <c:pt idx="121">
                  <c:v>40589</c:v>
                </c:pt>
                <c:pt idx="122">
                  <c:v>40617</c:v>
                </c:pt>
                <c:pt idx="123">
                  <c:v>40648</c:v>
                </c:pt>
                <c:pt idx="124">
                  <c:v>40678</c:v>
                </c:pt>
                <c:pt idx="125">
                  <c:v>40709</c:v>
                </c:pt>
                <c:pt idx="126">
                  <c:v>40739</c:v>
                </c:pt>
                <c:pt idx="127">
                  <c:v>40770</c:v>
                </c:pt>
                <c:pt idx="128">
                  <c:v>40801</c:v>
                </c:pt>
                <c:pt idx="129">
                  <c:v>40831</c:v>
                </c:pt>
                <c:pt idx="130">
                  <c:v>40862</c:v>
                </c:pt>
                <c:pt idx="131">
                  <c:v>40892</c:v>
                </c:pt>
                <c:pt idx="132">
                  <c:v>40923</c:v>
                </c:pt>
                <c:pt idx="133">
                  <c:v>40954</c:v>
                </c:pt>
                <c:pt idx="134">
                  <c:v>40983</c:v>
                </c:pt>
                <c:pt idx="135">
                  <c:v>41014</c:v>
                </c:pt>
                <c:pt idx="136">
                  <c:v>41044</c:v>
                </c:pt>
                <c:pt idx="137">
                  <c:v>41075</c:v>
                </c:pt>
                <c:pt idx="138">
                  <c:v>41105</c:v>
                </c:pt>
                <c:pt idx="139">
                  <c:v>41136</c:v>
                </c:pt>
                <c:pt idx="140">
                  <c:v>41167</c:v>
                </c:pt>
                <c:pt idx="141">
                  <c:v>41197</c:v>
                </c:pt>
                <c:pt idx="142">
                  <c:v>41228</c:v>
                </c:pt>
                <c:pt idx="143">
                  <c:v>41258</c:v>
                </c:pt>
                <c:pt idx="144">
                  <c:v>41289</c:v>
                </c:pt>
                <c:pt idx="145">
                  <c:v>41320</c:v>
                </c:pt>
                <c:pt idx="146">
                  <c:v>41348</c:v>
                </c:pt>
                <c:pt idx="147">
                  <c:v>41379</c:v>
                </c:pt>
                <c:pt idx="148">
                  <c:v>41409</c:v>
                </c:pt>
                <c:pt idx="149">
                  <c:v>41440</c:v>
                </c:pt>
                <c:pt idx="150">
                  <c:v>41470</c:v>
                </c:pt>
                <c:pt idx="151">
                  <c:v>41501</c:v>
                </c:pt>
                <c:pt idx="152">
                  <c:v>41532</c:v>
                </c:pt>
                <c:pt idx="153">
                  <c:v>41562</c:v>
                </c:pt>
                <c:pt idx="154">
                  <c:v>41593</c:v>
                </c:pt>
                <c:pt idx="155">
                  <c:v>41623</c:v>
                </c:pt>
                <c:pt idx="156">
                  <c:v>41654</c:v>
                </c:pt>
                <c:pt idx="157">
                  <c:v>41685</c:v>
                </c:pt>
                <c:pt idx="158">
                  <c:v>41713</c:v>
                </c:pt>
                <c:pt idx="159">
                  <c:v>41744</c:v>
                </c:pt>
                <c:pt idx="160">
                  <c:v>41774</c:v>
                </c:pt>
                <c:pt idx="161">
                  <c:v>41805</c:v>
                </c:pt>
                <c:pt idx="162">
                  <c:v>41835</c:v>
                </c:pt>
                <c:pt idx="163">
                  <c:v>41866</c:v>
                </c:pt>
                <c:pt idx="164">
                  <c:v>41897</c:v>
                </c:pt>
                <c:pt idx="165">
                  <c:v>41927</c:v>
                </c:pt>
                <c:pt idx="166">
                  <c:v>41958</c:v>
                </c:pt>
                <c:pt idx="167">
                  <c:v>41988</c:v>
                </c:pt>
                <c:pt idx="168">
                  <c:v>42019</c:v>
                </c:pt>
                <c:pt idx="169">
                  <c:v>42050</c:v>
                </c:pt>
                <c:pt idx="170">
                  <c:v>42078</c:v>
                </c:pt>
                <c:pt idx="171">
                  <c:v>42109</c:v>
                </c:pt>
                <c:pt idx="172">
                  <c:v>42139</c:v>
                </c:pt>
                <c:pt idx="173">
                  <c:v>42170</c:v>
                </c:pt>
                <c:pt idx="174">
                  <c:v>42200</c:v>
                </c:pt>
                <c:pt idx="175">
                  <c:v>42231</c:v>
                </c:pt>
                <c:pt idx="176">
                  <c:v>42262</c:v>
                </c:pt>
                <c:pt idx="177">
                  <c:v>42292</c:v>
                </c:pt>
                <c:pt idx="178">
                  <c:v>42323</c:v>
                </c:pt>
                <c:pt idx="179">
                  <c:v>42353</c:v>
                </c:pt>
                <c:pt idx="180">
                  <c:v>42384</c:v>
                </c:pt>
                <c:pt idx="181">
                  <c:v>42415</c:v>
                </c:pt>
                <c:pt idx="182">
                  <c:v>42444</c:v>
                </c:pt>
                <c:pt idx="183">
                  <c:v>42475</c:v>
                </c:pt>
                <c:pt idx="184">
                  <c:v>42505</c:v>
                </c:pt>
                <c:pt idx="185">
                  <c:v>42536</c:v>
                </c:pt>
                <c:pt idx="186">
                  <c:v>42566</c:v>
                </c:pt>
                <c:pt idx="187">
                  <c:v>42597</c:v>
                </c:pt>
                <c:pt idx="188">
                  <c:v>42628</c:v>
                </c:pt>
                <c:pt idx="189">
                  <c:v>42658</c:v>
                </c:pt>
                <c:pt idx="190">
                  <c:v>42689</c:v>
                </c:pt>
              </c:numCache>
            </c:numRef>
          </c:cat>
          <c:val>
            <c:numRef>
              <c:f>'Data 1'!$H$4:$H$194</c:f>
              <c:numCache>
                <c:formatCode>General</c:formatCode>
                <c:ptCount val="191"/>
                <c:pt idx="0">
                  <c:v>8265.6774193548408</c:v>
                </c:pt>
                <c:pt idx="1">
                  <c:v>8054.4642857142844</c:v>
                </c:pt>
                <c:pt idx="2">
                  <c:v>6797.1290322580644</c:v>
                </c:pt>
                <c:pt idx="3">
                  <c:v>6626.8</c:v>
                </c:pt>
                <c:pt idx="4">
                  <c:v>5890.322580645161</c:v>
                </c:pt>
                <c:pt idx="5">
                  <c:v>5828</c:v>
                </c:pt>
                <c:pt idx="6">
                  <c:v>6027.22580645162</c:v>
                </c:pt>
                <c:pt idx="7">
                  <c:v>6609.1290322580653</c:v>
                </c:pt>
                <c:pt idx="8">
                  <c:v>6172.0666666666702</c:v>
                </c:pt>
                <c:pt idx="9">
                  <c:v>5939.322580645161</c:v>
                </c:pt>
                <c:pt idx="10">
                  <c:v>5827.9666666666699</c:v>
                </c:pt>
                <c:pt idx="11">
                  <c:v>6894.0967741935501</c:v>
                </c:pt>
                <c:pt idx="12">
                  <c:v>7204.7096774193542</c:v>
                </c:pt>
                <c:pt idx="13">
                  <c:v>6622.1785714285706</c:v>
                </c:pt>
                <c:pt idx="14">
                  <c:v>6658.5806451612907</c:v>
                </c:pt>
                <c:pt idx="15">
                  <c:v>5429.1666666666697</c:v>
                </c:pt>
                <c:pt idx="16">
                  <c:v>5048.4193548387066</c:v>
                </c:pt>
                <c:pt idx="17">
                  <c:v>5450.1666666666697</c:v>
                </c:pt>
                <c:pt idx="18">
                  <c:v>6284.3870967741896</c:v>
                </c:pt>
                <c:pt idx="19">
                  <c:v>6107.9032258064508</c:v>
                </c:pt>
                <c:pt idx="20">
                  <c:v>5931.1</c:v>
                </c:pt>
                <c:pt idx="21">
                  <c:v>5710.5806451612898</c:v>
                </c:pt>
                <c:pt idx="22">
                  <c:v>5679</c:v>
                </c:pt>
                <c:pt idx="23">
                  <c:v>6728.0000000000009</c:v>
                </c:pt>
                <c:pt idx="24">
                  <c:v>6674.4838709677406</c:v>
                </c:pt>
                <c:pt idx="25">
                  <c:v>7131.8214285714303</c:v>
                </c:pt>
                <c:pt idx="26">
                  <c:v>6154.354838709678</c:v>
                </c:pt>
                <c:pt idx="27">
                  <c:v>5634.533333333301</c:v>
                </c:pt>
                <c:pt idx="28">
                  <c:v>5061.1290322580653</c:v>
                </c:pt>
                <c:pt idx="29">
                  <c:v>5176.3</c:v>
                </c:pt>
                <c:pt idx="30">
                  <c:v>6150.4516129032236</c:v>
                </c:pt>
                <c:pt idx="31">
                  <c:v>6024.7419354838703</c:v>
                </c:pt>
                <c:pt idx="32">
                  <c:v>6071.4333333331761</c:v>
                </c:pt>
                <c:pt idx="33">
                  <c:v>5785.1935483870984</c:v>
                </c:pt>
                <c:pt idx="34">
                  <c:v>6045.3333333333276</c:v>
                </c:pt>
                <c:pt idx="35">
                  <c:v>6981.1290322580644</c:v>
                </c:pt>
                <c:pt idx="36">
                  <c:v>7267.9032258064526</c:v>
                </c:pt>
                <c:pt idx="37">
                  <c:v>7783.3928571428569</c:v>
                </c:pt>
                <c:pt idx="38">
                  <c:v>6236.9032258064517</c:v>
                </c:pt>
                <c:pt idx="39">
                  <c:v>5964.8</c:v>
                </c:pt>
                <c:pt idx="40">
                  <c:v>5402.032258064517</c:v>
                </c:pt>
                <c:pt idx="41">
                  <c:v>5563.8666666666704</c:v>
                </c:pt>
                <c:pt idx="42">
                  <c:v>6157.6129032258104</c:v>
                </c:pt>
                <c:pt idx="43">
                  <c:v>6214.2580645161297</c:v>
                </c:pt>
                <c:pt idx="44">
                  <c:v>6293.8</c:v>
                </c:pt>
                <c:pt idx="45">
                  <c:v>6010.8387096774204</c:v>
                </c:pt>
                <c:pt idx="46">
                  <c:v>6859.4666666666699</c:v>
                </c:pt>
                <c:pt idx="47">
                  <c:v>7600.4838709677406</c:v>
                </c:pt>
                <c:pt idx="48">
                  <c:v>7363.8387096774204</c:v>
                </c:pt>
                <c:pt idx="49">
                  <c:v>7283.1071428571422</c:v>
                </c:pt>
                <c:pt idx="50">
                  <c:v>5962.22580645162</c:v>
                </c:pt>
                <c:pt idx="51">
                  <c:v>5684.033333333301</c:v>
                </c:pt>
                <c:pt idx="52">
                  <c:v>5287.6774193548399</c:v>
                </c:pt>
                <c:pt idx="53">
                  <c:v>5211.4666666666699</c:v>
                </c:pt>
                <c:pt idx="54">
                  <c:v>6183.4516129032236</c:v>
                </c:pt>
                <c:pt idx="55">
                  <c:v>6039.1290322580644</c:v>
                </c:pt>
                <c:pt idx="56">
                  <c:v>5550.5</c:v>
                </c:pt>
                <c:pt idx="57">
                  <c:v>5268</c:v>
                </c:pt>
                <c:pt idx="58">
                  <c:v>5672.5666666666702</c:v>
                </c:pt>
                <c:pt idx="59">
                  <c:v>6471.354838709678</c:v>
                </c:pt>
                <c:pt idx="60">
                  <c:v>6440.3870967741896</c:v>
                </c:pt>
                <c:pt idx="61">
                  <c:v>6649.3214285714303</c:v>
                </c:pt>
                <c:pt idx="62">
                  <c:v>6705.7419354838703</c:v>
                </c:pt>
                <c:pt idx="63">
                  <c:v>5810.8333333333276</c:v>
                </c:pt>
                <c:pt idx="64">
                  <c:v>5283.2580645161297</c:v>
                </c:pt>
                <c:pt idx="65">
                  <c:v>5584.5666666666702</c:v>
                </c:pt>
                <c:pt idx="66">
                  <c:v>6549.7096774193542</c:v>
                </c:pt>
                <c:pt idx="67">
                  <c:v>5938.9032258064517</c:v>
                </c:pt>
                <c:pt idx="68">
                  <c:v>5931.033333333301</c:v>
                </c:pt>
                <c:pt idx="69">
                  <c:v>5700.9032258064517</c:v>
                </c:pt>
                <c:pt idx="70">
                  <c:v>5973.9666666666699</c:v>
                </c:pt>
                <c:pt idx="71">
                  <c:v>7055.5161290322603</c:v>
                </c:pt>
                <c:pt idx="72">
                  <c:v>7590.9032258064517</c:v>
                </c:pt>
                <c:pt idx="73">
                  <c:v>7262.9642857142844</c:v>
                </c:pt>
                <c:pt idx="74">
                  <c:v>5811</c:v>
                </c:pt>
                <c:pt idx="75">
                  <c:v>5512.8333333333276</c:v>
                </c:pt>
                <c:pt idx="76">
                  <c:v>5200.645161290322</c:v>
                </c:pt>
                <c:pt idx="77">
                  <c:v>5685.3333333333276</c:v>
                </c:pt>
                <c:pt idx="78">
                  <c:v>6228.9677419354784</c:v>
                </c:pt>
                <c:pt idx="79">
                  <c:v>6703.9677419354784</c:v>
                </c:pt>
                <c:pt idx="80">
                  <c:v>6128.0666666666702</c:v>
                </c:pt>
                <c:pt idx="81">
                  <c:v>6020.1612903225814</c:v>
                </c:pt>
                <c:pt idx="82">
                  <c:v>6405.3666666666704</c:v>
                </c:pt>
                <c:pt idx="83">
                  <c:v>7634</c:v>
                </c:pt>
                <c:pt idx="84">
                  <c:v>8137.2903225806449</c:v>
                </c:pt>
                <c:pt idx="85">
                  <c:v>7847.1071428571422</c:v>
                </c:pt>
                <c:pt idx="86">
                  <c:v>6205.354838709678</c:v>
                </c:pt>
                <c:pt idx="87">
                  <c:v>6083.4666666666699</c:v>
                </c:pt>
                <c:pt idx="88">
                  <c:v>5360.9032258064517</c:v>
                </c:pt>
                <c:pt idx="89">
                  <c:v>5308.0000000000009</c:v>
                </c:pt>
                <c:pt idx="90">
                  <c:v>5703.9677419354784</c:v>
                </c:pt>
                <c:pt idx="91">
                  <c:v>6228.22580645162</c:v>
                </c:pt>
                <c:pt idx="92">
                  <c:v>6138.5</c:v>
                </c:pt>
                <c:pt idx="93">
                  <c:v>6033.9032258064517</c:v>
                </c:pt>
                <c:pt idx="94">
                  <c:v>5977.1333333333296</c:v>
                </c:pt>
                <c:pt idx="95">
                  <c:v>7294.1290322580644</c:v>
                </c:pt>
                <c:pt idx="96">
                  <c:v>7075.1612903225814</c:v>
                </c:pt>
                <c:pt idx="97">
                  <c:v>7360.2857142857147</c:v>
                </c:pt>
                <c:pt idx="98">
                  <c:v>6156.7096774193542</c:v>
                </c:pt>
                <c:pt idx="99">
                  <c:v>5549.6333333333296</c:v>
                </c:pt>
                <c:pt idx="100">
                  <c:v>4922.6774193548399</c:v>
                </c:pt>
                <c:pt idx="101">
                  <c:v>4847.2</c:v>
                </c:pt>
                <c:pt idx="102">
                  <c:v>6009.032258064517</c:v>
                </c:pt>
                <c:pt idx="103">
                  <c:v>6197.1290322580644</c:v>
                </c:pt>
                <c:pt idx="104">
                  <c:v>6551.6333333333296</c:v>
                </c:pt>
                <c:pt idx="105">
                  <c:v>5763</c:v>
                </c:pt>
                <c:pt idx="106">
                  <c:v>5968.9333333331761</c:v>
                </c:pt>
                <c:pt idx="107">
                  <c:v>7423.6451612903229</c:v>
                </c:pt>
                <c:pt idx="108">
                  <c:v>7233.8064516129034</c:v>
                </c:pt>
                <c:pt idx="109">
                  <c:v>7211</c:v>
                </c:pt>
                <c:pt idx="110">
                  <c:v>6340.7741935482436</c:v>
                </c:pt>
                <c:pt idx="111">
                  <c:v>5924.6</c:v>
                </c:pt>
                <c:pt idx="112">
                  <c:v>4871</c:v>
                </c:pt>
                <c:pt idx="113">
                  <c:v>4556.9666666666699</c:v>
                </c:pt>
                <c:pt idx="114">
                  <c:v>5232.645161290322</c:v>
                </c:pt>
                <c:pt idx="115">
                  <c:v>5649.5806451612898</c:v>
                </c:pt>
                <c:pt idx="116">
                  <c:v>5765.8666666666704</c:v>
                </c:pt>
                <c:pt idx="117">
                  <c:v>6161.3870967741896</c:v>
                </c:pt>
                <c:pt idx="118">
                  <c:v>6440.2333333331917</c:v>
                </c:pt>
                <c:pt idx="119">
                  <c:v>6883.3225806451619</c:v>
                </c:pt>
                <c:pt idx="120">
                  <c:v>6698.5161290322603</c:v>
                </c:pt>
                <c:pt idx="121">
                  <c:v>7020.6071428571431</c:v>
                </c:pt>
                <c:pt idx="122">
                  <c:v>5490.6129032258104</c:v>
                </c:pt>
                <c:pt idx="123">
                  <c:v>4861.7666666666701</c:v>
                </c:pt>
                <c:pt idx="124">
                  <c:v>4491.6129032258104</c:v>
                </c:pt>
                <c:pt idx="125">
                  <c:v>4569.1666666666697</c:v>
                </c:pt>
                <c:pt idx="126">
                  <c:v>5207.9677419354784</c:v>
                </c:pt>
                <c:pt idx="127">
                  <c:v>5690.741935483873</c:v>
                </c:pt>
                <c:pt idx="128">
                  <c:v>5808.7666666666701</c:v>
                </c:pt>
                <c:pt idx="129">
                  <c:v>5177.4193548387066</c:v>
                </c:pt>
                <c:pt idx="130">
                  <c:v>6213.4333333331761</c:v>
                </c:pt>
                <c:pt idx="131">
                  <c:v>7762.741935483873</c:v>
                </c:pt>
                <c:pt idx="132">
                  <c:v>7299.9677419354784</c:v>
                </c:pt>
                <c:pt idx="133">
                  <c:v>7412.0357142857147</c:v>
                </c:pt>
                <c:pt idx="134">
                  <c:v>6560.3225806451619</c:v>
                </c:pt>
                <c:pt idx="135">
                  <c:v>5876.033333333301</c:v>
                </c:pt>
                <c:pt idx="136">
                  <c:v>5334.6774193548399</c:v>
                </c:pt>
                <c:pt idx="137">
                  <c:v>5528.7666666666701</c:v>
                </c:pt>
                <c:pt idx="138">
                  <c:v>5780.8709677419356</c:v>
                </c:pt>
                <c:pt idx="139">
                  <c:v>6722.4838709677406</c:v>
                </c:pt>
                <c:pt idx="140">
                  <c:v>6470.1333333333296</c:v>
                </c:pt>
                <c:pt idx="141">
                  <c:v>6173.1935483870966</c:v>
                </c:pt>
                <c:pt idx="142">
                  <c:v>6446.6666666666697</c:v>
                </c:pt>
                <c:pt idx="143">
                  <c:v>7284.322580645161</c:v>
                </c:pt>
                <c:pt idx="144">
                  <c:v>7962.9032258064517</c:v>
                </c:pt>
                <c:pt idx="145">
                  <c:v>7468.0000000000009</c:v>
                </c:pt>
                <c:pt idx="146">
                  <c:v>6041.8064516129034</c:v>
                </c:pt>
                <c:pt idx="147">
                  <c:v>5327.6</c:v>
                </c:pt>
                <c:pt idx="148">
                  <c:v>5249</c:v>
                </c:pt>
                <c:pt idx="149">
                  <c:v>5573.4666666666699</c:v>
                </c:pt>
                <c:pt idx="150">
                  <c:v>6137.4193548387066</c:v>
                </c:pt>
                <c:pt idx="151">
                  <c:v>6292.1935483870966</c:v>
                </c:pt>
                <c:pt idx="152">
                  <c:v>6288.9666666666699</c:v>
                </c:pt>
                <c:pt idx="153">
                  <c:v>5906.9354838709678</c:v>
                </c:pt>
                <c:pt idx="154">
                  <c:v>6728.8333333333276</c:v>
                </c:pt>
                <c:pt idx="155">
                  <c:v>8401.7419354835838</c:v>
                </c:pt>
                <c:pt idx="156">
                  <c:v>7253.2903225806458</c:v>
                </c:pt>
                <c:pt idx="157">
                  <c:v>7139.3571428571422</c:v>
                </c:pt>
                <c:pt idx="158">
                  <c:v>5904.4516129032236</c:v>
                </c:pt>
                <c:pt idx="159">
                  <c:v>5620.6666666666697</c:v>
                </c:pt>
                <c:pt idx="160">
                  <c:v>5361.4193548387066</c:v>
                </c:pt>
                <c:pt idx="161">
                  <c:v>5322.033333333301</c:v>
                </c:pt>
                <c:pt idx="162">
                  <c:v>6140.354838709678</c:v>
                </c:pt>
                <c:pt idx="163">
                  <c:v>6236.4838709677406</c:v>
                </c:pt>
                <c:pt idx="164">
                  <c:v>6446.9666666666699</c:v>
                </c:pt>
                <c:pt idx="165">
                  <c:v>6190.4838709677406</c:v>
                </c:pt>
                <c:pt idx="166">
                  <c:v>6042.4333333331761</c:v>
                </c:pt>
                <c:pt idx="167">
                  <c:v>7041.5806451612907</c:v>
                </c:pt>
                <c:pt idx="168">
                  <c:v>6936.6451612903229</c:v>
                </c:pt>
                <c:pt idx="169">
                  <c:v>5921.0714285714303</c:v>
                </c:pt>
                <c:pt idx="170">
                  <c:v>5431.4838709677406</c:v>
                </c:pt>
                <c:pt idx="171">
                  <c:v>5503.1</c:v>
                </c:pt>
                <c:pt idx="172">
                  <c:v>5267.1935483870966</c:v>
                </c:pt>
                <c:pt idx="173">
                  <c:v>5864.6</c:v>
                </c:pt>
                <c:pt idx="174">
                  <c:v>6203</c:v>
                </c:pt>
                <c:pt idx="175">
                  <c:v>6399.7096774193551</c:v>
                </c:pt>
                <c:pt idx="176">
                  <c:v>6290.3333333333276</c:v>
                </c:pt>
                <c:pt idx="177">
                  <c:v>6004.9354838709678</c:v>
                </c:pt>
                <c:pt idx="178">
                  <c:v>6496.1333333333296</c:v>
                </c:pt>
                <c:pt idx="179">
                  <c:v>7548.7741935482454</c:v>
                </c:pt>
                <c:pt idx="180">
                  <c:v>7159.9032258064517</c:v>
                </c:pt>
                <c:pt idx="181">
                  <c:v>6144.6428571428569</c:v>
                </c:pt>
                <c:pt idx="182">
                  <c:v>5203</c:v>
                </c:pt>
                <c:pt idx="183">
                  <c:v>4851.8</c:v>
                </c:pt>
                <c:pt idx="184">
                  <c:v>4713</c:v>
                </c:pt>
                <c:pt idx="185">
                  <c:v>5472.7333333331917</c:v>
                </c:pt>
                <c:pt idx="186">
                  <c:v>5684.322580645161</c:v>
                </c:pt>
                <c:pt idx="187">
                  <c:v>6126.2903225806449</c:v>
                </c:pt>
                <c:pt idx="188">
                  <c:v>5698.033333333301</c:v>
                </c:pt>
                <c:pt idx="189">
                  <c:v>5396.354838709678</c:v>
                </c:pt>
                <c:pt idx="190">
                  <c:v>5844.0666666666702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E40-4BE6-B46F-6F418585A13B}"/>
            </c:ext>
          </c:extLst>
        </c:ser>
        <c:ser>
          <c:idx val="1"/>
          <c:order val="1"/>
          <c:tx>
            <c:v>Take-Away Capacity</c:v>
          </c:tx>
          <c:spPr>
            <a:ln w="41275" cap="rnd">
              <a:solidFill>
                <a:schemeClr val="accent2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'Data 1'!$A$4:$A$195</c:f>
              <c:numCache>
                <c:formatCode>mmm\-yyyy</c:formatCode>
                <c:ptCount val="192"/>
                <c:pt idx="0">
                  <c:v>36906</c:v>
                </c:pt>
                <c:pt idx="1">
                  <c:v>36937</c:v>
                </c:pt>
                <c:pt idx="2">
                  <c:v>36965</c:v>
                </c:pt>
                <c:pt idx="3">
                  <c:v>36996</c:v>
                </c:pt>
                <c:pt idx="4">
                  <c:v>37026</c:v>
                </c:pt>
                <c:pt idx="5">
                  <c:v>37057</c:v>
                </c:pt>
                <c:pt idx="6">
                  <c:v>37087</c:v>
                </c:pt>
                <c:pt idx="7">
                  <c:v>37118</c:v>
                </c:pt>
                <c:pt idx="8">
                  <c:v>37149</c:v>
                </c:pt>
                <c:pt idx="9">
                  <c:v>37179</c:v>
                </c:pt>
                <c:pt idx="10">
                  <c:v>37210</c:v>
                </c:pt>
                <c:pt idx="11">
                  <c:v>37240</c:v>
                </c:pt>
                <c:pt idx="12">
                  <c:v>37271</c:v>
                </c:pt>
                <c:pt idx="13">
                  <c:v>37302</c:v>
                </c:pt>
                <c:pt idx="14">
                  <c:v>37330</c:v>
                </c:pt>
                <c:pt idx="15">
                  <c:v>37361</c:v>
                </c:pt>
                <c:pt idx="16">
                  <c:v>37391</c:v>
                </c:pt>
                <c:pt idx="17">
                  <c:v>37422</c:v>
                </c:pt>
                <c:pt idx="18">
                  <c:v>37452</c:v>
                </c:pt>
                <c:pt idx="19">
                  <c:v>37483</c:v>
                </c:pt>
                <c:pt idx="20">
                  <c:v>37514</c:v>
                </c:pt>
                <c:pt idx="21">
                  <c:v>37544</c:v>
                </c:pt>
                <c:pt idx="22">
                  <c:v>37575</c:v>
                </c:pt>
                <c:pt idx="23">
                  <c:v>37605</c:v>
                </c:pt>
                <c:pt idx="24">
                  <c:v>37636</c:v>
                </c:pt>
                <c:pt idx="25">
                  <c:v>37667</c:v>
                </c:pt>
                <c:pt idx="26">
                  <c:v>37695</c:v>
                </c:pt>
                <c:pt idx="27">
                  <c:v>37726</c:v>
                </c:pt>
                <c:pt idx="28">
                  <c:v>37756</c:v>
                </c:pt>
                <c:pt idx="29">
                  <c:v>37787</c:v>
                </c:pt>
                <c:pt idx="30">
                  <c:v>37817</c:v>
                </c:pt>
                <c:pt idx="31">
                  <c:v>37848</c:v>
                </c:pt>
                <c:pt idx="32">
                  <c:v>37879</c:v>
                </c:pt>
                <c:pt idx="33">
                  <c:v>37909</c:v>
                </c:pt>
                <c:pt idx="34">
                  <c:v>37940</c:v>
                </c:pt>
                <c:pt idx="35">
                  <c:v>37970</c:v>
                </c:pt>
                <c:pt idx="36">
                  <c:v>38001</c:v>
                </c:pt>
                <c:pt idx="37">
                  <c:v>38032</c:v>
                </c:pt>
                <c:pt idx="38">
                  <c:v>38061</c:v>
                </c:pt>
                <c:pt idx="39">
                  <c:v>38092</c:v>
                </c:pt>
                <c:pt idx="40">
                  <c:v>38122</c:v>
                </c:pt>
                <c:pt idx="41">
                  <c:v>38153</c:v>
                </c:pt>
                <c:pt idx="42">
                  <c:v>38183</c:v>
                </c:pt>
                <c:pt idx="43">
                  <c:v>38214</c:v>
                </c:pt>
                <c:pt idx="44">
                  <c:v>38245</c:v>
                </c:pt>
                <c:pt idx="45">
                  <c:v>38275</c:v>
                </c:pt>
                <c:pt idx="46">
                  <c:v>38306</c:v>
                </c:pt>
                <c:pt idx="47">
                  <c:v>38336</c:v>
                </c:pt>
                <c:pt idx="48">
                  <c:v>38367</c:v>
                </c:pt>
                <c:pt idx="49">
                  <c:v>38398</c:v>
                </c:pt>
                <c:pt idx="50">
                  <c:v>38426</c:v>
                </c:pt>
                <c:pt idx="51">
                  <c:v>38457</c:v>
                </c:pt>
                <c:pt idx="52">
                  <c:v>38487</c:v>
                </c:pt>
                <c:pt idx="53">
                  <c:v>38518</c:v>
                </c:pt>
                <c:pt idx="54">
                  <c:v>38548</c:v>
                </c:pt>
                <c:pt idx="55">
                  <c:v>38579</c:v>
                </c:pt>
                <c:pt idx="56">
                  <c:v>38610</c:v>
                </c:pt>
                <c:pt idx="57">
                  <c:v>38640</c:v>
                </c:pt>
                <c:pt idx="58">
                  <c:v>38671</c:v>
                </c:pt>
                <c:pt idx="59">
                  <c:v>38701</c:v>
                </c:pt>
                <c:pt idx="60">
                  <c:v>38732</c:v>
                </c:pt>
                <c:pt idx="61">
                  <c:v>38763</c:v>
                </c:pt>
                <c:pt idx="62">
                  <c:v>38791</c:v>
                </c:pt>
                <c:pt idx="63">
                  <c:v>38822</c:v>
                </c:pt>
                <c:pt idx="64">
                  <c:v>38852</c:v>
                </c:pt>
                <c:pt idx="65">
                  <c:v>38883</c:v>
                </c:pt>
                <c:pt idx="66">
                  <c:v>38913</c:v>
                </c:pt>
                <c:pt idx="67">
                  <c:v>38944</c:v>
                </c:pt>
                <c:pt idx="68">
                  <c:v>38975</c:v>
                </c:pt>
                <c:pt idx="69">
                  <c:v>39005</c:v>
                </c:pt>
                <c:pt idx="70">
                  <c:v>39036</c:v>
                </c:pt>
                <c:pt idx="71">
                  <c:v>39066</c:v>
                </c:pt>
                <c:pt idx="72">
                  <c:v>39097</c:v>
                </c:pt>
                <c:pt idx="73">
                  <c:v>39128</c:v>
                </c:pt>
                <c:pt idx="74">
                  <c:v>39156</c:v>
                </c:pt>
                <c:pt idx="75">
                  <c:v>39187</c:v>
                </c:pt>
                <c:pt idx="76">
                  <c:v>39217</c:v>
                </c:pt>
                <c:pt idx="77">
                  <c:v>39248</c:v>
                </c:pt>
                <c:pt idx="78">
                  <c:v>39278</c:v>
                </c:pt>
                <c:pt idx="79">
                  <c:v>39309</c:v>
                </c:pt>
                <c:pt idx="80">
                  <c:v>39340</c:v>
                </c:pt>
                <c:pt idx="81">
                  <c:v>39370</c:v>
                </c:pt>
                <c:pt idx="82">
                  <c:v>39401</c:v>
                </c:pt>
                <c:pt idx="83">
                  <c:v>39431</c:v>
                </c:pt>
                <c:pt idx="84">
                  <c:v>39462</c:v>
                </c:pt>
                <c:pt idx="85">
                  <c:v>39493</c:v>
                </c:pt>
                <c:pt idx="86">
                  <c:v>39522</c:v>
                </c:pt>
                <c:pt idx="87">
                  <c:v>39553</c:v>
                </c:pt>
                <c:pt idx="88">
                  <c:v>39583</c:v>
                </c:pt>
                <c:pt idx="89">
                  <c:v>39614</c:v>
                </c:pt>
                <c:pt idx="90">
                  <c:v>39644</c:v>
                </c:pt>
                <c:pt idx="91">
                  <c:v>39675</c:v>
                </c:pt>
                <c:pt idx="92">
                  <c:v>39706</c:v>
                </c:pt>
                <c:pt idx="93">
                  <c:v>39736</c:v>
                </c:pt>
                <c:pt idx="94">
                  <c:v>39767</c:v>
                </c:pt>
                <c:pt idx="95">
                  <c:v>39797</c:v>
                </c:pt>
                <c:pt idx="96">
                  <c:v>39828</c:v>
                </c:pt>
                <c:pt idx="97">
                  <c:v>39859</c:v>
                </c:pt>
                <c:pt idx="98">
                  <c:v>39887</c:v>
                </c:pt>
                <c:pt idx="99">
                  <c:v>39918</c:v>
                </c:pt>
                <c:pt idx="100">
                  <c:v>39948</c:v>
                </c:pt>
                <c:pt idx="101">
                  <c:v>39979</c:v>
                </c:pt>
                <c:pt idx="102">
                  <c:v>40009</c:v>
                </c:pt>
                <c:pt idx="103">
                  <c:v>40040</c:v>
                </c:pt>
                <c:pt idx="104">
                  <c:v>40071</c:v>
                </c:pt>
                <c:pt idx="105">
                  <c:v>40101</c:v>
                </c:pt>
                <c:pt idx="106">
                  <c:v>40132</c:v>
                </c:pt>
                <c:pt idx="107">
                  <c:v>40162</c:v>
                </c:pt>
                <c:pt idx="108">
                  <c:v>40193</c:v>
                </c:pt>
                <c:pt idx="109">
                  <c:v>40224</c:v>
                </c:pt>
                <c:pt idx="110">
                  <c:v>40252</c:v>
                </c:pt>
                <c:pt idx="111">
                  <c:v>40283</c:v>
                </c:pt>
                <c:pt idx="112">
                  <c:v>40313</c:v>
                </c:pt>
                <c:pt idx="113">
                  <c:v>40344</c:v>
                </c:pt>
                <c:pt idx="114">
                  <c:v>40374</c:v>
                </c:pt>
                <c:pt idx="115">
                  <c:v>40405</c:v>
                </c:pt>
                <c:pt idx="116">
                  <c:v>40436</c:v>
                </c:pt>
                <c:pt idx="117">
                  <c:v>40466</c:v>
                </c:pt>
                <c:pt idx="118">
                  <c:v>40497</c:v>
                </c:pt>
                <c:pt idx="119">
                  <c:v>40527</c:v>
                </c:pt>
                <c:pt idx="120">
                  <c:v>40558</c:v>
                </c:pt>
                <c:pt idx="121">
                  <c:v>40589</c:v>
                </c:pt>
                <c:pt idx="122">
                  <c:v>40617</c:v>
                </c:pt>
                <c:pt idx="123">
                  <c:v>40648</c:v>
                </c:pt>
                <c:pt idx="124">
                  <c:v>40678</c:v>
                </c:pt>
                <c:pt idx="125">
                  <c:v>40709</c:v>
                </c:pt>
                <c:pt idx="126">
                  <c:v>40739</c:v>
                </c:pt>
                <c:pt idx="127">
                  <c:v>40770</c:v>
                </c:pt>
                <c:pt idx="128">
                  <c:v>40801</c:v>
                </c:pt>
                <c:pt idx="129">
                  <c:v>40831</c:v>
                </c:pt>
                <c:pt idx="130">
                  <c:v>40862</c:v>
                </c:pt>
                <c:pt idx="131">
                  <c:v>40892</c:v>
                </c:pt>
                <c:pt idx="132">
                  <c:v>40923</c:v>
                </c:pt>
                <c:pt idx="133">
                  <c:v>40954</c:v>
                </c:pt>
                <c:pt idx="134">
                  <c:v>40983</c:v>
                </c:pt>
                <c:pt idx="135">
                  <c:v>41014</c:v>
                </c:pt>
                <c:pt idx="136">
                  <c:v>41044</c:v>
                </c:pt>
                <c:pt idx="137">
                  <c:v>41075</c:v>
                </c:pt>
                <c:pt idx="138">
                  <c:v>41105</c:v>
                </c:pt>
                <c:pt idx="139">
                  <c:v>41136</c:v>
                </c:pt>
                <c:pt idx="140">
                  <c:v>41167</c:v>
                </c:pt>
                <c:pt idx="141">
                  <c:v>41197</c:v>
                </c:pt>
                <c:pt idx="142">
                  <c:v>41228</c:v>
                </c:pt>
                <c:pt idx="143">
                  <c:v>41258</c:v>
                </c:pt>
                <c:pt idx="144">
                  <c:v>41289</c:v>
                </c:pt>
                <c:pt idx="145">
                  <c:v>41320</c:v>
                </c:pt>
                <c:pt idx="146">
                  <c:v>41348</c:v>
                </c:pt>
                <c:pt idx="147">
                  <c:v>41379</c:v>
                </c:pt>
                <c:pt idx="148">
                  <c:v>41409</c:v>
                </c:pt>
                <c:pt idx="149">
                  <c:v>41440</c:v>
                </c:pt>
                <c:pt idx="150">
                  <c:v>41470</c:v>
                </c:pt>
                <c:pt idx="151">
                  <c:v>41501</c:v>
                </c:pt>
                <c:pt idx="152">
                  <c:v>41532</c:v>
                </c:pt>
                <c:pt idx="153">
                  <c:v>41562</c:v>
                </c:pt>
                <c:pt idx="154">
                  <c:v>41593</c:v>
                </c:pt>
                <c:pt idx="155">
                  <c:v>41623</c:v>
                </c:pt>
                <c:pt idx="156">
                  <c:v>41654</c:v>
                </c:pt>
                <c:pt idx="157">
                  <c:v>41685</c:v>
                </c:pt>
                <c:pt idx="158">
                  <c:v>41713</c:v>
                </c:pt>
                <c:pt idx="159">
                  <c:v>41744</c:v>
                </c:pt>
                <c:pt idx="160">
                  <c:v>41774</c:v>
                </c:pt>
                <c:pt idx="161">
                  <c:v>41805</c:v>
                </c:pt>
                <c:pt idx="162">
                  <c:v>41835</c:v>
                </c:pt>
                <c:pt idx="163">
                  <c:v>41866</c:v>
                </c:pt>
                <c:pt idx="164">
                  <c:v>41897</c:v>
                </c:pt>
                <c:pt idx="165">
                  <c:v>41927</c:v>
                </c:pt>
                <c:pt idx="166">
                  <c:v>41958</c:v>
                </c:pt>
                <c:pt idx="167">
                  <c:v>41988</c:v>
                </c:pt>
                <c:pt idx="168">
                  <c:v>42019</c:v>
                </c:pt>
                <c:pt idx="169">
                  <c:v>42050</c:v>
                </c:pt>
                <c:pt idx="170">
                  <c:v>42078</c:v>
                </c:pt>
                <c:pt idx="171">
                  <c:v>42109</c:v>
                </c:pt>
                <c:pt idx="172">
                  <c:v>42139</c:v>
                </c:pt>
                <c:pt idx="173">
                  <c:v>42170</c:v>
                </c:pt>
                <c:pt idx="174">
                  <c:v>42200</c:v>
                </c:pt>
                <c:pt idx="175">
                  <c:v>42231</c:v>
                </c:pt>
                <c:pt idx="176">
                  <c:v>42262</c:v>
                </c:pt>
                <c:pt idx="177">
                  <c:v>42292</c:v>
                </c:pt>
                <c:pt idx="178">
                  <c:v>42323</c:v>
                </c:pt>
                <c:pt idx="179">
                  <c:v>42353</c:v>
                </c:pt>
                <c:pt idx="180">
                  <c:v>42384</c:v>
                </c:pt>
                <c:pt idx="181">
                  <c:v>42415</c:v>
                </c:pt>
                <c:pt idx="182">
                  <c:v>42444</c:v>
                </c:pt>
                <c:pt idx="183">
                  <c:v>42475</c:v>
                </c:pt>
                <c:pt idx="184">
                  <c:v>42505</c:v>
                </c:pt>
                <c:pt idx="185">
                  <c:v>42536</c:v>
                </c:pt>
                <c:pt idx="186">
                  <c:v>42566</c:v>
                </c:pt>
                <c:pt idx="187">
                  <c:v>42597</c:v>
                </c:pt>
                <c:pt idx="188">
                  <c:v>42628</c:v>
                </c:pt>
                <c:pt idx="189">
                  <c:v>42658</c:v>
                </c:pt>
                <c:pt idx="190">
                  <c:v>42689</c:v>
                </c:pt>
              </c:numCache>
            </c:numRef>
          </c:cat>
          <c:val>
            <c:numRef>
              <c:f>'Data 1'!$I$4:$I$194</c:f>
              <c:numCache>
                <c:formatCode>General</c:formatCode>
                <c:ptCount val="191"/>
                <c:pt idx="0">
                  <c:v>7338</c:v>
                </c:pt>
                <c:pt idx="1">
                  <c:v>7338</c:v>
                </c:pt>
                <c:pt idx="2">
                  <c:v>7338</c:v>
                </c:pt>
                <c:pt idx="3">
                  <c:v>7338</c:v>
                </c:pt>
                <c:pt idx="4">
                  <c:v>7338</c:v>
                </c:pt>
                <c:pt idx="5">
                  <c:v>7338</c:v>
                </c:pt>
                <c:pt idx="6">
                  <c:v>7338</c:v>
                </c:pt>
                <c:pt idx="7">
                  <c:v>7338</c:v>
                </c:pt>
                <c:pt idx="8">
                  <c:v>7338</c:v>
                </c:pt>
                <c:pt idx="9">
                  <c:v>7338</c:v>
                </c:pt>
                <c:pt idx="10">
                  <c:v>7338</c:v>
                </c:pt>
                <c:pt idx="11">
                  <c:v>7338</c:v>
                </c:pt>
                <c:pt idx="12">
                  <c:v>7338</c:v>
                </c:pt>
                <c:pt idx="13">
                  <c:v>7338</c:v>
                </c:pt>
                <c:pt idx="14">
                  <c:v>7338</c:v>
                </c:pt>
                <c:pt idx="15">
                  <c:v>7338</c:v>
                </c:pt>
                <c:pt idx="16">
                  <c:v>7338</c:v>
                </c:pt>
                <c:pt idx="17">
                  <c:v>7338</c:v>
                </c:pt>
                <c:pt idx="18">
                  <c:v>7338</c:v>
                </c:pt>
                <c:pt idx="19">
                  <c:v>7338</c:v>
                </c:pt>
                <c:pt idx="20">
                  <c:v>7338</c:v>
                </c:pt>
                <c:pt idx="21">
                  <c:v>7338</c:v>
                </c:pt>
                <c:pt idx="22">
                  <c:v>7338</c:v>
                </c:pt>
                <c:pt idx="23">
                  <c:v>7338</c:v>
                </c:pt>
                <c:pt idx="24">
                  <c:v>7338</c:v>
                </c:pt>
                <c:pt idx="25">
                  <c:v>7338</c:v>
                </c:pt>
                <c:pt idx="26">
                  <c:v>7338</c:v>
                </c:pt>
                <c:pt idx="27">
                  <c:v>7338</c:v>
                </c:pt>
                <c:pt idx="28">
                  <c:v>7338</c:v>
                </c:pt>
                <c:pt idx="29">
                  <c:v>7338</c:v>
                </c:pt>
                <c:pt idx="30">
                  <c:v>7338</c:v>
                </c:pt>
                <c:pt idx="31">
                  <c:v>7338</c:v>
                </c:pt>
                <c:pt idx="32">
                  <c:v>7338</c:v>
                </c:pt>
                <c:pt idx="33">
                  <c:v>7338</c:v>
                </c:pt>
                <c:pt idx="34">
                  <c:v>7338</c:v>
                </c:pt>
                <c:pt idx="35">
                  <c:v>7338</c:v>
                </c:pt>
                <c:pt idx="36">
                  <c:v>7338</c:v>
                </c:pt>
                <c:pt idx="37">
                  <c:v>7338</c:v>
                </c:pt>
                <c:pt idx="38">
                  <c:v>7338</c:v>
                </c:pt>
                <c:pt idx="39">
                  <c:v>7338</c:v>
                </c:pt>
                <c:pt idx="40">
                  <c:v>7338</c:v>
                </c:pt>
                <c:pt idx="41">
                  <c:v>7338</c:v>
                </c:pt>
                <c:pt idx="42">
                  <c:v>7338</c:v>
                </c:pt>
                <c:pt idx="43">
                  <c:v>7338</c:v>
                </c:pt>
                <c:pt idx="44">
                  <c:v>7338</c:v>
                </c:pt>
                <c:pt idx="45">
                  <c:v>7338</c:v>
                </c:pt>
                <c:pt idx="46">
                  <c:v>7338</c:v>
                </c:pt>
                <c:pt idx="47">
                  <c:v>7338</c:v>
                </c:pt>
                <c:pt idx="48">
                  <c:v>7338</c:v>
                </c:pt>
                <c:pt idx="49">
                  <c:v>7338</c:v>
                </c:pt>
                <c:pt idx="50">
                  <c:v>7338</c:v>
                </c:pt>
                <c:pt idx="51">
                  <c:v>7338</c:v>
                </c:pt>
                <c:pt idx="52">
                  <c:v>7338</c:v>
                </c:pt>
                <c:pt idx="53">
                  <c:v>7338</c:v>
                </c:pt>
                <c:pt idx="54">
                  <c:v>7338</c:v>
                </c:pt>
                <c:pt idx="55">
                  <c:v>7338</c:v>
                </c:pt>
                <c:pt idx="56">
                  <c:v>7338</c:v>
                </c:pt>
                <c:pt idx="57">
                  <c:v>7338</c:v>
                </c:pt>
                <c:pt idx="58">
                  <c:v>7338</c:v>
                </c:pt>
                <c:pt idx="59">
                  <c:v>7338</c:v>
                </c:pt>
                <c:pt idx="60">
                  <c:v>7338</c:v>
                </c:pt>
                <c:pt idx="61">
                  <c:v>7338</c:v>
                </c:pt>
                <c:pt idx="62">
                  <c:v>7338</c:v>
                </c:pt>
                <c:pt idx="63">
                  <c:v>7338</c:v>
                </c:pt>
                <c:pt idx="64">
                  <c:v>7338</c:v>
                </c:pt>
                <c:pt idx="65">
                  <c:v>7338</c:v>
                </c:pt>
                <c:pt idx="66">
                  <c:v>7338</c:v>
                </c:pt>
                <c:pt idx="67">
                  <c:v>7338</c:v>
                </c:pt>
                <c:pt idx="68">
                  <c:v>7338</c:v>
                </c:pt>
                <c:pt idx="69">
                  <c:v>7338</c:v>
                </c:pt>
                <c:pt idx="70">
                  <c:v>7338</c:v>
                </c:pt>
                <c:pt idx="71">
                  <c:v>7338</c:v>
                </c:pt>
                <c:pt idx="72">
                  <c:v>7338</c:v>
                </c:pt>
                <c:pt idx="73">
                  <c:v>7338</c:v>
                </c:pt>
                <c:pt idx="74">
                  <c:v>7338</c:v>
                </c:pt>
                <c:pt idx="75">
                  <c:v>7338</c:v>
                </c:pt>
                <c:pt idx="76">
                  <c:v>7338</c:v>
                </c:pt>
                <c:pt idx="77">
                  <c:v>7338</c:v>
                </c:pt>
                <c:pt idx="78">
                  <c:v>7338</c:v>
                </c:pt>
                <c:pt idx="79">
                  <c:v>7338</c:v>
                </c:pt>
                <c:pt idx="80">
                  <c:v>7338</c:v>
                </c:pt>
                <c:pt idx="81">
                  <c:v>7338</c:v>
                </c:pt>
                <c:pt idx="82">
                  <c:v>7338</c:v>
                </c:pt>
                <c:pt idx="83">
                  <c:v>7338</c:v>
                </c:pt>
                <c:pt idx="84">
                  <c:v>7338</c:v>
                </c:pt>
                <c:pt idx="85">
                  <c:v>7338</c:v>
                </c:pt>
                <c:pt idx="86">
                  <c:v>7338</c:v>
                </c:pt>
                <c:pt idx="87">
                  <c:v>7338</c:v>
                </c:pt>
                <c:pt idx="88">
                  <c:v>7338</c:v>
                </c:pt>
                <c:pt idx="89">
                  <c:v>7338</c:v>
                </c:pt>
                <c:pt idx="90">
                  <c:v>7338</c:v>
                </c:pt>
                <c:pt idx="91">
                  <c:v>7338</c:v>
                </c:pt>
                <c:pt idx="92">
                  <c:v>7338</c:v>
                </c:pt>
                <c:pt idx="93">
                  <c:v>7338</c:v>
                </c:pt>
                <c:pt idx="94">
                  <c:v>7338</c:v>
                </c:pt>
                <c:pt idx="95">
                  <c:v>7338</c:v>
                </c:pt>
                <c:pt idx="96">
                  <c:v>7338</c:v>
                </c:pt>
                <c:pt idx="97">
                  <c:v>7338</c:v>
                </c:pt>
                <c:pt idx="98">
                  <c:v>7338</c:v>
                </c:pt>
                <c:pt idx="99">
                  <c:v>7338</c:v>
                </c:pt>
                <c:pt idx="100">
                  <c:v>7338</c:v>
                </c:pt>
                <c:pt idx="101">
                  <c:v>7338</c:v>
                </c:pt>
                <c:pt idx="102">
                  <c:v>7338</c:v>
                </c:pt>
                <c:pt idx="103">
                  <c:v>7338</c:v>
                </c:pt>
                <c:pt idx="104">
                  <c:v>7338</c:v>
                </c:pt>
                <c:pt idx="105">
                  <c:v>7338</c:v>
                </c:pt>
                <c:pt idx="106">
                  <c:v>7338</c:v>
                </c:pt>
                <c:pt idx="107">
                  <c:v>7338</c:v>
                </c:pt>
                <c:pt idx="108">
                  <c:v>7338</c:v>
                </c:pt>
                <c:pt idx="109">
                  <c:v>7338</c:v>
                </c:pt>
                <c:pt idx="110">
                  <c:v>7338</c:v>
                </c:pt>
                <c:pt idx="111">
                  <c:v>7338</c:v>
                </c:pt>
                <c:pt idx="112">
                  <c:v>7338</c:v>
                </c:pt>
                <c:pt idx="113">
                  <c:v>7338</c:v>
                </c:pt>
                <c:pt idx="114">
                  <c:v>7338</c:v>
                </c:pt>
                <c:pt idx="115">
                  <c:v>7338</c:v>
                </c:pt>
                <c:pt idx="116">
                  <c:v>7338</c:v>
                </c:pt>
                <c:pt idx="117">
                  <c:v>7338</c:v>
                </c:pt>
                <c:pt idx="118">
                  <c:v>7338</c:v>
                </c:pt>
                <c:pt idx="119">
                  <c:v>7338</c:v>
                </c:pt>
                <c:pt idx="120">
                  <c:v>7338</c:v>
                </c:pt>
                <c:pt idx="121">
                  <c:v>7338</c:v>
                </c:pt>
                <c:pt idx="122">
                  <c:v>7338</c:v>
                </c:pt>
                <c:pt idx="123">
                  <c:v>7338</c:v>
                </c:pt>
                <c:pt idx="124">
                  <c:v>7338</c:v>
                </c:pt>
                <c:pt idx="125">
                  <c:v>7338</c:v>
                </c:pt>
                <c:pt idx="126">
                  <c:v>7338</c:v>
                </c:pt>
                <c:pt idx="127">
                  <c:v>7338</c:v>
                </c:pt>
                <c:pt idx="128">
                  <c:v>7338</c:v>
                </c:pt>
                <c:pt idx="129">
                  <c:v>7338</c:v>
                </c:pt>
                <c:pt idx="130">
                  <c:v>7338</c:v>
                </c:pt>
                <c:pt idx="131">
                  <c:v>7338</c:v>
                </c:pt>
                <c:pt idx="132">
                  <c:v>7338</c:v>
                </c:pt>
                <c:pt idx="133">
                  <c:v>7338</c:v>
                </c:pt>
                <c:pt idx="134">
                  <c:v>7338</c:v>
                </c:pt>
                <c:pt idx="135">
                  <c:v>7338</c:v>
                </c:pt>
                <c:pt idx="136">
                  <c:v>7338</c:v>
                </c:pt>
                <c:pt idx="137">
                  <c:v>7338</c:v>
                </c:pt>
                <c:pt idx="138">
                  <c:v>7338</c:v>
                </c:pt>
                <c:pt idx="139">
                  <c:v>7338</c:v>
                </c:pt>
                <c:pt idx="140">
                  <c:v>7338</c:v>
                </c:pt>
                <c:pt idx="141">
                  <c:v>7338</c:v>
                </c:pt>
                <c:pt idx="142">
                  <c:v>7338</c:v>
                </c:pt>
                <c:pt idx="143">
                  <c:v>7338</c:v>
                </c:pt>
                <c:pt idx="144">
                  <c:v>7338</c:v>
                </c:pt>
                <c:pt idx="145">
                  <c:v>7338</c:v>
                </c:pt>
                <c:pt idx="146">
                  <c:v>7338</c:v>
                </c:pt>
                <c:pt idx="147">
                  <c:v>7338</c:v>
                </c:pt>
                <c:pt idx="148">
                  <c:v>7338</c:v>
                </c:pt>
                <c:pt idx="149">
                  <c:v>7338</c:v>
                </c:pt>
                <c:pt idx="150">
                  <c:v>7338</c:v>
                </c:pt>
                <c:pt idx="151">
                  <c:v>7338</c:v>
                </c:pt>
                <c:pt idx="152">
                  <c:v>7338</c:v>
                </c:pt>
                <c:pt idx="153">
                  <c:v>7338</c:v>
                </c:pt>
                <c:pt idx="154">
                  <c:v>7338</c:v>
                </c:pt>
                <c:pt idx="155">
                  <c:v>7338</c:v>
                </c:pt>
                <c:pt idx="156">
                  <c:v>7338</c:v>
                </c:pt>
                <c:pt idx="157">
                  <c:v>7338</c:v>
                </c:pt>
                <c:pt idx="158">
                  <c:v>7338</c:v>
                </c:pt>
                <c:pt idx="159">
                  <c:v>7338</c:v>
                </c:pt>
                <c:pt idx="160">
                  <c:v>7338</c:v>
                </c:pt>
                <c:pt idx="161">
                  <c:v>7338</c:v>
                </c:pt>
                <c:pt idx="162">
                  <c:v>7338</c:v>
                </c:pt>
                <c:pt idx="163">
                  <c:v>7338</c:v>
                </c:pt>
                <c:pt idx="164">
                  <c:v>7338</c:v>
                </c:pt>
                <c:pt idx="165">
                  <c:v>7338</c:v>
                </c:pt>
                <c:pt idx="166">
                  <c:v>7338</c:v>
                </c:pt>
                <c:pt idx="167">
                  <c:v>7338</c:v>
                </c:pt>
                <c:pt idx="168">
                  <c:v>7338</c:v>
                </c:pt>
                <c:pt idx="169">
                  <c:v>7338</c:v>
                </c:pt>
                <c:pt idx="170">
                  <c:v>7338</c:v>
                </c:pt>
                <c:pt idx="171">
                  <c:v>7338</c:v>
                </c:pt>
                <c:pt idx="172">
                  <c:v>7338</c:v>
                </c:pt>
                <c:pt idx="173">
                  <c:v>7338</c:v>
                </c:pt>
                <c:pt idx="174">
                  <c:v>7338</c:v>
                </c:pt>
                <c:pt idx="175">
                  <c:v>7338</c:v>
                </c:pt>
                <c:pt idx="176">
                  <c:v>7338</c:v>
                </c:pt>
                <c:pt idx="177">
                  <c:v>7338</c:v>
                </c:pt>
                <c:pt idx="178">
                  <c:v>7338</c:v>
                </c:pt>
                <c:pt idx="179">
                  <c:v>7338</c:v>
                </c:pt>
                <c:pt idx="180">
                  <c:v>7338</c:v>
                </c:pt>
                <c:pt idx="181">
                  <c:v>7338</c:v>
                </c:pt>
                <c:pt idx="182">
                  <c:v>7338</c:v>
                </c:pt>
                <c:pt idx="183">
                  <c:v>7338</c:v>
                </c:pt>
                <c:pt idx="184">
                  <c:v>7338</c:v>
                </c:pt>
                <c:pt idx="185">
                  <c:v>7338</c:v>
                </c:pt>
                <c:pt idx="186">
                  <c:v>7338</c:v>
                </c:pt>
                <c:pt idx="187">
                  <c:v>7338</c:v>
                </c:pt>
                <c:pt idx="188">
                  <c:v>7338</c:v>
                </c:pt>
                <c:pt idx="189">
                  <c:v>7338</c:v>
                </c:pt>
                <c:pt idx="190">
                  <c:v>7338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E40-4BE6-B46F-6F418585A13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12986584"/>
        <c:axId val="2113485768"/>
      </c:lineChart>
      <c:dateAx>
        <c:axId val="2112986584"/>
        <c:scaling>
          <c:orientation val="minMax"/>
        </c:scaling>
        <c:delete val="0"/>
        <c:axPos val="b"/>
        <c:numFmt formatCode="mmm\-yyyy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13485768"/>
        <c:crosses val="autoZero"/>
        <c:auto val="1"/>
        <c:lblOffset val="100"/>
        <c:baseTimeUnit val="months"/>
        <c:majorUnit val="6"/>
        <c:majorTimeUnit val="months"/>
      </c:dateAx>
      <c:valAx>
        <c:axId val="2113485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b="1"/>
                  <a:t>MMcf per Day</a:t>
                </a:r>
              </a:p>
            </c:rich>
          </c:tx>
          <c:layout>
            <c:manualLayout>
              <c:xMode val="edge"/>
              <c:yMode val="edge"/>
              <c:x val="1.8401866433362501E-3"/>
              <c:y val="0.31788687283654798"/>
            </c:manualLayout>
          </c:layout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12986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83524715660543"/>
          <c:y val="0.668115485564304"/>
          <c:w val="0.472765201224847"/>
          <c:h val="6.52178477690289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62505D-21D3-7041-A288-46A8030E13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311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C9818D-85E3-9043-B8F8-8DDBB1F6DB27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A38EE4-57B0-3C4D-B048-BE395E51B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17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38EE4-57B0-3C4D-B048-BE395E51B31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583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38EE4-57B0-3C4D-B048-BE395E51B31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54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rtl="0" eaLnBrk="1" latinLnBrk="0" hangingPunct="1">
              <a:buNone/>
            </a:pPr>
            <a:r>
              <a:rPr lang="en-US" sz="14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Managing Risk</a:t>
            </a:r>
          </a:p>
          <a:p>
            <a:pPr rtl="0" eaLnBrk="1" latinLnBrk="0" hangingPunct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Risks associated with underground gas storage can be managed and mitigated. </a:t>
            </a:r>
            <a:endParaRPr lang="en-US" sz="1200" dirty="0" smtClean="0">
              <a:effectLst/>
            </a:endParaRPr>
          </a:p>
          <a:p>
            <a:pPr rtl="0" eaLnBrk="1" latinLnBrk="0" hangingPunct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new draft regulations are a major step, have room for improvement, and should undergo regular review.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dirty="0" smtClean="0"/>
              <a:t>Conduct m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ethane monitoring </a:t>
            </a:r>
            <a:r>
              <a:rPr lang="en-US" dirty="0" smtClean="0"/>
              <a:t>for </a:t>
            </a: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early identification of leaks.</a:t>
            </a:r>
            <a:endParaRPr lang="en-US" dirty="0" smtClean="0"/>
          </a:p>
          <a:p>
            <a:pPr marL="0" indent="0" rtl="0" eaLnBrk="1" latinLnBrk="0" hangingPunct="1">
              <a:buNone/>
            </a:pPr>
            <a:r>
              <a:rPr lang="en-US" sz="14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Minimizing Impact</a:t>
            </a:r>
          </a:p>
          <a:p>
            <a:pPr rtl="0" eaLnBrk="1" latinLnBrk="0" hangingPunct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Consider population proximity and density.</a:t>
            </a:r>
            <a:endParaRPr lang="en-US" dirty="0" smtClean="0">
              <a:effectLst/>
            </a:endParaRPr>
          </a:p>
          <a:p>
            <a:pPr rtl="0" eaLnBrk="1" latinLnBrk="0" hangingPunct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Require information on gas composition and be ready for rapid monitoring and modeling of gas dispersion.</a:t>
            </a:r>
          </a:p>
          <a:p>
            <a:pPr marL="0" indent="0" rtl="0" eaLnBrk="1" latinLnBrk="0" hangingPunct="1">
              <a:buNone/>
            </a:pPr>
            <a:r>
              <a:rPr lang="en-US" sz="1400" b="1" dirty="0" smtClean="0"/>
              <a:t>Facility-by-Facility Evaluation</a:t>
            </a:r>
            <a:endParaRPr lang="en-US" sz="1400" b="1" dirty="0" smtClean="0">
              <a:effectLst/>
            </a:endParaRPr>
          </a:p>
          <a:p>
            <a:r>
              <a:rPr lang="en-US" dirty="0" smtClean="0"/>
              <a:t>A few facilities have relatively higher risk than others in California.</a:t>
            </a:r>
          </a:p>
          <a:p>
            <a:pPr rtl="0" eaLnBrk="1" latinLnBrk="0" hangingPunct="1"/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Quantifying risks for each facility allows examining tradeoff between risk and benefits of individual facilities.</a:t>
            </a:r>
            <a:endParaRPr lang="en-US" dirty="0" smtClean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38EE4-57B0-3C4D-B048-BE395E51B31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5247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If storage can meet winter demand then it can do all the other functions:</a:t>
            </a:r>
          </a:p>
          <a:p>
            <a:pPr lvl="1"/>
            <a:r>
              <a:rPr lang="en-US" dirty="0" smtClean="0"/>
              <a:t> intraday balancing, </a:t>
            </a:r>
          </a:p>
          <a:p>
            <a:pPr lvl="1"/>
            <a:r>
              <a:rPr lang="en-US" dirty="0" smtClean="0"/>
              <a:t>compensating for steady production, </a:t>
            </a:r>
          </a:p>
          <a:p>
            <a:pPr lvl="1"/>
            <a:r>
              <a:rPr lang="en-US" dirty="0" smtClean="0"/>
              <a:t>creating an in-state stockpile for emergencies, and </a:t>
            </a:r>
          </a:p>
          <a:p>
            <a:pPr lvl="1"/>
            <a:r>
              <a:rPr lang="en-US" dirty="0" smtClean="0"/>
              <a:t>allowing arbitrage and market liquidity.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38EE4-57B0-3C4D-B048-BE395E51B31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9477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 smtClean="0"/>
              <a:t>Intraday balancing—managing changes in gas demand over a 24-hour period—could possibly be addressed by various forms of energy storage, flexible loads or imports/exports</a:t>
            </a:r>
          </a:p>
          <a:p>
            <a:r>
              <a:rPr lang="en-US" sz="3200" dirty="0" smtClean="0">
                <a:solidFill>
                  <a:srgbClr val="FF0000"/>
                </a:solidFill>
              </a:rPr>
              <a:t>Multiday or seasonal supply-demand imbalances must be addressed with low-GHG chemical fuels:</a:t>
            </a:r>
          </a:p>
          <a:p>
            <a:pPr lvl="1"/>
            <a:r>
              <a:rPr lang="en-US" sz="2800" dirty="0" smtClean="0"/>
              <a:t>Examples: </a:t>
            </a:r>
            <a:r>
              <a:rPr lang="en-US" sz="2800" dirty="0" err="1" smtClean="0"/>
              <a:t>biomethane</a:t>
            </a:r>
            <a:r>
              <a:rPr lang="en-US" sz="2800" dirty="0" smtClean="0"/>
              <a:t>, synthetic natural gas, and hydrogen (H</a:t>
            </a:r>
            <a:r>
              <a:rPr lang="en-US" sz="2800" baseline="-25000" dirty="0" smtClean="0"/>
              <a:t>2</a:t>
            </a:r>
            <a:r>
              <a:rPr lang="en-US" sz="2800" b="1" dirty="0" smtClean="0"/>
              <a:t>)</a:t>
            </a:r>
          </a:p>
          <a:p>
            <a:pPr lvl="1"/>
            <a:r>
              <a:rPr lang="en-US" sz="2800" dirty="0" smtClean="0"/>
              <a:t>Have same storage challenges as natural gas</a:t>
            </a:r>
          </a:p>
          <a:p>
            <a:pPr lvl="1"/>
            <a:r>
              <a:rPr lang="en-US" sz="2800" dirty="0" smtClean="0"/>
              <a:t>May introduce new constraints (e.g., H</a:t>
            </a:r>
            <a:r>
              <a:rPr lang="en-US" sz="2800" baseline="-25000" dirty="0" smtClean="0"/>
              <a:t>2 </a:t>
            </a:r>
            <a:r>
              <a:rPr lang="en-US" sz="2800" dirty="0" smtClean="0"/>
              <a:t>or CO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)</a:t>
            </a:r>
          </a:p>
          <a:p>
            <a:r>
              <a:rPr lang="en-US" sz="3200" dirty="0" smtClean="0"/>
              <a:t>The total amount of UGS needed unlikely to change by 2030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38EE4-57B0-3C4D-B048-BE395E51B31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8547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A38EE4-57B0-3C4D-B048-BE395E51B31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752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53B28-96B0-A44C-A494-0E52A2AEA5C3}" type="datetime1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389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D3A0F-0784-B044-8AF5-1405A630951E}" type="datetime1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92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21A62-BDB4-F246-A8F7-FFADD7C604E0}" type="datetime1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63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88FD4-EFB7-804A-A32F-3D49B4FDFEC6}" type="datetime1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609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353764-25DC-4549-8947-B72A00F3BB1C}" type="datetime1">
              <a:rPr lang="en-US" smtClean="0"/>
              <a:t>5/2/2018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635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E58BB-56F7-7F40-B1ED-7B7B755BBA44}" type="datetime1">
              <a:rPr lang="en-US" smtClean="0"/>
              <a:t>5/2/2018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12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3F39E-DE1C-0648-9FB1-785D3878B1ED}" type="datetime1">
              <a:rPr lang="en-US" smtClean="0"/>
              <a:t>5/2/2018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773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FEC8C-4303-1941-B91A-396CA9A7E710}" type="datetime1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26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0F69D-4F88-EA49-91B5-59B48988B080}" type="datetime1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546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A875F-9CCF-B440-AD55-385B273A5710}" type="datetime1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153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07B5B-8716-9F4D-A458-576247FE62DE}" type="datetime1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278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8B-0357-574B-AF03-9F83758C748E}" type="datetime1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CONFIDENTIAL - Do not redistribute or share.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9F4DA-A253-8840-9EFB-431DB8773F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054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CST 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172" y="403020"/>
            <a:ext cx="7298267" cy="6454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31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1514"/>
            <a:ext cx="8909957" cy="1325563"/>
          </a:xfrm>
        </p:spPr>
        <p:txBody>
          <a:bodyPr/>
          <a:lstStyle/>
          <a:p>
            <a:r>
              <a:rPr lang="en-US" b="1" dirty="0"/>
              <a:t>Study Purpose and </a:t>
            </a:r>
            <a:r>
              <a:rPr lang="en-US" b="1" dirty="0" smtClean="0"/>
              <a:t>Key Questions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760" y="1572259"/>
            <a:ext cx="10515600" cy="489128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Conduct an independent scientific assessment of the past, present, and potential future uses of underground natural gas storage in California</a:t>
            </a:r>
            <a:endParaRPr lang="en-US" b="1" dirty="0" smtClean="0"/>
          </a:p>
          <a:p>
            <a:endParaRPr lang="en-US" sz="1200" b="1" dirty="0"/>
          </a:p>
          <a:p>
            <a:r>
              <a:rPr lang="en-US" b="1" dirty="0" smtClean="0"/>
              <a:t>Key Question 1: </a:t>
            </a:r>
            <a:r>
              <a:rPr lang="en-US" dirty="0" smtClean="0"/>
              <a:t>What </a:t>
            </a:r>
            <a:r>
              <a:rPr lang="en-US" dirty="0"/>
              <a:t>risks do California’s underground gas storage facilities pose to health, safety, environment and </a:t>
            </a:r>
            <a:r>
              <a:rPr lang="en-US" dirty="0" smtClean="0"/>
              <a:t>infrastructure?</a:t>
            </a:r>
          </a:p>
          <a:p>
            <a:endParaRPr lang="en-US" dirty="0"/>
          </a:p>
          <a:p>
            <a:r>
              <a:rPr lang="en-US" b="1" dirty="0" smtClean="0"/>
              <a:t>Key Question 2:</a:t>
            </a:r>
            <a:r>
              <a:rPr lang="en-US" dirty="0" smtClean="0"/>
              <a:t> Does California </a:t>
            </a:r>
            <a:r>
              <a:rPr lang="en-US" dirty="0"/>
              <a:t>need underground gas storage  to provide for energy reliability in the near term (through 2020</a:t>
            </a:r>
            <a:r>
              <a:rPr lang="en-US" dirty="0" smtClean="0"/>
              <a:t>)?</a:t>
            </a:r>
          </a:p>
          <a:p>
            <a:endParaRPr lang="en-US" b="1" dirty="0"/>
          </a:p>
          <a:p>
            <a:r>
              <a:rPr lang="en-US" b="1" dirty="0" smtClean="0"/>
              <a:t>Key Question 3:</a:t>
            </a:r>
            <a:r>
              <a:rPr lang="en-US" dirty="0" smtClean="0"/>
              <a:t> </a:t>
            </a:r>
            <a:r>
              <a:rPr lang="en-US" dirty="0"/>
              <a:t>How will implementation of California’s climate policies change the need for underground gas storage in the future?</a:t>
            </a:r>
            <a:endParaRPr lang="en-US" b="1" dirty="0"/>
          </a:p>
        </p:txBody>
      </p:sp>
      <p:pic>
        <p:nvPicPr>
          <p:cNvPr id="4" name="Picture 3" descr="CCST 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25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52400" y="14151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smtClean="0"/>
              <a:t>Qualitative Risk-Related Characteristics</a:t>
            </a:r>
            <a:endParaRPr lang="en-US" b="1" dirty="0"/>
          </a:p>
        </p:txBody>
      </p:sp>
      <p:pic>
        <p:nvPicPr>
          <p:cNvPr id="4" name="Picture 3" descr="CCST 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99" b="40000"/>
          <a:stretch/>
        </p:blipFill>
        <p:spPr>
          <a:xfrm>
            <a:off x="147638" y="1371383"/>
            <a:ext cx="12277354" cy="4933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04196"/>
            <a:ext cx="8229600" cy="913442"/>
          </a:xfrm>
        </p:spPr>
        <p:txBody>
          <a:bodyPr>
            <a:noAutofit/>
          </a:bodyPr>
          <a:lstStyle/>
          <a:p>
            <a:pPr lvl="0"/>
            <a:r>
              <a:rPr lang="en-US" sz="3600" b="1" dirty="0"/>
              <a:t/>
            </a:r>
            <a:br>
              <a:rPr lang="en-US" sz="3600" b="1" dirty="0"/>
            </a:br>
            <a:endParaRPr lang="en-US" sz="36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5086FCE-F631-42BA-AD2A-056F3D82EB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6611377"/>
              </p:ext>
            </p:extLst>
          </p:nvPr>
        </p:nvGraphicFramePr>
        <p:xfrm>
          <a:off x="332316" y="1825625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382000" y="1173843"/>
            <a:ext cx="3414889" cy="4832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en-US" sz="2000" b="1" dirty="0" smtClean="0"/>
              <a:t>Winter </a:t>
            </a:r>
            <a:r>
              <a:rPr lang="en-US" sz="2000" b="1" dirty="0"/>
              <a:t>Peak Day </a:t>
            </a:r>
            <a:r>
              <a:rPr lang="en-US" sz="2000" b="1" dirty="0" smtClean="0"/>
              <a:t>Demand</a:t>
            </a:r>
          </a:p>
          <a:p>
            <a:pPr marL="0" lvl="1"/>
            <a:r>
              <a:rPr lang="en-US" sz="2000" dirty="0" smtClean="0"/>
              <a:t>Winter </a:t>
            </a:r>
            <a:r>
              <a:rPr lang="en-US" sz="2000" dirty="0"/>
              <a:t>peak </a:t>
            </a:r>
            <a:endParaRPr lang="en-US" sz="2000" dirty="0" smtClean="0"/>
          </a:p>
          <a:p>
            <a:pPr marL="0" lvl="1"/>
            <a:r>
              <a:rPr lang="en-US" sz="2000" dirty="0" smtClean="0"/>
              <a:t>demand is             </a:t>
            </a:r>
            <a:r>
              <a:rPr lang="en-US" sz="2000" dirty="0"/>
              <a:t>11.8 </a:t>
            </a:r>
            <a:r>
              <a:rPr lang="en-US" sz="2000" dirty="0" err="1" smtClean="0"/>
              <a:t>Bcfd</a:t>
            </a:r>
            <a:endParaRPr lang="en-US" sz="2000" dirty="0" smtClean="0"/>
          </a:p>
          <a:p>
            <a:pPr marL="0" lvl="1"/>
            <a:endParaRPr lang="en-US" sz="2000" dirty="0" smtClean="0"/>
          </a:p>
          <a:p>
            <a:pPr marL="0" lvl="1"/>
            <a:r>
              <a:rPr lang="en-US" sz="2000" dirty="0"/>
              <a:t>Import capacity </a:t>
            </a:r>
            <a:r>
              <a:rPr lang="en-US" sz="2000" dirty="0" smtClean="0"/>
              <a:t>is  </a:t>
            </a:r>
            <a:r>
              <a:rPr lang="en-US" sz="2000" dirty="0"/>
              <a:t>7.5 </a:t>
            </a:r>
            <a:r>
              <a:rPr lang="en-US" sz="2000" dirty="0" err="1" smtClean="0"/>
              <a:t>Bcfd</a:t>
            </a:r>
            <a:r>
              <a:rPr lang="en-US" sz="2000" dirty="0" smtClean="0"/>
              <a:t> </a:t>
            </a:r>
          </a:p>
          <a:p>
            <a:pPr marL="0" lvl="1"/>
            <a:endParaRPr lang="en-US" sz="2000" dirty="0"/>
          </a:p>
          <a:p>
            <a:pPr marL="0" lvl="1"/>
            <a:r>
              <a:rPr lang="en-US" sz="2000" dirty="0" smtClean="0"/>
              <a:t>Shortfall is                4.3 </a:t>
            </a:r>
            <a:r>
              <a:rPr lang="en-US" sz="2000" dirty="0" err="1" smtClean="0"/>
              <a:t>Bcfd</a:t>
            </a:r>
            <a:endParaRPr lang="en-US" sz="2000" dirty="0" smtClean="0"/>
          </a:p>
          <a:p>
            <a:endParaRPr lang="en-US" sz="2800" b="1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rgbClr val="FF0000"/>
                </a:solidFill>
              </a:rPr>
              <a:t>Without storage, California would be unable to consistently meet winter demand for gas. </a:t>
            </a:r>
            <a:endParaRPr lang="en-US" dirty="0"/>
          </a:p>
        </p:txBody>
      </p:sp>
      <p:pic>
        <p:nvPicPr>
          <p:cNvPr id="5" name="Picture 4" descr="CCST 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8623" y="192222"/>
            <a:ext cx="50681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latin typeface="+mj-lt"/>
              </a:rPr>
              <a:t>Gas storage </a:t>
            </a:r>
            <a:r>
              <a:rPr lang="en-US" sz="4400" b="1" dirty="0">
                <a:latin typeface="+mj-lt"/>
              </a:rPr>
              <a:t>f</a:t>
            </a:r>
            <a:r>
              <a:rPr lang="en-US" sz="4400" b="1" dirty="0" smtClean="0">
                <a:latin typeface="+mj-lt"/>
              </a:rPr>
              <a:t>unctions</a:t>
            </a:r>
            <a:endParaRPr lang="en-US" sz="4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060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615" y="494821"/>
            <a:ext cx="8928100" cy="850007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0000"/>
                </a:solidFill>
              </a:rPr>
              <a:t>There is no “silver bullet” to replace underground </a:t>
            </a:r>
            <a:r>
              <a:rPr lang="en-US" sz="3200" b="1" dirty="0" smtClean="0">
                <a:solidFill>
                  <a:srgbClr val="000000"/>
                </a:solidFill>
              </a:rPr>
              <a:t>gas </a:t>
            </a:r>
            <a:r>
              <a:rPr lang="en-US" sz="3200" b="1" dirty="0">
                <a:solidFill>
                  <a:srgbClr val="000000"/>
                </a:solidFill>
              </a:rPr>
              <a:t>storage in the </a:t>
            </a:r>
            <a:r>
              <a:rPr lang="en-US" sz="3200" b="1" dirty="0" smtClean="0">
                <a:solidFill>
                  <a:srgbClr val="000000"/>
                </a:solidFill>
              </a:rPr>
              <a:t>2020 and 2030 </a:t>
            </a:r>
            <a:r>
              <a:rPr lang="en-US" sz="3200" b="1" dirty="0">
                <a:solidFill>
                  <a:srgbClr val="000000"/>
                </a:solidFill>
              </a:rPr>
              <a:t>time </a:t>
            </a:r>
            <a:r>
              <a:rPr lang="en-US" sz="3200" b="1" dirty="0" smtClean="0">
                <a:solidFill>
                  <a:srgbClr val="000000"/>
                </a:solidFill>
              </a:rPr>
              <a:t>frame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900" y="1491320"/>
            <a:ext cx="10223500" cy="5366680"/>
          </a:xfrm>
        </p:spPr>
        <p:txBody>
          <a:bodyPr>
            <a:normAutofit/>
          </a:bodyPr>
          <a:lstStyle/>
          <a:p>
            <a:r>
              <a:rPr lang="en-US" dirty="0" smtClean="0"/>
              <a:t>Gas </a:t>
            </a:r>
            <a:r>
              <a:rPr lang="en-US" dirty="0"/>
              <a:t>storage is likely to remain a requirement for reliably meeting winter peak demand.     </a:t>
            </a:r>
            <a:r>
              <a:rPr lang="en-US" dirty="0" smtClean="0"/>
              <a:t>Peak demand is not projected to decrease enough by 2030 to change that.  </a:t>
            </a:r>
            <a:endParaRPr lang="en-US" dirty="0"/>
          </a:p>
          <a:p>
            <a:r>
              <a:rPr lang="en-US" dirty="0" smtClean="0"/>
              <a:t>Two </a:t>
            </a:r>
            <a:r>
              <a:rPr lang="en-US" dirty="0"/>
              <a:t>possible longer-range physical </a:t>
            </a:r>
            <a:r>
              <a:rPr lang="en-US" dirty="0" smtClean="0"/>
              <a:t>solutions include new pipelines or  LNG peak shaving units would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 extremely expensive -- $15B </a:t>
            </a:r>
            <a:r>
              <a:rPr lang="en-US" dirty="0" err="1" smtClean="0"/>
              <a:t>eg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carry </a:t>
            </a:r>
            <a:r>
              <a:rPr lang="en-US" dirty="0"/>
              <a:t>their own </a:t>
            </a:r>
            <a:r>
              <a:rPr lang="en-US" dirty="0" smtClean="0"/>
              <a:t>risks</a:t>
            </a:r>
          </a:p>
          <a:p>
            <a:pPr lvl="1"/>
            <a:r>
              <a:rPr lang="en-US" dirty="0" smtClean="0"/>
              <a:t>incur </a:t>
            </a:r>
            <a:r>
              <a:rPr lang="en-US" dirty="0"/>
              <a:t>barriers to </a:t>
            </a:r>
            <a:r>
              <a:rPr lang="en-US" dirty="0" smtClean="0"/>
              <a:t>siting</a:t>
            </a:r>
            <a:endParaRPr lang="en-US" dirty="0"/>
          </a:p>
          <a:p>
            <a:pPr lvl="1"/>
            <a:r>
              <a:rPr lang="en-US" dirty="0" smtClean="0"/>
              <a:t>commit CA to more gas infrastructure</a:t>
            </a:r>
          </a:p>
          <a:p>
            <a:pPr lvl="0">
              <a:defRPr/>
            </a:pPr>
            <a:r>
              <a:rPr lang="en-US" dirty="0" smtClean="0"/>
              <a:t>No policy or market mechanisms done </a:t>
            </a:r>
            <a:r>
              <a:rPr lang="en-US" dirty="0"/>
              <a:t>for electricity will have much effect on the peak winter demand because this demand is caused by demand for heat and CA has no policy to electrify heat.</a:t>
            </a:r>
          </a:p>
        </p:txBody>
      </p:sp>
      <p:pic>
        <p:nvPicPr>
          <p:cNvPr id="5" name="Picture 4" descr="CCST 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4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9144"/>
            <a:ext cx="8591790" cy="70541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88778" y="127448"/>
            <a:ext cx="3065846" cy="1569660"/>
          </a:xfrm>
          <a:prstGeom prst="rect">
            <a:avLst/>
          </a:prstGeom>
          <a:noFill/>
        </p:spPr>
        <p:txBody>
          <a:bodyPr wrap="square" lIns="182880" rIns="182880" rtlCol="0">
            <a:spAutoFit/>
          </a:bodyPr>
          <a:lstStyle/>
          <a:p>
            <a:r>
              <a:rPr lang="en-US" sz="2400" dirty="0" smtClean="0"/>
              <a:t>Demand for heat peaks in winter, when solar and wind outputs are minimal.</a:t>
            </a:r>
          </a:p>
        </p:txBody>
      </p:sp>
      <p:sp>
        <p:nvSpPr>
          <p:cNvPr id="2" name="Down Arrow 1"/>
          <p:cNvSpPr/>
          <p:nvPr/>
        </p:nvSpPr>
        <p:spPr>
          <a:xfrm>
            <a:off x="10117667" y="4586110"/>
            <a:ext cx="338666" cy="274320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4" idx="1"/>
          </p:cNvCxnSpPr>
          <p:nvPr/>
        </p:nvCxnSpPr>
        <p:spPr>
          <a:xfrm flipH="1">
            <a:off x="6915150" y="912278"/>
            <a:ext cx="2073628" cy="163089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8988777" y="2066440"/>
            <a:ext cx="3065847" cy="2308324"/>
          </a:xfrm>
          <a:prstGeom prst="rect">
            <a:avLst/>
          </a:prstGeom>
        </p:spPr>
        <p:txBody>
          <a:bodyPr wrap="square" lIns="182880" rIns="182880">
            <a:spAutoFit/>
          </a:bodyPr>
          <a:lstStyle/>
          <a:p>
            <a:r>
              <a:rPr lang="en-US" sz="2400" dirty="0" smtClean="0"/>
              <a:t>Electrified heat </a:t>
            </a:r>
            <a:r>
              <a:rPr lang="en-US" sz="2400" dirty="0"/>
              <a:t>could be a key strategy in lowering </a:t>
            </a:r>
            <a:r>
              <a:rPr lang="en-US" sz="2400" dirty="0" smtClean="0"/>
              <a:t>emissions, but would further exacerbate supply-demand mismatch.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8988777" y="4938569"/>
            <a:ext cx="3065847" cy="1815882"/>
          </a:xfrm>
          <a:prstGeom prst="rect">
            <a:avLst/>
          </a:prstGeom>
        </p:spPr>
        <p:txBody>
          <a:bodyPr wrap="square" lIns="182880" rIns="18288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Required backup from gas equal to </a:t>
            </a:r>
            <a:r>
              <a:rPr lang="en-US" sz="2800" dirty="0">
                <a:solidFill>
                  <a:srgbClr val="FF0000"/>
                </a:solidFill>
              </a:rPr>
              <a:t>renewable energy capacity </a:t>
            </a:r>
          </a:p>
        </p:txBody>
      </p:sp>
    </p:spTree>
    <p:extLst>
      <p:ext uri="{BB962C8B-B14F-4D97-AF65-F5344CB8AC3E}">
        <p14:creationId xmlns:p14="http://schemas.microsoft.com/office/powerpoint/2010/main" val="372661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729207" y="3884216"/>
            <a:ext cx="10810753" cy="2235311"/>
            <a:chOff x="729207" y="3884216"/>
            <a:chExt cx="10810753" cy="2235311"/>
          </a:xfrm>
        </p:grpSpPr>
        <p:grpSp>
          <p:nvGrpSpPr>
            <p:cNvPr id="30" name="Group 29"/>
            <p:cNvGrpSpPr/>
            <p:nvPr/>
          </p:nvGrpSpPr>
          <p:grpSpPr>
            <a:xfrm>
              <a:off x="729207" y="3884216"/>
              <a:ext cx="10810753" cy="2235311"/>
              <a:chOff x="729207" y="4960414"/>
              <a:chExt cx="10810753" cy="841248"/>
            </a:xfrm>
          </p:grpSpPr>
          <p:pic>
            <p:nvPicPr>
              <p:cNvPr id="6" name="Picture 5" descr="Jeff_Mac:Users:jeffuser:Google Drive:Long-Term Viability of Gas Storage (CCST):shared project folder:Q3 draft:supporting materials:CAISO 2014:CAISO combined Jan 2014.png"/>
              <p:cNvPicPr/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9207" y="5242581"/>
                <a:ext cx="5278054" cy="521208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" name="Picture 6" descr="Jeff_Mac:Users:jeffuser:Google Drive:Long-Term Viability of Gas Storage (CCST):shared project folder:Q3 draft:supporting materials:CAISO 2014:CAISO combined June 2014.png"/>
              <p:cNvPicPr/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61906" y="4960414"/>
                <a:ext cx="5278054" cy="841248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36" name="Rectangle 35"/>
            <p:cNvSpPr/>
            <p:nvPr/>
          </p:nvSpPr>
          <p:spPr>
            <a:xfrm>
              <a:off x="8250292" y="3907664"/>
              <a:ext cx="1317778" cy="1974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2534838" y="4663093"/>
              <a:ext cx="1573360" cy="901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 descr="CCST 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187569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Projected 2030 electricity capacities</a:t>
            </a:r>
            <a:endParaRPr lang="en-US" b="1" dirty="0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1284972" y="1772524"/>
            <a:ext cx="10092561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1237957" y="5880133"/>
            <a:ext cx="4103077" cy="162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1172308" y="5872464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smtClean="0"/>
              <a:t>1</a:t>
            </a:r>
            <a:endParaRPr lang="en-US" sz="800"/>
          </a:p>
        </p:txBody>
      </p:sp>
      <p:sp>
        <p:nvSpPr>
          <p:cNvPr id="78" name="TextBox 77"/>
          <p:cNvSpPr txBox="1"/>
          <p:nvPr/>
        </p:nvSpPr>
        <p:spPr>
          <a:xfrm>
            <a:off x="1567081" y="5880133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3</a:t>
            </a:r>
            <a:endParaRPr lang="en-US" sz="800" dirty="0"/>
          </a:p>
        </p:txBody>
      </p:sp>
      <p:sp>
        <p:nvSpPr>
          <p:cNvPr id="80" name="TextBox 79"/>
          <p:cNvSpPr txBox="1"/>
          <p:nvPr/>
        </p:nvSpPr>
        <p:spPr>
          <a:xfrm>
            <a:off x="1961854" y="5880133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5</a:t>
            </a:r>
            <a:endParaRPr lang="en-US" sz="800" dirty="0"/>
          </a:p>
        </p:txBody>
      </p:sp>
      <p:sp>
        <p:nvSpPr>
          <p:cNvPr id="81" name="TextBox 80"/>
          <p:cNvSpPr txBox="1"/>
          <p:nvPr/>
        </p:nvSpPr>
        <p:spPr>
          <a:xfrm>
            <a:off x="2356627" y="5880133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7</a:t>
            </a:r>
            <a:endParaRPr lang="en-US" sz="800" dirty="0"/>
          </a:p>
        </p:txBody>
      </p:sp>
      <p:sp>
        <p:nvSpPr>
          <p:cNvPr id="82" name="TextBox 81"/>
          <p:cNvSpPr txBox="1"/>
          <p:nvPr/>
        </p:nvSpPr>
        <p:spPr>
          <a:xfrm>
            <a:off x="2751400" y="5880133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9</a:t>
            </a:r>
            <a:endParaRPr lang="en-US" sz="800" dirty="0"/>
          </a:p>
        </p:txBody>
      </p:sp>
      <p:sp>
        <p:nvSpPr>
          <p:cNvPr id="83" name="TextBox 82"/>
          <p:cNvSpPr txBox="1"/>
          <p:nvPr/>
        </p:nvSpPr>
        <p:spPr>
          <a:xfrm>
            <a:off x="3120525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11</a:t>
            </a:r>
            <a:endParaRPr lang="en-US" sz="800" dirty="0"/>
          </a:p>
        </p:txBody>
      </p:sp>
      <p:sp>
        <p:nvSpPr>
          <p:cNvPr id="84" name="TextBox 83"/>
          <p:cNvSpPr txBox="1"/>
          <p:nvPr/>
        </p:nvSpPr>
        <p:spPr>
          <a:xfrm>
            <a:off x="3515298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13</a:t>
            </a:r>
            <a:endParaRPr lang="en-US" sz="800" dirty="0"/>
          </a:p>
        </p:txBody>
      </p:sp>
      <p:sp>
        <p:nvSpPr>
          <p:cNvPr id="85" name="TextBox 84"/>
          <p:cNvSpPr txBox="1"/>
          <p:nvPr/>
        </p:nvSpPr>
        <p:spPr>
          <a:xfrm>
            <a:off x="3910071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15</a:t>
            </a:r>
            <a:endParaRPr lang="en-US" sz="800" dirty="0"/>
          </a:p>
        </p:txBody>
      </p:sp>
      <p:sp>
        <p:nvSpPr>
          <p:cNvPr id="86" name="TextBox 85"/>
          <p:cNvSpPr txBox="1"/>
          <p:nvPr/>
        </p:nvSpPr>
        <p:spPr>
          <a:xfrm>
            <a:off x="4304844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17</a:t>
            </a:r>
            <a:endParaRPr lang="en-US" sz="800" dirty="0"/>
          </a:p>
        </p:txBody>
      </p:sp>
      <p:sp>
        <p:nvSpPr>
          <p:cNvPr id="87" name="TextBox 86"/>
          <p:cNvSpPr txBox="1"/>
          <p:nvPr/>
        </p:nvSpPr>
        <p:spPr>
          <a:xfrm>
            <a:off x="4699617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19</a:t>
            </a:r>
            <a:endParaRPr lang="en-US" sz="800" dirty="0"/>
          </a:p>
        </p:txBody>
      </p:sp>
      <p:sp>
        <p:nvSpPr>
          <p:cNvPr id="88" name="TextBox 87"/>
          <p:cNvSpPr txBox="1"/>
          <p:nvPr/>
        </p:nvSpPr>
        <p:spPr>
          <a:xfrm>
            <a:off x="5094392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21</a:t>
            </a:r>
            <a:endParaRPr lang="en-US" sz="800" dirty="0"/>
          </a:p>
        </p:txBody>
      </p:sp>
      <p:sp>
        <p:nvSpPr>
          <p:cNvPr id="89" name="TextBox 88"/>
          <p:cNvSpPr txBox="1"/>
          <p:nvPr/>
        </p:nvSpPr>
        <p:spPr>
          <a:xfrm>
            <a:off x="2742123" y="6042622"/>
            <a:ext cx="625492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100" dirty="0" smtClean="0"/>
              <a:t>January</a:t>
            </a:r>
            <a:endParaRPr lang="en-US" sz="1100" dirty="0"/>
          </a:p>
        </p:txBody>
      </p:sp>
      <p:sp>
        <p:nvSpPr>
          <p:cNvPr id="90" name="Rectangle 89"/>
          <p:cNvSpPr/>
          <p:nvPr/>
        </p:nvSpPr>
        <p:spPr>
          <a:xfrm>
            <a:off x="6762497" y="5890311"/>
            <a:ext cx="4103077" cy="162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6696847" y="5882642"/>
            <a:ext cx="2359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/>
              <a:t>2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7091621" y="5890311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4</a:t>
            </a:r>
            <a:endParaRPr lang="en-US" sz="800" dirty="0"/>
          </a:p>
        </p:txBody>
      </p:sp>
      <p:sp>
        <p:nvSpPr>
          <p:cNvPr id="93" name="TextBox 92"/>
          <p:cNvSpPr txBox="1"/>
          <p:nvPr/>
        </p:nvSpPr>
        <p:spPr>
          <a:xfrm>
            <a:off x="7486394" y="5890311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6</a:t>
            </a:r>
            <a:endParaRPr lang="en-US" sz="800" dirty="0"/>
          </a:p>
        </p:txBody>
      </p:sp>
      <p:sp>
        <p:nvSpPr>
          <p:cNvPr id="94" name="TextBox 93"/>
          <p:cNvSpPr txBox="1"/>
          <p:nvPr/>
        </p:nvSpPr>
        <p:spPr>
          <a:xfrm>
            <a:off x="7881167" y="5890311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8</a:t>
            </a:r>
            <a:endParaRPr lang="en-US" sz="800" dirty="0"/>
          </a:p>
        </p:txBody>
      </p:sp>
      <p:sp>
        <p:nvSpPr>
          <p:cNvPr id="95" name="TextBox 94"/>
          <p:cNvSpPr txBox="1"/>
          <p:nvPr/>
        </p:nvSpPr>
        <p:spPr>
          <a:xfrm>
            <a:off x="8250292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10</a:t>
            </a:r>
            <a:endParaRPr lang="en-US" sz="800" dirty="0"/>
          </a:p>
        </p:txBody>
      </p:sp>
      <p:sp>
        <p:nvSpPr>
          <p:cNvPr id="96" name="TextBox 95"/>
          <p:cNvSpPr txBox="1"/>
          <p:nvPr/>
        </p:nvSpPr>
        <p:spPr>
          <a:xfrm>
            <a:off x="8645065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12</a:t>
            </a:r>
            <a:endParaRPr lang="en-US" sz="800" dirty="0"/>
          </a:p>
        </p:txBody>
      </p:sp>
      <p:sp>
        <p:nvSpPr>
          <p:cNvPr id="97" name="TextBox 96"/>
          <p:cNvSpPr txBox="1"/>
          <p:nvPr/>
        </p:nvSpPr>
        <p:spPr>
          <a:xfrm>
            <a:off x="9039838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14</a:t>
            </a:r>
            <a:endParaRPr lang="en-US" sz="800" dirty="0"/>
          </a:p>
        </p:txBody>
      </p:sp>
      <p:sp>
        <p:nvSpPr>
          <p:cNvPr id="98" name="TextBox 97"/>
          <p:cNvSpPr txBox="1"/>
          <p:nvPr/>
        </p:nvSpPr>
        <p:spPr>
          <a:xfrm>
            <a:off x="9434611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16</a:t>
            </a:r>
            <a:endParaRPr lang="en-US" sz="800" dirty="0"/>
          </a:p>
        </p:txBody>
      </p:sp>
      <p:sp>
        <p:nvSpPr>
          <p:cNvPr id="99" name="TextBox 98"/>
          <p:cNvSpPr txBox="1"/>
          <p:nvPr/>
        </p:nvSpPr>
        <p:spPr>
          <a:xfrm>
            <a:off x="9829384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18</a:t>
            </a:r>
            <a:endParaRPr lang="en-US" sz="800" dirty="0"/>
          </a:p>
        </p:txBody>
      </p:sp>
      <p:sp>
        <p:nvSpPr>
          <p:cNvPr id="100" name="TextBox 99"/>
          <p:cNvSpPr txBox="1"/>
          <p:nvPr/>
        </p:nvSpPr>
        <p:spPr>
          <a:xfrm>
            <a:off x="10224157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20</a:t>
            </a:r>
            <a:endParaRPr lang="en-US" sz="8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0618932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22</a:t>
            </a:r>
            <a:endParaRPr lang="en-US" sz="800" dirty="0"/>
          </a:p>
        </p:txBody>
      </p:sp>
      <p:sp>
        <p:nvSpPr>
          <p:cNvPr id="102" name="TextBox 101"/>
          <p:cNvSpPr txBox="1"/>
          <p:nvPr/>
        </p:nvSpPr>
        <p:spPr>
          <a:xfrm>
            <a:off x="8486393" y="6042622"/>
            <a:ext cx="575799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100" smtClean="0"/>
              <a:t>  June  </a:t>
            </a:r>
            <a:endParaRPr lang="en-US" sz="1100" dirty="0"/>
          </a:p>
        </p:txBody>
      </p:sp>
      <p:sp>
        <p:nvSpPr>
          <p:cNvPr id="18" name="TextBox 17"/>
          <p:cNvSpPr txBox="1"/>
          <p:nvPr/>
        </p:nvSpPr>
        <p:spPr>
          <a:xfrm>
            <a:off x="4361417" y="1342029"/>
            <a:ext cx="38009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/>
              <a:t>Peak electricity demand (~</a:t>
            </a:r>
            <a:r>
              <a:rPr lang="en-US" sz="2000" b="1" dirty="0"/>
              <a:t>6</a:t>
            </a:r>
            <a:r>
              <a:rPr lang="en-US" sz="2000" b="1" dirty="0" smtClean="0"/>
              <a:t>0 GW)</a:t>
            </a:r>
            <a:endParaRPr lang="en-US" sz="2000" b="1" dirty="0"/>
          </a:p>
        </p:txBody>
      </p:sp>
      <p:sp>
        <p:nvSpPr>
          <p:cNvPr id="69" name="TextBox 68"/>
          <p:cNvSpPr txBox="1"/>
          <p:nvPr/>
        </p:nvSpPr>
        <p:spPr>
          <a:xfrm>
            <a:off x="4096474" y="4467954"/>
            <a:ext cx="4330866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/>
              <a:t>Minimum electricity demand (~15 GW)</a:t>
            </a:r>
            <a:endParaRPr lang="en-US" sz="2000" b="1" dirty="0"/>
          </a:p>
        </p:txBody>
      </p:sp>
      <p:cxnSp>
        <p:nvCxnSpPr>
          <p:cNvPr id="76" name="Straight Connector 75"/>
          <p:cNvCxnSpPr/>
          <p:nvPr/>
        </p:nvCxnSpPr>
        <p:spPr>
          <a:xfrm flipV="1">
            <a:off x="1284972" y="5872464"/>
            <a:ext cx="10092561" cy="0"/>
          </a:xfrm>
          <a:prstGeom prst="line">
            <a:avLst/>
          </a:prstGeom>
          <a:ln w="3810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V="1">
            <a:off x="1284972" y="4847479"/>
            <a:ext cx="10092561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V="1">
            <a:off x="1284972" y="3431098"/>
            <a:ext cx="10092561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4256584" y="3059454"/>
            <a:ext cx="41493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smtClean="0"/>
              <a:t>Average electricity demand (~35 </a:t>
            </a:r>
            <a:r>
              <a:rPr lang="en-US" sz="2000" b="1" dirty="0" smtClean="0"/>
              <a:t>GW)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932407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CST 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pic>
        <p:nvPicPr>
          <p:cNvPr id="6" name="Picture 5" descr="Jeff_Mac:Users:jeffuser:Google Drive:Long-Term Viability of Gas Storage (CCST):shared project folder:Q3 draft:supporting materials:CAISO 2014:CAISO combined Jan 2014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07" y="3526975"/>
            <a:ext cx="5278054" cy="2606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Jeff_Mac:Users:jeffuser:Google Drive:Long-Term Viability of Gas Storage (CCST):shared project folder:Q3 draft:supporting materials:CAISO 2014:CAISO combined June 2014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906" y="2137032"/>
            <a:ext cx="5278054" cy="419432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729207" y="6349108"/>
            <a:ext cx="7836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Figure ES-3.2.</a:t>
            </a:r>
            <a:r>
              <a:rPr lang="en-US" i="1" dirty="0"/>
              <a:t> Combined wind and solar </a:t>
            </a:r>
            <a:r>
              <a:rPr lang="en-US" i="1" dirty="0" smtClean="0"/>
              <a:t>output</a:t>
            </a:r>
            <a:endParaRPr lang="en-US" b="1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38200" y="1352282"/>
            <a:ext cx="10515600" cy="7670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How to address </a:t>
            </a:r>
            <a:r>
              <a:rPr lang="en-US" i="1" dirty="0" err="1" smtClean="0"/>
              <a:t>dunkelflaute</a:t>
            </a:r>
            <a:r>
              <a:rPr lang="en-US" i="1" dirty="0" smtClean="0"/>
              <a:t> </a:t>
            </a:r>
            <a:r>
              <a:rPr lang="en-US" dirty="0" smtClean="0"/>
              <a:t>(“dark doldrums”) conditions?</a:t>
            </a:r>
          </a:p>
          <a:p>
            <a:r>
              <a:rPr lang="en-US" dirty="0" smtClean="0"/>
              <a:t>Peak electricity demand ~60,000 MW</a:t>
            </a:r>
            <a:endParaRPr lang="en-US" dirty="0"/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570667"/>
            <a:ext cx="4114800" cy="365125"/>
          </a:xfrm>
        </p:spPr>
        <p:txBody>
          <a:bodyPr/>
          <a:lstStyle/>
          <a:p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87569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smtClean="0"/>
              <a:t>Daily load balancing of electricity</a:t>
            </a:r>
            <a:endParaRPr lang="en-US" b="1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1273098" y="2575307"/>
            <a:ext cx="394106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73098" y="2983158"/>
            <a:ext cx="394106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273098" y="3391009"/>
            <a:ext cx="3941064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74243" y="2437421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8000</a:t>
            </a:r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774243" y="2846232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7</a:t>
            </a:r>
            <a:r>
              <a:rPr lang="en-US" sz="1200" dirty="0" smtClean="0"/>
              <a:t>000</a:t>
            </a:r>
            <a:endParaRPr 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774243" y="3255043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6</a:t>
            </a:r>
            <a:r>
              <a:rPr lang="en-US" sz="1200" dirty="0" smtClean="0"/>
              <a:t>000</a:t>
            </a:r>
            <a:endParaRPr lang="en-US" sz="1200" dirty="0"/>
          </a:p>
        </p:txBody>
      </p:sp>
      <p:sp>
        <p:nvSpPr>
          <p:cNvPr id="22" name="TextBox 21"/>
          <p:cNvSpPr txBox="1"/>
          <p:nvPr/>
        </p:nvSpPr>
        <p:spPr>
          <a:xfrm>
            <a:off x="2372191" y="2178904"/>
            <a:ext cx="199208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600" b="1" smtClean="0"/>
              <a:t>CAISO 2014 - January</a:t>
            </a:r>
            <a:endParaRPr lang="en-US" sz="1600" b="1"/>
          </a:p>
        </p:txBody>
      </p:sp>
      <p:sp>
        <p:nvSpPr>
          <p:cNvPr id="23" name="TextBox 22"/>
          <p:cNvSpPr txBox="1"/>
          <p:nvPr/>
        </p:nvSpPr>
        <p:spPr>
          <a:xfrm>
            <a:off x="8040760" y="2178904"/>
            <a:ext cx="172034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/>
              <a:t>CAISO 2014 - June</a:t>
            </a:r>
            <a:endParaRPr lang="en-US" sz="1600" b="1" dirty="0"/>
          </a:p>
        </p:txBody>
      </p:sp>
      <p:sp>
        <p:nvSpPr>
          <p:cNvPr id="24" name="Rectangle 23"/>
          <p:cNvSpPr/>
          <p:nvPr/>
        </p:nvSpPr>
        <p:spPr>
          <a:xfrm>
            <a:off x="729207" y="3488500"/>
            <a:ext cx="5278054" cy="2448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729207" y="2133796"/>
            <a:ext cx="5266944" cy="3995928"/>
          </a:xfrm>
          <a:prstGeom prst="rect">
            <a:avLst/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2865566" y="5293735"/>
            <a:ext cx="45720" cy="5479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3189031" y="3318530"/>
            <a:ext cx="2350487" cy="58477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1.3 GW CA energy storage mandate (6 hrs. assumed)</a:t>
            </a:r>
            <a:endParaRPr lang="en-US" sz="1600" dirty="0"/>
          </a:p>
        </p:txBody>
      </p:sp>
      <p:cxnSp>
        <p:nvCxnSpPr>
          <p:cNvPr id="29" name="Straight Arrow Connector 28"/>
          <p:cNvCxnSpPr>
            <a:stCxn id="27" idx="2"/>
            <a:endCxn id="26" idx="3"/>
          </p:cNvCxnSpPr>
          <p:nvPr/>
        </p:nvCxnSpPr>
        <p:spPr>
          <a:xfrm flipH="1">
            <a:off x="2911286" y="3903305"/>
            <a:ext cx="1452989" cy="16643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8519123" y="5663213"/>
            <a:ext cx="2286000" cy="182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" name="Straight Arrow Connector 32"/>
          <p:cNvCxnSpPr>
            <a:stCxn id="32" idx="3"/>
            <a:endCxn id="31" idx="1"/>
          </p:cNvCxnSpPr>
          <p:nvPr/>
        </p:nvCxnSpPr>
        <p:spPr>
          <a:xfrm flipV="1">
            <a:off x="7871254" y="5754653"/>
            <a:ext cx="647869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48"/>
          <p:cNvSpPr/>
          <p:nvPr/>
        </p:nvSpPr>
        <p:spPr>
          <a:xfrm>
            <a:off x="8791482" y="5530491"/>
            <a:ext cx="64008" cy="3657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accent1"/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9358521" y="4949771"/>
            <a:ext cx="2096750" cy="584775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Typical battery storage duration (2-8 hrs.)</a:t>
            </a:r>
            <a:endParaRPr lang="en-US" sz="1600" dirty="0"/>
          </a:p>
        </p:txBody>
      </p:sp>
      <p:cxnSp>
        <p:nvCxnSpPr>
          <p:cNvPr id="51" name="Straight Arrow Connector 50"/>
          <p:cNvCxnSpPr>
            <a:stCxn id="50" idx="1"/>
            <a:endCxn id="49" idx="3"/>
          </p:cNvCxnSpPr>
          <p:nvPr/>
        </p:nvCxnSpPr>
        <p:spPr>
          <a:xfrm flipH="1">
            <a:off x="8855490" y="5242159"/>
            <a:ext cx="503031" cy="30662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1237957" y="5880133"/>
            <a:ext cx="4103077" cy="162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1172308" y="5872464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smtClean="0"/>
              <a:t>1</a:t>
            </a:r>
            <a:endParaRPr lang="en-US" sz="800"/>
          </a:p>
        </p:txBody>
      </p:sp>
      <p:sp>
        <p:nvSpPr>
          <p:cNvPr id="78" name="TextBox 77"/>
          <p:cNvSpPr txBox="1"/>
          <p:nvPr/>
        </p:nvSpPr>
        <p:spPr>
          <a:xfrm>
            <a:off x="1567081" y="5880133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3</a:t>
            </a:r>
            <a:endParaRPr lang="en-US" sz="800" dirty="0"/>
          </a:p>
        </p:txBody>
      </p:sp>
      <p:sp>
        <p:nvSpPr>
          <p:cNvPr id="80" name="TextBox 79"/>
          <p:cNvSpPr txBox="1"/>
          <p:nvPr/>
        </p:nvSpPr>
        <p:spPr>
          <a:xfrm>
            <a:off x="1961854" y="5880133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5</a:t>
            </a:r>
            <a:endParaRPr lang="en-US" sz="800" dirty="0"/>
          </a:p>
        </p:txBody>
      </p:sp>
      <p:sp>
        <p:nvSpPr>
          <p:cNvPr id="81" name="TextBox 80"/>
          <p:cNvSpPr txBox="1"/>
          <p:nvPr/>
        </p:nvSpPr>
        <p:spPr>
          <a:xfrm>
            <a:off x="2356627" y="5880133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7</a:t>
            </a:r>
            <a:endParaRPr lang="en-US" sz="800" dirty="0"/>
          </a:p>
        </p:txBody>
      </p:sp>
      <p:sp>
        <p:nvSpPr>
          <p:cNvPr id="82" name="TextBox 81"/>
          <p:cNvSpPr txBox="1"/>
          <p:nvPr/>
        </p:nvSpPr>
        <p:spPr>
          <a:xfrm>
            <a:off x="2751400" y="5880133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9</a:t>
            </a:r>
            <a:endParaRPr lang="en-US" sz="800" dirty="0"/>
          </a:p>
        </p:txBody>
      </p:sp>
      <p:sp>
        <p:nvSpPr>
          <p:cNvPr id="83" name="TextBox 82"/>
          <p:cNvSpPr txBox="1"/>
          <p:nvPr/>
        </p:nvSpPr>
        <p:spPr>
          <a:xfrm>
            <a:off x="3120525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11</a:t>
            </a:r>
            <a:endParaRPr lang="en-US" sz="800" dirty="0"/>
          </a:p>
        </p:txBody>
      </p:sp>
      <p:sp>
        <p:nvSpPr>
          <p:cNvPr id="84" name="TextBox 83"/>
          <p:cNvSpPr txBox="1"/>
          <p:nvPr/>
        </p:nvSpPr>
        <p:spPr>
          <a:xfrm>
            <a:off x="3515298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13</a:t>
            </a:r>
            <a:endParaRPr lang="en-US" sz="800" dirty="0"/>
          </a:p>
        </p:txBody>
      </p:sp>
      <p:sp>
        <p:nvSpPr>
          <p:cNvPr id="85" name="TextBox 84"/>
          <p:cNvSpPr txBox="1"/>
          <p:nvPr/>
        </p:nvSpPr>
        <p:spPr>
          <a:xfrm>
            <a:off x="3910071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15</a:t>
            </a:r>
            <a:endParaRPr lang="en-US" sz="800" dirty="0"/>
          </a:p>
        </p:txBody>
      </p:sp>
      <p:sp>
        <p:nvSpPr>
          <p:cNvPr id="86" name="TextBox 85"/>
          <p:cNvSpPr txBox="1"/>
          <p:nvPr/>
        </p:nvSpPr>
        <p:spPr>
          <a:xfrm>
            <a:off x="4304844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17</a:t>
            </a:r>
            <a:endParaRPr lang="en-US" sz="800" dirty="0"/>
          </a:p>
        </p:txBody>
      </p:sp>
      <p:sp>
        <p:nvSpPr>
          <p:cNvPr id="87" name="TextBox 86"/>
          <p:cNvSpPr txBox="1"/>
          <p:nvPr/>
        </p:nvSpPr>
        <p:spPr>
          <a:xfrm>
            <a:off x="4699617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19</a:t>
            </a:r>
            <a:endParaRPr lang="en-US" sz="800" dirty="0"/>
          </a:p>
        </p:txBody>
      </p:sp>
      <p:sp>
        <p:nvSpPr>
          <p:cNvPr id="88" name="TextBox 87"/>
          <p:cNvSpPr txBox="1"/>
          <p:nvPr/>
        </p:nvSpPr>
        <p:spPr>
          <a:xfrm>
            <a:off x="5094392" y="5880133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21</a:t>
            </a:r>
            <a:endParaRPr lang="en-US" sz="800" dirty="0"/>
          </a:p>
        </p:txBody>
      </p:sp>
      <p:sp>
        <p:nvSpPr>
          <p:cNvPr id="89" name="TextBox 88"/>
          <p:cNvSpPr txBox="1"/>
          <p:nvPr/>
        </p:nvSpPr>
        <p:spPr>
          <a:xfrm>
            <a:off x="2742123" y="6042622"/>
            <a:ext cx="625492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100" dirty="0" smtClean="0"/>
              <a:t>January</a:t>
            </a:r>
            <a:endParaRPr lang="en-US" sz="1100" dirty="0"/>
          </a:p>
        </p:txBody>
      </p:sp>
      <p:sp>
        <p:nvSpPr>
          <p:cNvPr id="90" name="Rectangle 89"/>
          <p:cNvSpPr/>
          <p:nvPr/>
        </p:nvSpPr>
        <p:spPr>
          <a:xfrm>
            <a:off x="6762497" y="5890311"/>
            <a:ext cx="4103077" cy="162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6696847" y="5882642"/>
            <a:ext cx="23596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/>
              <a:t>2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7091621" y="5890311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4</a:t>
            </a:r>
            <a:endParaRPr lang="en-US" sz="800" dirty="0"/>
          </a:p>
        </p:txBody>
      </p:sp>
      <p:sp>
        <p:nvSpPr>
          <p:cNvPr id="93" name="TextBox 92"/>
          <p:cNvSpPr txBox="1"/>
          <p:nvPr/>
        </p:nvSpPr>
        <p:spPr>
          <a:xfrm>
            <a:off x="7486394" y="5890311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6</a:t>
            </a:r>
            <a:endParaRPr lang="en-US" sz="800" dirty="0"/>
          </a:p>
        </p:txBody>
      </p:sp>
      <p:sp>
        <p:nvSpPr>
          <p:cNvPr id="94" name="TextBox 93"/>
          <p:cNvSpPr txBox="1"/>
          <p:nvPr/>
        </p:nvSpPr>
        <p:spPr>
          <a:xfrm>
            <a:off x="7881167" y="5890311"/>
            <a:ext cx="23596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8</a:t>
            </a:r>
            <a:endParaRPr lang="en-US" sz="800" dirty="0"/>
          </a:p>
        </p:txBody>
      </p:sp>
      <p:sp>
        <p:nvSpPr>
          <p:cNvPr id="95" name="TextBox 94"/>
          <p:cNvSpPr txBox="1"/>
          <p:nvPr/>
        </p:nvSpPr>
        <p:spPr>
          <a:xfrm>
            <a:off x="8250292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10</a:t>
            </a:r>
            <a:endParaRPr lang="en-US" sz="800" dirty="0"/>
          </a:p>
        </p:txBody>
      </p:sp>
      <p:sp>
        <p:nvSpPr>
          <p:cNvPr id="96" name="TextBox 95"/>
          <p:cNvSpPr txBox="1"/>
          <p:nvPr/>
        </p:nvSpPr>
        <p:spPr>
          <a:xfrm>
            <a:off x="8645065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12</a:t>
            </a:r>
            <a:endParaRPr lang="en-US" sz="800" dirty="0"/>
          </a:p>
        </p:txBody>
      </p:sp>
      <p:sp>
        <p:nvSpPr>
          <p:cNvPr id="97" name="TextBox 96"/>
          <p:cNvSpPr txBox="1"/>
          <p:nvPr/>
        </p:nvSpPr>
        <p:spPr>
          <a:xfrm>
            <a:off x="9039838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14</a:t>
            </a:r>
            <a:endParaRPr lang="en-US" sz="800" dirty="0"/>
          </a:p>
        </p:txBody>
      </p:sp>
      <p:sp>
        <p:nvSpPr>
          <p:cNvPr id="98" name="TextBox 97"/>
          <p:cNvSpPr txBox="1"/>
          <p:nvPr/>
        </p:nvSpPr>
        <p:spPr>
          <a:xfrm>
            <a:off x="9434611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16</a:t>
            </a:r>
            <a:endParaRPr lang="en-US" sz="800" dirty="0"/>
          </a:p>
        </p:txBody>
      </p:sp>
      <p:sp>
        <p:nvSpPr>
          <p:cNvPr id="99" name="TextBox 98"/>
          <p:cNvSpPr txBox="1"/>
          <p:nvPr/>
        </p:nvSpPr>
        <p:spPr>
          <a:xfrm>
            <a:off x="9829384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18</a:t>
            </a:r>
            <a:endParaRPr lang="en-US" sz="800" dirty="0"/>
          </a:p>
        </p:txBody>
      </p:sp>
      <p:sp>
        <p:nvSpPr>
          <p:cNvPr id="100" name="TextBox 99"/>
          <p:cNvSpPr txBox="1"/>
          <p:nvPr/>
        </p:nvSpPr>
        <p:spPr>
          <a:xfrm>
            <a:off x="10224157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20</a:t>
            </a:r>
            <a:endParaRPr lang="en-US" sz="8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0618932" y="5890311"/>
            <a:ext cx="28725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00" dirty="0" smtClean="0"/>
              <a:t>22</a:t>
            </a:r>
            <a:endParaRPr lang="en-US" sz="800" dirty="0"/>
          </a:p>
        </p:txBody>
      </p:sp>
      <p:sp>
        <p:nvSpPr>
          <p:cNvPr id="102" name="TextBox 101"/>
          <p:cNvSpPr txBox="1"/>
          <p:nvPr/>
        </p:nvSpPr>
        <p:spPr>
          <a:xfrm>
            <a:off x="8486393" y="6042622"/>
            <a:ext cx="575799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sz="1100" smtClean="0"/>
              <a:t>  June  </a:t>
            </a:r>
            <a:endParaRPr lang="en-US" sz="1100" dirty="0"/>
          </a:p>
        </p:txBody>
      </p:sp>
      <p:sp>
        <p:nvSpPr>
          <p:cNvPr id="32" name="TextBox 31"/>
          <p:cNvSpPr txBox="1"/>
          <p:nvPr/>
        </p:nvSpPr>
        <p:spPr>
          <a:xfrm>
            <a:off x="5422509" y="5339155"/>
            <a:ext cx="2448745" cy="830997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Capacity of largest pumped hydro facility in California</a:t>
            </a:r>
          </a:p>
          <a:p>
            <a:pPr algn="ctr"/>
            <a:r>
              <a:rPr lang="en-US" sz="1600" dirty="0" smtClean="0"/>
              <a:t>(San Luis: 0.4 GW, 298 hrs.)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9445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31" grpId="0" animBg="1"/>
      <p:bldP spid="49" grpId="0" animBg="1"/>
      <p:bldP spid="50" grpId="0" animBg="1"/>
      <p:bldP spid="77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984" y="-123830"/>
            <a:ext cx="10515600" cy="1325563"/>
          </a:xfrm>
        </p:spPr>
        <p:txBody>
          <a:bodyPr/>
          <a:lstStyle/>
          <a:p>
            <a:r>
              <a:rPr lang="en-US" b="1" dirty="0" smtClean="0"/>
              <a:t>Logic diagram for 2050 scenarios</a:t>
            </a:r>
            <a:endParaRPr lang="en-US" b="1" dirty="0"/>
          </a:p>
        </p:txBody>
      </p:sp>
      <p:pic>
        <p:nvPicPr>
          <p:cNvPr id="4" name="Picture 3" descr="CCST 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9124" y="5657753"/>
            <a:ext cx="2176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NG use vs. </a:t>
            </a:r>
            <a:r>
              <a:rPr lang="en-US" dirty="0" smtClean="0"/>
              <a:t>today: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996193" y="5611587"/>
            <a:ext cx="1024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~150%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5283881" y="5611587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~40%</a:t>
            </a:r>
            <a:endParaRPr lang="en-US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7468794" y="5611587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~60%</a:t>
            </a:r>
            <a:endParaRPr lang="en-US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9567511" y="5611587"/>
            <a:ext cx="10246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~100%</a:t>
            </a:r>
            <a:endParaRPr lang="en-US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189123" y="6054882"/>
            <a:ext cx="2176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Net UGS impact: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892384" y="6008716"/>
            <a:ext cx="1232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Increase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073569" y="6008716"/>
            <a:ext cx="1336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Decrease</a:t>
            </a:r>
            <a:endParaRPr lang="en-US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7326928" y="6008716"/>
            <a:ext cx="1152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Unclear</a:t>
            </a:r>
            <a:endParaRPr lang="en-US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9503391" y="6008716"/>
            <a:ext cx="1152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Unclear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2600326" y="4171950"/>
            <a:ext cx="1900237" cy="138686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Fossil-CCS + </a:t>
            </a:r>
            <a:r>
              <a:rPr lang="en-US" sz="2400" u="sng" dirty="0" smtClean="0"/>
              <a:t>building electrification</a:t>
            </a:r>
            <a:endParaRPr lang="en-US" sz="2400" u="sng" dirty="0"/>
          </a:p>
        </p:txBody>
      </p:sp>
      <p:sp>
        <p:nvSpPr>
          <p:cNvPr id="17" name="Rectangle 16"/>
          <p:cNvSpPr/>
          <p:nvPr/>
        </p:nvSpPr>
        <p:spPr>
          <a:xfrm>
            <a:off x="4776788" y="4171950"/>
            <a:ext cx="1900237" cy="13868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Flexible non-fossil gen. + bldg. </a:t>
            </a:r>
            <a:r>
              <a:rPr lang="en-US" sz="2400" dirty="0" err="1" smtClean="0"/>
              <a:t>electrif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18" name="Rectangle 17"/>
          <p:cNvSpPr/>
          <p:nvPr/>
        </p:nvSpPr>
        <p:spPr>
          <a:xfrm>
            <a:off x="6953250" y="4171950"/>
            <a:ext cx="1900237" cy="1386866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Intermittent renewables + bldg. </a:t>
            </a:r>
            <a:r>
              <a:rPr lang="en-US" sz="2400" dirty="0" err="1" smtClean="0"/>
              <a:t>electrif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19" name="Rectangle 18"/>
          <p:cNvSpPr/>
          <p:nvPr/>
        </p:nvSpPr>
        <p:spPr>
          <a:xfrm>
            <a:off x="9129712" y="4171950"/>
            <a:ext cx="1900237" cy="138686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Intermittent renew. + low-carbon gas</a:t>
            </a:r>
            <a:endParaRPr lang="en-US" sz="2400" dirty="0"/>
          </a:p>
        </p:txBody>
      </p:sp>
      <p:sp>
        <p:nvSpPr>
          <p:cNvPr id="20" name="Rectangle 19"/>
          <p:cNvSpPr/>
          <p:nvPr/>
        </p:nvSpPr>
        <p:spPr>
          <a:xfrm>
            <a:off x="2600326" y="2722362"/>
            <a:ext cx="1900237" cy="10286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accent1"/>
                </a:solidFill>
              </a:rPr>
              <a:t>Type </a:t>
            </a:r>
            <a:r>
              <a:rPr lang="en-US" sz="2000" smtClean="0">
                <a:solidFill>
                  <a:schemeClr val="accent1"/>
                </a:solidFill>
              </a:rPr>
              <a:t>of flexible generation?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600326" y="1274316"/>
            <a:ext cx="1900237" cy="102709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accent6"/>
                </a:solidFill>
              </a:rPr>
              <a:t>How much </a:t>
            </a:r>
            <a:r>
              <a:rPr lang="en-US" sz="2000" smtClean="0">
                <a:solidFill>
                  <a:schemeClr val="accent6"/>
                </a:solidFill>
              </a:rPr>
              <a:t>intermittent renewables?</a:t>
            </a:r>
            <a:endParaRPr lang="en-US" sz="2000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6336" y="1464698"/>
            <a:ext cx="119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Electricity system</a:t>
            </a:r>
            <a:endParaRPr lang="en-US" b="1" dirty="0"/>
          </a:p>
        </p:txBody>
      </p:sp>
      <p:cxnSp>
        <p:nvCxnSpPr>
          <p:cNvPr id="25" name="Straight Arrow Connector 24"/>
          <p:cNvCxnSpPr>
            <a:stCxn id="21" idx="2"/>
            <a:endCxn id="20" idx="0"/>
          </p:cNvCxnSpPr>
          <p:nvPr/>
        </p:nvCxnSpPr>
        <p:spPr>
          <a:xfrm>
            <a:off x="3550445" y="2301413"/>
            <a:ext cx="0" cy="42094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0" idx="2"/>
            <a:endCxn id="7" idx="0"/>
          </p:cNvCxnSpPr>
          <p:nvPr/>
        </p:nvCxnSpPr>
        <p:spPr>
          <a:xfrm>
            <a:off x="3550445" y="3751001"/>
            <a:ext cx="0" cy="42094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8096396" y="1272774"/>
            <a:ext cx="1900237" cy="1028639"/>
          </a:xfrm>
          <a:prstGeom prst="rect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How much low-carbon gas?</a:t>
            </a:r>
            <a:endParaRPr lang="en-US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32" name="Straight Arrow Connector 31"/>
          <p:cNvCxnSpPr>
            <a:stCxn id="21" idx="3"/>
            <a:endCxn id="31" idx="1"/>
          </p:cNvCxnSpPr>
          <p:nvPr/>
        </p:nvCxnSpPr>
        <p:spPr>
          <a:xfrm flipV="1">
            <a:off x="4500563" y="1787094"/>
            <a:ext cx="3595833" cy="771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1"/>
          <p:cNvCxnSpPr>
            <a:stCxn id="20" idx="3"/>
            <a:endCxn id="17" idx="0"/>
          </p:cNvCxnSpPr>
          <p:nvPr/>
        </p:nvCxnSpPr>
        <p:spPr>
          <a:xfrm>
            <a:off x="4500563" y="3236682"/>
            <a:ext cx="1226344" cy="935268"/>
          </a:xfrm>
          <a:prstGeom prst="bentConnector2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1"/>
          <p:cNvCxnSpPr>
            <a:endCxn id="18" idx="0"/>
          </p:cNvCxnSpPr>
          <p:nvPr/>
        </p:nvCxnSpPr>
        <p:spPr>
          <a:xfrm rot="5400000">
            <a:off x="7374106" y="2830679"/>
            <a:ext cx="1870535" cy="812007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endCxn id="19" idx="0"/>
          </p:cNvCxnSpPr>
          <p:nvPr/>
        </p:nvCxnSpPr>
        <p:spPr>
          <a:xfrm rot="16200000" flipH="1">
            <a:off x="8787377" y="2879495"/>
            <a:ext cx="1870535" cy="714373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10752089" y="1464697"/>
            <a:ext cx="1018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/>
              <a:t>Gas system</a:t>
            </a:r>
            <a:endParaRPr lang="en-US" b="1"/>
          </a:p>
        </p:txBody>
      </p:sp>
      <p:sp>
        <p:nvSpPr>
          <p:cNvPr id="113" name="TextBox 112"/>
          <p:cNvSpPr txBox="1"/>
          <p:nvPr/>
        </p:nvSpPr>
        <p:spPr>
          <a:xfrm>
            <a:off x="6141269" y="1391377"/>
            <a:ext cx="612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mtClean="0"/>
              <a:t>High</a:t>
            </a:r>
            <a:endParaRPr lang="en-US"/>
          </a:p>
        </p:txBody>
      </p:sp>
      <p:sp>
        <p:nvSpPr>
          <p:cNvPr id="114" name="TextBox 113"/>
          <p:cNvSpPr txBox="1"/>
          <p:nvPr/>
        </p:nvSpPr>
        <p:spPr>
          <a:xfrm>
            <a:off x="3605801" y="2327221"/>
            <a:ext cx="568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Low</a:t>
            </a:r>
            <a:endParaRPr lang="en-US" dirty="0"/>
          </a:p>
        </p:txBody>
      </p:sp>
      <p:sp>
        <p:nvSpPr>
          <p:cNvPr id="115" name="TextBox 114"/>
          <p:cNvSpPr txBox="1"/>
          <p:nvPr/>
        </p:nvSpPr>
        <p:spPr>
          <a:xfrm>
            <a:off x="9419545" y="2867086"/>
            <a:ext cx="612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mtClean="0"/>
              <a:t>High</a:t>
            </a:r>
            <a:endParaRPr lang="en-US"/>
          </a:p>
        </p:txBody>
      </p:sp>
      <p:sp>
        <p:nvSpPr>
          <p:cNvPr id="116" name="TextBox 115"/>
          <p:cNvSpPr txBox="1"/>
          <p:nvPr/>
        </p:nvSpPr>
        <p:spPr>
          <a:xfrm>
            <a:off x="8025032" y="2863118"/>
            <a:ext cx="568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mtClean="0"/>
              <a:t>Low</a:t>
            </a:r>
            <a:endParaRPr lang="en-US"/>
          </a:p>
        </p:txBody>
      </p:sp>
      <p:sp>
        <p:nvSpPr>
          <p:cNvPr id="117" name="TextBox 116"/>
          <p:cNvSpPr txBox="1"/>
          <p:nvPr/>
        </p:nvSpPr>
        <p:spPr>
          <a:xfrm>
            <a:off x="4591067" y="2870587"/>
            <a:ext cx="1119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mtClean="0"/>
              <a:t>Non-fossil</a:t>
            </a:r>
            <a:endParaRPr lang="en-US"/>
          </a:p>
        </p:txBody>
      </p:sp>
      <p:sp>
        <p:nvSpPr>
          <p:cNvPr id="118" name="TextBox 117"/>
          <p:cNvSpPr txBox="1"/>
          <p:nvPr/>
        </p:nvSpPr>
        <p:spPr>
          <a:xfrm>
            <a:off x="3596756" y="3776809"/>
            <a:ext cx="694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mtClean="0"/>
              <a:t>Fossil</a:t>
            </a:r>
            <a:endParaRPr lang="en-US"/>
          </a:p>
        </p:txBody>
      </p:sp>
      <p:sp>
        <p:nvSpPr>
          <p:cNvPr id="123" name="Oval 122"/>
          <p:cNvSpPr/>
          <p:nvPr/>
        </p:nvSpPr>
        <p:spPr>
          <a:xfrm>
            <a:off x="209100" y="2790591"/>
            <a:ext cx="2024953" cy="1386867"/>
          </a:xfrm>
          <a:prstGeom prst="ellipse">
            <a:avLst/>
          </a:prstGeom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/>
            <a:r>
              <a:rPr lang="en-US" sz="2000" b="1" dirty="0" smtClean="0"/>
              <a:t>Hydrogen:</a:t>
            </a:r>
            <a:r>
              <a:rPr lang="en-US" sz="2000" dirty="0" smtClean="0"/>
              <a:t> replace some electrification</a:t>
            </a:r>
            <a:endParaRPr lang="en-US" sz="2000" dirty="0"/>
          </a:p>
        </p:txBody>
      </p:sp>
      <p:sp>
        <p:nvSpPr>
          <p:cNvPr id="132" name="TextBox 131"/>
          <p:cNvSpPr txBox="1"/>
          <p:nvPr/>
        </p:nvSpPr>
        <p:spPr>
          <a:xfrm>
            <a:off x="189123" y="6448168"/>
            <a:ext cx="2176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New storage needed:</a:t>
            </a:r>
            <a:endParaRPr lang="en-US" dirty="0"/>
          </a:p>
        </p:txBody>
      </p:sp>
      <p:sp>
        <p:nvSpPr>
          <p:cNvPr id="133" name="TextBox 132"/>
          <p:cNvSpPr txBox="1"/>
          <p:nvPr/>
        </p:nvSpPr>
        <p:spPr>
          <a:xfrm>
            <a:off x="2852855" y="6402002"/>
            <a:ext cx="13113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Yes (CO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134" name="TextBox 133"/>
          <p:cNvSpPr txBox="1"/>
          <p:nvPr/>
        </p:nvSpPr>
        <p:spPr>
          <a:xfrm>
            <a:off x="8974372" y="6402002"/>
            <a:ext cx="2210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Maybe (H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, CO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sp>
        <p:nvSpPr>
          <p:cNvPr id="136" name="TextBox 135"/>
          <p:cNvSpPr txBox="1"/>
          <p:nvPr/>
        </p:nvSpPr>
        <p:spPr>
          <a:xfrm>
            <a:off x="5445784" y="6402002"/>
            <a:ext cx="545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 smtClean="0"/>
              <a:t>No</a:t>
            </a:r>
            <a:endParaRPr lang="en-US" sz="2400" dirty="0"/>
          </a:p>
        </p:txBody>
      </p:sp>
      <p:sp>
        <p:nvSpPr>
          <p:cNvPr id="137" name="TextBox 136"/>
          <p:cNvSpPr txBox="1"/>
          <p:nvPr/>
        </p:nvSpPr>
        <p:spPr>
          <a:xfrm>
            <a:off x="7630697" y="6402002"/>
            <a:ext cx="545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smtClean="0"/>
              <a:t>No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464603" y="4702291"/>
            <a:ext cx="1513947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mtClean="0">
                <a:solidFill>
                  <a:schemeClr val="accent1"/>
                </a:solidFill>
              </a:rPr>
              <a:t>Challenging to implement</a:t>
            </a:r>
            <a:endParaRPr lang="en-US" dirty="0">
              <a:solidFill>
                <a:schemeClr val="accent1"/>
              </a:solidFill>
            </a:endParaRPr>
          </a:p>
        </p:txBody>
      </p:sp>
      <p:cxnSp>
        <p:nvCxnSpPr>
          <p:cNvPr id="44" name="Straight Arrow Connector 43"/>
          <p:cNvCxnSpPr>
            <a:stCxn id="6" idx="3"/>
          </p:cNvCxnSpPr>
          <p:nvPr/>
        </p:nvCxnSpPr>
        <p:spPr>
          <a:xfrm>
            <a:off x="1978550" y="5025457"/>
            <a:ext cx="913834" cy="0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Left Arrow 33"/>
          <p:cNvSpPr/>
          <p:nvPr/>
        </p:nvSpPr>
        <p:spPr>
          <a:xfrm>
            <a:off x="10181868" y="1613964"/>
            <a:ext cx="399499" cy="358700"/>
          </a:xfrm>
          <a:prstGeom prst="lef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Left Arrow 52"/>
          <p:cNvSpPr/>
          <p:nvPr/>
        </p:nvSpPr>
        <p:spPr>
          <a:xfrm rot="10800000">
            <a:off x="2034303" y="1603347"/>
            <a:ext cx="399499" cy="358700"/>
          </a:xfrm>
          <a:prstGeom prst="lef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8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755" y="-64068"/>
            <a:ext cx="10515600" cy="1325563"/>
          </a:xfrm>
        </p:spPr>
        <p:txBody>
          <a:bodyPr/>
          <a:lstStyle/>
          <a:p>
            <a:r>
              <a:rPr lang="en-US" b="1" dirty="0" smtClean="0"/>
              <a:t>Conclusions and Recommendations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8848"/>
            <a:ext cx="10515600" cy="51180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Flexible</a:t>
            </a:r>
            <a:r>
              <a:rPr lang="en-US" dirty="0"/>
              <a:t>, non-fossil generation might minimize reliability issues currently stabilized with natural gas generation.</a:t>
            </a:r>
          </a:p>
          <a:p>
            <a:pPr marL="0" indent="0">
              <a:buNone/>
            </a:pPr>
            <a:r>
              <a:rPr lang="en-US" dirty="0" smtClean="0"/>
              <a:t>There </a:t>
            </a:r>
            <a:r>
              <a:rPr lang="en-US" dirty="0"/>
              <a:t>are widely varying ideas about energy systems that might meet the 2050 climate goals. Some of these would involve some form of gas (methane, hydrogen, CO</a:t>
            </a:r>
            <a:r>
              <a:rPr lang="en-US" baseline="-25000" dirty="0"/>
              <a:t>2</a:t>
            </a:r>
            <a:r>
              <a:rPr lang="en-US" dirty="0"/>
              <a:t>) infrastructure including underground storage, and some may not require as much UGS as in use today.</a:t>
            </a:r>
            <a:r>
              <a:rPr lang="en-US" dirty="0" smtClean="0">
                <a:effectLst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California </a:t>
            </a:r>
            <a:r>
              <a:rPr lang="en-US" dirty="0">
                <a:solidFill>
                  <a:srgbClr val="FF0000"/>
                </a:solidFill>
              </a:rPr>
              <a:t>should evaluate the relative feasibility of achieving climate goals with various reliable energy portfolios, and determine from this analysis the likely requirements for any type of UGS in California.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Picture 3" descr="CCST 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>
            <a:off x="5531555" y="4224271"/>
            <a:ext cx="766213" cy="47953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27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1514"/>
            <a:ext cx="10515600" cy="1325563"/>
          </a:xfrm>
        </p:spPr>
        <p:txBody>
          <a:bodyPr/>
          <a:lstStyle/>
          <a:p>
            <a:r>
              <a:rPr lang="en-US" b="1" dirty="0" smtClean="0"/>
              <a:t>Take Away Messages: Key Question 3</a:t>
            </a:r>
            <a:endParaRPr lang="en-US" b="1" dirty="0"/>
          </a:p>
        </p:txBody>
      </p:sp>
      <p:pic>
        <p:nvPicPr>
          <p:cNvPr id="4" name="Picture 3" descr="CCST 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52400" y="98300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200" b="1" dirty="0">
              <a:latin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52400" y="2257425"/>
            <a:ext cx="11634788" cy="4843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7077"/>
            <a:ext cx="10515600" cy="5082494"/>
          </a:xfrm>
        </p:spPr>
        <p:txBody>
          <a:bodyPr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</a:t>
            </a:r>
            <a:r>
              <a:rPr lang="en-US" dirty="0" smtClean="0"/>
              <a:t>nergy </a:t>
            </a:r>
            <a:r>
              <a:rPr lang="en-US" dirty="0"/>
              <a:t>storage, flexible loads, and imported (or exported) electricity could play a role in firming intermittent renewable </a:t>
            </a:r>
            <a:r>
              <a:rPr lang="en-US" dirty="0" smtClean="0"/>
              <a:t>energy.</a:t>
            </a:r>
            <a:endParaRPr lang="en-US" sz="28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 rtl="0" eaLnBrk="1" latinLnBrk="0" hangingPunct="1"/>
            <a:r>
              <a:rPr lang="en-US" sz="2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Only chemical energy storage—which requires UGS—can supply power in </a:t>
            </a:r>
            <a:r>
              <a:rPr lang="en-US" sz="2800" i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dunkelflaute</a:t>
            </a:r>
            <a:r>
              <a:rPr lang="en-US" sz="2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conditions for multiple days and seasonally.</a:t>
            </a:r>
            <a:r>
              <a:rPr lang="en-US" sz="28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lvl="0" rtl="0" eaLnBrk="1" latinLnBrk="0" hangingPunct="1"/>
            <a:r>
              <a:rPr lang="en-US" sz="28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Electrification of heat could increase electricity demand in winter at the same time that solar and wind output declines. </a:t>
            </a:r>
            <a:endParaRPr lang="en-US" dirty="0" smtClean="0">
              <a:effectLst/>
            </a:endParaRPr>
          </a:p>
          <a:p>
            <a:pPr lvl="0" rtl="0" eaLnBrk="1" latinLnBrk="0" hangingPunct="1"/>
            <a:r>
              <a:rPr lang="en-US" sz="2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More flexible,</a:t>
            </a:r>
            <a:r>
              <a:rPr lang="en-US" sz="28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2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non-intermittent</a:t>
            </a:r>
            <a:r>
              <a:rPr lang="en-US" sz="28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or baseload low-GHG</a:t>
            </a:r>
            <a:r>
              <a:rPr lang="en-US" sz="2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resources (e.g. geothermal, CCS, nuclear,</a:t>
            </a:r>
            <a:r>
              <a:rPr lang="en-US" sz="28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WY wind, wave power, etc.)</a:t>
            </a:r>
            <a:r>
              <a:rPr lang="en-US" sz="2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could reduce UGS use significantly.</a:t>
            </a:r>
          </a:p>
          <a:p>
            <a:pPr lvl="0" rtl="0" eaLnBrk="1" latinLnBrk="0" hangingPunct="1"/>
            <a:r>
              <a:rPr lang="en-US" sz="28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California</a:t>
            </a:r>
            <a:r>
              <a:rPr lang="en-US" sz="28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needs a plan for energy that accounts for both capacity and reliability at all time scales.</a:t>
            </a:r>
            <a:endParaRPr lang="en-US" dirty="0" smtClean="0">
              <a:effectLst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75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88848"/>
            <a:ext cx="11328400" cy="4688115"/>
          </a:xfrm>
        </p:spPr>
        <p:txBody>
          <a:bodyPr>
            <a:normAutofit/>
          </a:bodyPr>
          <a:lstStyle/>
          <a:p>
            <a:r>
              <a:rPr lang="en-US" dirty="0" smtClean="0"/>
              <a:t>With appropriate </a:t>
            </a:r>
            <a:r>
              <a:rPr lang="en-US" dirty="0"/>
              <a:t>regulation and </a:t>
            </a:r>
            <a:r>
              <a:rPr lang="en-US" dirty="0" smtClean="0"/>
              <a:t>oversight, </a:t>
            </a: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risks associated with underground gas storage can be managed </a:t>
            </a:r>
            <a:r>
              <a:rPr lang="en-US" dirty="0" smtClean="0"/>
              <a:t>and and mitigated.</a:t>
            </a:r>
            <a:endParaRPr lang="en-US" dirty="0"/>
          </a:p>
          <a:p>
            <a:r>
              <a:rPr lang="en-US" dirty="0"/>
              <a:t>California’s energy system currently </a:t>
            </a:r>
            <a:r>
              <a:rPr lang="en-US" i="1" dirty="0"/>
              <a:t>needs</a:t>
            </a:r>
            <a:r>
              <a:rPr lang="en-US" dirty="0"/>
              <a:t> natural gas and </a:t>
            </a:r>
            <a:r>
              <a:rPr lang="en-US" dirty="0" smtClean="0"/>
              <a:t>gas </a:t>
            </a:r>
            <a:r>
              <a:rPr lang="en-US" dirty="0"/>
              <a:t>storage to run </a:t>
            </a:r>
            <a:r>
              <a:rPr lang="en-US" dirty="0" smtClean="0"/>
              <a:t>reliably.</a:t>
            </a:r>
          </a:p>
          <a:p>
            <a:r>
              <a:rPr lang="en-US" dirty="0" smtClean="0"/>
              <a:t>California’s </a:t>
            </a:r>
            <a:r>
              <a:rPr lang="en-US" dirty="0"/>
              <a:t>current energy planning does not include adequate feasibility assessments of the </a:t>
            </a:r>
            <a:r>
              <a:rPr lang="en-US" dirty="0" smtClean="0"/>
              <a:t>possible </a:t>
            </a:r>
            <a:r>
              <a:rPr lang="en-US" i="1" dirty="0" smtClean="0"/>
              <a:t>reliable and low carbon</a:t>
            </a:r>
            <a:r>
              <a:rPr lang="en-US" dirty="0" smtClean="0"/>
              <a:t> </a:t>
            </a:r>
            <a:r>
              <a:rPr lang="en-US" dirty="0"/>
              <a:t>future energy system </a:t>
            </a:r>
            <a:r>
              <a:rPr lang="en-US" dirty="0" smtClean="0"/>
              <a:t>configurations.</a:t>
            </a:r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CONFIDENTIAL - Do not redistribute or share. </a:t>
            </a:r>
            <a:endParaRPr lang="en-US"/>
          </a:p>
        </p:txBody>
      </p:sp>
      <p:pic>
        <p:nvPicPr>
          <p:cNvPr id="5" name="Picture 4" descr="CCST 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2357" y="119743"/>
            <a:ext cx="2971800" cy="9144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52400" y="141514"/>
            <a:ext cx="10515600" cy="1325563"/>
          </a:xfrm>
        </p:spPr>
        <p:txBody>
          <a:bodyPr/>
          <a:lstStyle/>
          <a:p>
            <a:r>
              <a:rPr lang="en-US" b="1" dirty="0" smtClean="0"/>
              <a:t>Concluding Remarks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18521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Council on Science and Technology</Received_x0020_From>
    <Docket_x0020_Number xmlns="8eef3743-c7b3-4cbe-8837-b6e805be353c">18-IEPR-03</Docket_x0020_Number>
    <TaxCatchAll xmlns="8eef3743-c7b3-4cbe-8837-b6e805be353c">
      <Value>6</Value>
      <Value>7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Z5JXHV6S7NA6-3-115263</_dlc_DocId>
    <_dlc_DocIdUrl xmlns="8eef3743-c7b3-4cbe-8837-b6e805be353c">
      <Url>http://efilingspinternal/_layouts/DocIdRedir.aspx?ID=Z5JXHV6S7NA6-3-115263</Url>
      <Description>Z5JXHV6S7NA6-3-115263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39CE552-659E-44E4-8DDB-2749407EDF90}"/>
</file>

<file path=customXml/itemProps2.xml><?xml version="1.0" encoding="utf-8"?>
<ds:datastoreItem xmlns:ds="http://schemas.openxmlformats.org/officeDocument/2006/customXml" ds:itemID="{805FF3EB-7C6C-4F10-B0FB-829C086D0E35}"/>
</file>

<file path=customXml/itemProps3.xml><?xml version="1.0" encoding="utf-8"?>
<ds:datastoreItem xmlns:ds="http://schemas.openxmlformats.org/officeDocument/2006/customXml" ds:itemID="{C6C1BC71-877E-459E-8CA6-977CBE1886C9}"/>
</file>

<file path=customXml/itemProps4.xml><?xml version="1.0" encoding="utf-8"?>
<ds:datastoreItem xmlns:ds="http://schemas.openxmlformats.org/officeDocument/2006/customXml" ds:itemID="{4373C21B-7FBC-477D-AB03-7FB616D8232D}"/>
</file>

<file path=docProps/app.xml><?xml version="1.0" encoding="utf-8"?>
<Properties xmlns="http://schemas.openxmlformats.org/officeDocument/2006/extended-properties" xmlns:vt="http://schemas.openxmlformats.org/officeDocument/2006/docPropsVTypes">
  <TotalTime>13153</TotalTime>
  <Words>971</Words>
  <Application>Microsoft Office PowerPoint</Application>
  <PresentationFormat>Widescreen</PresentationFormat>
  <Paragraphs>174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Study Purpose and Key Questions</vt:lpstr>
      <vt:lpstr>PowerPoint Presentation</vt:lpstr>
      <vt:lpstr> </vt:lpstr>
      <vt:lpstr>There is no “silver bullet” to replace underground gas storage in the 2020 and 2030 time frame</vt:lpstr>
      <vt:lpstr>PowerPoint Presentation</vt:lpstr>
      <vt:lpstr>PowerPoint Presentation</vt:lpstr>
      <vt:lpstr>PowerPoint Presentation</vt:lpstr>
      <vt:lpstr>Logic diagram for 2050 scenarios</vt:lpstr>
      <vt:lpstr>Conclusions and Recommendations</vt:lpstr>
      <vt:lpstr>Take Away Messages: Key Question 3</vt:lpstr>
      <vt:lpstr>Concluding Remarks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Long-Term Viability of Underground Natural Gas Storage in California- An Independent Review of Scientific and Technical Info</dc:title>
  <dc:creator>Sarah Brady</dc:creator>
  <cp:lastModifiedBy>Costa, Denise@Energy</cp:lastModifiedBy>
  <cp:revision>243</cp:revision>
  <dcterms:created xsi:type="dcterms:W3CDTF">2017-11-27T19:00:49Z</dcterms:created>
  <dcterms:modified xsi:type="dcterms:W3CDTF">2018-05-02T15:55:09Z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3d789a84-28d7-4e4f-8539-7da54c9d57b2</vt:lpwstr>
  </property>
  <property fmtid="{D5CDD505-2E9C-101B-9397-08002B2CF9AE}" pid="4" name="Subject_x0020_Areas">
    <vt:lpwstr>61;#IEPR Presentations|51277923-a549-4352-9cc5-bcce892adf24</vt:lpwstr>
  </property>
  <property fmtid="{D5CDD505-2E9C-101B-9397-08002B2CF9AE}" pid="5" name="_CopySource">
    <vt:lpwstr>http://efilingspinternal/PendingDocuments/18-IEPR-03/20180507T143840_LongTerm_Viability_of_Underground_Natural_Gas_Storage_in_Califo.pptx</vt:lpwstr>
  </property>
  <property fmtid="{D5CDD505-2E9C-101B-9397-08002B2CF9AE}" pid="6" name="Subject Areas">
    <vt:lpwstr>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2707800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