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66" r:id="rId2"/>
    <p:sldId id="303" r:id="rId3"/>
    <p:sldId id="304" r:id="rId4"/>
    <p:sldId id="305" r:id="rId5"/>
    <p:sldId id="306" r:id="rId6"/>
    <p:sldId id="323" r:id="rId7"/>
    <p:sldId id="328" r:id="rId8"/>
    <p:sldId id="327" r:id="rId9"/>
    <p:sldId id="322" r:id="rId10"/>
    <p:sldId id="333" r:id="rId11"/>
    <p:sldId id="315" r:id="rId12"/>
    <p:sldId id="316" r:id="rId13"/>
    <p:sldId id="317" r:id="rId14"/>
    <p:sldId id="318" r:id="rId15"/>
    <p:sldId id="319" r:id="rId16"/>
    <p:sldId id="320" r:id="rId17"/>
    <p:sldId id="329" r:id="rId18"/>
    <p:sldId id="332" r:id="rId19"/>
    <p:sldId id="262" r:id="rId20"/>
    <p:sldId id="324" r:id="rId21"/>
    <p:sldId id="321" r:id="rId22"/>
    <p:sldId id="314" r:id="rId23"/>
    <p:sldId id="313" r:id="rId24"/>
    <p:sldId id="330" r:id="rId25"/>
    <p:sldId id="331" r:id="rId26"/>
    <p:sldId id="301" r:id="rId2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elynn Schroeder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61"/>
    <p:restoredTop sz="91411"/>
  </p:normalViewPr>
  <p:slideViewPr>
    <p:cSldViewPr snapToGrid="0" snapToObjects="1">
      <p:cViewPr varScale="1">
        <p:scale>
          <a:sx n="159" d="100"/>
          <a:sy n="159" d="100"/>
        </p:scale>
        <p:origin x="1072" y="184"/>
      </p:cViewPr>
      <p:guideLst>
        <p:guide orient="horz" pos="1620"/>
        <p:guide pos="2880"/>
      </p:guideLst>
    </p:cSldViewPr>
  </p:slideViewPr>
  <p:notesTextViewPr>
    <p:cViewPr>
      <p:scale>
        <a:sx n="155" d="100"/>
        <a:sy n="155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7FED6-1CE0-9E49-8E28-4BC1AFD39CD7}" type="datetimeFigureOut">
              <a:t>6/18/18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285793-58F2-5D45-93FF-B0076DA99FD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033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653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8126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927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Integrate</a:t>
            </a:r>
            <a:r>
              <a:rPr lang="en-US" baseline="0" dirty="0"/>
              <a:t>d research platform to support renewable hydrogen generation, H2@scale, and system/component research and mimics real-world environment with simulation capabilities</a:t>
            </a:r>
          </a:p>
          <a:p>
            <a:r>
              <a:rPr lang="en-US" baseline="0" dirty="0"/>
              <a:t>Link has an animation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1BEC74-3D1D-45FD-80C7-5381F9E2D383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98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4345" y="387178"/>
            <a:ext cx="6334897" cy="3039762"/>
          </a:xfrm>
          <a:prstGeom prst="rect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</p:pic>
      <p:sp>
        <p:nvSpPr>
          <p:cNvPr id="3" name="TextBox 2"/>
          <p:cNvSpPr txBox="1"/>
          <p:nvPr userDrawn="1"/>
        </p:nvSpPr>
        <p:spPr>
          <a:xfrm>
            <a:off x="321275" y="222424"/>
            <a:ext cx="2240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b="1" i="1" dirty="0">
                <a:solidFill>
                  <a:srgbClr val="FF0000"/>
                </a:solidFill>
              </a:rPr>
              <a:t>PC Users:</a:t>
            </a:r>
          </a:p>
          <a:p>
            <a:pPr algn="l"/>
            <a:r>
              <a:rPr lang="en-US" sz="1800" i="1" dirty="0">
                <a:solidFill>
                  <a:srgbClr val="FF0000"/>
                </a:solidFill>
              </a:rPr>
              <a:t>Microsoft PowerPoint for Windows has default settings that continually compress images. To avoid loss</a:t>
            </a:r>
            <a:r>
              <a:rPr lang="en-US" sz="1800" i="1" baseline="0" dirty="0">
                <a:solidFill>
                  <a:srgbClr val="FF0000"/>
                </a:solidFill>
              </a:rPr>
              <a:t> of quality </a:t>
            </a:r>
            <a:r>
              <a:rPr lang="en-US" sz="1800" i="1" dirty="0">
                <a:solidFill>
                  <a:srgbClr val="FF0000"/>
                </a:solidFill>
              </a:rPr>
              <a:t>for photos and graphics within this presentation file,</a:t>
            </a:r>
            <a:r>
              <a:rPr lang="en-US" sz="1800" i="1" baseline="0" dirty="0">
                <a:solidFill>
                  <a:srgbClr val="FF0000"/>
                </a:solidFill>
              </a:rPr>
              <a:t> </a:t>
            </a:r>
            <a:r>
              <a:rPr lang="en-US" sz="1800" i="1" dirty="0">
                <a:solidFill>
                  <a:srgbClr val="FF0000"/>
                </a:solidFill>
              </a:rPr>
              <a:t>please follow these</a:t>
            </a:r>
            <a:r>
              <a:rPr lang="en-US" sz="1800" i="1" baseline="0" dirty="0">
                <a:solidFill>
                  <a:srgbClr val="FF0000"/>
                </a:solidFill>
              </a:rPr>
              <a:t> instructions </a:t>
            </a:r>
            <a:r>
              <a:rPr lang="en-US" sz="1800" i="1" dirty="0">
                <a:solidFill>
                  <a:srgbClr val="FF0000"/>
                </a:solidFill>
              </a:rPr>
              <a:t>to change your software settings.</a:t>
            </a:r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1363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736975" y="1252017"/>
            <a:ext cx="4322144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en-US"/>
              <a:t>Title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39856" y="2780783"/>
            <a:ext cx="4219263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736975" y="2961483"/>
            <a:ext cx="4322763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3736975" y="4225246"/>
            <a:ext cx="4322763" cy="325664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4290127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3681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8763" y="0"/>
            <a:ext cx="4565237" cy="514350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9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7454" y="1506017"/>
            <a:ext cx="3952146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en-US"/>
              <a:t>Title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570335" y="3034783"/>
            <a:ext cx="4574979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467455" y="3215483"/>
            <a:ext cx="3952712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4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467455" y="4479246"/>
            <a:ext cx="3952712" cy="325664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1656903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6949" cy="5143500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736975" y="1504827"/>
            <a:ext cx="5393498" cy="1095516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2800"/>
              </a:lnSpc>
              <a:buNone/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736975" y="2744787"/>
            <a:ext cx="4322763" cy="1101551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1760"/>
              </a:lnSpc>
              <a:spcBef>
                <a:spcPts val="400"/>
              </a:spcBef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3736975" y="3990493"/>
            <a:ext cx="4322763" cy="325664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139333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u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Stock-505476426_FlareFre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5151120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736975" y="1504827"/>
            <a:ext cx="5393498" cy="1095516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2800"/>
              </a:lnSpc>
              <a:buNone/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736975" y="2744787"/>
            <a:ext cx="4322763" cy="1101551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1760"/>
              </a:lnSpc>
              <a:spcBef>
                <a:spcPts val="400"/>
              </a:spcBef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3736975" y="3990493"/>
            <a:ext cx="4322763" cy="325664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2003391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Slide - Any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457199" y="1"/>
            <a:ext cx="8236857" cy="776514"/>
          </a:xfrm>
        </p:spPr>
        <p:txBody>
          <a:bodyPr/>
          <a:lstStyle/>
          <a:p>
            <a:r>
              <a:rPr lang="en-US"/>
              <a:t>Simple Slide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1485009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Slide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Simple Slide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57200" y="1371600"/>
            <a:ext cx="8120063" cy="33750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73746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Slide -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199" y="0"/>
            <a:ext cx="5936343" cy="907143"/>
          </a:xfrm>
        </p:spPr>
        <p:txBody>
          <a:bodyPr/>
          <a:lstStyle/>
          <a:p>
            <a:r>
              <a:rPr lang="en-US"/>
              <a:t>Simple Slide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57200" y="1124857"/>
            <a:ext cx="8120063" cy="36217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2825405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2148571"/>
            <a:ext cx="8120063" cy="536572"/>
          </a:xfrm>
        </p:spPr>
        <p:txBody>
          <a:bodyPr/>
          <a:lstStyle>
            <a:lvl1pPr marL="0" indent="0" algn="ctr">
              <a:buNone/>
              <a:defRPr baseline="0"/>
            </a:lvl1pPr>
          </a:lstStyle>
          <a:p>
            <a:pPr lvl="0"/>
            <a:r>
              <a:rPr lang="en-US"/>
              <a:t>Blank Slide for Any Content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2278570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859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7355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8115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43674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3545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233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5406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052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4196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39683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99196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4387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7454" y="1252017"/>
            <a:ext cx="3952146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en-US"/>
              <a:t>Transition Slide Title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570335" y="2780783"/>
            <a:ext cx="4574979" cy="0"/>
          </a:xfrm>
          <a:prstGeom prst="line">
            <a:avLst/>
          </a:prstGeom>
          <a:ln w="28575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467455" y="2961483"/>
            <a:ext cx="3952712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Subtitle or 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28112299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7454" y="1252017"/>
            <a:ext cx="3952146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Transition Slide Title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570335" y="2780783"/>
            <a:ext cx="4574979" cy="0"/>
          </a:xfrm>
          <a:prstGeom prst="line">
            <a:avLst/>
          </a:prstGeom>
          <a:ln w="28575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467455" y="2961483"/>
            <a:ext cx="3952712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>
                <a:solidFill>
                  <a:srgbClr val="FFFFF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Subtitle or 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194112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Messaging - 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None/>
              <a:defRPr baseline="0"/>
            </a:lvl1pPr>
          </a:lstStyle>
          <a:p>
            <a:r>
              <a:rPr lang="en-US"/>
              <a:t>Insert a large image here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-1" y="1590675"/>
            <a:ext cx="5565779" cy="628650"/>
          </a:xfrm>
          <a:solidFill>
            <a:srgbClr val="000000">
              <a:alpha val="75000"/>
            </a:srgbClr>
          </a:solidFill>
        </p:spPr>
        <p:txBody>
          <a:bodyPr wrap="none" lIns="457200" tIns="0" rIns="457200" bIns="91440" anchor="ctr" anchorCtr="0">
            <a:noAutofit/>
          </a:bodyPr>
          <a:lstStyle>
            <a:lvl1pPr marL="0" indent="0">
              <a:buNone/>
              <a:defRPr sz="36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Key Messaging Slide One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81663"/>
            <a:ext cx="3747874" cy="628650"/>
          </a:xfrm>
          <a:solidFill>
            <a:srgbClr val="000000">
              <a:alpha val="75000"/>
            </a:srgbClr>
          </a:solidFill>
        </p:spPr>
        <p:txBody>
          <a:bodyPr wrap="none" lIns="457200" tIns="0" rIns="457200" bIns="91440" anchor="ctr" anchorCtr="0">
            <a:noAutofit/>
          </a:bodyPr>
          <a:lstStyle>
            <a:lvl1pPr marL="0" indent="0">
              <a:buNone/>
              <a:defRPr sz="36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Transition Slide</a:t>
            </a:r>
          </a:p>
        </p:txBody>
      </p:sp>
    </p:spTree>
    <p:extLst>
      <p:ext uri="{BB962C8B-B14F-4D97-AF65-F5344CB8AC3E}">
        <p14:creationId xmlns:p14="http://schemas.microsoft.com/office/powerpoint/2010/main" val="37887497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Slide -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09739" cy="1699456"/>
          </a:xfrm>
        </p:spPr>
        <p:txBody>
          <a:bodyPr/>
          <a:lstStyle/>
          <a:p>
            <a:r>
              <a:rPr lang="en-US" dirty="0"/>
              <a:t>Data Slide: </a:t>
            </a:r>
            <a:br>
              <a:rPr lang="en-US" dirty="0"/>
            </a:br>
            <a:r>
              <a:rPr lang="en-US" dirty="0"/>
              <a:t>Keep Title Concise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4077835" y="417513"/>
            <a:ext cx="4769303" cy="1281943"/>
          </a:xfrm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Summary or description text about the slide, charts, data go here.</a:t>
            </a:r>
          </a:p>
        </p:txBody>
      </p:sp>
      <p:sp>
        <p:nvSpPr>
          <p:cNvPr id="5" name="Chart Placeholder 6"/>
          <p:cNvSpPr>
            <a:spLocks noGrp="1"/>
          </p:cNvSpPr>
          <p:nvPr>
            <p:ph type="chart" sz="quarter" idx="11" hasCustomPrompt="1"/>
          </p:nvPr>
        </p:nvSpPr>
        <p:spPr>
          <a:xfrm>
            <a:off x="468313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0" name="Chart Placeholder 6"/>
          <p:cNvSpPr>
            <a:spLocks noGrp="1"/>
          </p:cNvSpPr>
          <p:nvPr>
            <p:ph type="chart" sz="quarter" idx="12" hasCustomPrompt="1"/>
          </p:nvPr>
        </p:nvSpPr>
        <p:spPr>
          <a:xfrm>
            <a:off x="6963599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1" name="Chart Placeholder 6"/>
          <p:cNvSpPr>
            <a:spLocks noGrp="1"/>
          </p:cNvSpPr>
          <p:nvPr>
            <p:ph type="chart" sz="quarter" idx="13" hasCustomPrompt="1"/>
          </p:nvPr>
        </p:nvSpPr>
        <p:spPr>
          <a:xfrm>
            <a:off x="4765926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2" name="Chart Placeholder 6"/>
          <p:cNvSpPr>
            <a:spLocks noGrp="1"/>
          </p:cNvSpPr>
          <p:nvPr>
            <p:ph type="chart" sz="quarter" idx="14" hasCustomPrompt="1"/>
          </p:nvPr>
        </p:nvSpPr>
        <p:spPr>
          <a:xfrm>
            <a:off x="2618059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68312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2618823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6" name="Text Placehold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4766690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7" name="Text Placeholder 13"/>
          <p:cNvSpPr>
            <a:spLocks noGrp="1"/>
          </p:cNvSpPr>
          <p:nvPr>
            <p:ph type="body" sz="quarter" idx="18" hasCustomPrompt="1"/>
          </p:nvPr>
        </p:nvSpPr>
        <p:spPr>
          <a:xfrm>
            <a:off x="6963599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19" hasCustomPrompt="1"/>
          </p:nvPr>
        </p:nvSpPr>
        <p:spPr>
          <a:xfrm>
            <a:off x="468312" y="4675059"/>
            <a:ext cx="1882775" cy="205197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0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Data citation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13329696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nfographic 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8"/>
          <p:cNvSpPr>
            <a:spLocks noGrp="1"/>
          </p:cNvSpPr>
          <p:nvPr>
            <p:ph type="pic" sz="quarter" idx="49" hasCustomPrompt="1"/>
          </p:nvPr>
        </p:nvSpPr>
        <p:spPr>
          <a:xfrm>
            <a:off x="0" y="0"/>
            <a:ext cx="9144000" cy="5143500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</a:lstStyle>
          <a:p>
            <a:r>
              <a:rPr lang="en-US"/>
              <a:t>Insert a large image here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40"/>
          </p:nvPr>
        </p:nvSpPr>
        <p:spPr>
          <a:xfrm>
            <a:off x="0" y="2561212"/>
            <a:ext cx="9144000" cy="1983121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</p:spPr>
        <p:txBody>
          <a:bodyPr vert="horz"/>
          <a:lstStyle>
            <a:lvl1pPr marL="0" indent="0" algn="ctr">
              <a:buNone/>
              <a:defRPr sz="100">
                <a:solidFill>
                  <a:srgbClr val="33333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2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468313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41" hasCustomPrompt="1"/>
          </p:nvPr>
        </p:nvSpPr>
        <p:spPr>
          <a:xfrm>
            <a:off x="219486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42" hasCustomPrompt="1"/>
          </p:nvPr>
        </p:nvSpPr>
        <p:spPr>
          <a:xfrm>
            <a:off x="219487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43" hasCustomPrompt="1"/>
          </p:nvPr>
        </p:nvSpPr>
        <p:spPr>
          <a:xfrm>
            <a:off x="393114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2" name="Text Placeholder 17"/>
          <p:cNvSpPr>
            <a:spLocks noGrp="1"/>
          </p:cNvSpPr>
          <p:nvPr>
            <p:ph type="body" sz="quarter" idx="44" hasCustomPrompt="1"/>
          </p:nvPr>
        </p:nvSpPr>
        <p:spPr>
          <a:xfrm>
            <a:off x="393114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45" hasCustomPrompt="1"/>
          </p:nvPr>
        </p:nvSpPr>
        <p:spPr>
          <a:xfrm>
            <a:off x="565565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46" hasCustomPrompt="1"/>
          </p:nvPr>
        </p:nvSpPr>
        <p:spPr>
          <a:xfrm>
            <a:off x="565566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47" hasCustomPrompt="1"/>
          </p:nvPr>
        </p:nvSpPr>
        <p:spPr>
          <a:xfrm>
            <a:off x="733660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48" hasCustomPrompt="1"/>
          </p:nvPr>
        </p:nvSpPr>
        <p:spPr>
          <a:xfrm>
            <a:off x="733660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7" name="TextBox 26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32" name="Title 3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3510" cy="1704258"/>
          </a:xfrm>
        </p:spPr>
        <p:txBody>
          <a:bodyPr/>
          <a:lstStyle/>
          <a:p>
            <a:r>
              <a:rPr lang="en-US"/>
              <a:t>Messaging + Blue Infographic Content</a:t>
            </a:r>
          </a:p>
        </p:txBody>
      </p:sp>
      <p:sp>
        <p:nvSpPr>
          <p:cNvPr id="33" name="Picture Placeholder 24"/>
          <p:cNvSpPr>
            <a:spLocks noGrp="1" noChangeAspect="1"/>
          </p:cNvSpPr>
          <p:nvPr>
            <p:ph type="pic" sz="quarter" idx="50" hasCustomPrompt="1"/>
          </p:nvPr>
        </p:nvSpPr>
        <p:spPr>
          <a:xfrm>
            <a:off x="490683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35" name="Picture Placeholder 24"/>
          <p:cNvSpPr>
            <a:spLocks noGrp="1" noChangeAspect="1"/>
          </p:cNvSpPr>
          <p:nvPr>
            <p:ph type="pic" sz="quarter" idx="51" hasCustomPrompt="1"/>
          </p:nvPr>
        </p:nvSpPr>
        <p:spPr>
          <a:xfrm>
            <a:off x="2239612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36" name="Picture Placeholder 24"/>
          <p:cNvSpPr>
            <a:spLocks noGrp="1" noChangeAspect="1"/>
          </p:cNvSpPr>
          <p:nvPr>
            <p:ph type="pic" sz="quarter" idx="52" hasCustomPrompt="1"/>
          </p:nvPr>
        </p:nvSpPr>
        <p:spPr>
          <a:xfrm>
            <a:off x="3926034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53" hasCustomPrompt="1"/>
          </p:nvPr>
        </p:nvSpPr>
        <p:spPr>
          <a:xfrm>
            <a:off x="5675688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38" name="Picture Placeholder 24"/>
          <p:cNvSpPr>
            <a:spLocks noGrp="1" noChangeAspect="1"/>
          </p:cNvSpPr>
          <p:nvPr>
            <p:ph type="pic" sz="quarter" idx="54" hasCustomPrompt="1"/>
          </p:nvPr>
        </p:nvSpPr>
        <p:spPr>
          <a:xfrm>
            <a:off x="7336601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</p:spTree>
    <p:extLst>
      <p:ext uri="{BB962C8B-B14F-4D97-AF65-F5344CB8AC3E}">
        <p14:creationId xmlns:p14="http://schemas.microsoft.com/office/powerpoint/2010/main" val="39821035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nfographic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49" hasCustomPrompt="1"/>
          </p:nvPr>
        </p:nvSpPr>
        <p:spPr>
          <a:xfrm>
            <a:off x="0" y="0"/>
            <a:ext cx="9144000" cy="268287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r">
              <a:buNone/>
              <a:defRPr sz="1600"/>
            </a:lvl1pPr>
          </a:lstStyle>
          <a:p>
            <a:r>
              <a:rPr lang="en-US" dirty="0"/>
              <a:t>Insert a large image here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2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468313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41" hasCustomPrompt="1"/>
          </p:nvPr>
        </p:nvSpPr>
        <p:spPr>
          <a:xfrm>
            <a:off x="219486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42" hasCustomPrompt="1"/>
          </p:nvPr>
        </p:nvSpPr>
        <p:spPr>
          <a:xfrm>
            <a:off x="219487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43" hasCustomPrompt="1"/>
          </p:nvPr>
        </p:nvSpPr>
        <p:spPr>
          <a:xfrm>
            <a:off x="393114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2" name="Text Placeholder 17"/>
          <p:cNvSpPr>
            <a:spLocks noGrp="1"/>
          </p:cNvSpPr>
          <p:nvPr>
            <p:ph type="body" sz="quarter" idx="44" hasCustomPrompt="1"/>
          </p:nvPr>
        </p:nvSpPr>
        <p:spPr>
          <a:xfrm>
            <a:off x="393114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45" hasCustomPrompt="1"/>
          </p:nvPr>
        </p:nvSpPr>
        <p:spPr>
          <a:xfrm>
            <a:off x="565565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46" hasCustomPrompt="1"/>
          </p:nvPr>
        </p:nvSpPr>
        <p:spPr>
          <a:xfrm>
            <a:off x="565566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47" hasCustomPrompt="1"/>
          </p:nvPr>
        </p:nvSpPr>
        <p:spPr>
          <a:xfrm>
            <a:off x="733660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48" hasCustomPrompt="1"/>
          </p:nvPr>
        </p:nvSpPr>
        <p:spPr>
          <a:xfrm>
            <a:off x="733660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7" name="TextBox 26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8" name="Title 3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3510" cy="1704258"/>
          </a:xfrm>
        </p:spPr>
        <p:txBody>
          <a:bodyPr/>
          <a:lstStyle/>
          <a:p>
            <a:r>
              <a:rPr lang="en-US"/>
              <a:t>Messaging + Blue Infographic Content</a:t>
            </a:r>
          </a:p>
        </p:txBody>
      </p:sp>
      <p:sp>
        <p:nvSpPr>
          <p:cNvPr id="39" name="Picture Placeholder 24"/>
          <p:cNvSpPr>
            <a:spLocks noGrp="1" noChangeAspect="1"/>
          </p:cNvSpPr>
          <p:nvPr>
            <p:ph type="pic" sz="quarter" idx="50" hasCustomPrompt="1"/>
          </p:nvPr>
        </p:nvSpPr>
        <p:spPr>
          <a:xfrm>
            <a:off x="490683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40" name="Picture Placeholder 24"/>
          <p:cNvSpPr>
            <a:spLocks noGrp="1" noChangeAspect="1"/>
          </p:cNvSpPr>
          <p:nvPr>
            <p:ph type="pic" sz="quarter" idx="51" hasCustomPrompt="1"/>
          </p:nvPr>
        </p:nvSpPr>
        <p:spPr>
          <a:xfrm>
            <a:off x="2239612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52" hasCustomPrompt="1"/>
          </p:nvPr>
        </p:nvSpPr>
        <p:spPr>
          <a:xfrm>
            <a:off x="3926034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42" name="Picture Placeholder 24"/>
          <p:cNvSpPr>
            <a:spLocks noGrp="1" noChangeAspect="1"/>
          </p:cNvSpPr>
          <p:nvPr>
            <p:ph type="pic" sz="quarter" idx="53" hasCustomPrompt="1"/>
          </p:nvPr>
        </p:nvSpPr>
        <p:spPr>
          <a:xfrm>
            <a:off x="5675688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43" name="Picture Placeholder 24"/>
          <p:cNvSpPr>
            <a:spLocks noGrp="1" noChangeAspect="1"/>
          </p:cNvSpPr>
          <p:nvPr>
            <p:ph type="pic" sz="quarter" idx="54" hasCustomPrompt="1"/>
          </p:nvPr>
        </p:nvSpPr>
        <p:spPr>
          <a:xfrm>
            <a:off x="7336601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</p:spTree>
    <p:extLst>
      <p:ext uri="{BB962C8B-B14F-4D97-AF65-F5344CB8AC3E}">
        <p14:creationId xmlns:p14="http://schemas.microsoft.com/office/powerpoint/2010/main" val="6605727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49" hasCustomPrompt="1"/>
          </p:nvPr>
        </p:nvSpPr>
        <p:spPr>
          <a:xfrm>
            <a:off x="0" y="0"/>
            <a:ext cx="9144000" cy="268287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r">
              <a:buNone/>
              <a:defRPr sz="1600"/>
            </a:lvl1pPr>
          </a:lstStyle>
          <a:p>
            <a:r>
              <a:rPr lang="en-US" dirty="0"/>
              <a:t>Insert a large image here</a:t>
            </a:r>
          </a:p>
        </p:txBody>
      </p:sp>
      <p:sp>
        <p:nvSpPr>
          <p:cNvPr id="27" name="TextBox 26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50" hasCustomPrompt="1"/>
          </p:nvPr>
        </p:nvSpPr>
        <p:spPr>
          <a:xfrm>
            <a:off x="479425" y="2968625"/>
            <a:ext cx="8267686" cy="173831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en-US"/>
              <a:t>Short Slide Summary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186187"/>
            <a:ext cx="4936982" cy="497572"/>
          </a:xfrm>
        </p:spPr>
        <p:txBody>
          <a:bodyPr lIns="274320" tIns="91440" bIns="45720">
            <a:spAutoFit/>
          </a:bodyPr>
          <a:lstStyle>
            <a:lvl1pPr algn="l">
              <a:defRPr/>
            </a:lvl1pPr>
          </a:lstStyle>
          <a:p>
            <a:pPr lvl="0"/>
            <a:r>
              <a:rPr lang="en-US"/>
              <a:t>Title: Content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5361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Slide - Multi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Photo Slide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457200" y="1391881"/>
            <a:ext cx="4123076" cy="2542392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/>
            </a:lvl1pPr>
          </a:lstStyle>
          <a:p>
            <a:r>
              <a:rPr lang="en-US"/>
              <a:t>Insert Photo</a:t>
            </a:r>
          </a:p>
        </p:txBody>
      </p:sp>
      <p:sp>
        <p:nvSpPr>
          <p:cNvPr id="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457200" y="4090975"/>
            <a:ext cx="4123076" cy="727263"/>
          </a:xfrm>
          <a:prstGeom prst="rect">
            <a:avLst/>
          </a:prstGeom>
        </p:spPr>
        <p:txBody>
          <a:bodyPr vert="horz" lIns="0" tIns="0" rIns="0" bIns="0" anchor="t" anchorCtr="0"/>
          <a:lstStyle>
            <a:lvl1pPr marL="0" indent="0">
              <a:spcBef>
                <a:spcPts val="1000"/>
              </a:spcBef>
              <a:buFont typeface="Arial"/>
              <a:buNone/>
              <a:defRPr sz="1800" baseline="0"/>
            </a:lvl1pPr>
          </a:lstStyle>
          <a:p>
            <a:pPr lvl="0"/>
            <a:r>
              <a:rPr lang="en-US"/>
              <a:t>Description of the photo/image</a:t>
            </a:r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22" hasCustomPrompt="1"/>
          </p:nvPr>
        </p:nvSpPr>
        <p:spPr>
          <a:xfrm>
            <a:off x="4825308" y="182880"/>
            <a:ext cx="3871998" cy="2095512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/>
            </a:lvl1pPr>
          </a:lstStyle>
          <a:p>
            <a:r>
              <a:rPr lang="en-US"/>
              <a:t>Insert Photo</a:t>
            </a:r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23" hasCustomPrompt="1"/>
          </p:nvPr>
        </p:nvSpPr>
        <p:spPr>
          <a:xfrm>
            <a:off x="4825308" y="2479946"/>
            <a:ext cx="3871998" cy="2338291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/>
            </a:lvl1pPr>
          </a:lstStyle>
          <a:p>
            <a:r>
              <a:rPr lang="en-US"/>
              <a:t>Insert Photo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6345954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73164" y="1097497"/>
            <a:ext cx="4606372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4000" baseline="0"/>
            </a:lvl1pPr>
          </a:lstStyle>
          <a:p>
            <a:pPr lvl="0"/>
            <a:r>
              <a:rPr lang="en-US"/>
              <a:t>Q&amp;A or Thank You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3741647" y="2626263"/>
            <a:ext cx="4955659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673071" y="3275518"/>
            <a:ext cx="4607032" cy="336156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0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Publication Number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3673167" y="2756803"/>
            <a:ext cx="2116667" cy="353860"/>
          </a:xfrm>
          <a:prstGeom prst="rect">
            <a:avLst/>
          </a:prstGeom>
          <a:solidFill>
            <a:srgbClr val="FFFFFF">
              <a:alpha val="59000"/>
            </a:srgbClr>
          </a:solidFill>
        </p:spPr>
        <p:txBody>
          <a:bodyPr wrap="square" lIns="0" tIns="0" rIns="0" bIns="0" rtlCol="0" anchor="ctr">
            <a:noAutofit/>
          </a:bodyPr>
          <a:lstStyle/>
          <a:p>
            <a:pPr algn="l">
              <a:spcBef>
                <a:spcPts val="1200"/>
              </a:spcBef>
              <a:spcAft>
                <a:spcPts val="600"/>
              </a:spcAft>
            </a:pPr>
            <a:r>
              <a:rPr lang="en-US" b="1" dirty="0">
                <a:solidFill>
                  <a:srgbClr val="333333"/>
                </a:solidFill>
              </a:rPr>
              <a:t>  www.nrel.gov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6082668" y="4051192"/>
            <a:ext cx="2443102" cy="1092308"/>
          </a:xfrm>
          <a:prstGeom prst="rect">
            <a:avLst/>
          </a:prstGeom>
          <a:solidFill>
            <a:srgbClr val="0079C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NREL_logo_2009_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041" y="4326708"/>
            <a:ext cx="1893428" cy="503506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13038" y="4441369"/>
            <a:ext cx="5476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NREL is a national laboratory of the U.S. Department of Energy, Office of Energy Efficiency</a:t>
            </a:r>
            <a:br>
              <a:rPr lang="en-US" sz="10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0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Renewable Energy, operated by the Alliance for Sustainable Energy, LLC. 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7231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&amp; Content - Ba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6-04-26 at 4.58.11 P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020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sz="2100">
                <a:solidFill>
                  <a:srgbClr val="353A3E"/>
                </a:solidFill>
              </a:defRPr>
            </a:lvl1pPr>
            <a:lvl2pPr>
              <a:buSzPct val="80000"/>
              <a:buFont typeface="Courier New" pitchFamily="49" charset="0"/>
              <a:buChar char="o"/>
              <a:defRPr sz="2025">
                <a:solidFill>
                  <a:srgbClr val="353A3E"/>
                </a:solidFill>
              </a:defRPr>
            </a:lvl2pPr>
            <a:lvl3pPr>
              <a:buFont typeface="Calibri" pitchFamily="34" charset="0"/>
              <a:buChar char="–"/>
              <a:defRPr>
                <a:solidFill>
                  <a:srgbClr val="353A3E"/>
                </a:solidFill>
              </a:defRPr>
            </a:lvl3pPr>
            <a:lvl4pPr>
              <a:buFont typeface="Wingdings" pitchFamily="2" charset="2"/>
              <a:buChar char="§"/>
              <a:defRPr>
                <a:solidFill>
                  <a:srgbClr val="353A3E"/>
                </a:solidFill>
              </a:defRPr>
            </a:lvl4pPr>
            <a:lvl5pPr>
              <a:defRPr>
                <a:solidFill>
                  <a:srgbClr val="353A3E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71677"/>
            <a:ext cx="8229600" cy="425196"/>
          </a:xfrm>
        </p:spPr>
        <p:txBody>
          <a:bodyPr>
            <a:normAutofit/>
          </a:bodyPr>
          <a:lstStyle>
            <a:lvl1pPr algn="l">
              <a:defRPr sz="210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8545025" y="4991814"/>
            <a:ext cx="233053" cy="161573"/>
          </a:xfrm>
          <a:prstGeom prst="rect">
            <a:avLst/>
          </a:prstGeom>
          <a:noFill/>
        </p:spPr>
        <p:txBody>
          <a:bodyPr wrap="none" lIns="68568" tIns="34285" rIns="68568" bIns="34285" rtlCol="0">
            <a:spAutoFit/>
          </a:bodyPr>
          <a:lstStyle/>
          <a:p>
            <a:pPr algn="r"/>
            <a:fld id="{1EACFCF3-982C-4B40-877B-11AE90AD0EA1}" type="slidenum">
              <a:rPr lang="en-US" sz="600" smtClean="0">
                <a:solidFill>
                  <a:schemeClr val="bg1"/>
                </a:solidFill>
                <a:latin typeface="Arial"/>
              </a:rPr>
              <a:t>‹#›</a:t>
            </a:fld>
            <a:endParaRPr lang="en-US" sz="600" dirty="0">
              <a:solidFill>
                <a:schemeClr val="bg1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2324481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4123076" cy="1200151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0267"/>
            <a:ext cx="8229600" cy="32643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6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49" r:id="rId2"/>
    <p:sldLayoutId id="2147483652" r:id="rId3"/>
    <p:sldLayoutId id="2147483651" r:id="rId4"/>
    <p:sldLayoutId id="214748365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6" r:id="rId18"/>
    <p:sldLayoutId id="2147483667" r:id="rId19"/>
    <p:sldLayoutId id="2147483665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5" r:id="rId27"/>
  </p:sldLayoutIdLst>
  <p:txStyles>
    <p:titleStyle>
      <a:lvl1pPr marL="0" algn="ctr" defTabSz="457200" rtl="0" eaLnBrk="1" latinLnBrk="0" hangingPunct="1">
        <a:lnSpc>
          <a:spcPts val="2800"/>
        </a:lnSpc>
        <a:spcBef>
          <a:spcPct val="0"/>
        </a:spcBef>
        <a:buNone/>
        <a:defRPr sz="3000" kern="1200" spc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nreldev.nrel.gov/_proofs/HITRF/index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Relationship Id="rId5" Type="http://schemas.openxmlformats.org/officeDocument/2006/relationships/hyperlink" Target="http://www.nrel.gov/hydrogen/hitrf-animation.html" TargetMode="Externa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Hydrogen Station Capacity Evaluation Tool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Danny </a:t>
            </a:r>
            <a:r>
              <a:rPr lang="en-US" dirty="0" err="1"/>
              <a:t>Terlip</a:t>
            </a:r>
            <a:r>
              <a:rPr lang="en-US" dirty="0"/>
              <a:t>, Sam </a:t>
            </a:r>
            <a:r>
              <a:rPr lang="en-US" dirty="0" err="1"/>
              <a:t>Sprik</a:t>
            </a:r>
            <a:r>
              <a:rPr lang="en-US" dirty="0"/>
              <a:t>, Josh Eichman, Dani Murphy, Mike </a:t>
            </a:r>
            <a:r>
              <a:rPr lang="en-US" dirty="0" err="1"/>
              <a:t>Penev</a:t>
            </a:r>
            <a:r>
              <a:rPr lang="en-US" dirty="0"/>
              <a:t>, Maggie Mann, Dan Leighton, Kevin Nixon, Jen Kurtz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June 18, 2018 </a:t>
            </a:r>
          </a:p>
        </p:txBody>
      </p:sp>
    </p:spTree>
    <p:extLst>
      <p:ext uri="{BB962C8B-B14F-4D97-AF65-F5344CB8AC3E}">
        <p14:creationId xmlns:p14="http://schemas.microsoft.com/office/powerpoint/2010/main" val="1033685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7873DD5-D67A-ED4E-815D-855B1C461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6/18 Agenda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9A0D41-E35D-9744-8930-9850FB514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Introduction, Logistics, Diversity, and Workshop Objectives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F6D056-8D08-E54D-9827-E267EA77872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541C3A8-3A33-BE48-965A-AD98B8BB177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83661" y="1866532"/>
            <a:ext cx="7116730" cy="389572"/>
          </a:xfrm>
        </p:spPr>
        <p:txBody>
          <a:bodyPr>
            <a:normAutofit/>
          </a:bodyPr>
          <a:lstStyle/>
          <a:p>
            <a:r>
              <a:rPr lang="en-US" dirty="0"/>
              <a:t>Hydrogen Station Capacity Evaluation tool introduction -  current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B7BEE97-8A61-5941-AC2C-AC22F7F0D62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A5695BC-BF74-2840-9906-4FC466A1EDE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Station Configurations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B5AE1E8-1C06-F240-896E-0B2E649780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0998E53-EF4B-B140-9B29-59763A3E3C6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Assumptions and Inputs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3ECB377-BF7A-ED4B-9E44-0900C1EE45E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EBD4098-8136-0D49-B1B0-758312A92A4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Outputs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1EB61BF-89A6-E346-948B-F0280DC9C8F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89D6636-7BCC-E342-B50C-125D58991D4B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Timeline 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A1D54E0-C09F-454F-815B-D399DBA06AB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0B34467-7B33-114E-ABD9-EFA7BFB6B63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Discussion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2205184-B4FF-5E4D-B7B0-DC37EA9CE29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793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8573C-30A4-1F40-A077-A1E73E23E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Overview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081F73-E567-CC46-BBCC-3EBDB832234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05" y="1479536"/>
            <a:ext cx="8738704" cy="2605447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8AB53E2-528A-4301-A8A6-7CFD7066C1AC}"/>
              </a:ext>
            </a:extLst>
          </p:cNvPr>
          <p:cNvSpPr txBox="1"/>
          <p:nvPr/>
        </p:nvSpPr>
        <p:spPr>
          <a:xfrm>
            <a:off x="4436546" y="2800015"/>
            <a:ext cx="2565647" cy="2923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300" dirty="0"/>
              <a:t>More time left in the simulation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1E22E5-5A0E-4994-91CE-33533E919398}"/>
              </a:ext>
            </a:extLst>
          </p:cNvPr>
          <p:cNvSpPr txBox="1"/>
          <p:nvPr/>
        </p:nvSpPr>
        <p:spPr>
          <a:xfrm>
            <a:off x="3230326" y="2990926"/>
            <a:ext cx="612560" cy="5823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68789D-6851-44CE-AF60-9CFA7809E96B}"/>
              </a:ext>
            </a:extLst>
          </p:cNvPr>
          <p:cNvSpPr txBox="1"/>
          <p:nvPr/>
        </p:nvSpPr>
        <p:spPr>
          <a:xfrm>
            <a:off x="2976906" y="3102760"/>
            <a:ext cx="101286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/>
              <a:t>Simulation complete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41930E-0CD3-7849-8686-FC4287B67544}"/>
              </a:ext>
            </a:extLst>
          </p:cNvPr>
          <p:cNvSpPr txBox="1"/>
          <p:nvPr/>
        </p:nvSpPr>
        <p:spPr>
          <a:xfrm>
            <a:off x="0" y="4835723"/>
            <a:ext cx="5018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block diagram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2956131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8573C-30A4-1F40-A077-A1E73E23E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Station Configurations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229B03-BB7B-624F-BCDF-3D18135A48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Current version</a:t>
            </a:r>
          </a:p>
          <a:p>
            <a:pPr lvl="1"/>
            <a:r>
              <a:rPr lang="en-US" dirty="0"/>
              <a:t>Gas storage</a:t>
            </a:r>
          </a:p>
          <a:p>
            <a:pPr lvl="1"/>
            <a:r>
              <a:rPr lang="en-US" dirty="0"/>
              <a:t>Cascade fill</a:t>
            </a:r>
          </a:p>
          <a:p>
            <a:pPr lvl="1"/>
            <a:r>
              <a:rPr lang="en-US" dirty="0"/>
              <a:t>1 fueling position</a:t>
            </a:r>
          </a:p>
          <a:p>
            <a:pPr lvl="1"/>
            <a:r>
              <a:rPr lang="en-US" dirty="0"/>
              <a:t>Delivery or electrolyzer</a:t>
            </a:r>
          </a:p>
          <a:p>
            <a:r>
              <a:rPr lang="en-US" dirty="0"/>
              <a:t>Additions planned</a:t>
            </a:r>
          </a:p>
          <a:p>
            <a:pPr lvl="1"/>
            <a:r>
              <a:rPr lang="en-US" dirty="0"/>
              <a:t>Liquid storage</a:t>
            </a:r>
          </a:p>
          <a:p>
            <a:pPr lvl="1"/>
            <a:r>
              <a:rPr lang="en-US" dirty="0"/>
              <a:t>Multiple fueling positions</a:t>
            </a:r>
          </a:p>
          <a:p>
            <a:pPr lvl="1"/>
            <a:r>
              <a:rPr lang="en-US" dirty="0"/>
              <a:t>Thermal effects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12833A-863F-5940-9634-20652DEE2CF4}"/>
              </a:ext>
            </a:extLst>
          </p:cNvPr>
          <p:cNvSpPr txBox="1"/>
          <p:nvPr/>
        </p:nvSpPr>
        <p:spPr>
          <a:xfrm>
            <a:off x="0" y="4835723"/>
            <a:ext cx="50197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configurations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E089FD5-A264-4C78-8DA1-93E5B81755AF}"/>
              </a:ext>
            </a:extLst>
          </p:cNvPr>
          <p:cNvSpPr/>
          <p:nvPr/>
        </p:nvSpPr>
        <p:spPr>
          <a:xfrm>
            <a:off x="5072747" y="1632857"/>
            <a:ext cx="1524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LP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D94E905-A76F-46CB-B22F-4EBA8AE9A279}"/>
              </a:ext>
            </a:extLst>
          </p:cNvPr>
          <p:cNvSpPr/>
          <p:nvPr/>
        </p:nvSpPr>
        <p:spPr>
          <a:xfrm>
            <a:off x="5072747" y="2931658"/>
            <a:ext cx="1524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MP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FA7A207-0FC7-4E6B-A127-15ADFD13E993}"/>
              </a:ext>
            </a:extLst>
          </p:cNvPr>
          <p:cNvSpPr/>
          <p:nvPr/>
        </p:nvSpPr>
        <p:spPr>
          <a:xfrm>
            <a:off x="5072747" y="4259942"/>
            <a:ext cx="1524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6829F5-A9C6-423B-B763-7CFE609B201B}"/>
              </a:ext>
            </a:extLst>
          </p:cNvPr>
          <p:cNvSpPr txBox="1"/>
          <p:nvPr/>
        </p:nvSpPr>
        <p:spPr>
          <a:xfrm>
            <a:off x="5138057" y="1029091"/>
            <a:ext cx="1188644" cy="36933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Storage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ACF62780-804F-4D0C-A4C2-29CEB7615661}"/>
              </a:ext>
            </a:extLst>
          </p:cNvPr>
          <p:cNvSpPr/>
          <p:nvPr/>
        </p:nvSpPr>
        <p:spPr>
          <a:xfrm rot="5400000">
            <a:off x="6926606" y="1592715"/>
            <a:ext cx="870857" cy="740684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dirty="0"/>
              <a:t>C1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F61AEE80-A2D2-4F7E-8B28-B0D9B3E990E2}"/>
              </a:ext>
            </a:extLst>
          </p:cNvPr>
          <p:cNvSpPr/>
          <p:nvPr/>
        </p:nvSpPr>
        <p:spPr>
          <a:xfrm rot="5400000">
            <a:off x="6926606" y="2895807"/>
            <a:ext cx="870857" cy="740684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dirty="0"/>
              <a:t>C2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2E0CE8A-D33E-48FD-9349-429CF0C7EB90}"/>
              </a:ext>
            </a:extLst>
          </p:cNvPr>
          <p:cNvCxnSpPr>
            <a:stCxn id="4" idx="6"/>
            <a:endCxn id="9" idx="3"/>
          </p:cNvCxnSpPr>
          <p:nvPr/>
        </p:nvCxnSpPr>
        <p:spPr>
          <a:xfrm>
            <a:off x="6596747" y="1963057"/>
            <a:ext cx="394946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DF42BC3F-4530-449F-BAA2-E8043313D5A4}"/>
              </a:ext>
            </a:extLst>
          </p:cNvPr>
          <p:cNvCxnSpPr>
            <a:stCxn id="9" idx="0"/>
            <a:endCxn id="6" idx="2"/>
          </p:cNvCxnSpPr>
          <p:nvPr/>
        </p:nvCxnSpPr>
        <p:spPr>
          <a:xfrm flipH="1">
            <a:off x="5072747" y="1963058"/>
            <a:ext cx="2659630" cy="1298800"/>
          </a:xfrm>
          <a:prstGeom prst="bentConnector5">
            <a:avLst>
              <a:gd name="adj1" fmla="val -8595"/>
              <a:gd name="adj2" fmla="val 51545"/>
              <a:gd name="adj3" fmla="val 10859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48853DC0-57A2-47ED-8DDB-1D79AD858E6D}"/>
              </a:ext>
            </a:extLst>
          </p:cNvPr>
          <p:cNvCxnSpPr>
            <a:stCxn id="6" idx="6"/>
            <a:endCxn id="10" idx="3"/>
          </p:cNvCxnSpPr>
          <p:nvPr/>
        </p:nvCxnSpPr>
        <p:spPr>
          <a:xfrm>
            <a:off x="6596747" y="3261858"/>
            <a:ext cx="394946" cy="4292"/>
          </a:xfrm>
          <a:prstGeom prst="bent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83CA939C-298E-4C59-AD61-163758F7E5B4}"/>
              </a:ext>
            </a:extLst>
          </p:cNvPr>
          <p:cNvCxnSpPr>
            <a:stCxn id="10" idx="0"/>
            <a:endCxn id="7" idx="2"/>
          </p:cNvCxnSpPr>
          <p:nvPr/>
        </p:nvCxnSpPr>
        <p:spPr>
          <a:xfrm flipH="1">
            <a:off x="5072747" y="3266150"/>
            <a:ext cx="2659630" cy="1323992"/>
          </a:xfrm>
          <a:prstGeom prst="bentConnector5">
            <a:avLst>
              <a:gd name="adj1" fmla="val -8595"/>
              <a:gd name="adj2" fmla="val 51516"/>
              <a:gd name="adj3" fmla="val 10859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6315516A-6D49-4CEE-9024-E0B9D8FBE546}"/>
              </a:ext>
            </a:extLst>
          </p:cNvPr>
          <p:cNvCxnSpPr>
            <a:cxnSpLocks/>
          </p:cNvCxnSpPr>
          <p:nvPr/>
        </p:nvCxnSpPr>
        <p:spPr>
          <a:xfrm flipH="1">
            <a:off x="6161319" y="2634229"/>
            <a:ext cx="48622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A617209-6DD3-490B-BC3C-C6546FD20C24}"/>
              </a:ext>
            </a:extLst>
          </p:cNvPr>
          <p:cNvCxnSpPr>
            <a:cxnSpLocks/>
          </p:cNvCxnSpPr>
          <p:nvPr/>
        </p:nvCxnSpPr>
        <p:spPr>
          <a:xfrm flipH="1">
            <a:off x="6070605" y="3949917"/>
            <a:ext cx="48622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87C3BF8C-8885-4644-97DD-1A619BB8C4BB}"/>
              </a:ext>
            </a:extLst>
          </p:cNvPr>
          <p:cNvSpPr/>
          <p:nvPr/>
        </p:nvSpPr>
        <p:spPr>
          <a:xfrm>
            <a:off x="3535479" y="1632857"/>
            <a:ext cx="911339" cy="660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4D23A4-4ED1-474C-AA99-84F0647A4BD7}"/>
              </a:ext>
            </a:extLst>
          </p:cNvPr>
          <p:cNvSpPr txBox="1"/>
          <p:nvPr/>
        </p:nvSpPr>
        <p:spPr>
          <a:xfrm>
            <a:off x="3211289" y="1032888"/>
            <a:ext cx="1415143" cy="36933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Production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123CAE6-E5EB-47DB-A3CB-3DF230951ED2}"/>
              </a:ext>
            </a:extLst>
          </p:cNvPr>
          <p:cNvSpPr txBox="1"/>
          <p:nvPr/>
        </p:nvSpPr>
        <p:spPr>
          <a:xfrm>
            <a:off x="6469269" y="1041079"/>
            <a:ext cx="1415143" cy="36933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Compression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09D49EF-1A44-4297-A0C8-60739AE035D4}"/>
              </a:ext>
            </a:extLst>
          </p:cNvPr>
          <p:cNvCxnSpPr>
            <a:cxnSpLocks/>
            <a:stCxn id="24" idx="3"/>
            <a:endCxn id="4" idx="2"/>
          </p:cNvCxnSpPr>
          <p:nvPr/>
        </p:nvCxnSpPr>
        <p:spPr>
          <a:xfrm>
            <a:off x="4446818" y="1963057"/>
            <a:ext cx="62592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F8F03E2-9A4F-429F-A368-69F1511724BC}"/>
              </a:ext>
            </a:extLst>
          </p:cNvPr>
          <p:cNvCxnSpPr>
            <a:cxnSpLocks/>
          </p:cNvCxnSpPr>
          <p:nvPr/>
        </p:nvCxnSpPr>
        <p:spPr>
          <a:xfrm>
            <a:off x="4625525" y="1955801"/>
            <a:ext cx="32294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FCBB45FD-1CAB-473F-B1EE-222A0FAB9B74}"/>
              </a:ext>
            </a:extLst>
          </p:cNvPr>
          <p:cNvSpPr/>
          <p:nvPr/>
        </p:nvSpPr>
        <p:spPr>
          <a:xfrm>
            <a:off x="8121593" y="4249057"/>
            <a:ext cx="911339" cy="660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D1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38DDE65-FA88-4EFC-82F0-6EC3028BC82B}"/>
              </a:ext>
            </a:extLst>
          </p:cNvPr>
          <p:cNvCxnSpPr>
            <a:cxnSpLocks/>
          </p:cNvCxnSpPr>
          <p:nvPr/>
        </p:nvCxnSpPr>
        <p:spPr>
          <a:xfrm>
            <a:off x="7204248" y="4597399"/>
            <a:ext cx="32294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69F0963-F6C1-45EA-BA8E-9AEAFFC7E81F}"/>
              </a:ext>
            </a:extLst>
          </p:cNvPr>
          <p:cNvCxnSpPr>
            <a:cxnSpLocks/>
            <a:stCxn id="7" idx="6"/>
            <a:endCxn id="32" idx="1"/>
          </p:cNvCxnSpPr>
          <p:nvPr/>
        </p:nvCxnSpPr>
        <p:spPr>
          <a:xfrm flipV="1">
            <a:off x="6596747" y="4579257"/>
            <a:ext cx="1524846" cy="1088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B24F8D6B-ABC0-4510-BD79-582C196DC493}"/>
              </a:ext>
            </a:extLst>
          </p:cNvPr>
          <p:cNvSpPr txBox="1"/>
          <p:nvPr/>
        </p:nvSpPr>
        <p:spPr>
          <a:xfrm>
            <a:off x="8026972" y="1033343"/>
            <a:ext cx="1097923" cy="36933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Dispense</a:t>
            </a:r>
          </a:p>
        </p:txBody>
      </p:sp>
    </p:spTree>
    <p:extLst>
      <p:ext uri="{BB962C8B-B14F-4D97-AF65-F5344CB8AC3E}">
        <p14:creationId xmlns:p14="http://schemas.microsoft.com/office/powerpoint/2010/main" val="387363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8573C-30A4-1F40-A077-A1E73E23E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Inputs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229B03-BB7B-624F-BCDF-3D18135A48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en-US" dirty="0"/>
              <a:t>Hydrogen production profile – details the start time, duration and rate of hydrogen production</a:t>
            </a:r>
          </a:p>
          <a:p>
            <a:pPr lvl="0"/>
            <a:r>
              <a:rPr lang="en-US" dirty="0"/>
              <a:t>Hydrogen delivery profile – details the start time of transfer and amount of hydrogen that arrives in delivery trucks</a:t>
            </a:r>
          </a:p>
          <a:p>
            <a:pPr lvl="0"/>
            <a:r>
              <a:rPr lang="en-US" dirty="0"/>
              <a:t>Station component characteristics – details the specifications of major station components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AA8574-D1C7-3F4C-B2F3-93F3E0AF24BC}"/>
              </a:ext>
            </a:extLst>
          </p:cNvPr>
          <p:cNvSpPr txBox="1"/>
          <p:nvPr/>
        </p:nvSpPr>
        <p:spPr>
          <a:xfrm>
            <a:off x="0" y="4835723"/>
            <a:ext cx="4420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inputs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196893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A6F74-F9E9-41D3-A9A1-1CAE9904B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HySCapE 1.0 Inputs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9FA8CE2-E528-4EAC-9BB4-01E481B5B3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89479"/>
              </p:ext>
            </p:extLst>
          </p:nvPr>
        </p:nvGraphicFramePr>
        <p:xfrm>
          <a:off x="181588" y="937260"/>
          <a:ext cx="8520548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0137">
                  <a:extLst>
                    <a:ext uri="{9D8B030D-6E8A-4147-A177-3AD203B41FA5}">
                      <a16:colId xmlns:a16="http://schemas.microsoft.com/office/drawing/2014/main" val="3485907888"/>
                    </a:ext>
                  </a:extLst>
                </a:gridCol>
                <a:gridCol w="2130137">
                  <a:extLst>
                    <a:ext uri="{9D8B030D-6E8A-4147-A177-3AD203B41FA5}">
                      <a16:colId xmlns:a16="http://schemas.microsoft.com/office/drawing/2014/main" val="2281839281"/>
                    </a:ext>
                  </a:extLst>
                </a:gridCol>
                <a:gridCol w="2130137">
                  <a:extLst>
                    <a:ext uri="{9D8B030D-6E8A-4147-A177-3AD203B41FA5}">
                      <a16:colId xmlns:a16="http://schemas.microsoft.com/office/drawing/2014/main" val="3056573084"/>
                    </a:ext>
                  </a:extLst>
                </a:gridCol>
                <a:gridCol w="2130137">
                  <a:extLst>
                    <a:ext uri="{9D8B030D-6E8A-4147-A177-3AD203B41FA5}">
                      <a16:colId xmlns:a16="http://schemas.microsoft.com/office/drawing/2014/main" val="35649099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System Component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Technical Specification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Source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Example Values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76162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Compression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Flow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f(x) = x</a:t>
                      </a:r>
                      <a:r>
                        <a:rPr lang="en-US" sz="1200" baseline="300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</a:t>
                      </a: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+ x + 3, </a:t>
                      </a:r>
                    </a:p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where x = inlet pressure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749835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Minimum Suction Pressure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4 </a:t>
                      </a:r>
                      <a:r>
                        <a:rPr lang="en-US" sz="12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MPa</a:t>
                      </a:r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91235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Maximum Discharge Pressure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93 </a:t>
                      </a:r>
                      <a:r>
                        <a:rPr lang="en-US" sz="1200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MPa</a:t>
                      </a:r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34157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Compression Constraints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Do not compress while dispensing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86646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Dispensing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Filling Protocol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SAE J2601 H70 T40 Tables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4391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Number of Independent Fueling Positions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07088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Pre-cooling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Heat exchanger temperature when idle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-45 C</a:t>
                      </a:r>
                      <a:endParaRPr lang="en-US" sz="1200" baseline="300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17685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Heat exchanger material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aluminum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31536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Heat exchanger effective thermal mass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600 kg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926549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Chiller working fluid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R404a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70249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Chiller 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Station Developer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 ton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696525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AFD2AF7-816E-574C-B5D0-36901886ED5F}"/>
              </a:ext>
            </a:extLst>
          </p:cNvPr>
          <p:cNvSpPr txBox="1"/>
          <p:nvPr/>
        </p:nvSpPr>
        <p:spPr>
          <a:xfrm>
            <a:off x="6691357" y="191961"/>
            <a:ext cx="2351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/>
              <a:t>Draft inputs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2084048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B3130-A862-DE4B-8F9A-75133BA4B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HySCapE 1.0 LCFS Fill Scenario </a:t>
            </a:r>
            <a:br>
              <a:rPr lang="en-US" dirty="0"/>
            </a:br>
            <a:r>
              <a:rPr lang="en-US" dirty="0"/>
              <a:t>(based on CSA 4.9)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9CE2180-13EC-5E43-8785-7DF72D24E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261372"/>
              </p:ext>
            </p:extLst>
          </p:nvPr>
        </p:nvGraphicFramePr>
        <p:xfrm>
          <a:off x="457199" y="1017508"/>
          <a:ext cx="4430996" cy="3707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0996">
                  <a:extLst>
                    <a:ext uri="{9D8B030D-6E8A-4147-A177-3AD203B41FA5}">
                      <a16:colId xmlns:a16="http://schemas.microsoft.com/office/drawing/2014/main" val="1947433816"/>
                    </a:ext>
                  </a:extLst>
                </a:gridCol>
              </a:tblGrid>
              <a:tr h="46712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 hour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6130730"/>
                  </a:ext>
                </a:extLst>
              </a:tr>
              <a:tr h="350345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SAE J2601 fill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1463361"/>
                  </a:ext>
                </a:extLst>
              </a:tr>
              <a:tr h="583907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Same amount (5 kg), temperature (20</a:t>
                      </a:r>
                      <a:r>
                        <a:rPr lang="en-US" sz="1200" baseline="30000" dirty="0"/>
                        <a:t>o</a:t>
                      </a:r>
                      <a:r>
                        <a:rPr lang="en-US" sz="1200" dirty="0"/>
                        <a:t>C), and starting SOC (10 </a:t>
                      </a:r>
                      <a:r>
                        <a:rPr lang="en-US" sz="1200" dirty="0" err="1"/>
                        <a:t>MPa</a:t>
                      </a:r>
                      <a:r>
                        <a:rPr lang="en-US" sz="1200" dirty="0"/>
                        <a:t>) for each fill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1818018"/>
                  </a:ext>
                </a:extLst>
              </a:tr>
              <a:tr h="43064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Duration – 6 am – 6 pm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15284225"/>
                  </a:ext>
                </a:extLst>
              </a:tr>
              <a:tr h="43064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Min 4 minutes, 15 seconds between fueling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1749644"/>
                  </a:ext>
                </a:extLst>
              </a:tr>
              <a:tr h="43064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schedule ”Chevron Friday profile, 6 am – 6 pm”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5734113"/>
                  </a:ext>
                </a:extLst>
              </a:tr>
              <a:tr h="43064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ending SOC &gt;= 95%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6741071"/>
                  </a:ext>
                </a:extLst>
              </a:tr>
              <a:tr h="583907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12 hours allowed for recovery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672708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389520D-2128-3748-A20F-66D106D1F77D}"/>
              </a:ext>
            </a:extLst>
          </p:cNvPr>
          <p:cNvSpPr txBox="1"/>
          <p:nvPr/>
        </p:nvSpPr>
        <p:spPr>
          <a:xfrm>
            <a:off x="5204389" y="2989063"/>
            <a:ext cx="3674692" cy="141577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Maximum station capacity for LCFS calculation 1,200 kg/day</a:t>
            </a:r>
          </a:p>
          <a:p>
            <a:pPr algn="ctr"/>
            <a:endParaRPr lang="en-US" dirty="0"/>
          </a:p>
          <a:p>
            <a:pPr algn="ctr"/>
            <a:r>
              <a:rPr lang="en-US" sz="1600" dirty="0"/>
              <a:t>https://</a:t>
            </a:r>
            <a:r>
              <a:rPr lang="en-US" sz="1600" dirty="0" err="1"/>
              <a:t>www.arb.ca.gov</a:t>
            </a:r>
            <a:r>
              <a:rPr lang="en-US" sz="1600" dirty="0"/>
              <a:t>/fuels/</a:t>
            </a:r>
            <a:r>
              <a:rPr lang="en-US" sz="1600" dirty="0" err="1"/>
              <a:t>lcfs</a:t>
            </a:r>
            <a:r>
              <a:rPr lang="en-US" sz="1600" dirty="0"/>
              <a:t>/</a:t>
            </a:r>
            <a:r>
              <a:rPr lang="en-US" sz="1600" dirty="0" err="1"/>
              <a:t>lcfs_meetings</a:t>
            </a:r>
            <a:r>
              <a:rPr lang="en-US" sz="1600" dirty="0"/>
              <a:t>/061118presentation_update.pdf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6EF321-5B05-DA42-9B20-42B8B037E02E}"/>
              </a:ext>
            </a:extLst>
          </p:cNvPr>
          <p:cNvSpPr txBox="1"/>
          <p:nvPr/>
        </p:nvSpPr>
        <p:spPr>
          <a:xfrm>
            <a:off x="0" y="4835723"/>
            <a:ext cx="59320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LFCS calculator fill scenario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E06905-D3AF-884A-BBC4-62726FF0BCB0}"/>
              </a:ext>
            </a:extLst>
          </p:cNvPr>
          <p:cNvSpPr txBox="1"/>
          <p:nvPr/>
        </p:nvSpPr>
        <p:spPr>
          <a:xfrm>
            <a:off x="5204389" y="1486438"/>
            <a:ext cx="3674692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Fill scenario pre-defined and consistent for all LCFS capacity calculations</a:t>
            </a:r>
          </a:p>
        </p:txBody>
      </p:sp>
    </p:spTree>
    <p:extLst>
      <p:ext uri="{BB962C8B-B14F-4D97-AF65-F5344CB8AC3E}">
        <p14:creationId xmlns:p14="http://schemas.microsoft.com/office/powerpoint/2010/main" val="3192165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A3284-FE79-1F41-803F-897C892FB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Fill Schedule Example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DE7DCA-9765-D74C-8EBD-7B8FEE9DB4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46" t="4738"/>
          <a:stretch/>
        </p:blipFill>
        <p:spPr>
          <a:xfrm>
            <a:off x="69574" y="907143"/>
            <a:ext cx="6887817" cy="395209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C04328-813A-A84C-9F57-8C50FB4F700E}"/>
              </a:ext>
            </a:extLst>
          </p:cNvPr>
          <p:cNvSpPr txBox="1"/>
          <p:nvPr/>
        </p:nvSpPr>
        <p:spPr>
          <a:xfrm>
            <a:off x="6797160" y="1388770"/>
            <a:ext cx="2156791" cy="147732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Use “Friday Chevron profile” for 12 hour fill distribution between 6 am and 6 pm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D3E8077-CDB4-B94D-B901-36F1654AC146}"/>
              </a:ext>
            </a:extLst>
          </p:cNvPr>
          <p:cNvCxnSpPr>
            <a:cxnSpLocks/>
          </p:cNvCxnSpPr>
          <p:nvPr/>
        </p:nvCxnSpPr>
        <p:spPr>
          <a:xfrm flipH="1">
            <a:off x="6460622" y="1444239"/>
            <a:ext cx="33653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5EF76A7-BE87-0041-BD93-249B6962EF87}"/>
              </a:ext>
            </a:extLst>
          </p:cNvPr>
          <p:cNvSpPr txBox="1"/>
          <p:nvPr/>
        </p:nvSpPr>
        <p:spPr>
          <a:xfrm>
            <a:off x="0" y="4835723"/>
            <a:ext cx="48240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fill schedule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3739864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13736-E19E-6B41-AD91-A522ED716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Outputs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33C070-F160-43DF-A875-0E10FFBCFD2B}"/>
              </a:ext>
            </a:extLst>
          </p:cNvPr>
          <p:cNvSpPr txBox="1"/>
          <p:nvPr/>
        </p:nvSpPr>
        <p:spPr>
          <a:xfrm>
            <a:off x="457199" y="1313894"/>
            <a:ext cx="76303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Fill count </a:t>
            </a:r>
            <a:r>
              <a:rPr lang="en-US" sz="2400" dirty="0"/>
              <a:t>– the number of fills performed over the duration of the test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Fill amount </a:t>
            </a:r>
            <a:r>
              <a:rPr lang="en-US" sz="2400" dirty="0"/>
              <a:t>– the mass of hydrogen dispensed for each fill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Duration</a:t>
            </a:r>
            <a:r>
              <a:rPr lang="en-US" sz="2400" dirty="0"/>
              <a:t> – the amount of time from the start of the test to when an ending condition is met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Ending SOC </a:t>
            </a:r>
            <a:r>
              <a:rPr lang="en-US" sz="2400" dirty="0"/>
              <a:t>– the final SOC of every vehicle fill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Cumulative kg</a:t>
            </a:r>
            <a:r>
              <a:rPr lang="en-US" sz="2400" dirty="0"/>
              <a:t> – the total mass of hydrogen dispensed during the test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E7074-4E0D-444D-8A2E-06ECF335758F}"/>
              </a:ext>
            </a:extLst>
          </p:cNvPr>
          <p:cNvSpPr txBox="1"/>
          <p:nvPr/>
        </p:nvSpPr>
        <p:spPr>
          <a:xfrm>
            <a:off x="0" y="4835723"/>
            <a:ext cx="45707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outputs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908985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7E624-23E6-9D44-AA98-EB8483D86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Output Example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6FF2A0-0599-0F48-9AE9-A53320F8A7A9}"/>
              </a:ext>
            </a:extLst>
          </p:cNvPr>
          <p:cNvSpPr txBox="1"/>
          <p:nvPr/>
        </p:nvSpPr>
        <p:spPr>
          <a:xfrm>
            <a:off x="5660690" y="3705727"/>
            <a:ext cx="32565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Assumes 5 kg fills, average 1 kg/min rate, and 255 seconds between fills – </a:t>
            </a:r>
            <a:r>
              <a:rPr lang="en-US" sz="1400" dirty="0" err="1"/>
              <a:t>HySCapE</a:t>
            </a:r>
            <a:r>
              <a:rPr lang="en-US" sz="1400" dirty="0"/>
              <a:t> will calculate what a station is capable of based on a maximum fill count per fill position and the station components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176A2-B3E3-1F46-896B-24E3C0515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005" y="997438"/>
            <a:ext cx="3632721" cy="26179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F61D17-9FF2-6B4F-BBCA-2D4FC91A3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94" y="997439"/>
            <a:ext cx="4982377" cy="3606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323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BE5EA-4F58-4E20-9E33-412A4D5F7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– Dispenser Algorithm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E6E9C9-A5FF-4973-980B-4E7EDF3D994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394" y="1010157"/>
            <a:ext cx="3127737" cy="3722552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375803-4684-AA44-B802-E012CF0B7ECD}"/>
              </a:ext>
            </a:extLst>
          </p:cNvPr>
          <p:cNvSpPr txBox="1"/>
          <p:nvPr/>
        </p:nvSpPr>
        <p:spPr>
          <a:xfrm>
            <a:off x="0" y="4835723"/>
            <a:ext cx="53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model components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2985465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F163F-7D6E-4746-A483-F9429DC2F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– Dispenser Algorithm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89D6AC-F72E-498E-9BE5-932FB0AAC8F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907143"/>
            <a:ext cx="7714199" cy="3648141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9F5827-67D3-944D-9277-3E1E3FBC03E8}"/>
              </a:ext>
            </a:extLst>
          </p:cNvPr>
          <p:cNvSpPr txBox="1"/>
          <p:nvPr/>
        </p:nvSpPr>
        <p:spPr>
          <a:xfrm>
            <a:off x="0" y="4835723"/>
            <a:ext cx="53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model components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7622925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35464-960B-40F5-961F-A8D82504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– Keep performing fills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861097-095E-4126-89A5-7551A99E80B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088551"/>
            <a:ext cx="7775448" cy="3491995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6CE8C8-EC0F-8540-8DB5-90AF0F1BA588}"/>
              </a:ext>
            </a:extLst>
          </p:cNvPr>
          <p:cNvSpPr txBox="1"/>
          <p:nvPr/>
        </p:nvSpPr>
        <p:spPr>
          <a:xfrm>
            <a:off x="0" y="4835723"/>
            <a:ext cx="53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model components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937105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2F44D-1AA7-4DEF-80C7-06FF31883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– Production Algorithm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C91B14-E946-4018-80BB-E80D9DAD534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997" y="1313402"/>
            <a:ext cx="4377192" cy="3116061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BA69D9-C0A3-0D48-9DB6-183988A26B0D}"/>
              </a:ext>
            </a:extLst>
          </p:cNvPr>
          <p:cNvSpPr txBox="1"/>
          <p:nvPr/>
        </p:nvSpPr>
        <p:spPr>
          <a:xfrm>
            <a:off x="0" y="4835723"/>
            <a:ext cx="53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model components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3804087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02458-90CE-4762-B405-0BB0B3428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– Compressor Algorithm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69EB24-6D97-4A70-AA5D-F314C6FABA9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403" y="1032196"/>
            <a:ext cx="5921210" cy="3678473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491289-00A4-8449-B446-00349F378E55}"/>
              </a:ext>
            </a:extLst>
          </p:cNvPr>
          <p:cNvSpPr txBox="1"/>
          <p:nvPr/>
        </p:nvSpPr>
        <p:spPr>
          <a:xfrm>
            <a:off x="0" y="4835723"/>
            <a:ext cx="53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model components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3489527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84A28-C446-4312-A71F-2369D5CDD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– Delivery Algorithm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CCD96-800B-4E86-9E0E-171336FBAFD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1" y="1039236"/>
            <a:ext cx="7229456" cy="3664393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56EFA8-2D8A-D346-9C6C-245EECB2800D}"/>
              </a:ext>
            </a:extLst>
          </p:cNvPr>
          <p:cNvSpPr txBox="1"/>
          <p:nvPr/>
        </p:nvSpPr>
        <p:spPr>
          <a:xfrm>
            <a:off x="0" y="4835723"/>
            <a:ext cx="535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Draft model components based on current stage (alpha) of </a:t>
            </a:r>
            <a:r>
              <a:rPr lang="en-US" sz="1400" i="1" dirty="0" err="1"/>
              <a:t>HySCapE</a:t>
            </a:r>
            <a:r>
              <a:rPr lang="en-US" sz="1400" i="1" dirty="0"/>
              <a:t> 1.0</a:t>
            </a:r>
          </a:p>
        </p:txBody>
      </p:sp>
    </p:spTree>
    <p:extLst>
      <p:ext uri="{BB962C8B-B14F-4D97-AF65-F5344CB8AC3E}">
        <p14:creationId xmlns:p14="http://schemas.microsoft.com/office/powerpoint/2010/main" val="2080838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408B6-9984-4840-80A0-87C59D688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Timeline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FECA8-0D9B-C74E-A3FE-7869258588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200" y="1820779"/>
            <a:ext cx="8120063" cy="3322721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Alpha development </a:t>
            </a:r>
          </a:p>
          <a:p>
            <a:pPr lvl="1"/>
            <a:r>
              <a:rPr lang="en-US" dirty="0"/>
              <a:t>Documentation</a:t>
            </a:r>
          </a:p>
          <a:p>
            <a:pPr lvl="1"/>
            <a:r>
              <a:rPr lang="en-US" dirty="0"/>
              <a:t>Validation</a:t>
            </a:r>
          </a:p>
          <a:p>
            <a:pPr lvl="2"/>
            <a:r>
              <a:rPr lang="en-US" dirty="0"/>
              <a:t>NREL’s experimental data</a:t>
            </a:r>
          </a:p>
          <a:p>
            <a:pPr lvl="2"/>
            <a:r>
              <a:rPr lang="en-US" dirty="0"/>
              <a:t>Existing retail hydrogen fill data</a:t>
            </a:r>
          </a:p>
          <a:p>
            <a:pPr lvl="1"/>
            <a:r>
              <a:rPr lang="en-US" dirty="0"/>
              <a:t>Define input/output/assumptions</a:t>
            </a:r>
          </a:p>
          <a:p>
            <a:pPr lvl="1"/>
            <a:r>
              <a:rPr lang="en-US" dirty="0"/>
              <a:t>Webinar</a:t>
            </a:r>
          </a:p>
          <a:p>
            <a:r>
              <a:rPr lang="en-US" dirty="0"/>
              <a:t>Beta development</a:t>
            </a:r>
          </a:p>
          <a:p>
            <a:pPr lvl="1"/>
            <a:r>
              <a:rPr lang="en-US" dirty="0"/>
              <a:t>Added features (e.g., liquid storage, multiple fuel positions)</a:t>
            </a:r>
          </a:p>
          <a:p>
            <a:pPr lvl="1"/>
            <a:r>
              <a:rPr lang="en-US" dirty="0"/>
              <a:t>Limited user trial</a:t>
            </a:r>
          </a:p>
          <a:p>
            <a:pPr lvl="1"/>
            <a:r>
              <a:rPr lang="en-US" dirty="0"/>
              <a:t>Model iteration</a:t>
            </a:r>
          </a:p>
          <a:p>
            <a:pPr lvl="1"/>
            <a:r>
              <a:rPr lang="en-US" dirty="0"/>
              <a:t>Documentation update</a:t>
            </a:r>
          </a:p>
          <a:p>
            <a:pPr lvl="1"/>
            <a:r>
              <a:rPr lang="en-US" dirty="0"/>
              <a:t>Webinar</a:t>
            </a:r>
          </a:p>
          <a:p>
            <a:r>
              <a:rPr lang="en-US" dirty="0"/>
              <a:t>Model release</a:t>
            </a:r>
          </a:p>
          <a:p>
            <a:pPr lvl="1"/>
            <a:r>
              <a:rPr lang="en-US" dirty="0"/>
              <a:t>Version 1.0 documentation and model share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41D7FC-E616-F143-BEDC-8524303C3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0" y="1095207"/>
            <a:ext cx="8955397" cy="661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11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3C50B-01D4-A04A-8BF0-77AA5B415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E9F56-72A9-6741-B490-CDE05F2587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HySCapE</a:t>
            </a:r>
            <a:r>
              <a:rPr lang="en-US" dirty="0"/>
              <a:t> 1.0 is</a:t>
            </a:r>
          </a:p>
          <a:p>
            <a:pPr lvl="1"/>
            <a:r>
              <a:rPr lang="en-US" dirty="0"/>
              <a:t>Applied consistently for 12-hour capacity calculations</a:t>
            </a:r>
          </a:p>
          <a:p>
            <a:pPr lvl="1"/>
            <a:r>
              <a:rPr lang="en-US" dirty="0"/>
              <a:t>Simple, physics based capacity model with pre-defined fill scenario(s)</a:t>
            </a:r>
          </a:p>
          <a:p>
            <a:pPr lvl="1"/>
            <a:r>
              <a:rPr lang="en-US" dirty="0"/>
              <a:t>Publicly available</a:t>
            </a:r>
          </a:p>
          <a:p>
            <a:pPr lvl="1"/>
            <a:r>
              <a:rPr lang="en-US" dirty="0"/>
              <a:t>Available for station proposal evaluation of capacity</a:t>
            </a:r>
          </a:p>
          <a:p>
            <a:pPr lvl="1"/>
            <a:r>
              <a:rPr lang="en-US" dirty="0"/>
              <a:t>Maintained and updated at least annually, expected to be available via a web interface</a:t>
            </a:r>
          </a:p>
          <a:p>
            <a:r>
              <a:rPr lang="en-US" dirty="0" err="1"/>
              <a:t>HySCapE</a:t>
            </a:r>
            <a:r>
              <a:rPr lang="en-US" dirty="0"/>
              <a:t> 1.0 is not</a:t>
            </a:r>
          </a:p>
          <a:p>
            <a:pPr lvl="1"/>
            <a:r>
              <a:rPr lang="en-US" dirty="0"/>
              <a:t>Fully representative of all possible scenarios</a:t>
            </a:r>
          </a:p>
          <a:p>
            <a:pPr lvl="1"/>
            <a:r>
              <a:rPr lang="en-US" dirty="0"/>
              <a:t>Predictive of actual fueling performance</a:t>
            </a:r>
          </a:p>
          <a:p>
            <a:pPr lvl="1"/>
            <a:r>
              <a:rPr lang="en-US" dirty="0"/>
              <a:t>A design tool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938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Thank you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Publication Number</a:t>
            </a:r>
          </a:p>
        </p:txBody>
      </p:sp>
    </p:spTree>
    <p:extLst>
      <p:ext uri="{BB962C8B-B14F-4D97-AF65-F5344CB8AC3E}">
        <p14:creationId xmlns:p14="http://schemas.microsoft.com/office/powerpoint/2010/main" val="24182647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248B72-3F51-4B42-9BD5-12388BA965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Backup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242BF7F-E538-9F42-82B5-7BF03BBEF1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066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B3130-A862-DE4B-8F9A-75133BA4B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HySCapE 1.0 Example Fill Scenarios </a:t>
            </a:r>
            <a:br>
              <a:rPr lang="en-US" dirty="0"/>
            </a:br>
            <a:r>
              <a:rPr lang="en-US" dirty="0"/>
              <a:t>(based on CSA 4.9)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9CE2180-13EC-5E43-8785-7DF72D24E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369663"/>
              </p:ext>
            </p:extLst>
          </p:nvPr>
        </p:nvGraphicFramePr>
        <p:xfrm>
          <a:off x="457198" y="1043611"/>
          <a:ext cx="8209724" cy="3571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431">
                  <a:extLst>
                    <a:ext uri="{9D8B030D-6E8A-4147-A177-3AD203B41FA5}">
                      <a16:colId xmlns:a16="http://schemas.microsoft.com/office/drawing/2014/main" val="219872307"/>
                    </a:ext>
                  </a:extLst>
                </a:gridCol>
                <a:gridCol w="2052431">
                  <a:extLst>
                    <a:ext uri="{9D8B030D-6E8A-4147-A177-3AD203B41FA5}">
                      <a16:colId xmlns:a16="http://schemas.microsoft.com/office/drawing/2014/main" val="1947433816"/>
                    </a:ext>
                  </a:extLst>
                </a:gridCol>
                <a:gridCol w="2052431">
                  <a:extLst>
                    <a:ext uri="{9D8B030D-6E8A-4147-A177-3AD203B41FA5}">
                      <a16:colId xmlns:a16="http://schemas.microsoft.com/office/drawing/2014/main" val="3995193182"/>
                    </a:ext>
                  </a:extLst>
                </a:gridCol>
                <a:gridCol w="2052431">
                  <a:extLst>
                    <a:ext uri="{9D8B030D-6E8A-4147-A177-3AD203B41FA5}">
                      <a16:colId xmlns:a16="http://schemas.microsoft.com/office/drawing/2014/main" val="1831211621"/>
                    </a:ext>
                  </a:extLst>
                </a:gridCol>
              </a:tblGrid>
              <a:tr h="335732">
                <a:tc>
                  <a:txBody>
                    <a:bodyPr/>
                    <a:lstStyle/>
                    <a:p>
                      <a:r>
                        <a:rPr lang="en-US" dirty="0"/>
                        <a:t>1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24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Max back-to-back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6130730"/>
                  </a:ext>
                </a:extLst>
              </a:tr>
              <a:tr h="232571">
                <a:tc gridSpan="4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SAE J2601 fills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1463361"/>
                  </a:ext>
                </a:extLst>
              </a:tr>
              <a:tr h="337192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Same amount (5 kg), temperature (20</a:t>
                      </a:r>
                      <a:r>
                        <a:rPr lang="en-US" sz="1200" baseline="30000" dirty="0"/>
                        <a:t>o</a:t>
                      </a:r>
                      <a:r>
                        <a:rPr lang="en-US" sz="1200" dirty="0"/>
                        <a:t>C), and starting SOC (10 </a:t>
                      </a:r>
                      <a:r>
                        <a:rPr lang="en-US" sz="1200" dirty="0" err="1"/>
                        <a:t>MPa</a:t>
                      </a:r>
                      <a:r>
                        <a:rPr lang="en-US" sz="1200" dirty="0"/>
                        <a:t>) for each fill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818018"/>
                  </a:ext>
                </a:extLst>
              </a:tr>
              <a:tr h="33719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Duration – 1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Duration – 6 am – 6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Duration – 24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Duration – limited to 24 hours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5284225"/>
                  </a:ext>
                </a:extLst>
              </a:tr>
              <a:tr h="33719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Min 3 minutes, 45 seconds between fueling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Min 4 minutes, 15 seconds between fueling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Min 4 minutes, 15 seconds between fueling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Min 4 minutes, 15 seconds between fueling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1749644"/>
                  </a:ext>
                </a:extLst>
              </a:tr>
              <a:tr h="33719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schedule – as fast/many as possible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schedule ”Chevron Friday profile”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schedule ”Chevron Friday profile”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schedule – as fast/many as possible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5734113"/>
                  </a:ext>
                </a:extLst>
              </a:tr>
              <a:tr h="33719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ending SOC &gt;= 95%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ending SOC &gt;= 95%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ending SOC &gt;= 95%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Fill ending SOC &gt;= 95%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741071"/>
                  </a:ext>
                </a:extLst>
              </a:tr>
              <a:tr h="53738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No ending station performance requirement (e.g., fill immediately the next hour)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? ending station performance requirement (e.g., fill immediately the next hour)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? ending station performance requirement (e.g., fill immediately the next hour)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dirty="0"/>
                        <a:t>No ending station performance requirement (e.g., fill immediately the next hour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72708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71AEF31C-784D-E04B-8AA8-276D713DF64C}"/>
              </a:ext>
            </a:extLst>
          </p:cNvPr>
          <p:cNvSpPr/>
          <p:nvPr/>
        </p:nvSpPr>
        <p:spPr>
          <a:xfrm>
            <a:off x="7099851" y="-136159"/>
            <a:ext cx="2044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22327592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E56E2-B4E1-4EEB-B718-9C0C6358C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HySCapE 1.0 Daily Capacity – </a:t>
            </a:r>
            <a:br>
              <a:rPr lang="en-US" dirty="0"/>
            </a:br>
            <a:r>
              <a:rPr lang="en-US" dirty="0"/>
              <a:t>CSA 4.9 Example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36C51F-8981-4F76-B8A6-75B27336E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1120039"/>
            <a:ext cx="5817475" cy="32122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540E1B-4A51-4590-8F4D-F45D735A9986}"/>
              </a:ext>
            </a:extLst>
          </p:cNvPr>
          <p:cNvSpPr txBox="1"/>
          <p:nvPr/>
        </p:nvSpPr>
        <p:spPr>
          <a:xfrm>
            <a:off x="6525087" y="1252330"/>
            <a:ext cx="2360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Allow for mass dispensed corridor as specified in CSA HGV 4.9 Appendix B.4.2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E3113B-BFE5-4516-B020-99569048A172}"/>
              </a:ext>
            </a:extLst>
          </p:cNvPr>
          <p:cNvSpPr txBox="1"/>
          <p:nvPr/>
        </p:nvSpPr>
        <p:spPr>
          <a:xfrm>
            <a:off x="6525087" y="2636668"/>
            <a:ext cx="2360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Cumulative H2 Dispensed at hour t:</a:t>
            </a:r>
          </a:p>
          <a:p>
            <a:endParaRPr lang="en-US" dirty="0"/>
          </a:p>
          <a:p>
            <a:r>
              <a:rPr lang="en-US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C2BEB44-0893-4E83-8D9E-84D3BFA1A500}"/>
                  </a:ext>
                </a:extLst>
              </p:cNvPr>
              <p:cNvSpPr txBox="1"/>
              <p:nvPr/>
            </p:nvSpPr>
            <p:spPr>
              <a:xfrm>
                <a:off x="328475" y="4332303"/>
                <a:ext cx="7253056" cy="8679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pt-B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pt-BR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pt-BR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d>
                            <m:dPr>
                              <m:ctrlPr>
                                <a:rPr lang="pt-BR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𝑈𝑠𝑎𝑔𝑒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𝐶𝑎𝑝𝑎𝑐𝑖𝑡𝑦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%∗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𝑆𝑡𝑎𝑡𝑖𝑜𝑛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𝐸𝑠𝑡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𝐶𝑎𝑝𝑎𝑐𝑖𝑡𝑦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𝑘𝑔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C2BEB44-0893-4E83-8D9E-84D3BFA1A5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75" y="4332303"/>
                <a:ext cx="7253056" cy="86793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9496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A3284-FE79-1F41-803F-897C892FB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 Fill Schedule Examples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C04328-813A-A84C-9F57-8C50FB4F700E}"/>
              </a:ext>
            </a:extLst>
          </p:cNvPr>
          <p:cNvSpPr txBox="1"/>
          <p:nvPr/>
        </p:nvSpPr>
        <p:spPr>
          <a:xfrm>
            <a:off x="6525087" y="1417588"/>
            <a:ext cx="23604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 NFCTEC, Chevron or define new fill profiles</a:t>
            </a:r>
          </a:p>
          <a:p>
            <a:endParaRPr lang="en-US" dirty="0"/>
          </a:p>
          <a:p>
            <a:r>
              <a:rPr lang="en-US" dirty="0"/>
              <a:t>Fill profile will remain consistent across station capacity modeling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4F0D818-49A2-B340-B7F6-699C3FCF3C02}"/>
              </a:ext>
            </a:extLst>
          </p:cNvPr>
          <p:cNvSpPr/>
          <p:nvPr/>
        </p:nvSpPr>
        <p:spPr>
          <a:xfrm>
            <a:off x="7099851" y="-136159"/>
            <a:ext cx="2044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DRAFT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4EDFEE-A661-4D8A-9EF2-5416D3AB62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46"/>
          <a:stretch/>
        </p:blipFill>
        <p:spPr>
          <a:xfrm>
            <a:off x="131673" y="1088216"/>
            <a:ext cx="3528875" cy="21255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EC5E68-CE32-4F10-95BC-EE48A767A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0548" y="1328117"/>
            <a:ext cx="2732994" cy="16456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CE3655-4133-4A7A-8055-B68ECC593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214" y="3394789"/>
            <a:ext cx="5200363" cy="17428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7D5277-924B-455F-8472-9ED923E186E4}"/>
              </a:ext>
            </a:extLst>
          </p:cNvPr>
          <p:cNvSpPr txBox="1"/>
          <p:nvPr/>
        </p:nvSpPr>
        <p:spPr>
          <a:xfrm>
            <a:off x="3911987" y="960986"/>
            <a:ext cx="21093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CSA HGV 4.9 Figure B.1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443C5D-6066-4352-964B-343C98350257}"/>
              </a:ext>
            </a:extLst>
          </p:cNvPr>
          <p:cNvSpPr txBox="1"/>
          <p:nvPr/>
        </p:nvSpPr>
        <p:spPr>
          <a:xfrm>
            <a:off x="642414" y="3327723"/>
            <a:ext cx="5565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Example fill schedule used for validation with HITRF data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3BC9FB-DC85-4EA8-8700-268BD14B9697}"/>
              </a:ext>
            </a:extLst>
          </p:cNvPr>
          <p:cNvSpPr txBox="1"/>
          <p:nvPr/>
        </p:nvSpPr>
        <p:spPr>
          <a:xfrm>
            <a:off x="967173" y="968636"/>
            <a:ext cx="21093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NFCTEC CDP INFR 15</a:t>
            </a:r>
          </a:p>
        </p:txBody>
      </p:sp>
    </p:spTree>
    <p:extLst>
      <p:ext uri="{BB962C8B-B14F-4D97-AF65-F5344CB8AC3E}">
        <p14:creationId xmlns:p14="http://schemas.microsoft.com/office/powerpoint/2010/main" val="16731792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1B9D2-A3BA-1B44-81DD-0B5FF55B2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Validation – HITRF Simulation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C93B3-70D1-C143-9830-99E5B58B87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3116"/>
          <a:stretch/>
        </p:blipFill>
        <p:spPr>
          <a:xfrm>
            <a:off x="457199" y="1009004"/>
            <a:ext cx="7215810" cy="406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642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1B9D2-A3BA-1B44-81DD-0B5FF55B2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Validation – HITRF Actual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A5DCBC-154F-F147-8A9B-45A41F089B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879"/>
          <a:stretch/>
        </p:blipFill>
        <p:spPr>
          <a:xfrm>
            <a:off x="457199" y="1124857"/>
            <a:ext cx="7215810" cy="307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0092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85802" y="579586"/>
            <a:ext cx="6464105" cy="4304414"/>
            <a:chOff x="287560" y="803821"/>
            <a:chExt cx="8618805" cy="5739219"/>
          </a:xfrm>
        </p:grpSpPr>
        <p:pic>
          <p:nvPicPr>
            <p:cNvPr id="10" name="Picture 9" descr="hitrf animation - static screenshot.png">
              <a:hlinkClick r:id="rId3"/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4063"/>
            <a:stretch/>
          </p:blipFill>
          <p:spPr>
            <a:xfrm>
              <a:off x="287560" y="803821"/>
              <a:ext cx="8618805" cy="5739219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6613874" y="846642"/>
              <a:ext cx="2028893" cy="135782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525903" y="2336938"/>
            <a:ext cx="1623515" cy="347443"/>
          </a:xfrm>
          <a:prstGeom prst="rect">
            <a:avLst/>
          </a:prstGeom>
        </p:spPr>
        <p:txBody>
          <a:bodyPr vert="horz" wrap="none" lIns="68580" tIns="34290" rIns="68580" bIns="34290" rtlCol="0">
            <a:normAutofit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Renewable Hydrogen Production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01049" y="1732385"/>
            <a:ext cx="952068" cy="221162"/>
          </a:xfrm>
          <a:prstGeom prst="rect">
            <a:avLst/>
          </a:prstGeom>
        </p:spPr>
        <p:txBody>
          <a:bodyPr vert="horz" wrap="none" lIns="68580" tIns="34290" rIns="68580" bIns="34290" rtlCol="0">
            <a:normAutofit fontScale="92500"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Hydrogen Chilling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53133" y="2762739"/>
            <a:ext cx="1623515" cy="227152"/>
          </a:xfrm>
          <a:prstGeom prst="rect">
            <a:avLst/>
          </a:prstGeom>
        </p:spPr>
        <p:txBody>
          <a:bodyPr vert="horz" wrap="none" lIns="68580" tIns="34290" rIns="68580" bIns="34290" rtlCol="0">
            <a:normAutofit lnSpcReduction="10000"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Compression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79859" y="3835019"/>
            <a:ext cx="502756" cy="233143"/>
          </a:xfrm>
          <a:prstGeom prst="rect">
            <a:avLst/>
          </a:prstGeom>
        </p:spPr>
        <p:txBody>
          <a:bodyPr vert="horz" wrap="none" lIns="68580" tIns="34290" rIns="68580" bIns="34290" rtlCol="0">
            <a:noAutofit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Storage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70140" y="1401657"/>
            <a:ext cx="807173" cy="328524"/>
          </a:xfrm>
          <a:prstGeom prst="rect">
            <a:avLst/>
          </a:prstGeom>
        </p:spPr>
        <p:txBody>
          <a:bodyPr vert="horz" wrap="none" lIns="68580" tIns="34290" rIns="68580" bIns="34290" rtlCol="0">
            <a:normAutofit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Dispensing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00131" y="3475589"/>
            <a:ext cx="538702" cy="221162"/>
          </a:xfrm>
          <a:prstGeom prst="rect">
            <a:avLst/>
          </a:prstGeom>
        </p:spPr>
        <p:txBody>
          <a:bodyPr vert="horz" wrap="none" lIns="68580" tIns="34290" rIns="68580" bIns="34290" rtlCol="0">
            <a:normAutofit fontScale="92500"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Safety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37454" y="2798680"/>
            <a:ext cx="1167739" cy="245123"/>
          </a:xfrm>
          <a:prstGeom prst="rect">
            <a:avLst/>
          </a:prstGeom>
        </p:spPr>
        <p:txBody>
          <a:bodyPr vert="horz" wrap="none" lIns="68580" tIns="34290" rIns="68580" bIns="34290" rtlCol="0">
            <a:normAutofit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Technology Validation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89068" y="2115771"/>
            <a:ext cx="568655" cy="239133"/>
          </a:xfrm>
          <a:prstGeom prst="rect">
            <a:avLst/>
          </a:prstGeom>
        </p:spPr>
        <p:txBody>
          <a:bodyPr vert="horz" wrap="none" lIns="68580" tIns="34290" rIns="68580" bIns="34290" rtlCol="0">
            <a:normAutofit lnSpcReduction="10000"/>
          </a:bodyPr>
          <a:lstStyle/>
          <a:p>
            <a:pPr defTabSz="342886">
              <a:spcBef>
                <a:spcPct val="20000"/>
              </a:spcBef>
            </a:pPr>
            <a:r>
              <a:rPr lang="en-US" sz="1125" b="1" dirty="0">
                <a:solidFill>
                  <a:srgbClr val="CE0202"/>
                </a:solidFill>
                <a:latin typeface="Arial Narrow"/>
                <a:cs typeface="Arial Narrow"/>
              </a:rPr>
              <a:t>Outreach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HITRF Schematic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8359" y="665023"/>
            <a:ext cx="338958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rgbClr val="50565C"/>
                </a:solidFill>
                <a:hlinkClick r:id="rId5"/>
              </a:rPr>
              <a:t>Hydrogen Infrastructure Testing and Research</a:t>
            </a:r>
            <a:endParaRPr lang="en-US" sz="1350" dirty="0">
              <a:solidFill>
                <a:srgbClr val="5056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466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0">
      <a:dk1>
        <a:srgbClr val="333333"/>
      </a:dk1>
      <a:lt1>
        <a:srgbClr val="FFFFFF"/>
      </a:lt1>
      <a:dk2>
        <a:srgbClr val="FFC425"/>
      </a:dk2>
      <a:lt2>
        <a:srgbClr val="8DC63F"/>
      </a:lt2>
      <a:accent1>
        <a:srgbClr val="0079C1"/>
      </a:accent1>
      <a:accent2>
        <a:srgbClr val="00A4E4"/>
      </a:accent2>
      <a:accent3>
        <a:srgbClr val="F6A01A"/>
      </a:accent3>
      <a:accent4>
        <a:srgbClr val="5E9732"/>
      </a:accent4>
      <a:accent5>
        <a:srgbClr val="933C06"/>
      </a:accent5>
      <a:accent6>
        <a:srgbClr val="6A737B"/>
      </a:accent6>
      <a:hlink>
        <a:srgbClr val="0079C1"/>
      </a:hlink>
      <a:folHlink>
        <a:srgbClr val="00A4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16-9_nrel-presentation" id="{ED539905-6B54-E440-A1EF-94E8625CB5CB}" vid="{BCE06A26-899A-174A-8230-1EFD4786B1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4402</TotalTime>
  <Words>1189</Words>
  <Application>Microsoft Macintosh PowerPoint</Application>
  <PresentationFormat>On-screen Show (16:9)</PresentationFormat>
  <Paragraphs>213</Paragraphs>
  <Slides>26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Arial Narrow</vt:lpstr>
      <vt:lpstr>Calibri</vt:lpstr>
      <vt:lpstr>Cambria Math</vt:lpstr>
      <vt:lpstr>Courier New</vt:lpstr>
      <vt:lpstr>Wingdings</vt:lpstr>
      <vt:lpstr>Office Theme</vt:lpstr>
      <vt:lpstr>PowerPoint Presentation</vt:lpstr>
      <vt:lpstr>6/18 Agenda</vt:lpstr>
      <vt:lpstr>HySCapE 1.0 Overview</vt:lpstr>
      <vt:lpstr>HySCapE 1.0 Station Configurations</vt:lpstr>
      <vt:lpstr>HySCapE 1.0 Inputs</vt:lpstr>
      <vt:lpstr>HySCapE 1.0 Inputs</vt:lpstr>
      <vt:lpstr>HySCapE 1.0 LCFS Fill Scenario  (based on CSA 4.9)</vt:lpstr>
      <vt:lpstr>HySCapE 1.0 Fill Schedule Example</vt:lpstr>
      <vt:lpstr>HySCapE 1.0 Outputs</vt:lpstr>
      <vt:lpstr>HySCapE 1.0 Output Example</vt:lpstr>
      <vt:lpstr>HySCapE 1.0 – Dispenser Algorithm</vt:lpstr>
      <vt:lpstr>HySCapE 1.0 – Dispenser Algorithm</vt:lpstr>
      <vt:lpstr>HySCapE 1.0 – Keep performing fills</vt:lpstr>
      <vt:lpstr>HySCapE 1.0 – Production Algorithm</vt:lpstr>
      <vt:lpstr>HySCapE 1.0 – Compressor Algorithm</vt:lpstr>
      <vt:lpstr>HySCapE 1.0 – Delivery Algorithm</vt:lpstr>
      <vt:lpstr>HySCapE 1.0 Timeline</vt:lpstr>
      <vt:lpstr>HySCapE</vt:lpstr>
      <vt:lpstr>PowerPoint Presentation</vt:lpstr>
      <vt:lpstr>PowerPoint Presentation</vt:lpstr>
      <vt:lpstr>HySCapE 1.0 Example Fill Scenarios  (based on CSA 4.9)</vt:lpstr>
      <vt:lpstr>HySCapE 1.0 Daily Capacity –  CSA 4.9 Example</vt:lpstr>
      <vt:lpstr>HySCapE 1.0 Fill Schedule Examples</vt:lpstr>
      <vt:lpstr>Example Validation – HITRF Simulation</vt:lpstr>
      <vt:lpstr>Example Validation – HITRF Actual</vt:lpstr>
      <vt:lpstr>HITRF Schematic</vt:lpstr>
    </vt:vector>
  </TitlesOfParts>
  <Company/>
  <LinksUpToDate>false</LinksUpToDate>
  <SharedDoc>false</SharedDoc>
  <HyperlinksChanged>false</HyperlinksChanged>
  <AppVersion>16.0014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Schroeder, Joelynn</dc:creator>
  <cp:lastModifiedBy>Kurtz, Jennifer</cp:lastModifiedBy>
  <cp:revision>153</cp:revision>
  <cp:lastPrinted>2018-01-04T20:30:58Z</cp:lastPrinted>
  <dcterms:created xsi:type="dcterms:W3CDTF">2018-01-04T16:19:57Z</dcterms:created>
  <dcterms:modified xsi:type="dcterms:W3CDTF">2018-06-18T19:32:23Z</dcterms:modified>
</cp:coreProperties>
</file>