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5"/>
  </p:sldMasterIdLst>
  <p:notesMasterIdLst>
    <p:notesMasterId r:id="rId17"/>
  </p:notesMasterIdLst>
  <p:sldIdLst>
    <p:sldId id="257" r:id="rId6"/>
    <p:sldId id="259" r:id="rId7"/>
    <p:sldId id="260" r:id="rId8"/>
    <p:sldId id="261" r:id="rId9"/>
    <p:sldId id="262" r:id="rId10"/>
    <p:sldId id="270" r:id="rId11"/>
    <p:sldId id="263" r:id="rId12"/>
    <p:sldId id="269" r:id="rId13"/>
    <p:sldId id="264" r:id="rId14"/>
    <p:sldId id="273" r:id="rId15"/>
    <p:sldId id="258" r:id="rId16"/>
  </p:sldIdLst>
  <p:sldSz cx="9144000" cy="6858000" type="screen4x3"/>
  <p:notesSz cx="7010400"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66FFCC"/>
    <a:srgbClr val="66CCFF"/>
    <a:srgbClr val="008000"/>
    <a:srgbClr val="FFCC00"/>
    <a:srgbClr val="7CF70D"/>
    <a:srgbClr val="99FF33"/>
    <a:srgbClr val="00FFFF"/>
    <a:srgbClr val="FFFF99"/>
    <a:srgbClr val="FF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867" autoAdjust="0"/>
    <p:restoredTop sz="89960" autoAdjust="0"/>
  </p:normalViewPr>
  <p:slideViewPr>
    <p:cSldViewPr>
      <p:cViewPr>
        <p:scale>
          <a:sx n="122" d="100"/>
          <a:sy n="122" d="100"/>
        </p:scale>
        <p:origin x="902" y="869"/>
      </p:cViewPr>
      <p:guideLst>
        <p:guide orient="horz" pos="2160"/>
        <p:guide pos="2880"/>
      </p:guideLst>
    </p:cSldViewPr>
  </p:slideViewPr>
  <p:notesTextViewPr>
    <p:cViewPr>
      <p:scale>
        <a:sx n="100" d="100"/>
        <a:sy n="100" d="100"/>
      </p:scale>
      <p:origin x="0" y="0"/>
    </p:cViewPr>
  </p:notesTextViewPr>
  <p:sorterViewPr>
    <p:cViewPr>
      <p:scale>
        <a:sx n="75" d="100"/>
        <a:sy n="75"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1066" tIns="45534" rIns="91066" bIns="45534" rtlCol="0"/>
          <a:lstStyle>
            <a:lvl1pPr algn="l">
              <a:defRPr sz="1200"/>
            </a:lvl1pPr>
          </a:lstStyle>
          <a:p>
            <a:endParaRPr lang="en-US"/>
          </a:p>
        </p:txBody>
      </p:sp>
      <p:sp>
        <p:nvSpPr>
          <p:cNvPr id="3" name="Date Placeholder 2"/>
          <p:cNvSpPr>
            <a:spLocks noGrp="1"/>
          </p:cNvSpPr>
          <p:nvPr>
            <p:ph type="dt" idx="1"/>
          </p:nvPr>
        </p:nvSpPr>
        <p:spPr>
          <a:xfrm>
            <a:off x="3970939" y="0"/>
            <a:ext cx="3037840" cy="464820"/>
          </a:xfrm>
          <a:prstGeom prst="rect">
            <a:avLst/>
          </a:prstGeom>
        </p:spPr>
        <p:txBody>
          <a:bodyPr vert="horz" lIns="91066" tIns="45534" rIns="91066" bIns="45534" rtlCol="0"/>
          <a:lstStyle>
            <a:lvl1pPr algn="r">
              <a:defRPr sz="1200"/>
            </a:lvl1pPr>
          </a:lstStyle>
          <a:p>
            <a:fld id="{575D0280-2505-4B2A-9D5A-88C12C55DE86}" type="datetimeFigureOut">
              <a:rPr lang="en-US" smtClean="0"/>
              <a:t>7/5/2016</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1066" tIns="45534" rIns="91066" bIns="45534" rtlCol="0" anchor="ctr"/>
          <a:lstStyle/>
          <a:p>
            <a:endParaRPr lang="en-US"/>
          </a:p>
        </p:txBody>
      </p:sp>
      <p:sp>
        <p:nvSpPr>
          <p:cNvPr id="5" name="Notes Placeholder 4"/>
          <p:cNvSpPr>
            <a:spLocks noGrp="1"/>
          </p:cNvSpPr>
          <p:nvPr>
            <p:ph type="body" sz="quarter" idx="3"/>
          </p:nvPr>
        </p:nvSpPr>
        <p:spPr>
          <a:xfrm>
            <a:off x="701040" y="4415791"/>
            <a:ext cx="5608320" cy="4183380"/>
          </a:xfrm>
          <a:prstGeom prst="rect">
            <a:avLst/>
          </a:prstGeom>
        </p:spPr>
        <p:txBody>
          <a:bodyPr vert="horz" lIns="91066" tIns="45534" rIns="91066" bIns="45534"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6"/>
            <a:ext cx="3037840" cy="464820"/>
          </a:xfrm>
          <a:prstGeom prst="rect">
            <a:avLst/>
          </a:prstGeom>
        </p:spPr>
        <p:txBody>
          <a:bodyPr vert="horz" lIns="91066" tIns="45534" rIns="91066" bIns="45534" rtlCol="0" anchor="b"/>
          <a:lstStyle>
            <a:lvl1pPr algn="l">
              <a:defRPr sz="1200"/>
            </a:lvl1pPr>
          </a:lstStyle>
          <a:p>
            <a:endParaRPr lang="en-US"/>
          </a:p>
        </p:txBody>
      </p:sp>
      <p:sp>
        <p:nvSpPr>
          <p:cNvPr id="7" name="Slide Number Placeholder 6"/>
          <p:cNvSpPr>
            <a:spLocks noGrp="1"/>
          </p:cNvSpPr>
          <p:nvPr>
            <p:ph type="sldNum" sz="quarter" idx="5"/>
          </p:nvPr>
        </p:nvSpPr>
        <p:spPr>
          <a:xfrm>
            <a:off x="3970939" y="8829966"/>
            <a:ext cx="3037840" cy="464820"/>
          </a:xfrm>
          <a:prstGeom prst="rect">
            <a:avLst/>
          </a:prstGeom>
        </p:spPr>
        <p:txBody>
          <a:bodyPr vert="horz" lIns="91066" tIns="45534" rIns="91066" bIns="45534" rtlCol="0" anchor="b"/>
          <a:lstStyle>
            <a:lvl1pPr algn="r">
              <a:defRPr sz="1200"/>
            </a:lvl1pPr>
          </a:lstStyle>
          <a:p>
            <a:fld id="{086EE367-9C1E-4BFA-ACD1-D06A0A082525}" type="slidenum">
              <a:rPr lang="en-US" smtClean="0"/>
              <a:t>‹#›</a:t>
            </a:fld>
            <a:endParaRPr lang="en-US"/>
          </a:p>
        </p:txBody>
      </p:sp>
    </p:spTree>
    <p:extLst>
      <p:ext uri="{BB962C8B-B14F-4D97-AF65-F5344CB8AC3E}">
        <p14:creationId xmlns:p14="http://schemas.microsoft.com/office/powerpoint/2010/main" val="4248733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One thing important to note about our portfolio is the variability it has to large hydro. You can see in an excellent hydro year that the combination of our certified renewables</a:t>
            </a:r>
            <a:r>
              <a:rPr lang="en-US" baseline="0" dirty="0" smtClean="0"/>
              <a:t> and large hydro was 83% of our retail load, and in a drought year it is 36%. Of course we have had some load growth and there are some other variables, but it is true that our portfolio and emissions can swing significantly, and that has to be accommodated in our IRP.</a:t>
            </a:r>
            <a:endParaRPr lang="en-US" dirty="0"/>
          </a:p>
        </p:txBody>
      </p:sp>
      <p:sp>
        <p:nvSpPr>
          <p:cNvPr id="4" name="Slide Number Placeholder 3"/>
          <p:cNvSpPr>
            <a:spLocks noGrp="1"/>
          </p:cNvSpPr>
          <p:nvPr>
            <p:ph type="sldNum" sz="quarter" idx="10"/>
          </p:nvPr>
        </p:nvSpPr>
        <p:spPr/>
        <p:txBody>
          <a:bodyPr/>
          <a:lstStyle/>
          <a:p>
            <a:fld id="{086EE367-9C1E-4BFA-ACD1-D06A0A082525}" type="slidenum">
              <a:rPr lang="en-US" smtClean="0"/>
              <a:t>10</a:t>
            </a:fld>
            <a:endParaRPr lang="en-US"/>
          </a:p>
        </p:txBody>
      </p:sp>
    </p:spTree>
    <p:extLst>
      <p:ext uri="{BB962C8B-B14F-4D97-AF65-F5344CB8AC3E}">
        <p14:creationId xmlns:p14="http://schemas.microsoft.com/office/powerpoint/2010/main" val="23631632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extLst>
      <p:ext uri="{BB962C8B-B14F-4D97-AF65-F5344CB8AC3E}">
        <p14:creationId xmlns:p14="http://schemas.microsoft.com/office/powerpoint/2010/main" val="68521567"/>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983163"/>
          </a:xfrm>
          <a:prstGeom prst="rect">
            <a:avLst/>
          </a:prstGeom>
        </p:spPr>
        <p:txBody>
          <a:bodyPr/>
          <a:lstStyle>
            <a:lvl1pPr marL="342900" indent="-342900">
              <a:buFont typeface="Wingdings" pitchFamily="2" charset="2"/>
              <a:buChar char="q"/>
              <a:defRPr sz="2400"/>
            </a:lvl1pPr>
            <a:lvl2pPr marL="742950" indent="-285750">
              <a:buFont typeface="Wingdings" pitchFamily="2" charset="2"/>
              <a:buChar char="Ø"/>
              <a:defRPr sz="2000"/>
            </a:lvl2pPr>
            <a:lvl3pPr marL="1143000" indent="-228600">
              <a:buFont typeface="Wingdings" pitchFamily="2" charset="2"/>
              <a:buChar char="§"/>
              <a:defRPr sz="1800"/>
            </a:lvl3pPr>
            <a:lvl4pPr marL="1600200" indent="-228600">
              <a:buFont typeface="Arial" pitchFamily="34" charset="0"/>
              <a:buChar cha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itle 3"/>
          <p:cNvSpPr>
            <a:spLocks noGrp="1"/>
          </p:cNvSpPr>
          <p:nvPr>
            <p:ph type="title"/>
          </p:nvPr>
        </p:nvSpPr>
        <p:spPr>
          <a:xfrm>
            <a:off x="457200" y="274638"/>
            <a:ext cx="8229600" cy="715962"/>
          </a:xfrm>
          <a:prstGeom prst="rect">
            <a:avLst/>
          </a:prstGeom>
        </p:spPr>
        <p:txBody>
          <a:bodyPr/>
          <a:lstStyle>
            <a:lvl1pPr>
              <a:defRPr sz="3600"/>
            </a:lvl1pPr>
          </a:lstStyle>
          <a:p>
            <a:r>
              <a:rPr lang="en-US" dirty="0" smtClean="0"/>
              <a:t>Click to edit Master title style</a:t>
            </a:r>
            <a:endParaRPr lang="en-US" dirty="0"/>
          </a:p>
        </p:txBody>
      </p:sp>
      <p:sp>
        <p:nvSpPr>
          <p:cNvPr id="5" name="Date Placeholder 4"/>
          <p:cNvSpPr>
            <a:spLocks noGrp="1"/>
          </p:cNvSpPr>
          <p:nvPr>
            <p:ph type="dt" sz="half" idx="10"/>
          </p:nvPr>
        </p:nvSpPr>
        <p:spPr/>
        <p:txBody>
          <a:bodyPr/>
          <a:lstStyle/>
          <a:p>
            <a:fld id="{726F3FD6-F267-415E-87F5-4D7D6ABB1945}" type="datetimeFigureOut">
              <a:rPr lang="en-US" smtClean="0"/>
              <a:t>7/5/2016</a:t>
            </a:fld>
            <a:endParaRPr lang="en-US"/>
          </a:p>
        </p:txBody>
      </p:sp>
      <p:sp>
        <p:nvSpPr>
          <p:cNvPr id="7" name="Slide Number Placeholder 6"/>
          <p:cNvSpPr>
            <a:spLocks noGrp="1"/>
          </p:cNvSpPr>
          <p:nvPr>
            <p:ph type="sldNum" sz="quarter" idx="12"/>
          </p:nvPr>
        </p:nvSpPr>
        <p:spPr>
          <a:xfrm>
            <a:off x="3657600" y="6324600"/>
            <a:ext cx="2133600" cy="365125"/>
          </a:xfrm>
        </p:spPr>
        <p:txBody>
          <a:bodyPr/>
          <a:lstStyle>
            <a:lvl1pPr algn="ctr">
              <a:defRPr/>
            </a:lvl1pPr>
          </a:lstStyle>
          <a:p>
            <a:fld id="{BA8DCE5A-5060-4001-9EDF-EE19DDE77F17}" type="slidenum">
              <a:rPr lang="en-US" smtClean="0"/>
              <a:pPr/>
              <a:t>‹#›</a:t>
            </a:fld>
            <a:endParaRPr lang="en-US"/>
          </a:p>
        </p:txBody>
      </p:sp>
    </p:spTree>
    <p:extLst>
      <p:ext uri="{BB962C8B-B14F-4D97-AF65-F5344CB8AC3E}">
        <p14:creationId xmlns:p14="http://schemas.microsoft.com/office/powerpoint/2010/main" val="11661185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extLst>
      <p:ext uri="{BB962C8B-B14F-4D97-AF65-F5344CB8AC3E}">
        <p14:creationId xmlns:p14="http://schemas.microsoft.com/office/powerpoint/2010/main" val="147905883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4"/>
          <p:cNvSpPr>
            <a:spLocks noGrp="1"/>
          </p:cNvSpPr>
          <p:nvPr>
            <p:ph type="dt" sz="half" idx="10"/>
          </p:nvPr>
        </p:nvSpPr>
        <p:spPr/>
        <p:txBody>
          <a:bodyPr/>
          <a:lstStyle/>
          <a:p>
            <a:fld id="{726F3FD6-F267-415E-87F5-4D7D6ABB1945}" type="datetimeFigureOut">
              <a:rPr lang="en-US" smtClean="0"/>
              <a:t>7/5/2016</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A8DCE5A-5060-4001-9EDF-EE19DDE77F17}" type="slidenum">
              <a:rPr lang="en-US" smtClean="0"/>
              <a:t>‹#›</a:t>
            </a:fld>
            <a:endParaRPr lang="en-US" dirty="0"/>
          </a:p>
        </p:txBody>
      </p:sp>
    </p:spTree>
    <p:extLst>
      <p:ext uri="{BB962C8B-B14F-4D97-AF65-F5344CB8AC3E}">
        <p14:creationId xmlns:p14="http://schemas.microsoft.com/office/powerpoint/2010/main" val="66247854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982519129"/>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prstGeom prst="rect">
            <a:avLst/>
          </a:prstGeom>
        </p:spPr>
        <p:txBody>
          <a:bodyPr/>
          <a:lstStyle>
            <a:lvl1pPr>
              <a:defRPr sz="3600"/>
            </a:lvl1pPr>
          </a:lstStyle>
          <a:p>
            <a:r>
              <a:rPr lang="en-US" dirty="0" smtClean="0"/>
              <a:t>Click to edit Master title style</a:t>
            </a:r>
            <a:endParaRPr lang="en-US" dirty="0"/>
          </a:p>
        </p:txBody>
      </p:sp>
      <p:sp>
        <p:nvSpPr>
          <p:cNvPr id="3" name="Date Placeholder 2"/>
          <p:cNvSpPr>
            <a:spLocks noGrp="1"/>
          </p:cNvSpPr>
          <p:nvPr>
            <p:ph type="dt" sz="half" idx="10"/>
          </p:nvPr>
        </p:nvSpPr>
        <p:spPr/>
        <p:txBody>
          <a:bodyPr/>
          <a:lstStyle/>
          <a:p>
            <a:fld id="{726F3FD6-F267-415E-87F5-4D7D6ABB1945}" type="datetimeFigureOut">
              <a:rPr lang="en-US" smtClean="0"/>
              <a:t>7/5/2016</a:t>
            </a:fld>
            <a:endParaRPr lang="en-US"/>
          </a:p>
        </p:txBody>
      </p:sp>
      <p:sp>
        <p:nvSpPr>
          <p:cNvPr id="5" name="Slide Number Placeholder 4"/>
          <p:cNvSpPr>
            <a:spLocks noGrp="1"/>
          </p:cNvSpPr>
          <p:nvPr>
            <p:ph type="sldNum" sz="quarter" idx="12"/>
          </p:nvPr>
        </p:nvSpPr>
        <p:spPr>
          <a:xfrm>
            <a:off x="3733800" y="6324600"/>
            <a:ext cx="2133600" cy="365125"/>
          </a:xfrm>
        </p:spPr>
        <p:txBody>
          <a:bodyPr/>
          <a:lstStyle>
            <a:lvl1pPr algn="ctr">
              <a:defRPr/>
            </a:lvl1pPr>
          </a:lstStyle>
          <a:p>
            <a:fld id="{BA8DCE5A-5060-4001-9EDF-EE19DDE77F17}" type="slidenum">
              <a:rPr lang="en-US" smtClean="0"/>
              <a:pPr/>
              <a:t>‹#›</a:t>
            </a:fld>
            <a:endParaRPr lang="en-US" dirty="0"/>
          </a:p>
        </p:txBody>
      </p:sp>
    </p:spTree>
    <p:extLst>
      <p:ext uri="{BB962C8B-B14F-4D97-AF65-F5344CB8AC3E}">
        <p14:creationId xmlns:p14="http://schemas.microsoft.com/office/powerpoint/2010/main" val="96550965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726F3FD6-F267-415E-87F5-4D7D6ABB1945}" type="datetimeFigureOut">
              <a:rPr lang="en-US" smtClean="0"/>
              <a:t>7/5/2016</a:t>
            </a:fld>
            <a:endParaRPr lang="en-US"/>
          </a:p>
        </p:txBody>
      </p:sp>
      <p:sp>
        <p:nvSpPr>
          <p:cNvPr id="9" name="Footer Placeholder 8"/>
          <p:cNvSpPr>
            <a:spLocks noGrp="1"/>
          </p:cNvSpPr>
          <p:nvPr>
            <p:ph type="ftr" sz="quarter" idx="11"/>
          </p:nvPr>
        </p:nvSpPr>
        <p:spPr/>
        <p:txBody>
          <a:bodyPr/>
          <a:lstStyle/>
          <a:p>
            <a:fld id="{75ACA3CB-574D-4751-B1DC-CA9E4990B8D3}" type="slidenum">
              <a:rPr lang="en-US" smtClean="0"/>
              <a:t>‹#›</a:t>
            </a:fld>
            <a:endParaRPr lang="en-US" dirty="0"/>
          </a:p>
        </p:txBody>
      </p:sp>
      <p:sp>
        <p:nvSpPr>
          <p:cNvPr id="10" name="Slide Number Placeholder 9"/>
          <p:cNvSpPr>
            <a:spLocks noGrp="1"/>
          </p:cNvSpPr>
          <p:nvPr>
            <p:ph type="sldNum" sz="quarter" idx="12"/>
          </p:nvPr>
        </p:nvSpPr>
        <p:spPr/>
        <p:txBody>
          <a:bodyPr/>
          <a:lstStyle/>
          <a:p>
            <a:fld id="{BA8DCE5A-5060-4001-9EDF-EE19DDE77F17}" type="slidenum">
              <a:rPr lang="en-US" smtClean="0"/>
              <a:t>‹#›</a:t>
            </a:fld>
            <a:endParaRPr lang="en-US"/>
          </a:p>
        </p:txBody>
      </p:sp>
    </p:spTree>
    <p:extLst>
      <p:ext uri="{BB962C8B-B14F-4D97-AF65-F5344CB8AC3E}">
        <p14:creationId xmlns:p14="http://schemas.microsoft.com/office/powerpoint/2010/main" val="69980869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hf hdr="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288146680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extLst>
      <p:ext uri="{BB962C8B-B14F-4D97-AF65-F5344CB8AC3E}">
        <p14:creationId xmlns:p14="http://schemas.microsoft.com/office/powerpoint/2010/main" val="108005071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01559030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9431789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Date Placeholder 1"/>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26F3FD6-F267-415E-87F5-4D7D6ABB1945}" type="datetimeFigureOut">
              <a:rPr lang="en-US" smtClean="0"/>
              <a:t>7/5/2016</a:t>
            </a:fld>
            <a:endParaRPr lang="en-US"/>
          </a:p>
        </p:txBody>
      </p:sp>
      <p:sp>
        <p:nvSpPr>
          <p:cNvPr id="3" name="Footer Placeholder 2"/>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75ACA3CB-574D-4751-B1DC-CA9E4990B8D3}" type="slidenum">
              <a:rPr lang="en-US" smtClean="0"/>
              <a:t>‹#›</a:t>
            </a:fld>
            <a:endParaRPr lang="en-US" dirty="0"/>
          </a:p>
        </p:txBody>
      </p:sp>
      <p:sp>
        <p:nvSpPr>
          <p:cNvPr id="4" name="Slide Number Placeholder 3"/>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8DCE5A-5060-4001-9EDF-EE19DDE77F17}"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hf hdr="0" ftr="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oleObject" Target="file:///\\TID.ORG\Files\Personal\wgmanuel\IRP\IRP%20(WGM%204-14-16).xlsm!LT%20Energy%20Graph%20(3)" TargetMode="Externa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4.e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3200" dirty="0" smtClean="0">
                <a:effectLst>
                  <a:glow rad="101600">
                    <a:schemeClr val="accent1">
                      <a:lumMod val="75000"/>
                      <a:alpha val="40000"/>
                    </a:schemeClr>
                  </a:glow>
                </a:effectLst>
              </a:rPr>
              <a:t>Overview of Turlock Irrigation District’s Integrated Resource Plan</a:t>
            </a:r>
            <a:endParaRPr lang="en-US" sz="3200" dirty="0">
              <a:effectLst>
                <a:glow rad="101600">
                  <a:schemeClr val="accent1">
                    <a:lumMod val="75000"/>
                    <a:alpha val="40000"/>
                  </a:schemeClr>
                </a:glow>
              </a:effectLst>
            </a:endParaRPr>
          </a:p>
        </p:txBody>
      </p:sp>
      <p:sp>
        <p:nvSpPr>
          <p:cNvPr id="3" name="Subtitle 2"/>
          <p:cNvSpPr>
            <a:spLocks noGrp="1"/>
          </p:cNvSpPr>
          <p:nvPr>
            <p:ph type="subTitle" idx="1"/>
          </p:nvPr>
        </p:nvSpPr>
        <p:spPr>
          <a:xfrm>
            <a:off x="1371600" y="4419600"/>
            <a:ext cx="6400800" cy="1219200"/>
          </a:xfrm>
        </p:spPr>
        <p:txBody>
          <a:bodyPr/>
          <a:lstStyle/>
          <a:p>
            <a:r>
              <a:rPr lang="en-US" dirty="0" smtClean="0">
                <a:effectLst>
                  <a:glow rad="101600">
                    <a:schemeClr val="accent1">
                      <a:lumMod val="75000"/>
                      <a:alpha val="40000"/>
                    </a:schemeClr>
                  </a:glow>
                </a:effectLst>
              </a:rPr>
              <a:t>CEC IRP Workshop</a:t>
            </a:r>
          </a:p>
          <a:p>
            <a:r>
              <a:rPr lang="en-US" dirty="0" smtClean="0">
                <a:effectLst>
                  <a:glow rad="101600">
                    <a:schemeClr val="accent1">
                      <a:lumMod val="75000"/>
                      <a:alpha val="40000"/>
                    </a:schemeClr>
                  </a:glow>
                </a:effectLst>
              </a:rPr>
              <a:t>April 18, 2016</a:t>
            </a:r>
          </a:p>
          <a:p>
            <a:endParaRPr lang="en-US" dirty="0"/>
          </a:p>
        </p:txBody>
      </p:sp>
    </p:spTree>
    <p:extLst>
      <p:ext uri="{BB962C8B-B14F-4D97-AF65-F5344CB8AC3E}">
        <p14:creationId xmlns:p14="http://schemas.microsoft.com/office/powerpoint/2010/main" val="229133992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000" dirty="0" smtClean="0">
                <a:effectLst>
                  <a:glow rad="63500">
                    <a:schemeClr val="accent1">
                      <a:lumMod val="75000"/>
                      <a:alpha val="25000"/>
                    </a:schemeClr>
                  </a:glow>
                </a:effectLst>
              </a:rPr>
              <a:t>Established in 1887 (first irrigation district in CA), began electric service 1923.</a:t>
            </a:r>
          </a:p>
          <a:p>
            <a:r>
              <a:rPr lang="en-US" sz="2000" dirty="0" smtClean="0">
                <a:effectLst>
                  <a:glow rad="63500">
                    <a:schemeClr val="accent1">
                      <a:lumMod val="75000"/>
                      <a:alpha val="25000"/>
                    </a:schemeClr>
                  </a:glow>
                </a:effectLst>
              </a:rPr>
              <a:t>Serves portions of Stanislaus, Merced, and Tuolumne counties.</a:t>
            </a:r>
          </a:p>
          <a:p>
            <a:pPr lvl="1"/>
            <a:r>
              <a:rPr lang="en-US" sz="1800" dirty="0" smtClean="0">
                <a:effectLst>
                  <a:glow rad="63500">
                    <a:schemeClr val="accent1">
                      <a:lumMod val="75000"/>
                      <a:alpha val="25000"/>
                    </a:schemeClr>
                  </a:glow>
                </a:effectLst>
              </a:rPr>
              <a:t>Turlock, Ceres, Hughson, Patterson, portions of Modesto, Keyes, Denair, Hickman, Delhi, </a:t>
            </a:r>
            <a:r>
              <a:rPr lang="en-US" sz="1800" dirty="0" err="1" smtClean="0">
                <a:effectLst>
                  <a:glow rad="63500">
                    <a:schemeClr val="accent1">
                      <a:lumMod val="75000"/>
                      <a:alpha val="25000"/>
                    </a:schemeClr>
                  </a:glow>
                </a:effectLst>
              </a:rPr>
              <a:t>Balico</a:t>
            </a:r>
            <a:r>
              <a:rPr lang="en-US" sz="1800" dirty="0" smtClean="0">
                <a:effectLst>
                  <a:glow rad="63500">
                    <a:schemeClr val="accent1">
                      <a:lumMod val="75000"/>
                      <a:alpha val="25000"/>
                    </a:schemeClr>
                  </a:glow>
                </a:effectLst>
              </a:rPr>
              <a:t>, Crows Landing, La Grange and Hilmar.</a:t>
            </a:r>
          </a:p>
          <a:p>
            <a:pPr lvl="1"/>
            <a:r>
              <a:rPr lang="en-US" sz="1800" dirty="0" smtClean="0">
                <a:effectLst>
                  <a:glow rad="63500">
                    <a:schemeClr val="accent1">
                      <a:lumMod val="75000"/>
                      <a:alpha val="25000"/>
                    </a:schemeClr>
                  </a:glow>
                </a:effectLst>
              </a:rPr>
              <a:t>662 square miles electric service area</a:t>
            </a:r>
          </a:p>
          <a:p>
            <a:r>
              <a:rPr lang="en-US" sz="2000" dirty="0" smtClean="0">
                <a:effectLst>
                  <a:glow rad="63500">
                    <a:schemeClr val="accent1">
                      <a:lumMod val="75000"/>
                      <a:alpha val="25000"/>
                    </a:schemeClr>
                  </a:glow>
                </a:effectLst>
              </a:rPr>
              <a:t> In 2015, 518 MW peak, ~2.0 Mil MWh retail sales, ~ 101,000 customers.</a:t>
            </a:r>
          </a:p>
          <a:p>
            <a:r>
              <a:rPr lang="en-US" sz="2000" dirty="0" smtClean="0">
                <a:effectLst>
                  <a:glow rad="63500">
                    <a:schemeClr val="accent1">
                      <a:lumMod val="75000"/>
                      <a:alpha val="25000"/>
                    </a:schemeClr>
                  </a:glow>
                </a:effectLst>
              </a:rPr>
              <a:t>Balancing Authority Area</a:t>
            </a:r>
          </a:p>
          <a:p>
            <a:endParaRPr lang="en-US" dirty="0" smtClean="0"/>
          </a:p>
          <a:p>
            <a:endParaRPr lang="en-US" dirty="0" smtClean="0"/>
          </a:p>
          <a:p>
            <a:endParaRPr lang="en-US" dirty="0"/>
          </a:p>
        </p:txBody>
      </p:sp>
      <p:sp>
        <p:nvSpPr>
          <p:cNvPr id="3" name="Title 2"/>
          <p:cNvSpPr>
            <a:spLocks noGrp="1"/>
          </p:cNvSpPr>
          <p:nvPr>
            <p:ph type="title"/>
          </p:nvPr>
        </p:nvSpPr>
        <p:spPr/>
        <p:txBody>
          <a:bodyPr/>
          <a:lstStyle/>
          <a:p>
            <a:r>
              <a:rPr lang="en-US" dirty="0" smtClean="0">
                <a:effectLst>
                  <a:glow rad="101600">
                    <a:schemeClr val="accent1">
                      <a:lumMod val="75000"/>
                      <a:alpha val="40000"/>
                    </a:schemeClr>
                  </a:glow>
                </a:effectLst>
              </a:rPr>
              <a:t>TID Overview</a:t>
            </a:r>
            <a:endParaRPr lang="en-US" dirty="0">
              <a:effectLst>
                <a:glow rad="101600">
                  <a:schemeClr val="accent1">
                    <a:lumMod val="75000"/>
                    <a:alpha val="40000"/>
                  </a:schemeClr>
                </a:glow>
              </a:effectLst>
            </a:endParaRPr>
          </a:p>
        </p:txBody>
      </p:sp>
      <p:sp>
        <p:nvSpPr>
          <p:cNvPr id="4" name="Date Placeholder 3"/>
          <p:cNvSpPr>
            <a:spLocks noGrp="1"/>
          </p:cNvSpPr>
          <p:nvPr>
            <p:ph type="dt" sz="half" idx="10"/>
          </p:nvPr>
        </p:nvSpPr>
        <p:spPr/>
        <p:txBody>
          <a:bodyPr/>
          <a:lstStyle/>
          <a:p>
            <a:fld id="{86F0E922-66E3-422B-8BBC-2322746B1E4A}" type="datetime1">
              <a:rPr lang="en-US" smtClean="0"/>
              <a:t>7/5/2016</a:t>
            </a:fld>
            <a:endParaRPr lang="en-US"/>
          </a:p>
        </p:txBody>
      </p:sp>
      <p:sp>
        <p:nvSpPr>
          <p:cNvPr id="5" name="Slide Number Placeholder 4"/>
          <p:cNvSpPr>
            <a:spLocks noGrp="1"/>
          </p:cNvSpPr>
          <p:nvPr>
            <p:ph type="sldNum" sz="quarter" idx="12"/>
          </p:nvPr>
        </p:nvSpPr>
        <p:spPr/>
        <p:txBody>
          <a:bodyPr/>
          <a:lstStyle/>
          <a:p>
            <a:fld id="{BA8DCE5A-5060-4001-9EDF-EE19DDE77F17}" type="slidenum">
              <a:rPr lang="en-US" smtClean="0"/>
              <a:pPr/>
              <a:t>2</a:t>
            </a:fld>
            <a:endParaRPr lang="en-US"/>
          </a:p>
        </p:txBody>
      </p:sp>
    </p:spTree>
    <p:extLst>
      <p:ext uri="{BB962C8B-B14F-4D97-AF65-F5344CB8AC3E}">
        <p14:creationId xmlns:p14="http://schemas.microsoft.com/office/powerpoint/2010/main" val="1615548284"/>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1800" dirty="0" smtClean="0">
                <a:effectLst>
                  <a:glow rad="63500">
                    <a:schemeClr val="accent1">
                      <a:lumMod val="75000"/>
                      <a:alpha val="25000"/>
                    </a:schemeClr>
                  </a:glow>
                </a:effectLst>
              </a:rPr>
              <a:t>Diversified Portfolio</a:t>
            </a:r>
          </a:p>
          <a:p>
            <a:r>
              <a:rPr lang="en-US" sz="1800" dirty="0" smtClean="0">
                <a:effectLst>
                  <a:glow rad="63500">
                    <a:schemeClr val="accent1">
                      <a:lumMod val="75000"/>
                      <a:alpha val="25000"/>
                    </a:schemeClr>
                  </a:glow>
                </a:effectLst>
              </a:rPr>
              <a:t>Fuel Source: </a:t>
            </a:r>
            <a:r>
              <a:rPr lang="en-US" sz="1800" dirty="0" smtClean="0">
                <a:solidFill>
                  <a:srgbClr val="008000"/>
                </a:solidFill>
                <a:effectLst>
                  <a:glow rad="63500">
                    <a:schemeClr val="accent1">
                      <a:lumMod val="75000"/>
                      <a:alpha val="25000"/>
                    </a:schemeClr>
                  </a:glow>
                </a:effectLst>
              </a:rPr>
              <a:t>Large Hydro, Small Hydro, Geothermal, Wind, Solar, Specified Resource Purchase</a:t>
            </a:r>
            <a:r>
              <a:rPr lang="en-US" sz="1800" dirty="0" smtClean="0">
                <a:effectLst>
                  <a:glow rad="63500">
                    <a:schemeClr val="accent1">
                      <a:lumMod val="75000"/>
                      <a:alpha val="25000"/>
                    </a:schemeClr>
                  </a:glow>
                </a:effectLst>
              </a:rPr>
              <a:t>, </a:t>
            </a:r>
            <a:r>
              <a:rPr lang="en-US" sz="1800" dirty="0">
                <a:effectLst>
                  <a:glow rad="63500">
                    <a:schemeClr val="accent1">
                      <a:lumMod val="75000"/>
                      <a:alpha val="25000"/>
                    </a:schemeClr>
                  </a:glow>
                </a:effectLst>
              </a:rPr>
              <a:t>Natural Gas, Coal </a:t>
            </a:r>
            <a:r>
              <a:rPr lang="en-US" sz="1800" dirty="0" smtClean="0">
                <a:effectLst>
                  <a:glow rad="63500">
                    <a:schemeClr val="accent1">
                      <a:lumMod val="75000"/>
                      <a:alpha val="25000"/>
                    </a:schemeClr>
                  </a:glow>
                </a:effectLst>
              </a:rPr>
              <a:t>(expiring 2018)</a:t>
            </a:r>
          </a:p>
          <a:p>
            <a:r>
              <a:rPr lang="en-US" sz="1800" dirty="0" smtClean="0">
                <a:effectLst>
                  <a:glow rad="63500">
                    <a:schemeClr val="accent1">
                      <a:lumMod val="75000"/>
                      <a:alpha val="25000"/>
                    </a:schemeClr>
                  </a:glow>
                </a:effectLst>
              </a:rPr>
              <a:t>Unit Type: baseload, intermediate, peaking, intermittent/VER</a:t>
            </a:r>
          </a:p>
          <a:p>
            <a:r>
              <a:rPr lang="en-US" sz="1800" dirty="0" smtClean="0">
                <a:effectLst>
                  <a:glow rad="63500">
                    <a:schemeClr val="accent1">
                      <a:lumMod val="75000"/>
                      <a:alpha val="25000"/>
                    </a:schemeClr>
                  </a:glow>
                </a:effectLst>
              </a:rPr>
              <a:t>Ownership and Term: own, LT contracts, ST contracts</a:t>
            </a:r>
          </a:p>
          <a:p>
            <a:r>
              <a:rPr lang="en-US" sz="1800" dirty="0" smtClean="0">
                <a:effectLst>
                  <a:glow rad="63500">
                    <a:schemeClr val="accent1">
                      <a:lumMod val="75000"/>
                      <a:alpha val="25000"/>
                    </a:schemeClr>
                  </a:glow>
                </a:effectLst>
              </a:rPr>
              <a:t>Location: within service area, CA, NW</a:t>
            </a:r>
          </a:p>
          <a:p>
            <a:r>
              <a:rPr lang="en-US" sz="1800" dirty="0" smtClean="0">
                <a:effectLst>
                  <a:glow rad="63500">
                    <a:schemeClr val="accent1">
                      <a:lumMod val="75000"/>
                      <a:alpha val="25000"/>
                    </a:schemeClr>
                  </a:glow>
                </a:effectLst>
              </a:rPr>
              <a:t>Transmission Rights to NW </a:t>
            </a:r>
          </a:p>
          <a:p>
            <a:r>
              <a:rPr lang="en-US" sz="1800" dirty="0" smtClean="0">
                <a:effectLst>
                  <a:glow rad="63500">
                    <a:schemeClr val="accent1">
                      <a:lumMod val="75000"/>
                      <a:alpha val="25000"/>
                    </a:schemeClr>
                  </a:glow>
                </a:effectLst>
              </a:rPr>
              <a:t>Natural Gas Assets: gas reserves in WY and TX, pipeline capacity rights from Alberta, Canada to CA, gas storage rights in CA.</a:t>
            </a:r>
          </a:p>
          <a:p>
            <a:r>
              <a:rPr lang="en-US" sz="1800" dirty="0" smtClean="0">
                <a:effectLst>
                  <a:glow rad="63500">
                    <a:schemeClr val="accent1">
                      <a:lumMod val="75000"/>
                      <a:alpha val="25000"/>
                    </a:schemeClr>
                  </a:glow>
                </a:effectLst>
              </a:rPr>
              <a:t>Energy Efficiency Programs (reflected in load forecast): </a:t>
            </a:r>
          </a:p>
          <a:p>
            <a:pPr lvl="1"/>
            <a:r>
              <a:rPr lang="en-US" sz="1800" dirty="0" smtClean="0">
                <a:effectLst>
                  <a:glow rad="63500">
                    <a:schemeClr val="accent1">
                      <a:lumMod val="75000"/>
                      <a:alpha val="25000"/>
                    </a:schemeClr>
                  </a:glow>
                </a:effectLst>
              </a:rPr>
              <a:t>non-residential: motors, refrigeration, lighting…….. </a:t>
            </a:r>
          </a:p>
          <a:p>
            <a:pPr lvl="1"/>
            <a:r>
              <a:rPr lang="en-US" sz="1800" dirty="0" smtClean="0">
                <a:effectLst>
                  <a:glow rad="63500">
                    <a:schemeClr val="accent1">
                      <a:lumMod val="75000"/>
                      <a:alpha val="25000"/>
                    </a:schemeClr>
                  </a:glow>
                </a:effectLst>
              </a:rPr>
              <a:t>Residential: LED lighting, ag pumping, </a:t>
            </a:r>
            <a:r>
              <a:rPr lang="en-US" sz="1800" dirty="0" err="1" smtClean="0">
                <a:effectLst>
                  <a:glow rad="63500">
                    <a:schemeClr val="accent1">
                      <a:lumMod val="75000"/>
                      <a:alpha val="25000"/>
                    </a:schemeClr>
                  </a:glow>
                </a:effectLst>
              </a:rPr>
              <a:t>hvac</a:t>
            </a:r>
            <a:r>
              <a:rPr lang="en-US" sz="1800" dirty="0" smtClean="0">
                <a:effectLst>
                  <a:glow rad="63500">
                    <a:schemeClr val="accent1">
                      <a:lumMod val="75000"/>
                      <a:alpha val="25000"/>
                    </a:schemeClr>
                  </a:glow>
                </a:effectLst>
              </a:rPr>
              <a:t>, pool pump…….</a:t>
            </a:r>
          </a:p>
          <a:p>
            <a:r>
              <a:rPr lang="en-US" sz="1800" dirty="0" smtClean="0">
                <a:effectLst>
                  <a:glow rad="63500">
                    <a:schemeClr val="accent1">
                      <a:lumMod val="75000"/>
                      <a:alpha val="25000"/>
                    </a:schemeClr>
                  </a:glow>
                </a:effectLst>
              </a:rPr>
              <a:t>Customer Distributed Generation (reflected in load forecast).</a:t>
            </a:r>
          </a:p>
          <a:p>
            <a:r>
              <a:rPr lang="en-US" sz="2000" dirty="0" smtClean="0">
                <a:solidFill>
                  <a:schemeClr val="bg1">
                    <a:lumMod val="65000"/>
                  </a:schemeClr>
                </a:solidFill>
                <a:effectLst>
                  <a:glow rad="63500">
                    <a:schemeClr val="accent1">
                      <a:lumMod val="75000"/>
                      <a:alpha val="25000"/>
                    </a:schemeClr>
                  </a:glow>
                </a:effectLst>
              </a:rPr>
              <a:t>Demand Response (future)</a:t>
            </a:r>
            <a:r>
              <a:rPr lang="en-US" sz="2000" dirty="0" smtClean="0">
                <a:effectLst>
                  <a:glow rad="63500">
                    <a:schemeClr val="accent1">
                      <a:lumMod val="75000"/>
                      <a:alpha val="25000"/>
                    </a:schemeClr>
                  </a:glow>
                </a:effectLst>
              </a:rPr>
              <a:t> </a:t>
            </a:r>
          </a:p>
          <a:p>
            <a:pPr lvl="1"/>
            <a:endParaRPr lang="en-US" dirty="0" smtClean="0"/>
          </a:p>
          <a:p>
            <a:pPr lvl="1"/>
            <a:endParaRPr lang="en-US" dirty="0" smtClean="0"/>
          </a:p>
          <a:p>
            <a:pPr lvl="1"/>
            <a:endParaRPr lang="en-US" dirty="0" smtClean="0"/>
          </a:p>
          <a:p>
            <a:endParaRPr lang="en-US" dirty="0" smtClean="0"/>
          </a:p>
          <a:p>
            <a:endParaRPr lang="en-US" dirty="0" smtClean="0"/>
          </a:p>
          <a:p>
            <a:endParaRPr lang="en-US" dirty="0"/>
          </a:p>
        </p:txBody>
      </p:sp>
      <p:sp>
        <p:nvSpPr>
          <p:cNvPr id="3" name="Title 2"/>
          <p:cNvSpPr>
            <a:spLocks noGrp="1"/>
          </p:cNvSpPr>
          <p:nvPr>
            <p:ph type="title"/>
          </p:nvPr>
        </p:nvSpPr>
        <p:spPr/>
        <p:txBody>
          <a:bodyPr/>
          <a:lstStyle/>
          <a:p>
            <a:r>
              <a:rPr lang="en-US" sz="3200" dirty="0" smtClean="0">
                <a:effectLst>
                  <a:glow rad="101600">
                    <a:schemeClr val="accent1">
                      <a:lumMod val="75000"/>
                      <a:alpha val="40000"/>
                    </a:schemeClr>
                  </a:glow>
                </a:effectLst>
              </a:rPr>
              <a:t>TID Electric and Fuel Resource Portfolio</a:t>
            </a:r>
            <a:endParaRPr lang="en-US" sz="3200" dirty="0">
              <a:effectLst>
                <a:glow rad="101600">
                  <a:schemeClr val="accent1">
                    <a:lumMod val="75000"/>
                    <a:alpha val="40000"/>
                  </a:schemeClr>
                </a:glow>
              </a:effectLst>
            </a:endParaRPr>
          </a:p>
        </p:txBody>
      </p:sp>
      <p:sp>
        <p:nvSpPr>
          <p:cNvPr id="4" name="Date Placeholder 3"/>
          <p:cNvSpPr>
            <a:spLocks noGrp="1"/>
          </p:cNvSpPr>
          <p:nvPr>
            <p:ph type="dt" sz="half" idx="10"/>
          </p:nvPr>
        </p:nvSpPr>
        <p:spPr/>
        <p:txBody>
          <a:bodyPr/>
          <a:lstStyle/>
          <a:p>
            <a:fld id="{86F0E922-66E3-422B-8BBC-2322746B1E4A}" type="datetime1">
              <a:rPr lang="en-US" smtClean="0"/>
              <a:t>7/5/2016</a:t>
            </a:fld>
            <a:endParaRPr lang="en-US"/>
          </a:p>
        </p:txBody>
      </p:sp>
      <p:sp>
        <p:nvSpPr>
          <p:cNvPr id="5" name="Slide Number Placeholder 4"/>
          <p:cNvSpPr>
            <a:spLocks noGrp="1"/>
          </p:cNvSpPr>
          <p:nvPr>
            <p:ph type="sldNum" sz="quarter" idx="12"/>
          </p:nvPr>
        </p:nvSpPr>
        <p:spPr/>
        <p:txBody>
          <a:bodyPr/>
          <a:lstStyle/>
          <a:p>
            <a:fld id="{BA8DCE5A-5060-4001-9EDF-EE19DDE77F17}" type="slidenum">
              <a:rPr lang="en-US" smtClean="0"/>
              <a:pPr/>
              <a:t>3</a:t>
            </a:fld>
            <a:endParaRPr lang="en-US"/>
          </a:p>
        </p:txBody>
      </p:sp>
    </p:spTree>
    <p:extLst>
      <p:ext uri="{BB962C8B-B14F-4D97-AF65-F5344CB8AC3E}">
        <p14:creationId xmlns:p14="http://schemas.microsoft.com/office/powerpoint/2010/main" val="125960043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300" name="Picture 4" descr="C:\Users\wgmanuel\AppData\Local\Microsoft\Windows\Temporary Internet Files\Content.IE5\Q4YS8UFY\open-flash-chart-590x314[1].jpg"/>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6625"/>
                    </a14:imgEffect>
                    <a14:imgEffect>
                      <a14:saturation sat="205000"/>
                    </a14:imgEffect>
                  </a14:imgLayer>
                </a14:imgProps>
              </a:ext>
              <a:ext uri="{28A0092B-C50C-407E-A947-70E740481C1C}">
                <a14:useLocalDpi xmlns:a14="http://schemas.microsoft.com/office/drawing/2010/main" val="0"/>
              </a:ext>
            </a:extLst>
          </a:blip>
          <a:srcRect/>
          <a:stretch>
            <a:fillRect/>
          </a:stretch>
        </p:blipFill>
        <p:spPr bwMode="auto">
          <a:xfrm>
            <a:off x="2970558" y="2538453"/>
            <a:ext cx="2759681" cy="1195347"/>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effectLst>
            <a:glow rad="139700">
              <a:schemeClr val="accent1">
                <a:satMod val="175000"/>
                <a:alpha val="40000"/>
              </a:schemeClr>
            </a:glow>
          </a:effectLst>
        </p:spPr>
        <p:txBody>
          <a:bodyPr/>
          <a:lstStyle/>
          <a:p>
            <a:r>
              <a:rPr lang="en-US" dirty="0" smtClean="0">
                <a:effectLst>
                  <a:glow rad="101600">
                    <a:schemeClr val="accent1">
                      <a:lumMod val="75000"/>
                      <a:alpha val="40000"/>
                    </a:schemeClr>
                  </a:glow>
                </a:effectLst>
              </a:rPr>
              <a:t>Load Forecast</a:t>
            </a:r>
            <a:endParaRPr lang="en-US" dirty="0">
              <a:effectLst>
                <a:glow rad="101600">
                  <a:schemeClr val="accent1">
                    <a:lumMod val="75000"/>
                    <a:alpha val="40000"/>
                  </a:schemeClr>
                </a:glow>
              </a:effectLst>
            </a:endParaRPr>
          </a:p>
        </p:txBody>
      </p:sp>
      <p:sp>
        <p:nvSpPr>
          <p:cNvPr id="3" name="Date Placeholder 2"/>
          <p:cNvSpPr>
            <a:spLocks noGrp="1"/>
          </p:cNvSpPr>
          <p:nvPr>
            <p:ph type="dt" sz="half" idx="10"/>
          </p:nvPr>
        </p:nvSpPr>
        <p:spPr/>
        <p:txBody>
          <a:bodyPr/>
          <a:lstStyle/>
          <a:p>
            <a:fld id="{521078D5-7A0C-47C3-9008-7C5432DC4EB6}" type="datetime1">
              <a:rPr lang="en-US" smtClean="0"/>
              <a:t>7/5/2016</a:t>
            </a:fld>
            <a:endParaRPr lang="en-US"/>
          </a:p>
        </p:txBody>
      </p:sp>
      <p:sp>
        <p:nvSpPr>
          <p:cNvPr id="4" name="Slide Number Placeholder 3"/>
          <p:cNvSpPr>
            <a:spLocks noGrp="1"/>
          </p:cNvSpPr>
          <p:nvPr>
            <p:ph type="sldNum" sz="quarter" idx="12"/>
          </p:nvPr>
        </p:nvSpPr>
        <p:spPr/>
        <p:txBody>
          <a:bodyPr/>
          <a:lstStyle/>
          <a:p>
            <a:fld id="{BA8DCE5A-5060-4001-9EDF-EE19DDE77F17}" type="slidenum">
              <a:rPr lang="en-US" smtClean="0"/>
              <a:pPr/>
              <a:t>4</a:t>
            </a:fld>
            <a:endParaRPr lang="en-US" dirty="0"/>
          </a:p>
        </p:txBody>
      </p:sp>
      <p:sp>
        <p:nvSpPr>
          <p:cNvPr id="6" name="Rectangle 5"/>
          <p:cNvSpPr/>
          <p:nvPr/>
        </p:nvSpPr>
        <p:spPr>
          <a:xfrm>
            <a:off x="238539" y="914400"/>
            <a:ext cx="1219200" cy="533400"/>
          </a:xfrm>
          <a:prstGeom prst="rect">
            <a:avLst/>
          </a:prstGeom>
          <a:gradFill>
            <a:gsLst>
              <a:gs pos="0">
                <a:schemeClr val="accent1">
                  <a:shade val="30000"/>
                  <a:satMod val="115000"/>
                </a:schemeClr>
              </a:gs>
              <a:gs pos="30000">
                <a:srgbClr val="FFFF99"/>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Historical Customer Data</a:t>
            </a:r>
            <a:endParaRPr lang="en-US" sz="1200" dirty="0">
              <a:solidFill>
                <a:srgbClr val="0033CC"/>
              </a:solidFill>
            </a:endParaRPr>
          </a:p>
        </p:txBody>
      </p:sp>
      <p:cxnSp>
        <p:nvCxnSpPr>
          <p:cNvPr id="14" name="Straight Arrow Connector 13"/>
          <p:cNvCxnSpPr>
            <a:stCxn id="6" idx="3"/>
          </p:cNvCxnSpPr>
          <p:nvPr/>
        </p:nvCxnSpPr>
        <p:spPr>
          <a:xfrm>
            <a:off x="1457739" y="1181100"/>
            <a:ext cx="1712597" cy="1357354"/>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228600" y="1752600"/>
            <a:ext cx="1293412" cy="838200"/>
          </a:xfrm>
          <a:prstGeom prst="rect">
            <a:avLst/>
          </a:prstGeom>
          <a:gradFill>
            <a:gsLst>
              <a:gs pos="0">
                <a:schemeClr val="accent1">
                  <a:shade val="30000"/>
                  <a:satMod val="115000"/>
                </a:schemeClr>
              </a:gs>
              <a:gs pos="30000">
                <a:srgbClr val="FFFF99"/>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Economic and Demographic Data (Hist. and </a:t>
            </a:r>
            <a:r>
              <a:rPr lang="en-US" sz="1200" dirty="0" err="1" smtClean="0">
                <a:solidFill>
                  <a:srgbClr val="0033CC"/>
                </a:solidFill>
              </a:rPr>
              <a:t>Proj</a:t>
            </a:r>
            <a:r>
              <a:rPr lang="en-US" sz="1200" dirty="0" smtClean="0">
                <a:solidFill>
                  <a:srgbClr val="0033CC"/>
                </a:solidFill>
              </a:rPr>
              <a:t>)</a:t>
            </a:r>
            <a:endParaRPr lang="en-US" sz="1200" dirty="0">
              <a:solidFill>
                <a:srgbClr val="0033CC"/>
              </a:solidFill>
            </a:endParaRPr>
          </a:p>
        </p:txBody>
      </p:sp>
      <p:cxnSp>
        <p:nvCxnSpPr>
          <p:cNvPr id="16" name="Straight Arrow Connector 15"/>
          <p:cNvCxnSpPr>
            <a:stCxn id="15" idx="3"/>
          </p:cNvCxnSpPr>
          <p:nvPr/>
        </p:nvCxnSpPr>
        <p:spPr>
          <a:xfrm>
            <a:off x="1522012" y="2171700"/>
            <a:ext cx="1144988" cy="647700"/>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1" idx="3"/>
          </p:cNvCxnSpPr>
          <p:nvPr/>
        </p:nvCxnSpPr>
        <p:spPr>
          <a:xfrm>
            <a:off x="1429909" y="3200400"/>
            <a:ext cx="892203" cy="0"/>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210709" y="2933700"/>
            <a:ext cx="1219200" cy="533400"/>
          </a:xfrm>
          <a:prstGeom prst="rect">
            <a:avLst/>
          </a:prstGeom>
          <a:gradFill>
            <a:gsLst>
              <a:gs pos="0">
                <a:schemeClr val="accent1">
                  <a:shade val="30000"/>
                  <a:satMod val="115000"/>
                </a:schemeClr>
              </a:gs>
              <a:gs pos="30000">
                <a:srgbClr val="FFFF99"/>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Historical Load Profiles</a:t>
            </a:r>
            <a:endParaRPr lang="en-US" sz="1200" dirty="0">
              <a:solidFill>
                <a:srgbClr val="0033CC"/>
              </a:solidFill>
            </a:endParaRPr>
          </a:p>
        </p:txBody>
      </p:sp>
      <p:sp>
        <p:nvSpPr>
          <p:cNvPr id="22" name="Rectangle 21"/>
          <p:cNvSpPr/>
          <p:nvPr/>
        </p:nvSpPr>
        <p:spPr>
          <a:xfrm>
            <a:off x="210709" y="3810000"/>
            <a:ext cx="1219200" cy="533400"/>
          </a:xfrm>
          <a:prstGeom prst="rect">
            <a:avLst/>
          </a:prstGeom>
          <a:gradFill>
            <a:gsLst>
              <a:gs pos="0">
                <a:schemeClr val="accent1">
                  <a:shade val="30000"/>
                  <a:satMod val="115000"/>
                </a:schemeClr>
              </a:gs>
              <a:gs pos="30000">
                <a:srgbClr val="FFFF99"/>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Energy Efficiency</a:t>
            </a:r>
            <a:endParaRPr lang="en-US" sz="1200" dirty="0">
              <a:solidFill>
                <a:srgbClr val="0033CC"/>
              </a:solidFill>
            </a:endParaRPr>
          </a:p>
        </p:txBody>
      </p:sp>
      <p:sp>
        <p:nvSpPr>
          <p:cNvPr id="23" name="Rectangle 22"/>
          <p:cNvSpPr/>
          <p:nvPr/>
        </p:nvSpPr>
        <p:spPr>
          <a:xfrm>
            <a:off x="198782" y="5562600"/>
            <a:ext cx="1219200" cy="533400"/>
          </a:xfrm>
          <a:prstGeom prst="rect">
            <a:avLst/>
          </a:prstGeom>
          <a:gradFill>
            <a:gsLst>
              <a:gs pos="0">
                <a:schemeClr val="accent1">
                  <a:shade val="30000"/>
                  <a:satMod val="115000"/>
                </a:schemeClr>
              </a:gs>
              <a:gs pos="30000">
                <a:srgbClr val="FFFF99"/>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EV</a:t>
            </a:r>
          </a:p>
          <a:p>
            <a:pPr algn="ctr"/>
            <a:r>
              <a:rPr lang="en-US" sz="1200" dirty="0" smtClean="0">
                <a:solidFill>
                  <a:srgbClr val="0033CC"/>
                </a:solidFill>
              </a:rPr>
              <a:t>(EV Rate)</a:t>
            </a:r>
            <a:endParaRPr lang="en-US" sz="1200" dirty="0">
              <a:solidFill>
                <a:srgbClr val="0033CC"/>
              </a:solidFill>
            </a:endParaRPr>
          </a:p>
        </p:txBody>
      </p:sp>
      <p:cxnSp>
        <p:nvCxnSpPr>
          <p:cNvPr id="26" name="Straight Arrow Connector 25"/>
          <p:cNvCxnSpPr>
            <a:stCxn id="22" idx="3"/>
          </p:cNvCxnSpPr>
          <p:nvPr/>
        </p:nvCxnSpPr>
        <p:spPr>
          <a:xfrm flipV="1">
            <a:off x="1429909" y="3581400"/>
            <a:ext cx="1237091" cy="495300"/>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210709" y="4762500"/>
            <a:ext cx="1219200" cy="533400"/>
          </a:xfrm>
          <a:prstGeom prst="rect">
            <a:avLst/>
          </a:prstGeom>
          <a:gradFill>
            <a:gsLst>
              <a:gs pos="0">
                <a:schemeClr val="accent1">
                  <a:shade val="30000"/>
                  <a:satMod val="115000"/>
                </a:schemeClr>
              </a:gs>
              <a:gs pos="30000">
                <a:srgbClr val="FFFF99"/>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Customer DG (Solar)</a:t>
            </a:r>
            <a:endParaRPr lang="en-US" sz="1200" dirty="0">
              <a:solidFill>
                <a:srgbClr val="0033CC"/>
              </a:solidFill>
            </a:endParaRPr>
          </a:p>
        </p:txBody>
      </p:sp>
      <p:cxnSp>
        <p:nvCxnSpPr>
          <p:cNvPr id="30" name="Straight Arrow Connector 29"/>
          <p:cNvCxnSpPr>
            <a:stCxn id="29" idx="3"/>
          </p:cNvCxnSpPr>
          <p:nvPr/>
        </p:nvCxnSpPr>
        <p:spPr>
          <a:xfrm flipV="1">
            <a:off x="1429909" y="3810000"/>
            <a:ext cx="1740427" cy="1219200"/>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23" idx="3"/>
          </p:cNvCxnSpPr>
          <p:nvPr/>
        </p:nvCxnSpPr>
        <p:spPr>
          <a:xfrm flipV="1">
            <a:off x="1417982" y="3875930"/>
            <a:ext cx="2183959" cy="1953370"/>
          </a:xfrm>
          <a:prstGeom prst="straightConnector1">
            <a:avLst/>
          </a:prstGeom>
          <a:ln w="12700">
            <a:solidFill>
              <a:srgbClr val="0033CC"/>
            </a:solidFill>
            <a:prstDash val="dash"/>
            <a:tailEnd type="arrow"/>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7391400" y="976354"/>
            <a:ext cx="1219200" cy="533400"/>
          </a:xfrm>
          <a:prstGeom prst="rect">
            <a:avLst/>
          </a:prstGeom>
          <a:gradFill>
            <a:gsLst>
              <a:gs pos="0">
                <a:schemeClr val="accent1">
                  <a:shade val="30000"/>
                  <a:satMod val="115000"/>
                </a:schemeClr>
              </a:gs>
              <a:gs pos="30000">
                <a:srgbClr val="99FF33"/>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No. of Customers by Rate Class</a:t>
            </a:r>
            <a:endParaRPr lang="en-US" sz="1200" dirty="0">
              <a:solidFill>
                <a:srgbClr val="0033CC"/>
              </a:solidFill>
            </a:endParaRPr>
          </a:p>
        </p:txBody>
      </p:sp>
      <p:sp>
        <p:nvSpPr>
          <p:cNvPr id="36" name="Rectangle 35"/>
          <p:cNvSpPr/>
          <p:nvPr/>
        </p:nvSpPr>
        <p:spPr>
          <a:xfrm>
            <a:off x="2360959" y="914400"/>
            <a:ext cx="1219200" cy="533400"/>
          </a:xfrm>
          <a:prstGeom prst="rect">
            <a:avLst/>
          </a:prstGeom>
          <a:gradFill>
            <a:gsLst>
              <a:gs pos="0">
                <a:schemeClr val="accent1">
                  <a:shade val="30000"/>
                  <a:satMod val="115000"/>
                </a:schemeClr>
              </a:gs>
              <a:gs pos="30000">
                <a:srgbClr val="FFFF99"/>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Historical Temp. Data</a:t>
            </a:r>
            <a:endParaRPr lang="en-US" sz="1200" dirty="0">
              <a:solidFill>
                <a:srgbClr val="0033CC"/>
              </a:solidFill>
            </a:endParaRPr>
          </a:p>
        </p:txBody>
      </p:sp>
      <p:cxnSp>
        <p:nvCxnSpPr>
          <p:cNvPr id="37" name="Straight Arrow Connector 36"/>
          <p:cNvCxnSpPr>
            <a:stCxn id="36" idx="2"/>
          </p:cNvCxnSpPr>
          <p:nvPr/>
        </p:nvCxnSpPr>
        <p:spPr>
          <a:xfrm>
            <a:off x="2970559" y="1447800"/>
            <a:ext cx="687041" cy="1074586"/>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a:endCxn id="35" idx="1"/>
          </p:cNvCxnSpPr>
          <p:nvPr/>
        </p:nvCxnSpPr>
        <p:spPr>
          <a:xfrm flipV="1">
            <a:off x="5181600" y="1243054"/>
            <a:ext cx="2209800" cy="1295400"/>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48" name="Rectangle 47"/>
          <p:cNvSpPr/>
          <p:nvPr/>
        </p:nvSpPr>
        <p:spPr>
          <a:xfrm>
            <a:off x="3848100" y="923677"/>
            <a:ext cx="1219200" cy="533400"/>
          </a:xfrm>
          <a:prstGeom prst="rect">
            <a:avLst/>
          </a:prstGeom>
          <a:gradFill>
            <a:gsLst>
              <a:gs pos="0">
                <a:schemeClr val="accent1">
                  <a:shade val="30000"/>
                  <a:satMod val="115000"/>
                </a:schemeClr>
              </a:gs>
              <a:gs pos="30000">
                <a:srgbClr val="FFFF99"/>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Losses</a:t>
            </a:r>
            <a:endParaRPr lang="en-US" sz="1200" dirty="0">
              <a:solidFill>
                <a:srgbClr val="0033CC"/>
              </a:solidFill>
            </a:endParaRPr>
          </a:p>
        </p:txBody>
      </p:sp>
      <p:cxnSp>
        <p:nvCxnSpPr>
          <p:cNvPr id="49" name="Straight Arrow Connector 48"/>
          <p:cNvCxnSpPr>
            <a:stCxn id="48" idx="2"/>
          </p:cNvCxnSpPr>
          <p:nvPr/>
        </p:nvCxnSpPr>
        <p:spPr>
          <a:xfrm>
            <a:off x="4457700" y="1457077"/>
            <a:ext cx="0" cy="1065309"/>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52" name="Rectangle 51"/>
          <p:cNvSpPr/>
          <p:nvPr/>
        </p:nvSpPr>
        <p:spPr>
          <a:xfrm>
            <a:off x="7394050" y="1752600"/>
            <a:ext cx="1219200" cy="533400"/>
          </a:xfrm>
          <a:prstGeom prst="rect">
            <a:avLst/>
          </a:prstGeom>
          <a:gradFill>
            <a:gsLst>
              <a:gs pos="0">
                <a:schemeClr val="accent1">
                  <a:shade val="30000"/>
                  <a:satMod val="115000"/>
                </a:schemeClr>
              </a:gs>
              <a:gs pos="30000">
                <a:srgbClr val="99FF33"/>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Energy Consumption by Rate Class</a:t>
            </a:r>
            <a:endParaRPr lang="en-US" sz="1200" dirty="0">
              <a:solidFill>
                <a:srgbClr val="0033CC"/>
              </a:solidFill>
            </a:endParaRPr>
          </a:p>
        </p:txBody>
      </p:sp>
      <p:sp>
        <p:nvSpPr>
          <p:cNvPr id="53" name="Rectangle 52"/>
          <p:cNvSpPr/>
          <p:nvPr/>
        </p:nvSpPr>
        <p:spPr>
          <a:xfrm>
            <a:off x="7343029" y="2679921"/>
            <a:ext cx="1368950" cy="777240"/>
          </a:xfrm>
          <a:prstGeom prst="rect">
            <a:avLst/>
          </a:prstGeom>
          <a:gradFill>
            <a:gsLst>
              <a:gs pos="0">
                <a:schemeClr val="accent1">
                  <a:shade val="30000"/>
                  <a:satMod val="115000"/>
                </a:schemeClr>
              </a:gs>
              <a:gs pos="30000">
                <a:srgbClr val="99FF33"/>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Non-Coincident and Coincident Demand by Rate Class</a:t>
            </a:r>
            <a:endParaRPr lang="en-US" sz="1200" dirty="0">
              <a:solidFill>
                <a:srgbClr val="0033CC"/>
              </a:solidFill>
            </a:endParaRPr>
          </a:p>
        </p:txBody>
      </p:sp>
      <p:sp>
        <p:nvSpPr>
          <p:cNvPr id="54" name="Rectangle 53"/>
          <p:cNvSpPr/>
          <p:nvPr/>
        </p:nvSpPr>
        <p:spPr>
          <a:xfrm>
            <a:off x="7376822" y="4768547"/>
            <a:ext cx="1219200" cy="794053"/>
          </a:xfrm>
          <a:prstGeom prst="rect">
            <a:avLst/>
          </a:prstGeom>
          <a:gradFill>
            <a:gsLst>
              <a:gs pos="0">
                <a:schemeClr val="accent1">
                  <a:shade val="30000"/>
                  <a:satMod val="115000"/>
                </a:schemeClr>
              </a:gs>
              <a:gs pos="30000">
                <a:srgbClr val="99FF33"/>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Low, Base, High Scenario</a:t>
            </a:r>
            <a:endParaRPr lang="en-US" sz="1200" dirty="0">
              <a:solidFill>
                <a:srgbClr val="0033CC"/>
              </a:solidFill>
            </a:endParaRPr>
          </a:p>
        </p:txBody>
      </p:sp>
      <p:sp>
        <p:nvSpPr>
          <p:cNvPr id="55" name="Rectangle 54"/>
          <p:cNvSpPr/>
          <p:nvPr/>
        </p:nvSpPr>
        <p:spPr>
          <a:xfrm>
            <a:off x="7376822" y="3675905"/>
            <a:ext cx="1219200" cy="734170"/>
          </a:xfrm>
          <a:prstGeom prst="rect">
            <a:avLst/>
          </a:prstGeom>
          <a:gradFill>
            <a:gsLst>
              <a:gs pos="0">
                <a:schemeClr val="accent1">
                  <a:shade val="30000"/>
                  <a:satMod val="115000"/>
                </a:schemeClr>
              </a:gs>
              <a:gs pos="30000">
                <a:srgbClr val="99FF33"/>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1-in-5 and 1-in-10</a:t>
            </a:r>
          </a:p>
          <a:p>
            <a:pPr algn="ctr"/>
            <a:r>
              <a:rPr lang="en-US" sz="1200" dirty="0" smtClean="0">
                <a:solidFill>
                  <a:srgbClr val="0033CC"/>
                </a:solidFill>
              </a:rPr>
              <a:t>Sensitivity</a:t>
            </a:r>
            <a:endParaRPr lang="en-US" sz="1200" dirty="0">
              <a:solidFill>
                <a:srgbClr val="0033CC"/>
              </a:solidFill>
            </a:endParaRPr>
          </a:p>
        </p:txBody>
      </p:sp>
      <p:sp>
        <p:nvSpPr>
          <p:cNvPr id="57" name="Rectangle 56"/>
          <p:cNvSpPr/>
          <p:nvPr/>
        </p:nvSpPr>
        <p:spPr>
          <a:xfrm>
            <a:off x="5432066" y="5410200"/>
            <a:ext cx="1524000" cy="533400"/>
          </a:xfrm>
          <a:prstGeom prst="rect">
            <a:avLst/>
          </a:prstGeom>
          <a:gradFill>
            <a:gsLst>
              <a:gs pos="0">
                <a:schemeClr val="accent1">
                  <a:shade val="30000"/>
                  <a:satMod val="115000"/>
                </a:schemeClr>
              </a:gs>
              <a:gs pos="30000">
                <a:srgbClr val="99FF33"/>
              </a:gs>
              <a:gs pos="100000">
                <a:schemeClr val="accent1">
                  <a:shade val="100000"/>
                  <a:satMod val="115000"/>
                </a:schemeClr>
              </a:gs>
            </a:gsLst>
            <a:lin ang="2700000" scaled="1"/>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Annual, Monthly, Hourly Projections</a:t>
            </a:r>
            <a:endParaRPr lang="en-US" sz="1200" dirty="0">
              <a:solidFill>
                <a:srgbClr val="0033CC"/>
              </a:solidFill>
            </a:endParaRPr>
          </a:p>
        </p:txBody>
      </p:sp>
      <p:cxnSp>
        <p:nvCxnSpPr>
          <p:cNvPr id="58" name="Straight Arrow Connector 57"/>
          <p:cNvCxnSpPr>
            <a:endCxn id="52" idx="1"/>
          </p:cNvCxnSpPr>
          <p:nvPr/>
        </p:nvCxnSpPr>
        <p:spPr>
          <a:xfrm flipV="1">
            <a:off x="5838578" y="2019300"/>
            <a:ext cx="1555472" cy="800100"/>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endCxn id="53" idx="1"/>
          </p:cNvCxnSpPr>
          <p:nvPr/>
        </p:nvCxnSpPr>
        <p:spPr>
          <a:xfrm flipV="1">
            <a:off x="5943600" y="3068541"/>
            <a:ext cx="1399429" cy="131859"/>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endCxn id="55" idx="1"/>
          </p:cNvCxnSpPr>
          <p:nvPr/>
        </p:nvCxnSpPr>
        <p:spPr>
          <a:xfrm>
            <a:off x="5838578" y="3581400"/>
            <a:ext cx="1538244" cy="461590"/>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a:endCxn id="54" idx="1"/>
          </p:cNvCxnSpPr>
          <p:nvPr/>
        </p:nvCxnSpPr>
        <p:spPr>
          <a:xfrm>
            <a:off x="5730239" y="3854933"/>
            <a:ext cx="1646583" cy="1310641"/>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a:endCxn id="57" idx="0"/>
          </p:cNvCxnSpPr>
          <p:nvPr/>
        </p:nvCxnSpPr>
        <p:spPr>
          <a:xfrm>
            <a:off x="5257800" y="3879905"/>
            <a:ext cx="936266" cy="1530295"/>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106" name="TextBox 105"/>
          <p:cNvSpPr txBox="1"/>
          <p:nvPr/>
        </p:nvSpPr>
        <p:spPr>
          <a:xfrm>
            <a:off x="3061997" y="3948410"/>
            <a:ext cx="2668242" cy="923330"/>
          </a:xfrm>
          <a:prstGeom prst="rect">
            <a:avLst/>
          </a:prstGeom>
          <a:noFill/>
        </p:spPr>
        <p:txBody>
          <a:bodyPr wrap="square" rtlCol="0">
            <a:spAutoFit/>
          </a:bodyPr>
          <a:lstStyle/>
          <a:p>
            <a:pPr algn="ctr"/>
            <a:r>
              <a:rPr lang="en-US" dirty="0">
                <a:solidFill>
                  <a:srgbClr val="0033CC"/>
                </a:solidFill>
              </a:rPr>
              <a:t>Twenty+ Year Load Forecast (updated yearly)</a:t>
            </a:r>
          </a:p>
        </p:txBody>
      </p:sp>
    </p:spTree>
    <p:extLst>
      <p:ext uri="{BB962C8B-B14F-4D97-AF65-F5344CB8AC3E}">
        <p14:creationId xmlns:p14="http://schemas.microsoft.com/office/powerpoint/2010/main" val="417610893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Users\wgmanuel\AppData\Local\Microsoft\Windows\Temporary Internet Files\Content.IE5\ZOA1RL58\emprender-en-tiempos-de-crisi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85227" y="2496462"/>
            <a:ext cx="3035951" cy="138344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effectLst>
            <a:glow rad="139700">
              <a:schemeClr val="accent1">
                <a:satMod val="175000"/>
                <a:alpha val="40000"/>
              </a:schemeClr>
            </a:glow>
          </a:effectLst>
        </p:spPr>
        <p:txBody>
          <a:bodyPr/>
          <a:lstStyle/>
          <a:p>
            <a:r>
              <a:rPr lang="en-US" dirty="0" smtClean="0">
                <a:effectLst>
                  <a:glow rad="101600">
                    <a:schemeClr val="accent1">
                      <a:lumMod val="75000"/>
                      <a:alpha val="40000"/>
                    </a:schemeClr>
                  </a:glow>
                </a:effectLst>
              </a:rPr>
              <a:t>Integrated Resource Plan</a:t>
            </a:r>
            <a:endParaRPr lang="en-US" dirty="0">
              <a:effectLst>
                <a:glow rad="101600">
                  <a:schemeClr val="accent1">
                    <a:lumMod val="75000"/>
                    <a:alpha val="40000"/>
                  </a:schemeClr>
                </a:glow>
              </a:effectLst>
            </a:endParaRPr>
          </a:p>
        </p:txBody>
      </p:sp>
      <p:sp>
        <p:nvSpPr>
          <p:cNvPr id="3" name="Date Placeholder 2"/>
          <p:cNvSpPr>
            <a:spLocks noGrp="1"/>
          </p:cNvSpPr>
          <p:nvPr>
            <p:ph type="dt" sz="half" idx="10"/>
          </p:nvPr>
        </p:nvSpPr>
        <p:spPr/>
        <p:txBody>
          <a:bodyPr/>
          <a:lstStyle/>
          <a:p>
            <a:fld id="{521078D5-7A0C-47C3-9008-7C5432DC4EB6}" type="datetime1">
              <a:rPr lang="en-US" smtClean="0"/>
              <a:t>7/5/2016</a:t>
            </a:fld>
            <a:endParaRPr lang="en-US"/>
          </a:p>
        </p:txBody>
      </p:sp>
      <p:sp>
        <p:nvSpPr>
          <p:cNvPr id="4" name="Slide Number Placeholder 3"/>
          <p:cNvSpPr>
            <a:spLocks noGrp="1"/>
          </p:cNvSpPr>
          <p:nvPr>
            <p:ph type="sldNum" sz="quarter" idx="12"/>
          </p:nvPr>
        </p:nvSpPr>
        <p:spPr/>
        <p:txBody>
          <a:bodyPr/>
          <a:lstStyle/>
          <a:p>
            <a:fld id="{BA8DCE5A-5060-4001-9EDF-EE19DDE77F17}" type="slidenum">
              <a:rPr lang="en-US" smtClean="0"/>
              <a:pPr/>
              <a:t>5</a:t>
            </a:fld>
            <a:endParaRPr lang="en-US" dirty="0"/>
          </a:p>
        </p:txBody>
      </p:sp>
      <p:sp>
        <p:nvSpPr>
          <p:cNvPr id="6" name="Rectangle 5"/>
          <p:cNvSpPr/>
          <p:nvPr/>
        </p:nvSpPr>
        <p:spPr>
          <a:xfrm>
            <a:off x="250797" y="543008"/>
            <a:ext cx="1219200" cy="762000"/>
          </a:xfrm>
          <a:prstGeom prst="rect">
            <a:avLst/>
          </a:prstGeom>
          <a:gradFill flip="none" rotWithShape="1">
            <a:gsLst>
              <a:gs pos="0">
                <a:schemeClr val="accent1">
                  <a:shade val="30000"/>
                  <a:satMod val="115000"/>
                </a:schemeClr>
              </a:gs>
              <a:gs pos="30000">
                <a:srgbClr val="FFC000"/>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Load Forecast</a:t>
            </a:r>
          </a:p>
          <a:p>
            <a:pPr algn="ctr"/>
            <a:r>
              <a:rPr lang="en-US" sz="1200" dirty="0" smtClean="0">
                <a:solidFill>
                  <a:srgbClr val="0033CC"/>
                </a:solidFill>
              </a:rPr>
              <a:t>(</a:t>
            </a:r>
            <a:r>
              <a:rPr lang="en-US" sz="1200" dirty="0" err="1" smtClean="0">
                <a:solidFill>
                  <a:srgbClr val="0033CC"/>
                </a:solidFill>
              </a:rPr>
              <a:t>inc.</a:t>
            </a:r>
            <a:r>
              <a:rPr lang="en-US" sz="1200" dirty="0" smtClean="0">
                <a:solidFill>
                  <a:srgbClr val="0033CC"/>
                </a:solidFill>
              </a:rPr>
              <a:t> EE and DG effects)</a:t>
            </a:r>
            <a:endParaRPr lang="en-US" sz="1200" dirty="0">
              <a:solidFill>
                <a:srgbClr val="0033CC"/>
              </a:solidFill>
            </a:endParaRPr>
          </a:p>
        </p:txBody>
      </p:sp>
      <p:cxnSp>
        <p:nvCxnSpPr>
          <p:cNvPr id="14" name="Straight Arrow Connector 13"/>
          <p:cNvCxnSpPr>
            <a:stCxn id="6" idx="3"/>
          </p:cNvCxnSpPr>
          <p:nvPr/>
        </p:nvCxnSpPr>
        <p:spPr>
          <a:xfrm>
            <a:off x="1469997" y="924008"/>
            <a:ext cx="2035203" cy="1614446"/>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15" name="Rectangle 14"/>
          <p:cNvSpPr/>
          <p:nvPr/>
        </p:nvSpPr>
        <p:spPr>
          <a:xfrm>
            <a:off x="210708" y="1547854"/>
            <a:ext cx="1680397" cy="661946"/>
          </a:xfrm>
          <a:prstGeom prst="rect">
            <a:avLst/>
          </a:prstGeom>
          <a:gradFill flip="none" rotWithShape="1">
            <a:gsLst>
              <a:gs pos="0">
                <a:schemeClr val="accent1">
                  <a:shade val="30000"/>
                  <a:satMod val="115000"/>
                </a:schemeClr>
              </a:gs>
              <a:gs pos="30000">
                <a:srgbClr val="FFCC00"/>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Generation,</a:t>
            </a:r>
          </a:p>
          <a:p>
            <a:pPr algn="ctr"/>
            <a:r>
              <a:rPr lang="en-US" sz="1200" dirty="0" smtClean="0">
                <a:solidFill>
                  <a:srgbClr val="0033CC"/>
                </a:solidFill>
              </a:rPr>
              <a:t>Transmission, and Contract Parameters  </a:t>
            </a:r>
            <a:endParaRPr lang="en-US" sz="1200" dirty="0">
              <a:solidFill>
                <a:srgbClr val="0033CC"/>
              </a:solidFill>
            </a:endParaRPr>
          </a:p>
        </p:txBody>
      </p:sp>
      <p:cxnSp>
        <p:nvCxnSpPr>
          <p:cNvPr id="16" name="Straight Arrow Connector 15"/>
          <p:cNvCxnSpPr>
            <a:stCxn id="15" idx="3"/>
          </p:cNvCxnSpPr>
          <p:nvPr/>
        </p:nvCxnSpPr>
        <p:spPr>
          <a:xfrm>
            <a:off x="1891105" y="1878827"/>
            <a:ext cx="928295" cy="864373"/>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stCxn id="21" idx="3"/>
          </p:cNvCxnSpPr>
          <p:nvPr/>
        </p:nvCxnSpPr>
        <p:spPr>
          <a:xfrm>
            <a:off x="1891104" y="2836939"/>
            <a:ext cx="852096" cy="297200"/>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21" name="Rectangle 20"/>
          <p:cNvSpPr/>
          <p:nvPr/>
        </p:nvSpPr>
        <p:spPr>
          <a:xfrm>
            <a:off x="210707" y="2376322"/>
            <a:ext cx="1680397" cy="921233"/>
          </a:xfrm>
          <a:prstGeom prst="rect">
            <a:avLst/>
          </a:prstGeom>
          <a:gradFill flip="none" rotWithShape="1">
            <a:gsLst>
              <a:gs pos="0">
                <a:schemeClr val="accent1">
                  <a:shade val="30000"/>
                  <a:satMod val="115000"/>
                </a:schemeClr>
              </a:gs>
              <a:gs pos="30000">
                <a:srgbClr val="FFCC00"/>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Pricing Data</a:t>
            </a:r>
          </a:p>
          <a:p>
            <a:pPr algn="ctr"/>
            <a:r>
              <a:rPr lang="en-US" sz="1200" dirty="0" smtClean="0">
                <a:solidFill>
                  <a:srgbClr val="0033CC"/>
                </a:solidFill>
              </a:rPr>
              <a:t>(Electric, Gas, CCA, Renewable, CAISO Fees)</a:t>
            </a:r>
            <a:endParaRPr lang="en-US" sz="1200" dirty="0">
              <a:solidFill>
                <a:srgbClr val="0033CC"/>
              </a:solidFill>
            </a:endParaRPr>
          </a:p>
        </p:txBody>
      </p:sp>
      <p:sp>
        <p:nvSpPr>
          <p:cNvPr id="22" name="Rectangle 21"/>
          <p:cNvSpPr/>
          <p:nvPr/>
        </p:nvSpPr>
        <p:spPr>
          <a:xfrm>
            <a:off x="210707" y="4410075"/>
            <a:ext cx="1219200" cy="533400"/>
          </a:xfrm>
          <a:prstGeom prst="rect">
            <a:avLst/>
          </a:prstGeom>
          <a:gradFill flip="none" rotWithShape="1">
            <a:gsLst>
              <a:gs pos="0">
                <a:schemeClr val="accent1">
                  <a:shade val="30000"/>
                  <a:satMod val="115000"/>
                </a:schemeClr>
              </a:gs>
              <a:gs pos="30000">
                <a:srgbClr val="FFCC00"/>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RPS Goals</a:t>
            </a:r>
            <a:endParaRPr lang="en-US" sz="1200" dirty="0">
              <a:solidFill>
                <a:srgbClr val="0033CC"/>
              </a:solidFill>
            </a:endParaRPr>
          </a:p>
        </p:txBody>
      </p:sp>
      <p:sp>
        <p:nvSpPr>
          <p:cNvPr id="23" name="Rectangle 22"/>
          <p:cNvSpPr/>
          <p:nvPr/>
        </p:nvSpPr>
        <p:spPr>
          <a:xfrm>
            <a:off x="1676400" y="5826733"/>
            <a:ext cx="1219200" cy="533400"/>
          </a:xfrm>
          <a:prstGeom prst="rect">
            <a:avLst/>
          </a:prstGeom>
          <a:gradFill flip="none" rotWithShape="1">
            <a:gsLst>
              <a:gs pos="0">
                <a:schemeClr val="accent1">
                  <a:shade val="30000"/>
                  <a:satMod val="115000"/>
                </a:schemeClr>
              </a:gs>
              <a:gs pos="30000">
                <a:srgbClr val="FFCC00"/>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0033CC"/>
                </a:solidFill>
              </a:rPr>
              <a:t>Energy Storage</a:t>
            </a:r>
          </a:p>
        </p:txBody>
      </p:sp>
      <p:cxnSp>
        <p:nvCxnSpPr>
          <p:cNvPr id="26" name="Straight Arrow Connector 25"/>
          <p:cNvCxnSpPr>
            <a:stCxn id="22" idx="3"/>
          </p:cNvCxnSpPr>
          <p:nvPr/>
        </p:nvCxnSpPr>
        <p:spPr>
          <a:xfrm flipV="1">
            <a:off x="1429907" y="3733800"/>
            <a:ext cx="1465693" cy="942975"/>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210707" y="5215394"/>
            <a:ext cx="1219200" cy="800100"/>
          </a:xfrm>
          <a:prstGeom prst="rect">
            <a:avLst/>
          </a:prstGeom>
          <a:gradFill flip="none" rotWithShape="1">
            <a:gsLst>
              <a:gs pos="0">
                <a:schemeClr val="accent1">
                  <a:shade val="30000"/>
                  <a:satMod val="115000"/>
                </a:schemeClr>
              </a:gs>
              <a:gs pos="30000">
                <a:srgbClr val="FFCC00"/>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a:solidFill>
                  <a:srgbClr val="0033CC"/>
                </a:solidFill>
              </a:rPr>
              <a:t>GHG</a:t>
            </a:r>
          </a:p>
          <a:p>
            <a:pPr algn="ctr"/>
            <a:r>
              <a:rPr lang="en-US" sz="1200" dirty="0">
                <a:solidFill>
                  <a:srgbClr val="0033CC"/>
                </a:solidFill>
              </a:rPr>
              <a:t>(Emissions Rates and Prices</a:t>
            </a:r>
            <a:r>
              <a:rPr lang="en-US" sz="1200" dirty="0" smtClean="0">
                <a:solidFill>
                  <a:srgbClr val="0033CC"/>
                </a:solidFill>
              </a:rPr>
              <a:t>)</a:t>
            </a:r>
            <a:endParaRPr lang="en-US" sz="1200" dirty="0">
              <a:solidFill>
                <a:srgbClr val="0033CC"/>
              </a:solidFill>
            </a:endParaRPr>
          </a:p>
        </p:txBody>
      </p:sp>
      <p:cxnSp>
        <p:nvCxnSpPr>
          <p:cNvPr id="30" name="Straight Arrow Connector 29"/>
          <p:cNvCxnSpPr>
            <a:stCxn id="29" idx="3"/>
          </p:cNvCxnSpPr>
          <p:nvPr/>
        </p:nvCxnSpPr>
        <p:spPr>
          <a:xfrm flipV="1">
            <a:off x="1429907" y="3879905"/>
            <a:ext cx="1922893" cy="1735539"/>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31" name="Straight Arrow Connector 30"/>
          <p:cNvCxnSpPr>
            <a:stCxn id="23" idx="0"/>
          </p:cNvCxnSpPr>
          <p:nvPr/>
        </p:nvCxnSpPr>
        <p:spPr>
          <a:xfrm flipV="1">
            <a:off x="2286000" y="3997933"/>
            <a:ext cx="1401664" cy="1828800"/>
          </a:xfrm>
          <a:prstGeom prst="straightConnector1">
            <a:avLst/>
          </a:prstGeom>
          <a:ln w="12700">
            <a:solidFill>
              <a:srgbClr val="0033CC"/>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6698725" y="924008"/>
            <a:ext cx="1911875" cy="585746"/>
          </a:xfrm>
          <a:prstGeom prst="rect">
            <a:avLst/>
          </a:prstGeom>
          <a:gradFill flip="none" rotWithShape="1">
            <a:gsLst>
              <a:gs pos="0">
                <a:schemeClr val="accent1">
                  <a:shade val="30000"/>
                  <a:satMod val="115000"/>
                </a:schemeClr>
              </a:gs>
              <a:gs pos="30000">
                <a:srgbClr val="66FFCC"/>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Capacity and Energy Deficits/Surplus</a:t>
            </a:r>
            <a:endParaRPr lang="en-US" sz="1200" dirty="0">
              <a:solidFill>
                <a:srgbClr val="0033CC"/>
              </a:solidFill>
            </a:endParaRPr>
          </a:p>
        </p:txBody>
      </p:sp>
      <p:cxnSp>
        <p:nvCxnSpPr>
          <p:cNvPr id="40" name="Straight Arrow Connector 39"/>
          <p:cNvCxnSpPr>
            <a:endCxn id="35" idx="1"/>
          </p:cNvCxnSpPr>
          <p:nvPr/>
        </p:nvCxnSpPr>
        <p:spPr>
          <a:xfrm flipV="1">
            <a:off x="5181600" y="1216881"/>
            <a:ext cx="1517125" cy="1321574"/>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52" name="Rectangle 51"/>
          <p:cNvSpPr/>
          <p:nvPr/>
        </p:nvSpPr>
        <p:spPr>
          <a:xfrm>
            <a:off x="7394050" y="1752599"/>
            <a:ext cx="1521350" cy="602477"/>
          </a:xfrm>
          <a:prstGeom prst="rect">
            <a:avLst/>
          </a:prstGeom>
          <a:gradFill flip="none" rotWithShape="1">
            <a:gsLst>
              <a:gs pos="0">
                <a:schemeClr val="accent1">
                  <a:shade val="30000"/>
                  <a:satMod val="115000"/>
                </a:schemeClr>
              </a:gs>
              <a:gs pos="30000">
                <a:srgbClr val="66FFCC"/>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Reserve Requirements and RA Deficits/Surplus</a:t>
            </a:r>
            <a:endParaRPr lang="en-US" sz="1200" dirty="0">
              <a:solidFill>
                <a:srgbClr val="0033CC"/>
              </a:solidFill>
            </a:endParaRPr>
          </a:p>
        </p:txBody>
      </p:sp>
      <p:sp>
        <p:nvSpPr>
          <p:cNvPr id="53" name="Rectangle 52"/>
          <p:cNvSpPr/>
          <p:nvPr/>
        </p:nvSpPr>
        <p:spPr>
          <a:xfrm>
            <a:off x="7343029" y="2679921"/>
            <a:ext cx="1368950" cy="777240"/>
          </a:xfrm>
          <a:prstGeom prst="rect">
            <a:avLst/>
          </a:prstGeom>
          <a:gradFill flip="none" rotWithShape="1">
            <a:gsLst>
              <a:gs pos="0">
                <a:schemeClr val="accent1">
                  <a:shade val="30000"/>
                  <a:satMod val="115000"/>
                </a:schemeClr>
              </a:gs>
              <a:gs pos="30000">
                <a:srgbClr val="66FFCC"/>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RPS Compliance</a:t>
            </a:r>
          </a:p>
          <a:p>
            <a:pPr algn="ctr"/>
            <a:r>
              <a:rPr lang="en-US" sz="1200" dirty="0" smtClean="0">
                <a:solidFill>
                  <a:srgbClr val="0033CC"/>
                </a:solidFill>
              </a:rPr>
              <a:t>(%, buckets, banked amounts)</a:t>
            </a:r>
            <a:endParaRPr lang="en-US" sz="1200" dirty="0">
              <a:solidFill>
                <a:srgbClr val="0033CC"/>
              </a:solidFill>
            </a:endParaRPr>
          </a:p>
        </p:txBody>
      </p:sp>
      <p:sp>
        <p:nvSpPr>
          <p:cNvPr id="54" name="Rectangle 53"/>
          <p:cNvSpPr/>
          <p:nvPr/>
        </p:nvSpPr>
        <p:spPr>
          <a:xfrm>
            <a:off x="7376822" y="4768547"/>
            <a:ext cx="1219200" cy="794053"/>
          </a:xfrm>
          <a:prstGeom prst="rect">
            <a:avLst/>
          </a:prstGeom>
          <a:gradFill flip="none" rotWithShape="1">
            <a:gsLst>
              <a:gs pos="0">
                <a:schemeClr val="accent1">
                  <a:shade val="30000"/>
                  <a:satMod val="115000"/>
                </a:schemeClr>
              </a:gs>
              <a:gs pos="30000">
                <a:srgbClr val="66FFCC"/>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Fuel, Term, Location, Ownership Mix</a:t>
            </a:r>
            <a:endParaRPr lang="en-US" sz="1200" dirty="0">
              <a:solidFill>
                <a:srgbClr val="0033CC"/>
              </a:solidFill>
            </a:endParaRPr>
          </a:p>
        </p:txBody>
      </p:sp>
      <p:sp>
        <p:nvSpPr>
          <p:cNvPr id="55" name="Rectangle 54"/>
          <p:cNvSpPr/>
          <p:nvPr/>
        </p:nvSpPr>
        <p:spPr>
          <a:xfrm>
            <a:off x="7376822" y="3675905"/>
            <a:ext cx="1219200" cy="734170"/>
          </a:xfrm>
          <a:prstGeom prst="rect">
            <a:avLst/>
          </a:prstGeom>
          <a:gradFill flip="none" rotWithShape="1">
            <a:gsLst>
              <a:gs pos="0">
                <a:schemeClr val="accent1">
                  <a:shade val="30000"/>
                  <a:satMod val="115000"/>
                </a:schemeClr>
              </a:gs>
              <a:gs pos="30000">
                <a:srgbClr val="66FFCC"/>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GHG Emissions</a:t>
            </a:r>
            <a:endParaRPr lang="en-US" sz="1200" dirty="0">
              <a:solidFill>
                <a:srgbClr val="0033CC"/>
              </a:solidFill>
            </a:endParaRPr>
          </a:p>
        </p:txBody>
      </p:sp>
      <p:sp>
        <p:nvSpPr>
          <p:cNvPr id="57" name="Rectangle 56"/>
          <p:cNvSpPr/>
          <p:nvPr/>
        </p:nvSpPr>
        <p:spPr>
          <a:xfrm>
            <a:off x="5432066" y="5410200"/>
            <a:ext cx="1524000" cy="533400"/>
          </a:xfrm>
          <a:prstGeom prst="rect">
            <a:avLst/>
          </a:prstGeom>
          <a:gradFill flip="none" rotWithShape="1">
            <a:gsLst>
              <a:gs pos="0">
                <a:schemeClr val="accent1">
                  <a:shade val="30000"/>
                  <a:satMod val="115000"/>
                </a:schemeClr>
              </a:gs>
              <a:gs pos="30000">
                <a:srgbClr val="66FFCC"/>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Annual, Monthly, Hourly Projections</a:t>
            </a:r>
            <a:endParaRPr lang="en-US" sz="1200" dirty="0">
              <a:solidFill>
                <a:srgbClr val="0033CC"/>
              </a:solidFill>
            </a:endParaRPr>
          </a:p>
        </p:txBody>
      </p:sp>
      <p:cxnSp>
        <p:nvCxnSpPr>
          <p:cNvPr id="58" name="Straight Arrow Connector 57"/>
          <p:cNvCxnSpPr>
            <a:endCxn id="52" idx="1"/>
          </p:cNvCxnSpPr>
          <p:nvPr/>
        </p:nvCxnSpPr>
        <p:spPr>
          <a:xfrm flipV="1">
            <a:off x="6003400" y="2053838"/>
            <a:ext cx="1390650" cy="637016"/>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endCxn id="53" idx="1"/>
          </p:cNvCxnSpPr>
          <p:nvPr/>
        </p:nvCxnSpPr>
        <p:spPr>
          <a:xfrm flipV="1">
            <a:off x="6194066" y="3068541"/>
            <a:ext cx="1148963" cy="119642"/>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a:endCxn id="55" idx="1"/>
          </p:cNvCxnSpPr>
          <p:nvPr/>
        </p:nvCxnSpPr>
        <p:spPr>
          <a:xfrm>
            <a:off x="6121179" y="3619540"/>
            <a:ext cx="1255643" cy="423450"/>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76" name="Straight Arrow Connector 75"/>
          <p:cNvCxnSpPr>
            <a:endCxn id="54" idx="1"/>
          </p:cNvCxnSpPr>
          <p:nvPr/>
        </p:nvCxnSpPr>
        <p:spPr>
          <a:xfrm>
            <a:off x="5730239" y="3854933"/>
            <a:ext cx="1646583" cy="1310641"/>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cxnSp>
        <p:nvCxnSpPr>
          <p:cNvPr id="77" name="Straight Arrow Connector 76"/>
          <p:cNvCxnSpPr>
            <a:endCxn id="57" idx="0"/>
          </p:cNvCxnSpPr>
          <p:nvPr/>
        </p:nvCxnSpPr>
        <p:spPr>
          <a:xfrm>
            <a:off x="5257800" y="3879905"/>
            <a:ext cx="936266" cy="1530295"/>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56" name="Rectangle 55"/>
          <p:cNvSpPr/>
          <p:nvPr/>
        </p:nvSpPr>
        <p:spPr>
          <a:xfrm>
            <a:off x="232244" y="3495002"/>
            <a:ext cx="1219200" cy="769806"/>
          </a:xfrm>
          <a:prstGeom prst="rect">
            <a:avLst/>
          </a:prstGeom>
          <a:gradFill flip="none" rotWithShape="1">
            <a:gsLst>
              <a:gs pos="0">
                <a:schemeClr val="accent1">
                  <a:shade val="30000"/>
                  <a:satMod val="115000"/>
                </a:schemeClr>
              </a:gs>
              <a:gs pos="30000">
                <a:srgbClr val="FFCC00"/>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Reserve Requirements </a:t>
            </a:r>
            <a:endParaRPr lang="en-US" sz="1200" dirty="0">
              <a:solidFill>
                <a:srgbClr val="0033CC"/>
              </a:solidFill>
            </a:endParaRPr>
          </a:p>
        </p:txBody>
      </p:sp>
      <p:cxnSp>
        <p:nvCxnSpPr>
          <p:cNvPr id="59" name="Straight Arrow Connector 58"/>
          <p:cNvCxnSpPr>
            <a:stCxn id="56" idx="3"/>
          </p:cNvCxnSpPr>
          <p:nvPr/>
        </p:nvCxnSpPr>
        <p:spPr>
          <a:xfrm flipV="1">
            <a:off x="1451444" y="3495002"/>
            <a:ext cx="1291756" cy="384903"/>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64" name="Rectangle 63"/>
          <p:cNvSpPr/>
          <p:nvPr/>
        </p:nvSpPr>
        <p:spPr>
          <a:xfrm>
            <a:off x="3195762" y="5841063"/>
            <a:ext cx="1681038" cy="533400"/>
          </a:xfrm>
          <a:prstGeom prst="rect">
            <a:avLst/>
          </a:prstGeom>
          <a:gradFill flip="none" rotWithShape="1">
            <a:gsLst>
              <a:gs pos="0">
                <a:schemeClr val="accent1">
                  <a:shade val="30000"/>
                  <a:satMod val="115000"/>
                </a:schemeClr>
              </a:gs>
              <a:gs pos="30000">
                <a:srgbClr val="FFCC00"/>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Sensitivity/Scenario Runs</a:t>
            </a:r>
            <a:endParaRPr lang="en-US" sz="1200" dirty="0">
              <a:solidFill>
                <a:srgbClr val="0033CC"/>
              </a:solidFill>
            </a:endParaRPr>
          </a:p>
        </p:txBody>
      </p:sp>
      <p:cxnSp>
        <p:nvCxnSpPr>
          <p:cNvPr id="73" name="Straight Arrow Connector 72"/>
          <p:cNvCxnSpPr>
            <a:stCxn id="64" idx="0"/>
          </p:cNvCxnSpPr>
          <p:nvPr/>
        </p:nvCxnSpPr>
        <p:spPr>
          <a:xfrm flipV="1">
            <a:off x="4036281" y="3997933"/>
            <a:ext cx="230919" cy="1843130"/>
          </a:xfrm>
          <a:prstGeom prst="straightConnector1">
            <a:avLst/>
          </a:prstGeom>
          <a:ln w="12700">
            <a:solidFill>
              <a:srgbClr val="0033CC"/>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79" name="Rectangle 78"/>
          <p:cNvSpPr/>
          <p:nvPr/>
        </p:nvSpPr>
        <p:spPr>
          <a:xfrm>
            <a:off x="3814058" y="926990"/>
            <a:ext cx="1911875" cy="585746"/>
          </a:xfrm>
          <a:prstGeom prst="rect">
            <a:avLst/>
          </a:prstGeom>
          <a:gradFill flip="none" rotWithShape="1">
            <a:gsLst>
              <a:gs pos="0">
                <a:schemeClr val="accent1">
                  <a:shade val="30000"/>
                  <a:satMod val="115000"/>
                </a:schemeClr>
              </a:gs>
              <a:gs pos="30000">
                <a:srgbClr val="66FFCC"/>
              </a:gs>
              <a:gs pos="100000">
                <a:schemeClr val="accent1">
                  <a:shade val="100000"/>
                  <a:satMod val="115000"/>
                </a:schemeClr>
              </a:gs>
            </a:gsLst>
            <a:path path="circle">
              <a:fillToRect l="100000" t="100000"/>
            </a:path>
            <a:tileRect r="-100000" b="-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dirty="0" smtClean="0">
                <a:solidFill>
                  <a:srgbClr val="0033CC"/>
                </a:solidFill>
              </a:rPr>
              <a:t>Power Supply Cost Projections</a:t>
            </a:r>
            <a:endParaRPr lang="en-US" sz="1200" dirty="0">
              <a:solidFill>
                <a:srgbClr val="0033CC"/>
              </a:solidFill>
            </a:endParaRPr>
          </a:p>
        </p:txBody>
      </p:sp>
      <p:cxnSp>
        <p:nvCxnSpPr>
          <p:cNvPr id="80" name="Straight Arrow Connector 79"/>
          <p:cNvCxnSpPr>
            <a:endCxn id="79" idx="2"/>
          </p:cNvCxnSpPr>
          <p:nvPr/>
        </p:nvCxnSpPr>
        <p:spPr>
          <a:xfrm flipV="1">
            <a:off x="4632898" y="1512736"/>
            <a:ext cx="137098" cy="983726"/>
          </a:xfrm>
          <a:prstGeom prst="straightConnector1">
            <a:avLst/>
          </a:prstGeom>
          <a:ln w="12700">
            <a:solidFill>
              <a:srgbClr val="0033CC"/>
            </a:solidFill>
            <a:tailEnd type="arrow"/>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3173232" y="4183387"/>
            <a:ext cx="2692179" cy="923330"/>
          </a:xfrm>
          <a:prstGeom prst="rect">
            <a:avLst/>
          </a:prstGeom>
          <a:noFill/>
        </p:spPr>
        <p:txBody>
          <a:bodyPr wrap="square" rtlCol="0">
            <a:spAutoFit/>
          </a:bodyPr>
          <a:lstStyle/>
          <a:p>
            <a:pPr algn="ctr"/>
            <a:r>
              <a:rPr lang="en-US" dirty="0">
                <a:solidFill>
                  <a:srgbClr val="0033CC"/>
                </a:solidFill>
              </a:rPr>
              <a:t>Twenty+ Year Integrated Resource Plan (updated yearly/periodically)</a:t>
            </a:r>
          </a:p>
        </p:txBody>
      </p:sp>
    </p:spTree>
    <p:extLst>
      <p:ext uri="{BB962C8B-B14F-4D97-AF65-F5344CB8AC3E}">
        <p14:creationId xmlns:p14="http://schemas.microsoft.com/office/powerpoint/2010/main" val="309446783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1C4529-4308-4770-BC0A-237B0ABE0F0F}" type="datetime1">
              <a:rPr lang="en-US" smtClean="0"/>
              <a:t>7/5/2016</a:t>
            </a:fld>
            <a:endParaRPr lang="en-US"/>
          </a:p>
        </p:txBody>
      </p:sp>
      <p:sp>
        <p:nvSpPr>
          <p:cNvPr id="3" name="Footer Placeholder 2"/>
          <p:cNvSpPr>
            <a:spLocks noGrp="1"/>
          </p:cNvSpPr>
          <p:nvPr>
            <p:ph type="ftr" sz="quarter" idx="11"/>
          </p:nvPr>
        </p:nvSpPr>
        <p:spPr/>
        <p:txBody>
          <a:bodyPr/>
          <a:lstStyle/>
          <a:p>
            <a:fld id="{75ACA3CB-574D-4751-B1DC-CA9E4990B8D3}" type="slidenum">
              <a:rPr lang="en-US" smtClean="0"/>
              <a:t>6</a:t>
            </a:fld>
            <a:endParaRPr lang="en-US" dirty="0"/>
          </a:p>
        </p:txBody>
      </p:sp>
      <p:sp>
        <p:nvSpPr>
          <p:cNvPr id="4" name="Slide Number Placeholder 3"/>
          <p:cNvSpPr>
            <a:spLocks noGrp="1"/>
          </p:cNvSpPr>
          <p:nvPr>
            <p:ph type="sldNum" sz="quarter" idx="12"/>
          </p:nvPr>
        </p:nvSpPr>
        <p:spPr/>
        <p:txBody>
          <a:bodyPr/>
          <a:lstStyle/>
          <a:p>
            <a:fld id="{BA8DCE5A-5060-4001-9EDF-EE19DDE77F17}" type="slidenum">
              <a:rPr lang="en-US" smtClean="0"/>
              <a:t>6</a:t>
            </a:fld>
            <a:endParaRPr lang="en-US"/>
          </a:p>
        </p:txBody>
      </p:sp>
      <p:graphicFrame>
        <p:nvGraphicFramePr>
          <p:cNvPr id="5" name="Object 4"/>
          <p:cNvGraphicFramePr>
            <a:graphicFrameLocks noChangeAspect="1"/>
          </p:cNvGraphicFramePr>
          <p:nvPr>
            <p:extLst>
              <p:ext uri="{D42A27DB-BD31-4B8C-83A1-F6EECF244321}">
                <p14:modId xmlns:p14="http://schemas.microsoft.com/office/powerpoint/2010/main" val="2888551851"/>
              </p:ext>
            </p:extLst>
          </p:nvPr>
        </p:nvGraphicFramePr>
        <p:xfrm>
          <a:off x="381000" y="381000"/>
          <a:ext cx="8382000" cy="5562600"/>
        </p:xfrm>
        <a:graphic>
          <a:graphicData uri="http://schemas.openxmlformats.org/presentationml/2006/ole">
            <mc:AlternateContent xmlns:mc="http://schemas.openxmlformats.org/markup-compatibility/2006">
              <mc:Choice xmlns:v="urn:schemas-microsoft-com:vml" Requires="v">
                <p:oleObj spid="_x0000_s56345" name="Macro-Enabled Worksheet" r:id="rId3" imgW="9508236" imgH="6967695" progId="Excel.SheetMacroEnabled.12">
                  <p:link updateAutomatic="1"/>
                </p:oleObj>
              </mc:Choice>
              <mc:Fallback>
                <p:oleObj name="Macro-Enabled Worksheet" r:id="rId3" imgW="9508236" imgH="6967695" progId="Excel.SheetMacroEnabled.12">
                  <p:link updateAutomatic="1"/>
                  <p:pic>
                    <p:nvPicPr>
                      <p:cNvPr id="0" name=""/>
                      <p:cNvPicPr/>
                      <p:nvPr/>
                    </p:nvPicPr>
                    <p:blipFill>
                      <a:blip r:embed="rId4"/>
                      <a:stretch>
                        <a:fillRect/>
                      </a:stretch>
                    </p:blipFill>
                    <p:spPr>
                      <a:xfrm>
                        <a:off x="381000" y="381000"/>
                        <a:ext cx="8382000" cy="5562600"/>
                      </a:xfrm>
                      <a:prstGeom prst="rect">
                        <a:avLst/>
                      </a:prstGeom>
                    </p:spPr>
                  </p:pic>
                </p:oleObj>
              </mc:Fallback>
            </mc:AlternateContent>
          </a:graphicData>
        </a:graphic>
      </p:graphicFrame>
      <p:sp>
        <p:nvSpPr>
          <p:cNvPr id="6" name="TextBox 5"/>
          <p:cNvSpPr txBox="1"/>
          <p:nvPr/>
        </p:nvSpPr>
        <p:spPr>
          <a:xfrm>
            <a:off x="1295400" y="5850835"/>
            <a:ext cx="6324600" cy="461665"/>
          </a:xfrm>
          <a:prstGeom prst="rect">
            <a:avLst/>
          </a:prstGeom>
          <a:noFill/>
        </p:spPr>
        <p:txBody>
          <a:bodyPr wrap="square" rtlCol="0">
            <a:spAutoFit/>
          </a:bodyPr>
          <a:lstStyle/>
          <a:p>
            <a:r>
              <a:rPr lang="en-US" sz="2400" b="1" dirty="0" smtClean="0">
                <a:solidFill>
                  <a:srgbClr val="FF0000"/>
                </a:solidFill>
              </a:rPr>
              <a:t>In 2030, 64% GHG Free resource supply.</a:t>
            </a:r>
            <a:endParaRPr lang="en-US" sz="2400" b="1" dirty="0">
              <a:solidFill>
                <a:srgbClr val="FF0000"/>
              </a:solidFill>
            </a:endParaRPr>
          </a:p>
        </p:txBody>
      </p:sp>
    </p:spTree>
    <p:extLst>
      <p:ext uri="{BB962C8B-B14F-4D97-AF65-F5344CB8AC3E}">
        <p14:creationId xmlns:p14="http://schemas.microsoft.com/office/powerpoint/2010/main" val="3376575393"/>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000" dirty="0" smtClean="0">
                <a:effectLst>
                  <a:glow rad="63500">
                    <a:schemeClr val="accent1">
                      <a:lumMod val="75000"/>
                      <a:alpha val="25000"/>
                    </a:schemeClr>
                  </a:glow>
                </a:effectLst>
              </a:rPr>
              <a:t>Portfolio is diversified in terms of fuel source, unit type, ownership and term, location, asset types (gen, trans, gas reserves, gas pipeline and storage).</a:t>
            </a:r>
          </a:p>
          <a:p>
            <a:r>
              <a:rPr lang="en-US" sz="2000" dirty="0" smtClean="0">
                <a:effectLst>
                  <a:glow rad="63500">
                    <a:schemeClr val="accent1">
                      <a:lumMod val="75000"/>
                      <a:alpha val="25000"/>
                    </a:schemeClr>
                  </a:glow>
                </a:effectLst>
              </a:rPr>
              <a:t>Surplus energy and capacity most times of the year.</a:t>
            </a:r>
          </a:p>
          <a:p>
            <a:r>
              <a:rPr lang="en-US" sz="2000" dirty="0" smtClean="0">
                <a:effectLst>
                  <a:glow rad="63500">
                    <a:schemeClr val="accent1">
                      <a:lumMod val="75000"/>
                      <a:alpha val="25000"/>
                    </a:schemeClr>
                  </a:glow>
                </a:effectLst>
              </a:rPr>
              <a:t>Projected to meet reserve and RA requirements</a:t>
            </a:r>
            <a:r>
              <a:rPr lang="en-US" sz="1800" dirty="0" smtClean="0">
                <a:effectLst>
                  <a:glow rad="63500">
                    <a:schemeClr val="accent1">
                      <a:lumMod val="75000"/>
                      <a:alpha val="25000"/>
                    </a:schemeClr>
                  </a:glow>
                </a:effectLst>
              </a:rPr>
              <a:t>.</a:t>
            </a:r>
          </a:p>
          <a:p>
            <a:r>
              <a:rPr lang="en-US" sz="2000" dirty="0" smtClean="0">
                <a:effectLst>
                  <a:glow rad="63500">
                    <a:schemeClr val="accent1">
                      <a:lumMod val="75000"/>
                      <a:alpha val="25000"/>
                    </a:schemeClr>
                  </a:glow>
                </a:effectLst>
              </a:rPr>
              <a:t>Existing and contracted renewable sufficient to meet RPS goals until 2020. </a:t>
            </a:r>
          </a:p>
          <a:p>
            <a:r>
              <a:rPr lang="en-US" sz="2000" dirty="0" smtClean="0">
                <a:effectLst>
                  <a:glow rad="63500">
                    <a:schemeClr val="accent1">
                      <a:lumMod val="75000"/>
                      <a:alpha val="25000"/>
                    </a:schemeClr>
                  </a:glow>
                </a:effectLst>
              </a:rPr>
              <a:t>Benefits of acquiring renewable or specified source resource are quantified to support GHG goals.</a:t>
            </a:r>
          </a:p>
          <a:p>
            <a:r>
              <a:rPr lang="en-US" sz="2000" dirty="0" smtClean="0">
                <a:effectLst>
                  <a:glow rad="63500">
                    <a:schemeClr val="accent1">
                      <a:lumMod val="75000"/>
                      <a:alpha val="25000"/>
                    </a:schemeClr>
                  </a:glow>
                </a:effectLst>
              </a:rPr>
              <a:t>Benefits of energy storage are quantified.</a:t>
            </a:r>
          </a:p>
          <a:p>
            <a:r>
              <a:rPr lang="en-US" sz="2000" dirty="0">
                <a:effectLst>
                  <a:glow rad="63500">
                    <a:schemeClr val="accent1">
                      <a:lumMod val="75000"/>
                      <a:alpha val="25000"/>
                    </a:schemeClr>
                  </a:glow>
                </a:effectLst>
              </a:rPr>
              <a:t>High/Low Hydro years can have a substantial effect. </a:t>
            </a:r>
            <a:endParaRPr lang="en-US" sz="2000" dirty="0" smtClean="0">
              <a:effectLst>
                <a:glow rad="63500">
                  <a:schemeClr val="accent1">
                    <a:lumMod val="75000"/>
                    <a:alpha val="25000"/>
                  </a:schemeClr>
                </a:glow>
              </a:effectLst>
            </a:endParaRPr>
          </a:p>
          <a:p>
            <a:pPr lvl="1"/>
            <a:endParaRPr lang="en-US" sz="1600" dirty="0" smtClean="0">
              <a:effectLst>
                <a:glow rad="63500">
                  <a:schemeClr val="accent1">
                    <a:lumMod val="75000"/>
                    <a:alpha val="25000"/>
                  </a:schemeClr>
                </a:glow>
              </a:effectLst>
            </a:endParaRPr>
          </a:p>
          <a:p>
            <a:pPr lvl="1"/>
            <a:endParaRPr lang="en-US" sz="1600" dirty="0" smtClean="0">
              <a:effectLst>
                <a:glow rad="63500">
                  <a:schemeClr val="accent1">
                    <a:lumMod val="75000"/>
                    <a:alpha val="25000"/>
                  </a:schemeClr>
                </a:glow>
              </a:effectLst>
            </a:endParaRPr>
          </a:p>
          <a:p>
            <a:endParaRPr lang="en-US" sz="2000" dirty="0" smtClean="0">
              <a:effectLst>
                <a:glow rad="63500">
                  <a:schemeClr val="accent1">
                    <a:lumMod val="75000"/>
                    <a:alpha val="25000"/>
                  </a:schemeClr>
                </a:glow>
              </a:effectLst>
            </a:endParaRPr>
          </a:p>
          <a:p>
            <a:pPr lvl="1"/>
            <a:endParaRPr lang="en-US" sz="1800" dirty="0" smtClean="0">
              <a:effectLst>
                <a:glow rad="63500">
                  <a:schemeClr val="accent1">
                    <a:lumMod val="75000"/>
                    <a:alpha val="25000"/>
                  </a:schemeClr>
                </a:glow>
              </a:effectLst>
            </a:endParaRPr>
          </a:p>
          <a:p>
            <a:pPr lvl="1"/>
            <a:endParaRPr lang="en-US" dirty="0" smtClean="0"/>
          </a:p>
          <a:p>
            <a:pPr lvl="1"/>
            <a:endParaRPr lang="en-US" dirty="0" smtClean="0"/>
          </a:p>
          <a:p>
            <a:endParaRPr lang="en-US" dirty="0" smtClean="0"/>
          </a:p>
          <a:p>
            <a:endParaRPr lang="en-US" dirty="0" smtClean="0"/>
          </a:p>
          <a:p>
            <a:endParaRPr lang="en-US" dirty="0"/>
          </a:p>
        </p:txBody>
      </p:sp>
      <p:sp>
        <p:nvSpPr>
          <p:cNvPr id="3" name="Title 2"/>
          <p:cNvSpPr>
            <a:spLocks noGrp="1"/>
          </p:cNvSpPr>
          <p:nvPr>
            <p:ph type="title"/>
          </p:nvPr>
        </p:nvSpPr>
        <p:spPr/>
        <p:txBody>
          <a:bodyPr/>
          <a:lstStyle/>
          <a:p>
            <a:r>
              <a:rPr lang="en-US" sz="3200" dirty="0">
                <a:effectLst>
                  <a:glow rad="101600">
                    <a:schemeClr val="accent1">
                      <a:lumMod val="75000"/>
                      <a:alpha val="40000"/>
                    </a:schemeClr>
                  </a:glow>
                </a:effectLst>
              </a:rPr>
              <a:t>Integrated Resource Plan </a:t>
            </a:r>
            <a:r>
              <a:rPr lang="en-US" sz="3200" dirty="0" smtClean="0">
                <a:effectLst>
                  <a:glow rad="101600">
                    <a:schemeClr val="accent1">
                      <a:lumMod val="75000"/>
                      <a:alpha val="40000"/>
                    </a:schemeClr>
                  </a:glow>
                </a:effectLst>
              </a:rPr>
              <a:t>Conclusions</a:t>
            </a:r>
            <a:endParaRPr lang="en-US" sz="3200" dirty="0">
              <a:effectLst>
                <a:glow rad="101600">
                  <a:schemeClr val="accent1">
                    <a:lumMod val="75000"/>
                    <a:alpha val="40000"/>
                  </a:schemeClr>
                </a:glow>
              </a:effectLst>
            </a:endParaRPr>
          </a:p>
        </p:txBody>
      </p:sp>
      <p:sp>
        <p:nvSpPr>
          <p:cNvPr id="4" name="Date Placeholder 3"/>
          <p:cNvSpPr>
            <a:spLocks noGrp="1"/>
          </p:cNvSpPr>
          <p:nvPr>
            <p:ph type="dt" sz="half" idx="10"/>
          </p:nvPr>
        </p:nvSpPr>
        <p:spPr/>
        <p:txBody>
          <a:bodyPr/>
          <a:lstStyle/>
          <a:p>
            <a:fld id="{86F0E922-66E3-422B-8BBC-2322746B1E4A}" type="datetime1">
              <a:rPr lang="en-US" smtClean="0"/>
              <a:t>7/5/2016</a:t>
            </a:fld>
            <a:endParaRPr lang="en-US"/>
          </a:p>
        </p:txBody>
      </p:sp>
      <p:sp>
        <p:nvSpPr>
          <p:cNvPr id="5" name="Slide Number Placeholder 4"/>
          <p:cNvSpPr>
            <a:spLocks noGrp="1"/>
          </p:cNvSpPr>
          <p:nvPr>
            <p:ph type="sldNum" sz="quarter" idx="12"/>
          </p:nvPr>
        </p:nvSpPr>
        <p:spPr/>
        <p:txBody>
          <a:bodyPr/>
          <a:lstStyle/>
          <a:p>
            <a:fld id="{BA8DCE5A-5060-4001-9EDF-EE19DDE77F17}" type="slidenum">
              <a:rPr lang="en-US" smtClean="0"/>
              <a:pPr/>
              <a:t>7</a:t>
            </a:fld>
            <a:endParaRPr lang="en-US"/>
          </a:p>
        </p:txBody>
      </p:sp>
    </p:spTree>
    <p:extLst>
      <p:ext uri="{BB962C8B-B14F-4D97-AF65-F5344CB8AC3E}">
        <p14:creationId xmlns:p14="http://schemas.microsoft.com/office/powerpoint/2010/main" val="53343221"/>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US" sz="2000" dirty="0" smtClean="0">
                <a:effectLst>
                  <a:glow rad="63500">
                    <a:schemeClr val="accent1">
                      <a:lumMod val="75000"/>
                      <a:alpha val="25000"/>
                    </a:schemeClr>
                  </a:glow>
                </a:effectLst>
              </a:rPr>
              <a:t>CEC IEPR Data Request</a:t>
            </a:r>
          </a:p>
          <a:p>
            <a:r>
              <a:rPr lang="en-US" sz="2000" dirty="0" smtClean="0">
                <a:effectLst>
                  <a:glow rad="63500">
                    <a:schemeClr val="accent1">
                      <a:lumMod val="75000"/>
                      <a:alpha val="25000"/>
                    </a:schemeClr>
                  </a:glow>
                </a:effectLst>
              </a:rPr>
              <a:t>Board Adopted Energy Efficiency Goals – TID Board meeting and CEC</a:t>
            </a:r>
          </a:p>
          <a:p>
            <a:r>
              <a:rPr lang="en-US" sz="2000" dirty="0" smtClean="0">
                <a:effectLst>
                  <a:glow rad="63500">
                    <a:schemeClr val="accent1">
                      <a:lumMod val="75000"/>
                      <a:alpha val="25000"/>
                    </a:schemeClr>
                  </a:glow>
                </a:effectLst>
              </a:rPr>
              <a:t>Board Adopted Energy Storage Goals – TID Board meeting and CEC </a:t>
            </a:r>
          </a:p>
          <a:p>
            <a:r>
              <a:rPr lang="en-US" sz="2000" dirty="0" smtClean="0">
                <a:effectLst>
                  <a:glow rad="63500">
                    <a:schemeClr val="accent1">
                      <a:lumMod val="75000"/>
                      <a:alpha val="25000"/>
                    </a:schemeClr>
                  </a:glow>
                </a:effectLst>
              </a:rPr>
              <a:t>Energy Efficiency EMV reports - CEC</a:t>
            </a:r>
          </a:p>
          <a:p>
            <a:r>
              <a:rPr lang="en-US" sz="2000" dirty="0" smtClean="0">
                <a:effectLst>
                  <a:glow rad="63500">
                    <a:schemeClr val="accent1">
                      <a:lumMod val="75000"/>
                      <a:alpha val="25000"/>
                    </a:schemeClr>
                  </a:glow>
                </a:effectLst>
              </a:rPr>
              <a:t>Power Source Disclosure - CEC</a:t>
            </a:r>
          </a:p>
          <a:p>
            <a:r>
              <a:rPr lang="en-US" sz="2000" dirty="0" smtClean="0">
                <a:effectLst>
                  <a:glow rad="63500">
                    <a:schemeClr val="accent1">
                      <a:lumMod val="75000"/>
                      <a:alpha val="25000"/>
                    </a:schemeClr>
                  </a:glow>
                </a:effectLst>
              </a:rPr>
              <a:t>Annual RPS Compliance Filing – CEC</a:t>
            </a:r>
          </a:p>
          <a:p>
            <a:r>
              <a:rPr lang="en-US" sz="2000" dirty="0" smtClean="0">
                <a:effectLst>
                  <a:glow rad="63500">
                    <a:schemeClr val="accent1">
                      <a:lumMod val="75000"/>
                      <a:alpha val="25000"/>
                    </a:schemeClr>
                  </a:glow>
                </a:effectLst>
              </a:rPr>
              <a:t>MRR Reporting - ARB</a:t>
            </a:r>
          </a:p>
          <a:p>
            <a:endParaRPr lang="en-US" sz="2000" dirty="0" smtClean="0">
              <a:effectLst>
                <a:glow rad="63500">
                  <a:schemeClr val="accent1">
                    <a:lumMod val="75000"/>
                    <a:alpha val="25000"/>
                  </a:schemeClr>
                </a:glow>
              </a:effectLst>
            </a:endParaRPr>
          </a:p>
          <a:p>
            <a:endParaRPr lang="en-US" sz="1600" dirty="0" smtClean="0">
              <a:effectLst>
                <a:glow rad="63500">
                  <a:schemeClr val="accent1">
                    <a:lumMod val="75000"/>
                    <a:alpha val="25000"/>
                  </a:schemeClr>
                </a:glow>
              </a:effectLst>
            </a:endParaRPr>
          </a:p>
          <a:p>
            <a:pPr lvl="1"/>
            <a:endParaRPr lang="en-US" sz="1600" dirty="0" smtClean="0">
              <a:effectLst>
                <a:glow rad="63500">
                  <a:schemeClr val="accent1">
                    <a:lumMod val="75000"/>
                    <a:alpha val="25000"/>
                  </a:schemeClr>
                </a:glow>
              </a:effectLst>
            </a:endParaRPr>
          </a:p>
          <a:p>
            <a:endParaRPr lang="en-US" sz="2000" dirty="0" smtClean="0">
              <a:effectLst>
                <a:glow rad="63500">
                  <a:schemeClr val="accent1">
                    <a:lumMod val="75000"/>
                    <a:alpha val="25000"/>
                  </a:schemeClr>
                </a:glow>
              </a:effectLst>
            </a:endParaRPr>
          </a:p>
          <a:p>
            <a:pPr lvl="1"/>
            <a:endParaRPr lang="en-US" sz="1800" dirty="0" smtClean="0">
              <a:effectLst>
                <a:glow rad="63500">
                  <a:schemeClr val="accent1">
                    <a:lumMod val="75000"/>
                    <a:alpha val="25000"/>
                  </a:schemeClr>
                </a:glow>
              </a:effectLst>
            </a:endParaRPr>
          </a:p>
          <a:p>
            <a:pPr lvl="1"/>
            <a:endParaRPr lang="en-US" dirty="0" smtClean="0"/>
          </a:p>
          <a:p>
            <a:pPr lvl="1"/>
            <a:endParaRPr lang="en-US" dirty="0" smtClean="0"/>
          </a:p>
          <a:p>
            <a:endParaRPr lang="en-US" dirty="0" smtClean="0"/>
          </a:p>
          <a:p>
            <a:endParaRPr lang="en-US" dirty="0" smtClean="0"/>
          </a:p>
          <a:p>
            <a:endParaRPr lang="en-US" dirty="0"/>
          </a:p>
        </p:txBody>
      </p:sp>
      <p:sp>
        <p:nvSpPr>
          <p:cNvPr id="3" name="Title 2"/>
          <p:cNvSpPr>
            <a:spLocks noGrp="1"/>
          </p:cNvSpPr>
          <p:nvPr>
            <p:ph type="title"/>
          </p:nvPr>
        </p:nvSpPr>
        <p:spPr/>
        <p:txBody>
          <a:bodyPr/>
          <a:lstStyle/>
          <a:p>
            <a:r>
              <a:rPr lang="en-US" sz="3200" dirty="0" smtClean="0">
                <a:effectLst>
                  <a:glow rad="101600">
                    <a:schemeClr val="accent1">
                      <a:lumMod val="75000"/>
                      <a:alpha val="40000"/>
                    </a:schemeClr>
                  </a:glow>
                </a:effectLst>
              </a:rPr>
              <a:t>External Reporting</a:t>
            </a:r>
            <a:endParaRPr lang="en-US" sz="3200" dirty="0">
              <a:effectLst>
                <a:glow rad="101600">
                  <a:schemeClr val="accent1">
                    <a:lumMod val="75000"/>
                    <a:alpha val="40000"/>
                  </a:schemeClr>
                </a:glow>
              </a:effectLst>
            </a:endParaRPr>
          </a:p>
        </p:txBody>
      </p:sp>
      <p:sp>
        <p:nvSpPr>
          <p:cNvPr id="4" name="Date Placeholder 3"/>
          <p:cNvSpPr>
            <a:spLocks noGrp="1"/>
          </p:cNvSpPr>
          <p:nvPr>
            <p:ph type="dt" sz="half" idx="10"/>
          </p:nvPr>
        </p:nvSpPr>
        <p:spPr/>
        <p:txBody>
          <a:bodyPr/>
          <a:lstStyle/>
          <a:p>
            <a:fld id="{86F0E922-66E3-422B-8BBC-2322746B1E4A}" type="datetime1">
              <a:rPr lang="en-US" smtClean="0"/>
              <a:t>7/5/2016</a:t>
            </a:fld>
            <a:endParaRPr lang="en-US"/>
          </a:p>
        </p:txBody>
      </p:sp>
      <p:sp>
        <p:nvSpPr>
          <p:cNvPr id="5" name="Slide Number Placeholder 4"/>
          <p:cNvSpPr>
            <a:spLocks noGrp="1"/>
          </p:cNvSpPr>
          <p:nvPr>
            <p:ph type="sldNum" sz="quarter" idx="12"/>
          </p:nvPr>
        </p:nvSpPr>
        <p:spPr/>
        <p:txBody>
          <a:bodyPr/>
          <a:lstStyle/>
          <a:p>
            <a:fld id="{BA8DCE5A-5060-4001-9EDF-EE19DDE77F17}" type="slidenum">
              <a:rPr lang="en-US" smtClean="0"/>
              <a:pPr/>
              <a:t>8</a:t>
            </a:fld>
            <a:endParaRPr lang="en-US"/>
          </a:p>
        </p:txBody>
      </p:sp>
    </p:spTree>
    <p:extLst>
      <p:ext uri="{BB962C8B-B14F-4D97-AF65-F5344CB8AC3E}">
        <p14:creationId xmlns:p14="http://schemas.microsoft.com/office/powerpoint/2010/main" val="236877215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3406775"/>
          </a:xfrm>
        </p:spPr>
        <p:txBody>
          <a:bodyPr/>
          <a:lstStyle/>
          <a:p>
            <a:pPr algn="ctr"/>
            <a:r>
              <a:rPr lang="en-US" sz="9600" dirty="0" smtClean="0"/>
              <a:t>END</a:t>
            </a:r>
            <a:endParaRPr lang="en-US" sz="9600" dirty="0"/>
          </a:p>
        </p:txBody>
      </p:sp>
    </p:spTree>
    <p:extLst>
      <p:ext uri="{BB962C8B-B14F-4D97-AF65-F5344CB8AC3E}">
        <p14:creationId xmlns:p14="http://schemas.microsoft.com/office/powerpoint/2010/main" val="260062710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effectLst>
            <a:glow rad="139700">
              <a:schemeClr val="accent1">
                <a:satMod val="175000"/>
                <a:alpha val="40000"/>
              </a:schemeClr>
            </a:glow>
          </a:effectLst>
        </p:spPr>
        <p:txBody>
          <a:bodyPr/>
          <a:lstStyle/>
          <a:p>
            <a:r>
              <a:rPr lang="en-US" dirty="0" smtClean="0">
                <a:effectLst>
                  <a:glow rad="101600">
                    <a:schemeClr val="accent1">
                      <a:lumMod val="75000"/>
                      <a:alpha val="40000"/>
                    </a:schemeClr>
                  </a:glow>
                </a:effectLst>
              </a:rPr>
              <a:t>Power Content Label</a:t>
            </a:r>
            <a:endParaRPr lang="en-US" dirty="0">
              <a:effectLst>
                <a:glow rad="101600">
                  <a:schemeClr val="accent1">
                    <a:lumMod val="75000"/>
                    <a:alpha val="40000"/>
                  </a:schemeClr>
                </a:glow>
              </a:effectLst>
            </a:endParaRPr>
          </a:p>
        </p:txBody>
      </p:sp>
      <p:sp>
        <p:nvSpPr>
          <p:cNvPr id="3" name="Date Placeholder 2"/>
          <p:cNvSpPr>
            <a:spLocks noGrp="1"/>
          </p:cNvSpPr>
          <p:nvPr>
            <p:ph type="dt" sz="half" idx="10"/>
          </p:nvPr>
        </p:nvSpPr>
        <p:spPr/>
        <p:txBody>
          <a:bodyPr/>
          <a:lstStyle/>
          <a:p>
            <a:fld id="{521078D5-7A0C-47C3-9008-7C5432DC4EB6}" type="datetime1">
              <a:rPr lang="en-US" smtClean="0">
                <a:solidFill>
                  <a:srgbClr val="000000">
                    <a:tint val="75000"/>
                  </a:srgbClr>
                </a:solidFill>
              </a:rPr>
              <a:pPr/>
              <a:t>7/5/2016</a:t>
            </a:fld>
            <a:endParaRPr lang="en-US">
              <a:solidFill>
                <a:srgbClr val="000000">
                  <a:tint val="75000"/>
                </a:srgbClr>
              </a:solidFill>
            </a:endParaRPr>
          </a:p>
        </p:txBody>
      </p:sp>
      <p:sp>
        <p:nvSpPr>
          <p:cNvPr id="4" name="Slide Number Placeholder 3"/>
          <p:cNvSpPr>
            <a:spLocks noGrp="1"/>
          </p:cNvSpPr>
          <p:nvPr>
            <p:ph type="sldNum" sz="quarter" idx="12"/>
          </p:nvPr>
        </p:nvSpPr>
        <p:spPr/>
        <p:txBody>
          <a:bodyPr/>
          <a:lstStyle/>
          <a:p>
            <a:fld id="{BA8DCE5A-5060-4001-9EDF-EE19DDE77F17}" type="slidenum">
              <a:rPr lang="en-US" smtClean="0">
                <a:solidFill>
                  <a:srgbClr val="000000">
                    <a:tint val="75000"/>
                  </a:srgbClr>
                </a:solidFill>
              </a:rPr>
              <a:pPr/>
              <a:t>10</a:t>
            </a:fld>
            <a:endParaRPr lang="en-US" dirty="0">
              <a:solidFill>
                <a:srgbClr val="000000">
                  <a:tint val="75000"/>
                </a:srgbClr>
              </a:solidFill>
            </a:endParaRPr>
          </a:p>
        </p:txBody>
      </p:sp>
      <p:pic>
        <p:nvPicPr>
          <p:cNvPr id="54274"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1" r="20237"/>
          <a:stretch/>
        </p:blipFill>
        <p:spPr bwMode="auto">
          <a:xfrm>
            <a:off x="5562600" y="1066800"/>
            <a:ext cx="3200400" cy="3429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734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032468"/>
            <a:ext cx="3026243" cy="3276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81000" y="4553634"/>
            <a:ext cx="4114800" cy="646331"/>
          </a:xfrm>
          <a:prstGeom prst="rect">
            <a:avLst/>
          </a:prstGeom>
          <a:noFill/>
        </p:spPr>
        <p:txBody>
          <a:bodyPr wrap="square" rtlCol="0">
            <a:spAutoFit/>
          </a:bodyPr>
          <a:lstStyle/>
          <a:p>
            <a:r>
              <a:rPr lang="en-US" dirty="0" smtClean="0">
                <a:solidFill>
                  <a:srgbClr val="00B050"/>
                </a:solidFill>
              </a:rPr>
              <a:t>2011 – High Hydro Year</a:t>
            </a:r>
          </a:p>
          <a:p>
            <a:pPr lvl="1"/>
            <a:r>
              <a:rPr lang="en-US" dirty="0" smtClean="0">
                <a:solidFill>
                  <a:srgbClr val="00B050"/>
                </a:solidFill>
              </a:rPr>
              <a:t>Renewables + Lg. Hydro = </a:t>
            </a:r>
            <a:r>
              <a:rPr lang="en-US" u="sng" dirty="0" smtClean="0">
                <a:solidFill>
                  <a:srgbClr val="00B050"/>
                </a:solidFill>
              </a:rPr>
              <a:t>83%</a:t>
            </a:r>
            <a:endParaRPr lang="en-US" u="sng" dirty="0">
              <a:solidFill>
                <a:srgbClr val="00B050"/>
              </a:solidFill>
            </a:endParaRPr>
          </a:p>
        </p:txBody>
      </p:sp>
      <p:sp>
        <p:nvSpPr>
          <p:cNvPr id="8" name="TextBox 7"/>
          <p:cNvSpPr txBox="1"/>
          <p:nvPr/>
        </p:nvSpPr>
        <p:spPr>
          <a:xfrm>
            <a:off x="4876800" y="4553634"/>
            <a:ext cx="4114800" cy="646331"/>
          </a:xfrm>
          <a:prstGeom prst="rect">
            <a:avLst/>
          </a:prstGeom>
          <a:noFill/>
        </p:spPr>
        <p:txBody>
          <a:bodyPr wrap="square" rtlCol="0">
            <a:spAutoFit/>
          </a:bodyPr>
          <a:lstStyle/>
          <a:p>
            <a:r>
              <a:rPr lang="en-US" dirty="0" smtClean="0"/>
              <a:t>2014 – Low Hydro Year</a:t>
            </a:r>
          </a:p>
          <a:p>
            <a:pPr lvl="1"/>
            <a:r>
              <a:rPr lang="en-US" dirty="0" smtClean="0"/>
              <a:t>Renewables + Lg. Hydro = </a:t>
            </a:r>
            <a:r>
              <a:rPr lang="en-US" u="sng" dirty="0" smtClean="0"/>
              <a:t>36%</a:t>
            </a:r>
            <a:endParaRPr lang="en-US" u="sng" dirty="0"/>
          </a:p>
        </p:txBody>
      </p:sp>
    </p:spTree>
    <p:extLst>
      <p:ext uri="{BB962C8B-B14F-4D97-AF65-F5344CB8AC3E}">
        <p14:creationId xmlns:p14="http://schemas.microsoft.com/office/powerpoint/2010/main" val="178231125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effectLst>
            <a:glow rad="139700">
              <a:schemeClr val="accent1">
                <a:satMod val="175000"/>
                <a:alpha val="40000"/>
              </a:schemeClr>
            </a:glow>
          </a:effectLst>
        </p:spPr>
        <p:txBody>
          <a:bodyPr/>
          <a:lstStyle/>
          <a:p>
            <a:r>
              <a:rPr lang="en-US" dirty="0" smtClean="0">
                <a:effectLst>
                  <a:glow rad="101600">
                    <a:schemeClr val="accent1">
                      <a:lumMod val="75000"/>
                      <a:alpha val="40000"/>
                    </a:schemeClr>
                  </a:glow>
                </a:effectLst>
              </a:rPr>
              <a:t>Power Content Label</a:t>
            </a:r>
            <a:endParaRPr lang="en-US" dirty="0">
              <a:effectLst>
                <a:glow rad="101600">
                  <a:schemeClr val="accent1">
                    <a:lumMod val="75000"/>
                    <a:alpha val="40000"/>
                  </a:schemeClr>
                </a:glow>
              </a:effectLst>
            </a:endParaRPr>
          </a:p>
        </p:txBody>
      </p:sp>
      <p:sp>
        <p:nvSpPr>
          <p:cNvPr id="3" name="Date Placeholder 2"/>
          <p:cNvSpPr>
            <a:spLocks noGrp="1"/>
          </p:cNvSpPr>
          <p:nvPr>
            <p:ph type="dt" sz="half" idx="10"/>
          </p:nvPr>
        </p:nvSpPr>
        <p:spPr/>
        <p:txBody>
          <a:bodyPr/>
          <a:lstStyle/>
          <a:p>
            <a:fld id="{521078D5-7A0C-47C3-9008-7C5432DC4EB6}" type="datetime1">
              <a:rPr lang="en-US" smtClean="0"/>
              <a:t>7/5/2016</a:t>
            </a:fld>
            <a:endParaRPr lang="en-US"/>
          </a:p>
        </p:txBody>
      </p:sp>
      <p:sp>
        <p:nvSpPr>
          <p:cNvPr id="4" name="Slide Number Placeholder 3"/>
          <p:cNvSpPr>
            <a:spLocks noGrp="1"/>
          </p:cNvSpPr>
          <p:nvPr>
            <p:ph type="sldNum" sz="quarter" idx="12"/>
          </p:nvPr>
        </p:nvSpPr>
        <p:spPr/>
        <p:txBody>
          <a:bodyPr/>
          <a:lstStyle/>
          <a:p>
            <a:fld id="{BA8DCE5A-5060-4001-9EDF-EE19DDE77F17}" type="slidenum">
              <a:rPr lang="en-US" smtClean="0"/>
              <a:pPr/>
              <a:t>11</a:t>
            </a:fld>
            <a:endParaRPr lang="en-US" dirty="0"/>
          </a:p>
        </p:txBody>
      </p:sp>
      <p:pic>
        <p:nvPicPr>
          <p:cNvPr id="542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28800" y="1066799"/>
            <a:ext cx="6324600" cy="54048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3400965"/>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Turlock Irrigation District</Received_x0020_From>
    <Docket_x0020_Number xmlns="8eef3743-c7b3-4cbe-8837-b6e805be353c">16-OIR-04</Docket_x0020_Number>
    <TaxCatchAll xmlns="8eef3743-c7b3-4cbe-8837-b6e805be353c">
      <Value>18</Value>
      <Value>6</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 Agency</TermName>
          <TermId xmlns="http://schemas.microsoft.com/office/infopath/2007/PartnerControls">5e9efa52-72c2-4b4c-ad77-d864509888ed</TermId>
        </TermInfo>
      </Terms>
    </ia56c5f4991045989a786b6ecb732719>
    <bfc617c42d804116a0a5feb0906d720d xmlns="8eef3743-c7b3-4cbe-8837-b6e805be353c">
      <Terms xmlns="http://schemas.microsoft.com/office/infopath/2007/PartnerControl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Z5JXHV6S7NA6-3-103965</_dlc_DocId>
    <_dlc_DocIdUrl xmlns="8eef3743-c7b3-4cbe-8837-b6e805be353c">
      <Url>http://efilingspinternal/_layouts/DocIdRedir.aspx?ID=Z5JXHV6S7NA6-3-103965</Url>
      <Description>Z5JXHV6S7NA6-3-103965</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E59FA66-0F07-408F-BA0F-4168FA753FD5}"/>
</file>

<file path=customXml/itemProps2.xml><?xml version="1.0" encoding="utf-8"?>
<ds:datastoreItem xmlns:ds="http://schemas.openxmlformats.org/officeDocument/2006/customXml" ds:itemID="{CB86E9F4-F747-4B40-BDD1-2A5251F89D38}"/>
</file>

<file path=customXml/itemProps3.xml><?xml version="1.0" encoding="utf-8"?>
<ds:datastoreItem xmlns:ds="http://schemas.openxmlformats.org/officeDocument/2006/customXml" ds:itemID="{F2770C1F-A942-4D43-AC35-EFD2482565A3}"/>
</file>

<file path=customXml/itemProps4.xml><?xml version="1.0" encoding="utf-8"?>
<ds:datastoreItem xmlns:ds="http://schemas.openxmlformats.org/officeDocument/2006/customXml" ds:itemID="{C24D842C-55F7-47C0-BBC5-A8BD9519442F}"/>
</file>

<file path=docProps/app.xml><?xml version="1.0" encoding="utf-8"?>
<Properties xmlns="http://schemas.openxmlformats.org/officeDocument/2006/extended-properties" xmlns:vt="http://schemas.openxmlformats.org/officeDocument/2006/docPropsVTypes">
  <Template/>
  <TotalTime>255248</TotalTime>
  <Words>716</Words>
  <Application>Microsoft Office PowerPoint</Application>
  <PresentationFormat>On-screen Show (4:3)</PresentationFormat>
  <Paragraphs>128</Paragraphs>
  <Slides>11</Slides>
  <Notes>1</Notes>
  <HiddenSlides>3</HiddenSlides>
  <MMClips>0</MMClips>
  <ScaleCrop>false</ScaleCrop>
  <HeadingPairs>
    <vt:vector size="6" baseType="variant">
      <vt:variant>
        <vt:lpstr>Theme</vt:lpstr>
      </vt:variant>
      <vt:variant>
        <vt:i4>1</vt:i4>
      </vt:variant>
      <vt:variant>
        <vt:lpstr>Links</vt:lpstr>
      </vt:variant>
      <vt:variant>
        <vt:i4>1</vt:i4>
      </vt:variant>
      <vt:variant>
        <vt:lpstr>Slide Titles</vt:lpstr>
      </vt:variant>
      <vt:variant>
        <vt:i4>11</vt:i4>
      </vt:variant>
    </vt:vector>
  </HeadingPairs>
  <TitlesOfParts>
    <vt:vector size="13" baseType="lpstr">
      <vt:lpstr>Default Design</vt:lpstr>
      <vt:lpstr>\\TID.ORG\Files\Personal\wgmanuel\IRP\IRP (WGM 4-14-16).xlsm!LT Energy Graph (3)</vt:lpstr>
      <vt:lpstr>Overview of Turlock Irrigation District’s Integrated Resource Plan</vt:lpstr>
      <vt:lpstr>TID Overview</vt:lpstr>
      <vt:lpstr>TID Electric and Fuel Resource Portfolio</vt:lpstr>
      <vt:lpstr>Load Forecast</vt:lpstr>
      <vt:lpstr>Integrated Resource Plan</vt:lpstr>
      <vt:lpstr>PowerPoint Presentation</vt:lpstr>
      <vt:lpstr>Integrated Resource Plan Conclusions</vt:lpstr>
      <vt:lpstr>External Reporting</vt:lpstr>
      <vt:lpstr>END</vt:lpstr>
      <vt:lpstr>Power Content Label</vt:lpstr>
      <vt:lpstr>Power Content Label</vt:lpstr>
    </vt:vector>
  </TitlesOfParts>
  <Company>TID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 Turlock Irrigation District - Overview of Turlock Irrigation District's Integrated Resource Plan</dc:title>
  <dc:creator>TID</dc:creator>
  <cp:lastModifiedBy>Paul, Patricia@Energy</cp:lastModifiedBy>
  <cp:revision>1113</cp:revision>
  <cp:lastPrinted>2016-04-17T18:27:33Z</cp:lastPrinted>
  <dcterms:created xsi:type="dcterms:W3CDTF">2008-10-16T23:45:34Z</dcterms:created>
  <dcterms:modified xsi:type="dcterms:W3CDTF">2016-07-05T16:21:53Z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623d1206-b53d-4cba-85f2-a96e5343ba56</vt:lpwstr>
  </property>
  <property fmtid="{D5CDD505-2E9C-101B-9397-08002B2CF9AE}" pid="4" name="Subject_x0020_Areas">
    <vt:lpwstr/>
  </property>
  <property fmtid="{D5CDD505-2E9C-101B-9397-08002B2CF9AE}" pid="5" name="_CopySource">
    <vt:lpwstr>http://efilingspinternal/PendingDocuments/16-OIR-04/20160705T111223_Presentation__Turlock_Irrigation_District__Overview_of_Turlock.pptx</vt:lpwstr>
  </property>
  <property fmtid="{D5CDD505-2E9C-101B-9397-08002B2CF9AE}" pid="6" name="Subject Areas">
    <vt:lpwstr/>
  </property>
  <property fmtid="{D5CDD505-2E9C-101B-9397-08002B2CF9AE}" pid="7" name="Submission Type">
    <vt:lpwstr>6;#Document|6786e4f6-aafd-416d-a977-1b2d5f456edf</vt:lpwstr>
  </property>
  <property fmtid="{D5CDD505-2E9C-101B-9397-08002B2CF9AE}" pid="8" name="Submitter Role">
    <vt:lpwstr>18;#Public Agency|5e9efa52-72c2-4b4c-ad77-d864509888ed</vt:lpwstr>
  </property>
  <property fmtid="{D5CDD505-2E9C-101B-9397-08002B2CF9AE}" pid="9" name="Order">
    <vt:r8>1273200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