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751" r:id="rId6"/>
    <p:sldMasterId id="2147483757" r:id="rId7"/>
    <p:sldMasterId id="2147483789" r:id="rId8"/>
    <p:sldMasterId id="2147483794" r:id="rId9"/>
    <p:sldMasterId id="2147483803" r:id="rId10"/>
  </p:sldMasterIdLst>
  <p:notesMasterIdLst>
    <p:notesMasterId r:id="rId15"/>
  </p:notesMasterIdLst>
  <p:handoutMasterIdLst>
    <p:handoutMasterId r:id="rId16"/>
  </p:handoutMasterIdLst>
  <p:sldIdLst>
    <p:sldId id="3039" r:id="rId11"/>
    <p:sldId id="3036" r:id="rId12"/>
    <p:sldId id="3037" r:id="rId13"/>
    <p:sldId id="3038" r:id="rId14"/>
  </p:sldIdLst>
  <p:sldSz cx="12192000" cy="68580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as, Tami@Energy" initials="HT" lastIdx="0" clrIdx="0">
    <p:extLst>
      <p:ext uri="{19B8F6BF-5375-455C-9EA6-DF929625EA0E}">
        <p15:presenceInfo xmlns:p15="http://schemas.microsoft.com/office/powerpoint/2012/main" userId="S::Tami.Haas@energy.ca.gov::9c662f10-c435-4163-a42e-5040c23723b0" providerId="AD"/>
      </p:ext>
    </p:extLst>
  </p:cmAuthor>
  <p:cmAuthor id="2" name="Lesh, Geoff@Energy" initials="LG" lastIdx="0" clrIdx="1">
    <p:extLst>
      <p:ext uri="{19B8F6BF-5375-455C-9EA6-DF929625EA0E}">
        <p15:presenceInfo xmlns:p15="http://schemas.microsoft.com/office/powerpoint/2012/main" userId="S::Geoff.Lesh@energy.ca.gov::d6ee0842-ab83-450d-9d27-01c75b9e7a6f" providerId="AD"/>
      </p:ext>
    </p:extLst>
  </p:cmAuthor>
  <p:cmAuthor id="3" name="Ferreira, Michael@Energy" initials="FM" lastIdx="0" clrIdx="2">
    <p:extLst>
      <p:ext uri="{19B8F6BF-5375-455C-9EA6-DF929625EA0E}">
        <p15:presenceInfo xmlns:p15="http://schemas.microsoft.com/office/powerpoint/2012/main" userId="S::michael.ferreira@energy.ca.gov::45be6fb9-7d9c-4307-8290-e83cc9eabe68" providerId="AD"/>
      </p:ext>
    </p:extLst>
  </p:cmAuthor>
  <p:cmAuthor id="4" name="Gilbert, Benson@Energy" initials="GB" lastIdx="0" clrIdx="3">
    <p:extLst>
      <p:ext uri="{19B8F6BF-5375-455C-9EA6-DF929625EA0E}">
        <p15:presenceInfo xmlns:p15="http://schemas.microsoft.com/office/powerpoint/2012/main" userId="S::Benson.Gilbert@energy.ca.gov::0832c5db-b3b7-420e-bef8-07f0b82f916a" providerId="AD"/>
      </p:ext>
    </p:extLst>
  </p:cmAuthor>
  <p:cmAuthor id="5" name="Croft, Joshua@Energy" initials="CJ" lastIdx="0" clrIdx="4">
    <p:extLst>
      <p:ext uri="{19B8F6BF-5375-455C-9EA6-DF929625EA0E}">
        <p15:presenceInfo xmlns:p15="http://schemas.microsoft.com/office/powerpoint/2012/main" userId="S::joshua.croft@energy.ca.gov::7a7aca03-af18-484b-b2f3-63452e6cb9af" providerId="AD"/>
      </p:ext>
    </p:extLst>
  </p:cmAuthor>
  <p:cmAuthor id="6" name="Oliver, Eleanor@Energy" initials="OE" lastIdx="0" clrIdx="5">
    <p:extLst>
      <p:ext uri="{19B8F6BF-5375-455C-9EA6-DF929625EA0E}">
        <p15:presenceInfo xmlns:p15="http://schemas.microsoft.com/office/powerpoint/2012/main" userId="S::eleanor.oliver@energy.ca.gov::3dc2826f-4040-4557-9165-815ccd7aa240" providerId="AD"/>
      </p:ext>
    </p:extLst>
  </p:cmAuthor>
  <p:cmAuthor id="7" name="Lew, Virginia@Energy" initials="LV" lastIdx="0" clrIdx="6">
    <p:extLst>
      <p:ext uri="{19B8F6BF-5375-455C-9EA6-DF929625EA0E}">
        <p15:presenceInfo xmlns:p15="http://schemas.microsoft.com/office/powerpoint/2012/main" userId="S::virginia.lew@energy.ca.gov::aa603f30-14ec-47f4-8532-925719f8e2a6" providerId="AD"/>
      </p:ext>
    </p:extLst>
  </p:cmAuthor>
  <p:cmAuthor id="8" name="Ford-Whelan, Tajanee@Energy" initials="FT" lastIdx="0" clrIdx="7">
    <p:extLst>
      <p:ext uri="{19B8F6BF-5375-455C-9EA6-DF929625EA0E}">
        <p15:presenceInfo xmlns:p15="http://schemas.microsoft.com/office/powerpoint/2012/main" userId="S::tajanee.ford-whelan@energy.ca.gov::463460eb-04c4-4d84-9299-aacba1b42352" providerId="AD"/>
      </p:ext>
    </p:extLst>
  </p:cmAuthor>
  <p:cmAuthor id="9" name="White, Lorraine@Energy" initials="WL" lastIdx="0" clrIdx="8">
    <p:extLst>
      <p:ext uri="{19B8F6BF-5375-455C-9EA6-DF929625EA0E}">
        <p15:presenceInfo xmlns:p15="http://schemas.microsoft.com/office/powerpoint/2012/main" userId="S::lorraine.white@energy.ca.gov::b4ca1654-e567-4384-9ba5-425b0689842c" providerId="AD"/>
      </p:ext>
    </p:extLst>
  </p:cmAuthor>
  <p:cmAuthor id="10" name="Collopy, Christine@Energy" initials="CC" lastIdx="0" clrIdx="9">
    <p:extLst>
      <p:ext uri="{19B8F6BF-5375-455C-9EA6-DF929625EA0E}">
        <p15:presenceInfo xmlns:p15="http://schemas.microsoft.com/office/powerpoint/2012/main" userId="S::christine.collopy@energy.ca.gov::bbfcd6ee-1ddc-478c-b360-45886660566b" providerId="AD"/>
      </p:ext>
    </p:extLst>
  </p:cmAuthor>
  <p:cmAuthor id="11" name="Loyer, Joe@Energy" initials="LJ" lastIdx="0" clrIdx="10">
    <p:extLst>
      <p:ext uri="{19B8F6BF-5375-455C-9EA6-DF929625EA0E}">
        <p15:presenceInfo xmlns:p15="http://schemas.microsoft.com/office/powerpoint/2012/main" userId="S::joe.loyer@energy.ca.gov::85557e1d-e295-4ff8-b66d-0b99758979b6" providerId="AD"/>
      </p:ext>
    </p:extLst>
  </p:cmAuthor>
  <p:cmAuthor id="12" name="Gallardo, Noemi@Energy" initials="GN" lastIdx="0" clrIdx="11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13" name="Stokes, Erik@Energy" initials="SE" lastIdx="0" clrIdx="12">
    <p:extLst>
      <p:ext uri="{19B8F6BF-5375-455C-9EA6-DF929625EA0E}">
        <p15:presenceInfo xmlns:p15="http://schemas.microsoft.com/office/powerpoint/2012/main" userId="S::erik.stokes@energy.ca.gov::0b62e316-613f-42de-b6e9-b5ae8944f200" providerId="AD"/>
      </p:ext>
    </p:extLst>
  </p:cmAuthor>
  <p:cmAuthor id="14" name="Blossom, Gabriel@Energy" initials="BG" lastIdx="0" clrIdx="13">
    <p:extLst>
      <p:ext uri="{19B8F6BF-5375-455C-9EA6-DF929625EA0E}">
        <p15:presenceInfo xmlns:p15="http://schemas.microsoft.com/office/powerpoint/2012/main" userId="S::gabriel.blossom@energy.ca.gov::8bf28dd2-ab4c-447f-81cf-f23049617641" providerId="AD"/>
      </p:ext>
    </p:extLst>
  </p:cmAuthor>
  <p:cmAuthor id="15" name="Angulo, Armand@Energy" initials="AA" lastIdx="0" clrIdx="14">
    <p:extLst>
      <p:ext uri="{19B8F6BF-5375-455C-9EA6-DF929625EA0E}">
        <p15:presenceInfo xmlns:p15="http://schemas.microsoft.com/office/powerpoint/2012/main" userId="S::armand.angulo@energy.ca.gov::117d11f5-9171-415a-a7ce-5849af905806" providerId="AD"/>
      </p:ext>
    </p:extLst>
  </p:cmAuthor>
  <p:cmAuthor id="16" name="Murimi, Dorothy@Energy" initials="MD" lastIdx="0" clrIdx="15">
    <p:extLst>
      <p:ext uri="{19B8F6BF-5375-455C-9EA6-DF929625EA0E}">
        <p15:presenceInfo xmlns:p15="http://schemas.microsoft.com/office/powerpoint/2012/main" userId="S::dorothy.murimi@energy.ca.gov::8157589a-9dc4-4839-a064-b960631b3e1d" providerId="AD"/>
      </p:ext>
    </p:extLst>
  </p:cmAuthor>
  <p:cmAuthor id="17" name="Uy, Kevin@Energy" initials="UK" lastIdx="0" clrIdx="16">
    <p:extLst>
      <p:ext uri="{19B8F6BF-5375-455C-9EA6-DF929625EA0E}">
        <p15:presenceInfo xmlns:p15="http://schemas.microsoft.com/office/powerpoint/2012/main" userId="S::kevin.uy@energy.ca.gov::548cabc9-e4cd-4340-af95-bcfaca99cd31" providerId="AD"/>
      </p:ext>
    </p:extLst>
  </p:cmAuthor>
  <p:cmAuthor id="18" name="Cahssai, Hally@Energy" initials="CH" lastIdx="0" clrIdx="17">
    <p:extLst>
      <p:ext uri="{19B8F6BF-5375-455C-9EA6-DF929625EA0E}">
        <p15:presenceInfo xmlns:p15="http://schemas.microsoft.com/office/powerpoint/2012/main" userId="S::hally.cahssai@energy.ca.gov::4030342b-7402-4ce9-b6a4-907dfd801802" providerId="AD"/>
      </p:ext>
    </p:extLst>
  </p:cmAuthor>
  <p:cmAuthor id="19" name="Wichert, RJ@Energy" initials="WR" lastIdx="0" clrIdx="18">
    <p:extLst>
      <p:ext uri="{19B8F6BF-5375-455C-9EA6-DF929625EA0E}">
        <p15:presenceInfo xmlns:p15="http://schemas.microsoft.com/office/powerpoint/2012/main" userId="S::rj.wichert@energy.ca.gov::120520be-5273-4c80-8edf-6b76cdf54be0" providerId="AD"/>
      </p:ext>
    </p:extLst>
  </p:cmAuthor>
  <p:cmAuthor id="20" name="Odufuwa, Esther@Energy" initials="OE" lastIdx="0" clrIdx="19">
    <p:extLst>
      <p:ext uri="{19B8F6BF-5375-455C-9EA6-DF929625EA0E}">
        <p15:presenceInfo xmlns:p15="http://schemas.microsoft.com/office/powerpoint/2012/main" userId="S::Esther.Odufuwa@energy.ca.gov::6ed6e4aa-e1f8-488e-bc2e-04fa97224d19" providerId="AD"/>
      </p:ext>
    </p:extLst>
  </p:cmAuthor>
  <p:cmAuthor id="21" name="Gautam, Anish@Energy" initials="GA" lastIdx="0" clrIdx="20">
    <p:extLst>
      <p:ext uri="{19B8F6BF-5375-455C-9EA6-DF929625EA0E}">
        <p15:presenceInfo xmlns:p15="http://schemas.microsoft.com/office/powerpoint/2012/main" userId="S::anish.gautam@energy.ca.gov::9c3faed2-9da4-49dc-86a4-37ba2f24e74a" providerId="AD"/>
      </p:ext>
    </p:extLst>
  </p:cmAuthor>
  <p:cmAuthor id="22" name="Ghandi, Cyrus@Energy" initials="GC" lastIdx="0" clrIdx="21">
    <p:extLst>
      <p:ext uri="{19B8F6BF-5375-455C-9EA6-DF929625EA0E}">
        <p15:presenceInfo xmlns:p15="http://schemas.microsoft.com/office/powerpoint/2012/main" userId="S::cyrus.ghandi@energy.ca.gov::095e5ca5-7119-49bc-b840-4c12f48d3e20" providerId="AD"/>
      </p:ext>
    </p:extLst>
  </p:cmAuthor>
  <p:cmAuthor id="23" name="Drozdowicz, Danuta@Energy" initials="DD" lastIdx="0" clrIdx="22">
    <p:extLst>
      <p:ext uri="{19B8F6BF-5375-455C-9EA6-DF929625EA0E}">
        <p15:presenceInfo xmlns:p15="http://schemas.microsoft.com/office/powerpoint/2012/main" userId="S::danuta.drozdowicz@energy.ca.gov::99a25863-2d40-4010-bf84-b1fab25c8ea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466" autoAdjust="0"/>
  </p:normalViewPr>
  <p:slideViewPr>
    <p:cSldViewPr snapToGrid="0">
      <p:cViewPr varScale="1">
        <p:scale>
          <a:sx n="111" d="100"/>
          <a:sy n="111" d="100"/>
        </p:scale>
        <p:origin x="5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6</a:t>
            </a:r>
            <a:r>
              <a:rPr lang="es" sz="1200" b="0" i="0" u="none" strike="noStrike" kern="1200" baseline="300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º</a:t>
            </a: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 ciclo de RHNA en materia de vivienda, </a:t>
            </a: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visión estatal de la vivienda integra por primera vez las rutas de transporte público/densidad de viviendas, los tiempos de avance de los distritos de transporte, las asignaciones de viviendas, los métodos para cuantificar las emisiones de los vehículos y los modos alternativos de transporte en leyes y mandatos.  (Ej.: Subvenciones para viviendas asequibles y comunidades sostenibles, subvenciones para la planificación del transporte sostenible, SB 2, subvenciones para la planificación de acciones tempranas locales y regionales, y subvenciones para la planificación de aguas subterráneas sostenibles).</a:t>
            </a: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Las regulaciones estatales salpican las medidas de justicia ambiental para promover mejoras climáticas y políticas de vivienda. </a:t>
            </a: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/>
          </a:p>
          <a:p>
            <a:endParaRPr lang="en-US"/>
          </a:p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  <a:t>¿Por qué las viviendas asequibles no tienen sentido? Se necesitan fondos federales y estatales. Es necesario considerar enfoques alternativos.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92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6</a:t>
            </a:r>
            <a:r>
              <a:rPr lang="es" sz="1200" b="0" i="0" u="none" strike="noStrike" kern="1200" baseline="300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º</a:t>
            </a: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 ciclo de RHNA en materia de vivienda, </a:t>
            </a: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visión estatal de la vivienda integra por primera vez las rutas de transporte público/densidad de viviendas, los tiempos de avance de los distritos de transporte, las asignaciones de viviendas, los métodos para cuantificar las emisiones de los vehículos y los modos alternativos de transporte en leyes y mandatos.  (Ej.: Subvenciones para viviendas asequibles y comunidades sostenibles, subvenciones para la planificación del transporte sostenible, SB 2, subvenciones para la planificación de acciones tempranas locales y regionales, y subvenciones para la planificación de aguas subterráneas sostenibles).</a:t>
            </a: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Las regulaciones estatales salpican las medidas de justicia ambiental para promover mejoras climáticas y políticas de vivienda. </a:t>
            </a:r>
          </a:p>
          <a:p>
            <a:pPr rtl="0" fontAlgn="base"/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/>
          </a:p>
          <a:p>
            <a:endParaRPr lang="en-US"/>
          </a:p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  <a:t>¿Por qué las viviendas asequibles no tienen sentido? Se necesitan fondos federales y estatales. Es necesario considerar enfoques alternativos.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923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financiación estatal se ha centrado en los esfuerzos de planificación, no en la construcción de unidades.</a:t>
            </a:r>
          </a:p>
          <a:p>
            <a:pPr rtl="0" fontAlgn="base"/>
            <a:b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</a:b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No hay financiación estatal para infraestructura, y los recientes proyectos de ley prohíben poder exigir mejoras en la infraestructura; exigen viviendas sin tener en cuenta la infraestructura.</a:t>
            </a:r>
          </a:p>
          <a:p>
            <a:pPr rtl="0" fontAlgn="base"/>
            <a:b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</a:b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fórmula de financiación estatal se centra en las "25 ciudades grandes".</a:t>
            </a: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El Estado intenta conectar los objetivos de uso del suelo/tránsito/clima mediante mandatos y financiación estatal, pero la capacidad de competir con las 25 ciudades más grandes es inviable.</a:t>
            </a: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"zanahoria" de las ayudas para la vivienda/planificación climática se ha convertido en un "palo": más vale que hagas esto o sino... </a:t>
            </a:r>
          </a:p>
          <a:p>
            <a:pPr rtl="0" fontAlgn="base"/>
            <a:b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</a:b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El Estado no adapta la normativa estatal y municipal según el tamaño de la ciudad y su cumplimiento en el pasado.</a:t>
            </a:r>
          </a:p>
          <a:p>
            <a:pPr rtl="0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Hemos tardado años en llegar a esta crisis, pero el Estado está intentando corregir las necesidades históricas de vivienda existentes/pasadas en solo un ciclo de vivienda</a:t>
            </a:r>
          </a:p>
          <a:p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  <a:t>¿Cómo puede el Estado ayudar y complementar lo que ya existe? (Seguimos escuchando hablar sobre la asistencia técnica, ¿qué hay de la financiación para la aplicación de los esfuerzos del CAAP?)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92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financiación estatal se ha centrado en los esfuerzos de planificación, no en la construcción de unidades.</a:t>
            </a:r>
          </a:p>
          <a:p>
            <a:pPr rtl="0" fontAlgn="base"/>
            <a:b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</a:b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No hay financiación estatal para infraestructura, y los recientes proyectos de ley prohíben poder exigir mejoras en la infraestructura; exigen viviendas sin tener en cuenta la infraestructura.</a:t>
            </a:r>
          </a:p>
          <a:p>
            <a:pPr rtl="0" fontAlgn="base"/>
            <a:b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</a:b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fórmula de financiación estatal se centra en las "25 ciudades grandes".</a:t>
            </a: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El Estado intenta conectar los objetivos de uso del suelo/tránsito/clima mediante mandatos y financiación estatal, pero la capacidad de competir con las 25 ciudades más grandes es inviable.</a:t>
            </a:r>
          </a:p>
          <a:p>
            <a:pPr rtl="0" fontAlgn="base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La "zanahoria" de las ayudas para la vivienda/planificación climática se ha convertido en un "palo": más vale que hagas esto o sino... </a:t>
            </a:r>
          </a:p>
          <a:p>
            <a:pPr rtl="0" fontAlgn="base"/>
            <a:b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</a:br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El Estado no adapta la normativa estatal y municipal según el tamaño de la ciudad y su cumplimiento en el pasado.</a:t>
            </a:r>
          </a:p>
          <a:p>
            <a:pPr rtl="0"/>
            <a:r>
              <a:rPr lang="es" sz="1200" b="0" i="0" u="none" strike="noStrike" kern="120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ea"/>
                <a:cs typeface="+mn-cs"/>
              </a:rPr>
              <a:t>Hemos tardado años en llegar a esta crisis, pero el Estado está intentando corregir las necesidades históricas de vivienda existentes/pasadas en solo un ciclo de vivienda</a:t>
            </a:r>
          </a:p>
          <a:p>
            <a:endParaRPr lang="en-US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  <a:t>¿Cómo puede el Estado ayudar y complementar lo que ya existe? (Seguimos escuchando hablar sobre la asistencia técnica, ¿qué hay de la financiación para la aplicación de los esfuerzos del CAAP?)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92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07C42FAB-A327-446F-B33D-5142B3FF23DD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6C6DE-6FD6-4BEE-8068-BE0F5551EEB0}" type="datetime1">
              <a:rPr lang="en-US" smtClean="0"/>
              <a:t>9/21/2022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1F985-E761-410E-9567-BF355F359F2A}" type="datetime1">
              <a:rPr lang="en-US" smtClean="0"/>
              <a:t>9/21/2022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9158-929E-40CA-AFF8-FF14B0A5A420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A6349-A960-4BCD-9FD1-0487D4315051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889BE-C3BB-4549-AA30-58635A5EC0A0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7047-584C-4C9F-9FD2-C4A49D9AE280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6136-8F88-4CA9-9B82-A90440A757D0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00038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EAE35-E10E-48B5-9A0E-59DBAC77F97C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57461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C2B56-0BE8-43E4-8234-9C2B23D6F7C1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6705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F6895-2994-4A04-8BFA-74292CA6C131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4191102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35DB-8F45-4679-AFE6-DD873C0F1BF8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33929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43CAB-1A9A-4E81-AF1D-AD7A996E289D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6536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63343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9/21/2022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318261243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9/21/2022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53140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A2862793-B287-43C3-B608-6A7D4A864E25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71114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B153D-52B6-4203-9118-B6B807AD04CF}" type="datetime1">
              <a:rPr lang="en-US" smtClean="0"/>
              <a:t>9/21/2022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424230641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B9ED2-5DA4-432F-9729-2B0D855CBCFF}" type="datetime1">
              <a:rPr lang="en-US" smtClean="0"/>
              <a:t>9/21/2022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6789D4C4-BFAD-4DC6-AB5A-892DB9E2DFD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11680" y="594360"/>
            <a:ext cx="1627225" cy="128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974986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745B5-5D85-4FD0-8C89-960F77E7A059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619733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DF36-533F-4750-9AC9-96FCF0A54DFA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3F523B6-E0E2-4065-92A0-BD13C389ED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40799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A64B2-C4EB-425D-963B-0D3FD08E064C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A5DC08C-C32C-404F-90AF-B3D8AC7DC9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88832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97916-776C-4A57-A262-10481C9E29D0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D0EA7EA-179B-4296-B59F-2DF596D31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224291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2515A-134D-4DFE-B040-CF2C614EB272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F8DB2-5E8F-4E9C-B697-8196AE0C02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061254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12902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2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3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1F1B4-0945-42E3-930A-B6E22E14B09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CB12032-C4BC-1846-BCAE-83F2C463453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A2EBC734-AAC4-473F-851B-B6322AA51E3B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  <p:sldLayoutId id="2147483701" r:id="rId5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D816ADB0-FCAA-455D-B39D-6E53CA71CC58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432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91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0DF8E-32DF-478E-8036-0BFB9399F1D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00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0ED1892-2854-403E-AA62-41692C21E1A9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B8561036-6BDC-4CDA-A9D1-42D246AEAA8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607040" y="182880"/>
            <a:ext cx="116230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574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6CC8944-127D-4EAC-82FF-E5C3A50DD95B}"/>
              </a:ext>
            </a:extLst>
          </p:cNvPr>
          <p:cNvSpPr/>
          <p:nvPr/>
        </p:nvSpPr>
        <p:spPr>
          <a:xfrm>
            <a:off x="5974813" y="3244334"/>
            <a:ext cx="1900224" cy="36933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356FFC-7839-439B-B93B-01BCCBC496CD}"/>
              </a:ext>
            </a:extLst>
          </p:cNvPr>
          <p:cNvSpPr/>
          <p:nvPr/>
        </p:nvSpPr>
        <p:spPr>
          <a:xfrm>
            <a:off x="1985171" y="427722"/>
            <a:ext cx="8462865" cy="830997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rtl="0">
              <a:spcAft>
                <a:spcPts val="1800"/>
              </a:spcAft>
            </a:pPr>
            <a:r>
              <a:rPr lang="es" sz="24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lt"/>
                <a:cs typeface="Calibri"/>
              </a:rPr>
              <a:t>Panel: ¿Qué necesitan las comunidades para activar la acción energética local?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32ACC-06CC-401A-9B3E-3C6C3EB0AAB1}"/>
              </a:ext>
            </a:extLst>
          </p:cNvPr>
          <p:cNvSpPr/>
          <p:nvPr/>
        </p:nvSpPr>
        <p:spPr>
          <a:xfrm>
            <a:off x="468432" y="1258719"/>
            <a:ext cx="11012759" cy="7463582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algn="ctr" rtl="0">
              <a:spcAft>
                <a:spcPts val="1200"/>
              </a:spcAft>
            </a:pPr>
            <a:r>
              <a:rPr lang="es" sz="18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Enfoques políticos para desarrollar recursos energéticos locales</a:t>
            </a:r>
          </a:p>
          <a:p>
            <a:pPr rtl="0"/>
            <a:r>
              <a:rPr lang="es" sz="1800" b="1" i="1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Kathleen Mallory, AICP, MA, asociada de LEED Green. Directora de Planificación y Sostenibilidad, Ciudad de Oxnard </a:t>
            </a:r>
          </a:p>
          <a:p>
            <a:endParaRPr lang="en-US" b="1" i="1"/>
          </a:p>
          <a:p>
            <a:pPr marL="285750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30 años de experiencia en el sector público y privado</a:t>
            </a:r>
          </a:p>
          <a:p>
            <a:pPr marL="285750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Con la posición de Oxnard: perspectiva única con respecto a la sostenibilidad, los recursos energéticos y la resiliencia y las oportunidades, la vivienda, la equidad y la justicia ambiental</a:t>
            </a:r>
          </a:p>
          <a:p>
            <a:pPr marL="285750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Responsable de la planificación a largo plazo y la sostenibilidad: </a:t>
            </a:r>
          </a:p>
          <a:p>
            <a:pPr marL="742950" lvl="1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Plan general de la ciudad </a:t>
            </a:r>
          </a:p>
          <a:p>
            <a:pPr marL="742950" lvl="1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Programa/enfoque del aumento del nivel del mar</a:t>
            </a:r>
          </a:p>
          <a:p>
            <a:pPr marL="742950" lvl="1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Plan de acción y adaptación al clima </a:t>
            </a:r>
          </a:p>
          <a:p>
            <a:pPr marL="742950" lvl="1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Elemento de vivienda, enfoque político y programa de 8 años</a:t>
            </a:r>
          </a:p>
          <a:p>
            <a:pPr marL="742950" lvl="1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Iniciativas de sostenibilidad relacionadas con la energía, el agua y los recursos</a:t>
            </a:r>
          </a:p>
          <a:p>
            <a:pPr marL="742950" lvl="1" indent="-285750" rtl="0"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Programa de cannabis</a:t>
            </a:r>
          </a:p>
          <a:p>
            <a:r>
              <a:rPr lang="en-US" b="1" i="1"/>
              <a:t> </a:t>
            </a:r>
            <a:endParaRPr lang="en-US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2400">
              <a:solidFill>
                <a:srgbClr val="002060"/>
              </a:solidFill>
              <a:latin typeface="Calibri" panose="020F0502020204030204" pitchFamily="34" charset="0"/>
              <a:cs typeface="Arial"/>
            </a:endParaRPr>
          </a:p>
          <a:p>
            <a:pPr>
              <a:spcAft>
                <a:spcPts val="1200"/>
              </a:spcAft>
            </a:pPr>
            <a:endParaRPr lang="en-US" sz="240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240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700">
              <a:solidFill>
                <a:srgbClr val="00206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101163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6CC8944-127D-4EAC-82FF-E5C3A50DD95B}"/>
              </a:ext>
            </a:extLst>
          </p:cNvPr>
          <p:cNvSpPr/>
          <p:nvPr/>
        </p:nvSpPr>
        <p:spPr>
          <a:xfrm>
            <a:off x="5974813" y="3244334"/>
            <a:ext cx="1900224" cy="36933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356FFC-7839-439B-B93B-01BCCBC496CD}"/>
              </a:ext>
            </a:extLst>
          </p:cNvPr>
          <p:cNvSpPr/>
          <p:nvPr/>
        </p:nvSpPr>
        <p:spPr>
          <a:xfrm>
            <a:off x="1985171" y="427722"/>
            <a:ext cx="8462865" cy="830997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rtl="0">
              <a:spcAft>
                <a:spcPts val="1800"/>
              </a:spcAft>
            </a:pPr>
            <a:r>
              <a:rPr lang="es" sz="24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lt"/>
                <a:cs typeface="Calibri"/>
              </a:rPr>
              <a:t>Panel: ¿Qué necesitan las comunidades para activar la acción energética local?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32ACC-06CC-401A-9B3E-3C6C3EB0AAB1}"/>
              </a:ext>
            </a:extLst>
          </p:cNvPr>
          <p:cNvSpPr/>
          <p:nvPr/>
        </p:nvSpPr>
        <p:spPr>
          <a:xfrm>
            <a:off x="468432" y="1258719"/>
            <a:ext cx="11012759" cy="534048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algn="ctr" rtl="0">
              <a:spcAft>
                <a:spcPts val="1200"/>
              </a:spcAft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Enfoques políticos para desarrollar recursos energéticos locales</a:t>
            </a:r>
          </a:p>
          <a:p>
            <a:pPr rtl="0"/>
            <a:r>
              <a:rPr lang="es" sz="1600" b="1" i="1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Pregunta: ¿Cómo puede contribuir el Estado a acelerar las acciones de energía limpia a nivel local? </a:t>
            </a:r>
            <a:endParaRPr lang="en-US" sz="1600" b="1" i="1" dirty="0"/>
          </a:p>
          <a:p>
            <a:endParaRPr lang="en-US" sz="1600" dirty="0"/>
          </a:p>
          <a:p>
            <a:pPr marL="342900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Proporcionar incentivos y financiación para la generación de energía local y soluciones para la inversión en energía limpia en viviendas asequibles  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La ciudad tiene un mandato de vivienda establecido de 8 años; faltan fondos de la ciudad y de los desarrolladores; los fondos de reurbanización han desaparecido y los fondos de financiación de viviendas asequibles son increíblemente competitivos;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La ciudad cuenta con un Plan de Acción y Adaptación al Clima (CAAP) que promueve el desarrollo de recursos energéticos locales distribuidos; el almacenamiento de energía en las comunidades desfavorecidas identificadas; la asociación de la ciudad en la Alianza de Energía Limpia para desarrollar energía local/resiliencia energética - Programa Power Share; 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Generación de energía local, equidad energética y justicia ambiental; 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Promoción de programas/enfoques coordinados para el ahorro de energía para arrendatarios y propietarios; y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Programas, financiación para carencias/financiación y enfoques holísticos para comunicar lo que está disponible  </a:t>
            </a:r>
          </a:p>
          <a:p>
            <a:pPr>
              <a:spcAft>
                <a:spcPts val="1200"/>
              </a:spcAft>
            </a:pPr>
            <a:endParaRPr lang="en-US" sz="1600" dirty="0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1600" dirty="0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1600" dirty="0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1600" dirty="0">
              <a:solidFill>
                <a:srgbClr val="002060"/>
              </a:solidFill>
              <a:latin typeface="Calibri" panose="020F0502020204030204" pitchFamily="34" charset="0"/>
              <a:cs typeface="Arial"/>
            </a:endParaRPr>
          </a:p>
          <a:p>
            <a:pPr>
              <a:spcAft>
                <a:spcPts val="1200"/>
              </a:spcAft>
            </a:pPr>
            <a:endParaRPr lang="en-US" sz="1600" dirty="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7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2354047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6CC8944-127D-4EAC-82FF-E5C3A50DD95B}"/>
              </a:ext>
            </a:extLst>
          </p:cNvPr>
          <p:cNvSpPr/>
          <p:nvPr/>
        </p:nvSpPr>
        <p:spPr>
          <a:xfrm>
            <a:off x="5974813" y="3244334"/>
            <a:ext cx="1900224" cy="36933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356FFC-7839-439B-B93B-01BCCBC496CD}"/>
              </a:ext>
            </a:extLst>
          </p:cNvPr>
          <p:cNvSpPr/>
          <p:nvPr/>
        </p:nvSpPr>
        <p:spPr>
          <a:xfrm>
            <a:off x="1985171" y="427722"/>
            <a:ext cx="8462865" cy="830997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rtl="0">
              <a:spcAft>
                <a:spcPts val="1800"/>
              </a:spcAft>
            </a:pPr>
            <a:r>
              <a:rPr lang="es" sz="24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lt"/>
                <a:cs typeface="Calibri"/>
              </a:rPr>
              <a:t>Panel: ¿Qué necesitan las comunidades para activar la acción energética local?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32ACC-06CC-401A-9B3E-3C6C3EB0AAB1}"/>
              </a:ext>
            </a:extLst>
          </p:cNvPr>
          <p:cNvSpPr/>
          <p:nvPr/>
        </p:nvSpPr>
        <p:spPr>
          <a:xfrm>
            <a:off x="468432" y="1258719"/>
            <a:ext cx="11012759" cy="783291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algn="ctr" rtl="0">
              <a:spcAft>
                <a:spcPts val="1200"/>
              </a:spcAft>
            </a:pPr>
            <a:r>
              <a:rPr lang="es" sz="18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Enfoques políticos para desarrollar recursos energéticos locales</a:t>
            </a:r>
          </a:p>
          <a:p>
            <a:pPr rtl="0"/>
            <a:r>
              <a:rPr lang="es" sz="1800" b="1" i="1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Pregunta: ¿Cómo puede contribuir el Estado a acelerar las acciones de energía limpia a nivel local? </a:t>
            </a:r>
            <a:endParaRPr lang="en-US" b="1" i="1"/>
          </a:p>
          <a:p>
            <a:endParaRPr lang="en-US"/>
          </a:p>
          <a:p>
            <a:pPr marL="342900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800" b="1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Financiación de programas relacionados con el clima, la energía y la sostenibilidad por jurisdicción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La financiación continua es necesaria para aplicar las recomendaciones del CAAP para las iniciativas energéticas municipales y comunitarias; el plan del CAAP implementa las iniciativas de sostenibilidad del Estado; la resiliencia climática - los esfuerzos sostenibles ayudan a todos - ¿por qué deben ser financiados por uno sola parte?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 debería incentivar a las jurisdicciones para que preparen y adopten un CAAP y luego reciban dinero de incentivo; 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La colaboración regional en materia de clima debería recibir financiación y poner en práctica la adquisición de energía a nivel mundial, lo que quitaría la carga de la adquisición de las jurisdicciones locales; y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La financiación debe ser permanente y continua.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2400">
              <a:solidFill>
                <a:srgbClr val="002060"/>
              </a:solidFill>
              <a:latin typeface="Calibri" panose="020F0502020204030204" pitchFamily="34" charset="0"/>
              <a:cs typeface="Arial"/>
            </a:endParaRPr>
          </a:p>
          <a:p>
            <a:pPr>
              <a:spcAft>
                <a:spcPts val="1200"/>
              </a:spcAft>
            </a:pPr>
            <a:endParaRPr lang="en-US" sz="240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240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700">
              <a:solidFill>
                <a:srgbClr val="00206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67951437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6CC8944-127D-4EAC-82FF-E5C3A50DD95B}"/>
              </a:ext>
            </a:extLst>
          </p:cNvPr>
          <p:cNvSpPr/>
          <p:nvPr/>
        </p:nvSpPr>
        <p:spPr>
          <a:xfrm>
            <a:off x="5974813" y="3244334"/>
            <a:ext cx="1900224" cy="36933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356FFC-7839-439B-B93B-01BCCBC496CD}"/>
              </a:ext>
            </a:extLst>
          </p:cNvPr>
          <p:cNvSpPr/>
          <p:nvPr/>
        </p:nvSpPr>
        <p:spPr>
          <a:xfrm>
            <a:off x="1985171" y="427722"/>
            <a:ext cx="8462865" cy="830997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rtl="0">
              <a:spcAft>
                <a:spcPts val="1800"/>
              </a:spcAft>
            </a:pPr>
            <a:r>
              <a:rPr lang="es" sz="24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n-lt"/>
                <a:cs typeface="Calibri"/>
              </a:rPr>
              <a:t>Panel: ¿Qué necesitan las comunidades para activar la acción energética local?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32ACC-06CC-401A-9B3E-3C6C3EB0AAB1}"/>
              </a:ext>
            </a:extLst>
          </p:cNvPr>
          <p:cNvSpPr/>
          <p:nvPr/>
        </p:nvSpPr>
        <p:spPr>
          <a:xfrm>
            <a:off x="468432" y="1129329"/>
            <a:ext cx="11012759" cy="5513011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/>
          <a:p>
            <a:pPr algn="ctr" rtl="0">
              <a:spcAft>
                <a:spcPts val="1200"/>
              </a:spcAft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Enfoques políticos para desarrollar recursos energéticos locales</a:t>
            </a:r>
          </a:p>
          <a:p>
            <a:pPr rtl="0"/>
            <a:r>
              <a:rPr lang="es" sz="1600" b="1" i="1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Preguntas: ¿Cómo puede contribuir el Estado a acelerar las acciones de energía limpia a nivel local? </a:t>
            </a:r>
            <a:endParaRPr lang="en-US" sz="1600" b="1" i="1" dirty="0"/>
          </a:p>
          <a:p>
            <a:endParaRPr lang="en-US" sz="1600" dirty="0"/>
          </a:p>
          <a:p>
            <a:pPr marL="342900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Sea creativo: Financiación para facilitar fuentes de agua adicionales y hacer el agua más sostenible</a:t>
            </a:r>
          </a:p>
          <a:p>
            <a:pPr marL="342900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¿Qué puede hacer el Estado para facilitar fuentes de agua adicionales y hacer que el agua sea más sostenible?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Permitir inmediatamente la reutilización potable indirecta (IPR);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Permitir inmediatamente la reutilización potable directa (DPR); uso del agua de nuestra instalación de agua reciclada; 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Cambiar el enfoque de las tarifas de agua - Cambiar las tarifas de agua para que el agua sea más barata en los años húmedos, y permitir el uso conjunto dentro de las cuencas; 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La sostenibilidad del agua se puede lograr y coordinar.  Un montón de oportunidades más asequibles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Crear un impuesto para la sostenibilidad del agua; añadir unos centavos en una tasa para abordar las externalidades asociadas a la creación de fuentes de agua alternativas; y</a:t>
            </a:r>
          </a:p>
          <a:p>
            <a:pPr marL="800100" lvl="1" indent="-342900" rtl="0">
              <a:spcAft>
                <a:spcPts val="1200"/>
              </a:spcAft>
              <a:buFont typeface="Arial" pitchFamily="34" charset="0"/>
              <a:buChar char="•"/>
            </a:pP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Cambiar el proceso del Estado de los mandatos estatales sin la financiación para aboradar las necesidades = problemático, por ejemplo: requisito de RHNA de 8 años de vivienda. </a:t>
            </a:r>
          </a:p>
          <a:p>
            <a:pPr marL="800100" lvl="1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1600" dirty="0"/>
          </a:p>
          <a:p>
            <a:pPr rtl="0">
              <a:spcAft>
                <a:spcPts val="1200"/>
              </a:spcAft>
            </a:pPr>
            <a:endParaRPr lang="en-US" sz="1600" dirty="0"/>
          </a:p>
          <a:p>
            <a:pPr rtl="0">
              <a:spcAft>
                <a:spcPts val="1200"/>
              </a:spcAft>
            </a:pPr>
            <a:endParaRPr lang="en-US" sz="1600" dirty="0"/>
          </a:p>
          <a:p>
            <a:pPr rtl="0">
              <a:spcAft>
                <a:spcPts val="1200"/>
              </a:spcAft>
            </a:pPr>
            <a:endParaRPr lang="en-US" sz="1600" dirty="0"/>
          </a:p>
          <a:p>
            <a:pPr rtl="0">
              <a:spcAft>
                <a:spcPts val="1200"/>
              </a:spcAft>
            </a:pPr>
            <a:endParaRPr lang="en-US" sz="1600" dirty="0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1600" dirty="0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1600" dirty="0"/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</a:pPr>
            <a:endParaRPr lang="en-US" sz="1600" dirty="0">
              <a:solidFill>
                <a:srgbClr val="002060"/>
              </a:solidFill>
              <a:latin typeface="Calibri" panose="020F0502020204030204" pitchFamily="34" charset="0"/>
              <a:cs typeface="Arial"/>
            </a:endParaRPr>
          </a:p>
          <a:p>
            <a:pPr>
              <a:spcAft>
                <a:spcPts val="1200"/>
              </a:spcAft>
            </a:pPr>
            <a:endParaRPr lang="en-US" sz="1600" dirty="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1600" dirty="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7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2983862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5.4.209.116"/>
  <p:tag name="AS_RELEASE_DATE" val="2020.03.14"/>
  <p:tag name="AS_TITLE" val="Aspose.Slides for .NET Standard 2.0"/>
  <p:tag name="AS_VERSION" val="20.3"/>
</p:tagLst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6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4.xml><?xml version="1.0" encoding="utf-8"?>
<a:theme xmlns:a="http://schemas.openxmlformats.org/drawingml/2006/main" name="4_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5.xml><?xml version="1.0" encoding="utf-8"?>
<a:theme xmlns:a="http://schemas.openxmlformats.org/drawingml/2006/main" name="5_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6.xml><?xml version="1.0" encoding="utf-8"?>
<a:theme xmlns:a="http://schemas.openxmlformats.org/drawingml/2006/main" name="9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7.xml><?xml version="1.0" encoding="utf-8"?>
<a:theme xmlns:a="http://schemas.openxmlformats.org/drawingml/2006/main" name="5_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Raitt, Heather@Energy</DisplayName>
        <AccountId>12</AccountId>
        <AccountType/>
      </UserInfo>
      <UserInfo>
        <DisplayName>Costa, Denise@Energy</DisplayName>
        <AccountId>13</AccountId>
        <AccountType/>
      </UserInfo>
      <UserInfo>
        <DisplayName>Bailey, Stephanie@Energy</DisplayName>
        <AccountId>15</AccountId>
        <AccountType/>
      </UserInfo>
      <UserInfo>
        <DisplayName>Kravitz, Raquel@Energy</DisplayName>
        <AccountId>16</AccountId>
        <AccountType/>
      </UserInfo>
    </SharedWithUsers>
    <TaxCatchAll xmlns="5067c814-4b34-462c-a21d-c185ff6548d2" xsi:nil="true"/>
    <lcf76f155ced4ddcb4097134ff3c332f xmlns="7e1f4629-6a99-4b26-8df2-23532d5a629b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6" ma:contentTypeDescription="Create a new document." ma:contentTypeScope="" ma:versionID="d8e1e5e8238e805bec29c66ac73b77f3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671dc477983a87ac064898df7dd1daf5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TaxCatchAll" minOccurs="0"/>
                <xsd:element ref="ns2:MediaServiceLocation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e0c1004b-b80a-4771-90fb-377c03c4c836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E627A7-8879-4DD6-ADF6-8C4F6EE8B27F}">
  <ds:schemaRefs>
    <ds:schemaRef ds:uri="5067c814-4b34-462c-a21d-c185ff6548d2"/>
    <ds:schemaRef ds:uri="7e1f4629-6a99-4b26-8df2-23532d5a629b"/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1B9A53B-8335-4058-97BD-29B258172675}">
  <ds:schemaRefs>
    <ds:schemaRef ds:uri="5067c814-4b34-462c-a21d-c185ff6548d2"/>
    <ds:schemaRef ds:uri="7e1f4629-6a99-4b26-8df2-23532d5a62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2503</TotalTime>
  <Words>1476</Words>
  <Application>Microsoft Office PowerPoint</Application>
  <PresentationFormat>Panorámica</PresentationFormat>
  <Paragraphs>118</Paragraphs>
  <Slides>4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7</vt:i4>
      </vt:variant>
      <vt:variant>
        <vt:lpstr>Títulos de diapositiva</vt:lpstr>
      </vt:variant>
      <vt:variant>
        <vt:i4>4</vt:i4>
      </vt:variant>
    </vt:vector>
  </HeadingPairs>
  <TitlesOfParts>
    <vt:vector size="15" baseType="lpstr">
      <vt:lpstr>Arial</vt:lpstr>
      <vt:lpstr>Arial Black</vt:lpstr>
      <vt:lpstr>Calibri</vt:lpstr>
      <vt:lpstr>Times New Roman</vt:lpstr>
      <vt:lpstr>Title/Section</vt:lpstr>
      <vt:lpstr>Content</vt:lpstr>
      <vt:lpstr>6_Content</vt:lpstr>
      <vt:lpstr>4_Title/Section</vt:lpstr>
      <vt:lpstr>5_Title/Section</vt:lpstr>
      <vt:lpstr>9_Content</vt:lpstr>
      <vt:lpstr>5_Blank: White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cp:lastModifiedBy>Margarita murillo</cp:lastModifiedBy>
  <cp:revision>27</cp:revision>
  <cp:lastPrinted>2019-12-11T23:19:58Z</cp:lastPrinted>
  <dcterms:created xsi:type="dcterms:W3CDTF">2020-03-06T19:07:21Z</dcterms:created>
  <dcterms:modified xsi:type="dcterms:W3CDTF">2022-09-21T20:12:21Z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0x010100B2035B3AE4864A40836092ECE6EC44D2</vt:lpwstr>
  </property>
  <property fmtid="{D5CDD505-2E9C-101B-9397-08002B2CF9AE}" pid="3" name="MediaServiceImageTags">
    <vt:lpwstr/>
  </property>
</Properties>
</file>